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9"/>
  </p:notesMasterIdLst>
  <p:handoutMasterIdLst>
    <p:handoutMasterId r:id="rId60"/>
  </p:handoutMasterIdLst>
  <p:sldIdLst>
    <p:sldId id="256" r:id="rId2"/>
    <p:sldId id="257" r:id="rId3"/>
    <p:sldId id="258" r:id="rId4"/>
    <p:sldId id="259" r:id="rId5"/>
    <p:sldId id="319" r:id="rId6"/>
    <p:sldId id="261" r:id="rId7"/>
    <p:sldId id="262" r:id="rId8"/>
    <p:sldId id="263" r:id="rId9"/>
    <p:sldId id="264" r:id="rId10"/>
    <p:sldId id="265" r:id="rId11"/>
    <p:sldId id="267" r:id="rId12"/>
    <p:sldId id="268"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5" r:id="rId48"/>
    <p:sldId id="306" r:id="rId49"/>
    <p:sldId id="307" r:id="rId50"/>
    <p:sldId id="308" r:id="rId51"/>
    <p:sldId id="309" r:id="rId52"/>
    <p:sldId id="311" r:id="rId53"/>
    <p:sldId id="312" r:id="rId54"/>
    <p:sldId id="313" r:id="rId55"/>
    <p:sldId id="315" r:id="rId56"/>
    <p:sldId id="314" r:id="rId57"/>
    <p:sldId id="316" r:id="rId5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2685"/>
    <a:srgbClr val="E9E9F3"/>
    <a:srgbClr val="FCF6EE"/>
    <a:srgbClr val="E2A856"/>
    <a:srgbClr val="F9EEEE"/>
    <a:srgbClr val="CC5B5B"/>
    <a:srgbClr val="E7F3E6"/>
    <a:srgbClr val="118707"/>
    <a:srgbClr val="ECF0FA"/>
    <a:srgbClr val="446B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9" d="100"/>
          <a:sy n="99" d="100"/>
        </p:scale>
        <p:origin x="979" y="82"/>
      </p:cViewPr>
      <p:guideLst/>
    </p:cSldViewPr>
  </p:slideViewPr>
  <p:notesTextViewPr>
    <p:cViewPr>
      <p:scale>
        <a:sx n="1" d="1"/>
        <a:sy n="1" d="1"/>
      </p:scale>
      <p:origin x="0" y="0"/>
    </p:cViewPr>
  </p:notesTextViewPr>
  <p:sorterViewPr>
    <p:cViewPr>
      <p:scale>
        <a:sx n="100" d="100"/>
        <a:sy n="100" d="100"/>
      </p:scale>
      <p:origin x="0" y="-58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65"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A0E224A-26B9-4F4A-B5CA-F9FEEB6698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B9D89E65-7340-4A72-83C8-E41632E6A1D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5A6ADB-824E-45FA-A747-878E47232BC7}" type="datetimeFigureOut">
              <a:rPr lang="zh-CN" altLang="en-US" smtClean="0"/>
              <a:t>2019/2/14</a:t>
            </a:fld>
            <a:endParaRPr lang="zh-CN" altLang="en-US"/>
          </a:p>
        </p:txBody>
      </p:sp>
      <p:sp>
        <p:nvSpPr>
          <p:cNvPr id="4" name="页脚占位符 3">
            <a:extLst>
              <a:ext uri="{FF2B5EF4-FFF2-40B4-BE49-F238E27FC236}">
                <a16:creationId xmlns:a16="http://schemas.microsoft.com/office/drawing/2014/main" id="{83018A51-4E9E-44D2-A44C-5E453AA39F2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16DF0634-7C0B-4707-81CC-29D09A49B92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8392C8-E642-46CD-8FB0-D0F7160A8989}" type="slidenum">
              <a:rPr lang="zh-CN" altLang="en-US" smtClean="0"/>
              <a:t>‹#›</a:t>
            </a:fld>
            <a:endParaRPr lang="zh-CN" altLang="en-US"/>
          </a:p>
        </p:txBody>
      </p:sp>
    </p:spTree>
    <p:extLst>
      <p:ext uri="{BB962C8B-B14F-4D97-AF65-F5344CB8AC3E}">
        <p14:creationId xmlns:p14="http://schemas.microsoft.com/office/powerpoint/2010/main" val="39087837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83E184-144E-4463-9ECF-3C331BE81FB7}" type="datetimeFigureOut">
              <a:rPr lang="zh-CN" altLang="en-US" smtClean="0"/>
              <a:t>2019/2/14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618746-A2D9-4C89-AF5D-41A84BDD4C68}" type="slidenum">
              <a:rPr lang="zh-CN" altLang="en-US" smtClean="0"/>
              <a:t>‹#›</a:t>
            </a:fld>
            <a:endParaRPr lang="zh-CN" altLang="en-US"/>
          </a:p>
        </p:txBody>
      </p:sp>
    </p:spTree>
    <p:extLst>
      <p:ext uri="{BB962C8B-B14F-4D97-AF65-F5344CB8AC3E}">
        <p14:creationId xmlns:p14="http://schemas.microsoft.com/office/powerpoint/2010/main" val="146121750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矩形: 圆角 7">
            <a:extLst>
              <a:ext uri="{FF2B5EF4-FFF2-40B4-BE49-F238E27FC236}">
                <a16:creationId xmlns:a16="http://schemas.microsoft.com/office/drawing/2014/main" id="{A91EB528-1B2B-45E6-B6AC-83F250A66531}"/>
              </a:ext>
            </a:extLst>
          </p:cNvPr>
          <p:cNvSpPr/>
          <p:nvPr userDrawn="1"/>
        </p:nvSpPr>
        <p:spPr>
          <a:xfrm>
            <a:off x="349369" y="1212911"/>
            <a:ext cx="8445261" cy="1103252"/>
          </a:xfrm>
          <a:prstGeom prst="roundRect">
            <a:avLst/>
          </a:prstGeom>
          <a:solidFill>
            <a:srgbClr val="3333B3"/>
          </a:solidFill>
          <a:ln>
            <a:solidFill>
              <a:srgbClr val="3333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CB9A82A-D1DC-4330-ACF2-9FF544A42A0E}" type="datetime1">
              <a:rPr lang="zh-CN" altLang="en-US" smtClean="0"/>
              <a:t>2019/2/14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lvl1pPr>
              <a:defRPr>
                <a:solidFill>
                  <a:srgbClr val="151DC1"/>
                </a:solidFill>
              </a:defRPr>
            </a:lvl1pPr>
          </a:lstStyle>
          <a:p>
            <a:fld id="{6AD33FD5-61D2-4238-98DB-DB8C208BC919}" type="slidenum">
              <a:rPr lang="zh-CN" altLang="en-US" smtClean="0"/>
              <a:pPr/>
              <a:t>‹#›</a:t>
            </a:fld>
            <a:endParaRPr lang="zh-CN" altLang="en-US" dirty="0"/>
          </a:p>
        </p:txBody>
      </p:sp>
    </p:spTree>
    <p:extLst>
      <p:ext uri="{BB962C8B-B14F-4D97-AF65-F5344CB8AC3E}">
        <p14:creationId xmlns:p14="http://schemas.microsoft.com/office/powerpoint/2010/main" val="3028758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A97E8ED-0AAC-433B-B669-AC4006EE5CCA}" type="datetime1">
              <a:rPr lang="zh-CN" altLang="en-US" smtClean="0"/>
              <a:t>2019/2/14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AD33FD5-61D2-4238-98DB-DB8C208BC919}" type="slidenum">
              <a:rPr lang="zh-CN" altLang="en-US" smtClean="0"/>
              <a:t>‹#›</a:t>
            </a:fld>
            <a:endParaRPr lang="zh-CN" altLang="en-US"/>
          </a:p>
        </p:txBody>
      </p:sp>
    </p:spTree>
    <p:extLst>
      <p:ext uri="{BB962C8B-B14F-4D97-AF65-F5344CB8AC3E}">
        <p14:creationId xmlns:p14="http://schemas.microsoft.com/office/powerpoint/2010/main" val="896577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2815429-D3D2-4C58-9FE5-F213EFD7604D}" type="datetime1">
              <a:rPr lang="zh-CN" altLang="en-US" smtClean="0"/>
              <a:t>2019/2/14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AD33FD5-61D2-4238-98DB-DB8C208BC919}" type="slidenum">
              <a:rPr lang="zh-CN" altLang="en-US" smtClean="0"/>
              <a:t>‹#›</a:t>
            </a:fld>
            <a:endParaRPr lang="zh-CN" altLang="en-US"/>
          </a:p>
        </p:txBody>
      </p:sp>
    </p:spTree>
    <p:extLst>
      <p:ext uri="{BB962C8B-B14F-4D97-AF65-F5344CB8AC3E}">
        <p14:creationId xmlns:p14="http://schemas.microsoft.com/office/powerpoint/2010/main" val="1025083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5F949D5C-8927-4036-B92A-D9F195A44A7D}" type="datetime1">
              <a:rPr lang="zh-CN" altLang="en-US" smtClean="0"/>
              <a:t>2019/2/14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AD33FD5-61D2-4238-98DB-DB8C208BC919}" type="slidenum">
              <a:rPr lang="zh-CN" altLang="en-US" smtClean="0"/>
              <a:t>‹#›</a:t>
            </a:fld>
            <a:endParaRPr lang="zh-CN" altLang="en-US"/>
          </a:p>
        </p:txBody>
      </p:sp>
    </p:spTree>
    <p:extLst>
      <p:ext uri="{BB962C8B-B14F-4D97-AF65-F5344CB8AC3E}">
        <p14:creationId xmlns:p14="http://schemas.microsoft.com/office/powerpoint/2010/main" val="1897439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5C9BB35-41E1-485B-AB2D-FE13E300DDA9}" type="datetime1">
              <a:rPr lang="zh-CN" altLang="en-US" smtClean="0"/>
              <a:t>2019/2/14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AD33FD5-61D2-4238-98DB-DB8C208BC919}" type="slidenum">
              <a:rPr lang="zh-CN" altLang="en-US" smtClean="0"/>
              <a:t>‹#›</a:t>
            </a:fld>
            <a:endParaRPr lang="zh-CN" altLang="en-US"/>
          </a:p>
        </p:txBody>
      </p:sp>
    </p:spTree>
    <p:extLst>
      <p:ext uri="{BB962C8B-B14F-4D97-AF65-F5344CB8AC3E}">
        <p14:creationId xmlns:p14="http://schemas.microsoft.com/office/powerpoint/2010/main" val="407578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3C37409F-01A2-4EE2-932A-74C5D455EDEA}" type="datetime1">
              <a:rPr lang="zh-CN" altLang="en-US" smtClean="0"/>
              <a:t>2019/2/14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AD33FD5-61D2-4238-98DB-DB8C208BC919}" type="slidenum">
              <a:rPr lang="zh-CN" altLang="en-US" smtClean="0"/>
              <a:t>‹#›</a:t>
            </a:fld>
            <a:endParaRPr lang="zh-CN" altLang="en-US"/>
          </a:p>
        </p:txBody>
      </p:sp>
    </p:spTree>
    <p:extLst>
      <p:ext uri="{BB962C8B-B14F-4D97-AF65-F5344CB8AC3E}">
        <p14:creationId xmlns:p14="http://schemas.microsoft.com/office/powerpoint/2010/main" val="3975788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8599D3FE-91C7-4F95-9CED-1958A9FBB9D6}" type="datetime1">
              <a:rPr lang="zh-CN" altLang="en-US" smtClean="0"/>
              <a:t>2019/2/14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AD33FD5-61D2-4238-98DB-DB8C208BC919}" type="slidenum">
              <a:rPr lang="zh-CN" altLang="en-US" smtClean="0"/>
              <a:t>‹#›</a:t>
            </a:fld>
            <a:endParaRPr lang="zh-CN" altLang="en-US"/>
          </a:p>
        </p:txBody>
      </p:sp>
    </p:spTree>
    <p:extLst>
      <p:ext uri="{BB962C8B-B14F-4D97-AF65-F5344CB8AC3E}">
        <p14:creationId xmlns:p14="http://schemas.microsoft.com/office/powerpoint/2010/main" val="464666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A229721-762C-41FF-B61C-2C971383CC1A}" type="datetime1">
              <a:rPr lang="zh-CN" altLang="en-US" smtClean="0"/>
              <a:t>2019/2/14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AD33FD5-61D2-4238-98DB-DB8C208BC919}" type="slidenum">
              <a:rPr lang="zh-CN" altLang="en-US" smtClean="0"/>
              <a:t>‹#›</a:t>
            </a:fld>
            <a:endParaRPr lang="zh-CN" altLang="en-US"/>
          </a:p>
        </p:txBody>
      </p:sp>
    </p:spTree>
    <p:extLst>
      <p:ext uri="{BB962C8B-B14F-4D97-AF65-F5344CB8AC3E}">
        <p14:creationId xmlns:p14="http://schemas.microsoft.com/office/powerpoint/2010/main" val="2462289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E5AC9B-5820-4710-8BB1-A553E3B61713}" type="datetime1">
              <a:rPr lang="zh-CN" altLang="en-US" smtClean="0"/>
              <a:t>2019/2/14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AD33FD5-61D2-4238-98DB-DB8C208BC919}" type="slidenum">
              <a:rPr lang="zh-CN" altLang="en-US" smtClean="0"/>
              <a:t>‹#›</a:t>
            </a:fld>
            <a:endParaRPr lang="zh-CN" altLang="en-US"/>
          </a:p>
        </p:txBody>
      </p:sp>
    </p:spTree>
    <p:extLst>
      <p:ext uri="{BB962C8B-B14F-4D97-AF65-F5344CB8AC3E}">
        <p14:creationId xmlns:p14="http://schemas.microsoft.com/office/powerpoint/2010/main" val="3799562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FF2FAB9-0B26-4FD9-8099-46B321E0AE9E}" type="datetime1">
              <a:rPr lang="zh-CN" altLang="en-US" smtClean="0"/>
              <a:t>2019/2/14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AD33FD5-61D2-4238-98DB-DB8C208BC919}" type="slidenum">
              <a:rPr lang="zh-CN" altLang="en-US" smtClean="0"/>
              <a:t>‹#›</a:t>
            </a:fld>
            <a:endParaRPr lang="zh-CN" altLang="en-US"/>
          </a:p>
        </p:txBody>
      </p:sp>
    </p:spTree>
    <p:extLst>
      <p:ext uri="{BB962C8B-B14F-4D97-AF65-F5344CB8AC3E}">
        <p14:creationId xmlns:p14="http://schemas.microsoft.com/office/powerpoint/2010/main" val="3390709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90941DAA-C670-4986-90B4-2EF0B0FBD6C8}" type="datetime1">
              <a:rPr lang="zh-CN" altLang="en-US" smtClean="0"/>
              <a:t>2019/2/14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AD33FD5-61D2-4238-98DB-DB8C208BC919}" type="slidenum">
              <a:rPr lang="zh-CN" altLang="en-US" smtClean="0"/>
              <a:t>‹#›</a:t>
            </a:fld>
            <a:endParaRPr lang="zh-CN" altLang="en-US"/>
          </a:p>
        </p:txBody>
      </p:sp>
    </p:spTree>
    <p:extLst>
      <p:ext uri="{BB962C8B-B14F-4D97-AF65-F5344CB8AC3E}">
        <p14:creationId xmlns:p14="http://schemas.microsoft.com/office/powerpoint/2010/main" val="1812997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8E585790-AE73-4DA0-8615-0A83EC0F9437}"/>
              </a:ext>
            </a:extLst>
          </p:cNvPr>
          <p:cNvSpPr/>
          <p:nvPr userDrawn="1"/>
        </p:nvSpPr>
        <p:spPr>
          <a:xfrm>
            <a:off x="0" y="0"/>
            <a:ext cx="9144000" cy="845389"/>
          </a:xfrm>
          <a:prstGeom prst="rect">
            <a:avLst/>
          </a:prstGeom>
          <a:solidFill>
            <a:srgbClr val="3333B3"/>
          </a:solidFill>
          <a:ln>
            <a:solidFill>
              <a:srgbClr val="3333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B5047B-B5B7-431A-A1BF-925FADB3C544}" type="datetime1">
              <a:rPr lang="zh-CN" altLang="en-US" smtClean="0"/>
              <a:t>2019/2/14</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p>
        </p:txBody>
      </p:sp>
      <p:sp>
        <p:nvSpPr>
          <p:cNvPr id="6" name="Slide Number Placeholder 5"/>
          <p:cNvSpPr>
            <a:spLocks noGrp="1"/>
          </p:cNvSpPr>
          <p:nvPr>
            <p:ph type="sldNum" sz="quarter" idx="4"/>
          </p:nvPr>
        </p:nvSpPr>
        <p:spPr>
          <a:xfrm>
            <a:off x="6457950" y="6383729"/>
            <a:ext cx="2057400" cy="365125"/>
          </a:xfrm>
          <a:prstGeom prst="rect">
            <a:avLst/>
          </a:prstGeom>
        </p:spPr>
        <p:txBody>
          <a:bodyPr vert="horz" lIns="91440" tIns="45720" rIns="91440" bIns="45720" rtlCol="0" anchor="ctr"/>
          <a:lstStyle>
            <a:lvl1pPr algn="r">
              <a:defRPr sz="1200">
                <a:solidFill>
                  <a:srgbClr val="151DC1"/>
                </a:solidFill>
              </a:defRPr>
            </a:lvl1pPr>
          </a:lstStyle>
          <a:p>
            <a:fld id="{6AD33FD5-61D2-4238-98DB-DB8C208BC919}" type="slidenum">
              <a:rPr lang="zh-CN" altLang="en-US" smtClean="0"/>
              <a:pPr/>
              <a:t>‹#›</a:t>
            </a:fld>
            <a:endParaRPr lang="zh-CN" altLang="en-US" dirty="0"/>
          </a:p>
        </p:txBody>
      </p:sp>
    </p:spTree>
    <p:extLst>
      <p:ext uri="{BB962C8B-B14F-4D97-AF65-F5344CB8AC3E}">
        <p14:creationId xmlns:p14="http://schemas.microsoft.com/office/powerpoint/2010/main" val="23876210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5.xml"/><Relationship Id="rId13" Type="http://schemas.openxmlformats.org/officeDocument/2006/relationships/slide" Target="slide35.xml"/><Relationship Id="rId18" Type="http://schemas.openxmlformats.org/officeDocument/2006/relationships/slide" Target="slide49.xml"/><Relationship Id="rId3" Type="http://schemas.openxmlformats.org/officeDocument/2006/relationships/slide" Target="slide5.xml"/><Relationship Id="rId21" Type="http://schemas.openxmlformats.org/officeDocument/2006/relationships/slide" Target="slide55.xml"/><Relationship Id="rId7" Type="http://schemas.openxmlformats.org/officeDocument/2006/relationships/slide" Target="slide12.xml"/><Relationship Id="rId12" Type="http://schemas.openxmlformats.org/officeDocument/2006/relationships/slide" Target="slide32.xml"/><Relationship Id="rId17" Type="http://schemas.openxmlformats.org/officeDocument/2006/relationships/slide" Target="slide46.xml"/><Relationship Id="rId2" Type="http://schemas.openxmlformats.org/officeDocument/2006/relationships/slide" Target="slide4.xml"/><Relationship Id="rId16" Type="http://schemas.openxmlformats.org/officeDocument/2006/relationships/slide" Target="slide44.xml"/><Relationship Id="rId20" Type="http://schemas.openxmlformats.org/officeDocument/2006/relationships/slide" Target="slide53.xml"/><Relationship Id="rId1" Type="http://schemas.openxmlformats.org/officeDocument/2006/relationships/slideLayout" Target="../slideLayouts/slideLayout2.xml"/><Relationship Id="rId6" Type="http://schemas.openxmlformats.org/officeDocument/2006/relationships/slide" Target="slide10.xml"/><Relationship Id="rId11" Type="http://schemas.openxmlformats.org/officeDocument/2006/relationships/slide" Target="slide30.xml"/><Relationship Id="rId5" Type="http://schemas.openxmlformats.org/officeDocument/2006/relationships/slide" Target="slide9.xml"/><Relationship Id="rId15" Type="http://schemas.openxmlformats.org/officeDocument/2006/relationships/slide" Target="slide43.xml"/><Relationship Id="rId10" Type="http://schemas.openxmlformats.org/officeDocument/2006/relationships/slide" Target="slide23.xml"/><Relationship Id="rId19" Type="http://schemas.openxmlformats.org/officeDocument/2006/relationships/slide" Target="slide50.xml"/><Relationship Id="rId4" Type="http://schemas.openxmlformats.org/officeDocument/2006/relationships/slide" Target="slide6.xml"/><Relationship Id="rId9" Type="http://schemas.openxmlformats.org/officeDocument/2006/relationships/slide" Target="slide17.xml"/><Relationship Id="rId14" Type="http://schemas.openxmlformats.org/officeDocument/2006/relationships/slide" Target="slide39.xml"/><Relationship Id="rId22" Type="http://schemas.openxmlformats.org/officeDocument/2006/relationships/slide" Target="slide3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7F938BF-89D7-4BCB-87EB-2683E11E377E}"/>
              </a:ext>
            </a:extLst>
          </p:cNvPr>
          <p:cNvSpPr>
            <a:spLocks noGrp="1"/>
          </p:cNvSpPr>
          <p:nvPr>
            <p:ph type="sldNum" sz="quarter" idx="12"/>
          </p:nvPr>
        </p:nvSpPr>
        <p:spPr/>
        <p:txBody>
          <a:bodyPr/>
          <a:lstStyle/>
          <a:p>
            <a:fld id="{6AD33FD5-61D2-4238-98DB-DB8C208BC919}" type="slidenum">
              <a:rPr lang="zh-CN" altLang="en-US" smtClean="0"/>
              <a:t>1</a:t>
            </a:fld>
            <a:endParaRPr lang="zh-CN" altLang="en-US"/>
          </a:p>
        </p:txBody>
      </p:sp>
      <p:sp>
        <p:nvSpPr>
          <p:cNvPr id="5" name="文本框 4">
            <a:extLst>
              <a:ext uri="{FF2B5EF4-FFF2-40B4-BE49-F238E27FC236}">
                <a16:creationId xmlns:a16="http://schemas.microsoft.com/office/drawing/2014/main" id="{9786A34A-B5C2-49C6-8E90-EAA5F0BF97E4}"/>
              </a:ext>
            </a:extLst>
          </p:cNvPr>
          <p:cNvSpPr txBox="1"/>
          <p:nvPr/>
        </p:nvSpPr>
        <p:spPr>
          <a:xfrm>
            <a:off x="2436963" y="1483743"/>
            <a:ext cx="4270075" cy="584775"/>
          </a:xfrm>
          <a:prstGeom prst="rect">
            <a:avLst/>
          </a:prstGeom>
          <a:noFill/>
        </p:spPr>
        <p:txBody>
          <a:bodyPr wrap="square" rtlCol="0">
            <a:spAutoFit/>
          </a:bodyPr>
          <a:lstStyle/>
          <a:p>
            <a:pPr algn="ctr"/>
            <a:r>
              <a:rPr lang="zh-CN" altLang="en-US" sz="3200" dirty="0">
                <a:solidFill>
                  <a:schemeClr val="bg1"/>
                </a:solidFill>
              </a:rPr>
              <a:t>第六章 类</a:t>
            </a:r>
          </a:p>
        </p:txBody>
      </p:sp>
    </p:spTree>
    <p:extLst>
      <p:ext uri="{BB962C8B-B14F-4D97-AF65-F5344CB8AC3E}">
        <p14:creationId xmlns:p14="http://schemas.microsoft.com/office/powerpoint/2010/main" val="3801403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457950" y="6383729"/>
            <a:ext cx="2057400" cy="365125"/>
          </a:xfrm>
        </p:spPr>
        <p:txBody>
          <a:bodyPr/>
          <a:lstStyle/>
          <a:p>
            <a:fld id="{6AD33FD5-61D2-4238-98DB-DB8C208BC919}" type="slidenum">
              <a:rPr lang="zh-CN" altLang="en-US" smtClean="0"/>
              <a:t>10</a:t>
            </a:fld>
            <a:endParaRPr lang="zh-CN" altLang="en-US" dirty="0"/>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842066" cy="584775"/>
          </a:xfrm>
          <a:prstGeom prst="rect">
            <a:avLst/>
          </a:prstGeom>
          <a:noFill/>
        </p:spPr>
        <p:txBody>
          <a:bodyPr wrap="square" rtlCol="0">
            <a:spAutoFit/>
          </a:bodyPr>
          <a:lstStyle/>
          <a:p>
            <a:r>
              <a:rPr lang="en-US" altLang="zh-CN" sz="3200" dirty="0">
                <a:solidFill>
                  <a:schemeClr val="bg1"/>
                </a:solidFill>
              </a:rPr>
              <a:t>6.1.4 </a:t>
            </a:r>
            <a:r>
              <a:rPr lang="zh-CN" altLang="en-US" sz="3200" dirty="0">
                <a:solidFill>
                  <a:schemeClr val="bg1"/>
                </a:solidFill>
              </a:rPr>
              <a:t>访问控制</a:t>
            </a:r>
            <a:endParaRPr lang="zh-CN" altLang="en-US" sz="2400" dirty="0">
              <a:solidFill>
                <a:schemeClr val="bg1"/>
              </a:solidFill>
            </a:endParaRPr>
          </a:p>
        </p:txBody>
      </p:sp>
      <p:grpSp>
        <p:nvGrpSpPr>
          <p:cNvPr id="64" name="组合 63">
            <a:extLst>
              <a:ext uri="{FF2B5EF4-FFF2-40B4-BE49-F238E27FC236}">
                <a16:creationId xmlns:a16="http://schemas.microsoft.com/office/drawing/2014/main" id="{66CC337D-3988-43ED-B4B9-3C46065D685A}"/>
              </a:ext>
            </a:extLst>
          </p:cNvPr>
          <p:cNvGrpSpPr/>
          <p:nvPr/>
        </p:nvGrpSpPr>
        <p:grpSpPr>
          <a:xfrm>
            <a:off x="219958" y="1049324"/>
            <a:ext cx="8704068" cy="1677098"/>
            <a:chOff x="219958" y="1763591"/>
            <a:chExt cx="8704068" cy="1677098"/>
          </a:xfrm>
        </p:grpSpPr>
        <p:grpSp>
          <p:nvGrpSpPr>
            <p:cNvPr id="65" name="组合 64">
              <a:extLst>
                <a:ext uri="{FF2B5EF4-FFF2-40B4-BE49-F238E27FC236}">
                  <a16:creationId xmlns:a16="http://schemas.microsoft.com/office/drawing/2014/main" id="{626F6B44-7723-4302-8E01-C2A914EB8CEE}"/>
                </a:ext>
              </a:extLst>
            </p:cNvPr>
            <p:cNvGrpSpPr/>
            <p:nvPr/>
          </p:nvGrpSpPr>
          <p:grpSpPr>
            <a:xfrm>
              <a:off x="219974" y="1763591"/>
              <a:ext cx="8704052" cy="1677098"/>
              <a:chOff x="219974" y="1770733"/>
              <a:chExt cx="8704052" cy="1563946"/>
            </a:xfrm>
            <a:effectLst>
              <a:outerShdw blurRad="50800" dist="69850" dir="2700000" algn="tl" rotWithShape="0">
                <a:prstClr val="black">
                  <a:alpha val="40000"/>
                </a:prstClr>
              </a:outerShdw>
            </a:effectLst>
          </p:grpSpPr>
          <p:sp>
            <p:nvSpPr>
              <p:cNvPr id="68" name="矩形: 圆角 67">
                <a:extLst>
                  <a:ext uri="{FF2B5EF4-FFF2-40B4-BE49-F238E27FC236}">
                    <a16:creationId xmlns:a16="http://schemas.microsoft.com/office/drawing/2014/main" id="{8E154EF9-1E53-4B5E-8B0A-8A86F142F78E}"/>
                  </a:ext>
                </a:extLst>
              </p:cNvPr>
              <p:cNvSpPr/>
              <p:nvPr/>
            </p:nvSpPr>
            <p:spPr>
              <a:xfrm>
                <a:off x="219974" y="1770734"/>
                <a:ext cx="8704052" cy="1563945"/>
              </a:xfrm>
              <a:prstGeom prst="roundRect">
                <a:avLst>
                  <a:gd name="adj" fmla="val 2468"/>
                </a:avLst>
              </a:prstGeom>
              <a:solidFill>
                <a:srgbClr val="E9E9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9" name="矩形: 圆顶角 68">
                <a:extLst>
                  <a:ext uri="{FF2B5EF4-FFF2-40B4-BE49-F238E27FC236}">
                    <a16:creationId xmlns:a16="http://schemas.microsoft.com/office/drawing/2014/main" id="{9A508576-A91E-422C-B280-316158473E11}"/>
                  </a:ext>
                </a:extLst>
              </p:cNvPr>
              <p:cNvSpPr/>
              <p:nvPr/>
            </p:nvSpPr>
            <p:spPr>
              <a:xfrm>
                <a:off x="219974" y="1770733"/>
                <a:ext cx="8704052" cy="388922"/>
              </a:xfrm>
              <a:prstGeom prst="round2SameRect">
                <a:avLst>
                  <a:gd name="adj1" fmla="val 20076"/>
                  <a:gd name="adj2" fmla="val 0"/>
                </a:avLst>
              </a:prstGeom>
              <a:solidFill>
                <a:srgbClr val="262685"/>
              </a:solidFill>
              <a:ln>
                <a:solidFill>
                  <a:srgbClr val="2626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66" name="矩形 65">
              <a:extLst>
                <a:ext uri="{FF2B5EF4-FFF2-40B4-BE49-F238E27FC236}">
                  <a16:creationId xmlns:a16="http://schemas.microsoft.com/office/drawing/2014/main" id="{22C0F17B-E6BF-4251-A6E5-98C5619FA462}"/>
                </a:ext>
              </a:extLst>
            </p:cNvPr>
            <p:cNvSpPr/>
            <p:nvPr/>
          </p:nvSpPr>
          <p:spPr>
            <a:xfrm>
              <a:off x="219958" y="2187471"/>
              <a:ext cx="8704047" cy="1174296"/>
            </a:xfrm>
            <a:prstGeom prst="rect">
              <a:avLst/>
            </a:prstGeom>
          </p:spPr>
          <p:txBody>
            <a:bodyPr wrap="square">
              <a:spAutoFit/>
            </a:bodyPr>
            <a:lstStyle/>
            <a:p>
              <a:pPr marL="342900" indent="-342900">
                <a:lnSpc>
                  <a:spcPct val="120000"/>
                </a:lnSpc>
                <a:buClr>
                  <a:srgbClr val="262685"/>
                </a:buClr>
                <a:buSzPct val="80000"/>
                <a:buFont typeface="Wingdings" panose="05000000000000000000" pitchFamily="2" charset="2"/>
                <a:buChar char="l"/>
              </a:pPr>
              <a:r>
                <a:rPr lang="zh-CN" altLang="en-US" sz="2000" dirty="0">
                  <a:solidFill>
                    <a:srgbClr val="000000"/>
                  </a:solidFill>
                  <a:latin typeface="MicrosoftYaHei"/>
                </a:rPr>
                <a:t>类的开发者：有利于程序的模块化设计，提高代码的重用性；</a:t>
              </a:r>
            </a:p>
            <a:p>
              <a:pPr marL="342900" indent="-342900">
                <a:lnSpc>
                  <a:spcPct val="120000"/>
                </a:lnSpc>
                <a:buClr>
                  <a:srgbClr val="262685"/>
                </a:buClr>
                <a:buSzPct val="80000"/>
                <a:buFont typeface="Wingdings" panose="05000000000000000000" pitchFamily="2" charset="2"/>
                <a:buChar char="l"/>
              </a:pPr>
              <a:r>
                <a:rPr lang="zh-CN" altLang="en-US" sz="2000" dirty="0">
                  <a:solidFill>
                    <a:srgbClr val="000000"/>
                  </a:solidFill>
                  <a:latin typeface="MicrosoftYaHei"/>
                </a:rPr>
                <a:t>类的使用者：隐藏类的实现细节，使用者不能在类的外面操控数据成员，形成一种保护机制。</a:t>
              </a:r>
              <a:endParaRPr lang="en-US" altLang="zh-CN" sz="2000" dirty="0">
                <a:solidFill>
                  <a:srgbClr val="000000"/>
                </a:solidFill>
                <a:latin typeface="MicrosoftYaHei"/>
              </a:endParaRPr>
            </a:p>
          </p:txBody>
        </p:sp>
        <p:sp>
          <p:nvSpPr>
            <p:cNvPr id="67" name="矩形 66">
              <a:extLst>
                <a:ext uri="{FF2B5EF4-FFF2-40B4-BE49-F238E27FC236}">
                  <a16:creationId xmlns:a16="http://schemas.microsoft.com/office/drawing/2014/main" id="{A56A3D0B-AE8E-4632-B3F6-AFAD3A87FD81}"/>
                </a:ext>
              </a:extLst>
            </p:cNvPr>
            <p:cNvSpPr/>
            <p:nvPr/>
          </p:nvSpPr>
          <p:spPr>
            <a:xfrm>
              <a:off x="219973" y="1777374"/>
              <a:ext cx="8704051" cy="461665"/>
            </a:xfrm>
            <a:prstGeom prst="rect">
              <a:avLst/>
            </a:prstGeom>
          </p:spPr>
          <p:txBody>
            <a:bodyPr wrap="square">
              <a:spAutoFit/>
            </a:bodyPr>
            <a:lstStyle/>
            <a:p>
              <a:r>
                <a:rPr lang="zh-CN" altLang="en-US" sz="2400" dirty="0">
                  <a:solidFill>
                    <a:srgbClr val="FFFFFF"/>
                  </a:solidFill>
                  <a:latin typeface="MicrosoftYaHei"/>
                </a:rPr>
                <a:t>辅助函数</a:t>
              </a:r>
              <a:endParaRPr lang="zh-CN" altLang="en-US" sz="2400" dirty="0"/>
            </a:p>
          </p:txBody>
        </p:sp>
      </p:grpSp>
      <p:grpSp>
        <p:nvGrpSpPr>
          <p:cNvPr id="29" name="组合 28">
            <a:extLst>
              <a:ext uri="{FF2B5EF4-FFF2-40B4-BE49-F238E27FC236}">
                <a16:creationId xmlns:a16="http://schemas.microsoft.com/office/drawing/2014/main" id="{A736FC91-B20F-4EA2-9174-3F6052C19FEA}"/>
              </a:ext>
            </a:extLst>
          </p:cNvPr>
          <p:cNvGrpSpPr/>
          <p:nvPr/>
        </p:nvGrpSpPr>
        <p:grpSpPr>
          <a:xfrm>
            <a:off x="219937" y="2994459"/>
            <a:ext cx="8704169" cy="930232"/>
            <a:chOff x="117017" y="4626573"/>
            <a:chExt cx="8704169" cy="930232"/>
          </a:xfrm>
          <a:effectLst>
            <a:outerShdw blurRad="50800" dist="38100" dir="2700000" algn="tl" rotWithShape="0">
              <a:prstClr val="black">
                <a:alpha val="40000"/>
              </a:prstClr>
            </a:outerShdw>
          </a:effectLst>
        </p:grpSpPr>
        <p:sp>
          <p:nvSpPr>
            <p:cNvPr id="30" name="矩形: 圆角 36">
              <a:extLst>
                <a:ext uri="{FF2B5EF4-FFF2-40B4-BE49-F238E27FC236}">
                  <a16:creationId xmlns:a16="http://schemas.microsoft.com/office/drawing/2014/main" id="{89596CFC-D00B-486F-9BF6-E8A8A00575BA}"/>
                </a:ext>
              </a:extLst>
            </p:cNvPr>
            <p:cNvSpPr/>
            <p:nvPr/>
          </p:nvSpPr>
          <p:spPr>
            <a:xfrm>
              <a:off x="117017" y="5051923"/>
              <a:ext cx="8704051" cy="504882"/>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 fmla="*/ 0 w 8704051"/>
                <a:gd name="connsiteY0" fmla="*/ 823321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103039 h 926360"/>
                <a:gd name="connsiteX4" fmla="*/ 8705787 w 8705787"/>
                <a:gd name="connsiteY4" fmla="*/ 825702 h 926360"/>
                <a:gd name="connsiteX5" fmla="*/ 8605129 w 8705787"/>
                <a:gd name="connsiteY5" fmla="*/ 926360 h 926360"/>
                <a:gd name="connsiteX6" fmla="*/ 102394 w 8705787"/>
                <a:gd name="connsiteY6" fmla="*/ 926360 h 926360"/>
                <a:gd name="connsiteX7" fmla="*/ 1736 w 8705787"/>
                <a:gd name="connsiteY7" fmla="*/ 825702 h 926360"/>
                <a:gd name="connsiteX0" fmla="*/ 1736 w 9277174"/>
                <a:gd name="connsiteY0" fmla="*/ 825702 h 926360"/>
                <a:gd name="connsiteX1" fmla="*/ 0 w 9277174"/>
                <a:gd name="connsiteY1" fmla="*/ 0 h 926360"/>
                <a:gd name="connsiteX2" fmla="*/ 8605129 w 9277174"/>
                <a:gd name="connsiteY2" fmla="*/ 2381 h 926360"/>
                <a:gd name="connsiteX3" fmla="*/ 8705787 w 9277174"/>
                <a:gd name="connsiteY3" fmla="*/ 825702 h 926360"/>
                <a:gd name="connsiteX4" fmla="*/ 8605129 w 9277174"/>
                <a:gd name="connsiteY4" fmla="*/ 926360 h 926360"/>
                <a:gd name="connsiteX5" fmla="*/ 102394 w 9277174"/>
                <a:gd name="connsiteY5" fmla="*/ 926360 h 926360"/>
                <a:gd name="connsiteX6" fmla="*/ 1736 w 9277174"/>
                <a:gd name="connsiteY6" fmla="*/ 825702 h 926360"/>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825702 h 926360"/>
                <a:gd name="connsiteX4" fmla="*/ 8605129 w 8705787"/>
                <a:gd name="connsiteY4" fmla="*/ 926360 h 926360"/>
                <a:gd name="connsiteX5" fmla="*/ 102394 w 8705787"/>
                <a:gd name="connsiteY5" fmla="*/ 926360 h 926360"/>
                <a:gd name="connsiteX6" fmla="*/ 1736 w 8705787"/>
                <a:gd name="connsiteY6" fmla="*/ 825702 h 926360"/>
                <a:gd name="connsiteX0" fmla="*/ 1736 w 8706729"/>
                <a:gd name="connsiteY0" fmla="*/ 825702 h 926360"/>
                <a:gd name="connsiteX1" fmla="*/ 0 w 8706729"/>
                <a:gd name="connsiteY1" fmla="*/ 0 h 926360"/>
                <a:gd name="connsiteX2" fmla="*/ 8706729 w 8706729"/>
                <a:gd name="connsiteY2" fmla="*/ 2381 h 926360"/>
                <a:gd name="connsiteX3" fmla="*/ 8705787 w 8706729"/>
                <a:gd name="connsiteY3" fmla="*/ 825702 h 926360"/>
                <a:gd name="connsiteX4" fmla="*/ 8605129 w 8706729"/>
                <a:gd name="connsiteY4" fmla="*/ 926360 h 926360"/>
                <a:gd name="connsiteX5" fmla="*/ 102394 w 8706729"/>
                <a:gd name="connsiteY5" fmla="*/ 926360 h 926360"/>
                <a:gd name="connsiteX6" fmla="*/ 1736 w 8706729"/>
                <a:gd name="connsiteY6" fmla="*/ 825702 h 926360"/>
                <a:gd name="connsiteX0" fmla="*/ 117 w 8705110"/>
                <a:gd name="connsiteY0" fmla="*/ 825702 h 926360"/>
                <a:gd name="connsiteX1" fmla="*/ 762 w 8705110"/>
                <a:gd name="connsiteY1" fmla="*/ 0 h 926360"/>
                <a:gd name="connsiteX2" fmla="*/ 8705110 w 8705110"/>
                <a:gd name="connsiteY2" fmla="*/ 2381 h 926360"/>
                <a:gd name="connsiteX3" fmla="*/ 8704168 w 8705110"/>
                <a:gd name="connsiteY3" fmla="*/ 825702 h 926360"/>
                <a:gd name="connsiteX4" fmla="*/ 8603510 w 8705110"/>
                <a:gd name="connsiteY4" fmla="*/ 926360 h 926360"/>
                <a:gd name="connsiteX5" fmla="*/ 100775 w 8705110"/>
                <a:gd name="connsiteY5" fmla="*/ 926360 h 926360"/>
                <a:gd name="connsiteX6" fmla="*/ 117 w 8705110"/>
                <a:gd name="connsiteY6" fmla="*/ 825702 h 92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7F3E6"/>
            </a:solidFill>
            <a:ln>
              <a:solidFill>
                <a:srgbClr val="E7F3E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buClr>
                  <a:srgbClr val="262685"/>
                </a:buClr>
                <a:buSzPct val="80000"/>
              </a:pPr>
              <a:r>
                <a:rPr lang="zh-CN" altLang="en-US" sz="2000" dirty="0">
                  <a:solidFill>
                    <a:srgbClr val="000000"/>
                  </a:solidFill>
                  <a:latin typeface="MicrosoftYaHei"/>
                </a:rPr>
                <a:t>如何实现访问控制？</a:t>
              </a:r>
            </a:p>
          </p:txBody>
        </p:sp>
        <p:sp>
          <p:nvSpPr>
            <p:cNvPr id="31" name="矩形: 圆顶角 30">
              <a:extLst>
                <a:ext uri="{FF2B5EF4-FFF2-40B4-BE49-F238E27FC236}">
                  <a16:creationId xmlns:a16="http://schemas.microsoft.com/office/drawing/2014/main" id="{44545812-0D8B-4528-A8C2-B7B27E201EBA}"/>
                </a:ext>
              </a:extLst>
            </p:cNvPr>
            <p:cNvSpPr/>
            <p:nvPr/>
          </p:nvSpPr>
          <p:spPr>
            <a:xfrm>
              <a:off x="117134" y="4626573"/>
              <a:ext cx="8704052" cy="417061"/>
            </a:xfrm>
            <a:prstGeom prst="round2SameRect">
              <a:avLst>
                <a:gd name="adj1" fmla="val 20076"/>
                <a:gd name="adj2" fmla="val 0"/>
              </a:avLst>
            </a:prstGeom>
            <a:solidFill>
              <a:srgbClr val="118707"/>
            </a:solidFill>
            <a:ln>
              <a:solidFill>
                <a:srgbClr val="1187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bg1"/>
                  </a:solidFill>
                  <a:latin typeface="Courier New" panose="02070309020205020404" pitchFamily="49" charset="0"/>
                  <a:cs typeface="Courier New" panose="02070309020205020404" pitchFamily="49" charset="0"/>
                </a:rPr>
                <a:t>问题</a:t>
              </a:r>
            </a:p>
          </p:txBody>
        </p:sp>
      </p:grpSp>
      <p:grpSp>
        <p:nvGrpSpPr>
          <p:cNvPr id="32" name="组合 31">
            <a:extLst>
              <a:ext uri="{FF2B5EF4-FFF2-40B4-BE49-F238E27FC236}">
                <a16:creationId xmlns:a16="http://schemas.microsoft.com/office/drawing/2014/main" id="{D707A9C6-2FC3-4D0B-AA0E-5D3C03C5E0F5}"/>
              </a:ext>
            </a:extLst>
          </p:cNvPr>
          <p:cNvGrpSpPr/>
          <p:nvPr/>
        </p:nvGrpSpPr>
        <p:grpSpPr>
          <a:xfrm>
            <a:off x="219937" y="4204530"/>
            <a:ext cx="8704169" cy="1599646"/>
            <a:chOff x="117017" y="4626573"/>
            <a:chExt cx="8704169" cy="1599646"/>
          </a:xfrm>
          <a:effectLst>
            <a:outerShdw blurRad="50800" dist="38100" dir="2700000" algn="tl" rotWithShape="0">
              <a:prstClr val="black">
                <a:alpha val="40000"/>
              </a:prstClr>
            </a:outerShdw>
          </a:effectLst>
        </p:grpSpPr>
        <p:sp>
          <p:nvSpPr>
            <p:cNvPr id="33" name="矩形: 圆角 36">
              <a:extLst>
                <a:ext uri="{FF2B5EF4-FFF2-40B4-BE49-F238E27FC236}">
                  <a16:creationId xmlns:a16="http://schemas.microsoft.com/office/drawing/2014/main" id="{63CCAF11-305C-4EC8-ADE9-26D8A747FD2A}"/>
                </a:ext>
              </a:extLst>
            </p:cNvPr>
            <p:cNvSpPr/>
            <p:nvPr/>
          </p:nvSpPr>
          <p:spPr>
            <a:xfrm>
              <a:off x="117017" y="5051923"/>
              <a:ext cx="8704051" cy="1174296"/>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 fmla="*/ 0 w 8704051"/>
                <a:gd name="connsiteY0" fmla="*/ 823321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103039 h 926360"/>
                <a:gd name="connsiteX4" fmla="*/ 8705787 w 8705787"/>
                <a:gd name="connsiteY4" fmla="*/ 825702 h 926360"/>
                <a:gd name="connsiteX5" fmla="*/ 8605129 w 8705787"/>
                <a:gd name="connsiteY5" fmla="*/ 926360 h 926360"/>
                <a:gd name="connsiteX6" fmla="*/ 102394 w 8705787"/>
                <a:gd name="connsiteY6" fmla="*/ 926360 h 926360"/>
                <a:gd name="connsiteX7" fmla="*/ 1736 w 8705787"/>
                <a:gd name="connsiteY7" fmla="*/ 825702 h 926360"/>
                <a:gd name="connsiteX0" fmla="*/ 1736 w 9277174"/>
                <a:gd name="connsiteY0" fmla="*/ 825702 h 926360"/>
                <a:gd name="connsiteX1" fmla="*/ 0 w 9277174"/>
                <a:gd name="connsiteY1" fmla="*/ 0 h 926360"/>
                <a:gd name="connsiteX2" fmla="*/ 8605129 w 9277174"/>
                <a:gd name="connsiteY2" fmla="*/ 2381 h 926360"/>
                <a:gd name="connsiteX3" fmla="*/ 8705787 w 9277174"/>
                <a:gd name="connsiteY3" fmla="*/ 825702 h 926360"/>
                <a:gd name="connsiteX4" fmla="*/ 8605129 w 9277174"/>
                <a:gd name="connsiteY4" fmla="*/ 926360 h 926360"/>
                <a:gd name="connsiteX5" fmla="*/ 102394 w 9277174"/>
                <a:gd name="connsiteY5" fmla="*/ 926360 h 926360"/>
                <a:gd name="connsiteX6" fmla="*/ 1736 w 9277174"/>
                <a:gd name="connsiteY6" fmla="*/ 825702 h 926360"/>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825702 h 926360"/>
                <a:gd name="connsiteX4" fmla="*/ 8605129 w 8705787"/>
                <a:gd name="connsiteY4" fmla="*/ 926360 h 926360"/>
                <a:gd name="connsiteX5" fmla="*/ 102394 w 8705787"/>
                <a:gd name="connsiteY5" fmla="*/ 926360 h 926360"/>
                <a:gd name="connsiteX6" fmla="*/ 1736 w 8705787"/>
                <a:gd name="connsiteY6" fmla="*/ 825702 h 926360"/>
                <a:gd name="connsiteX0" fmla="*/ 1736 w 8706729"/>
                <a:gd name="connsiteY0" fmla="*/ 825702 h 926360"/>
                <a:gd name="connsiteX1" fmla="*/ 0 w 8706729"/>
                <a:gd name="connsiteY1" fmla="*/ 0 h 926360"/>
                <a:gd name="connsiteX2" fmla="*/ 8706729 w 8706729"/>
                <a:gd name="connsiteY2" fmla="*/ 2381 h 926360"/>
                <a:gd name="connsiteX3" fmla="*/ 8705787 w 8706729"/>
                <a:gd name="connsiteY3" fmla="*/ 825702 h 926360"/>
                <a:gd name="connsiteX4" fmla="*/ 8605129 w 8706729"/>
                <a:gd name="connsiteY4" fmla="*/ 926360 h 926360"/>
                <a:gd name="connsiteX5" fmla="*/ 102394 w 8706729"/>
                <a:gd name="connsiteY5" fmla="*/ 926360 h 926360"/>
                <a:gd name="connsiteX6" fmla="*/ 1736 w 8706729"/>
                <a:gd name="connsiteY6" fmla="*/ 825702 h 926360"/>
                <a:gd name="connsiteX0" fmla="*/ 117 w 8705110"/>
                <a:gd name="connsiteY0" fmla="*/ 825702 h 926360"/>
                <a:gd name="connsiteX1" fmla="*/ 762 w 8705110"/>
                <a:gd name="connsiteY1" fmla="*/ 0 h 926360"/>
                <a:gd name="connsiteX2" fmla="*/ 8705110 w 8705110"/>
                <a:gd name="connsiteY2" fmla="*/ 2381 h 926360"/>
                <a:gd name="connsiteX3" fmla="*/ 8704168 w 8705110"/>
                <a:gd name="connsiteY3" fmla="*/ 825702 h 926360"/>
                <a:gd name="connsiteX4" fmla="*/ 8603510 w 8705110"/>
                <a:gd name="connsiteY4" fmla="*/ 926360 h 926360"/>
                <a:gd name="connsiteX5" fmla="*/ 100775 w 8705110"/>
                <a:gd name="connsiteY5" fmla="*/ 926360 h 926360"/>
                <a:gd name="connsiteX6" fmla="*/ 117 w 8705110"/>
                <a:gd name="connsiteY6" fmla="*/ 825702 h 92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9E9F3"/>
            </a:solidFill>
            <a:ln>
              <a:solidFill>
                <a:srgbClr val="E9E9F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20000"/>
                </a:lnSpc>
                <a:buClr>
                  <a:srgbClr val="262685"/>
                </a:buClr>
                <a:buSzPct val="80000"/>
              </a:pPr>
              <a:r>
                <a:rPr lang="zh-CN" altLang="en-US" sz="2000" dirty="0">
                  <a:solidFill>
                    <a:srgbClr val="000000"/>
                  </a:solidFill>
                  <a:latin typeface="MicrosoftYaHei"/>
                </a:rPr>
                <a:t>控制成员对外的可见性。</a:t>
              </a:r>
            </a:p>
            <a:p>
              <a:pPr marL="342900" indent="-342900">
                <a:lnSpc>
                  <a:spcPct val="120000"/>
                </a:lnSpc>
                <a:buClr>
                  <a:srgbClr val="262685"/>
                </a:buClr>
                <a:buSzPct val="80000"/>
                <a:buFont typeface="Wingdings" panose="05000000000000000000" pitchFamily="2" charset="2"/>
                <a:buChar char="l"/>
              </a:pPr>
              <a:r>
                <a:rPr lang="en-US" altLang="zh-CN" sz="2000" b="1" dirty="0">
                  <a:solidFill>
                    <a:srgbClr val="262685"/>
                  </a:solidFill>
                  <a:latin typeface="Courier New" panose="02070309020205020404" pitchFamily="49" charset="0"/>
                  <a:cs typeface="Courier New" panose="02070309020205020404" pitchFamily="49" charset="0"/>
                </a:rPr>
                <a:t>public</a:t>
              </a:r>
              <a:r>
                <a:rPr lang="en-US" altLang="zh-CN" sz="2000" dirty="0">
                  <a:solidFill>
                    <a:srgbClr val="000000"/>
                  </a:solidFill>
                  <a:latin typeface="MicrosoftYaHei"/>
                </a:rPr>
                <a:t> </a:t>
              </a:r>
              <a:r>
                <a:rPr lang="zh-CN" altLang="en-US" sz="2000" dirty="0">
                  <a:solidFill>
                    <a:srgbClr val="000000"/>
                  </a:solidFill>
                  <a:latin typeface="MicrosoftYaHei"/>
                </a:rPr>
                <a:t>：成员对外是公开的，可以在程序的任何地方访问；</a:t>
              </a:r>
              <a:endParaRPr lang="en-US" altLang="zh-CN" sz="2000" dirty="0">
                <a:solidFill>
                  <a:srgbClr val="000000"/>
                </a:solidFill>
                <a:latin typeface="MicrosoftYaHei"/>
              </a:endParaRPr>
            </a:p>
            <a:p>
              <a:pPr marL="342900" indent="-342900">
                <a:lnSpc>
                  <a:spcPct val="120000"/>
                </a:lnSpc>
                <a:buClr>
                  <a:srgbClr val="262685"/>
                </a:buClr>
                <a:buSzPct val="80000"/>
                <a:buFont typeface="Wingdings" panose="05000000000000000000" pitchFamily="2" charset="2"/>
                <a:buChar char="l"/>
              </a:pPr>
              <a:r>
                <a:rPr lang="en-US" altLang="zh-CN" sz="2000" b="1" dirty="0">
                  <a:solidFill>
                    <a:srgbClr val="262685"/>
                  </a:solidFill>
                  <a:latin typeface="Courier New" panose="02070309020205020404" pitchFamily="49" charset="0"/>
                  <a:cs typeface="Courier New" panose="02070309020205020404" pitchFamily="49" charset="0"/>
                </a:rPr>
                <a:t>private</a:t>
              </a:r>
              <a:r>
                <a:rPr lang="en-US" altLang="zh-CN" sz="2000" dirty="0">
                  <a:solidFill>
                    <a:srgbClr val="000000"/>
                  </a:solidFill>
                  <a:latin typeface="MicrosoftYaHei"/>
                </a:rPr>
                <a:t> </a:t>
              </a:r>
              <a:r>
                <a:rPr lang="zh-CN" altLang="en-US" sz="2000" dirty="0">
                  <a:solidFill>
                    <a:srgbClr val="000000"/>
                  </a:solidFill>
                  <a:latin typeface="MicrosoftYaHei"/>
                </a:rPr>
                <a:t>：成员不对外公开，只在类的内部使用（成员函数内）。</a:t>
              </a:r>
            </a:p>
          </p:txBody>
        </p:sp>
        <p:sp>
          <p:nvSpPr>
            <p:cNvPr id="34" name="矩形: 圆顶角 33">
              <a:extLst>
                <a:ext uri="{FF2B5EF4-FFF2-40B4-BE49-F238E27FC236}">
                  <a16:creationId xmlns:a16="http://schemas.microsoft.com/office/drawing/2014/main" id="{71648D00-4ED2-4089-8E9E-655D87E2729A}"/>
                </a:ext>
              </a:extLst>
            </p:cNvPr>
            <p:cNvSpPr/>
            <p:nvPr/>
          </p:nvSpPr>
          <p:spPr>
            <a:xfrm>
              <a:off x="117134" y="4626573"/>
              <a:ext cx="8704052" cy="417061"/>
            </a:xfrm>
            <a:prstGeom prst="round2SameRect">
              <a:avLst>
                <a:gd name="adj1" fmla="val 20076"/>
                <a:gd name="adj2" fmla="val 0"/>
              </a:avLst>
            </a:prstGeom>
            <a:solidFill>
              <a:srgbClr val="262685"/>
            </a:solidFill>
            <a:ln>
              <a:solidFill>
                <a:srgbClr val="2626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bg1"/>
                  </a:solidFill>
                  <a:latin typeface="Courier New" panose="02070309020205020404" pitchFamily="49" charset="0"/>
                  <a:cs typeface="Courier New" panose="02070309020205020404" pitchFamily="49" charset="0"/>
                </a:rPr>
                <a:t>类成员指针</a:t>
              </a:r>
            </a:p>
          </p:txBody>
        </p:sp>
      </p:grpSp>
    </p:spTree>
    <p:extLst>
      <p:ext uri="{BB962C8B-B14F-4D97-AF65-F5344CB8AC3E}">
        <p14:creationId xmlns:p14="http://schemas.microsoft.com/office/powerpoint/2010/main" val="345179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457950" y="6383729"/>
            <a:ext cx="2057400" cy="365125"/>
          </a:xfrm>
        </p:spPr>
        <p:txBody>
          <a:bodyPr/>
          <a:lstStyle/>
          <a:p>
            <a:fld id="{6AD33FD5-61D2-4238-98DB-DB8C208BC919}" type="slidenum">
              <a:rPr lang="zh-CN" altLang="en-US" smtClean="0"/>
              <a:t>11</a:t>
            </a:fld>
            <a:endParaRPr lang="zh-CN" altLang="en-US" dirty="0"/>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842066" cy="584775"/>
          </a:xfrm>
          <a:prstGeom prst="rect">
            <a:avLst/>
          </a:prstGeom>
          <a:noFill/>
        </p:spPr>
        <p:txBody>
          <a:bodyPr wrap="square" rtlCol="0">
            <a:spAutoFit/>
          </a:bodyPr>
          <a:lstStyle/>
          <a:p>
            <a:r>
              <a:rPr lang="en-US" altLang="zh-CN" sz="3200" dirty="0">
                <a:solidFill>
                  <a:schemeClr val="bg1"/>
                </a:solidFill>
              </a:rPr>
              <a:t>6.1.4 </a:t>
            </a:r>
            <a:r>
              <a:rPr lang="zh-CN" altLang="en-US" sz="3200" dirty="0">
                <a:solidFill>
                  <a:schemeClr val="bg1"/>
                </a:solidFill>
              </a:rPr>
              <a:t>访问控制</a:t>
            </a:r>
            <a:endParaRPr lang="zh-CN" altLang="en-US" sz="2400" dirty="0">
              <a:solidFill>
                <a:schemeClr val="bg1"/>
              </a:solidFill>
            </a:endParaRPr>
          </a:p>
        </p:txBody>
      </p:sp>
      <p:grpSp>
        <p:nvGrpSpPr>
          <p:cNvPr id="29" name="组合 28">
            <a:extLst>
              <a:ext uri="{FF2B5EF4-FFF2-40B4-BE49-F238E27FC236}">
                <a16:creationId xmlns:a16="http://schemas.microsoft.com/office/drawing/2014/main" id="{0331B07C-A9FE-40FC-8EA2-257A2F6D4F63}"/>
              </a:ext>
            </a:extLst>
          </p:cNvPr>
          <p:cNvGrpSpPr/>
          <p:nvPr/>
        </p:nvGrpSpPr>
        <p:grpSpPr>
          <a:xfrm>
            <a:off x="5867390" y="2784621"/>
            <a:ext cx="3056628" cy="1781876"/>
            <a:chOff x="219968" y="1739274"/>
            <a:chExt cx="8704058" cy="1715569"/>
          </a:xfrm>
        </p:grpSpPr>
        <p:grpSp>
          <p:nvGrpSpPr>
            <p:cNvPr id="30" name="组合 29">
              <a:extLst>
                <a:ext uri="{FF2B5EF4-FFF2-40B4-BE49-F238E27FC236}">
                  <a16:creationId xmlns:a16="http://schemas.microsoft.com/office/drawing/2014/main" id="{B1100A6B-DC53-4764-BF2F-8B4E4A519F3F}"/>
                </a:ext>
              </a:extLst>
            </p:cNvPr>
            <p:cNvGrpSpPr/>
            <p:nvPr/>
          </p:nvGrpSpPr>
          <p:grpSpPr>
            <a:xfrm>
              <a:off x="219974" y="1763590"/>
              <a:ext cx="8704052" cy="1691253"/>
              <a:chOff x="219974" y="1770733"/>
              <a:chExt cx="8704052" cy="1577147"/>
            </a:xfrm>
            <a:effectLst>
              <a:outerShdw blurRad="50800" dist="69850" dir="2700000" algn="tl" rotWithShape="0">
                <a:prstClr val="black">
                  <a:alpha val="40000"/>
                </a:prstClr>
              </a:outerShdw>
            </a:effectLst>
          </p:grpSpPr>
          <p:sp>
            <p:nvSpPr>
              <p:cNvPr id="33" name="矩形: 圆角 32">
                <a:extLst>
                  <a:ext uri="{FF2B5EF4-FFF2-40B4-BE49-F238E27FC236}">
                    <a16:creationId xmlns:a16="http://schemas.microsoft.com/office/drawing/2014/main" id="{8ABF4947-A145-4E1E-A5BA-B6AD6E625141}"/>
                  </a:ext>
                </a:extLst>
              </p:cNvPr>
              <p:cNvSpPr/>
              <p:nvPr/>
            </p:nvSpPr>
            <p:spPr>
              <a:xfrm>
                <a:off x="219974" y="1770733"/>
                <a:ext cx="8704052" cy="1577147"/>
              </a:xfrm>
              <a:prstGeom prst="roundRect">
                <a:avLst>
                  <a:gd name="adj" fmla="val 5727"/>
                </a:avLst>
              </a:prstGeom>
              <a:solidFill>
                <a:srgbClr val="FCF6EE"/>
              </a:solidFill>
              <a:ln>
                <a:solidFill>
                  <a:srgbClr val="FCF6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矩形: 圆顶角 33">
                <a:extLst>
                  <a:ext uri="{FF2B5EF4-FFF2-40B4-BE49-F238E27FC236}">
                    <a16:creationId xmlns:a16="http://schemas.microsoft.com/office/drawing/2014/main" id="{5056AFDD-3018-44D5-B462-5351974E633B}"/>
                  </a:ext>
                </a:extLst>
              </p:cNvPr>
              <p:cNvSpPr/>
              <p:nvPr/>
            </p:nvSpPr>
            <p:spPr>
              <a:xfrm>
                <a:off x="219974" y="1770733"/>
                <a:ext cx="8704049" cy="388922"/>
              </a:xfrm>
              <a:prstGeom prst="round2SameRect">
                <a:avLst>
                  <a:gd name="adj1" fmla="val 20076"/>
                  <a:gd name="adj2" fmla="val 0"/>
                </a:avLst>
              </a:prstGeom>
              <a:solidFill>
                <a:srgbClr val="E2A856"/>
              </a:solidFill>
              <a:ln>
                <a:solidFill>
                  <a:srgbClr val="E2A8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1" name="矩形 30">
              <a:extLst>
                <a:ext uri="{FF2B5EF4-FFF2-40B4-BE49-F238E27FC236}">
                  <a16:creationId xmlns:a16="http://schemas.microsoft.com/office/drawing/2014/main" id="{5401FBAB-2DDB-4044-8431-603274DC940C}"/>
                </a:ext>
              </a:extLst>
            </p:cNvPr>
            <p:cNvSpPr/>
            <p:nvPr/>
          </p:nvSpPr>
          <p:spPr>
            <a:xfrm>
              <a:off x="219968" y="2180651"/>
              <a:ext cx="8704044" cy="1274191"/>
            </a:xfrm>
            <a:prstGeom prst="rect">
              <a:avLst/>
            </a:prstGeom>
            <a:noFill/>
            <a:ln>
              <a:noFill/>
            </a:ln>
          </p:spPr>
          <p:txBody>
            <a:bodyPr wrap="square">
              <a:spAutoFit/>
            </a:bodyPr>
            <a:lstStyle/>
            <a:p>
              <a:pPr>
                <a:buClr>
                  <a:srgbClr val="E2A856"/>
                </a:buClr>
                <a:buSzPct val="80000"/>
              </a:pPr>
              <a:r>
                <a:rPr lang="zh-CN" altLang="en-US" sz="2000" dirty="0">
                  <a:latin typeface="Courier New" panose="02070309020205020404" pitchFamily="49" charset="0"/>
                  <a:cs typeface="Courier New" panose="02070309020205020404" pitchFamily="49" charset="0"/>
                </a:rPr>
                <a:t>利用 </a:t>
              </a:r>
              <a:r>
                <a:rPr lang="en-US" altLang="zh-CN" sz="2000" dirty="0">
                  <a:latin typeface="Courier New" panose="02070309020205020404" pitchFamily="49" charset="0"/>
                  <a:cs typeface="Courier New" panose="02070309020205020404" pitchFamily="49" charset="0"/>
                </a:rPr>
                <a:t>class </a:t>
              </a:r>
              <a:r>
                <a:rPr lang="zh-CN" altLang="en-US" sz="2000" dirty="0">
                  <a:latin typeface="Courier New" panose="02070309020205020404" pitchFamily="49" charset="0"/>
                  <a:cs typeface="Courier New" panose="02070309020205020404" pitchFamily="49" charset="0"/>
                </a:rPr>
                <a:t>定义的类，如果没有显式指明成员的访问属性，则默认为 </a:t>
              </a:r>
              <a:r>
                <a:rPr lang="en-US" altLang="zh-CN" sz="2000" dirty="0">
                  <a:latin typeface="Courier New" panose="02070309020205020404" pitchFamily="49" charset="0"/>
                  <a:cs typeface="Courier New" panose="02070309020205020404" pitchFamily="49" charset="0"/>
                </a:rPr>
                <a:t>private</a:t>
              </a:r>
              <a:r>
                <a:rPr lang="zh-CN" altLang="en-US" sz="2000" dirty="0">
                  <a:latin typeface="Courier New" panose="02070309020205020404" pitchFamily="49" charset="0"/>
                  <a:cs typeface="Courier New" panose="02070309020205020404" pitchFamily="49" charset="0"/>
                </a:rPr>
                <a:t>。</a:t>
              </a:r>
              <a:endParaRPr lang="zh-CN" altLang="en-US" sz="2000" dirty="0"/>
            </a:p>
          </p:txBody>
        </p:sp>
        <p:sp>
          <p:nvSpPr>
            <p:cNvPr id="32" name="矩形 31">
              <a:extLst>
                <a:ext uri="{FF2B5EF4-FFF2-40B4-BE49-F238E27FC236}">
                  <a16:creationId xmlns:a16="http://schemas.microsoft.com/office/drawing/2014/main" id="{B43FC30D-AA4F-4785-BD8B-DFCC1BF95D85}"/>
                </a:ext>
              </a:extLst>
            </p:cNvPr>
            <p:cNvSpPr/>
            <p:nvPr/>
          </p:nvSpPr>
          <p:spPr>
            <a:xfrm>
              <a:off x="219974" y="1739274"/>
              <a:ext cx="8704049" cy="461665"/>
            </a:xfrm>
            <a:prstGeom prst="rect">
              <a:avLst/>
            </a:prstGeom>
          </p:spPr>
          <p:txBody>
            <a:bodyPr wrap="square">
              <a:spAutoFit/>
            </a:bodyPr>
            <a:lstStyle/>
            <a:p>
              <a:r>
                <a:rPr lang="zh-CN" altLang="en-US" sz="2400" dirty="0">
                  <a:solidFill>
                    <a:srgbClr val="FFFFFF"/>
                  </a:solidFill>
                  <a:latin typeface="MicrosoftYaHei"/>
                </a:rPr>
                <a:t>说明</a:t>
              </a:r>
              <a:endParaRPr lang="zh-CN" altLang="en-US" sz="2400" dirty="0"/>
            </a:p>
          </p:txBody>
        </p:sp>
      </p:grpSp>
      <p:sp>
        <p:nvSpPr>
          <p:cNvPr id="35" name="矩形 34">
            <a:extLst>
              <a:ext uri="{FF2B5EF4-FFF2-40B4-BE49-F238E27FC236}">
                <a16:creationId xmlns:a16="http://schemas.microsoft.com/office/drawing/2014/main" id="{83059BBF-0829-47E7-8B43-96DA46C9CC09}"/>
              </a:ext>
            </a:extLst>
          </p:cNvPr>
          <p:cNvSpPr/>
          <p:nvPr/>
        </p:nvSpPr>
        <p:spPr>
          <a:xfrm>
            <a:off x="219960" y="1017387"/>
            <a:ext cx="2954655" cy="461665"/>
          </a:xfrm>
          <a:prstGeom prst="rect">
            <a:avLst/>
          </a:prstGeom>
        </p:spPr>
        <p:txBody>
          <a:bodyPr wrap="none">
            <a:spAutoFit/>
          </a:bodyPr>
          <a:lstStyle/>
          <a:p>
            <a:r>
              <a:rPr lang="zh-CN" altLang="en-US" sz="2400" dirty="0"/>
              <a:t>下面函数是否正确？</a:t>
            </a:r>
          </a:p>
        </p:txBody>
      </p:sp>
      <p:grpSp>
        <p:nvGrpSpPr>
          <p:cNvPr id="36" name="组合 35">
            <a:extLst>
              <a:ext uri="{FF2B5EF4-FFF2-40B4-BE49-F238E27FC236}">
                <a16:creationId xmlns:a16="http://schemas.microsoft.com/office/drawing/2014/main" id="{1BB8653D-3139-48F0-846D-BFCE7829B103}"/>
              </a:ext>
            </a:extLst>
          </p:cNvPr>
          <p:cNvGrpSpPr/>
          <p:nvPr/>
        </p:nvGrpSpPr>
        <p:grpSpPr>
          <a:xfrm>
            <a:off x="5867391" y="1544264"/>
            <a:ext cx="3056626" cy="1131823"/>
            <a:chOff x="219974" y="1739274"/>
            <a:chExt cx="8704052" cy="1089705"/>
          </a:xfrm>
        </p:grpSpPr>
        <p:grpSp>
          <p:nvGrpSpPr>
            <p:cNvPr id="37" name="组合 36">
              <a:extLst>
                <a:ext uri="{FF2B5EF4-FFF2-40B4-BE49-F238E27FC236}">
                  <a16:creationId xmlns:a16="http://schemas.microsoft.com/office/drawing/2014/main" id="{248025B5-8123-4940-A42A-762F12492A74}"/>
                </a:ext>
              </a:extLst>
            </p:cNvPr>
            <p:cNvGrpSpPr/>
            <p:nvPr/>
          </p:nvGrpSpPr>
          <p:grpSpPr>
            <a:xfrm>
              <a:off x="219974" y="1763590"/>
              <a:ext cx="8704052" cy="1065389"/>
              <a:chOff x="219974" y="1770732"/>
              <a:chExt cx="8704052" cy="993509"/>
            </a:xfrm>
            <a:effectLst>
              <a:outerShdw blurRad="50800" dist="69850" dir="2700000" algn="tl" rotWithShape="0">
                <a:prstClr val="black">
                  <a:alpha val="40000"/>
                </a:prstClr>
              </a:outerShdw>
            </a:effectLst>
          </p:grpSpPr>
          <p:sp>
            <p:nvSpPr>
              <p:cNvPr id="40" name="矩形: 圆角 39">
                <a:extLst>
                  <a:ext uri="{FF2B5EF4-FFF2-40B4-BE49-F238E27FC236}">
                    <a16:creationId xmlns:a16="http://schemas.microsoft.com/office/drawing/2014/main" id="{B3553B38-F0BB-4C6C-BB44-AE5CC210A1C3}"/>
                  </a:ext>
                </a:extLst>
              </p:cNvPr>
              <p:cNvSpPr/>
              <p:nvPr/>
            </p:nvSpPr>
            <p:spPr>
              <a:xfrm>
                <a:off x="219974" y="1770732"/>
                <a:ext cx="8704052" cy="993509"/>
              </a:xfrm>
              <a:prstGeom prst="roundRect">
                <a:avLst>
                  <a:gd name="adj" fmla="val 6608"/>
                </a:avLst>
              </a:prstGeom>
              <a:solidFill>
                <a:srgbClr val="E7F3E6"/>
              </a:solidFill>
              <a:ln>
                <a:solidFill>
                  <a:srgbClr val="E7F3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矩形: 圆顶角 40">
                <a:extLst>
                  <a:ext uri="{FF2B5EF4-FFF2-40B4-BE49-F238E27FC236}">
                    <a16:creationId xmlns:a16="http://schemas.microsoft.com/office/drawing/2014/main" id="{105762AF-D9DF-44A8-8DEC-F95811386D6F}"/>
                  </a:ext>
                </a:extLst>
              </p:cNvPr>
              <p:cNvSpPr/>
              <p:nvPr/>
            </p:nvSpPr>
            <p:spPr>
              <a:xfrm>
                <a:off x="219974" y="1770733"/>
                <a:ext cx="8704049" cy="388922"/>
              </a:xfrm>
              <a:prstGeom prst="round2SameRect">
                <a:avLst>
                  <a:gd name="adj1" fmla="val 20076"/>
                  <a:gd name="adj2" fmla="val 0"/>
                </a:avLst>
              </a:prstGeom>
              <a:solidFill>
                <a:srgbClr val="118707"/>
              </a:solidFill>
              <a:ln>
                <a:solidFill>
                  <a:srgbClr val="1187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8" name="矩形 37">
              <a:extLst>
                <a:ext uri="{FF2B5EF4-FFF2-40B4-BE49-F238E27FC236}">
                  <a16:creationId xmlns:a16="http://schemas.microsoft.com/office/drawing/2014/main" id="{5E4655FE-A2BD-4332-858A-3A4A73D8B296}"/>
                </a:ext>
              </a:extLst>
            </p:cNvPr>
            <p:cNvSpPr/>
            <p:nvPr/>
          </p:nvSpPr>
          <p:spPr>
            <a:xfrm>
              <a:off x="219974" y="2305434"/>
              <a:ext cx="8704043" cy="385221"/>
            </a:xfrm>
            <a:prstGeom prst="rect">
              <a:avLst/>
            </a:prstGeom>
          </p:spPr>
          <p:txBody>
            <a:bodyPr wrap="square">
              <a:spAutoFit/>
            </a:bodyPr>
            <a:lstStyle/>
            <a:p>
              <a:pPr>
                <a:buClr>
                  <a:srgbClr val="118707"/>
                </a:buClr>
                <a:buSzPct val="80000"/>
              </a:pPr>
              <a:r>
                <a:rPr lang="zh-CN" altLang="en-US" sz="2000" dirty="0">
                  <a:latin typeface="Courier New" panose="02070309020205020404" pitchFamily="49" charset="0"/>
                  <a:cs typeface="Courier New" panose="02070309020205020404" pitchFamily="49" charset="0"/>
                </a:rPr>
                <a:t>错误，无法访问私有成员</a:t>
              </a:r>
              <a:endParaRPr lang="zh-CN" altLang="en-US" sz="2000" dirty="0"/>
            </a:p>
          </p:txBody>
        </p:sp>
        <p:sp>
          <p:nvSpPr>
            <p:cNvPr id="39" name="矩形 38">
              <a:extLst>
                <a:ext uri="{FF2B5EF4-FFF2-40B4-BE49-F238E27FC236}">
                  <a16:creationId xmlns:a16="http://schemas.microsoft.com/office/drawing/2014/main" id="{A76913FC-44EB-4C3B-BEEE-6982705B7050}"/>
                </a:ext>
              </a:extLst>
            </p:cNvPr>
            <p:cNvSpPr/>
            <p:nvPr/>
          </p:nvSpPr>
          <p:spPr>
            <a:xfrm>
              <a:off x="219974" y="1739274"/>
              <a:ext cx="8704049" cy="461665"/>
            </a:xfrm>
            <a:prstGeom prst="rect">
              <a:avLst/>
            </a:prstGeom>
          </p:spPr>
          <p:txBody>
            <a:bodyPr wrap="square">
              <a:spAutoFit/>
            </a:bodyPr>
            <a:lstStyle/>
            <a:p>
              <a:r>
                <a:rPr lang="zh-CN" altLang="en-US" sz="2400" dirty="0">
                  <a:solidFill>
                    <a:srgbClr val="FFFFFF"/>
                  </a:solidFill>
                  <a:latin typeface="MicrosoftYaHei"/>
                </a:rPr>
                <a:t>答案</a:t>
              </a:r>
              <a:endParaRPr lang="zh-CN" altLang="en-US" sz="2400" dirty="0"/>
            </a:p>
          </p:txBody>
        </p:sp>
      </p:grpSp>
      <p:grpSp>
        <p:nvGrpSpPr>
          <p:cNvPr id="43" name="组合 42">
            <a:extLst>
              <a:ext uri="{FF2B5EF4-FFF2-40B4-BE49-F238E27FC236}">
                <a16:creationId xmlns:a16="http://schemas.microsoft.com/office/drawing/2014/main" id="{D06F288A-9AC9-46F9-A048-E8F1D99BBC1A}"/>
              </a:ext>
            </a:extLst>
          </p:cNvPr>
          <p:cNvGrpSpPr/>
          <p:nvPr/>
        </p:nvGrpSpPr>
        <p:grpSpPr>
          <a:xfrm>
            <a:off x="5867387" y="4700287"/>
            <a:ext cx="3056626" cy="1525254"/>
            <a:chOff x="219974" y="1739274"/>
            <a:chExt cx="8704052" cy="1525254"/>
          </a:xfrm>
        </p:grpSpPr>
        <p:grpSp>
          <p:nvGrpSpPr>
            <p:cNvPr id="44" name="组合 43">
              <a:extLst>
                <a:ext uri="{FF2B5EF4-FFF2-40B4-BE49-F238E27FC236}">
                  <a16:creationId xmlns:a16="http://schemas.microsoft.com/office/drawing/2014/main" id="{17864F84-795D-4773-86AE-E986AB08A11A}"/>
                </a:ext>
              </a:extLst>
            </p:cNvPr>
            <p:cNvGrpSpPr/>
            <p:nvPr/>
          </p:nvGrpSpPr>
          <p:grpSpPr>
            <a:xfrm>
              <a:off x="219974" y="1763590"/>
              <a:ext cx="8704052" cy="1500938"/>
              <a:chOff x="219974" y="1770733"/>
              <a:chExt cx="8704052" cy="1399672"/>
            </a:xfrm>
            <a:effectLst>
              <a:outerShdw blurRad="50800" dist="69850" dir="2700000" algn="tl" rotWithShape="0">
                <a:prstClr val="black">
                  <a:alpha val="40000"/>
                </a:prstClr>
              </a:outerShdw>
            </a:effectLst>
          </p:grpSpPr>
          <p:sp>
            <p:nvSpPr>
              <p:cNvPr id="47" name="矩形: 圆角 46">
                <a:extLst>
                  <a:ext uri="{FF2B5EF4-FFF2-40B4-BE49-F238E27FC236}">
                    <a16:creationId xmlns:a16="http://schemas.microsoft.com/office/drawing/2014/main" id="{47DDA6F8-616E-4685-92DA-BF06D475EDCA}"/>
                  </a:ext>
                </a:extLst>
              </p:cNvPr>
              <p:cNvSpPr/>
              <p:nvPr/>
            </p:nvSpPr>
            <p:spPr>
              <a:xfrm>
                <a:off x="219974" y="1770733"/>
                <a:ext cx="8704052" cy="1399672"/>
              </a:xfrm>
              <a:prstGeom prst="roundRect">
                <a:avLst>
                  <a:gd name="adj" fmla="val 1609"/>
                </a:avLst>
              </a:prstGeom>
              <a:solidFill>
                <a:srgbClr val="F9EEEE"/>
              </a:solidFill>
              <a:ln>
                <a:solidFill>
                  <a:srgbClr val="F9EE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8" name="矩形: 圆顶角 47">
                <a:extLst>
                  <a:ext uri="{FF2B5EF4-FFF2-40B4-BE49-F238E27FC236}">
                    <a16:creationId xmlns:a16="http://schemas.microsoft.com/office/drawing/2014/main" id="{441F7464-8EDA-47B1-BBF5-6356D168B578}"/>
                  </a:ext>
                </a:extLst>
              </p:cNvPr>
              <p:cNvSpPr/>
              <p:nvPr/>
            </p:nvSpPr>
            <p:spPr>
              <a:xfrm>
                <a:off x="219974" y="1770733"/>
                <a:ext cx="8704048" cy="388922"/>
              </a:xfrm>
              <a:prstGeom prst="round2SameRect">
                <a:avLst>
                  <a:gd name="adj1" fmla="val 20076"/>
                  <a:gd name="adj2" fmla="val 0"/>
                </a:avLst>
              </a:prstGeom>
              <a:solidFill>
                <a:srgbClr val="CC5B5B"/>
              </a:solidFill>
              <a:ln>
                <a:solidFill>
                  <a:srgbClr val="CC5B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5" name="矩形 44">
              <a:extLst>
                <a:ext uri="{FF2B5EF4-FFF2-40B4-BE49-F238E27FC236}">
                  <a16:creationId xmlns:a16="http://schemas.microsoft.com/office/drawing/2014/main" id="{FCD1499B-1CFF-4D97-A8E6-CFC02D62A45C}"/>
                </a:ext>
              </a:extLst>
            </p:cNvPr>
            <p:cNvSpPr/>
            <p:nvPr/>
          </p:nvSpPr>
          <p:spPr>
            <a:xfrm>
              <a:off x="219977" y="2180650"/>
              <a:ext cx="8704041" cy="1015663"/>
            </a:xfrm>
            <a:prstGeom prst="rect">
              <a:avLst/>
            </a:prstGeom>
          </p:spPr>
          <p:txBody>
            <a:bodyPr wrap="square">
              <a:spAutoFit/>
            </a:bodyPr>
            <a:lstStyle/>
            <a:p>
              <a:pPr>
                <a:buClr>
                  <a:srgbClr val="CC5B5B"/>
                </a:buClr>
                <a:buSzPct val="80000"/>
              </a:pPr>
              <a:r>
                <a:rPr lang="zh-CN" altLang="en-US" sz="2000" dirty="0">
                  <a:solidFill>
                    <a:srgbClr val="000000"/>
                  </a:solidFill>
                  <a:latin typeface="MicrosoftYaHei"/>
                </a:rPr>
                <a:t>私有成员函数</a:t>
              </a:r>
              <a:r>
                <a:rPr lang="en-US" altLang="zh-CN" sz="2000" dirty="0">
                  <a:solidFill>
                    <a:srgbClr val="000000"/>
                  </a:solidFill>
                  <a:latin typeface="MicrosoftYaHei"/>
                </a:rPr>
                <a:t>:</a:t>
              </a:r>
              <a:r>
                <a:rPr lang="zh-CN" altLang="en-US" sz="2000" dirty="0">
                  <a:solidFill>
                    <a:srgbClr val="000000"/>
                  </a:solidFill>
                  <a:latin typeface="MicrosoftYaHei"/>
                </a:rPr>
                <a:t>对外是隐藏的，只能在类内部的成员函数中使用</a:t>
              </a:r>
              <a:endParaRPr lang="zh-CN" altLang="en-US" sz="2000" dirty="0"/>
            </a:p>
          </p:txBody>
        </p:sp>
        <p:sp>
          <p:nvSpPr>
            <p:cNvPr id="46" name="矩形 45">
              <a:extLst>
                <a:ext uri="{FF2B5EF4-FFF2-40B4-BE49-F238E27FC236}">
                  <a16:creationId xmlns:a16="http://schemas.microsoft.com/office/drawing/2014/main" id="{EEFF3F2B-2394-4665-A745-FB22DCC799E1}"/>
                </a:ext>
              </a:extLst>
            </p:cNvPr>
            <p:cNvSpPr/>
            <p:nvPr/>
          </p:nvSpPr>
          <p:spPr>
            <a:xfrm>
              <a:off x="219974" y="1739274"/>
              <a:ext cx="8704049" cy="461665"/>
            </a:xfrm>
            <a:prstGeom prst="rect">
              <a:avLst/>
            </a:prstGeom>
          </p:spPr>
          <p:txBody>
            <a:bodyPr wrap="square">
              <a:spAutoFit/>
            </a:bodyPr>
            <a:lstStyle/>
            <a:p>
              <a:r>
                <a:rPr lang="zh-CN" altLang="en-US" sz="2400" dirty="0">
                  <a:solidFill>
                    <a:srgbClr val="FFFFFF"/>
                  </a:solidFill>
                  <a:latin typeface="MicrosoftYaHei"/>
                </a:rPr>
                <a:t>注意</a:t>
              </a:r>
              <a:endParaRPr lang="zh-CN" altLang="en-US" sz="2400" dirty="0"/>
            </a:p>
          </p:txBody>
        </p:sp>
      </p:grpSp>
      <p:grpSp>
        <p:nvGrpSpPr>
          <p:cNvPr id="60" name="组合 59">
            <a:extLst>
              <a:ext uri="{FF2B5EF4-FFF2-40B4-BE49-F238E27FC236}">
                <a16:creationId xmlns:a16="http://schemas.microsoft.com/office/drawing/2014/main" id="{10FB4069-9455-4578-92C6-C41DD76535D2}"/>
              </a:ext>
            </a:extLst>
          </p:cNvPr>
          <p:cNvGrpSpPr/>
          <p:nvPr/>
        </p:nvGrpSpPr>
        <p:grpSpPr>
          <a:xfrm>
            <a:off x="219954" y="1569520"/>
            <a:ext cx="5520418" cy="1379457"/>
            <a:chOff x="117017" y="4626573"/>
            <a:chExt cx="8704169" cy="1379457"/>
          </a:xfrm>
          <a:effectLst>
            <a:outerShdw blurRad="50800" dist="38100" dir="2700000" algn="tl" rotWithShape="0">
              <a:prstClr val="black">
                <a:alpha val="40000"/>
              </a:prstClr>
            </a:outerShdw>
          </a:effectLst>
        </p:grpSpPr>
        <p:sp>
          <p:nvSpPr>
            <p:cNvPr id="61" name="矩形: 圆角 36">
              <a:extLst>
                <a:ext uri="{FF2B5EF4-FFF2-40B4-BE49-F238E27FC236}">
                  <a16:creationId xmlns:a16="http://schemas.microsoft.com/office/drawing/2014/main" id="{57D3A549-C1D2-493A-952C-330E21857639}"/>
                </a:ext>
              </a:extLst>
            </p:cNvPr>
            <p:cNvSpPr/>
            <p:nvPr/>
          </p:nvSpPr>
          <p:spPr>
            <a:xfrm>
              <a:off x="117017" y="5051923"/>
              <a:ext cx="8704051" cy="954107"/>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 fmla="*/ 0 w 8704051"/>
                <a:gd name="connsiteY0" fmla="*/ 823321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103039 h 926360"/>
                <a:gd name="connsiteX4" fmla="*/ 8705787 w 8705787"/>
                <a:gd name="connsiteY4" fmla="*/ 825702 h 926360"/>
                <a:gd name="connsiteX5" fmla="*/ 8605129 w 8705787"/>
                <a:gd name="connsiteY5" fmla="*/ 926360 h 926360"/>
                <a:gd name="connsiteX6" fmla="*/ 102394 w 8705787"/>
                <a:gd name="connsiteY6" fmla="*/ 926360 h 926360"/>
                <a:gd name="connsiteX7" fmla="*/ 1736 w 8705787"/>
                <a:gd name="connsiteY7" fmla="*/ 825702 h 926360"/>
                <a:gd name="connsiteX0" fmla="*/ 1736 w 9277174"/>
                <a:gd name="connsiteY0" fmla="*/ 825702 h 926360"/>
                <a:gd name="connsiteX1" fmla="*/ 0 w 9277174"/>
                <a:gd name="connsiteY1" fmla="*/ 0 h 926360"/>
                <a:gd name="connsiteX2" fmla="*/ 8605129 w 9277174"/>
                <a:gd name="connsiteY2" fmla="*/ 2381 h 926360"/>
                <a:gd name="connsiteX3" fmla="*/ 8705787 w 9277174"/>
                <a:gd name="connsiteY3" fmla="*/ 825702 h 926360"/>
                <a:gd name="connsiteX4" fmla="*/ 8605129 w 9277174"/>
                <a:gd name="connsiteY4" fmla="*/ 926360 h 926360"/>
                <a:gd name="connsiteX5" fmla="*/ 102394 w 9277174"/>
                <a:gd name="connsiteY5" fmla="*/ 926360 h 926360"/>
                <a:gd name="connsiteX6" fmla="*/ 1736 w 9277174"/>
                <a:gd name="connsiteY6" fmla="*/ 825702 h 926360"/>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825702 h 926360"/>
                <a:gd name="connsiteX4" fmla="*/ 8605129 w 8705787"/>
                <a:gd name="connsiteY4" fmla="*/ 926360 h 926360"/>
                <a:gd name="connsiteX5" fmla="*/ 102394 w 8705787"/>
                <a:gd name="connsiteY5" fmla="*/ 926360 h 926360"/>
                <a:gd name="connsiteX6" fmla="*/ 1736 w 8705787"/>
                <a:gd name="connsiteY6" fmla="*/ 825702 h 926360"/>
                <a:gd name="connsiteX0" fmla="*/ 1736 w 8706729"/>
                <a:gd name="connsiteY0" fmla="*/ 825702 h 926360"/>
                <a:gd name="connsiteX1" fmla="*/ 0 w 8706729"/>
                <a:gd name="connsiteY1" fmla="*/ 0 h 926360"/>
                <a:gd name="connsiteX2" fmla="*/ 8706729 w 8706729"/>
                <a:gd name="connsiteY2" fmla="*/ 2381 h 926360"/>
                <a:gd name="connsiteX3" fmla="*/ 8705787 w 8706729"/>
                <a:gd name="connsiteY3" fmla="*/ 825702 h 926360"/>
                <a:gd name="connsiteX4" fmla="*/ 8605129 w 8706729"/>
                <a:gd name="connsiteY4" fmla="*/ 926360 h 926360"/>
                <a:gd name="connsiteX5" fmla="*/ 102394 w 8706729"/>
                <a:gd name="connsiteY5" fmla="*/ 926360 h 926360"/>
                <a:gd name="connsiteX6" fmla="*/ 1736 w 8706729"/>
                <a:gd name="connsiteY6" fmla="*/ 825702 h 926360"/>
                <a:gd name="connsiteX0" fmla="*/ 117 w 8705110"/>
                <a:gd name="connsiteY0" fmla="*/ 825702 h 926360"/>
                <a:gd name="connsiteX1" fmla="*/ 762 w 8705110"/>
                <a:gd name="connsiteY1" fmla="*/ 0 h 926360"/>
                <a:gd name="connsiteX2" fmla="*/ 8705110 w 8705110"/>
                <a:gd name="connsiteY2" fmla="*/ 2381 h 926360"/>
                <a:gd name="connsiteX3" fmla="*/ 8704168 w 8705110"/>
                <a:gd name="connsiteY3" fmla="*/ 825702 h 926360"/>
                <a:gd name="connsiteX4" fmla="*/ 8603510 w 8705110"/>
                <a:gd name="connsiteY4" fmla="*/ 926360 h 926360"/>
                <a:gd name="connsiteX5" fmla="*/ 100775 w 8705110"/>
                <a:gd name="connsiteY5" fmla="*/ 926360 h 926360"/>
                <a:gd name="connsiteX6" fmla="*/ 117 w 8705110"/>
                <a:gd name="connsiteY6" fmla="*/ 825702 h 92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en-US" altLang="zh-CN" sz="1400" dirty="0" err="1">
                  <a:solidFill>
                    <a:srgbClr val="795E26"/>
                  </a:solidFill>
                  <a:latin typeface="Courier New" panose="02070309020205020404" pitchFamily="49" charset="0"/>
                  <a:cs typeface="Courier New" panose="02070309020205020404" pitchFamily="49" charset="0"/>
                </a:rPr>
                <a:t>ostream</a:t>
              </a:r>
              <a:r>
                <a:rPr lang="en-US" altLang="zh-CN" sz="1400" dirty="0">
                  <a:solidFill>
                    <a:srgbClr val="000000"/>
                  </a:solidFill>
                  <a:latin typeface="Courier New" panose="02070309020205020404" pitchFamily="49" charset="0"/>
                  <a:cs typeface="Courier New" panose="02070309020205020404" pitchFamily="49" charset="0"/>
                </a:rPr>
                <a:t>&amp; </a:t>
              </a:r>
              <a:r>
                <a:rPr lang="en-US" altLang="zh-CN" sz="1400" dirty="0">
                  <a:solidFill>
                    <a:srgbClr val="795E26"/>
                  </a:solidFill>
                  <a:latin typeface="Courier New" panose="02070309020205020404" pitchFamily="49" charset="0"/>
                  <a:cs typeface="Courier New" panose="02070309020205020404" pitchFamily="49" charset="0"/>
                </a:rPr>
                <a:t>print</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err="1">
                  <a:solidFill>
                    <a:srgbClr val="795E26"/>
                  </a:solidFill>
                  <a:latin typeface="Courier New" panose="02070309020205020404" pitchFamily="49" charset="0"/>
                  <a:cs typeface="Courier New" panose="02070309020205020404" pitchFamily="49" charset="0"/>
                </a:rPr>
                <a:t>ostream</a:t>
              </a:r>
              <a:r>
                <a:rPr lang="en-US" altLang="zh-CN" sz="1400" dirty="0">
                  <a:solidFill>
                    <a:srgbClr val="000000"/>
                  </a:solidFill>
                  <a:latin typeface="Courier New" panose="02070309020205020404" pitchFamily="49" charset="0"/>
                  <a:cs typeface="Courier New" panose="02070309020205020404" pitchFamily="49" charset="0"/>
                </a:rPr>
                <a:t> &amp;out, </a:t>
              </a:r>
              <a:r>
                <a:rPr lang="en-US" altLang="zh-CN" sz="1400" dirty="0">
                  <a:solidFill>
                    <a:srgbClr val="0000FF"/>
                  </a:solidFill>
                  <a:latin typeface="Courier New" panose="02070309020205020404" pitchFamily="49" charset="0"/>
                  <a:cs typeface="Courier New" panose="02070309020205020404" pitchFamily="49" charset="0"/>
                </a:rPr>
                <a:t>const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795E26"/>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&amp;f) {</a:t>
              </a:r>
            </a:p>
            <a:p>
              <a:r>
                <a:rPr lang="en-US" altLang="zh-CN" sz="1400" dirty="0">
                  <a:solidFill>
                    <a:srgbClr val="000000"/>
                  </a:solidFill>
                  <a:latin typeface="Courier New" panose="02070309020205020404" pitchFamily="49" charset="0"/>
                  <a:cs typeface="Courier New" panose="02070309020205020404" pitchFamily="49" charset="0"/>
                </a:rPr>
                <a:t>	out&lt;&lt;</a:t>
              </a:r>
              <a:r>
                <a:rPr lang="en-US" altLang="zh-CN" sz="1400" dirty="0" err="1">
                  <a:solidFill>
                    <a:srgbClr val="000000"/>
                  </a:solidFill>
                  <a:latin typeface="Courier New" panose="02070309020205020404" pitchFamily="49" charset="0"/>
                  <a:cs typeface="Courier New" panose="02070309020205020404" pitchFamily="49" charset="0"/>
                </a:rPr>
                <a:t>f.</a:t>
              </a:r>
              <a:r>
                <a:rPr lang="en-US" altLang="zh-CN" sz="1400" dirty="0" err="1">
                  <a:solidFill>
                    <a:srgbClr val="001080"/>
                  </a:solidFill>
                  <a:latin typeface="Courier New" panose="02070309020205020404" pitchFamily="49" charset="0"/>
                  <a:cs typeface="Courier New" panose="02070309020205020404" pitchFamily="49" charset="0"/>
                </a:rPr>
                <a:t>m_numerator</a:t>
              </a:r>
              <a:r>
                <a:rPr lang="en-US" altLang="zh-CN" sz="1400" dirty="0">
                  <a:solidFill>
                    <a:srgbClr val="000000"/>
                  </a:solidFill>
                  <a:latin typeface="Courier New" panose="02070309020205020404" pitchFamily="49" charset="0"/>
                  <a:cs typeface="Courier New" panose="02070309020205020404" pitchFamily="49" charset="0"/>
                </a:rPr>
                <a:t>&lt;&lt;</a:t>
              </a:r>
              <a:r>
                <a:rPr lang="en-US" altLang="zh-CN" sz="1400" dirty="0">
                  <a:solidFill>
                    <a:srgbClr val="A31515"/>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&lt;&lt;</a:t>
              </a:r>
              <a:r>
                <a:rPr lang="en-US" altLang="zh-CN" sz="1400" dirty="0" err="1">
                  <a:solidFill>
                    <a:srgbClr val="000000"/>
                  </a:solidFill>
                  <a:latin typeface="Courier New" panose="02070309020205020404" pitchFamily="49" charset="0"/>
                  <a:cs typeface="Courier New" panose="02070309020205020404" pitchFamily="49" charset="0"/>
                </a:rPr>
                <a:t>f.</a:t>
              </a:r>
              <a:r>
                <a:rPr lang="en-US" altLang="zh-CN" sz="1400" dirty="0" err="1">
                  <a:solidFill>
                    <a:srgbClr val="001080"/>
                  </a:solidFill>
                  <a:latin typeface="Courier New" panose="02070309020205020404" pitchFamily="49" charset="0"/>
                  <a:cs typeface="Courier New" panose="02070309020205020404" pitchFamily="49" charset="0"/>
                </a:rPr>
                <a:t>m_denominator</a:t>
              </a:r>
              <a:r>
                <a:rPr lang="en-US" altLang="zh-CN" sz="1400" dirty="0">
                  <a:solidFill>
                    <a:srgbClr val="000000"/>
                  </a:solidFill>
                  <a:latin typeface="Courier New" panose="02070309020205020404" pitchFamily="49" charset="0"/>
                  <a:cs typeface="Courier New" panose="02070309020205020404" pitchFamily="49" charset="0"/>
                </a:rPr>
                <a:t>;</a:t>
              </a:r>
            </a:p>
            <a:p>
              <a:r>
                <a:rPr lang="en-US" altLang="zh-CN" sz="1400" dirty="0">
                  <a:solidFill>
                    <a:srgbClr val="AF00DB"/>
                  </a:solidFill>
                  <a:latin typeface="Courier New" panose="02070309020205020404" pitchFamily="49" charset="0"/>
                  <a:cs typeface="Courier New" panose="02070309020205020404" pitchFamily="49" charset="0"/>
                </a:rPr>
                <a:t>	return</a:t>
              </a:r>
              <a:r>
                <a:rPr lang="en-US" altLang="zh-CN" sz="1400" dirty="0">
                  <a:solidFill>
                    <a:srgbClr val="000000"/>
                  </a:solidFill>
                  <a:latin typeface="Courier New" panose="02070309020205020404" pitchFamily="49" charset="0"/>
                  <a:cs typeface="Courier New" panose="02070309020205020404" pitchFamily="49" charset="0"/>
                </a:rPr>
                <a:t> out;</a:t>
              </a:r>
            </a:p>
            <a:p>
              <a:r>
                <a:rPr lang="en-US" altLang="zh-CN" sz="1400" dirty="0">
                  <a:solidFill>
                    <a:srgbClr val="000000"/>
                  </a:solidFill>
                  <a:latin typeface="Courier New" panose="02070309020205020404" pitchFamily="49" charset="0"/>
                  <a:cs typeface="Courier New" panose="02070309020205020404" pitchFamily="49" charset="0"/>
                </a:rPr>
                <a:t>}</a:t>
              </a:r>
            </a:p>
          </p:txBody>
        </p:sp>
        <p:grpSp>
          <p:nvGrpSpPr>
            <p:cNvPr id="62" name="组合 61">
              <a:extLst>
                <a:ext uri="{FF2B5EF4-FFF2-40B4-BE49-F238E27FC236}">
                  <a16:creationId xmlns:a16="http://schemas.microsoft.com/office/drawing/2014/main" id="{2BF99306-1093-428A-8E74-8045082DEC8A}"/>
                </a:ext>
              </a:extLst>
            </p:cNvPr>
            <p:cNvGrpSpPr/>
            <p:nvPr/>
          </p:nvGrpSpPr>
          <p:grpSpPr>
            <a:xfrm>
              <a:off x="117133" y="4626573"/>
              <a:ext cx="8704053" cy="475449"/>
              <a:chOff x="219973" y="1763590"/>
              <a:chExt cx="8704053" cy="475449"/>
            </a:xfrm>
          </p:grpSpPr>
          <p:sp>
            <p:nvSpPr>
              <p:cNvPr id="63" name="矩形: 圆顶角 62">
                <a:extLst>
                  <a:ext uri="{FF2B5EF4-FFF2-40B4-BE49-F238E27FC236}">
                    <a16:creationId xmlns:a16="http://schemas.microsoft.com/office/drawing/2014/main" id="{ED4F231D-CDF3-4DF0-9973-1108C34ED114}"/>
                  </a:ext>
                </a:extLst>
              </p:cNvPr>
              <p:cNvSpPr/>
              <p:nvPr/>
            </p:nvSpPr>
            <p:spPr>
              <a:xfrm>
                <a:off x="219974" y="1763590"/>
                <a:ext cx="8704052" cy="417061"/>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FFFF"/>
                    </a:solidFill>
                    <a:latin typeface="Courier New" panose="02070309020205020404" pitchFamily="49" charset="0"/>
                    <a:cs typeface="Courier New" panose="02070309020205020404" pitchFamily="49" charset="0"/>
                  </a:rPr>
                  <a:t>示例</a:t>
                </a:r>
                <a:endParaRPr lang="zh-CN" altLang="en-US" sz="2400" dirty="0"/>
              </a:p>
            </p:txBody>
          </p:sp>
          <p:sp>
            <p:nvSpPr>
              <p:cNvPr id="64" name="矩形 63">
                <a:extLst>
                  <a:ext uri="{FF2B5EF4-FFF2-40B4-BE49-F238E27FC236}">
                    <a16:creationId xmlns:a16="http://schemas.microsoft.com/office/drawing/2014/main" id="{7FC63F39-92F7-4AA0-98F4-9C1EB4104FCA}"/>
                  </a:ext>
                </a:extLst>
              </p:cNvPr>
              <p:cNvSpPr/>
              <p:nvPr/>
            </p:nvSpPr>
            <p:spPr>
              <a:xfrm>
                <a:off x="219973" y="1777374"/>
                <a:ext cx="8704051" cy="461665"/>
              </a:xfrm>
              <a:prstGeom prst="rect">
                <a:avLst/>
              </a:prstGeom>
            </p:spPr>
            <p:txBody>
              <a:bodyPr wrap="square">
                <a:spAutoFit/>
              </a:bodyPr>
              <a:lstStyle/>
              <a:p>
                <a:endParaRPr lang="zh-CN" altLang="en-US" sz="2400" dirty="0">
                  <a:solidFill>
                    <a:schemeClr val="bg1"/>
                  </a:solidFill>
                  <a:latin typeface="Courier New" panose="02070309020205020404" pitchFamily="49" charset="0"/>
                  <a:cs typeface="Courier New" panose="02070309020205020404" pitchFamily="49" charset="0"/>
                </a:endParaRPr>
              </a:p>
            </p:txBody>
          </p:sp>
        </p:grpSp>
      </p:grpSp>
      <p:grpSp>
        <p:nvGrpSpPr>
          <p:cNvPr id="65" name="组合 64">
            <a:extLst>
              <a:ext uri="{FF2B5EF4-FFF2-40B4-BE49-F238E27FC236}">
                <a16:creationId xmlns:a16="http://schemas.microsoft.com/office/drawing/2014/main" id="{611E11E4-047A-480D-9070-085A1C7A059F}"/>
              </a:ext>
            </a:extLst>
          </p:cNvPr>
          <p:cNvGrpSpPr/>
          <p:nvPr/>
        </p:nvGrpSpPr>
        <p:grpSpPr>
          <a:xfrm>
            <a:off x="219946" y="3112407"/>
            <a:ext cx="5520418" cy="3103006"/>
            <a:chOff x="117017" y="4626573"/>
            <a:chExt cx="8704169" cy="3103006"/>
          </a:xfrm>
          <a:effectLst>
            <a:outerShdw blurRad="50800" dist="38100" dir="2700000" algn="tl" rotWithShape="0">
              <a:prstClr val="black">
                <a:alpha val="40000"/>
              </a:prstClr>
            </a:outerShdw>
          </a:effectLst>
        </p:grpSpPr>
        <p:sp>
          <p:nvSpPr>
            <p:cNvPr id="66" name="矩形: 圆角 36">
              <a:extLst>
                <a:ext uri="{FF2B5EF4-FFF2-40B4-BE49-F238E27FC236}">
                  <a16:creationId xmlns:a16="http://schemas.microsoft.com/office/drawing/2014/main" id="{8371154F-A3F3-471D-B111-0C197362C7DA}"/>
                </a:ext>
              </a:extLst>
            </p:cNvPr>
            <p:cNvSpPr/>
            <p:nvPr/>
          </p:nvSpPr>
          <p:spPr>
            <a:xfrm>
              <a:off x="117017" y="5051923"/>
              <a:ext cx="8704051" cy="2677656"/>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 fmla="*/ 0 w 8704051"/>
                <a:gd name="connsiteY0" fmla="*/ 823321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103039 h 926360"/>
                <a:gd name="connsiteX4" fmla="*/ 8705787 w 8705787"/>
                <a:gd name="connsiteY4" fmla="*/ 825702 h 926360"/>
                <a:gd name="connsiteX5" fmla="*/ 8605129 w 8705787"/>
                <a:gd name="connsiteY5" fmla="*/ 926360 h 926360"/>
                <a:gd name="connsiteX6" fmla="*/ 102394 w 8705787"/>
                <a:gd name="connsiteY6" fmla="*/ 926360 h 926360"/>
                <a:gd name="connsiteX7" fmla="*/ 1736 w 8705787"/>
                <a:gd name="connsiteY7" fmla="*/ 825702 h 926360"/>
                <a:gd name="connsiteX0" fmla="*/ 1736 w 9277174"/>
                <a:gd name="connsiteY0" fmla="*/ 825702 h 926360"/>
                <a:gd name="connsiteX1" fmla="*/ 0 w 9277174"/>
                <a:gd name="connsiteY1" fmla="*/ 0 h 926360"/>
                <a:gd name="connsiteX2" fmla="*/ 8605129 w 9277174"/>
                <a:gd name="connsiteY2" fmla="*/ 2381 h 926360"/>
                <a:gd name="connsiteX3" fmla="*/ 8705787 w 9277174"/>
                <a:gd name="connsiteY3" fmla="*/ 825702 h 926360"/>
                <a:gd name="connsiteX4" fmla="*/ 8605129 w 9277174"/>
                <a:gd name="connsiteY4" fmla="*/ 926360 h 926360"/>
                <a:gd name="connsiteX5" fmla="*/ 102394 w 9277174"/>
                <a:gd name="connsiteY5" fmla="*/ 926360 h 926360"/>
                <a:gd name="connsiteX6" fmla="*/ 1736 w 9277174"/>
                <a:gd name="connsiteY6" fmla="*/ 825702 h 926360"/>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825702 h 926360"/>
                <a:gd name="connsiteX4" fmla="*/ 8605129 w 8705787"/>
                <a:gd name="connsiteY4" fmla="*/ 926360 h 926360"/>
                <a:gd name="connsiteX5" fmla="*/ 102394 w 8705787"/>
                <a:gd name="connsiteY5" fmla="*/ 926360 h 926360"/>
                <a:gd name="connsiteX6" fmla="*/ 1736 w 8705787"/>
                <a:gd name="connsiteY6" fmla="*/ 825702 h 926360"/>
                <a:gd name="connsiteX0" fmla="*/ 1736 w 8706729"/>
                <a:gd name="connsiteY0" fmla="*/ 825702 h 926360"/>
                <a:gd name="connsiteX1" fmla="*/ 0 w 8706729"/>
                <a:gd name="connsiteY1" fmla="*/ 0 h 926360"/>
                <a:gd name="connsiteX2" fmla="*/ 8706729 w 8706729"/>
                <a:gd name="connsiteY2" fmla="*/ 2381 h 926360"/>
                <a:gd name="connsiteX3" fmla="*/ 8705787 w 8706729"/>
                <a:gd name="connsiteY3" fmla="*/ 825702 h 926360"/>
                <a:gd name="connsiteX4" fmla="*/ 8605129 w 8706729"/>
                <a:gd name="connsiteY4" fmla="*/ 926360 h 926360"/>
                <a:gd name="connsiteX5" fmla="*/ 102394 w 8706729"/>
                <a:gd name="connsiteY5" fmla="*/ 926360 h 926360"/>
                <a:gd name="connsiteX6" fmla="*/ 1736 w 8706729"/>
                <a:gd name="connsiteY6" fmla="*/ 825702 h 926360"/>
                <a:gd name="connsiteX0" fmla="*/ 117 w 8705110"/>
                <a:gd name="connsiteY0" fmla="*/ 825702 h 926360"/>
                <a:gd name="connsiteX1" fmla="*/ 762 w 8705110"/>
                <a:gd name="connsiteY1" fmla="*/ 0 h 926360"/>
                <a:gd name="connsiteX2" fmla="*/ 8705110 w 8705110"/>
                <a:gd name="connsiteY2" fmla="*/ 2381 h 926360"/>
                <a:gd name="connsiteX3" fmla="*/ 8704168 w 8705110"/>
                <a:gd name="connsiteY3" fmla="*/ 825702 h 926360"/>
                <a:gd name="connsiteX4" fmla="*/ 8603510 w 8705110"/>
                <a:gd name="connsiteY4" fmla="*/ 926360 h 926360"/>
                <a:gd name="connsiteX5" fmla="*/ 100775 w 8705110"/>
                <a:gd name="connsiteY5" fmla="*/ 926360 h 926360"/>
                <a:gd name="connsiteX6" fmla="*/ 117 w 8705110"/>
                <a:gd name="connsiteY6" fmla="*/ 825702 h 92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en-US" altLang="zh-CN" sz="1400" dirty="0">
                  <a:solidFill>
                    <a:srgbClr val="0000FF"/>
                  </a:solidFill>
                  <a:latin typeface="Courier New" panose="02070309020205020404" pitchFamily="49" charset="0"/>
                  <a:cs typeface="Courier New" panose="02070309020205020404" pitchFamily="49" charset="0"/>
                </a:rPr>
                <a:t>class</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267F99"/>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a:t>
              </a:r>
            </a:p>
            <a:p>
              <a:r>
                <a:rPr lang="en-US" altLang="zh-CN" sz="1400" dirty="0">
                  <a:solidFill>
                    <a:srgbClr val="008000"/>
                  </a:solidFill>
                  <a:latin typeface="Courier New" panose="02070309020205020404" pitchFamily="49" charset="0"/>
                  <a:cs typeface="Courier New" panose="02070309020205020404" pitchFamily="49" charset="0"/>
                </a:rPr>
                <a:t>	/* </a:t>
              </a:r>
              <a:r>
                <a:rPr lang="zh-CN" altLang="en-US" sz="1400" dirty="0">
                  <a:solidFill>
                    <a:srgbClr val="008000"/>
                  </a:solidFill>
                  <a:latin typeface="Courier New" panose="02070309020205020404" pitchFamily="49" charset="0"/>
                  <a:cs typeface="Courier New" panose="02070309020205020404" pitchFamily="49" charset="0"/>
                </a:rPr>
                <a:t>其它成员与之前一致 </a:t>
              </a:r>
              <a:r>
                <a:rPr lang="en-US" altLang="zh-CN" sz="1400" dirty="0">
                  <a:solidFill>
                    <a:srgbClr val="008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FF"/>
                  </a:solidFill>
                  <a:latin typeface="Courier New" panose="02070309020205020404" pitchFamily="49" charset="0"/>
                  <a:cs typeface="Courier New" panose="02070309020205020404" pitchFamily="49" charset="0"/>
                </a:rPr>
                <a:t>private:</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FF"/>
                  </a:solidFill>
                  <a:latin typeface="Courier New" panose="02070309020205020404" pitchFamily="49" charset="0"/>
                  <a:cs typeface="Courier New" panose="02070309020205020404" pitchFamily="49" charset="0"/>
                </a:rPr>
                <a:t>	int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795E26"/>
                  </a:solidFill>
                  <a:latin typeface="Courier New" panose="02070309020205020404" pitchFamily="49" charset="0"/>
                  <a:cs typeface="Courier New" panose="02070309020205020404" pitchFamily="49" charset="0"/>
                </a:rPr>
                <a:t>gcd</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FF"/>
                  </a:solidFill>
                  <a:latin typeface="Courier New" panose="02070309020205020404" pitchFamily="49" charset="0"/>
                  <a:cs typeface="Courier New" panose="02070309020205020404" pitchFamily="49" charset="0"/>
                </a:rPr>
                <a:t>int</a:t>
              </a:r>
              <a:r>
                <a:rPr lang="en-US" altLang="zh-CN" sz="1400" dirty="0">
                  <a:solidFill>
                    <a:srgbClr val="000000"/>
                  </a:solidFill>
                  <a:latin typeface="Courier New" panose="02070309020205020404" pitchFamily="49" charset="0"/>
                  <a:cs typeface="Courier New" panose="02070309020205020404" pitchFamily="49" charset="0"/>
                </a:rPr>
                <a:t> x, </a:t>
              </a:r>
              <a:r>
                <a:rPr lang="en-US" altLang="zh-CN" sz="1400" dirty="0">
                  <a:solidFill>
                    <a:srgbClr val="0000FF"/>
                  </a:solidFill>
                  <a:latin typeface="Courier New" panose="02070309020205020404" pitchFamily="49" charset="0"/>
                  <a:cs typeface="Courier New" panose="02070309020205020404" pitchFamily="49" charset="0"/>
                </a:rPr>
                <a:t>int</a:t>
              </a:r>
              <a:r>
                <a:rPr lang="en-US" altLang="zh-CN" sz="1400" dirty="0">
                  <a:solidFill>
                    <a:srgbClr val="000000"/>
                  </a:solidFill>
                  <a:latin typeface="Courier New" panose="02070309020205020404" pitchFamily="49" charset="0"/>
                  <a:cs typeface="Courier New" panose="02070309020205020404" pitchFamily="49" charset="0"/>
                </a:rPr>
                <a:t> y);</a:t>
              </a:r>
            </a:p>
            <a:p>
              <a:r>
                <a:rPr lang="en-US" altLang="zh-CN" sz="1400" dirty="0">
                  <a:solidFill>
                    <a:srgbClr val="0000FF"/>
                  </a:solidFill>
                  <a:latin typeface="Courier New" panose="02070309020205020404" pitchFamily="49" charset="0"/>
                  <a:cs typeface="Courier New" panose="02070309020205020404" pitchFamily="49" charset="0"/>
                </a:rPr>
                <a:t>public:</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FF"/>
                  </a:solidFill>
                  <a:latin typeface="Courier New" panose="02070309020205020404" pitchFamily="49" charset="0"/>
                  <a:cs typeface="Courier New" panose="02070309020205020404" pitchFamily="49" charset="0"/>
                </a:rPr>
                <a:t>	void</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795E26"/>
                  </a:solidFill>
                  <a:latin typeface="Courier New" panose="02070309020205020404" pitchFamily="49" charset="0"/>
                  <a:cs typeface="Courier New" panose="02070309020205020404" pitchFamily="49" charset="0"/>
                </a:rPr>
                <a:t>reduce</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8000"/>
                  </a:solidFill>
                  <a:latin typeface="Courier New" panose="02070309020205020404" pitchFamily="49" charset="0"/>
                  <a:cs typeface="Courier New" panose="02070309020205020404" pitchFamily="49" charset="0"/>
                </a:rPr>
                <a:t>// </a:t>
              </a:r>
              <a:r>
                <a:rPr lang="zh-CN" altLang="en-US" sz="1400" dirty="0">
                  <a:solidFill>
                    <a:srgbClr val="008000"/>
                  </a:solidFill>
                  <a:latin typeface="Courier New" panose="02070309020205020404" pitchFamily="49" charset="0"/>
                  <a:cs typeface="Courier New" panose="02070309020205020404" pitchFamily="49" charset="0"/>
                </a:rPr>
                <a:t>获取分子分母的最大公约数</a:t>
              </a:r>
              <a:endParaRPr lang="zh-CN" altLang="en-US"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00"/>
                  </a:solidFill>
                  <a:latin typeface="Courier New" panose="02070309020205020404" pitchFamily="49" charset="0"/>
                  <a:cs typeface="Courier New" panose="02070309020205020404" pitchFamily="49" charset="0"/>
                </a:rPr>
                <a:t>}</a:t>
              </a:r>
            </a:p>
            <a:p>
              <a:br>
                <a:rPr lang="en-US"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FF"/>
                  </a:solidFill>
                  <a:latin typeface="Courier New" panose="02070309020205020404" pitchFamily="49" charset="0"/>
                  <a:cs typeface="Courier New" panose="02070309020205020404" pitchFamily="49" charset="0"/>
                </a:rPr>
                <a:t>void</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267F99"/>
                  </a:solidFill>
                  <a:latin typeface="Courier New" panose="02070309020205020404" pitchFamily="49" charset="0"/>
                  <a:cs typeface="Courier New" panose="02070309020205020404" pitchFamily="49" charset="0"/>
                </a:rPr>
                <a:t>Fraction</a:t>
              </a:r>
              <a:r>
                <a:rPr lang="en-US" altLang="zh-CN" sz="1400" dirty="0">
                  <a:solidFill>
                    <a:srgbClr val="795E26"/>
                  </a:solidFill>
                  <a:latin typeface="Courier New" panose="02070309020205020404" pitchFamily="49" charset="0"/>
                  <a:cs typeface="Courier New" panose="02070309020205020404" pitchFamily="49" charset="0"/>
                </a:rPr>
                <a:t>::reduce</a:t>
              </a:r>
              <a:r>
                <a:rPr lang="en-US" altLang="zh-CN" sz="1400" dirty="0">
                  <a:solidFill>
                    <a:srgbClr val="000000"/>
                  </a:solidFill>
                  <a:latin typeface="Courier New" panose="02070309020205020404" pitchFamily="49" charset="0"/>
                  <a:cs typeface="Courier New" panose="02070309020205020404" pitchFamily="49" charset="0"/>
                </a:rPr>
                <a:t>(){</a:t>
              </a:r>
            </a:p>
            <a:p>
              <a:r>
                <a:rPr lang="en-US" altLang="zh-CN" sz="1400" dirty="0">
                  <a:solidFill>
                    <a:srgbClr val="0000FF"/>
                  </a:solidFill>
                  <a:latin typeface="Courier New" panose="02070309020205020404" pitchFamily="49" charset="0"/>
                  <a:cs typeface="Courier New" panose="02070309020205020404" pitchFamily="49" charset="0"/>
                </a:rPr>
                <a:t>	int</a:t>
              </a:r>
              <a:r>
                <a:rPr lang="en-US" altLang="zh-CN" sz="1400" dirty="0">
                  <a:solidFill>
                    <a:srgbClr val="000000"/>
                  </a:solidFill>
                  <a:latin typeface="Courier New" panose="02070309020205020404" pitchFamily="49" charset="0"/>
                  <a:cs typeface="Courier New" panose="02070309020205020404" pitchFamily="49" charset="0"/>
                </a:rPr>
                <a:t> n=</a:t>
              </a:r>
              <a:r>
                <a:rPr lang="en-US" altLang="zh-CN" sz="1400" dirty="0" err="1">
                  <a:solidFill>
                    <a:srgbClr val="795E26"/>
                  </a:solidFill>
                  <a:latin typeface="Courier New" panose="02070309020205020404" pitchFamily="49" charset="0"/>
                  <a:cs typeface="Courier New" panose="02070309020205020404" pitchFamily="49" charset="0"/>
                </a:rPr>
                <a:t>gcd</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err="1">
                  <a:solidFill>
                    <a:srgbClr val="000000"/>
                  </a:solidFill>
                  <a:latin typeface="Courier New" panose="02070309020205020404" pitchFamily="49" charset="0"/>
                  <a:cs typeface="Courier New" panose="02070309020205020404" pitchFamily="49" charset="0"/>
                </a:rPr>
                <a:t>m_numerator</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m_denominator</a:t>
              </a:r>
              <a:r>
                <a:rPr lang="en-US" altLang="zh-CN" sz="1400" dirty="0">
                  <a:solidFill>
                    <a:srgbClr val="000000"/>
                  </a:solidFill>
                  <a:latin typeface="Courier New" panose="02070309020205020404" pitchFamily="49" charset="0"/>
                  <a:cs typeface="Courier New" panose="02070309020205020404" pitchFamily="49" charset="0"/>
                </a:rPr>
                <a:t>);</a:t>
              </a:r>
            </a:p>
            <a:p>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m_denominator</a:t>
              </a:r>
              <a:r>
                <a:rPr lang="en-US" altLang="zh-CN" sz="1400" dirty="0">
                  <a:solidFill>
                    <a:srgbClr val="000000"/>
                  </a:solidFill>
                  <a:latin typeface="Courier New" panose="02070309020205020404" pitchFamily="49" charset="0"/>
                  <a:cs typeface="Courier New" panose="02070309020205020404" pitchFamily="49" charset="0"/>
                </a:rPr>
                <a:t> /= n; </a:t>
              </a:r>
              <a:r>
                <a:rPr lang="en-US" altLang="zh-CN" sz="1400" dirty="0" err="1">
                  <a:solidFill>
                    <a:srgbClr val="000000"/>
                  </a:solidFill>
                  <a:latin typeface="Courier New" panose="02070309020205020404" pitchFamily="49" charset="0"/>
                  <a:cs typeface="Courier New" panose="02070309020205020404" pitchFamily="49" charset="0"/>
                </a:rPr>
                <a:t>m_numerator</a:t>
              </a:r>
              <a:r>
                <a:rPr lang="en-US" altLang="zh-CN" sz="1400" dirty="0">
                  <a:solidFill>
                    <a:srgbClr val="000000"/>
                  </a:solidFill>
                  <a:latin typeface="Courier New" panose="02070309020205020404" pitchFamily="49" charset="0"/>
                  <a:cs typeface="Courier New" panose="02070309020205020404" pitchFamily="49" charset="0"/>
                </a:rPr>
                <a:t> /= n;</a:t>
              </a:r>
            </a:p>
            <a:p>
              <a:r>
                <a:rPr lang="en-US" altLang="zh-CN" sz="1400" dirty="0">
                  <a:solidFill>
                    <a:srgbClr val="000000"/>
                  </a:solidFill>
                  <a:latin typeface="Courier New" panose="02070309020205020404" pitchFamily="49" charset="0"/>
                  <a:cs typeface="Courier New" panose="02070309020205020404" pitchFamily="49" charset="0"/>
                </a:rPr>
                <a:t>}</a:t>
              </a:r>
            </a:p>
          </p:txBody>
        </p:sp>
        <p:grpSp>
          <p:nvGrpSpPr>
            <p:cNvPr id="67" name="组合 66">
              <a:extLst>
                <a:ext uri="{FF2B5EF4-FFF2-40B4-BE49-F238E27FC236}">
                  <a16:creationId xmlns:a16="http://schemas.microsoft.com/office/drawing/2014/main" id="{CB040564-EDF0-4AC4-8B74-C05AEB2D8BCD}"/>
                </a:ext>
              </a:extLst>
            </p:cNvPr>
            <p:cNvGrpSpPr/>
            <p:nvPr/>
          </p:nvGrpSpPr>
          <p:grpSpPr>
            <a:xfrm>
              <a:off x="117133" y="4626573"/>
              <a:ext cx="8704053" cy="475449"/>
              <a:chOff x="219973" y="1763590"/>
              <a:chExt cx="8704053" cy="475449"/>
            </a:xfrm>
          </p:grpSpPr>
          <p:sp>
            <p:nvSpPr>
              <p:cNvPr id="68" name="矩形: 圆顶角 67">
                <a:extLst>
                  <a:ext uri="{FF2B5EF4-FFF2-40B4-BE49-F238E27FC236}">
                    <a16:creationId xmlns:a16="http://schemas.microsoft.com/office/drawing/2014/main" id="{E6FBC52E-437F-4123-99A1-2B1E6935051F}"/>
                  </a:ext>
                </a:extLst>
              </p:cNvPr>
              <p:cNvSpPr/>
              <p:nvPr/>
            </p:nvSpPr>
            <p:spPr>
              <a:xfrm>
                <a:off x="219974" y="1763590"/>
                <a:ext cx="8704052" cy="417061"/>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FFFF"/>
                    </a:solidFill>
                    <a:latin typeface="Courier New" panose="02070309020205020404" pitchFamily="49" charset="0"/>
                    <a:cs typeface="Courier New" panose="02070309020205020404" pitchFamily="49" charset="0"/>
                  </a:rPr>
                  <a:t>示例</a:t>
                </a:r>
                <a:endParaRPr lang="zh-CN" altLang="en-US" sz="2400" dirty="0"/>
              </a:p>
            </p:txBody>
          </p:sp>
          <p:sp>
            <p:nvSpPr>
              <p:cNvPr id="69" name="矩形 68">
                <a:extLst>
                  <a:ext uri="{FF2B5EF4-FFF2-40B4-BE49-F238E27FC236}">
                    <a16:creationId xmlns:a16="http://schemas.microsoft.com/office/drawing/2014/main" id="{BAFEAA49-C265-431E-AE49-EB17483E9CAC}"/>
                  </a:ext>
                </a:extLst>
              </p:cNvPr>
              <p:cNvSpPr/>
              <p:nvPr/>
            </p:nvSpPr>
            <p:spPr>
              <a:xfrm>
                <a:off x="219973" y="1777374"/>
                <a:ext cx="8704051" cy="461665"/>
              </a:xfrm>
              <a:prstGeom prst="rect">
                <a:avLst/>
              </a:prstGeom>
            </p:spPr>
            <p:txBody>
              <a:bodyPr wrap="square">
                <a:spAutoFit/>
              </a:bodyPr>
              <a:lstStyle/>
              <a:p>
                <a:endParaRPr lang="zh-CN" altLang="en-US" sz="2400" dirty="0">
                  <a:solidFill>
                    <a:schemeClr val="bg1"/>
                  </a:solidFill>
                  <a:latin typeface="Courier New" panose="02070309020205020404" pitchFamily="49" charset="0"/>
                  <a:cs typeface="Courier New" panose="02070309020205020404" pitchFamily="49" charset="0"/>
                </a:endParaRPr>
              </a:p>
            </p:txBody>
          </p:sp>
        </p:grpSp>
      </p:grpSp>
    </p:spTree>
    <p:extLst>
      <p:ext uri="{BB962C8B-B14F-4D97-AF65-F5344CB8AC3E}">
        <p14:creationId xmlns:p14="http://schemas.microsoft.com/office/powerpoint/2010/main" val="1079971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457950" y="6383729"/>
            <a:ext cx="2057400" cy="365125"/>
          </a:xfrm>
        </p:spPr>
        <p:txBody>
          <a:bodyPr/>
          <a:lstStyle/>
          <a:p>
            <a:fld id="{6AD33FD5-61D2-4238-98DB-DB8C208BC919}" type="slidenum">
              <a:rPr lang="zh-CN" altLang="en-US" smtClean="0"/>
              <a:t>12</a:t>
            </a:fld>
            <a:endParaRPr lang="zh-CN" altLang="en-US" dirty="0"/>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842066" cy="584775"/>
          </a:xfrm>
          <a:prstGeom prst="rect">
            <a:avLst/>
          </a:prstGeom>
          <a:noFill/>
        </p:spPr>
        <p:txBody>
          <a:bodyPr wrap="square" rtlCol="0">
            <a:spAutoFit/>
          </a:bodyPr>
          <a:lstStyle/>
          <a:p>
            <a:r>
              <a:rPr lang="en-US" altLang="zh-CN" sz="3200" dirty="0">
                <a:solidFill>
                  <a:schemeClr val="bg1"/>
                </a:solidFill>
              </a:rPr>
              <a:t>6.1.5 </a:t>
            </a:r>
            <a:r>
              <a:rPr lang="zh-CN" altLang="en-US" sz="3200" dirty="0">
                <a:solidFill>
                  <a:schemeClr val="bg1"/>
                </a:solidFill>
              </a:rPr>
              <a:t>友元函数</a:t>
            </a:r>
            <a:endParaRPr lang="zh-CN" altLang="en-US" sz="2400" dirty="0">
              <a:solidFill>
                <a:schemeClr val="bg1"/>
              </a:solidFill>
            </a:endParaRPr>
          </a:p>
        </p:txBody>
      </p:sp>
      <p:grpSp>
        <p:nvGrpSpPr>
          <p:cNvPr id="64" name="组合 63">
            <a:extLst>
              <a:ext uri="{FF2B5EF4-FFF2-40B4-BE49-F238E27FC236}">
                <a16:creationId xmlns:a16="http://schemas.microsoft.com/office/drawing/2014/main" id="{66CC337D-3988-43ED-B4B9-3C46065D685A}"/>
              </a:ext>
            </a:extLst>
          </p:cNvPr>
          <p:cNvGrpSpPr/>
          <p:nvPr/>
        </p:nvGrpSpPr>
        <p:grpSpPr>
          <a:xfrm>
            <a:off x="219973" y="1049324"/>
            <a:ext cx="8704053" cy="2379676"/>
            <a:chOff x="219973" y="1763591"/>
            <a:chExt cx="8704053" cy="2379676"/>
          </a:xfrm>
        </p:grpSpPr>
        <p:grpSp>
          <p:nvGrpSpPr>
            <p:cNvPr id="65" name="组合 64">
              <a:extLst>
                <a:ext uri="{FF2B5EF4-FFF2-40B4-BE49-F238E27FC236}">
                  <a16:creationId xmlns:a16="http://schemas.microsoft.com/office/drawing/2014/main" id="{626F6B44-7723-4302-8E01-C2A914EB8CEE}"/>
                </a:ext>
              </a:extLst>
            </p:cNvPr>
            <p:cNvGrpSpPr/>
            <p:nvPr/>
          </p:nvGrpSpPr>
          <p:grpSpPr>
            <a:xfrm>
              <a:off x="219974" y="1763591"/>
              <a:ext cx="8704052" cy="2379676"/>
              <a:chOff x="219974" y="1770733"/>
              <a:chExt cx="8704052" cy="2219122"/>
            </a:xfrm>
            <a:effectLst>
              <a:outerShdw blurRad="50800" dist="69850" dir="2700000" algn="tl" rotWithShape="0">
                <a:prstClr val="black">
                  <a:alpha val="40000"/>
                </a:prstClr>
              </a:outerShdw>
            </a:effectLst>
          </p:grpSpPr>
          <p:sp>
            <p:nvSpPr>
              <p:cNvPr id="68" name="矩形: 圆角 67">
                <a:extLst>
                  <a:ext uri="{FF2B5EF4-FFF2-40B4-BE49-F238E27FC236}">
                    <a16:creationId xmlns:a16="http://schemas.microsoft.com/office/drawing/2014/main" id="{8E154EF9-1E53-4B5E-8B0A-8A86F142F78E}"/>
                  </a:ext>
                </a:extLst>
              </p:cNvPr>
              <p:cNvSpPr/>
              <p:nvPr/>
            </p:nvSpPr>
            <p:spPr>
              <a:xfrm>
                <a:off x="219974" y="1770734"/>
                <a:ext cx="8704052" cy="2219121"/>
              </a:xfrm>
              <a:prstGeom prst="roundRect">
                <a:avLst>
                  <a:gd name="adj" fmla="val 2468"/>
                </a:avLst>
              </a:prstGeom>
              <a:solidFill>
                <a:srgbClr val="E9E9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9" name="矩形: 圆顶角 68">
                <a:extLst>
                  <a:ext uri="{FF2B5EF4-FFF2-40B4-BE49-F238E27FC236}">
                    <a16:creationId xmlns:a16="http://schemas.microsoft.com/office/drawing/2014/main" id="{9A508576-A91E-422C-B280-316158473E11}"/>
                  </a:ext>
                </a:extLst>
              </p:cNvPr>
              <p:cNvSpPr/>
              <p:nvPr/>
            </p:nvSpPr>
            <p:spPr>
              <a:xfrm>
                <a:off x="219974" y="1770733"/>
                <a:ext cx="8704052" cy="388922"/>
              </a:xfrm>
              <a:prstGeom prst="round2SameRect">
                <a:avLst>
                  <a:gd name="adj1" fmla="val 20076"/>
                  <a:gd name="adj2" fmla="val 0"/>
                </a:avLst>
              </a:prstGeom>
              <a:solidFill>
                <a:srgbClr val="262685"/>
              </a:solidFill>
              <a:ln>
                <a:solidFill>
                  <a:srgbClr val="2626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66" name="矩形 65">
              <a:extLst>
                <a:ext uri="{FF2B5EF4-FFF2-40B4-BE49-F238E27FC236}">
                  <a16:creationId xmlns:a16="http://schemas.microsoft.com/office/drawing/2014/main" id="{22C0F17B-E6BF-4251-A6E5-98C5619FA462}"/>
                </a:ext>
              </a:extLst>
            </p:cNvPr>
            <p:cNvSpPr/>
            <p:nvPr/>
          </p:nvSpPr>
          <p:spPr>
            <a:xfrm>
              <a:off x="219974" y="2194434"/>
              <a:ext cx="8704047" cy="1889876"/>
            </a:xfrm>
            <a:prstGeom prst="rect">
              <a:avLst/>
            </a:prstGeom>
          </p:spPr>
          <p:txBody>
            <a:bodyPr wrap="square">
              <a:spAutoFit/>
            </a:bodyPr>
            <a:lstStyle/>
            <a:p>
              <a:pPr>
                <a:lnSpc>
                  <a:spcPct val="150000"/>
                </a:lnSpc>
                <a:buClr>
                  <a:srgbClr val="262685"/>
                </a:buClr>
                <a:buSzPct val="80000"/>
              </a:pPr>
              <a:r>
                <a:rPr lang="zh-CN" altLang="en-US" sz="2000" dirty="0">
                  <a:solidFill>
                    <a:srgbClr val="000000"/>
                  </a:solidFill>
                  <a:latin typeface="MicrosoftYaHei"/>
                </a:rPr>
                <a:t>类的辅助函数，声明为类的友元之后，它们就可以访问类的非公有成员。</a:t>
              </a:r>
              <a:endParaRPr lang="en-US" altLang="zh-CN" sz="2000" dirty="0">
                <a:solidFill>
                  <a:srgbClr val="000000"/>
                </a:solidFill>
                <a:latin typeface="MicrosoftYaHei"/>
              </a:endParaRPr>
            </a:p>
            <a:p>
              <a:pPr marL="342900" indent="-342900">
                <a:lnSpc>
                  <a:spcPct val="150000"/>
                </a:lnSpc>
                <a:buClr>
                  <a:srgbClr val="262685"/>
                </a:buClr>
                <a:buSzPct val="80000"/>
                <a:buFont typeface="Wingdings" panose="05000000000000000000" pitchFamily="2" charset="2"/>
                <a:buChar char="l"/>
              </a:pPr>
              <a:r>
                <a:rPr lang="zh-CN" altLang="en-US" sz="2000" dirty="0">
                  <a:solidFill>
                    <a:srgbClr val="000000"/>
                  </a:solidFill>
                  <a:latin typeface="MicrosoftYaHei"/>
                </a:rPr>
                <a:t>辅助函数的声明必须放到类的内部；</a:t>
              </a:r>
            </a:p>
            <a:p>
              <a:pPr marL="342900" indent="-342900">
                <a:lnSpc>
                  <a:spcPct val="150000"/>
                </a:lnSpc>
                <a:buClr>
                  <a:srgbClr val="262685"/>
                </a:buClr>
                <a:buSzPct val="80000"/>
                <a:buFont typeface="Wingdings" panose="05000000000000000000" pitchFamily="2" charset="2"/>
                <a:buChar char="l"/>
              </a:pPr>
              <a:r>
                <a:rPr lang="zh-CN" altLang="en-US" sz="2000" dirty="0">
                  <a:solidFill>
                    <a:srgbClr val="000000"/>
                  </a:solidFill>
                  <a:latin typeface="MicrosoftYaHei"/>
                </a:rPr>
                <a:t>使用关键字 </a:t>
              </a:r>
              <a:r>
                <a:rPr lang="en-US" altLang="zh-CN" sz="2000" b="1" dirty="0">
                  <a:solidFill>
                    <a:srgbClr val="262685"/>
                  </a:solidFill>
                  <a:latin typeface="Courier New" panose="02070309020205020404" pitchFamily="49" charset="0"/>
                  <a:cs typeface="Courier New" panose="02070309020205020404" pitchFamily="49" charset="0"/>
                </a:rPr>
                <a:t>friend</a:t>
              </a:r>
              <a:r>
                <a:rPr lang="en-US" altLang="zh-CN" sz="2000" dirty="0">
                  <a:solidFill>
                    <a:srgbClr val="000000"/>
                  </a:solidFill>
                  <a:latin typeface="MicrosoftYaHei"/>
                </a:rPr>
                <a:t> </a:t>
              </a:r>
              <a:r>
                <a:rPr lang="zh-CN" altLang="en-US" sz="2000" dirty="0">
                  <a:solidFill>
                    <a:srgbClr val="000000"/>
                  </a:solidFill>
                  <a:latin typeface="MicrosoftYaHei"/>
                </a:rPr>
                <a:t>进行说明；</a:t>
              </a:r>
            </a:p>
            <a:p>
              <a:pPr marL="342900" indent="-342900">
                <a:lnSpc>
                  <a:spcPct val="150000"/>
                </a:lnSpc>
                <a:buClr>
                  <a:srgbClr val="262685"/>
                </a:buClr>
                <a:buSzPct val="80000"/>
                <a:buFont typeface="Wingdings" panose="05000000000000000000" pitchFamily="2" charset="2"/>
                <a:buChar char="l"/>
              </a:pPr>
              <a:r>
                <a:rPr lang="zh-CN" altLang="en-US" sz="2000" dirty="0">
                  <a:solidFill>
                    <a:srgbClr val="000000"/>
                  </a:solidFill>
                  <a:latin typeface="MicrosoftYaHei"/>
                </a:rPr>
                <a:t>非类成员函数，仅显示授予访问权限。</a:t>
              </a:r>
              <a:endParaRPr lang="en-US" altLang="zh-CN" sz="2000" dirty="0">
                <a:solidFill>
                  <a:srgbClr val="000000"/>
                </a:solidFill>
                <a:latin typeface="MicrosoftYaHei"/>
              </a:endParaRPr>
            </a:p>
          </p:txBody>
        </p:sp>
        <p:sp>
          <p:nvSpPr>
            <p:cNvPr id="67" name="矩形 66">
              <a:extLst>
                <a:ext uri="{FF2B5EF4-FFF2-40B4-BE49-F238E27FC236}">
                  <a16:creationId xmlns:a16="http://schemas.microsoft.com/office/drawing/2014/main" id="{A56A3D0B-AE8E-4632-B3F6-AFAD3A87FD81}"/>
                </a:ext>
              </a:extLst>
            </p:cNvPr>
            <p:cNvSpPr/>
            <p:nvPr/>
          </p:nvSpPr>
          <p:spPr>
            <a:xfrm>
              <a:off x="219973" y="1777374"/>
              <a:ext cx="8704051" cy="461665"/>
            </a:xfrm>
            <a:prstGeom prst="rect">
              <a:avLst/>
            </a:prstGeom>
          </p:spPr>
          <p:txBody>
            <a:bodyPr wrap="square">
              <a:spAutoFit/>
            </a:bodyPr>
            <a:lstStyle/>
            <a:p>
              <a:r>
                <a:rPr lang="zh-CN" altLang="en-US" sz="2400" dirty="0">
                  <a:solidFill>
                    <a:srgbClr val="FFFFFF"/>
                  </a:solidFill>
                  <a:latin typeface="MicrosoftYaHei"/>
                </a:rPr>
                <a:t>友元函数</a:t>
              </a:r>
              <a:endParaRPr lang="zh-CN" altLang="en-US" sz="2400" dirty="0"/>
            </a:p>
          </p:txBody>
        </p:sp>
      </p:grpSp>
      <p:grpSp>
        <p:nvGrpSpPr>
          <p:cNvPr id="3" name="组合 2">
            <a:extLst>
              <a:ext uri="{FF2B5EF4-FFF2-40B4-BE49-F238E27FC236}">
                <a16:creationId xmlns:a16="http://schemas.microsoft.com/office/drawing/2014/main" id="{A92A0772-CD4E-4BBB-84ED-1A710E129FF7}"/>
              </a:ext>
            </a:extLst>
          </p:cNvPr>
          <p:cNvGrpSpPr/>
          <p:nvPr/>
        </p:nvGrpSpPr>
        <p:grpSpPr>
          <a:xfrm>
            <a:off x="219969" y="3661224"/>
            <a:ext cx="8704049" cy="2596964"/>
            <a:chOff x="219969" y="3661224"/>
            <a:chExt cx="8704049" cy="2596964"/>
          </a:xfrm>
        </p:grpSpPr>
        <p:grpSp>
          <p:nvGrpSpPr>
            <p:cNvPr id="29" name="组合 28">
              <a:extLst>
                <a:ext uri="{FF2B5EF4-FFF2-40B4-BE49-F238E27FC236}">
                  <a16:creationId xmlns:a16="http://schemas.microsoft.com/office/drawing/2014/main" id="{E64F0E90-A5C1-4F64-AFAD-C4533CAF1EDF}"/>
                </a:ext>
              </a:extLst>
            </p:cNvPr>
            <p:cNvGrpSpPr/>
            <p:nvPr/>
          </p:nvGrpSpPr>
          <p:grpSpPr>
            <a:xfrm>
              <a:off x="219971" y="3661224"/>
              <a:ext cx="8704047" cy="2596964"/>
              <a:chOff x="219974" y="1763587"/>
              <a:chExt cx="8704052" cy="2688949"/>
            </a:xfrm>
          </p:grpSpPr>
          <p:grpSp>
            <p:nvGrpSpPr>
              <p:cNvPr id="30" name="组合 29">
                <a:extLst>
                  <a:ext uri="{FF2B5EF4-FFF2-40B4-BE49-F238E27FC236}">
                    <a16:creationId xmlns:a16="http://schemas.microsoft.com/office/drawing/2014/main" id="{D0EAB08C-6389-4DF6-8906-33F88A1D948D}"/>
                  </a:ext>
                </a:extLst>
              </p:cNvPr>
              <p:cNvGrpSpPr/>
              <p:nvPr/>
            </p:nvGrpSpPr>
            <p:grpSpPr>
              <a:xfrm>
                <a:off x="219974" y="1763587"/>
                <a:ext cx="8704052" cy="2688949"/>
                <a:chOff x="219974" y="1770731"/>
                <a:chExt cx="8704052" cy="2507532"/>
              </a:xfrm>
              <a:effectLst>
                <a:outerShdw blurRad="50800" dist="69850" dir="2700000" algn="tl" rotWithShape="0">
                  <a:prstClr val="black">
                    <a:alpha val="40000"/>
                  </a:prstClr>
                </a:outerShdw>
              </a:effectLst>
            </p:grpSpPr>
            <p:sp>
              <p:nvSpPr>
                <p:cNvPr id="32" name="矩形: 圆角 31">
                  <a:extLst>
                    <a:ext uri="{FF2B5EF4-FFF2-40B4-BE49-F238E27FC236}">
                      <a16:creationId xmlns:a16="http://schemas.microsoft.com/office/drawing/2014/main" id="{1CC3A8EC-D40C-42F0-B87E-E86EDD9522BC}"/>
                    </a:ext>
                  </a:extLst>
                </p:cNvPr>
                <p:cNvSpPr/>
                <p:nvPr/>
              </p:nvSpPr>
              <p:spPr>
                <a:xfrm>
                  <a:off x="219974" y="1770731"/>
                  <a:ext cx="8704052" cy="2507532"/>
                </a:xfrm>
                <a:prstGeom prst="roundRect">
                  <a:avLst>
                    <a:gd name="adj" fmla="val 5057"/>
                  </a:avLst>
                </a:pr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矩形: 圆顶角 32">
                  <a:extLst>
                    <a:ext uri="{FF2B5EF4-FFF2-40B4-BE49-F238E27FC236}">
                      <a16:creationId xmlns:a16="http://schemas.microsoft.com/office/drawing/2014/main" id="{093A541D-1503-4CBC-AC03-A9CCA884AEBB}"/>
                    </a:ext>
                  </a:extLst>
                </p:cNvPr>
                <p:cNvSpPr/>
                <p:nvPr/>
              </p:nvSpPr>
              <p:spPr>
                <a:xfrm>
                  <a:off x="219974" y="1770733"/>
                  <a:ext cx="8704052" cy="388922"/>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1" name="矩形 30">
                <a:extLst>
                  <a:ext uri="{FF2B5EF4-FFF2-40B4-BE49-F238E27FC236}">
                    <a16:creationId xmlns:a16="http://schemas.microsoft.com/office/drawing/2014/main" id="{83E540DA-E720-4A28-A9FF-B779EF2E8F26}"/>
                  </a:ext>
                </a:extLst>
              </p:cNvPr>
              <p:cNvSpPr/>
              <p:nvPr/>
            </p:nvSpPr>
            <p:spPr>
              <a:xfrm>
                <a:off x="219974" y="1766352"/>
                <a:ext cx="8704050" cy="461665"/>
              </a:xfrm>
              <a:prstGeom prst="rect">
                <a:avLst/>
              </a:prstGeom>
            </p:spPr>
            <p:txBody>
              <a:bodyPr wrap="square">
                <a:spAutoFit/>
              </a:bodyPr>
              <a:lstStyle/>
              <a:p>
                <a:r>
                  <a:rPr lang="zh-CN" altLang="en-US" sz="2400" dirty="0">
                    <a:solidFill>
                      <a:srgbClr val="FFFFFF"/>
                    </a:solidFill>
                    <a:latin typeface="Courier New" panose="02070309020205020404" pitchFamily="49" charset="0"/>
                    <a:cs typeface="Courier New" panose="02070309020205020404" pitchFamily="49" charset="0"/>
                  </a:rPr>
                  <a:t>友元函数的声明</a:t>
                </a:r>
                <a:endParaRPr lang="zh-CN" altLang="en-US" sz="2400" dirty="0"/>
              </a:p>
            </p:txBody>
          </p:sp>
        </p:grpSp>
        <p:sp>
          <p:nvSpPr>
            <p:cNvPr id="2" name="矩形 1">
              <a:extLst>
                <a:ext uri="{FF2B5EF4-FFF2-40B4-BE49-F238E27FC236}">
                  <a16:creationId xmlns:a16="http://schemas.microsoft.com/office/drawing/2014/main" id="{9854EE23-7640-4E4F-B53B-BC5334C009AD}"/>
                </a:ext>
              </a:extLst>
            </p:cNvPr>
            <p:cNvSpPr/>
            <p:nvPr/>
          </p:nvSpPr>
          <p:spPr>
            <a:xfrm>
              <a:off x="219969" y="4098420"/>
              <a:ext cx="8704044" cy="2031325"/>
            </a:xfrm>
            <a:prstGeom prst="rect">
              <a:avLst/>
            </a:prstGeom>
          </p:spPr>
          <p:txBody>
            <a:bodyPr wrap="square">
              <a:spAutoFit/>
            </a:bodyPr>
            <a:lstStyle/>
            <a:p>
              <a:r>
                <a:rPr lang="en-US" altLang="zh-CN" sz="1400" dirty="0">
                  <a:solidFill>
                    <a:srgbClr val="0000FF"/>
                  </a:solidFill>
                  <a:latin typeface="Courier New" panose="02070309020205020404" pitchFamily="49" charset="0"/>
                  <a:cs typeface="Courier New" panose="02070309020205020404" pitchFamily="49" charset="0"/>
                </a:rPr>
                <a:t>class</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267F99"/>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a:t>
              </a:r>
            </a:p>
            <a:p>
              <a:r>
                <a:rPr lang="en-US" altLang="zh-CN" sz="1400" dirty="0">
                  <a:solidFill>
                    <a:srgbClr val="008000"/>
                  </a:solidFill>
                  <a:latin typeface="Courier New" panose="02070309020205020404" pitchFamily="49" charset="0"/>
                  <a:cs typeface="Courier New" panose="02070309020205020404" pitchFamily="49" charset="0"/>
                </a:rPr>
                <a:t>	// </a:t>
              </a:r>
              <a:r>
                <a:rPr lang="zh-CN" altLang="en-US" sz="1400" dirty="0">
                  <a:solidFill>
                    <a:srgbClr val="008000"/>
                  </a:solidFill>
                  <a:latin typeface="Courier New" panose="02070309020205020404" pitchFamily="49" charset="0"/>
                  <a:cs typeface="Courier New" panose="02070309020205020404" pitchFamily="49" charset="0"/>
                </a:rPr>
                <a:t>类的辅助函数声明为友元；</a:t>
              </a:r>
              <a:endParaRPr lang="zh-CN" altLang="en-US"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FF"/>
                  </a:solidFill>
                  <a:latin typeface="Courier New" panose="02070309020205020404" pitchFamily="49" charset="0"/>
                  <a:cs typeface="Courier New" panose="02070309020205020404" pitchFamily="49" charset="0"/>
                </a:rPr>
                <a:t>	friend</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ostream</a:t>
              </a:r>
              <a:r>
                <a:rPr lang="en-US" altLang="zh-CN" sz="1400" dirty="0">
                  <a:solidFill>
                    <a:srgbClr val="000000"/>
                  </a:solidFill>
                  <a:latin typeface="Courier New" panose="02070309020205020404" pitchFamily="49" charset="0"/>
                  <a:cs typeface="Courier New" panose="02070309020205020404" pitchFamily="49" charset="0"/>
                </a:rPr>
                <a:t>&amp; </a:t>
              </a:r>
              <a:r>
                <a:rPr lang="en-US" altLang="zh-CN" sz="1400" dirty="0">
                  <a:solidFill>
                    <a:srgbClr val="795E26"/>
                  </a:solidFill>
                  <a:latin typeface="Courier New" panose="02070309020205020404" pitchFamily="49" charset="0"/>
                  <a:cs typeface="Courier New" panose="02070309020205020404" pitchFamily="49" charset="0"/>
                </a:rPr>
                <a:t>print</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err="1">
                  <a:solidFill>
                    <a:srgbClr val="000000"/>
                  </a:solidFill>
                  <a:latin typeface="Courier New" panose="02070309020205020404" pitchFamily="49" charset="0"/>
                  <a:cs typeface="Courier New" panose="02070309020205020404" pitchFamily="49" charset="0"/>
                </a:rPr>
                <a:t>ostream</a:t>
              </a:r>
              <a:r>
                <a:rPr lang="en-US" altLang="zh-CN" sz="1400" dirty="0">
                  <a:solidFill>
                    <a:srgbClr val="000000"/>
                  </a:solidFill>
                  <a:latin typeface="Courier New" panose="02070309020205020404" pitchFamily="49" charset="0"/>
                  <a:cs typeface="Courier New" panose="02070309020205020404" pitchFamily="49" charset="0"/>
                </a:rPr>
                <a:t> &amp;out, </a:t>
              </a:r>
              <a:r>
                <a:rPr lang="en-US" altLang="zh-CN" sz="1400" dirty="0">
                  <a:solidFill>
                    <a:srgbClr val="0000FF"/>
                  </a:solidFill>
                  <a:latin typeface="Courier New" panose="02070309020205020404" pitchFamily="49" charset="0"/>
                  <a:cs typeface="Courier New" panose="02070309020205020404" pitchFamily="49" charset="0"/>
                </a:rPr>
                <a:t>const</a:t>
              </a:r>
              <a:r>
                <a:rPr lang="en-US" altLang="zh-CN" sz="1400" dirty="0">
                  <a:solidFill>
                    <a:srgbClr val="000000"/>
                  </a:solidFill>
                  <a:latin typeface="Courier New" panose="02070309020205020404" pitchFamily="49" charset="0"/>
                  <a:cs typeface="Courier New" panose="02070309020205020404" pitchFamily="49" charset="0"/>
                </a:rPr>
                <a:t> Fraction &amp;f);</a:t>
              </a:r>
            </a:p>
            <a:p>
              <a:r>
                <a:rPr lang="en-US" altLang="zh-CN" sz="1400" dirty="0">
                  <a:solidFill>
                    <a:srgbClr val="0000FF"/>
                  </a:solidFill>
                  <a:latin typeface="Courier New" panose="02070309020205020404" pitchFamily="49" charset="0"/>
                  <a:cs typeface="Courier New" panose="02070309020205020404" pitchFamily="49" charset="0"/>
                </a:rPr>
                <a:t>	friend</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FF"/>
                  </a:solidFill>
                  <a:latin typeface="Courier New" panose="02070309020205020404" pitchFamily="49" charset="0"/>
                  <a:cs typeface="Courier New" panose="02070309020205020404" pitchFamily="49" charset="0"/>
                </a:rPr>
                <a:t>void</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795E26"/>
                  </a:solidFill>
                  <a:latin typeface="Courier New" panose="02070309020205020404" pitchFamily="49" charset="0"/>
                  <a:cs typeface="Courier New" panose="02070309020205020404" pitchFamily="49" charset="0"/>
                </a:rPr>
                <a:t>makeCommon</a:t>
              </a:r>
              <a:r>
                <a:rPr lang="en-US" altLang="zh-CN" sz="1400" dirty="0">
                  <a:solidFill>
                    <a:srgbClr val="000000"/>
                  </a:solidFill>
                  <a:latin typeface="Courier New" panose="02070309020205020404" pitchFamily="49" charset="0"/>
                  <a:cs typeface="Courier New" panose="02070309020205020404" pitchFamily="49" charset="0"/>
                </a:rPr>
                <a:t>(Fraction &amp;a, Fraction &amp;b);</a:t>
              </a:r>
            </a:p>
            <a:p>
              <a:r>
                <a:rPr lang="en-US" altLang="zh-CN" sz="1400" dirty="0">
                  <a:solidFill>
                    <a:srgbClr val="008000"/>
                  </a:solidFill>
                  <a:latin typeface="Courier New" panose="02070309020205020404" pitchFamily="49" charset="0"/>
                  <a:cs typeface="Courier New" panose="02070309020205020404" pitchFamily="49" charset="0"/>
                </a:rPr>
                <a:t>	/* </a:t>
              </a:r>
              <a:r>
                <a:rPr lang="zh-CN" altLang="en-US" sz="1400" dirty="0">
                  <a:solidFill>
                    <a:srgbClr val="008000"/>
                  </a:solidFill>
                  <a:latin typeface="Courier New" panose="02070309020205020404" pitchFamily="49" charset="0"/>
                  <a:cs typeface="Courier New" panose="02070309020205020404" pitchFamily="49" charset="0"/>
                </a:rPr>
                <a:t>其它成员与之前一致 *</a:t>
              </a:r>
              <a:r>
                <a:rPr lang="en-US" altLang="zh-CN" sz="1400" dirty="0">
                  <a:solidFill>
                    <a:srgbClr val="008000"/>
                  </a:solidFill>
                  <a:latin typeface="Courier New" panose="02070309020205020404" pitchFamily="49" charset="0"/>
                  <a:cs typeface="Courier New" panose="02070309020205020404" pitchFamily="49" charset="0"/>
                </a:rPr>
                <a:t>/</a:t>
              </a:r>
              <a:endParaRPr lang="zh-CN" altLang="en-US"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00"/>
                  </a:solidFill>
                  <a:latin typeface="Courier New" panose="02070309020205020404" pitchFamily="49" charset="0"/>
                  <a:cs typeface="Courier New" panose="02070309020205020404" pitchFamily="49" charset="0"/>
                </a:rPr>
                <a:t>};</a:t>
              </a:r>
            </a:p>
            <a:p>
              <a:r>
                <a:rPr lang="en-US" altLang="zh-CN" sz="1400" dirty="0">
                  <a:solidFill>
                    <a:srgbClr val="008000"/>
                  </a:solidFill>
                  <a:latin typeface="Courier New" panose="02070309020205020404" pitchFamily="49" charset="0"/>
                  <a:cs typeface="Courier New" panose="02070309020205020404" pitchFamily="49" charset="0"/>
                </a:rPr>
                <a:t>// Fraction</a:t>
              </a:r>
              <a:r>
                <a:rPr lang="zh-CN" altLang="en-US" sz="1400" dirty="0">
                  <a:solidFill>
                    <a:srgbClr val="008000"/>
                  </a:solidFill>
                  <a:latin typeface="Courier New" panose="02070309020205020404" pitchFamily="49" charset="0"/>
                  <a:cs typeface="Courier New" panose="02070309020205020404" pitchFamily="49" charset="0"/>
                </a:rPr>
                <a:t>类辅助函数声明</a:t>
              </a:r>
              <a:endParaRPr lang="zh-CN" altLang="en-US"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FF"/>
                  </a:solidFill>
                  <a:latin typeface="Courier New" panose="02070309020205020404" pitchFamily="49" charset="0"/>
                  <a:cs typeface="Courier New" panose="02070309020205020404" pitchFamily="49" charset="0"/>
                </a:rPr>
                <a:t>void</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795E26"/>
                  </a:solidFill>
                  <a:latin typeface="Courier New" panose="02070309020205020404" pitchFamily="49" charset="0"/>
                  <a:cs typeface="Courier New" panose="02070309020205020404" pitchFamily="49" charset="0"/>
                </a:rPr>
                <a:t>makeCommon</a:t>
              </a:r>
              <a:r>
                <a:rPr lang="en-US" altLang="zh-CN" sz="1400" dirty="0">
                  <a:solidFill>
                    <a:srgbClr val="000000"/>
                  </a:solidFill>
                  <a:latin typeface="Courier New" panose="02070309020205020404" pitchFamily="49" charset="0"/>
                  <a:cs typeface="Courier New" panose="02070309020205020404" pitchFamily="49" charset="0"/>
                </a:rPr>
                <a:t>(Fraction &amp;a, Fraction &amp;b);</a:t>
              </a:r>
            </a:p>
            <a:p>
              <a:r>
                <a:rPr lang="en-US" altLang="zh-CN" sz="1400" dirty="0" err="1">
                  <a:solidFill>
                    <a:srgbClr val="000000"/>
                  </a:solidFill>
                  <a:latin typeface="Courier New" panose="02070309020205020404" pitchFamily="49" charset="0"/>
                  <a:cs typeface="Courier New" panose="02070309020205020404" pitchFamily="49" charset="0"/>
                </a:rPr>
                <a:t>ostream</a:t>
              </a:r>
              <a:r>
                <a:rPr lang="en-US" altLang="zh-CN" sz="1400" dirty="0">
                  <a:solidFill>
                    <a:srgbClr val="000000"/>
                  </a:solidFill>
                  <a:latin typeface="Courier New" panose="02070309020205020404" pitchFamily="49" charset="0"/>
                  <a:cs typeface="Courier New" panose="02070309020205020404" pitchFamily="49" charset="0"/>
                </a:rPr>
                <a:t>&amp; </a:t>
              </a:r>
              <a:r>
                <a:rPr lang="en-US" altLang="zh-CN" sz="1400" dirty="0">
                  <a:solidFill>
                    <a:srgbClr val="795E26"/>
                  </a:solidFill>
                  <a:latin typeface="Courier New" panose="02070309020205020404" pitchFamily="49" charset="0"/>
                  <a:cs typeface="Courier New" panose="02070309020205020404" pitchFamily="49" charset="0"/>
                </a:rPr>
                <a:t>print</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err="1">
                  <a:solidFill>
                    <a:srgbClr val="000000"/>
                  </a:solidFill>
                  <a:latin typeface="Courier New" panose="02070309020205020404" pitchFamily="49" charset="0"/>
                  <a:cs typeface="Courier New" panose="02070309020205020404" pitchFamily="49" charset="0"/>
                </a:rPr>
                <a:t>ostream</a:t>
              </a:r>
              <a:r>
                <a:rPr lang="en-US" altLang="zh-CN" sz="1400" dirty="0">
                  <a:solidFill>
                    <a:srgbClr val="000000"/>
                  </a:solidFill>
                  <a:latin typeface="Courier New" panose="02070309020205020404" pitchFamily="49" charset="0"/>
                  <a:cs typeface="Courier New" panose="02070309020205020404" pitchFamily="49" charset="0"/>
                </a:rPr>
                <a:t> &amp;out, </a:t>
              </a:r>
              <a:r>
                <a:rPr lang="en-US" altLang="zh-CN" sz="1400" dirty="0">
                  <a:solidFill>
                    <a:srgbClr val="0000FF"/>
                  </a:solidFill>
                  <a:latin typeface="Courier New" panose="02070309020205020404" pitchFamily="49" charset="0"/>
                  <a:cs typeface="Courier New" panose="02070309020205020404" pitchFamily="49" charset="0"/>
                </a:rPr>
                <a:t>const</a:t>
              </a:r>
              <a:r>
                <a:rPr lang="en-US" altLang="zh-CN" sz="1400" dirty="0">
                  <a:solidFill>
                    <a:srgbClr val="000000"/>
                  </a:solidFill>
                  <a:latin typeface="Courier New" panose="02070309020205020404" pitchFamily="49" charset="0"/>
                  <a:cs typeface="Courier New" panose="02070309020205020404" pitchFamily="49" charset="0"/>
                </a:rPr>
                <a:t> Fraction &amp;f);</a:t>
              </a:r>
              <a:endParaRPr lang="en-US" altLang="zh-CN" sz="1400" b="0" dirty="0">
                <a:solidFill>
                  <a:srgbClr val="000000"/>
                </a:solidFill>
                <a:effectLst/>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1591447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457950" y="6383729"/>
            <a:ext cx="2057400" cy="365125"/>
          </a:xfrm>
        </p:spPr>
        <p:txBody>
          <a:bodyPr/>
          <a:lstStyle/>
          <a:p>
            <a:fld id="{6AD33FD5-61D2-4238-98DB-DB8C208BC919}" type="slidenum">
              <a:rPr lang="zh-CN" altLang="en-US" smtClean="0"/>
              <a:t>13</a:t>
            </a:fld>
            <a:endParaRPr lang="zh-CN" altLang="en-US" dirty="0"/>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842066" cy="584775"/>
          </a:xfrm>
          <a:prstGeom prst="rect">
            <a:avLst/>
          </a:prstGeom>
          <a:noFill/>
        </p:spPr>
        <p:txBody>
          <a:bodyPr wrap="square" rtlCol="0">
            <a:spAutoFit/>
          </a:bodyPr>
          <a:lstStyle/>
          <a:p>
            <a:r>
              <a:rPr lang="en-US" altLang="zh-CN" sz="3200" dirty="0">
                <a:solidFill>
                  <a:schemeClr val="bg1"/>
                </a:solidFill>
              </a:rPr>
              <a:t>6.1.5 </a:t>
            </a:r>
            <a:r>
              <a:rPr lang="zh-CN" altLang="en-US" sz="3200" dirty="0">
                <a:solidFill>
                  <a:schemeClr val="bg1"/>
                </a:solidFill>
              </a:rPr>
              <a:t>友元函数</a:t>
            </a:r>
            <a:endParaRPr lang="zh-CN" altLang="en-US" sz="2400" dirty="0">
              <a:solidFill>
                <a:schemeClr val="bg1"/>
              </a:solidFill>
            </a:endParaRPr>
          </a:p>
        </p:txBody>
      </p:sp>
      <p:grpSp>
        <p:nvGrpSpPr>
          <p:cNvPr id="64" name="组合 63">
            <a:extLst>
              <a:ext uri="{FF2B5EF4-FFF2-40B4-BE49-F238E27FC236}">
                <a16:creationId xmlns:a16="http://schemas.microsoft.com/office/drawing/2014/main" id="{66CC337D-3988-43ED-B4B9-3C46065D685A}"/>
              </a:ext>
            </a:extLst>
          </p:cNvPr>
          <p:cNvGrpSpPr/>
          <p:nvPr/>
        </p:nvGrpSpPr>
        <p:grpSpPr>
          <a:xfrm>
            <a:off x="219973" y="1049324"/>
            <a:ext cx="8704053" cy="2379676"/>
            <a:chOff x="219973" y="1763591"/>
            <a:chExt cx="8704053" cy="2379676"/>
          </a:xfrm>
        </p:grpSpPr>
        <p:grpSp>
          <p:nvGrpSpPr>
            <p:cNvPr id="65" name="组合 64">
              <a:extLst>
                <a:ext uri="{FF2B5EF4-FFF2-40B4-BE49-F238E27FC236}">
                  <a16:creationId xmlns:a16="http://schemas.microsoft.com/office/drawing/2014/main" id="{626F6B44-7723-4302-8E01-C2A914EB8CEE}"/>
                </a:ext>
              </a:extLst>
            </p:cNvPr>
            <p:cNvGrpSpPr/>
            <p:nvPr/>
          </p:nvGrpSpPr>
          <p:grpSpPr>
            <a:xfrm>
              <a:off x="219974" y="1763591"/>
              <a:ext cx="8704052" cy="2379676"/>
              <a:chOff x="219974" y="1770733"/>
              <a:chExt cx="8704052" cy="2219122"/>
            </a:xfrm>
            <a:effectLst>
              <a:outerShdw blurRad="50800" dist="69850" dir="2700000" algn="tl" rotWithShape="0">
                <a:prstClr val="black">
                  <a:alpha val="40000"/>
                </a:prstClr>
              </a:outerShdw>
            </a:effectLst>
          </p:grpSpPr>
          <p:sp>
            <p:nvSpPr>
              <p:cNvPr id="68" name="矩形: 圆角 67">
                <a:extLst>
                  <a:ext uri="{FF2B5EF4-FFF2-40B4-BE49-F238E27FC236}">
                    <a16:creationId xmlns:a16="http://schemas.microsoft.com/office/drawing/2014/main" id="{8E154EF9-1E53-4B5E-8B0A-8A86F142F78E}"/>
                  </a:ext>
                </a:extLst>
              </p:cNvPr>
              <p:cNvSpPr/>
              <p:nvPr/>
            </p:nvSpPr>
            <p:spPr>
              <a:xfrm>
                <a:off x="219974" y="1770734"/>
                <a:ext cx="8704052" cy="2219121"/>
              </a:xfrm>
              <a:prstGeom prst="roundRect">
                <a:avLst>
                  <a:gd name="adj" fmla="val 2468"/>
                </a:avLst>
              </a:prstGeom>
              <a:solidFill>
                <a:srgbClr val="E9E9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9" name="矩形: 圆顶角 68">
                <a:extLst>
                  <a:ext uri="{FF2B5EF4-FFF2-40B4-BE49-F238E27FC236}">
                    <a16:creationId xmlns:a16="http://schemas.microsoft.com/office/drawing/2014/main" id="{9A508576-A91E-422C-B280-316158473E11}"/>
                  </a:ext>
                </a:extLst>
              </p:cNvPr>
              <p:cNvSpPr/>
              <p:nvPr/>
            </p:nvSpPr>
            <p:spPr>
              <a:xfrm>
                <a:off x="219974" y="1770733"/>
                <a:ext cx="8704052" cy="388922"/>
              </a:xfrm>
              <a:prstGeom prst="round2SameRect">
                <a:avLst>
                  <a:gd name="adj1" fmla="val 20076"/>
                  <a:gd name="adj2" fmla="val 0"/>
                </a:avLst>
              </a:prstGeom>
              <a:solidFill>
                <a:srgbClr val="262685"/>
              </a:solidFill>
              <a:ln>
                <a:solidFill>
                  <a:srgbClr val="2626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66" name="矩形 65">
              <a:extLst>
                <a:ext uri="{FF2B5EF4-FFF2-40B4-BE49-F238E27FC236}">
                  <a16:creationId xmlns:a16="http://schemas.microsoft.com/office/drawing/2014/main" id="{22C0F17B-E6BF-4251-A6E5-98C5619FA462}"/>
                </a:ext>
              </a:extLst>
            </p:cNvPr>
            <p:cNvSpPr/>
            <p:nvPr/>
          </p:nvSpPr>
          <p:spPr>
            <a:xfrm>
              <a:off x="219974" y="2194434"/>
              <a:ext cx="8704047" cy="1889876"/>
            </a:xfrm>
            <a:prstGeom prst="rect">
              <a:avLst/>
            </a:prstGeom>
          </p:spPr>
          <p:txBody>
            <a:bodyPr wrap="square">
              <a:spAutoFit/>
            </a:bodyPr>
            <a:lstStyle/>
            <a:p>
              <a:pPr>
                <a:lnSpc>
                  <a:spcPct val="150000"/>
                </a:lnSpc>
                <a:buClr>
                  <a:srgbClr val="262685"/>
                </a:buClr>
                <a:buSzPct val="80000"/>
              </a:pPr>
              <a:r>
                <a:rPr lang="zh-CN" altLang="en-US" sz="2000" dirty="0">
                  <a:solidFill>
                    <a:srgbClr val="000000"/>
                  </a:solidFill>
                  <a:latin typeface="MicrosoftYaHei"/>
                </a:rPr>
                <a:t>类的辅助函数，声明为类的友元之后，它们就可以访问类的非公有成员。</a:t>
              </a:r>
              <a:endParaRPr lang="en-US" altLang="zh-CN" sz="2000" dirty="0">
                <a:solidFill>
                  <a:srgbClr val="000000"/>
                </a:solidFill>
                <a:latin typeface="MicrosoftYaHei"/>
              </a:endParaRPr>
            </a:p>
            <a:p>
              <a:pPr marL="342900" indent="-342900">
                <a:lnSpc>
                  <a:spcPct val="150000"/>
                </a:lnSpc>
                <a:buClr>
                  <a:srgbClr val="262685"/>
                </a:buClr>
                <a:buSzPct val="80000"/>
                <a:buFont typeface="Wingdings" panose="05000000000000000000" pitchFamily="2" charset="2"/>
                <a:buChar char="l"/>
              </a:pPr>
              <a:r>
                <a:rPr lang="zh-CN" altLang="en-US" sz="2000" dirty="0">
                  <a:solidFill>
                    <a:srgbClr val="000000"/>
                  </a:solidFill>
                  <a:latin typeface="MicrosoftYaHei"/>
                </a:rPr>
                <a:t>辅助函数的声明必须放到类的内部；</a:t>
              </a:r>
            </a:p>
            <a:p>
              <a:pPr marL="342900" indent="-342900">
                <a:lnSpc>
                  <a:spcPct val="150000"/>
                </a:lnSpc>
                <a:buClr>
                  <a:srgbClr val="262685"/>
                </a:buClr>
                <a:buSzPct val="80000"/>
                <a:buFont typeface="Wingdings" panose="05000000000000000000" pitchFamily="2" charset="2"/>
                <a:buChar char="l"/>
              </a:pPr>
              <a:r>
                <a:rPr lang="zh-CN" altLang="en-US" sz="2000" dirty="0">
                  <a:solidFill>
                    <a:srgbClr val="000000"/>
                  </a:solidFill>
                  <a:latin typeface="MicrosoftYaHei"/>
                </a:rPr>
                <a:t>使用关键字 </a:t>
              </a:r>
              <a:r>
                <a:rPr lang="en-US" altLang="zh-CN" sz="2000" b="1" dirty="0">
                  <a:solidFill>
                    <a:srgbClr val="262685"/>
                  </a:solidFill>
                  <a:latin typeface="Courier New" panose="02070309020205020404" pitchFamily="49" charset="0"/>
                  <a:cs typeface="Courier New" panose="02070309020205020404" pitchFamily="49" charset="0"/>
                </a:rPr>
                <a:t>friend</a:t>
              </a:r>
              <a:r>
                <a:rPr lang="en-US" altLang="zh-CN" sz="2000" dirty="0">
                  <a:solidFill>
                    <a:srgbClr val="000000"/>
                  </a:solidFill>
                  <a:latin typeface="MicrosoftYaHei"/>
                </a:rPr>
                <a:t> </a:t>
              </a:r>
              <a:r>
                <a:rPr lang="zh-CN" altLang="en-US" sz="2000" dirty="0">
                  <a:solidFill>
                    <a:srgbClr val="000000"/>
                  </a:solidFill>
                  <a:latin typeface="MicrosoftYaHei"/>
                </a:rPr>
                <a:t>进行说明；</a:t>
              </a:r>
            </a:p>
            <a:p>
              <a:pPr marL="342900" indent="-342900">
                <a:lnSpc>
                  <a:spcPct val="150000"/>
                </a:lnSpc>
                <a:buClr>
                  <a:srgbClr val="262685"/>
                </a:buClr>
                <a:buSzPct val="80000"/>
                <a:buFont typeface="Wingdings" panose="05000000000000000000" pitchFamily="2" charset="2"/>
                <a:buChar char="l"/>
              </a:pPr>
              <a:r>
                <a:rPr lang="zh-CN" altLang="en-US" sz="2000" dirty="0">
                  <a:solidFill>
                    <a:srgbClr val="000000"/>
                  </a:solidFill>
                  <a:latin typeface="MicrosoftYaHei"/>
                </a:rPr>
                <a:t>非类成员函数，仅显示授予访问权限。</a:t>
              </a:r>
              <a:endParaRPr lang="en-US" altLang="zh-CN" sz="2000" dirty="0">
                <a:solidFill>
                  <a:srgbClr val="000000"/>
                </a:solidFill>
                <a:latin typeface="MicrosoftYaHei"/>
              </a:endParaRPr>
            </a:p>
          </p:txBody>
        </p:sp>
        <p:sp>
          <p:nvSpPr>
            <p:cNvPr id="67" name="矩形 66">
              <a:extLst>
                <a:ext uri="{FF2B5EF4-FFF2-40B4-BE49-F238E27FC236}">
                  <a16:creationId xmlns:a16="http://schemas.microsoft.com/office/drawing/2014/main" id="{A56A3D0B-AE8E-4632-B3F6-AFAD3A87FD81}"/>
                </a:ext>
              </a:extLst>
            </p:cNvPr>
            <p:cNvSpPr/>
            <p:nvPr/>
          </p:nvSpPr>
          <p:spPr>
            <a:xfrm>
              <a:off x="219973" y="1777374"/>
              <a:ext cx="8704051" cy="461665"/>
            </a:xfrm>
            <a:prstGeom prst="rect">
              <a:avLst/>
            </a:prstGeom>
          </p:spPr>
          <p:txBody>
            <a:bodyPr wrap="square">
              <a:spAutoFit/>
            </a:bodyPr>
            <a:lstStyle/>
            <a:p>
              <a:r>
                <a:rPr lang="zh-CN" altLang="en-US" sz="2400" dirty="0">
                  <a:solidFill>
                    <a:srgbClr val="FFFFFF"/>
                  </a:solidFill>
                  <a:latin typeface="MicrosoftYaHei"/>
                </a:rPr>
                <a:t>友元函数</a:t>
              </a:r>
              <a:endParaRPr lang="zh-CN" altLang="en-US" sz="2400" dirty="0"/>
            </a:p>
          </p:txBody>
        </p:sp>
      </p:grpSp>
      <p:grpSp>
        <p:nvGrpSpPr>
          <p:cNvPr id="17" name="组合 16">
            <a:extLst>
              <a:ext uri="{FF2B5EF4-FFF2-40B4-BE49-F238E27FC236}">
                <a16:creationId xmlns:a16="http://schemas.microsoft.com/office/drawing/2014/main" id="{5AF7F8AE-16E9-45E7-B3DF-68A12AD16A81}"/>
              </a:ext>
            </a:extLst>
          </p:cNvPr>
          <p:cNvGrpSpPr/>
          <p:nvPr/>
        </p:nvGrpSpPr>
        <p:grpSpPr>
          <a:xfrm>
            <a:off x="219971" y="3661223"/>
            <a:ext cx="8704047" cy="1430897"/>
            <a:chOff x="219974" y="1763587"/>
            <a:chExt cx="8704052" cy="1481580"/>
          </a:xfrm>
        </p:grpSpPr>
        <p:grpSp>
          <p:nvGrpSpPr>
            <p:cNvPr id="18" name="组合 17">
              <a:extLst>
                <a:ext uri="{FF2B5EF4-FFF2-40B4-BE49-F238E27FC236}">
                  <a16:creationId xmlns:a16="http://schemas.microsoft.com/office/drawing/2014/main" id="{23709332-0C30-44A6-9954-67FF186C6E3A}"/>
                </a:ext>
              </a:extLst>
            </p:cNvPr>
            <p:cNvGrpSpPr/>
            <p:nvPr/>
          </p:nvGrpSpPr>
          <p:grpSpPr>
            <a:xfrm>
              <a:off x="219974" y="1763587"/>
              <a:ext cx="8704052" cy="1481580"/>
              <a:chOff x="219974" y="1770731"/>
              <a:chExt cx="8704052" cy="1381621"/>
            </a:xfrm>
            <a:effectLst>
              <a:outerShdw blurRad="50800" dist="69850" dir="2700000" algn="tl" rotWithShape="0">
                <a:prstClr val="black">
                  <a:alpha val="40000"/>
                </a:prstClr>
              </a:outerShdw>
            </a:effectLst>
          </p:grpSpPr>
          <p:sp>
            <p:nvSpPr>
              <p:cNvPr id="20" name="矩形: 圆角 19">
                <a:extLst>
                  <a:ext uri="{FF2B5EF4-FFF2-40B4-BE49-F238E27FC236}">
                    <a16:creationId xmlns:a16="http://schemas.microsoft.com/office/drawing/2014/main" id="{826B791E-6D14-4731-A79A-95ADD8A5DB42}"/>
                  </a:ext>
                </a:extLst>
              </p:cNvPr>
              <p:cNvSpPr/>
              <p:nvPr/>
            </p:nvSpPr>
            <p:spPr>
              <a:xfrm>
                <a:off x="219974" y="1770731"/>
                <a:ext cx="8704052" cy="1381621"/>
              </a:xfrm>
              <a:prstGeom prst="roundRect">
                <a:avLst>
                  <a:gd name="adj" fmla="val 5057"/>
                </a:avLst>
              </a:pr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矩形: 圆顶角 20">
                <a:extLst>
                  <a:ext uri="{FF2B5EF4-FFF2-40B4-BE49-F238E27FC236}">
                    <a16:creationId xmlns:a16="http://schemas.microsoft.com/office/drawing/2014/main" id="{41B06027-7AED-4544-9A89-AF1362F96105}"/>
                  </a:ext>
                </a:extLst>
              </p:cNvPr>
              <p:cNvSpPr/>
              <p:nvPr/>
            </p:nvSpPr>
            <p:spPr>
              <a:xfrm>
                <a:off x="219974" y="1770733"/>
                <a:ext cx="8704052" cy="388922"/>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9" name="矩形 18">
              <a:extLst>
                <a:ext uri="{FF2B5EF4-FFF2-40B4-BE49-F238E27FC236}">
                  <a16:creationId xmlns:a16="http://schemas.microsoft.com/office/drawing/2014/main" id="{C01B0FA9-843E-4AA2-AF57-1C45BB0CF7E0}"/>
                </a:ext>
              </a:extLst>
            </p:cNvPr>
            <p:cNvSpPr/>
            <p:nvPr/>
          </p:nvSpPr>
          <p:spPr>
            <a:xfrm>
              <a:off x="219974" y="1766352"/>
              <a:ext cx="8704050" cy="478017"/>
            </a:xfrm>
            <a:prstGeom prst="rect">
              <a:avLst/>
            </a:prstGeom>
          </p:spPr>
          <p:txBody>
            <a:bodyPr wrap="square">
              <a:spAutoFit/>
            </a:bodyPr>
            <a:lstStyle/>
            <a:p>
              <a:r>
                <a:rPr lang="zh-CN" altLang="en-US" sz="2400" dirty="0">
                  <a:solidFill>
                    <a:srgbClr val="FFFFFF"/>
                  </a:solidFill>
                  <a:latin typeface="Courier New" panose="02070309020205020404" pitchFamily="49" charset="0"/>
                  <a:cs typeface="Courier New" panose="02070309020205020404" pitchFamily="49" charset="0"/>
                </a:rPr>
                <a:t>友元函数的定义</a:t>
              </a:r>
              <a:endParaRPr lang="zh-CN" altLang="en-US" sz="2400" dirty="0"/>
            </a:p>
          </p:txBody>
        </p:sp>
      </p:grpSp>
      <p:sp>
        <p:nvSpPr>
          <p:cNvPr id="22" name="矩形 21">
            <a:extLst>
              <a:ext uri="{FF2B5EF4-FFF2-40B4-BE49-F238E27FC236}">
                <a16:creationId xmlns:a16="http://schemas.microsoft.com/office/drawing/2014/main" id="{8292C8F6-575F-4BD6-97B1-3A75F8669276}"/>
              </a:ext>
            </a:extLst>
          </p:cNvPr>
          <p:cNvSpPr/>
          <p:nvPr/>
        </p:nvSpPr>
        <p:spPr>
          <a:xfrm>
            <a:off x="219969" y="4077800"/>
            <a:ext cx="8704044" cy="954107"/>
          </a:xfrm>
          <a:prstGeom prst="rect">
            <a:avLst/>
          </a:prstGeom>
        </p:spPr>
        <p:txBody>
          <a:bodyPr wrap="square">
            <a:spAutoFit/>
          </a:bodyPr>
          <a:lstStyle/>
          <a:p>
            <a:r>
              <a:rPr lang="en-US" altLang="zh-CN" sz="1400" dirty="0" err="1">
                <a:solidFill>
                  <a:srgbClr val="267F99"/>
                </a:solidFill>
                <a:latin typeface="Courier New" panose="02070309020205020404" pitchFamily="49" charset="0"/>
                <a:cs typeface="Courier New" panose="02070309020205020404" pitchFamily="49" charset="0"/>
              </a:rPr>
              <a:t>ostream</a:t>
            </a:r>
            <a:r>
              <a:rPr lang="en-US" altLang="zh-CN" sz="1400" dirty="0">
                <a:solidFill>
                  <a:srgbClr val="000000"/>
                </a:solidFill>
                <a:latin typeface="Courier New" panose="02070309020205020404" pitchFamily="49" charset="0"/>
                <a:cs typeface="Courier New" panose="02070309020205020404" pitchFamily="49" charset="0"/>
              </a:rPr>
              <a:t>&amp; </a:t>
            </a:r>
            <a:r>
              <a:rPr lang="en-US" altLang="zh-CN" sz="1400" dirty="0">
                <a:solidFill>
                  <a:srgbClr val="795E26"/>
                </a:solidFill>
                <a:latin typeface="Courier New" panose="02070309020205020404" pitchFamily="49" charset="0"/>
                <a:cs typeface="Courier New" panose="02070309020205020404" pitchFamily="49" charset="0"/>
              </a:rPr>
              <a:t>print</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err="1">
                <a:solidFill>
                  <a:srgbClr val="267F99"/>
                </a:solidFill>
                <a:latin typeface="Courier New" panose="02070309020205020404" pitchFamily="49" charset="0"/>
                <a:cs typeface="Courier New" panose="02070309020205020404" pitchFamily="49" charset="0"/>
              </a:rPr>
              <a:t>ostream</a:t>
            </a:r>
            <a:r>
              <a:rPr lang="en-US" altLang="zh-CN" sz="1400" dirty="0">
                <a:solidFill>
                  <a:srgbClr val="000000"/>
                </a:solidFill>
                <a:latin typeface="Courier New" panose="02070309020205020404" pitchFamily="49" charset="0"/>
                <a:cs typeface="Courier New" panose="02070309020205020404" pitchFamily="49" charset="0"/>
              </a:rPr>
              <a:t> &amp;out, </a:t>
            </a:r>
            <a:r>
              <a:rPr lang="en-US" altLang="zh-CN" sz="1400" dirty="0">
                <a:solidFill>
                  <a:srgbClr val="0000FF"/>
                </a:solidFill>
                <a:latin typeface="Courier New" panose="02070309020205020404" pitchFamily="49" charset="0"/>
                <a:cs typeface="Courier New" panose="02070309020205020404" pitchFamily="49" charset="0"/>
              </a:rPr>
              <a:t>const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267F99"/>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&amp;f) {</a:t>
            </a:r>
          </a:p>
          <a:p>
            <a:r>
              <a:rPr lang="en-US" altLang="zh-CN" sz="1400" dirty="0">
                <a:solidFill>
                  <a:srgbClr val="000000"/>
                </a:solidFill>
                <a:latin typeface="Courier New" panose="02070309020205020404" pitchFamily="49" charset="0"/>
                <a:cs typeface="Courier New" panose="02070309020205020404" pitchFamily="49" charset="0"/>
              </a:rPr>
              <a:t>	out &lt;&lt; </a:t>
            </a:r>
            <a:r>
              <a:rPr lang="en-US" altLang="zh-CN" sz="1400" dirty="0" err="1">
                <a:solidFill>
                  <a:srgbClr val="000000"/>
                </a:solidFill>
                <a:latin typeface="Courier New" panose="02070309020205020404" pitchFamily="49" charset="0"/>
                <a:cs typeface="Courier New" panose="02070309020205020404" pitchFamily="49" charset="0"/>
              </a:rPr>
              <a:t>f.</a:t>
            </a:r>
            <a:r>
              <a:rPr lang="en-US" altLang="zh-CN" sz="1400" dirty="0" err="1">
                <a:solidFill>
                  <a:srgbClr val="001080"/>
                </a:solidFill>
                <a:latin typeface="Courier New" panose="02070309020205020404" pitchFamily="49" charset="0"/>
                <a:cs typeface="Courier New" panose="02070309020205020404" pitchFamily="49" charset="0"/>
              </a:rPr>
              <a:t>m_numerator</a:t>
            </a:r>
            <a:r>
              <a:rPr lang="en-US" altLang="zh-CN" sz="1400" dirty="0">
                <a:solidFill>
                  <a:srgbClr val="000000"/>
                </a:solidFill>
                <a:latin typeface="Courier New" panose="02070309020205020404" pitchFamily="49" charset="0"/>
                <a:cs typeface="Courier New" panose="02070309020205020404" pitchFamily="49" charset="0"/>
              </a:rPr>
              <a:t> &lt;&lt; </a:t>
            </a:r>
            <a:r>
              <a:rPr lang="en-US" altLang="zh-CN" sz="1400" dirty="0">
                <a:solidFill>
                  <a:srgbClr val="A31515"/>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&lt;&lt; </a:t>
            </a:r>
            <a:r>
              <a:rPr lang="en-US" altLang="zh-CN" sz="1400" dirty="0" err="1">
                <a:solidFill>
                  <a:srgbClr val="000000"/>
                </a:solidFill>
                <a:latin typeface="Courier New" panose="02070309020205020404" pitchFamily="49" charset="0"/>
                <a:cs typeface="Courier New" panose="02070309020205020404" pitchFamily="49" charset="0"/>
              </a:rPr>
              <a:t>f.</a:t>
            </a:r>
            <a:r>
              <a:rPr lang="en-US" altLang="zh-CN" sz="1400" dirty="0" err="1">
                <a:solidFill>
                  <a:srgbClr val="001080"/>
                </a:solidFill>
                <a:latin typeface="Courier New" panose="02070309020205020404" pitchFamily="49" charset="0"/>
                <a:cs typeface="Courier New" panose="02070309020205020404" pitchFamily="49" charset="0"/>
              </a:rPr>
              <a:t>m_denominator</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8000"/>
                </a:solidFill>
                <a:latin typeface="Courier New" panose="02070309020205020404" pitchFamily="49" charset="0"/>
                <a:cs typeface="Courier New" panose="02070309020205020404" pitchFamily="49" charset="0"/>
              </a:rPr>
              <a:t>// </a:t>
            </a:r>
            <a:r>
              <a:rPr lang="zh-CN" altLang="en-US" sz="1400" dirty="0">
                <a:solidFill>
                  <a:srgbClr val="008000"/>
                </a:solidFill>
                <a:latin typeface="Courier New" panose="02070309020205020404" pitchFamily="49" charset="0"/>
                <a:cs typeface="Courier New" panose="02070309020205020404" pitchFamily="49" charset="0"/>
              </a:rPr>
              <a:t>正确：可以访问私有成员</a:t>
            </a:r>
            <a:endParaRPr lang="zh-CN" altLang="en-US"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AF00DB"/>
                </a:solidFill>
                <a:latin typeface="Courier New" panose="02070309020205020404" pitchFamily="49" charset="0"/>
                <a:cs typeface="Courier New" panose="02070309020205020404" pitchFamily="49" charset="0"/>
              </a:rPr>
              <a:t>	return</a:t>
            </a:r>
            <a:r>
              <a:rPr lang="en-US" altLang="zh-CN" sz="1400" dirty="0">
                <a:solidFill>
                  <a:srgbClr val="000000"/>
                </a:solidFill>
                <a:latin typeface="Courier New" panose="02070309020205020404" pitchFamily="49" charset="0"/>
                <a:cs typeface="Courier New" panose="02070309020205020404" pitchFamily="49" charset="0"/>
              </a:rPr>
              <a:t> out;</a:t>
            </a:r>
          </a:p>
          <a:p>
            <a:r>
              <a:rPr lang="en-US" altLang="zh-CN" sz="1400" dirty="0">
                <a:solidFill>
                  <a:srgbClr val="000000"/>
                </a:solidFill>
                <a:latin typeface="Courier New" panose="02070309020205020404" pitchFamily="49" charset="0"/>
                <a:cs typeface="Courier New" panose="02070309020205020404" pitchFamily="49" charset="0"/>
              </a:rPr>
              <a:t>}</a:t>
            </a:r>
            <a:endParaRPr lang="en-US" altLang="zh-CN" sz="1400" b="0" dirty="0">
              <a:solidFill>
                <a:srgbClr val="000000"/>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64834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457950" y="6383729"/>
            <a:ext cx="2057400" cy="365125"/>
          </a:xfrm>
        </p:spPr>
        <p:txBody>
          <a:bodyPr/>
          <a:lstStyle/>
          <a:p>
            <a:fld id="{6AD33FD5-61D2-4238-98DB-DB8C208BC919}" type="slidenum">
              <a:rPr lang="zh-CN" altLang="en-US" smtClean="0"/>
              <a:t>14</a:t>
            </a:fld>
            <a:endParaRPr lang="zh-CN" altLang="en-US" dirty="0"/>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842066" cy="584775"/>
          </a:xfrm>
          <a:prstGeom prst="rect">
            <a:avLst/>
          </a:prstGeom>
          <a:noFill/>
        </p:spPr>
        <p:txBody>
          <a:bodyPr wrap="square" rtlCol="0">
            <a:spAutoFit/>
          </a:bodyPr>
          <a:lstStyle/>
          <a:p>
            <a:r>
              <a:rPr lang="en-US" altLang="zh-CN" sz="3200" dirty="0">
                <a:solidFill>
                  <a:schemeClr val="bg1"/>
                </a:solidFill>
              </a:rPr>
              <a:t>6.1.5 </a:t>
            </a:r>
            <a:r>
              <a:rPr lang="zh-CN" altLang="en-US" sz="3200" dirty="0">
                <a:solidFill>
                  <a:schemeClr val="bg1"/>
                </a:solidFill>
              </a:rPr>
              <a:t>友元函数</a:t>
            </a:r>
            <a:endParaRPr lang="zh-CN" altLang="en-US" sz="2400" dirty="0">
              <a:solidFill>
                <a:schemeClr val="bg1"/>
              </a:solidFill>
            </a:endParaRPr>
          </a:p>
        </p:txBody>
      </p:sp>
      <p:grpSp>
        <p:nvGrpSpPr>
          <p:cNvPr id="64" name="组合 63">
            <a:extLst>
              <a:ext uri="{FF2B5EF4-FFF2-40B4-BE49-F238E27FC236}">
                <a16:creationId xmlns:a16="http://schemas.microsoft.com/office/drawing/2014/main" id="{66CC337D-3988-43ED-B4B9-3C46065D685A}"/>
              </a:ext>
            </a:extLst>
          </p:cNvPr>
          <p:cNvGrpSpPr/>
          <p:nvPr/>
        </p:nvGrpSpPr>
        <p:grpSpPr>
          <a:xfrm>
            <a:off x="219973" y="1049323"/>
            <a:ext cx="8704053" cy="1056314"/>
            <a:chOff x="219973" y="1763590"/>
            <a:chExt cx="8704053" cy="1056314"/>
          </a:xfrm>
        </p:grpSpPr>
        <p:grpSp>
          <p:nvGrpSpPr>
            <p:cNvPr id="65" name="组合 64">
              <a:extLst>
                <a:ext uri="{FF2B5EF4-FFF2-40B4-BE49-F238E27FC236}">
                  <a16:creationId xmlns:a16="http://schemas.microsoft.com/office/drawing/2014/main" id="{626F6B44-7723-4302-8E01-C2A914EB8CEE}"/>
                </a:ext>
              </a:extLst>
            </p:cNvPr>
            <p:cNvGrpSpPr/>
            <p:nvPr/>
          </p:nvGrpSpPr>
          <p:grpSpPr>
            <a:xfrm>
              <a:off x="219974" y="1763590"/>
              <a:ext cx="8704052" cy="1056314"/>
              <a:chOff x="219974" y="1770733"/>
              <a:chExt cx="8704052" cy="985046"/>
            </a:xfrm>
            <a:effectLst>
              <a:outerShdw blurRad="50800" dist="69850" dir="2700000" algn="tl" rotWithShape="0">
                <a:prstClr val="black">
                  <a:alpha val="40000"/>
                </a:prstClr>
              </a:outerShdw>
            </a:effectLst>
          </p:grpSpPr>
          <p:sp>
            <p:nvSpPr>
              <p:cNvPr id="68" name="矩形: 圆角 67">
                <a:extLst>
                  <a:ext uri="{FF2B5EF4-FFF2-40B4-BE49-F238E27FC236}">
                    <a16:creationId xmlns:a16="http://schemas.microsoft.com/office/drawing/2014/main" id="{8E154EF9-1E53-4B5E-8B0A-8A86F142F78E}"/>
                  </a:ext>
                </a:extLst>
              </p:cNvPr>
              <p:cNvSpPr/>
              <p:nvPr/>
            </p:nvSpPr>
            <p:spPr>
              <a:xfrm>
                <a:off x="219974" y="1770735"/>
                <a:ext cx="8704052" cy="985044"/>
              </a:xfrm>
              <a:prstGeom prst="roundRect">
                <a:avLst>
                  <a:gd name="adj" fmla="val 2468"/>
                </a:avLst>
              </a:prstGeom>
              <a:solidFill>
                <a:srgbClr val="E9E9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9" name="矩形: 圆顶角 68">
                <a:extLst>
                  <a:ext uri="{FF2B5EF4-FFF2-40B4-BE49-F238E27FC236}">
                    <a16:creationId xmlns:a16="http://schemas.microsoft.com/office/drawing/2014/main" id="{9A508576-A91E-422C-B280-316158473E11}"/>
                  </a:ext>
                </a:extLst>
              </p:cNvPr>
              <p:cNvSpPr/>
              <p:nvPr/>
            </p:nvSpPr>
            <p:spPr>
              <a:xfrm>
                <a:off x="219974" y="1770733"/>
                <a:ext cx="8704052" cy="388922"/>
              </a:xfrm>
              <a:prstGeom prst="round2SameRect">
                <a:avLst>
                  <a:gd name="adj1" fmla="val 20076"/>
                  <a:gd name="adj2" fmla="val 0"/>
                </a:avLst>
              </a:prstGeom>
              <a:solidFill>
                <a:srgbClr val="262685"/>
              </a:solidFill>
              <a:ln>
                <a:solidFill>
                  <a:srgbClr val="2626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66" name="矩形 65">
              <a:extLst>
                <a:ext uri="{FF2B5EF4-FFF2-40B4-BE49-F238E27FC236}">
                  <a16:creationId xmlns:a16="http://schemas.microsoft.com/office/drawing/2014/main" id="{22C0F17B-E6BF-4251-A6E5-98C5619FA462}"/>
                </a:ext>
              </a:extLst>
            </p:cNvPr>
            <p:cNvSpPr/>
            <p:nvPr/>
          </p:nvSpPr>
          <p:spPr>
            <a:xfrm>
              <a:off x="219974" y="2194434"/>
              <a:ext cx="8704047" cy="504882"/>
            </a:xfrm>
            <a:prstGeom prst="rect">
              <a:avLst/>
            </a:prstGeom>
          </p:spPr>
          <p:txBody>
            <a:bodyPr wrap="square">
              <a:spAutoFit/>
            </a:bodyPr>
            <a:lstStyle/>
            <a:p>
              <a:pPr>
                <a:lnSpc>
                  <a:spcPct val="150000"/>
                </a:lnSpc>
                <a:buClr>
                  <a:srgbClr val="262685"/>
                </a:buClr>
                <a:buSzPct val="80000"/>
              </a:pPr>
              <a:r>
                <a:rPr lang="zh-CN" altLang="en-US" sz="2000" dirty="0">
                  <a:solidFill>
                    <a:srgbClr val="000000"/>
                  </a:solidFill>
                  <a:latin typeface="MicrosoftYaHei"/>
                </a:rPr>
                <a:t>将其它类或其它类的成员函数声明为该类的友元。</a:t>
              </a:r>
              <a:endParaRPr lang="en-US" altLang="zh-CN" sz="2000" dirty="0">
                <a:solidFill>
                  <a:srgbClr val="000000"/>
                </a:solidFill>
                <a:latin typeface="MicrosoftYaHei"/>
              </a:endParaRPr>
            </a:p>
          </p:txBody>
        </p:sp>
        <p:sp>
          <p:nvSpPr>
            <p:cNvPr id="67" name="矩形 66">
              <a:extLst>
                <a:ext uri="{FF2B5EF4-FFF2-40B4-BE49-F238E27FC236}">
                  <a16:creationId xmlns:a16="http://schemas.microsoft.com/office/drawing/2014/main" id="{A56A3D0B-AE8E-4632-B3F6-AFAD3A87FD81}"/>
                </a:ext>
              </a:extLst>
            </p:cNvPr>
            <p:cNvSpPr/>
            <p:nvPr/>
          </p:nvSpPr>
          <p:spPr>
            <a:xfrm>
              <a:off x="219973" y="1777374"/>
              <a:ext cx="8704051" cy="461665"/>
            </a:xfrm>
            <a:prstGeom prst="rect">
              <a:avLst/>
            </a:prstGeom>
          </p:spPr>
          <p:txBody>
            <a:bodyPr wrap="square">
              <a:spAutoFit/>
            </a:bodyPr>
            <a:lstStyle/>
            <a:p>
              <a:r>
                <a:rPr lang="zh-CN" altLang="en-US" sz="2400" dirty="0">
                  <a:solidFill>
                    <a:srgbClr val="FFFFFF"/>
                  </a:solidFill>
                  <a:latin typeface="MicrosoftYaHei"/>
                </a:rPr>
                <a:t>友元类</a:t>
              </a:r>
              <a:endParaRPr lang="zh-CN" altLang="en-US" sz="2400" dirty="0"/>
            </a:p>
          </p:txBody>
        </p:sp>
      </p:grpSp>
      <p:sp>
        <p:nvSpPr>
          <p:cNvPr id="2" name="矩形 1">
            <a:extLst>
              <a:ext uri="{FF2B5EF4-FFF2-40B4-BE49-F238E27FC236}">
                <a16:creationId xmlns:a16="http://schemas.microsoft.com/office/drawing/2014/main" id="{6DCF7723-477D-4941-BC0F-E003243293E6}"/>
              </a:ext>
            </a:extLst>
          </p:cNvPr>
          <p:cNvSpPr/>
          <p:nvPr/>
        </p:nvSpPr>
        <p:spPr>
          <a:xfrm>
            <a:off x="219969" y="2169802"/>
            <a:ext cx="8704044" cy="707886"/>
          </a:xfrm>
          <a:prstGeom prst="rect">
            <a:avLst/>
          </a:prstGeom>
        </p:spPr>
        <p:txBody>
          <a:bodyPr wrap="square">
            <a:spAutoFit/>
          </a:bodyPr>
          <a:lstStyle/>
          <a:p>
            <a:r>
              <a:rPr lang="zh-CN" altLang="en-US" sz="2000" dirty="0"/>
              <a:t>下面定义两个类：</a:t>
            </a:r>
            <a:r>
              <a:rPr lang="zh-CN" altLang="en-US" sz="2000" dirty="0">
                <a:latin typeface="Courier New" panose="02070309020205020404" pitchFamily="49" charset="0"/>
                <a:cs typeface="Courier New" panose="02070309020205020404" pitchFamily="49" charset="0"/>
              </a:rPr>
              <a:t>Point</a:t>
            </a:r>
            <a:r>
              <a:rPr lang="zh-CN" altLang="en-US" sz="2000" dirty="0"/>
              <a:t> 类和 </a:t>
            </a:r>
            <a:r>
              <a:rPr lang="zh-CN" altLang="en-US" sz="2000" dirty="0">
                <a:latin typeface="Courier New" panose="02070309020205020404" pitchFamily="49" charset="0"/>
                <a:cs typeface="Courier New" panose="02070309020205020404" pitchFamily="49" charset="0"/>
              </a:rPr>
              <a:t>Circle</a:t>
            </a:r>
            <a:r>
              <a:rPr lang="zh-CN" altLang="en-US" sz="2000" dirty="0"/>
              <a:t> 类，并将 </a:t>
            </a:r>
            <a:r>
              <a:rPr lang="zh-CN" altLang="en-US" sz="2000" dirty="0">
                <a:latin typeface="Courier New" panose="02070309020205020404" pitchFamily="49" charset="0"/>
                <a:cs typeface="Courier New" panose="02070309020205020404" pitchFamily="49" charset="0"/>
              </a:rPr>
              <a:t>Circle</a:t>
            </a:r>
            <a:r>
              <a:rPr lang="zh-CN" altLang="en-US" sz="2000" dirty="0"/>
              <a:t> 类声明为 </a:t>
            </a:r>
            <a:r>
              <a:rPr lang="zh-CN" altLang="en-US" sz="2000" dirty="0">
                <a:latin typeface="Courier New" panose="02070309020205020404" pitchFamily="49" charset="0"/>
                <a:cs typeface="Courier New" panose="02070309020205020404" pitchFamily="49" charset="0"/>
              </a:rPr>
              <a:t>Point</a:t>
            </a:r>
            <a:r>
              <a:rPr lang="zh-CN" altLang="en-US" sz="2000" dirty="0"/>
              <a:t> 类的友元，使 </a:t>
            </a:r>
            <a:r>
              <a:rPr lang="zh-CN" altLang="en-US" sz="2000" dirty="0">
                <a:latin typeface="Courier New" panose="02070309020205020404" pitchFamily="49" charset="0"/>
                <a:cs typeface="Courier New" panose="02070309020205020404" pitchFamily="49" charset="0"/>
              </a:rPr>
              <a:t>Circle</a:t>
            </a:r>
            <a:r>
              <a:rPr lang="zh-CN" altLang="en-US" sz="2000" dirty="0"/>
              <a:t> 类的成员函数可以直接访问 </a:t>
            </a:r>
            <a:r>
              <a:rPr lang="zh-CN" altLang="en-US" sz="2000" dirty="0">
                <a:latin typeface="Courier New" panose="02070309020205020404" pitchFamily="49" charset="0"/>
                <a:cs typeface="Courier New" panose="02070309020205020404" pitchFamily="49" charset="0"/>
              </a:rPr>
              <a:t>Point</a:t>
            </a:r>
            <a:r>
              <a:rPr lang="zh-CN" altLang="en-US" sz="2000" dirty="0"/>
              <a:t> 类的私有成员</a:t>
            </a:r>
          </a:p>
        </p:txBody>
      </p:sp>
      <p:grpSp>
        <p:nvGrpSpPr>
          <p:cNvPr id="9" name="组合 8">
            <a:extLst>
              <a:ext uri="{FF2B5EF4-FFF2-40B4-BE49-F238E27FC236}">
                <a16:creationId xmlns:a16="http://schemas.microsoft.com/office/drawing/2014/main" id="{CA890814-75B8-4312-84AE-BD422084A926}"/>
              </a:ext>
            </a:extLst>
          </p:cNvPr>
          <p:cNvGrpSpPr/>
          <p:nvPr/>
        </p:nvGrpSpPr>
        <p:grpSpPr>
          <a:xfrm>
            <a:off x="219964" y="2896134"/>
            <a:ext cx="5375493" cy="3502399"/>
            <a:chOff x="219964" y="2896134"/>
            <a:chExt cx="5375493" cy="3502399"/>
          </a:xfrm>
        </p:grpSpPr>
        <p:grpSp>
          <p:nvGrpSpPr>
            <p:cNvPr id="17" name="组合 16">
              <a:extLst>
                <a:ext uri="{FF2B5EF4-FFF2-40B4-BE49-F238E27FC236}">
                  <a16:creationId xmlns:a16="http://schemas.microsoft.com/office/drawing/2014/main" id="{5AF7F8AE-16E9-45E7-B3DF-68A12AD16A81}"/>
                </a:ext>
              </a:extLst>
            </p:cNvPr>
            <p:cNvGrpSpPr/>
            <p:nvPr/>
          </p:nvGrpSpPr>
          <p:grpSpPr>
            <a:xfrm>
              <a:off x="219966" y="2896134"/>
              <a:ext cx="5375491" cy="3487595"/>
              <a:chOff x="219974" y="1763587"/>
              <a:chExt cx="8704052" cy="3611127"/>
            </a:xfrm>
          </p:grpSpPr>
          <p:grpSp>
            <p:nvGrpSpPr>
              <p:cNvPr id="18" name="组合 17">
                <a:extLst>
                  <a:ext uri="{FF2B5EF4-FFF2-40B4-BE49-F238E27FC236}">
                    <a16:creationId xmlns:a16="http://schemas.microsoft.com/office/drawing/2014/main" id="{23709332-0C30-44A6-9954-67FF186C6E3A}"/>
                  </a:ext>
                </a:extLst>
              </p:cNvPr>
              <p:cNvGrpSpPr/>
              <p:nvPr/>
            </p:nvGrpSpPr>
            <p:grpSpPr>
              <a:xfrm>
                <a:off x="219974" y="1763587"/>
                <a:ext cx="8704052" cy="3611127"/>
                <a:chOff x="219974" y="1770731"/>
                <a:chExt cx="8704052" cy="3367493"/>
              </a:xfrm>
              <a:effectLst>
                <a:outerShdw blurRad="50800" dist="69850" dir="2700000" algn="tl" rotWithShape="0">
                  <a:prstClr val="black">
                    <a:alpha val="40000"/>
                  </a:prstClr>
                </a:outerShdw>
              </a:effectLst>
            </p:grpSpPr>
            <p:sp>
              <p:nvSpPr>
                <p:cNvPr id="20" name="矩形: 圆角 19">
                  <a:extLst>
                    <a:ext uri="{FF2B5EF4-FFF2-40B4-BE49-F238E27FC236}">
                      <a16:creationId xmlns:a16="http://schemas.microsoft.com/office/drawing/2014/main" id="{826B791E-6D14-4731-A79A-95ADD8A5DB42}"/>
                    </a:ext>
                  </a:extLst>
                </p:cNvPr>
                <p:cNvSpPr/>
                <p:nvPr/>
              </p:nvSpPr>
              <p:spPr>
                <a:xfrm>
                  <a:off x="219974" y="1770731"/>
                  <a:ext cx="8704052" cy="3367493"/>
                </a:xfrm>
                <a:prstGeom prst="roundRect">
                  <a:avLst>
                    <a:gd name="adj" fmla="val 5057"/>
                  </a:avLst>
                </a:pr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矩形: 圆顶角 20">
                  <a:extLst>
                    <a:ext uri="{FF2B5EF4-FFF2-40B4-BE49-F238E27FC236}">
                      <a16:creationId xmlns:a16="http://schemas.microsoft.com/office/drawing/2014/main" id="{41B06027-7AED-4544-9A89-AF1362F96105}"/>
                    </a:ext>
                  </a:extLst>
                </p:cNvPr>
                <p:cNvSpPr/>
                <p:nvPr/>
              </p:nvSpPr>
              <p:spPr>
                <a:xfrm>
                  <a:off x="219974" y="1770733"/>
                  <a:ext cx="8704052" cy="388922"/>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9" name="矩形 18">
                <a:extLst>
                  <a:ext uri="{FF2B5EF4-FFF2-40B4-BE49-F238E27FC236}">
                    <a16:creationId xmlns:a16="http://schemas.microsoft.com/office/drawing/2014/main" id="{C01B0FA9-843E-4AA2-AF57-1C45BB0CF7E0}"/>
                  </a:ext>
                </a:extLst>
              </p:cNvPr>
              <p:cNvSpPr/>
              <p:nvPr/>
            </p:nvSpPr>
            <p:spPr>
              <a:xfrm>
                <a:off x="219974" y="1766352"/>
                <a:ext cx="8704050" cy="478017"/>
              </a:xfrm>
              <a:prstGeom prst="rect">
                <a:avLst/>
              </a:prstGeom>
            </p:spPr>
            <p:txBody>
              <a:bodyPr wrap="square">
                <a:spAutoFit/>
              </a:bodyPr>
              <a:lstStyle/>
              <a:p>
                <a:r>
                  <a:rPr lang="zh-CN" altLang="en-US" sz="2400" dirty="0">
                    <a:solidFill>
                      <a:srgbClr val="FFFFFF"/>
                    </a:solidFill>
                    <a:latin typeface="Courier New" panose="02070309020205020404" pitchFamily="49" charset="0"/>
                    <a:cs typeface="Courier New" panose="02070309020205020404" pitchFamily="49" charset="0"/>
                  </a:rPr>
                  <a:t>友元类</a:t>
                </a:r>
                <a:r>
                  <a:rPr lang="en-US" altLang="zh-CN" sz="2400" dirty="0">
                    <a:solidFill>
                      <a:srgbClr val="FFFFFF"/>
                    </a:solidFill>
                    <a:latin typeface="Courier New" panose="02070309020205020404" pitchFamily="49" charset="0"/>
                    <a:cs typeface="Courier New" panose="02070309020205020404" pitchFamily="49" charset="0"/>
                  </a:rPr>
                  <a:t>Circle</a:t>
                </a:r>
                <a:r>
                  <a:rPr lang="zh-CN" altLang="en-US" sz="2400" dirty="0">
                    <a:solidFill>
                      <a:srgbClr val="FFFFFF"/>
                    </a:solidFill>
                    <a:latin typeface="Courier New" panose="02070309020205020404" pitchFamily="49" charset="0"/>
                    <a:cs typeface="Courier New" panose="02070309020205020404" pitchFamily="49" charset="0"/>
                  </a:rPr>
                  <a:t>的定义</a:t>
                </a:r>
                <a:endParaRPr lang="zh-CN" altLang="en-US" sz="2400" dirty="0"/>
              </a:p>
            </p:txBody>
          </p:sp>
        </p:grpSp>
        <p:sp>
          <p:nvSpPr>
            <p:cNvPr id="3" name="矩形 2">
              <a:extLst>
                <a:ext uri="{FF2B5EF4-FFF2-40B4-BE49-F238E27FC236}">
                  <a16:creationId xmlns:a16="http://schemas.microsoft.com/office/drawing/2014/main" id="{DEAC34CE-928F-43F0-A203-D832B7DD0A36}"/>
                </a:ext>
              </a:extLst>
            </p:cNvPr>
            <p:cNvSpPr/>
            <p:nvPr/>
          </p:nvSpPr>
          <p:spPr>
            <a:xfrm>
              <a:off x="219964" y="3289990"/>
              <a:ext cx="5375490" cy="3108543"/>
            </a:xfrm>
            <a:prstGeom prst="rect">
              <a:avLst/>
            </a:prstGeom>
          </p:spPr>
          <p:txBody>
            <a:bodyPr wrap="square">
              <a:spAutoFit/>
            </a:bodyPr>
            <a:lstStyle/>
            <a:p>
              <a:r>
                <a:rPr lang="en-US" altLang="zh-CN" sz="1400" dirty="0">
                  <a:solidFill>
                    <a:srgbClr val="0000FF"/>
                  </a:solidFill>
                  <a:latin typeface="Courier New" panose="02070309020205020404" pitchFamily="49" charset="0"/>
                  <a:cs typeface="Courier New" panose="02070309020205020404" pitchFamily="49" charset="0"/>
                </a:rPr>
                <a:t>class</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267F99"/>
                  </a:solidFill>
                  <a:latin typeface="Courier New" panose="02070309020205020404" pitchFamily="49" charset="0"/>
                  <a:cs typeface="Courier New" panose="02070309020205020404" pitchFamily="49" charset="0"/>
                </a:rPr>
                <a:t>Circle</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8000"/>
                  </a:solidFill>
                  <a:latin typeface="Courier New" panose="02070309020205020404" pitchFamily="49" charset="0"/>
                  <a:cs typeface="Courier New" panose="02070309020205020404" pitchFamily="49" charset="0"/>
                </a:rPr>
                <a:t>// </a:t>
              </a:r>
              <a:r>
                <a:rPr lang="zh-CN" altLang="en-US" sz="1400" dirty="0">
                  <a:solidFill>
                    <a:srgbClr val="008000"/>
                  </a:solidFill>
                  <a:latin typeface="Courier New" panose="02070309020205020404" pitchFamily="49" charset="0"/>
                  <a:cs typeface="Courier New" panose="02070309020205020404" pitchFamily="49" charset="0"/>
                </a:rPr>
                <a:t>前向声明</a:t>
              </a:r>
              <a:endParaRPr lang="zh-CN" altLang="en-US"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FF"/>
                  </a:solidFill>
                  <a:latin typeface="Courier New" panose="02070309020205020404" pitchFamily="49" charset="0"/>
                  <a:cs typeface="Courier New" panose="02070309020205020404" pitchFamily="49" charset="0"/>
                </a:rPr>
                <a:t>class</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267F99"/>
                  </a:solidFill>
                  <a:latin typeface="Courier New" panose="02070309020205020404" pitchFamily="49" charset="0"/>
                  <a:cs typeface="Courier New" panose="02070309020205020404" pitchFamily="49" charset="0"/>
                </a:rPr>
                <a:t>Point</a:t>
              </a:r>
              <a:r>
                <a:rPr lang="en-US" altLang="zh-CN" sz="1400" dirty="0">
                  <a:solidFill>
                    <a:srgbClr val="000000"/>
                  </a:solidFill>
                  <a:latin typeface="Courier New" panose="02070309020205020404" pitchFamily="49" charset="0"/>
                  <a:cs typeface="Courier New" panose="02070309020205020404" pitchFamily="49" charset="0"/>
                </a:rPr>
                <a:t> {</a:t>
              </a:r>
            </a:p>
            <a:p>
              <a:r>
                <a:rPr lang="en-US" altLang="zh-CN" sz="1400" dirty="0">
                  <a:solidFill>
                    <a:srgbClr val="0000FF"/>
                  </a:solidFill>
                  <a:latin typeface="Courier New" panose="02070309020205020404" pitchFamily="49" charset="0"/>
                  <a:cs typeface="Courier New" panose="02070309020205020404" pitchFamily="49" charset="0"/>
                </a:rPr>
                <a:t>	friend</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FF"/>
                  </a:solidFill>
                  <a:latin typeface="Courier New" panose="02070309020205020404" pitchFamily="49" charset="0"/>
                  <a:cs typeface="Courier New" panose="02070309020205020404" pitchFamily="49" charset="0"/>
                </a:rPr>
                <a:t>class</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267F99"/>
                  </a:solidFill>
                  <a:latin typeface="Courier New" panose="02070309020205020404" pitchFamily="49" charset="0"/>
                  <a:cs typeface="Courier New" panose="02070309020205020404" pitchFamily="49" charset="0"/>
                </a:rPr>
                <a:t>Circle</a:t>
              </a:r>
              <a:r>
                <a:rPr lang="en-US" altLang="zh-CN" sz="1400" dirty="0">
                  <a:solidFill>
                    <a:srgbClr val="000000"/>
                  </a:solidFill>
                  <a:latin typeface="Courier New" panose="02070309020205020404" pitchFamily="49" charset="0"/>
                  <a:cs typeface="Courier New" panose="02070309020205020404" pitchFamily="49" charset="0"/>
                </a:rPr>
                <a:t>;</a:t>
              </a:r>
            </a:p>
            <a:p>
              <a:r>
                <a:rPr lang="en-US" altLang="zh-CN" sz="1400" dirty="0">
                  <a:solidFill>
                    <a:srgbClr val="0000FF"/>
                  </a:solidFill>
                  <a:latin typeface="Courier New" panose="02070309020205020404" pitchFamily="49" charset="0"/>
                  <a:cs typeface="Courier New" panose="02070309020205020404" pitchFamily="49" charset="0"/>
                </a:rPr>
                <a:t>private:</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FF"/>
                  </a:solidFill>
                  <a:latin typeface="Courier New" panose="02070309020205020404" pitchFamily="49" charset="0"/>
                  <a:cs typeface="Courier New" panose="02070309020205020404" pitchFamily="49" charset="0"/>
                </a:rPr>
                <a:t>	double</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m_x</a:t>
              </a:r>
              <a:r>
                <a:rPr lang="en-US" altLang="zh-CN" sz="1400" dirty="0">
                  <a:solidFill>
                    <a:srgbClr val="000000"/>
                  </a:solidFill>
                  <a:latin typeface="Courier New" panose="02070309020205020404" pitchFamily="49" charset="0"/>
                  <a:cs typeface="Courier New" panose="02070309020205020404" pitchFamily="49" charset="0"/>
                </a:rPr>
                <a:t> = </a:t>
              </a:r>
              <a:r>
                <a:rPr lang="en-US" altLang="zh-CN" sz="1400" dirty="0">
                  <a:solidFill>
                    <a:srgbClr val="09885A"/>
                  </a:solidFill>
                  <a:latin typeface="Courier New" panose="02070309020205020404" pitchFamily="49" charset="0"/>
                  <a:cs typeface="Courier New" panose="02070309020205020404" pitchFamily="49" charset="0"/>
                </a:rPr>
                <a:t>0</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m_y</a:t>
              </a:r>
              <a:r>
                <a:rPr lang="en-US" altLang="zh-CN" sz="1400" dirty="0">
                  <a:solidFill>
                    <a:srgbClr val="000000"/>
                  </a:solidFill>
                  <a:latin typeface="Courier New" panose="02070309020205020404" pitchFamily="49" charset="0"/>
                  <a:cs typeface="Courier New" panose="02070309020205020404" pitchFamily="49" charset="0"/>
                </a:rPr>
                <a:t> = </a:t>
              </a:r>
              <a:r>
                <a:rPr lang="en-US" altLang="zh-CN" sz="1400" dirty="0">
                  <a:solidFill>
                    <a:srgbClr val="09885A"/>
                  </a:solidFill>
                  <a:latin typeface="Courier New" panose="02070309020205020404" pitchFamily="49" charset="0"/>
                  <a:cs typeface="Courier New" panose="02070309020205020404" pitchFamily="49" charset="0"/>
                </a:rPr>
                <a:t>0</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8000"/>
                  </a:solidFill>
                  <a:latin typeface="Courier New" panose="02070309020205020404" pitchFamily="49" charset="0"/>
                  <a:cs typeface="Courier New" panose="02070309020205020404" pitchFamily="49" charset="0"/>
                </a:rPr>
                <a:t>// x</a:t>
              </a:r>
              <a:r>
                <a:rPr lang="zh-CN" altLang="en-US" sz="1400" dirty="0">
                  <a:solidFill>
                    <a:srgbClr val="008000"/>
                  </a:solidFill>
                  <a:latin typeface="Courier New" panose="02070309020205020404" pitchFamily="49" charset="0"/>
                  <a:cs typeface="Courier New" panose="02070309020205020404" pitchFamily="49" charset="0"/>
                </a:rPr>
                <a:t>和</a:t>
              </a:r>
              <a:r>
                <a:rPr lang="en-US" altLang="zh-CN" sz="1400" dirty="0">
                  <a:solidFill>
                    <a:srgbClr val="008000"/>
                  </a:solidFill>
                  <a:latin typeface="Courier New" panose="02070309020205020404" pitchFamily="49" charset="0"/>
                  <a:cs typeface="Courier New" panose="02070309020205020404" pitchFamily="49" charset="0"/>
                </a:rPr>
                <a:t>y</a:t>
              </a:r>
              <a:r>
                <a:rPr lang="zh-CN" altLang="en-US" sz="1400" dirty="0">
                  <a:solidFill>
                    <a:srgbClr val="008000"/>
                  </a:solidFill>
                  <a:latin typeface="Courier New" panose="02070309020205020404" pitchFamily="49" charset="0"/>
                  <a:cs typeface="Courier New" panose="02070309020205020404" pitchFamily="49" charset="0"/>
                </a:rPr>
                <a:t>坐标</a:t>
              </a:r>
              <a:endParaRPr lang="zh-CN" altLang="en-US"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00"/>
                  </a:solidFill>
                  <a:latin typeface="Courier New" panose="02070309020205020404" pitchFamily="49" charset="0"/>
                  <a:cs typeface="Courier New" panose="02070309020205020404" pitchFamily="49" charset="0"/>
                </a:rPr>
                <a:t>};</a:t>
              </a:r>
            </a:p>
            <a:p>
              <a:r>
                <a:rPr lang="en-US" altLang="zh-CN" sz="1400" dirty="0">
                  <a:solidFill>
                    <a:srgbClr val="0000FF"/>
                  </a:solidFill>
                  <a:latin typeface="Courier New" panose="02070309020205020404" pitchFamily="49" charset="0"/>
                  <a:cs typeface="Courier New" panose="02070309020205020404" pitchFamily="49" charset="0"/>
                </a:rPr>
                <a:t>class</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267F99"/>
                  </a:solidFill>
                  <a:latin typeface="Courier New" panose="02070309020205020404" pitchFamily="49" charset="0"/>
                  <a:cs typeface="Courier New" panose="02070309020205020404" pitchFamily="49" charset="0"/>
                </a:rPr>
                <a:t>Circle</a:t>
              </a:r>
              <a:r>
                <a:rPr lang="en-US" altLang="zh-CN" sz="1400" dirty="0">
                  <a:solidFill>
                    <a:srgbClr val="000000"/>
                  </a:solidFill>
                  <a:latin typeface="Courier New" panose="02070309020205020404" pitchFamily="49" charset="0"/>
                  <a:cs typeface="Courier New" panose="02070309020205020404" pitchFamily="49" charset="0"/>
                </a:rPr>
                <a:t> {</a:t>
              </a:r>
            </a:p>
            <a:p>
              <a:r>
                <a:rPr lang="en-US" altLang="zh-CN" sz="1400" dirty="0">
                  <a:solidFill>
                    <a:srgbClr val="267F99"/>
                  </a:solidFill>
                  <a:latin typeface="Courier New" panose="02070309020205020404" pitchFamily="49" charset="0"/>
                  <a:cs typeface="Courier New" panose="02070309020205020404" pitchFamily="49" charset="0"/>
                </a:rPr>
                <a:t>	Point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m_center</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8000"/>
                  </a:solidFill>
                  <a:latin typeface="Courier New" panose="02070309020205020404" pitchFamily="49" charset="0"/>
                  <a:cs typeface="Courier New" panose="02070309020205020404" pitchFamily="49" charset="0"/>
                </a:rPr>
                <a:t>// </a:t>
              </a:r>
              <a:r>
                <a:rPr lang="zh-CN" altLang="en-US" sz="1400" dirty="0">
                  <a:solidFill>
                    <a:srgbClr val="008000"/>
                  </a:solidFill>
                  <a:latin typeface="Courier New" panose="02070309020205020404" pitchFamily="49" charset="0"/>
                  <a:cs typeface="Courier New" panose="02070309020205020404" pitchFamily="49" charset="0"/>
                </a:rPr>
                <a:t>圆心</a:t>
              </a:r>
              <a:endParaRPr lang="zh-CN" altLang="en-US"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FF"/>
                  </a:solidFill>
                  <a:latin typeface="Courier New" panose="02070309020205020404" pitchFamily="49" charset="0"/>
                  <a:cs typeface="Courier New" panose="02070309020205020404" pitchFamily="49" charset="0"/>
                </a:rPr>
                <a:t>	double</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m_radius</a:t>
              </a:r>
              <a:r>
                <a:rPr lang="en-US" altLang="zh-CN" sz="1400" dirty="0">
                  <a:solidFill>
                    <a:srgbClr val="000000"/>
                  </a:solidFill>
                  <a:latin typeface="Courier New" panose="02070309020205020404" pitchFamily="49" charset="0"/>
                  <a:cs typeface="Courier New" panose="02070309020205020404" pitchFamily="49" charset="0"/>
                </a:rPr>
                <a:t> = </a:t>
              </a:r>
              <a:r>
                <a:rPr lang="en-US" altLang="zh-CN" sz="1400" dirty="0">
                  <a:solidFill>
                    <a:srgbClr val="09885A"/>
                  </a:solidFill>
                  <a:latin typeface="Courier New" panose="02070309020205020404" pitchFamily="49" charset="0"/>
                  <a:cs typeface="Courier New" panose="02070309020205020404" pitchFamily="49" charset="0"/>
                </a:rPr>
                <a:t>1.0</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8000"/>
                  </a:solidFill>
                  <a:latin typeface="Courier New" panose="02070309020205020404" pitchFamily="49" charset="0"/>
                  <a:cs typeface="Courier New" panose="02070309020205020404" pitchFamily="49" charset="0"/>
                </a:rPr>
                <a:t>// </a:t>
              </a:r>
              <a:r>
                <a:rPr lang="zh-CN" altLang="en-US" sz="1400" dirty="0">
                  <a:solidFill>
                    <a:srgbClr val="008000"/>
                  </a:solidFill>
                  <a:latin typeface="Courier New" panose="02070309020205020404" pitchFamily="49" charset="0"/>
                  <a:cs typeface="Courier New" panose="02070309020205020404" pitchFamily="49" charset="0"/>
                </a:rPr>
                <a:t>半径</a:t>
              </a:r>
              <a:endParaRPr lang="zh-CN" altLang="en-US"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FF"/>
                  </a:solidFill>
                  <a:latin typeface="Courier New" panose="02070309020205020404" pitchFamily="49" charset="0"/>
                  <a:cs typeface="Courier New" panose="02070309020205020404" pitchFamily="49" charset="0"/>
                </a:rPr>
                <a:t>public:</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FF"/>
                  </a:solidFill>
                  <a:latin typeface="Courier New" panose="02070309020205020404" pitchFamily="49" charset="0"/>
                  <a:cs typeface="Courier New" panose="02070309020205020404" pitchFamily="49" charset="0"/>
                </a:rPr>
                <a:t>	void</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795E26"/>
                  </a:solidFill>
                  <a:latin typeface="Courier New" panose="02070309020205020404" pitchFamily="49" charset="0"/>
                  <a:cs typeface="Courier New" panose="02070309020205020404" pitchFamily="49" charset="0"/>
                </a:rPr>
                <a:t>moveXTo</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FF"/>
                  </a:solidFill>
                  <a:latin typeface="Courier New" panose="02070309020205020404" pitchFamily="49" charset="0"/>
                  <a:cs typeface="Courier New" panose="02070309020205020404" pitchFamily="49" charset="0"/>
                </a:rPr>
                <a:t>double</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val</a:t>
              </a:r>
              <a:r>
                <a:rPr lang="en-US" altLang="zh-CN" sz="1400" dirty="0">
                  <a:solidFill>
                    <a:srgbClr val="000000"/>
                  </a:solidFill>
                  <a:latin typeface="Courier New" panose="02070309020205020404" pitchFamily="49" charset="0"/>
                  <a:cs typeface="Courier New" panose="02070309020205020404" pitchFamily="49" charset="0"/>
                </a:rPr>
                <a:t>) {</a:t>
              </a:r>
            </a:p>
            <a:p>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m_center.</a:t>
              </a:r>
              <a:r>
                <a:rPr lang="en-US" altLang="zh-CN" sz="1400" dirty="0" err="1">
                  <a:solidFill>
                    <a:srgbClr val="001080"/>
                  </a:solidFill>
                  <a:latin typeface="Courier New" panose="02070309020205020404" pitchFamily="49" charset="0"/>
                  <a:cs typeface="Courier New" panose="02070309020205020404" pitchFamily="49" charset="0"/>
                </a:rPr>
                <a:t>m_x</a:t>
              </a:r>
              <a:r>
                <a:rPr lang="en-US" altLang="zh-CN" sz="1400" dirty="0">
                  <a:solidFill>
                    <a:srgbClr val="000000"/>
                  </a:solidFill>
                  <a:latin typeface="Courier New" panose="02070309020205020404" pitchFamily="49" charset="0"/>
                  <a:cs typeface="Courier New" panose="02070309020205020404" pitchFamily="49" charset="0"/>
                </a:rPr>
                <a:t> = </a:t>
              </a:r>
              <a:r>
                <a:rPr lang="en-US" altLang="zh-CN" sz="1400" dirty="0" err="1">
                  <a:solidFill>
                    <a:srgbClr val="000000"/>
                  </a:solidFill>
                  <a:latin typeface="Courier New" panose="02070309020205020404" pitchFamily="49" charset="0"/>
                  <a:cs typeface="Courier New" panose="02070309020205020404" pitchFamily="49" charset="0"/>
                </a:rPr>
                <a:t>val</a:t>
              </a:r>
              <a:r>
                <a:rPr lang="en-US" altLang="zh-CN" sz="1400" dirty="0">
                  <a:solidFill>
                    <a:srgbClr val="000000"/>
                  </a:solidFill>
                  <a:latin typeface="Courier New" panose="02070309020205020404" pitchFamily="49" charset="0"/>
                  <a:cs typeface="Courier New" panose="02070309020205020404" pitchFamily="49" charset="0"/>
                </a:rPr>
                <a:t>;     </a:t>
              </a:r>
            </a:p>
            <a:p>
              <a:r>
                <a:rPr lang="en-US" altLang="zh-CN" sz="1400" dirty="0">
                  <a:solidFill>
                    <a:srgbClr val="000000"/>
                  </a:solidFill>
                  <a:latin typeface="Courier New" panose="02070309020205020404" pitchFamily="49" charset="0"/>
                  <a:cs typeface="Courier New" panose="02070309020205020404" pitchFamily="49" charset="0"/>
                </a:rPr>
                <a:t>	}</a:t>
              </a:r>
            </a:p>
            <a:p>
              <a:r>
                <a:rPr lang="en-US" altLang="zh-CN" sz="1400" dirty="0">
                  <a:solidFill>
                    <a:srgbClr val="000000"/>
                  </a:solidFill>
                  <a:latin typeface="Courier New" panose="02070309020205020404" pitchFamily="49" charset="0"/>
                  <a:cs typeface="Courier New" panose="02070309020205020404" pitchFamily="49" charset="0"/>
                </a:rPr>
                <a:t>};</a:t>
              </a:r>
              <a:endParaRPr lang="en-US" altLang="zh-CN" sz="1400" b="0" dirty="0">
                <a:solidFill>
                  <a:srgbClr val="000000"/>
                </a:solidFill>
                <a:effectLst/>
                <a:latin typeface="Courier New" panose="02070309020205020404" pitchFamily="49" charset="0"/>
                <a:cs typeface="Courier New" panose="02070309020205020404" pitchFamily="49" charset="0"/>
              </a:endParaRPr>
            </a:p>
          </p:txBody>
        </p:sp>
      </p:grpSp>
      <p:grpSp>
        <p:nvGrpSpPr>
          <p:cNvPr id="8" name="组合 7">
            <a:extLst>
              <a:ext uri="{FF2B5EF4-FFF2-40B4-BE49-F238E27FC236}">
                <a16:creationId xmlns:a16="http://schemas.microsoft.com/office/drawing/2014/main" id="{52188AE3-37A9-4FF2-9390-69D19E894E07}"/>
              </a:ext>
            </a:extLst>
          </p:cNvPr>
          <p:cNvGrpSpPr/>
          <p:nvPr/>
        </p:nvGrpSpPr>
        <p:grpSpPr>
          <a:xfrm>
            <a:off x="5704514" y="2882421"/>
            <a:ext cx="3219503" cy="1803880"/>
            <a:chOff x="5704514" y="2882421"/>
            <a:chExt cx="3219503" cy="1803880"/>
          </a:xfrm>
        </p:grpSpPr>
        <p:grpSp>
          <p:nvGrpSpPr>
            <p:cNvPr id="23" name="组合 22">
              <a:extLst>
                <a:ext uri="{FF2B5EF4-FFF2-40B4-BE49-F238E27FC236}">
                  <a16:creationId xmlns:a16="http://schemas.microsoft.com/office/drawing/2014/main" id="{DDE482CC-FC24-43D5-805C-D9ECCFAEC27B}"/>
                </a:ext>
              </a:extLst>
            </p:cNvPr>
            <p:cNvGrpSpPr/>
            <p:nvPr/>
          </p:nvGrpSpPr>
          <p:grpSpPr>
            <a:xfrm>
              <a:off x="5704514" y="2882421"/>
              <a:ext cx="3219503" cy="1803880"/>
              <a:chOff x="219973" y="1763590"/>
              <a:chExt cx="8704053" cy="1803880"/>
            </a:xfrm>
          </p:grpSpPr>
          <p:grpSp>
            <p:nvGrpSpPr>
              <p:cNvPr id="24" name="组合 23">
                <a:extLst>
                  <a:ext uri="{FF2B5EF4-FFF2-40B4-BE49-F238E27FC236}">
                    <a16:creationId xmlns:a16="http://schemas.microsoft.com/office/drawing/2014/main" id="{04CE2607-D929-4A93-8255-73FF6E630C58}"/>
                  </a:ext>
                </a:extLst>
              </p:cNvPr>
              <p:cNvGrpSpPr/>
              <p:nvPr/>
            </p:nvGrpSpPr>
            <p:grpSpPr>
              <a:xfrm>
                <a:off x="219974" y="1763590"/>
                <a:ext cx="8704052" cy="1803880"/>
                <a:chOff x="219974" y="1770733"/>
                <a:chExt cx="8704052" cy="1682175"/>
              </a:xfrm>
              <a:effectLst>
                <a:outerShdw blurRad="50800" dist="69850" dir="2700000" algn="tl" rotWithShape="0">
                  <a:prstClr val="black">
                    <a:alpha val="40000"/>
                  </a:prstClr>
                </a:outerShdw>
              </a:effectLst>
            </p:grpSpPr>
            <p:sp>
              <p:nvSpPr>
                <p:cNvPr id="27" name="矩形: 圆角 26">
                  <a:extLst>
                    <a:ext uri="{FF2B5EF4-FFF2-40B4-BE49-F238E27FC236}">
                      <a16:creationId xmlns:a16="http://schemas.microsoft.com/office/drawing/2014/main" id="{80D3B85F-AF18-48A0-8AF6-0FE762E8774E}"/>
                    </a:ext>
                  </a:extLst>
                </p:cNvPr>
                <p:cNvSpPr/>
                <p:nvPr/>
              </p:nvSpPr>
              <p:spPr>
                <a:xfrm>
                  <a:off x="219974" y="1770735"/>
                  <a:ext cx="8704052" cy="1682173"/>
                </a:xfrm>
                <a:prstGeom prst="roundRect">
                  <a:avLst>
                    <a:gd name="adj" fmla="val 4418"/>
                  </a:avLst>
                </a:prstGeom>
                <a:solidFill>
                  <a:srgbClr val="E9E9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矩形: 圆顶角 27">
                  <a:extLst>
                    <a:ext uri="{FF2B5EF4-FFF2-40B4-BE49-F238E27FC236}">
                      <a16:creationId xmlns:a16="http://schemas.microsoft.com/office/drawing/2014/main" id="{549CCE5B-CC57-46FB-98D2-548A267A2125}"/>
                    </a:ext>
                  </a:extLst>
                </p:cNvPr>
                <p:cNvSpPr/>
                <p:nvPr/>
              </p:nvSpPr>
              <p:spPr>
                <a:xfrm>
                  <a:off x="219974" y="1770733"/>
                  <a:ext cx="8704052" cy="388922"/>
                </a:xfrm>
                <a:prstGeom prst="round2SameRect">
                  <a:avLst>
                    <a:gd name="adj1" fmla="val 20076"/>
                    <a:gd name="adj2" fmla="val 0"/>
                  </a:avLst>
                </a:prstGeom>
                <a:solidFill>
                  <a:srgbClr val="262685"/>
                </a:solidFill>
                <a:ln>
                  <a:solidFill>
                    <a:srgbClr val="2626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6" name="矩形 25">
                <a:extLst>
                  <a:ext uri="{FF2B5EF4-FFF2-40B4-BE49-F238E27FC236}">
                    <a16:creationId xmlns:a16="http://schemas.microsoft.com/office/drawing/2014/main" id="{8F595DE7-36FD-45E7-BAA6-F40AD4A3A1BA}"/>
                  </a:ext>
                </a:extLst>
              </p:cNvPr>
              <p:cNvSpPr/>
              <p:nvPr/>
            </p:nvSpPr>
            <p:spPr>
              <a:xfrm>
                <a:off x="219973" y="1777374"/>
                <a:ext cx="8704051" cy="461665"/>
              </a:xfrm>
              <a:prstGeom prst="rect">
                <a:avLst/>
              </a:prstGeom>
            </p:spPr>
            <p:txBody>
              <a:bodyPr wrap="square">
                <a:spAutoFit/>
              </a:bodyPr>
              <a:lstStyle/>
              <a:p>
                <a:r>
                  <a:rPr lang="zh-CN" altLang="en-US" sz="2400" dirty="0">
                    <a:solidFill>
                      <a:srgbClr val="FFFFFF"/>
                    </a:solidFill>
                    <a:latin typeface="MicrosoftYaHei"/>
                  </a:rPr>
                  <a:t>前向声明</a:t>
                </a:r>
                <a:endParaRPr lang="zh-CN" altLang="en-US" sz="2400" dirty="0"/>
              </a:p>
            </p:txBody>
          </p:sp>
        </p:grpSp>
        <p:sp>
          <p:nvSpPr>
            <p:cNvPr id="6" name="矩形 5">
              <a:extLst>
                <a:ext uri="{FF2B5EF4-FFF2-40B4-BE49-F238E27FC236}">
                  <a16:creationId xmlns:a16="http://schemas.microsoft.com/office/drawing/2014/main" id="{7922A93E-0B1D-4982-930C-FD718F37F355}"/>
                </a:ext>
              </a:extLst>
            </p:cNvPr>
            <p:cNvSpPr/>
            <p:nvPr/>
          </p:nvSpPr>
          <p:spPr>
            <a:xfrm>
              <a:off x="5704514" y="3313264"/>
              <a:ext cx="3219499" cy="1323439"/>
            </a:xfrm>
            <a:prstGeom prst="rect">
              <a:avLst/>
            </a:prstGeom>
          </p:spPr>
          <p:txBody>
            <a:bodyPr wrap="square">
              <a:spAutoFit/>
            </a:bodyPr>
            <a:lstStyle/>
            <a:p>
              <a:r>
                <a:rPr lang="zh-CN" altLang="en-US" sz="2000" dirty="0"/>
                <a:t>将 </a:t>
              </a:r>
              <a:r>
                <a:rPr lang="zh-CN" altLang="en-US" sz="2000" dirty="0">
                  <a:latin typeface="Courier New" panose="02070309020205020404" pitchFamily="49" charset="0"/>
                  <a:cs typeface="Courier New" panose="02070309020205020404" pitchFamily="49" charset="0"/>
                </a:rPr>
                <a:t>Circle</a:t>
              </a:r>
              <a:r>
                <a:rPr lang="zh-CN" altLang="en-US" sz="2000" dirty="0"/>
                <a:t> 类声明为 </a:t>
              </a:r>
              <a:r>
                <a:rPr lang="zh-CN" altLang="en-US" sz="2000" dirty="0">
                  <a:latin typeface="Courier New" panose="02070309020205020404" pitchFamily="49" charset="0"/>
                  <a:cs typeface="Courier New" panose="02070309020205020404" pitchFamily="49" charset="0"/>
                </a:rPr>
                <a:t>Point</a:t>
              </a:r>
              <a:r>
                <a:rPr lang="zh-CN" altLang="en-US" sz="2000" dirty="0"/>
                <a:t> 类的友元之前，需要先声明 </a:t>
              </a:r>
              <a:r>
                <a:rPr lang="zh-CN" altLang="en-US" sz="2000" dirty="0">
                  <a:latin typeface="Courier New" panose="02070309020205020404" pitchFamily="49" charset="0"/>
                  <a:cs typeface="Courier New" panose="02070309020205020404" pitchFamily="49" charset="0"/>
                </a:rPr>
                <a:t>Circle</a:t>
              </a:r>
              <a:r>
                <a:rPr lang="zh-CN" altLang="en-US" sz="2000" dirty="0"/>
                <a:t> 类，否则会出现语法错误。</a:t>
              </a:r>
            </a:p>
          </p:txBody>
        </p:sp>
      </p:grpSp>
      <p:grpSp>
        <p:nvGrpSpPr>
          <p:cNvPr id="29" name="组合 28">
            <a:extLst>
              <a:ext uri="{FF2B5EF4-FFF2-40B4-BE49-F238E27FC236}">
                <a16:creationId xmlns:a16="http://schemas.microsoft.com/office/drawing/2014/main" id="{631C7885-7E1E-470C-9107-492A378B3062}"/>
              </a:ext>
            </a:extLst>
          </p:cNvPr>
          <p:cNvGrpSpPr/>
          <p:nvPr/>
        </p:nvGrpSpPr>
        <p:grpSpPr>
          <a:xfrm>
            <a:off x="5704514" y="4762411"/>
            <a:ext cx="3219503" cy="1621318"/>
            <a:chOff x="5704514" y="2882421"/>
            <a:chExt cx="3219503" cy="1621318"/>
          </a:xfrm>
        </p:grpSpPr>
        <p:grpSp>
          <p:nvGrpSpPr>
            <p:cNvPr id="30" name="组合 29">
              <a:extLst>
                <a:ext uri="{FF2B5EF4-FFF2-40B4-BE49-F238E27FC236}">
                  <a16:creationId xmlns:a16="http://schemas.microsoft.com/office/drawing/2014/main" id="{050EE97E-659A-4B40-84C3-A545EEB45B22}"/>
                </a:ext>
              </a:extLst>
            </p:cNvPr>
            <p:cNvGrpSpPr/>
            <p:nvPr/>
          </p:nvGrpSpPr>
          <p:grpSpPr>
            <a:xfrm>
              <a:off x="5704514" y="2882421"/>
              <a:ext cx="3219503" cy="1621318"/>
              <a:chOff x="219973" y="1763590"/>
              <a:chExt cx="8704053" cy="1621318"/>
            </a:xfrm>
          </p:grpSpPr>
          <p:grpSp>
            <p:nvGrpSpPr>
              <p:cNvPr id="32" name="组合 31">
                <a:extLst>
                  <a:ext uri="{FF2B5EF4-FFF2-40B4-BE49-F238E27FC236}">
                    <a16:creationId xmlns:a16="http://schemas.microsoft.com/office/drawing/2014/main" id="{68FE8370-3AC8-4991-9EFA-1DFEEEDF36EE}"/>
                  </a:ext>
                </a:extLst>
              </p:cNvPr>
              <p:cNvGrpSpPr/>
              <p:nvPr/>
            </p:nvGrpSpPr>
            <p:grpSpPr>
              <a:xfrm>
                <a:off x="219974" y="1763590"/>
                <a:ext cx="8704052" cy="1621318"/>
                <a:chOff x="219974" y="1770733"/>
                <a:chExt cx="8704052" cy="1511930"/>
              </a:xfrm>
              <a:effectLst>
                <a:outerShdw blurRad="50800" dist="69850" dir="2700000" algn="tl" rotWithShape="0">
                  <a:prstClr val="black">
                    <a:alpha val="40000"/>
                  </a:prstClr>
                </a:outerShdw>
              </a:effectLst>
            </p:grpSpPr>
            <p:sp>
              <p:nvSpPr>
                <p:cNvPr id="34" name="矩形: 圆角 33">
                  <a:extLst>
                    <a:ext uri="{FF2B5EF4-FFF2-40B4-BE49-F238E27FC236}">
                      <a16:creationId xmlns:a16="http://schemas.microsoft.com/office/drawing/2014/main" id="{269CEE14-AD1E-45A6-9701-E286DF24BB43}"/>
                    </a:ext>
                  </a:extLst>
                </p:cNvPr>
                <p:cNvSpPr/>
                <p:nvPr/>
              </p:nvSpPr>
              <p:spPr>
                <a:xfrm>
                  <a:off x="219974" y="1770735"/>
                  <a:ext cx="8704052" cy="1511928"/>
                </a:xfrm>
                <a:prstGeom prst="roundRect">
                  <a:avLst>
                    <a:gd name="adj" fmla="val 4418"/>
                  </a:avLst>
                </a:prstGeom>
                <a:solidFill>
                  <a:srgbClr val="E9E9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 name="矩形: 圆顶角 34">
                  <a:extLst>
                    <a:ext uri="{FF2B5EF4-FFF2-40B4-BE49-F238E27FC236}">
                      <a16:creationId xmlns:a16="http://schemas.microsoft.com/office/drawing/2014/main" id="{AB5412D4-9E0D-4F35-8D15-679F92C58D87}"/>
                    </a:ext>
                  </a:extLst>
                </p:cNvPr>
                <p:cNvSpPr/>
                <p:nvPr/>
              </p:nvSpPr>
              <p:spPr>
                <a:xfrm>
                  <a:off x="219974" y="1770733"/>
                  <a:ext cx="8704052" cy="388922"/>
                </a:xfrm>
                <a:prstGeom prst="round2SameRect">
                  <a:avLst>
                    <a:gd name="adj1" fmla="val 20076"/>
                    <a:gd name="adj2" fmla="val 0"/>
                  </a:avLst>
                </a:prstGeom>
                <a:solidFill>
                  <a:srgbClr val="262685"/>
                </a:solidFill>
                <a:ln>
                  <a:solidFill>
                    <a:srgbClr val="2626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3" name="矩形 32">
                <a:extLst>
                  <a:ext uri="{FF2B5EF4-FFF2-40B4-BE49-F238E27FC236}">
                    <a16:creationId xmlns:a16="http://schemas.microsoft.com/office/drawing/2014/main" id="{FF3B2F6D-3974-47C0-9568-5132C78D6B6F}"/>
                  </a:ext>
                </a:extLst>
              </p:cNvPr>
              <p:cNvSpPr/>
              <p:nvPr/>
            </p:nvSpPr>
            <p:spPr>
              <a:xfrm>
                <a:off x="219973" y="1777374"/>
                <a:ext cx="8704051" cy="461665"/>
              </a:xfrm>
              <a:prstGeom prst="rect">
                <a:avLst/>
              </a:prstGeom>
            </p:spPr>
            <p:txBody>
              <a:bodyPr wrap="square">
                <a:spAutoFit/>
              </a:bodyPr>
              <a:lstStyle/>
              <a:p>
                <a:r>
                  <a:rPr lang="zh-CN" altLang="en-US" sz="2400" dirty="0">
                    <a:solidFill>
                      <a:srgbClr val="FFFFFF"/>
                    </a:solidFill>
                    <a:latin typeface="MicrosoftYaHei"/>
                  </a:rPr>
                  <a:t>不完全类型</a:t>
                </a:r>
                <a:endParaRPr lang="zh-CN" altLang="en-US" sz="2400" dirty="0"/>
              </a:p>
            </p:txBody>
          </p:sp>
        </p:grpSp>
        <p:sp>
          <p:nvSpPr>
            <p:cNvPr id="31" name="矩形 30">
              <a:extLst>
                <a:ext uri="{FF2B5EF4-FFF2-40B4-BE49-F238E27FC236}">
                  <a16:creationId xmlns:a16="http://schemas.microsoft.com/office/drawing/2014/main" id="{429AEE0F-3FE2-41CF-BF1C-3C90B2E51C9B}"/>
                </a:ext>
              </a:extLst>
            </p:cNvPr>
            <p:cNvSpPr/>
            <p:nvPr/>
          </p:nvSpPr>
          <p:spPr>
            <a:xfrm>
              <a:off x="5704514" y="3313264"/>
              <a:ext cx="3219499" cy="1015663"/>
            </a:xfrm>
            <a:prstGeom prst="rect">
              <a:avLst/>
            </a:prstGeom>
          </p:spPr>
          <p:txBody>
            <a:bodyPr wrap="square">
              <a:spAutoFit/>
            </a:bodyPr>
            <a:lstStyle/>
            <a:p>
              <a:r>
                <a:rPr lang="zh-CN" altLang="en-US" sz="2000" dirty="0"/>
                <a:t>只告诉编译器 </a:t>
              </a:r>
              <a:r>
                <a:rPr lang="en-US" altLang="zh-CN" sz="2000" dirty="0">
                  <a:latin typeface="Courier New" panose="02070309020205020404" pitchFamily="49" charset="0"/>
                  <a:cs typeface="Courier New" panose="02070309020205020404" pitchFamily="49" charset="0"/>
                </a:rPr>
                <a:t>Circle</a:t>
              </a:r>
              <a:r>
                <a:rPr lang="en-US" altLang="zh-CN" sz="2000" dirty="0"/>
                <a:t> </a:t>
              </a:r>
              <a:r>
                <a:rPr lang="zh-CN" altLang="en-US" sz="2000" dirty="0"/>
                <a:t>为类类型，但 </a:t>
              </a:r>
              <a:r>
                <a:rPr lang="en-US" altLang="zh-CN" sz="2000" dirty="0">
                  <a:latin typeface="Courier New" panose="02070309020205020404" pitchFamily="49" charset="0"/>
                  <a:cs typeface="Courier New" panose="02070309020205020404" pitchFamily="49" charset="0"/>
                </a:rPr>
                <a:t>Circle</a:t>
              </a:r>
              <a:r>
                <a:rPr lang="en-US" altLang="zh-CN" sz="2000" dirty="0"/>
                <a:t> </a:t>
              </a:r>
              <a:r>
                <a:rPr lang="zh-CN" altLang="en-US" sz="2000" dirty="0"/>
                <a:t>类的成员此时还未知</a:t>
              </a:r>
            </a:p>
          </p:txBody>
        </p:sp>
      </p:grpSp>
    </p:spTree>
    <p:extLst>
      <p:ext uri="{BB962C8B-B14F-4D97-AF65-F5344CB8AC3E}">
        <p14:creationId xmlns:p14="http://schemas.microsoft.com/office/powerpoint/2010/main" val="4285828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457950" y="6383729"/>
            <a:ext cx="2057400" cy="365125"/>
          </a:xfrm>
        </p:spPr>
        <p:txBody>
          <a:bodyPr/>
          <a:lstStyle/>
          <a:p>
            <a:fld id="{6AD33FD5-61D2-4238-98DB-DB8C208BC919}" type="slidenum">
              <a:rPr lang="zh-CN" altLang="en-US" smtClean="0"/>
              <a:t>15</a:t>
            </a:fld>
            <a:endParaRPr lang="zh-CN" altLang="en-US" dirty="0"/>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842066" cy="584775"/>
          </a:xfrm>
          <a:prstGeom prst="rect">
            <a:avLst/>
          </a:prstGeom>
          <a:noFill/>
        </p:spPr>
        <p:txBody>
          <a:bodyPr wrap="square" rtlCol="0">
            <a:spAutoFit/>
          </a:bodyPr>
          <a:lstStyle/>
          <a:p>
            <a:r>
              <a:rPr lang="en-US" altLang="zh-CN" sz="3200" dirty="0">
                <a:solidFill>
                  <a:schemeClr val="bg1"/>
                </a:solidFill>
              </a:rPr>
              <a:t>6.2 </a:t>
            </a:r>
            <a:r>
              <a:rPr lang="zh-CN" altLang="en-US" sz="3200" dirty="0">
                <a:solidFill>
                  <a:schemeClr val="bg1"/>
                </a:solidFill>
              </a:rPr>
              <a:t>构造函数与析构函数</a:t>
            </a:r>
            <a:endParaRPr lang="zh-CN" altLang="en-US" sz="2400" dirty="0">
              <a:solidFill>
                <a:schemeClr val="bg1"/>
              </a:solidFill>
            </a:endParaRPr>
          </a:p>
        </p:txBody>
      </p:sp>
      <p:grpSp>
        <p:nvGrpSpPr>
          <p:cNvPr id="64" name="组合 63">
            <a:extLst>
              <a:ext uri="{FF2B5EF4-FFF2-40B4-BE49-F238E27FC236}">
                <a16:creationId xmlns:a16="http://schemas.microsoft.com/office/drawing/2014/main" id="{66CC337D-3988-43ED-B4B9-3C46065D685A}"/>
              </a:ext>
            </a:extLst>
          </p:cNvPr>
          <p:cNvGrpSpPr/>
          <p:nvPr/>
        </p:nvGrpSpPr>
        <p:grpSpPr>
          <a:xfrm>
            <a:off x="219958" y="1049324"/>
            <a:ext cx="8704068" cy="1478873"/>
            <a:chOff x="219958" y="1763591"/>
            <a:chExt cx="8704068" cy="1478873"/>
          </a:xfrm>
        </p:grpSpPr>
        <p:grpSp>
          <p:nvGrpSpPr>
            <p:cNvPr id="65" name="组合 64">
              <a:extLst>
                <a:ext uri="{FF2B5EF4-FFF2-40B4-BE49-F238E27FC236}">
                  <a16:creationId xmlns:a16="http://schemas.microsoft.com/office/drawing/2014/main" id="{626F6B44-7723-4302-8E01-C2A914EB8CEE}"/>
                </a:ext>
              </a:extLst>
            </p:cNvPr>
            <p:cNvGrpSpPr/>
            <p:nvPr/>
          </p:nvGrpSpPr>
          <p:grpSpPr>
            <a:xfrm>
              <a:off x="219974" y="1763591"/>
              <a:ext cx="8704052" cy="1478873"/>
              <a:chOff x="219974" y="1770733"/>
              <a:chExt cx="8704052" cy="1379095"/>
            </a:xfrm>
            <a:effectLst>
              <a:outerShdw blurRad="50800" dist="69850" dir="2700000" algn="tl" rotWithShape="0">
                <a:prstClr val="black">
                  <a:alpha val="40000"/>
                </a:prstClr>
              </a:outerShdw>
            </a:effectLst>
          </p:grpSpPr>
          <p:sp>
            <p:nvSpPr>
              <p:cNvPr id="68" name="矩形: 圆角 67">
                <a:extLst>
                  <a:ext uri="{FF2B5EF4-FFF2-40B4-BE49-F238E27FC236}">
                    <a16:creationId xmlns:a16="http://schemas.microsoft.com/office/drawing/2014/main" id="{8E154EF9-1E53-4B5E-8B0A-8A86F142F78E}"/>
                  </a:ext>
                </a:extLst>
              </p:cNvPr>
              <p:cNvSpPr/>
              <p:nvPr/>
            </p:nvSpPr>
            <p:spPr>
              <a:xfrm>
                <a:off x="219974" y="1770735"/>
                <a:ext cx="8704052" cy="1379093"/>
              </a:xfrm>
              <a:prstGeom prst="roundRect">
                <a:avLst>
                  <a:gd name="adj" fmla="val 2468"/>
                </a:avLst>
              </a:prstGeom>
              <a:solidFill>
                <a:srgbClr val="E9E9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9" name="矩形: 圆顶角 68">
                <a:extLst>
                  <a:ext uri="{FF2B5EF4-FFF2-40B4-BE49-F238E27FC236}">
                    <a16:creationId xmlns:a16="http://schemas.microsoft.com/office/drawing/2014/main" id="{9A508576-A91E-422C-B280-316158473E11}"/>
                  </a:ext>
                </a:extLst>
              </p:cNvPr>
              <p:cNvSpPr/>
              <p:nvPr/>
            </p:nvSpPr>
            <p:spPr>
              <a:xfrm>
                <a:off x="219974" y="1770733"/>
                <a:ext cx="8704052" cy="388922"/>
              </a:xfrm>
              <a:prstGeom prst="round2SameRect">
                <a:avLst>
                  <a:gd name="adj1" fmla="val 20076"/>
                  <a:gd name="adj2" fmla="val 0"/>
                </a:avLst>
              </a:prstGeom>
              <a:solidFill>
                <a:srgbClr val="262685"/>
              </a:solidFill>
              <a:ln>
                <a:solidFill>
                  <a:srgbClr val="2626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66" name="矩形 65">
              <a:extLst>
                <a:ext uri="{FF2B5EF4-FFF2-40B4-BE49-F238E27FC236}">
                  <a16:creationId xmlns:a16="http://schemas.microsoft.com/office/drawing/2014/main" id="{22C0F17B-E6BF-4251-A6E5-98C5619FA462}"/>
                </a:ext>
              </a:extLst>
            </p:cNvPr>
            <p:cNvSpPr/>
            <p:nvPr/>
          </p:nvSpPr>
          <p:spPr>
            <a:xfrm>
              <a:off x="219958" y="2128748"/>
              <a:ext cx="8704047" cy="966547"/>
            </a:xfrm>
            <a:prstGeom prst="rect">
              <a:avLst/>
            </a:prstGeom>
          </p:spPr>
          <p:txBody>
            <a:bodyPr wrap="square">
              <a:spAutoFit/>
            </a:bodyPr>
            <a:lstStyle/>
            <a:p>
              <a:pPr marL="342900" indent="-342900">
                <a:lnSpc>
                  <a:spcPct val="150000"/>
                </a:lnSpc>
                <a:buClr>
                  <a:srgbClr val="262685"/>
                </a:buClr>
                <a:buSzPct val="80000"/>
                <a:buFont typeface="Wingdings" panose="05000000000000000000" pitchFamily="2" charset="2"/>
                <a:buChar char="l"/>
              </a:pPr>
              <a:r>
                <a:rPr lang="zh-CN" altLang="en-US" sz="2000" dirty="0">
                  <a:solidFill>
                    <a:srgbClr val="000000"/>
                  </a:solidFill>
                  <a:latin typeface="MicrosoftYaHei"/>
                </a:rPr>
                <a:t>在对象创建时为数据成员执行</a:t>
              </a:r>
              <a:r>
                <a:rPr lang="zh-CN" altLang="en-US" sz="2000" dirty="0">
                  <a:solidFill>
                    <a:srgbClr val="FF0000"/>
                  </a:solidFill>
                  <a:latin typeface="MicrosoftYaHei"/>
                </a:rPr>
                <a:t>初始化</a:t>
              </a:r>
              <a:r>
                <a:rPr lang="zh-CN" altLang="en-US" sz="2000" dirty="0">
                  <a:solidFill>
                    <a:srgbClr val="000000"/>
                  </a:solidFill>
                  <a:latin typeface="MicrosoftYaHei"/>
                </a:rPr>
                <a:t>操作；</a:t>
              </a:r>
            </a:p>
            <a:p>
              <a:pPr marL="342900" indent="-342900">
                <a:lnSpc>
                  <a:spcPct val="150000"/>
                </a:lnSpc>
                <a:buClr>
                  <a:srgbClr val="262685"/>
                </a:buClr>
                <a:buSzPct val="80000"/>
                <a:buFont typeface="Wingdings" panose="05000000000000000000" pitchFamily="2" charset="2"/>
                <a:buChar char="l"/>
              </a:pPr>
              <a:r>
                <a:rPr lang="zh-CN" altLang="en-US" sz="2000" dirty="0">
                  <a:solidFill>
                    <a:srgbClr val="000000"/>
                  </a:solidFill>
                  <a:latin typeface="MicrosoftYaHei"/>
                </a:rPr>
                <a:t>只要创建类类型对象，就会执行类的构造函数</a:t>
              </a:r>
              <a:endParaRPr lang="en-US" altLang="zh-CN" sz="2000" dirty="0">
                <a:solidFill>
                  <a:srgbClr val="000000"/>
                </a:solidFill>
                <a:latin typeface="MicrosoftYaHei"/>
              </a:endParaRPr>
            </a:p>
          </p:txBody>
        </p:sp>
        <p:sp>
          <p:nvSpPr>
            <p:cNvPr id="67" name="矩形 66">
              <a:extLst>
                <a:ext uri="{FF2B5EF4-FFF2-40B4-BE49-F238E27FC236}">
                  <a16:creationId xmlns:a16="http://schemas.microsoft.com/office/drawing/2014/main" id="{A56A3D0B-AE8E-4632-B3F6-AFAD3A87FD81}"/>
                </a:ext>
              </a:extLst>
            </p:cNvPr>
            <p:cNvSpPr/>
            <p:nvPr/>
          </p:nvSpPr>
          <p:spPr>
            <a:xfrm>
              <a:off x="219973" y="1777374"/>
              <a:ext cx="8704051" cy="461665"/>
            </a:xfrm>
            <a:prstGeom prst="rect">
              <a:avLst/>
            </a:prstGeom>
          </p:spPr>
          <p:txBody>
            <a:bodyPr wrap="square">
              <a:spAutoFit/>
            </a:bodyPr>
            <a:lstStyle/>
            <a:p>
              <a:r>
                <a:rPr lang="zh-CN" altLang="en-US" sz="2400" dirty="0">
                  <a:solidFill>
                    <a:srgbClr val="FFFFFF"/>
                  </a:solidFill>
                  <a:latin typeface="MicrosoftYaHei"/>
                </a:rPr>
                <a:t>构造函数</a:t>
              </a:r>
              <a:endParaRPr lang="zh-CN" altLang="en-US" sz="2400" dirty="0"/>
            </a:p>
          </p:txBody>
        </p:sp>
      </p:grpSp>
      <p:grpSp>
        <p:nvGrpSpPr>
          <p:cNvPr id="17" name="组合 16">
            <a:extLst>
              <a:ext uri="{FF2B5EF4-FFF2-40B4-BE49-F238E27FC236}">
                <a16:creationId xmlns:a16="http://schemas.microsoft.com/office/drawing/2014/main" id="{B12497B7-5C58-425E-A891-39FA7F348000}"/>
              </a:ext>
            </a:extLst>
          </p:cNvPr>
          <p:cNvGrpSpPr/>
          <p:nvPr/>
        </p:nvGrpSpPr>
        <p:grpSpPr>
          <a:xfrm>
            <a:off x="219937" y="2732402"/>
            <a:ext cx="8704068" cy="1906712"/>
            <a:chOff x="219958" y="1763591"/>
            <a:chExt cx="8704068" cy="1906712"/>
          </a:xfrm>
        </p:grpSpPr>
        <p:grpSp>
          <p:nvGrpSpPr>
            <p:cNvPr id="18" name="组合 17">
              <a:extLst>
                <a:ext uri="{FF2B5EF4-FFF2-40B4-BE49-F238E27FC236}">
                  <a16:creationId xmlns:a16="http://schemas.microsoft.com/office/drawing/2014/main" id="{18222F1D-C3C9-4029-AEFA-EE4092552AEB}"/>
                </a:ext>
              </a:extLst>
            </p:cNvPr>
            <p:cNvGrpSpPr/>
            <p:nvPr/>
          </p:nvGrpSpPr>
          <p:grpSpPr>
            <a:xfrm>
              <a:off x="219974" y="1763591"/>
              <a:ext cx="8704052" cy="1906712"/>
              <a:chOff x="219974" y="1770733"/>
              <a:chExt cx="8704052" cy="1778068"/>
            </a:xfrm>
            <a:effectLst>
              <a:outerShdw blurRad="50800" dist="69850" dir="2700000" algn="tl" rotWithShape="0">
                <a:prstClr val="black">
                  <a:alpha val="40000"/>
                </a:prstClr>
              </a:outerShdw>
            </a:effectLst>
          </p:grpSpPr>
          <p:sp>
            <p:nvSpPr>
              <p:cNvPr id="21" name="矩形: 圆角 20">
                <a:extLst>
                  <a:ext uri="{FF2B5EF4-FFF2-40B4-BE49-F238E27FC236}">
                    <a16:creationId xmlns:a16="http://schemas.microsoft.com/office/drawing/2014/main" id="{AF9966EC-1829-4CB2-9AEC-C62AE32EC77D}"/>
                  </a:ext>
                </a:extLst>
              </p:cNvPr>
              <p:cNvSpPr/>
              <p:nvPr/>
            </p:nvSpPr>
            <p:spPr>
              <a:xfrm>
                <a:off x="219974" y="1770736"/>
                <a:ext cx="8704052" cy="1778065"/>
              </a:xfrm>
              <a:prstGeom prst="roundRect">
                <a:avLst>
                  <a:gd name="adj" fmla="val 2468"/>
                </a:avLst>
              </a:prstGeom>
              <a:solidFill>
                <a:srgbClr val="E9E9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矩形: 圆顶角 21">
                <a:extLst>
                  <a:ext uri="{FF2B5EF4-FFF2-40B4-BE49-F238E27FC236}">
                    <a16:creationId xmlns:a16="http://schemas.microsoft.com/office/drawing/2014/main" id="{7C6D8769-2F54-4EAD-9A6A-176636F93B48}"/>
                  </a:ext>
                </a:extLst>
              </p:cNvPr>
              <p:cNvSpPr/>
              <p:nvPr/>
            </p:nvSpPr>
            <p:spPr>
              <a:xfrm>
                <a:off x="219974" y="1770733"/>
                <a:ext cx="8704052" cy="388922"/>
              </a:xfrm>
              <a:prstGeom prst="round2SameRect">
                <a:avLst>
                  <a:gd name="adj1" fmla="val 20076"/>
                  <a:gd name="adj2" fmla="val 0"/>
                </a:avLst>
              </a:prstGeom>
              <a:solidFill>
                <a:srgbClr val="262685"/>
              </a:solidFill>
              <a:ln>
                <a:solidFill>
                  <a:srgbClr val="2626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9" name="矩形 18">
              <a:extLst>
                <a:ext uri="{FF2B5EF4-FFF2-40B4-BE49-F238E27FC236}">
                  <a16:creationId xmlns:a16="http://schemas.microsoft.com/office/drawing/2014/main" id="{67479A88-7750-4E8F-8862-19F268C43BE2}"/>
                </a:ext>
              </a:extLst>
            </p:cNvPr>
            <p:cNvSpPr/>
            <p:nvPr/>
          </p:nvSpPr>
          <p:spPr>
            <a:xfrm>
              <a:off x="219958" y="2128748"/>
              <a:ext cx="8704047" cy="1428211"/>
            </a:xfrm>
            <a:prstGeom prst="rect">
              <a:avLst/>
            </a:prstGeom>
          </p:spPr>
          <p:txBody>
            <a:bodyPr wrap="square">
              <a:spAutoFit/>
            </a:bodyPr>
            <a:lstStyle/>
            <a:p>
              <a:pPr marL="342900" indent="-342900">
                <a:lnSpc>
                  <a:spcPct val="150000"/>
                </a:lnSpc>
                <a:buClr>
                  <a:srgbClr val="262685"/>
                </a:buClr>
                <a:buSzPct val="80000"/>
                <a:buFont typeface="Wingdings" panose="05000000000000000000" pitchFamily="2" charset="2"/>
                <a:buChar char="l"/>
              </a:pPr>
              <a:r>
                <a:rPr lang="zh-CN" altLang="en-US" sz="2000" dirty="0">
                  <a:solidFill>
                    <a:srgbClr val="000000"/>
                  </a:solidFill>
                  <a:latin typeface="MicrosoftYaHei"/>
                </a:rPr>
                <a:t>函数名必须和类名一致；</a:t>
              </a:r>
            </a:p>
            <a:p>
              <a:pPr marL="342900" indent="-342900">
                <a:lnSpc>
                  <a:spcPct val="150000"/>
                </a:lnSpc>
                <a:buClr>
                  <a:srgbClr val="262685"/>
                </a:buClr>
                <a:buSzPct val="80000"/>
                <a:buFont typeface="Wingdings" panose="05000000000000000000" pitchFamily="2" charset="2"/>
                <a:buChar char="l"/>
              </a:pPr>
              <a:r>
                <a:rPr lang="zh-CN" altLang="en-US" sz="2000" dirty="0">
                  <a:solidFill>
                    <a:srgbClr val="000000"/>
                  </a:solidFill>
                  <a:latin typeface="MicrosoftYaHei"/>
                </a:rPr>
                <a:t>无返回值类型说明；</a:t>
              </a:r>
            </a:p>
            <a:p>
              <a:pPr marL="342900" indent="-342900">
                <a:lnSpc>
                  <a:spcPct val="150000"/>
                </a:lnSpc>
                <a:buClr>
                  <a:srgbClr val="262685"/>
                </a:buClr>
                <a:buSzPct val="80000"/>
                <a:buFont typeface="Wingdings" panose="05000000000000000000" pitchFamily="2" charset="2"/>
                <a:buChar char="l"/>
              </a:pPr>
              <a:r>
                <a:rPr lang="zh-CN" altLang="en-US" sz="2000" dirty="0">
                  <a:solidFill>
                    <a:srgbClr val="000000"/>
                  </a:solidFill>
                  <a:latin typeface="MicrosoftYaHei"/>
                </a:rPr>
                <a:t>不能声明为 </a:t>
              </a:r>
              <a:r>
                <a:rPr lang="en-US" altLang="zh-CN" sz="2000" b="1" dirty="0">
                  <a:solidFill>
                    <a:srgbClr val="262685"/>
                  </a:solidFill>
                  <a:latin typeface="Courier New" panose="02070309020205020404" pitchFamily="49" charset="0"/>
                  <a:cs typeface="Courier New" panose="02070309020205020404" pitchFamily="49" charset="0"/>
                </a:rPr>
                <a:t>const</a:t>
              </a:r>
              <a:r>
                <a:rPr lang="en-US" altLang="zh-CN" sz="2000" dirty="0">
                  <a:solidFill>
                    <a:srgbClr val="000000"/>
                  </a:solidFill>
                  <a:latin typeface="MicrosoftYaHei"/>
                </a:rPr>
                <a:t> </a:t>
              </a:r>
              <a:r>
                <a:rPr lang="zh-CN" altLang="en-US" sz="2000" dirty="0">
                  <a:solidFill>
                    <a:srgbClr val="000000"/>
                  </a:solidFill>
                  <a:latin typeface="MicrosoftYaHei"/>
                </a:rPr>
                <a:t>成员函数</a:t>
              </a:r>
              <a:endParaRPr lang="en-US" altLang="zh-CN" sz="2000" dirty="0">
                <a:solidFill>
                  <a:srgbClr val="000000"/>
                </a:solidFill>
                <a:latin typeface="MicrosoftYaHei"/>
              </a:endParaRPr>
            </a:p>
          </p:txBody>
        </p:sp>
        <p:sp>
          <p:nvSpPr>
            <p:cNvPr id="20" name="矩形 19">
              <a:extLst>
                <a:ext uri="{FF2B5EF4-FFF2-40B4-BE49-F238E27FC236}">
                  <a16:creationId xmlns:a16="http://schemas.microsoft.com/office/drawing/2014/main" id="{6D37B571-54DB-4C53-AA8F-9ABB41146755}"/>
                </a:ext>
              </a:extLst>
            </p:cNvPr>
            <p:cNvSpPr/>
            <p:nvPr/>
          </p:nvSpPr>
          <p:spPr>
            <a:xfrm>
              <a:off x="219973" y="1777374"/>
              <a:ext cx="8704051" cy="461665"/>
            </a:xfrm>
            <a:prstGeom prst="rect">
              <a:avLst/>
            </a:prstGeom>
          </p:spPr>
          <p:txBody>
            <a:bodyPr wrap="square">
              <a:spAutoFit/>
            </a:bodyPr>
            <a:lstStyle/>
            <a:p>
              <a:r>
                <a:rPr lang="zh-CN" altLang="en-US" sz="2400" dirty="0">
                  <a:solidFill>
                    <a:srgbClr val="FFFFFF"/>
                  </a:solidFill>
                  <a:latin typeface="MicrosoftYaHei"/>
                </a:rPr>
                <a:t>访问控制</a:t>
              </a:r>
              <a:endParaRPr lang="zh-CN" altLang="en-US" sz="2400" dirty="0"/>
            </a:p>
          </p:txBody>
        </p:sp>
      </p:grpSp>
    </p:spTree>
    <p:extLst>
      <p:ext uri="{BB962C8B-B14F-4D97-AF65-F5344CB8AC3E}">
        <p14:creationId xmlns:p14="http://schemas.microsoft.com/office/powerpoint/2010/main" val="2760683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457950" y="6383729"/>
            <a:ext cx="2057400" cy="365125"/>
          </a:xfrm>
        </p:spPr>
        <p:txBody>
          <a:bodyPr/>
          <a:lstStyle/>
          <a:p>
            <a:fld id="{6AD33FD5-61D2-4238-98DB-DB8C208BC919}" type="slidenum">
              <a:rPr lang="zh-CN" altLang="en-US" smtClean="0"/>
              <a:t>16</a:t>
            </a:fld>
            <a:endParaRPr lang="zh-CN" altLang="en-US" dirty="0"/>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842066" cy="584775"/>
          </a:xfrm>
          <a:prstGeom prst="rect">
            <a:avLst/>
          </a:prstGeom>
          <a:noFill/>
        </p:spPr>
        <p:txBody>
          <a:bodyPr wrap="square" rtlCol="0">
            <a:spAutoFit/>
          </a:bodyPr>
          <a:lstStyle/>
          <a:p>
            <a:r>
              <a:rPr lang="en-US" altLang="zh-CN" sz="3200" dirty="0">
                <a:solidFill>
                  <a:schemeClr val="bg1"/>
                </a:solidFill>
              </a:rPr>
              <a:t>6.2 </a:t>
            </a:r>
            <a:r>
              <a:rPr lang="zh-CN" altLang="en-US" sz="3200" dirty="0">
                <a:solidFill>
                  <a:schemeClr val="bg1"/>
                </a:solidFill>
              </a:rPr>
              <a:t>构造函数与析构函数</a:t>
            </a:r>
            <a:endParaRPr lang="zh-CN" altLang="en-US" sz="2400" dirty="0">
              <a:solidFill>
                <a:schemeClr val="bg1"/>
              </a:solidFill>
            </a:endParaRPr>
          </a:p>
        </p:txBody>
      </p:sp>
      <p:grpSp>
        <p:nvGrpSpPr>
          <p:cNvPr id="23" name="组合 22">
            <a:extLst>
              <a:ext uri="{FF2B5EF4-FFF2-40B4-BE49-F238E27FC236}">
                <a16:creationId xmlns:a16="http://schemas.microsoft.com/office/drawing/2014/main" id="{52869D1E-B84D-49FD-BD51-F2D52ADFC3E6}"/>
              </a:ext>
            </a:extLst>
          </p:cNvPr>
          <p:cNvGrpSpPr/>
          <p:nvPr/>
        </p:nvGrpSpPr>
        <p:grpSpPr>
          <a:xfrm>
            <a:off x="219954" y="5027263"/>
            <a:ext cx="8704046" cy="1356466"/>
            <a:chOff x="219973" y="1739274"/>
            <a:chExt cx="8704053" cy="1305988"/>
          </a:xfrm>
        </p:grpSpPr>
        <p:grpSp>
          <p:nvGrpSpPr>
            <p:cNvPr id="24" name="组合 23">
              <a:extLst>
                <a:ext uri="{FF2B5EF4-FFF2-40B4-BE49-F238E27FC236}">
                  <a16:creationId xmlns:a16="http://schemas.microsoft.com/office/drawing/2014/main" id="{6E266F94-9544-4AF4-B883-248E239B96C5}"/>
                </a:ext>
              </a:extLst>
            </p:cNvPr>
            <p:cNvGrpSpPr/>
            <p:nvPr/>
          </p:nvGrpSpPr>
          <p:grpSpPr>
            <a:xfrm>
              <a:off x="219974" y="1763589"/>
              <a:ext cx="8704052" cy="1281673"/>
              <a:chOff x="219974" y="1770732"/>
              <a:chExt cx="8704052" cy="1195201"/>
            </a:xfrm>
            <a:effectLst>
              <a:outerShdw blurRad="50800" dist="69850" dir="2700000" algn="tl" rotWithShape="0">
                <a:prstClr val="black">
                  <a:alpha val="40000"/>
                </a:prstClr>
              </a:outerShdw>
            </a:effectLst>
          </p:grpSpPr>
          <p:sp>
            <p:nvSpPr>
              <p:cNvPr id="27" name="矩形: 圆角 26">
                <a:extLst>
                  <a:ext uri="{FF2B5EF4-FFF2-40B4-BE49-F238E27FC236}">
                    <a16:creationId xmlns:a16="http://schemas.microsoft.com/office/drawing/2014/main" id="{CD407EB6-C432-4E74-9DE8-25605B140D87}"/>
                  </a:ext>
                </a:extLst>
              </p:cNvPr>
              <p:cNvSpPr/>
              <p:nvPr/>
            </p:nvSpPr>
            <p:spPr>
              <a:xfrm>
                <a:off x="219974" y="1770732"/>
                <a:ext cx="8704052" cy="1195201"/>
              </a:xfrm>
              <a:prstGeom prst="roundRect">
                <a:avLst>
                  <a:gd name="adj" fmla="val 6608"/>
                </a:avLst>
              </a:prstGeom>
              <a:solidFill>
                <a:srgbClr val="E7F3E6"/>
              </a:solidFill>
              <a:ln>
                <a:solidFill>
                  <a:srgbClr val="E7F3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矩形: 圆顶角 27">
                <a:extLst>
                  <a:ext uri="{FF2B5EF4-FFF2-40B4-BE49-F238E27FC236}">
                    <a16:creationId xmlns:a16="http://schemas.microsoft.com/office/drawing/2014/main" id="{5B690402-905D-4723-8B1F-286DA95AAA54}"/>
                  </a:ext>
                </a:extLst>
              </p:cNvPr>
              <p:cNvSpPr/>
              <p:nvPr/>
            </p:nvSpPr>
            <p:spPr>
              <a:xfrm>
                <a:off x="219974" y="1770733"/>
                <a:ext cx="8704049" cy="388922"/>
              </a:xfrm>
              <a:prstGeom prst="round2SameRect">
                <a:avLst>
                  <a:gd name="adj1" fmla="val 20076"/>
                  <a:gd name="adj2" fmla="val 0"/>
                </a:avLst>
              </a:prstGeom>
              <a:solidFill>
                <a:srgbClr val="118707"/>
              </a:solidFill>
              <a:ln>
                <a:solidFill>
                  <a:srgbClr val="1187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5" name="矩形 24">
              <a:extLst>
                <a:ext uri="{FF2B5EF4-FFF2-40B4-BE49-F238E27FC236}">
                  <a16:creationId xmlns:a16="http://schemas.microsoft.com/office/drawing/2014/main" id="{0F417DCE-A542-4386-9FBE-50772DD43827}"/>
                </a:ext>
              </a:extLst>
            </p:cNvPr>
            <p:cNvSpPr/>
            <p:nvPr/>
          </p:nvSpPr>
          <p:spPr>
            <a:xfrm>
              <a:off x="219973" y="2234296"/>
              <a:ext cx="8704043" cy="681544"/>
            </a:xfrm>
            <a:prstGeom prst="rect">
              <a:avLst/>
            </a:prstGeom>
          </p:spPr>
          <p:txBody>
            <a:bodyPr wrap="square">
              <a:spAutoFit/>
            </a:bodyPr>
            <a:lstStyle/>
            <a:p>
              <a:pPr>
                <a:buClr>
                  <a:srgbClr val="118707"/>
                </a:buClr>
                <a:buSzPct val="80000"/>
              </a:pPr>
              <a:r>
                <a:rPr lang="zh-CN" altLang="en-US" sz="2000" dirty="0">
                  <a:latin typeface="Courier New" panose="02070309020205020404" pitchFamily="49" charset="0"/>
                  <a:cs typeface="Courier New" panose="02070309020205020404" pitchFamily="49" charset="0"/>
                </a:rPr>
                <a:t>只有当构造函数执行完毕之后，对象才创建完毕，在创建的过程中要为数</a:t>
              </a:r>
            </a:p>
            <a:p>
              <a:pPr>
                <a:buClr>
                  <a:srgbClr val="118707"/>
                </a:buClr>
                <a:buSzPct val="80000"/>
              </a:pPr>
              <a:r>
                <a:rPr lang="zh-CN" altLang="en-US" sz="2000" dirty="0">
                  <a:latin typeface="Courier New" panose="02070309020205020404" pitchFamily="49" charset="0"/>
                  <a:cs typeface="Courier New" panose="02070309020205020404" pitchFamily="49" charset="0"/>
                </a:rPr>
                <a:t>据成员分配存储空间并执行初始化操作。</a:t>
              </a:r>
              <a:endParaRPr lang="zh-CN" altLang="en-US" sz="2000" dirty="0"/>
            </a:p>
          </p:txBody>
        </p:sp>
        <p:sp>
          <p:nvSpPr>
            <p:cNvPr id="26" name="矩形 25">
              <a:extLst>
                <a:ext uri="{FF2B5EF4-FFF2-40B4-BE49-F238E27FC236}">
                  <a16:creationId xmlns:a16="http://schemas.microsoft.com/office/drawing/2014/main" id="{34CDF0AE-BBB9-4063-87C0-410EAC9B2F83}"/>
                </a:ext>
              </a:extLst>
            </p:cNvPr>
            <p:cNvSpPr/>
            <p:nvPr/>
          </p:nvSpPr>
          <p:spPr>
            <a:xfrm>
              <a:off x="219974" y="1739274"/>
              <a:ext cx="8704049" cy="461665"/>
            </a:xfrm>
            <a:prstGeom prst="rect">
              <a:avLst/>
            </a:prstGeom>
          </p:spPr>
          <p:txBody>
            <a:bodyPr wrap="square">
              <a:spAutoFit/>
            </a:bodyPr>
            <a:lstStyle/>
            <a:p>
              <a:r>
                <a:rPr lang="zh-CN" altLang="en-US" sz="2400" dirty="0">
                  <a:solidFill>
                    <a:srgbClr val="FFFFFF"/>
                  </a:solidFill>
                  <a:latin typeface="MicrosoftYaHei"/>
                </a:rPr>
                <a:t>答案</a:t>
              </a:r>
              <a:endParaRPr lang="zh-CN" altLang="en-US" sz="2400" dirty="0"/>
            </a:p>
          </p:txBody>
        </p:sp>
      </p:grpSp>
      <p:grpSp>
        <p:nvGrpSpPr>
          <p:cNvPr id="30" name="组合 29">
            <a:extLst>
              <a:ext uri="{FF2B5EF4-FFF2-40B4-BE49-F238E27FC236}">
                <a16:creationId xmlns:a16="http://schemas.microsoft.com/office/drawing/2014/main" id="{78E3F0FB-1B9E-427E-8A31-F09B95A46E88}"/>
              </a:ext>
            </a:extLst>
          </p:cNvPr>
          <p:cNvGrpSpPr/>
          <p:nvPr/>
        </p:nvGrpSpPr>
        <p:grpSpPr>
          <a:xfrm>
            <a:off x="219958" y="1362749"/>
            <a:ext cx="8704047" cy="2320018"/>
            <a:chOff x="219974" y="1748979"/>
            <a:chExt cx="8704052" cy="2402194"/>
          </a:xfrm>
        </p:grpSpPr>
        <p:grpSp>
          <p:nvGrpSpPr>
            <p:cNvPr id="31" name="组合 30">
              <a:extLst>
                <a:ext uri="{FF2B5EF4-FFF2-40B4-BE49-F238E27FC236}">
                  <a16:creationId xmlns:a16="http://schemas.microsoft.com/office/drawing/2014/main" id="{87B0E65F-F485-4217-973D-0DF67DD98F0E}"/>
                </a:ext>
              </a:extLst>
            </p:cNvPr>
            <p:cNvGrpSpPr/>
            <p:nvPr/>
          </p:nvGrpSpPr>
          <p:grpSpPr>
            <a:xfrm>
              <a:off x="219974" y="1763587"/>
              <a:ext cx="8704052" cy="2387586"/>
              <a:chOff x="219974" y="1770731"/>
              <a:chExt cx="8704052" cy="2226501"/>
            </a:xfrm>
            <a:effectLst>
              <a:outerShdw blurRad="50800" dist="69850" dir="2700000" algn="tl" rotWithShape="0">
                <a:prstClr val="black">
                  <a:alpha val="40000"/>
                </a:prstClr>
              </a:outerShdw>
            </a:effectLst>
          </p:grpSpPr>
          <p:sp>
            <p:nvSpPr>
              <p:cNvPr id="33" name="矩形: 圆角 32">
                <a:extLst>
                  <a:ext uri="{FF2B5EF4-FFF2-40B4-BE49-F238E27FC236}">
                    <a16:creationId xmlns:a16="http://schemas.microsoft.com/office/drawing/2014/main" id="{7763535D-5647-4247-BBA0-0AC934DE462B}"/>
                  </a:ext>
                </a:extLst>
              </p:cNvPr>
              <p:cNvSpPr/>
              <p:nvPr/>
            </p:nvSpPr>
            <p:spPr>
              <a:xfrm>
                <a:off x="219974" y="1770731"/>
                <a:ext cx="8704052" cy="2226501"/>
              </a:xfrm>
              <a:prstGeom prst="roundRect">
                <a:avLst>
                  <a:gd name="adj" fmla="val 5057"/>
                </a:avLst>
              </a:pr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矩形: 圆顶角 33">
                <a:extLst>
                  <a:ext uri="{FF2B5EF4-FFF2-40B4-BE49-F238E27FC236}">
                    <a16:creationId xmlns:a16="http://schemas.microsoft.com/office/drawing/2014/main" id="{FBF4E0C5-49D8-4E28-B1BA-98811CD377A8}"/>
                  </a:ext>
                </a:extLst>
              </p:cNvPr>
              <p:cNvSpPr/>
              <p:nvPr/>
            </p:nvSpPr>
            <p:spPr>
              <a:xfrm>
                <a:off x="219974" y="1770733"/>
                <a:ext cx="8704052" cy="388922"/>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2" name="矩形 31">
              <a:extLst>
                <a:ext uri="{FF2B5EF4-FFF2-40B4-BE49-F238E27FC236}">
                  <a16:creationId xmlns:a16="http://schemas.microsoft.com/office/drawing/2014/main" id="{72AA43E3-4E67-415A-B79D-B7159B5A9C27}"/>
                </a:ext>
              </a:extLst>
            </p:cNvPr>
            <p:cNvSpPr/>
            <p:nvPr/>
          </p:nvSpPr>
          <p:spPr>
            <a:xfrm>
              <a:off x="219974" y="1748979"/>
              <a:ext cx="8704050" cy="478019"/>
            </a:xfrm>
            <a:prstGeom prst="rect">
              <a:avLst/>
            </a:prstGeom>
          </p:spPr>
          <p:txBody>
            <a:bodyPr wrap="square">
              <a:spAutoFit/>
            </a:bodyPr>
            <a:lstStyle/>
            <a:p>
              <a:r>
                <a:rPr lang="zh-CN" altLang="en-US" sz="2400" dirty="0">
                  <a:solidFill>
                    <a:srgbClr val="FFFFFF"/>
                  </a:solidFill>
                  <a:latin typeface="Courier New" panose="02070309020205020404" pitchFamily="49" charset="0"/>
                  <a:cs typeface="Courier New" panose="02070309020205020404" pitchFamily="49" charset="0"/>
                </a:rPr>
                <a:t>示例</a:t>
              </a:r>
              <a:endParaRPr lang="zh-CN" altLang="en-US" sz="2400" dirty="0"/>
            </a:p>
          </p:txBody>
        </p:sp>
      </p:grpSp>
      <p:sp>
        <p:nvSpPr>
          <p:cNvPr id="2" name="矩形 1">
            <a:extLst>
              <a:ext uri="{FF2B5EF4-FFF2-40B4-BE49-F238E27FC236}">
                <a16:creationId xmlns:a16="http://schemas.microsoft.com/office/drawing/2014/main" id="{965000EE-0748-45A9-8975-203F7F503364}"/>
              </a:ext>
            </a:extLst>
          </p:cNvPr>
          <p:cNvSpPr/>
          <p:nvPr/>
        </p:nvSpPr>
        <p:spPr>
          <a:xfrm>
            <a:off x="219958" y="962639"/>
            <a:ext cx="8704035" cy="400110"/>
          </a:xfrm>
          <a:prstGeom prst="rect">
            <a:avLst/>
          </a:prstGeom>
        </p:spPr>
        <p:txBody>
          <a:bodyPr wrap="square">
            <a:spAutoFit/>
          </a:bodyPr>
          <a:lstStyle/>
          <a:p>
            <a:r>
              <a:rPr lang="zh-CN" altLang="en-US" sz="2000" dirty="0"/>
              <a:t>为 Fraction 类显式定义一个带有两个参数的构造函数：</a:t>
            </a:r>
          </a:p>
        </p:txBody>
      </p:sp>
      <p:sp>
        <p:nvSpPr>
          <p:cNvPr id="3" name="矩形 2">
            <a:extLst>
              <a:ext uri="{FF2B5EF4-FFF2-40B4-BE49-F238E27FC236}">
                <a16:creationId xmlns:a16="http://schemas.microsoft.com/office/drawing/2014/main" id="{E83F13F6-8803-413F-B83D-8E499ECE568D}"/>
              </a:ext>
            </a:extLst>
          </p:cNvPr>
          <p:cNvSpPr/>
          <p:nvPr/>
        </p:nvSpPr>
        <p:spPr>
          <a:xfrm>
            <a:off x="219955" y="1784150"/>
            <a:ext cx="8704035" cy="1815882"/>
          </a:xfrm>
          <a:prstGeom prst="rect">
            <a:avLst/>
          </a:prstGeom>
        </p:spPr>
        <p:txBody>
          <a:bodyPr wrap="square">
            <a:spAutoFit/>
          </a:bodyPr>
          <a:lstStyle/>
          <a:p>
            <a:r>
              <a:rPr lang="en-US" altLang="zh-CN" sz="1400" dirty="0">
                <a:solidFill>
                  <a:srgbClr val="0000FF"/>
                </a:solidFill>
                <a:latin typeface="Courier New" panose="02070309020205020404" pitchFamily="49" charset="0"/>
                <a:cs typeface="Courier New" panose="02070309020205020404" pitchFamily="49" charset="0"/>
              </a:rPr>
              <a:t>class</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267F99"/>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a:t>
            </a:r>
          </a:p>
          <a:p>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8000"/>
                </a:solidFill>
                <a:latin typeface="Courier New" panose="02070309020205020404" pitchFamily="49" charset="0"/>
                <a:cs typeface="Courier New" panose="02070309020205020404" pitchFamily="49" charset="0"/>
              </a:rPr>
              <a:t>/* </a:t>
            </a:r>
            <a:r>
              <a:rPr lang="zh-CN" altLang="en-US" sz="1400" dirty="0">
                <a:solidFill>
                  <a:srgbClr val="008000"/>
                </a:solidFill>
                <a:latin typeface="Courier New" panose="02070309020205020404" pitchFamily="49" charset="0"/>
                <a:cs typeface="Courier New" panose="02070309020205020404" pitchFamily="49" charset="0"/>
              </a:rPr>
              <a:t>其它成员与之前一致 *</a:t>
            </a:r>
            <a:r>
              <a:rPr lang="en-US" altLang="zh-CN" sz="1400" dirty="0">
                <a:solidFill>
                  <a:srgbClr val="008000"/>
                </a:solidFill>
                <a:latin typeface="Courier New" panose="02070309020205020404" pitchFamily="49" charset="0"/>
                <a:cs typeface="Courier New" panose="02070309020205020404" pitchFamily="49" charset="0"/>
              </a:rPr>
              <a:t>/</a:t>
            </a:r>
            <a:endParaRPr lang="zh-CN" altLang="en-US"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FF"/>
                </a:solidFill>
                <a:latin typeface="Courier New" panose="02070309020205020404" pitchFamily="49" charset="0"/>
                <a:cs typeface="Courier New" panose="02070309020205020404" pitchFamily="49" charset="0"/>
              </a:rPr>
              <a:t>public:</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795E26"/>
                </a:solidFill>
                <a:latin typeface="Courier New" panose="02070309020205020404" pitchFamily="49" charset="0"/>
                <a:cs typeface="Courier New" panose="02070309020205020404" pitchFamily="49" charset="0"/>
              </a:rPr>
              <a:t>	Fraction</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FF"/>
                </a:solidFill>
                <a:latin typeface="Courier New" panose="02070309020205020404" pitchFamily="49" charset="0"/>
                <a:cs typeface="Courier New" panose="02070309020205020404" pitchFamily="49" charset="0"/>
              </a:rPr>
              <a:t>int</a:t>
            </a:r>
            <a:r>
              <a:rPr lang="en-US" altLang="zh-CN" sz="1400" dirty="0">
                <a:solidFill>
                  <a:srgbClr val="000000"/>
                </a:solidFill>
                <a:latin typeface="Courier New" panose="02070309020205020404" pitchFamily="49" charset="0"/>
                <a:cs typeface="Courier New" panose="02070309020205020404" pitchFamily="49" charset="0"/>
              </a:rPr>
              <a:t> above, </a:t>
            </a:r>
            <a:r>
              <a:rPr lang="en-US" altLang="zh-CN" sz="1400" dirty="0">
                <a:solidFill>
                  <a:srgbClr val="0000FF"/>
                </a:solidFill>
                <a:latin typeface="Courier New" panose="02070309020205020404" pitchFamily="49" charset="0"/>
                <a:cs typeface="Courier New" panose="02070309020205020404" pitchFamily="49" charset="0"/>
              </a:rPr>
              <a:t>int</a:t>
            </a:r>
            <a:r>
              <a:rPr lang="en-US" altLang="zh-CN" sz="1400" dirty="0">
                <a:solidFill>
                  <a:srgbClr val="000000"/>
                </a:solidFill>
                <a:latin typeface="Courier New" panose="02070309020205020404" pitchFamily="49" charset="0"/>
                <a:cs typeface="Courier New" panose="02070309020205020404" pitchFamily="49" charset="0"/>
              </a:rPr>
              <a:t> below) :</a:t>
            </a:r>
            <a:r>
              <a:rPr lang="en-US" altLang="zh-CN" sz="1400" dirty="0" err="1">
                <a:solidFill>
                  <a:srgbClr val="795E26"/>
                </a:solidFill>
                <a:latin typeface="Courier New" panose="02070309020205020404" pitchFamily="49" charset="0"/>
                <a:cs typeface="Courier New" panose="02070309020205020404" pitchFamily="49" charset="0"/>
              </a:rPr>
              <a:t>m_numerator</a:t>
            </a:r>
            <a:r>
              <a:rPr lang="en-US" altLang="zh-CN" sz="1400" dirty="0">
                <a:solidFill>
                  <a:srgbClr val="000000"/>
                </a:solidFill>
                <a:latin typeface="Courier New" panose="02070309020205020404" pitchFamily="49" charset="0"/>
                <a:cs typeface="Courier New" panose="02070309020205020404" pitchFamily="49" charset="0"/>
              </a:rPr>
              <a:t>(above), </a:t>
            </a:r>
            <a:r>
              <a:rPr lang="en-US" altLang="zh-CN" sz="1400" dirty="0" err="1">
                <a:solidFill>
                  <a:srgbClr val="795E26"/>
                </a:solidFill>
                <a:latin typeface="Courier New" panose="02070309020205020404" pitchFamily="49" charset="0"/>
                <a:cs typeface="Courier New" panose="02070309020205020404" pitchFamily="49" charset="0"/>
              </a:rPr>
              <a:t>m_denominator</a:t>
            </a:r>
            <a:r>
              <a:rPr lang="en-US" altLang="zh-CN" sz="1400" dirty="0">
                <a:solidFill>
                  <a:srgbClr val="000000"/>
                </a:solidFill>
                <a:latin typeface="Courier New" panose="02070309020205020404" pitchFamily="49" charset="0"/>
                <a:cs typeface="Courier New" panose="02070309020205020404" pitchFamily="49" charset="0"/>
              </a:rPr>
              <a:t>(below) {}</a:t>
            </a:r>
          </a:p>
          <a:p>
            <a:r>
              <a:rPr lang="en-US" altLang="zh-CN" sz="1400" dirty="0">
                <a:solidFill>
                  <a:srgbClr val="0000FF"/>
                </a:solidFill>
                <a:latin typeface="Courier New" panose="02070309020205020404" pitchFamily="49" charset="0"/>
                <a:cs typeface="Courier New" panose="02070309020205020404" pitchFamily="49" charset="0"/>
              </a:rPr>
              <a:t>private:</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FF"/>
                </a:solidFill>
                <a:latin typeface="Courier New" panose="02070309020205020404" pitchFamily="49" charset="0"/>
                <a:cs typeface="Courier New" panose="02070309020205020404" pitchFamily="49" charset="0"/>
              </a:rPr>
              <a:t>	int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m_numerator</a:t>
            </a:r>
            <a:r>
              <a:rPr lang="en-US" altLang="zh-CN" sz="1400" dirty="0">
                <a:solidFill>
                  <a:srgbClr val="000000"/>
                </a:solidFill>
                <a:latin typeface="Courier New" panose="02070309020205020404" pitchFamily="49" charset="0"/>
                <a:cs typeface="Courier New" panose="02070309020205020404" pitchFamily="49" charset="0"/>
              </a:rPr>
              <a:t> = </a:t>
            </a:r>
            <a:r>
              <a:rPr lang="en-US" altLang="zh-CN" sz="1400" dirty="0">
                <a:solidFill>
                  <a:srgbClr val="09885A"/>
                </a:solidFill>
                <a:latin typeface="Courier New" panose="02070309020205020404" pitchFamily="49" charset="0"/>
                <a:cs typeface="Courier New" panose="02070309020205020404" pitchFamily="49" charset="0"/>
              </a:rPr>
              <a:t>0</a:t>
            </a:r>
            <a:r>
              <a:rPr lang="en-US" altLang="zh-CN" sz="1400" dirty="0">
                <a:solidFill>
                  <a:srgbClr val="000000"/>
                </a:solidFill>
                <a:latin typeface="Courier New" panose="02070309020205020404" pitchFamily="49" charset="0"/>
                <a:cs typeface="Courier New" panose="02070309020205020404" pitchFamily="49" charset="0"/>
              </a:rPr>
              <a:t>;</a:t>
            </a:r>
          </a:p>
          <a:p>
            <a:r>
              <a:rPr lang="en-US" altLang="zh-CN" sz="1400" dirty="0">
                <a:solidFill>
                  <a:srgbClr val="0000FF"/>
                </a:solidFill>
                <a:latin typeface="Courier New" panose="02070309020205020404" pitchFamily="49" charset="0"/>
                <a:cs typeface="Courier New" panose="02070309020205020404" pitchFamily="49" charset="0"/>
              </a:rPr>
              <a:t>	int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m_denominator</a:t>
            </a:r>
            <a:r>
              <a:rPr lang="en-US" altLang="zh-CN" sz="1400" dirty="0">
                <a:solidFill>
                  <a:srgbClr val="000000"/>
                </a:solidFill>
                <a:latin typeface="Courier New" panose="02070309020205020404" pitchFamily="49" charset="0"/>
                <a:cs typeface="Courier New" panose="02070309020205020404" pitchFamily="49" charset="0"/>
              </a:rPr>
              <a:t> = </a:t>
            </a:r>
            <a:r>
              <a:rPr lang="en-US" altLang="zh-CN" sz="1400" dirty="0">
                <a:solidFill>
                  <a:srgbClr val="09885A"/>
                </a:solidFill>
                <a:latin typeface="Courier New" panose="02070309020205020404" pitchFamily="49" charset="0"/>
                <a:cs typeface="Courier New" panose="02070309020205020404" pitchFamily="49" charset="0"/>
              </a:rPr>
              <a:t>1</a:t>
            </a:r>
            <a:r>
              <a:rPr lang="en-US" altLang="zh-CN" sz="1400" dirty="0">
                <a:solidFill>
                  <a:srgbClr val="000000"/>
                </a:solidFill>
                <a:latin typeface="Courier New" panose="02070309020205020404" pitchFamily="49" charset="0"/>
                <a:cs typeface="Courier New" panose="02070309020205020404" pitchFamily="49" charset="0"/>
              </a:rPr>
              <a:t>;</a:t>
            </a:r>
          </a:p>
          <a:p>
            <a:r>
              <a:rPr lang="en-US" altLang="zh-CN" sz="1400" dirty="0">
                <a:solidFill>
                  <a:srgbClr val="000000"/>
                </a:solidFill>
                <a:latin typeface="Courier New" panose="02070309020205020404" pitchFamily="49" charset="0"/>
                <a:cs typeface="Courier New" panose="02070309020205020404" pitchFamily="49" charset="0"/>
              </a:rPr>
              <a:t>};</a:t>
            </a:r>
            <a:endParaRPr lang="en-US" altLang="zh-CN" sz="1400" b="0" dirty="0">
              <a:solidFill>
                <a:srgbClr val="000000"/>
              </a:solidFill>
              <a:effectLst/>
              <a:latin typeface="Courier New" panose="02070309020205020404" pitchFamily="49" charset="0"/>
              <a:cs typeface="Courier New" panose="02070309020205020404" pitchFamily="49" charset="0"/>
            </a:endParaRPr>
          </a:p>
        </p:txBody>
      </p:sp>
      <p:grpSp>
        <p:nvGrpSpPr>
          <p:cNvPr id="35" name="组合 34">
            <a:extLst>
              <a:ext uri="{FF2B5EF4-FFF2-40B4-BE49-F238E27FC236}">
                <a16:creationId xmlns:a16="http://schemas.microsoft.com/office/drawing/2014/main" id="{4AB02740-6850-43B2-94AF-2E95602A1D5E}"/>
              </a:ext>
            </a:extLst>
          </p:cNvPr>
          <p:cNvGrpSpPr/>
          <p:nvPr/>
        </p:nvGrpSpPr>
        <p:grpSpPr>
          <a:xfrm>
            <a:off x="219955" y="3776475"/>
            <a:ext cx="8704045" cy="1131823"/>
            <a:chOff x="219974" y="1739274"/>
            <a:chExt cx="8704052" cy="1089705"/>
          </a:xfrm>
        </p:grpSpPr>
        <p:grpSp>
          <p:nvGrpSpPr>
            <p:cNvPr id="36" name="组合 35">
              <a:extLst>
                <a:ext uri="{FF2B5EF4-FFF2-40B4-BE49-F238E27FC236}">
                  <a16:creationId xmlns:a16="http://schemas.microsoft.com/office/drawing/2014/main" id="{20BEE9D5-4BDF-4638-949F-C346EC572358}"/>
                </a:ext>
              </a:extLst>
            </p:cNvPr>
            <p:cNvGrpSpPr/>
            <p:nvPr/>
          </p:nvGrpSpPr>
          <p:grpSpPr>
            <a:xfrm>
              <a:off x="219974" y="1763590"/>
              <a:ext cx="8704052" cy="1065389"/>
              <a:chOff x="219974" y="1770732"/>
              <a:chExt cx="8704052" cy="993509"/>
            </a:xfrm>
            <a:effectLst>
              <a:outerShdw blurRad="50800" dist="69850" dir="2700000" algn="tl" rotWithShape="0">
                <a:prstClr val="black">
                  <a:alpha val="40000"/>
                </a:prstClr>
              </a:outerShdw>
            </a:effectLst>
          </p:grpSpPr>
          <p:sp>
            <p:nvSpPr>
              <p:cNvPr id="39" name="矩形: 圆角 38">
                <a:extLst>
                  <a:ext uri="{FF2B5EF4-FFF2-40B4-BE49-F238E27FC236}">
                    <a16:creationId xmlns:a16="http://schemas.microsoft.com/office/drawing/2014/main" id="{678CABC3-CD4A-48A8-9B87-124CD09BB32C}"/>
                  </a:ext>
                </a:extLst>
              </p:cNvPr>
              <p:cNvSpPr/>
              <p:nvPr/>
            </p:nvSpPr>
            <p:spPr>
              <a:xfrm>
                <a:off x="219974" y="1770732"/>
                <a:ext cx="8704052" cy="993509"/>
              </a:xfrm>
              <a:prstGeom prst="roundRect">
                <a:avLst>
                  <a:gd name="adj" fmla="val 6608"/>
                </a:avLst>
              </a:prstGeom>
              <a:solidFill>
                <a:srgbClr val="E7F3E6"/>
              </a:solidFill>
              <a:ln>
                <a:solidFill>
                  <a:srgbClr val="E7F3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矩形: 圆顶角 39">
                <a:extLst>
                  <a:ext uri="{FF2B5EF4-FFF2-40B4-BE49-F238E27FC236}">
                    <a16:creationId xmlns:a16="http://schemas.microsoft.com/office/drawing/2014/main" id="{D233E797-C414-4849-9744-0BF7D90F266E}"/>
                  </a:ext>
                </a:extLst>
              </p:cNvPr>
              <p:cNvSpPr/>
              <p:nvPr/>
            </p:nvSpPr>
            <p:spPr>
              <a:xfrm>
                <a:off x="219974" y="1770733"/>
                <a:ext cx="8704049" cy="388922"/>
              </a:xfrm>
              <a:prstGeom prst="round2SameRect">
                <a:avLst>
                  <a:gd name="adj1" fmla="val 20076"/>
                  <a:gd name="adj2" fmla="val 0"/>
                </a:avLst>
              </a:prstGeom>
              <a:solidFill>
                <a:srgbClr val="118707"/>
              </a:solidFill>
              <a:ln>
                <a:solidFill>
                  <a:srgbClr val="1187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7" name="矩形 36">
              <a:extLst>
                <a:ext uri="{FF2B5EF4-FFF2-40B4-BE49-F238E27FC236}">
                  <a16:creationId xmlns:a16="http://schemas.microsoft.com/office/drawing/2014/main" id="{07AB3FAF-0B5C-4CAF-87D7-FA6E7FE05932}"/>
                </a:ext>
              </a:extLst>
            </p:cNvPr>
            <p:cNvSpPr/>
            <p:nvPr/>
          </p:nvSpPr>
          <p:spPr>
            <a:xfrm>
              <a:off x="219974" y="2305434"/>
              <a:ext cx="8704043" cy="385221"/>
            </a:xfrm>
            <a:prstGeom prst="rect">
              <a:avLst/>
            </a:prstGeom>
          </p:spPr>
          <p:txBody>
            <a:bodyPr wrap="square">
              <a:spAutoFit/>
            </a:bodyPr>
            <a:lstStyle/>
            <a:p>
              <a:pPr>
                <a:buClr>
                  <a:srgbClr val="118707"/>
                </a:buClr>
                <a:buSzPct val="80000"/>
              </a:pPr>
              <a:r>
                <a:rPr lang="zh-CN" altLang="en-US" sz="2000" dirty="0">
                  <a:latin typeface="Courier New" panose="02070309020205020404" pitchFamily="49" charset="0"/>
                  <a:cs typeface="Courier New" panose="02070309020205020404" pitchFamily="49" charset="0"/>
                </a:rPr>
                <a:t>为什么构造函数不能声明为常量成员函数</a:t>
              </a:r>
              <a:r>
                <a:rPr lang="en-US" altLang="zh-CN" sz="2000" dirty="0">
                  <a:latin typeface="Courier New" panose="02070309020205020404" pitchFamily="49" charset="0"/>
                  <a:cs typeface="Courier New" panose="02070309020205020404" pitchFamily="49" charset="0"/>
                </a:rPr>
                <a:t>?</a:t>
              </a:r>
              <a:endParaRPr lang="zh-CN" altLang="en-US" sz="2000" dirty="0"/>
            </a:p>
          </p:txBody>
        </p:sp>
        <p:sp>
          <p:nvSpPr>
            <p:cNvPr id="38" name="矩形 37">
              <a:extLst>
                <a:ext uri="{FF2B5EF4-FFF2-40B4-BE49-F238E27FC236}">
                  <a16:creationId xmlns:a16="http://schemas.microsoft.com/office/drawing/2014/main" id="{F3DFB81F-621C-49D3-BC94-C8C989BEB675}"/>
                </a:ext>
              </a:extLst>
            </p:cNvPr>
            <p:cNvSpPr/>
            <p:nvPr/>
          </p:nvSpPr>
          <p:spPr>
            <a:xfrm>
              <a:off x="219974" y="1739274"/>
              <a:ext cx="8704049" cy="461665"/>
            </a:xfrm>
            <a:prstGeom prst="rect">
              <a:avLst/>
            </a:prstGeom>
          </p:spPr>
          <p:txBody>
            <a:bodyPr wrap="square">
              <a:spAutoFit/>
            </a:bodyPr>
            <a:lstStyle/>
            <a:p>
              <a:r>
                <a:rPr lang="zh-CN" altLang="en-US" sz="2400" dirty="0">
                  <a:solidFill>
                    <a:srgbClr val="FFFFFF"/>
                  </a:solidFill>
                  <a:latin typeface="MicrosoftYaHei"/>
                </a:rPr>
                <a:t>问题</a:t>
              </a:r>
              <a:endParaRPr lang="zh-CN" altLang="en-US" sz="2400" dirty="0"/>
            </a:p>
          </p:txBody>
        </p:sp>
      </p:grpSp>
    </p:spTree>
    <p:extLst>
      <p:ext uri="{BB962C8B-B14F-4D97-AF65-F5344CB8AC3E}">
        <p14:creationId xmlns:p14="http://schemas.microsoft.com/office/powerpoint/2010/main" val="3682645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457950" y="6383729"/>
            <a:ext cx="2057400" cy="365125"/>
          </a:xfrm>
        </p:spPr>
        <p:txBody>
          <a:bodyPr/>
          <a:lstStyle/>
          <a:p>
            <a:fld id="{6AD33FD5-61D2-4238-98DB-DB8C208BC919}" type="slidenum">
              <a:rPr lang="zh-CN" altLang="en-US" smtClean="0"/>
              <a:t>17</a:t>
            </a:fld>
            <a:endParaRPr lang="zh-CN" altLang="en-US" dirty="0"/>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842066" cy="584775"/>
          </a:xfrm>
          <a:prstGeom prst="rect">
            <a:avLst/>
          </a:prstGeom>
          <a:noFill/>
        </p:spPr>
        <p:txBody>
          <a:bodyPr wrap="square" rtlCol="0">
            <a:spAutoFit/>
          </a:bodyPr>
          <a:lstStyle/>
          <a:p>
            <a:r>
              <a:rPr lang="en-US" altLang="zh-CN" sz="3200" dirty="0">
                <a:solidFill>
                  <a:schemeClr val="bg1"/>
                </a:solidFill>
              </a:rPr>
              <a:t>6.2.1 </a:t>
            </a:r>
            <a:r>
              <a:rPr lang="zh-CN" altLang="en-US" sz="3200" dirty="0">
                <a:solidFill>
                  <a:schemeClr val="bg1"/>
                </a:solidFill>
              </a:rPr>
              <a:t>默认构造函数 </a:t>
            </a:r>
            <a:r>
              <a:rPr lang="en-US" altLang="zh-CN" sz="2400" dirty="0">
                <a:solidFill>
                  <a:schemeClr val="bg1"/>
                </a:solidFill>
              </a:rPr>
              <a:t>--- </a:t>
            </a:r>
            <a:r>
              <a:rPr lang="zh-CN" altLang="en-US" sz="2400" dirty="0">
                <a:solidFill>
                  <a:schemeClr val="bg1"/>
                </a:solidFill>
              </a:rPr>
              <a:t>定义构造函数</a:t>
            </a:r>
          </a:p>
        </p:txBody>
      </p:sp>
      <p:grpSp>
        <p:nvGrpSpPr>
          <p:cNvPr id="64" name="组合 63">
            <a:extLst>
              <a:ext uri="{FF2B5EF4-FFF2-40B4-BE49-F238E27FC236}">
                <a16:creationId xmlns:a16="http://schemas.microsoft.com/office/drawing/2014/main" id="{66CC337D-3988-43ED-B4B9-3C46065D685A}"/>
              </a:ext>
            </a:extLst>
          </p:cNvPr>
          <p:cNvGrpSpPr/>
          <p:nvPr/>
        </p:nvGrpSpPr>
        <p:grpSpPr>
          <a:xfrm>
            <a:off x="219958" y="937680"/>
            <a:ext cx="8704068" cy="2801223"/>
            <a:chOff x="219958" y="1763591"/>
            <a:chExt cx="8704068" cy="2801223"/>
          </a:xfrm>
        </p:grpSpPr>
        <p:grpSp>
          <p:nvGrpSpPr>
            <p:cNvPr id="65" name="组合 64">
              <a:extLst>
                <a:ext uri="{FF2B5EF4-FFF2-40B4-BE49-F238E27FC236}">
                  <a16:creationId xmlns:a16="http://schemas.microsoft.com/office/drawing/2014/main" id="{626F6B44-7723-4302-8E01-C2A914EB8CEE}"/>
                </a:ext>
              </a:extLst>
            </p:cNvPr>
            <p:cNvGrpSpPr/>
            <p:nvPr/>
          </p:nvGrpSpPr>
          <p:grpSpPr>
            <a:xfrm>
              <a:off x="219974" y="1763591"/>
              <a:ext cx="8704052" cy="2801223"/>
              <a:chOff x="219974" y="1770733"/>
              <a:chExt cx="8704052" cy="2612227"/>
            </a:xfrm>
            <a:effectLst>
              <a:outerShdw blurRad="50800" dist="69850" dir="2700000" algn="tl" rotWithShape="0">
                <a:prstClr val="black">
                  <a:alpha val="40000"/>
                </a:prstClr>
              </a:outerShdw>
            </a:effectLst>
          </p:grpSpPr>
          <p:sp>
            <p:nvSpPr>
              <p:cNvPr id="68" name="矩形: 圆角 67">
                <a:extLst>
                  <a:ext uri="{FF2B5EF4-FFF2-40B4-BE49-F238E27FC236}">
                    <a16:creationId xmlns:a16="http://schemas.microsoft.com/office/drawing/2014/main" id="{8E154EF9-1E53-4B5E-8B0A-8A86F142F78E}"/>
                  </a:ext>
                </a:extLst>
              </p:cNvPr>
              <p:cNvSpPr/>
              <p:nvPr/>
            </p:nvSpPr>
            <p:spPr>
              <a:xfrm>
                <a:off x="219974" y="1770735"/>
                <a:ext cx="8704052" cy="2612225"/>
              </a:xfrm>
              <a:prstGeom prst="roundRect">
                <a:avLst>
                  <a:gd name="adj" fmla="val 2468"/>
                </a:avLst>
              </a:prstGeom>
              <a:solidFill>
                <a:srgbClr val="E9E9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9" name="矩形: 圆顶角 68">
                <a:extLst>
                  <a:ext uri="{FF2B5EF4-FFF2-40B4-BE49-F238E27FC236}">
                    <a16:creationId xmlns:a16="http://schemas.microsoft.com/office/drawing/2014/main" id="{9A508576-A91E-422C-B280-316158473E11}"/>
                  </a:ext>
                </a:extLst>
              </p:cNvPr>
              <p:cNvSpPr/>
              <p:nvPr/>
            </p:nvSpPr>
            <p:spPr>
              <a:xfrm>
                <a:off x="219974" y="1770733"/>
                <a:ext cx="8704052" cy="388922"/>
              </a:xfrm>
              <a:prstGeom prst="round2SameRect">
                <a:avLst>
                  <a:gd name="adj1" fmla="val 20076"/>
                  <a:gd name="adj2" fmla="val 0"/>
                </a:avLst>
              </a:prstGeom>
              <a:solidFill>
                <a:srgbClr val="262685"/>
              </a:solidFill>
              <a:ln>
                <a:solidFill>
                  <a:srgbClr val="2626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66" name="矩形 65">
              <a:extLst>
                <a:ext uri="{FF2B5EF4-FFF2-40B4-BE49-F238E27FC236}">
                  <a16:creationId xmlns:a16="http://schemas.microsoft.com/office/drawing/2014/main" id="{22C0F17B-E6BF-4251-A6E5-98C5619FA462}"/>
                </a:ext>
              </a:extLst>
            </p:cNvPr>
            <p:cNvSpPr/>
            <p:nvPr/>
          </p:nvSpPr>
          <p:spPr>
            <a:xfrm>
              <a:off x="219958" y="2128748"/>
              <a:ext cx="8704047" cy="2351541"/>
            </a:xfrm>
            <a:prstGeom prst="rect">
              <a:avLst/>
            </a:prstGeom>
          </p:spPr>
          <p:txBody>
            <a:bodyPr wrap="square">
              <a:spAutoFit/>
            </a:bodyPr>
            <a:lstStyle/>
            <a:p>
              <a:pPr marL="342900" indent="-342900">
                <a:lnSpc>
                  <a:spcPct val="150000"/>
                </a:lnSpc>
                <a:buClr>
                  <a:srgbClr val="262685"/>
                </a:buClr>
                <a:buSzPct val="80000"/>
                <a:buFont typeface="Wingdings" panose="05000000000000000000" pitchFamily="2" charset="2"/>
                <a:buChar char="l"/>
              </a:pPr>
              <a:r>
                <a:rPr lang="en-US" altLang="zh-CN" sz="2000" dirty="0">
                  <a:solidFill>
                    <a:srgbClr val="000000"/>
                  </a:solidFill>
                  <a:latin typeface="MicrosoftYaHei"/>
                </a:rPr>
                <a:t>C++ </a:t>
              </a:r>
              <a:r>
                <a:rPr lang="zh-CN" altLang="en-US" sz="2000" dirty="0">
                  <a:solidFill>
                    <a:srgbClr val="000000"/>
                  </a:solidFill>
                  <a:latin typeface="MicrosoftYaHei"/>
                </a:rPr>
                <a:t>默认提供；</a:t>
              </a:r>
            </a:p>
            <a:p>
              <a:pPr marL="342900" indent="-342900">
                <a:lnSpc>
                  <a:spcPct val="150000"/>
                </a:lnSpc>
                <a:buClr>
                  <a:srgbClr val="262685"/>
                </a:buClr>
                <a:buSzPct val="80000"/>
                <a:buFont typeface="Wingdings" panose="05000000000000000000" pitchFamily="2" charset="2"/>
                <a:buChar char="l"/>
              </a:pPr>
              <a:r>
                <a:rPr lang="zh-CN" altLang="en-US" sz="2000" dirty="0">
                  <a:solidFill>
                    <a:srgbClr val="000000"/>
                  </a:solidFill>
                  <a:latin typeface="MicrosoftYaHei"/>
                </a:rPr>
                <a:t>没有参数或者所有参数都具有默认值；</a:t>
              </a:r>
            </a:p>
            <a:p>
              <a:pPr marL="342900" indent="-342900">
                <a:lnSpc>
                  <a:spcPct val="150000"/>
                </a:lnSpc>
                <a:buClr>
                  <a:srgbClr val="262685"/>
                </a:buClr>
                <a:buSzPct val="80000"/>
                <a:buFont typeface="Wingdings" panose="05000000000000000000" pitchFamily="2" charset="2"/>
                <a:buChar char="l"/>
              </a:pPr>
              <a:r>
                <a:rPr lang="zh-CN" altLang="en-US" sz="2000" dirty="0">
                  <a:solidFill>
                    <a:srgbClr val="000000"/>
                  </a:solidFill>
                  <a:latin typeface="MicrosoftYaHei"/>
                </a:rPr>
                <a:t>如果类内数据成员存在</a:t>
              </a:r>
              <a:r>
                <a:rPr lang="zh-CN" altLang="en-US" sz="2000" dirty="0">
                  <a:solidFill>
                    <a:srgbClr val="FF0000"/>
                  </a:solidFill>
                  <a:latin typeface="MicrosoftYaHei"/>
                </a:rPr>
                <a:t>初始值</a:t>
              </a:r>
              <a:r>
                <a:rPr lang="zh-CN" altLang="en-US" sz="2000" dirty="0">
                  <a:solidFill>
                    <a:srgbClr val="000000"/>
                  </a:solidFill>
                  <a:latin typeface="MicrosoftYaHei"/>
                </a:rPr>
                <a:t>，则用此值初始化数据成员；否则采用</a:t>
              </a:r>
              <a:r>
                <a:rPr lang="zh-CN" altLang="en-US" sz="2000" dirty="0">
                  <a:solidFill>
                    <a:srgbClr val="FF0000"/>
                  </a:solidFill>
                  <a:latin typeface="MicrosoftYaHei"/>
                </a:rPr>
                <a:t>默认</a:t>
              </a:r>
            </a:p>
            <a:p>
              <a:pPr marL="342900" indent="-342900">
                <a:lnSpc>
                  <a:spcPct val="150000"/>
                </a:lnSpc>
                <a:buClr>
                  <a:srgbClr val="262685"/>
                </a:buClr>
                <a:buSzPct val="80000"/>
                <a:buFont typeface="Wingdings" panose="05000000000000000000" pitchFamily="2" charset="2"/>
                <a:buChar char="l"/>
              </a:pPr>
              <a:r>
                <a:rPr lang="zh-CN" altLang="en-US" sz="2000" dirty="0">
                  <a:solidFill>
                    <a:srgbClr val="FF0000"/>
                  </a:solidFill>
                  <a:latin typeface="MicrosoftYaHei"/>
                </a:rPr>
                <a:t>方式初始化</a:t>
              </a:r>
              <a:r>
                <a:rPr lang="zh-CN" altLang="en-US" sz="2000" dirty="0">
                  <a:solidFill>
                    <a:srgbClr val="000000"/>
                  </a:solidFill>
                  <a:latin typeface="MicrosoftYaHei"/>
                </a:rPr>
                <a:t>。；</a:t>
              </a:r>
            </a:p>
            <a:p>
              <a:pPr marL="342900" indent="-342900">
                <a:lnSpc>
                  <a:spcPct val="150000"/>
                </a:lnSpc>
                <a:buClr>
                  <a:srgbClr val="262685"/>
                </a:buClr>
                <a:buSzPct val="80000"/>
                <a:buFont typeface="Wingdings" panose="05000000000000000000" pitchFamily="2" charset="2"/>
                <a:buChar char="l"/>
              </a:pPr>
              <a:r>
                <a:rPr lang="zh-CN" altLang="en-US" sz="2000" dirty="0">
                  <a:solidFill>
                    <a:srgbClr val="000000"/>
                  </a:solidFill>
                  <a:latin typeface="MicrosoftYaHei"/>
                </a:rPr>
                <a:t>如果显式地定义了构造函数，那么编译器将不会合成默认的构造函数</a:t>
              </a:r>
              <a:endParaRPr lang="en-US" altLang="zh-CN" sz="2000" dirty="0">
                <a:solidFill>
                  <a:srgbClr val="000000"/>
                </a:solidFill>
                <a:latin typeface="MicrosoftYaHei"/>
              </a:endParaRPr>
            </a:p>
          </p:txBody>
        </p:sp>
        <p:sp>
          <p:nvSpPr>
            <p:cNvPr id="67" name="矩形 66">
              <a:extLst>
                <a:ext uri="{FF2B5EF4-FFF2-40B4-BE49-F238E27FC236}">
                  <a16:creationId xmlns:a16="http://schemas.microsoft.com/office/drawing/2014/main" id="{A56A3D0B-AE8E-4632-B3F6-AFAD3A87FD81}"/>
                </a:ext>
              </a:extLst>
            </p:cNvPr>
            <p:cNvSpPr/>
            <p:nvPr/>
          </p:nvSpPr>
          <p:spPr>
            <a:xfrm>
              <a:off x="219973" y="1777374"/>
              <a:ext cx="8704051" cy="461665"/>
            </a:xfrm>
            <a:prstGeom prst="rect">
              <a:avLst/>
            </a:prstGeom>
          </p:spPr>
          <p:txBody>
            <a:bodyPr wrap="square">
              <a:spAutoFit/>
            </a:bodyPr>
            <a:lstStyle/>
            <a:p>
              <a:r>
                <a:rPr lang="zh-CN" altLang="en-US" sz="2400" dirty="0">
                  <a:solidFill>
                    <a:srgbClr val="FFFFFF"/>
                  </a:solidFill>
                  <a:latin typeface="MicrosoftYaHei"/>
                </a:rPr>
                <a:t>默认构造函数</a:t>
              </a:r>
              <a:endParaRPr lang="zh-CN" altLang="en-US" sz="2400" dirty="0"/>
            </a:p>
          </p:txBody>
        </p:sp>
      </p:grpSp>
      <p:sp>
        <p:nvSpPr>
          <p:cNvPr id="2" name="矩形 1">
            <a:extLst>
              <a:ext uri="{FF2B5EF4-FFF2-40B4-BE49-F238E27FC236}">
                <a16:creationId xmlns:a16="http://schemas.microsoft.com/office/drawing/2014/main" id="{1E5638F8-2420-4854-BF73-7E21F958E37B}"/>
              </a:ext>
            </a:extLst>
          </p:cNvPr>
          <p:cNvSpPr/>
          <p:nvPr/>
        </p:nvSpPr>
        <p:spPr>
          <a:xfrm>
            <a:off x="219957" y="3871210"/>
            <a:ext cx="8704047" cy="400110"/>
          </a:xfrm>
          <a:prstGeom prst="rect">
            <a:avLst/>
          </a:prstGeom>
        </p:spPr>
        <p:txBody>
          <a:bodyPr wrap="square">
            <a:spAutoFit/>
          </a:bodyPr>
          <a:lstStyle/>
          <a:p>
            <a:r>
              <a:rPr lang="zh-CN" altLang="en-US" sz="2000" dirty="0"/>
              <a:t>下面程序是否正确？</a:t>
            </a:r>
          </a:p>
        </p:txBody>
      </p:sp>
      <p:grpSp>
        <p:nvGrpSpPr>
          <p:cNvPr id="28" name="组合 27">
            <a:extLst>
              <a:ext uri="{FF2B5EF4-FFF2-40B4-BE49-F238E27FC236}">
                <a16:creationId xmlns:a16="http://schemas.microsoft.com/office/drawing/2014/main" id="{5033E64F-51D5-4C4C-9B70-BF90CF82066B}"/>
              </a:ext>
            </a:extLst>
          </p:cNvPr>
          <p:cNvGrpSpPr/>
          <p:nvPr/>
        </p:nvGrpSpPr>
        <p:grpSpPr>
          <a:xfrm>
            <a:off x="5867376" y="4288960"/>
            <a:ext cx="3056626" cy="2025804"/>
            <a:chOff x="219974" y="1739274"/>
            <a:chExt cx="8704052" cy="1950419"/>
          </a:xfrm>
        </p:grpSpPr>
        <p:grpSp>
          <p:nvGrpSpPr>
            <p:cNvPr id="29" name="组合 28">
              <a:extLst>
                <a:ext uri="{FF2B5EF4-FFF2-40B4-BE49-F238E27FC236}">
                  <a16:creationId xmlns:a16="http://schemas.microsoft.com/office/drawing/2014/main" id="{8C394E4D-B35B-42FE-AE9D-E84170CAA839}"/>
                </a:ext>
              </a:extLst>
            </p:cNvPr>
            <p:cNvGrpSpPr/>
            <p:nvPr/>
          </p:nvGrpSpPr>
          <p:grpSpPr>
            <a:xfrm>
              <a:off x="219974" y="1763590"/>
              <a:ext cx="8704052" cy="1926103"/>
              <a:chOff x="219974" y="1770732"/>
              <a:chExt cx="8704052" cy="1796152"/>
            </a:xfrm>
            <a:effectLst>
              <a:outerShdw blurRad="50800" dist="69850" dir="2700000" algn="tl" rotWithShape="0">
                <a:prstClr val="black">
                  <a:alpha val="40000"/>
                </a:prstClr>
              </a:outerShdw>
            </a:effectLst>
          </p:grpSpPr>
          <p:sp>
            <p:nvSpPr>
              <p:cNvPr id="32" name="矩形: 圆角 31">
                <a:extLst>
                  <a:ext uri="{FF2B5EF4-FFF2-40B4-BE49-F238E27FC236}">
                    <a16:creationId xmlns:a16="http://schemas.microsoft.com/office/drawing/2014/main" id="{D74F958A-36C3-4CDE-AFC0-4FC294F70783}"/>
                  </a:ext>
                </a:extLst>
              </p:cNvPr>
              <p:cNvSpPr/>
              <p:nvPr/>
            </p:nvSpPr>
            <p:spPr>
              <a:xfrm>
                <a:off x="219974" y="1770732"/>
                <a:ext cx="8704052" cy="1796152"/>
              </a:xfrm>
              <a:prstGeom prst="roundRect">
                <a:avLst>
                  <a:gd name="adj" fmla="val 8545"/>
                </a:avLst>
              </a:prstGeom>
              <a:solidFill>
                <a:srgbClr val="E7F3E6"/>
              </a:solidFill>
              <a:ln>
                <a:solidFill>
                  <a:srgbClr val="E7F3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矩形: 圆顶角 32">
                <a:extLst>
                  <a:ext uri="{FF2B5EF4-FFF2-40B4-BE49-F238E27FC236}">
                    <a16:creationId xmlns:a16="http://schemas.microsoft.com/office/drawing/2014/main" id="{78B8E5FA-FAEC-4520-AFDD-92D2B4E9A986}"/>
                  </a:ext>
                </a:extLst>
              </p:cNvPr>
              <p:cNvSpPr/>
              <p:nvPr/>
            </p:nvSpPr>
            <p:spPr>
              <a:xfrm>
                <a:off x="219974" y="1770733"/>
                <a:ext cx="8704049" cy="359230"/>
              </a:xfrm>
              <a:prstGeom prst="round2SameRect">
                <a:avLst>
                  <a:gd name="adj1" fmla="val 20076"/>
                  <a:gd name="adj2" fmla="val 0"/>
                </a:avLst>
              </a:prstGeom>
              <a:solidFill>
                <a:srgbClr val="118707"/>
              </a:solidFill>
              <a:ln>
                <a:solidFill>
                  <a:srgbClr val="1187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0" name="矩形 29">
              <a:extLst>
                <a:ext uri="{FF2B5EF4-FFF2-40B4-BE49-F238E27FC236}">
                  <a16:creationId xmlns:a16="http://schemas.microsoft.com/office/drawing/2014/main" id="{C1F2CBAE-DD4E-4A10-ACEF-98F90059E48F}"/>
                </a:ext>
              </a:extLst>
            </p:cNvPr>
            <p:cNvSpPr/>
            <p:nvPr/>
          </p:nvSpPr>
          <p:spPr>
            <a:xfrm>
              <a:off x="219974" y="2305434"/>
              <a:ext cx="8704043" cy="1274191"/>
            </a:xfrm>
            <a:prstGeom prst="rect">
              <a:avLst/>
            </a:prstGeom>
          </p:spPr>
          <p:txBody>
            <a:bodyPr wrap="square">
              <a:spAutoFit/>
            </a:bodyPr>
            <a:lstStyle/>
            <a:p>
              <a:pPr>
                <a:buClr>
                  <a:srgbClr val="118707"/>
                </a:buClr>
                <a:buSzPct val="80000"/>
              </a:pPr>
              <a:r>
                <a:rPr lang="zh-CN" altLang="en-US" sz="2000" dirty="0">
                  <a:latin typeface="Courier New" panose="02070309020205020404" pitchFamily="49" charset="0"/>
                  <a:cs typeface="Courier New" panose="02070309020205020404" pitchFamily="49" charset="0"/>
                </a:rPr>
                <a:t>错误，没有默认构造函数。如果显式地定义了构造函数，那么编译器将不会合成默认的构造函数</a:t>
              </a:r>
              <a:endParaRPr lang="zh-CN" altLang="en-US" sz="2000" dirty="0"/>
            </a:p>
          </p:txBody>
        </p:sp>
        <p:sp>
          <p:nvSpPr>
            <p:cNvPr id="31" name="矩形 30">
              <a:extLst>
                <a:ext uri="{FF2B5EF4-FFF2-40B4-BE49-F238E27FC236}">
                  <a16:creationId xmlns:a16="http://schemas.microsoft.com/office/drawing/2014/main" id="{9C59DC8B-21C0-408A-B6BD-D44AE96A6033}"/>
                </a:ext>
              </a:extLst>
            </p:cNvPr>
            <p:cNvSpPr/>
            <p:nvPr/>
          </p:nvSpPr>
          <p:spPr>
            <a:xfrm>
              <a:off x="219974" y="1739274"/>
              <a:ext cx="8704049" cy="461665"/>
            </a:xfrm>
            <a:prstGeom prst="rect">
              <a:avLst/>
            </a:prstGeom>
          </p:spPr>
          <p:txBody>
            <a:bodyPr wrap="square">
              <a:spAutoFit/>
            </a:bodyPr>
            <a:lstStyle/>
            <a:p>
              <a:r>
                <a:rPr lang="zh-CN" altLang="en-US" sz="2400" dirty="0">
                  <a:solidFill>
                    <a:srgbClr val="FFFFFF"/>
                  </a:solidFill>
                  <a:latin typeface="MicrosoftYaHei"/>
                </a:rPr>
                <a:t>答案</a:t>
              </a:r>
              <a:endParaRPr lang="zh-CN" altLang="en-US" sz="2400" dirty="0"/>
            </a:p>
          </p:txBody>
        </p:sp>
      </p:grpSp>
      <p:grpSp>
        <p:nvGrpSpPr>
          <p:cNvPr id="6" name="组合 5">
            <a:extLst>
              <a:ext uri="{FF2B5EF4-FFF2-40B4-BE49-F238E27FC236}">
                <a16:creationId xmlns:a16="http://schemas.microsoft.com/office/drawing/2014/main" id="{626A66BA-1261-4D71-932C-223402143575}"/>
              </a:ext>
            </a:extLst>
          </p:cNvPr>
          <p:cNvGrpSpPr/>
          <p:nvPr/>
        </p:nvGrpSpPr>
        <p:grpSpPr>
          <a:xfrm>
            <a:off x="219954" y="4299798"/>
            <a:ext cx="5556007" cy="2023355"/>
            <a:chOff x="219954" y="4299798"/>
            <a:chExt cx="5556007" cy="2023355"/>
          </a:xfrm>
        </p:grpSpPr>
        <p:grpSp>
          <p:nvGrpSpPr>
            <p:cNvPr id="23" name="组合 22">
              <a:extLst>
                <a:ext uri="{FF2B5EF4-FFF2-40B4-BE49-F238E27FC236}">
                  <a16:creationId xmlns:a16="http://schemas.microsoft.com/office/drawing/2014/main" id="{678171FF-504E-48C7-B80A-34ACCAE38753}"/>
                </a:ext>
              </a:extLst>
            </p:cNvPr>
            <p:cNvGrpSpPr/>
            <p:nvPr/>
          </p:nvGrpSpPr>
          <p:grpSpPr>
            <a:xfrm>
              <a:off x="219957" y="4299798"/>
              <a:ext cx="5556004" cy="2014967"/>
              <a:chOff x="219974" y="1748979"/>
              <a:chExt cx="8704052" cy="2086338"/>
            </a:xfrm>
          </p:grpSpPr>
          <p:grpSp>
            <p:nvGrpSpPr>
              <p:cNvPr id="24" name="组合 23">
                <a:extLst>
                  <a:ext uri="{FF2B5EF4-FFF2-40B4-BE49-F238E27FC236}">
                    <a16:creationId xmlns:a16="http://schemas.microsoft.com/office/drawing/2014/main" id="{7E82AFCB-10AE-4918-92A1-BAE467077412}"/>
                  </a:ext>
                </a:extLst>
              </p:cNvPr>
              <p:cNvGrpSpPr/>
              <p:nvPr/>
            </p:nvGrpSpPr>
            <p:grpSpPr>
              <a:xfrm>
                <a:off x="219974" y="1763586"/>
                <a:ext cx="8704052" cy="2071731"/>
                <a:chOff x="219974" y="1770730"/>
                <a:chExt cx="8704052" cy="1931956"/>
              </a:xfrm>
              <a:effectLst>
                <a:outerShdw blurRad="50800" dist="69850" dir="2700000" algn="tl" rotWithShape="0">
                  <a:prstClr val="black">
                    <a:alpha val="40000"/>
                  </a:prstClr>
                </a:outerShdw>
              </a:effectLst>
            </p:grpSpPr>
            <p:sp>
              <p:nvSpPr>
                <p:cNvPr id="26" name="矩形: 圆角 25">
                  <a:extLst>
                    <a:ext uri="{FF2B5EF4-FFF2-40B4-BE49-F238E27FC236}">
                      <a16:creationId xmlns:a16="http://schemas.microsoft.com/office/drawing/2014/main" id="{33230655-0955-4A13-91C3-D5DD1A9C177B}"/>
                    </a:ext>
                  </a:extLst>
                </p:cNvPr>
                <p:cNvSpPr/>
                <p:nvPr/>
              </p:nvSpPr>
              <p:spPr>
                <a:xfrm>
                  <a:off x="219974" y="1770730"/>
                  <a:ext cx="8704052" cy="1931956"/>
                </a:xfrm>
                <a:prstGeom prst="roundRect">
                  <a:avLst>
                    <a:gd name="adj" fmla="val 5057"/>
                  </a:avLst>
                </a:pr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矩形: 圆顶角 26">
                  <a:extLst>
                    <a:ext uri="{FF2B5EF4-FFF2-40B4-BE49-F238E27FC236}">
                      <a16:creationId xmlns:a16="http://schemas.microsoft.com/office/drawing/2014/main" id="{595F2135-EEA9-4459-8B13-3EA1EE9023B3}"/>
                    </a:ext>
                  </a:extLst>
                </p:cNvPr>
                <p:cNvSpPr/>
                <p:nvPr/>
              </p:nvSpPr>
              <p:spPr>
                <a:xfrm>
                  <a:off x="219974" y="1770733"/>
                  <a:ext cx="8704052" cy="388922"/>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5" name="矩形 24">
                <a:extLst>
                  <a:ext uri="{FF2B5EF4-FFF2-40B4-BE49-F238E27FC236}">
                    <a16:creationId xmlns:a16="http://schemas.microsoft.com/office/drawing/2014/main" id="{F3A3548E-58BA-41E7-9C92-410D34362B1A}"/>
                  </a:ext>
                </a:extLst>
              </p:cNvPr>
              <p:cNvSpPr/>
              <p:nvPr/>
            </p:nvSpPr>
            <p:spPr>
              <a:xfrm>
                <a:off x="219974" y="1748979"/>
                <a:ext cx="8704050" cy="478019"/>
              </a:xfrm>
              <a:prstGeom prst="rect">
                <a:avLst/>
              </a:prstGeom>
            </p:spPr>
            <p:txBody>
              <a:bodyPr wrap="square">
                <a:spAutoFit/>
              </a:bodyPr>
              <a:lstStyle/>
              <a:p>
                <a:r>
                  <a:rPr lang="zh-CN" altLang="en-US" sz="2400" dirty="0">
                    <a:solidFill>
                      <a:srgbClr val="FFFFFF"/>
                    </a:solidFill>
                    <a:latin typeface="Courier New" panose="02070309020205020404" pitchFamily="49" charset="0"/>
                    <a:cs typeface="Courier New" panose="02070309020205020404" pitchFamily="49" charset="0"/>
                  </a:rPr>
                  <a:t>示例</a:t>
                </a:r>
                <a:endParaRPr lang="zh-CN" altLang="en-US" sz="2400" dirty="0"/>
              </a:p>
            </p:txBody>
          </p:sp>
        </p:grpSp>
        <p:sp>
          <p:nvSpPr>
            <p:cNvPr id="3" name="矩形 2">
              <a:extLst>
                <a:ext uri="{FF2B5EF4-FFF2-40B4-BE49-F238E27FC236}">
                  <a16:creationId xmlns:a16="http://schemas.microsoft.com/office/drawing/2014/main" id="{2B52B85D-44A0-406E-9646-67EAFDD04048}"/>
                </a:ext>
              </a:extLst>
            </p:cNvPr>
            <p:cNvSpPr/>
            <p:nvPr/>
          </p:nvSpPr>
          <p:spPr>
            <a:xfrm>
              <a:off x="219954" y="4722715"/>
              <a:ext cx="5556003" cy="1600438"/>
            </a:xfrm>
            <a:prstGeom prst="rect">
              <a:avLst/>
            </a:prstGeom>
          </p:spPr>
          <p:txBody>
            <a:bodyPr wrap="square">
              <a:spAutoFit/>
            </a:bodyPr>
            <a:lstStyle/>
            <a:p>
              <a:r>
                <a:rPr lang="en-US" altLang="zh-CN" sz="1400" dirty="0">
                  <a:solidFill>
                    <a:srgbClr val="0000FF"/>
                  </a:solidFill>
                  <a:latin typeface="Courier New" panose="02070309020205020404" pitchFamily="49" charset="0"/>
                  <a:cs typeface="Courier New" panose="02070309020205020404" pitchFamily="49" charset="0"/>
                </a:rPr>
                <a:t>class</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267F99"/>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a:t>
              </a:r>
            </a:p>
            <a:p>
              <a:r>
                <a:rPr lang="en-US" altLang="zh-CN" sz="1400" dirty="0">
                  <a:solidFill>
                    <a:srgbClr val="0000FF"/>
                  </a:solidFill>
                  <a:latin typeface="Courier New" panose="02070309020205020404" pitchFamily="49" charset="0"/>
                  <a:cs typeface="Courier New" panose="02070309020205020404" pitchFamily="49" charset="0"/>
                </a:rPr>
                <a:t>public:</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795E26"/>
                  </a:solidFill>
                  <a:latin typeface="Courier New" panose="02070309020205020404" pitchFamily="49" charset="0"/>
                  <a:cs typeface="Courier New" panose="02070309020205020404" pitchFamily="49" charset="0"/>
                </a:rPr>
                <a:t>	Fraction</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FF"/>
                  </a:solidFill>
                  <a:latin typeface="Courier New" panose="02070309020205020404" pitchFamily="49" charset="0"/>
                  <a:cs typeface="Courier New" panose="02070309020205020404" pitchFamily="49" charset="0"/>
                </a:rPr>
                <a:t>int</a:t>
              </a:r>
              <a:r>
                <a:rPr lang="en-US" altLang="zh-CN" sz="1400" dirty="0">
                  <a:solidFill>
                    <a:srgbClr val="000000"/>
                  </a:solidFill>
                  <a:latin typeface="Courier New" panose="02070309020205020404" pitchFamily="49" charset="0"/>
                  <a:cs typeface="Courier New" panose="02070309020205020404" pitchFamily="49" charset="0"/>
                </a:rPr>
                <a:t> above, </a:t>
              </a:r>
              <a:r>
                <a:rPr lang="en-US" altLang="zh-CN" sz="1400" dirty="0">
                  <a:solidFill>
                    <a:srgbClr val="0000FF"/>
                  </a:solidFill>
                  <a:latin typeface="Courier New" panose="02070309020205020404" pitchFamily="49" charset="0"/>
                  <a:cs typeface="Courier New" panose="02070309020205020404" pitchFamily="49" charset="0"/>
                </a:rPr>
                <a:t>int</a:t>
              </a:r>
              <a:r>
                <a:rPr lang="en-US" altLang="zh-CN" sz="1400" dirty="0">
                  <a:solidFill>
                    <a:srgbClr val="000000"/>
                  </a:solidFill>
                  <a:latin typeface="Courier New" panose="02070309020205020404" pitchFamily="49" charset="0"/>
                  <a:cs typeface="Courier New" panose="02070309020205020404" pitchFamily="49" charset="0"/>
                </a:rPr>
                <a:t> below):</a:t>
              </a:r>
              <a:r>
                <a:rPr lang="en-US" altLang="zh-CN" sz="1400" dirty="0" err="1">
                  <a:solidFill>
                    <a:srgbClr val="000000"/>
                  </a:solidFill>
                  <a:latin typeface="Courier New" panose="02070309020205020404" pitchFamily="49" charset="0"/>
                  <a:cs typeface="Courier New" panose="02070309020205020404" pitchFamily="49" charset="0"/>
                </a:rPr>
                <a:t>m_numerator</a:t>
              </a:r>
              <a:r>
                <a:rPr lang="en-US" altLang="zh-CN" sz="1400" dirty="0">
                  <a:solidFill>
                    <a:srgbClr val="000000"/>
                  </a:solidFill>
                  <a:latin typeface="Courier New" panose="02070309020205020404" pitchFamily="49" charset="0"/>
                  <a:cs typeface="Courier New" panose="02070309020205020404" pitchFamily="49" charset="0"/>
                </a:rPr>
                <a:t>(above), </a:t>
              </a:r>
              <a:r>
                <a:rPr lang="en-US" altLang="zh-CN" sz="1400" dirty="0" err="1">
                  <a:solidFill>
                    <a:srgbClr val="000000"/>
                  </a:solidFill>
                  <a:latin typeface="Courier New" panose="02070309020205020404" pitchFamily="49" charset="0"/>
                  <a:cs typeface="Courier New" panose="02070309020205020404" pitchFamily="49" charset="0"/>
                </a:rPr>
                <a:t>m_denominator</a:t>
              </a:r>
              <a:r>
                <a:rPr lang="en-US" altLang="zh-CN" sz="1400" dirty="0">
                  <a:solidFill>
                    <a:srgbClr val="000000"/>
                  </a:solidFill>
                  <a:latin typeface="Courier New" panose="02070309020205020404" pitchFamily="49" charset="0"/>
                  <a:cs typeface="Courier New" panose="02070309020205020404" pitchFamily="49" charset="0"/>
                </a:rPr>
                <a:t>(below) {}</a:t>
              </a:r>
            </a:p>
            <a:p>
              <a:r>
                <a:rPr lang="en-US" altLang="zh-CN" sz="1400" dirty="0">
                  <a:solidFill>
                    <a:srgbClr val="000000"/>
                  </a:solidFill>
                  <a:latin typeface="Courier New" panose="02070309020205020404" pitchFamily="49" charset="0"/>
                  <a:cs typeface="Courier New" panose="02070309020205020404" pitchFamily="49" charset="0"/>
                </a:rPr>
                <a:t>};</a:t>
              </a:r>
            </a:p>
            <a:p>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267F99"/>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a;</a:t>
              </a:r>
              <a:endParaRPr lang="en-US" altLang="zh-CN" sz="1400" b="0" dirty="0">
                <a:solidFill>
                  <a:srgbClr val="000000"/>
                </a:solidFill>
                <a:effectLst/>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3302348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457950" y="6383729"/>
            <a:ext cx="2057400" cy="365125"/>
          </a:xfrm>
        </p:spPr>
        <p:txBody>
          <a:bodyPr/>
          <a:lstStyle/>
          <a:p>
            <a:fld id="{6AD33FD5-61D2-4238-98DB-DB8C208BC919}" type="slidenum">
              <a:rPr lang="zh-CN" altLang="en-US" smtClean="0"/>
              <a:t>18</a:t>
            </a:fld>
            <a:endParaRPr lang="zh-CN" altLang="en-US" dirty="0"/>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842066" cy="584775"/>
          </a:xfrm>
          <a:prstGeom prst="rect">
            <a:avLst/>
          </a:prstGeom>
          <a:noFill/>
        </p:spPr>
        <p:txBody>
          <a:bodyPr wrap="square" rtlCol="0">
            <a:spAutoFit/>
          </a:bodyPr>
          <a:lstStyle/>
          <a:p>
            <a:r>
              <a:rPr lang="en-US" altLang="zh-CN" sz="3200" dirty="0">
                <a:solidFill>
                  <a:schemeClr val="bg1"/>
                </a:solidFill>
              </a:rPr>
              <a:t>6.2.1 </a:t>
            </a:r>
            <a:r>
              <a:rPr lang="zh-CN" altLang="en-US" sz="3200" dirty="0">
                <a:solidFill>
                  <a:schemeClr val="bg1"/>
                </a:solidFill>
              </a:rPr>
              <a:t>默认构造函数 </a:t>
            </a:r>
            <a:r>
              <a:rPr lang="en-US" altLang="zh-CN" sz="2400" dirty="0">
                <a:solidFill>
                  <a:schemeClr val="bg1"/>
                </a:solidFill>
              </a:rPr>
              <a:t>--- </a:t>
            </a:r>
            <a:r>
              <a:rPr lang="zh-CN" altLang="en-US" sz="2400" dirty="0">
                <a:solidFill>
                  <a:schemeClr val="bg1"/>
                </a:solidFill>
              </a:rPr>
              <a:t>定义构造函数</a:t>
            </a:r>
          </a:p>
        </p:txBody>
      </p:sp>
      <p:sp>
        <p:nvSpPr>
          <p:cNvPr id="2" name="矩形 1">
            <a:extLst>
              <a:ext uri="{FF2B5EF4-FFF2-40B4-BE49-F238E27FC236}">
                <a16:creationId xmlns:a16="http://schemas.microsoft.com/office/drawing/2014/main" id="{1E5638F8-2420-4854-BF73-7E21F958E37B}"/>
              </a:ext>
            </a:extLst>
          </p:cNvPr>
          <p:cNvSpPr/>
          <p:nvPr/>
        </p:nvSpPr>
        <p:spPr>
          <a:xfrm>
            <a:off x="150961" y="993453"/>
            <a:ext cx="8704047" cy="400110"/>
          </a:xfrm>
          <a:prstGeom prst="rect">
            <a:avLst/>
          </a:prstGeom>
        </p:spPr>
        <p:txBody>
          <a:bodyPr wrap="square">
            <a:spAutoFit/>
          </a:bodyPr>
          <a:lstStyle/>
          <a:p>
            <a:r>
              <a:rPr lang="en-US" altLang="zh-CN" sz="2000" dirty="0"/>
              <a:t>C++11 </a:t>
            </a:r>
            <a:r>
              <a:rPr lang="zh-CN" altLang="en-US" sz="2000" dirty="0"/>
              <a:t>允许在显式定义构造函数的情况下，使用默认的构造函数</a:t>
            </a:r>
          </a:p>
        </p:txBody>
      </p:sp>
      <p:grpSp>
        <p:nvGrpSpPr>
          <p:cNvPr id="34" name="组合 33">
            <a:extLst>
              <a:ext uri="{FF2B5EF4-FFF2-40B4-BE49-F238E27FC236}">
                <a16:creationId xmlns:a16="http://schemas.microsoft.com/office/drawing/2014/main" id="{B2C21858-9D3B-4AD3-B3C2-22D3C40E4456}"/>
              </a:ext>
            </a:extLst>
          </p:cNvPr>
          <p:cNvGrpSpPr/>
          <p:nvPr/>
        </p:nvGrpSpPr>
        <p:grpSpPr>
          <a:xfrm>
            <a:off x="219958" y="1362749"/>
            <a:ext cx="8704047" cy="2434626"/>
            <a:chOff x="219974" y="1748979"/>
            <a:chExt cx="8704052" cy="2520861"/>
          </a:xfrm>
        </p:grpSpPr>
        <p:grpSp>
          <p:nvGrpSpPr>
            <p:cNvPr id="35" name="组合 34">
              <a:extLst>
                <a:ext uri="{FF2B5EF4-FFF2-40B4-BE49-F238E27FC236}">
                  <a16:creationId xmlns:a16="http://schemas.microsoft.com/office/drawing/2014/main" id="{673E80A7-6B34-4D96-AEA7-97B60F30BED3}"/>
                </a:ext>
              </a:extLst>
            </p:cNvPr>
            <p:cNvGrpSpPr/>
            <p:nvPr/>
          </p:nvGrpSpPr>
          <p:grpSpPr>
            <a:xfrm>
              <a:off x="219974" y="1763587"/>
              <a:ext cx="8704052" cy="2506253"/>
              <a:chOff x="219974" y="1770731"/>
              <a:chExt cx="8704052" cy="2337162"/>
            </a:xfrm>
            <a:effectLst>
              <a:outerShdw blurRad="50800" dist="69850" dir="2700000" algn="tl" rotWithShape="0">
                <a:prstClr val="black">
                  <a:alpha val="40000"/>
                </a:prstClr>
              </a:outerShdw>
            </a:effectLst>
          </p:grpSpPr>
          <p:sp>
            <p:nvSpPr>
              <p:cNvPr id="37" name="矩形: 圆角 36">
                <a:extLst>
                  <a:ext uri="{FF2B5EF4-FFF2-40B4-BE49-F238E27FC236}">
                    <a16:creationId xmlns:a16="http://schemas.microsoft.com/office/drawing/2014/main" id="{7E6F96E4-CBBE-4FC3-ACAE-A66884C6F750}"/>
                  </a:ext>
                </a:extLst>
              </p:cNvPr>
              <p:cNvSpPr/>
              <p:nvPr/>
            </p:nvSpPr>
            <p:spPr>
              <a:xfrm>
                <a:off x="219974" y="1770731"/>
                <a:ext cx="8704052" cy="2337162"/>
              </a:xfrm>
              <a:prstGeom prst="roundRect">
                <a:avLst>
                  <a:gd name="adj" fmla="val 5057"/>
                </a:avLst>
              </a:pr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矩形: 圆顶角 37">
                <a:extLst>
                  <a:ext uri="{FF2B5EF4-FFF2-40B4-BE49-F238E27FC236}">
                    <a16:creationId xmlns:a16="http://schemas.microsoft.com/office/drawing/2014/main" id="{A8CD02EE-FE78-4716-8798-AFC833AB66ED}"/>
                  </a:ext>
                </a:extLst>
              </p:cNvPr>
              <p:cNvSpPr/>
              <p:nvPr/>
            </p:nvSpPr>
            <p:spPr>
              <a:xfrm>
                <a:off x="219974" y="1770733"/>
                <a:ext cx="8704052" cy="388922"/>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6" name="矩形 35">
              <a:extLst>
                <a:ext uri="{FF2B5EF4-FFF2-40B4-BE49-F238E27FC236}">
                  <a16:creationId xmlns:a16="http://schemas.microsoft.com/office/drawing/2014/main" id="{AAE8289C-15A8-4D4B-87B2-BCBDA72D6223}"/>
                </a:ext>
              </a:extLst>
            </p:cNvPr>
            <p:cNvSpPr/>
            <p:nvPr/>
          </p:nvSpPr>
          <p:spPr>
            <a:xfrm>
              <a:off x="219974" y="1748979"/>
              <a:ext cx="8704050" cy="478019"/>
            </a:xfrm>
            <a:prstGeom prst="rect">
              <a:avLst/>
            </a:prstGeom>
          </p:spPr>
          <p:txBody>
            <a:bodyPr wrap="square">
              <a:spAutoFit/>
            </a:bodyPr>
            <a:lstStyle/>
            <a:p>
              <a:r>
                <a:rPr lang="zh-CN" altLang="en-US" sz="2400" dirty="0">
                  <a:solidFill>
                    <a:srgbClr val="FFFFFF"/>
                  </a:solidFill>
                  <a:latin typeface="Courier New" panose="02070309020205020404" pitchFamily="49" charset="0"/>
                  <a:cs typeface="Courier New" panose="02070309020205020404" pitchFamily="49" charset="0"/>
                </a:rPr>
                <a:t>示例</a:t>
              </a:r>
              <a:endParaRPr lang="zh-CN" altLang="en-US" sz="2400" dirty="0"/>
            </a:p>
          </p:txBody>
        </p:sp>
      </p:grpSp>
      <p:sp>
        <p:nvSpPr>
          <p:cNvPr id="6" name="矩形 5">
            <a:extLst>
              <a:ext uri="{FF2B5EF4-FFF2-40B4-BE49-F238E27FC236}">
                <a16:creationId xmlns:a16="http://schemas.microsoft.com/office/drawing/2014/main" id="{8492F2A5-1E60-465D-B252-FDF86C4FEF7B}"/>
              </a:ext>
            </a:extLst>
          </p:cNvPr>
          <p:cNvSpPr/>
          <p:nvPr/>
        </p:nvSpPr>
        <p:spPr>
          <a:xfrm>
            <a:off x="219955" y="1766050"/>
            <a:ext cx="8704045" cy="2031325"/>
          </a:xfrm>
          <a:prstGeom prst="rect">
            <a:avLst/>
          </a:prstGeom>
        </p:spPr>
        <p:txBody>
          <a:bodyPr wrap="square">
            <a:spAutoFit/>
          </a:bodyPr>
          <a:lstStyle/>
          <a:p>
            <a:r>
              <a:rPr lang="en-US" altLang="zh-CN" sz="1400" dirty="0">
                <a:solidFill>
                  <a:srgbClr val="0000FF"/>
                </a:solidFill>
                <a:latin typeface="Courier New" panose="02070309020205020404" pitchFamily="49" charset="0"/>
                <a:cs typeface="Courier New" panose="02070309020205020404" pitchFamily="49" charset="0"/>
              </a:rPr>
              <a:t>class</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267F99"/>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a:t>
            </a:r>
          </a:p>
          <a:p>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8000"/>
                </a:solidFill>
                <a:latin typeface="Courier New" panose="02070309020205020404" pitchFamily="49" charset="0"/>
                <a:cs typeface="Courier New" panose="02070309020205020404" pitchFamily="49" charset="0"/>
              </a:rPr>
              <a:t>/* </a:t>
            </a:r>
            <a:r>
              <a:rPr lang="zh-CN" altLang="en-US" sz="1400" dirty="0">
                <a:solidFill>
                  <a:srgbClr val="008000"/>
                </a:solidFill>
                <a:latin typeface="Courier New" panose="02070309020205020404" pitchFamily="49" charset="0"/>
                <a:cs typeface="Courier New" panose="02070309020205020404" pitchFamily="49" charset="0"/>
              </a:rPr>
              <a:t>其它成员与之前一致 *</a:t>
            </a:r>
            <a:r>
              <a:rPr lang="en-US" altLang="zh-CN" sz="1400" dirty="0">
                <a:solidFill>
                  <a:srgbClr val="008000"/>
                </a:solidFill>
                <a:latin typeface="Courier New" panose="02070309020205020404" pitchFamily="49" charset="0"/>
                <a:cs typeface="Courier New" panose="02070309020205020404" pitchFamily="49" charset="0"/>
              </a:rPr>
              <a:t>/</a:t>
            </a:r>
            <a:endParaRPr lang="zh-CN" altLang="en-US"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FF"/>
                </a:solidFill>
                <a:latin typeface="Courier New" panose="02070309020205020404" pitchFamily="49" charset="0"/>
                <a:cs typeface="Courier New" panose="02070309020205020404" pitchFamily="49" charset="0"/>
              </a:rPr>
              <a:t>public:</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795E26"/>
                </a:solidFill>
                <a:latin typeface="Courier New" panose="02070309020205020404" pitchFamily="49" charset="0"/>
                <a:cs typeface="Courier New" panose="02070309020205020404" pitchFamily="49" charset="0"/>
              </a:rPr>
              <a:t>	Fraction</a:t>
            </a:r>
            <a:r>
              <a:rPr lang="en-US" altLang="zh-CN" sz="1400" dirty="0">
                <a:solidFill>
                  <a:srgbClr val="000000"/>
                </a:solidFill>
                <a:latin typeface="Courier New" panose="02070309020205020404" pitchFamily="49" charset="0"/>
                <a:cs typeface="Courier New" panose="02070309020205020404" pitchFamily="49" charset="0"/>
              </a:rPr>
              <a:t>() = </a:t>
            </a:r>
            <a:r>
              <a:rPr lang="en-US" altLang="zh-CN" sz="1400" dirty="0">
                <a:solidFill>
                  <a:srgbClr val="AF00DB"/>
                </a:solidFill>
                <a:latin typeface="Courier New" panose="02070309020205020404" pitchFamily="49" charset="0"/>
                <a:cs typeface="Courier New" panose="02070309020205020404" pitchFamily="49" charset="0"/>
              </a:rPr>
              <a:t>default</a:t>
            </a:r>
            <a:r>
              <a:rPr lang="en-US" altLang="zh-CN" sz="1400" dirty="0">
                <a:solidFill>
                  <a:srgbClr val="000000"/>
                </a:solidFill>
                <a:latin typeface="Courier New" panose="02070309020205020404" pitchFamily="49" charset="0"/>
                <a:cs typeface="Courier New" panose="02070309020205020404" pitchFamily="49" charset="0"/>
              </a:rPr>
              <a:t> ;</a:t>
            </a:r>
          </a:p>
          <a:p>
            <a:r>
              <a:rPr lang="en-US" altLang="zh-CN" sz="1400" dirty="0">
                <a:solidFill>
                  <a:srgbClr val="795E26"/>
                </a:solidFill>
                <a:latin typeface="Courier New" panose="02070309020205020404" pitchFamily="49" charset="0"/>
                <a:cs typeface="Courier New" panose="02070309020205020404" pitchFamily="49" charset="0"/>
              </a:rPr>
              <a:t>	Fraction</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FF"/>
                </a:solidFill>
                <a:latin typeface="Courier New" panose="02070309020205020404" pitchFamily="49" charset="0"/>
                <a:cs typeface="Courier New" panose="02070309020205020404" pitchFamily="49" charset="0"/>
              </a:rPr>
              <a:t>int</a:t>
            </a:r>
            <a:r>
              <a:rPr lang="en-US" altLang="zh-CN" sz="1400" dirty="0">
                <a:solidFill>
                  <a:srgbClr val="000000"/>
                </a:solidFill>
                <a:latin typeface="Courier New" panose="02070309020205020404" pitchFamily="49" charset="0"/>
                <a:cs typeface="Courier New" panose="02070309020205020404" pitchFamily="49" charset="0"/>
              </a:rPr>
              <a:t> above, </a:t>
            </a:r>
            <a:r>
              <a:rPr lang="en-US" altLang="zh-CN" sz="1400" dirty="0">
                <a:solidFill>
                  <a:srgbClr val="0000FF"/>
                </a:solidFill>
                <a:latin typeface="Courier New" panose="02070309020205020404" pitchFamily="49" charset="0"/>
                <a:cs typeface="Courier New" panose="02070309020205020404" pitchFamily="49" charset="0"/>
              </a:rPr>
              <a:t>int</a:t>
            </a:r>
            <a:r>
              <a:rPr lang="en-US" altLang="zh-CN" sz="1400" dirty="0">
                <a:solidFill>
                  <a:srgbClr val="000000"/>
                </a:solidFill>
                <a:latin typeface="Courier New" panose="02070309020205020404" pitchFamily="49" charset="0"/>
                <a:cs typeface="Courier New" panose="02070309020205020404" pitchFamily="49" charset="0"/>
              </a:rPr>
              <a:t> below) :</a:t>
            </a:r>
            <a:r>
              <a:rPr lang="en-US" altLang="zh-CN" sz="1400" dirty="0" err="1">
                <a:latin typeface="Courier New" panose="02070309020205020404" pitchFamily="49" charset="0"/>
                <a:cs typeface="Courier New" panose="02070309020205020404" pitchFamily="49" charset="0"/>
              </a:rPr>
              <a:t>m_numerator</a:t>
            </a:r>
            <a:r>
              <a:rPr lang="en-US" altLang="zh-CN" sz="1400" dirty="0">
                <a:latin typeface="Courier New" panose="02070309020205020404" pitchFamily="49" charset="0"/>
                <a:cs typeface="Courier New" panose="02070309020205020404" pitchFamily="49" charset="0"/>
              </a:rPr>
              <a:t>(above), </a:t>
            </a:r>
            <a:r>
              <a:rPr lang="en-US" altLang="zh-CN" sz="1400" dirty="0" err="1">
                <a:latin typeface="Courier New" panose="02070309020205020404" pitchFamily="49" charset="0"/>
                <a:cs typeface="Courier New" panose="02070309020205020404" pitchFamily="49" charset="0"/>
              </a:rPr>
              <a:t>m_denominator</a:t>
            </a:r>
            <a:r>
              <a:rPr lang="en-US" altLang="zh-CN" sz="1400" dirty="0">
                <a:latin typeface="Courier New" panose="02070309020205020404" pitchFamily="49" charset="0"/>
                <a:cs typeface="Courier New" panose="02070309020205020404" pitchFamily="49" charset="0"/>
              </a:rPr>
              <a:t>(below</a:t>
            </a:r>
            <a:r>
              <a:rPr lang="en-US" altLang="zh-CN" sz="1400" dirty="0">
                <a:solidFill>
                  <a:srgbClr val="000000"/>
                </a:solidFill>
                <a:latin typeface="Courier New" panose="02070309020205020404" pitchFamily="49" charset="0"/>
                <a:cs typeface="Courier New" panose="02070309020205020404" pitchFamily="49" charset="0"/>
              </a:rPr>
              <a:t>){}</a:t>
            </a:r>
          </a:p>
          <a:p>
            <a:r>
              <a:rPr lang="en-US" altLang="zh-CN" sz="1400" dirty="0">
                <a:solidFill>
                  <a:srgbClr val="000000"/>
                </a:solidFill>
                <a:latin typeface="Courier New" panose="02070309020205020404" pitchFamily="49" charset="0"/>
                <a:cs typeface="Courier New" panose="02070309020205020404" pitchFamily="49" charset="0"/>
              </a:rPr>
              <a:t>};</a:t>
            </a:r>
          </a:p>
          <a:p>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267F99"/>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a; </a:t>
            </a:r>
            <a:r>
              <a:rPr lang="en-US" altLang="zh-CN" sz="1400" dirty="0">
                <a:solidFill>
                  <a:srgbClr val="008000"/>
                </a:solidFill>
                <a:latin typeface="Courier New" panose="02070309020205020404" pitchFamily="49" charset="0"/>
                <a:cs typeface="Courier New" panose="02070309020205020404" pitchFamily="49" charset="0"/>
              </a:rPr>
              <a:t>// </a:t>
            </a:r>
            <a:r>
              <a:rPr lang="zh-CN" altLang="en-US" sz="1400" dirty="0">
                <a:solidFill>
                  <a:srgbClr val="008000"/>
                </a:solidFill>
                <a:latin typeface="Courier New" panose="02070309020205020404" pitchFamily="49" charset="0"/>
                <a:cs typeface="Courier New" panose="02070309020205020404" pitchFamily="49" charset="0"/>
              </a:rPr>
              <a:t>正确：默认构造函数。</a:t>
            </a:r>
            <a:endParaRPr lang="zh-CN" altLang="en-US"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267F99"/>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latin typeface="Courier New" panose="02070309020205020404" pitchFamily="49" charset="0"/>
                <a:cs typeface="Courier New" panose="02070309020205020404" pitchFamily="49" charset="0"/>
              </a:rPr>
              <a:t>b</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9885A"/>
                </a:solidFill>
                <a:latin typeface="Courier New" panose="02070309020205020404" pitchFamily="49" charset="0"/>
                <a:cs typeface="Courier New" panose="02070309020205020404" pitchFamily="49" charset="0"/>
              </a:rPr>
              <a:t>1</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9885A"/>
                </a:solidFill>
                <a:latin typeface="Courier New" panose="02070309020205020404" pitchFamily="49" charset="0"/>
                <a:cs typeface="Courier New" panose="02070309020205020404" pitchFamily="49" charset="0"/>
              </a:rPr>
              <a:t>2</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8000"/>
                </a:solidFill>
                <a:latin typeface="Courier New" panose="02070309020205020404" pitchFamily="49" charset="0"/>
                <a:cs typeface="Courier New" panose="02070309020205020404" pitchFamily="49" charset="0"/>
              </a:rPr>
              <a:t>// </a:t>
            </a:r>
            <a:r>
              <a:rPr lang="zh-CN" altLang="en-US" sz="1400" dirty="0">
                <a:solidFill>
                  <a:srgbClr val="008000"/>
                </a:solidFill>
                <a:latin typeface="Courier New" panose="02070309020205020404" pitchFamily="49" charset="0"/>
                <a:cs typeface="Courier New" panose="02070309020205020404" pitchFamily="49" charset="0"/>
              </a:rPr>
              <a:t>正确：带参构造函数。</a:t>
            </a:r>
            <a:endParaRPr lang="zh-CN" altLang="en-US" sz="1400" b="0" dirty="0">
              <a:solidFill>
                <a:srgbClr val="000000"/>
              </a:solidFill>
              <a:effectLst/>
              <a:latin typeface="Courier New" panose="02070309020205020404" pitchFamily="49" charset="0"/>
              <a:cs typeface="Courier New" panose="02070309020205020404" pitchFamily="49" charset="0"/>
            </a:endParaRPr>
          </a:p>
        </p:txBody>
      </p:sp>
      <p:grpSp>
        <p:nvGrpSpPr>
          <p:cNvPr id="39" name="组合 38">
            <a:extLst>
              <a:ext uri="{FF2B5EF4-FFF2-40B4-BE49-F238E27FC236}">
                <a16:creationId xmlns:a16="http://schemas.microsoft.com/office/drawing/2014/main" id="{6AC31F05-A876-4A63-98F5-17A20081D008}"/>
              </a:ext>
            </a:extLst>
          </p:cNvPr>
          <p:cNvGrpSpPr/>
          <p:nvPr/>
        </p:nvGrpSpPr>
        <p:grpSpPr>
          <a:xfrm>
            <a:off x="219955" y="4006411"/>
            <a:ext cx="8704044" cy="1740048"/>
            <a:chOff x="219974" y="1739274"/>
            <a:chExt cx="8704052" cy="1740048"/>
          </a:xfrm>
        </p:grpSpPr>
        <p:grpSp>
          <p:nvGrpSpPr>
            <p:cNvPr id="40" name="组合 39">
              <a:extLst>
                <a:ext uri="{FF2B5EF4-FFF2-40B4-BE49-F238E27FC236}">
                  <a16:creationId xmlns:a16="http://schemas.microsoft.com/office/drawing/2014/main" id="{0B0B6E1B-1B57-4851-A002-47E822025A30}"/>
                </a:ext>
              </a:extLst>
            </p:cNvPr>
            <p:cNvGrpSpPr/>
            <p:nvPr/>
          </p:nvGrpSpPr>
          <p:grpSpPr>
            <a:xfrm>
              <a:off x="219974" y="1763589"/>
              <a:ext cx="8704052" cy="1715733"/>
              <a:chOff x="219974" y="1770732"/>
              <a:chExt cx="8704052" cy="1599975"/>
            </a:xfrm>
            <a:effectLst>
              <a:outerShdw blurRad="50800" dist="69850" dir="2700000" algn="tl" rotWithShape="0">
                <a:prstClr val="black">
                  <a:alpha val="40000"/>
                </a:prstClr>
              </a:outerShdw>
            </a:effectLst>
          </p:grpSpPr>
          <p:sp>
            <p:nvSpPr>
              <p:cNvPr id="43" name="矩形: 圆角 42">
                <a:extLst>
                  <a:ext uri="{FF2B5EF4-FFF2-40B4-BE49-F238E27FC236}">
                    <a16:creationId xmlns:a16="http://schemas.microsoft.com/office/drawing/2014/main" id="{8B4646C8-10D0-4AE5-B98F-A52C5294A6A6}"/>
                  </a:ext>
                </a:extLst>
              </p:cNvPr>
              <p:cNvSpPr/>
              <p:nvPr/>
            </p:nvSpPr>
            <p:spPr>
              <a:xfrm>
                <a:off x="219974" y="1770732"/>
                <a:ext cx="8704052" cy="1599975"/>
              </a:xfrm>
              <a:prstGeom prst="roundRect">
                <a:avLst>
                  <a:gd name="adj" fmla="val 1609"/>
                </a:avLst>
              </a:prstGeom>
              <a:solidFill>
                <a:srgbClr val="F9EEEE"/>
              </a:solidFill>
              <a:ln>
                <a:solidFill>
                  <a:srgbClr val="F9EE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矩形: 圆顶角 43">
                <a:extLst>
                  <a:ext uri="{FF2B5EF4-FFF2-40B4-BE49-F238E27FC236}">
                    <a16:creationId xmlns:a16="http://schemas.microsoft.com/office/drawing/2014/main" id="{443FE22C-EC99-41B7-BBDF-539866163908}"/>
                  </a:ext>
                </a:extLst>
              </p:cNvPr>
              <p:cNvSpPr/>
              <p:nvPr/>
            </p:nvSpPr>
            <p:spPr>
              <a:xfrm>
                <a:off x="219974" y="1770733"/>
                <a:ext cx="8704048" cy="388922"/>
              </a:xfrm>
              <a:prstGeom prst="round2SameRect">
                <a:avLst>
                  <a:gd name="adj1" fmla="val 20076"/>
                  <a:gd name="adj2" fmla="val 0"/>
                </a:avLst>
              </a:prstGeom>
              <a:solidFill>
                <a:srgbClr val="CC5B5B"/>
              </a:solidFill>
              <a:ln>
                <a:solidFill>
                  <a:srgbClr val="CC5B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1" name="矩形 40">
              <a:extLst>
                <a:ext uri="{FF2B5EF4-FFF2-40B4-BE49-F238E27FC236}">
                  <a16:creationId xmlns:a16="http://schemas.microsoft.com/office/drawing/2014/main" id="{E264E21C-1882-4C4B-A594-AD7B531343F8}"/>
                </a:ext>
              </a:extLst>
            </p:cNvPr>
            <p:cNvSpPr/>
            <p:nvPr/>
          </p:nvSpPr>
          <p:spPr>
            <a:xfrm>
              <a:off x="219977" y="2180650"/>
              <a:ext cx="8704045" cy="1231106"/>
            </a:xfrm>
            <a:prstGeom prst="rect">
              <a:avLst/>
            </a:prstGeom>
          </p:spPr>
          <p:txBody>
            <a:bodyPr wrap="square">
              <a:spAutoFit/>
            </a:bodyPr>
            <a:lstStyle/>
            <a:p>
              <a:pPr>
                <a:buClr>
                  <a:srgbClr val="CC5B5B"/>
                </a:buClr>
                <a:buSzPct val="80000"/>
              </a:pPr>
              <a:r>
                <a:rPr lang="zh-CN" altLang="en-US" sz="2000" dirty="0">
                  <a:solidFill>
                    <a:srgbClr val="000000"/>
                  </a:solidFill>
                  <a:latin typeface="MicrosoftYaHei"/>
                </a:rPr>
                <a:t>切勿乱用圆括号，如下面代码：</a:t>
              </a:r>
              <a:endParaRPr lang="en-US" altLang="zh-CN" sz="2000" dirty="0">
                <a:solidFill>
                  <a:srgbClr val="000000"/>
                </a:solidFill>
                <a:latin typeface="MicrosoftYaHei"/>
              </a:endParaRPr>
            </a:p>
            <a:p>
              <a:pPr>
                <a:buClr>
                  <a:srgbClr val="CC5B5B"/>
                </a:buClr>
                <a:buSzPct val="80000"/>
              </a:pPr>
              <a:endParaRPr lang="en-US" altLang="zh-CN" sz="1000" dirty="0">
                <a:solidFill>
                  <a:srgbClr val="267F99"/>
                </a:solidFill>
                <a:latin typeface="Courier New" panose="02070309020205020404" pitchFamily="49" charset="0"/>
                <a:cs typeface="Courier New" panose="02070309020205020404" pitchFamily="49" charset="0"/>
              </a:endParaRPr>
            </a:p>
            <a:p>
              <a:pPr>
                <a:buClr>
                  <a:srgbClr val="CC5B5B"/>
                </a:buClr>
                <a:buSzPct val="80000"/>
              </a:pPr>
              <a:r>
                <a:rPr lang="en-US" altLang="zh-CN" sz="1400" dirty="0">
                  <a:solidFill>
                    <a:srgbClr val="267F99"/>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a();</a:t>
              </a:r>
              <a:endParaRPr lang="en-US" altLang="zh-CN" sz="1400" dirty="0">
                <a:solidFill>
                  <a:srgbClr val="000000"/>
                </a:solidFill>
                <a:latin typeface="MicrosoftYaHei"/>
                <a:cs typeface="Courier New" panose="02070309020205020404" pitchFamily="49" charset="0"/>
              </a:endParaRPr>
            </a:p>
            <a:p>
              <a:pPr>
                <a:buClr>
                  <a:srgbClr val="CC5B5B"/>
                </a:buClr>
                <a:buSzPct val="80000"/>
              </a:pPr>
              <a:endParaRPr lang="en-US" altLang="zh-CN" sz="1000" dirty="0">
                <a:solidFill>
                  <a:srgbClr val="000000"/>
                </a:solidFill>
                <a:latin typeface="MicrosoftYaHei"/>
              </a:endParaRPr>
            </a:p>
            <a:p>
              <a:pPr>
                <a:buClr>
                  <a:srgbClr val="CC5B5B"/>
                </a:buClr>
                <a:buSzPct val="80000"/>
              </a:pPr>
              <a:r>
                <a:rPr lang="zh-CN" altLang="en-US" sz="2000" dirty="0">
                  <a:solidFill>
                    <a:srgbClr val="000000"/>
                  </a:solidFill>
                  <a:latin typeface="MicrosoftYaHei"/>
                </a:rPr>
                <a:t>为一个函数声明，函数名为 </a:t>
              </a:r>
              <a:r>
                <a:rPr lang="en-US" altLang="zh-CN" sz="2000" dirty="0">
                  <a:solidFill>
                    <a:srgbClr val="000000"/>
                  </a:solidFill>
                  <a:latin typeface="Courier New" panose="02070309020205020404" pitchFamily="49" charset="0"/>
                  <a:cs typeface="Courier New" panose="02070309020205020404" pitchFamily="49" charset="0"/>
                </a:rPr>
                <a:t>a</a:t>
              </a:r>
              <a:r>
                <a:rPr lang="zh-CN" altLang="en-US" sz="2000" dirty="0">
                  <a:solidFill>
                    <a:srgbClr val="000000"/>
                  </a:solidFill>
                  <a:latin typeface="MicrosoftYaHei"/>
                </a:rPr>
                <a:t>，返回值类型为 </a:t>
              </a:r>
              <a:r>
                <a:rPr lang="en-US" altLang="zh-CN" sz="2000" dirty="0">
                  <a:solidFill>
                    <a:srgbClr val="000000"/>
                  </a:solidFill>
                  <a:latin typeface="Courier New" panose="02070309020205020404" pitchFamily="49" charset="0"/>
                  <a:cs typeface="Courier New" panose="02070309020205020404" pitchFamily="49" charset="0"/>
                </a:rPr>
                <a:t>Fraction</a:t>
              </a:r>
              <a:r>
                <a:rPr lang="zh-CN" altLang="en-US" sz="2000" dirty="0">
                  <a:solidFill>
                    <a:srgbClr val="000000"/>
                  </a:solidFill>
                  <a:latin typeface="MicrosoftYaHei"/>
                </a:rPr>
                <a:t>。</a:t>
              </a:r>
              <a:endParaRPr lang="zh-CN" altLang="en-US" sz="2000" dirty="0"/>
            </a:p>
          </p:txBody>
        </p:sp>
        <p:sp>
          <p:nvSpPr>
            <p:cNvPr id="42" name="矩形 41">
              <a:extLst>
                <a:ext uri="{FF2B5EF4-FFF2-40B4-BE49-F238E27FC236}">
                  <a16:creationId xmlns:a16="http://schemas.microsoft.com/office/drawing/2014/main" id="{F42C2EB5-45EC-4276-8130-38B95E317BE6}"/>
                </a:ext>
              </a:extLst>
            </p:cNvPr>
            <p:cNvSpPr/>
            <p:nvPr/>
          </p:nvSpPr>
          <p:spPr>
            <a:xfrm>
              <a:off x="219974" y="1739274"/>
              <a:ext cx="8704049" cy="461665"/>
            </a:xfrm>
            <a:prstGeom prst="rect">
              <a:avLst/>
            </a:prstGeom>
          </p:spPr>
          <p:txBody>
            <a:bodyPr wrap="square">
              <a:spAutoFit/>
            </a:bodyPr>
            <a:lstStyle/>
            <a:p>
              <a:r>
                <a:rPr lang="zh-CN" altLang="en-US" sz="2400" dirty="0">
                  <a:solidFill>
                    <a:srgbClr val="FFFFFF"/>
                  </a:solidFill>
                  <a:latin typeface="MicrosoftYaHei"/>
                </a:rPr>
                <a:t>注意</a:t>
              </a:r>
              <a:endParaRPr lang="zh-CN" altLang="en-US" sz="2400" dirty="0"/>
            </a:p>
          </p:txBody>
        </p:sp>
      </p:grpSp>
    </p:spTree>
    <p:extLst>
      <p:ext uri="{BB962C8B-B14F-4D97-AF65-F5344CB8AC3E}">
        <p14:creationId xmlns:p14="http://schemas.microsoft.com/office/powerpoint/2010/main" val="2806893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a:extLst>
              <a:ext uri="{FF2B5EF4-FFF2-40B4-BE49-F238E27FC236}">
                <a16:creationId xmlns:a16="http://schemas.microsoft.com/office/drawing/2014/main" id="{3C4A4DC2-F7DB-4D1E-9553-C247E3A4E40E}"/>
              </a:ext>
            </a:extLst>
          </p:cNvPr>
          <p:cNvGrpSpPr/>
          <p:nvPr/>
        </p:nvGrpSpPr>
        <p:grpSpPr>
          <a:xfrm>
            <a:off x="219955" y="1367588"/>
            <a:ext cx="5556004" cy="1428004"/>
            <a:chOff x="219974" y="1748979"/>
            <a:chExt cx="8704052" cy="1478585"/>
          </a:xfrm>
        </p:grpSpPr>
        <p:grpSp>
          <p:nvGrpSpPr>
            <p:cNvPr id="19" name="组合 18">
              <a:extLst>
                <a:ext uri="{FF2B5EF4-FFF2-40B4-BE49-F238E27FC236}">
                  <a16:creationId xmlns:a16="http://schemas.microsoft.com/office/drawing/2014/main" id="{0F0311E5-BD83-4419-9CDD-0903B6AA55E2}"/>
                </a:ext>
              </a:extLst>
            </p:cNvPr>
            <p:cNvGrpSpPr/>
            <p:nvPr/>
          </p:nvGrpSpPr>
          <p:grpSpPr>
            <a:xfrm>
              <a:off x="219974" y="1763586"/>
              <a:ext cx="8704052" cy="1463978"/>
              <a:chOff x="219974" y="1770730"/>
              <a:chExt cx="8704052" cy="1365207"/>
            </a:xfrm>
            <a:effectLst>
              <a:outerShdw blurRad="50800" dist="69850" dir="2700000" algn="tl" rotWithShape="0">
                <a:prstClr val="black">
                  <a:alpha val="40000"/>
                </a:prstClr>
              </a:outerShdw>
            </a:effectLst>
          </p:grpSpPr>
          <p:sp>
            <p:nvSpPr>
              <p:cNvPr id="21" name="矩形: 圆角 20">
                <a:extLst>
                  <a:ext uri="{FF2B5EF4-FFF2-40B4-BE49-F238E27FC236}">
                    <a16:creationId xmlns:a16="http://schemas.microsoft.com/office/drawing/2014/main" id="{59AF8A7D-97AE-427B-92CE-5B342836F4CB}"/>
                  </a:ext>
                </a:extLst>
              </p:cNvPr>
              <p:cNvSpPr/>
              <p:nvPr/>
            </p:nvSpPr>
            <p:spPr>
              <a:xfrm>
                <a:off x="219974" y="1770730"/>
                <a:ext cx="8704052" cy="1365207"/>
              </a:xfrm>
              <a:prstGeom prst="roundRect">
                <a:avLst>
                  <a:gd name="adj" fmla="val 5057"/>
                </a:avLst>
              </a:pr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矩形: 圆顶角 21">
                <a:extLst>
                  <a:ext uri="{FF2B5EF4-FFF2-40B4-BE49-F238E27FC236}">
                    <a16:creationId xmlns:a16="http://schemas.microsoft.com/office/drawing/2014/main" id="{E0C497B0-87C9-42E6-8911-DC98A38A4B01}"/>
                  </a:ext>
                </a:extLst>
              </p:cNvPr>
              <p:cNvSpPr/>
              <p:nvPr/>
            </p:nvSpPr>
            <p:spPr>
              <a:xfrm>
                <a:off x="219974" y="1770733"/>
                <a:ext cx="8704052" cy="388922"/>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0" name="矩形 19">
              <a:extLst>
                <a:ext uri="{FF2B5EF4-FFF2-40B4-BE49-F238E27FC236}">
                  <a16:creationId xmlns:a16="http://schemas.microsoft.com/office/drawing/2014/main" id="{6D0AAAC1-96E2-4230-B63E-12C61DDCCF3C}"/>
                </a:ext>
              </a:extLst>
            </p:cNvPr>
            <p:cNvSpPr/>
            <p:nvPr/>
          </p:nvSpPr>
          <p:spPr>
            <a:xfrm>
              <a:off x="219974" y="1748979"/>
              <a:ext cx="8704050" cy="478019"/>
            </a:xfrm>
            <a:prstGeom prst="rect">
              <a:avLst/>
            </a:prstGeom>
          </p:spPr>
          <p:txBody>
            <a:bodyPr wrap="square">
              <a:spAutoFit/>
            </a:bodyPr>
            <a:lstStyle/>
            <a:p>
              <a:r>
                <a:rPr lang="zh-CN" altLang="en-US" sz="2400" dirty="0">
                  <a:solidFill>
                    <a:srgbClr val="FFFFFF"/>
                  </a:solidFill>
                  <a:latin typeface="Courier New" panose="02070309020205020404" pitchFamily="49" charset="0"/>
                  <a:cs typeface="Courier New" panose="02070309020205020404" pitchFamily="49" charset="0"/>
                </a:rPr>
                <a:t>示例</a:t>
              </a:r>
              <a:endParaRPr lang="zh-CN" altLang="en-US" sz="2400" dirty="0"/>
            </a:p>
          </p:txBody>
        </p:sp>
      </p:grpSp>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457950" y="6383729"/>
            <a:ext cx="2057400" cy="365125"/>
          </a:xfrm>
        </p:spPr>
        <p:txBody>
          <a:bodyPr/>
          <a:lstStyle/>
          <a:p>
            <a:fld id="{6AD33FD5-61D2-4238-98DB-DB8C208BC919}" type="slidenum">
              <a:rPr lang="zh-CN" altLang="en-US" smtClean="0"/>
              <a:t>19</a:t>
            </a:fld>
            <a:endParaRPr lang="zh-CN" altLang="en-US" dirty="0"/>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842066" cy="584775"/>
          </a:xfrm>
          <a:prstGeom prst="rect">
            <a:avLst/>
          </a:prstGeom>
          <a:noFill/>
        </p:spPr>
        <p:txBody>
          <a:bodyPr wrap="square" rtlCol="0">
            <a:spAutoFit/>
          </a:bodyPr>
          <a:lstStyle/>
          <a:p>
            <a:r>
              <a:rPr lang="en-US" altLang="zh-CN" sz="3200" dirty="0">
                <a:solidFill>
                  <a:schemeClr val="bg1"/>
                </a:solidFill>
              </a:rPr>
              <a:t>6.2.1 </a:t>
            </a:r>
            <a:r>
              <a:rPr lang="zh-CN" altLang="en-US" sz="3200" dirty="0">
                <a:solidFill>
                  <a:schemeClr val="bg1"/>
                </a:solidFill>
              </a:rPr>
              <a:t>默认构造函数 </a:t>
            </a:r>
            <a:r>
              <a:rPr lang="en-US" altLang="zh-CN" sz="2400" dirty="0">
                <a:solidFill>
                  <a:schemeClr val="bg1"/>
                </a:solidFill>
              </a:rPr>
              <a:t>--- </a:t>
            </a:r>
            <a:r>
              <a:rPr lang="zh-CN" altLang="en-US" sz="2400" dirty="0">
                <a:solidFill>
                  <a:schemeClr val="bg1"/>
                </a:solidFill>
              </a:rPr>
              <a:t>初始值列表</a:t>
            </a:r>
          </a:p>
        </p:txBody>
      </p:sp>
      <p:sp>
        <p:nvSpPr>
          <p:cNvPr id="2" name="矩形 1">
            <a:extLst>
              <a:ext uri="{FF2B5EF4-FFF2-40B4-BE49-F238E27FC236}">
                <a16:creationId xmlns:a16="http://schemas.microsoft.com/office/drawing/2014/main" id="{1E5638F8-2420-4854-BF73-7E21F958E37B}"/>
              </a:ext>
            </a:extLst>
          </p:cNvPr>
          <p:cNvSpPr/>
          <p:nvPr/>
        </p:nvSpPr>
        <p:spPr>
          <a:xfrm>
            <a:off x="150961" y="993453"/>
            <a:ext cx="8704047" cy="400110"/>
          </a:xfrm>
          <a:prstGeom prst="rect">
            <a:avLst/>
          </a:prstGeom>
        </p:spPr>
        <p:txBody>
          <a:bodyPr wrap="square">
            <a:spAutoFit/>
          </a:bodyPr>
          <a:lstStyle/>
          <a:p>
            <a:r>
              <a:rPr lang="zh-CN" altLang="en-US" sz="2000" dirty="0"/>
              <a:t>下面代码有什么问题？</a:t>
            </a:r>
          </a:p>
        </p:txBody>
      </p:sp>
      <p:sp>
        <p:nvSpPr>
          <p:cNvPr id="3" name="矩形 2">
            <a:extLst>
              <a:ext uri="{FF2B5EF4-FFF2-40B4-BE49-F238E27FC236}">
                <a16:creationId xmlns:a16="http://schemas.microsoft.com/office/drawing/2014/main" id="{EF33862A-88CC-4EBA-905D-C81CF7C20423}"/>
              </a:ext>
            </a:extLst>
          </p:cNvPr>
          <p:cNvSpPr/>
          <p:nvPr/>
        </p:nvSpPr>
        <p:spPr>
          <a:xfrm>
            <a:off x="219954" y="1814416"/>
            <a:ext cx="5556003" cy="954107"/>
          </a:xfrm>
          <a:prstGeom prst="rect">
            <a:avLst/>
          </a:prstGeom>
        </p:spPr>
        <p:txBody>
          <a:bodyPr wrap="square">
            <a:spAutoFit/>
          </a:bodyPr>
          <a:lstStyle/>
          <a:p>
            <a:r>
              <a:rPr lang="en-US" altLang="zh-CN" sz="1400" dirty="0">
                <a:solidFill>
                  <a:srgbClr val="795E26"/>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FF"/>
                </a:solidFill>
                <a:latin typeface="Courier New" panose="02070309020205020404" pitchFamily="49" charset="0"/>
                <a:cs typeface="Courier New" panose="02070309020205020404" pitchFamily="49" charset="0"/>
              </a:rPr>
              <a:t>int</a:t>
            </a:r>
            <a:r>
              <a:rPr lang="en-US" altLang="zh-CN" sz="1400" dirty="0">
                <a:solidFill>
                  <a:srgbClr val="000000"/>
                </a:solidFill>
                <a:latin typeface="Courier New" panose="02070309020205020404" pitchFamily="49" charset="0"/>
                <a:cs typeface="Courier New" panose="02070309020205020404" pitchFamily="49" charset="0"/>
              </a:rPr>
              <a:t> above, </a:t>
            </a:r>
            <a:r>
              <a:rPr lang="en-US" altLang="zh-CN" sz="1400" dirty="0">
                <a:solidFill>
                  <a:srgbClr val="0000FF"/>
                </a:solidFill>
                <a:latin typeface="Courier New" panose="02070309020205020404" pitchFamily="49" charset="0"/>
                <a:cs typeface="Courier New" panose="02070309020205020404" pitchFamily="49" charset="0"/>
              </a:rPr>
              <a:t>int</a:t>
            </a:r>
            <a:r>
              <a:rPr lang="en-US" altLang="zh-CN" sz="1400" dirty="0">
                <a:solidFill>
                  <a:srgbClr val="000000"/>
                </a:solidFill>
                <a:latin typeface="Courier New" panose="02070309020205020404" pitchFamily="49" charset="0"/>
                <a:cs typeface="Courier New" panose="02070309020205020404" pitchFamily="49" charset="0"/>
              </a:rPr>
              <a:t> below){</a:t>
            </a:r>
          </a:p>
          <a:p>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m_numerator</a:t>
            </a:r>
            <a:r>
              <a:rPr lang="en-US" altLang="zh-CN" sz="1400" dirty="0">
                <a:solidFill>
                  <a:srgbClr val="000000"/>
                </a:solidFill>
                <a:latin typeface="Courier New" panose="02070309020205020404" pitchFamily="49" charset="0"/>
                <a:cs typeface="Courier New" panose="02070309020205020404" pitchFamily="49" charset="0"/>
              </a:rPr>
              <a:t> = above;</a:t>
            </a:r>
            <a:r>
              <a:rPr lang="en-US" altLang="zh-CN" sz="1400" dirty="0">
                <a:solidFill>
                  <a:srgbClr val="008000"/>
                </a:solidFill>
                <a:latin typeface="Courier New" panose="02070309020205020404" pitchFamily="49" charset="0"/>
                <a:cs typeface="Courier New" panose="02070309020205020404" pitchFamily="49" charset="0"/>
              </a:rPr>
              <a:t>//</a:t>
            </a:r>
            <a:r>
              <a:rPr lang="zh-CN" altLang="en-US" sz="1400" dirty="0">
                <a:solidFill>
                  <a:srgbClr val="008000"/>
                </a:solidFill>
                <a:latin typeface="Courier New" panose="02070309020205020404" pitchFamily="49" charset="0"/>
                <a:cs typeface="Courier New" panose="02070309020205020404" pitchFamily="49" charset="0"/>
              </a:rPr>
              <a:t>赋值语句</a:t>
            </a:r>
            <a:endParaRPr lang="zh-CN" altLang="en-US"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m_denominator</a:t>
            </a:r>
            <a:r>
              <a:rPr lang="en-US" altLang="zh-CN" sz="1400" dirty="0">
                <a:solidFill>
                  <a:srgbClr val="000000"/>
                </a:solidFill>
                <a:latin typeface="Courier New" panose="02070309020205020404" pitchFamily="49" charset="0"/>
                <a:cs typeface="Courier New" panose="02070309020205020404" pitchFamily="49" charset="0"/>
              </a:rPr>
              <a:t> = below;</a:t>
            </a:r>
            <a:r>
              <a:rPr lang="en-US" altLang="zh-CN" sz="1400" dirty="0">
                <a:solidFill>
                  <a:srgbClr val="008000"/>
                </a:solidFill>
                <a:latin typeface="Courier New" panose="02070309020205020404" pitchFamily="49" charset="0"/>
                <a:cs typeface="Courier New" panose="02070309020205020404" pitchFamily="49" charset="0"/>
              </a:rPr>
              <a:t>//</a:t>
            </a:r>
            <a:r>
              <a:rPr lang="zh-CN" altLang="en-US" sz="1400" dirty="0">
                <a:solidFill>
                  <a:srgbClr val="008000"/>
                </a:solidFill>
                <a:latin typeface="Courier New" panose="02070309020205020404" pitchFamily="49" charset="0"/>
                <a:cs typeface="Courier New" panose="02070309020205020404" pitchFamily="49" charset="0"/>
              </a:rPr>
              <a:t>赋值语句</a:t>
            </a:r>
            <a:endParaRPr lang="zh-CN" altLang="en-US"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00"/>
                </a:solidFill>
                <a:latin typeface="Courier New" panose="02070309020205020404" pitchFamily="49" charset="0"/>
                <a:cs typeface="Courier New" panose="02070309020205020404" pitchFamily="49" charset="0"/>
              </a:rPr>
              <a:t>}</a:t>
            </a:r>
            <a:endParaRPr lang="en-US" altLang="zh-CN" sz="1400" b="0" dirty="0">
              <a:solidFill>
                <a:srgbClr val="000000"/>
              </a:solidFill>
              <a:effectLst/>
              <a:latin typeface="Courier New" panose="02070309020205020404" pitchFamily="49" charset="0"/>
              <a:cs typeface="Courier New" panose="02070309020205020404" pitchFamily="49" charset="0"/>
            </a:endParaRPr>
          </a:p>
        </p:txBody>
      </p:sp>
      <p:grpSp>
        <p:nvGrpSpPr>
          <p:cNvPr id="23" name="组合 22">
            <a:extLst>
              <a:ext uri="{FF2B5EF4-FFF2-40B4-BE49-F238E27FC236}">
                <a16:creationId xmlns:a16="http://schemas.microsoft.com/office/drawing/2014/main" id="{4D8531DE-94E1-445A-B859-8CEA2FDDFB56}"/>
              </a:ext>
            </a:extLst>
          </p:cNvPr>
          <p:cNvGrpSpPr/>
          <p:nvPr/>
        </p:nvGrpSpPr>
        <p:grpSpPr>
          <a:xfrm>
            <a:off x="5867374" y="1356751"/>
            <a:ext cx="3056626" cy="1438841"/>
            <a:chOff x="219974" y="1739274"/>
            <a:chExt cx="8704052" cy="1385298"/>
          </a:xfrm>
        </p:grpSpPr>
        <p:grpSp>
          <p:nvGrpSpPr>
            <p:cNvPr id="24" name="组合 23">
              <a:extLst>
                <a:ext uri="{FF2B5EF4-FFF2-40B4-BE49-F238E27FC236}">
                  <a16:creationId xmlns:a16="http://schemas.microsoft.com/office/drawing/2014/main" id="{67384406-D5FB-4772-8162-9929C00690F2}"/>
                </a:ext>
              </a:extLst>
            </p:cNvPr>
            <p:cNvGrpSpPr/>
            <p:nvPr/>
          </p:nvGrpSpPr>
          <p:grpSpPr>
            <a:xfrm>
              <a:off x="219974" y="1763590"/>
              <a:ext cx="8704052" cy="1360982"/>
              <a:chOff x="219974" y="1770732"/>
              <a:chExt cx="8704052" cy="1269159"/>
            </a:xfrm>
            <a:effectLst>
              <a:outerShdw blurRad="50800" dist="69850" dir="2700000" algn="tl" rotWithShape="0">
                <a:prstClr val="black">
                  <a:alpha val="40000"/>
                </a:prstClr>
              </a:outerShdw>
            </a:effectLst>
          </p:grpSpPr>
          <p:sp>
            <p:nvSpPr>
              <p:cNvPr id="27" name="矩形: 圆角 26">
                <a:extLst>
                  <a:ext uri="{FF2B5EF4-FFF2-40B4-BE49-F238E27FC236}">
                    <a16:creationId xmlns:a16="http://schemas.microsoft.com/office/drawing/2014/main" id="{B6137E29-D91C-4D32-9E51-AC8872EA9C55}"/>
                  </a:ext>
                </a:extLst>
              </p:cNvPr>
              <p:cNvSpPr/>
              <p:nvPr/>
            </p:nvSpPr>
            <p:spPr>
              <a:xfrm>
                <a:off x="219974" y="1770732"/>
                <a:ext cx="8704052" cy="1269159"/>
              </a:xfrm>
              <a:prstGeom prst="roundRect">
                <a:avLst>
                  <a:gd name="adj" fmla="val 8545"/>
                </a:avLst>
              </a:prstGeom>
              <a:solidFill>
                <a:srgbClr val="E7F3E6"/>
              </a:solidFill>
              <a:ln>
                <a:solidFill>
                  <a:srgbClr val="E7F3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矩形: 圆顶角 27">
                <a:extLst>
                  <a:ext uri="{FF2B5EF4-FFF2-40B4-BE49-F238E27FC236}">
                    <a16:creationId xmlns:a16="http://schemas.microsoft.com/office/drawing/2014/main" id="{77EA57B3-EAD7-4B03-A1C8-792F0D2C4610}"/>
                  </a:ext>
                </a:extLst>
              </p:cNvPr>
              <p:cNvSpPr/>
              <p:nvPr/>
            </p:nvSpPr>
            <p:spPr>
              <a:xfrm>
                <a:off x="219974" y="1770733"/>
                <a:ext cx="8704049" cy="359230"/>
              </a:xfrm>
              <a:prstGeom prst="round2SameRect">
                <a:avLst>
                  <a:gd name="adj1" fmla="val 20076"/>
                  <a:gd name="adj2" fmla="val 0"/>
                </a:avLst>
              </a:prstGeom>
              <a:solidFill>
                <a:srgbClr val="118707"/>
              </a:solidFill>
              <a:ln>
                <a:solidFill>
                  <a:srgbClr val="1187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5" name="矩形 24">
              <a:extLst>
                <a:ext uri="{FF2B5EF4-FFF2-40B4-BE49-F238E27FC236}">
                  <a16:creationId xmlns:a16="http://schemas.microsoft.com/office/drawing/2014/main" id="{19094E4A-2D95-4451-8C25-2DB7E243973E}"/>
                </a:ext>
              </a:extLst>
            </p:cNvPr>
            <p:cNvSpPr/>
            <p:nvPr/>
          </p:nvSpPr>
          <p:spPr>
            <a:xfrm>
              <a:off x="219974" y="2232743"/>
              <a:ext cx="8704043" cy="681544"/>
            </a:xfrm>
            <a:prstGeom prst="rect">
              <a:avLst/>
            </a:prstGeom>
          </p:spPr>
          <p:txBody>
            <a:bodyPr wrap="square">
              <a:spAutoFit/>
            </a:bodyPr>
            <a:lstStyle/>
            <a:p>
              <a:pPr>
                <a:buClr>
                  <a:srgbClr val="118707"/>
                </a:buClr>
                <a:buSzPct val="80000"/>
              </a:pPr>
              <a:r>
                <a:rPr lang="zh-CN" altLang="en-US" sz="2000" dirty="0">
                  <a:latin typeface="Courier New" panose="02070309020205020404" pitchFamily="49" charset="0"/>
                  <a:cs typeface="Courier New" panose="02070309020205020404" pitchFamily="49" charset="0"/>
                </a:rPr>
                <a:t>对象成员先构造后赋值，效率低。</a:t>
              </a:r>
              <a:endParaRPr lang="zh-CN" altLang="en-US" sz="2000" dirty="0"/>
            </a:p>
          </p:txBody>
        </p:sp>
        <p:sp>
          <p:nvSpPr>
            <p:cNvPr id="26" name="矩形 25">
              <a:extLst>
                <a:ext uri="{FF2B5EF4-FFF2-40B4-BE49-F238E27FC236}">
                  <a16:creationId xmlns:a16="http://schemas.microsoft.com/office/drawing/2014/main" id="{3A54F773-6F6D-4002-8655-FB5FBEC57769}"/>
                </a:ext>
              </a:extLst>
            </p:cNvPr>
            <p:cNvSpPr/>
            <p:nvPr/>
          </p:nvSpPr>
          <p:spPr>
            <a:xfrm>
              <a:off x="219974" y="1739274"/>
              <a:ext cx="8704049" cy="461665"/>
            </a:xfrm>
            <a:prstGeom prst="rect">
              <a:avLst/>
            </a:prstGeom>
          </p:spPr>
          <p:txBody>
            <a:bodyPr wrap="square">
              <a:spAutoFit/>
            </a:bodyPr>
            <a:lstStyle/>
            <a:p>
              <a:r>
                <a:rPr lang="zh-CN" altLang="en-US" sz="2400" dirty="0">
                  <a:solidFill>
                    <a:srgbClr val="FFFFFF"/>
                  </a:solidFill>
                  <a:latin typeface="MicrosoftYaHei"/>
                </a:rPr>
                <a:t>答案</a:t>
              </a:r>
              <a:endParaRPr lang="zh-CN" altLang="en-US" sz="2400" dirty="0"/>
            </a:p>
          </p:txBody>
        </p:sp>
      </p:grpSp>
      <p:grpSp>
        <p:nvGrpSpPr>
          <p:cNvPr id="29" name="组合 28">
            <a:extLst>
              <a:ext uri="{FF2B5EF4-FFF2-40B4-BE49-F238E27FC236}">
                <a16:creationId xmlns:a16="http://schemas.microsoft.com/office/drawing/2014/main" id="{2BF5EE34-5ABD-436A-8F12-4A7114CEF8C9}"/>
              </a:ext>
            </a:extLst>
          </p:cNvPr>
          <p:cNvGrpSpPr/>
          <p:nvPr/>
        </p:nvGrpSpPr>
        <p:grpSpPr>
          <a:xfrm>
            <a:off x="219966" y="2926024"/>
            <a:ext cx="5555989" cy="2004830"/>
            <a:chOff x="219958" y="1763591"/>
            <a:chExt cx="8704068" cy="2004830"/>
          </a:xfrm>
        </p:grpSpPr>
        <p:grpSp>
          <p:nvGrpSpPr>
            <p:cNvPr id="30" name="组合 29">
              <a:extLst>
                <a:ext uri="{FF2B5EF4-FFF2-40B4-BE49-F238E27FC236}">
                  <a16:creationId xmlns:a16="http://schemas.microsoft.com/office/drawing/2014/main" id="{CED6C2C1-270A-4BAB-97E9-71985F4B98C5}"/>
                </a:ext>
              </a:extLst>
            </p:cNvPr>
            <p:cNvGrpSpPr/>
            <p:nvPr/>
          </p:nvGrpSpPr>
          <p:grpSpPr>
            <a:xfrm>
              <a:off x="219974" y="1763591"/>
              <a:ext cx="8704052" cy="2004830"/>
              <a:chOff x="219974" y="1770733"/>
              <a:chExt cx="8704052" cy="1869565"/>
            </a:xfrm>
            <a:effectLst>
              <a:outerShdw blurRad="50800" dist="69850" dir="2700000" algn="tl" rotWithShape="0">
                <a:prstClr val="black">
                  <a:alpha val="40000"/>
                </a:prstClr>
              </a:outerShdw>
            </a:effectLst>
          </p:grpSpPr>
          <p:sp>
            <p:nvSpPr>
              <p:cNvPr id="33" name="矩形: 圆角 32">
                <a:extLst>
                  <a:ext uri="{FF2B5EF4-FFF2-40B4-BE49-F238E27FC236}">
                    <a16:creationId xmlns:a16="http://schemas.microsoft.com/office/drawing/2014/main" id="{8F8885DF-2041-47C4-9B44-B53C2104025F}"/>
                  </a:ext>
                </a:extLst>
              </p:cNvPr>
              <p:cNvSpPr/>
              <p:nvPr/>
            </p:nvSpPr>
            <p:spPr>
              <a:xfrm>
                <a:off x="219974" y="1770736"/>
                <a:ext cx="8704052" cy="1869562"/>
              </a:xfrm>
              <a:prstGeom prst="roundRect">
                <a:avLst>
                  <a:gd name="adj" fmla="val 2468"/>
                </a:avLst>
              </a:prstGeom>
              <a:solidFill>
                <a:srgbClr val="E9E9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矩形: 圆顶角 44">
                <a:extLst>
                  <a:ext uri="{FF2B5EF4-FFF2-40B4-BE49-F238E27FC236}">
                    <a16:creationId xmlns:a16="http://schemas.microsoft.com/office/drawing/2014/main" id="{6352C5DD-1D0F-478E-80CD-405011F10571}"/>
                  </a:ext>
                </a:extLst>
              </p:cNvPr>
              <p:cNvSpPr/>
              <p:nvPr/>
            </p:nvSpPr>
            <p:spPr>
              <a:xfrm>
                <a:off x="219974" y="1770733"/>
                <a:ext cx="8704052" cy="388922"/>
              </a:xfrm>
              <a:prstGeom prst="round2SameRect">
                <a:avLst>
                  <a:gd name="adj1" fmla="val 20076"/>
                  <a:gd name="adj2" fmla="val 0"/>
                </a:avLst>
              </a:prstGeom>
              <a:solidFill>
                <a:srgbClr val="262685"/>
              </a:solidFill>
              <a:ln>
                <a:solidFill>
                  <a:srgbClr val="2626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1" name="矩形 30">
              <a:extLst>
                <a:ext uri="{FF2B5EF4-FFF2-40B4-BE49-F238E27FC236}">
                  <a16:creationId xmlns:a16="http://schemas.microsoft.com/office/drawing/2014/main" id="{ADDC5827-EBB3-4E76-92C2-FC6CEF8CF3E4}"/>
                </a:ext>
              </a:extLst>
            </p:cNvPr>
            <p:cNvSpPr/>
            <p:nvPr/>
          </p:nvSpPr>
          <p:spPr>
            <a:xfrm>
              <a:off x="219958" y="2195860"/>
              <a:ext cx="8704051" cy="1543628"/>
            </a:xfrm>
            <a:prstGeom prst="rect">
              <a:avLst/>
            </a:prstGeom>
          </p:spPr>
          <p:txBody>
            <a:bodyPr wrap="square">
              <a:spAutoFit/>
            </a:bodyPr>
            <a:lstStyle/>
            <a:p>
              <a:pPr marL="342900" indent="-342900">
                <a:lnSpc>
                  <a:spcPct val="120000"/>
                </a:lnSpc>
                <a:buClr>
                  <a:srgbClr val="262685"/>
                </a:buClr>
                <a:buSzPct val="80000"/>
                <a:buFont typeface="Wingdings" panose="05000000000000000000" pitchFamily="2" charset="2"/>
                <a:buChar char="l"/>
              </a:pPr>
              <a:r>
                <a:rPr lang="zh-CN" altLang="en-US" sz="2000" dirty="0">
                  <a:solidFill>
                    <a:srgbClr val="000000"/>
                  </a:solidFill>
                  <a:latin typeface="MicrosoftYaHei"/>
                </a:rPr>
                <a:t>在构造函数参数列表后面和左花括号之间；</a:t>
              </a:r>
            </a:p>
            <a:p>
              <a:pPr marL="342900" indent="-342900">
                <a:lnSpc>
                  <a:spcPct val="120000"/>
                </a:lnSpc>
                <a:buClr>
                  <a:srgbClr val="262685"/>
                </a:buClr>
                <a:buSzPct val="80000"/>
                <a:buFont typeface="Wingdings" panose="05000000000000000000" pitchFamily="2" charset="2"/>
                <a:buChar char="l"/>
              </a:pPr>
              <a:r>
                <a:rPr lang="zh-CN" altLang="en-US" sz="2000" dirty="0">
                  <a:solidFill>
                    <a:srgbClr val="000000"/>
                  </a:solidFill>
                  <a:latin typeface="MicrosoftYaHei"/>
                </a:rPr>
                <a:t>以</a:t>
              </a:r>
              <a:r>
                <a:rPr lang="zh-CN" altLang="en-US" sz="2000" dirty="0">
                  <a:solidFill>
                    <a:srgbClr val="FF0000"/>
                  </a:solidFill>
                  <a:latin typeface="MicrosoftYaHei"/>
                </a:rPr>
                <a:t>冒号</a:t>
              </a:r>
              <a:r>
                <a:rPr lang="zh-CN" altLang="en-US" sz="2000" dirty="0">
                  <a:solidFill>
                    <a:srgbClr val="000000"/>
                  </a:solidFill>
                  <a:latin typeface="MicrosoftYaHei"/>
                </a:rPr>
                <a:t>开始；</a:t>
              </a:r>
            </a:p>
            <a:p>
              <a:pPr marL="342900" indent="-342900">
                <a:lnSpc>
                  <a:spcPct val="120000"/>
                </a:lnSpc>
                <a:buClr>
                  <a:srgbClr val="262685"/>
                </a:buClr>
                <a:buSzPct val="80000"/>
                <a:buFont typeface="Wingdings" panose="05000000000000000000" pitchFamily="2" charset="2"/>
                <a:buChar char="l"/>
              </a:pPr>
              <a:r>
                <a:rPr lang="zh-CN" altLang="en-US" sz="2000" dirty="0">
                  <a:solidFill>
                    <a:srgbClr val="000000"/>
                  </a:solidFill>
                  <a:latin typeface="MicrosoftYaHei"/>
                </a:rPr>
                <a:t>利用形参值直接初始化数据成员；</a:t>
              </a:r>
            </a:p>
            <a:p>
              <a:pPr marL="342900" indent="-342900">
                <a:lnSpc>
                  <a:spcPct val="120000"/>
                </a:lnSpc>
                <a:buClr>
                  <a:srgbClr val="262685"/>
                </a:buClr>
                <a:buSzPct val="80000"/>
                <a:buFont typeface="Wingdings" panose="05000000000000000000" pitchFamily="2" charset="2"/>
                <a:buChar char="l"/>
              </a:pPr>
              <a:r>
                <a:rPr lang="zh-CN" altLang="en-US" sz="2000" dirty="0">
                  <a:solidFill>
                    <a:srgbClr val="000000"/>
                  </a:solidFill>
                  <a:latin typeface="MicrosoftYaHei"/>
                </a:rPr>
                <a:t>数据成员之间用</a:t>
              </a:r>
              <a:r>
                <a:rPr lang="zh-CN" altLang="en-US" sz="2000" dirty="0">
                  <a:solidFill>
                    <a:srgbClr val="FF0000"/>
                  </a:solidFill>
                  <a:latin typeface="MicrosoftYaHei"/>
                </a:rPr>
                <a:t>逗号</a:t>
              </a:r>
              <a:r>
                <a:rPr lang="zh-CN" altLang="en-US" sz="2000" dirty="0">
                  <a:solidFill>
                    <a:srgbClr val="000000"/>
                  </a:solidFill>
                  <a:latin typeface="MicrosoftYaHei"/>
                </a:rPr>
                <a:t>隔开。</a:t>
              </a:r>
              <a:endParaRPr lang="en-US" altLang="zh-CN" sz="2000" dirty="0">
                <a:solidFill>
                  <a:srgbClr val="000000"/>
                </a:solidFill>
                <a:latin typeface="MicrosoftYaHei"/>
              </a:endParaRPr>
            </a:p>
          </p:txBody>
        </p:sp>
        <p:sp>
          <p:nvSpPr>
            <p:cNvPr id="32" name="矩形 31">
              <a:extLst>
                <a:ext uri="{FF2B5EF4-FFF2-40B4-BE49-F238E27FC236}">
                  <a16:creationId xmlns:a16="http://schemas.microsoft.com/office/drawing/2014/main" id="{BB969741-DBA8-462C-A4E5-1C1A450EA1F9}"/>
                </a:ext>
              </a:extLst>
            </p:cNvPr>
            <p:cNvSpPr/>
            <p:nvPr/>
          </p:nvSpPr>
          <p:spPr>
            <a:xfrm>
              <a:off x="219973" y="1777374"/>
              <a:ext cx="8704051" cy="461665"/>
            </a:xfrm>
            <a:prstGeom prst="rect">
              <a:avLst/>
            </a:prstGeom>
          </p:spPr>
          <p:txBody>
            <a:bodyPr wrap="square">
              <a:spAutoFit/>
            </a:bodyPr>
            <a:lstStyle/>
            <a:p>
              <a:r>
                <a:rPr lang="zh-CN" altLang="en-US" sz="2400" dirty="0">
                  <a:solidFill>
                    <a:srgbClr val="FFFFFF"/>
                  </a:solidFill>
                  <a:latin typeface="MicrosoftYaHei"/>
                </a:rPr>
                <a:t>初始值列表的语法</a:t>
              </a:r>
              <a:endParaRPr lang="zh-CN" altLang="en-US" sz="2400" dirty="0"/>
            </a:p>
          </p:txBody>
        </p:sp>
      </p:grpSp>
      <p:grpSp>
        <p:nvGrpSpPr>
          <p:cNvPr id="8" name="组合 7">
            <a:extLst>
              <a:ext uri="{FF2B5EF4-FFF2-40B4-BE49-F238E27FC236}">
                <a16:creationId xmlns:a16="http://schemas.microsoft.com/office/drawing/2014/main" id="{0BE7CA59-AD1E-4124-A4F7-40FA2315666F}"/>
              </a:ext>
            </a:extLst>
          </p:cNvPr>
          <p:cNvGrpSpPr/>
          <p:nvPr/>
        </p:nvGrpSpPr>
        <p:grpSpPr>
          <a:xfrm>
            <a:off x="219954" y="5073510"/>
            <a:ext cx="5556006" cy="1049003"/>
            <a:chOff x="219952" y="5370534"/>
            <a:chExt cx="5556006" cy="1049003"/>
          </a:xfrm>
        </p:grpSpPr>
        <p:grpSp>
          <p:nvGrpSpPr>
            <p:cNvPr id="46" name="组合 45">
              <a:extLst>
                <a:ext uri="{FF2B5EF4-FFF2-40B4-BE49-F238E27FC236}">
                  <a16:creationId xmlns:a16="http://schemas.microsoft.com/office/drawing/2014/main" id="{8FDAD520-1419-4863-8D5D-9C2FF4BF64E4}"/>
                </a:ext>
              </a:extLst>
            </p:cNvPr>
            <p:cNvGrpSpPr/>
            <p:nvPr/>
          </p:nvGrpSpPr>
          <p:grpSpPr>
            <a:xfrm>
              <a:off x="219954" y="5370534"/>
              <a:ext cx="5556004" cy="1049003"/>
              <a:chOff x="219974" y="1748979"/>
              <a:chExt cx="8704052" cy="1086159"/>
            </a:xfrm>
          </p:grpSpPr>
          <p:grpSp>
            <p:nvGrpSpPr>
              <p:cNvPr id="47" name="组合 46">
                <a:extLst>
                  <a:ext uri="{FF2B5EF4-FFF2-40B4-BE49-F238E27FC236}">
                    <a16:creationId xmlns:a16="http://schemas.microsoft.com/office/drawing/2014/main" id="{C0694056-7288-48BA-851C-B2C56267C3FF}"/>
                  </a:ext>
                </a:extLst>
              </p:cNvPr>
              <p:cNvGrpSpPr/>
              <p:nvPr/>
            </p:nvGrpSpPr>
            <p:grpSpPr>
              <a:xfrm>
                <a:off x="219974" y="1763586"/>
                <a:ext cx="8704052" cy="1071552"/>
                <a:chOff x="219974" y="1770730"/>
                <a:chExt cx="8704052" cy="999257"/>
              </a:xfrm>
              <a:effectLst>
                <a:outerShdw blurRad="50800" dist="69850" dir="2700000" algn="tl" rotWithShape="0">
                  <a:prstClr val="black">
                    <a:alpha val="40000"/>
                  </a:prstClr>
                </a:outerShdw>
              </a:effectLst>
            </p:grpSpPr>
            <p:sp>
              <p:nvSpPr>
                <p:cNvPr id="49" name="矩形: 圆角 48">
                  <a:extLst>
                    <a:ext uri="{FF2B5EF4-FFF2-40B4-BE49-F238E27FC236}">
                      <a16:creationId xmlns:a16="http://schemas.microsoft.com/office/drawing/2014/main" id="{95ABDD47-A6F0-448E-BA81-03FCEABB6670}"/>
                    </a:ext>
                  </a:extLst>
                </p:cNvPr>
                <p:cNvSpPr/>
                <p:nvPr/>
              </p:nvSpPr>
              <p:spPr>
                <a:xfrm>
                  <a:off x="219974" y="1770730"/>
                  <a:ext cx="8704052" cy="999257"/>
                </a:xfrm>
                <a:prstGeom prst="roundRect">
                  <a:avLst>
                    <a:gd name="adj" fmla="val 5057"/>
                  </a:avLst>
                </a:pr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0" name="矩形: 圆顶角 49">
                  <a:extLst>
                    <a:ext uri="{FF2B5EF4-FFF2-40B4-BE49-F238E27FC236}">
                      <a16:creationId xmlns:a16="http://schemas.microsoft.com/office/drawing/2014/main" id="{7D30F292-8A19-43C9-A4BD-6BDB804F11C7}"/>
                    </a:ext>
                  </a:extLst>
                </p:cNvPr>
                <p:cNvSpPr/>
                <p:nvPr/>
              </p:nvSpPr>
              <p:spPr>
                <a:xfrm>
                  <a:off x="219974" y="1770733"/>
                  <a:ext cx="8704052" cy="388922"/>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8" name="矩形 47">
                <a:extLst>
                  <a:ext uri="{FF2B5EF4-FFF2-40B4-BE49-F238E27FC236}">
                    <a16:creationId xmlns:a16="http://schemas.microsoft.com/office/drawing/2014/main" id="{6492C055-84D5-4C73-9C60-0367C9E18177}"/>
                  </a:ext>
                </a:extLst>
              </p:cNvPr>
              <p:cNvSpPr/>
              <p:nvPr/>
            </p:nvSpPr>
            <p:spPr>
              <a:xfrm>
                <a:off x="219974" y="1748979"/>
                <a:ext cx="8704050" cy="478019"/>
              </a:xfrm>
              <a:prstGeom prst="rect">
                <a:avLst/>
              </a:prstGeom>
            </p:spPr>
            <p:txBody>
              <a:bodyPr wrap="square">
                <a:spAutoFit/>
              </a:bodyPr>
              <a:lstStyle/>
              <a:p>
                <a:r>
                  <a:rPr lang="zh-CN" altLang="en-US" sz="2400" dirty="0">
                    <a:solidFill>
                      <a:srgbClr val="FFFFFF"/>
                    </a:solidFill>
                    <a:latin typeface="Courier New" panose="02070309020205020404" pitchFamily="49" charset="0"/>
                    <a:cs typeface="Courier New" panose="02070309020205020404" pitchFamily="49" charset="0"/>
                  </a:rPr>
                  <a:t>示例</a:t>
                </a:r>
                <a:endParaRPr lang="zh-CN" altLang="en-US" sz="2400" dirty="0"/>
              </a:p>
            </p:txBody>
          </p:sp>
        </p:grpSp>
        <p:sp>
          <p:nvSpPr>
            <p:cNvPr id="7" name="矩形 6">
              <a:extLst>
                <a:ext uri="{FF2B5EF4-FFF2-40B4-BE49-F238E27FC236}">
                  <a16:creationId xmlns:a16="http://schemas.microsoft.com/office/drawing/2014/main" id="{ED441440-FADA-427F-BE02-760C7009D7F8}"/>
                </a:ext>
              </a:extLst>
            </p:cNvPr>
            <p:cNvSpPr/>
            <p:nvPr/>
          </p:nvSpPr>
          <p:spPr>
            <a:xfrm>
              <a:off x="219952" y="5870123"/>
              <a:ext cx="5556003" cy="523220"/>
            </a:xfrm>
            <a:prstGeom prst="rect">
              <a:avLst/>
            </a:prstGeom>
          </p:spPr>
          <p:txBody>
            <a:bodyPr wrap="square">
              <a:spAutoFit/>
            </a:bodyPr>
            <a:lstStyle/>
            <a:p>
              <a:r>
                <a:rPr lang="en-US" altLang="zh-CN" sz="1400" dirty="0">
                  <a:solidFill>
                    <a:srgbClr val="795E26"/>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FF"/>
                  </a:solidFill>
                  <a:latin typeface="Courier New" panose="02070309020205020404" pitchFamily="49" charset="0"/>
                  <a:cs typeface="Courier New" panose="02070309020205020404" pitchFamily="49" charset="0"/>
                </a:rPr>
                <a:t>int</a:t>
              </a:r>
              <a:r>
                <a:rPr lang="en-US" altLang="zh-CN" sz="1400" dirty="0">
                  <a:solidFill>
                    <a:srgbClr val="000000"/>
                  </a:solidFill>
                  <a:latin typeface="Courier New" panose="02070309020205020404" pitchFamily="49" charset="0"/>
                  <a:cs typeface="Courier New" panose="02070309020205020404" pitchFamily="49" charset="0"/>
                </a:rPr>
                <a:t> above, </a:t>
              </a:r>
              <a:r>
                <a:rPr lang="en-US" altLang="zh-CN" sz="1400" dirty="0">
                  <a:solidFill>
                    <a:srgbClr val="0000FF"/>
                  </a:solidFill>
                  <a:latin typeface="Courier New" panose="02070309020205020404" pitchFamily="49" charset="0"/>
                  <a:cs typeface="Courier New" panose="02070309020205020404" pitchFamily="49" charset="0"/>
                </a:rPr>
                <a:t>int</a:t>
              </a:r>
              <a:r>
                <a:rPr lang="en-US" altLang="zh-CN" sz="1400" dirty="0">
                  <a:solidFill>
                    <a:srgbClr val="000000"/>
                  </a:solidFill>
                  <a:latin typeface="Courier New" panose="02070309020205020404" pitchFamily="49" charset="0"/>
                  <a:cs typeface="Courier New" panose="02070309020205020404" pitchFamily="49" charset="0"/>
                </a:rPr>
                <a:t> below) :</a:t>
              </a:r>
            </a:p>
            <a:p>
              <a:r>
                <a:rPr lang="en-US" altLang="zh-CN" sz="1400" dirty="0" err="1">
                  <a:latin typeface="Courier New" panose="02070309020205020404" pitchFamily="49" charset="0"/>
                  <a:cs typeface="Courier New" panose="02070309020205020404" pitchFamily="49" charset="0"/>
                </a:rPr>
                <a:t>m_numerator</a:t>
              </a:r>
              <a:r>
                <a:rPr lang="en-US" altLang="zh-CN" sz="1400" dirty="0">
                  <a:latin typeface="Courier New" panose="02070309020205020404" pitchFamily="49" charset="0"/>
                  <a:cs typeface="Courier New" panose="02070309020205020404" pitchFamily="49" charset="0"/>
                </a:rPr>
                <a:t>(above), </a:t>
              </a:r>
              <a:r>
                <a:rPr lang="en-US" altLang="zh-CN" sz="1400" dirty="0" err="1">
                  <a:latin typeface="Courier New" panose="02070309020205020404" pitchFamily="49" charset="0"/>
                  <a:cs typeface="Courier New" panose="02070309020205020404" pitchFamily="49" charset="0"/>
                </a:rPr>
                <a:t>m_denominator</a:t>
              </a:r>
              <a:r>
                <a:rPr lang="en-US" altLang="zh-CN" sz="1400" dirty="0">
                  <a:latin typeface="Courier New" panose="02070309020205020404" pitchFamily="49" charset="0"/>
                  <a:cs typeface="Courier New" panose="02070309020205020404" pitchFamily="49" charset="0"/>
                </a:rPr>
                <a:t>(below)</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b="0" dirty="0">
                <a:solidFill>
                  <a:srgbClr val="000000"/>
                </a:solidFill>
                <a:effectLst/>
                <a:latin typeface="Courier New" panose="02070309020205020404" pitchFamily="49" charset="0"/>
                <a:cs typeface="Courier New" panose="02070309020205020404" pitchFamily="49" charset="0"/>
              </a:endParaRPr>
            </a:p>
          </p:txBody>
        </p:sp>
      </p:grpSp>
      <p:grpSp>
        <p:nvGrpSpPr>
          <p:cNvPr id="51" name="组合 50">
            <a:extLst>
              <a:ext uri="{FF2B5EF4-FFF2-40B4-BE49-F238E27FC236}">
                <a16:creationId xmlns:a16="http://schemas.microsoft.com/office/drawing/2014/main" id="{FDA0562D-BAFE-47B4-BDEA-7E8D5C1DD0D2}"/>
              </a:ext>
            </a:extLst>
          </p:cNvPr>
          <p:cNvGrpSpPr/>
          <p:nvPr/>
        </p:nvGrpSpPr>
        <p:grpSpPr>
          <a:xfrm>
            <a:off x="5867369" y="2906000"/>
            <a:ext cx="3056628" cy="1474099"/>
            <a:chOff x="219968" y="1739274"/>
            <a:chExt cx="8704058" cy="1419245"/>
          </a:xfrm>
        </p:grpSpPr>
        <p:grpSp>
          <p:nvGrpSpPr>
            <p:cNvPr id="52" name="组合 51">
              <a:extLst>
                <a:ext uri="{FF2B5EF4-FFF2-40B4-BE49-F238E27FC236}">
                  <a16:creationId xmlns:a16="http://schemas.microsoft.com/office/drawing/2014/main" id="{29610B97-CA6F-406A-990C-C15208E6C57D}"/>
                </a:ext>
              </a:extLst>
            </p:cNvPr>
            <p:cNvGrpSpPr/>
            <p:nvPr/>
          </p:nvGrpSpPr>
          <p:grpSpPr>
            <a:xfrm>
              <a:off x="219974" y="1763589"/>
              <a:ext cx="8704052" cy="1394928"/>
              <a:chOff x="219974" y="1770733"/>
              <a:chExt cx="8704052" cy="1300815"/>
            </a:xfrm>
            <a:effectLst>
              <a:outerShdw blurRad="50800" dist="69850" dir="2700000" algn="tl" rotWithShape="0">
                <a:prstClr val="black">
                  <a:alpha val="40000"/>
                </a:prstClr>
              </a:outerShdw>
            </a:effectLst>
          </p:grpSpPr>
          <p:sp>
            <p:nvSpPr>
              <p:cNvPr id="55" name="矩形: 圆角 54">
                <a:extLst>
                  <a:ext uri="{FF2B5EF4-FFF2-40B4-BE49-F238E27FC236}">
                    <a16:creationId xmlns:a16="http://schemas.microsoft.com/office/drawing/2014/main" id="{952BB556-C01A-4910-BEA5-11FFFC13CB4E}"/>
                  </a:ext>
                </a:extLst>
              </p:cNvPr>
              <p:cNvSpPr/>
              <p:nvPr/>
            </p:nvSpPr>
            <p:spPr>
              <a:xfrm>
                <a:off x="219974" y="1770733"/>
                <a:ext cx="8704052" cy="1300815"/>
              </a:xfrm>
              <a:prstGeom prst="roundRect">
                <a:avLst>
                  <a:gd name="adj" fmla="val 5727"/>
                </a:avLst>
              </a:prstGeom>
              <a:solidFill>
                <a:srgbClr val="FCF6EE"/>
              </a:solidFill>
              <a:ln>
                <a:solidFill>
                  <a:srgbClr val="FCF6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矩形: 圆顶角 55">
                <a:extLst>
                  <a:ext uri="{FF2B5EF4-FFF2-40B4-BE49-F238E27FC236}">
                    <a16:creationId xmlns:a16="http://schemas.microsoft.com/office/drawing/2014/main" id="{17C1D27D-AFD2-4AC0-AC48-3E96B6882CB7}"/>
                  </a:ext>
                </a:extLst>
              </p:cNvPr>
              <p:cNvSpPr/>
              <p:nvPr/>
            </p:nvSpPr>
            <p:spPr>
              <a:xfrm>
                <a:off x="219974" y="1770733"/>
                <a:ext cx="8704049" cy="372470"/>
              </a:xfrm>
              <a:prstGeom prst="round2SameRect">
                <a:avLst>
                  <a:gd name="adj1" fmla="val 20076"/>
                  <a:gd name="adj2" fmla="val 0"/>
                </a:avLst>
              </a:prstGeom>
              <a:solidFill>
                <a:srgbClr val="E2A856"/>
              </a:solidFill>
              <a:ln>
                <a:solidFill>
                  <a:srgbClr val="E2A8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53" name="矩形 52">
              <a:extLst>
                <a:ext uri="{FF2B5EF4-FFF2-40B4-BE49-F238E27FC236}">
                  <a16:creationId xmlns:a16="http://schemas.microsoft.com/office/drawing/2014/main" id="{C79E349E-A216-4B66-9473-A19DDB181D18}"/>
                </a:ext>
              </a:extLst>
            </p:cNvPr>
            <p:cNvSpPr/>
            <p:nvPr/>
          </p:nvSpPr>
          <p:spPr>
            <a:xfrm>
              <a:off x="219968" y="2180651"/>
              <a:ext cx="8704044" cy="977868"/>
            </a:xfrm>
            <a:prstGeom prst="rect">
              <a:avLst/>
            </a:prstGeom>
            <a:noFill/>
            <a:ln>
              <a:noFill/>
            </a:ln>
          </p:spPr>
          <p:txBody>
            <a:bodyPr wrap="square">
              <a:spAutoFit/>
            </a:bodyPr>
            <a:lstStyle/>
            <a:p>
              <a:pPr>
                <a:buClr>
                  <a:srgbClr val="E2A856"/>
                </a:buClr>
                <a:buSzPct val="80000"/>
              </a:pPr>
              <a:r>
                <a:rPr lang="zh-CN" altLang="en-US" sz="2000" dirty="0">
                  <a:latin typeface="Courier New" panose="02070309020205020404" pitchFamily="49" charset="0"/>
                  <a:cs typeface="Courier New" panose="02070309020205020404" pitchFamily="49" charset="0"/>
                </a:rPr>
                <a:t>数据成员的构造顺序取决于数据成员在类内定义的顺序。</a:t>
              </a:r>
              <a:endParaRPr lang="zh-CN" altLang="en-US" sz="2000" dirty="0"/>
            </a:p>
          </p:txBody>
        </p:sp>
        <p:sp>
          <p:nvSpPr>
            <p:cNvPr id="54" name="矩形 53">
              <a:extLst>
                <a:ext uri="{FF2B5EF4-FFF2-40B4-BE49-F238E27FC236}">
                  <a16:creationId xmlns:a16="http://schemas.microsoft.com/office/drawing/2014/main" id="{5E37E5ED-F9C3-4EF7-BE21-B5A0E9181351}"/>
                </a:ext>
              </a:extLst>
            </p:cNvPr>
            <p:cNvSpPr/>
            <p:nvPr/>
          </p:nvSpPr>
          <p:spPr>
            <a:xfrm>
              <a:off x="219974" y="1739274"/>
              <a:ext cx="8704049" cy="461665"/>
            </a:xfrm>
            <a:prstGeom prst="rect">
              <a:avLst/>
            </a:prstGeom>
          </p:spPr>
          <p:txBody>
            <a:bodyPr wrap="square">
              <a:spAutoFit/>
            </a:bodyPr>
            <a:lstStyle/>
            <a:p>
              <a:r>
                <a:rPr lang="zh-CN" altLang="en-US" sz="2400" dirty="0">
                  <a:solidFill>
                    <a:srgbClr val="FFFFFF"/>
                  </a:solidFill>
                  <a:latin typeface="MicrosoftYaHei"/>
                </a:rPr>
                <a:t>说明</a:t>
              </a:r>
              <a:endParaRPr lang="zh-CN" altLang="en-US" sz="2400" dirty="0"/>
            </a:p>
          </p:txBody>
        </p:sp>
      </p:grpSp>
    </p:spTree>
    <p:extLst>
      <p:ext uri="{BB962C8B-B14F-4D97-AF65-F5344CB8AC3E}">
        <p14:creationId xmlns:p14="http://schemas.microsoft.com/office/powerpoint/2010/main" val="216013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BDAE11C7-AE26-48A8-8680-9487D66292A0}"/>
              </a:ext>
            </a:extLst>
          </p:cNvPr>
          <p:cNvSpPr>
            <a:spLocks noGrp="1"/>
          </p:cNvSpPr>
          <p:nvPr>
            <p:ph type="sldNum" sz="quarter" idx="12"/>
          </p:nvPr>
        </p:nvSpPr>
        <p:spPr/>
        <p:txBody>
          <a:bodyPr/>
          <a:lstStyle/>
          <a:p>
            <a:fld id="{6AD33FD5-61D2-4238-98DB-DB8C208BC919}" type="slidenum">
              <a:rPr lang="zh-CN" altLang="en-US" smtClean="0"/>
              <a:t>2</a:t>
            </a:fld>
            <a:endParaRPr lang="zh-CN" altLang="en-US"/>
          </a:p>
        </p:txBody>
      </p:sp>
      <p:sp>
        <p:nvSpPr>
          <p:cNvPr id="5" name="文本框 4">
            <a:extLst>
              <a:ext uri="{FF2B5EF4-FFF2-40B4-BE49-F238E27FC236}">
                <a16:creationId xmlns:a16="http://schemas.microsoft.com/office/drawing/2014/main" id="{D439CF73-6F96-4557-80B0-3EF1BBAE0B5C}"/>
              </a:ext>
            </a:extLst>
          </p:cNvPr>
          <p:cNvSpPr txBox="1"/>
          <p:nvPr/>
        </p:nvSpPr>
        <p:spPr>
          <a:xfrm>
            <a:off x="81952" y="155276"/>
            <a:ext cx="4270075" cy="584775"/>
          </a:xfrm>
          <a:prstGeom prst="rect">
            <a:avLst/>
          </a:prstGeom>
          <a:noFill/>
        </p:spPr>
        <p:txBody>
          <a:bodyPr wrap="square" rtlCol="0">
            <a:spAutoFit/>
          </a:bodyPr>
          <a:lstStyle/>
          <a:p>
            <a:r>
              <a:rPr lang="zh-CN" altLang="en-US" sz="3200" dirty="0">
                <a:solidFill>
                  <a:schemeClr val="bg1"/>
                </a:solidFill>
              </a:rPr>
              <a:t>目录</a:t>
            </a:r>
          </a:p>
        </p:txBody>
      </p:sp>
      <p:grpSp>
        <p:nvGrpSpPr>
          <p:cNvPr id="21" name="组合 20">
            <a:extLst>
              <a:ext uri="{FF2B5EF4-FFF2-40B4-BE49-F238E27FC236}">
                <a16:creationId xmlns:a16="http://schemas.microsoft.com/office/drawing/2014/main" id="{F950A48F-4883-4512-A82A-06892F388C6C}"/>
              </a:ext>
            </a:extLst>
          </p:cNvPr>
          <p:cNvGrpSpPr/>
          <p:nvPr/>
        </p:nvGrpSpPr>
        <p:grpSpPr>
          <a:xfrm>
            <a:off x="486910" y="1303327"/>
            <a:ext cx="4019910" cy="2199904"/>
            <a:chOff x="552090" y="1303327"/>
            <a:chExt cx="4891179" cy="2199904"/>
          </a:xfrm>
        </p:grpSpPr>
        <p:sp>
          <p:nvSpPr>
            <p:cNvPr id="12" name="文本框 11">
              <a:hlinkClick r:id="rId2" action="ppaction://hlinksldjump"/>
              <a:extLst>
                <a:ext uri="{FF2B5EF4-FFF2-40B4-BE49-F238E27FC236}">
                  <a16:creationId xmlns:a16="http://schemas.microsoft.com/office/drawing/2014/main" id="{0D457661-DE2D-47EB-8971-C3F7DD422B01}"/>
                </a:ext>
              </a:extLst>
            </p:cNvPr>
            <p:cNvSpPr txBox="1"/>
            <p:nvPr/>
          </p:nvSpPr>
          <p:spPr>
            <a:xfrm>
              <a:off x="552090" y="1303327"/>
              <a:ext cx="2958861" cy="461665"/>
            </a:xfrm>
            <a:prstGeom prst="rect">
              <a:avLst/>
            </a:prstGeom>
            <a:noFill/>
          </p:spPr>
          <p:txBody>
            <a:bodyPr wrap="square" rtlCol="0">
              <a:spAutoFit/>
            </a:bodyPr>
            <a:lstStyle/>
            <a:p>
              <a:pPr>
                <a:buClr>
                  <a:srgbClr val="151DC1"/>
                </a:buClr>
                <a:buSzPct val="100000"/>
              </a:pPr>
              <a:r>
                <a:rPr lang="en-US" altLang="zh-CN" sz="2400" dirty="0">
                  <a:solidFill>
                    <a:srgbClr val="151DC1"/>
                  </a:solidFill>
                </a:rPr>
                <a:t>1. </a:t>
              </a:r>
              <a:r>
                <a:rPr lang="zh-CN" altLang="en-US" sz="2400" dirty="0">
                  <a:solidFill>
                    <a:srgbClr val="151DC1"/>
                  </a:solidFill>
                </a:rPr>
                <a:t>类的定义</a:t>
              </a:r>
            </a:p>
          </p:txBody>
        </p:sp>
        <p:sp>
          <p:nvSpPr>
            <p:cNvPr id="13" name="文本框 12">
              <a:extLst>
                <a:ext uri="{FF2B5EF4-FFF2-40B4-BE49-F238E27FC236}">
                  <a16:creationId xmlns:a16="http://schemas.microsoft.com/office/drawing/2014/main" id="{C2565614-773A-42A3-BC7B-494B56ADB8C8}"/>
                </a:ext>
              </a:extLst>
            </p:cNvPr>
            <p:cNvSpPr txBox="1"/>
            <p:nvPr/>
          </p:nvSpPr>
          <p:spPr>
            <a:xfrm>
              <a:off x="928776" y="1718127"/>
              <a:ext cx="4514493" cy="1785104"/>
            </a:xfrm>
            <a:prstGeom prst="rect">
              <a:avLst/>
            </a:prstGeom>
            <a:noFill/>
          </p:spPr>
          <p:txBody>
            <a:bodyPr wrap="square" rtlCol="0">
              <a:spAutoFit/>
            </a:bodyPr>
            <a:lstStyle/>
            <a:p>
              <a:pPr marL="457200" indent="-457200">
                <a:buClr>
                  <a:srgbClr val="151DC1"/>
                </a:buClr>
                <a:buSzPct val="80000"/>
                <a:buFont typeface="Wingdings" panose="05000000000000000000" pitchFamily="2" charset="2"/>
                <a:buChar char="l"/>
              </a:pPr>
              <a:r>
                <a:rPr lang="zh-CN" altLang="en-US" sz="2200" dirty="0">
                  <a:hlinkClick r:id="rId3" action="ppaction://hlinksldjump"/>
                </a:rPr>
                <a:t>定义一个类</a:t>
              </a:r>
              <a:endParaRPr lang="en-US" altLang="zh-CN" sz="2200" dirty="0"/>
            </a:p>
            <a:p>
              <a:pPr marL="457200" indent="-457200">
                <a:buClr>
                  <a:srgbClr val="151DC1"/>
                </a:buClr>
                <a:buSzPct val="80000"/>
                <a:buFont typeface="Wingdings" panose="05000000000000000000" pitchFamily="2" charset="2"/>
                <a:buChar char="l"/>
              </a:pPr>
              <a:r>
                <a:rPr lang="zh-CN" altLang="en-US" sz="2200" dirty="0">
                  <a:hlinkClick r:id="rId4" action="ppaction://hlinksldjump"/>
                </a:rPr>
                <a:t>定义和使用成员函数</a:t>
              </a:r>
              <a:endParaRPr lang="en-US" altLang="zh-CN" sz="2200" dirty="0"/>
            </a:p>
            <a:p>
              <a:pPr marL="457200" indent="-457200">
                <a:buClr>
                  <a:srgbClr val="151DC1"/>
                </a:buClr>
                <a:buSzPct val="80000"/>
                <a:buFont typeface="Wingdings" panose="05000000000000000000" pitchFamily="2" charset="2"/>
                <a:buChar char="l"/>
              </a:pPr>
              <a:r>
                <a:rPr lang="zh-CN" altLang="en-US" sz="2200" dirty="0">
                  <a:hlinkClick r:id="rId5" action="ppaction://hlinksldjump"/>
                </a:rPr>
                <a:t>定义辅助函数</a:t>
              </a:r>
              <a:endParaRPr lang="en-US" altLang="zh-CN" sz="2200" dirty="0"/>
            </a:p>
            <a:p>
              <a:pPr marL="457200" indent="-457200">
                <a:buClr>
                  <a:srgbClr val="151DC1"/>
                </a:buClr>
                <a:buSzPct val="80000"/>
                <a:buFont typeface="Wingdings" panose="05000000000000000000" pitchFamily="2" charset="2"/>
                <a:buChar char="l"/>
              </a:pPr>
              <a:r>
                <a:rPr lang="zh-CN" altLang="en-US" sz="2200" dirty="0">
                  <a:hlinkClick r:id="rId6" action="ppaction://hlinksldjump"/>
                </a:rPr>
                <a:t>访问控制</a:t>
              </a:r>
              <a:endParaRPr lang="en-US" altLang="zh-CN" sz="2200" dirty="0"/>
            </a:p>
            <a:p>
              <a:pPr marL="457200" indent="-457200">
                <a:buClr>
                  <a:srgbClr val="151DC1"/>
                </a:buClr>
                <a:buSzPct val="80000"/>
                <a:buFont typeface="Wingdings" panose="05000000000000000000" pitchFamily="2" charset="2"/>
                <a:buChar char="l"/>
              </a:pPr>
              <a:r>
                <a:rPr lang="zh-CN" altLang="en-US" sz="2200" dirty="0">
                  <a:hlinkClick r:id="rId7" action="ppaction://hlinksldjump"/>
                </a:rPr>
                <a:t>友元函数</a:t>
              </a:r>
              <a:endParaRPr lang="zh-CN" altLang="en-US" sz="2200" dirty="0"/>
            </a:p>
          </p:txBody>
        </p:sp>
      </p:grpSp>
      <p:grpSp>
        <p:nvGrpSpPr>
          <p:cNvPr id="22" name="组合 21">
            <a:extLst>
              <a:ext uri="{FF2B5EF4-FFF2-40B4-BE49-F238E27FC236}">
                <a16:creationId xmlns:a16="http://schemas.microsoft.com/office/drawing/2014/main" id="{9D4C2E15-74B0-4D1D-8683-ADF38850CF4F}"/>
              </a:ext>
            </a:extLst>
          </p:cNvPr>
          <p:cNvGrpSpPr/>
          <p:nvPr/>
        </p:nvGrpSpPr>
        <p:grpSpPr>
          <a:xfrm>
            <a:off x="486910" y="3578078"/>
            <a:ext cx="4019910" cy="1538900"/>
            <a:chOff x="552090" y="1303327"/>
            <a:chExt cx="4891179" cy="1538900"/>
          </a:xfrm>
        </p:grpSpPr>
        <p:sp>
          <p:nvSpPr>
            <p:cNvPr id="23" name="文本框 22">
              <a:hlinkClick r:id="rId8" action="ppaction://hlinksldjump"/>
              <a:extLst>
                <a:ext uri="{FF2B5EF4-FFF2-40B4-BE49-F238E27FC236}">
                  <a16:creationId xmlns:a16="http://schemas.microsoft.com/office/drawing/2014/main" id="{0B0323AE-F773-4A2D-8453-B1D827560059}"/>
                </a:ext>
              </a:extLst>
            </p:cNvPr>
            <p:cNvSpPr txBox="1"/>
            <p:nvPr/>
          </p:nvSpPr>
          <p:spPr>
            <a:xfrm>
              <a:off x="552090" y="1303327"/>
              <a:ext cx="4891179" cy="461665"/>
            </a:xfrm>
            <a:prstGeom prst="rect">
              <a:avLst/>
            </a:prstGeom>
            <a:noFill/>
          </p:spPr>
          <p:txBody>
            <a:bodyPr wrap="square" rtlCol="0">
              <a:spAutoFit/>
            </a:bodyPr>
            <a:lstStyle/>
            <a:p>
              <a:pPr>
                <a:buClr>
                  <a:srgbClr val="151DC1"/>
                </a:buClr>
                <a:buSzPct val="100000"/>
              </a:pPr>
              <a:r>
                <a:rPr lang="en-US" altLang="zh-CN" sz="2400" dirty="0">
                  <a:solidFill>
                    <a:srgbClr val="151DC1"/>
                  </a:solidFill>
                </a:rPr>
                <a:t>2. </a:t>
              </a:r>
              <a:r>
                <a:rPr lang="zh-CN" altLang="en-US" sz="2400" dirty="0">
                  <a:solidFill>
                    <a:srgbClr val="151DC1"/>
                  </a:solidFill>
                </a:rPr>
                <a:t>构造函数与析构函数</a:t>
              </a:r>
            </a:p>
          </p:txBody>
        </p:sp>
        <p:sp>
          <p:nvSpPr>
            <p:cNvPr id="24" name="文本框 23">
              <a:extLst>
                <a:ext uri="{FF2B5EF4-FFF2-40B4-BE49-F238E27FC236}">
                  <a16:creationId xmlns:a16="http://schemas.microsoft.com/office/drawing/2014/main" id="{76ABE7D3-E36A-48D5-B057-5CBE6956C298}"/>
                </a:ext>
              </a:extLst>
            </p:cNvPr>
            <p:cNvSpPr txBox="1"/>
            <p:nvPr/>
          </p:nvSpPr>
          <p:spPr>
            <a:xfrm>
              <a:off x="928776" y="1734231"/>
              <a:ext cx="4514493" cy="1107996"/>
            </a:xfrm>
            <a:prstGeom prst="rect">
              <a:avLst/>
            </a:prstGeom>
            <a:noFill/>
          </p:spPr>
          <p:txBody>
            <a:bodyPr wrap="square" rtlCol="0">
              <a:spAutoFit/>
            </a:bodyPr>
            <a:lstStyle/>
            <a:p>
              <a:pPr marL="457200" indent="-457200">
                <a:buClr>
                  <a:srgbClr val="151DC1"/>
                </a:buClr>
                <a:buSzPct val="80000"/>
                <a:buFont typeface="Wingdings" panose="05000000000000000000" pitchFamily="2" charset="2"/>
                <a:buChar char="l"/>
              </a:pPr>
              <a:r>
                <a:rPr lang="zh-CN" altLang="en-US" sz="2200" dirty="0">
                  <a:hlinkClick r:id="rId9" action="ppaction://hlinksldjump"/>
                </a:rPr>
                <a:t>默认构造函数</a:t>
              </a:r>
              <a:endParaRPr lang="en-US" altLang="zh-CN" sz="2200" dirty="0"/>
            </a:p>
            <a:p>
              <a:pPr marL="457200" indent="-457200">
                <a:buClr>
                  <a:srgbClr val="151DC1"/>
                </a:buClr>
                <a:buSzPct val="80000"/>
                <a:buFont typeface="Wingdings" panose="05000000000000000000" pitchFamily="2" charset="2"/>
                <a:buChar char="l"/>
              </a:pPr>
              <a:r>
                <a:rPr lang="zh-CN" altLang="en-US" sz="2200" dirty="0">
                  <a:hlinkClick r:id="rId10" action="ppaction://hlinksldjump"/>
                </a:rPr>
                <a:t>复制构造函数</a:t>
              </a:r>
              <a:endParaRPr lang="en-US" altLang="zh-CN" sz="2200" dirty="0"/>
            </a:p>
            <a:p>
              <a:pPr marL="457200" indent="-457200">
                <a:buClr>
                  <a:srgbClr val="151DC1"/>
                </a:buClr>
                <a:buSzPct val="80000"/>
                <a:buFont typeface="Wingdings" panose="05000000000000000000" pitchFamily="2" charset="2"/>
                <a:buChar char="l"/>
              </a:pPr>
              <a:r>
                <a:rPr lang="zh-CN" altLang="en-US" sz="2200" dirty="0">
                  <a:hlinkClick r:id="rId11" action="ppaction://hlinksldjump"/>
                </a:rPr>
                <a:t>析构函数</a:t>
              </a:r>
              <a:endParaRPr lang="en-US" altLang="zh-CN" sz="2200" dirty="0"/>
            </a:p>
          </p:txBody>
        </p:sp>
      </p:grpSp>
      <p:grpSp>
        <p:nvGrpSpPr>
          <p:cNvPr id="14" name="组合 13">
            <a:extLst>
              <a:ext uri="{FF2B5EF4-FFF2-40B4-BE49-F238E27FC236}">
                <a16:creationId xmlns:a16="http://schemas.microsoft.com/office/drawing/2014/main" id="{262A42F1-F06A-422F-A020-74D625828B6A}"/>
              </a:ext>
            </a:extLst>
          </p:cNvPr>
          <p:cNvGrpSpPr/>
          <p:nvPr/>
        </p:nvGrpSpPr>
        <p:grpSpPr>
          <a:xfrm>
            <a:off x="4572000" y="1303327"/>
            <a:ext cx="4019909" cy="2171510"/>
            <a:chOff x="552090" y="1303327"/>
            <a:chExt cx="4891179" cy="2171510"/>
          </a:xfrm>
        </p:grpSpPr>
        <p:sp>
          <p:nvSpPr>
            <p:cNvPr id="15" name="文本框 14">
              <a:hlinkClick r:id="rId12" action="ppaction://hlinksldjump"/>
              <a:extLst>
                <a:ext uri="{FF2B5EF4-FFF2-40B4-BE49-F238E27FC236}">
                  <a16:creationId xmlns:a16="http://schemas.microsoft.com/office/drawing/2014/main" id="{4F3011A4-60BE-4F54-B37B-758CDC87189E}"/>
                </a:ext>
              </a:extLst>
            </p:cNvPr>
            <p:cNvSpPr txBox="1"/>
            <p:nvPr/>
          </p:nvSpPr>
          <p:spPr>
            <a:xfrm>
              <a:off x="552090" y="1303327"/>
              <a:ext cx="2958861" cy="461665"/>
            </a:xfrm>
            <a:prstGeom prst="rect">
              <a:avLst/>
            </a:prstGeom>
            <a:noFill/>
          </p:spPr>
          <p:txBody>
            <a:bodyPr wrap="square" rtlCol="0">
              <a:spAutoFit/>
            </a:bodyPr>
            <a:lstStyle/>
            <a:p>
              <a:pPr>
                <a:buClr>
                  <a:srgbClr val="151DC1"/>
                </a:buClr>
                <a:buSzPct val="100000"/>
              </a:pPr>
              <a:r>
                <a:rPr lang="en-US" altLang="zh-CN" sz="2400" dirty="0">
                  <a:solidFill>
                    <a:srgbClr val="151DC1"/>
                  </a:solidFill>
                </a:rPr>
                <a:t>3. </a:t>
              </a:r>
              <a:r>
                <a:rPr lang="zh-CN" altLang="en-US" sz="2400" dirty="0">
                  <a:solidFill>
                    <a:srgbClr val="151DC1"/>
                  </a:solidFill>
                </a:rPr>
                <a:t>运算符重载</a:t>
              </a:r>
            </a:p>
          </p:txBody>
        </p:sp>
        <p:sp>
          <p:nvSpPr>
            <p:cNvPr id="16" name="文本框 15">
              <a:extLst>
                <a:ext uri="{FF2B5EF4-FFF2-40B4-BE49-F238E27FC236}">
                  <a16:creationId xmlns:a16="http://schemas.microsoft.com/office/drawing/2014/main" id="{5CBFF3BD-8817-44B1-9FFA-79B6240D9AB8}"/>
                </a:ext>
              </a:extLst>
            </p:cNvPr>
            <p:cNvSpPr txBox="1"/>
            <p:nvPr/>
          </p:nvSpPr>
          <p:spPr>
            <a:xfrm>
              <a:off x="928775" y="1689733"/>
              <a:ext cx="4514494" cy="1785104"/>
            </a:xfrm>
            <a:prstGeom prst="rect">
              <a:avLst/>
            </a:prstGeom>
            <a:noFill/>
          </p:spPr>
          <p:txBody>
            <a:bodyPr wrap="square" rtlCol="0">
              <a:spAutoFit/>
            </a:bodyPr>
            <a:lstStyle/>
            <a:p>
              <a:pPr marL="457200" indent="-457200">
                <a:buClr>
                  <a:srgbClr val="151DC1"/>
                </a:buClr>
                <a:buSzPct val="80000"/>
                <a:buFont typeface="Wingdings" panose="05000000000000000000" pitchFamily="2" charset="2"/>
                <a:buChar char="l"/>
              </a:pPr>
              <a:r>
                <a:rPr lang="zh-CN" altLang="en-US" sz="2200" dirty="0">
                  <a:hlinkClick r:id="rId13" action="ppaction://hlinksldjump"/>
                </a:rPr>
                <a:t>重载原则</a:t>
              </a:r>
              <a:endParaRPr lang="en-US" altLang="zh-CN" sz="2200" dirty="0"/>
            </a:p>
            <a:p>
              <a:pPr marL="457200" indent="-457200">
                <a:buClr>
                  <a:srgbClr val="151DC1"/>
                </a:buClr>
                <a:buSzPct val="80000"/>
                <a:buFont typeface="Wingdings" panose="05000000000000000000" pitchFamily="2" charset="2"/>
                <a:buChar char="l"/>
              </a:pPr>
              <a:r>
                <a:rPr lang="zh-CN" altLang="en-US" sz="2200" dirty="0">
                  <a:hlinkClick r:id="rId14" action="ppaction://hlinksldjump"/>
                </a:rPr>
                <a:t>输入和输出运算符</a:t>
              </a:r>
              <a:endParaRPr lang="en-US" altLang="zh-CN" sz="2200" dirty="0"/>
            </a:p>
            <a:p>
              <a:pPr marL="457200" indent="-457200">
                <a:buClr>
                  <a:srgbClr val="151DC1"/>
                </a:buClr>
                <a:buSzPct val="80000"/>
                <a:buFont typeface="Wingdings" panose="05000000000000000000" pitchFamily="2" charset="2"/>
                <a:buChar char="l"/>
              </a:pPr>
              <a:r>
                <a:rPr lang="zh-CN" altLang="en-US" sz="2200" dirty="0">
                  <a:hlinkClick r:id="rId15" action="ppaction://hlinksldjump"/>
                </a:rPr>
                <a:t>递增和递减运算符</a:t>
              </a:r>
              <a:endParaRPr lang="en-US" altLang="zh-CN" sz="2200" dirty="0"/>
            </a:p>
            <a:p>
              <a:pPr marL="457200" indent="-457200">
                <a:buClr>
                  <a:srgbClr val="151DC1"/>
                </a:buClr>
                <a:buSzPct val="80000"/>
                <a:buFont typeface="Wingdings" panose="05000000000000000000" pitchFamily="2" charset="2"/>
                <a:buChar char="l"/>
              </a:pPr>
              <a:r>
                <a:rPr lang="zh-CN" altLang="en-US" sz="2200" dirty="0">
                  <a:hlinkClick r:id="rId16" action="ppaction://hlinksldjump"/>
                </a:rPr>
                <a:t>函数调用运算符</a:t>
              </a:r>
              <a:endParaRPr lang="en-US" altLang="zh-CN" sz="2200" dirty="0"/>
            </a:p>
            <a:p>
              <a:pPr marL="457200" indent="-457200">
                <a:buClr>
                  <a:srgbClr val="151DC1"/>
                </a:buClr>
                <a:buSzPct val="80000"/>
                <a:buFont typeface="Wingdings" panose="05000000000000000000" pitchFamily="2" charset="2"/>
                <a:buChar char="l"/>
              </a:pPr>
              <a:r>
                <a:rPr lang="zh-CN" altLang="en-US" sz="2200" dirty="0">
                  <a:hlinkClick r:id="rId17" action="ppaction://hlinksldjump"/>
                </a:rPr>
                <a:t>类型转化运算符</a:t>
              </a:r>
              <a:endParaRPr lang="zh-CN" altLang="en-US" sz="2200" dirty="0"/>
            </a:p>
          </p:txBody>
        </p:sp>
      </p:grpSp>
      <p:grpSp>
        <p:nvGrpSpPr>
          <p:cNvPr id="17" name="组合 16">
            <a:extLst>
              <a:ext uri="{FF2B5EF4-FFF2-40B4-BE49-F238E27FC236}">
                <a16:creationId xmlns:a16="http://schemas.microsoft.com/office/drawing/2014/main" id="{87AF57DE-7FEA-4CFE-8BA9-85070B7431AC}"/>
              </a:ext>
            </a:extLst>
          </p:cNvPr>
          <p:cNvGrpSpPr/>
          <p:nvPr/>
        </p:nvGrpSpPr>
        <p:grpSpPr>
          <a:xfrm>
            <a:off x="4572000" y="3503231"/>
            <a:ext cx="4019909" cy="1199936"/>
            <a:chOff x="552090" y="1303327"/>
            <a:chExt cx="4891178" cy="1199936"/>
          </a:xfrm>
        </p:grpSpPr>
        <p:sp>
          <p:nvSpPr>
            <p:cNvPr id="18" name="文本框 17">
              <a:hlinkClick r:id="rId18" action="ppaction://hlinksldjump"/>
              <a:extLst>
                <a:ext uri="{FF2B5EF4-FFF2-40B4-BE49-F238E27FC236}">
                  <a16:creationId xmlns:a16="http://schemas.microsoft.com/office/drawing/2014/main" id="{7A5FA9E6-C891-4403-A7D3-33313D85A7D5}"/>
                </a:ext>
              </a:extLst>
            </p:cNvPr>
            <p:cNvSpPr txBox="1"/>
            <p:nvPr/>
          </p:nvSpPr>
          <p:spPr>
            <a:xfrm>
              <a:off x="552090" y="1303327"/>
              <a:ext cx="2958861" cy="461665"/>
            </a:xfrm>
            <a:prstGeom prst="rect">
              <a:avLst/>
            </a:prstGeom>
            <a:noFill/>
          </p:spPr>
          <p:txBody>
            <a:bodyPr wrap="square" rtlCol="0">
              <a:spAutoFit/>
            </a:bodyPr>
            <a:lstStyle/>
            <a:p>
              <a:pPr>
                <a:buClr>
                  <a:srgbClr val="151DC1"/>
                </a:buClr>
                <a:buSzPct val="100000"/>
              </a:pPr>
              <a:r>
                <a:rPr lang="en-US" altLang="zh-CN" sz="2400" dirty="0">
                  <a:solidFill>
                    <a:srgbClr val="151DC1"/>
                  </a:solidFill>
                </a:rPr>
                <a:t>4. </a:t>
              </a:r>
              <a:r>
                <a:rPr lang="zh-CN" altLang="en-US" sz="2400" dirty="0">
                  <a:solidFill>
                    <a:srgbClr val="151DC1"/>
                  </a:solidFill>
                </a:rPr>
                <a:t>静态成员</a:t>
              </a:r>
            </a:p>
          </p:txBody>
        </p:sp>
        <p:sp>
          <p:nvSpPr>
            <p:cNvPr id="19" name="文本框 18">
              <a:extLst>
                <a:ext uri="{FF2B5EF4-FFF2-40B4-BE49-F238E27FC236}">
                  <a16:creationId xmlns:a16="http://schemas.microsoft.com/office/drawing/2014/main" id="{DA70CA3D-1002-42DC-9FC9-C7C68E0DBF6D}"/>
                </a:ext>
              </a:extLst>
            </p:cNvPr>
            <p:cNvSpPr txBox="1"/>
            <p:nvPr/>
          </p:nvSpPr>
          <p:spPr>
            <a:xfrm>
              <a:off x="928775" y="1733822"/>
              <a:ext cx="4514493" cy="769441"/>
            </a:xfrm>
            <a:prstGeom prst="rect">
              <a:avLst/>
            </a:prstGeom>
            <a:noFill/>
          </p:spPr>
          <p:txBody>
            <a:bodyPr wrap="square" rtlCol="0">
              <a:spAutoFit/>
            </a:bodyPr>
            <a:lstStyle/>
            <a:p>
              <a:pPr marL="457200" indent="-457200">
                <a:buClr>
                  <a:srgbClr val="151DC1"/>
                </a:buClr>
                <a:buSzPct val="80000"/>
                <a:buFont typeface="Wingdings" panose="05000000000000000000" pitchFamily="2" charset="2"/>
                <a:buChar char="l"/>
              </a:pPr>
              <a:r>
                <a:rPr lang="zh-CN" altLang="en-US" sz="2200" dirty="0">
                  <a:hlinkClick r:id="rId18" action="ppaction://hlinksldjump"/>
                </a:rPr>
                <a:t>声明静态成员</a:t>
              </a:r>
              <a:endParaRPr lang="en-US" altLang="zh-CN" sz="2200" dirty="0"/>
            </a:p>
            <a:p>
              <a:pPr marL="457200" indent="-457200">
                <a:buClr>
                  <a:srgbClr val="151DC1"/>
                </a:buClr>
                <a:buSzPct val="80000"/>
                <a:buFont typeface="Wingdings" panose="05000000000000000000" pitchFamily="2" charset="2"/>
                <a:buChar char="l"/>
              </a:pPr>
              <a:r>
                <a:rPr lang="zh-CN" altLang="en-US" sz="2200" dirty="0">
                  <a:hlinkClick r:id="rId19" action="ppaction://hlinksldjump"/>
                </a:rPr>
                <a:t>使用静态成员</a:t>
              </a:r>
              <a:endParaRPr lang="zh-CN" altLang="en-US" sz="2200" dirty="0"/>
            </a:p>
          </p:txBody>
        </p:sp>
      </p:grpSp>
      <p:grpSp>
        <p:nvGrpSpPr>
          <p:cNvPr id="20" name="组合 19">
            <a:extLst>
              <a:ext uri="{FF2B5EF4-FFF2-40B4-BE49-F238E27FC236}">
                <a16:creationId xmlns:a16="http://schemas.microsoft.com/office/drawing/2014/main" id="{977D778D-D9B5-4259-89AE-9039EF3A48F1}"/>
              </a:ext>
            </a:extLst>
          </p:cNvPr>
          <p:cNvGrpSpPr/>
          <p:nvPr/>
        </p:nvGrpSpPr>
        <p:grpSpPr>
          <a:xfrm>
            <a:off x="4572000" y="4778014"/>
            <a:ext cx="4019909" cy="1184241"/>
            <a:chOff x="552090" y="1303327"/>
            <a:chExt cx="4891178" cy="1184241"/>
          </a:xfrm>
        </p:grpSpPr>
        <p:sp>
          <p:nvSpPr>
            <p:cNvPr id="28" name="文本框 27">
              <a:hlinkClick r:id="rId20" action="ppaction://hlinksldjump"/>
              <a:extLst>
                <a:ext uri="{FF2B5EF4-FFF2-40B4-BE49-F238E27FC236}">
                  <a16:creationId xmlns:a16="http://schemas.microsoft.com/office/drawing/2014/main" id="{D1032FDF-7567-42EA-BAAA-D5D749FE11B8}"/>
                </a:ext>
              </a:extLst>
            </p:cNvPr>
            <p:cNvSpPr txBox="1"/>
            <p:nvPr/>
          </p:nvSpPr>
          <p:spPr>
            <a:xfrm>
              <a:off x="552090" y="1303327"/>
              <a:ext cx="2958861" cy="461665"/>
            </a:xfrm>
            <a:prstGeom prst="rect">
              <a:avLst/>
            </a:prstGeom>
            <a:noFill/>
          </p:spPr>
          <p:txBody>
            <a:bodyPr wrap="square" rtlCol="0">
              <a:spAutoFit/>
            </a:bodyPr>
            <a:lstStyle/>
            <a:p>
              <a:pPr>
                <a:buClr>
                  <a:srgbClr val="151DC1"/>
                </a:buClr>
                <a:buSzPct val="100000"/>
              </a:pPr>
              <a:r>
                <a:rPr lang="en-US" altLang="zh-CN" sz="2400" dirty="0">
                  <a:solidFill>
                    <a:srgbClr val="151DC1"/>
                  </a:solidFill>
                </a:rPr>
                <a:t>5. </a:t>
              </a:r>
              <a:r>
                <a:rPr lang="zh-CN" altLang="en-US" sz="2400" dirty="0">
                  <a:solidFill>
                    <a:srgbClr val="151DC1"/>
                  </a:solidFill>
                </a:rPr>
                <a:t>类成员指针</a:t>
              </a:r>
              <a:endParaRPr lang="zh-CN" altLang="en-US" sz="2400" dirty="0">
                <a:solidFill>
                  <a:srgbClr val="151DC1"/>
                </a:solidFill>
                <a:latin typeface="Courier New" panose="02070309020205020404" pitchFamily="49" charset="0"/>
                <a:cs typeface="Courier New" panose="02070309020205020404" pitchFamily="49" charset="0"/>
              </a:endParaRPr>
            </a:p>
          </p:txBody>
        </p:sp>
        <p:sp>
          <p:nvSpPr>
            <p:cNvPr id="29" name="文本框 28">
              <a:extLst>
                <a:ext uri="{FF2B5EF4-FFF2-40B4-BE49-F238E27FC236}">
                  <a16:creationId xmlns:a16="http://schemas.microsoft.com/office/drawing/2014/main" id="{101BF034-30F1-4CAC-8F98-13A2851BB9A3}"/>
                </a:ext>
              </a:extLst>
            </p:cNvPr>
            <p:cNvSpPr txBox="1"/>
            <p:nvPr/>
          </p:nvSpPr>
          <p:spPr>
            <a:xfrm>
              <a:off x="928775" y="1718127"/>
              <a:ext cx="4514493" cy="769441"/>
            </a:xfrm>
            <a:prstGeom prst="rect">
              <a:avLst/>
            </a:prstGeom>
            <a:noFill/>
          </p:spPr>
          <p:txBody>
            <a:bodyPr wrap="square" rtlCol="0">
              <a:spAutoFit/>
            </a:bodyPr>
            <a:lstStyle/>
            <a:p>
              <a:pPr marL="457200" indent="-457200">
                <a:buClr>
                  <a:srgbClr val="151DC1"/>
                </a:buClr>
                <a:buSzPct val="80000"/>
                <a:buFont typeface="Wingdings" panose="05000000000000000000" pitchFamily="2" charset="2"/>
                <a:buChar char="l"/>
              </a:pPr>
              <a:r>
                <a:rPr lang="zh-CN" altLang="en-US" sz="2200" dirty="0">
                  <a:hlinkClick r:id="rId20" action="ppaction://hlinksldjump"/>
                </a:rPr>
                <a:t>数据成员指针</a:t>
              </a:r>
              <a:endParaRPr lang="en-US" altLang="zh-CN" sz="2200" dirty="0"/>
            </a:p>
            <a:p>
              <a:pPr marL="457200" indent="-457200">
                <a:buClr>
                  <a:srgbClr val="151DC1"/>
                </a:buClr>
                <a:buSzPct val="80000"/>
                <a:buFont typeface="Wingdings" panose="05000000000000000000" pitchFamily="2" charset="2"/>
                <a:buChar char="l"/>
              </a:pPr>
              <a:r>
                <a:rPr lang="zh-CN" altLang="en-US" sz="2200" dirty="0">
                  <a:hlinkClick r:id="rId21" action="ppaction://hlinksldjump"/>
                </a:rPr>
                <a:t>成员函数指针</a:t>
              </a:r>
              <a:endParaRPr lang="en-US" altLang="zh-CN" sz="2200" dirty="0"/>
            </a:p>
          </p:txBody>
        </p:sp>
      </p:grpSp>
      <p:grpSp>
        <p:nvGrpSpPr>
          <p:cNvPr id="30" name="组合 29">
            <a:extLst>
              <a:ext uri="{FF2B5EF4-FFF2-40B4-BE49-F238E27FC236}">
                <a16:creationId xmlns:a16="http://schemas.microsoft.com/office/drawing/2014/main" id="{7F848DFD-5340-460C-852E-C2F1643EF59A}"/>
              </a:ext>
            </a:extLst>
          </p:cNvPr>
          <p:cNvGrpSpPr/>
          <p:nvPr/>
        </p:nvGrpSpPr>
        <p:grpSpPr>
          <a:xfrm>
            <a:off x="486910" y="5116978"/>
            <a:ext cx="4019910" cy="814909"/>
            <a:chOff x="552090" y="1303327"/>
            <a:chExt cx="4891180" cy="814909"/>
          </a:xfrm>
        </p:grpSpPr>
        <p:sp>
          <p:nvSpPr>
            <p:cNvPr id="31" name="文本框 30">
              <a:hlinkClick r:id="rId12" action="ppaction://hlinksldjump"/>
              <a:extLst>
                <a:ext uri="{FF2B5EF4-FFF2-40B4-BE49-F238E27FC236}">
                  <a16:creationId xmlns:a16="http://schemas.microsoft.com/office/drawing/2014/main" id="{A0320796-9B93-47F3-9899-A25B9A660ECC}"/>
                </a:ext>
              </a:extLst>
            </p:cNvPr>
            <p:cNvSpPr txBox="1"/>
            <p:nvPr/>
          </p:nvSpPr>
          <p:spPr>
            <a:xfrm>
              <a:off x="552090" y="1303327"/>
              <a:ext cx="3484994" cy="461665"/>
            </a:xfrm>
            <a:prstGeom prst="rect">
              <a:avLst/>
            </a:prstGeom>
            <a:noFill/>
          </p:spPr>
          <p:txBody>
            <a:bodyPr wrap="square" rtlCol="0">
              <a:spAutoFit/>
            </a:bodyPr>
            <a:lstStyle/>
            <a:p>
              <a:pPr>
                <a:buClr>
                  <a:srgbClr val="151DC1"/>
                </a:buClr>
                <a:buSzPct val="100000"/>
              </a:pPr>
              <a:r>
                <a:rPr lang="en-US" altLang="zh-CN" sz="2400" dirty="0">
                  <a:solidFill>
                    <a:srgbClr val="151DC1"/>
                  </a:solidFill>
                </a:rPr>
                <a:t>3. </a:t>
              </a:r>
              <a:r>
                <a:rPr lang="zh-CN" altLang="en-US" sz="2400" dirty="0">
                  <a:solidFill>
                    <a:srgbClr val="151DC1"/>
                  </a:solidFill>
                </a:rPr>
                <a:t>运算符重载</a:t>
              </a:r>
            </a:p>
          </p:txBody>
        </p:sp>
        <p:sp>
          <p:nvSpPr>
            <p:cNvPr id="32" name="文本框 31">
              <a:extLst>
                <a:ext uri="{FF2B5EF4-FFF2-40B4-BE49-F238E27FC236}">
                  <a16:creationId xmlns:a16="http://schemas.microsoft.com/office/drawing/2014/main" id="{FC58C73C-935C-4B6D-B53D-0C6A9DF55D89}"/>
                </a:ext>
              </a:extLst>
            </p:cNvPr>
            <p:cNvSpPr txBox="1"/>
            <p:nvPr/>
          </p:nvSpPr>
          <p:spPr>
            <a:xfrm>
              <a:off x="928775" y="1687349"/>
              <a:ext cx="4514495" cy="430887"/>
            </a:xfrm>
            <a:prstGeom prst="rect">
              <a:avLst/>
            </a:prstGeom>
            <a:noFill/>
          </p:spPr>
          <p:txBody>
            <a:bodyPr wrap="square" rtlCol="0">
              <a:spAutoFit/>
            </a:bodyPr>
            <a:lstStyle/>
            <a:p>
              <a:pPr marL="457200" indent="-457200">
                <a:buClr>
                  <a:srgbClr val="151DC1"/>
                </a:buClr>
                <a:buSzPct val="80000"/>
                <a:buFont typeface="Wingdings" panose="05000000000000000000" pitchFamily="2" charset="2"/>
                <a:buChar char="l"/>
              </a:pPr>
              <a:r>
                <a:rPr lang="zh-CN" altLang="en-US" sz="2200" dirty="0">
                  <a:hlinkClick r:id="rId22" action="ppaction://hlinksldjump"/>
                </a:rPr>
                <a:t>基本概念</a:t>
              </a:r>
              <a:endParaRPr lang="en-US" altLang="zh-CN" sz="2200" dirty="0"/>
            </a:p>
          </p:txBody>
        </p:sp>
      </p:grpSp>
    </p:spTree>
    <p:extLst>
      <p:ext uri="{BB962C8B-B14F-4D97-AF65-F5344CB8AC3E}">
        <p14:creationId xmlns:p14="http://schemas.microsoft.com/office/powerpoint/2010/main" val="22159208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457950" y="6383729"/>
            <a:ext cx="2057400" cy="365125"/>
          </a:xfrm>
        </p:spPr>
        <p:txBody>
          <a:bodyPr/>
          <a:lstStyle/>
          <a:p>
            <a:fld id="{6AD33FD5-61D2-4238-98DB-DB8C208BC919}" type="slidenum">
              <a:rPr lang="zh-CN" altLang="en-US" smtClean="0"/>
              <a:t>20</a:t>
            </a:fld>
            <a:endParaRPr lang="zh-CN" altLang="en-US" dirty="0"/>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842066" cy="584775"/>
          </a:xfrm>
          <a:prstGeom prst="rect">
            <a:avLst/>
          </a:prstGeom>
          <a:noFill/>
        </p:spPr>
        <p:txBody>
          <a:bodyPr wrap="square" rtlCol="0">
            <a:spAutoFit/>
          </a:bodyPr>
          <a:lstStyle/>
          <a:p>
            <a:r>
              <a:rPr lang="en-US" altLang="zh-CN" sz="3200" dirty="0">
                <a:solidFill>
                  <a:schemeClr val="bg1"/>
                </a:solidFill>
              </a:rPr>
              <a:t>6.2.1 </a:t>
            </a:r>
            <a:r>
              <a:rPr lang="zh-CN" altLang="en-US" sz="3200" dirty="0">
                <a:solidFill>
                  <a:schemeClr val="bg1"/>
                </a:solidFill>
              </a:rPr>
              <a:t>默认构造函数 </a:t>
            </a:r>
            <a:r>
              <a:rPr lang="en-US" altLang="zh-CN" sz="2400" dirty="0">
                <a:solidFill>
                  <a:schemeClr val="bg1"/>
                </a:solidFill>
              </a:rPr>
              <a:t>--- </a:t>
            </a:r>
            <a:r>
              <a:rPr lang="zh-CN" altLang="en-US" sz="2400" dirty="0">
                <a:solidFill>
                  <a:schemeClr val="bg1"/>
                </a:solidFill>
              </a:rPr>
              <a:t>初始值列表</a:t>
            </a:r>
          </a:p>
        </p:txBody>
      </p:sp>
      <p:grpSp>
        <p:nvGrpSpPr>
          <p:cNvPr id="23" name="组合 22">
            <a:extLst>
              <a:ext uri="{FF2B5EF4-FFF2-40B4-BE49-F238E27FC236}">
                <a16:creationId xmlns:a16="http://schemas.microsoft.com/office/drawing/2014/main" id="{52869D1E-B84D-49FD-BD51-F2D52ADFC3E6}"/>
              </a:ext>
            </a:extLst>
          </p:cNvPr>
          <p:cNvGrpSpPr/>
          <p:nvPr/>
        </p:nvGrpSpPr>
        <p:grpSpPr>
          <a:xfrm>
            <a:off x="219954" y="3376263"/>
            <a:ext cx="8704046" cy="1356466"/>
            <a:chOff x="219973" y="1739274"/>
            <a:chExt cx="8704053" cy="1305988"/>
          </a:xfrm>
        </p:grpSpPr>
        <p:grpSp>
          <p:nvGrpSpPr>
            <p:cNvPr id="24" name="组合 23">
              <a:extLst>
                <a:ext uri="{FF2B5EF4-FFF2-40B4-BE49-F238E27FC236}">
                  <a16:creationId xmlns:a16="http://schemas.microsoft.com/office/drawing/2014/main" id="{6E266F94-9544-4AF4-B883-248E239B96C5}"/>
                </a:ext>
              </a:extLst>
            </p:cNvPr>
            <p:cNvGrpSpPr/>
            <p:nvPr/>
          </p:nvGrpSpPr>
          <p:grpSpPr>
            <a:xfrm>
              <a:off x="219974" y="1763589"/>
              <a:ext cx="8704052" cy="1281673"/>
              <a:chOff x="219974" y="1770732"/>
              <a:chExt cx="8704052" cy="1195201"/>
            </a:xfrm>
            <a:effectLst>
              <a:outerShdw blurRad="50800" dist="69850" dir="2700000" algn="tl" rotWithShape="0">
                <a:prstClr val="black">
                  <a:alpha val="40000"/>
                </a:prstClr>
              </a:outerShdw>
            </a:effectLst>
          </p:grpSpPr>
          <p:sp>
            <p:nvSpPr>
              <p:cNvPr id="27" name="矩形: 圆角 26">
                <a:extLst>
                  <a:ext uri="{FF2B5EF4-FFF2-40B4-BE49-F238E27FC236}">
                    <a16:creationId xmlns:a16="http://schemas.microsoft.com/office/drawing/2014/main" id="{CD407EB6-C432-4E74-9DE8-25605B140D87}"/>
                  </a:ext>
                </a:extLst>
              </p:cNvPr>
              <p:cNvSpPr/>
              <p:nvPr/>
            </p:nvSpPr>
            <p:spPr>
              <a:xfrm>
                <a:off x="219974" y="1770732"/>
                <a:ext cx="8704052" cy="1195201"/>
              </a:xfrm>
              <a:prstGeom prst="roundRect">
                <a:avLst>
                  <a:gd name="adj" fmla="val 6608"/>
                </a:avLst>
              </a:prstGeom>
              <a:solidFill>
                <a:srgbClr val="E7F3E6"/>
              </a:solidFill>
              <a:ln>
                <a:solidFill>
                  <a:srgbClr val="E7F3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矩形: 圆顶角 27">
                <a:extLst>
                  <a:ext uri="{FF2B5EF4-FFF2-40B4-BE49-F238E27FC236}">
                    <a16:creationId xmlns:a16="http://schemas.microsoft.com/office/drawing/2014/main" id="{5B690402-905D-4723-8B1F-286DA95AAA54}"/>
                  </a:ext>
                </a:extLst>
              </p:cNvPr>
              <p:cNvSpPr/>
              <p:nvPr/>
            </p:nvSpPr>
            <p:spPr>
              <a:xfrm>
                <a:off x="219974" y="1770733"/>
                <a:ext cx="8704049" cy="388922"/>
              </a:xfrm>
              <a:prstGeom prst="round2SameRect">
                <a:avLst>
                  <a:gd name="adj1" fmla="val 20076"/>
                  <a:gd name="adj2" fmla="val 0"/>
                </a:avLst>
              </a:prstGeom>
              <a:solidFill>
                <a:srgbClr val="118707"/>
              </a:solidFill>
              <a:ln>
                <a:solidFill>
                  <a:srgbClr val="1187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5" name="矩形 24">
              <a:extLst>
                <a:ext uri="{FF2B5EF4-FFF2-40B4-BE49-F238E27FC236}">
                  <a16:creationId xmlns:a16="http://schemas.microsoft.com/office/drawing/2014/main" id="{0F417DCE-A542-4386-9FBE-50772DD43827}"/>
                </a:ext>
              </a:extLst>
            </p:cNvPr>
            <p:cNvSpPr/>
            <p:nvPr/>
          </p:nvSpPr>
          <p:spPr>
            <a:xfrm>
              <a:off x="219973" y="2234296"/>
              <a:ext cx="8704043" cy="681544"/>
            </a:xfrm>
            <a:prstGeom prst="rect">
              <a:avLst/>
            </a:prstGeom>
          </p:spPr>
          <p:txBody>
            <a:bodyPr wrap="square">
              <a:spAutoFit/>
            </a:bodyPr>
            <a:lstStyle/>
            <a:p>
              <a:pPr>
                <a:buClr>
                  <a:srgbClr val="118707"/>
                </a:buClr>
                <a:buSzPct val="80000"/>
              </a:pPr>
              <a:r>
                <a:rPr lang="zh-CN" altLang="en-US" sz="2000" dirty="0">
                  <a:latin typeface="Courier New" panose="02070309020205020404" pitchFamily="49" charset="0"/>
                  <a:cs typeface="Courier New" panose="02070309020205020404" pitchFamily="49" charset="0"/>
                </a:rPr>
                <a:t>引用类型成员或者有 </a:t>
              </a:r>
              <a:r>
                <a:rPr lang="en-US" altLang="zh-CN" sz="2000" dirty="0">
                  <a:latin typeface="Courier New" panose="02070309020205020404" pitchFamily="49" charset="0"/>
                  <a:cs typeface="Courier New" panose="02070309020205020404" pitchFamily="49" charset="0"/>
                </a:rPr>
                <a:t>const </a:t>
              </a:r>
              <a:r>
                <a:rPr lang="zh-CN" altLang="en-US" sz="2000" dirty="0">
                  <a:latin typeface="Courier New" panose="02070309020205020404" pitchFamily="49" charset="0"/>
                  <a:cs typeface="Courier New" panose="02070309020205020404" pitchFamily="49" charset="0"/>
                </a:rPr>
                <a:t>修饰符的成员，必须要利用初始值列表进行初</a:t>
              </a:r>
            </a:p>
            <a:p>
              <a:pPr>
                <a:buClr>
                  <a:srgbClr val="118707"/>
                </a:buClr>
                <a:buSzPct val="80000"/>
              </a:pPr>
              <a:r>
                <a:rPr lang="zh-CN" altLang="en-US" sz="2000" dirty="0">
                  <a:latin typeface="Courier New" panose="02070309020205020404" pitchFamily="49" charset="0"/>
                  <a:cs typeface="Courier New" panose="02070309020205020404" pitchFamily="49" charset="0"/>
                </a:rPr>
                <a:t>始化</a:t>
              </a:r>
              <a:endParaRPr lang="zh-CN" altLang="en-US" sz="2000" dirty="0"/>
            </a:p>
          </p:txBody>
        </p:sp>
        <p:sp>
          <p:nvSpPr>
            <p:cNvPr id="26" name="矩形 25">
              <a:extLst>
                <a:ext uri="{FF2B5EF4-FFF2-40B4-BE49-F238E27FC236}">
                  <a16:creationId xmlns:a16="http://schemas.microsoft.com/office/drawing/2014/main" id="{34CDF0AE-BBB9-4063-87C0-410EAC9B2F83}"/>
                </a:ext>
              </a:extLst>
            </p:cNvPr>
            <p:cNvSpPr/>
            <p:nvPr/>
          </p:nvSpPr>
          <p:spPr>
            <a:xfrm>
              <a:off x="219974" y="1739274"/>
              <a:ext cx="8704049" cy="461665"/>
            </a:xfrm>
            <a:prstGeom prst="rect">
              <a:avLst/>
            </a:prstGeom>
          </p:spPr>
          <p:txBody>
            <a:bodyPr wrap="square">
              <a:spAutoFit/>
            </a:bodyPr>
            <a:lstStyle/>
            <a:p>
              <a:r>
                <a:rPr lang="zh-CN" altLang="en-US" sz="2400" dirty="0">
                  <a:solidFill>
                    <a:srgbClr val="FFFFFF"/>
                  </a:solidFill>
                  <a:latin typeface="MicrosoftYaHei"/>
                </a:rPr>
                <a:t>答案</a:t>
              </a:r>
              <a:endParaRPr lang="zh-CN" altLang="en-US" sz="2400" dirty="0"/>
            </a:p>
          </p:txBody>
        </p:sp>
      </p:grpSp>
      <p:grpSp>
        <p:nvGrpSpPr>
          <p:cNvPr id="30" name="组合 29">
            <a:extLst>
              <a:ext uri="{FF2B5EF4-FFF2-40B4-BE49-F238E27FC236}">
                <a16:creationId xmlns:a16="http://schemas.microsoft.com/office/drawing/2014/main" id="{78E3F0FB-1B9E-427E-8A31-F09B95A46E88}"/>
              </a:ext>
            </a:extLst>
          </p:cNvPr>
          <p:cNvGrpSpPr/>
          <p:nvPr/>
        </p:nvGrpSpPr>
        <p:grpSpPr>
          <a:xfrm>
            <a:off x="219958" y="1362749"/>
            <a:ext cx="8704047" cy="1823205"/>
            <a:chOff x="219974" y="1748979"/>
            <a:chExt cx="8704052" cy="1887784"/>
          </a:xfrm>
        </p:grpSpPr>
        <p:grpSp>
          <p:nvGrpSpPr>
            <p:cNvPr id="31" name="组合 30">
              <a:extLst>
                <a:ext uri="{FF2B5EF4-FFF2-40B4-BE49-F238E27FC236}">
                  <a16:creationId xmlns:a16="http://schemas.microsoft.com/office/drawing/2014/main" id="{87B0E65F-F485-4217-973D-0DF67DD98F0E}"/>
                </a:ext>
              </a:extLst>
            </p:cNvPr>
            <p:cNvGrpSpPr/>
            <p:nvPr/>
          </p:nvGrpSpPr>
          <p:grpSpPr>
            <a:xfrm>
              <a:off x="219974" y="1763587"/>
              <a:ext cx="8704052" cy="1873176"/>
              <a:chOff x="219974" y="1770731"/>
              <a:chExt cx="8704052" cy="1746797"/>
            </a:xfrm>
            <a:effectLst>
              <a:outerShdw blurRad="50800" dist="69850" dir="2700000" algn="tl" rotWithShape="0">
                <a:prstClr val="black">
                  <a:alpha val="40000"/>
                </a:prstClr>
              </a:outerShdw>
            </a:effectLst>
          </p:grpSpPr>
          <p:sp>
            <p:nvSpPr>
              <p:cNvPr id="33" name="矩形: 圆角 32">
                <a:extLst>
                  <a:ext uri="{FF2B5EF4-FFF2-40B4-BE49-F238E27FC236}">
                    <a16:creationId xmlns:a16="http://schemas.microsoft.com/office/drawing/2014/main" id="{7763535D-5647-4247-BBA0-0AC934DE462B}"/>
                  </a:ext>
                </a:extLst>
              </p:cNvPr>
              <p:cNvSpPr/>
              <p:nvPr/>
            </p:nvSpPr>
            <p:spPr>
              <a:xfrm>
                <a:off x="219974" y="1770731"/>
                <a:ext cx="8704052" cy="1746797"/>
              </a:xfrm>
              <a:prstGeom prst="roundRect">
                <a:avLst>
                  <a:gd name="adj" fmla="val 5057"/>
                </a:avLst>
              </a:pr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矩形: 圆顶角 33">
                <a:extLst>
                  <a:ext uri="{FF2B5EF4-FFF2-40B4-BE49-F238E27FC236}">
                    <a16:creationId xmlns:a16="http://schemas.microsoft.com/office/drawing/2014/main" id="{FBF4E0C5-49D8-4E28-B1BA-98811CD377A8}"/>
                  </a:ext>
                </a:extLst>
              </p:cNvPr>
              <p:cNvSpPr/>
              <p:nvPr/>
            </p:nvSpPr>
            <p:spPr>
              <a:xfrm>
                <a:off x="219974" y="1770733"/>
                <a:ext cx="8704052" cy="388922"/>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2" name="矩形 31">
              <a:extLst>
                <a:ext uri="{FF2B5EF4-FFF2-40B4-BE49-F238E27FC236}">
                  <a16:creationId xmlns:a16="http://schemas.microsoft.com/office/drawing/2014/main" id="{72AA43E3-4E67-415A-B79D-B7159B5A9C27}"/>
                </a:ext>
              </a:extLst>
            </p:cNvPr>
            <p:cNvSpPr/>
            <p:nvPr/>
          </p:nvSpPr>
          <p:spPr>
            <a:xfrm>
              <a:off x="219974" y="1748979"/>
              <a:ext cx="8704050" cy="478019"/>
            </a:xfrm>
            <a:prstGeom prst="rect">
              <a:avLst/>
            </a:prstGeom>
          </p:spPr>
          <p:txBody>
            <a:bodyPr wrap="square">
              <a:spAutoFit/>
            </a:bodyPr>
            <a:lstStyle/>
            <a:p>
              <a:r>
                <a:rPr lang="zh-CN" altLang="en-US" sz="2400" dirty="0">
                  <a:solidFill>
                    <a:srgbClr val="FFFFFF"/>
                  </a:solidFill>
                  <a:latin typeface="Courier New" panose="02070309020205020404" pitchFamily="49" charset="0"/>
                  <a:cs typeface="Courier New" panose="02070309020205020404" pitchFamily="49" charset="0"/>
                </a:rPr>
                <a:t>示例</a:t>
              </a:r>
              <a:endParaRPr lang="zh-CN" altLang="en-US" sz="2400" dirty="0"/>
            </a:p>
          </p:txBody>
        </p:sp>
      </p:grpSp>
      <p:sp>
        <p:nvSpPr>
          <p:cNvPr id="2" name="矩形 1">
            <a:extLst>
              <a:ext uri="{FF2B5EF4-FFF2-40B4-BE49-F238E27FC236}">
                <a16:creationId xmlns:a16="http://schemas.microsoft.com/office/drawing/2014/main" id="{965000EE-0748-45A9-8975-203F7F503364}"/>
              </a:ext>
            </a:extLst>
          </p:cNvPr>
          <p:cNvSpPr/>
          <p:nvPr/>
        </p:nvSpPr>
        <p:spPr>
          <a:xfrm>
            <a:off x="219958" y="962639"/>
            <a:ext cx="8704035" cy="400110"/>
          </a:xfrm>
          <a:prstGeom prst="rect">
            <a:avLst/>
          </a:prstGeom>
        </p:spPr>
        <p:txBody>
          <a:bodyPr wrap="square">
            <a:spAutoFit/>
          </a:bodyPr>
          <a:lstStyle/>
          <a:p>
            <a:r>
              <a:rPr lang="zh-CN" altLang="en-US" sz="2000" dirty="0"/>
              <a:t>为什么下面必须使用初值值列表进行初始化？</a:t>
            </a:r>
          </a:p>
        </p:txBody>
      </p:sp>
      <p:sp>
        <p:nvSpPr>
          <p:cNvPr id="6" name="矩形 5">
            <a:extLst>
              <a:ext uri="{FF2B5EF4-FFF2-40B4-BE49-F238E27FC236}">
                <a16:creationId xmlns:a16="http://schemas.microsoft.com/office/drawing/2014/main" id="{04CD81BB-62C4-4652-B01C-6FE2AA3E2A20}"/>
              </a:ext>
            </a:extLst>
          </p:cNvPr>
          <p:cNvSpPr/>
          <p:nvPr/>
        </p:nvSpPr>
        <p:spPr>
          <a:xfrm>
            <a:off x="219954" y="1800959"/>
            <a:ext cx="8704034" cy="1384995"/>
          </a:xfrm>
          <a:prstGeom prst="rect">
            <a:avLst/>
          </a:prstGeom>
        </p:spPr>
        <p:txBody>
          <a:bodyPr wrap="square">
            <a:spAutoFit/>
          </a:bodyPr>
          <a:lstStyle/>
          <a:p>
            <a:r>
              <a:rPr lang="en-US" altLang="zh-CN" sz="1400" dirty="0">
                <a:solidFill>
                  <a:srgbClr val="0000FF"/>
                </a:solidFill>
                <a:latin typeface="Courier New" panose="02070309020205020404" pitchFamily="49" charset="0"/>
                <a:cs typeface="Courier New" panose="02070309020205020404" pitchFamily="49" charset="0"/>
              </a:rPr>
              <a:t>class</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267F99"/>
                </a:solidFill>
                <a:latin typeface="Courier New" panose="02070309020205020404" pitchFamily="49" charset="0"/>
                <a:cs typeface="Courier New" panose="02070309020205020404" pitchFamily="49" charset="0"/>
              </a:rPr>
              <a:t>Foo</a:t>
            </a:r>
            <a:r>
              <a:rPr lang="en-US" altLang="zh-CN" sz="1400" dirty="0">
                <a:solidFill>
                  <a:srgbClr val="000000"/>
                </a:solidFill>
                <a:latin typeface="Courier New" panose="02070309020205020404" pitchFamily="49" charset="0"/>
                <a:cs typeface="Courier New" panose="02070309020205020404" pitchFamily="49" charset="0"/>
              </a:rPr>
              <a:t> {</a:t>
            </a:r>
          </a:p>
          <a:p>
            <a:r>
              <a:rPr lang="en-US" altLang="zh-CN" sz="1400" dirty="0">
                <a:solidFill>
                  <a:srgbClr val="0000FF"/>
                </a:solidFill>
                <a:latin typeface="Courier New" panose="02070309020205020404" pitchFamily="49" charset="0"/>
                <a:cs typeface="Courier New" panose="02070309020205020404" pitchFamily="49" charset="0"/>
              </a:rPr>
              <a:t>	int</a:t>
            </a:r>
            <a:r>
              <a:rPr lang="en-US" altLang="zh-CN" sz="1400" dirty="0">
                <a:solidFill>
                  <a:srgbClr val="000000"/>
                </a:solidFill>
                <a:latin typeface="Courier New" panose="02070309020205020404" pitchFamily="49" charset="0"/>
                <a:cs typeface="Courier New" panose="02070309020205020404" pitchFamily="49" charset="0"/>
              </a:rPr>
              <a:t> &amp;</a:t>
            </a:r>
            <a:r>
              <a:rPr lang="en-US" altLang="zh-CN" sz="1400" dirty="0" err="1">
                <a:solidFill>
                  <a:srgbClr val="000000"/>
                </a:solidFill>
                <a:latin typeface="Courier New" panose="02070309020205020404" pitchFamily="49" charset="0"/>
                <a:cs typeface="Courier New" panose="02070309020205020404" pitchFamily="49" charset="0"/>
              </a:rPr>
              <a:t>m_ref</a:t>
            </a:r>
            <a:r>
              <a:rPr lang="en-US" altLang="zh-CN" sz="1400" dirty="0">
                <a:solidFill>
                  <a:srgbClr val="000000"/>
                </a:solidFill>
                <a:latin typeface="Courier New" panose="02070309020205020404" pitchFamily="49" charset="0"/>
                <a:cs typeface="Courier New" panose="02070309020205020404" pitchFamily="49" charset="0"/>
              </a:rPr>
              <a:t>;</a:t>
            </a:r>
          </a:p>
          <a:p>
            <a:r>
              <a:rPr lang="en-US" altLang="zh-CN" sz="1400" dirty="0">
                <a:solidFill>
                  <a:srgbClr val="0000FF"/>
                </a:solidFill>
                <a:latin typeface="Courier New" panose="02070309020205020404" pitchFamily="49" charset="0"/>
                <a:cs typeface="Courier New" panose="02070309020205020404" pitchFamily="49" charset="0"/>
              </a:rPr>
              <a:t>	const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FF"/>
                </a:solidFill>
                <a:latin typeface="Courier New" panose="02070309020205020404" pitchFamily="49" charset="0"/>
                <a:cs typeface="Courier New" panose="02070309020205020404" pitchFamily="49" charset="0"/>
              </a:rPr>
              <a:t>int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m_con</a:t>
            </a:r>
            <a:r>
              <a:rPr lang="en-US" altLang="zh-CN" sz="1400" dirty="0">
                <a:solidFill>
                  <a:srgbClr val="000000"/>
                </a:solidFill>
                <a:latin typeface="Courier New" panose="02070309020205020404" pitchFamily="49" charset="0"/>
                <a:cs typeface="Courier New" panose="02070309020205020404" pitchFamily="49" charset="0"/>
              </a:rPr>
              <a:t>;</a:t>
            </a:r>
          </a:p>
          <a:p>
            <a:r>
              <a:rPr lang="en-US" altLang="zh-CN" sz="1400" dirty="0">
                <a:solidFill>
                  <a:srgbClr val="0000FF"/>
                </a:solidFill>
                <a:latin typeface="Courier New" panose="02070309020205020404" pitchFamily="49" charset="0"/>
                <a:cs typeface="Courier New" panose="02070309020205020404" pitchFamily="49" charset="0"/>
              </a:rPr>
              <a:t>public:</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795E26"/>
                </a:solidFill>
                <a:latin typeface="Courier New" panose="02070309020205020404" pitchFamily="49" charset="0"/>
                <a:cs typeface="Courier New" panose="02070309020205020404" pitchFamily="49" charset="0"/>
              </a:rPr>
              <a:t>	Foo</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FF"/>
                </a:solidFill>
                <a:latin typeface="Courier New" panose="02070309020205020404" pitchFamily="49" charset="0"/>
                <a:cs typeface="Courier New" panose="02070309020205020404" pitchFamily="49" charset="0"/>
              </a:rPr>
              <a:t>int</a:t>
            </a:r>
            <a:r>
              <a:rPr lang="en-US" altLang="zh-CN" sz="1400" dirty="0">
                <a:solidFill>
                  <a:srgbClr val="000000"/>
                </a:solidFill>
                <a:latin typeface="Courier New" panose="02070309020205020404" pitchFamily="49" charset="0"/>
                <a:cs typeface="Courier New" panose="02070309020205020404" pitchFamily="49" charset="0"/>
              </a:rPr>
              <a:t> &amp;</a:t>
            </a:r>
            <a:r>
              <a:rPr lang="en-US" altLang="zh-CN" sz="1400" dirty="0" err="1">
                <a:solidFill>
                  <a:srgbClr val="000000"/>
                </a:solidFill>
                <a:latin typeface="Courier New" panose="02070309020205020404" pitchFamily="49" charset="0"/>
                <a:cs typeface="Courier New" panose="02070309020205020404" pitchFamily="49" charset="0"/>
              </a:rPr>
              <a:t>i</a:t>
            </a:r>
            <a:r>
              <a:rPr lang="en-US" altLang="zh-CN" sz="1400" dirty="0">
                <a:solidFill>
                  <a:srgbClr val="000000"/>
                </a:solidFill>
                <a:latin typeface="Courier New" panose="02070309020205020404" pitchFamily="49" charset="0"/>
                <a:cs typeface="Courier New" panose="02070309020205020404" pitchFamily="49" charset="0"/>
              </a:rPr>
              <a:t>) : </a:t>
            </a:r>
            <a:r>
              <a:rPr lang="en-US" altLang="zh-CN" sz="1400" dirty="0" err="1">
                <a:latin typeface="Courier New" panose="02070309020205020404" pitchFamily="49" charset="0"/>
                <a:cs typeface="Courier New" panose="02070309020205020404" pitchFamily="49" charset="0"/>
              </a:rPr>
              <a:t>m_ref</a:t>
            </a:r>
            <a:r>
              <a:rPr lang="en-US" altLang="zh-CN" sz="1400" dirty="0">
                <a:latin typeface="Courier New" panose="02070309020205020404" pitchFamily="49" charset="0"/>
                <a:cs typeface="Courier New" panose="02070309020205020404" pitchFamily="49" charset="0"/>
              </a:rPr>
              <a:t>(</a:t>
            </a:r>
            <a:r>
              <a:rPr lang="en-US" altLang="zh-CN" sz="1400" dirty="0" err="1">
                <a:latin typeface="Courier New" panose="02070309020205020404" pitchFamily="49" charset="0"/>
                <a:cs typeface="Courier New" panose="02070309020205020404" pitchFamily="49" charset="0"/>
              </a:rPr>
              <a:t>i</a:t>
            </a:r>
            <a:r>
              <a:rPr lang="en-US" altLang="zh-CN" sz="1400" dirty="0">
                <a:latin typeface="Courier New" panose="02070309020205020404" pitchFamily="49" charset="0"/>
                <a:cs typeface="Courier New" panose="02070309020205020404" pitchFamily="49" charset="0"/>
              </a:rPr>
              <a:t>), </a:t>
            </a:r>
            <a:r>
              <a:rPr lang="en-US" altLang="zh-CN" sz="1400" dirty="0" err="1">
                <a:latin typeface="Courier New" panose="02070309020205020404" pitchFamily="49" charset="0"/>
                <a:cs typeface="Courier New" panose="02070309020205020404" pitchFamily="49" charset="0"/>
              </a:rPr>
              <a:t>m_con</a:t>
            </a:r>
            <a:r>
              <a:rPr lang="en-US" altLang="zh-CN" sz="1400" dirty="0">
                <a:latin typeface="Courier New" panose="02070309020205020404" pitchFamily="49" charset="0"/>
                <a:cs typeface="Courier New" panose="02070309020205020404" pitchFamily="49" charset="0"/>
              </a:rPr>
              <a:t>(</a:t>
            </a:r>
            <a:r>
              <a:rPr lang="en-US" altLang="zh-CN" sz="1400" dirty="0" err="1">
                <a:latin typeface="Courier New" panose="02070309020205020404" pitchFamily="49" charset="0"/>
                <a:cs typeface="Courier New" panose="02070309020205020404" pitchFamily="49" charset="0"/>
              </a:rPr>
              <a:t>i</a:t>
            </a:r>
            <a:r>
              <a:rPr lang="en-US" altLang="zh-CN" sz="1400" dirty="0">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8000"/>
                </a:solidFill>
                <a:latin typeface="Courier New" panose="02070309020205020404" pitchFamily="49" charset="0"/>
                <a:cs typeface="Courier New" panose="02070309020205020404" pitchFamily="49" charset="0"/>
              </a:rPr>
              <a:t>/*</a:t>
            </a:r>
            <a:r>
              <a:rPr lang="zh-CN" altLang="en-US" sz="1400" dirty="0">
                <a:solidFill>
                  <a:srgbClr val="008000"/>
                </a:solidFill>
                <a:latin typeface="Courier New" panose="02070309020205020404" pitchFamily="49" charset="0"/>
                <a:cs typeface="Courier New" panose="02070309020205020404" pitchFamily="49" charset="0"/>
              </a:rPr>
              <a:t>必须在此初始化*</a:t>
            </a:r>
            <a:r>
              <a:rPr lang="en-US" altLang="zh-CN" sz="1400" dirty="0">
                <a:solidFill>
                  <a:srgbClr val="008000"/>
                </a:solidFill>
                <a:latin typeface="Courier New" panose="02070309020205020404" pitchFamily="49" charset="0"/>
                <a:cs typeface="Courier New" panose="02070309020205020404" pitchFamily="49" charset="0"/>
              </a:rPr>
              <a:t>/</a:t>
            </a:r>
            <a:r>
              <a:rPr lang="zh-CN" altLang="en-US"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00"/>
                </a:solidFill>
                <a:latin typeface="Courier New" panose="02070309020205020404" pitchFamily="49" charset="0"/>
                <a:cs typeface="Courier New" panose="02070309020205020404" pitchFamily="49" charset="0"/>
              </a:rPr>
              <a:t>{}</a:t>
            </a:r>
          </a:p>
          <a:p>
            <a:r>
              <a:rPr lang="en-US" altLang="zh-CN" sz="1400" dirty="0">
                <a:solidFill>
                  <a:srgbClr val="000000"/>
                </a:solidFill>
                <a:latin typeface="Courier New" panose="02070309020205020404" pitchFamily="49" charset="0"/>
                <a:cs typeface="Courier New" panose="02070309020205020404" pitchFamily="49" charset="0"/>
              </a:rPr>
              <a:t>};</a:t>
            </a:r>
            <a:endParaRPr lang="en-US" altLang="zh-CN" sz="1400" b="0" dirty="0">
              <a:solidFill>
                <a:srgbClr val="000000"/>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73510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457950" y="6383729"/>
            <a:ext cx="2057400" cy="365125"/>
          </a:xfrm>
        </p:spPr>
        <p:txBody>
          <a:bodyPr/>
          <a:lstStyle/>
          <a:p>
            <a:fld id="{6AD33FD5-61D2-4238-98DB-DB8C208BC919}" type="slidenum">
              <a:rPr lang="zh-CN" altLang="en-US" smtClean="0"/>
              <a:t>21</a:t>
            </a:fld>
            <a:endParaRPr lang="zh-CN" altLang="en-US" dirty="0"/>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842066" cy="584775"/>
          </a:xfrm>
          <a:prstGeom prst="rect">
            <a:avLst/>
          </a:prstGeom>
          <a:noFill/>
        </p:spPr>
        <p:txBody>
          <a:bodyPr wrap="square" rtlCol="0">
            <a:spAutoFit/>
          </a:bodyPr>
          <a:lstStyle/>
          <a:p>
            <a:r>
              <a:rPr lang="en-US" altLang="zh-CN" sz="3200" dirty="0">
                <a:solidFill>
                  <a:schemeClr val="bg1"/>
                </a:solidFill>
              </a:rPr>
              <a:t>6.2.1 </a:t>
            </a:r>
            <a:r>
              <a:rPr lang="zh-CN" altLang="en-US" sz="3200" dirty="0">
                <a:solidFill>
                  <a:schemeClr val="bg1"/>
                </a:solidFill>
              </a:rPr>
              <a:t>默认构造函数 </a:t>
            </a:r>
            <a:r>
              <a:rPr lang="en-US" altLang="zh-CN" sz="2400" dirty="0">
                <a:solidFill>
                  <a:schemeClr val="bg1"/>
                </a:solidFill>
              </a:rPr>
              <a:t>--- </a:t>
            </a:r>
            <a:r>
              <a:rPr lang="zh-CN" altLang="en-US" sz="2400" dirty="0">
                <a:solidFill>
                  <a:schemeClr val="bg1"/>
                </a:solidFill>
              </a:rPr>
              <a:t>简化构造函数</a:t>
            </a:r>
          </a:p>
        </p:txBody>
      </p:sp>
      <p:grpSp>
        <p:nvGrpSpPr>
          <p:cNvPr id="17" name="组合 16">
            <a:extLst>
              <a:ext uri="{FF2B5EF4-FFF2-40B4-BE49-F238E27FC236}">
                <a16:creationId xmlns:a16="http://schemas.microsoft.com/office/drawing/2014/main" id="{33C27113-BCD9-4969-8DF4-601936FD3B42}"/>
              </a:ext>
            </a:extLst>
          </p:cNvPr>
          <p:cNvGrpSpPr/>
          <p:nvPr/>
        </p:nvGrpSpPr>
        <p:grpSpPr>
          <a:xfrm>
            <a:off x="219958" y="1102780"/>
            <a:ext cx="8704068" cy="1461138"/>
            <a:chOff x="219958" y="1763591"/>
            <a:chExt cx="8704068" cy="1461138"/>
          </a:xfrm>
        </p:grpSpPr>
        <p:grpSp>
          <p:nvGrpSpPr>
            <p:cNvPr id="18" name="组合 17">
              <a:extLst>
                <a:ext uri="{FF2B5EF4-FFF2-40B4-BE49-F238E27FC236}">
                  <a16:creationId xmlns:a16="http://schemas.microsoft.com/office/drawing/2014/main" id="{9BD4D694-A015-4DD1-AF17-E4289B5FE633}"/>
                </a:ext>
              </a:extLst>
            </p:cNvPr>
            <p:cNvGrpSpPr/>
            <p:nvPr/>
          </p:nvGrpSpPr>
          <p:grpSpPr>
            <a:xfrm>
              <a:off x="219974" y="1763591"/>
              <a:ext cx="8704052" cy="1461138"/>
              <a:chOff x="219974" y="1770733"/>
              <a:chExt cx="8704052" cy="1362556"/>
            </a:xfrm>
            <a:effectLst>
              <a:outerShdw blurRad="50800" dist="69850" dir="2700000" algn="tl" rotWithShape="0">
                <a:prstClr val="black">
                  <a:alpha val="40000"/>
                </a:prstClr>
              </a:outerShdw>
            </a:effectLst>
          </p:grpSpPr>
          <p:sp>
            <p:nvSpPr>
              <p:cNvPr id="21" name="矩形: 圆角 20">
                <a:extLst>
                  <a:ext uri="{FF2B5EF4-FFF2-40B4-BE49-F238E27FC236}">
                    <a16:creationId xmlns:a16="http://schemas.microsoft.com/office/drawing/2014/main" id="{4AFDD6C4-A707-4814-8122-8AE47EB0072B}"/>
                  </a:ext>
                </a:extLst>
              </p:cNvPr>
              <p:cNvSpPr/>
              <p:nvPr/>
            </p:nvSpPr>
            <p:spPr>
              <a:xfrm>
                <a:off x="219974" y="1770736"/>
                <a:ext cx="8704052" cy="1362553"/>
              </a:xfrm>
              <a:prstGeom prst="roundRect">
                <a:avLst>
                  <a:gd name="adj" fmla="val 2468"/>
                </a:avLst>
              </a:prstGeom>
              <a:solidFill>
                <a:srgbClr val="E9E9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矩形: 圆顶角 21">
                <a:extLst>
                  <a:ext uri="{FF2B5EF4-FFF2-40B4-BE49-F238E27FC236}">
                    <a16:creationId xmlns:a16="http://schemas.microsoft.com/office/drawing/2014/main" id="{57FFDDC5-69A1-4657-88E6-4D8BA12BEB66}"/>
                  </a:ext>
                </a:extLst>
              </p:cNvPr>
              <p:cNvSpPr/>
              <p:nvPr/>
            </p:nvSpPr>
            <p:spPr>
              <a:xfrm>
                <a:off x="219974" y="1770733"/>
                <a:ext cx="8704052" cy="388922"/>
              </a:xfrm>
              <a:prstGeom prst="round2SameRect">
                <a:avLst>
                  <a:gd name="adj1" fmla="val 20076"/>
                  <a:gd name="adj2" fmla="val 0"/>
                </a:avLst>
              </a:prstGeom>
              <a:solidFill>
                <a:srgbClr val="262685"/>
              </a:solidFill>
              <a:ln>
                <a:solidFill>
                  <a:srgbClr val="2626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9" name="矩形 18">
              <a:extLst>
                <a:ext uri="{FF2B5EF4-FFF2-40B4-BE49-F238E27FC236}">
                  <a16:creationId xmlns:a16="http://schemas.microsoft.com/office/drawing/2014/main" id="{E1D52E19-FCC0-427B-8E08-C3A3C38E9B91}"/>
                </a:ext>
              </a:extLst>
            </p:cNvPr>
            <p:cNvSpPr/>
            <p:nvPr/>
          </p:nvSpPr>
          <p:spPr>
            <a:xfrm>
              <a:off x="219958" y="2128748"/>
              <a:ext cx="8704047" cy="966547"/>
            </a:xfrm>
            <a:prstGeom prst="rect">
              <a:avLst/>
            </a:prstGeom>
          </p:spPr>
          <p:txBody>
            <a:bodyPr wrap="square">
              <a:spAutoFit/>
            </a:bodyPr>
            <a:lstStyle/>
            <a:p>
              <a:pPr>
                <a:lnSpc>
                  <a:spcPct val="150000"/>
                </a:lnSpc>
                <a:buClr>
                  <a:srgbClr val="262685"/>
                </a:buClr>
                <a:buSzPct val="80000"/>
              </a:pPr>
              <a:r>
                <a:rPr lang="zh-CN" altLang="en-US" sz="2000" dirty="0">
                  <a:solidFill>
                    <a:srgbClr val="000000"/>
                  </a:solidFill>
                  <a:latin typeface="MicrosoftYaHei"/>
                </a:rPr>
                <a:t>将编译器合成的默认构造函数和程序员自己定义的构造函数合并为一个带默认值的构造函数。</a:t>
              </a:r>
              <a:endParaRPr lang="en-US" altLang="zh-CN" sz="2000" dirty="0">
                <a:solidFill>
                  <a:srgbClr val="000000"/>
                </a:solidFill>
                <a:latin typeface="MicrosoftYaHei"/>
              </a:endParaRPr>
            </a:p>
          </p:txBody>
        </p:sp>
        <p:sp>
          <p:nvSpPr>
            <p:cNvPr id="20" name="矩形 19">
              <a:extLst>
                <a:ext uri="{FF2B5EF4-FFF2-40B4-BE49-F238E27FC236}">
                  <a16:creationId xmlns:a16="http://schemas.microsoft.com/office/drawing/2014/main" id="{7B51D428-AAFB-46FB-B7D0-9F1F37B5214C}"/>
                </a:ext>
              </a:extLst>
            </p:cNvPr>
            <p:cNvSpPr/>
            <p:nvPr/>
          </p:nvSpPr>
          <p:spPr>
            <a:xfrm>
              <a:off x="219973" y="1777374"/>
              <a:ext cx="8704051" cy="461665"/>
            </a:xfrm>
            <a:prstGeom prst="rect">
              <a:avLst/>
            </a:prstGeom>
          </p:spPr>
          <p:txBody>
            <a:bodyPr wrap="square">
              <a:spAutoFit/>
            </a:bodyPr>
            <a:lstStyle/>
            <a:p>
              <a:r>
                <a:rPr lang="zh-CN" altLang="en-US" sz="2400" dirty="0">
                  <a:solidFill>
                    <a:srgbClr val="FFFFFF"/>
                  </a:solidFill>
                  <a:latin typeface="MicrosoftYaHei"/>
                </a:rPr>
                <a:t>简化构造函数</a:t>
              </a:r>
              <a:endParaRPr lang="zh-CN" altLang="en-US" sz="2400" dirty="0"/>
            </a:p>
          </p:txBody>
        </p:sp>
      </p:grpSp>
      <p:grpSp>
        <p:nvGrpSpPr>
          <p:cNvPr id="10" name="组合 9">
            <a:extLst>
              <a:ext uri="{FF2B5EF4-FFF2-40B4-BE49-F238E27FC236}">
                <a16:creationId xmlns:a16="http://schemas.microsoft.com/office/drawing/2014/main" id="{026A96CA-60B1-4F29-8E1E-6E490A1B2FB4}"/>
              </a:ext>
            </a:extLst>
          </p:cNvPr>
          <p:cNvGrpSpPr/>
          <p:nvPr/>
        </p:nvGrpSpPr>
        <p:grpSpPr>
          <a:xfrm>
            <a:off x="219951" y="2801078"/>
            <a:ext cx="8704049" cy="2304323"/>
            <a:chOff x="219951" y="2801078"/>
            <a:chExt cx="8704049" cy="2304323"/>
          </a:xfrm>
        </p:grpSpPr>
        <p:grpSp>
          <p:nvGrpSpPr>
            <p:cNvPr id="30" name="组合 29">
              <a:extLst>
                <a:ext uri="{FF2B5EF4-FFF2-40B4-BE49-F238E27FC236}">
                  <a16:creationId xmlns:a16="http://schemas.microsoft.com/office/drawing/2014/main" id="{78E3F0FB-1B9E-427E-8A31-F09B95A46E88}"/>
                </a:ext>
              </a:extLst>
            </p:cNvPr>
            <p:cNvGrpSpPr/>
            <p:nvPr/>
          </p:nvGrpSpPr>
          <p:grpSpPr>
            <a:xfrm>
              <a:off x="219953" y="2801078"/>
              <a:ext cx="8704047" cy="2304323"/>
              <a:chOff x="219974" y="1748979"/>
              <a:chExt cx="8704052" cy="2385943"/>
            </a:xfrm>
          </p:grpSpPr>
          <p:grpSp>
            <p:nvGrpSpPr>
              <p:cNvPr id="31" name="组合 30">
                <a:extLst>
                  <a:ext uri="{FF2B5EF4-FFF2-40B4-BE49-F238E27FC236}">
                    <a16:creationId xmlns:a16="http://schemas.microsoft.com/office/drawing/2014/main" id="{87B0E65F-F485-4217-973D-0DF67DD98F0E}"/>
                  </a:ext>
                </a:extLst>
              </p:cNvPr>
              <p:cNvGrpSpPr/>
              <p:nvPr/>
            </p:nvGrpSpPr>
            <p:grpSpPr>
              <a:xfrm>
                <a:off x="219974" y="1763588"/>
                <a:ext cx="8704052" cy="2371334"/>
                <a:chOff x="219974" y="1770732"/>
                <a:chExt cx="8704052" cy="2211346"/>
              </a:xfrm>
              <a:effectLst>
                <a:outerShdw blurRad="50800" dist="69850" dir="2700000" algn="tl" rotWithShape="0">
                  <a:prstClr val="black">
                    <a:alpha val="40000"/>
                  </a:prstClr>
                </a:outerShdw>
              </a:effectLst>
            </p:grpSpPr>
            <p:sp>
              <p:nvSpPr>
                <p:cNvPr id="33" name="矩形: 圆角 32">
                  <a:extLst>
                    <a:ext uri="{FF2B5EF4-FFF2-40B4-BE49-F238E27FC236}">
                      <a16:creationId xmlns:a16="http://schemas.microsoft.com/office/drawing/2014/main" id="{7763535D-5647-4247-BBA0-0AC934DE462B}"/>
                    </a:ext>
                  </a:extLst>
                </p:cNvPr>
                <p:cNvSpPr/>
                <p:nvPr/>
              </p:nvSpPr>
              <p:spPr>
                <a:xfrm>
                  <a:off x="219974" y="1770732"/>
                  <a:ext cx="8704052" cy="2211346"/>
                </a:xfrm>
                <a:prstGeom prst="roundRect">
                  <a:avLst>
                    <a:gd name="adj" fmla="val 5057"/>
                  </a:avLst>
                </a:pr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矩形: 圆顶角 33">
                  <a:extLst>
                    <a:ext uri="{FF2B5EF4-FFF2-40B4-BE49-F238E27FC236}">
                      <a16:creationId xmlns:a16="http://schemas.microsoft.com/office/drawing/2014/main" id="{FBF4E0C5-49D8-4E28-B1BA-98811CD377A8}"/>
                    </a:ext>
                  </a:extLst>
                </p:cNvPr>
                <p:cNvSpPr/>
                <p:nvPr/>
              </p:nvSpPr>
              <p:spPr>
                <a:xfrm>
                  <a:off x="219974" y="1770733"/>
                  <a:ext cx="8704052" cy="388922"/>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2" name="矩形 31">
                <a:extLst>
                  <a:ext uri="{FF2B5EF4-FFF2-40B4-BE49-F238E27FC236}">
                    <a16:creationId xmlns:a16="http://schemas.microsoft.com/office/drawing/2014/main" id="{72AA43E3-4E67-415A-B79D-B7159B5A9C27}"/>
                  </a:ext>
                </a:extLst>
              </p:cNvPr>
              <p:cNvSpPr/>
              <p:nvPr/>
            </p:nvSpPr>
            <p:spPr>
              <a:xfrm>
                <a:off x="219974" y="1748979"/>
                <a:ext cx="8704050" cy="478019"/>
              </a:xfrm>
              <a:prstGeom prst="rect">
                <a:avLst/>
              </a:prstGeom>
            </p:spPr>
            <p:txBody>
              <a:bodyPr wrap="square">
                <a:spAutoFit/>
              </a:bodyPr>
              <a:lstStyle/>
              <a:p>
                <a:r>
                  <a:rPr lang="zh-CN" altLang="en-US" sz="2400" dirty="0">
                    <a:solidFill>
                      <a:srgbClr val="FFFFFF"/>
                    </a:solidFill>
                    <a:latin typeface="Courier New" panose="02070309020205020404" pitchFamily="49" charset="0"/>
                    <a:cs typeface="Courier New" panose="02070309020205020404" pitchFamily="49" charset="0"/>
                  </a:rPr>
                  <a:t>示例</a:t>
                </a:r>
                <a:endParaRPr lang="zh-CN" altLang="en-US" sz="2400" dirty="0"/>
              </a:p>
            </p:txBody>
          </p:sp>
        </p:grpSp>
        <p:sp>
          <p:nvSpPr>
            <p:cNvPr id="9" name="矩形 8">
              <a:extLst>
                <a:ext uri="{FF2B5EF4-FFF2-40B4-BE49-F238E27FC236}">
                  <a16:creationId xmlns:a16="http://schemas.microsoft.com/office/drawing/2014/main" id="{97373F11-F07F-4BF1-ABFA-0DE9A34669D1}"/>
                </a:ext>
              </a:extLst>
            </p:cNvPr>
            <p:cNvSpPr/>
            <p:nvPr/>
          </p:nvSpPr>
          <p:spPr>
            <a:xfrm>
              <a:off x="219951" y="3239598"/>
              <a:ext cx="8704044" cy="1815882"/>
            </a:xfrm>
            <a:prstGeom prst="rect">
              <a:avLst/>
            </a:prstGeom>
          </p:spPr>
          <p:txBody>
            <a:bodyPr wrap="square">
              <a:spAutoFit/>
            </a:bodyPr>
            <a:lstStyle/>
            <a:p>
              <a:r>
                <a:rPr lang="en-US" altLang="zh-CN" sz="1400" dirty="0">
                  <a:solidFill>
                    <a:srgbClr val="0000FF"/>
                  </a:solidFill>
                  <a:latin typeface="Courier New" panose="02070309020205020404" pitchFamily="49" charset="0"/>
                  <a:cs typeface="Courier New" panose="02070309020205020404" pitchFamily="49" charset="0"/>
                </a:rPr>
                <a:t>class</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a:t>
              </a:r>
            </a:p>
            <a:p>
              <a:r>
                <a:rPr lang="en-US" altLang="zh-CN" sz="1400" dirty="0">
                  <a:solidFill>
                    <a:srgbClr val="0000FF"/>
                  </a:solidFill>
                  <a:latin typeface="Courier New" panose="02070309020205020404" pitchFamily="49" charset="0"/>
                  <a:cs typeface="Courier New" panose="02070309020205020404" pitchFamily="49" charset="0"/>
                </a:rPr>
                <a:t>public</a:t>
              </a:r>
              <a:r>
                <a:rPr lang="en-US" altLang="zh-CN" sz="1400" dirty="0">
                  <a:solidFill>
                    <a:srgbClr val="000000"/>
                  </a:solidFill>
                  <a:latin typeface="Courier New" panose="02070309020205020404" pitchFamily="49" charset="0"/>
                  <a:cs typeface="Courier New" panose="02070309020205020404" pitchFamily="49" charset="0"/>
                </a:rPr>
                <a:t>:</a:t>
              </a:r>
            </a:p>
            <a:p>
              <a:r>
                <a:rPr lang="en-US" altLang="zh-CN" sz="1400" dirty="0">
                  <a:solidFill>
                    <a:srgbClr val="000000"/>
                  </a:solidFill>
                  <a:latin typeface="Courier New" panose="02070309020205020404" pitchFamily="49" charset="0"/>
                  <a:cs typeface="Courier New" panose="02070309020205020404" pitchFamily="49" charset="0"/>
                </a:rPr>
                <a:t>	Fraction(</a:t>
              </a:r>
              <a:r>
                <a:rPr lang="en-US" altLang="zh-CN" sz="1400" dirty="0">
                  <a:solidFill>
                    <a:srgbClr val="0000FF"/>
                  </a:solidFill>
                  <a:latin typeface="Courier New" panose="02070309020205020404" pitchFamily="49" charset="0"/>
                  <a:cs typeface="Courier New" panose="02070309020205020404" pitchFamily="49" charset="0"/>
                </a:rPr>
                <a:t>int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808080"/>
                  </a:solidFill>
                  <a:latin typeface="Courier New" panose="02070309020205020404" pitchFamily="49" charset="0"/>
                  <a:cs typeface="Courier New" panose="02070309020205020404" pitchFamily="49" charset="0"/>
                </a:rPr>
                <a:t>above</a:t>
              </a:r>
              <a:r>
                <a:rPr lang="en-US" altLang="zh-CN" sz="1400" dirty="0">
                  <a:solidFill>
                    <a:srgbClr val="000000"/>
                  </a:solidFill>
                  <a:latin typeface="Courier New" panose="02070309020205020404" pitchFamily="49" charset="0"/>
                  <a:cs typeface="Courier New" panose="02070309020205020404" pitchFamily="49" charset="0"/>
                </a:rPr>
                <a:t> = 0, </a:t>
              </a:r>
              <a:r>
                <a:rPr lang="en-US" altLang="zh-CN" sz="1400" dirty="0">
                  <a:solidFill>
                    <a:srgbClr val="0000FF"/>
                  </a:solidFill>
                  <a:latin typeface="Courier New" panose="02070309020205020404" pitchFamily="49" charset="0"/>
                  <a:cs typeface="Courier New" panose="02070309020205020404" pitchFamily="49" charset="0"/>
                </a:rPr>
                <a:t>int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808080"/>
                  </a:solidFill>
                  <a:latin typeface="Courier New" panose="02070309020205020404" pitchFamily="49" charset="0"/>
                  <a:cs typeface="Courier New" panose="02070309020205020404" pitchFamily="49" charset="0"/>
                </a:rPr>
                <a:t>below</a:t>
              </a:r>
              <a:r>
                <a:rPr lang="en-US" altLang="zh-CN" sz="1400" dirty="0">
                  <a:solidFill>
                    <a:srgbClr val="000000"/>
                  </a:solidFill>
                  <a:latin typeface="Courier New" panose="02070309020205020404" pitchFamily="49" charset="0"/>
                  <a:cs typeface="Courier New" panose="02070309020205020404" pitchFamily="49" charset="0"/>
                </a:rPr>
                <a:t> = 1) : \</a:t>
              </a:r>
            </a:p>
            <a:p>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m_numerator</a:t>
              </a:r>
              <a:r>
                <a:rPr lang="en-US" altLang="zh-CN" sz="1400" dirty="0">
                  <a:solidFill>
                    <a:srgbClr val="000000"/>
                  </a:solidFill>
                  <a:latin typeface="Courier New" panose="02070309020205020404" pitchFamily="49" charset="0"/>
                  <a:cs typeface="Courier New" panose="02070309020205020404" pitchFamily="49" charset="0"/>
                </a:rPr>
                <a:t>(above), </a:t>
              </a:r>
              <a:r>
                <a:rPr lang="en-US" altLang="zh-CN" sz="1400" dirty="0" err="1">
                  <a:solidFill>
                    <a:srgbClr val="000000"/>
                  </a:solidFill>
                  <a:latin typeface="Courier New" panose="02070309020205020404" pitchFamily="49" charset="0"/>
                  <a:cs typeface="Courier New" panose="02070309020205020404" pitchFamily="49" charset="0"/>
                </a:rPr>
                <a:t>m_denominator</a:t>
              </a:r>
              <a:r>
                <a:rPr lang="en-US" altLang="zh-CN" sz="1400" dirty="0">
                  <a:solidFill>
                    <a:srgbClr val="000000"/>
                  </a:solidFill>
                  <a:latin typeface="Courier New" panose="02070309020205020404" pitchFamily="49" charset="0"/>
                  <a:cs typeface="Courier New" panose="02070309020205020404" pitchFamily="49" charset="0"/>
                </a:rPr>
                <a:t>(below) {}</a:t>
              </a:r>
            </a:p>
            <a:p>
              <a:r>
                <a:rPr lang="en-US" altLang="zh-CN" sz="1400" dirty="0">
                  <a:solidFill>
                    <a:srgbClr val="000000"/>
                  </a:solidFill>
                  <a:latin typeface="Courier New" panose="02070309020205020404" pitchFamily="49" charset="0"/>
                  <a:cs typeface="Courier New" panose="02070309020205020404" pitchFamily="49" charset="0"/>
                </a:rPr>
                <a:t>};</a:t>
              </a:r>
            </a:p>
            <a:p>
              <a:endParaRPr lang="zh-CN" altLang="en-US"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a; </a:t>
              </a:r>
              <a:r>
                <a:rPr lang="en-US" altLang="zh-CN" sz="1400" dirty="0">
                  <a:solidFill>
                    <a:srgbClr val="008000"/>
                  </a:solidFill>
                  <a:latin typeface="Courier New" panose="02070309020205020404" pitchFamily="49" charset="0"/>
                  <a:cs typeface="Courier New" panose="02070309020205020404" pitchFamily="49" charset="0"/>
                </a:rPr>
                <a:t>//</a:t>
              </a:r>
              <a:r>
                <a:rPr lang="zh-CN" altLang="en-US" sz="1400" dirty="0">
                  <a:solidFill>
                    <a:srgbClr val="008000"/>
                  </a:solidFill>
                  <a:latin typeface="Courier New" panose="02070309020205020404" pitchFamily="49" charset="0"/>
                  <a:cs typeface="Courier New" panose="02070309020205020404" pitchFamily="49" charset="0"/>
                </a:rPr>
                <a:t>形参默认值构造函数</a:t>
              </a:r>
              <a:endParaRPr lang="zh-CN" altLang="en-US"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b(1, 2); </a:t>
              </a:r>
              <a:r>
                <a:rPr lang="en-US" altLang="zh-CN" sz="1400" dirty="0">
                  <a:solidFill>
                    <a:srgbClr val="008000"/>
                  </a:solidFill>
                  <a:latin typeface="Courier New" panose="02070309020205020404" pitchFamily="49" charset="0"/>
                  <a:cs typeface="Courier New" panose="02070309020205020404" pitchFamily="49" charset="0"/>
                </a:rPr>
                <a:t>//</a:t>
              </a:r>
              <a:r>
                <a:rPr lang="zh-CN" altLang="en-US" sz="1400" dirty="0">
                  <a:solidFill>
                    <a:srgbClr val="008000"/>
                  </a:solidFill>
                  <a:latin typeface="Courier New" panose="02070309020205020404" pitchFamily="49" charset="0"/>
                  <a:cs typeface="Courier New" panose="02070309020205020404" pitchFamily="49" charset="0"/>
                </a:rPr>
                <a:t>使用提供的实参</a:t>
              </a:r>
              <a:endParaRPr lang="zh-CN" altLang="en-US" sz="1400" dirty="0">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3743182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457950" y="6383729"/>
            <a:ext cx="2057400" cy="365125"/>
          </a:xfrm>
        </p:spPr>
        <p:txBody>
          <a:bodyPr/>
          <a:lstStyle/>
          <a:p>
            <a:fld id="{6AD33FD5-61D2-4238-98DB-DB8C208BC919}" type="slidenum">
              <a:rPr lang="zh-CN" altLang="en-US" smtClean="0"/>
              <a:t>22</a:t>
            </a:fld>
            <a:endParaRPr lang="zh-CN" altLang="en-US" dirty="0"/>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842066" cy="584775"/>
          </a:xfrm>
          <a:prstGeom prst="rect">
            <a:avLst/>
          </a:prstGeom>
          <a:noFill/>
        </p:spPr>
        <p:txBody>
          <a:bodyPr wrap="square" rtlCol="0">
            <a:spAutoFit/>
          </a:bodyPr>
          <a:lstStyle/>
          <a:p>
            <a:r>
              <a:rPr lang="en-US" altLang="zh-CN" sz="3200" dirty="0">
                <a:solidFill>
                  <a:schemeClr val="bg1"/>
                </a:solidFill>
              </a:rPr>
              <a:t>6.2.1 </a:t>
            </a:r>
            <a:r>
              <a:rPr lang="zh-CN" altLang="en-US" sz="3200" dirty="0">
                <a:solidFill>
                  <a:schemeClr val="bg1"/>
                </a:solidFill>
              </a:rPr>
              <a:t>默认构造函数 </a:t>
            </a:r>
            <a:r>
              <a:rPr lang="en-US" altLang="zh-CN" sz="2400" dirty="0">
                <a:solidFill>
                  <a:schemeClr val="bg1"/>
                </a:solidFill>
              </a:rPr>
              <a:t>--- </a:t>
            </a:r>
            <a:r>
              <a:rPr lang="zh-CN" altLang="en-US" sz="2400" dirty="0">
                <a:solidFill>
                  <a:schemeClr val="bg1"/>
                </a:solidFill>
              </a:rPr>
              <a:t>委托构造函数</a:t>
            </a:r>
          </a:p>
        </p:txBody>
      </p:sp>
      <p:grpSp>
        <p:nvGrpSpPr>
          <p:cNvPr id="17" name="组合 16">
            <a:extLst>
              <a:ext uri="{FF2B5EF4-FFF2-40B4-BE49-F238E27FC236}">
                <a16:creationId xmlns:a16="http://schemas.microsoft.com/office/drawing/2014/main" id="{33C27113-BCD9-4969-8DF4-601936FD3B42}"/>
              </a:ext>
            </a:extLst>
          </p:cNvPr>
          <p:cNvGrpSpPr/>
          <p:nvPr/>
        </p:nvGrpSpPr>
        <p:grpSpPr>
          <a:xfrm>
            <a:off x="219958" y="1102780"/>
            <a:ext cx="8704068" cy="956256"/>
            <a:chOff x="219958" y="1763591"/>
            <a:chExt cx="8704068" cy="956256"/>
          </a:xfrm>
        </p:grpSpPr>
        <p:grpSp>
          <p:nvGrpSpPr>
            <p:cNvPr id="18" name="组合 17">
              <a:extLst>
                <a:ext uri="{FF2B5EF4-FFF2-40B4-BE49-F238E27FC236}">
                  <a16:creationId xmlns:a16="http://schemas.microsoft.com/office/drawing/2014/main" id="{9BD4D694-A015-4DD1-AF17-E4289B5FE633}"/>
                </a:ext>
              </a:extLst>
            </p:cNvPr>
            <p:cNvGrpSpPr/>
            <p:nvPr/>
          </p:nvGrpSpPr>
          <p:grpSpPr>
            <a:xfrm>
              <a:off x="219974" y="1763591"/>
              <a:ext cx="8704052" cy="956256"/>
              <a:chOff x="219974" y="1770733"/>
              <a:chExt cx="8704052" cy="891738"/>
            </a:xfrm>
            <a:effectLst>
              <a:outerShdw blurRad="50800" dist="69850" dir="2700000" algn="tl" rotWithShape="0">
                <a:prstClr val="black">
                  <a:alpha val="40000"/>
                </a:prstClr>
              </a:outerShdw>
            </a:effectLst>
          </p:grpSpPr>
          <p:sp>
            <p:nvSpPr>
              <p:cNvPr id="21" name="矩形: 圆角 20">
                <a:extLst>
                  <a:ext uri="{FF2B5EF4-FFF2-40B4-BE49-F238E27FC236}">
                    <a16:creationId xmlns:a16="http://schemas.microsoft.com/office/drawing/2014/main" id="{4AFDD6C4-A707-4814-8122-8AE47EB0072B}"/>
                  </a:ext>
                </a:extLst>
              </p:cNvPr>
              <p:cNvSpPr/>
              <p:nvPr/>
            </p:nvSpPr>
            <p:spPr>
              <a:xfrm>
                <a:off x="219974" y="1770736"/>
                <a:ext cx="8704052" cy="891735"/>
              </a:xfrm>
              <a:prstGeom prst="roundRect">
                <a:avLst>
                  <a:gd name="adj" fmla="val 2468"/>
                </a:avLst>
              </a:prstGeom>
              <a:solidFill>
                <a:srgbClr val="E9E9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矩形: 圆顶角 21">
                <a:extLst>
                  <a:ext uri="{FF2B5EF4-FFF2-40B4-BE49-F238E27FC236}">
                    <a16:creationId xmlns:a16="http://schemas.microsoft.com/office/drawing/2014/main" id="{57FFDDC5-69A1-4657-88E6-4D8BA12BEB66}"/>
                  </a:ext>
                </a:extLst>
              </p:cNvPr>
              <p:cNvSpPr/>
              <p:nvPr/>
            </p:nvSpPr>
            <p:spPr>
              <a:xfrm>
                <a:off x="219974" y="1770733"/>
                <a:ext cx="8704052" cy="388922"/>
              </a:xfrm>
              <a:prstGeom prst="round2SameRect">
                <a:avLst>
                  <a:gd name="adj1" fmla="val 20076"/>
                  <a:gd name="adj2" fmla="val 0"/>
                </a:avLst>
              </a:prstGeom>
              <a:solidFill>
                <a:srgbClr val="262685"/>
              </a:solidFill>
              <a:ln>
                <a:solidFill>
                  <a:srgbClr val="2626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9" name="矩形 18">
              <a:extLst>
                <a:ext uri="{FF2B5EF4-FFF2-40B4-BE49-F238E27FC236}">
                  <a16:creationId xmlns:a16="http://schemas.microsoft.com/office/drawing/2014/main" id="{E1D52E19-FCC0-427B-8E08-C3A3C38E9B91}"/>
                </a:ext>
              </a:extLst>
            </p:cNvPr>
            <p:cNvSpPr/>
            <p:nvPr/>
          </p:nvSpPr>
          <p:spPr>
            <a:xfrm>
              <a:off x="219958" y="2128748"/>
              <a:ext cx="8704047" cy="504882"/>
            </a:xfrm>
            <a:prstGeom prst="rect">
              <a:avLst/>
            </a:prstGeom>
          </p:spPr>
          <p:txBody>
            <a:bodyPr wrap="square">
              <a:spAutoFit/>
            </a:bodyPr>
            <a:lstStyle/>
            <a:p>
              <a:pPr>
                <a:lnSpc>
                  <a:spcPct val="150000"/>
                </a:lnSpc>
                <a:buClr>
                  <a:srgbClr val="262685"/>
                </a:buClr>
                <a:buSzPct val="80000"/>
              </a:pPr>
              <a:r>
                <a:rPr lang="zh-CN" altLang="en-US" sz="2000" dirty="0">
                  <a:solidFill>
                    <a:srgbClr val="000000"/>
                  </a:solidFill>
                  <a:latin typeface="MicrosoftYaHei"/>
                </a:rPr>
                <a:t>委托构造函数将使用其它的构造函数来完成数据成员的初始化。</a:t>
              </a:r>
              <a:endParaRPr lang="en-US" altLang="zh-CN" sz="2000" dirty="0">
                <a:solidFill>
                  <a:srgbClr val="000000"/>
                </a:solidFill>
                <a:latin typeface="MicrosoftYaHei"/>
              </a:endParaRPr>
            </a:p>
          </p:txBody>
        </p:sp>
        <p:sp>
          <p:nvSpPr>
            <p:cNvPr id="20" name="矩形 19">
              <a:extLst>
                <a:ext uri="{FF2B5EF4-FFF2-40B4-BE49-F238E27FC236}">
                  <a16:creationId xmlns:a16="http://schemas.microsoft.com/office/drawing/2014/main" id="{7B51D428-AAFB-46FB-B7D0-9F1F37B5214C}"/>
                </a:ext>
              </a:extLst>
            </p:cNvPr>
            <p:cNvSpPr/>
            <p:nvPr/>
          </p:nvSpPr>
          <p:spPr>
            <a:xfrm>
              <a:off x="219973" y="1777374"/>
              <a:ext cx="8704051" cy="461665"/>
            </a:xfrm>
            <a:prstGeom prst="rect">
              <a:avLst/>
            </a:prstGeom>
          </p:spPr>
          <p:txBody>
            <a:bodyPr wrap="square">
              <a:spAutoFit/>
            </a:bodyPr>
            <a:lstStyle/>
            <a:p>
              <a:r>
                <a:rPr lang="zh-CN" altLang="en-US" sz="2400" dirty="0">
                  <a:solidFill>
                    <a:srgbClr val="FFFFFF"/>
                  </a:solidFill>
                  <a:latin typeface="MicrosoftYaHei"/>
                </a:rPr>
                <a:t>委托构造函数</a:t>
              </a:r>
              <a:endParaRPr lang="zh-CN" altLang="en-US" sz="2400" dirty="0"/>
            </a:p>
          </p:txBody>
        </p:sp>
      </p:grpSp>
      <p:pic>
        <p:nvPicPr>
          <p:cNvPr id="6" name="图片 5">
            <a:extLst>
              <a:ext uri="{FF2B5EF4-FFF2-40B4-BE49-F238E27FC236}">
                <a16:creationId xmlns:a16="http://schemas.microsoft.com/office/drawing/2014/main" id="{5521BB1B-27EA-4596-BEF9-D20DE9309616}"/>
              </a:ext>
            </a:extLst>
          </p:cNvPr>
          <p:cNvPicPr>
            <a:picLocks noChangeAspect="1"/>
          </p:cNvPicPr>
          <p:nvPr/>
        </p:nvPicPr>
        <p:blipFill>
          <a:blip r:embed="rId2"/>
          <a:stretch>
            <a:fillRect/>
          </a:stretch>
        </p:blipFill>
        <p:spPr>
          <a:xfrm>
            <a:off x="2686051" y="4544656"/>
            <a:ext cx="3764715" cy="1866539"/>
          </a:xfrm>
          <a:prstGeom prst="rect">
            <a:avLst/>
          </a:prstGeom>
        </p:spPr>
      </p:pic>
      <p:grpSp>
        <p:nvGrpSpPr>
          <p:cNvPr id="8" name="组合 7">
            <a:extLst>
              <a:ext uri="{FF2B5EF4-FFF2-40B4-BE49-F238E27FC236}">
                <a16:creationId xmlns:a16="http://schemas.microsoft.com/office/drawing/2014/main" id="{98CD08A3-53EE-4AF7-8C1E-BADD0BFB0A44}"/>
              </a:ext>
            </a:extLst>
          </p:cNvPr>
          <p:cNvGrpSpPr/>
          <p:nvPr/>
        </p:nvGrpSpPr>
        <p:grpSpPr>
          <a:xfrm>
            <a:off x="219951" y="2178778"/>
            <a:ext cx="8704049" cy="2268860"/>
            <a:chOff x="219951" y="2178778"/>
            <a:chExt cx="8704049" cy="2268860"/>
          </a:xfrm>
        </p:grpSpPr>
        <p:grpSp>
          <p:nvGrpSpPr>
            <p:cNvPr id="30" name="组合 29">
              <a:extLst>
                <a:ext uri="{FF2B5EF4-FFF2-40B4-BE49-F238E27FC236}">
                  <a16:creationId xmlns:a16="http://schemas.microsoft.com/office/drawing/2014/main" id="{78E3F0FB-1B9E-427E-8A31-F09B95A46E88}"/>
                </a:ext>
              </a:extLst>
            </p:cNvPr>
            <p:cNvGrpSpPr/>
            <p:nvPr/>
          </p:nvGrpSpPr>
          <p:grpSpPr>
            <a:xfrm>
              <a:off x="219953" y="2178778"/>
              <a:ext cx="8704047" cy="2268860"/>
              <a:chOff x="219974" y="1748979"/>
              <a:chExt cx="8704052" cy="2349224"/>
            </a:xfrm>
          </p:grpSpPr>
          <p:grpSp>
            <p:nvGrpSpPr>
              <p:cNvPr id="31" name="组合 30">
                <a:extLst>
                  <a:ext uri="{FF2B5EF4-FFF2-40B4-BE49-F238E27FC236}">
                    <a16:creationId xmlns:a16="http://schemas.microsoft.com/office/drawing/2014/main" id="{87B0E65F-F485-4217-973D-0DF67DD98F0E}"/>
                  </a:ext>
                </a:extLst>
              </p:cNvPr>
              <p:cNvGrpSpPr/>
              <p:nvPr/>
            </p:nvGrpSpPr>
            <p:grpSpPr>
              <a:xfrm>
                <a:off x="219974" y="1763587"/>
                <a:ext cx="8704052" cy="2334616"/>
                <a:chOff x="219974" y="1770731"/>
                <a:chExt cx="8704052" cy="2177105"/>
              </a:xfrm>
              <a:effectLst>
                <a:outerShdw blurRad="50800" dist="69850" dir="2700000" algn="tl" rotWithShape="0">
                  <a:prstClr val="black">
                    <a:alpha val="40000"/>
                  </a:prstClr>
                </a:outerShdw>
              </a:effectLst>
            </p:grpSpPr>
            <p:sp>
              <p:nvSpPr>
                <p:cNvPr id="33" name="矩形: 圆角 32">
                  <a:extLst>
                    <a:ext uri="{FF2B5EF4-FFF2-40B4-BE49-F238E27FC236}">
                      <a16:creationId xmlns:a16="http://schemas.microsoft.com/office/drawing/2014/main" id="{7763535D-5647-4247-BBA0-0AC934DE462B}"/>
                    </a:ext>
                  </a:extLst>
                </p:cNvPr>
                <p:cNvSpPr/>
                <p:nvPr/>
              </p:nvSpPr>
              <p:spPr>
                <a:xfrm>
                  <a:off x="219974" y="1770731"/>
                  <a:ext cx="8704052" cy="2177105"/>
                </a:xfrm>
                <a:prstGeom prst="roundRect">
                  <a:avLst>
                    <a:gd name="adj" fmla="val 5057"/>
                  </a:avLst>
                </a:pr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矩形: 圆顶角 33">
                  <a:extLst>
                    <a:ext uri="{FF2B5EF4-FFF2-40B4-BE49-F238E27FC236}">
                      <a16:creationId xmlns:a16="http://schemas.microsoft.com/office/drawing/2014/main" id="{FBF4E0C5-49D8-4E28-B1BA-98811CD377A8}"/>
                    </a:ext>
                  </a:extLst>
                </p:cNvPr>
                <p:cNvSpPr/>
                <p:nvPr/>
              </p:nvSpPr>
              <p:spPr>
                <a:xfrm>
                  <a:off x="219974" y="1770733"/>
                  <a:ext cx="8704052" cy="388922"/>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2" name="矩形 31">
                <a:extLst>
                  <a:ext uri="{FF2B5EF4-FFF2-40B4-BE49-F238E27FC236}">
                    <a16:creationId xmlns:a16="http://schemas.microsoft.com/office/drawing/2014/main" id="{72AA43E3-4E67-415A-B79D-B7159B5A9C27}"/>
                  </a:ext>
                </a:extLst>
              </p:cNvPr>
              <p:cNvSpPr/>
              <p:nvPr/>
            </p:nvSpPr>
            <p:spPr>
              <a:xfrm>
                <a:off x="219974" y="1748979"/>
                <a:ext cx="8704050" cy="478019"/>
              </a:xfrm>
              <a:prstGeom prst="rect">
                <a:avLst/>
              </a:prstGeom>
            </p:spPr>
            <p:txBody>
              <a:bodyPr wrap="square">
                <a:spAutoFit/>
              </a:bodyPr>
              <a:lstStyle/>
              <a:p>
                <a:r>
                  <a:rPr lang="zh-CN" altLang="en-US" sz="2400" dirty="0">
                    <a:solidFill>
                      <a:srgbClr val="FFFFFF"/>
                    </a:solidFill>
                    <a:latin typeface="Courier New" panose="02070309020205020404" pitchFamily="49" charset="0"/>
                    <a:cs typeface="Courier New" panose="02070309020205020404" pitchFamily="49" charset="0"/>
                  </a:rPr>
                  <a:t>示例</a:t>
                </a:r>
                <a:endParaRPr lang="zh-CN" altLang="en-US" sz="2400" dirty="0"/>
              </a:p>
            </p:txBody>
          </p:sp>
        </p:grpSp>
        <p:sp>
          <p:nvSpPr>
            <p:cNvPr id="7" name="矩形 6">
              <a:extLst>
                <a:ext uri="{FF2B5EF4-FFF2-40B4-BE49-F238E27FC236}">
                  <a16:creationId xmlns:a16="http://schemas.microsoft.com/office/drawing/2014/main" id="{F753EF15-27D5-426A-9141-47CB132B9929}"/>
                </a:ext>
              </a:extLst>
            </p:cNvPr>
            <p:cNvSpPr/>
            <p:nvPr/>
          </p:nvSpPr>
          <p:spPr>
            <a:xfrm>
              <a:off x="219951" y="2598251"/>
              <a:ext cx="8704044" cy="1815882"/>
            </a:xfrm>
            <a:prstGeom prst="rect">
              <a:avLst/>
            </a:prstGeom>
          </p:spPr>
          <p:txBody>
            <a:bodyPr wrap="square">
              <a:spAutoFit/>
            </a:bodyPr>
            <a:lstStyle/>
            <a:p>
              <a:r>
                <a:rPr lang="en-US" altLang="zh-CN" sz="1400" dirty="0">
                  <a:solidFill>
                    <a:srgbClr val="0000FF"/>
                  </a:solidFill>
                  <a:latin typeface="Courier New" panose="02070309020205020404" pitchFamily="49" charset="0"/>
                  <a:cs typeface="Courier New" panose="02070309020205020404" pitchFamily="49" charset="0"/>
                </a:rPr>
                <a:t>class</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2B91AF"/>
                  </a:solidFill>
                  <a:latin typeface="Courier New" panose="02070309020205020404" pitchFamily="49" charset="0"/>
                  <a:cs typeface="Courier New" panose="02070309020205020404" pitchFamily="49" charset="0"/>
                </a:rPr>
                <a:t>Employee</a:t>
              </a:r>
              <a:r>
                <a:rPr lang="en-US" altLang="zh-CN" sz="1400" dirty="0">
                  <a:solidFill>
                    <a:srgbClr val="000000"/>
                  </a:solidFill>
                  <a:latin typeface="Courier New" panose="02070309020205020404" pitchFamily="49" charset="0"/>
                  <a:cs typeface="Courier New" panose="02070309020205020404" pitchFamily="49" charset="0"/>
                </a:rPr>
                <a:t> {</a:t>
              </a:r>
            </a:p>
            <a:p>
              <a:r>
                <a:rPr lang="en-US" altLang="zh-CN" sz="1400" dirty="0">
                  <a:solidFill>
                    <a:srgbClr val="0000FF"/>
                  </a:solidFill>
                  <a:latin typeface="Courier New" panose="02070309020205020404" pitchFamily="49" charset="0"/>
                  <a:cs typeface="Courier New" panose="02070309020205020404" pitchFamily="49" charset="0"/>
                </a:rPr>
                <a:t>	int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m_id</a:t>
              </a:r>
              <a:r>
                <a:rPr lang="en-US" altLang="zh-CN" sz="1400" dirty="0">
                  <a:solidFill>
                    <a:srgbClr val="000000"/>
                  </a:solidFill>
                  <a:latin typeface="Courier New" panose="02070309020205020404" pitchFamily="49" charset="0"/>
                  <a:cs typeface="Courier New" panose="02070309020205020404" pitchFamily="49" charset="0"/>
                </a:rPr>
                <a:t>;</a:t>
              </a:r>
            </a:p>
            <a:p>
              <a:r>
                <a:rPr lang="en-US" altLang="zh-CN" sz="1400" dirty="0">
                  <a:solidFill>
                    <a:srgbClr val="2B91AF"/>
                  </a:solidFill>
                  <a:latin typeface="Courier New" panose="02070309020205020404" pitchFamily="49" charset="0"/>
                  <a:cs typeface="Courier New" panose="02070309020205020404" pitchFamily="49" charset="0"/>
                </a:rPr>
                <a:t>	string</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m_name</a:t>
              </a:r>
              <a:r>
                <a:rPr lang="en-US" altLang="zh-CN" sz="1400" dirty="0">
                  <a:solidFill>
                    <a:srgbClr val="000000"/>
                  </a:solidFill>
                  <a:latin typeface="Courier New" panose="02070309020205020404" pitchFamily="49" charset="0"/>
                  <a:cs typeface="Courier New" panose="02070309020205020404" pitchFamily="49" charset="0"/>
                </a:rPr>
                <a:t>;</a:t>
              </a:r>
            </a:p>
            <a:p>
              <a:r>
                <a:rPr lang="en-US" altLang="zh-CN" sz="1400" dirty="0">
                  <a:solidFill>
                    <a:srgbClr val="0000FF"/>
                  </a:solidFill>
                  <a:latin typeface="Courier New" panose="02070309020205020404" pitchFamily="49" charset="0"/>
                  <a:cs typeface="Courier New" panose="02070309020205020404" pitchFamily="49" charset="0"/>
                </a:rPr>
                <a:t>public</a:t>
              </a:r>
              <a:r>
                <a:rPr lang="en-US" altLang="zh-CN" sz="1400" dirty="0">
                  <a:solidFill>
                    <a:srgbClr val="000000"/>
                  </a:solidFill>
                  <a:latin typeface="Courier New" panose="02070309020205020404" pitchFamily="49" charset="0"/>
                  <a:cs typeface="Courier New" panose="02070309020205020404" pitchFamily="49" charset="0"/>
                </a:rPr>
                <a:t>:</a:t>
              </a:r>
            </a:p>
            <a:p>
              <a:r>
                <a:rPr lang="en-US" altLang="zh-CN" sz="1400" dirty="0">
                  <a:solidFill>
                    <a:srgbClr val="000000"/>
                  </a:solidFill>
                  <a:latin typeface="Courier New" panose="02070309020205020404" pitchFamily="49" charset="0"/>
                  <a:cs typeface="Courier New" panose="02070309020205020404" pitchFamily="49" charset="0"/>
                </a:rPr>
                <a:t>	Employee(</a:t>
              </a:r>
              <a:r>
                <a:rPr lang="en-US" altLang="zh-CN" sz="1400" dirty="0">
                  <a:solidFill>
                    <a:srgbClr val="0000FF"/>
                  </a:solidFill>
                  <a:latin typeface="Courier New" panose="02070309020205020404" pitchFamily="49" charset="0"/>
                  <a:cs typeface="Courier New" panose="02070309020205020404" pitchFamily="49" charset="0"/>
                </a:rPr>
                <a:t>int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808080"/>
                  </a:solidFill>
                  <a:latin typeface="Courier New" panose="02070309020205020404" pitchFamily="49" charset="0"/>
                  <a:cs typeface="Courier New" panose="02070309020205020404" pitchFamily="49" charset="0"/>
                </a:rPr>
                <a:t>id</a:t>
              </a:r>
              <a:r>
                <a:rPr lang="en-US" altLang="zh-CN" sz="1400" dirty="0">
                  <a:solidFill>
                    <a:srgbClr val="000000"/>
                  </a:solidFill>
                  <a:latin typeface="Courier New" panose="02070309020205020404" pitchFamily="49" charset="0"/>
                  <a:cs typeface="Courier New" panose="02070309020205020404" pitchFamily="49" charset="0"/>
                </a:rPr>
                <a:t> = 0, </a:t>
              </a:r>
              <a:r>
                <a:rPr lang="en-US" altLang="zh-CN" sz="1400" dirty="0">
                  <a:solidFill>
                    <a:srgbClr val="0000FF"/>
                  </a:solidFill>
                  <a:latin typeface="Courier New" panose="02070309020205020404" pitchFamily="49" charset="0"/>
                  <a:cs typeface="Courier New" panose="02070309020205020404" pitchFamily="49" charset="0"/>
                </a:rPr>
                <a:t>const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2B91AF"/>
                  </a:solidFill>
                  <a:latin typeface="Courier New" panose="02070309020205020404" pitchFamily="49" charset="0"/>
                  <a:cs typeface="Courier New" panose="02070309020205020404" pitchFamily="49" charset="0"/>
                </a:rPr>
                <a:t>string</a:t>
              </a:r>
              <a:r>
                <a:rPr lang="en-US" altLang="zh-CN" sz="1400" dirty="0">
                  <a:solidFill>
                    <a:srgbClr val="000000"/>
                  </a:solidFill>
                  <a:latin typeface="Courier New" panose="02070309020205020404" pitchFamily="49" charset="0"/>
                  <a:cs typeface="Courier New" panose="02070309020205020404" pitchFamily="49" charset="0"/>
                </a:rPr>
                <a:t> &amp;</a:t>
              </a:r>
              <a:r>
                <a:rPr lang="en-US" altLang="zh-CN" sz="1400" dirty="0">
                  <a:solidFill>
                    <a:srgbClr val="808080"/>
                  </a:solidFill>
                  <a:latin typeface="Courier New" panose="02070309020205020404" pitchFamily="49" charset="0"/>
                  <a:cs typeface="Courier New" panose="02070309020205020404" pitchFamily="49" charset="0"/>
                </a:rPr>
                <a:t>name</a:t>
              </a:r>
              <a:r>
                <a:rPr lang="en-US" altLang="zh-CN" sz="1400" dirty="0">
                  <a:solidFill>
                    <a:srgbClr val="000000"/>
                  </a:solidFill>
                  <a:latin typeface="Courier New" panose="02070309020205020404" pitchFamily="49" charset="0"/>
                  <a:cs typeface="Courier New" panose="02070309020205020404" pitchFamily="49" charset="0"/>
                </a:rPr>
                <a:t> = </a:t>
              </a:r>
              <a:r>
                <a:rPr lang="en-US" altLang="zh-CN" sz="1400" dirty="0">
                  <a:solidFill>
                    <a:srgbClr val="A31515"/>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 </a:t>
              </a:r>
              <a:r>
                <a:rPr lang="en-US" altLang="zh-CN" sz="1400" dirty="0" err="1">
                  <a:solidFill>
                    <a:srgbClr val="000000"/>
                  </a:solidFill>
                  <a:latin typeface="Courier New" panose="02070309020205020404" pitchFamily="49" charset="0"/>
                  <a:cs typeface="Courier New" panose="02070309020205020404" pitchFamily="49" charset="0"/>
                </a:rPr>
                <a:t>m_id</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808080"/>
                  </a:solidFill>
                  <a:latin typeface="Courier New" panose="02070309020205020404" pitchFamily="49" charset="0"/>
                  <a:cs typeface="Courier New" panose="02070309020205020404" pitchFamily="49" charset="0"/>
                </a:rPr>
                <a:t>id</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m_name</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808080"/>
                  </a:solidFill>
                  <a:latin typeface="Courier New" panose="02070309020205020404" pitchFamily="49" charset="0"/>
                  <a:cs typeface="Courier New" panose="02070309020205020404" pitchFamily="49" charset="0"/>
                </a:rPr>
                <a:t>name</a:t>
              </a:r>
              <a:r>
                <a:rPr lang="en-US" altLang="zh-CN" sz="1400" dirty="0">
                  <a:solidFill>
                    <a:srgbClr val="000000"/>
                  </a:solidFill>
                  <a:latin typeface="Courier New" panose="02070309020205020404" pitchFamily="49" charset="0"/>
                  <a:cs typeface="Courier New" panose="02070309020205020404" pitchFamily="49" charset="0"/>
                </a:rPr>
                <a:t>) {}</a:t>
              </a:r>
            </a:p>
            <a:p>
              <a:r>
                <a:rPr lang="en-US" altLang="zh-CN" sz="1400" dirty="0">
                  <a:solidFill>
                    <a:srgbClr val="000000"/>
                  </a:solidFill>
                  <a:latin typeface="Courier New" panose="02070309020205020404" pitchFamily="49" charset="0"/>
                  <a:cs typeface="Courier New" panose="02070309020205020404" pitchFamily="49" charset="0"/>
                </a:rPr>
                <a:t>	Employee(</a:t>
              </a:r>
              <a:r>
                <a:rPr lang="en-US" altLang="zh-CN" sz="1400" dirty="0">
                  <a:solidFill>
                    <a:srgbClr val="0000FF"/>
                  </a:solidFill>
                  <a:latin typeface="Courier New" panose="02070309020205020404" pitchFamily="49" charset="0"/>
                  <a:cs typeface="Courier New" panose="02070309020205020404" pitchFamily="49" charset="0"/>
                </a:rPr>
                <a:t>const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2B91AF"/>
                  </a:solidFill>
                  <a:latin typeface="Courier New" panose="02070309020205020404" pitchFamily="49" charset="0"/>
                  <a:cs typeface="Courier New" panose="02070309020205020404" pitchFamily="49" charset="0"/>
                </a:rPr>
                <a:t>string</a:t>
              </a:r>
              <a:r>
                <a:rPr lang="en-US" altLang="zh-CN" sz="1400" dirty="0">
                  <a:solidFill>
                    <a:srgbClr val="000000"/>
                  </a:solidFill>
                  <a:latin typeface="Courier New" panose="02070309020205020404" pitchFamily="49" charset="0"/>
                  <a:cs typeface="Courier New" panose="02070309020205020404" pitchFamily="49" charset="0"/>
                </a:rPr>
                <a:t> &amp;</a:t>
              </a:r>
              <a:r>
                <a:rPr lang="en-US" altLang="zh-CN" sz="1400" dirty="0">
                  <a:solidFill>
                    <a:srgbClr val="808080"/>
                  </a:solidFill>
                  <a:latin typeface="Courier New" panose="02070309020205020404" pitchFamily="49" charset="0"/>
                  <a:cs typeface="Courier New" panose="02070309020205020404" pitchFamily="49" charset="0"/>
                </a:rPr>
                <a:t>name</a:t>
              </a:r>
              <a:r>
                <a:rPr lang="en-US" altLang="zh-CN" sz="1400" dirty="0">
                  <a:solidFill>
                    <a:srgbClr val="000000"/>
                  </a:solidFill>
                  <a:latin typeface="Courier New" panose="02070309020205020404" pitchFamily="49" charset="0"/>
                  <a:cs typeface="Courier New" panose="02070309020205020404" pitchFamily="49" charset="0"/>
                </a:rPr>
                <a:t>) : </a:t>
              </a:r>
              <a:r>
                <a:rPr lang="en-US" altLang="zh-CN" sz="1400" dirty="0">
                  <a:solidFill>
                    <a:srgbClr val="2B91AF"/>
                  </a:solidFill>
                  <a:latin typeface="Courier New" panose="02070309020205020404" pitchFamily="49" charset="0"/>
                  <a:cs typeface="Courier New" panose="02070309020205020404" pitchFamily="49" charset="0"/>
                </a:rPr>
                <a:t>Employee</a:t>
              </a:r>
              <a:r>
                <a:rPr lang="en-US" altLang="zh-CN" sz="1400" dirty="0">
                  <a:solidFill>
                    <a:srgbClr val="000000"/>
                  </a:solidFill>
                  <a:latin typeface="Courier New" panose="02070309020205020404" pitchFamily="49" charset="0"/>
                  <a:cs typeface="Courier New" panose="02070309020205020404" pitchFamily="49" charset="0"/>
                </a:rPr>
                <a:t>(0, </a:t>
              </a:r>
              <a:r>
                <a:rPr lang="en-US" altLang="zh-CN" sz="1400" dirty="0">
                  <a:solidFill>
                    <a:srgbClr val="808080"/>
                  </a:solidFill>
                  <a:latin typeface="Courier New" panose="02070309020205020404" pitchFamily="49" charset="0"/>
                  <a:cs typeface="Courier New" panose="02070309020205020404" pitchFamily="49" charset="0"/>
                </a:rPr>
                <a:t>name</a:t>
              </a:r>
              <a:r>
                <a:rPr lang="en-US" altLang="zh-CN" sz="1400" dirty="0">
                  <a:solidFill>
                    <a:srgbClr val="000000"/>
                  </a:solidFill>
                  <a:latin typeface="Courier New" panose="02070309020205020404" pitchFamily="49" charset="0"/>
                  <a:cs typeface="Courier New" panose="02070309020205020404" pitchFamily="49" charset="0"/>
                </a:rPr>
                <a:t>) {}</a:t>
              </a:r>
            </a:p>
            <a:p>
              <a:r>
                <a:rPr lang="en-US" altLang="zh-CN" sz="1400" dirty="0">
                  <a:solidFill>
                    <a:srgbClr val="000000"/>
                  </a:solidFill>
                  <a:latin typeface="Courier New" panose="02070309020205020404" pitchFamily="49" charset="0"/>
                  <a:cs typeface="Courier New" panose="02070309020205020404" pitchFamily="49" charset="0"/>
                </a:rPr>
                <a:t>};</a:t>
              </a:r>
            </a:p>
            <a:p>
              <a:r>
                <a:rPr lang="en-US" altLang="zh-CN" sz="1400" dirty="0">
                  <a:solidFill>
                    <a:srgbClr val="2B91AF"/>
                  </a:solidFill>
                  <a:latin typeface="Courier New" panose="02070309020205020404" pitchFamily="49" charset="0"/>
                  <a:cs typeface="Courier New" panose="02070309020205020404" pitchFamily="49" charset="0"/>
                </a:rPr>
                <a:t>Employee</a:t>
              </a:r>
              <a:r>
                <a:rPr lang="en-US" altLang="zh-CN" sz="1400" dirty="0">
                  <a:solidFill>
                    <a:srgbClr val="000000"/>
                  </a:solidFill>
                  <a:latin typeface="Courier New" panose="02070309020205020404" pitchFamily="49" charset="0"/>
                  <a:cs typeface="Courier New" panose="02070309020205020404" pitchFamily="49" charset="0"/>
                </a:rPr>
                <a:t> member(</a:t>
              </a:r>
              <a:r>
                <a:rPr lang="en-US" altLang="zh-CN" sz="1400" dirty="0">
                  <a:solidFill>
                    <a:srgbClr val="A31515"/>
                  </a:solidFill>
                  <a:latin typeface="Courier New" panose="02070309020205020404" pitchFamily="49" charset="0"/>
                  <a:cs typeface="Courier New" panose="02070309020205020404" pitchFamily="49" charset="0"/>
                </a:rPr>
                <a:t>"Kevin"</a:t>
              </a:r>
              <a:r>
                <a:rPr lang="en-US" altLang="zh-CN" sz="1400" dirty="0">
                  <a:solidFill>
                    <a:srgbClr val="000000"/>
                  </a:solidFill>
                  <a:latin typeface="Courier New" panose="02070309020205020404" pitchFamily="49" charset="0"/>
                  <a:cs typeface="Courier New" panose="02070309020205020404" pitchFamily="49" charset="0"/>
                </a:rPr>
                <a:t>);</a:t>
              </a:r>
              <a:endParaRPr lang="zh-CN" altLang="en-US" sz="1400" dirty="0">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723938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457950" y="6383729"/>
            <a:ext cx="2057400" cy="365125"/>
          </a:xfrm>
        </p:spPr>
        <p:txBody>
          <a:bodyPr/>
          <a:lstStyle/>
          <a:p>
            <a:fld id="{6AD33FD5-61D2-4238-98DB-DB8C208BC919}" type="slidenum">
              <a:rPr lang="zh-CN" altLang="en-US" smtClean="0"/>
              <a:t>23</a:t>
            </a:fld>
            <a:endParaRPr lang="zh-CN" altLang="en-US" dirty="0"/>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842066" cy="584775"/>
          </a:xfrm>
          <a:prstGeom prst="rect">
            <a:avLst/>
          </a:prstGeom>
          <a:noFill/>
        </p:spPr>
        <p:txBody>
          <a:bodyPr wrap="square" rtlCol="0">
            <a:spAutoFit/>
          </a:bodyPr>
          <a:lstStyle/>
          <a:p>
            <a:r>
              <a:rPr lang="en-US" altLang="zh-CN" sz="3200" dirty="0">
                <a:solidFill>
                  <a:schemeClr val="bg1"/>
                </a:solidFill>
              </a:rPr>
              <a:t>6.2.2 </a:t>
            </a:r>
            <a:r>
              <a:rPr lang="zh-CN" altLang="en-US" sz="3200" dirty="0">
                <a:solidFill>
                  <a:schemeClr val="bg1"/>
                </a:solidFill>
              </a:rPr>
              <a:t>复制构造函数</a:t>
            </a:r>
            <a:endParaRPr lang="zh-CN" altLang="en-US" sz="2400" dirty="0">
              <a:solidFill>
                <a:schemeClr val="bg1"/>
              </a:solidFill>
            </a:endParaRPr>
          </a:p>
        </p:txBody>
      </p:sp>
      <p:grpSp>
        <p:nvGrpSpPr>
          <p:cNvPr id="30" name="组合 29">
            <a:extLst>
              <a:ext uri="{FF2B5EF4-FFF2-40B4-BE49-F238E27FC236}">
                <a16:creationId xmlns:a16="http://schemas.microsoft.com/office/drawing/2014/main" id="{78E3F0FB-1B9E-427E-8A31-F09B95A46E88}"/>
              </a:ext>
            </a:extLst>
          </p:cNvPr>
          <p:cNvGrpSpPr/>
          <p:nvPr/>
        </p:nvGrpSpPr>
        <p:grpSpPr>
          <a:xfrm>
            <a:off x="219926" y="1479700"/>
            <a:ext cx="8704047" cy="1201316"/>
            <a:chOff x="219974" y="1748979"/>
            <a:chExt cx="8704052" cy="1243867"/>
          </a:xfrm>
        </p:grpSpPr>
        <p:grpSp>
          <p:nvGrpSpPr>
            <p:cNvPr id="31" name="组合 30">
              <a:extLst>
                <a:ext uri="{FF2B5EF4-FFF2-40B4-BE49-F238E27FC236}">
                  <a16:creationId xmlns:a16="http://schemas.microsoft.com/office/drawing/2014/main" id="{87B0E65F-F485-4217-973D-0DF67DD98F0E}"/>
                </a:ext>
              </a:extLst>
            </p:cNvPr>
            <p:cNvGrpSpPr/>
            <p:nvPr/>
          </p:nvGrpSpPr>
          <p:grpSpPr>
            <a:xfrm>
              <a:off x="219974" y="1763589"/>
              <a:ext cx="8704052" cy="1229257"/>
              <a:chOff x="219974" y="1770733"/>
              <a:chExt cx="8704052" cy="1146322"/>
            </a:xfrm>
            <a:effectLst>
              <a:outerShdw blurRad="50800" dist="69850" dir="2700000" algn="tl" rotWithShape="0">
                <a:prstClr val="black">
                  <a:alpha val="40000"/>
                </a:prstClr>
              </a:outerShdw>
            </a:effectLst>
          </p:grpSpPr>
          <p:sp>
            <p:nvSpPr>
              <p:cNvPr id="33" name="矩形: 圆角 32">
                <a:extLst>
                  <a:ext uri="{FF2B5EF4-FFF2-40B4-BE49-F238E27FC236}">
                    <a16:creationId xmlns:a16="http://schemas.microsoft.com/office/drawing/2014/main" id="{7763535D-5647-4247-BBA0-0AC934DE462B}"/>
                  </a:ext>
                </a:extLst>
              </p:cNvPr>
              <p:cNvSpPr/>
              <p:nvPr/>
            </p:nvSpPr>
            <p:spPr>
              <a:xfrm>
                <a:off x="219974" y="1770733"/>
                <a:ext cx="8704052" cy="1146322"/>
              </a:xfrm>
              <a:prstGeom prst="roundRect">
                <a:avLst>
                  <a:gd name="adj" fmla="val 5057"/>
                </a:avLst>
              </a:pr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矩形: 圆顶角 33">
                <a:extLst>
                  <a:ext uri="{FF2B5EF4-FFF2-40B4-BE49-F238E27FC236}">
                    <a16:creationId xmlns:a16="http://schemas.microsoft.com/office/drawing/2014/main" id="{FBF4E0C5-49D8-4E28-B1BA-98811CD377A8}"/>
                  </a:ext>
                </a:extLst>
              </p:cNvPr>
              <p:cNvSpPr/>
              <p:nvPr/>
            </p:nvSpPr>
            <p:spPr>
              <a:xfrm>
                <a:off x="219974" y="1770733"/>
                <a:ext cx="8704052" cy="388922"/>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2" name="矩形 31">
              <a:extLst>
                <a:ext uri="{FF2B5EF4-FFF2-40B4-BE49-F238E27FC236}">
                  <a16:creationId xmlns:a16="http://schemas.microsoft.com/office/drawing/2014/main" id="{72AA43E3-4E67-415A-B79D-B7159B5A9C27}"/>
                </a:ext>
              </a:extLst>
            </p:cNvPr>
            <p:cNvSpPr/>
            <p:nvPr/>
          </p:nvSpPr>
          <p:spPr>
            <a:xfrm>
              <a:off x="219974" y="1748979"/>
              <a:ext cx="8704050" cy="478019"/>
            </a:xfrm>
            <a:prstGeom prst="rect">
              <a:avLst/>
            </a:prstGeom>
          </p:spPr>
          <p:txBody>
            <a:bodyPr wrap="square">
              <a:spAutoFit/>
            </a:bodyPr>
            <a:lstStyle/>
            <a:p>
              <a:r>
                <a:rPr lang="zh-CN" altLang="en-US" sz="2400" dirty="0">
                  <a:solidFill>
                    <a:srgbClr val="FFFFFF"/>
                  </a:solidFill>
                  <a:latin typeface="Courier New" panose="02070309020205020404" pitchFamily="49" charset="0"/>
                  <a:cs typeface="Courier New" panose="02070309020205020404" pitchFamily="49" charset="0"/>
                </a:rPr>
                <a:t>调用复制构造函数</a:t>
              </a:r>
              <a:endParaRPr lang="zh-CN" altLang="en-US" sz="2400" dirty="0"/>
            </a:p>
          </p:txBody>
        </p:sp>
      </p:grpSp>
      <p:grpSp>
        <p:nvGrpSpPr>
          <p:cNvPr id="17" name="组合 16">
            <a:extLst>
              <a:ext uri="{FF2B5EF4-FFF2-40B4-BE49-F238E27FC236}">
                <a16:creationId xmlns:a16="http://schemas.microsoft.com/office/drawing/2014/main" id="{33C27113-BCD9-4969-8DF4-601936FD3B42}"/>
              </a:ext>
            </a:extLst>
          </p:cNvPr>
          <p:cNvGrpSpPr/>
          <p:nvPr/>
        </p:nvGrpSpPr>
        <p:grpSpPr>
          <a:xfrm>
            <a:off x="219966" y="2880793"/>
            <a:ext cx="8704068" cy="1909322"/>
            <a:chOff x="219958" y="1763591"/>
            <a:chExt cx="8704068" cy="1909322"/>
          </a:xfrm>
        </p:grpSpPr>
        <p:grpSp>
          <p:nvGrpSpPr>
            <p:cNvPr id="18" name="组合 17">
              <a:extLst>
                <a:ext uri="{FF2B5EF4-FFF2-40B4-BE49-F238E27FC236}">
                  <a16:creationId xmlns:a16="http://schemas.microsoft.com/office/drawing/2014/main" id="{9BD4D694-A015-4DD1-AF17-E4289B5FE633}"/>
                </a:ext>
              </a:extLst>
            </p:cNvPr>
            <p:cNvGrpSpPr/>
            <p:nvPr/>
          </p:nvGrpSpPr>
          <p:grpSpPr>
            <a:xfrm>
              <a:off x="219974" y="1763591"/>
              <a:ext cx="8704052" cy="1909322"/>
              <a:chOff x="219974" y="1770733"/>
              <a:chExt cx="8704052" cy="1780501"/>
            </a:xfrm>
            <a:effectLst>
              <a:outerShdw blurRad="50800" dist="69850" dir="2700000" algn="tl" rotWithShape="0">
                <a:prstClr val="black">
                  <a:alpha val="40000"/>
                </a:prstClr>
              </a:outerShdw>
            </a:effectLst>
          </p:grpSpPr>
          <p:sp>
            <p:nvSpPr>
              <p:cNvPr id="21" name="矩形: 圆角 20">
                <a:extLst>
                  <a:ext uri="{FF2B5EF4-FFF2-40B4-BE49-F238E27FC236}">
                    <a16:creationId xmlns:a16="http://schemas.microsoft.com/office/drawing/2014/main" id="{4AFDD6C4-A707-4814-8122-8AE47EB0072B}"/>
                  </a:ext>
                </a:extLst>
              </p:cNvPr>
              <p:cNvSpPr/>
              <p:nvPr/>
            </p:nvSpPr>
            <p:spPr>
              <a:xfrm>
                <a:off x="219974" y="1770737"/>
                <a:ext cx="8704052" cy="1780497"/>
              </a:xfrm>
              <a:prstGeom prst="roundRect">
                <a:avLst>
                  <a:gd name="adj" fmla="val 2468"/>
                </a:avLst>
              </a:prstGeom>
              <a:solidFill>
                <a:srgbClr val="E9E9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矩形: 圆顶角 21">
                <a:extLst>
                  <a:ext uri="{FF2B5EF4-FFF2-40B4-BE49-F238E27FC236}">
                    <a16:creationId xmlns:a16="http://schemas.microsoft.com/office/drawing/2014/main" id="{57FFDDC5-69A1-4657-88E6-4D8BA12BEB66}"/>
                  </a:ext>
                </a:extLst>
              </p:cNvPr>
              <p:cNvSpPr/>
              <p:nvPr/>
            </p:nvSpPr>
            <p:spPr>
              <a:xfrm>
                <a:off x="219974" y="1770733"/>
                <a:ext cx="8704052" cy="388922"/>
              </a:xfrm>
              <a:prstGeom prst="round2SameRect">
                <a:avLst>
                  <a:gd name="adj1" fmla="val 20076"/>
                  <a:gd name="adj2" fmla="val 0"/>
                </a:avLst>
              </a:prstGeom>
              <a:solidFill>
                <a:srgbClr val="262685"/>
              </a:solidFill>
              <a:ln>
                <a:solidFill>
                  <a:srgbClr val="2626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9" name="矩形 18">
              <a:extLst>
                <a:ext uri="{FF2B5EF4-FFF2-40B4-BE49-F238E27FC236}">
                  <a16:creationId xmlns:a16="http://schemas.microsoft.com/office/drawing/2014/main" id="{E1D52E19-FCC0-427B-8E08-C3A3C38E9B91}"/>
                </a:ext>
              </a:extLst>
            </p:cNvPr>
            <p:cNvSpPr/>
            <p:nvPr/>
          </p:nvSpPr>
          <p:spPr>
            <a:xfrm>
              <a:off x="219958" y="2128748"/>
              <a:ext cx="8704005" cy="1428211"/>
            </a:xfrm>
            <a:prstGeom prst="rect">
              <a:avLst/>
            </a:prstGeom>
          </p:spPr>
          <p:txBody>
            <a:bodyPr wrap="square">
              <a:spAutoFit/>
            </a:bodyPr>
            <a:lstStyle/>
            <a:p>
              <a:pPr marL="342900" indent="-342900">
                <a:lnSpc>
                  <a:spcPct val="150000"/>
                </a:lnSpc>
                <a:buClr>
                  <a:srgbClr val="262685"/>
                </a:buClr>
                <a:buSzPct val="80000"/>
                <a:buFont typeface="Wingdings" panose="05000000000000000000" pitchFamily="2" charset="2"/>
                <a:buChar char="l"/>
              </a:pPr>
              <a:r>
                <a:rPr lang="zh-CN" altLang="en-US" sz="2000" dirty="0">
                  <a:solidFill>
                    <a:srgbClr val="000000"/>
                  </a:solidFill>
                  <a:latin typeface="MicrosoftYaHei"/>
                </a:rPr>
                <a:t>功能是将给定对象的数据成员依次复制给正在创建的对象；</a:t>
              </a:r>
            </a:p>
            <a:p>
              <a:pPr marL="342900" indent="-342900">
                <a:lnSpc>
                  <a:spcPct val="150000"/>
                </a:lnSpc>
                <a:buClr>
                  <a:srgbClr val="262685"/>
                </a:buClr>
                <a:buSzPct val="80000"/>
                <a:buFont typeface="Wingdings" panose="05000000000000000000" pitchFamily="2" charset="2"/>
                <a:buChar char="l"/>
              </a:pPr>
              <a:r>
                <a:rPr lang="zh-CN" altLang="en-US" sz="2000" dirty="0">
                  <a:solidFill>
                    <a:srgbClr val="000000"/>
                  </a:solidFill>
                  <a:latin typeface="MicrosoftYaHei"/>
                </a:rPr>
                <a:t>复制构造函数的形参必须是引用类型，即给定实参的引用；</a:t>
              </a:r>
            </a:p>
            <a:p>
              <a:pPr marL="342900" indent="-342900">
                <a:lnSpc>
                  <a:spcPct val="150000"/>
                </a:lnSpc>
                <a:buClr>
                  <a:srgbClr val="262685"/>
                </a:buClr>
                <a:buSzPct val="80000"/>
                <a:buFont typeface="Wingdings" panose="05000000000000000000" pitchFamily="2" charset="2"/>
                <a:buChar char="l"/>
              </a:pPr>
              <a:r>
                <a:rPr lang="zh-CN" altLang="en-US" sz="2000" dirty="0">
                  <a:solidFill>
                    <a:srgbClr val="000000"/>
                  </a:solidFill>
                  <a:latin typeface="MicrosoftYaHei"/>
                </a:rPr>
                <a:t>编译器会自动合成：逐个成员按值复制，数组成员按元素逐个复制。</a:t>
              </a:r>
              <a:endParaRPr lang="en-US" altLang="zh-CN" sz="2000" dirty="0">
                <a:solidFill>
                  <a:srgbClr val="000000"/>
                </a:solidFill>
                <a:latin typeface="MicrosoftYaHei"/>
              </a:endParaRPr>
            </a:p>
          </p:txBody>
        </p:sp>
        <p:sp>
          <p:nvSpPr>
            <p:cNvPr id="20" name="矩形 19">
              <a:extLst>
                <a:ext uri="{FF2B5EF4-FFF2-40B4-BE49-F238E27FC236}">
                  <a16:creationId xmlns:a16="http://schemas.microsoft.com/office/drawing/2014/main" id="{7B51D428-AAFB-46FB-B7D0-9F1F37B5214C}"/>
                </a:ext>
              </a:extLst>
            </p:cNvPr>
            <p:cNvSpPr/>
            <p:nvPr/>
          </p:nvSpPr>
          <p:spPr>
            <a:xfrm>
              <a:off x="219973" y="1777374"/>
              <a:ext cx="8704051" cy="461665"/>
            </a:xfrm>
            <a:prstGeom prst="rect">
              <a:avLst/>
            </a:prstGeom>
          </p:spPr>
          <p:txBody>
            <a:bodyPr wrap="square">
              <a:spAutoFit/>
            </a:bodyPr>
            <a:lstStyle/>
            <a:p>
              <a:r>
                <a:rPr lang="zh-CN" altLang="en-US" sz="2400" dirty="0">
                  <a:solidFill>
                    <a:srgbClr val="FFFFFF"/>
                  </a:solidFill>
                  <a:latin typeface="MicrosoftYaHei"/>
                </a:rPr>
                <a:t>复制构造函数</a:t>
              </a:r>
              <a:endParaRPr lang="zh-CN" altLang="en-US" sz="2400" dirty="0"/>
            </a:p>
          </p:txBody>
        </p:sp>
      </p:grpSp>
      <p:sp>
        <p:nvSpPr>
          <p:cNvPr id="2" name="矩形 1">
            <a:extLst>
              <a:ext uri="{FF2B5EF4-FFF2-40B4-BE49-F238E27FC236}">
                <a16:creationId xmlns:a16="http://schemas.microsoft.com/office/drawing/2014/main" id="{90C761EE-7904-4E84-9562-AB3603824A5E}"/>
              </a:ext>
            </a:extLst>
          </p:cNvPr>
          <p:cNvSpPr/>
          <p:nvPr/>
        </p:nvSpPr>
        <p:spPr>
          <a:xfrm>
            <a:off x="219926" y="1077423"/>
            <a:ext cx="4544834" cy="400110"/>
          </a:xfrm>
          <a:prstGeom prst="rect">
            <a:avLst/>
          </a:prstGeom>
        </p:spPr>
        <p:txBody>
          <a:bodyPr wrap="none">
            <a:spAutoFit/>
          </a:bodyPr>
          <a:lstStyle/>
          <a:p>
            <a:r>
              <a:rPr lang="zh-CN" altLang="en-US" sz="2000" dirty="0"/>
              <a:t>复制一个已存在对象的内容来创建对象</a:t>
            </a:r>
          </a:p>
        </p:txBody>
      </p:sp>
      <p:sp>
        <p:nvSpPr>
          <p:cNvPr id="3" name="矩形 2">
            <a:extLst>
              <a:ext uri="{FF2B5EF4-FFF2-40B4-BE49-F238E27FC236}">
                <a16:creationId xmlns:a16="http://schemas.microsoft.com/office/drawing/2014/main" id="{ED127205-3383-4AA2-8174-7BF38FE20FCD}"/>
              </a:ext>
            </a:extLst>
          </p:cNvPr>
          <p:cNvSpPr/>
          <p:nvPr/>
        </p:nvSpPr>
        <p:spPr>
          <a:xfrm>
            <a:off x="219924" y="1907655"/>
            <a:ext cx="8773074" cy="738664"/>
          </a:xfrm>
          <a:prstGeom prst="rect">
            <a:avLst/>
          </a:prstGeom>
        </p:spPr>
        <p:txBody>
          <a:bodyPr wrap="square">
            <a:spAutoFit/>
          </a:bodyPr>
          <a:lstStyle/>
          <a:p>
            <a:r>
              <a:rPr lang="en-US" altLang="zh-CN" sz="1400" dirty="0">
                <a:solidFill>
                  <a:srgbClr val="0000FF"/>
                </a:solidFill>
                <a:latin typeface="Courier New" panose="02070309020205020404" pitchFamily="49" charset="0"/>
                <a:cs typeface="Courier New" panose="02070309020205020404" pitchFamily="49" charset="0"/>
              </a:rPr>
              <a:t>int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i</a:t>
            </a:r>
            <a:r>
              <a:rPr lang="en-US" altLang="zh-CN" sz="1400" dirty="0">
                <a:solidFill>
                  <a:srgbClr val="000000"/>
                </a:solidFill>
                <a:latin typeface="Courier New" panose="02070309020205020404" pitchFamily="49" charset="0"/>
                <a:cs typeface="Courier New" panose="02070309020205020404" pitchFamily="49" charset="0"/>
              </a:rPr>
              <a:t>(1), j(</a:t>
            </a:r>
            <a:r>
              <a:rPr lang="en-US" altLang="zh-CN" sz="1400" dirty="0" err="1">
                <a:solidFill>
                  <a:srgbClr val="000000"/>
                </a:solidFill>
                <a:latin typeface="Courier New" panose="02070309020205020404" pitchFamily="49" charset="0"/>
                <a:cs typeface="Courier New" panose="02070309020205020404" pitchFamily="49" charset="0"/>
              </a:rPr>
              <a:t>i</a:t>
            </a:r>
            <a:r>
              <a:rPr lang="en-US" altLang="zh-CN" sz="1400" dirty="0">
                <a:solidFill>
                  <a:srgbClr val="000000"/>
                </a:solidFill>
                <a:latin typeface="Courier New" panose="02070309020205020404" pitchFamily="49" charset="0"/>
                <a:cs typeface="Courier New" panose="02070309020205020404" pitchFamily="49" charset="0"/>
              </a:rPr>
              <a:t>);</a:t>
            </a:r>
          </a:p>
          <a:p>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a(1, 5); </a:t>
            </a:r>
            <a:r>
              <a:rPr lang="en-US" altLang="zh-CN" sz="1400" dirty="0">
                <a:solidFill>
                  <a:srgbClr val="008000"/>
                </a:solidFill>
                <a:latin typeface="Courier New" panose="02070309020205020404" pitchFamily="49" charset="0"/>
                <a:cs typeface="Courier New" panose="02070309020205020404" pitchFamily="49" charset="0"/>
              </a:rPr>
              <a:t>//</a:t>
            </a:r>
            <a:r>
              <a:rPr lang="zh-CN" altLang="en-US" sz="1400" dirty="0">
                <a:solidFill>
                  <a:srgbClr val="008000"/>
                </a:solidFill>
                <a:latin typeface="Courier New" panose="02070309020205020404" pitchFamily="49" charset="0"/>
                <a:cs typeface="Courier New" panose="02070309020205020404" pitchFamily="49" charset="0"/>
              </a:rPr>
              <a:t>直接初始化</a:t>
            </a:r>
            <a:endParaRPr lang="zh-CN" altLang="en-US"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b(a); </a:t>
            </a:r>
            <a:r>
              <a:rPr lang="en-US" altLang="zh-CN" sz="1400" dirty="0">
                <a:solidFill>
                  <a:srgbClr val="008000"/>
                </a:solidFill>
                <a:latin typeface="Courier New" panose="02070309020205020404" pitchFamily="49" charset="0"/>
                <a:cs typeface="Courier New" panose="02070309020205020404" pitchFamily="49" charset="0"/>
              </a:rPr>
              <a:t>//</a:t>
            </a:r>
            <a:r>
              <a:rPr lang="zh-CN" altLang="en-US" sz="1400" dirty="0">
                <a:solidFill>
                  <a:srgbClr val="008000"/>
                </a:solidFill>
                <a:latin typeface="Courier New" panose="02070309020205020404" pitchFamily="49" charset="0"/>
                <a:cs typeface="Courier New" panose="02070309020205020404" pitchFamily="49" charset="0"/>
              </a:rPr>
              <a:t>直接初始化，</a:t>
            </a:r>
            <a:r>
              <a:rPr lang="en-US" altLang="zh-CN" sz="1400" dirty="0">
                <a:solidFill>
                  <a:srgbClr val="008000"/>
                </a:solidFill>
                <a:latin typeface="Courier New" panose="02070309020205020404" pitchFamily="49" charset="0"/>
                <a:cs typeface="Courier New" panose="02070309020205020404" pitchFamily="49" charset="0"/>
              </a:rPr>
              <a:t>b</a:t>
            </a:r>
            <a:r>
              <a:rPr lang="zh-CN" altLang="en-US" sz="1400" dirty="0">
                <a:solidFill>
                  <a:srgbClr val="008000"/>
                </a:solidFill>
                <a:latin typeface="Courier New" panose="02070309020205020404" pitchFamily="49" charset="0"/>
                <a:cs typeface="Courier New" panose="02070309020205020404" pitchFamily="49" charset="0"/>
              </a:rPr>
              <a:t>为对象</a:t>
            </a:r>
            <a:r>
              <a:rPr lang="en-US" altLang="zh-CN" sz="1400" dirty="0">
                <a:solidFill>
                  <a:srgbClr val="008000"/>
                </a:solidFill>
                <a:latin typeface="Courier New" panose="02070309020205020404" pitchFamily="49" charset="0"/>
                <a:cs typeface="Courier New" panose="02070309020205020404" pitchFamily="49" charset="0"/>
              </a:rPr>
              <a:t>a</a:t>
            </a:r>
            <a:r>
              <a:rPr lang="zh-CN" altLang="en-US" sz="1400" dirty="0">
                <a:solidFill>
                  <a:srgbClr val="008000"/>
                </a:solidFill>
                <a:latin typeface="Courier New" panose="02070309020205020404" pitchFamily="49" charset="0"/>
                <a:cs typeface="Courier New" panose="02070309020205020404" pitchFamily="49" charset="0"/>
              </a:rPr>
              <a:t>的拷贝</a:t>
            </a:r>
            <a:endParaRPr lang="zh-CN" altLang="en-US" sz="1400" dirty="0">
              <a:latin typeface="Courier New" panose="02070309020205020404" pitchFamily="49" charset="0"/>
              <a:cs typeface="Courier New" panose="02070309020205020404" pitchFamily="49" charset="0"/>
            </a:endParaRPr>
          </a:p>
        </p:txBody>
      </p:sp>
      <p:grpSp>
        <p:nvGrpSpPr>
          <p:cNvPr id="7" name="组合 6">
            <a:extLst>
              <a:ext uri="{FF2B5EF4-FFF2-40B4-BE49-F238E27FC236}">
                <a16:creationId xmlns:a16="http://schemas.microsoft.com/office/drawing/2014/main" id="{C1DF74F6-10F7-4FE8-A6F4-25FC3AC30CE8}"/>
              </a:ext>
            </a:extLst>
          </p:cNvPr>
          <p:cNvGrpSpPr/>
          <p:nvPr/>
        </p:nvGrpSpPr>
        <p:grpSpPr>
          <a:xfrm>
            <a:off x="288949" y="5003674"/>
            <a:ext cx="8704049" cy="1044786"/>
            <a:chOff x="288949" y="5003674"/>
            <a:chExt cx="8704049" cy="1044786"/>
          </a:xfrm>
        </p:grpSpPr>
        <p:grpSp>
          <p:nvGrpSpPr>
            <p:cNvPr id="23" name="组合 22">
              <a:extLst>
                <a:ext uri="{FF2B5EF4-FFF2-40B4-BE49-F238E27FC236}">
                  <a16:creationId xmlns:a16="http://schemas.microsoft.com/office/drawing/2014/main" id="{A985A8A1-C817-460D-A67B-224E9EE4B83C}"/>
                </a:ext>
              </a:extLst>
            </p:cNvPr>
            <p:cNvGrpSpPr/>
            <p:nvPr/>
          </p:nvGrpSpPr>
          <p:grpSpPr>
            <a:xfrm>
              <a:off x="288951" y="5003674"/>
              <a:ext cx="8704047" cy="1044786"/>
              <a:chOff x="219974" y="1748979"/>
              <a:chExt cx="8704052" cy="1081793"/>
            </a:xfrm>
          </p:grpSpPr>
          <p:grpSp>
            <p:nvGrpSpPr>
              <p:cNvPr id="24" name="组合 23">
                <a:extLst>
                  <a:ext uri="{FF2B5EF4-FFF2-40B4-BE49-F238E27FC236}">
                    <a16:creationId xmlns:a16="http://schemas.microsoft.com/office/drawing/2014/main" id="{19329687-5462-4B51-AF8F-2991BC0023B8}"/>
                  </a:ext>
                </a:extLst>
              </p:cNvPr>
              <p:cNvGrpSpPr/>
              <p:nvPr/>
            </p:nvGrpSpPr>
            <p:grpSpPr>
              <a:xfrm>
                <a:off x="219974" y="1763589"/>
                <a:ext cx="8704052" cy="1067183"/>
                <a:chOff x="219974" y="1770733"/>
                <a:chExt cx="8704052" cy="995183"/>
              </a:xfrm>
              <a:effectLst>
                <a:outerShdw blurRad="50800" dist="69850" dir="2700000" algn="tl" rotWithShape="0">
                  <a:prstClr val="black">
                    <a:alpha val="40000"/>
                  </a:prstClr>
                </a:outerShdw>
              </a:effectLst>
            </p:grpSpPr>
            <p:sp>
              <p:nvSpPr>
                <p:cNvPr id="26" name="矩形: 圆角 25">
                  <a:extLst>
                    <a:ext uri="{FF2B5EF4-FFF2-40B4-BE49-F238E27FC236}">
                      <a16:creationId xmlns:a16="http://schemas.microsoft.com/office/drawing/2014/main" id="{6054A6EC-C6BD-4AB4-BD61-53027DB25D64}"/>
                    </a:ext>
                  </a:extLst>
                </p:cNvPr>
                <p:cNvSpPr/>
                <p:nvPr/>
              </p:nvSpPr>
              <p:spPr>
                <a:xfrm>
                  <a:off x="219974" y="1770733"/>
                  <a:ext cx="8704052" cy="995183"/>
                </a:xfrm>
                <a:prstGeom prst="roundRect">
                  <a:avLst>
                    <a:gd name="adj" fmla="val 5057"/>
                  </a:avLst>
                </a:pr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矩形: 圆顶角 26">
                  <a:extLst>
                    <a:ext uri="{FF2B5EF4-FFF2-40B4-BE49-F238E27FC236}">
                      <a16:creationId xmlns:a16="http://schemas.microsoft.com/office/drawing/2014/main" id="{EF3B500C-5349-412C-8B49-3F647F42AE1D}"/>
                    </a:ext>
                  </a:extLst>
                </p:cNvPr>
                <p:cNvSpPr/>
                <p:nvPr/>
              </p:nvSpPr>
              <p:spPr>
                <a:xfrm>
                  <a:off x="219974" y="1770733"/>
                  <a:ext cx="8704052" cy="388922"/>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5" name="矩形 24">
                <a:extLst>
                  <a:ext uri="{FF2B5EF4-FFF2-40B4-BE49-F238E27FC236}">
                    <a16:creationId xmlns:a16="http://schemas.microsoft.com/office/drawing/2014/main" id="{FB9F1FBF-153E-45F1-BC5C-009CF3E6B5CA}"/>
                  </a:ext>
                </a:extLst>
              </p:cNvPr>
              <p:cNvSpPr/>
              <p:nvPr/>
            </p:nvSpPr>
            <p:spPr>
              <a:xfrm>
                <a:off x="219974" y="1748979"/>
                <a:ext cx="8704050" cy="478019"/>
              </a:xfrm>
              <a:prstGeom prst="rect">
                <a:avLst/>
              </a:prstGeom>
            </p:spPr>
            <p:txBody>
              <a:bodyPr wrap="square">
                <a:spAutoFit/>
              </a:bodyPr>
              <a:lstStyle/>
              <a:p>
                <a:r>
                  <a:rPr lang="zh-CN" altLang="en-US" sz="2400" dirty="0">
                    <a:solidFill>
                      <a:schemeClr val="bg1"/>
                    </a:solidFill>
                  </a:rPr>
                  <a:t>定义复制构造函数</a:t>
                </a:r>
              </a:p>
            </p:txBody>
          </p:sp>
        </p:grpSp>
        <p:sp>
          <p:nvSpPr>
            <p:cNvPr id="6" name="矩形 5">
              <a:extLst>
                <a:ext uri="{FF2B5EF4-FFF2-40B4-BE49-F238E27FC236}">
                  <a16:creationId xmlns:a16="http://schemas.microsoft.com/office/drawing/2014/main" id="{464467B1-91F1-49D5-BC4C-6954A935D384}"/>
                </a:ext>
              </a:extLst>
            </p:cNvPr>
            <p:cNvSpPr/>
            <p:nvPr/>
          </p:nvSpPr>
          <p:spPr>
            <a:xfrm>
              <a:off x="288949" y="5442543"/>
              <a:ext cx="8704044" cy="523220"/>
            </a:xfrm>
            <a:prstGeom prst="rect">
              <a:avLst/>
            </a:prstGeom>
          </p:spPr>
          <p:txBody>
            <a:bodyPr wrap="square">
              <a:spAutoFit/>
            </a:bodyPr>
            <a:lstStyle/>
            <a:p>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::Fraction(</a:t>
              </a:r>
              <a:r>
                <a:rPr lang="en-US" altLang="zh-CN" sz="1400" dirty="0">
                  <a:solidFill>
                    <a:srgbClr val="0000FF"/>
                  </a:solidFill>
                  <a:latin typeface="Courier New" panose="02070309020205020404" pitchFamily="49" charset="0"/>
                  <a:cs typeface="Courier New" panose="02070309020205020404" pitchFamily="49" charset="0"/>
                </a:rPr>
                <a:t>const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&amp; </a:t>
              </a:r>
              <a:r>
                <a:rPr lang="en-US" altLang="zh-CN" sz="1400" dirty="0" err="1">
                  <a:solidFill>
                    <a:srgbClr val="808080"/>
                  </a:solidFill>
                  <a:latin typeface="Courier New" panose="02070309020205020404" pitchFamily="49" charset="0"/>
                  <a:cs typeface="Courier New" panose="02070309020205020404" pitchFamily="49" charset="0"/>
                </a:rPr>
                <a:t>rhs</a:t>
              </a:r>
              <a:r>
                <a:rPr lang="en-US" altLang="zh-CN" sz="1400" dirty="0">
                  <a:solidFill>
                    <a:srgbClr val="000000"/>
                  </a:solidFill>
                  <a:latin typeface="Courier New" panose="02070309020205020404" pitchFamily="49" charset="0"/>
                  <a:cs typeface="Courier New" panose="02070309020205020404" pitchFamily="49" charset="0"/>
                </a:rPr>
                <a:t>) :\</a:t>
              </a:r>
            </a:p>
            <a:p>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m_numerator</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err="1">
                  <a:solidFill>
                    <a:srgbClr val="808080"/>
                  </a:solidFill>
                  <a:latin typeface="Courier New" panose="02070309020205020404" pitchFamily="49" charset="0"/>
                  <a:cs typeface="Courier New" panose="02070309020205020404" pitchFamily="49" charset="0"/>
                </a:rPr>
                <a:t>rhs</a:t>
              </a:r>
              <a:r>
                <a:rPr lang="en-US" altLang="zh-CN" sz="1400" dirty="0" err="1">
                  <a:solidFill>
                    <a:srgbClr val="000000"/>
                  </a:solidFill>
                  <a:latin typeface="Courier New" panose="02070309020205020404" pitchFamily="49" charset="0"/>
                  <a:cs typeface="Courier New" panose="02070309020205020404" pitchFamily="49" charset="0"/>
                </a:rPr>
                <a:t>.m_numerator</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m_denominator</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err="1">
                  <a:solidFill>
                    <a:srgbClr val="808080"/>
                  </a:solidFill>
                  <a:latin typeface="Courier New" panose="02070309020205020404" pitchFamily="49" charset="0"/>
                  <a:cs typeface="Courier New" panose="02070309020205020404" pitchFamily="49" charset="0"/>
                </a:rPr>
                <a:t>rhs</a:t>
              </a:r>
              <a:r>
                <a:rPr lang="en-US" altLang="zh-CN" sz="1400" dirty="0" err="1">
                  <a:solidFill>
                    <a:srgbClr val="000000"/>
                  </a:solidFill>
                  <a:latin typeface="Courier New" panose="02070309020205020404" pitchFamily="49" charset="0"/>
                  <a:cs typeface="Courier New" panose="02070309020205020404" pitchFamily="49" charset="0"/>
                </a:rPr>
                <a:t>.m_denominator</a:t>
              </a:r>
              <a:r>
                <a:rPr lang="en-US" altLang="zh-CN" sz="1400" dirty="0">
                  <a:solidFill>
                    <a:srgbClr val="000000"/>
                  </a:solidFill>
                  <a:latin typeface="Courier New" panose="02070309020205020404" pitchFamily="49" charset="0"/>
                  <a:cs typeface="Courier New" panose="02070309020205020404" pitchFamily="49" charset="0"/>
                </a:rPr>
                <a:t>) {}</a:t>
              </a:r>
              <a:endParaRPr lang="zh-CN" altLang="en-US" sz="1400" dirty="0">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2448046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457950" y="6383729"/>
            <a:ext cx="2057400" cy="365125"/>
          </a:xfrm>
        </p:spPr>
        <p:txBody>
          <a:bodyPr/>
          <a:lstStyle/>
          <a:p>
            <a:fld id="{6AD33FD5-61D2-4238-98DB-DB8C208BC919}" type="slidenum">
              <a:rPr lang="zh-CN" altLang="en-US" smtClean="0"/>
              <a:t>24</a:t>
            </a:fld>
            <a:endParaRPr lang="zh-CN" altLang="en-US" dirty="0"/>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842066" cy="584775"/>
          </a:xfrm>
          <a:prstGeom prst="rect">
            <a:avLst/>
          </a:prstGeom>
          <a:noFill/>
        </p:spPr>
        <p:txBody>
          <a:bodyPr wrap="square" rtlCol="0">
            <a:spAutoFit/>
          </a:bodyPr>
          <a:lstStyle/>
          <a:p>
            <a:r>
              <a:rPr lang="en-US" altLang="zh-CN" sz="3200" dirty="0">
                <a:solidFill>
                  <a:schemeClr val="bg1"/>
                </a:solidFill>
              </a:rPr>
              <a:t>6.2.2 </a:t>
            </a:r>
            <a:r>
              <a:rPr lang="zh-CN" altLang="en-US" sz="3200" dirty="0">
                <a:solidFill>
                  <a:schemeClr val="bg1"/>
                </a:solidFill>
              </a:rPr>
              <a:t>复制构造函数</a:t>
            </a:r>
            <a:endParaRPr lang="zh-CN" altLang="en-US" sz="2400" dirty="0">
              <a:solidFill>
                <a:schemeClr val="bg1"/>
              </a:solidFill>
            </a:endParaRPr>
          </a:p>
        </p:txBody>
      </p:sp>
      <p:sp>
        <p:nvSpPr>
          <p:cNvPr id="2" name="矩形 1">
            <a:extLst>
              <a:ext uri="{FF2B5EF4-FFF2-40B4-BE49-F238E27FC236}">
                <a16:creationId xmlns:a16="http://schemas.microsoft.com/office/drawing/2014/main" id="{90C761EE-7904-4E84-9562-AB3603824A5E}"/>
              </a:ext>
            </a:extLst>
          </p:cNvPr>
          <p:cNvSpPr/>
          <p:nvPr/>
        </p:nvSpPr>
        <p:spPr>
          <a:xfrm>
            <a:off x="219926" y="1077423"/>
            <a:ext cx="2492990" cy="400110"/>
          </a:xfrm>
          <a:prstGeom prst="rect">
            <a:avLst/>
          </a:prstGeom>
        </p:spPr>
        <p:txBody>
          <a:bodyPr wrap="none">
            <a:spAutoFit/>
          </a:bodyPr>
          <a:lstStyle/>
          <a:p>
            <a:r>
              <a:rPr lang="zh-CN" altLang="en-US" sz="2000" dirty="0"/>
              <a:t>下面代码是否正确？</a:t>
            </a:r>
            <a:endParaRPr lang="en-US" altLang="zh-CN" sz="2000" dirty="0"/>
          </a:p>
        </p:txBody>
      </p:sp>
      <p:grpSp>
        <p:nvGrpSpPr>
          <p:cNvPr id="28" name="组合 27">
            <a:extLst>
              <a:ext uri="{FF2B5EF4-FFF2-40B4-BE49-F238E27FC236}">
                <a16:creationId xmlns:a16="http://schemas.microsoft.com/office/drawing/2014/main" id="{537A5B7E-4AFA-49B7-8BE6-9C85AB5B0904}"/>
              </a:ext>
            </a:extLst>
          </p:cNvPr>
          <p:cNvGrpSpPr/>
          <p:nvPr/>
        </p:nvGrpSpPr>
        <p:grpSpPr>
          <a:xfrm>
            <a:off x="219926" y="1518590"/>
            <a:ext cx="4911034" cy="2969520"/>
            <a:chOff x="219974" y="1748979"/>
            <a:chExt cx="8704052" cy="3074703"/>
          </a:xfrm>
        </p:grpSpPr>
        <p:grpSp>
          <p:nvGrpSpPr>
            <p:cNvPr id="29" name="组合 28">
              <a:extLst>
                <a:ext uri="{FF2B5EF4-FFF2-40B4-BE49-F238E27FC236}">
                  <a16:creationId xmlns:a16="http://schemas.microsoft.com/office/drawing/2014/main" id="{0B1CA7F7-F326-4D9B-9086-FB8525A84A3E}"/>
                </a:ext>
              </a:extLst>
            </p:cNvPr>
            <p:cNvGrpSpPr/>
            <p:nvPr/>
          </p:nvGrpSpPr>
          <p:grpSpPr>
            <a:xfrm>
              <a:off x="219974" y="1763586"/>
              <a:ext cx="8704052" cy="3060096"/>
              <a:chOff x="219974" y="1770730"/>
              <a:chExt cx="8704052" cy="2853640"/>
            </a:xfrm>
            <a:effectLst>
              <a:outerShdw blurRad="50800" dist="69850" dir="2700000" algn="tl" rotWithShape="0">
                <a:prstClr val="black">
                  <a:alpha val="40000"/>
                </a:prstClr>
              </a:outerShdw>
            </a:effectLst>
          </p:grpSpPr>
          <p:sp>
            <p:nvSpPr>
              <p:cNvPr id="36" name="矩形: 圆角 35">
                <a:extLst>
                  <a:ext uri="{FF2B5EF4-FFF2-40B4-BE49-F238E27FC236}">
                    <a16:creationId xmlns:a16="http://schemas.microsoft.com/office/drawing/2014/main" id="{623CC6EE-DB16-492F-A3B1-3CFF4B123FE0}"/>
                  </a:ext>
                </a:extLst>
              </p:cNvPr>
              <p:cNvSpPr/>
              <p:nvPr/>
            </p:nvSpPr>
            <p:spPr>
              <a:xfrm>
                <a:off x="219974" y="1770730"/>
                <a:ext cx="8704052" cy="2853640"/>
              </a:xfrm>
              <a:prstGeom prst="roundRect">
                <a:avLst>
                  <a:gd name="adj" fmla="val 1305"/>
                </a:avLst>
              </a:pr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矩形: 圆顶角 36">
                <a:extLst>
                  <a:ext uri="{FF2B5EF4-FFF2-40B4-BE49-F238E27FC236}">
                    <a16:creationId xmlns:a16="http://schemas.microsoft.com/office/drawing/2014/main" id="{EC11249A-05F9-4238-B484-2DED4E40B455}"/>
                  </a:ext>
                </a:extLst>
              </p:cNvPr>
              <p:cNvSpPr/>
              <p:nvPr/>
            </p:nvSpPr>
            <p:spPr>
              <a:xfrm>
                <a:off x="219974" y="1770733"/>
                <a:ext cx="8704052" cy="388922"/>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5" name="矩形 34">
              <a:extLst>
                <a:ext uri="{FF2B5EF4-FFF2-40B4-BE49-F238E27FC236}">
                  <a16:creationId xmlns:a16="http://schemas.microsoft.com/office/drawing/2014/main" id="{654589F1-54D7-493F-A622-27895458B924}"/>
                </a:ext>
              </a:extLst>
            </p:cNvPr>
            <p:cNvSpPr/>
            <p:nvPr/>
          </p:nvSpPr>
          <p:spPr>
            <a:xfrm>
              <a:off x="219974" y="1748979"/>
              <a:ext cx="8704050" cy="478019"/>
            </a:xfrm>
            <a:prstGeom prst="rect">
              <a:avLst/>
            </a:prstGeom>
          </p:spPr>
          <p:txBody>
            <a:bodyPr wrap="square">
              <a:spAutoFit/>
            </a:bodyPr>
            <a:lstStyle/>
            <a:p>
              <a:r>
                <a:rPr lang="zh-CN" altLang="en-US" sz="2400" dirty="0">
                  <a:solidFill>
                    <a:srgbClr val="FFFFFF"/>
                  </a:solidFill>
                  <a:latin typeface="Courier New" panose="02070309020205020404" pitchFamily="49" charset="0"/>
                  <a:cs typeface="Courier New" panose="02070309020205020404" pitchFamily="49" charset="0"/>
                </a:rPr>
                <a:t>示例</a:t>
              </a:r>
              <a:endParaRPr lang="zh-CN" altLang="en-US" sz="2400" dirty="0"/>
            </a:p>
          </p:txBody>
        </p:sp>
      </p:grpSp>
      <p:sp>
        <p:nvSpPr>
          <p:cNvPr id="7" name="矩形 6">
            <a:extLst>
              <a:ext uri="{FF2B5EF4-FFF2-40B4-BE49-F238E27FC236}">
                <a16:creationId xmlns:a16="http://schemas.microsoft.com/office/drawing/2014/main" id="{2CD242D3-7BCA-4EC0-8B2B-EFBAE5DF3C29}"/>
              </a:ext>
            </a:extLst>
          </p:cNvPr>
          <p:cNvSpPr/>
          <p:nvPr/>
        </p:nvSpPr>
        <p:spPr>
          <a:xfrm>
            <a:off x="219925" y="1961261"/>
            <a:ext cx="4911033" cy="2462213"/>
          </a:xfrm>
          <a:prstGeom prst="rect">
            <a:avLst/>
          </a:prstGeom>
        </p:spPr>
        <p:txBody>
          <a:bodyPr wrap="square">
            <a:spAutoFit/>
          </a:bodyPr>
          <a:lstStyle/>
          <a:p>
            <a:r>
              <a:rPr lang="en-US" altLang="zh-CN" sz="1400" dirty="0">
                <a:solidFill>
                  <a:srgbClr val="0000FF"/>
                </a:solidFill>
                <a:latin typeface="Courier New" panose="02070309020205020404" pitchFamily="49" charset="0"/>
                <a:cs typeface="Courier New" panose="02070309020205020404" pitchFamily="49" charset="0"/>
              </a:rPr>
              <a:t>class</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a:t>
            </a:r>
          </a:p>
          <a:p>
            <a:r>
              <a:rPr lang="en-US" altLang="zh-CN" sz="1400" dirty="0">
                <a:solidFill>
                  <a:srgbClr val="0000FF"/>
                </a:solidFill>
                <a:latin typeface="Courier New" panose="02070309020205020404" pitchFamily="49" charset="0"/>
                <a:cs typeface="Courier New" panose="02070309020205020404" pitchFamily="49" charset="0"/>
              </a:rPr>
              <a:t>public</a:t>
            </a:r>
            <a:r>
              <a:rPr lang="en-US" altLang="zh-CN" sz="1400" dirty="0">
                <a:solidFill>
                  <a:srgbClr val="000000"/>
                </a:solidFill>
                <a:latin typeface="Courier New" panose="02070309020205020404" pitchFamily="49" charset="0"/>
                <a:cs typeface="Courier New" panose="02070309020205020404" pitchFamily="49" charset="0"/>
              </a:rPr>
              <a:t>:</a:t>
            </a:r>
          </a:p>
          <a:p>
            <a:r>
              <a:rPr lang="en-US" altLang="zh-CN" sz="1400" dirty="0">
                <a:solidFill>
                  <a:srgbClr val="000000"/>
                </a:solidFill>
                <a:latin typeface="Courier New" panose="02070309020205020404" pitchFamily="49" charset="0"/>
                <a:cs typeface="Courier New" panose="02070309020205020404" pitchFamily="49" charset="0"/>
              </a:rPr>
              <a:t>	Fraction(</a:t>
            </a:r>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808080"/>
                </a:solidFill>
                <a:latin typeface="Courier New" panose="02070309020205020404" pitchFamily="49" charset="0"/>
                <a:cs typeface="Courier New" panose="02070309020205020404" pitchFamily="49" charset="0"/>
              </a:rPr>
              <a:t>rhs</a:t>
            </a:r>
            <a:r>
              <a:rPr lang="en-US" altLang="zh-CN" sz="1400" dirty="0">
                <a:solidFill>
                  <a:srgbClr val="000000"/>
                </a:solidFill>
                <a:latin typeface="Courier New" panose="02070309020205020404" pitchFamily="49" charset="0"/>
                <a:cs typeface="Courier New" panose="02070309020205020404" pitchFamily="49" charset="0"/>
              </a:rPr>
              <a:t>) :\</a:t>
            </a:r>
          </a:p>
          <a:p>
            <a:r>
              <a:rPr lang="sv-SE" altLang="zh-CN" sz="1400" dirty="0">
                <a:solidFill>
                  <a:srgbClr val="000000"/>
                </a:solidFill>
                <a:latin typeface="Courier New" panose="02070309020205020404" pitchFamily="49" charset="0"/>
                <a:cs typeface="Courier New" panose="02070309020205020404" pitchFamily="49" charset="0"/>
              </a:rPr>
              <a:t>		m_numerator(rhs.m_numerator),</a:t>
            </a:r>
            <a:r>
              <a:rPr lang="en-US" altLang="zh-CN" sz="1400" dirty="0">
                <a:solidFill>
                  <a:srgbClr val="000000"/>
                </a:solidFill>
                <a:latin typeface="Courier New" panose="02070309020205020404" pitchFamily="49" charset="0"/>
                <a:cs typeface="Courier New" panose="02070309020205020404" pitchFamily="49" charset="0"/>
              </a:rPr>
              <a:t>\</a:t>
            </a:r>
          </a:p>
          <a:p>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m_denominator</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err="1">
                <a:solidFill>
                  <a:srgbClr val="000000"/>
                </a:solidFill>
                <a:latin typeface="Courier New" panose="02070309020205020404" pitchFamily="49" charset="0"/>
                <a:cs typeface="Courier New" panose="02070309020205020404" pitchFamily="49" charset="0"/>
              </a:rPr>
              <a:t>rhs.m_denominator</a:t>
            </a:r>
            <a:r>
              <a:rPr lang="en-US" altLang="zh-CN" sz="1400" dirty="0">
                <a:solidFill>
                  <a:srgbClr val="000000"/>
                </a:solidFill>
                <a:latin typeface="Courier New" panose="02070309020205020404" pitchFamily="49" charset="0"/>
                <a:cs typeface="Courier New" panose="02070309020205020404" pitchFamily="49" charset="0"/>
              </a:rPr>
              <a:t>) {}</a:t>
            </a:r>
          </a:p>
          <a:p>
            <a:r>
              <a:rPr lang="en-US" altLang="zh-CN" sz="1400" dirty="0">
                <a:solidFill>
                  <a:srgbClr val="000000"/>
                </a:solidFill>
                <a:latin typeface="Courier New" panose="02070309020205020404" pitchFamily="49" charset="0"/>
                <a:cs typeface="Courier New" panose="02070309020205020404" pitchFamily="49" charset="0"/>
              </a:rPr>
              <a:t>};</a:t>
            </a:r>
          </a:p>
          <a:p>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FF"/>
                </a:solidFill>
                <a:latin typeface="Courier New" panose="02070309020205020404" pitchFamily="49" charset="0"/>
                <a:cs typeface="Courier New" panose="02070309020205020404" pitchFamily="49" charset="0"/>
              </a:rPr>
              <a:t>int</a:t>
            </a:r>
            <a:r>
              <a:rPr lang="en-US" altLang="zh-CN" sz="1400" dirty="0">
                <a:solidFill>
                  <a:srgbClr val="000000"/>
                </a:solidFill>
                <a:latin typeface="Courier New" panose="02070309020205020404" pitchFamily="49" charset="0"/>
                <a:cs typeface="Courier New" panose="02070309020205020404" pitchFamily="49" charset="0"/>
              </a:rPr>
              <a:t> main() {</a:t>
            </a:r>
          </a:p>
          <a:p>
            <a:r>
              <a:rPr lang="en-US" altLang="zh-CN" sz="1400" dirty="0">
                <a:solidFill>
                  <a:srgbClr val="2B91AF"/>
                </a:solidFill>
                <a:latin typeface="Courier New" panose="02070309020205020404" pitchFamily="49" charset="0"/>
                <a:cs typeface="Courier New" panose="02070309020205020404" pitchFamily="49" charset="0"/>
              </a:rPr>
              <a:t>	Fraction</a:t>
            </a:r>
            <a:r>
              <a:rPr lang="en-US" altLang="zh-CN" sz="1400" dirty="0">
                <a:solidFill>
                  <a:srgbClr val="000000"/>
                </a:solidFill>
                <a:latin typeface="Courier New" panose="02070309020205020404" pitchFamily="49" charset="0"/>
                <a:cs typeface="Courier New" panose="02070309020205020404" pitchFamily="49" charset="0"/>
              </a:rPr>
              <a:t> a;</a:t>
            </a:r>
          </a:p>
          <a:p>
            <a:r>
              <a:rPr lang="en-US" altLang="zh-CN" sz="1400" dirty="0">
                <a:solidFill>
                  <a:srgbClr val="2B91AF"/>
                </a:solidFill>
                <a:latin typeface="Courier New" panose="02070309020205020404" pitchFamily="49" charset="0"/>
                <a:cs typeface="Courier New" panose="02070309020205020404" pitchFamily="49" charset="0"/>
              </a:rPr>
              <a:t>	Fraction</a:t>
            </a:r>
            <a:r>
              <a:rPr lang="en-US" altLang="zh-CN" sz="1400" dirty="0">
                <a:solidFill>
                  <a:srgbClr val="000000"/>
                </a:solidFill>
                <a:latin typeface="Courier New" panose="02070309020205020404" pitchFamily="49" charset="0"/>
                <a:cs typeface="Courier New" panose="02070309020205020404" pitchFamily="49" charset="0"/>
              </a:rPr>
              <a:t> b(a);</a:t>
            </a:r>
          </a:p>
          <a:p>
            <a:r>
              <a:rPr lang="en-US" altLang="zh-CN" sz="1400" dirty="0">
                <a:solidFill>
                  <a:srgbClr val="000000"/>
                </a:solidFill>
                <a:latin typeface="Courier New" panose="02070309020205020404" pitchFamily="49" charset="0"/>
                <a:cs typeface="Courier New" panose="02070309020205020404" pitchFamily="49" charset="0"/>
              </a:rPr>
              <a:t>}</a:t>
            </a:r>
            <a:endParaRPr lang="zh-CN" altLang="en-US" sz="1400" dirty="0">
              <a:latin typeface="Courier New" panose="02070309020205020404" pitchFamily="49" charset="0"/>
              <a:cs typeface="Courier New" panose="02070309020205020404" pitchFamily="49" charset="0"/>
            </a:endParaRPr>
          </a:p>
        </p:txBody>
      </p:sp>
      <p:pic>
        <p:nvPicPr>
          <p:cNvPr id="8" name="图片 7">
            <a:extLst>
              <a:ext uri="{FF2B5EF4-FFF2-40B4-BE49-F238E27FC236}">
                <a16:creationId xmlns:a16="http://schemas.microsoft.com/office/drawing/2014/main" id="{DE4EDB7E-F8D3-460F-AE7A-214105798B20}"/>
              </a:ext>
            </a:extLst>
          </p:cNvPr>
          <p:cNvPicPr>
            <a:picLocks noChangeAspect="1"/>
          </p:cNvPicPr>
          <p:nvPr/>
        </p:nvPicPr>
        <p:blipFill>
          <a:blip r:embed="rId2"/>
          <a:stretch>
            <a:fillRect/>
          </a:stretch>
        </p:blipFill>
        <p:spPr>
          <a:xfrm>
            <a:off x="5558799" y="1477533"/>
            <a:ext cx="3076575" cy="3886200"/>
          </a:xfrm>
          <a:prstGeom prst="rect">
            <a:avLst/>
          </a:prstGeom>
        </p:spPr>
      </p:pic>
    </p:spTree>
    <p:extLst>
      <p:ext uri="{BB962C8B-B14F-4D97-AF65-F5344CB8AC3E}">
        <p14:creationId xmlns:p14="http://schemas.microsoft.com/office/powerpoint/2010/main" val="39931064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457950" y="6383729"/>
            <a:ext cx="2057400" cy="365125"/>
          </a:xfrm>
        </p:spPr>
        <p:txBody>
          <a:bodyPr/>
          <a:lstStyle/>
          <a:p>
            <a:fld id="{6AD33FD5-61D2-4238-98DB-DB8C208BC919}" type="slidenum">
              <a:rPr lang="zh-CN" altLang="en-US" smtClean="0"/>
              <a:t>25</a:t>
            </a:fld>
            <a:endParaRPr lang="zh-CN" altLang="en-US" dirty="0"/>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842066" cy="584775"/>
          </a:xfrm>
          <a:prstGeom prst="rect">
            <a:avLst/>
          </a:prstGeom>
          <a:noFill/>
        </p:spPr>
        <p:txBody>
          <a:bodyPr wrap="square" rtlCol="0">
            <a:spAutoFit/>
          </a:bodyPr>
          <a:lstStyle/>
          <a:p>
            <a:r>
              <a:rPr lang="en-US" altLang="zh-CN" sz="3200" dirty="0">
                <a:solidFill>
                  <a:schemeClr val="bg1"/>
                </a:solidFill>
              </a:rPr>
              <a:t>6.2.2 </a:t>
            </a:r>
            <a:r>
              <a:rPr lang="zh-CN" altLang="en-US" sz="3200" dirty="0">
                <a:solidFill>
                  <a:schemeClr val="bg1"/>
                </a:solidFill>
              </a:rPr>
              <a:t>复制构造函数</a:t>
            </a:r>
            <a:r>
              <a:rPr lang="zh-CN" altLang="en-US" sz="2400" dirty="0">
                <a:solidFill>
                  <a:schemeClr val="bg1"/>
                </a:solidFill>
              </a:rPr>
              <a:t> </a:t>
            </a:r>
            <a:r>
              <a:rPr lang="en-US" altLang="zh-CN" sz="2400" dirty="0">
                <a:solidFill>
                  <a:schemeClr val="bg1"/>
                </a:solidFill>
              </a:rPr>
              <a:t>--- </a:t>
            </a:r>
            <a:r>
              <a:rPr lang="zh-CN" altLang="en-US" sz="2400" dirty="0">
                <a:solidFill>
                  <a:schemeClr val="bg1"/>
                </a:solidFill>
              </a:rPr>
              <a:t>复制初始化</a:t>
            </a:r>
          </a:p>
        </p:txBody>
      </p:sp>
      <p:grpSp>
        <p:nvGrpSpPr>
          <p:cNvPr id="28" name="组合 27">
            <a:extLst>
              <a:ext uri="{FF2B5EF4-FFF2-40B4-BE49-F238E27FC236}">
                <a16:creationId xmlns:a16="http://schemas.microsoft.com/office/drawing/2014/main" id="{537A5B7E-4AFA-49B7-8BE6-9C85AB5B0904}"/>
              </a:ext>
            </a:extLst>
          </p:cNvPr>
          <p:cNvGrpSpPr/>
          <p:nvPr/>
        </p:nvGrpSpPr>
        <p:grpSpPr>
          <a:xfrm>
            <a:off x="219926" y="1073975"/>
            <a:ext cx="4911033" cy="1040051"/>
            <a:chOff x="219974" y="1748979"/>
            <a:chExt cx="8704052" cy="1076890"/>
          </a:xfrm>
        </p:grpSpPr>
        <p:grpSp>
          <p:nvGrpSpPr>
            <p:cNvPr id="29" name="组合 28">
              <a:extLst>
                <a:ext uri="{FF2B5EF4-FFF2-40B4-BE49-F238E27FC236}">
                  <a16:creationId xmlns:a16="http://schemas.microsoft.com/office/drawing/2014/main" id="{0B1CA7F7-F326-4D9B-9086-FB8525A84A3E}"/>
                </a:ext>
              </a:extLst>
            </p:cNvPr>
            <p:cNvGrpSpPr/>
            <p:nvPr/>
          </p:nvGrpSpPr>
          <p:grpSpPr>
            <a:xfrm>
              <a:off x="219974" y="1763585"/>
              <a:ext cx="8704052" cy="1062284"/>
              <a:chOff x="219974" y="1770730"/>
              <a:chExt cx="8704052" cy="990615"/>
            </a:xfrm>
            <a:effectLst>
              <a:outerShdw blurRad="50800" dist="69850" dir="2700000" algn="tl" rotWithShape="0">
                <a:prstClr val="black">
                  <a:alpha val="40000"/>
                </a:prstClr>
              </a:outerShdw>
            </a:effectLst>
          </p:grpSpPr>
          <p:sp>
            <p:nvSpPr>
              <p:cNvPr id="36" name="矩形: 圆角 35">
                <a:extLst>
                  <a:ext uri="{FF2B5EF4-FFF2-40B4-BE49-F238E27FC236}">
                    <a16:creationId xmlns:a16="http://schemas.microsoft.com/office/drawing/2014/main" id="{623CC6EE-DB16-492F-A3B1-3CFF4B123FE0}"/>
                  </a:ext>
                </a:extLst>
              </p:cNvPr>
              <p:cNvSpPr/>
              <p:nvPr/>
            </p:nvSpPr>
            <p:spPr>
              <a:xfrm>
                <a:off x="219974" y="1770730"/>
                <a:ext cx="8704052" cy="990615"/>
              </a:xfrm>
              <a:prstGeom prst="roundRect">
                <a:avLst>
                  <a:gd name="adj" fmla="val 1305"/>
                </a:avLst>
              </a:pr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矩形: 圆顶角 36">
                <a:extLst>
                  <a:ext uri="{FF2B5EF4-FFF2-40B4-BE49-F238E27FC236}">
                    <a16:creationId xmlns:a16="http://schemas.microsoft.com/office/drawing/2014/main" id="{EC11249A-05F9-4238-B484-2DED4E40B455}"/>
                  </a:ext>
                </a:extLst>
              </p:cNvPr>
              <p:cNvSpPr/>
              <p:nvPr/>
            </p:nvSpPr>
            <p:spPr>
              <a:xfrm>
                <a:off x="219974" y="1770733"/>
                <a:ext cx="8704052" cy="388922"/>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5" name="矩形 34">
              <a:extLst>
                <a:ext uri="{FF2B5EF4-FFF2-40B4-BE49-F238E27FC236}">
                  <a16:creationId xmlns:a16="http://schemas.microsoft.com/office/drawing/2014/main" id="{654589F1-54D7-493F-A622-27895458B924}"/>
                </a:ext>
              </a:extLst>
            </p:cNvPr>
            <p:cNvSpPr/>
            <p:nvPr/>
          </p:nvSpPr>
          <p:spPr>
            <a:xfrm>
              <a:off x="219974" y="1748979"/>
              <a:ext cx="8704050" cy="478019"/>
            </a:xfrm>
            <a:prstGeom prst="rect">
              <a:avLst/>
            </a:prstGeom>
          </p:spPr>
          <p:txBody>
            <a:bodyPr wrap="square">
              <a:spAutoFit/>
            </a:bodyPr>
            <a:lstStyle/>
            <a:p>
              <a:r>
                <a:rPr lang="zh-CN" altLang="en-US" sz="2400" dirty="0">
                  <a:solidFill>
                    <a:srgbClr val="FFFFFF"/>
                  </a:solidFill>
                  <a:latin typeface="Courier New" panose="02070309020205020404" pitchFamily="49" charset="0"/>
                  <a:cs typeface="Courier New" panose="02070309020205020404" pitchFamily="49" charset="0"/>
                </a:rPr>
                <a:t>复制初始化示例</a:t>
              </a:r>
              <a:endParaRPr lang="zh-CN" altLang="en-US" sz="2400" dirty="0"/>
            </a:p>
          </p:txBody>
        </p:sp>
      </p:grpSp>
      <p:sp>
        <p:nvSpPr>
          <p:cNvPr id="3" name="矩形 2">
            <a:extLst>
              <a:ext uri="{FF2B5EF4-FFF2-40B4-BE49-F238E27FC236}">
                <a16:creationId xmlns:a16="http://schemas.microsoft.com/office/drawing/2014/main" id="{D2B7D4C6-890C-454D-88FC-B99D73CB14FB}"/>
              </a:ext>
            </a:extLst>
          </p:cNvPr>
          <p:cNvSpPr/>
          <p:nvPr/>
        </p:nvSpPr>
        <p:spPr>
          <a:xfrm>
            <a:off x="219924" y="1538540"/>
            <a:ext cx="4572000" cy="523220"/>
          </a:xfrm>
          <a:prstGeom prst="rect">
            <a:avLst/>
          </a:prstGeom>
        </p:spPr>
        <p:txBody>
          <a:bodyPr>
            <a:spAutoFit/>
          </a:bodyPr>
          <a:lstStyle/>
          <a:p>
            <a:r>
              <a:rPr lang="fr-FR" altLang="zh-CN" sz="1400" dirty="0">
                <a:solidFill>
                  <a:srgbClr val="2B91AF"/>
                </a:solidFill>
                <a:latin typeface="Courier New" panose="02070309020205020404" pitchFamily="49" charset="0"/>
                <a:cs typeface="Courier New" panose="02070309020205020404" pitchFamily="49" charset="0"/>
              </a:rPr>
              <a:t>Fraction</a:t>
            </a:r>
            <a:r>
              <a:rPr lang="fr-FR" altLang="zh-CN" sz="1400" dirty="0">
                <a:solidFill>
                  <a:srgbClr val="000000"/>
                </a:solidFill>
                <a:latin typeface="Courier New" panose="02070309020205020404" pitchFamily="49" charset="0"/>
                <a:cs typeface="Courier New" panose="02070309020205020404" pitchFamily="49" charset="0"/>
              </a:rPr>
              <a:t> c = </a:t>
            </a:r>
            <a:r>
              <a:rPr lang="fr-FR" altLang="zh-CN" sz="1400" dirty="0">
                <a:solidFill>
                  <a:srgbClr val="2B91AF"/>
                </a:solidFill>
                <a:latin typeface="Courier New" panose="02070309020205020404" pitchFamily="49" charset="0"/>
                <a:cs typeface="Courier New" panose="02070309020205020404" pitchFamily="49" charset="0"/>
              </a:rPr>
              <a:t>Fraction</a:t>
            </a:r>
            <a:r>
              <a:rPr lang="fr-FR" altLang="zh-CN" sz="1400" dirty="0">
                <a:solidFill>
                  <a:srgbClr val="000000"/>
                </a:solidFill>
                <a:latin typeface="Courier New" panose="02070309020205020404" pitchFamily="49" charset="0"/>
                <a:cs typeface="Courier New" panose="02070309020205020404" pitchFamily="49" charset="0"/>
              </a:rPr>
              <a:t>(3, 2);</a:t>
            </a:r>
          </a:p>
          <a:p>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d = 7;</a:t>
            </a:r>
            <a:endParaRPr lang="zh-CN" altLang="en-US" sz="1400" dirty="0">
              <a:latin typeface="Courier New" panose="02070309020205020404" pitchFamily="49" charset="0"/>
              <a:cs typeface="Courier New" panose="02070309020205020404" pitchFamily="49" charset="0"/>
            </a:endParaRPr>
          </a:p>
        </p:txBody>
      </p:sp>
      <p:pic>
        <p:nvPicPr>
          <p:cNvPr id="6" name="图片 5">
            <a:extLst>
              <a:ext uri="{FF2B5EF4-FFF2-40B4-BE49-F238E27FC236}">
                <a16:creationId xmlns:a16="http://schemas.microsoft.com/office/drawing/2014/main" id="{AEB604F3-3EAE-4A60-B261-3F965E80CD55}"/>
              </a:ext>
            </a:extLst>
          </p:cNvPr>
          <p:cNvPicPr>
            <a:picLocks noChangeAspect="1"/>
          </p:cNvPicPr>
          <p:nvPr/>
        </p:nvPicPr>
        <p:blipFill>
          <a:blip r:embed="rId2"/>
          <a:stretch>
            <a:fillRect/>
          </a:stretch>
        </p:blipFill>
        <p:spPr>
          <a:xfrm>
            <a:off x="219924" y="3700210"/>
            <a:ext cx="2190750" cy="1619250"/>
          </a:xfrm>
          <a:prstGeom prst="rect">
            <a:avLst/>
          </a:prstGeom>
        </p:spPr>
      </p:pic>
      <p:pic>
        <p:nvPicPr>
          <p:cNvPr id="9" name="图片 8">
            <a:extLst>
              <a:ext uri="{FF2B5EF4-FFF2-40B4-BE49-F238E27FC236}">
                <a16:creationId xmlns:a16="http://schemas.microsoft.com/office/drawing/2014/main" id="{841A2677-4635-4652-96BA-574102322A4D}"/>
              </a:ext>
            </a:extLst>
          </p:cNvPr>
          <p:cNvPicPr>
            <a:picLocks noChangeAspect="1"/>
          </p:cNvPicPr>
          <p:nvPr/>
        </p:nvPicPr>
        <p:blipFill>
          <a:blip r:embed="rId3"/>
          <a:stretch>
            <a:fillRect/>
          </a:stretch>
        </p:blipFill>
        <p:spPr>
          <a:xfrm>
            <a:off x="2735694" y="3342912"/>
            <a:ext cx="2190750" cy="2552700"/>
          </a:xfrm>
          <a:prstGeom prst="rect">
            <a:avLst/>
          </a:prstGeom>
        </p:spPr>
      </p:pic>
      <p:grpSp>
        <p:nvGrpSpPr>
          <p:cNvPr id="21" name="组合 20">
            <a:extLst>
              <a:ext uri="{FF2B5EF4-FFF2-40B4-BE49-F238E27FC236}">
                <a16:creationId xmlns:a16="http://schemas.microsoft.com/office/drawing/2014/main" id="{517BE7E4-DED0-4FF3-BFEA-8A1250065FC8}"/>
              </a:ext>
            </a:extLst>
          </p:cNvPr>
          <p:cNvGrpSpPr/>
          <p:nvPr/>
        </p:nvGrpSpPr>
        <p:grpSpPr>
          <a:xfrm>
            <a:off x="5251492" y="1088081"/>
            <a:ext cx="3672526" cy="1909321"/>
            <a:chOff x="219958" y="1763591"/>
            <a:chExt cx="8704068" cy="1909321"/>
          </a:xfrm>
        </p:grpSpPr>
        <p:grpSp>
          <p:nvGrpSpPr>
            <p:cNvPr id="22" name="组合 21">
              <a:extLst>
                <a:ext uri="{FF2B5EF4-FFF2-40B4-BE49-F238E27FC236}">
                  <a16:creationId xmlns:a16="http://schemas.microsoft.com/office/drawing/2014/main" id="{C2B631D5-87CF-4098-AB3B-EBBEC881FE50}"/>
                </a:ext>
              </a:extLst>
            </p:cNvPr>
            <p:cNvGrpSpPr/>
            <p:nvPr/>
          </p:nvGrpSpPr>
          <p:grpSpPr>
            <a:xfrm>
              <a:off x="219974" y="1763591"/>
              <a:ext cx="8704052" cy="1909321"/>
              <a:chOff x="219974" y="1770734"/>
              <a:chExt cx="8704052" cy="1780501"/>
            </a:xfrm>
            <a:effectLst>
              <a:outerShdw blurRad="50800" dist="69850" dir="2700000" algn="tl" rotWithShape="0">
                <a:prstClr val="black">
                  <a:alpha val="40000"/>
                </a:prstClr>
              </a:outerShdw>
            </a:effectLst>
          </p:grpSpPr>
          <p:sp>
            <p:nvSpPr>
              <p:cNvPr id="25" name="矩形: 圆角 24">
                <a:extLst>
                  <a:ext uri="{FF2B5EF4-FFF2-40B4-BE49-F238E27FC236}">
                    <a16:creationId xmlns:a16="http://schemas.microsoft.com/office/drawing/2014/main" id="{2AD90148-8A2D-4B64-8989-4C9550D5DAB4}"/>
                  </a:ext>
                </a:extLst>
              </p:cNvPr>
              <p:cNvSpPr/>
              <p:nvPr/>
            </p:nvSpPr>
            <p:spPr>
              <a:xfrm>
                <a:off x="219974" y="1770737"/>
                <a:ext cx="8704052" cy="1780498"/>
              </a:xfrm>
              <a:prstGeom prst="roundRect">
                <a:avLst>
                  <a:gd name="adj" fmla="val 2468"/>
                </a:avLst>
              </a:prstGeom>
              <a:solidFill>
                <a:srgbClr val="E9E9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矩形: 圆顶角 25">
                <a:extLst>
                  <a:ext uri="{FF2B5EF4-FFF2-40B4-BE49-F238E27FC236}">
                    <a16:creationId xmlns:a16="http://schemas.microsoft.com/office/drawing/2014/main" id="{62C230D9-F7DE-42FE-BD25-EAED89D02C3C}"/>
                  </a:ext>
                </a:extLst>
              </p:cNvPr>
              <p:cNvSpPr/>
              <p:nvPr/>
            </p:nvSpPr>
            <p:spPr>
              <a:xfrm>
                <a:off x="219974" y="1770734"/>
                <a:ext cx="8704052" cy="388922"/>
              </a:xfrm>
              <a:prstGeom prst="round2SameRect">
                <a:avLst>
                  <a:gd name="adj1" fmla="val 20076"/>
                  <a:gd name="adj2" fmla="val 0"/>
                </a:avLst>
              </a:prstGeom>
              <a:solidFill>
                <a:srgbClr val="262685"/>
              </a:solidFill>
              <a:ln>
                <a:solidFill>
                  <a:srgbClr val="2626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3" name="矩形 22">
              <a:extLst>
                <a:ext uri="{FF2B5EF4-FFF2-40B4-BE49-F238E27FC236}">
                  <a16:creationId xmlns:a16="http://schemas.microsoft.com/office/drawing/2014/main" id="{47B8BBEF-6A3B-4105-9A03-9BD9044C5463}"/>
                </a:ext>
              </a:extLst>
            </p:cNvPr>
            <p:cNvSpPr/>
            <p:nvPr/>
          </p:nvSpPr>
          <p:spPr>
            <a:xfrm>
              <a:off x="219958" y="2128748"/>
              <a:ext cx="8704004" cy="1428211"/>
            </a:xfrm>
            <a:prstGeom prst="rect">
              <a:avLst/>
            </a:prstGeom>
          </p:spPr>
          <p:txBody>
            <a:bodyPr wrap="square">
              <a:spAutoFit/>
            </a:bodyPr>
            <a:lstStyle/>
            <a:p>
              <a:pPr marL="342900" indent="-342900">
                <a:lnSpc>
                  <a:spcPct val="150000"/>
                </a:lnSpc>
                <a:buClr>
                  <a:srgbClr val="262685"/>
                </a:buClr>
                <a:buSzPct val="80000"/>
                <a:buFont typeface="Wingdings" panose="05000000000000000000" pitchFamily="2" charset="2"/>
                <a:buChar char="l"/>
              </a:pPr>
              <a:r>
                <a:rPr lang="zh-CN" altLang="en-US" sz="2000" dirty="0">
                  <a:solidFill>
                    <a:srgbClr val="000000"/>
                  </a:solidFill>
                  <a:latin typeface="MicrosoftYaHei"/>
                </a:rPr>
                <a:t>使用普通函数匹配方式选择构造函数，没有临时对象的产生。</a:t>
              </a:r>
              <a:r>
                <a:rPr lang="en-US" altLang="zh-CN" sz="2000" dirty="0">
                  <a:solidFill>
                    <a:srgbClr val="000000"/>
                  </a:solidFill>
                  <a:latin typeface="MicrosoftYaHei"/>
                </a:rPr>
                <a:t>	</a:t>
              </a:r>
            </a:p>
          </p:txBody>
        </p:sp>
        <p:sp>
          <p:nvSpPr>
            <p:cNvPr id="24" name="矩形 23">
              <a:extLst>
                <a:ext uri="{FF2B5EF4-FFF2-40B4-BE49-F238E27FC236}">
                  <a16:creationId xmlns:a16="http://schemas.microsoft.com/office/drawing/2014/main" id="{282046A6-2F1D-4BA0-B131-2F59087C227D}"/>
                </a:ext>
              </a:extLst>
            </p:cNvPr>
            <p:cNvSpPr/>
            <p:nvPr/>
          </p:nvSpPr>
          <p:spPr>
            <a:xfrm>
              <a:off x="219973" y="1777374"/>
              <a:ext cx="8704051" cy="461665"/>
            </a:xfrm>
            <a:prstGeom prst="rect">
              <a:avLst/>
            </a:prstGeom>
          </p:spPr>
          <p:txBody>
            <a:bodyPr wrap="square">
              <a:spAutoFit/>
            </a:bodyPr>
            <a:lstStyle/>
            <a:p>
              <a:r>
                <a:rPr lang="zh-CN" altLang="en-US" sz="2400" dirty="0">
                  <a:solidFill>
                    <a:srgbClr val="FFFFFF"/>
                  </a:solidFill>
                  <a:latin typeface="MicrosoftYaHei"/>
                </a:rPr>
                <a:t>直接初始化</a:t>
              </a:r>
              <a:endParaRPr lang="zh-CN" altLang="en-US" sz="2400" dirty="0"/>
            </a:p>
          </p:txBody>
        </p:sp>
      </p:grpSp>
      <p:grpSp>
        <p:nvGrpSpPr>
          <p:cNvPr id="27" name="组合 26">
            <a:extLst>
              <a:ext uri="{FF2B5EF4-FFF2-40B4-BE49-F238E27FC236}">
                <a16:creationId xmlns:a16="http://schemas.microsoft.com/office/drawing/2014/main" id="{56A04E16-BB16-4A64-B9D0-0E6CCF20C7CF}"/>
              </a:ext>
            </a:extLst>
          </p:cNvPr>
          <p:cNvGrpSpPr/>
          <p:nvPr/>
        </p:nvGrpSpPr>
        <p:grpSpPr>
          <a:xfrm>
            <a:off x="5251465" y="3134382"/>
            <a:ext cx="3672526" cy="3249347"/>
            <a:chOff x="219958" y="1763591"/>
            <a:chExt cx="8704068" cy="3249347"/>
          </a:xfrm>
        </p:grpSpPr>
        <p:grpSp>
          <p:nvGrpSpPr>
            <p:cNvPr id="30" name="组合 29">
              <a:extLst>
                <a:ext uri="{FF2B5EF4-FFF2-40B4-BE49-F238E27FC236}">
                  <a16:creationId xmlns:a16="http://schemas.microsoft.com/office/drawing/2014/main" id="{1A0B1573-7C29-4EDE-AA35-46E6F9A93392}"/>
                </a:ext>
              </a:extLst>
            </p:cNvPr>
            <p:cNvGrpSpPr/>
            <p:nvPr/>
          </p:nvGrpSpPr>
          <p:grpSpPr>
            <a:xfrm>
              <a:off x="219974" y="1763591"/>
              <a:ext cx="8704052" cy="3249347"/>
              <a:chOff x="219974" y="1770734"/>
              <a:chExt cx="8704052" cy="3030117"/>
            </a:xfrm>
            <a:effectLst>
              <a:outerShdw blurRad="50800" dist="69850" dir="2700000" algn="tl" rotWithShape="0">
                <a:prstClr val="black">
                  <a:alpha val="40000"/>
                </a:prstClr>
              </a:outerShdw>
            </a:effectLst>
          </p:grpSpPr>
          <p:sp>
            <p:nvSpPr>
              <p:cNvPr id="33" name="矩形: 圆角 32">
                <a:extLst>
                  <a:ext uri="{FF2B5EF4-FFF2-40B4-BE49-F238E27FC236}">
                    <a16:creationId xmlns:a16="http://schemas.microsoft.com/office/drawing/2014/main" id="{38B71B7F-2C37-4265-800E-84BFEAEBB314}"/>
                  </a:ext>
                </a:extLst>
              </p:cNvPr>
              <p:cNvSpPr/>
              <p:nvPr/>
            </p:nvSpPr>
            <p:spPr>
              <a:xfrm>
                <a:off x="219974" y="1770737"/>
                <a:ext cx="8704052" cy="3030114"/>
              </a:xfrm>
              <a:prstGeom prst="roundRect">
                <a:avLst>
                  <a:gd name="adj" fmla="val 2468"/>
                </a:avLst>
              </a:prstGeom>
              <a:solidFill>
                <a:srgbClr val="E9E9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矩形: 圆顶角 33">
                <a:extLst>
                  <a:ext uri="{FF2B5EF4-FFF2-40B4-BE49-F238E27FC236}">
                    <a16:creationId xmlns:a16="http://schemas.microsoft.com/office/drawing/2014/main" id="{F79B7212-9B1E-4379-AB00-F9764013B1FD}"/>
                  </a:ext>
                </a:extLst>
              </p:cNvPr>
              <p:cNvSpPr/>
              <p:nvPr/>
            </p:nvSpPr>
            <p:spPr>
              <a:xfrm>
                <a:off x="219974" y="1770734"/>
                <a:ext cx="8704052" cy="388922"/>
              </a:xfrm>
              <a:prstGeom prst="round2SameRect">
                <a:avLst>
                  <a:gd name="adj1" fmla="val 20076"/>
                  <a:gd name="adj2" fmla="val 0"/>
                </a:avLst>
              </a:prstGeom>
              <a:solidFill>
                <a:srgbClr val="262685"/>
              </a:solidFill>
              <a:ln>
                <a:solidFill>
                  <a:srgbClr val="2626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1" name="矩形 30">
              <a:extLst>
                <a:ext uri="{FF2B5EF4-FFF2-40B4-BE49-F238E27FC236}">
                  <a16:creationId xmlns:a16="http://schemas.microsoft.com/office/drawing/2014/main" id="{A204B3C0-787C-4AB5-8D31-50ED1840C03B}"/>
                </a:ext>
              </a:extLst>
            </p:cNvPr>
            <p:cNvSpPr/>
            <p:nvPr/>
          </p:nvSpPr>
          <p:spPr>
            <a:xfrm>
              <a:off x="219958" y="2128748"/>
              <a:ext cx="8704004" cy="2813206"/>
            </a:xfrm>
            <a:prstGeom prst="rect">
              <a:avLst/>
            </a:prstGeom>
          </p:spPr>
          <p:txBody>
            <a:bodyPr wrap="square">
              <a:spAutoFit/>
            </a:bodyPr>
            <a:lstStyle/>
            <a:p>
              <a:pPr marL="342900" indent="-342900">
                <a:lnSpc>
                  <a:spcPct val="150000"/>
                </a:lnSpc>
                <a:buClr>
                  <a:srgbClr val="262685"/>
                </a:buClr>
                <a:buSzPct val="80000"/>
                <a:buFont typeface="Wingdings" panose="05000000000000000000" pitchFamily="2" charset="2"/>
                <a:buChar char="l"/>
              </a:pPr>
              <a:r>
                <a:rPr lang="zh-CN" altLang="en-US" sz="2000" dirty="0">
                  <a:solidFill>
                    <a:srgbClr val="000000"/>
                  </a:solidFill>
                  <a:latin typeface="MicrosoftYaHei"/>
                </a:rPr>
                <a:t>将 </a:t>
              </a:r>
              <a:r>
                <a:rPr lang="en-US" altLang="zh-CN" sz="2000" dirty="0">
                  <a:solidFill>
                    <a:srgbClr val="000000"/>
                  </a:solidFill>
                  <a:latin typeface="MicrosoftYaHei"/>
                </a:rPr>
                <a:t>= </a:t>
              </a:r>
              <a:r>
                <a:rPr lang="zh-CN" altLang="en-US" sz="2000" dirty="0">
                  <a:solidFill>
                    <a:srgbClr val="000000"/>
                  </a:solidFill>
                  <a:latin typeface="MicrosoftYaHei"/>
                </a:rPr>
                <a:t>右侧的对象复制给待创建对象；</a:t>
              </a:r>
            </a:p>
            <a:p>
              <a:pPr marL="342900" indent="-342900">
                <a:lnSpc>
                  <a:spcPct val="150000"/>
                </a:lnSpc>
                <a:buClr>
                  <a:srgbClr val="262685"/>
                </a:buClr>
                <a:buSzPct val="80000"/>
                <a:buFont typeface="Wingdings" panose="05000000000000000000" pitchFamily="2" charset="2"/>
                <a:buChar char="l"/>
              </a:pPr>
              <a:r>
                <a:rPr lang="zh-CN" altLang="en-US" sz="2000" dirty="0">
                  <a:solidFill>
                    <a:srgbClr val="000000"/>
                  </a:solidFill>
                  <a:latin typeface="MicrosoftYaHei"/>
                </a:rPr>
                <a:t>类型不一致，编译器尝试通过构造函数进行类型转换；</a:t>
              </a:r>
            </a:p>
            <a:p>
              <a:pPr marL="342900" indent="-342900">
                <a:lnSpc>
                  <a:spcPct val="150000"/>
                </a:lnSpc>
                <a:buClr>
                  <a:srgbClr val="262685"/>
                </a:buClr>
                <a:buSzPct val="80000"/>
                <a:buFont typeface="Wingdings" panose="05000000000000000000" pitchFamily="2" charset="2"/>
                <a:buChar char="l"/>
              </a:pPr>
              <a:r>
                <a:rPr lang="zh-CN" altLang="en-US" sz="2000" dirty="0">
                  <a:solidFill>
                    <a:srgbClr val="000000"/>
                  </a:solidFill>
                  <a:latin typeface="MicrosoftYaHei"/>
                </a:rPr>
                <a:t>如果没有可用构造函数，将产生类型无法转换的错误。</a:t>
              </a:r>
            </a:p>
          </p:txBody>
        </p:sp>
        <p:sp>
          <p:nvSpPr>
            <p:cNvPr id="32" name="矩形 31">
              <a:extLst>
                <a:ext uri="{FF2B5EF4-FFF2-40B4-BE49-F238E27FC236}">
                  <a16:creationId xmlns:a16="http://schemas.microsoft.com/office/drawing/2014/main" id="{CC17ABFC-F79A-4493-88BB-F35F67B3FD6E}"/>
                </a:ext>
              </a:extLst>
            </p:cNvPr>
            <p:cNvSpPr/>
            <p:nvPr/>
          </p:nvSpPr>
          <p:spPr>
            <a:xfrm>
              <a:off x="219973" y="1777374"/>
              <a:ext cx="8704051" cy="461665"/>
            </a:xfrm>
            <a:prstGeom prst="rect">
              <a:avLst/>
            </a:prstGeom>
          </p:spPr>
          <p:txBody>
            <a:bodyPr wrap="square">
              <a:spAutoFit/>
            </a:bodyPr>
            <a:lstStyle/>
            <a:p>
              <a:r>
                <a:rPr lang="zh-CN" altLang="en-US" sz="2400" dirty="0">
                  <a:solidFill>
                    <a:srgbClr val="FFFFFF"/>
                  </a:solidFill>
                  <a:latin typeface="MicrosoftYaHei"/>
                </a:rPr>
                <a:t>复制初始化</a:t>
              </a:r>
              <a:endParaRPr lang="zh-CN" altLang="en-US" sz="2400" dirty="0"/>
            </a:p>
          </p:txBody>
        </p:sp>
      </p:grpSp>
    </p:spTree>
    <p:extLst>
      <p:ext uri="{BB962C8B-B14F-4D97-AF65-F5344CB8AC3E}">
        <p14:creationId xmlns:p14="http://schemas.microsoft.com/office/powerpoint/2010/main" val="2852870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457950" y="6383729"/>
            <a:ext cx="2057400" cy="365125"/>
          </a:xfrm>
        </p:spPr>
        <p:txBody>
          <a:bodyPr/>
          <a:lstStyle/>
          <a:p>
            <a:fld id="{6AD33FD5-61D2-4238-98DB-DB8C208BC919}" type="slidenum">
              <a:rPr lang="zh-CN" altLang="en-US" smtClean="0"/>
              <a:t>26</a:t>
            </a:fld>
            <a:endParaRPr lang="zh-CN" altLang="en-US" dirty="0"/>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842066" cy="584775"/>
          </a:xfrm>
          <a:prstGeom prst="rect">
            <a:avLst/>
          </a:prstGeom>
          <a:noFill/>
        </p:spPr>
        <p:txBody>
          <a:bodyPr wrap="square" rtlCol="0">
            <a:spAutoFit/>
          </a:bodyPr>
          <a:lstStyle/>
          <a:p>
            <a:r>
              <a:rPr lang="en-US" altLang="zh-CN" sz="3200" dirty="0">
                <a:solidFill>
                  <a:schemeClr val="bg1"/>
                </a:solidFill>
              </a:rPr>
              <a:t>6.2.2 </a:t>
            </a:r>
            <a:r>
              <a:rPr lang="zh-CN" altLang="en-US" sz="3200" dirty="0">
                <a:solidFill>
                  <a:schemeClr val="bg1"/>
                </a:solidFill>
              </a:rPr>
              <a:t>复制构造函数</a:t>
            </a:r>
            <a:r>
              <a:rPr lang="zh-CN" altLang="en-US" sz="2400" dirty="0">
                <a:solidFill>
                  <a:schemeClr val="bg1"/>
                </a:solidFill>
              </a:rPr>
              <a:t> </a:t>
            </a:r>
            <a:r>
              <a:rPr lang="en-US" altLang="zh-CN" sz="2400" dirty="0">
                <a:solidFill>
                  <a:schemeClr val="bg1"/>
                </a:solidFill>
              </a:rPr>
              <a:t>--- </a:t>
            </a:r>
            <a:r>
              <a:rPr lang="zh-CN" altLang="en-US" sz="2400" dirty="0">
                <a:solidFill>
                  <a:schemeClr val="bg1"/>
                </a:solidFill>
              </a:rPr>
              <a:t>抑制隐式类型转换</a:t>
            </a:r>
          </a:p>
        </p:txBody>
      </p:sp>
      <p:grpSp>
        <p:nvGrpSpPr>
          <p:cNvPr id="12" name="组合 11">
            <a:extLst>
              <a:ext uri="{FF2B5EF4-FFF2-40B4-BE49-F238E27FC236}">
                <a16:creationId xmlns:a16="http://schemas.microsoft.com/office/drawing/2014/main" id="{979E3400-F647-4578-8EA6-2862864D799E}"/>
              </a:ext>
            </a:extLst>
          </p:cNvPr>
          <p:cNvGrpSpPr/>
          <p:nvPr/>
        </p:nvGrpSpPr>
        <p:grpSpPr>
          <a:xfrm>
            <a:off x="219966" y="1236550"/>
            <a:ext cx="8704068" cy="1397593"/>
            <a:chOff x="219958" y="1763591"/>
            <a:chExt cx="8704068" cy="1397593"/>
          </a:xfrm>
        </p:grpSpPr>
        <p:grpSp>
          <p:nvGrpSpPr>
            <p:cNvPr id="13" name="组合 12">
              <a:extLst>
                <a:ext uri="{FF2B5EF4-FFF2-40B4-BE49-F238E27FC236}">
                  <a16:creationId xmlns:a16="http://schemas.microsoft.com/office/drawing/2014/main" id="{9C6418F5-1F71-4AED-A09D-18875B319B12}"/>
                </a:ext>
              </a:extLst>
            </p:cNvPr>
            <p:cNvGrpSpPr/>
            <p:nvPr/>
          </p:nvGrpSpPr>
          <p:grpSpPr>
            <a:xfrm>
              <a:off x="219974" y="1763591"/>
              <a:ext cx="8704052" cy="1397593"/>
              <a:chOff x="219974" y="1770733"/>
              <a:chExt cx="8704052" cy="1303298"/>
            </a:xfrm>
            <a:effectLst>
              <a:outerShdw blurRad="50800" dist="69850" dir="2700000" algn="tl" rotWithShape="0">
                <a:prstClr val="black">
                  <a:alpha val="40000"/>
                </a:prstClr>
              </a:outerShdw>
            </a:effectLst>
          </p:grpSpPr>
          <p:sp>
            <p:nvSpPr>
              <p:cNvPr id="16" name="矩形: 圆角 15">
                <a:extLst>
                  <a:ext uri="{FF2B5EF4-FFF2-40B4-BE49-F238E27FC236}">
                    <a16:creationId xmlns:a16="http://schemas.microsoft.com/office/drawing/2014/main" id="{11C950A3-C89D-4E1E-80D8-44CADB025AE4}"/>
                  </a:ext>
                </a:extLst>
              </p:cNvPr>
              <p:cNvSpPr/>
              <p:nvPr/>
            </p:nvSpPr>
            <p:spPr>
              <a:xfrm>
                <a:off x="219974" y="1770737"/>
                <a:ext cx="8704052" cy="1303294"/>
              </a:xfrm>
              <a:prstGeom prst="roundRect">
                <a:avLst>
                  <a:gd name="adj" fmla="val 2468"/>
                </a:avLst>
              </a:prstGeom>
              <a:solidFill>
                <a:srgbClr val="E9E9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矩形: 圆顶角 16">
                <a:extLst>
                  <a:ext uri="{FF2B5EF4-FFF2-40B4-BE49-F238E27FC236}">
                    <a16:creationId xmlns:a16="http://schemas.microsoft.com/office/drawing/2014/main" id="{4548E6C4-46E7-4BC6-AB15-292DCE1C7A62}"/>
                  </a:ext>
                </a:extLst>
              </p:cNvPr>
              <p:cNvSpPr/>
              <p:nvPr/>
            </p:nvSpPr>
            <p:spPr>
              <a:xfrm>
                <a:off x="219974" y="1770733"/>
                <a:ext cx="8704052" cy="388922"/>
              </a:xfrm>
              <a:prstGeom prst="round2SameRect">
                <a:avLst>
                  <a:gd name="adj1" fmla="val 20076"/>
                  <a:gd name="adj2" fmla="val 0"/>
                </a:avLst>
              </a:prstGeom>
              <a:solidFill>
                <a:srgbClr val="262685"/>
              </a:solidFill>
              <a:ln>
                <a:solidFill>
                  <a:srgbClr val="2626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4" name="矩形 13">
              <a:extLst>
                <a:ext uri="{FF2B5EF4-FFF2-40B4-BE49-F238E27FC236}">
                  <a16:creationId xmlns:a16="http://schemas.microsoft.com/office/drawing/2014/main" id="{5E012E67-06F3-4401-A841-717BBC579011}"/>
                </a:ext>
              </a:extLst>
            </p:cNvPr>
            <p:cNvSpPr/>
            <p:nvPr/>
          </p:nvSpPr>
          <p:spPr>
            <a:xfrm>
              <a:off x="219958" y="2128748"/>
              <a:ext cx="8704005" cy="967957"/>
            </a:xfrm>
            <a:prstGeom prst="rect">
              <a:avLst/>
            </a:prstGeom>
          </p:spPr>
          <p:txBody>
            <a:bodyPr wrap="square">
              <a:spAutoFit/>
            </a:bodyPr>
            <a:lstStyle/>
            <a:p>
              <a:pPr marL="342900" indent="-342900">
                <a:lnSpc>
                  <a:spcPct val="150000"/>
                </a:lnSpc>
                <a:buClr>
                  <a:srgbClr val="262685"/>
                </a:buClr>
                <a:buSzPct val="80000"/>
                <a:buFont typeface="Wingdings" panose="05000000000000000000" pitchFamily="2" charset="2"/>
                <a:buChar char="l"/>
              </a:pPr>
              <a:r>
                <a:rPr lang="zh-CN" altLang="en-US" sz="2000" dirty="0">
                  <a:solidFill>
                    <a:srgbClr val="000000"/>
                  </a:solidFill>
                  <a:latin typeface="MicrosoftYaHei"/>
                </a:rPr>
                <a:t>可能产生临时对象，带来程序性能的下降；</a:t>
              </a:r>
            </a:p>
            <a:p>
              <a:pPr marL="342900" indent="-342900">
                <a:lnSpc>
                  <a:spcPct val="150000"/>
                </a:lnSpc>
                <a:buClr>
                  <a:srgbClr val="262685"/>
                </a:buClr>
                <a:buSzPct val="80000"/>
                <a:buFont typeface="Wingdings" panose="05000000000000000000" pitchFamily="2" charset="2"/>
                <a:buChar char="l"/>
              </a:pPr>
              <a:r>
                <a:rPr lang="zh-CN" altLang="en-US" sz="2000" dirty="0">
                  <a:solidFill>
                    <a:srgbClr val="000000"/>
                  </a:solidFill>
                  <a:latin typeface="MicrosoftYaHei"/>
                </a:rPr>
                <a:t>给用户带来意外，引起理解上的困难。</a:t>
              </a:r>
              <a:endParaRPr lang="en-US" altLang="zh-CN" sz="2000" dirty="0">
                <a:solidFill>
                  <a:srgbClr val="000000"/>
                </a:solidFill>
                <a:latin typeface="MicrosoftYaHei"/>
              </a:endParaRPr>
            </a:p>
          </p:txBody>
        </p:sp>
        <p:sp>
          <p:nvSpPr>
            <p:cNvPr id="15" name="矩形 14">
              <a:extLst>
                <a:ext uri="{FF2B5EF4-FFF2-40B4-BE49-F238E27FC236}">
                  <a16:creationId xmlns:a16="http://schemas.microsoft.com/office/drawing/2014/main" id="{3A0C79B6-F0C0-4DF3-A63C-D360F7AF4FA4}"/>
                </a:ext>
              </a:extLst>
            </p:cNvPr>
            <p:cNvSpPr/>
            <p:nvPr/>
          </p:nvSpPr>
          <p:spPr>
            <a:xfrm>
              <a:off x="219973" y="1777374"/>
              <a:ext cx="8704051" cy="461665"/>
            </a:xfrm>
            <a:prstGeom prst="rect">
              <a:avLst/>
            </a:prstGeom>
          </p:spPr>
          <p:txBody>
            <a:bodyPr wrap="square">
              <a:spAutoFit/>
            </a:bodyPr>
            <a:lstStyle/>
            <a:p>
              <a:r>
                <a:rPr lang="zh-CN" altLang="en-US" sz="2400" dirty="0">
                  <a:solidFill>
                    <a:srgbClr val="FFFFFF"/>
                  </a:solidFill>
                  <a:latin typeface="MicrosoftYaHei"/>
                </a:rPr>
                <a:t>隐式类型转换的缺点</a:t>
              </a:r>
              <a:endParaRPr lang="zh-CN" altLang="en-US" sz="2400" dirty="0"/>
            </a:p>
          </p:txBody>
        </p:sp>
      </p:grpSp>
      <p:grpSp>
        <p:nvGrpSpPr>
          <p:cNvPr id="18" name="组合 17">
            <a:extLst>
              <a:ext uri="{FF2B5EF4-FFF2-40B4-BE49-F238E27FC236}">
                <a16:creationId xmlns:a16="http://schemas.microsoft.com/office/drawing/2014/main" id="{14876A4C-42CB-4913-B55F-ED496B9BB003}"/>
              </a:ext>
            </a:extLst>
          </p:cNvPr>
          <p:cNvGrpSpPr/>
          <p:nvPr/>
        </p:nvGrpSpPr>
        <p:grpSpPr>
          <a:xfrm>
            <a:off x="219976" y="3429000"/>
            <a:ext cx="8704047" cy="2325849"/>
            <a:chOff x="219974" y="1748979"/>
            <a:chExt cx="8704052" cy="2408232"/>
          </a:xfrm>
        </p:grpSpPr>
        <p:grpSp>
          <p:nvGrpSpPr>
            <p:cNvPr id="19" name="组合 18">
              <a:extLst>
                <a:ext uri="{FF2B5EF4-FFF2-40B4-BE49-F238E27FC236}">
                  <a16:creationId xmlns:a16="http://schemas.microsoft.com/office/drawing/2014/main" id="{FC3EFC62-0C3E-41C7-B714-3AE6F6056470}"/>
                </a:ext>
              </a:extLst>
            </p:cNvPr>
            <p:cNvGrpSpPr/>
            <p:nvPr/>
          </p:nvGrpSpPr>
          <p:grpSpPr>
            <a:xfrm>
              <a:off x="219974" y="1763590"/>
              <a:ext cx="8704052" cy="2393621"/>
              <a:chOff x="219974" y="1770733"/>
              <a:chExt cx="8704052" cy="2232129"/>
            </a:xfrm>
            <a:effectLst>
              <a:outerShdw blurRad="50800" dist="69850" dir="2700000" algn="tl" rotWithShape="0">
                <a:prstClr val="black">
                  <a:alpha val="40000"/>
                </a:prstClr>
              </a:outerShdw>
            </a:effectLst>
          </p:grpSpPr>
          <p:sp>
            <p:nvSpPr>
              <p:cNvPr id="21" name="矩形: 圆角 20">
                <a:extLst>
                  <a:ext uri="{FF2B5EF4-FFF2-40B4-BE49-F238E27FC236}">
                    <a16:creationId xmlns:a16="http://schemas.microsoft.com/office/drawing/2014/main" id="{3340CDDD-34AA-4683-8473-B1AEFED5FC0E}"/>
                  </a:ext>
                </a:extLst>
              </p:cNvPr>
              <p:cNvSpPr/>
              <p:nvPr/>
            </p:nvSpPr>
            <p:spPr>
              <a:xfrm>
                <a:off x="219974" y="1770733"/>
                <a:ext cx="8704052" cy="2232129"/>
              </a:xfrm>
              <a:prstGeom prst="roundRect">
                <a:avLst>
                  <a:gd name="adj" fmla="val 5057"/>
                </a:avLst>
              </a:pr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矩形: 圆顶角 21">
                <a:extLst>
                  <a:ext uri="{FF2B5EF4-FFF2-40B4-BE49-F238E27FC236}">
                    <a16:creationId xmlns:a16="http://schemas.microsoft.com/office/drawing/2014/main" id="{FA4E0270-1744-4B68-8D15-C5512E52E395}"/>
                  </a:ext>
                </a:extLst>
              </p:cNvPr>
              <p:cNvSpPr/>
              <p:nvPr/>
            </p:nvSpPr>
            <p:spPr>
              <a:xfrm>
                <a:off x="219974" y="1770733"/>
                <a:ext cx="8704052" cy="388922"/>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0" name="矩形 19">
              <a:extLst>
                <a:ext uri="{FF2B5EF4-FFF2-40B4-BE49-F238E27FC236}">
                  <a16:creationId xmlns:a16="http://schemas.microsoft.com/office/drawing/2014/main" id="{72209746-4D36-4555-AAE8-76710D0AA626}"/>
                </a:ext>
              </a:extLst>
            </p:cNvPr>
            <p:cNvSpPr/>
            <p:nvPr/>
          </p:nvSpPr>
          <p:spPr>
            <a:xfrm>
              <a:off x="219974" y="1748979"/>
              <a:ext cx="8704050" cy="478019"/>
            </a:xfrm>
            <a:prstGeom prst="rect">
              <a:avLst/>
            </a:prstGeom>
          </p:spPr>
          <p:txBody>
            <a:bodyPr wrap="square">
              <a:spAutoFit/>
            </a:bodyPr>
            <a:lstStyle/>
            <a:p>
              <a:r>
                <a:rPr lang="zh-CN" altLang="en-US" sz="2400" dirty="0">
                  <a:solidFill>
                    <a:srgbClr val="FFFFFF"/>
                  </a:solidFill>
                  <a:latin typeface="Courier New" panose="02070309020205020404" pitchFamily="49" charset="0"/>
                  <a:cs typeface="Courier New" panose="02070309020205020404" pitchFamily="49" charset="0"/>
                </a:rPr>
                <a:t>抑制隐式类型转换</a:t>
              </a:r>
              <a:endParaRPr lang="zh-CN" altLang="en-US" sz="2400" dirty="0"/>
            </a:p>
          </p:txBody>
        </p:sp>
      </p:grpSp>
      <p:sp>
        <p:nvSpPr>
          <p:cNvPr id="2" name="矩形 1">
            <a:extLst>
              <a:ext uri="{FF2B5EF4-FFF2-40B4-BE49-F238E27FC236}">
                <a16:creationId xmlns:a16="http://schemas.microsoft.com/office/drawing/2014/main" id="{7C6BB8C5-E5AC-4B85-A71B-7B425A356272}"/>
              </a:ext>
            </a:extLst>
          </p:cNvPr>
          <p:cNvSpPr/>
          <p:nvPr/>
        </p:nvSpPr>
        <p:spPr>
          <a:xfrm>
            <a:off x="219966" y="3023134"/>
            <a:ext cx="5594801" cy="400110"/>
          </a:xfrm>
          <a:prstGeom prst="rect">
            <a:avLst/>
          </a:prstGeom>
        </p:spPr>
        <p:txBody>
          <a:bodyPr wrap="none">
            <a:spAutoFit/>
          </a:bodyPr>
          <a:lstStyle/>
          <a:p>
            <a:r>
              <a:rPr lang="zh-CN" altLang="en-US" sz="2000" b="1" dirty="0">
                <a:solidFill>
                  <a:srgbClr val="262685"/>
                </a:solidFill>
                <a:latin typeface="Courier New" panose="02070309020205020404" pitchFamily="49" charset="0"/>
                <a:cs typeface="Courier New" panose="02070309020205020404" pitchFamily="49" charset="0"/>
              </a:rPr>
              <a:t>explicit</a:t>
            </a:r>
            <a:r>
              <a:rPr lang="zh-CN" altLang="en-US" sz="2000" dirty="0"/>
              <a:t> 关键字来阻止隐式类型转换，例子：</a:t>
            </a:r>
          </a:p>
        </p:txBody>
      </p:sp>
      <p:sp>
        <p:nvSpPr>
          <p:cNvPr id="7" name="矩形 6">
            <a:extLst>
              <a:ext uri="{FF2B5EF4-FFF2-40B4-BE49-F238E27FC236}">
                <a16:creationId xmlns:a16="http://schemas.microsoft.com/office/drawing/2014/main" id="{8ED5E8C7-2CC2-4A6C-B392-69E40A8834FB}"/>
              </a:ext>
            </a:extLst>
          </p:cNvPr>
          <p:cNvSpPr/>
          <p:nvPr/>
        </p:nvSpPr>
        <p:spPr>
          <a:xfrm>
            <a:off x="219965" y="3845903"/>
            <a:ext cx="8704005" cy="1169551"/>
          </a:xfrm>
          <a:prstGeom prst="rect">
            <a:avLst/>
          </a:prstGeom>
        </p:spPr>
        <p:txBody>
          <a:bodyPr wrap="square">
            <a:spAutoFit/>
          </a:bodyPr>
          <a:lstStyle/>
          <a:p>
            <a:r>
              <a:rPr lang="en-US" altLang="zh-CN" sz="1400" dirty="0">
                <a:solidFill>
                  <a:srgbClr val="0000FF"/>
                </a:solidFill>
                <a:latin typeface="Courier New" panose="02070309020205020404" pitchFamily="49" charset="0"/>
                <a:cs typeface="Courier New" panose="02070309020205020404" pitchFamily="49" charset="0"/>
              </a:rPr>
              <a:t>class</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a:t>
            </a:r>
          </a:p>
          <a:p>
            <a:r>
              <a:rPr lang="en-US" altLang="zh-CN" sz="1400" dirty="0">
                <a:solidFill>
                  <a:srgbClr val="0000FF"/>
                </a:solidFill>
                <a:latin typeface="Courier New" panose="02070309020205020404" pitchFamily="49" charset="0"/>
                <a:cs typeface="Courier New" panose="02070309020205020404" pitchFamily="49" charset="0"/>
              </a:rPr>
              <a:t>public</a:t>
            </a:r>
            <a:r>
              <a:rPr lang="en-US" altLang="zh-CN" sz="1400" dirty="0">
                <a:solidFill>
                  <a:srgbClr val="000000"/>
                </a:solidFill>
                <a:latin typeface="Courier New" panose="02070309020205020404" pitchFamily="49" charset="0"/>
                <a:cs typeface="Courier New" panose="02070309020205020404" pitchFamily="49" charset="0"/>
              </a:rPr>
              <a:t>:</a:t>
            </a:r>
          </a:p>
          <a:p>
            <a:r>
              <a:rPr lang="en-US" altLang="zh-CN" sz="1400" dirty="0">
                <a:solidFill>
                  <a:srgbClr val="0000FF"/>
                </a:solidFill>
                <a:latin typeface="Courier New" panose="02070309020205020404" pitchFamily="49" charset="0"/>
                <a:cs typeface="Courier New" panose="02070309020205020404" pitchFamily="49" charset="0"/>
              </a:rPr>
              <a:t>	explicit</a:t>
            </a:r>
            <a:r>
              <a:rPr lang="en-US" altLang="zh-CN" sz="1400" dirty="0">
                <a:solidFill>
                  <a:srgbClr val="000000"/>
                </a:solidFill>
                <a:latin typeface="Courier New" panose="02070309020205020404" pitchFamily="49" charset="0"/>
                <a:cs typeface="Courier New" panose="02070309020205020404" pitchFamily="49" charset="0"/>
              </a:rPr>
              <a:t> Fraction(</a:t>
            </a:r>
            <a:r>
              <a:rPr lang="en-US" altLang="zh-CN" sz="1400" dirty="0">
                <a:solidFill>
                  <a:srgbClr val="0000FF"/>
                </a:solidFill>
                <a:latin typeface="Courier New" panose="02070309020205020404" pitchFamily="49" charset="0"/>
                <a:cs typeface="Courier New" panose="02070309020205020404" pitchFamily="49" charset="0"/>
              </a:rPr>
              <a:t>int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808080"/>
                </a:solidFill>
                <a:latin typeface="Courier New" panose="02070309020205020404" pitchFamily="49" charset="0"/>
                <a:cs typeface="Courier New" panose="02070309020205020404" pitchFamily="49" charset="0"/>
              </a:rPr>
              <a:t>above</a:t>
            </a:r>
            <a:r>
              <a:rPr lang="en-US" altLang="zh-CN" sz="1400" dirty="0">
                <a:solidFill>
                  <a:srgbClr val="000000"/>
                </a:solidFill>
                <a:latin typeface="Courier New" panose="02070309020205020404" pitchFamily="49" charset="0"/>
                <a:cs typeface="Courier New" panose="02070309020205020404" pitchFamily="49" charset="0"/>
              </a:rPr>
              <a:t> = 0, </a:t>
            </a:r>
            <a:r>
              <a:rPr lang="en-US" altLang="zh-CN" sz="1400" dirty="0">
                <a:solidFill>
                  <a:srgbClr val="0000FF"/>
                </a:solidFill>
                <a:latin typeface="Courier New" panose="02070309020205020404" pitchFamily="49" charset="0"/>
                <a:cs typeface="Courier New" panose="02070309020205020404" pitchFamily="49" charset="0"/>
              </a:rPr>
              <a:t>int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808080"/>
                </a:solidFill>
                <a:latin typeface="Courier New" panose="02070309020205020404" pitchFamily="49" charset="0"/>
                <a:cs typeface="Courier New" panose="02070309020205020404" pitchFamily="49" charset="0"/>
              </a:rPr>
              <a:t>below</a:t>
            </a:r>
            <a:r>
              <a:rPr lang="en-US" altLang="zh-CN" sz="1400" dirty="0">
                <a:solidFill>
                  <a:srgbClr val="000000"/>
                </a:solidFill>
                <a:latin typeface="Courier New" panose="02070309020205020404" pitchFamily="49" charset="0"/>
                <a:cs typeface="Courier New" panose="02070309020205020404" pitchFamily="49" charset="0"/>
              </a:rPr>
              <a:t> = 1) : </a:t>
            </a:r>
            <a:r>
              <a:rPr lang="en-US" altLang="zh-CN" sz="1400" dirty="0" err="1">
                <a:solidFill>
                  <a:srgbClr val="000000"/>
                </a:solidFill>
                <a:latin typeface="Courier New" panose="02070309020205020404" pitchFamily="49" charset="0"/>
                <a:cs typeface="Courier New" panose="02070309020205020404" pitchFamily="49" charset="0"/>
              </a:rPr>
              <a:t>m_numerator</a:t>
            </a:r>
            <a:r>
              <a:rPr lang="en-US" altLang="zh-CN" sz="1400" dirty="0">
                <a:solidFill>
                  <a:srgbClr val="000000"/>
                </a:solidFill>
                <a:latin typeface="Courier New" panose="02070309020205020404" pitchFamily="49" charset="0"/>
                <a:cs typeface="Courier New" panose="02070309020205020404" pitchFamily="49" charset="0"/>
              </a:rPr>
              <a:t>(above),\ 			</a:t>
            </a:r>
            <a:r>
              <a:rPr lang="en-US" altLang="zh-CN" sz="1400" dirty="0" err="1">
                <a:solidFill>
                  <a:srgbClr val="000000"/>
                </a:solidFill>
                <a:latin typeface="Courier New" panose="02070309020205020404" pitchFamily="49" charset="0"/>
                <a:cs typeface="Courier New" panose="02070309020205020404" pitchFamily="49" charset="0"/>
              </a:rPr>
              <a:t>m_denominator</a:t>
            </a:r>
            <a:r>
              <a:rPr lang="en-US" altLang="zh-CN" sz="1400" dirty="0">
                <a:solidFill>
                  <a:srgbClr val="000000"/>
                </a:solidFill>
                <a:latin typeface="Courier New" panose="02070309020205020404" pitchFamily="49" charset="0"/>
                <a:cs typeface="Courier New" panose="02070309020205020404" pitchFamily="49" charset="0"/>
              </a:rPr>
              <a:t>(below) { }</a:t>
            </a:r>
          </a:p>
          <a:p>
            <a:r>
              <a:rPr lang="en-US" altLang="zh-CN" sz="1400" dirty="0">
                <a:solidFill>
                  <a:srgbClr val="000000"/>
                </a:solidFill>
                <a:latin typeface="Courier New" panose="02070309020205020404" pitchFamily="49" charset="0"/>
                <a:cs typeface="Courier New" panose="02070309020205020404" pitchFamily="49" charset="0"/>
              </a:rPr>
              <a:t>};</a:t>
            </a:r>
            <a:endParaRPr lang="zh-CN" altLang="en-US" sz="1400" dirty="0">
              <a:latin typeface="Courier New" panose="02070309020205020404" pitchFamily="49" charset="0"/>
              <a:cs typeface="Courier New" panose="02070309020205020404" pitchFamily="49" charset="0"/>
            </a:endParaRPr>
          </a:p>
        </p:txBody>
      </p:sp>
      <p:sp>
        <p:nvSpPr>
          <p:cNvPr id="8" name="矩形 7">
            <a:extLst>
              <a:ext uri="{FF2B5EF4-FFF2-40B4-BE49-F238E27FC236}">
                <a16:creationId xmlns:a16="http://schemas.microsoft.com/office/drawing/2014/main" id="{C6DBC23D-63EB-4FA0-99B0-DB007C3CE7E7}"/>
              </a:ext>
            </a:extLst>
          </p:cNvPr>
          <p:cNvSpPr/>
          <p:nvPr/>
        </p:nvSpPr>
        <p:spPr>
          <a:xfrm>
            <a:off x="219965" y="5137577"/>
            <a:ext cx="8704004" cy="523220"/>
          </a:xfrm>
          <a:prstGeom prst="rect">
            <a:avLst/>
          </a:prstGeom>
        </p:spPr>
        <p:txBody>
          <a:bodyPr wrap="square">
            <a:spAutoFit/>
          </a:bodyPr>
          <a:lstStyle/>
          <a:p>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d2 = 7; </a:t>
            </a:r>
            <a:r>
              <a:rPr lang="en-US" altLang="zh-CN" sz="1400" dirty="0">
                <a:solidFill>
                  <a:srgbClr val="008000"/>
                </a:solidFill>
                <a:latin typeface="Courier New" panose="02070309020205020404" pitchFamily="49" charset="0"/>
                <a:cs typeface="Courier New" panose="02070309020205020404" pitchFamily="49" charset="0"/>
              </a:rPr>
              <a:t>//</a:t>
            </a:r>
            <a:r>
              <a:rPr lang="zh-CN" altLang="en-US" sz="1400" dirty="0">
                <a:solidFill>
                  <a:srgbClr val="008000"/>
                </a:solidFill>
                <a:latin typeface="Courier New" panose="02070309020205020404" pitchFamily="49" charset="0"/>
                <a:cs typeface="Courier New" panose="02070309020205020404" pitchFamily="49" charset="0"/>
              </a:rPr>
              <a:t>错误：无法将 </a:t>
            </a:r>
            <a:r>
              <a:rPr lang="en-US" altLang="zh-CN" sz="1400" dirty="0">
                <a:solidFill>
                  <a:srgbClr val="008000"/>
                </a:solidFill>
                <a:latin typeface="Courier New" panose="02070309020205020404" pitchFamily="49" charset="0"/>
                <a:cs typeface="Courier New" panose="02070309020205020404" pitchFamily="49" charset="0"/>
              </a:rPr>
              <a:t>int </a:t>
            </a:r>
            <a:r>
              <a:rPr lang="zh-CN" altLang="en-US" sz="1400" dirty="0">
                <a:solidFill>
                  <a:srgbClr val="008000"/>
                </a:solidFill>
                <a:latin typeface="Courier New" panose="02070309020205020404" pitchFamily="49" charset="0"/>
                <a:cs typeface="Courier New" panose="02070309020205020404" pitchFamily="49" charset="0"/>
              </a:rPr>
              <a:t>类型转换为 </a:t>
            </a:r>
            <a:r>
              <a:rPr lang="en-US" altLang="zh-CN" sz="1400" dirty="0">
                <a:solidFill>
                  <a:srgbClr val="008000"/>
                </a:solidFill>
                <a:latin typeface="Courier New" panose="02070309020205020404" pitchFamily="49" charset="0"/>
                <a:cs typeface="Courier New" panose="02070309020205020404" pitchFamily="49" charset="0"/>
              </a:rPr>
              <a:t>Fraction </a:t>
            </a:r>
            <a:r>
              <a:rPr lang="zh-CN" altLang="en-US" sz="1400" dirty="0">
                <a:solidFill>
                  <a:srgbClr val="008000"/>
                </a:solidFill>
                <a:latin typeface="Courier New" panose="02070309020205020404" pitchFamily="49" charset="0"/>
                <a:cs typeface="Courier New" panose="02070309020205020404" pitchFamily="49" charset="0"/>
              </a:rPr>
              <a:t>类型</a:t>
            </a:r>
            <a:endParaRPr lang="zh-CN" altLang="en-US"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d2 = </a:t>
            </a:r>
            <a:r>
              <a:rPr lang="en-US" altLang="zh-CN" sz="1400" dirty="0" err="1">
                <a:solidFill>
                  <a:srgbClr val="0000FF"/>
                </a:solidFill>
                <a:latin typeface="Courier New" panose="02070309020205020404" pitchFamily="49" charset="0"/>
                <a:cs typeface="Courier New" panose="02070309020205020404" pitchFamily="49" charset="0"/>
              </a:rPr>
              <a:t>static_cast</a:t>
            </a:r>
            <a:r>
              <a:rPr lang="en-US" altLang="zh-CN" sz="1400" dirty="0">
                <a:solidFill>
                  <a:srgbClr val="000000"/>
                </a:solidFill>
                <a:latin typeface="Courier New" panose="02070309020205020404" pitchFamily="49" charset="0"/>
                <a:cs typeface="Courier New" panose="02070309020205020404" pitchFamily="49" charset="0"/>
              </a:rPr>
              <a:t>&lt;</a:t>
            </a:r>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&gt;(7);</a:t>
            </a:r>
            <a:r>
              <a:rPr lang="en-US" altLang="zh-CN" sz="1400" dirty="0">
                <a:solidFill>
                  <a:srgbClr val="008000"/>
                </a:solidFill>
                <a:latin typeface="Courier New" panose="02070309020205020404" pitchFamily="49" charset="0"/>
                <a:cs typeface="Courier New" panose="02070309020205020404" pitchFamily="49" charset="0"/>
              </a:rPr>
              <a:t>//</a:t>
            </a:r>
            <a:r>
              <a:rPr lang="zh-CN" altLang="en-US" sz="1400" dirty="0">
                <a:solidFill>
                  <a:srgbClr val="008000"/>
                </a:solidFill>
                <a:latin typeface="Courier New" panose="02070309020205020404" pitchFamily="49" charset="0"/>
                <a:cs typeface="Courier New" panose="02070309020205020404" pitchFamily="49" charset="0"/>
              </a:rPr>
              <a:t>正确，强制类型转换</a:t>
            </a:r>
            <a:endParaRPr lang="zh-CN" alt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49833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457950" y="6383729"/>
            <a:ext cx="2057400" cy="365125"/>
          </a:xfrm>
        </p:spPr>
        <p:txBody>
          <a:bodyPr/>
          <a:lstStyle/>
          <a:p>
            <a:fld id="{6AD33FD5-61D2-4238-98DB-DB8C208BC919}" type="slidenum">
              <a:rPr lang="zh-CN" altLang="en-US" smtClean="0"/>
              <a:t>27</a:t>
            </a:fld>
            <a:endParaRPr lang="zh-CN" altLang="en-US" dirty="0"/>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842066" cy="584775"/>
          </a:xfrm>
          <a:prstGeom prst="rect">
            <a:avLst/>
          </a:prstGeom>
          <a:noFill/>
        </p:spPr>
        <p:txBody>
          <a:bodyPr wrap="square" rtlCol="0">
            <a:spAutoFit/>
          </a:bodyPr>
          <a:lstStyle/>
          <a:p>
            <a:r>
              <a:rPr lang="en-US" altLang="zh-CN" sz="3200" dirty="0">
                <a:solidFill>
                  <a:schemeClr val="bg1"/>
                </a:solidFill>
              </a:rPr>
              <a:t>6.2.2 </a:t>
            </a:r>
            <a:r>
              <a:rPr lang="zh-CN" altLang="en-US" sz="3200" dirty="0">
                <a:solidFill>
                  <a:schemeClr val="bg1"/>
                </a:solidFill>
              </a:rPr>
              <a:t>复制构造函数</a:t>
            </a:r>
            <a:r>
              <a:rPr lang="zh-CN" altLang="en-US" sz="2400" dirty="0">
                <a:solidFill>
                  <a:schemeClr val="bg1"/>
                </a:solidFill>
              </a:rPr>
              <a:t> </a:t>
            </a:r>
            <a:r>
              <a:rPr lang="en-US" altLang="zh-CN" sz="2400" dirty="0">
                <a:solidFill>
                  <a:schemeClr val="bg1"/>
                </a:solidFill>
              </a:rPr>
              <a:t>--- </a:t>
            </a:r>
            <a:r>
              <a:rPr lang="zh-CN" altLang="en-US" sz="2400" dirty="0">
                <a:solidFill>
                  <a:schemeClr val="bg1"/>
                </a:solidFill>
              </a:rPr>
              <a:t>阻止复制</a:t>
            </a:r>
          </a:p>
        </p:txBody>
      </p:sp>
      <p:grpSp>
        <p:nvGrpSpPr>
          <p:cNvPr id="12" name="组合 11">
            <a:extLst>
              <a:ext uri="{FF2B5EF4-FFF2-40B4-BE49-F238E27FC236}">
                <a16:creationId xmlns:a16="http://schemas.microsoft.com/office/drawing/2014/main" id="{979E3400-F647-4578-8EA6-2862864D799E}"/>
              </a:ext>
            </a:extLst>
          </p:cNvPr>
          <p:cNvGrpSpPr/>
          <p:nvPr/>
        </p:nvGrpSpPr>
        <p:grpSpPr>
          <a:xfrm>
            <a:off x="219901" y="997207"/>
            <a:ext cx="7041702" cy="1397593"/>
            <a:chOff x="219958" y="1763591"/>
            <a:chExt cx="8704068" cy="1397593"/>
          </a:xfrm>
        </p:grpSpPr>
        <p:grpSp>
          <p:nvGrpSpPr>
            <p:cNvPr id="13" name="组合 12">
              <a:extLst>
                <a:ext uri="{FF2B5EF4-FFF2-40B4-BE49-F238E27FC236}">
                  <a16:creationId xmlns:a16="http://schemas.microsoft.com/office/drawing/2014/main" id="{9C6418F5-1F71-4AED-A09D-18875B319B12}"/>
                </a:ext>
              </a:extLst>
            </p:cNvPr>
            <p:cNvGrpSpPr/>
            <p:nvPr/>
          </p:nvGrpSpPr>
          <p:grpSpPr>
            <a:xfrm>
              <a:off x="219974" y="1763591"/>
              <a:ext cx="8704052" cy="1397593"/>
              <a:chOff x="219974" y="1770733"/>
              <a:chExt cx="8704052" cy="1303298"/>
            </a:xfrm>
            <a:effectLst>
              <a:outerShdw blurRad="50800" dist="69850" dir="2700000" algn="tl" rotWithShape="0">
                <a:prstClr val="black">
                  <a:alpha val="40000"/>
                </a:prstClr>
              </a:outerShdw>
            </a:effectLst>
          </p:grpSpPr>
          <p:sp>
            <p:nvSpPr>
              <p:cNvPr id="16" name="矩形: 圆角 15">
                <a:extLst>
                  <a:ext uri="{FF2B5EF4-FFF2-40B4-BE49-F238E27FC236}">
                    <a16:creationId xmlns:a16="http://schemas.microsoft.com/office/drawing/2014/main" id="{11C950A3-C89D-4E1E-80D8-44CADB025AE4}"/>
                  </a:ext>
                </a:extLst>
              </p:cNvPr>
              <p:cNvSpPr/>
              <p:nvPr/>
            </p:nvSpPr>
            <p:spPr>
              <a:xfrm>
                <a:off x="219974" y="1770737"/>
                <a:ext cx="8704052" cy="1303294"/>
              </a:xfrm>
              <a:prstGeom prst="roundRect">
                <a:avLst>
                  <a:gd name="adj" fmla="val 2468"/>
                </a:avLst>
              </a:prstGeom>
              <a:solidFill>
                <a:srgbClr val="E9E9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矩形: 圆顶角 16">
                <a:extLst>
                  <a:ext uri="{FF2B5EF4-FFF2-40B4-BE49-F238E27FC236}">
                    <a16:creationId xmlns:a16="http://schemas.microsoft.com/office/drawing/2014/main" id="{4548E6C4-46E7-4BC6-AB15-292DCE1C7A62}"/>
                  </a:ext>
                </a:extLst>
              </p:cNvPr>
              <p:cNvSpPr/>
              <p:nvPr/>
            </p:nvSpPr>
            <p:spPr>
              <a:xfrm>
                <a:off x="219974" y="1770733"/>
                <a:ext cx="8704052" cy="388922"/>
              </a:xfrm>
              <a:prstGeom prst="round2SameRect">
                <a:avLst>
                  <a:gd name="adj1" fmla="val 20076"/>
                  <a:gd name="adj2" fmla="val 0"/>
                </a:avLst>
              </a:prstGeom>
              <a:solidFill>
                <a:srgbClr val="262685"/>
              </a:solidFill>
              <a:ln>
                <a:solidFill>
                  <a:srgbClr val="2626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4" name="矩形 13">
              <a:extLst>
                <a:ext uri="{FF2B5EF4-FFF2-40B4-BE49-F238E27FC236}">
                  <a16:creationId xmlns:a16="http://schemas.microsoft.com/office/drawing/2014/main" id="{5E012E67-06F3-4401-A841-717BBC579011}"/>
                </a:ext>
              </a:extLst>
            </p:cNvPr>
            <p:cNvSpPr/>
            <p:nvPr/>
          </p:nvSpPr>
          <p:spPr>
            <a:xfrm>
              <a:off x="219958" y="2128748"/>
              <a:ext cx="8704005" cy="967957"/>
            </a:xfrm>
            <a:prstGeom prst="rect">
              <a:avLst/>
            </a:prstGeom>
          </p:spPr>
          <p:txBody>
            <a:bodyPr wrap="square">
              <a:spAutoFit/>
            </a:bodyPr>
            <a:lstStyle/>
            <a:p>
              <a:pPr marL="342900" indent="-342900">
                <a:lnSpc>
                  <a:spcPct val="150000"/>
                </a:lnSpc>
                <a:buClr>
                  <a:srgbClr val="262685"/>
                </a:buClr>
                <a:buSzPct val="80000"/>
                <a:buFont typeface="Wingdings" panose="05000000000000000000" pitchFamily="2" charset="2"/>
                <a:buChar char="l"/>
              </a:pPr>
              <a:r>
                <a:rPr lang="zh-CN" altLang="en-US" sz="2000" dirty="0">
                  <a:solidFill>
                    <a:srgbClr val="000000"/>
                  </a:solidFill>
                  <a:latin typeface="MicrosoftYaHei"/>
                </a:rPr>
                <a:t>将一个对象作为实参传递给一个非引用类型形参；</a:t>
              </a:r>
            </a:p>
            <a:p>
              <a:pPr marL="342900" indent="-342900">
                <a:lnSpc>
                  <a:spcPct val="150000"/>
                </a:lnSpc>
                <a:buClr>
                  <a:srgbClr val="262685"/>
                </a:buClr>
                <a:buSzPct val="80000"/>
                <a:buFont typeface="Wingdings" panose="05000000000000000000" pitchFamily="2" charset="2"/>
                <a:buChar char="l"/>
              </a:pPr>
              <a:r>
                <a:rPr lang="zh-CN" altLang="en-US" sz="2000" dirty="0">
                  <a:solidFill>
                    <a:srgbClr val="000000"/>
                  </a:solidFill>
                  <a:latin typeface="MicrosoftYaHei"/>
                </a:rPr>
                <a:t>函数返回值类型为非引用类型对象。</a:t>
              </a:r>
              <a:endParaRPr lang="en-US" altLang="zh-CN" sz="2000" dirty="0">
                <a:solidFill>
                  <a:srgbClr val="000000"/>
                </a:solidFill>
                <a:latin typeface="MicrosoftYaHei"/>
              </a:endParaRPr>
            </a:p>
          </p:txBody>
        </p:sp>
        <p:sp>
          <p:nvSpPr>
            <p:cNvPr id="15" name="矩形 14">
              <a:extLst>
                <a:ext uri="{FF2B5EF4-FFF2-40B4-BE49-F238E27FC236}">
                  <a16:creationId xmlns:a16="http://schemas.microsoft.com/office/drawing/2014/main" id="{3A0C79B6-F0C0-4DF3-A63C-D360F7AF4FA4}"/>
                </a:ext>
              </a:extLst>
            </p:cNvPr>
            <p:cNvSpPr/>
            <p:nvPr/>
          </p:nvSpPr>
          <p:spPr>
            <a:xfrm>
              <a:off x="219973" y="1777374"/>
              <a:ext cx="8704051" cy="461665"/>
            </a:xfrm>
            <a:prstGeom prst="rect">
              <a:avLst/>
            </a:prstGeom>
          </p:spPr>
          <p:txBody>
            <a:bodyPr wrap="square">
              <a:spAutoFit/>
            </a:bodyPr>
            <a:lstStyle/>
            <a:p>
              <a:r>
                <a:rPr lang="zh-CN" altLang="en-US" sz="2400" dirty="0">
                  <a:solidFill>
                    <a:srgbClr val="FFFFFF"/>
                  </a:solidFill>
                  <a:latin typeface="MicrosoftYaHei"/>
                </a:rPr>
                <a:t>复制构造函数的使用</a:t>
              </a:r>
              <a:endParaRPr lang="zh-CN" altLang="en-US" sz="2400" dirty="0"/>
            </a:p>
          </p:txBody>
        </p:sp>
      </p:grpSp>
      <p:pic>
        <p:nvPicPr>
          <p:cNvPr id="24" name="图片 23">
            <a:extLst>
              <a:ext uri="{FF2B5EF4-FFF2-40B4-BE49-F238E27FC236}">
                <a16:creationId xmlns:a16="http://schemas.microsoft.com/office/drawing/2014/main" id="{B0DC8610-9D53-4113-823D-FE71AD2CED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3379" y="948962"/>
            <a:ext cx="1560639" cy="3437014"/>
          </a:xfrm>
          <a:prstGeom prst="rect">
            <a:avLst/>
          </a:prstGeom>
        </p:spPr>
      </p:pic>
      <p:grpSp>
        <p:nvGrpSpPr>
          <p:cNvPr id="11" name="组合 10">
            <a:extLst>
              <a:ext uri="{FF2B5EF4-FFF2-40B4-BE49-F238E27FC236}">
                <a16:creationId xmlns:a16="http://schemas.microsoft.com/office/drawing/2014/main" id="{1A9BD91C-3EFC-4AEA-AC13-AA9CA2F7E226}"/>
              </a:ext>
            </a:extLst>
          </p:cNvPr>
          <p:cNvGrpSpPr/>
          <p:nvPr/>
        </p:nvGrpSpPr>
        <p:grpSpPr>
          <a:xfrm>
            <a:off x="201931" y="2512943"/>
            <a:ext cx="7059929" cy="1860622"/>
            <a:chOff x="201931" y="2512943"/>
            <a:chExt cx="7059929" cy="1860622"/>
          </a:xfrm>
        </p:grpSpPr>
        <p:grpSp>
          <p:nvGrpSpPr>
            <p:cNvPr id="18" name="组合 17">
              <a:extLst>
                <a:ext uri="{FF2B5EF4-FFF2-40B4-BE49-F238E27FC236}">
                  <a16:creationId xmlns:a16="http://schemas.microsoft.com/office/drawing/2014/main" id="{14876A4C-42CB-4913-B55F-ED496B9BB003}"/>
                </a:ext>
              </a:extLst>
            </p:cNvPr>
            <p:cNvGrpSpPr/>
            <p:nvPr/>
          </p:nvGrpSpPr>
          <p:grpSpPr>
            <a:xfrm>
              <a:off x="219901" y="2512943"/>
              <a:ext cx="7041959" cy="1836825"/>
              <a:chOff x="219974" y="1748979"/>
              <a:chExt cx="8704052" cy="1901886"/>
            </a:xfrm>
          </p:grpSpPr>
          <p:grpSp>
            <p:nvGrpSpPr>
              <p:cNvPr id="19" name="组合 18">
                <a:extLst>
                  <a:ext uri="{FF2B5EF4-FFF2-40B4-BE49-F238E27FC236}">
                    <a16:creationId xmlns:a16="http://schemas.microsoft.com/office/drawing/2014/main" id="{FC3EFC62-0C3E-41C7-B714-3AE6F6056470}"/>
                  </a:ext>
                </a:extLst>
              </p:cNvPr>
              <p:cNvGrpSpPr/>
              <p:nvPr/>
            </p:nvGrpSpPr>
            <p:grpSpPr>
              <a:xfrm>
                <a:off x="219974" y="1763590"/>
                <a:ext cx="8704052" cy="1887275"/>
                <a:chOff x="219974" y="1770733"/>
                <a:chExt cx="8704052" cy="1759945"/>
              </a:xfrm>
              <a:effectLst>
                <a:outerShdw blurRad="50800" dist="69850" dir="2700000" algn="tl" rotWithShape="0">
                  <a:prstClr val="black">
                    <a:alpha val="40000"/>
                  </a:prstClr>
                </a:outerShdw>
              </a:effectLst>
            </p:grpSpPr>
            <p:sp>
              <p:nvSpPr>
                <p:cNvPr id="21" name="矩形: 圆角 20">
                  <a:extLst>
                    <a:ext uri="{FF2B5EF4-FFF2-40B4-BE49-F238E27FC236}">
                      <a16:creationId xmlns:a16="http://schemas.microsoft.com/office/drawing/2014/main" id="{3340CDDD-34AA-4683-8473-B1AEFED5FC0E}"/>
                    </a:ext>
                  </a:extLst>
                </p:cNvPr>
                <p:cNvSpPr/>
                <p:nvPr/>
              </p:nvSpPr>
              <p:spPr>
                <a:xfrm>
                  <a:off x="219974" y="1770734"/>
                  <a:ext cx="8704052" cy="1759944"/>
                </a:xfrm>
                <a:prstGeom prst="roundRect">
                  <a:avLst>
                    <a:gd name="adj" fmla="val 5057"/>
                  </a:avLst>
                </a:pr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矩形: 圆顶角 21">
                  <a:extLst>
                    <a:ext uri="{FF2B5EF4-FFF2-40B4-BE49-F238E27FC236}">
                      <a16:creationId xmlns:a16="http://schemas.microsoft.com/office/drawing/2014/main" id="{FA4E0270-1744-4B68-8D15-C5512E52E395}"/>
                    </a:ext>
                  </a:extLst>
                </p:cNvPr>
                <p:cNvSpPr/>
                <p:nvPr/>
              </p:nvSpPr>
              <p:spPr>
                <a:xfrm>
                  <a:off x="219974" y="1770733"/>
                  <a:ext cx="8704052" cy="388922"/>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0" name="矩形 19">
                <a:extLst>
                  <a:ext uri="{FF2B5EF4-FFF2-40B4-BE49-F238E27FC236}">
                    <a16:creationId xmlns:a16="http://schemas.microsoft.com/office/drawing/2014/main" id="{72209746-4D36-4555-AAE8-76710D0AA626}"/>
                  </a:ext>
                </a:extLst>
              </p:cNvPr>
              <p:cNvSpPr/>
              <p:nvPr/>
            </p:nvSpPr>
            <p:spPr>
              <a:xfrm>
                <a:off x="219974" y="1748979"/>
                <a:ext cx="8704051" cy="478017"/>
              </a:xfrm>
              <a:prstGeom prst="rect">
                <a:avLst/>
              </a:prstGeom>
            </p:spPr>
            <p:txBody>
              <a:bodyPr wrap="square">
                <a:spAutoFit/>
              </a:bodyPr>
              <a:lstStyle/>
              <a:p>
                <a:r>
                  <a:rPr lang="zh-CN" altLang="en-US" sz="2400" dirty="0">
                    <a:solidFill>
                      <a:schemeClr val="bg1"/>
                    </a:solidFill>
                    <a:latin typeface="Courier New" panose="02070309020205020404" pitchFamily="49" charset="0"/>
                    <a:cs typeface="Courier New" panose="02070309020205020404" pitchFamily="49" charset="0"/>
                  </a:rPr>
                  <a:t>divide</a:t>
                </a:r>
                <a:r>
                  <a:rPr lang="zh-CN" altLang="en-US" sz="2400" dirty="0">
                    <a:solidFill>
                      <a:schemeClr val="bg1"/>
                    </a:solidFill>
                  </a:rPr>
                  <a:t> 函数定义</a:t>
                </a:r>
              </a:p>
            </p:txBody>
          </p:sp>
        </p:grpSp>
        <p:sp>
          <p:nvSpPr>
            <p:cNvPr id="9" name="矩形 8">
              <a:extLst>
                <a:ext uri="{FF2B5EF4-FFF2-40B4-BE49-F238E27FC236}">
                  <a16:creationId xmlns:a16="http://schemas.microsoft.com/office/drawing/2014/main" id="{CFF3F643-96D3-4A00-A3B4-09BE70220965}"/>
                </a:ext>
              </a:extLst>
            </p:cNvPr>
            <p:cNvSpPr/>
            <p:nvPr/>
          </p:nvSpPr>
          <p:spPr>
            <a:xfrm>
              <a:off x="201931" y="2988570"/>
              <a:ext cx="7041959" cy="1384995"/>
            </a:xfrm>
            <a:prstGeom prst="rect">
              <a:avLst/>
            </a:prstGeom>
          </p:spPr>
          <p:txBody>
            <a:bodyPr wrap="square">
              <a:spAutoFit/>
            </a:bodyPr>
            <a:lstStyle/>
            <a:p>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divide(</a:t>
              </a:r>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808080"/>
                  </a:solidFill>
                  <a:latin typeface="Courier New" panose="02070309020205020404" pitchFamily="49" charset="0"/>
                  <a:cs typeface="Courier New" panose="02070309020205020404" pitchFamily="49" charset="0"/>
                </a:rPr>
                <a:t>dividend</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808080"/>
                  </a:solidFill>
                  <a:latin typeface="Courier New" panose="02070309020205020404" pitchFamily="49" charset="0"/>
                  <a:cs typeface="Courier New" panose="02070309020205020404" pitchFamily="49" charset="0"/>
                </a:rPr>
                <a:t>divisor</a:t>
              </a:r>
              <a:r>
                <a:rPr lang="en-US" altLang="zh-CN" sz="1400" dirty="0">
                  <a:solidFill>
                    <a:srgbClr val="000000"/>
                  </a:solidFill>
                  <a:latin typeface="Courier New" panose="02070309020205020404" pitchFamily="49" charset="0"/>
                  <a:cs typeface="Courier New" panose="02070309020205020404" pitchFamily="49" charset="0"/>
                </a:rPr>
                <a:t>) {</a:t>
              </a:r>
            </a:p>
            <a:p>
              <a:r>
                <a:rPr lang="en-US" altLang="zh-CN" sz="1400" dirty="0">
                  <a:solidFill>
                    <a:srgbClr val="2B91AF"/>
                  </a:solidFill>
                  <a:latin typeface="Courier New" panose="02070309020205020404" pitchFamily="49" charset="0"/>
                  <a:cs typeface="Courier New" panose="02070309020205020404" pitchFamily="49" charset="0"/>
                </a:rPr>
                <a:t>    Fraction </a:t>
              </a:r>
              <a:r>
                <a:rPr lang="en-US" altLang="zh-CN" sz="1400" dirty="0">
                  <a:solidFill>
                    <a:srgbClr val="000000"/>
                  </a:solidFill>
                  <a:latin typeface="Courier New" panose="02070309020205020404" pitchFamily="49" charset="0"/>
                  <a:cs typeface="Courier New" panose="02070309020205020404" pitchFamily="49" charset="0"/>
                </a:rPr>
                <a:t>result(</a:t>
              </a:r>
              <a:r>
                <a:rPr lang="en-US" altLang="zh-CN" sz="1400" dirty="0" err="1">
                  <a:solidFill>
                    <a:srgbClr val="000000"/>
                  </a:solidFill>
                  <a:latin typeface="Courier New" panose="02070309020205020404" pitchFamily="49" charset="0"/>
                  <a:cs typeface="Courier New" panose="02070309020205020404" pitchFamily="49" charset="0"/>
                </a:rPr>
                <a:t>divident.numerator</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err="1">
                  <a:solidFill>
                    <a:srgbClr val="808080"/>
                  </a:solidFill>
                  <a:latin typeface="Courier New" panose="02070309020205020404" pitchFamily="49" charset="0"/>
                  <a:cs typeface="Courier New" panose="02070309020205020404" pitchFamily="49" charset="0"/>
                </a:rPr>
                <a:t>divisor</a:t>
              </a:r>
              <a:r>
                <a:rPr lang="en-US" altLang="zh-CN" sz="1400" dirty="0" err="1">
                  <a:solidFill>
                    <a:srgbClr val="000000"/>
                  </a:solidFill>
                  <a:latin typeface="Courier New" panose="02070309020205020404" pitchFamily="49" charset="0"/>
                  <a:cs typeface="Courier New" panose="02070309020205020404" pitchFamily="49" charset="0"/>
                </a:rPr>
                <a:t>.denominator</a:t>
              </a:r>
              <a:r>
                <a:rPr lang="en-US" altLang="zh-CN" sz="1400" dirty="0">
                  <a:solidFill>
                    <a:srgbClr val="000000"/>
                  </a:solidFill>
                  <a:latin typeface="Courier New" panose="02070309020205020404" pitchFamily="49" charset="0"/>
                  <a:cs typeface="Courier New" panose="02070309020205020404" pitchFamily="49" charset="0"/>
                </a:rPr>
                <a:t>(),\</a:t>
              </a:r>
            </a:p>
            <a:p>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divident.denominator</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err="1">
                  <a:solidFill>
                    <a:srgbClr val="808080"/>
                  </a:solidFill>
                  <a:latin typeface="Courier New" panose="02070309020205020404" pitchFamily="49" charset="0"/>
                  <a:cs typeface="Courier New" panose="02070309020205020404" pitchFamily="49" charset="0"/>
                </a:rPr>
                <a:t>divisor</a:t>
              </a:r>
              <a:r>
                <a:rPr lang="en-US" altLang="zh-CN" sz="1400" dirty="0" err="1">
                  <a:solidFill>
                    <a:srgbClr val="000000"/>
                  </a:solidFill>
                  <a:latin typeface="Courier New" panose="02070309020205020404" pitchFamily="49" charset="0"/>
                  <a:cs typeface="Courier New" panose="02070309020205020404" pitchFamily="49" charset="0"/>
                </a:rPr>
                <a:t>.numerator</a:t>
              </a:r>
              <a:r>
                <a:rPr lang="en-US" altLang="zh-CN" sz="1400" dirty="0">
                  <a:solidFill>
                    <a:srgbClr val="000000"/>
                  </a:solidFill>
                  <a:latin typeface="Courier New" panose="02070309020205020404" pitchFamily="49" charset="0"/>
                  <a:cs typeface="Courier New" panose="02070309020205020404" pitchFamily="49" charset="0"/>
                </a:rPr>
                <a:t>());</a:t>
              </a:r>
            </a:p>
            <a:p>
              <a:r>
                <a:rPr lang="en-US" altLang="zh-CN" sz="1400" dirty="0">
                  <a:solidFill>
                    <a:srgbClr val="0000FF"/>
                  </a:solidFill>
                  <a:latin typeface="Courier New" panose="02070309020205020404" pitchFamily="49" charset="0"/>
                  <a:cs typeface="Courier New" panose="02070309020205020404" pitchFamily="49" charset="0"/>
                </a:rPr>
                <a:t>    return</a:t>
              </a:r>
              <a:r>
                <a:rPr lang="en-US" altLang="zh-CN" sz="1400" dirty="0">
                  <a:solidFill>
                    <a:srgbClr val="000000"/>
                  </a:solidFill>
                  <a:latin typeface="Courier New" panose="02070309020205020404" pitchFamily="49" charset="0"/>
                  <a:cs typeface="Courier New" panose="02070309020205020404" pitchFamily="49" charset="0"/>
                </a:rPr>
                <a:t> result;</a:t>
              </a:r>
            </a:p>
            <a:p>
              <a:r>
                <a:rPr lang="en-US" altLang="zh-CN" sz="1400" dirty="0">
                  <a:solidFill>
                    <a:srgbClr val="000000"/>
                  </a:solidFill>
                  <a:latin typeface="Courier New" panose="02070309020205020404" pitchFamily="49" charset="0"/>
                  <a:cs typeface="Courier New" panose="02070309020205020404" pitchFamily="49" charset="0"/>
                </a:rPr>
                <a:t>}</a:t>
              </a:r>
            </a:p>
            <a:p>
              <a:r>
                <a:rPr lang="fr-FR" altLang="zh-CN" sz="1400" dirty="0">
                  <a:solidFill>
                    <a:srgbClr val="2B91AF"/>
                  </a:solidFill>
                  <a:latin typeface="Courier New" panose="02070309020205020404" pitchFamily="49" charset="0"/>
                  <a:cs typeface="Courier New" panose="02070309020205020404" pitchFamily="49" charset="0"/>
                </a:rPr>
                <a:t>Fraction</a:t>
              </a:r>
              <a:r>
                <a:rPr lang="fr-FR" altLang="zh-CN" sz="1400" dirty="0">
                  <a:solidFill>
                    <a:srgbClr val="000000"/>
                  </a:solidFill>
                  <a:latin typeface="Courier New" panose="02070309020205020404" pitchFamily="49" charset="0"/>
                  <a:cs typeface="Courier New" panose="02070309020205020404" pitchFamily="49" charset="0"/>
                </a:rPr>
                <a:t> e = divide(b, c);</a:t>
              </a:r>
              <a:endParaRPr lang="zh-CN" altLang="en-US" sz="1400" dirty="0">
                <a:latin typeface="Courier New" panose="02070309020205020404" pitchFamily="49" charset="0"/>
                <a:cs typeface="Courier New" panose="02070309020205020404" pitchFamily="49" charset="0"/>
              </a:endParaRPr>
            </a:p>
          </p:txBody>
        </p:sp>
      </p:grpSp>
      <p:grpSp>
        <p:nvGrpSpPr>
          <p:cNvPr id="23" name="组合 22">
            <a:extLst>
              <a:ext uri="{FF2B5EF4-FFF2-40B4-BE49-F238E27FC236}">
                <a16:creationId xmlns:a16="http://schemas.microsoft.com/office/drawing/2014/main" id="{41CD4D34-9890-49AE-826F-F63F638F1D33}"/>
              </a:ext>
            </a:extLst>
          </p:cNvPr>
          <p:cNvGrpSpPr/>
          <p:nvPr/>
        </p:nvGrpSpPr>
        <p:grpSpPr>
          <a:xfrm>
            <a:off x="201929" y="4485060"/>
            <a:ext cx="8704051" cy="906809"/>
            <a:chOff x="117017" y="4590877"/>
            <a:chExt cx="8704169" cy="906809"/>
          </a:xfrm>
          <a:effectLst>
            <a:outerShdw blurRad="50800" dist="38100" dir="2700000" algn="tl" rotWithShape="0">
              <a:prstClr val="black">
                <a:alpha val="40000"/>
              </a:prstClr>
            </a:outerShdw>
          </a:effectLst>
        </p:grpSpPr>
        <p:sp>
          <p:nvSpPr>
            <p:cNvPr id="25" name="矩形: 圆角 36">
              <a:extLst>
                <a:ext uri="{FF2B5EF4-FFF2-40B4-BE49-F238E27FC236}">
                  <a16:creationId xmlns:a16="http://schemas.microsoft.com/office/drawing/2014/main" id="{B699579F-DFA2-4135-B6A0-D8E817A03EDE}"/>
                </a:ext>
              </a:extLst>
            </p:cNvPr>
            <p:cNvSpPr/>
            <p:nvPr/>
          </p:nvSpPr>
          <p:spPr>
            <a:xfrm>
              <a:off x="117017" y="5051923"/>
              <a:ext cx="8704052" cy="445763"/>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 fmla="*/ 0 w 8704051"/>
                <a:gd name="connsiteY0" fmla="*/ 823321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103039 h 926360"/>
                <a:gd name="connsiteX4" fmla="*/ 8705787 w 8705787"/>
                <a:gd name="connsiteY4" fmla="*/ 825702 h 926360"/>
                <a:gd name="connsiteX5" fmla="*/ 8605129 w 8705787"/>
                <a:gd name="connsiteY5" fmla="*/ 926360 h 926360"/>
                <a:gd name="connsiteX6" fmla="*/ 102394 w 8705787"/>
                <a:gd name="connsiteY6" fmla="*/ 926360 h 926360"/>
                <a:gd name="connsiteX7" fmla="*/ 1736 w 8705787"/>
                <a:gd name="connsiteY7" fmla="*/ 825702 h 926360"/>
                <a:gd name="connsiteX0" fmla="*/ 1736 w 9277174"/>
                <a:gd name="connsiteY0" fmla="*/ 825702 h 926360"/>
                <a:gd name="connsiteX1" fmla="*/ 0 w 9277174"/>
                <a:gd name="connsiteY1" fmla="*/ 0 h 926360"/>
                <a:gd name="connsiteX2" fmla="*/ 8605129 w 9277174"/>
                <a:gd name="connsiteY2" fmla="*/ 2381 h 926360"/>
                <a:gd name="connsiteX3" fmla="*/ 8705787 w 9277174"/>
                <a:gd name="connsiteY3" fmla="*/ 825702 h 926360"/>
                <a:gd name="connsiteX4" fmla="*/ 8605129 w 9277174"/>
                <a:gd name="connsiteY4" fmla="*/ 926360 h 926360"/>
                <a:gd name="connsiteX5" fmla="*/ 102394 w 9277174"/>
                <a:gd name="connsiteY5" fmla="*/ 926360 h 926360"/>
                <a:gd name="connsiteX6" fmla="*/ 1736 w 9277174"/>
                <a:gd name="connsiteY6" fmla="*/ 825702 h 926360"/>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825702 h 926360"/>
                <a:gd name="connsiteX4" fmla="*/ 8605129 w 8705787"/>
                <a:gd name="connsiteY4" fmla="*/ 926360 h 926360"/>
                <a:gd name="connsiteX5" fmla="*/ 102394 w 8705787"/>
                <a:gd name="connsiteY5" fmla="*/ 926360 h 926360"/>
                <a:gd name="connsiteX6" fmla="*/ 1736 w 8705787"/>
                <a:gd name="connsiteY6" fmla="*/ 825702 h 926360"/>
                <a:gd name="connsiteX0" fmla="*/ 1736 w 8706729"/>
                <a:gd name="connsiteY0" fmla="*/ 825702 h 926360"/>
                <a:gd name="connsiteX1" fmla="*/ 0 w 8706729"/>
                <a:gd name="connsiteY1" fmla="*/ 0 h 926360"/>
                <a:gd name="connsiteX2" fmla="*/ 8706729 w 8706729"/>
                <a:gd name="connsiteY2" fmla="*/ 2381 h 926360"/>
                <a:gd name="connsiteX3" fmla="*/ 8705787 w 8706729"/>
                <a:gd name="connsiteY3" fmla="*/ 825702 h 926360"/>
                <a:gd name="connsiteX4" fmla="*/ 8605129 w 8706729"/>
                <a:gd name="connsiteY4" fmla="*/ 926360 h 926360"/>
                <a:gd name="connsiteX5" fmla="*/ 102394 w 8706729"/>
                <a:gd name="connsiteY5" fmla="*/ 926360 h 926360"/>
                <a:gd name="connsiteX6" fmla="*/ 1736 w 8706729"/>
                <a:gd name="connsiteY6" fmla="*/ 825702 h 926360"/>
                <a:gd name="connsiteX0" fmla="*/ 117 w 8705110"/>
                <a:gd name="connsiteY0" fmla="*/ 825702 h 926360"/>
                <a:gd name="connsiteX1" fmla="*/ 762 w 8705110"/>
                <a:gd name="connsiteY1" fmla="*/ 0 h 926360"/>
                <a:gd name="connsiteX2" fmla="*/ 8705110 w 8705110"/>
                <a:gd name="connsiteY2" fmla="*/ 2381 h 926360"/>
                <a:gd name="connsiteX3" fmla="*/ 8704168 w 8705110"/>
                <a:gd name="connsiteY3" fmla="*/ 825702 h 926360"/>
                <a:gd name="connsiteX4" fmla="*/ 8603510 w 8705110"/>
                <a:gd name="connsiteY4" fmla="*/ 926360 h 926360"/>
                <a:gd name="connsiteX5" fmla="*/ 100775 w 8705110"/>
                <a:gd name="connsiteY5" fmla="*/ 926360 h 926360"/>
                <a:gd name="connsiteX6" fmla="*/ 117 w 8705110"/>
                <a:gd name="connsiteY6" fmla="*/ 825702 h 92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FCF6EE"/>
            </a:solidFill>
            <a:ln>
              <a:solidFill>
                <a:srgbClr val="FCF6EE"/>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20000"/>
                </a:lnSpc>
                <a:buClr>
                  <a:srgbClr val="E2A856"/>
                </a:buClr>
                <a:buSzPct val="80000"/>
              </a:pPr>
              <a:r>
                <a:rPr lang="en-US" altLang="zh-CN" sz="2000" dirty="0">
                  <a:solidFill>
                    <a:srgbClr val="000000"/>
                  </a:solidFill>
                  <a:latin typeface="Courier New" panose="02070309020205020404" pitchFamily="49" charset="0"/>
                  <a:cs typeface="Courier New" panose="02070309020205020404" pitchFamily="49" charset="0"/>
                </a:rPr>
                <a:t>divide</a:t>
              </a:r>
              <a:r>
                <a:rPr lang="en-US" altLang="zh-CN" sz="2000" dirty="0">
                  <a:solidFill>
                    <a:srgbClr val="000000"/>
                  </a:solidFill>
                  <a:latin typeface="MicrosoftYaHei"/>
                </a:rPr>
                <a:t> </a:t>
              </a:r>
              <a:r>
                <a:rPr lang="zh-CN" altLang="en-US" sz="2000" dirty="0">
                  <a:solidFill>
                    <a:srgbClr val="000000"/>
                  </a:solidFill>
                  <a:latin typeface="MicrosoftYaHei"/>
                </a:rPr>
                <a:t>函数用来实现两个分数的相除运算，返回结果为一个分数类型</a:t>
              </a:r>
            </a:p>
          </p:txBody>
        </p:sp>
        <p:grpSp>
          <p:nvGrpSpPr>
            <p:cNvPr id="26" name="组合 25">
              <a:extLst>
                <a:ext uri="{FF2B5EF4-FFF2-40B4-BE49-F238E27FC236}">
                  <a16:creationId xmlns:a16="http://schemas.microsoft.com/office/drawing/2014/main" id="{8599221E-5A37-496E-89D9-BD139EF5DE43}"/>
                </a:ext>
              </a:extLst>
            </p:cNvPr>
            <p:cNvGrpSpPr/>
            <p:nvPr/>
          </p:nvGrpSpPr>
          <p:grpSpPr>
            <a:xfrm>
              <a:off x="117133" y="4590877"/>
              <a:ext cx="8704053" cy="511145"/>
              <a:chOff x="219973" y="1727894"/>
              <a:chExt cx="8704053" cy="511145"/>
            </a:xfrm>
          </p:grpSpPr>
          <p:sp>
            <p:nvSpPr>
              <p:cNvPr id="27" name="矩形: 圆顶角 26">
                <a:extLst>
                  <a:ext uri="{FF2B5EF4-FFF2-40B4-BE49-F238E27FC236}">
                    <a16:creationId xmlns:a16="http://schemas.microsoft.com/office/drawing/2014/main" id="{AB17008F-39D6-41DB-9E3F-6B1D1C040750}"/>
                  </a:ext>
                </a:extLst>
              </p:cNvPr>
              <p:cNvSpPr/>
              <p:nvPr/>
            </p:nvSpPr>
            <p:spPr>
              <a:xfrm>
                <a:off x="219974" y="1727894"/>
                <a:ext cx="8704052" cy="488454"/>
              </a:xfrm>
              <a:prstGeom prst="round2SameRect">
                <a:avLst>
                  <a:gd name="adj1" fmla="val 20076"/>
                  <a:gd name="adj2" fmla="val 0"/>
                </a:avLst>
              </a:prstGeom>
              <a:solidFill>
                <a:srgbClr val="E2A856"/>
              </a:solidFill>
              <a:ln>
                <a:solidFill>
                  <a:srgbClr val="E2A8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zh-CN" altLang="en-US" sz="2400" dirty="0">
                    <a:solidFill>
                      <a:schemeClr val="bg1"/>
                    </a:solidFill>
                    <a:latin typeface="Courier New" panose="02070309020205020404" pitchFamily="49" charset="0"/>
                    <a:cs typeface="Courier New" panose="02070309020205020404" pitchFamily="49" charset="0"/>
                  </a:rPr>
                  <a:t>说明</a:t>
                </a:r>
              </a:p>
            </p:txBody>
          </p:sp>
          <p:sp>
            <p:nvSpPr>
              <p:cNvPr id="28" name="矩形 27">
                <a:extLst>
                  <a:ext uri="{FF2B5EF4-FFF2-40B4-BE49-F238E27FC236}">
                    <a16:creationId xmlns:a16="http://schemas.microsoft.com/office/drawing/2014/main" id="{14E2389A-6A42-4B9E-AD82-328807520BBB}"/>
                  </a:ext>
                </a:extLst>
              </p:cNvPr>
              <p:cNvSpPr/>
              <p:nvPr/>
            </p:nvSpPr>
            <p:spPr>
              <a:xfrm>
                <a:off x="219973" y="1777374"/>
                <a:ext cx="8704051" cy="461665"/>
              </a:xfrm>
              <a:prstGeom prst="rect">
                <a:avLst/>
              </a:prstGeom>
            </p:spPr>
            <p:txBody>
              <a:bodyPr wrap="square">
                <a:spAutoFit/>
              </a:bodyPr>
              <a:lstStyle/>
              <a:p>
                <a:endParaRPr lang="zh-CN" altLang="en-US" sz="2400" dirty="0">
                  <a:solidFill>
                    <a:schemeClr val="bg1"/>
                  </a:solidFill>
                  <a:latin typeface="Courier New" panose="02070309020205020404" pitchFamily="49" charset="0"/>
                  <a:cs typeface="Courier New" panose="02070309020205020404" pitchFamily="49" charset="0"/>
                </a:endParaRPr>
              </a:p>
            </p:txBody>
          </p:sp>
        </p:grpSp>
      </p:grpSp>
      <p:grpSp>
        <p:nvGrpSpPr>
          <p:cNvPr id="29" name="组合 28">
            <a:extLst>
              <a:ext uri="{FF2B5EF4-FFF2-40B4-BE49-F238E27FC236}">
                <a16:creationId xmlns:a16="http://schemas.microsoft.com/office/drawing/2014/main" id="{7C066E4F-CE70-468A-A710-42D266345F52}"/>
              </a:ext>
            </a:extLst>
          </p:cNvPr>
          <p:cNvGrpSpPr/>
          <p:nvPr/>
        </p:nvGrpSpPr>
        <p:grpSpPr>
          <a:xfrm>
            <a:off x="201694" y="5518207"/>
            <a:ext cx="8704169" cy="860982"/>
            <a:chOff x="117017" y="4626573"/>
            <a:chExt cx="8704169" cy="860982"/>
          </a:xfrm>
          <a:effectLst>
            <a:outerShdw blurRad="50800" dist="38100" dir="2700000" algn="tl" rotWithShape="0">
              <a:prstClr val="black">
                <a:alpha val="40000"/>
              </a:prstClr>
            </a:outerShdw>
          </a:effectLst>
        </p:grpSpPr>
        <p:sp>
          <p:nvSpPr>
            <p:cNvPr id="30" name="矩形: 圆角 36">
              <a:extLst>
                <a:ext uri="{FF2B5EF4-FFF2-40B4-BE49-F238E27FC236}">
                  <a16:creationId xmlns:a16="http://schemas.microsoft.com/office/drawing/2014/main" id="{5ECD1ABD-85AC-40EC-898C-5CDBCC1B5CCB}"/>
                </a:ext>
              </a:extLst>
            </p:cNvPr>
            <p:cNvSpPr/>
            <p:nvPr/>
          </p:nvSpPr>
          <p:spPr>
            <a:xfrm>
              <a:off x="117017" y="5051923"/>
              <a:ext cx="8704051" cy="435632"/>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 fmla="*/ 0 w 8704051"/>
                <a:gd name="connsiteY0" fmla="*/ 823321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103039 h 926360"/>
                <a:gd name="connsiteX4" fmla="*/ 8705787 w 8705787"/>
                <a:gd name="connsiteY4" fmla="*/ 825702 h 926360"/>
                <a:gd name="connsiteX5" fmla="*/ 8605129 w 8705787"/>
                <a:gd name="connsiteY5" fmla="*/ 926360 h 926360"/>
                <a:gd name="connsiteX6" fmla="*/ 102394 w 8705787"/>
                <a:gd name="connsiteY6" fmla="*/ 926360 h 926360"/>
                <a:gd name="connsiteX7" fmla="*/ 1736 w 8705787"/>
                <a:gd name="connsiteY7" fmla="*/ 825702 h 926360"/>
                <a:gd name="connsiteX0" fmla="*/ 1736 w 9277174"/>
                <a:gd name="connsiteY0" fmla="*/ 825702 h 926360"/>
                <a:gd name="connsiteX1" fmla="*/ 0 w 9277174"/>
                <a:gd name="connsiteY1" fmla="*/ 0 h 926360"/>
                <a:gd name="connsiteX2" fmla="*/ 8605129 w 9277174"/>
                <a:gd name="connsiteY2" fmla="*/ 2381 h 926360"/>
                <a:gd name="connsiteX3" fmla="*/ 8705787 w 9277174"/>
                <a:gd name="connsiteY3" fmla="*/ 825702 h 926360"/>
                <a:gd name="connsiteX4" fmla="*/ 8605129 w 9277174"/>
                <a:gd name="connsiteY4" fmla="*/ 926360 h 926360"/>
                <a:gd name="connsiteX5" fmla="*/ 102394 w 9277174"/>
                <a:gd name="connsiteY5" fmla="*/ 926360 h 926360"/>
                <a:gd name="connsiteX6" fmla="*/ 1736 w 9277174"/>
                <a:gd name="connsiteY6" fmla="*/ 825702 h 926360"/>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825702 h 926360"/>
                <a:gd name="connsiteX4" fmla="*/ 8605129 w 8705787"/>
                <a:gd name="connsiteY4" fmla="*/ 926360 h 926360"/>
                <a:gd name="connsiteX5" fmla="*/ 102394 w 8705787"/>
                <a:gd name="connsiteY5" fmla="*/ 926360 h 926360"/>
                <a:gd name="connsiteX6" fmla="*/ 1736 w 8705787"/>
                <a:gd name="connsiteY6" fmla="*/ 825702 h 926360"/>
                <a:gd name="connsiteX0" fmla="*/ 1736 w 8706729"/>
                <a:gd name="connsiteY0" fmla="*/ 825702 h 926360"/>
                <a:gd name="connsiteX1" fmla="*/ 0 w 8706729"/>
                <a:gd name="connsiteY1" fmla="*/ 0 h 926360"/>
                <a:gd name="connsiteX2" fmla="*/ 8706729 w 8706729"/>
                <a:gd name="connsiteY2" fmla="*/ 2381 h 926360"/>
                <a:gd name="connsiteX3" fmla="*/ 8705787 w 8706729"/>
                <a:gd name="connsiteY3" fmla="*/ 825702 h 926360"/>
                <a:gd name="connsiteX4" fmla="*/ 8605129 w 8706729"/>
                <a:gd name="connsiteY4" fmla="*/ 926360 h 926360"/>
                <a:gd name="connsiteX5" fmla="*/ 102394 w 8706729"/>
                <a:gd name="connsiteY5" fmla="*/ 926360 h 926360"/>
                <a:gd name="connsiteX6" fmla="*/ 1736 w 8706729"/>
                <a:gd name="connsiteY6" fmla="*/ 825702 h 926360"/>
                <a:gd name="connsiteX0" fmla="*/ 117 w 8705110"/>
                <a:gd name="connsiteY0" fmla="*/ 825702 h 926360"/>
                <a:gd name="connsiteX1" fmla="*/ 762 w 8705110"/>
                <a:gd name="connsiteY1" fmla="*/ 0 h 926360"/>
                <a:gd name="connsiteX2" fmla="*/ 8705110 w 8705110"/>
                <a:gd name="connsiteY2" fmla="*/ 2381 h 926360"/>
                <a:gd name="connsiteX3" fmla="*/ 8704168 w 8705110"/>
                <a:gd name="connsiteY3" fmla="*/ 825702 h 926360"/>
                <a:gd name="connsiteX4" fmla="*/ 8603510 w 8705110"/>
                <a:gd name="connsiteY4" fmla="*/ 926360 h 926360"/>
                <a:gd name="connsiteX5" fmla="*/ 100775 w 8705110"/>
                <a:gd name="connsiteY5" fmla="*/ 926360 h 926360"/>
                <a:gd name="connsiteX6" fmla="*/ 117 w 8705110"/>
                <a:gd name="connsiteY6" fmla="*/ 825702 h 92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7F3E6"/>
            </a:solidFill>
            <a:ln>
              <a:solidFill>
                <a:srgbClr val="E7F3E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20000"/>
                </a:lnSpc>
                <a:buClr>
                  <a:srgbClr val="262685"/>
                </a:buClr>
                <a:buSzPct val="80000"/>
              </a:pPr>
              <a:r>
                <a:rPr lang="zh-CN" altLang="en-US" sz="2000" dirty="0">
                  <a:solidFill>
                    <a:srgbClr val="000000"/>
                  </a:solidFill>
                  <a:latin typeface="MicrosoftYaHei"/>
                </a:rPr>
                <a:t>调用了几次构造函数？</a:t>
              </a:r>
            </a:p>
          </p:txBody>
        </p:sp>
        <p:sp>
          <p:nvSpPr>
            <p:cNvPr id="31" name="矩形: 圆顶角 30">
              <a:extLst>
                <a:ext uri="{FF2B5EF4-FFF2-40B4-BE49-F238E27FC236}">
                  <a16:creationId xmlns:a16="http://schemas.microsoft.com/office/drawing/2014/main" id="{C577E55A-08C3-4D95-89C6-F97DC243FD71}"/>
                </a:ext>
              </a:extLst>
            </p:cNvPr>
            <p:cNvSpPr/>
            <p:nvPr/>
          </p:nvSpPr>
          <p:spPr>
            <a:xfrm>
              <a:off x="117134" y="4626573"/>
              <a:ext cx="8704052" cy="417061"/>
            </a:xfrm>
            <a:prstGeom prst="round2SameRect">
              <a:avLst>
                <a:gd name="adj1" fmla="val 20076"/>
                <a:gd name="adj2" fmla="val 0"/>
              </a:avLst>
            </a:prstGeom>
            <a:solidFill>
              <a:srgbClr val="118707"/>
            </a:solidFill>
            <a:ln>
              <a:solidFill>
                <a:srgbClr val="1187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bg1"/>
                  </a:solidFill>
                  <a:latin typeface="Courier New" panose="02070309020205020404" pitchFamily="49" charset="0"/>
                  <a:cs typeface="Courier New" panose="02070309020205020404" pitchFamily="49" charset="0"/>
                </a:rPr>
                <a:t>问题</a:t>
              </a:r>
            </a:p>
          </p:txBody>
        </p:sp>
      </p:grpSp>
    </p:spTree>
    <p:extLst>
      <p:ext uri="{BB962C8B-B14F-4D97-AF65-F5344CB8AC3E}">
        <p14:creationId xmlns:p14="http://schemas.microsoft.com/office/powerpoint/2010/main" val="347818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457950" y="6383729"/>
            <a:ext cx="2057400" cy="365125"/>
          </a:xfrm>
        </p:spPr>
        <p:txBody>
          <a:bodyPr/>
          <a:lstStyle/>
          <a:p>
            <a:fld id="{6AD33FD5-61D2-4238-98DB-DB8C208BC919}" type="slidenum">
              <a:rPr lang="zh-CN" altLang="en-US" smtClean="0"/>
              <a:t>28</a:t>
            </a:fld>
            <a:endParaRPr lang="zh-CN" altLang="en-US" dirty="0"/>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842066" cy="584775"/>
          </a:xfrm>
          <a:prstGeom prst="rect">
            <a:avLst/>
          </a:prstGeom>
          <a:noFill/>
        </p:spPr>
        <p:txBody>
          <a:bodyPr wrap="square" rtlCol="0">
            <a:spAutoFit/>
          </a:bodyPr>
          <a:lstStyle/>
          <a:p>
            <a:r>
              <a:rPr lang="en-US" altLang="zh-CN" sz="3200" dirty="0">
                <a:solidFill>
                  <a:schemeClr val="bg1"/>
                </a:solidFill>
              </a:rPr>
              <a:t>6.2.2 </a:t>
            </a:r>
            <a:r>
              <a:rPr lang="zh-CN" altLang="en-US" sz="3200" dirty="0">
                <a:solidFill>
                  <a:schemeClr val="bg1"/>
                </a:solidFill>
              </a:rPr>
              <a:t>复制构造函数</a:t>
            </a:r>
            <a:r>
              <a:rPr lang="zh-CN" altLang="en-US" sz="2400" dirty="0">
                <a:solidFill>
                  <a:schemeClr val="bg1"/>
                </a:solidFill>
              </a:rPr>
              <a:t> </a:t>
            </a:r>
            <a:r>
              <a:rPr lang="en-US" altLang="zh-CN" sz="2400" dirty="0">
                <a:solidFill>
                  <a:schemeClr val="bg1"/>
                </a:solidFill>
              </a:rPr>
              <a:t>--- </a:t>
            </a:r>
            <a:r>
              <a:rPr lang="zh-CN" altLang="en-US" sz="2400" dirty="0">
                <a:solidFill>
                  <a:schemeClr val="bg1"/>
                </a:solidFill>
              </a:rPr>
              <a:t>阻止复制</a:t>
            </a:r>
          </a:p>
        </p:txBody>
      </p:sp>
      <p:grpSp>
        <p:nvGrpSpPr>
          <p:cNvPr id="12" name="组合 11">
            <a:extLst>
              <a:ext uri="{FF2B5EF4-FFF2-40B4-BE49-F238E27FC236}">
                <a16:creationId xmlns:a16="http://schemas.microsoft.com/office/drawing/2014/main" id="{979E3400-F647-4578-8EA6-2862864D799E}"/>
              </a:ext>
            </a:extLst>
          </p:cNvPr>
          <p:cNvGrpSpPr/>
          <p:nvPr/>
        </p:nvGrpSpPr>
        <p:grpSpPr>
          <a:xfrm>
            <a:off x="219901" y="997207"/>
            <a:ext cx="8704068" cy="1397593"/>
            <a:chOff x="219958" y="1763591"/>
            <a:chExt cx="8704068" cy="1397593"/>
          </a:xfrm>
        </p:grpSpPr>
        <p:grpSp>
          <p:nvGrpSpPr>
            <p:cNvPr id="13" name="组合 12">
              <a:extLst>
                <a:ext uri="{FF2B5EF4-FFF2-40B4-BE49-F238E27FC236}">
                  <a16:creationId xmlns:a16="http://schemas.microsoft.com/office/drawing/2014/main" id="{9C6418F5-1F71-4AED-A09D-18875B319B12}"/>
                </a:ext>
              </a:extLst>
            </p:cNvPr>
            <p:cNvGrpSpPr/>
            <p:nvPr/>
          </p:nvGrpSpPr>
          <p:grpSpPr>
            <a:xfrm>
              <a:off x="219974" y="1763591"/>
              <a:ext cx="8704052" cy="1397593"/>
              <a:chOff x="219974" y="1770733"/>
              <a:chExt cx="8704052" cy="1303298"/>
            </a:xfrm>
            <a:effectLst>
              <a:outerShdw blurRad="50800" dist="69850" dir="2700000" algn="tl" rotWithShape="0">
                <a:prstClr val="black">
                  <a:alpha val="40000"/>
                </a:prstClr>
              </a:outerShdw>
            </a:effectLst>
          </p:grpSpPr>
          <p:sp>
            <p:nvSpPr>
              <p:cNvPr id="16" name="矩形: 圆角 15">
                <a:extLst>
                  <a:ext uri="{FF2B5EF4-FFF2-40B4-BE49-F238E27FC236}">
                    <a16:creationId xmlns:a16="http://schemas.microsoft.com/office/drawing/2014/main" id="{11C950A3-C89D-4E1E-80D8-44CADB025AE4}"/>
                  </a:ext>
                </a:extLst>
              </p:cNvPr>
              <p:cNvSpPr/>
              <p:nvPr/>
            </p:nvSpPr>
            <p:spPr>
              <a:xfrm>
                <a:off x="219974" y="1770737"/>
                <a:ext cx="8704052" cy="1303294"/>
              </a:xfrm>
              <a:prstGeom prst="roundRect">
                <a:avLst>
                  <a:gd name="adj" fmla="val 2468"/>
                </a:avLst>
              </a:prstGeom>
              <a:solidFill>
                <a:srgbClr val="E9E9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矩形: 圆顶角 16">
                <a:extLst>
                  <a:ext uri="{FF2B5EF4-FFF2-40B4-BE49-F238E27FC236}">
                    <a16:creationId xmlns:a16="http://schemas.microsoft.com/office/drawing/2014/main" id="{4548E6C4-46E7-4BC6-AB15-292DCE1C7A62}"/>
                  </a:ext>
                </a:extLst>
              </p:cNvPr>
              <p:cNvSpPr/>
              <p:nvPr/>
            </p:nvSpPr>
            <p:spPr>
              <a:xfrm>
                <a:off x="219974" y="1770733"/>
                <a:ext cx="8704052" cy="388922"/>
              </a:xfrm>
              <a:prstGeom prst="round2SameRect">
                <a:avLst>
                  <a:gd name="adj1" fmla="val 20076"/>
                  <a:gd name="adj2" fmla="val 0"/>
                </a:avLst>
              </a:prstGeom>
              <a:solidFill>
                <a:srgbClr val="262685"/>
              </a:solidFill>
              <a:ln>
                <a:solidFill>
                  <a:srgbClr val="2626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4" name="矩形 13">
              <a:extLst>
                <a:ext uri="{FF2B5EF4-FFF2-40B4-BE49-F238E27FC236}">
                  <a16:creationId xmlns:a16="http://schemas.microsoft.com/office/drawing/2014/main" id="{5E012E67-06F3-4401-A841-717BBC579011}"/>
                </a:ext>
              </a:extLst>
            </p:cNvPr>
            <p:cNvSpPr/>
            <p:nvPr/>
          </p:nvSpPr>
          <p:spPr>
            <a:xfrm>
              <a:off x="219958" y="2128748"/>
              <a:ext cx="8704005" cy="967957"/>
            </a:xfrm>
            <a:prstGeom prst="rect">
              <a:avLst/>
            </a:prstGeom>
          </p:spPr>
          <p:txBody>
            <a:bodyPr wrap="square">
              <a:spAutoFit/>
            </a:bodyPr>
            <a:lstStyle/>
            <a:p>
              <a:pPr marL="342900" indent="-342900">
                <a:lnSpc>
                  <a:spcPct val="150000"/>
                </a:lnSpc>
                <a:buClr>
                  <a:srgbClr val="262685"/>
                </a:buClr>
                <a:buSzPct val="80000"/>
                <a:buFont typeface="Wingdings" panose="05000000000000000000" pitchFamily="2" charset="2"/>
                <a:buChar char="l"/>
              </a:pPr>
              <a:r>
                <a:rPr lang="zh-CN" altLang="en-US" sz="2000" dirty="0">
                  <a:solidFill>
                    <a:srgbClr val="000000"/>
                  </a:solidFill>
                  <a:latin typeface="MicrosoftYaHei"/>
                </a:rPr>
                <a:t>将一个对象作为实参传递给一个非引用类型形参；</a:t>
              </a:r>
            </a:p>
            <a:p>
              <a:pPr marL="342900" indent="-342900">
                <a:lnSpc>
                  <a:spcPct val="150000"/>
                </a:lnSpc>
                <a:buClr>
                  <a:srgbClr val="262685"/>
                </a:buClr>
                <a:buSzPct val="80000"/>
                <a:buFont typeface="Wingdings" panose="05000000000000000000" pitchFamily="2" charset="2"/>
                <a:buChar char="l"/>
              </a:pPr>
              <a:r>
                <a:rPr lang="zh-CN" altLang="en-US" sz="2000" dirty="0">
                  <a:solidFill>
                    <a:srgbClr val="000000"/>
                  </a:solidFill>
                  <a:latin typeface="MicrosoftYaHei"/>
                </a:rPr>
                <a:t>函数返回值类型为非引用类型对象。</a:t>
              </a:r>
              <a:endParaRPr lang="en-US" altLang="zh-CN" sz="2000" dirty="0">
                <a:solidFill>
                  <a:srgbClr val="000000"/>
                </a:solidFill>
                <a:latin typeface="MicrosoftYaHei"/>
              </a:endParaRPr>
            </a:p>
          </p:txBody>
        </p:sp>
        <p:sp>
          <p:nvSpPr>
            <p:cNvPr id="15" name="矩形 14">
              <a:extLst>
                <a:ext uri="{FF2B5EF4-FFF2-40B4-BE49-F238E27FC236}">
                  <a16:creationId xmlns:a16="http://schemas.microsoft.com/office/drawing/2014/main" id="{3A0C79B6-F0C0-4DF3-A63C-D360F7AF4FA4}"/>
                </a:ext>
              </a:extLst>
            </p:cNvPr>
            <p:cNvSpPr/>
            <p:nvPr/>
          </p:nvSpPr>
          <p:spPr>
            <a:xfrm>
              <a:off x="219973" y="1777374"/>
              <a:ext cx="8704051" cy="461665"/>
            </a:xfrm>
            <a:prstGeom prst="rect">
              <a:avLst/>
            </a:prstGeom>
          </p:spPr>
          <p:txBody>
            <a:bodyPr wrap="square">
              <a:spAutoFit/>
            </a:bodyPr>
            <a:lstStyle/>
            <a:p>
              <a:r>
                <a:rPr lang="zh-CN" altLang="en-US" sz="2400" dirty="0">
                  <a:solidFill>
                    <a:srgbClr val="FFFFFF"/>
                  </a:solidFill>
                  <a:latin typeface="MicrosoftYaHei"/>
                </a:rPr>
                <a:t>复制构造函数的使用</a:t>
              </a:r>
              <a:endParaRPr lang="zh-CN" altLang="en-US" sz="2400" dirty="0"/>
            </a:p>
          </p:txBody>
        </p:sp>
      </p:grpSp>
      <p:grpSp>
        <p:nvGrpSpPr>
          <p:cNvPr id="23" name="组合 22">
            <a:extLst>
              <a:ext uri="{FF2B5EF4-FFF2-40B4-BE49-F238E27FC236}">
                <a16:creationId xmlns:a16="http://schemas.microsoft.com/office/drawing/2014/main" id="{021EB65B-35B8-4398-844C-8A766BEB0DB9}"/>
              </a:ext>
            </a:extLst>
          </p:cNvPr>
          <p:cNvGrpSpPr/>
          <p:nvPr/>
        </p:nvGrpSpPr>
        <p:grpSpPr>
          <a:xfrm>
            <a:off x="219900" y="2701088"/>
            <a:ext cx="8704005" cy="2126964"/>
            <a:chOff x="219974" y="1748979"/>
            <a:chExt cx="8704052" cy="2202301"/>
          </a:xfrm>
        </p:grpSpPr>
        <p:grpSp>
          <p:nvGrpSpPr>
            <p:cNvPr id="25" name="组合 24">
              <a:extLst>
                <a:ext uri="{FF2B5EF4-FFF2-40B4-BE49-F238E27FC236}">
                  <a16:creationId xmlns:a16="http://schemas.microsoft.com/office/drawing/2014/main" id="{2BB65120-B69C-4706-B6F8-C2FC194CAC07}"/>
                </a:ext>
              </a:extLst>
            </p:cNvPr>
            <p:cNvGrpSpPr/>
            <p:nvPr/>
          </p:nvGrpSpPr>
          <p:grpSpPr>
            <a:xfrm>
              <a:off x="219974" y="1763590"/>
              <a:ext cx="8704052" cy="2187690"/>
              <a:chOff x="219974" y="1770733"/>
              <a:chExt cx="8704052" cy="2040093"/>
            </a:xfrm>
            <a:effectLst>
              <a:outerShdw blurRad="50800" dist="69850" dir="2700000" algn="tl" rotWithShape="0">
                <a:prstClr val="black">
                  <a:alpha val="40000"/>
                </a:prstClr>
              </a:outerShdw>
            </a:effectLst>
          </p:grpSpPr>
          <p:sp>
            <p:nvSpPr>
              <p:cNvPr id="27" name="矩形: 圆角 26">
                <a:extLst>
                  <a:ext uri="{FF2B5EF4-FFF2-40B4-BE49-F238E27FC236}">
                    <a16:creationId xmlns:a16="http://schemas.microsoft.com/office/drawing/2014/main" id="{6A6D6F62-A15A-4C96-A58A-3598015DC91B}"/>
                  </a:ext>
                </a:extLst>
              </p:cNvPr>
              <p:cNvSpPr/>
              <p:nvPr/>
            </p:nvSpPr>
            <p:spPr>
              <a:xfrm>
                <a:off x="219974" y="1770733"/>
                <a:ext cx="8704052" cy="2040093"/>
              </a:xfrm>
              <a:prstGeom prst="roundRect">
                <a:avLst>
                  <a:gd name="adj" fmla="val 5057"/>
                </a:avLst>
              </a:pr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矩形: 圆顶角 27">
                <a:extLst>
                  <a:ext uri="{FF2B5EF4-FFF2-40B4-BE49-F238E27FC236}">
                    <a16:creationId xmlns:a16="http://schemas.microsoft.com/office/drawing/2014/main" id="{22049BD6-23E0-4953-ACA1-9475F5B1F01C}"/>
                  </a:ext>
                </a:extLst>
              </p:cNvPr>
              <p:cNvSpPr/>
              <p:nvPr/>
            </p:nvSpPr>
            <p:spPr>
              <a:xfrm>
                <a:off x="219974" y="1770733"/>
                <a:ext cx="8704052" cy="388922"/>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6" name="矩形 25">
              <a:extLst>
                <a:ext uri="{FF2B5EF4-FFF2-40B4-BE49-F238E27FC236}">
                  <a16:creationId xmlns:a16="http://schemas.microsoft.com/office/drawing/2014/main" id="{52C9B34E-8DEB-4A98-950B-31F835638334}"/>
                </a:ext>
              </a:extLst>
            </p:cNvPr>
            <p:cNvSpPr/>
            <p:nvPr/>
          </p:nvSpPr>
          <p:spPr>
            <a:xfrm>
              <a:off x="219974" y="1748979"/>
              <a:ext cx="8704051" cy="478017"/>
            </a:xfrm>
            <a:prstGeom prst="rect">
              <a:avLst/>
            </a:prstGeom>
          </p:spPr>
          <p:txBody>
            <a:bodyPr wrap="square">
              <a:spAutoFit/>
            </a:bodyPr>
            <a:lstStyle/>
            <a:p>
              <a:r>
                <a:rPr lang="zh-CN" altLang="en-US" sz="2400" dirty="0">
                  <a:solidFill>
                    <a:schemeClr val="bg1"/>
                  </a:solidFill>
                  <a:latin typeface="Courier New" panose="02070309020205020404" pitchFamily="49" charset="0"/>
                  <a:cs typeface="Courier New" panose="02070309020205020404" pitchFamily="49" charset="0"/>
                </a:rPr>
                <a:t>阻止复制</a:t>
              </a:r>
              <a:endParaRPr lang="zh-CN" altLang="en-US" sz="2400" dirty="0">
                <a:solidFill>
                  <a:schemeClr val="bg1"/>
                </a:solidFill>
              </a:endParaRPr>
            </a:p>
          </p:txBody>
        </p:sp>
      </p:grpSp>
      <p:sp>
        <p:nvSpPr>
          <p:cNvPr id="2" name="矩形 1">
            <a:extLst>
              <a:ext uri="{FF2B5EF4-FFF2-40B4-BE49-F238E27FC236}">
                <a16:creationId xmlns:a16="http://schemas.microsoft.com/office/drawing/2014/main" id="{1933FE73-C35A-44B7-BA58-5A90A0B31F9F}"/>
              </a:ext>
            </a:extLst>
          </p:cNvPr>
          <p:cNvSpPr/>
          <p:nvPr/>
        </p:nvSpPr>
        <p:spPr>
          <a:xfrm>
            <a:off x="219899" y="3117992"/>
            <a:ext cx="8704004" cy="1600438"/>
          </a:xfrm>
          <a:prstGeom prst="rect">
            <a:avLst/>
          </a:prstGeom>
        </p:spPr>
        <p:txBody>
          <a:bodyPr wrap="square">
            <a:spAutoFit/>
          </a:bodyPr>
          <a:lstStyle/>
          <a:p>
            <a:r>
              <a:rPr lang="en-US" altLang="zh-CN" sz="1400" dirty="0">
                <a:solidFill>
                  <a:srgbClr val="0000FF"/>
                </a:solidFill>
                <a:latin typeface="Courier New" panose="02070309020205020404" pitchFamily="49" charset="0"/>
                <a:cs typeface="Courier New" panose="02070309020205020404" pitchFamily="49" charset="0"/>
              </a:rPr>
              <a:t>class</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2B91AF"/>
                </a:solidFill>
                <a:latin typeface="Courier New" panose="02070309020205020404" pitchFamily="49" charset="0"/>
                <a:cs typeface="Courier New" panose="02070309020205020404" pitchFamily="49" charset="0"/>
              </a:rPr>
              <a:t>Employee</a:t>
            </a:r>
            <a:r>
              <a:rPr lang="en-US" altLang="zh-CN" sz="1400" dirty="0">
                <a:solidFill>
                  <a:srgbClr val="000000"/>
                </a:solidFill>
                <a:latin typeface="Courier New" panose="02070309020205020404" pitchFamily="49" charset="0"/>
                <a:cs typeface="Courier New" panose="02070309020205020404" pitchFamily="49" charset="0"/>
              </a:rPr>
              <a:t> {</a:t>
            </a:r>
          </a:p>
          <a:p>
            <a:r>
              <a:rPr lang="en-US" altLang="zh-CN" sz="1400" dirty="0">
                <a:solidFill>
                  <a:srgbClr val="0000FF"/>
                </a:solidFill>
                <a:latin typeface="Courier New" panose="02070309020205020404" pitchFamily="49" charset="0"/>
                <a:cs typeface="Courier New" panose="02070309020205020404" pitchFamily="49" charset="0"/>
              </a:rPr>
              <a:t>public</a:t>
            </a:r>
            <a:r>
              <a:rPr lang="en-US" altLang="zh-CN" sz="1400" dirty="0">
                <a:solidFill>
                  <a:srgbClr val="000000"/>
                </a:solidFill>
                <a:latin typeface="Courier New" panose="02070309020205020404" pitchFamily="49" charset="0"/>
                <a:cs typeface="Courier New" panose="02070309020205020404" pitchFamily="49" charset="0"/>
              </a:rPr>
              <a:t>:</a:t>
            </a:r>
          </a:p>
          <a:p>
            <a:r>
              <a:rPr lang="en-US" altLang="zh-CN" sz="1400" dirty="0">
                <a:solidFill>
                  <a:srgbClr val="000000"/>
                </a:solidFill>
                <a:latin typeface="Courier New" panose="02070309020205020404" pitchFamily="49" charset="0"/>
                <a:cs typeface="Courier New" panose="02070309020205020404" pitchFamily="49" charset="0"/>
              </a:rPr>
              <a:t>	Employee(</a:t>
            </a:r>
            <a:r>
              <a:rPr lang="en-US" altLang="zh-CN" sz="1400" dirty="0">
                <a:solidFill>
                  <a:srgbClr val="0000FF"/>
                </a:solidFill>
                <a:latin typeface="Courier New" panose="02070309020205020404" pitchFamily="49" charset="0"/>
                <a:cs typeface="Courier New" panose="02070309020205020404" pitchFamily="49" charset="0"/>
              </a:rPr>
              <a:t>const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2B91AF"/>
                </a:solidFill>
                <a:latin typeface="Courier New" panose="02070309020205020404" pitchFamily="49" charset="0"/>
                <a:cs typeface="Courier New" panose="02070309020205020404" pitchFamily="49" charset="0"/>
              </a:rPr>
              <a:t>Employee</a:t>
            </a:r>
            <a:r>
              <a:rPr lang="en-US" altLang="zh-CN" sz="1400" dirty="0">
                <a:solidFill>
                  <a:srgbClr val="000000"/>
                </a:solidFill>
                <a:latin typeface="Courier New" panose="02070309020205020404" pitchFamily="49" charset="0"/>
                <a:cs typeface="Courier New" panose="02070309020205020404" pitchFamily="49" charset="0"/>
              </a:rPr>
              <a:t> &amp;) = </a:t>
            </a:r>
            <a:r>
              <a:rPr lang="en-US" altLang="zh-CN" sz="1400" dirty="0">
                <a:solidFill>
                  <a:srgbClr val="0000FF"/>
                </a:solidFill>
                <a:latin typeface="Courier New" panose="02070309020205020404" pitchFamily="49" charset="0"/>
                <a:cs typeface="Courier New" panose="02070309020205020404" pitchFamily="49" charset="0"/>
              </a:rPr>
              <a:t>delete</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8000"/>
                </a:solidFill>
                <a:latin typeface="Courier New" panose="02070309020205020404" pitchFamily="49" charset="0"/>
                <a:cs typeface="Courier New" panose="02070309020205020404" pitchFamily="49" charset="0"/>
              </a:rPr>
              <a:t>// </a:t>
            </a:r>
            <a:r>
              <a:rPr lang="zh-CN" altLang="en-US" sz="1400" dirty="0">
                <a:solidFill>
                  <a:srgbClr val="008000"/>
                </a:solidFill>
                <a:latin typeface="Courier New" panose="02070309020205020404" pitchFamily="49" charset="0"/>
                <a:cs typeface="Courier New" panose="02070309020205020404" pitchFamily="49" charset="0"/>
              </a:rPr>
              <a:t>阻止复制</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00"/>
                </a:solidFill>
                <a:latin typeface="Courier New" panose="02070309020205020404" pitchFamily="49" charset="0"/>
                <a:cs typeface="Courier New" panose="02070309020205020404" pitchFamily="49" charset="0"/>
              </a:rPr>
              <a:t>};</a:t>
            </a:r>
          </a:p>
          <a:p>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2B91AF"/>
                </a:solidFill>
                <a:latin typeface="Courier New" panose="02070309020205020404" pitchFamily="49" charset="0"/>
                <a:cs typeface="Courier New" panose="02070309020205020404" pitchFamily="49" charset="0"/>
              </a:rPr>
              <a:t>Employee</a:t>
            </a:r>
            <a:r>
              <a:rPr lang="en-US" altLang="zh-CN" sz="1400" dirty="0">
                <a:solidFill>
                  <a:srgbClr val="000000"/>
                </a:solidFill>
                <a:latin typeface="Courier New" panose="02070309020205020404" pitchFamily="49" charset="0"/>
                <a:cs typeface="Courier New" panose="02070309020205020404" pitchFamily="49" charset="0"/>
              </a:rPr>
              <a:t> e1; </a:t>
            </a:r>
            <a:r>
              <a:rPr lang="en-US" altLang="zh-CN" sz="1400" dirty="0">
                <a:solidFill>
                  <a:srgbClr val="008000"/>
                </a:solidFill>
                <a:latin typeface="Courier New" panose="02070309020205020404" pitchFamily="49" charset="0"/>
                <a:cs typeface="Courier New" panose="02070309020205020404" pitchFamily="49" charset="0"/>
              </a:rPr>
              <a:t>// </a:t>
            </a:r>
            <a:r>
              <a:rPr lang="zh-CN" altLang="en-US" sz="1400" dirty="0">
                <a:solidFill>
                  <a:srgbClr val="008000"/>
                </a:solidFill>
                <a:latin typeface="Courier New" panose="02070309020205020404" pitchFamily="49" charset="0"/>
                <a:cs typeface="Courier New" panose="02070309020205020404" pitchFamily="49" charset="0"/>
              </a:rPr>
              <a:t>调用默认构造函数</a:t>
            </a:r>
            <a:endParaRPr lang="zh-CN" altLang="en-US"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2B91AF"/>
                </a:solidFill>
                <a:latin typeface="Courier New" panose="02070309020205020404" pitchFamily="49" charset="0"/>
                <a:cs typeface="Courier New" panose="02070309020205020404" pitchFamily="49" charset="0"/>
              </a:rPr>
              <a:t>Employee</a:t>
            </a:r>
            <a:r>
              <a:rPr lang="en-US" altLang="zh-CN" sz="1400" dirty="0">
                <a:solidFill>
                  <a:srgbClr val="000000"/>
                </a:solidFill>
                <a:latin typeface="Courier New" panose="02070309020205020404" pitchFamily="49" charset="0"/>
                <a:cs typeface="Courier New" panose="02070309020205020404" pitchFamily="49" charset="0"/>
              </a:rPr>
              <a:t> e2(e1); </a:t>
            </a:r>
            <a:r>
              <a:rPr lang="en-US" altLang="zh-CN" sz="1400" dirty="0">
                <a:solidFill>
                  <a:srgbClr val="008000"/>
                </a:solidFill>
                <a:latin typeface="Courier New" panose="02070309020205020404" pitchFamily="49" charset="0"/>
                <a:cs typeface="Courier New" panose="02070309020205020404" pitchFamily="49" charset="0"/>
              </a:rPr>
              <a:t>// </a:t>
            </a:r>
            <a:r>
              <a:rPr lang="zh-CN" altLang="en-US" sz="1400" dirty="0">
                <a:solidFill>
                  <a:srgbClr val="008000"/>
                </a:solidFill>
                <a:latin typeface="Courier New" panose="02070309020205020404" pitchFamily="49" charset="0"/>
                <a:cs typeface="Courier New" panose="02070309020205020404" pitchFamily="49" charset="0"/>
              </a:rPr>
              <a:t>错误：复制构造函数是删除的，不能调用</a:t>
            </a:r>
            <a:endParaRPr lang="zh-CN" alt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808344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457950" y="6383729"/>
            <a:ext cx="2057400" cy="365125"/>
          </a:xfrm>
        </p:spPr>
        <p:txBody>
          <a:bodyPr/>
          <a:lstStyle/>
          <a:p>
            <a:fld id="{6AD33FD5-61D2-4238-98DB-DB8C208BC919}" type="slidenum">
              <a:rPr lang="zh-CN" altLang="en-US" smtClean="0"/>
              <a:t>29</a:t>
            </a:fld>
            <a:endParaRPr lang="zh-CN" altLang="en-US" dirty="0"/>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842066" cy="584775"/>
          </a:xfrm>
          <a:prstGeom prst="rect">
            <a:avLst/>
          </a:prstGeom>
          <a:noFill/>
        </p:spPr>
        <p:txBody>
          <a:bodyPr wrap="square" rtlCol="0">
            <a:spAutoFit/>
          </a:bodyPr>
          <a:lstStyle/>
          <a:p>
            <a:r>
              <a:rPr lang="en-US" altLang="zh-CN" sz="3200" dirty="0">
                <a:solidFill>
                  <a:schemeClr val="bg1"/>
                </a:solidFill>
              </a:rPr>
              <a:t>6.2.2 </a:t>
            </a:r>
            <a:r>
              <a:rPr lang="zh-CN" altLang="en-US" sz="3200" dirty="0">
                <a:solidFill>
                  <a:schemeClr val="bg1"/>
                </a:solidFill>
              </a:rPr>
              <a:t>复制构造函数</a:t>
            </a:r>
            <a:r>
              <a:rPr lang="zh-CN" altLang="en-US" sz="2400" dirty="0">
                <a:solidFill>
                  <a:schemeClr val="bg1"/>
                </a:solidFill>
              </a:rPr>
              <a:t> </a:t>
            </a:r>
            <a:r>
              <a:rPr lang="en-US" altLang="zh-CN" sz="2400" dirty="0">
                <a:solidFill>
                  <a:schemeClr val="bg1"/>
                </a:solidFill>
              </a:rPr>
              <a:t>--- </a:t>
            </a:r>
            <a:r>
              <a:rPr lang="zh-CN" altLang="en-US" sz="2400" dirty="0">
                <a:solidFill>
                  <a:schemeClr val="bg1"/>
                </a:solidFill>
              </a:rPr>
              <a:t>复制优化</a:t>
            </a:r>
          </a:p>
        </p:txBody>
      </p:sp>
      <p:grpSp>
        <p:nvGrpSpPr>
          <p:cNvPr id="12" name="组合 11">
            <a:extLst>
              <a:ext uri="{FF2B5EF4-FFF2-40B4-BE49-F238E27FC236}">
                <a16:creationId xmlns:a16="http://schemas.microsoft.com/office/drawing/2014/main" id="{979E3400-F647-4578-8EA6-2862864D799E}"/>
              </a:ext>
            </a:extLst>
          </p:cNvPr>
          <p:cNvGrpSpPr/>
          <p:nvPr/>
        </p:nvGrpSpPr>
        <p:grpSpPr>
          <a:xfrm>
            <a:off x="219763" y="2662970"/>
            <a:ext cx="8704068" cy="1231785"/>
            <a:chOff x="219958" y="1763591"/>
            <a:chExt cx="8704068" cy="1231785"/>
          </a:xfrm>
        </p:grpSpPr>
        <p:grpSp>
          <p:nvGrpSpPr>
            <p:cNvPr id="13" name="组合 12">
              <a:extLst>
                <a:ext uri="{FF2B5EF4-FFF2-40B4-BE49-F238E27FC236}">
                  <a16:creationId xmlns:a16="http://schemas.microsoft.com/office/drawing/2014/main" id="{9C6418F5-1F71-4AED-A09D-18875B319B12}"/>
                </a:ext>
              </a:extLst>
            </p:cNvPr>
            <p:cNvGrpSpPr/>
            <p:nvPr/>
          </p:nvGrpSpPr>
          <p:grpSpPr>
            <a:xfrm>
              <a:off x="219974" y="1763591"/>
              <a:ext cx="8704052" cy="1231785"/>
              <a:chOff x="219974" y="1770733"/>
              <a:chExt cx="8704052" cy="1148677"/>
            </a:xfrm>
            <a:effectLst>
              <a:outerShdw blurRad="50800" dist="69850" dir="2700000" algn="tl" rotWithShape="0">
                <a:prstClr val="black">
                  <a:alpha val="40000"/>
                </a:prstClr>
              </a:outerShdw>
            </a:effectLst>
          </p:grpSpPr>
          <p:sp>
            <p:nvSpPr>
              <p:cNvPr id="16" name="矩形: 圆角 15">
                <a:extLst>
                  <a:ext uri="{FF2B5EF4-FFF2-40B4-BE49-F238E27FC236}">
                    <a16:creationId xmlns:a16="http://schemas.microsoft.com/office/drawing/2014/main" id="{11C950A3-C89D-4E1E-80D8-44CADB025AE4}"/>
                  </a:ext>
                </a:extLst>
              </p:cNvPr>
              <p:cNvSpPr/>
              <p:nvPr/>
            </p:nvSpPr>
            <p:spPr>
              <a:xfrm>
                <a:off x="219974" y="1770738"/>
                <a:ext cx="8704052" cy="1148672"/>
              </a:xfrm>
              <a:prstGeom prst="roundRect">
                <a:avLst>
                  <a:gd name="adj" fmla="val 2468"/>
                </a:avLst>
              </a:prstGeom>
              <a:solidFill>
                <a:srgbClr val="E9E9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矩形: 圆顶角 16">
                <a:extLst>
                  <a:ext uri="{FF2B5EF4-FFF2-40B4-BE49-F238E27FC236}">
                    <a16:creationId xmlns:a16="http://schemas.microsoft.com/office/drawing/2014/main" id="{4548E6C4-46E7-4BC6-AB15-292DCE1C7A62}"/>
                  </a:ext>
                </a:extLst>
              </p:cNvPr>
              <p:cNvSpPr/>
              <p:nvPr/>
            </p:nvSpPr>
            <p:spPr>
              <a:xfrm>
                <a:off x="219974" y="1770733"/>
                <a:ext cx="8704052" cy="388922"/>
              </a:xfrm>
              <a:prstGeom prst="round2SameRect">
                <a:avLst>
                  <a:gd name="adj1" fmla="val 20076"/>
                  <a:gd name="adj2" fmla="val 0"/>
                </a:avLst>
              </a:prstGeom>
              <a:solidFill>
                <a:srgbClr val="262685"/>
              </a:solidFill>
              <a:ln>
                <a:solidFill>
                  <a:srgbClr val="2626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4" name="矩形 13">
              <a:extLst>
                <a:ext uri="{FF2B5EF4-FFF2-40B4-BE49-F238E27FC236}">
                  <a16:creationId xmlns:a16="http://schemas.microsoft.com/office/drawing/2014/main" id="{5E012E67-06F3-4401-A841-717BBC579011}"/>
                </a:ext>
              </a:extLst>
            </p:cNvPr>
            <p:cNvSpPr/>
            <p:nvPr/>
          </p:nvSpPr>
          <p:spPr>
            <a:xfrm>
              <a:off x="219958" y="2128748"/>
              <a:ext cx="8704005" cy="804964"/>
            </a:xfrm>
            <a:prstGeom prst="rect">
              <a:avLst/>
            </a:prstGeom>
          </p:spPr>
          <p:txBody>
            <a:bodyPr wrap="square">
              <a:spAutoFit/>
            </a:bodyPr>
            <a:lstStyle/>
            <a:p>
              <a:pPr>
                <a:lnSpc>
                  <a:spcPct val="120000"/>
                </a:lnSpc>
                <a:buClr>
                  <a:srgbClr val="262685"/>
                </a:buClr>
                <a:buSzPct val="80000"/>
              </a:pPr>
              <a:r>
                <a:rPr lang="en-US" altLang="zh-CN" sz="2000" dirty="0">
                  <a:solidFill>
                    <a:srgbClr val="000000"/>
                  </a:solidFill>
                  <a:latin typeface="MicrosoftYaHei"/>
                </a:rPr>
                <a:t>C++ </a:t>
              </a:r>
              <a:r>
                <a:rPr lang="zh-CN" altLang="en-US" sz="2000" dirty="0">
                  <a:solidFill>
                    <a:srgbClr val="000000"/>
                  </a:solidFill>
                  <a:latin typeface="MicrosoftYaHei"/>
                </a:rPr>
                <a:t>编译器使用一种名为拷贝去除（</a:t>
              </a:r>
              <a:r>
                <a:rPr lang="en-US" altLang="zh-CN" sz="2000" dirty="0">
                  <a:solidFill>
                    <a:srgbClr val="000000"/>
                  </a:solidFill>
                  <a:latin typeface="MicrosoftYaHei"/>
                </a:rPr>
                <a:t>copy </a:t>
              </a:r>
              <a:r>
                <a:rPr lang="en-US" altLang="zh-CN" sz="2000" dirty="0" err="1">
                  <a:solidFill>
                    <a:srgbClr val="000000"/>
                  </a:solidFill>
                  <a:latin typeface="MicrosoftYaHei"/>
                </a:rPr>
                <a:t>ellision</a:t>
              </a:r>
              <a:r>
                <a:rPr lang="zh-CN" altLang="en-US" sz="2000" dirty="0">
                  <a:solidFill>
                    <a:srgbClr val="000000"/>
                  </a:solidFill>
                  <a:latin typeface="MicrosoftYaHei"/>
                </a:rPr>
                <a:t>）的优化技术：创建临时对象和调用拷贝构造函数这两个过程完全可以用直接初始化的方式来完成</a:t>
              </a:r>
              <a:endParaRPr lang="en-US" altLang="zh-CN" sz="2000" dirty="0">
                <a:solidFill>
                  <a:srgbClr val="000000"/>
                </a:solidFill>
                <a:latin typeface="MicrosoftYaHei"/>
              </a:endParaRPr>
            </a:p>
          </p:txBody>
        </p:sp>
        <p:sp>
          <p:nvSpPr>
            <p:cNvPr id="15" name="矩形 14">
              <a:extLst>
                <a:ext uri="{FF2B5EF4-FFF2-40B4-BE49-F238E27FC236}">
                  <a16:creationId xmlns:a16="http://schemas.microsoft.com/office/drawing/2014/main" id="{3A0C79B6-F0C0-4DF3-A63C-D360F7AF4FA4}"/>
                </a:ext>
              </a:extLst>
            </p:cNvPr>
            <p:cNvSpPr/>
            <p:nvPr/>
          </p:nvSpPr>
          <p:spPr>
            <a:xfrm>
              <a:off x="219973" y="1777374"/>
              <a:ext cx="8704051" cy="461665"/>
            </a:xfrm>
            <a:prstGeom prst="rect">
              <a:avLst/>
            </a:prstGeom>
          </p:spPr>
          <p:txBody>
            <a:bodyPr wrap="square">
              <a:spAutoFit/>
            </a:bodyPr>
            <a:lstStyle/>
            <a:p>
              <a:r>
                <a:rPr lang="zh-CN" altLang="en-US" sz="2400" dirty="0">
                  <a:solidFill>
                    <a:srgbClr val="FFFFFF"/>
                  </a:solidFill>
                  <a:latin typeface="MicrosoftYaHei"/>
                </a:rPr>
                <a:t>复制优化</a:t>
              </a:r>
              <a:endParaRPr lang="zh-CN" altLang="en-US" sz="2400" dirty="0"/>
            </a:p>
          </p:txBody>
        </p:sp>
      </p:grpSp>
      <p:sp>
        <p:nvSpPr>
          <p:cNvPr id="27" name="矩形: 圆角 26">
            <a:extLst>
              <a:ext uri="{FF2B5EF4-FFF2-40B4-BE49-F238E27FC236}">
                <a16:creationId xmlns:a16="http://schemas.microsoft.com/office/drawing/2014/main" id="{6A6D6F62-A15A-4C96-A58A-3598015DC91B}"/>
              </a:ext>
            </a:extLst>
          </p:cNvPr>
          <p:cNvSpPr/>
          <p:nvPr/>
        </p:nvSpPr>
        <p:spPr>
          <a:xfrm>
            <a:off x="219898" y="1355478"/>
            <a:ext cx="8704005" cy="1169552"/>
          </a:xfrm>
          <a:prstGeom prst="roundRect">
            <a:avLst>
              <a:gd name="adj" fmla="val 5057"/>
            </a:avLst>
          </a:pr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a:extLst>
              <a:ext uri="{FF2B5EF4-FFF2-40B4-BE49-F238E27FC236}">
                <a16:creationId xmlns:a16="http://schemas.microsoft.com/office/drawing/2014/main" id="{0C99F734-FBCC-4371-B25C-F7725ADE1D5F}"/>
              </a:ext>
            </a:extLst>
          </p:cNvPr>
          <p:cNvSpPr/>
          <p:nvPr/>
        </p:nvSpPr>
        <p:spPr>
          <a:xfrm>
            <a:off x="219899" y="940105"/>
            <a:ext cx="2749471" cy="400110"/>
          </a:xfrm>
          <a:prstGeom prst="rect">
            <a:avLst/>
          </a:prstGeom>
        </p:spPr>
        <p:txBody>
          <a:bodyPr wrap="none">
            <a:spAutoFit/>
          </a:bodyPr>
          <a:lstStyle/>
          <a:p>
            <a:r>
              <a:rPr lang="zh-CN" altLang="en-US" sz="2000" dirty="0"/>
              <a:t>以下代码会输出什么？</a:t>
            </a:r>
          </a:p>
        </p:txBody>
      </p:sp>
      <p:sp>
        <p:nvSpPr>
          <p:cNvPr id="6" name="矩形 5">
            <a:extLst>
              <a:ext uri="{FF2B5EF4-FFF2-40B4-BE49-F238E27FC236}">
                <a16:creationId xmlns:a16="http://schemas.microsoft.com/office/drawing/2014/main" id="{FAB873C4-F7E2-4D79-8D30-4242F7744D0E}"/>
              </a:ext>
            </a:extLst>
          </p:cNvPr>
          <p:cNvSpPr/>
          <p:nvPr/>
        </p:nvSpPr>
        <p:spPr>
          <a:xfrm>
            <a:off x="219896" y="1355478"/>
            <a:ext cx="8704003" cy="1169551"/>
          </a:xfrm>
          <a:prstGeom prst="rect">
            <a:avLst/>
          </a:prstGeom>
        </p:spPr>
        <p:txBody>
          <a:bodyPr wrap="square">
            <a:spAutoFit/>
          </a:bodyPr>
          <a:lstStyle/>
          <a:p>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::Fraction(</a:t>
            </a:r>
            <a:r>
              <a:rPr lang="en-US" altLang="zh-CN" sz="1400" dirty="0">
                <a:solidFill>
                  <a:srgbClr val="0000FF"/>
                </a:solidFill>
                <a:latin typeface="Courier New" panose="02070309020205020404" pitchFamily="49" charset="0"/>
                <a:cs typeface="Courier New" panose="02070309020205020404" pitchFamily="49" charset="0"/>
              </a:rPr>
              <a:t>const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&amp;</a:t>
            </a:r>
            <a:r>
              <a:rPr lang="en-US" altLang="zh-CN" sz="1400" dirty="0" err="1">
                <a:solidFill>
                  <a:srgbClr val="808080"/>
                </a:solidFill>
                <a:latin typeface="Courier New" panose="02070309020205020404" pitchFamily="49" charset="0"/>
                <a:cs typeface="Courier New" panose="02070309020205020404" pitchFamily="49" charset="0"/>
              </a:rPr>
              <a:t>rhs</a:t>
            </a:r>
            <a:r>
              <a:rPr lang="en-US" altLang="zh-CN" sz="1400" dirty="0">
                <a:solidFill>
                  <a:srgbClr val="000000"/>
                </a:solidFill>
                <a:latin typeface="Courier New" panose="02070309020205020404" pitchFamily="49" charset="0"/>
                <a:cs typeface="Courier New" panose="02070309020205020404" pitchFamily="49" charset="0"/>
              </a:rPr>
              <a:t>) : </a:t>
            </a:r>
            <a:r>
              <a:rPr lang="en-US" altLang="zh-CN" sz="1400" dirty="0" err="1">
                <a:solidFill>
                  <a:srgbClr val="000000"/>
                </a:solidFill>
                <a:latin typeface="Courier New" panose="02070309020205020404" pitchFamily="49" charset="0"/>
                <a:cs typeface="Courier New" panose="02070309020205020404" pitchFamily="49" charset="0"/>
              </a:rPr>
              <a:t>m_numerator</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err="1">
                <a:solidFill>
                  <a:srgbClr val="808080"/>
                </a:solidFill>
                <a:latin typeface="Courier New" panose="02070309020205020404" pitchFamily="49" charset="0"/>
                <a:cs typeface="Courier New" panose="02070309020205020404" pitchFamily="49" charset="0"/>
              </a:rPr>
              <a:t>rhs</a:t>
            </a:r>
            <a:r>
              <a:rPr lang="en-US" altLang="zh-CN" sz="1400" dirty="0" err="1">
                <a:solidFill>
                  <a:srgbClr val="000000"/>
                </a:solidFill>
                <a:latin typeface="Courier New" panose="02070309020205020404" pitchFamily="49" charset="0"/>
                <a:cs typeface="Courier New" panose="02070309020205020404" pitchFamily="49" charset="0"/>
              </a:rPr>
              <a:t>.m_numerator</a:t>
            </a:r>
            <a:r>
              <a:rPr lang="en-US" altLang="zh-CN" sz="1400" dirty="0">
                <a:solidFill>
                  <a:srgbClr val="000000"/>
                </a:solidFill>
                <a:latin typeface="Courier New" panose="02070309020205020404" pitchFamily="49" charset="0"/>
                <a:cs typeface="Courier New" panose="02070309020205020404" pitchFamily="49" charset="0"/>
              </a:rPr>
              <a:t>),\</a:t>
            </a:r>
          </a:p>
          <a:p>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m_denominator</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err="1">
                <a:solidFill>
                  <a:srgbClr val="808080"/>
                </a:solidFill>
                <a:latin typeface="Courier New" panose="02070309020205020404" pitchFamily="49" charset="0"/>
                <a:cs typeface="Courier New" panose="02070309020205020404" pitchFamily="49" charset="0"/>
              </a:rPr>
              <a:t>rhs</a:t>
            </a:r>
            <a:r>
              <a:rPr lang="en-US" altLang="zh-CN" sz="1400" dirty="0" err="1">
                <a:solidFill>
                  <a:srgbClr val="000000"/>
                </a:solidFill>
                <a:latin typeface="Courier New" panose="02070309020205020404" pitchFamily="49" charset="0"/>
                <a:cs typeface="Courier New" panose="02070309020205020404" pitchFamily="49" charset="0"/>
              </a:rPr>
              <a:t>.m_denominator</a:t>
            </a:r>
            <a:r>
              <a:rPr lang="en-US" altLang="zh-CN" sz="1400" dirty="0">
                <a:solidFill>
                  <a:srgbClr val="000000"/>
                </a:solidFill>
                <a:latin typeface="Courier New" panose="02070309020205020404" pitchFamily="49" charset="0"/>
                <a:cs typeface="Courier New" panose="02070309020205020404" pitchFamily="49" charset="0"/>
              </a:rPr>
              <a:t>) {</a:t>
            </a:r>
          </a:p>
          <a:p>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cout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8080"/>
                </a:solidFill>
                <a:latin typeface="Courier New" panose="02070309020205020404" pitchFamily="49" charset="0"/>
                <a:cs typeface="Courier New" panose="02070309020205020404" pitchFamily="49" charset="0"/>
              </a:rPr>
              <a:t>&lt;&lt;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A31515"/>
                </a:solidFill>
                <a:latin typeface="Courier New" panose="02070309020205020404" pitchFamily="49" charset="0"/>
                <a:cs typeface="Courier New" panose="02070309020205020404" pitchFamily="49" charset="0"/>
              </a:rPr>
              <a:t>"Copy constructor called"</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8080"/>
                </a:solidFill>
                <a:latin typeface="Courier New" panose="02070309020205020404" pitchFamily="49" charset="0"/>
                <a:cs typeface="Courier New" panose="02070309020205020404" pitchFamily="49" charset="0"/>
              </a:rPr>
              <a:t>&lt;&lt;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endl</a:t>
            </a:r>
            <a:r>
              <a:rPr lang="en-US" altLang="zh-CN" sz="1400" dirty="0">
                <a:solidFill>
                  <a:srgbClr val="000000"/>
                </a:solidFill>
                <a:latin typeface="Courier New" panose="02070309020205020404" pitchFamily="49" charset="0"/>
                <a:cs typeface="Courier New" panose="02070309020205020404" pitchFamily="49" charset="0"/>
              </a:rPr>
              <a:t>;</a:t>
            </a:r>
          </a:p>
          <a:p>
            <a:r>
              <a:rPr lang="en-US" altLang="zh-CN" sz="1400" dirty="0">
                <a:solidFill>
                  <a:srgbClr val="000000"/>
                </a:solidFill>
                <a:latin typeface="Courier New" panose="02070309020205020404" pitchFamily="49" charset="0"/>
                <a:cs typeface="Courier New" panose="02070309020205020404" pitchFamily="49" charset="0"/>
              </a:rPr>
              <a:t>}</a:t>
            </a:r>
          </a:p>
          <a:p>
            <a:r>
              <a:rPr lang="fr-FR" altLang="zh-CN" sz="1400" dirty="0">
                <a:solidFill>
                  <a:srgbClr val="2B91AF"/>
                </a:solidFill>
                <a:latin typeface="Courier New" panose="02070309020205020404" pitchFamily="49" charset="0"/>
                <a:cs typeface="Courier New" panose="02070309020205020404" pitchFamily="49" charset="0"/>
              </a:rPr>
              <a:t>Fraction</a:t>
            </a:r>
            <a:r>
              <a:rPr lang="fr-FR" altLang="zh-CN" sz="1400" dirty="0">
                <a:solidFill>
                  <a:srgbClr val="000000"/>
                </a:solidFill>
                <a:latin typeface="Courier New" panose="02070309020205020404" pitchFamily="49" charset="0"/>
                <a:cs typeface="Courier New" panose="02070309020205020404" pitchFamily="49" charset="0"/>
              </a:rPr>
              <a:t> c2 = </a:t>
            </a:r>
            <a:r>
              <a:rPr lang="fr-FR" altLang="zh-CN" sz="1400" dirty="0">
                <a:solidFill>
                  <a:srgbClr val="2B91AF"/>
                </a:solidFill>
                <a:latin typeface="Courier New" panose="02070309020205020404" pitchFamily="49" charset="0"/>
                <a:cs typeface="Courier New" panose="02070309020205020404" pitchFamily="49" charset="0"/>
              </a:rPr>
              <a:t>Fraction</a:t>
            </a:r>
            <a:r>
              <a:rPr lang="fr-FR" altLang="zh-CN" sz="1400" dirty="0">
                <a:solidFill>
                  <a:srgbClr val="000000"/>
                </a:solidFill>
                <a:latin typeface="Courier New" panose="02070309020205020404" pitchFamily="49" charset="0"/>
                <a:cs typeface="Courier New" panose="02070309020205020404" pitchFamily="49" charset="0"/>
              </a:rPr>
              <a:t>(3, 2);</a:t>
            </a:r>
            <a:endParaRPr lang="zh-CN" altLang="en-US" sz="1400" dirty="0">
              <a:latin typeface="Courier New" panose="02070309020205020404" pitchFamily="49" charset="0"/>
              <a:cs typeface="Courier New" panose="02070309020205020404" pitchFamily="49" charset="0"/>
            </a:endParaRPr>
          </a:p>
        </p:txBody>
      </p:sp>
      <p:grpSp>
        <p:nvGrpSpPr>
          <p:cNvPr id="10" name="组合 9">
            <a:extLst>
              <a:ext uri="{FF2B5EF4-FFF2-40B4-BE49-F238E27FC236}">
                <a16:creationId xmlns:a16="http://schemas.microsoft.com/office/drawing/2014/main" id="{46B4D54B-9423-4C4A-B749-F14DBBDDDC38}"/>
              </a:ext>
            </a:extLst>
          </p:cNvPr>
          <p:cNvGrpSpPr/>
          <p:nvPr/>
        </p:nvGrpSpPr>
        <p:grpSpPr>
          <a:xfrm>
            <a:off x="219763" y="4093039"/>
            <a:ext cx="8704007" cy="1819821"/>
            <a:chOff x="219763" y="4093039"/>
            <a:chExt cx="8704007" cy="1819821"/>
          </a:xfrm>
        </p:grpSpPr>
        <p:grpSp>
          <p:nvGrpSpPr>
            <p:cNvPr id="19" name="组合 18">
              <a:extLst>
                <a:ext uri="{FF2B5EF4-FFF2-40B4-BE49-F238E27FC236}">
                  <a16:creationId xmlns:a16="http://schemas.microsoft.com/office/drawing/2014/main" id="{AFEF6928-2E05-4B3F-8D81-A67C25EF620B}"/>
                </a:ext>
              </a:extLst>
            </p:cNvPr>
            <p:cNvGrpSpPr/>
            <p:nvPr/>
          </p:nvGrpSpPr>
          <p:grpSpPr>
            <a:xfrm>
              <a:off x="219765" y="4093039"/>
              <a:ext cx="8704005" cy="1819821"/>
              <a:chOff x="219974" y="1748979"/>
              <a:chExt cx="8704052" cy="2009131"/>
            </a:xfrm>
          </p:grpSpPr>
          <p:grpSp>
            <p:nvGrpSpPr>
              <p:cNvPr id="20" name="组合 19">
                <a:extLst>
                  <a:ext uri="{FF2B5EF4-FFF2-40B4-BE49-F238E27FC236}">
                    <a16:creationId xmlns:a16="http://schemas.microsoft.com/office/drawing/2014/main" id="{41F489D0-C9DE-4E26-A858-1BA63732430E}"/>
                  </a:ext>
                </a:extLst>
              </p:cNvPr>
              <p:cNvGrpSpPr/>
              <p:nvPr/>
            </p:nvGrpSpPr>
            <p:grpSpPr>
              <a:xfrm>
                <a:off x="219974" y="1763591"/>
                <a:ext cx="8704052" cy="1994519"/>
                <a:chOff x="219974" y="1770733"/>
                <a:chExt cx="8704052" cy="1859954"/>
              </a:xfrm>
              <a:effectLst>
                <a:outerShdw blurRad="50800" dist="69850" dir="2700000" algn="tl" rotWithShape="0">
                  <a:prstClr val="black">
                    <a:alpha val="40000"/>
                  </a:prstClr>
                </a:outerShdw>
              </a:effectLst>
            </p:grpSpPr>
            <p:sp>
              <p:nvSpPr>
                <p:cNvPr id="22" name="矩形: 圆角 21">
                  <a:extLst>
                    <a:ext uri="{FF2B5EF4-FFF2-40B4-BE49-F238E27FC236}">
                      <a16:creationId xmlns:a16="http://schemas.microsoft.com/office/drawing/2014/main" id="{812ABB39-B997-4A08-901D-0C4AAF29BD9D}"/>
                    </a:ext>
                  </a:extLst>
                </p:cNvPr>
                <p:cNvSpPr/>
                <p:nvPr/>
              </p:nvSpPr>
              <p:spPr>
                <a:xfrm>
                  <a:off x="219974" y="1770733"/>
                  <a:ext cx="8704052" cy="1859954"/>
                </a:xfrm>
                <a:prstGeom prst="roundRect">
                  <a:avLst>
                    <a:gd name="adj" fmla="val 5057"/>
                  </a:avLst>
                </a:pr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矩形: 圆顶角 23">
                  <a:extLst>
                    <a:ext uri="{FF2B5EF4-FFF2-40B4-BE49-F238E27FC236}">
                      <a16:creationId xmlns:a16="http://schemas.microsoft.com/office/drawing/2014/main" id="{B96B0DCB-DD52-408D-AA10-603E52C47857}"/>
                    </a:ext>
                  </a:extLst>
                </p:cNvPr>
                <p:cNvSpPr/>
                <p:nvPr/>
              </p:nvSpPr>
              <p:spPr>
                <a:xfrm>
                  <a:off x="219974" y="1770733"/>
                  <a:ext cx="8704052" cy="388922"/>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1" name="矩形 20">
                <a:extLst>
                  <a:ext uri="{FF2B5EF4-FFF2-40B4-BE49-F238E27FC236}">
                    <a16:creationId xmlns:a16="http://schemas.microsoft.com/office/drawing/2014/main" id="{BC97E228-A857-4ACE-8CB6-1272CE411BA3}"/>
                  </a:ext>
                </a:extLst>
              </p:cNvPr>
              <p:cNvSpPr/>
              <p:nvPr/>
            </p:nvSpPr>
            <p:spPr>
              <a:xfrm>
                <a:off x="219974" y="1748979"/>
                <a:ext cx="8704051" cy="478017"/>
              </a:xfrm>
              <a:prstGeom prst="rect">
                <a:avLst/>
              </a:prstGeom>
            </p:spPr>
            <p:txBody>
              <a:bodyPr wrap="square">
                <a:spAutoFit/>
              </a:bodyPr>
              <a:lstStyle/>
              <a:p>
                <a:r>
                  <a:rPr lang="zh-CN" altLang="en-US" sz="2400" dirty="0">
                    <a:solidFill>
                      <a:schemeClr val="bg1"/>
                    </a:solidFill>
                    <a:latin typeface="Courier New" panose="02070309020205020404" pitchFamily="49" charset="0"/>
                    <a:cs typeface="Courier New" panose="02070309020205020404" pitchFamily="49" charset="0"/>
                  </a:rPr>
                  <a:t>使用引用提高代码性能</a:t>
                </a:r>
                <a:endParaRPr lang="zh-CN" altLang="en-US" sz="2400" dirty="0">
                  <a:solidFill>
                    <a:schemeClr val="bg1"/>
                  </a:solidFill>
                </a:endParaRPr>
              </a:p>
            </p:txBody>
          </p:sp>
        </p:grpSp>
        <p:sp>
          <p:nvSpPr>
            <p:cNvPr id="8" name="矩形 7">
              <a:extLst>
                <a:ext uri="{FF2B5EF4-FFF2-40B4-BE49-F238E27FC236}">
                  <a16:creationId xmlns:a16="http://schemas.microsoft.com/office/drawing/2014/main" id="{F2FB26F5-51D8-44A2-B375-A14CB2C6B48C}"/>
                </a:ext>
              </a:extLst>
            </p:cNvPr>
            <p:cNvSpPr/>
            <p:nvPr/>
          </p:nvSpPr>
          <p:spPr>
            <a:xfrm>
              <a:off x="219763" y="4479253"/>
              <a:ext cx="8704003" cy="1384995"/>
            </a:xfrm>
            <a:prstGeom prst="rect">
              <a:avLst/>
            </a:prstGeom>
          </p:spPr>
          <p:txBody>
            <a:bodyPr wrap="square">
              <a:spAutoFit/>
            </a:bodyPr>
            <a:lstStyle/>
            <a:p>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divide(</a:t>
              </a:r>
              <a:r>
                <a:rPr lang="en-US" altLang="zh-CN" sz="1400" dirty="0">
                  <a:solidFill>
                    <a:srgbClr val="0000FF"/>
                  </a:solidFill>
                  <a:latin typeface="Courier New" panose="02070309020205020404" pitchFamily="49" charset="0"/>
                  <a:cs typeface="Courier New" panose="02070309020205020404" pitchFamily="49" charset="0"/>
                </a:rPr>
                <a:t>const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&amp;</a:t>
              </a:r>
              <a:r>
                <a:rPr lang="en-US" altLang="zh-CN" sz="1400" dirty="0">
                  <a:solidFill>
                    <a:srgbClr val="808080"/>
                  </a:solidFill>
                  <a:latin typeface="Courier New" panose="02070309020205020404" pitchFamily="49" charset="0"/>
                  <a:cs typeface="Courier New" panose="02070309020205020404" pitchFamily="49" charset="0"/>
                </a:rPr>
                <a:t>dividend</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FF"/>
                  </a:solidFill>
                  <a:latin typeface="Courier New" panose="02070309020205020404" pitchFamily="49" charset="0"/>
                  <a:cs typeface="Courier New" panose="02070309020205020404" pitchFamily="49" charset="0"/>
                </a:rPr>
                <a:t>const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&amp;</a:t>
              </a:r>
              <a:r>
                <a:rPr lang="en-US" altLang="zh-CN" sz="1400" dirty="0">
                  <a:solidFill>
                    <a:srgbClr val="808080"/>
                  </a:solidFill>
                  <a:latin typeface="Courier New" panose="02070309020205020404" pitchFamily="49" charset="0"/>
                  <a:cs typeface="Courier New" panose="02070309020205020404" pitchFamily="49" charset="0"/>
                </a:rPr>
                <a:t>divisor</a:t>
              </a:r>
              <a:r>
                <a:rPr lang="en-US" altLang="zh-CN" sz="1400" dirty="0">
                  <a:solidFill>
                    <a:srgbClr val="000000"/>
                  </a:solidFill>
                  <a:latin typeface="Courier New" panose="02070309020205020404" pitchFamily="49" charset="0"/>
                  <a:cs typeface="Courier New" panose="02070309020205020404" pitchFamily="49" charset="0"/>
                </a:rPr>
                <a:t>) {</a:t>
              </a:r>
            </a:p>
            <a:p>
              <a:r>
                <a:rPr lang="en-US" altLang="zh-CN" sz="1400" dirty="0">
                  <a:solidFill>
                    <a:srgbClr val="0000FF"/>
                  </a:solidFill>
                  <a:latin typeface="Courier New" panose="02070309020205020404" pitchFamily="49" charset="0"/>
                  <a:cs typeface="Courier New" panose="02070309020205020404" pitchFamily="49" charset="0"/>
                </a:rPr>
                <a:t>    return</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err="1">
                  <a:solidFill>
                    <a:srgbClr val="000000"/>
                  </a:solidFill>
                  <a:latin typeface="Courier New" panose="02070309020205020404" pitchFamily="49" charset="0"/>
                  <a:cs typeface="Courier New" panose="02070309020205020404" pitchFamily="49" charset="0"/>
                </a:rPr>
                <a:t>divident.numerator</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err="1">
                  <a:solidFill>
                    <a:srgbClr val="808080"/>
                  </a:solidFill>
                  <a:latin typeface="Courier New" panose="02070309020205020404" pitchFamily="49" charset="0"/>
                  <a:cs typeface="Courier New" panose="02070309020205020404" pitchFamily="49" charset="0"/>
                </a:rPr>
                <a:t>divisor</a:t>
              </a:r>
              <a:r>
                <a:rPr lang="en-US" altLang="zh-CN" sz="1400" dirty="0" err="1">
                  <a:solidFill>
                    <a:srgbClr val="000000"/>
                  </a:solidFill>
                  <a:latin typeface="Courier New" panose="02070309020205020404" pitchFamily="49" charset="0"/>
                  <a:cs typeface="Courier New" panose="02070309020205020404" pitchFamily="49" charset="0"/>
                </a:rPr>
                <a:t>.denominator</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divident</a:t>
              </a:r>
              <a:r>
                <a:rPr lang="en-US" altLang="zh-CN" sz="1400" dirty="0">
                  <a:solidFill>
                    <a:srgbClr val="000000"/>
                  </a:solidFill>
                  <a:latin typeface="Courier New" panose="02070309020205020404" pitchFamily="49" charset="0"/>
                  <a:cs typeface="Courier New" panose="02070309020205020404" pitchFamily="49" charset="0"/>
                </a:rPr>
                <a:t>.</a:t>
              </a:r>
            </a:p>
            <a:p>
              <a:r>
                <a:rPr lang="en-US" altLang="zh-CN" sz="1400" dirty="0">
                  <a:solidFill>
                    <a:srgbClr val="000000"/>
                  </a:solidFill>
                  <a:latin typeface="Courier New" panose="02070309020205020404" pitchFamily="49" charset="0"/>
                  <a:cs typeface="Courier New" panose="02070309020205020404" pitchFamily="49" charset="0"/>
                </a:rPr>
                <a:t>denominator()*</a:t>
              </a:r>
              <a:r>
                <a:rPr lang="en-US" altLang="zh-CN" sz="1400" dirty="0" err="1">
                  <a:solidFill>
                    <a:srgbClr val="808080"/>
                  </a:solidFill>
                  <a:latin typeface="Courier New" panose="02070309020205020404" pitchFamily="49" charset="0"/>
                  <a:cs typeface="Courier New" panose="02070309020205020404" pitchFamily="49" charset="0"/>
                </a:rPr>
                <a:t>divisor</a:t>
              </a:r>
              <a:r>
                <a:rPr lang="en-US" altLang="zh-CN" sz="1400" dirty="0" err="1">
                  <a:solidFill>
                    <a:srgbClr val="000000"/>
                  </a:solidFill>
                  <a:latin typeface="Courier New" panose="02070309020205020404" pitchFamily="49" charset="0"/>
                  <a:cs typeface="Courier New" panose="02070309020205020404" pitchFamily="49" charset="0"/>
                </a:rPr>
                <a:t>.numerator</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8000"/>
                  </a:solidFill>
                  <a:latin typeface="Courier New" panose="02070309020205020404" pitchFamily="49" charset="0"/>
                  <a:cs typeface="Courier New" panose="02070309020205020404" pitchFamily="49" charset="0"/>
                </a:rPr>
                <a:t>//</a:t>
              </a:r>
              <a:r>
                <a:rPr lang="zh-CN" altLang="en-US" sz="1400" dirty="0">
                  <a:solidFill>
                    <a:srgbClr val="008000"/>
                  </a:solidFill>
                  <a:latin typeface="Courier New" panose="02070309020205020404" pitchFamily="49" charset="0"/>
                  <a:cs typeface="Courier New" panose="02070309020205020404" pitchFamily="49" charset="0"/>
                </a:rPr>
                <a:t>返回值优化</a:t>
              </a:r>
              <a:endParaRPr lang="zh-CN" altLang="en-US"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00"/>
                  </a:solidFill>
                  <a:latin typeface="Courier New" panose="02070309020205020404" pitchFamily="49" charset="0"/>
                  <a:cs typeface="Courier New" panose="02070309020205020404" pitchFamily="49" charset="0"/>
                </a:rPr>
                <a:t>}</a:t>
              </a:r>
            </a:p>
            <a:p>
              <a:r>
                <a:rPr lang="fr-FR" altLang="zh-CN" sz="1400" dirty="0">
                  <a:solidFill>
                    <a:srgbClr val="2B91AF"/>
                  </a:solidFill>
                  <a:latin typeface="Courier New" panose="02070309020205020404" pitchFamily="49" charset="0"/>
                  <a:cs typeface="Courier New" panose="02070309020205020404" pitchFamily="49" charset="0"/>
                </a:rPr>
                <a:t>Fraction</a:t>
              </a:r>
              <a:r>
                <a:rPr lang="fr-FR" altLang="zh-CN" sz="1400" dirty="0">
                  <a:solidFill>
                    <a:srgbClr val="000000"/>
                  </a:solidFill>
                  <a:latin typeface="Courier New" panose="02070309020205020404" pitchFamily="49" charset="0"/>
                  <a:cs typeface="Courier New" panose="02070309020205020404" pitchFamily="49" charset="0"/>
                </a:rPr>
                <a:t> b(2, 3), c(4, 5);</a:t>
              </a:r>
            </a:p>
            <a:p>
              <a:r>
                <a:rPr lang="fr-FR" altLang="zh-CN" sz="1400" dirty="0">
                  <a:solidFill>
                    <a:srgbClr val="2B91AF"/>
                  </a:solidFill>
                  <a:latin typeface="Courier New" panose="02070309020205020404" pitchFamily="49" charset="0"/>
                  <a:cs typeface="Courier New" panose="02070309020205020404" pitchFamily="49" charset="0"/>
                </a:rPr>
                <a:t>Fraction</a:t>
              </a:r>
              <a:r>
                <a:rPr lang="fr-FR" altLang="zh-CN" sz="1400" dirty="0">
                  <a:solidFill>
                    <a:srgbClr val="000000"/>
                  </a:solidFill>
                  <a:latin typeface="Courier New" panose="02070309020205020404" pitchFamily="49" charset="0"/>
                  <a:cs typeface="Courier New" panose="02070309020205020404" pitchFamily="49" charset="0"/>
                </a:rPr>
                <a:t> e = divide(b, c);</a:t>
              </a:r>
              <a:endParaRPr lang="zh-CN" altLang="en-US" sz="1400" dirty="0">
                <a:latin typeface="Courier New" panose="02070309020205020404" pitchFamily="49" charset="0"/>
                <a:cs typeface="Courier New" panose="02070309020205020404" pitchFamily="49" charset="0"/>
              </a:endParaRPr>
            </a:p>
          </p:txBody>
        </p:sp>
      </p:grpSp>
      <p:sp>
        <p:nvSpPr>
          <p:cNvPr id="9" name="矩形 8">
            <a:extLst>
              <a:ext uri="{FF2B5EF4-FFF2-40B4-BE49-F238E27FC236}">
                <a16:creationId xmlns:a16="http://schemas.microsoft.com/office/drawing/2014/main" id="{4E1A4CFC-C57F-4FAA-9936-88249E459978}"/>
              </a:ext>
            </a:extLst>
          </p:cNvPr>
          <p:cNvSpPr/>
          <p:nvPr/>
        </p:nvSpPr>
        <p:spPr>
          <a:xfrm>
            <a:off x="219763" y="6056393"/>
            <a:ext cx="7257362" cy="400110"/>
          </a:xfrm>
          <a:prstGeom prst="rect">
            <a:avLst/>
          </a:prstGeom>
        </p:spPr>
        <p:txBody>
          <a:bodyPr wrap="square">
            <a:spAutoFit/>
          </a:bodyPr>
          <a:lstStyle/>
          <a:p>
            <a:r>
              <a:rPr lang="zh-CN" altLang="en-US" sz="2000" dirty="0"/>
              <a:t>divide 函数调用过程中 Fraction 类构造函数调用几次？</a:t>
            </a:r>
          </a:p>
        </p:txBody>
      </p:sp>
    </p:spTree>
    <p:extLst>
      <p:ext uri="{BB962C8B-B14F-4D97-AF65-F5344CB8AC3E}">
        <p14:creationId xmlns:p14="http://schemas.microsoft.com/office/powerpoint/2010/main" val="121904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3</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4270075" cy="584775"/>
          </a:xfrm>
          <a:prstGeom prst="rect">
            <a:avLst/>
          </a:prstGeom>
          <a:noFill/>
        </p:spPr>
        <p:txBody>
          <a:bodyPr wrap="square" rtlCol="0">
            <a:spAutoFit/>
          </a:bodyPr>
          <a:lstStyle/>
          <a:p>
            <a:r>
              <a:rPr lang="zh-CN" altLang="en-US" sz="3200" dirty="0">
                <a:solidFill>
                  <a:schemeClr val="bg1"/>
                </a:solidFill>
              </a:rPr>
              <a:t>前言</a:t>
            </a:r>
          </a:p>
        </p:txBody>
      </p:sp>
      <p:grpSp>
        <p:nvGrpSpPr>
          <p:cNvPr id="14" name="组合 13">
            <a:extLst>
              <a:ext uri="{FF2B5EF4-FFF2-40B4-BE49-F238E27FC236}">
                <a16:creationId xmlns:a16="http://schemas.microsoft.com/office/drawing/2014/main" id="{1C6CC608-0BAB-4038-BCE7-B598CC978737}"/>
              </a:ext>
            </a:extLst>
          </p:cNvPr>
          <p:cNvGrpSpPr/>
          <p:nvPr/>
        </p:nvGrpSpPr>
        <p:grpSpPr>
          <a:xfrm>
            <a:off x="219915" y="2271387"/>
            <a:ext cx="8704169" cy="2315226"/>
            <a:chOff x="117017" y="4626573"/>
            <a:chExt cx="8704169" cy="2315226"/>
          </a:xfrm>
          <a:effectLst>
            <a:outerShdw blurRad="50800" dist="38100" dir="2700000" algn="tl" rotWithShape="0">
              <a:prstClr val="black">
                <a:alpha val="40000"/>
              </a:prstClr>
            </a:outerShdw>
          </a:effectLst>
        </p:grpSpPr>
        <p:sp>
          <p:nvSpPr>
            <p:cNvPr id="15" name="矩形: 圆角 36">
              <a:extLst>
                <a:ext uri="{FF2B5EF4-FFF2-40B4-BE49-F238E27FC236}">
                  <a16:creationId xmlns:a16="http://schemas.microsoft.com/office/drawing/2014/main" id="{4C340AC2-3D6F-485A-93BD-E1DD4F9F21A6}"/>
                </a:ext>
              </a:extLst>
            </p:cNvPr>
            <p:cNvSpPr/>
            <p:nvPr/>
          </p:nvSpPr>
          <p:spPr>
            <a:xfrm>
              <a:off x="117017" y="5051923"/>
              <a:ext cx="8704051" cy="1889876"/>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 fmla="*/ 0 w 8704051"/>
                <a:gd name="connsiteY0" fmla="*/ 823321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103039 h 926360"/>
                <a:gd name="connsiteX4" fmla="*/ 8705787 w 8705787"/>
                <a:gd name="connsiteY4" fmla="*/ 825702 h 926360"/>
                <a:gd name="connsiteX5" fmla="*/ 8605129 w 8705787"/>
                <a:gd name="connsiteY5" fmla="*/ 926360 h 926360"/>
                <a:gd name="connsiteX6" fmla="*/ 102394 w 8705787"/>
                <a:gd name="connsiteY6" fmla="*/ 926360 h 926360"/>
                <a:gd name="connsiteX7" fmla="*/ 1736 w 8705787"/>
                <a:gd name="connsiteY7" fmla="*/ 825702 h 926360"/>
                <a:gd name="connsiteX0" fmla="*/ 1736 w 9277174"/>
                <a:gd name="connsiteY0" fmla="*/ 825702 h 926360"/>
                <a:gd name="connsiteX1" fmla="*/ 0 w 9277174"/>
                <a:gd name="connsiteY1" fmla="*/ 0 h 926360"/>
                <a:gd name="connsiteX2" fmla="*/ 8605129 w 9277174"/>
                <a:gd name="connsiteY2" fmla="*/ 2381 h 926360"/>
                <a:gd name="connsiteX3" fmla="*/ 8705787 w 9277174"/>
                <a:gd name="connsiteY3" fmla="*/ 825702 h 926360"/>
                <a:gd name="connsiteX4" fmla="*/ 8605129 w 9277174"/>
                <a:gd name="connsiteY4" fmla="*/ 926360 h 926360"/>
                <a:gd name="connsiteX5" fmla="*/ 102394 w 9277174"/>
                <a:gd name="connsiteY5" fmla="*/ 926360 h 926360"/>
                <a:gd name="connsiteX6" fmla="*/ 1736 w 9277174"/>
                <a:gd name="connsiteY6" fmla="*/ 825702 h 926360"/>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825702 h 926360"/>
                <a:gd name="connsiteX4" fmla="*/ 8605129 w 8705787"/>
                <a:gd name="connsiteY4" fmla="*/ 926360 h 926360"/>
                <a:gd name="connsiteX5" fmla="*/ 102394 w 8705787"/>
                <a:gd name="connsiteY5" fmla="*/ 926360 h 926360"/>
                <a:gd name="connsiteX6" fmla="*/ 1736 w 8705787"/>
                <a:gd name="connsiteY6" fmla="*/ 825702 h 926360"/>
                <a:gd name="connsiteX0" fmla="*/ 1736 w 8706729"/>
                <a:gd name="connsiteY0" fmla="*/ 825702 h 926360"/>
                <a:gd name="connsiteX1" fmla="*/ 0 w 8706729"/>
                <a:gd name="connsiteY1" fmla="*/ 0 h 926360"/>
                <a:gd name="connsiteX2" fmla="*/ 8706729 w 8706729"/>
                <a:gd name="connsiteY2" fmla="*/ 2381 h 926360"/>
                <a:gd name="connsiteX3" fmla="*/ 8705787 w 8706729"/>
                <a:gd name="connsiteY3" fmla="*/ 825702 h 926360"/>
                <a:gd name="connsiteX4" fmla="*/ 8605129 w 8706729"/>
                <a:gd name="connsiteY4" fmla="*/ 926360 h 926360"/>
                <a:gd name="connsiteX5" fmla="*/ 102394 w 8706729"/>
                <a:gd name="connsiteY5" fmla="*/ 926360 h 926360"/>
                <a:gd name="connsiteX6" fmla="*/ 1736 w 8706729"/>
                <a:gd name="connsiteY6" fmla="*/ 825702 h 926360"/>
                <a:gd name="connsiteX0" fmla="*/ 117 w 8705110"/>
                <a:gd name="connsiteY0" fmla="*/ 825702 h 926360"/>
                <a:gd name="connsiteX1" fmla="*/ 762 w 8705110"/>
                <a:gd name="connsiteY1" fmla="*/ 0 h 926360"/>
                <a:gd name="connsiteX2" fmla="*/ 8705110 w 8705110"/>
                <a:gd name="connsiteY2" fmla="*/ 2381 h 926360"/>
                <a:gd name="connsiteX3" fmla="*/ 8704168 w 8705110"/>
                <a:gd name="connsiteY3" fmla="*/ 825702 h 926360"/>
                <a:gd name="connsiteX4" fmla="*/ 8603510 w 8705110"/>
                <a:gd name="connsiteY4" fmla="*/ 926360 h 926360"/>
                <a:gd name="connsiteX5" fmla="*/ 100775 w 8705110"/>
                <a:gd name="connsiteY5" fmla="*/ 926360 h 926360"/>
                <a:gd name="connsiteX6" fmla="*/ 117 w 8705110"/>
                <a:gd name="connsiteY6" fmla="*/ 825702 h 92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9E9F3"/>
            </a:solidFill>
            <a:ln>
              <a:solidFill>
                <a:srgbClr val="E9E9F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457200" indent="-457200">
                <a:lnSpc>
                  <a:spcPct val="150000"/>
                </a:lnSpc>
                <a:buClr>
                  <a:srgbClr val="262686"/>
                </a:buClr>
                <a:buSzPct val="100000"/>
                <a:buFont typeface="+mj-lt"/>
                <a:buAutoNum type="arabicPeriod"/>
              </a:pPr>
              <a:r>
                <a:rPr lang="zh-CN" altLang="en-US" sz="2000" dirty="0">
                  <a:solidFill>
                    <a:srgbClr val="000000"/>
                  </a:solidFill>
                  <a:latin typeface="MicrosoftYaHei"/>
                </a:rPr>
                <a:t>理解类的概念和基本设计原则；</a:t>
              </a:r>
              <a:endParaRPr lang="en-US" altLang="zh-CN" sz="2000" dirty="0">
                <a:solidFill>
                  <a:srgbClr val="000000"/>
                </a:solidFill>
                <a:latin typeface="MicrosoftYaHei"/>
              </a:endParaRPr>
            </a:p>
            <a:p>
              <a:pPr marL="457200" indent="-457200">
                <a:lnSpc>
                  <a:spcPct val="150000"/>
                </a:lnSpc>
                <a:buClr>
                  <a:srgbClr val="262686"/>
                </a:buClr>
                <a:buSzPct val="100000"/>
                <a:buFont typeface="+mj-lt"/>
                <a:buAutoNum type="arabicPeriod"/>
              </a:pPr>
              <a:r>
                <a:rPr lang="zh-CN" altLang="en-US" sz="2000" dirty="0">
                  <a:solidFill>
                    <a:srgbClr val="000000"/>
                  </a:solidFill>
                  <a:latin typeface="MicrosoftYaHei"/>
                </a:rPr>
                <a:t>理解构造函数和析构函数的作用与执行过程；</a:t>
              </a:r>
              <a:endParaRPr lang="en-US" altLang="zh-CN" sz="2000" dirty="0">
                <a:solidFill>
                  <a:srgbClr val="000000"/>
                </a:solidFill>
                <a:latin typeface="MicrosoftYaHei"/>
              </a:endParaRPr>
            </a:p>
            <a:p>
              <a:pPr marL="457200" indent="-457200">
                <a:lnSpc>
                  <a:spcPct val="150000"/>
                </a:lnSpc>
                <a:buClr>
                  <a:srgbClr val="262686"/>
                </a:buClr>
                <a:buSzPct val="100000"/>
                <a:buFont typeface="+mj-lt"/>
                <a:buAutoNum type="arabicPeriod"/>
              </a:pPr>
              <a:r>
                <a:rPr lang="zh-CN" altLang="en-US" sz="2000" dirty="0">
                  <a:solidFill>
                    <a:srgbClr val="000000"/>
                  </a:solidFill>
                  <a:latin typeface="MicrosoftYaHei"/>
                </a:rPr>
                <a:t>掌握常见运算符重载技术和静态成员的使用方法；</a:t>
              </a:r>
              <a:endParaRPr lang="en-US" altLang="zh-CN" sz="2000" dirty="0">
                <a:solidFill>
                  <a:srgbClr val="000000"/>
                </a:solidFill>
                <a:latin typeface="MicrosoftYaHei"/>
              </a:endParaRPr>
            </a:p>
            <a:p>
              <a:pPr marL="457200" indent="-457200">
                <a:lnSpc>
                  <a:spcPct val="150000"/>
                </a:lnSpc>
                <a:buClr>
                  <a:srgbClr val="262686"/>
                </a:buClr>
                <a:buSzPct val="100000"/>
                <a:buFont typeface="+mj-lt"/>
                <a:buAutoNum type="arabicPeriod"/>
              </a:pPr>
              <a:r>
                <a:rPr lang="zh-CN" altLang="en-US" sz="2000" dirty="0">
                  <a:solidFill>
                    <a:srgbClr val="000000"/>
                  </a:solidFill>
                  <a:latin typeface="MicrosoftYaHei"/>
                </a:rPr>
                <a:t>能够运用面向对象程序设计方法设计和实现简单类</a:t>
              </a:r>
              <a:endParaRPr lang="en-US" altLang="zh-CN" sz="2000" dirty="0">
                <a:solidFill>
                  <a:srgbClr val="000000"/>
                </a:solidFill>
                <a:latin typeface="MicrosoftYaHei"/>
              </a:endParaRPr>
            </a:p>
          </p:txBody>
        </p:sp>
        <p:sp>
          <p:nvSpPr>
            <p:cNvPr id="16" name="矩形: 圆顶角 15">
              <a:extLst>
                <a:ext uri="{FF2B5EF4-FFF2-40B4-BE49-F238E27FC236}">
                  <a16:creationId xmlns:a16="http://schemas.microsoft.com/office/drawing/2014/main" id="{3C1BF7F1-6EB5-4FC3-B083-F96F463C0917}"/>
                </a:ext>
              </a:extLst>
            </p:cNvPr>
            <p:cNvSpPr/>
            <p:nvPr/>
          </p:nvSpPr>
          <p:spPr>
            <a:xfrm>
              <a:off x="117134" y="4626573"/>
              <a:ext cx="8704052" cy="417061"/>
            </a:xfrm>
            <a:prstGeom prst="round2SameRect">
              <a:avLst>
                <a:gd name="adj1" fmla="val 20076"/>
                <a:gd name="adj2" fmla="val 0"/>
              </a:avLst>
            </a:prstGeom>
            <a:solidFill>
              <a:srgbClr val="262685"/>
            </a:solidFill>
            <a:ln>
              <a:solidFill>
                <a:srgbClr val="2626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FFFF"/>
                  </a:solidFill>
                  <a:latin typeface="MicrosoftYaHei"/>
                </a:rPr>
                <a:t>学习目标</a:t>
              </a:r>
              <a:r>
                <a:rPr lang="zh-CN" altLang="en-US" sz="2400" dirty="0"/>
                <a:t> </a:t>
              </a:r>
            </a:p>
          </p:txBody>
        </p:sp>
      </p:grpSp>
    </p:spTree>
    <p:extLst>
      <p:ext uri="{BB962C8B-B14F-4D97-AF65-F5344CB8AC3E}">
        <p14:creationId xmlns:p14="http://schemas.microsoft.com/office/powerpoint/2010/main" val="9758276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457950" y="6383729"/>
            <a:ext cx="2057400" cy="365125"/>
          </a:xfrm>
        </p:spPr>
        <p:txBody>
          <a:bodyPr/>
          <a:lstStyle/>
          <a:p>
            <a:fld id="{6AD33FD5-61D2-4238-98DB-DB8C208BC919}" type="slidenum">
              <a:rPr lang="zh-CN" altLang="en-US" smtClean="0"/>
              <a:t>30</a:t>
            </a:fld>
            <a:endParaRPr lang="zh-CN" altLang="en-US" dirty="0"/>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842066" cy="584775"/>
          </a:xfrm>
          <a:prstGeom prst="rect">
            <a:avLst/>
          </a:prstGeom>
          <a:noFill/>
        </p:spPr>
        <p:txBody>
          <a:bodyPr wrap="square" rtlCol="0">
            <a:spAutoFit/>
          </a:bodyPr>
          <a:lstStyle/>
          <a:p>
            <a:r>
              <a:rPr lang="en-US" altLang="zh-CN" sz="3200" dirty="0">
                <a:solidFill>
                  <a:schemeClr val="bg1"/>
                </a:solidFill>
              </a:rPr>
              <a:t>6.2.3 </a:t>
            </a:r>
            <a:r>
              <a:rPr lang="zh-CN" altLang="en-US" sz="3200" dirty="0">
                <a:solidFill>
                  <a:schemeClr val="bg1"/>
                </a:solidFill>
              </a:rPr>
              <a:t>析构函数</a:t>
            </a:r>
            <a:endParaRPr lang="zh-CN" altLang="en-US" sz="2400" dirty="0">
              <a:solidFill>
                <a:schemeClr val="bg1"/>
              </a:solidFill>
            </a:endParaRPr>
          </a:p>
        </p:txBody>
      </p:sp>
      <p:grpSp>
        <p:nvGrpSpPr>
          <p:cNvPr id="12" name="组合 11">
            <a:extLst>
              <a:ext uri="{FF2B5EF4-FFF2-40B4-BE49-F238E27FC236}">
                <a16:creationId xmlns:a16="http://schemas.microsoft.com/office/drawing/2014/main" id="{979E3400-F647-4578-8EA6-2862864D799E}"/>
              </a:ext>
            </a:extLst>
          </p:cNvPr>
          <p:cNvGrpSpPr/>
          <p:nvPr/>
        </p:nvGrpSpPr>
        <p:grpSpPr>
          <a:xfrm>
            <a:off x="219698" y="1004889"/>
            <a:ext cx="8704068" cy="1678234"/>
            <a:chOff x="219958" y="1763592"/>
            <a:chExt cx="8704068" cy="1678234"/>
          </a:xfrm>
        </p:grpSpPr>
        <p:grpSp>
          <p:nvGrpSpPr>
            <p:cNvPr id="13" name="组合 12">
              <a:extLst>
                <a:ext uri="{FF2B5EF4-FFF2-40B4-BE49-F238E27FC236}">
                  <a16:creationId xmlns:a16="http://schemas.microsoft.com/office/drawing/2014/main" id="{9C6418F5-1F71-4AED-A09D-18875B319B12}"/>
                </a:ext>
              </a:extLst>
            </p:cNvPr>
            <p:cNvGrpSpPr/>
            <p:nvPr/>
          </p:nvGrpSpPr>
          <p:grpSpPr>
            <a:xfrm>
              <a:off x="219974" y="1763592"/>
              <a:ext cx="8704052" cy="1678234"/>
              <a:chOff x="219974" y="1770733"/>
              <a:chExt cx="8704052" cy="1565003"/>
            </a:xfrm>
            <a:effectLst>
              <a:outerShdw blurRad="50800" dist="69850" dir="2700000" algn="tl" rotWithShape="0">
                <a:prstClr val="black">
                  <a:alpha val="40000"/>
                </a:prstClr>
              </a:outerShdw>
            </a:effectLst>
          </p:grpSpPr>
          <p:sp>
            <p:nvSpPr>
              <p:cNvPr id="16" name="矩形: 圆角 15">
                <a:extLst>
                  <a:ext uri="{FF2B5EF4-FFF2-40B4-BE49-F238E27FC236}">
                    <a16:creationId xmlns:a16="http://schemas.microsoft.com/office/drawing/2014/main" id="{11C950A3-C89D-4E1E-80D8-44CADB025AE4}"/>
                  </a:ext>
                </a:extLst>
              </p:cNvPr>
              <p:cNvSpPr/>
              <p:nvPr/>
            </p:nvSpPr>
            <p:spPr>
              <a:xfrm>
                <a:off x="219974" y="1770738"/>
                <a:ext cx="8704052" cy="1564998"/>
              </a:xfrm>
              <a:prstGeom prst="roundRect">
                <a:avLst>
                  <a:gd name="adj" fmla="val 2468"/>
                </a:avLst>
              </a:prstGeom>
              <a:solidFill>
                <a:srgbClr val="E9E9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矩形: 圆顶角 16">
                <a:extLst>
                  <a:ext uri="{FF2B5EF4-FFF2-40B4-BE49-F238E27FC236}">
                    <a16:creationId xmlns:a16="http://schemas.microsoft.com/office/drawing/2014/main" id="{4548E6C4-46E7-4BC6-AB15-292DCE1C7A62}"/>
                  </a:ext>
                </a:extLst>
              </p:cNvPr>
              <p:cNvSpPr/>
              <p:nvPr/>
            </p:nvSpPr>
            <p:spPr>
              <a:xfrm>
                <a:off x="219974" y="1770733"/>
                <a:ext cx="8704052" cy="388922"/>
              </a:xfrm>
              <a:prstGeom prst="round2SameRect">
                <a:avLst>
                  <a:gd name="adj1" fmla="val 20076"/>
                  <a:gd name="adj2" fmla="val 0"/>
                </a:avLst>
              </a:prstGeom>
              <a:solidFill>
                <a:srgbClr val="262685"/>
              </a:solidFill>
              <a:ln>
                <a:solidFill>
                  <a:srgbClr val="2626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4" name="矩形 13">
              <a:extLst>
                <a:ext uri="{FF2B5EF4-FFF2-40B4-BE49-F238E27FC236}">
                  <a16:creationId xmlns:a16="http://schemas.microsoft.com/office/drawing/2014/main" id="{5E012E67-06F3-4401-A841-717BBC579011}"/>
                </a:ext>
              </a:extLst>
            </p:cNvPr>
            <p:cNvSpPr/>
            <p:nvPr/>
          </p:nvSpPr>
          <p:spPr>
            <a:xfrm>
              <a:off x="219958" y="2195860"/>
              <a:ext cx="8704003" cy="1174296"/>
            </a:xfrm>
            <a:prstGeom prst="rect">
              <a:avLst/>
            </a:prstGeom>
          </p:spPr>
          <p:txBody>
            <a:bodyPr wrap="square">
              <a:spAutoFit/>
            </a:bodyPr>
            <a:lstStyle/>
            <a:p>
              <a:pPr marL="342900" indent="-342900">
                <a:lnSpc>
                  <a:spcPct val="120000"/>
                </a:lnSpc>
                <a:buClr>
                  <a:srgbClr val="262685"/>
                </a:buClr>
                <a:buSzPct val="80000"/>
                <a:buFont typeface="Wingdings" panose="05000000000000000000" pitchFamily="2" charset="2"/>
                <a:buChar char="l"/>
              </a:pPr>
              <a:r>
                <a:rPr lang="zh-CN" altLang="en-US" sz="2000" dirty="0">
                  <a:solidFill>
                    <a:srgbClr val="000000"/>
                  </a:solidFill>
                  <a:latin typeface="MicrosoftYaHei"/>
                </a:rPr>
                <a:t>一个对象生命期结束时，编译器会自动调用；</a:t>
              </a:r>
            </a:p>
            <a:p>
              <a:pPr marL="342900" indent="-342900">
                <a:lnSpc>
                  <a:spcPct val="120000"/>
                </a:lnSpc>
                <a:buClr>
                  <a:srgbClr val="262685"/>
                </a:buClr>
                <a:buSzPct val="80000"/>
                <a:buFont typeface="Wingdings" panose="05000000000000000000" pitchFamily="2" charset="2"/>
                <a:buChar char="l"/>
              </a:pPr>
              <a:r>
                <a:rPr lang="zh-CN" altLang="en-US" sz="2000" dirty="0">
                  <a:solidFill>
                    <a:srgbClr val="000000"/>
                  </a:solidFill>
                  <a:latin typeface="MicrosoftYaHei"/>
                </a:rPr>
                <a:t>销毁对象的所有成员；</a:t>
              </a:r>
            </a:p>
            <a:p>
              <a:pPr marL="342900" indent="-342900">
                <a:lnSpc>
                  <a:spcPct val="120000"/>
                </a:lnSpc>
                <a:buClr>
                  <a:srgbClr val="262685"/>
                </a:buClr>
                <a:buSzPct val="80000"/>
                <a:buFont typeface="Wingdings" panose="05000000000000000000" pitchFamily="2" charset="2"/>
                <a:buChar char="l"/>
              </a:pPr>
              <a:r>
                <a:rPr lang="zh-CN" altLang="en-US" sz="2000" dirty="0">
                  <a:solidFill>
                    <a:srgbClr val="000000"/>
                  </a:solidFill>
                  <a:latin typeface="MicrosoftYaHei"/>
                </a:rPr>
                <a:t>名字由波浪号紧接类名构成，不能有返回值，也不能包含形参。</a:t>
              </a:r>
              <a:endParaRPr lang="en-US" altLang="zh-CN" sz="2000" dirty="0">
                <a:solidFill>
                  <a:srgbClr val="000000"/>
                </a:solidFill>
                <a:latin typeface="MicrosoftYaHei"/>
              </a:endParaRPr>
            </a:p>
          </p:txBody>
        </p:sp>
        <p:sp>
          <p:nvSpPr>
            <p:cNvPr id="15" name="矩形 14">
              <a:extLst>
                <a:ext uri="{FF2B5EF4-FFF2-40B4-BE49-F238E27FC236}">
                  <a16:creationId xmlns:a16="http://schemas.microsoft.com/office/drawing/2014/main" id="{3A0C79B6-F0C0-4DF3-A63C-D360F7AF4FA4}"/>
                </a:ext>
              </a:extLst>
            </p:cNvPr>
            <p:cNvSpPr/>
            <p:nvPr/>
          </p:nvSpPr>
          <p:spPr>
            <a:xfrm>
              <a:off x="219973" y="1777374"/>
              <a:ext cx="8704051" cy="461665"/>
            </a:xfrm>
            <a:prstGeom prst="rect">
              <a:avLst/>
            </a:prstGeom>
          </p:spPr>
          <p:txBody>
            <a:bodyPr wrap="square">
              <a:spAutoFit/>
            </a:bodyPr>
            <a:lstStyle/>
            <a:p>
              <a:r>
                <a:rPr lang="zh-CN" altLang="en-US" sz="2400" dirty="0">
                  <a:solidFill>
                    <a:srgbClr val="FFFFFF"/>
                  </a:solidFill>
                  <a:latin typeface="MicrosoftYaHei"/>
                </a:rPr>
                <a:t>析构函数</a:t>
              </a:r>
              <a:endParaRPr lang="zh-CN" altLang="en-US" sz="2400" dirty="0"/>
            </a:p>
          </p:txBody>
        </p:sp>
      </p:grpSp>
      <p:grpSp>
        <p:nvGrpSpPr>
          <p:cNvPr id="7" name="组合 6">
            <a:extLst>
              <a:ext uri="{FF2B5EF4-FFF2-40B4-BE49-F238E27FC236}">
                <a16:creationId xmlns:a16="http://schemas.microsoft.com/office/drawing/2014/main" id="{1002E804-8A8D-4658-B533-27EEF74D8B9A}"/>
              </a:ext>
            </a:extLst>
          </p:cNvPr>
          <p:cNvGrpSpPr/>
          <p:nvPr/>
        </p:nvGrpSpPr>
        <p:grpSpPr>
          <a:xfrm>
            <a:off x="219631" y="2968639"/>
            <a:ext cx="8704070" cy="1315522"/>
            <a:chOff x="219631" y="2968639"/>
            <a:chExt cx="8704070" cy="1315522"/>
          </a:xfrm>
        </p:grpSpPr>
        <p:grpSp>
          <p:nvGrpSpPr>
            <p:cNvPr id="19" name="组合 18">
              <a:extLst>
                <a:ext uri="{FF2B5EF4-FFF2-40B4-BE49-F238E27FC236}">
                  <a16:creationId xmlns:a16="http://schemas.microsoft.com/office/drawing/2014/main" id="{AFEF6928-2E05-4B3F-8D81-A67C25EF620B}"/>
                </a:ext>
              </a:extLst>
            </p:cNvPr>
            <p:cNvGrpSpPr/>
            <p:nvPr/>
          </p:nvGrpSpPr>
          <p:grpSpPr>
            <a:xfrm>
              <a:off x="219696" y="2968639"/>
              <a:ext cx="8704005" cy="1315522"/>
              <a:chOff x="219974" y="1748979"/>
              <a:chExt cx="8704052" cy="1452371"/>
            </a:xfrm>
          </p:grpSpPr>
          <p:grpSp>
            <p:nvGrpSpPr>
              <p:cNvPr id="20" name="组合 19">
                <a:extLst>
                  <a:ext uri="{FF2B5EF4-FFF2-40B4-BE49-F238E27FC236}">
                    <a16:creationId xmlns:a16="http://schemas.microsoft.com/office/drawing/2014/main" id="{41F489D0-C9DE-4E26-A858-1BA63732430E}"/>
                  </a:ext>
                </a:extLst>
              </p:cNvPr>
              <p:cNvGrpSpPr/>
              <p:nvPr/>
            </p:nvGrpSpPr>
            <p:grpSpPr>
              <a:xfrm>
                <a:off x="219974" y="1763591"/>
                <a:ext cx="8704052" cy="1437759"/>
                <a:chOff x="219974" y="1770733"/>
                <a:chExt cx="8704052" cy="1340757"/>
              </a:xfrm>
              <a:effectLst>
                <a:outerShdw blurRad="50800" dist="69850" dir="2700000" algn="tl" rotWithShape="0">
                  <a:prstClr val="black">
                    <a:alpha val="40000"/>
                  </a:prstClr>
                </a:outerShdw>
              </a:effectLst>
            </p:grpSpPr>
            <p:sp>
              <p:nvSpPr>
                <p:cNvPr id="22" name="矩形: 圆角 21">
                  <a:extLst>
                    <a:ext uri="{FF2B5EF4-FFF2-40B4-BE49-F238E27FC236}">
                      <a16:creationId xmlns:a16="http://schemas.microsoft.com/office/drawing/2014/main" id="{812ABB39-B997-4A08-901D-0C4AAF29BD9D}"/>
                    </a:ext>
                  </a:extLst>
                </p:cNvPr>
                <p:cNvSpPr/>
                <p:nvPr/>
              </p:nvSpPr>
              <p:spPr>
                <a:xfrm>
                  <a:off x="219974" y="1770733"/>
                  <a:ext cx="8704052" cy="1340757"/>
                </a:xfrm>
                <a:prstGeom prst="roundRect">
                  <a:avLst>
                    <a:gd name="adj" fmla="val 5057"/>
                  </a:avLst>
                </a:pr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矩形: 圆顶角 23">
                  <a:extLst>
                    <a:ext uri="{FF2B5EF4-FFF2-40B4-BE49-F238E27FC236}">
                      <a16:creationId xmlns:a16="http://schemas.microsoft.com/office/drawing/2014/main" id="{B96B0DCB-DD52-408D-AA10-603E52C47857}"/>
                    </a:ext>
                  </a:extLst>
                </p:cNvPr>
                <p:cNvSpPr/>
                <p:nvPr/>
              </p:nvSpPr>
              <p:spPr>
                <a:xfrm>
                  <a:off x="219974" y="1770733"/>
                  <a:ext cx="8704052" cy="388922"/>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1" name="矩形 20">
                <a:extLst>
                  <a:ext uri="{FF2B5EF4-FFF2-40B4-BE49-F238E27FC236}">
                    <a16:creationId xmlns:a16="http://schemas.microsoft.com/office/drawing/2014/main" id="{BC97E228-A857-4ACE-8CB6-1272CE411BA3}"/>
                  </a:ext>
                </a:extLst>
              </p:cNvPr>
              <p:cNvSpPr/>
              <p:nvPr/>
            </p:nvSpPr>
            <p:spPr>
              <a:xfrm>
                <a:off x="219974" y="1748979"/>
                <a:ext cx="8704051" cy="509690"/>
              </a:xfrm>
              <a:prstGeom prst="rect">
                <a:avLst/>
              </a:prstGeom>
            </p:spPr>
            <p:txBody>
              <a:bodyPr wrap="square">
                <a:spAutoFit/>
              </a:bodyPr>
              <a:lstStyle/>
              <a:p>
                <a:r>
                  <a:rPr lang="zh-CN" altLang="en-US" sz="2400" dirty="0">
                    <a:solidFill>
                      <a:schemeClr val="bg1"/>
                    </a:solidFill>
                    <a:latin typeface="Courier New" panose="02070309020205020404" pitchFamily="49" charset="0"/>
                    <a:cs typeface="Courier New" panose="02070309020205020404" pitchFamily="49" charset="0"/>
                  </a:rPr>
                  <a:t>示例</a:t>
                </a:r>
                <a:endParaRPr lang="zh-CN" altLang="en-US" sz="2400" dirty="0">
                  <a:solidFill>
                    <a:schemeClr val="bg1"/>
                  </a:solidFill>
                </a:endParaRPr>
              </a:p>
            </p:txBody>
          </p:sp>
        </p:grpSp>
        <p:sp>
          <p:nvSpPr>
            <p:cNvPr id="2" name="矩形 1">
              <a:extLst>
                <a:ext uri="{FF2B5EF4-FFF2-40B4-BE49-F238E27FC236}">
                  <a16:creationId xmlns:a16="http://schemas.microsoft.com/office/drawing/2014/main" id="{079450E8-6E0A-4ECC-BEDB-646C046303D8}"/>
                </a:ext>
              </a:extLst>
            </p:cNvPr>
            <p:cNvSpPr/>
            <p:nvPr/>
          </p:nvSpPr>
          <p:spPr>
            <a:xfrm>
              <a:off x="219631" y="3330053"/>
              <a:ext cx="8704002" cy="954107"/>
            </a:xfrm>
            <a:prstGeom prst="rect">
              <a:avLst/>
            </a:prstGeom>
          </p:spPr>
          <p:txBody>
            <a:bodyPr wrap="square">
              <a:spAutoFit/>
            </a:bodyPr>
            <a:lstStyle/>
            <a:p>
              <a:r>
                <a:rPr lang="en-US" altLang="zh-CN" sz="1400" dirty="0">
                  <a:solidFill>
                    <a:srgbClr val="0000FF"/>
                  </a:solidFill>
                  <a:latin typeface="Courier New" panose="02070309020205020404" pitchFamily="49" charset="0"/>
                  <a:cs typeface="Courier New" panose="02070309020205020404" pitchFamily="49" charset="0"/>
                </a:rPr>
                <a:t>class</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a:t>
              </a:r>
            </a:p>
            <a:p>
              <a:r>
                <a:rPr lang="en-US" altLang="zh-CN" sz="1400" dirty="0">
                  <a:solidFill>
                    <a:srgbClr val="0000FF"/>
                  </a:solidFill>
                  <a:latin typeface="Courier New" panose="02070309020205020404" pitchFamily="49" charset="0"/>
                  <a:cs typeface="Courier New" panose="02070309020205020404" pitchFamily="49" charset="0"/>
                </a:rPr>
                <a:t>public</a:t>
              </a:r>
              <a:r>
                <a:rPr lang="en-US" altLang="zh-CN" sz="1400" dirty="0">
                  <a:solidFill>
                    <a:srgbClr val="000000"/>
                  </a:solidFill>
                  <a:latin typeface="Courier New" panose="02070309020205020404" pitchFamily="49" charset="0"/>
                  <a:cs typeface="Courier New" panose="02070309020205020404" pitchFamily="49" charset="0"/>
                </a:rPr>
                <a:t>:</a:t>
              </a:r>
            </a:p>
            <a:p>
              <a:r>
                <a:rPr lang="en-US" altLang="zh-CN" sz="1400" dirty="0">
                  <a:solidFill>
                    <a:srgbClr val="000000"/>
                  </a:solidFill>
                  <a:latin typeface="Courier New" panose="02070309020205020404" pitchFamily="49" charset="0"/>
                  <a:cs typeface="Courier New" panose="02070309020205020404" pitchFamily="49" charset="0"/>
                </a:rPr>
                <a:t>	~Fraction() { } </a:t>
              </a:r>
              <a:r>
                <a:rPr lang="en-US" altLang="zh-CN" sz="1400" dirty="0">
                  <a:solidFill>
                    <a:srgbClr val="008000"/>
                  </a:solidFill>
                  <a:latin typeface="Courier New" panose="02070309020205020404" pitchFamily="49" charset="0"/>
                  <a:cs typeface="Courier New" panose="02070309020205020404" pitchFamily="49" charset="0"/>
                </a:rPr>
                <a:t>//</a:t>
              </a:r>
              <a:r>
                <a:rPr lang="zh-CN" altLang="en-US" sz="1400" dirty="0">
                  <a:solidFill>
                    <a:srgbClr val="008000"/>
                  </a:solidFill>
                  <a:latin typeface="Courier New" panose="02070309020205020404" pitchFamily="49" charset="0"/>
                  <a:cs typeface="Courier New" panose="02070309020205020404" pitchFamily="49" charset="0"/>
                </a:rPr>
                <a:t>析构函数</a:t>
              </a:r>
              <a:endParaRPr lang="zh-CN" altLang="en-US"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00"/>
                  </a:solidFill>
                  <a:latin typeface="Courier New" panose="02070309020205020404" pitchFamily="49" charset="0"/>
                  <a:cs typeface="Courier New" panose="02070309020205020404" pitchFamily="49" charset="0"/>
                </a:rPr>
                <a:t>};</a:t>
              </a:r>
              <a:endParaRPr lang="zh-CN" altLang="en-US" sz="1400" dirty="0">
                <a:latin typeface="Courier New" panose="02070309020205020404" pitchFamily="49" charset="0"/>
                <a:cs typeface="Courier New" panose="02070309020205020404" pitchFamily="49" charset="0"/>
              </a:endParaRPr>
            </a:p>
          </p:txBody>
        </p:sp>
      </p:grpSp>
      <p:grpSp>
        <p:nvGrpSpPr>
          <p:cNvPr id="31" name="组合 30">
            <a:extLst>
              <a:ext uri="{FF2B5EF4-FFF2-40B4-BE49-F238E27FC236}">
                <a16:creationId xmlns:a16="http://schemas.microsoft.com/office/drawing/2014/main" id="{3ACA7203-52DA-4A1A-A349-B91561EBC4B3}"/>
              </a:ext>
            </a:extLst>
          </p:cNvPr>
          <p:cNvGrpSpPr/>
          <p:nvPr/>
        </p:nvGrpSpPr>
        <p:grpSpPr>
          <a:xfrm>
            <a:off x="219631" y="4577582"/>
            <a:ext cx="8704068" cy="1678234"/>
            <a:chOff x="219958" y="1763592"/>
            <a:chExt cx="8704068" cy="1678234"/>
          </a:xfrm>
        </p:grpSpPr>
        <p:grpSp>
          <p:nvGrpSpPr>
            <p:cNvPr id="32" name="组合 31">
              <a:extLst>
                <a:ext uri="{FF2B5EF4-FFF2-40B4-BE49-F238E27FC236}">
                  <a16:creationId xmlns:a16="http://schemas.microsoft.com/office/drawing/2014/main" id="{80504C8B-1866-4FC7-A430-B04F5BE0E663}"/>
                </a:ext>
              </a:extLst>
            </p:cNvPr>
            <p:cNvGrpSpPr/>
            <p:nvPr/>
          </p:nvGrpSpPr>
          <p:grpSpPr>
            <a:xfrm>
              <a:off x="219974" y="1763592"/>
              <a:ext cx="8704052" cy="1678234"/>
              <a:chOff x="219974" y="1770733"/>
              <a:chExt cx="8704052" cy="1565003"/>
            </a:xfrm>
            <a:effectLst>
              <a:outerShdw blurRad="50800" dist="69850" dir="2700000" algn="tl" rotWithShape="0">
                <a:prstClr val="black">
                  <a:alpha val="40000"/>
                </a:prstClr>
              </a:outerShdw>
            </a:effectLst>
          </p:grpSpPr>
          <p:sp>
            <p:nvSpPr>
              <p:cNvPr id="35" name="矩形: 圆角 34">
                <a:extLst>
                  <a:ext uri="{FF2B5EF4-FFF2-40B4-BE49-F238E27FC236}">
                    <a16:creationId xmlns:a16="http://schemas.microsoft.com/office/drawing/2014/main" id="{9DCA0721-A7B2-44B8-8798-ADB89AD22431}"/>
                  </a:ext>
                </a:extLst>
              </p:cNvPr>
              <p:cNvSpPr/>
              <p:nvPr/>
            </p:nvSpPr>
            <p:spPr>
              <a:xfrm>
                <a:off x="219974" y="1770738"/>
                <a:ext cx="8704052" cy="1564998"/>
              </a:xfrm>
              <a:prstGeom prst="roundRect">
                <a:avLst>
                  <a:gd name="adj" fmla="val 2468"/>
                </a:avLst>
              </a:prstGeom>
              <a:solidFill>
                <a:srgbClr val="E9E9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矩形: 圆顶角 35">
                <a:extLst>
                  <a:ext uri="{FF2B5EF4-FFF2-40B4-BE49-F238E27FC236}">
                    <a16:creationId xmlns:a16="http://schemas.microsoft.com/office/drawing/2014/main" id="{0C103E9F-CE02-4D20-83C1-2784AB4134C3}"/>
                  </a:ext>
                </a:extLst>
              </p:cNvPr>
              <p:cNvSpPr/>
              <p:nvPr/>
            </p:nvSpPr>
            <p:spPr>
              <a:xfrm>
                <a:off x="219974" y="1770733"/>
                <a:ext cx="8704052" cy="388922"/>
              </a:xfrm>
              <a:prstGeom prst="round2SameRect">
                <a:avLst>
                  <a:gd name="adj1" fmla="val 20076"/>
                  <a:gd name="adj2" fmla="val 0"/>
                </a:avLst>
              </a:prstGeom>
              <a:solidFill>
                <a:srgbClr val="262685"/>
              </a:solidFill>
              <a:ln>
                <a:solidFill>
                  <a:srgbClr val="2626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3" name="矩形 32">
              <a:extLst>
                <a:ext uri="{FF2B5EF4-FFF2-40B4-BE49-F238E27FC236}">
                  <a16:creationId xmlns:a16="http://schemas.microsoft.com/office/drawing/2014/main" id="{56338DB7-7960-41FE-8765-482718756309}"/>
                </a:ext>
              </a:extLst>
            </p:cNvPr>
            <p:cNvSpPr/>
            <p:nvPr/>
          </p:nvSpPr>
          <p:spPr>
            <a:xfrm>
              <a:off x="219958" y="2195860"/>
              <a:ext cx="8704003" cy="1174296"/>
            </a:xfrm>
            <a:prstGeom prst="rect">
              <a:avLst/>
            </a:prstGeom>
          </p:spPr>
          <p:txBody>
            <a:bodyPr wrap="square">
              <a:spAutoFit/>
            </a:bodyPr>
            <a:lstStyle/>
            <a:p>
              <a:pPr marL="342900" indent="-342900">
                <a:lnSpc>
                  <a:spcPct val="120000"/>
                </a:lnSpc>
                <a:buClr>
                  <a:srgbClr val="262685"/>
                </a:buClr>
                <a:buSzPct val="80000"/>
                <a:buFont typeface="Wingdings" panose="05000000000000000000" pitchFamily="2" charset="2"/>
                <a:buChar char="l"/>
              </a:pPr>
              <a:r>
                <a:rPr lang="zh-CN" altLang="en-US" sz="2000" dirty="0">
                  <a:solidFill>
                    <a:srgbClr val="000000"/>
                  </a:solidFill>
                  <a:latin typeface="MicrosoftYaHei"/>
                </a:rPr>
                <a:t>先执行函数体，然后按照初始化的顺序逆序销毁每个成员；</a:t>
              </a:r>
            </a:p>
            <a:p>
              <a:pPr marL="342900" indent="-342900">
                <a:lnSpc>
                  <a:spcPct val="120000"/>
                </a:lnSpc>
                <a:buClr>
                  <a:srgbClr val="262685"/>
                </a:buClr>
                <a:buSzPct val="80000"/>
                <a:buFont typeface="Wingdings" panose="05000000000000000000" pitchFamily="2" charset="2"/>
                <a:buChar char="l"/>
              </a:pPr>
              <a:r>
                <a:rPr lang="zh-CN" altLang="en-US" sz="2000" dirty="0">
                  <a:solidFill>
                    <a:srgbClr val="000000"/>
                  </a:solidFill>
                  <a:latin typeface="MicrosoftYaHei"/>
                </a:rPr>
                <a:t>类类型的成员执行自己的析构函数；</a:t>
              </a:r>
            </a:p>
            <a:p>
              <a:pPr marL="342900" indent="-342900">
                <a:lnSpc>
                  <a:spcPct val="120000"/>
                </a:lnSpc>
                <a:buClr>
                  <a:srgbClr val="262685"/>
                </a:buClr>
                <a:buSzPct val="80000"/>
                <a:buFont typeface="Wingdings" panose="05000000000000000000" pitchFamily="2" charset="2"/>
                <a:buChar char="l"/>
              </a:pPr>
              <a:r>
                <a:rPr lang="zh-CN" altLang="en-US" sz="2000" dirty="0">
                  <a:solidFill>
                    <a:srgbClr val="000000"/>
                  </a:solidFill>
                  <a:latin typeface="MicrosoftYaHei"/>
                </a:rPr>
                <a:t>释放对象成员在生命期内被分配的所有资源。</a:t>
              </a:r>
              <a:endParaRPr lang="en-US" altLang="zh-CN" sz="2000" dirty="0">
                <a:solidFill>
                  <a:srgbClr val="000000"/>
                </a:solidFill>
                <a:latin typeface="MicrosoftYaHei"/>
              </a:endParaRPr>
            </a:p>
          </p:txBody>
        </p:sp>
        <p:sp>
          <p:nvSpPr>
            <p:cNvPr id="34" name="矩形 33">
              <a:extLst>
                <a:ext uri="{FF2B5EF4-FFF2-40B4-BE49-F238E27FC236}">
                  <a16:creationId xmlns:a16="http://schemas.microsoft.com/office/drawing/2014/main" id="{653F83DD-05F7-4FE1-ACC7-668029520FBE}"/>
                </a:ext>
              </a:extLst>
            </p:cNvPr>
            <p:cNvSpPr/>
            <p:nvPr/>
          </p:nvSpPr>
          <p:spPr>
            <a:xfrm>
              <a:off x="219973" y="1777374"/>
              <a:ext cx="8704051" cy="461665"/>
            </a:xfrm>
            <a:prstGeom prst="rect">
              <a:avLst/>
            </a:prstGeom>
          </p:spPr>
          <p:txBody>
            <a:bodyPr wrap="square">
              <a:spAutoFit/>
            </a:bodyPr>
            <a:lstStyle/>
            <a:p>
              <a:r>
                <a:rPr lang="zh-CN" altLang="en-US" sz="2400" dirty="0">
                  <a:solidFill>
                    <a:srgbClr val="FFFFFF"/>
                  </a:solidFill>
                  <a:latin typeface="MicrosoftYaHei"/>
                </a:rPr>
                <a:t>析构函数的行为</a:t>
              </a:r>
              <a:endParaRPr lang="zh-CN" altLang="en-US" sz="2400" dirty="0"/>
            </a:p>
          </p:txBody>
        </p:sp>
      </p:grpSp>
    </p:spTree>
    <p:extLst>
      <p:ext uri="{BB962C8B-B14F-4D97-AF65-F5344CB8AC3E}">
        <p14:creationId xmlns:p14="http://schemas.microsoft.com/office/powerpoint/2010/main" val="1506234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457950" y="6383729"/>
            <a:ext cx="2057400" cy="365125"/>
          </a:xfrm>
        </p:spPr>
        <p:txBody>
          <a:bodyPr/>
          <a:lstStyle/>
          <a:p>
            <a:fld id="{6AD33FD5-61D2-4238-98DB-DB8C208BC919}" type="slidenum">
              <a:rPr lang="zh-CN" altLang="en-US" smtClean="0"/>
              <a:t>31</a:t>
            </a:fld>
            <a:endParaRPr lang="zh-CN" altLang="en-US" dirty="0"/>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842066" cy="584775"/>
          </a:xfrm>
          <a:prstGeom prst="rect">
            <a:avLst/>
          </a:prstGeom>
          <a:noFill/>
        </p:spPr>
        <p:txBody>
          <a:bodyPr wrap="square" rtlCol="0">
            <a:spAutoFit/>
          </a:bodyPr>
          <a:lstStyle/>
          <a:p>
            <a:r>
              <a:rPr lang="en-US" altLang="zh-CN" sz="3200" dirty="0">
                <a:solidFill>
                  <a:schemeClr val="bg1"/>
                </a:solidFill>
              </a:rPr>
              <a:t>6.2.3 </a:t>
            </a:r>
            <a:r>
              <a:rPr lang="zh-CN" altLang="en-US" sz="3200" dirty="0">
                <a:solidFill>
                  <a:schemeClr val="bg1"/>
                </a:solidFill>
              </a:rPr>
              <a:t>析构函数</a:t>
            </a:r>
            <a:endParaRPr lang="zh-CN" altLang="en-US" sz="2400" dirty="0">
              <a:solidFill>
                <a:schemeClr val="bg1"/>
              </a:solidFill>
            </a:endParaRPr>
          </a:p>
        </p:txBody>
      </p:sp>
      <p:grpSp>
        <p:nvGrpSpPr>
          <p:cNvPr id="19" name="组合 18">
            <a:extLst>
              <a:ext uri="{FF2B5EF4-FFF2-40B4-BE49-F238E27FC236}">
                <a16:creationId xmlns:a16="http://schemas.microsoft.com/office/drawing/2014/main" id="{AFEF6928-2E05-4B3F-8D81-A67C25EF620B}"/>
              </a:ext>
            </a:extLst>
          </p:cNvPr>
          <p:cNvGrpSpPr/>
          <p:nvPr/>
        </p:nvGrpSpPr>
        <p:grpSpPr>
          <a:xfrm>
            <a:off x="219631" y="955282"/>
            <a:ext cx="5770107" cy="5653977"/>
            <a:chOff x="219974" y="1748979"/>
            <a:chExt cx="8704052" cy="6242141"/>
          </a:xfrm>
        </p:grpSpPr>
        <p:grpSp>
          <p:nvGrpSpPr>
            <p:cNvPr id="20" name="组合 19">
              <a:extLst>
                <a:ext uri="{FF2B5EF4-FFF2-40B4-BE49-F238E27FC236}">
                  <a16:creationId xmlns:a16="http://schemas.microsoft.com/office/drawing/2014/main" id="{41F489D0-C9DE-4E26-A858-1BA63732430E}"/>
                </a:ext>
              </a:extLst>
            </p:cNvPr>
            <p:cNvGrpSpPr/>
            <p:nvPr/>
          </p:nvGrpSpPr>
          <p:grpSpPr>
            <a:xfrm>
              <a:off x="219974" y="1763591"/>
              <a:ext cx="8704052" cy="6227529"/>
              <a:chOff x="219974" y="1770733"/>
              <a:chExt cx="8704052" cy="5807373"/>
            </a:xfrm>
            <a:effectLst>
              <a:outerShdw blurRad="50800" dist="69850" dir="2700000" algn="tl" rotWithShape="0">
                <a:prstClr val="black">
                  <a:alpha val="40000"/>
                </a:prstClr>
              </a:outerShdw>
            </a:effectLst>
          </p:grpSpPr>
          <p:sp>
            <p:nvSpPr>
              <p:cNvPr id="22" name="矩形: 圆角 21">
                <a:extLst>
                  <a:ext uri="{FF2B5EF4-FFF2-40B4-BE49-F238E27FC236}">
                    <a16:creationId xmlns:a16="http://schemas.microsoft.com/office/drawing/2014/main" id="{812ABB39-B997-4A08-901D-0C4AAF29BD9D}"/>
                  </a:ext>
                </a:extLst>
              </p:cNvPr>
              <p:cNvSpPr/>
              <p:nvPr/>
            </p:nvSpPr>
            <p:spPr>
              <a:xfrm>
                <a:off x="219974" y="1770734"/>
                <a:ext cx="8704052" cy="5807372"/>
              </a:xfrm>
              <a:prstGeom prst="roundRect">
                <a:avLst>
                  <a:gd name="adj" fmla="val 5057"/>
                </a:avLst>
              </a:pr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矩形: 圆顶角 23">
                <a:extLst>
                  <a:ext uri="{FF2B5EF4-FFF2-40B4-BE49-F238E27FC236}">
                    <a16:creationId xmlns:a16="http://schemas.microsoft.com/office/drawing/2014/main" id="{B96B0DCB-DD52-408D-AA10-603E52C47857}"/>
                  </a:ext>
                </a:extLst>
              </p:cNvPr>
              <p:cNvSpPr/>
              <p:nvPr/>
            </p:nvSpPr>
            <p:spPr>
              <a:xfrm>
                <a:off x="219974" y="1770733"/>
                <a:ext cx="8704052" cy="388922"/>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1" name="矩形 20">
              <a:extLst>
                <a:ext uri="{FF2B5EF4-FFF2-40B4-BE49-F238E27FC236}">
                  <a16:creationId xmlns:a16="http://schemas.microsoft.com/office/drawing/2014/main" id="{BC97E228-A857-4ACE-8CB6-1272CE411BA3}"/>
                </a:ext>
              </a:extLst>
            </p:cNvPr>
            <p:cNvSpPr/>
            <p:nvPr/>
          </p:nvSpPr>
          <p:spPr>
            <a:xfrm>
              <a:off x="219974" y="1748979"/>
              <a:ext cx="8704051" cy="509690"/>
            </a:xfrm>
            <a:prstGeom prst="rect">
              <a:avLst/>
            </a:prstGeom>
          </p:spPr>
          <p:txBody>
            <a:bodyPr wrap="square">
              <a:spAutoFit/>
            </a:bodyPr>
            <a:lstStyle/>
            <a:p>
              <a:r>
                <a:rPr lang="en-US" altLang="zh-CN" sz="2400" dirty="0">
                  <a:solidFill>
                    <a:schemeClr val="bg1"/>
                  </a:solidFill>
                  <a:latin typeface="Courier New" panose="02070309020205020404" pitchFamily="49" charset="0"/>
                  <a:cs typeface="Courier New" panose="02070309020205020404" pitchFamily="49" charset="0"/>
                </a:rPr>
                <a:t>Point</a:t>
              </a:r>
              <a:r>
                <a:rPr lang="zh-CN" altLang="en-US" sz="2400" dirty="0">
                  <a:solidFill>
                    <a:schemeClr val="bg1"/>
                  </a:solidFill>
                  <a:latin typeface="Courier New" panose="02070309020205020404" pitchFamily="49" charset="0"/>
                  <a:cs typeface="Courier New" panose="02070309020205020404" pitchFamily="49" charset="0"/>
                </a:rPr>
                <a:t>类和</a:t>
              </a:r>
              <a:r>
                <a:rPr lang="en-US" altLang="zh-CN" sz="2400" dirty="0">
                  <a:solidFill>
                    <a:schemeClr val="bg1"/>
                  </a:solidFill>
                  <a:latin typeface="Courier New" panose="02070309020205020404" pitchFamily="49" charset="0"/>
                  <a:cs typeface="Courier New" panose="02070309020205020404" pitchFamily="49" charset="0"/>
                </a:rPr>
                <a:t>Circle</a:t>
              </a:r>
              <a:r>
                <a:rPr lang="zh-CN" altLang="en-US" sz="2400" dirty="0">
                  <a:solidFill>
                    <a:schemeClr val="bg1"/>
                  </a:solidFill>
                  <a:latin typeface="Courier New" panose="02070309020205020404" pitchFamily="49" charset="0"/>
                  <a:cs typeface="Courier New" panose="02070309020205020404" pitchFamily="49" charset="0"/>
                </a:rPr>
                <a:t>类定义</a:t>
              </a:r>
              <a:endParaRPr lang="zh-CN" altLang="en-US" sz="2400" dirty="0">
                <a:solidFill>
                  <a:schemeClr val="bg1"/>
                </a:solidFill>
              </a:endParaRPr>
            </a:p>
          </p:txBody>
        </p:sp>
      </p:grpSp>
      <p:sp>
        <p:nvSpPr>
          <p:cNvPr id="8" name="矩形 7">
            <a:extLst>
              <a:ext uri="{FF2B5EF4-FFF2-40B4-BE49-F238E27FC236}">
                <a16:creationId xmlns:a16="http://schemas.microsoft.com/office/drawing/2014/main" id="{1657BF90-3CC8-48AD-B6D9-DB2BB94BC3B4}"/>
              </a:ext>
            </a:extLst>
          </p:cNvPr>
          <p:cNvSpPr/>
          <p:nvPr/>
        </p:nvSpPr>
        <p:spPr>
          <a:xfrm>
            <a:off x="219629" y="1346280"/>
            <a:ext cx="5770105" cy="5262979"/>
          </a:xfrm>
          <a:prstGeom prst="rect">
            <a:avLst/>
          </a:prstGeom>
        </p:spPr>
        <p:txBody>
          <a:bodyPr wrap="square">
            <a:spAutoFit/>
          </a:bodyPr>
          <a:lstStyle/>
          <a:p>
            <a:r>
              <a:rPr lang="en-US" altLang="zh-CN" sz="1400" dirty="0">
                <a:solidFill>
                  <a:srgbClr val="0000FF"/>
                </a:solidFill>
                <a:latin typeface="Courier New" panose="02070309020205020404" pitchFamily="49" charset="0"/>
                <a:cs typeface="Courier New" panose="02070309020205020404" pitchFamily="49" charset="0"/>
              </a:rPr>
              <a:t>class</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2B91AF"/>
                </a:solidFill>
                <a:latin typeface="Courier New" panose="02070309020205020404" pitchFamily="49" charset="0"/>
                <a:cs typeface="Courier New" panose="02070309020205020404" pitchFamily="49" charset="0"/>
              </a:rPr>
              <a:t>Point</a:t>
            </a:r>
            <a:r>
              <a:rPr lang="en-US" altLang="zh-CN" sz="1400" dirty="0">
                <a:solidFill>
                  <a:srgbClr val="000000"/>
                </a:solidFill>
                <a:latin typeface="Courier New" panose="02070309020205020404" pitchFamily="49" charset="0"/>
                <a:cs typeface="Courier New" panose="02070309020205020404" pitchFamily="49" charset="0"/>
              </a:rPr>
              <a:t> {</a:t>
            </a:r>
          </a:p>
          <a:p>
            <a:r>
              <a:rPr lang="fr-FR" altLang="zh-CN" sz="1400" dirty="0">
                <a:solidFill>
                  <a:srgbClr val="0000FF"/>
                </a:solidFill>
                <a:latin typeface="Courier New" panose="02070309020205020404" pitchFamily="49" charset="0"/>
                <a:cs typeface="Courier New" panose="02070309020205020404" pitchFamily="49" charset="0"/>
              </a:rPr>
              <a:t>    double</a:t>
            </a:r>
            <a:r>
              <a:rPr lang="fr-FR" altLang="zh-CN" sz="1400" dirty="0">
                <a:solidFill>
                  <a:srgbClr val="000000"/>
                </a:solidFill>
                <a:latin typeface="Courier New" panose="02070309020205020404" pitchFamily="49" charset="0"/>
                <a:cs typeface="Courier New" panose="02070309020205020404" pitchFamily="49" charset="0"/>
              </a:rPr>
              <a:t> m_x = 0, m_y = 0;</a:t>
            </a:r>
          </a:p>
          <a:p>
            <a:r>
              <a:rPr lang="en-US" altLang="zh-CN" sz="1400" dirty="0">
                <a:solidFill>
                  <a:srgbClr val="0000FF"/>
                </a:solidFill>
                <a:latin typeface="Courier New" panose="02070309020205020404" pitchFamily="49" charset="0"/>
                <a:cs typeface="Courier New" panose="02070309020205020404" pitchFamily="49" charset="0"/>
              </a:rPr>
              <a:t>public</a:t>
            </a:r>
            <a:r>
              <a:rPr lang="en-US" altLang="zh-CN" sz="1400" dirty="0">
                <a:solidFill>
                  <a:srgbClr val="000000"/>
                </a:solidFill>
                <a:latin typeface="Courier New" panose="02070309020205020404" pitchFamily="49" charset="0"/>
                <a:cs typeface="Courier New" panose="02070309020205020404" pitchFamily="49" charset="0"/>
              </a:rPr>
              <a:t>:</a:t>
            </a:r>
          </a:p>
          <a:p>
            <a:r>
              <a:rPr lang="fr-FR" altLang="zh-CN" sz="1400" dirty="0">
                <a:solidFill>
                  <a:srgbClr val="000000"/>
                </a:solidFill>
                <a:latin typeface="Courier New" panose="02070309020205020404" pitchFamily="49" charset="0"/>
                <a:cs typeface="Courier New" panose="02070309020205020404" pitchFamily="49" charset="0"/>
              </a:rPr>
              <a:t>    Point(</a:t>
            </a:r>
            <a:r>
              <a:rPr lang="fr-FR" altLang="zh-CN" sz="1400" dirty="0">
                <a:solidFill>
                  <a:srgbClr val="0000FF"/>
                </a:solidFill>
                <a:latin typeface="Courier New" panose="02070309020205020404" pitchFamily="49" charset="0"/>
                <a:cs typeface="Courier New" panose="02070309020205020404" pitchFamily="49" charset="0"/>
              </a:rPr>
              <a:t>double</a:t>
            </a:r>
            <a:r>
              <a:rPr lang="fr-FR" altLang="zh-CN" sz="1400" dirty="0">
                <a:solidFill>
                  <a:srgbClr val="000000"/>
                </a:solidFill>
                <a:latin typeface="Courier New" panose="02070309020205020404" pitchFamily="49" charset="0"/>
                <a:cs typeface="Courier New" panose="02070309020205020404" pitchFamily="49" charset="0"/>
              </a:rPr>
              <a:t> </a:t>
            </a:r>
            <a:r>
              <a:rPr lang="fr-FR" altLang="zh-CN" sz="1400" dirty="0">
                <a:solidFill>
                  <a:srgbClr val="808080"/>
                </a:solidFill>
                <a:latin typeface="Courier New" panose="02070309020205020404" pitchFamily="49" charset="0"/>
                <a:cs typeface="Courier New" panose="02070309020205020404" pitchFamily="49" charset="0"/>
              </a:rPr>
              <a:t>x</a:t>
            </a:r>
            <a:r>
              <a:rPr lang="fr-FR" altLang="zh-CN" sz="1400" dirty="0">
                <a:solidFill>
                  <a:srgbClr val="000000"/>
                </a:solidFill>
                <a:latin typeface="Courier New" panose="02070309020205020404" pitchFamily="49" charset="0"/>
                <a:cs typeface="Courier New" panose="02070309020205020404" pitchFamily="49" charset="0"/>
              </a:rPr>
              <a:t>=0, </a:t>
            </a:r>
            <a:r>
              <a:rPr lang="fr-FR" altLang="zh-CN" sz="1400" dirty="0">
                <a:solidFill>
                  <a:srgbClr val="0000FF"/>
                </a:solidFill>
                <a:latin typeface="Courier New" panose="02070309020205020404" pitchFamily="49" charset="0"/>
                <a:cs typeface="Courier New" panose="02070309020205020404" pitchFamily="49" charset="0"/>
              </a:rPr>
              <a:t>double</a:t>
            </a:r>
            <a:r>
              <a:rPr lang="fr-FR" altLang="zh-CN" sz="1400" dirty="0">
                <a:solidFill>
                  <a:srgbClr val="000000"/>
                </a:solidFill>
                <a:latin typeface="Courier New" panose="02070309020205020404" pitchFamily="49" charset="0"/>
                <a:cs typeface="Courier New" panose="02070309020205020404" pitchFamily="49" charset="0"/>
              </a:rPr>
              <a:t> </a:t>
            </a:r>
            <a:r>
              <a:rPr lang="fr-FR" altLang="zh-CN" sz="1400" dirty="0">
                <a:solidFill>
                  <a:srgbClr val="808080"/>
                </a:solidFill>
                <a:latin typeface="Courier New" panose="02070309020205020404" pitchFamily="49" charset="0"/>
                <a:cs typeface="Courier New" panose="02070309020205020404" pitchFamily="49" charset="0"/>
              </a:rPr>
              <a:t>y</a:t>
            </a:r>
            <a:r>
              <a:rPr lang="fr-FR" altLang="zh-CN" sz="1400" dirty="0">
                <a:solidFill>
                  <a:srgbClr val="000000"/>
                </a:solidFill>
                <a:latin typeface="Courier New" panose="02070309020205020404" pitchFamily="49" charset="0"/>
                <a:cs typeface="Courier New" panose="02070309020205020404" pitchFamily="49" charset="0"/>
              </a:rPr>
              <a:t>=0) : m_x(</a:t>
            </a:r>
            <a:r>
              <a:rPr lang="fr-FR" altLang="zh-CN" sz="1400" dirty="0">
                <a:solidFill>
                  <a:srgbClr val="808080"/>
                </a:solidFill>
                <a:latin typeface="Courier New" panose="02070309020205020404" pitchFamily="49" charset="0"/>
                <a:cs typeface="Courier New" panose="02070309020205020404" pitchFamily="49" charset="0"/>
              </a:rPr>
              <a:t>x</a:t>
            </a:r>
            <a:r>
              <a:rPr lang="fr-FR" altLang="zh-CN" sz="1400" dirty="0">
                <a:solidFill>
                  <a:srgbClr val="000000"/>
                </a:solidFill>
                <a:latin typeface="Courier New" panose="02070309020205020404" pitchFamily="49" charset="0"/>
                <a:cs typeface="Courier New" panose="02070309020205020404" pitchFamily="49" charset="0"/>
              </a:rPr>
              <a:t>), m_y(</a:t>
            </a:r>
            <a:r>
              <a:rPr lang="fr-FR" altLang="zh-CN" sz="1400" dirty="0">
                <a:solidFill>
                  <a:srgbClr val="808080"/>
                </a:solidFill>
                <a:latin typeface="Courier New" panose="02070309020205020404" pitchFamily="49" charset="0"/>
                <a:cs typeface="Courier New" panose="02070309020205020404" pitchFamily="49" charset="0"/>
              </a:rPr>
              <a:t>y</a:t>
            </a:r>
            <a:r>
              <a:rPr lang="fr-FR" altLang="zh-CN" sz="1400" dirty="0">
                <a:solidFill>
                  <a:srgbClr val="000000"/>
                </a:solidFill>
                <a:latin typeface="Courier New" panose="02070309020205020404" pitchFamily="49" charset="0"/>
                <a:cs typeface="Courier New" panose="02070309020205020404" pitchFamily="49" charset="0"/>
              </a:rPr>
              <a:t>) {</a:t>
            </a:r>
          </a:p>
          <a:p>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cout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8080"/>
                </a:solidFill>
                <a:latin typeface="Courier New" panose="02070309020205020404" pitchFamily="49" charset="0"/>
                <a:cs typeface="Courier New" panose="02070309020205020404" pitchFamily="49" charset="0"/>
              </a:rPr>
              <a:t>&lt;&lt;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A31515"/>
                </a:solidFill>
                <a:latin typeface="Courier New" panose="02070309020205020404" pitchFamily="49" charset="0"/>
                <a:cs typeface="Courier New" panose="02070309020205020404" pitchFamily="49" charset="0"/>
              </a:rPr>
              <a:t>"Constructor of Point"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8080"/>
                </a:solidFill>
                <a:latin typeface="Courier New" panose="02070309020205020404" pitchFamily="49" charset="0"/>
                <a:cs typeface="Courier New" panose="02070309020205020404" pitchFamily="49" charset="0"/>
              </a:rPr>
              <a:t>&lt;&lt;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endl</a:t>
            </a:r>
            <a:r>
              <a:rPr lang="en-US" altLang="zh-CN" sz="1400" dirty="0">
                <a:solidFill>
                  <a:srgbClr val="000000"/>
                </a:solidFill>
                <a:latin typeface="Courier New" panose="02070309020205020404" pitchFamily="49" charset="0"/>
                <a:cs typeface="Courier New" panose="02070309020205020404" pitchFamily="49" charset="0"/>
              </a:rPr>
              <a:t>;</a:t>
            </a:r>
          </a:p>
          <a:p>
            <a:r>
              <a:rPr lang="en-US" altLang="zh-CN" sz="1400" dirty="0">
                <a:solidFill>
                  <a:srgbClr val="000000"/>
                </a:solidFill>
                <a:latin typeface="Courier New" panose="02070309020205020404" pitchFamily="49" charset="0"/>
                <a:cs typeface="Courier New" panose="02070309020205020404" pitchFamily="49" charset="0"/>
              </a:rPr>
              <a:t>    }</a:t>
            </a:r>
          </a:p>
          <a:p>
            <a:r>
              <a:rPr lang="en-US" altLang="zh-CN" sz="1400" dirty="0">
                <a:solidFill>
                  <a:srgbClr val="000000"/>
                </a:solidFill>
                <a:latin typeface="Courier New" panose="02070309020205020404" pitchFamily="49" charset="0"/>
                <a:cs typeface="Courier New" panose="02070309020205020404" pitchFamily="49" charset="0"/>
              </a:rPr>
              <a:t>    Point(</a:t>
            </a:r>
            <a:r>
              <a:rPr lang="en-US" altLang="zh-CN" sz="1400" dirty="0">
                <a:solidFill>
                  <a:srgbClr val="0000FF"/>
                </a:solidFill>
                <a:latin typeface="Courier New" panose="02070309020205020404" pitchFamily="49" charset="0"/>
                <a:cs typeface="Courier New" panose="02070309020205020404" pitchFamily="49" charset="0"/>
              </a:rPr>
              <a:t>const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2B91AF"/>
                </a:solidFill>
                <a:latin typeface="Courier New" panose="02070309020205020404" pitchFamily="49" charset="0"/>
                <a:cs typeface="Courier New" panose="02070309020205020404" pitchFamily="49" charset="0"/>
              </a:rPr>
              <a:t>Point</a:t>
            </a:r>
            <a:r>
              <a:rPr lang="en-US" altLang="zh-CN" sz="1400" dirty="0">
                <a:solidFill>
                  <a:srgbClr val="000000"/>
                </a:solidFill>
                <a:latin typeface="Courier New" panose="02070309020205020404" pitchFamily="49" charset="0"/>
                <a:cs typeface="Courier New" panose="02070309020205020404" pitchFamily="49" charset="0"/>
              </a:rPr>
              <a:t> &amp;</a:t>
            </a:r>
            <a:r>
              <a:rPr lang="en-US" altLang="zh-CN" sz="1400" dirty="0">
                <a:solidFill>
                  <a:srgbClr val="808080"/>
                </a:solidFill>
                <a:latin typeface="Courier New" panose="02070309020205020404" pitchFamily="49" charset="0"/>
                <a:cs typeface="Courier New" panose="02070309020205020404" pitchFamily="49" charset="0"/>
              </a:rPr>
              <a:t>p</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m_x</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err="1">
                <a:solidFill>
                  <a:srgbClr val="808080"/>
                </a:solidFill>
                <a:latin typeface="Courier New" panose="02070309020205020404" pitchFamily="49" charset="0"/>
                <a:cs typeface="Courier New" panose="02070309020205020404" pitchFamily="49" charset="0"/>
              </a:rPr>
              <a:t>p</a:t>
            </a:r>
            <a:r>
              <a:rPr lang="en-US" altLang="zh-CN" sz="1400" dirty="0" err="1">
                <a:solidFill>
                  <a:srgbClr val="000000"/>
                </a:solidFill>
                <a:latin typeface="Courier New" panose="02070309020205020404" pitchFamily="49" charset="0"/>
                <a:cs typeface="Courier New" panose="02070309020205020404" pitchFamily="49" charset="0"/>
              </a:rPr>
              <a:t>.m_x</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m_y</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err="1">
                <a:solidFill>
                  <a:srgbClr val="808080"/>
                </a:solidFill>
                <a:latin typeface="Courier New" panose="02070309020205020404" pitchFamily="49" charset="0"/>
                <a:cs typeface="Courier New" panose="02070309020205020404" pitchFamily="49" charset="0"/>
              </a:rPr>
              <a:t>p</a:t>
            </a:r>
            <a:r>
              <a:rPr lang="en-US" altLang="zh-CN" sz="1400" dirty="0" err="1">
                <a:solidFill>
                  <a:srgbClr val="000000"/>
                </a:solidFill>
                <a:latin typeface="Courier New" panose="02070309020205020404" pitchFamily="49" charset="0"/>
                <a:cs typeface="Courier New" panose="02070309020205020404" pitchFamily="49" charset="0"/>
              </a:rPr>
              <a:t>.m_y</a:t>
            </a:r>
            <a:r>
              <a:rPr lang="en-US" altLang="zh-CN" sz="1400" dirty="0">
                <a:solidFill>
                  <a:srgbClr val="000000"/>
                </a:solidFill>
                <a:latin typeface="Courier New" panose="02070309020205020404" pitchFamily="49" charset="0"/>
                <a:cs typeface="Courier New" panose="02070309020205020404" pitchFamily="49" charset="0"/>
              </a:rPr>
              <a:t>) {</a:t>
            </a:r>
          </a:p>
          <a:p>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cout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8080"/>
                </a:solidFill>
                <a:latin typeface="Courier New" panose="02070309020205020404" pitchFamily="49" charset="0"/>
                <a:cs typeface="Courier New" panose="02070309020205020404" pitchFamily="49" charset="0"/>
              </a:rPr>
              <a:t>&lt;&lt;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A31515"/>
                </a:solidFill>
                <a:latin typeface="Courier New" panose="02070309020205020404" pitchFamily="49" charset="0"/>
                <a:cs typeface="Courier New" panose="02070309020205020404" pitchFamily="49" charset="0"/>
              </a:rPr>
              <a:t>"Copy constructor of Point"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8080"/>
                </a:solidFill>
                <a:latin typeface="Courier New" panose="02070309020205020404" pitchFamily="49" charset="0"/>
                <a:cs typeface="Courier New" panose="02070309020205020404" pitchFamily="49" charset="0"/>
              </a:rPr>
              <a:t>&lt;&lt;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endl</a:t>
            </a:r>
            <a:r>
              <a:rPr lang="en-US" altLang="zh-CN" sz="1400" dirty="0">
                <a:solidFill>
                  <a:srgbClr val="000000"/>
                </a:solidFill>
                <a:latin typeface="Courier New" panose="02070309020205020404" pitchFamily="49" charset="0"/>
                <a:cs typeface="Courier New" panose="02070309020205020404" pitchFamily="49" charset="0"/>
              </a:rPr>
              <a:t>;</a:t>
            </a:r>
          </a:p>
          <a:p>
            <a:r>
              <a:rPr lang="en-US" altLang="zh-CN" sz="1400" dirty="0">
                <a:solidFill>
                  <a:srgbClr val="000000"/>
                </a:solidFill>
                <a:latin typeface="Courier New" panose="02070309020205020404" pitchFamily="49" charset="0"/>
                <a:cs typeface="Courier New" panose="02070309020205020404" pitchFamily="49" charset="0"/>
              </a:rPr>
              <a:t>    }</a:t>
            </a:r>
          </a:p>
          <a:p>
            <a:r>
              <a:rPr lang="en-US" altLang="zh-CN" sz="1400" dirty="0">
                <a:solidFill>
                  <a:srgbClr val="000000"/>
                </a:solidFill>
                <a:latin typeface="Courier New" panose="02070309020205020404" pitchFamily="49" charset="0"/>
                <a:cs typeface="Courier New" panose="02070309020205020404" pitchFamily="49" charset="0"/>
              </a:rPr>
              <a:t>    ~Point() {</a:t>
            </a:r>
          </a:p>
          <a:p>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cout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8080"/>
                </a:solidFill>
                <a:latin typeface="Courier New" panose="02070309020205020404" pitchFamily="49" charset="0"/>
                <a:cs typeface="Courier New" panose="02070309020205020404" pitchFamily="49" charset="0"/>
              </a:rPr>
              <a:t>&lt;&lt;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A31515"/>
                </a:solidFill>
                <a:latin typeface="Courier New" panose="02070309020205020404" pitchFamily="49" charset="0"/>
                <a:cs typeface="Courier New" panose="02070309020205020404" pitchFamily="49" charset="0"/>
              </a:rPr>
              <a:t>"Destructor of Point"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8080"/>
                </a:solidFill>
                <a:latin typeface="Courier New" panose="02070309020205020404" pitchFamily="49" charset="0"/>
                <a:cs typeface="Courier New" panose="02070309020205020404" pitchFamily="49" charset="0"/>
              </a:rPr>
              <a:t>&lt;&lt;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endl</a:t>
            </a:r>
            <a:r>
              <a:rPr lang="en-US" altLang="zh-CN" sz="1400" dirty="0">
                <a:solidFill>
                  <a:srgbClr val="000000"/>
                </a:solidFill>
                <a:latin typeface="Courier New" panose="02070309020205020404" pitchFamily="49" charset="0"/>
                <a:cs typeface="Courier New" panose="02070309020205020404" pitchFamily="49" charset="0"/>
              </a:rPr>
              <a:t>;</a:t>
            </a:r>
          </a:p>
          <a:p>
            <a:r>
              <a:rPr lang="en-US" altLang="zh-CN" sz="1400" dirty="0">
                <a:solidFill>
                  <a:srgbClr val="000000"/>
                </a:solidFill>
                <a:latin typeface="Courier New" panose="02070309020205020404" pitchFamily="49" charset="0"/>
                <a:cs typeface="Courier New" panose="02070309020205020404" pitchFamily="49" charset="0"/>
              </a:rPr>
              <a:t>    }</a:t>
            </a:r>
          </a:p>
          <a:p>
            <a:r>
              <a:rPr lang="en-US" altLang="zh-CN" sz="1400" dirty="0">
                <a:solidFill>
                  <a:srgbClr val="000000"/>
                </a:solidFill>
                <a:latin typeface="Courier New" panose="02070309020205020404" pitchFamily="49" charset="0"/>
                <a:cs typeface="Courier New" panose="02070309020205020404" pitchFamily="49" charset="0"/>
              </a:rPr>
              <a:t>};</a:t>
            </a:r>
          </a:p>
          <a:p>
            <a:r>
              <a:rPr lang="en-US" altLang="zh-CN" sz="1400" dirty="0">
                <a:solidFill>
                  <a:srgbClr val="0000FF"/>
                </a:solidFill>
                <a:latin typeface="Courier New" panose="02070309020205020404" pitchFamily="49" charset="0"/>
                <a:cs typeface="Courier New" panose="02070309020205020404" pitchFamily="49" charset="0"/>
              </a:rPr>
              <a:t>class</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2B91AF"/>
                </a:solidFill>
                <a:latin typeface="Courier New" panose="02070309020205020404" pitchFamily="49" charset="0"/>
                <a:cs typeface="Courier New" panose="02070309020205020404" pitchFamily="49" charset="0"/>
              </a:rPr>
              <a:t>Circle</a:t>
            </a:r>
            <a:r>
              <a:rPr lang="en-US" altLang="zh-CN" sz="1400" dirty="0">
                <a:solidFill>
                  <a:srgbClr val="000000"/>
                </a:solidFill>
                <a:latin typeface="Courier New" panose="02070309020205020404" pitchFamily="49" charset="0"/>
                <a:cs typeface="Courier New" panose="02070309020205020404" pitchFamily="49" charset="0"/>
              </a:rPr>
              <a:t> {</a:t>
            </a:r>
          </a:p>
          <a:p>
            <a:r>
              <a:rPr lang="fr-FR" altLang="zh-CN" sz="1400" dirty="0">
                <a:solidFill>
                  <a:srgbClr val="2B91AF"/>
                </a:solidFill>
                <a:latin typeface="Courier New" panose="02070309020205020404" pitchFamily="49" charset="0"/>
                <a:cs typeface="Courier New" panose="02070309020205020404" pitchFamily="49" charset="0"/>
              </a:rPr>
              <a:t>    Point</a:t>
            </a:r>
            <a:r>
              <a:rPr lang="fr-FR" altLang="zh-CN" sz="1400" dirty="0">
                <a:solidFill>
                  <a:srgbClr val="000000"/>
                </a:solidFill>
                <a:latin typeface="Courier New" panose="02070309020205020404" pitchFamily="49" charset="0"/>
                <a:cs typeface="Courier New" panose="02070309020205020404" pitchFamily="49" charset="0"/>
              </a:rPr>
              <a:t> m_center; </a:t>
            </a:r>
            <a:r>
              <a:rPr lang="fr-FR" altLang="zh-CN" sz="1400" dirty="0">
                <a:solidFill>
                  <a:srgbClr val="0000FF"/>
                </a:solidFill>
                <a:latin typeface="Courier New" panose="02070309020205020404" pitchFamily="49" charset="0"/>
                <a:cs typeface="Courier New" panose="02070309020205020404" pitchFamily="49" charset="0"/>
              </a:rPr>
              <a:t>double</a:t>
            </a:r>
            <a:r>
              <a:rPr lang="fr-FR" altLang="zh-CN" sz="1400" dirty="0">
                <a:solidFill>
                  <a:srgbClr val="000000"/>
                </a:solidFill>
                <a:latin typeface="Courier New" panose="02070309020205020404" pitchFamily="49" charset="0"/>
                <a:cs typeface="Courier New" panose="02070309020205020404" pitchFamily="49" charset="0"/>
              </a:rPr>
              <a:t> m_radius = 1.0;</a:t>
            </a:r>
          </a:p>
          <a:p>
            <a:r>
              <a:rPr lang="en-US" altLang="zh-CN" sz="1400" dirty="0">
                <a:solidFill>
                  <a:srgbClr val="0000FF"/>
                </a:solidFill>
                <a:latin typeface="Courier New" panose="02070309020205020404" pitchFamily="49" charset="0"/>
                <a:cs typeface="Courier New" panose="02070309020205020404" pitchFamily="49" charset="0"/>
              </a:rPr>
              <a:t>public</a:t>
            </a:r>
            <a:r>
              <a:rPr lang="en-US" altLang="zh-CN" sz="1400" dirty="0">
                <a:solidFill>
                  <a:srgbClr val="000000"/>
                </a:solidFill>
                <a:latin typeface="Courier New" panose="02070309020205020404" pitchFamily="49" charset="0"/>
                <a:cs typeface="Courier New" panose="02070309020205020404" pitchFamily="49" charset="0"/>
              </a:rPr>
              <a:t>:</a:t>
            </a:r>
          </a:p>
          <a:p>
            <a:r>
              <a:rPr lang="fr-FR" altLang="zh-CN" sz="1400" dirty="0">
                <a:solidFill>
                  <a:srgbClr val="000000"/>
                </a:solidFill>
                <a:latin typeface="Courier New" panose="02070309020205020404" pitchFamily="49" charset="0"/>
                <a:cs typeface="Courier New" panose="02070309020205020404" pitchFamily="49" charset="0"/>
              </a:rPr>
              <a:t>    Circle(</a:t>
            </a:r>
            <a:r>
              <a:rPr lang="fr-FR" altLang="zh-CN" sz="1400" dirty="0">
                <a:solidFill>
                  <a:srgbClr val="0000FF"/>
                </a:solidFill>
                <a:latin typeface="Courier New" panose="02070309020205020404" pitchFamily="49" charset="0"/>
                <a:cs typeface="Courier New" panose="02070309020205020404" pitchFamily="49" charset="0"/>
              </a:rPr>
              <a:t>double</a:t>
            </a:r>
            <a:r>
              <a:rPr lang="fr-FR" altLang="zh-CN" sz="1400" dirty="0">
                <a:solidFill>
                  <a:srgbClr val="000000"/>
                </a:solidFill>
                <a:latin typeface="Courier New" panose="02070309020205020404" pitchFamily="49" charset="0"/>
                <a:cs typeface="Courier New" panose="02070309020205020404" pitchFamily="49" charset="0"/>
              </a:rPr>
              <a:t> </a:t>
            </a:r>
            <a:r>
              <a:rPr lang="fr-FR" altLang="zh-CN" sz="1400" dirty="0">
                <a:solidFill>
                  <a:srgbClr val="808080"/>
                </a:solidFill>
                <a:latin typeface="Courier New" panose="02070309020205020404" pitchFamily="49" charset="0"/>
                <a:cs typeface="Courier New" panose="02070309020205020404" pitchFamily="49" charset="0"/>
              </a:rPr>
              <a:t>r</a:t>
            </a:r>
            <a:r>
              <a:rPr lang="fr-FR" altLang="zh-CN" sz="1400" dirty="0">
                <a:solidFill>
                  <a:srgbClr val="000000"/>
                </a:solidFill>
                <a:latin typeface="Courier New" panose="02070309020205020404" pitchFamily="49" charset="0"/>
                <a:cs typeface="Courier New" panose="02070309020205020404" pitchFamily="49" charset="0"/>
              </a:rPr>
              <a:t>=1, </a:t>
            </a:r>
            <a:r>
              <a:rPr lang="fr-FR" altLang="zh-CN" sz="1400" dirty="0">
                <a:solidFill>
                  <a:srgbClr val="0000FF"/>
                </a:solidFill>
                <a:latin typeface="Courier New" panose="02070309020205020404" pitchFamily="49" charset="0"/>
                <a:cs typeface="Courier New" panose="02070309020205020404" pitchFamily="49" charset="0"/>
              </a:rPr>
              <a:t>const</a:t>
            </a:r>
            <a:r>
              <a:rPr lang="fr-FR" altLang="zh-CN" sz="1400" dirty="0">
                <a:solidFill>
                  <a:srgbClr val="000000"/>
                </a:solidFill>
                <a:latin typeface="Courier New" panose="02070309020205020404" pitchFamily="49" charset="0"/>
                <a:cs typeface="Courier New" panose="02070309020205020404" pitchFamily="49" charset="0"/>
              </a:rPr>
              <a:t> </a:t>
            </a:r>
            <a:r>
              <a:rPr lang="fr-FR" altLang="zh-CN" sz="1400" dirty="0">
                <a:solidFill>
                  <a:srgbClr val="2B91AF"/>
                </a:solidFill>
                <a:latin typeface="Courier New" panose="02070309020205020404" pitchFamily="49" charset="0"/>
                <a:cs typeface="Courier New" panose="02070309020205020404" pitchFamily="49" charset="0"/>
              </a:rPr>
              <a:t>Point</a:t>
            </a:r>
            <a:r>
              <a:rPr lang="fr-FR" altLang="zh-CN" sz="1400" dirty="0">
                <a:solidFill>
                  <a:srgbClr val="000000"/>
                </a:solidFill>
                <a:latin typeface="Courier New" panose="02070309020205020404" pitchFamily="49" charset="0"/>
                <a:cs typeface="Courier New" panose="02070309020205020404" pitchFamily="49" charset="0"/>
              </a:rPr>
              <a:t> &amp;</a:t>
            </a:r>
            <a:r>
              <a:rPr lang="fr-FR" altLang="zh-CN" sz="1400" dirty="0">
                <a:solidFill>
                  <a:srgbClr val="808080"/>
                </a:solidFill>
                <a:latin typeface="Courier New" panose="02070309020205020404" pitchFamily="49" charset="0"/>
                <a:cs typeface="Courier New" panose="02070309020205020404" pitchFamily="49" charset="0"/>
              </a:rPr>
              <a:t>p</a:t>
            </a:r>
            <a:r>
              <a:rPr lang="fr-FR" altLang="zh-CN" sz="1400" dirty="0">
                <a:solidFill>
                  <a:srgbClr val="000000"/>
                </a:solidFill>
                <a:latin typeface="Courier New" panose="02070309020205020404" pitchFamily="49" charset="0"/>
                <a:cs typeface="Courier New" panose="02070309020205020404" pitchFamily="49" charset="0"/>
              </a:rPr>
              <a:t>=</a:t>
            </a:r>
            <a:r>
              <a:rPr lang="fr-FR" altLang="zh-CN" sz="1400" dirty="0">
                <a:solidFill>
                  <a:srgbClr val="2B91AF"/>
                </a:solidFill>
                <a:latin typeface="Courier New" panose="02070309020205020404" pitchFamily="49" charset="0"/>
                <a:cs typeface="Courier New" panose="02070309020205020404" pitchFamily="49" charset="0"/>
              </a:rPr>
              <a:t>Point</a:t>
            </a:r>
            <a:r>
              <a:rPr lang="fr-FR"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00"/>
                </a:solidFill>
                <a:latin typeface="Courier New" panose="02070309020205020404" pitchFamily="49" charset="0"/>
                <a:cs typeface="Courier New" panose="02070309020205020404" pitchFamily="49" charset="0"/>
              </a:rPr>
              <a:t>\</a:t>
            </a:r>
          </a:p>
          <a:p>
            <a:r>
              <a:rPr lang="en-US" altLang="zh-CN" sz="1400" dirty="0">
                <a:solidFill>
                  <a:srgbClr val="000000"/>
                </a:solidFill>
                <a:latin typeface="Courier New" panose="02070309020205020404" pitchFamily="49" charset="0"/>
                <a:cs typeface="Courier New" panose="02070309020205020404" pitchFamily="49" charset="0"/>
              </a:rPr>
              <a:t>        </a:t>
            </a:r>
            <a:r>
              <a:rPr lang="pt-BR" altLang="zh-CN" sz="1400" dirty="0">
                <a:solidFill>
                  <a:srgbClr val="000000"/>
                </a:solidFill>
                <a:latin typeface="Courier New" panose="02070309020205020404" pitchFamily="49" charset="0"/>
                <a:cs typeface="Courier New" panose="02070309020205020404" pitchFamily="49" charset="0"/>
              </a:rPr>
              <a:t>m_center(</a:t>
            </a:r>
            <a:r>
              <a:rPr lang="pt-BR" altLang="zh-CN" sz="1400" dirty="0">
                <a:solidFill>
                  <a:srgbClr val="808080"/>
                </a:solidFill>
                <a:latin typeface="Courier New" panose="02070309020205020404" pitchFamily="49" charset="0"/>
                <a:cs typeface="Courier New" panose="02070309020205020404" pitchFamily="49" charset="0"/>
              </a:rPr>
              <a:t>p</a:t>
            </a:r>
            <a:r>
              <a:rPr lang="pt-BR" altLang="zh-CN" sz="1400" dirty="0">
                <a:solidFill>
                  <a:srgbClr val="000000"/>
                </a:solidFill>
                <a:latin typeface="Courier New" panose="02070309020205020404" pitchFamily="49" charset="0"/>
                <a:cs typeface="Courier New" panose="02070309020205020404" pitchFamily="49" charset="0"/>
              </a:rPr>
              <a:t>), m_radius(</a:t>
            </a:r>
            <a:r>
              <a:rPr lang="pt-BR" altLang="zh-CN" sz="1400" dirty="0">
                <a:solidFill>
                  <a:srgbClr val="808080"/>
                </a:solidFill>
                <a:latin typeface="Courier New" panose="02070309020205020404" pitchFamily="49" charset="0"/>
                <a:cs typeface="Courier New" panose="02070309020205020404" pitchFamily="49" charset="0"/>
              </a:rPr>
              <a:t>r</a:t>
            </a:r>
            <a:r>
              <a:rPr lang="pt-BR" altLang="zh-CN" sz="1400" dirty="0">
                <a:solidFill>
                  <a:srgbClr val="000000"/>
                </a:solidFill>
                <a:latin typeface="Courier New" panose="02070309020205020404" pitchFamily="49" charset="0"/>
                <a:cs typeface="Courier New" panose="02070309020205020404" pitchFamily="49" charset="0"/>
              </a:rPr>
              <a:t>) {</a:t>
            </a:r>
          </a:p>
          <a:p>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cout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8080"/>
                </a:solidFill>
                <a:latin typeface="Courier New" panose="02070309020205020404" pitchFamily="49" charset="0"/>
                <a:cs typeface="Courier New" panose="02070309020205020404" pitchFamily="49" charset="0"/>
              </a:rPr>
              <a:t>&lt;&lt;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A31515"/>
                </a:solidFill>
                <a:latin typeface="Courier New" panose="02070309020205020404" pitchFamily="49" charset="0"/>
                <a:cs typeface="Courier New" panose="02070309020205020404" pitchFamily="49" charset="0"/>
              </a:rPr>
              <a:t>"Constructor of Circle"</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8080"/>
                </a:solidFill>
                <a:latin typeface="Courier New" panose="02070309020205020404" pitchFamily="49" charset="0"/>
                <a:cs typeface="Courier New" panose="02070309020205020404" pitchFamily="49" charset="0"/>
              </a:rPr>
              <a:t>&lt;&lt;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endl</a:t>
            </a:r>
            <a:r>
              <a:rPr lang="en-US" altLang="zh-CN" sz="1400" dirty="0">
                <a:solidFill>
                  <a:srgbClr val="000000"/>
                </a:solidFill>
                <a:latin typeface="Courier New" panose="02070309020205020404" pitchFamily="49" charset="0"/>
                <a:cs typeface="Courier New" panose="02070309020205020404" pitchFamily="49" charset="0"/>
              </a:rPr>
              <a:t>;</a:t>
            </a:r>
          </a:p>
          <a:p>
            <a:r>
              <a:rPr lang="en-US" altLang="zh-CN" sz="1400" dirty="0">
                <a:solidFill>
                  <a:srgbClr val="000000"/>
                </a:solidFill>
                <a:latin typeface="Courier New" panose="02070309020205020404" pitchFamily="49" charset="0"/>
                <a:cs typeface="Courier New" panose="02070309020205020404" pitchFamily="49" charset="0"/>
              </a:rPr>
              <a:t>    }</a:t>
            </a:r>
          </a:p>
          <a:p>
            <a:r>
              <a:rPr lang="en-US" altLang="zh-CN" sz="1400" dirty="0">
                <a:solidFill>
                  <a:srgbClr val="000000"/>
                </a:solidFill>
                <a:latin typeface="Courier New" panose="02070309020205020404" pitchFamily="49" charset="0"/>
                <a:cs typeface="Courier New" panose="02070309020205020404" pitchFamily="49" charset="0"/>
              </a:rPr>
              <a:t>    ~Circle() { </a:t>
            </a:r>
          </a:p>
          <a:p>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cout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8080"/>
                </a:solidFill>
                <a:latin typeface="Courier New" panose="02070309020205020404" pitchFamily="49" charset="0"/>
                <a:cs typeface="Courier New" panose="02070309020205020404" pitchFamily="49" charset="0"/>
              </a:rPr>
              <a:t>&lt;&lt;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A31515"/>
                </a:solidFill>
                <a:latin typeface="Courier New" panose="02070309020205020404" pitchFamily="49" charset="0"/>
                <a:cs typeface="Courier New" panose="02070309020205020404" pitchFamily="49" charset="0"/>
              </a:rPr>
              <a:t>"Destructor of Circle"</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8080"/>
                </a:solidFill>
                <a:latin typeface="Courier New" panose="02070309020205020404" pitchFamily="49" charset="0"/>
                <a:cs typeface="Courier New" panose="02070309020205020404" pitchFamily="49" charset="0"/>
              </a:rPr>
              <a:t>&lt;&lt;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endl</a:t>
            </a:r>
            <a:r>
              <a:rPr lang="en-US" altLang="zh-CN" sz="1400" dirty="0">
                <a:solidFill>
                  <a:srgbClr val="000000"/>
                </a:solidFill>
                <a:latin typeface="Courier New" panose="02070309020205020404" pitchFamily="49" charset="0"/>
                <a:cs typeface="Courier New" panose="02070309020205020404" pitchFamily="49" charset="0"/>
              </a:rPr>
              <a:t>; </a:t>
            </a:r>
          </a:p>
          <a:p>
            <a:r>
              <a:rPr lang="en-US" altLang="zh-CN" sz="1400" dirty="0">
                <a:solidFill>
                  <a:srgbClr val="000000"/>
                </a:solidFill>
                <a:latin typeface="Courier New" panose="02070309020205020404" pitchFamily="49" charset="0"/>
                <a:cs typeface="Courier New" panose="02070309020205020404" pitchFamily="49" charset="0"/>
              </a:rPr>
              <a:t>    }</a:t>
            </a:r>
          </a:p>
          <a:p>
            <a:r>
              <a:rPr lang="en-US" altLang="zh-CN" sz="1400" dirty="0">
                <a:solidFill>
                  <a:srgbClr val="000000"/>
                </a:solidFill>
                <a:latin typeface="Courier New" panose="02070309020205020404" pitchFamily="49" charset="0"/>
                <a:cs typeface="Courier New" panose="02070309020205020404" pitchFamily="49" charset="0"/>
              </a:rPr>
              <a:t>};</a:t>
            </a:r>
            <a:endParaRPr lang="zh-CN" altLang="en-US" sz="1400" dirty="0">
              <a:latin typeface="Courier New" panose="02070309020205020404" pitchFamily="49" charset="0"/>
              <a:cs typeface="Courier New" panose="02070309020205020404" pitchFamily="49" charset="0"/>
            </a:endParaRPr>
          </a:p>
        </p:txBody>
      </p:sp>
      <p:grpSp>
        <p:nvGrpSpPr>
          <p:cNvPr id="10" name="组合 9">
            <a:extLst>
              <a:ext uri="{FF2B5EF4-FFF2-40B4-BE49-F238E27FC236}">
                <a16:creationId xmlns:a16="http://schemas.microsoft.com/office/drawing/2014/main" id="{D627549C-83FD-4507-93C7-E4DEDF07B00C}"/>
              </a:ext>
            </a:extLst>
          </p:cNvPr>
          <p:cNvGrpSpPr/>
          <p:nvPr/>
        </p:nvGrpSpPr>
        <p:grpSpPr>
          <a:xfrm>
            <a:off x="6110101" y="941522"/>
            <a:ext cx="2869696" cy="870500"/>
            <a:chOff x="6110101" y="941522"/>
            <a:chExt cx="2869696" cy="870500"/>
          </a:xfrm>
        </p:grpSpPr>
        <p:grpSp>
          <p:nvGrpSpPr>
            <p:cNvPr id="40" name="组合 39">
              <a:extLst>
                <a:ext uri="{FF2B5EF4-FFF2-40B4-BE49-F238E27FC236}">
                  <a16:creationId xmlns:a16="http://schemas.microsoft.com/office/drawing/2014/main" id="{1F47CDD6-044C-409D-A7ED-728FCEB38A39}"/>
                </a:ext>
              </a:extLst>
            </p:cNvPr>
            <p:cNvGrpSpPr/>
            <p:nvPr/>
          </p:nvGrpSpPr>
          <p:grpSpPr>
            <a:xfrm>
              <a:off x="6110101" y="941522"/>
              <a:ext cx="2813917" cy="870500"/>
              <a:chOff x="219974" y="1748979"/>
              <a:chExt cx="8704052" cy="961055"/>
            </a:xfrm>
          </p:grpSpPr>
          <p:grpSp>
            <p:nvGrpSpPr>
              <p:cNvPr id="41" name="组合 40">
                <a:extLst>
                  <a:ext uri="{FF2B5EF4-FFF2-40B4-BE49-F238E27FC236}">
                    <a16:creationId xmlns:a16="http://schemas.microsoft.com/office/drawing/2014/main" id="{2754AB47-9808-43A3-AD53-C901F2D53DE3}"/>
                  </a:ext>
                </a:extLst>
              </p:cNvPr>
              <p:cNvGrpSpPr/>
              <p:nvPr/>
            </p:nvGrpSpPr>
            <p:grpSpPr>
              <a:xfrm>
                <a:off x="219974" y="1763590"/>
                <a:ext cx="8704052" cy="946444"/>
                <a:chOff x="219974" y="1770733"/>
                <a:chExt cx="8704052" cy="882590"/>
              </a:xfrm>
              <a:effectLst>
                <a:outerShdw blurRad="50800" dist="69850" dir="2700000" algn="tl" rotWithShape="0">
                  <a:prstClr val="black">
                    <a:alpha val="40000"/>
                  </a:prstClr>
                </a:outerShdw>
              </a:effectLst>
            </p:grpSpPr>
            <p:sp>
              <p:nvSpPr>
                <p:cNvPr id="43" name="矩形: 圆角 42">
                  <a:extLst>
                    <a:ext uri="{FF2B5EF4-FFF2-40B4-BE49-F238E27FC236}">
                      <a16:creationId xmlns:a16="http://schemas.microsoft.com/office/drawing/2014/main" id="{9965ABA9-0D43-45B0-929A-680D5346EACC}"/>
                    </a:ext>
                  </a:extLst>
                </p:cNvPr>
                <p:cNvSpPr/>
                <p:nvPr/>
              </p:nvSpPr>
              <p:spPr>
                <a:xfrm>
                  <a:off x="219974" y="1770735"/>
                  <a:ext cx="8704052" cy="882588"/>
                </a:xfrm>
                <a:prstGeom prst="roundRect">
                  <a:avLst>
                    <a:gd name="adj" fmla="val 5057"/>
                  </a:avLst>
                </a:pr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矩形: 圆顶角 43">
                  <a:extLst>
                    <a:ext uri="{FF2B5EF4-FFF2-40B4-BE49-F238E27FC236}">
                      <a16:creationId xmlns:a16="http://schemas.microsoft.com/office/drawing/2014/main" id="{E6988817-A328-4756-8395-5CD69CB25889}"/>
                    </a:ext>
                  </a:extLst>
                </p:cNvPr>
                <p:cNvSpPr/>
                <p:nvPr/>
              </p:nvSpPr>
              <p:spPr>
                <a:xfrm>
                  <a:off x="219974" y="1770733"/>
                  <a:ext cx="8704052" cy="388922"/>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2" name="矩形 41">
                <a:extLst>
                  <a:ext uri="{FF2B5EF4-FFF2-40B4-BE49-F238E27FC236}">
                    <a16:creationId xmlns:a16="http://schemas.microsoft.com/office/drawing/2014/main" id="{B1B06B45-44C1-4549-8808-ECF05C266DBD}"/>
                  </a:ext>
                </a:extLst>
              </p:cNvPr>
              <p:cNvSpPr/>
              <p:nvPr/>
            </p:nvSpPr>
            <p:spPr>
              <a:xfrm>
                <a:off x="219974" y="1748979"/>
                <a:ext cx="8704052" cy="509690"/>
              </a:xfrm>
              <a:prstGeom prst="rect">
                <a:avLst/>
              </a:prstGeom>
            </p:spPr>
            <p:txBody>
              <a:bodyPr wrap="square">
                <a:spAutoFit/>
              </a:bodyPr>
              <a:lstStyle/>
              <a:p>
                <a:r>
                  <a:rPr lang="zh-CN" altLang="en-US" sz="2400" dirty="0">
                    <a:solidFill>
                      <a:schemeClr val="bg1"/>
                    </a:solidFill>
                    <a:latin typeface="Courier New" panose="02070309020205020404" pitchFamily="49" charset="0"/>
                    <a:cs typeface="Courier New" panose="02070309020205020404" pitchFamily="49" charset="0"/>
                  </a:rPr>
                  <a:t>调用构造和析构</a:t>
                </a:r>
                <a:endParaRPr lang="zh-CN" altLang="en-US" sz="2400" dirty="0">
                  <a:solidFill>
                    <a:schemeClr val="bg1"/>
                  </a:solidFill>
                </a:endParaRPr>
              </a:p>
            </p:txBody>
          </p:sp>
        </p:grpSp>
        <p:sp>
          <p:nvSpPr>
            <p:cNvPr id="9" name="矩形 8">
              <a:extLst>
                <a:ext uri="{FF2B5EF4-FFF2-40B4-BE49-F238E27FC236}">
                  <a16:creationId xmlns:a16="http://schemas.microsoft.com/office/drawing/2014/main" id="{402A6F38-26ED-4441-ACBB-4AF78CC13A2A}"/>
                </a:ext>
              </a:extLst>
            </p:cNvPr>
            <p:cNvSpPr/>
            <p:nvPr/>
          </p:nvSpPr>
          <p:spPr>
            <a:xfrm>
              <a:off x="6110101" y="1421781"/>
              <a:ext cx="2869696" cy="307777"/>
            </a:xfrm>
            <a:prstGeom prst="rect">
              <a:avLst/>
            </a:prstGeom>
          </p:spPr>
          <p:txBody>
            <a:bodyPr wrap="none">
              <a:spAutoFit/>
            </a:bodyPr>
            <a:lstStyle/>
            <a:p>
              <a:r>
                <a:rPr lang="fr-FR" altLang="zh-CN" sz="1400" dirty="0">
                  <a:solidFill>
                    <a:srgbClr val="2B91AF"/>
                  </a:solidFill>
                  <a:latin typeface="Courier New" panose="02070309020205020404" pitchFamily="49" charset="0"/>
                  <a:cs typeface="Courier New" panose="02070309020205020404" pitchFamily="49" charset="0"/>
                </a:rPr>
                <a:t>Circle</a:t>
              </a:r>
              <a:r>
                <a:rPr lang="fr-FR" altLang="zh-CN" sz="1400" dirty="0">
                  <a:solidFill>
                    <a:srgbClr val="000000"/>
                  </a:solidFill>
                  <a:latin typeface="Courier New" panose="02070309020205020404" pitchFamily="49" charset="0"/>
                  <a:cs typeface="Courier New" panose="02070309020205020404" pitchFamily="49" charset="0"/>
                </a:rPr>
                <a:t> a(2, </a:t>
              </a:r>
              <a:r>
                <a:rPr lang="fr-FR" altLang="zh-CN" sz="1400" dirty="0">
                  <a:solidFill>
                    <a:srgbClr val="2B91AF"/>
                  </a:solidFill>
                  <a:latin typeface="Courier New" panose="02070309020205020404" pitchFamily="49" charset="0"/>
                  <a:cs typeface="Courier New" panose="02070309020205020404" pitchFamily="49" charset="0"/>
                </a:rPr>
                <a:t>Point</a:t>
              </a:r>
              <a:r>
                <a:rPr lang="fr-FR" altLang="zh-CN" sz="1400" dirty="0">
                  <a:solidFill>
                    <a:srgbClr val="000000"/>
                  </a:solidFill>
                  <a:latin typeface="Courier New" panose="02070309020205020404" pitchFamily="49" charset="0"/>
                  <a:cs typeface="Courier New" panose="02070309020205020404" pitchFamily="49" charset="0"/>
                </a:rPr>
                <a:t>(1, 1));</a:t>
              </a:r>
              <a:endParaRPr lang="zh-CN" altLang="en-US" sz="1400" dirty="0">
                <a:latin typeface="Courier New" panose="02070309020205020404" pitchFamily="49" charset="0"/>
                <a:cs typeface="Courier New" panose="02070309020205020404" pitchFamily="49" charset="0"/>
              </a:endParaRPr>
            </a:p>
          </p:txBody>
        </p:sp>
      </p:grpSp>
      <p:grpSp>
        <p:nvGrpSpPr>
          <p:cNvPr id="45" name="组合 44">
            <a:extLst>
              <a:ext uri="{FF2B5EF4-FFF2-40B4-BE49-F238E27FC236}">
                <a16:creationId xmlns:a16="http://schemas.microsoft.com/office/drawing/2014/main" id="{DCB53DF2-8F35-4316-8E95-A0291B5E72C1}"/>
              </a:ext>
            </a:extLst>
          </p:cNvPr>
          <p:cNvGrpSpPr/>
          <p:nvPr/>
        </p:nvGrpSpPr>
        <p:grpSpPr>
          <a:xfrm>
            <a:off x="6110101" y="1990160"/>
            <a:ext cx="2869696" cy="1038269"/>
            <a:chOff x="219974" y="1739274"/>
            <a:chExt cx="8704052" cy="999632"/>
          </a:xfrm>
        </p:grpSpPr>
        <p:grpSp>
          <p:nvGrpSpPr>
            <p:cNvPr id="46" name="组合 45">
              <a:extLst>
                <a:ext uri="{FF2B5EF4-FFF2-40B4-BE49-F238E27FC236}">
                  <a16:creationId xmlns:a16="http://schemas.microsoft.com/office/drawing/2014/main" id="{53B0C2E6-1F2A-4285-85EC-86FB4DF219D0}"/>
                </a:ext>
              </a:extLst>
            </p:cNvPr>
            <p:cNvGrpSpPr/>
            <p:nvPr/>
          </p:nvGrpSpPr>
          <p:grpSpPr>
            <a:xfrm>
              <a:off x="219974" y="1763591"/>
              <a:ext cx="8704052" cy="975315"/>
              <a:chOff x="219974" y="1770732"/>
              <a:chExt cx="8704052" cy="909512"/>
            </a:xfrm>
            <a:effectLst>
              <a:outerShdw blurRad="50800" dist="69850" dir="2700000" algn="tl" rotWithShape="0">
                <a:prstClr val="black">
                  <a:alpha val="40000"/>
                </a:prstClr>
              </a:outerShdw>
            </a:effectLst>
          </p:grpSpPr>
          <p:sp>
            <p:nvSpPr>
              <p:cNvPr id="49" name="矩形: 圆角 48">
                <a:extLst>
                  <a:ext uri="{FF2B5EF4-FFF2-40B4-BE49-F238E27FC236}">
                    <a16:creationId xmlns:a16="http://schemas.microsoft.com/office/drawing/2014/main" id="{4A07D855-4DC7-4466-AA10-F1A7BC5725A5}"/>
                  </a:ext>
                </a:extLst>
              </p:cNvPr>
              <p:cNvSpPr/>
              <p:nvPr/>
            </p:nvSpPr>
            <p:spPr>
              <a:xfrm>
                <a:off x="219974" y="1770732"/>
                <a:ext cx="8704052" cy="909512"/>
              </a:xfrm>
              <a:prstGeom prst="roundRect">
                <a:avLst>
                  <a:gd name="adj" fmla="val 8545"/>
                </a:avLst>
              </a:prstGeom>
              <a:solidFill>
                <a:srgbClr val="E7F3E6"/>
              </a:solidFill>
              <a:ln>
                <a:solidFill>
                  <a:srgbClr val="E7F3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0" name="矩形: 圆顶角 49">
                <a:extLst>
                  <a:ext uri="{FF2B5EF4-FFF2-40B4-BE49-F238E27FC236}">
                    <a16:creationId xmlns:a16="http://schemas.microsoft.com/office/drawing/2014/main" id="{4653371B-BC2B-4935-B9CA-29F7556C41EA}"/>
                  </a:ext>
                </a:extLst>
              </p:cNvPr>
              <p:cNvSpPr/>
              <p:nvPr/>
            </p:nvSpPr>
            <p:spPr>
              <a:xfrm>
                <a:off x="219974" y="1770733"/>
                <a:ext cx="8704049" cy="359230"/>
              </a:xfrm>
              <a:prstGeom prst="round2SameRect">
                <a:avLst>
                  <a:gd name="adj1" fmla="val 20076"/>
                  <a:gd name="adj2" fmla="val 0"/>
                </a:avLst>
              </a:prstGeom>
              <a:solidFill>
                <a:srgbClr val="118707"/>
              </a:solidFill>
              <a:ln>
                <a:solidFill>
                  <a:srgbClr val="1187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7" name="矩形 46">
              <a:extLst>
                <a:ext uri="{FF2B5EF4-FFF2-40B4-BE49-F238E27FC236}">
                  <a16:creationId xmlns:a16="http://schemas.microsoft.com/office/drawing/2014/main" id="{FACDAB6E-C887-46CB-857F-399710FBDE6C}"/>
                </a:ext>
              </a:extLst>
            </p:cNvPr>
            <p:cNvSpPr/>
            <p:nvPr/>
          </p:nvSpPr>
          <p:spPr>
            <a:xfrm>
              <a:off x="219974" y="2232743"/>
              <a:ext cx="8704043" cy="385221"/>
            </a:xfrm>
            <a:prstGeom prst="rect">
              <a:avLst/>
            </a:prstGeom>
          </p:spPr>
          <p:txBody>
            <a:bodyPr wrap="square">
              <a:spAutoFit/>
            </a:bodyPr>
            <a:lstStyle/>
            <a:p>
              <a:pPr>
                <a:buClr>
                  <a:srgbClr val="118707"/>
                </a:buClr>
                <a:buSzPct val="80000"/>
              </a:pPr>
              <a:r>
                <a:rPr lang="zh-CN" altLang="en-US" sz="2000" dirty="0">
                  <a:latin typeface="Courier New" panose="02070309020205020404" pitchFamily="49" charset="0"/>
                  <a:cs typeface="Courier New" panose="02070309020205020404" pitchFamily="49" charset="0"/>
                </a:rPr>
                <a:t>输出是什么？</a:t>
              </a:r>
              <a:endParaRPr lang="zh-CN" altLang="en-US" sz="2000" dirty="0"/>
            </a:p>
          </p:txBody>
        </p:sp>
        <p:sp>
          <p:nvSpPr>
            <p:cNvPr id="48" name="矩形 47">
              <a:extLst>
                <a:ext uri="{FF2B5EF4-FFF2-40B4-BE49-F238E27FC236}">
                  <a16:creationId xmlns:a16="http://schemas.microsoft.com/office/drawing/2014/main" id="{55543F80-A103-4734-B465-03190F8D04D8}"/>
                </a:ext>
              </a:extLst>
            </p:cNvPr>
            <p:cNvSpPr/>
            <p:nvPr/>
          </p:nvSpPr>
          <p:spPr>
            <a:xfrm>
              <a:off x="219974" y="1739274"/>
              <a:ext cx="8704049" cy="461665"/>
            </a:xfrm>
            <a:prstGeom prst="rect">
              <a:avLst/>
            </a:prstGeom>
          </p:spPr>
          <p:txBody>
            <a:bodyPr wrap="square">
              <a:spAutoFit/>
            </a:bodyPr>
            <a:lstStyle/>
            <a:p>
              <a:r>
                <a:rPr lang="zh-CN" altLang="en-US" sz="2400" dirty="0">
                  <a:solidFill>
                    <a:srgbClr val="FFFFFF"/>
                  </a:solidFill>
                  <a:latin typeface="MicrosoftYaHei"/>
                </a:rPr>
                <a:t>问题</a:t>
              </a:r>
              <a:endParaRPr lang="zh-CN" altLang="en-US" sz="2400" dirty="0"/>
            </a:p>
          </p:txBody>
        </p:sp>
      </p:grpSp>
      <p:grpSp>
        <p:nvGrpSpPr>
          <p:cNvPr id="51" name="组合 50">
            <a:extLst>
              <a:ext uri="{FF2B5EF4-FFF2-40B4-BE49-F238E27FC236}">
                <a16:creationId xmlns:a16="http://schemas.microsoft.com/office/drawing/2014/main" id="{8E6964E6-E2EF-4C9C-BEC9-489C56E6AC23}"/>
              </a:ext>
            </a:extLst>
          </p:cNvPr>
          <p:cNvGrpSpPr/>
          <p:nvPr/>
        </p:nvGrpSpPr>
        <p:grpSpPr>
          <a:xfrm>
            <a:off x="6110101" y="3160712"/>
            <a:ext cx="2869696" cy="1981738"/>
            <a:chOff x="219974" y="1739274"/>
            <a:chExt cx="8704052" cy="1907992"/>
          </a:xfrm>
        </p:grpSpPr>
        <p:grpSp>
          <p:nvGrpSpPr>
            <p:cNvPr id="52" name="组合 51">
              <a:extLst>
                <a:ext uri="{FF2B5EF4-FFF2-40B4-BE49-F238E27FC236}">
                  <a16:creationId xmlns:a16="http://schemas.microsoft.com/office/drawing/2014/main" id="{F660C6A6-5918-40A2-999C-642F5F3FD7F4}"/>
                </a:ext>
              </a:extLst>
            </p:cNvPr>
            <p:cNvGrpSpPr/>
            <p:nvPr/>
          </p:nvGrpSpPr>
          <p:grpSpPr>
            <a:xfrm>
              <a:off x="219974" y="1763591"/>
              <a:ext cx="8704052" cy="1883675"/>
              <a:chOff x="219974" y="1770732"/>
              <a:chExt cx="8704052" cy="1756587"/>
            </a:xfrm>
            <a:effectLst>
              <a:outerShdw blurRad="50800" dist="69850" dir="2700000" algn="tl" rotWithShape="0">
                <a:prstClr val="black">
                  <a:alpha val="40000"/>
                </a:prstClr>
              </a:outerShdw>
            </a:effectLst>
          </p:grpSpPr>
          <p:sp>
            <p:nvSpPr>
              <p:cNvPr id="55" name="矩形: 圆角 54">
                <a:extLst>
                  <a:ext uri="{FF2B5EF4-FFF2-40B4-BE49-F238E27FC236}">
                    <a16:creationId xmlns:a16="http://schemas.microsoft.com/office/drawing/2014/main" id="{EC82E500-6ADE-48E0-90AC-9FC7B1ED2750}"/>
                  </a:ext>
                </a:extLst>
              </p:cNvPr>
              <p:cNvSpPr/>
              <p:nvPr/>
            </p:nvSpPr>
            <p:spPr>
              <a:xfrm>
                <a:off x="219974" y="1770732"/>
                <a:ext cx="8704052" cy="1756587"/>
              </a:xfrm>
              <a:prstGeom prst="roundRect">
                <a:avLst>
                  <a:gd name="adj" fmla="val 2114"/>
                </a:avLst>
              </a:prstGeom>
              <a:solidFill>
                <a:srgbClr val="E7F3E6"/>
              </a:solidFill>
              <a:ln>
                <a:solidFill>
                  <a:srgbClr val="E7F3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矩形: 圆顶角 55">
                <a:extLst>
                  <a:ext uri="{FF2B5EF4-FFF2-40B4-BE49-F238E27FC236}">
                    <a16:creationId xmlns:a16="http://schemas.microsoft.com/office/drawing/2014/main" id="{8302E27F-C5D0-4299-BE68-67FB9B38AC11}"/>
                  </a:ext>
                </a:extLst>
              </p:cNvPr>
              <p:cNvSpPr/>
              <p:nvPr/>
            </p:nvSpPr>
            <p:spPr>
              <a:xfrm>
                <a:off x="219974" y="1770733"/>
                <a:ext cx="8704049" cy="359230"/>
              </a:xfrm>
              <a:prstGeom prst="round2SameRect">
                <a:avLst>
                  <a:gd name="adj1" fmla="val 20076"/>
                  <a:gd name="adj2" fmla="val 0"/>
                </a:avLst>
              </a:prstGeom>
              <a:solidFill>
                <a:srgbClr val="118707"/>
              </a:solidFill>
              <a:ln>
                <a:solidFill>
                  <a:srgbClr val="1187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53" name="矩形 52">
              <a:extLst>
                <a:ext uri="{FF2B5EF4-FFF2-40B4-BE49-F238E27FC236}">
                  <a16:creationId xmlns:a16="http://schemas.microsoft.com/office/drawing/2014/main" id="{D0CF3FE3-AB3C-4F49-A00C-7DD26D368E3D}"/>
                </a:ext>
              </a:extLst>
            </p:cNvPr>
            <p:cNvSpPr/>
            <p:nvPr/>
          </p:nvSpPr>
          <p:spPr>
            <a:xfrm>
              <a:off x="219974" y="2232743"/>
              <a:ext cx="8704043" cy="1333455"/>
            </a:xfrm>
            <a:prstGeom prst="rect">
              <a:avLst/>
            </a:prstGeom>
          </p:spPr>
          <p:txBody>
            <a:bodyPr wrap="square">
              <a:spAutoFit/>
            </a:bodyPr>
            <a:lstStyle/>
            <a:p>
              <a:pPr>
                <a:buClr>
                  <a:srgbClr val="118707"/>
                </a:buClr>
                <a:buSzPct val="80000"/>
              </a:pPr>
              <a:r>
                <a:rPr lang="en-US" altLang="zh-CN" sz="1400" dirty="0">
                  <a:latin typeface="Courier New" panose="02070309020205020404" pitchFamily="49" charset="0"/>
                  <a:cs typeface="Courier New" panose="02070309020205020404" pitchFamily="49" charset="0"/>
                </a:rPr>
                <a:t>Constructor of Point</a:t>
              </a:r>
            </a:p>
            <a:p>
              <a:pPr>
                <a:buClr>
                  <a:srgbClr val="118707"/>
                </a:buClr>
                <a:buSzPct val="80000"/>
              </a:pPr>
              <a:r>
                <a:rPr lang="en-US" altLang="zh-CN" sz="1400" dirty="0">
                  <a:latin typeface="Courier New" panose="02070309020205020404" pitchFamily="49" charset="0"/>
                  <a:cs typeface="Courier New" panose="02070309020205020404" pitchFamily="49" charset="0"/>
                </a:rPr>
                <a:t>Copy constructor of Point</a:t>
              </a:r>
            </a:p>
            <a:p>
              <a:pPr>
                <a:buClr>
                  <a:srgbClr val="118707"/>
                </a:buClr>
                <a:buSzPct val="80000"/>
              </a:pPr>
              <a:r>
                <a:rPr lang="en-US" altLang="zh-CN" sz="1400" dirty="0">
                  <a:latin typeface="Courier New" panose="02070309020205020404" pitchFamily="49" charset="0"/>
                  <a:cs typeface="Courier New" panose="02070309020205020404" pitchFamily="49" charset="0"/>
                </a:rPr>
                <a:t>Constructor of Circle</a:t>
              </a:r>
            </a:p>
            <a:p>
              <a:pPr>
                <a:buClr>
                  <a:srgbClr val="118707"/>
                </a:buClr>
                <a:buSzPct val="80000"/>
              </a:pPr>
              <a:r>
                <a:rPr lang="en-US" altLang="zh-CN" sz="1400" dirty="0">
                  <a:latin typeface="Courier New" panose="02070309020205020404" pitchFamily="49" charset="0"/>
                  <a:cs typeface="Courier New" panose="02070309020205020404" pitchFamily="49" charset="0"/>
                </a:rPr>
                <a:t>Destructor of Point</a:t>
              </a:r>
            </a:p>
            <a:p>
              <a:pPr>
                <a:buClr>
                  <a:srgbClr val="118707"/>
                </a:buClr>
                <a:buSzPct val="80000"/>
              </a:pPr>
              <a:r>
                <a:rPr lang="en-US" altLang="zh-CN" sz="1400" dirty="0">
                  <a:latin typeface="Courier New" panose="02070309020205020404" pitchFamily="49" charset="0"/>
                  <a:cs typeface="Courier New" panose="02070309020205020404" pitchFamily="49" charset="0"/>
                </a:rPr>
                <a:t>Destructor of Circle</a:t>
              </a:r>
            </a:p>
            <a:p>
              <a:pPr>
                <a:buClr>
                  <a:srgbClr val="118707"/>
                </a:buClr>
                <a:buSzPct val="80000"/>
              </a:pPr>
              <a:r>
                <a:rPr lang="en-US" altLang="zh-CN" sz="1400" dirty="0">
                  <a:latin typeface="Courier New" panose="02070309020205020404" pitchFamily="49" charset="0"/>
                  <a:cs typeface="Courier New" panose="02070309020205020404" pitchFamily="49" charset="0"/>
                </a:rPr>
                <a:t>Destructor of Point</a:t>
              </a:r>
              <a:endParaRPr lang="zh-CN" altLang="en-US" sz="1400" dirty="0"/>
            </a:p>
          </p:txBody>
        </p:sp>
        <p:sp>
          <p:nvSpPr>
            <p:cNvPr id="54" name="矩形 53">
              <a:extLst>
                <a:ext uri="{FF2B5EF4-FFF2-40B4-BE49-F238E27FC236}">
                  <a16:creationId xmlns:a16="http://schemas.microsoft.com/office/drawing/2014/main" id="{B101143F-8E5D-4D23-811B-45AE20BAED60}"/>
                </a:ext>
              </a:extLst>
            </p:cNvPr>
            <p:cNvSpPr/>
            <p:nvPr/>
          </p:nvSpPr>
          <p:spPr>
            <a:xfrm>
              <a:off x="219974" y="1739274"/>
              <a:ext cx="8704049" cy="461665"/>
            </a:xfrm>
            <a:prstGeom prst="rect">
              <a:avLst/>
            </a:prstGeom>
          </p:spPr>
          <p:txBody>
            <a:bodyPr wrap="square">
              <a:spAutoFit/>
            </a:bodyPr>
            <a:lstStyle/>
            <a:p>
              <a:r>
                <a:rPr lang="zh-CN" altLang="en-US" sz="2400" dirty="0">
                  <a:solidFill>
                    <a:srgbClr val="FFFFFF"/>
                  </a:solidFill>
                  <a:latin typeface="MicrosoftYaHei"/>
                </a:rPr>
                <a:t>答案</a:t>
              </a:r>
              <a:endParaRPr lang="zh-CN" altLang="en-US" sz="2400" dirty="0"/>
            </a:p>
          </p:txBody>
        </p:sp>
      </p:grpSp>
    </p:spTree>
    <p:extLst>
      <p:ext uri="{BB962C8B-B14F-4D97-AF65-F5344CB8AC3E}">
        <p14:creationId xmlns:p14="http://schemas.microsoft.com/office/powerpoint/2010/main" val="1403678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457950" y="6383729"/>
            <a:ext cx="2057400" cy="365125"/>
          </a:xfrm>
        </p:spPr>
        <p:txBody>
          <a:bodyPr/>
          <a:lstStyle/>
          <a:p>
            <a:fld id="{6AD33FD5-61D2-4238-98DB-DB8C208BC919}" type="slidenum">
              <a:rPr lang="zh-CN" altLang="en-US" smtClean="0"/>
              <a:t>32</a:t>
            </a:fld>
            <a:endParaRPr lang="zh-CN" altLang="en-US" dirty="0"/>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842066" cy="584775"/>
          </a:xfrm>
          <a:prstGeom prst="rect">
            <a:avLst/>
          </a:prstGeom>
          <a:noFill/>
        </p:spPr>
        <p:txBody>
          <a:bodyPr wrap="square" rtlCol="0">
            <a:spAutoFit/>
          </a:bodyPr>
          <a:lstStyle/>
          <a:p>
            <a:r>
              <a:rPr lang="en-US" altLang="zh-CN" sz="3200" dirty="0">
                <a:solidFill>
                  <a:schemeClr val="bg1"/>
                </a:solidFill>
              </a:rPr>
              <a:t>6.3 </a:t>
            </a:r>
            <a:r>
              <a:rPr lang="zh-CN" altLang="en-US" sz="3200" dirty="0">
                <a:solidFill>
                  <a:schemeClr val="bg1"/>
                </a:solidFill>
              </a:rPr>
              <a:t>运算符重载</a:t>
            </a:r>
            <a:endParaRPr lang="zh-CN" altLang="en-US" sz="2400" dirty="0">
              <a:solidFill>
                <a:schemeClr val="bg1"/>
              </a:solidFill>
            </a:endParaRPr>
          </a:p>
        </p:txBody>
      </p:sp>
      <p:grpSp>
        <p:nvGrpSpPr>
          <p:cNvPr id="19" name="组合 18">
            <a:extLst>
              <a:ext uri="{FF2B5EF4-FFF2-40B4-BE49-F238E27FC236}">
                <a16:creationId xmlns:a16="http://schemas.microsoft.com/office/drawing/2014/main" id="{AFEF6928-2E05-4B3F-8D81-A67C25EF620B}"/>
              </a:ext>
            </a:extLst>
          </p:cNvPr>
          <p:cNvGrpSpPr/>
          <p:nvPr/>
        </p:nvGrpSpPr>
        <p:grpSpPr>
          <a:xfrm>
            <a:off x="219628" y="1265936"/>
            <a:ext cx="8704005" cy="1842575"/>
            <a:chOff x="219974" y="1748979"/>
            <a:chExt cx="8704052" cy="2034251"/>
          </a:xfrm>
        </p:grpSpPr>
        <p:grpSp>
          <p:nvGrpSpPr>
            <p:cNvPr id="20" name="组合 19">
              <a:extLst>
                <a:ext uri="{FF2B5EF4-FFF2-40B4-BE49-F238E27FC236}">
                  <a16:creationId xmlns:a16="http://schemas.microsoft.com/office/drawing/2014/main" id="{41F489D0-C9DE-4E26-A858-1BA63732430E}"/>
                </a:ext>
              </a:extLst>
            </p:cNvPr>
            <p:cNvGrpSpPr/>
            <p:nvPr/>
          </p:nvGrpSpPr>
          <p:grpSpPr>
            <a:xfrm>
              <a:off x="219974" y="1763591"/>
              <a:ext cx="8704052" cy="2019639"/>
              <a:chOff x="219974" y="1770733"/>
              <a:chExt cx="8704052" cy="1883379"/>
            </a:xfrm>
            <a:effectLst>
              <a:outerShdw blurRad="50800" dist="69850" dir="2700000" algn="tl" rotWithShape="0">
                <a:prstClr val="black">
                  <a:alpha val="40000"/>
                </a:prstClr>
              </a:outerShdw>
            </a:effectLst>
          </p:grpSpPr>
          <p:sp>
            <p:nvSpPr>
              <p:cNvPr id="22" name="矩形: 圆角 21">
                <a:extLst>
                  <a:ext uri="{FF2B5EF4-FFF2-40B4-BE49-F238E27FC236}">
                    <a16:creationId xmlns:a16="http://schemas.microsoft.com/office/drawing/2014/main" id="{812ABB39-B997-4A08-901D-0C4AAF29BD9D}"/>
                  </a:ext>
                </a:extLst>
              </p:cNvPr>
              <p:cNvSpPr/>
              <p:nvPr/>
            </p:nvSpPr>
            <p:spPr>
              <a:xfrm>
                <a:off x="219974" y="1770733"/>
                <a:ext cx="8704052" cy="1883379"/>
              </a:xfrm>
              <a:prstGeom prst="roundRect">
                <a:avLst>
                  <a:gd name="adj" fmla="val 3502"/>
                </a:avLst>
              </a:pr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矩形: 圆顶角 23">
                <a:extLst>
                  <a:ext uri="{FF2B5EF4-FFF2-40B4-BE49-F238E27FC236}">
                    <a16:creationId xmlns:a16="http://schemas.microsoft.com/office/drawing/2014/main" id="{B96B0DCB-DD52-408D-AA10-603E52C47857}"/>
                  </a:ext>
                </a:extLst>
              </p:cNvPr>
              <p:cNvSpPr/>
              <p:nvPr/>
            </p:nvSpPr>
            <p:spPr>
              <a:xfrm>
                <a:off x="219974" y="1770733"/>
                <a:ext cx="8704052" cy="388922"/>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1" name="矩形 20">
              <a:extLst>
                <a:ext uri="{FF2B5EF4-FFF2-40B4-BE49-F238E27FC236}">
                  <a16:creationId xmlns:a16="http://schemas.microsoft.com/office/drawing/2014/main" id="{BC97E228-A857-4ACE-8CB6-1272CE411BA3}"/>
                </a:ext>
              </a:extLst>
            </p:cNvPr>
            <p:cNvSpPr/>
            <p:nvPr/>
          </p:nvSpPr>
          <p:spPr>
            <a:xfrm>
              <a:off x="219974" y="1748979"/>
              <a:ext cx="8704051" cy="509690"/>
            </a:xfrm>
            <a:prstGeom prst="rect">
              <a:avLst/>
            </a:prstGeom>
          </p:spPr>
          <p:txBody>
            <a:bodyPr wrap="square">
              <a:spAutoFit/>
            </a:bodyPr>
            <a:lstStyle/>
            <a:p>
              <a:r>
                <a:rPr lang="zh-CN" altLang="en-US" sz="2400" dirty="0">
                  <a:solidFill>
                    <a:schemeClr val="bg1"/>
                  </a:solidFill>
                  <a:latin typeface="Courier New" panose="02070309020205020404" pitchFamily="49" charset="0"/>
                  <a:cs typeface="Courier New" panose="02070309020205020404" pitchFamily="49" charset="0"/>
                </a:rPr>
                <a:t>通过 </a:t>
              </a:r>
              <a:r>
                <a:rPr lang="en-US" altLang="zh-CN" sz="2400" dirty="0">
                  <a:solidFill>
                    <a:schemeClr val="bg1"/>
                  </a:solidFill>
                  <a:latin typeface="Courier New" panose="02070309020205020404" pitchFamily="49" charset="0"/>
                  <a:cs typeface="Courier New" panose="02070309020205020404" pitchFamily="49" charset="0"/>
                </a:rPr>
                <a:t>Fraction </a:t>
              </a:r>
              <a:r>
                <a:rPr lang="zh-CN" altLang="en-US" sz="2400" dirty="0">
                  <a:solidFill>
                    <a:schemeClr val="bg1"/>
                  </a:solidFill>
                  <a:latin typeface="Courier New" panose="02070309020205020404" pitchFamily="49" charset="0"/>
                  <a:cs typeface="Courier New" panose="02070309020205020404" pitchFamily="49" charset="0"/>
                </a:rPr>
                <a:t>类辅助函数 </a:t>
              </a:r>
              <a:r>
                <a:rPr lang="en-US" altLang="zh-CN" sz="2400" dirty="0">
                  <a:solidFill>
                    <a:schemeClr val="bg1"/>
                  </a:solidFill>
                  <a:latin typeface="Courier New" panose="02070309020205020404" pitchFamily="49" charset="0"/>
                  <a:cs typeface="Courier New" panose="02070309020205020404" pitchFamily="49" charset="0"/>
                </a:rPr>
                <a:t>print </a:t>
              </a:r>
              <a:r>
                <a:rPr lang="zh-CN" altLang="en-US" sz="2400" dirty="0">
                  <a:solidFill>
                    <a:schemeClr val="bg1"/>
                  </a:solidFill>
                  <a:latin typeface="Courier New" panose="02070309020205020404" pitchFamily="49" charset="0"/>
                  <a:cs typeface="Courier New" panose="02070309020205020404" pitchFamily="49" charset="0"/>
                </a:rPr>
                <a:t>打印一个对象 </a:t>
              </a:r>
              <a:r>
                <a:rPr lang="en-US" altLang="zh-CN" sz="2400" dirty="0">
                  <a:solidFill>
                    <a:schemeClr val="bg1"/>
                  </a:solidFill>
                  <a:latin typeface="Courier New" panose="02070309020205020404" pitchFamily="49" charset="0"/>
                  <a:cs typeface="Courier New" panose="02070309020205020404" pitchFamily="49" charset="0"/>
                </a:rPr>
                <a:t>obj</a:t>
              </a:r>
              <a:endParaRPr lang="zh-CN" altLang="en-US" sz="2400" dirty="0">
                <a:solidFill>
                  <a:schemeClr val="bg1"/>
                </a:solidFill>
              </a:endParaRPr>
            </a:p>
          </p:txBody>
        </p:sp>
      </p:grpSp>
      <p:grpSp>
        <p:nvGrpSpPr>
          <p:cNvPr id="31" name="组合 30">
            <a:extLst>
              <a:ext uri="{FF2B5EF4-FFF2-40B4-BE49-F238E27FC236}">
                <a16:creationId xmlns:a16="http://schemas.microsoft.com/office/drawing/2014/main" id="{3ACA7203-52DA-4A1A-A349-B91561EBC4B3}"/>
              </a:ext>
            </a:extLst>
          </p:cNvPr>
          <p:cNvGrpSpPr/>
          <p:nvPr/>
        </p:nvGrpSpPr>
        <p:grpSpPr>
          <a:xfrm>
            <a:off x="219626" y="4830504"/>
            <a:ext cx="8704068" cy="1345048"/>
            <a:chOff x="219958" y="1763591"/>
            <a:chExt cx="8704068" cy="1345048"/>
          </a:xfrm>
        </p:grpSpPr>
        <p:grpSp>
          <p:nvGrpSpPr>
            <p:cNvPr id="32" name="组合 31">
              <a:extLst>
                <a:ext uri="{FF2B5EF4-FFF2-40B4-BE49-F238E27FC236}">
                  <a16:creationId xmlns:a16="http://schemas.microsoft.com/office/drawing/2014/main" id="{80504C8B-1866-4FC7-A430-B04F5BE0E663}"/>
                </a:ext>
              </a:extLst>
            </p:cNvPr>
            <p:cNvGrpSpPr/>
            <p:nvPr/>
          </p:nvGrpSpPr>
          <p:grpSpPr>
            <a:xfrm>
              <a:off x="219974" y="1763591"/>
              <a:ext cx="8704052" cy="1345048"/>
              <a:chOff x="219974" y="1770732"/>
              <a:chExt cx="8704052" cy="1254297"/>
            </a:xfrm>
            <a:effectLst>
              <a:outerShdw blurRad="50800" dist="69850" dir="2700000" algn="tl" rotWithShape="0">
                <a:prstClr val="black">
                  <a:alpha val="40000"/>
                </a:prstClr>
              </a:outerShdw>
            </a:effectLst>
          </p:grpSpPr>
          <p:sp>
            <p:nvSpPr>
              <p:cNvPr id="35" name="矩形: 圆角 34">
                <a:extLst>
                  <a:ext uri="{FF2B5EF4-FFF2-40B4-BE49-F238E27FC236}">
                    <a16:creationId xmlns:a16="http://schemas.microsoft.com/office/drawing/2014/main" id="{9DCA0721-A7B2-44B8-8798-ADB89AD22431}"/>
                  </a:ext>
                </a:extLst>
              </p:cNvPr>
              <p:cNvSpPr/>
              <p:nvPr/>
            </p:nvSpPr>
            <p:spPr>
              <a:xfrm>
                <a:off x="219974" y="1770738"/>
                <a:ext cx="8704052" cy="1254291"/>
              </a:xfrm>
              <a:prstGeom prst="roundRect">
                <a:avLst>
                  <a:gd name="adj" fmla="val 2468"/>
                </a:avLst>
              </a:prstGeom>
              <a:solidFill>
                <a:srgbClr val="E9E9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矩形: 圆顶角 35">
                <a:extLst>
                  <a:ext uri="{FF2B5EF4-FFF2-40B4-BE49-F238E27FC236}">
                    <a16:creationId xmlns:a16="http://schemas.microsoft.com/office/drawing/2014/main" id="{0C103E9F-CE02-4D20-83C1-2784AB4134C3}"/>
                  </a:ext>
                </a:extLst>
              </p:cNvPr>
              <p:cNvSpPr/>
              <p:nvPr/>
            </p:nvSpPr>
            <p:spPr>
              <a:xfrm>
                <a:off x="219974" y="1770732"/>
                <a:ext cx="8704052" cy="388922"/>
              </a:xfrm>
              <a:prstGeom prst="round2SameRect">
                <a:avLst>
                  <a:gd name="adj1" fmla="val 20076"/>
                  <a:gd name="adj2" fmla="val 0"/>
                </a:avLst>
              </a:prstGeom>
              <a:solidFill>
                <a:srgbClr val="262685"/>
              </a:solidFill>
              <a:ln>
                <a:solidFill>
                  <a:srgbClr val="2626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3" name="矩形 32">
              <a:extLst>
                <a:ext uri="{FF2B5EF4-FFF2-40B4-BE49-F238E27FC236}">
                  <a16:creationId xmlns:a16="http://schemas.microsoft.com/office/drawing/2014/main" id="{56338DB7-7960-41FE-8765-482718756309}"/>
                </a:ext>
              </a:extLst>
            </p:cNvPr>
            <p:cNvSpPr/>
            <p:nvPr/>
          </p:nvSpPr>
          <p:spPr>
            <a:xfrm>
              <a:off x="219958" y="2195860"/>
              <a:ext cx="8704003" cy="804964"/>
            </a:xfrm>
            <a:prstGeom prst="rect">
              <a:avLst/>
            </a:prstGeom>
          </p:spPr>
          <p:txBody>
            <a:bodyPr wrap="square">
              <a:spAutoFit/>
            </a:bodyPr>
            <a:lstStyle/>
            <a:p>
              <a:pPr marL="342900" indent="-342900">
                <a:lnSpc>
                  <a:spcPct val="120000"/>
                </a:lnSpc>
                <a:buClr>
                  <a:srgbClr val="262685"/>
                </a:buClr>
                <a:buSzPct val="80000"/>
                <a:buFont typeface="Wingdings" panose="05000000000000000000" pitchFamily="2" charset="2"/>
                <a:buChar char="l"/>
              </a:pPr>
              <a:r>
                <a:rPr lang="zh-CN" altLang="en-US" sz="2000" dirty="0">
                  <a:solidFill>
                    <a:srgbClr val="000000"/>
                  </a:solidFill>
                  <a:latin typeface="MicrosoftYaHei"/>
                </a:rPr>
                <a:t>将运算符作用于类类型对象，重新赋予新的含义；</a:t>
              </a:r>
            </a:p>
            <a:p>
              <a:pPr marL="342900" indent="-342900">
                <a:lnSpc>
                  <a:spcPct val="120000"/>
                </a:lnSpc>
                <a:buClr>
                  <a:srgbClr val="262685"/>
                </a:buClr>
                <a:buSzPct val="80000"/>
                <a:buFont typeface="Wingdings" panose="05000000000000000000" pitchFamily="2" charset="2"/>
                <a:buChar char="l"/>
              </a:pPr>
              <a:r>
                <a:rPr lang="zh-CN" altLang="en-US" sz="2000" dirty="0">
                  <a:solidFill>
                    <a:srgbClr val="000000"/>
                  </a:solidFill>
                  <a:latin typeface="MicrosoftYaHei"/>
                </a:rPr>
                <a:t>增强代码的可读性</a:t>
              </a:r>
              <a:endParaRPr lang="en-US" altLang="zh-CN" sz="2000" dirty="0">
                <a:solidFill>
                  <a:srgbClr val="000000"/>
                </a:solidFill>
                <a:latin typeface="MicrosoftYaHei"/>
              </a:endParaRPr>
            </a:p>
          </p:txBody>
        </p:sp>
        <p:sp>
          <p:nvSpPr>
            <p:cNvPr id="34" name="矩形 33">
              <a:extLst>
                <a:ext uri="{FF2B5EF4-FFF2-40B4-BE49-F238E27FC236}">
                  <a16:creationId xmlns:a16="http://schemas.microsoft.com/office/drawing/2014/main" id="{653F83DD-05F7-4FE1-ACC7-668029520FBE}"/>
                </a:ext>
              </a:extLst>
            </p:cNvPr>
            <p:cNvSpPr/>
            <p:nvPr/>
          </p:nvSpPr>
          <p:spPr>
            <a:xfrm>
              <a:off x="219973" y="1777374"/>
              <a:ext cx="8704051" cy="461665"/>
            </a:xfrm>
            <a:prstGeom prst="rect">
              <a:avLst/>
            </a:prstGeom>
          </p:spPr>
          <p:txBody>
            <a:bodyPr wrap="square">
              <a:spAutoFit/>
            </a:bodyPr>
            <a:lstStyle/>
            <a:p>
              <a:r>
                <a:rPr lang="zh-CN" altLang="en-US" sz="2400" dirty="0">
                  <a:solidFill>
                    <a:srgbClr val="FFFFFF"/>
                  </a:solidFill>
                  <a:latin typeface="MicrosoftYaHei"/>
                </a:rPr>
                <a:t>运算符重载</a:t>
              </a:r>
              <a:endParaRPr lang="zh-CN" altLang="en-US" sz="2400" dirty="0"/>
            </a:p>
          </p:txBody>
        </p:sp>
      </p:grpSp>
      <p:sp>
        <p:nvSpPr>
          <p:cNvPr id="3" name="矩形 2">
            <a:extLst>
              <a:ext uri="{FF2B5EF4-FFF2-40B4-BE49-F238E27FC236}">
                <a16:creationId xmlns:a16="http://schemas.microsoft.com/office/drawing/2014/main" id="{B2AD7FFA-1710-46B3-B0C2-DEE67F257F14}"/>
              </a:ext>
            </a:extLst>
          </p:cNvPr>
          <p:cNvSpPr/>
          <p:nvPr/>
        </p:nvSpPr>
        <p:spPr>
          <a:xfrm>
            <a:off x="219626" y="1671120"/>
            <a:ext cx="8704003" cy="1384995"/>
          </a:xfrm>
          <a:prstGeom prst="rect">
            <a:avLst/>
          </a:prstGeom>
        </p:spPr>
        <p:txBody>
          <a:bodyPr wrap="square">
            <a:spAutoFit/>
          </a:bodyPr>
          <a:lstStyle/>
          <a:p>
            <a:r>
              <a:rPr lang="en-US" altLang="zh-CN" sz="1400" dirty="0" err="1">
                <a:solidFill>
                  <a:srgbClr val="2B91AF"/>
                </a:solidFill>
                <a:latin typeface="Courier New" panose="02070309020205020404" pitchFamily="49" charset="0"/>
                <a:cs typeface="Courier New" panose="02070309020205020404" pitchFamily="49" charset="0"/>
              </a:rPr>
              <a:t>ostream</a:t>
            </a:r>
            <a:r>
              <a:rPr lang="en-US" altLang="zh-CN" sz="1400" dirty="0">
                <a:solidFill>
                  <a:srgbClr val="000000"/>
                </a:solidFill>
                <a:latin typeface="Courier New" panose="02070309020205020404" pitchFamily="49" charset="0"/>
                <a:cs typeface="Courier New" panose="02070309020205020404" pitchFamily="49" charset="0"/>
              </a:rPr>
              <a:t>&amp; print(</a:t>
            </a:r>
            <a:r>
              <a:rPr lang="en-US" altLang="zh-CN" sz="1400" dirty="0" err="1">
                <a:solidFill>
                  <a:srgbClr val="2B91AF"/>
                </a:solidFill>
                <a:latin typeface="Courier New" panose="02070309020205020404" pitchFamily="49" charset="0"/>
                <a:cs typeface="Courier New" panose="02070309020205020404" pitchFamily="49" charset="0"/>
              </a:rPr>
              <a:t>ostream</a:t>
            </a:r>
            <a:r>
              <a:rPr lang="en-US" altLang="zh-CN" sz="1400" dirty="0">
                <a:solidFill>
                  <a:srgbClr val="000000"/>
                </a:solidFill>
                <a:latin typeface="Courier New" panose="02070309020205020404" pitchFamily="49" charset="0"/>
                <a:cs typeface="Courier New" panose="02070309020205020404" pitchFamily="49" charset="0"/>
              </a:rPr>
              <a:t> &amp;</a:t>
            </a:r>
            <a:r>
              <a:rPr lang="en-US" altLang="zh-CN" sz="1400" dirty="0">
                <a:solidFill>
                  <a:srgbClr val="808080"/>
                </a:solidFill>
                <a:latin typeface="Courier New" panose="02070309020205020404" pitchFamily="49" charset="0"/>
                <a:cs typeface="Courier New" panose="02070309020205020404" pitchFamily="49" charset="0"/>
              </a:rPr>
              <a:t>out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FF"/>
                </a:solidFill>
                <a:latin typeface="Courier New" panose="02070309020205020404" pitchFamily="49" charset="0"/>
                <a:cs typeface="Courier New" panose="02070309020205020404" pitchFamily="49" charset="0"/>
              </a:rPr>
              <a:t>const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&amp;</a:t>
            </a:r>
            <a:r>
              <a:rPr lang="en-US" altLang="zh-CN" sz="1400" dirty="0">
                <a:solidFill>
                  <a:srgbClr val="808080"/>
                </a:solidFill>
                <a:latin typeface="Courier New" panose="02070309020205020404" pitchFamily="49" charset="0"/>
                <a:cs typeface="Courier New" panose="02070309020205020404" pitchFamily="49" charset="0"/>
              </a:rPr>
              <a:t>f</a:t>
            </a:r>
            <a:r>
              <a:rPr lang="en-US" altLang="zh-CN" sz="1400" dirty="0">
                <a:solidFill>
                  <a:srgbClr val="000000"/>
                </a:solidFill>
                <a:latin typeface="Courier New" panose="02070309020205020404" pitchFamily="49" charset="0"/>
                <a:cs typeface="Courier New" panose="02070309020205020404" pitchFamily="49" charset="0"/>
              </a:rPr>
              <a:t>) {</a:t>
            </a:r>
          </a:p>
          <a:p>
            <a:r>
              <a:rPr lang="en-US" altLang="zh-CN" sz="1400" dirty="0">
                <a:solidFill>
                  <a:srgbClr val="808080"/>
                </a:solidFill>
                <a:latin typeface="Courier New" panose="02070309020205020404" pitchFamily="49" charset="0"/>
                <a:cs typeface="Courier New" panose="02070309020205020404" pitchFamily="49" charset="0"/>
              </a:rPr>
              <a:t>    out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8080"/>
                </a:solidFill>
                <a:latin typeface="Courier New" panose="02070309020205020404" pitchFamily="49" charset="0"/>
                <a:cs typeface="Courier New" panose="02070309020205020404" pitchFamily="49" charset="0"/>
              </a:rPr>
              <a:t>&lt;&lt;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808080"/>
                </a:solidFill>
                <a:latin typeface="Courier New" panose="02070309020205020404" pitchFamily="49" charset="0"/>
                <a:cs typeface="Courier New" panose="02070309020205020404" pitchFamily="49" charset="0"/>
              </a:rPr>
              <a:t>f</a:t>
            </a:r>
            <a:r>
              <a:rPr lang="en-US" altLang="zh-CN" sz="1400" dirty="0" err="1">
                <a:solidFill>
                  <a:srgbClr val="000000"/>
                </a:solidFill>
                <a:latin typeface="Courier New" panose="02070309020205020404" pitchFamily="49" charset="0"/>
                <a:cs typeface="Courier New" panose="02070309020205020404" pitchFamily="49" charset="0"/>
              </a:rPr>
              <a:t>.m_numerator</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8080"/>
                </a:solidFill>
                <a:latin typeface="Courier New" panose="02070309020205020404" pitchFamily="49" charset="0"/>
                <a:cs typeface="Courier New" panose="02070309020205020404" pitchFamily="49" charset="0"/>
              </a:rPr>
              <a:t>&lt;&lt;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A31515"/>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8080"/>
                </a:solidFill>
                <a:latin typeface="Courier New" panose="02070309020205020404" pitchFamily="49" charset="0"/>
                <a:cs typeface="Courier New" panose="02070309020205020404" pitchFamily="49" charset="0"/>
              </a:rPr>
              <a:t>&lt;&lt;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808080"/>
                </a:solidFill>
                <a:latin typeface="Courier New" panose="02070309020205020404" pitchFamily="49" charset="0"/>
                <a:cs typeface="Courier New" panose="02070309020205020404" pitchFamily="49" charset="0"/>
              </a:rPr>
              <a:t>f</a:t>
            </a:r>
            <a:r>
              <a:rPr lang="en-US" altLang="zh-CN" sz="1400" dirty="0" err="1">
                <a:solidFill>
                  <a:srgbClr val="000000"/>
                </a:solidFill>
                <a:latin typeface="Courier New" panose="02070309020205020404" pitchFamily="49" charset="0"/>
                <a:cs typeface="Courier New" panose="02070309020205020404" pitchFamily="49" charset="0"/>
              </a:rPr>
              <a:t>.m_denominator</a:t>
            </a:r>
            <a:r>
              <a:rPr lang="en-US" altLang="zh-CN" sz="1400" dirty="0">
                <a:solidFill>
                  <a:srgbClr val="000000"/>
                </a:solidFill>
                <a:latin typeface="Courier New" panose="02070309020205020404" pitchFamily="49" charset="0"/>
                <a:cs typeface="Courier New" panose="02070309020205020404" pitchFamily="49" charset="0"/>
              </a:rPr>
              <a:t>;</a:t>
            </a:r>
          </a:p>
          <a:p>
            <a:r>
              <a:rPr lang="en-US" altLang="zh-CN" sz="1400" dirty="0">
                <a:solidFill>
                  <a:srgbClr val="0000FF"/>
                </a:solidFill>
                <a:latin typeface="Courier New" panose="02070309020205020404" pitchFamily="49" charset="0"/>
                <a:cs typeface="Courier New" panose="02070309020205020404" pitchFamily="49" charset="0"/>
              </a:rPr>
              <a:t>    return</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808080"/>
                </a:solidFill>
                <a:latin typeface="Courier New" panose="02070309020205020404" pitchFamily="49" charset="0"/>
                <a:cs typeface="Courier New" panose="02070309020205020404" pitchFamily="49" charset="0"/>
              </a:rPr>
              <a:t>out</a:t>
            </a:r>
            <a:r>
              <a:rPr lang="en-US" altLang="zh-CN" sz="1400" dirty="0">
                <a:solidFill>
                  <a:srgbClr val="000000"/>
                </a:solidFill>
                <a:latin typeface="Courier New" panose="02070309020205020404" pitchFamily="49" charset="0"/>
                <a:cs typeface="Courier New" panose="02070309020205020404" pitchFamily="49" charset="0"/>
              </a:rPr>
              <a:t>;</a:t>
            </a:r>
          </a:p>
          <a:p>
            <a:r>
              <a:rPr lang="en-US" altLang="zh-CN" sz="1400" dirty="0">
                <a:solidFill>
                  <a:srgbClr val="000000"/>
                </a:solidFill>
                <a:latin typeface="Courier New" panose="02070309020205020404" pitchFamily="49" charset="0"/>
                <a:cs typeface="Courier New" panose="02070309020205020404" pitchFamily="49" charset="0"/>
              </a:rPr>
              <a:t>}</a:t>
            </a:r>
          </a:p>
          <a:p>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obj;</a:t>
            </a:r>
          </a:p>
          <a:p>
            <a:r>
              <a:rPr lang="en-US" altLang="zh-CN" sz="1400" dirty="0">
                <a:solidFill>
                  <a:srgbClr val="000000"/>
                </a:solidFill>
                <a:latin typeface="Courier New" panose="02070309020205020404" pitchFamily="49" charset="0"/>
                <a:cs typeface="Courier New" panose="02070309020205020404" pitchFamily="49" charset="0"/>
              </a:rPr>
              <a:t>print(</a:t>
            </a:r>
            <a:r>
              <a:rPr lang="en-US" altLang="zh-CN" sz="1400" dirty="0" err="1">
                <a:solidFill>
                  <a:srgbClr val="000000"/>
                </a:solidFill>
                <a:latin typeface="Courier New" panose="02070309020205020404" pitchFamily="49" charset="0"/>
                <a:cs typeface="Courier New" panose="02070309020205020404" pitchFamily="49" charset="0"/>
              </a:rPr>
              <a:t>cout</a:t>
            </a:r>
            <a:r>
              <a:rPr lang="en-US" altLang="zh-CN" sz="1400" dirty="0">
                <a:solidFill>
                  <a:srgbClr val="000000"/>
                </a:solidFill>
                <a:latin typeface="Courier New" panose="02070309020205020404" pitchFamily="49" charset="0"/>
                <a:cs typeface="Courier New" panose="02070309020205020404" pitchFamily="49" charset="0"/>
              </a:rPr>
              <a:t>, obj);</a:t>
            </a:r>
            <a:endParaRPr lang="zh-CN" altLang="en-US" sz="1400" dirty="0">
              <a:latin typeface="Courier New" panose="02070309020205020404" pitchFamily="49" charset="0"/>
              <a:cs typeface="Courier New" panose="02070309020205020404" pitchFamily="49" charset="0"/>
            </a:endParaRPr>
          </a:p>
        </p:txBody>
      </p:sp>
      <p:grpSp>
        <p:nvGrpSpPr>
          <p:cNvPr id="7" name="组合 6">
            <a:extLst>
              <a:ext uri="{FF2B5EF4-FFF2-40B4-BE49-F238E27FC236}">
                <a16:creationId xmlns:a16="http://schemas.microsoft.com/office/drawing/2014/main" id="{E4AC4A5D-CFBF-425D-AD1B-8894174BEFD8}"/>
              </a:ext>
            </a:extLst>
          </p:cNvPr>
          <p:cNvGrpSpPr/>
          <p:nvPr/>
        </p:nvGrpSpPr>
        <p:grpSpPr>
          <a:xfrm>
            <a:off x="219626" y="3490062"/>
            <a:ext cx="8704007" cy="978727"/>
            <a:chOff x="219626" y="3490062"/>
            <a:chExt cx="8704007" cy="978727"/>
          </a:xfrm>
        </p:grpSpPr>
        <p:grpSp>
          <p:nvGrpSpPr>
            <p:cNvPr id="23" name="组合 22">
              <a:extLst>
                <a:ext uri="{FF2B5EF4-FFF2-40B4-BE49-F238E27FC236}">
                  <a16:creationId xmlns:a16="http://schemas.microsoft.com/office/drawing/2014/main" id="{C8833754-7A39-4868-9DFA-FAAA062790D7}"/>
                </a:ext>
              </a:extLst>
            </p:cNvPr>
            <p:cNvGrpSpPr/>
            <p:nvPr/>
          </p:nvGrpSpPr>
          <p:grpSpPr>
            <a:xfrm>
              <a:off x="219628" y="3490062"/>
              <a:ext cx="8704005" cy="978727"/>
              <a:chOff x="219974" y="1748979"/>
              <a:chExt cx="8704052" cy="1080541"/>
            </a:xfrm>
          </p:grpSpPr>
          <p:grpSp>
            <p:nvGrpSpPr>
              <p:cNvPr id="25" name="组合 24">
                <a:extLst>
                  <a:ext uri="{FF2B5EF4-FFF2-40B4-BE49-F238E27FC236}">
                    <a16:creationId xmlns:a16="http://schemas.microsoft.com/office/drawing/2014/main" id="{DF2CEF48-7F18-4B64-9CF5-434620A22BAB}"/>
                  </a:ext>
                </a:extLst>
              </p:cNvPr>
              <p:cNvGrpSpPr/>
              <p:nvPr/>
            </p:nvGrpSpPr>
            <p:grpSpPr>
              <a:xfrm>
                <a:off x="219974" y="1763589"/>
                <a:ext cx="8704052" cy="1065931"/>
                <a:chOff x="219974" y="1770733"/>
                <a:chExt cx="8704052" cy="994016"/>
              </a:xfrm>
              <a:effectLst>
                <a:outerShdw blurRad="50800" dist="69850" dir="2700000" algn="tl" rotWithShape="0">
                  <a:prstClr val="black">
                    <a:alpha val="40000"/>
                  </a:prstClr>
                </a:outerShdw>
              </a:effectLst>
            </p:grpSpPr>
            <p:sp>
              <p:nvSpPr>
                <p:cNvPr id="27" name="矩形: 圆角 26">
                  <a:extLst>
                    <a:ext uri="{FF2B5EF4-FFF2-40B4-BE49-F238E27FC236}">
                      <a16:creationId xmlns:a16="http://schemas.microsoft.com/office/drawing/2014/main" id="{29C2BCBF-8D4E-4315-BA85-13DEC7052701}"/>
                    </a:ext>
                  </a:extLst>
                </p:cNvPr>
                <p:cNvSpPr/>
                <p:nvPr/>
              </p:nvSpPr>
              <p:spPr>
                <a:xfrm>
                  <a:off x="219974" y="1770734"/>
                  <a:ext cx="8704052" cy="994015"/>
                </a:xfrm>
                <a:prstGeom prst="roundRect">
                  <a:avLst>
                    <a:gd name="adj" fmla="val 5057"/>
                  </a:avLst>
                </a:pr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矩形: 圆顶角 27">
                  <a:extLst>
                    <a:ext uri="{FF2B5EF4-FFF2-40B4-BE49-F238E27FC236}">
                      <a16:creationId xmlns:a16="http://schemas.microsoft.com/office/drawing/2014/main" id="{3398FEC2-C991-40A6-8141-43BDB725199F}"/>
                    </a:ext>
                  </a:extLst>
                </p:cNvPr>
                <p:cNvSpPr/>
                <p:nvPr/>
              </p:nvSpPr>
              <p:spPr>
                <a:xfrm>
                  <a:off x="219974" y="1770733"/>
                  <a:ext cx="8704052" cy="388922"/>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6" name="矩形 25">
                <a:extLst>
                  <a:ext uri="{FF2B5EF4-FFF2-40B4-BE49-F238E27FC236}">
                    <a16:creationId xmlns:a16="http://schemas.microsoft.com/office/drawing/2014/main" id="{CBBF318E-F0D9-467A-98A1-67B6BA809637}"/>
                  </a:ext>
                </a:extLst>
              </p:cNvPr>
              <p:cNvSpPr/>
              <p:nvPr/>
            </p:nvSpPr>
            <p:spPr>
              <a:xfrm>
                <a:off x="219974" y="1748979"/>
                <a:ext cx="8704051" cy="509690"/>
              </a:xfrm>
              <a:prstGeom prst="rect">
                <a:avLst/>
              </a:prstGeom>
            </p:spPr>
            <p:txBody>
              <a:bodyPr wrap="square">
                <a:spAutoFit/>
              </a:bodyPr>
              <a:lstStyle/>
              <a:p>
                <a:r>
                  <a:rPr lang="zh-CN" altLang="en-US" sz="2400" dirty="0">
                    <a:solidFill>
                      <a:schemeClr val="bg1"/>
                    </a:solidFill>
                    <a:latin typeface="Courier New" panose="02070309020205020404" pitchFamily="49" charset="0"/>
                    <a:cs typeface="Courier New" panose="02070309020205020404" pitchFamily="49" charset="0"/>
                  </a:rPr>
                  <a:t>通过运算符 </a:t>
                </a:r>
                <a:r>
                  <a:rPr lang="en-US" altLang="zh-CN" sz="2400" dirty="0">
                    <a:solidFill>
                      <a:schemeClr val="bg1"/>
                    </a:solidFill>
                    <a:latin typeface="Courier New" panose="02070309020205020404" pitchFamily="49" charset="0"/>
                    <a:cs typeface="Courier New" panose="02070309020205020404" pitchFamily="49" charset="0"/>
                  </a:rPr>
                  <a:t>&lt;&lt; </a:t>
                </a:r>
                <a:r>
                  <a:rPr lang="zh-CN" altLang="en-US" sz="2400" dirty="0">
                    <a:solidFill>
                      <a:schemeClr val="bg1"/>
                    </a:solidFill>
                    <a:latin typeface="Courier New" panose="02070309020205020404" pitchFamily="49" charset="0"/>
                    <a:cs typeface="Courier New" panose="02070309020205020404" pitchFamily="49" charset="0"/>
                  </a:rPr>
                  <a:t>打印一个对象 </a:t>
                </a:r>
                <a:r>
                  <a:rPr lang="en-US" altLang="zh-CN" sz="2400" dirty="0">
                    <a:solidFill>
                      <a:schemeClr val="bg1"/>
                    </a:solidFill>
                    <a:latin typeface="Courier New" panose="02070309020205020404" pitchFamily="49" charset="0"/>
                    <a:cs typeface="Courier New" panose="02070309020205020404" pitchFamily="49" charset="0"/>
                  </a:rPr>
                  <a:t>obj</a:t>
                </a:r>
                <a:endParaRPr lang="zh-CN" altLang="en-US" sz="2400" dirty="0">
                  <a:solidFill>
                    <a:schemeClr val="bg1"/>
                  </a:solidFill>
                </a:endParaRPr>
              </a:p>
            </p:txBody>
          </p:sp>
        </p:grpSp>
        <p:sp>
          <p:nvSpPr>
            <p:cNvPr id="6" name="矩形 5">
              <a:extLst>
                <a:ext uri="{FF2B5EF4-FFF2-40B4-BE49-F238E27FC236}">
                  <a16:creationId xmlns:a16="http://schemas.microsoft.com/office/drawing/2014/main" id="{AA7722A8-3737-4A6F-972B-37DCC82DD6EA}"/>
                </a:ext>
              </a:extLst>
            </p:cNvPr>
            <p:cNvSpPr/>
            <p:nvPr/>
          </p:nvSpPr>
          <p:spPr>
            <a:xfrm>
              <a:off x="219626" y="3894296"/>
              <a:ext cx="4572000" cy="523220"/>
            </a:xfrm>
            <a:prstGeom prst="rect">
              <a:avLst/>
            </a:prstGeom>
          </p:spPr>
          <p:txBody>
            <a:bodyPr>
              <a:spAutoFit/>
            </a:bodyPr>
            <a:lstStyle/>
            <a:p>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obj;</a:t>
              </a:r>
            </a:p>
            <a:p>
              <a:r>
                <a:rPr lang="en-US" altLang="zh-CN" sz="1400" dirty="0" err="1">
                  <a:solidFill>
                    <a:srgbClr val="000000"/>
                  </a:solidFill>
                  <a:latin typeface="Courier New" panose="02070309020205020404" pitchFamily="49" charset="0"/>
                  <a:cs typeface="Courier New" panose="02070309020205020404" pitchFamily="49" charset="0"/>
                </a:rPr>
                <a:t>cout</a:t>
              </a:r>
              <a:r>
                <a:rPr lang="en-US" altLang="zh-CN" sz="1400" dirty="0">
                  <a:solidFill>
                    <a:srgbClr val="000000"/>
                  </a:solidFill>
                  <a:latin typeface="Courier New" panose="02070309020205020404" pitchFamily="49" charset="0"/>
                  <a:cs typeface="Courier New" panose="02070309020205020404" pitchFamily="49" charset="0"/>
                </a:rPr>
                <a:t> &lt;&lt; obj;</a:t>
              </a:r>
              <a:endParaRPr lang="zh-CN" altLang="en-US" sz="1400" dirty="0">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140188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457950" y="6383729"/>
            <a:ext cx="2057400" cy="365125"/>
          </a:xfrm>
        </p:spPr>
        <p:txBody>
          <a:bodyPr/>
          <a:lstStyle/>
          <a:p>
            <a:fld id="{6AD33FD5-61D2-4238-98DB-DB8C208BC919}" type="slidenum">
              <a:rPr lang="zh-CN" altLang="en-US" smtClean="0"/>
              <a:t>33</a:t>
            </a:fld>
            <a:endParaRPr lang="zh-CN" altLang="en-US" dirty="0"/>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842066" cy="584775"/>
          </a:xfrm>
          <a:prstGeom prst="rect">
            <a:avLst/>
          </a:prstGeom>
          <a:noFill/>
        </p:spPr>
        <p:txBody>
          <a:bodyPr wrap="square" rtlCol="0">
            <a:spAutoFit/>
          </a:bodyPr>
          <a:lstStyle/>
          <a:p>
            <a:r>
              <a:rPr lang="en-US" altLang="zh-CN" sz="3200" dirty="0">
                <a:solidFill>
                  <a:schemeClr val="bg1"/>
                </a:solidFill>
              </a:rPr>
              <a:t>6.3.1 </a:t>
            </a:r>
            <a:r>
              <a:rPr lang="zh-CN" altLang="en-US" sz="3200" dirty="0">
                <a:solidFill>
                  <a:schemeClr val="bg1"/>
                </a:solidFill>
              </a:rPr>
              <a:t>基本概念</a:t>
            </a:r>
            <a:endParaRPr lang="zh-CN" altLang="en-US" sz="2400" dirty="0">
              <a:solidFill>
                <a:schemeClr val="bg1"/>
              </a:solidFill>
            </a:endParaRPr>
          </a:p>
        </p:txBody>
      </p:sp>
      <p:grpSp>
        <p:nvGrpSpPr>
          <p:cNvPr id="9" name="组合 8">
            <a:extLst>
              <a:ext uri="{FF2B5EF4-FFF2-40B4-BE49-F238E27FC236}">
                <a16:creationId xmlns:a16="http://schemas.microsoft.com/office/drawing/2014/main" id="{19AA3F3C-A16E-4A29-B9CA-AF355D5CFE28}"/>
              </a:ext>
            </a:extLst>
          </p:cNvPr>
          <p:cNvGrpSpPr/>
          <p:nvPr/>
        </p:nvGrpSpPr>
        <p:grpSpPr>
          <a:xfrm>
            <a:off x="219559" y="3549821"/>
            <a:ext cx="8704006" cy="1573784"/>
            <a:chOff x="219559" y="3549821"/>
            <a:chExt cx="8704006" cy="1573784"/>
          </a:xfrm>
        </p:grpSpPr>
        <p:grpSp>
          <p:nvGrpSpPr>
            <p:cNvPr id="19" name="组合 18">
              <a:extLst>
                <a:ext uri="{FF2B5EF4-FFF2-40B4-BE49-F238E27FC236}">
                  <a16:creationId xmlns:a16="http://schemas.microsoft.com/office/drawing/2014/main" id="{AFEF6928-2E05-4B3F-8D81-A67C25EF620B}"/>
                </a:ext>
              </a:extLst>
            </p:cNvPr>
            <p:cNvGrpSpPr/>
            <p:nvPr/>
          </p:nvGrpSpPr>
          <p:grpSpPr>
            <a:xfrm>
              <a:off x="219560" y="3549821"/>
              <a:ext cx="8704005" cy="1573784"/>
              <a:chOff x="219974" y="1748979"/>
              <a:chExt cx="8704052" cy="1737499"/>
            </a:xfrm>
          </p:grpSpPr>
          <p:grpSp>
            <p:nvGrpSpPr>
              <p:cNvPr id="20" name="组合 19">
                <a:extLst>
                  <a:ext uri="{FF2B5EF4-FFF2-40B4-BE49-F238E27FC236}">
                    <a16:creationId xmlns:a16="http://schemas.microsoft.com/office/drawing/2014/main" id="{41F489D0-C9DE-4E26-A858-1BA63732430E}"/>
                  </a:ext>
                </a:extLst>
              </p:cNvPr>
              <p:cNvGrpSpPr/>
              <p:nvPr/>
            </p:nvGrpSpPr>
            <p:grpSpPr>
              <a:xfrm>
                <a:off x="219974" y="1763591"/>
                <a:ext cx="8704052" cy="1722887"/>
                <a:chOff x="219974" y="1770733"/>
                <a:chExt cx="8704052" cy="1606648"/>
              </a:xfrm>
              <a:effectLst>
                <a:outerShdw blurRad="50800" dist="69850" dir="2700000" algn="tl" rotWithShape="0">
                  <a:prstClr val="black">
                    <a:alpha val="40000"/>
                  </a:prstClr>
                </a:outerShdw>
              </a:effectLst>
            </p:grpSpPr>
            <p:sp>
              <p:nvSpPr>
                <p:cNvPr id="22" name="矩形: 圆角 21">
                  <a:extLst>
                    <a:ext uri="{FF2B5EF4-FFF2-40B4-BE49-F238E27FC236}">
                      <a16:creationId xmlns:a16="http://schemas.microsoft.com/office/drawing/2014/main" id="{812ABB39-B997-4A08-901D-0C4AAF29BD9D}"/>
                    </a:ext>
                  </a:extLst>
                </p:cNvPr>
                <p:cNvSpPr/>
                <p:nvPr/>
              </p:nvSpPr>
              <p:spPr>
                <a:xfrm>
                  <a:off x="219974" y="1770733"/>
                  <a:ext cx="8704052" cy="1606648"/>
                </a:xfrm>
                <a:prstGeom prst="roundRect">
                  <a:avLst>
                    <a:gd name="adj" fmla="val 3502"/>
                  </a:avLst>
                </a:pr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矩形: 圆顶角 23">
                  <a:extLst>
                    <a:ext uri="{FF2B5EF4-FFF2-40B4-BE49-F238E27FC236}">
                      <a16:creationId xmlns:a16="http://schemas.microsoft.com/office/drawing/2014/main" id="{B96B0DCB-DD52-408D-AA10-603E52C47857}"/>
                    </a:ext>
                  </a:extLst>
                </p:cNvPr>
                <p:cNvSpPr/>
                <p:nvPr/>
              </p:nvSpPr>
              <p:spPr>
                <a:xfrm>
                  <a:off x="219974" y="1770733"/>
                  <a:ext cx="8704052" cy="388922"/>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1" name="矩形 20">
                <a:extLst>
                  <a:ext uri="{FF2B5EF4-FFF2-40B4-BE49-F238E27FC236}">
                    <a16:creationId xmlns:a16="http://schemas.microsoft.com/office/drawing/2014/main" id="{BC97E228-A857-4ACE-8CB6-1272CE411BA3}"/>
                  </a:ext>
                </a:extLst>
              </p:cNvPr>
              <p:cNvSpPr/>
              <p:nvPr/>
            </p:nvSpPr>
            <p:spPr>
              <a:xfrm>
                <a:off x="219974" y="1748979"/>
                <a:ext cx="8704051" cy="509690"/>
              </a:xfrm>
              <a:prstGeom prst="rect">
                <a:avLst/>
              </a:prstGeom>
            </p:spPr>
            <p:txBody>
              <a:bodyPr wrap="square">
                <a:spAutoFit/>
              </a:bodyPr>
              <a:lstStyle/>
              <a:p>
                <a:r>
                  <a:rPr lang="zh-CN" altLang="en-US" sz="2400" dirty="0">
                    <a:solidFill>
                      <a:schemeClr val="bg1"/>
                    </a:solidFill>
                    <a:latin typeface="Courier New" panose="02070309020205020404" pitchFamily="49" charset="0"/>
                    <a:cs typeface="Courier New" panose="02070309020205020404" pitchFamily="49" charset="0"/>
                  </a:rPr>
                  <a:t>为</a:t>
                </a:r>
                <a:r>
                  <a:rPr lang="en-US" altLang="zh-CN" sz="2400" dirty="0">
                    <a:solidFill>
                      <a:schemeClr val="bg1"/>
                    </a:solidFill>
                    <a:latin typeface="Courier New" panose="02070309020205020404" pitchFamily="49" charset="0"/>
                    <a:cs typeface="Courier New" panose="02070309020205020404" pitchFamily="49" charset="0"/>
                  </a:rPr>
                  <a:t>Fraction</a:t>
                </a:r>
                <a:r>
                  <a:rPr lang="zh-CN" altLang="en-US" sz="2400" dirty="0">
                    <a:solidFill>
                      <a:schemeClr val="bg1"/>
                    </a:solidFill>
                    <a:latin typeface="Courier New" panose="02070309020205020404" pitchFamily="49" charset="0"/>
                    <a:cs typeface="Courier New" panose="02070309020205020404" pitchFamily="49" charset="0"/>
                  </a:rPr>
                  <a:t>类重载算术运算符</a:t>
                </a:r>
                <a:r>
                  <a:rPr lang="en-US" altLang="zh-CN" sz="2400" dirty="0">
                    <a:solidFill>
                      <a:schemeClr val="bg1"/>
                    </a:solidFill>
                    <a:latin typeface="Courier New" panose="02070309020205020404" pitchFamily="49" charset="0"/>
                    <a:cs typeface="Courier New" panose="02070309020205020404" pitchFamily="49" charset="0"/>
                  </a:rPr>
                  <a:t>/</a:t>
                </a:r>
                <a:r>
                  <a:rPr lang="zh-CN" altLang="en-US" sz="2400" dirty="0">
                    <a:solidFill>
                      <a:schemeClr val="bg1"/>
                    </a:solidFill>
                    <a:latin typeface="Courier New" panose="02070309020205020404" pitchFamily="49" charset="0"/>
                    <a:cs typeface="Courier New" panose="02070309020205020404" pitchFamily="49" charset="0"/>
                  </a:rPr>
                  <a:t>，实现两个分数的除法运算</a:t>
                </a:r>
                <a:endParaRPr lang="zh-CN" altLang="en-US" sz="2400" dirty="0">
                  <a:solidFill>
                    <a:schemeClr val="bg1"/>
                  </a:solidFill>
                </a:endParaRPr>
              </a:p>
            </p:txBody>
          </p:sp>
        </p:grpSp>
        <p:sp>
          <p:nvSpPr>
            <p:cNvPr id="2" name="矩形 1">
              <a:extLst>
                <a:ext uri="{FF2B5EF4-FFF2-40B4-BE49-F238E27FC236}">
                  <a16:creationId xmlns:a16="http://schemas.microsoft.com/office/drawing/2014/main" id="{D80D0293-1C66-439E-9510-4A1C8E0D07E3}"/>
                </a:ext>
              </a:extLst>
            </p:cNvPr>
            <p:cNvSpPr/>
            <p:nvPr/>
          </p:nvSpPr>
          <p:spPr>
            <a:xfrm>
              <a:off x="219559" y="3954054"/>
              <a:ext cx="8704002" cy="1169551"/>
            </a:xfrm>
            <a:prstGeom prst="rect">
              <a:avLst/>
            </a:prstGeom>
          </p:spPr>
          <p:txBody>
            <a:bodyPr wrap="square">
              <a:spAutoFit/>
            </a:bodyPr>
            <a:lstStyle/>
            <a:p>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8080"/>
                  </a:solidFill>
                  <a:latin typeface="Courier New" panose="02070309020205020404" pitchFamily="49" charset="0"/>
                  <a:cs typeface="Courier New" panose="02070309020205020404" pitchFamily="49" charset="0"/>
                </a:rPr>
                <a:t>operator/</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FF"/>
                  </a:solidFill>
                  <a:latin typeface="Courier New" panose="02070309020205020404" pitchFamily="49" charset="0"/>
                  <a:cs typeface="Courier New" panose="02070309020205020404" pitchFamily="49" charset="0"/>
                </a:rPr>
                <a:t>const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&amp;</a:t>
              </a:r>
              <a:r>
                <a:rPr lang="en-US" altLang="zh-CN" sz="1400" dirty="0">
                  <a:solidFill>
                    <a:srgbClr val="808080"/>
                  </a:solidFill>
                  <a:latin typeface="Courier New" panose="02070309020205020404" pitchFamily="49" charset="0"/>
                  <a:cs typeface="Courier New" panose="02070309020205020404" pitchFamily="49" charset="0"/>
                </a:rPr>
                <a:t>left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FF"/>
                  </a:solidFill>
                  <a:latin typeface="Courier New" panose="02070309020205020404" pitchFamily="49" charset="0"/>
                  <a:cs typeface="Courier New" panose="02070309020205020404" pitchFamily="49" charset="0"/>
                </a:rPr>
                <a:t>const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&amp;</a:t>
              </a:r>
              <a:r>
                <a:rPr lang="en-US" altLang="zh-CN" sz="1400" dirty="0">
                  <a:solidFill>
                    <a:srgbClr val="808080"/>
                  </a:solidFill>
                  <a:latin typeface="Courier New" panose="02070309020205020404" pitchFamily="49" charset="0"/>
                  <a:cs typeface="Courier New" panose="02070309020205020404" pitchFamily="49" charset="0"/>
                </a:rPr>
                <a:t>right</a:t>
              </a:r>
              <a:r>
                <a:rPr lang="en-US" altLang="zh-CN" sz="1400" dirty="0">
                  <a:solidFill>
                    <a:srgbClr val="000000"/>
                  </a:solidFill>
                  <a:latin typeface="Courier New" panose="02070309020205020404" pitchFamily="49" charset="0"/>
                  <a:cs typeface="Courier New" panose="02070309020205020404" pitchFamily="49" charset="0"/>
                </a:rPr>
                <a:t>) {</a:t>
              </a:r>
            </a:p>
            <a:p>
              <a:r>
                <a:rPr lang="en-US" altLang="zh-CN" sz="1400" dirty="0">
                  <a:solidFill>
                    <a:srgbClr val="2B91AF"/>
                  </a:solidFill>
                  <a:latin typeface="Courier New" panose="02070309020205020404" pitchFamily="49" charset="0"/>
                  <a:cs typeface="Courier New" panose="02070309020205020404" pitchFamily="49" charset="0"/>
                </a:rPr>
                <a:t>    Fraction</a:t>
              </a:r>
              <a:r>
                <a:rPr lang="en-US" altLang="zh-CN" sz="1400" dirty="0">
                  <a:solidFill>
                    <a:srgbClr val="000000"/>
                  </a:solidFill>
                  <a:latin typeface="Courier New" panose="02070309020205020404" pitchFamily="49" charset="0"/>
                  <a:cs typeface="Courier New" panose="02070309020205020404" pitchFamily="49" charset="0"/>
                </a:rPr>
                <a:t> result(</a:t>
              </a:r>
              <a:r>
                <a:rPr lang="en-US" altLang="zh-CN" sz="1400" dirty="0" err="1">
                  <a:solidFill>
                    <a:srgbClr val="808080"/>
                  </a:solidFill>
                  <a:latin typeface="Courier New" panose="02070309020205020404" pitchFamily="49" charset="0"/>
                  <a:cs typeface="Courier New" panose="02070309020205020404" pitchFamily="49" charset="0"/>
                </a:rPr>
                <a:t>left</a:t>
              </a:r>
              <a:r>
                <a:rPr lang="en-US" altLang="zh-CN" sz="1400" dirty="0" err="1">
                  <a:solidFill>
                    <a:srgbClr val="000000"/>
                  </a:solidFill>
                  <a:latin typeface="Courier New" panose="02070309020205020404" pitchFamily="49" charset="0"/>
                  <a:cs typeface="Courier New" panose="02070309020205020404" pitchFamily="49" charset="0"/>
                </a:rPr>
                <a:t>.numerator</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err="1">
                  <a:solidFill>
                    <a:srgbClr val="808080"/>
                  </a:solidFill>
                  <a:latin typeface="Courier New" panose="02070309020205020404" pitchFamily="49" charset="0"/>
                  <a:cs typeface="Courier New" panose="02070309020205020404" pitchFamily="49" charset="0"/>
                </a:rPr>
                <a:t>right</a:t>
              </a:r>
              <a:r>
                <a:rPr lang="en-US" altLang="zh-CN" sz="1400" dirty="0" err="1">
                  <a:solidFill>
                    <a:srgbClr val="000000"/>
                  </a:solidFill>
                  <a:latin typeface="Courier New" panose="02070309020205020404" pitchFamily="49" charset="0"/>
                  <a:cs typeface="Courier New" panose="02070309020205020404" pitchFamily="49" charset="0"/>
                </a:rPr>
                <a:t>.denominator</a:t>
              </a:r>
              <a:r>
                <a:rPr lang="en-US" altLang="zh-CN" sz="1400" dirty="0">
                  <a:solidFill>
                    <a:srgbClr val="000000"/>
                  </a:solidFill>
                  <a:latin typeface="Courier New" panose="02070309020205020404" pitchFamily="49" charset="0"/>
                  <a:cs typeface="Courier New" panose="02070309020205020404" pitchFamily="49" charset="0"/>
                </a:rPr>
                <a:t>(),\</a:t>
              </a:r>
            </a:p>
            <a:p>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808080"/>
                  </a:solidFill>
                  <a:latin typeface="Courier New" panose="02070309020205020404" pitchFamily="49" charset="0"/>
                  <a:cs typeface="Courier New" panose="02070309020205020404" pitchFamily="49" charset="0"/>
                </a:rPr>
                <a:t>left</a:t>
              </a:r>
              <a:r>
                <a:rPr lang="en-US" altLang="zh-CN" sz="1400" dirty="0" err="1">
                  <a:solidFill>
                    <a:srgbClr val="000000"/>
                  </a:solidFill>
                  <a:latin typeface="Courier New" panose="02070309020205020404" pitchFamily="49" charset="0"/>
                  <a:cs typeface="Courier New" panose="02070309020205020404" pitchFamily="49" charset="0"/>
                </a:rPr>
                <a:t>.denominator</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err="1">
                  <a:solidFill>
                    <a:srgbClr val="808080"/>
                  </a:solidFill>
                  <a:latin typeface="Courier New" panose="02070309020205020404" pitchFamily="49" charset="0"/>
                  <a:cs typeface="Courier New" panose="02070309020205020404" pitchFamily="49" charset="0"/>
                </a:rPr>
                <a:t>right</a:t>
              </a:r>
              <a:r>
                <a:rPr lang="en-US" altLang="zh-CN" sz="1400" dirty="0" err="1">
                  <a:solidFill>
                    <a:srgbClr val="000000"/>
                  </a:solidFill>
                  <a:latin typeface="Courier New" panose="02070309020205020404" pitchFamily="49" charset="0"/>
                  <a:cs typeface="Courier New" panose="02070309020205020404" pitchFamily="49" charset="0"/>
                </a:rPr>
                <a:t>.numerator</a:t>
              </a:r>
              <a:r>
                <a:rPr lang="en-US" altLang="zh-CN" sz="1400" dirty="0">
                  <a:solidFill>
                    <a:srgbClr val="000000"/>
                  </a:solidFill>
                  <a:latin typeface="Courier New" panose="02070309020205020404" pitchFamily="49" charset="0"/>
                  <a:cs typeface="Courier New" panose="02070309020205020404" pitchFamily="49" charset="0"/>
                </a:rPr>
                <a:t>());</a:t>
              </a:r>
            </a:p>
            <a:p>
              <a:r>
                <a:rPr lang="en-US" altLang="zh-CN" sz="1400" dirty="0">
                  <a:solidFill>
                    <a:srgbClr val="0000FF"/>
                  </a:solidFill>
                  <a:latin typeface="Courier New" panose="02070309020205020404" pitchFamily="49" charset="0"/>
                  <a:cs typeface="Courier New" panose="02070309020205020404" pitchFamily="49" charset="0"/>
                </a:rPr>
                <a:t>    return</a:t>
              </a:r>
              <a:r>
                <a:rPr lang="en-US" altLang="zh-CN" sz="1400" dirty="0">
                  <a:solidFill>
                    <a:srgbClr val="000000"/>
                  </a:solidFill>
                  <a:latin typeface="Courier New" panose="02070309020205020404" pitchFamily="49" charset="0"/>
                  <a:cs typeface="Courier New" panose="02070309020205020404" pitchFamily="49" charset="0"/>
                </a:rPr>
                <a:t> result;</a:t>
              </a:r>
            </a:p>
            <a:p>
              <a:r>
                <a:rPr lang="en-US" altLang="zh-CN" sz="1400" dirty="0">
                  <a:solidFill>
                    <a:srgbClr val="000000"/>
                  </a:solidFill>
                  <a:latin typeface="Courier New" panose="02070309020205020404" pitchFamily="49" charset="0"/>
                  <a:cs typeface="Courier New" panose="02070309020205020404" pitchFamily="49" charset="0"/>
                </a:rPr>
                <a:t>}</a:t>
              </a:r>
              <a:endParaRPr lang="zh-CN" altLang="en-US" sz="1400" dirty="0">
                <a:latin typeface="Courier New" panose="02070309020205020404" pitchFamily="49" charset="0"/>
                <a:cs typeface="Courier New" panose="02070309020205020404" pitchFamily="49" charset="0"/>
              </a:endParaRPr>
            </a:p>
          </p:txBody>
        </p:sp>
      </p:grpSp>
      <p:grpSp>
        <p:nvGrpSpPr>
          <p:cNvPr id="11" name="组合 10">
            <a:extLst>
              <a:ext uri="{FF2B5EF4-FFF2-40B4-BE49-F238E27FC236}">
                <a16:creationId xmlns:a16="http://schemas.microsoft.com/office/drawing/2014/main" id="{83946421-EBFD-4AEF-B06F-1B7209831363}"/>
              </a:ext>
            </a:extLst>
          </p:cNvPr>
          <p:cNvGrpSpPr/>
          <p:nvPr/>
        </p:nvGrpSpPr>
        <p:grpSpPr>
          <a:xfrm>
            <a:off x="219627" y="5344031"/>
            <a:ext cx="4293650" cy="978727"/>
            <a:chOff x="219627" y="5344031"/>
            <a:chExt cx="4293650" cy="978727"/>
          </a:xfrm>
        </p:grpSpPr>
        <p:grpSp>
          <p:nvGrpSpPr>
            <p:cNvPr id="23" name="组合 22">
              <a:extLst>
                <a:ext uri="{FF2B5EF4-FFF2-40B4-BE49-F238E27FC236}">
                  <a16:creationId xmlns:a16="http://schemas.microsoft.com/office/drawing/2014/main" id="{C8833754-7A39-4868-9DFA-FAAA062790D7}"/>
                </a:ext>
              </a:extLst>
            </p:cNvPr>
            <p:cNvGrpSpPr/>
            <p:nvPr/>
          </p:nvGrpSpPr>
          <p:grpSpPr>
            <a:xfrm>
              <a:off x="219628" y="5344031"/>
              <a:ext cx="4293649" cy="978727"/>
              <a:chOff x="219974" y="1748979"/>
              <a:chExt cx="8704052" cy="1080541"/>
            </a:xfrm>
          </p:grpSpPr>
          <p:grpSp>
            <p:nvGrpSpPr>
              <p:cNvPr id="25" name="组合 24">
                <a:extLst>
                  <a:ext uri="{FF2B5EF4-FFF2-40B4-BE49-F238E27FC236}">
                    <a16:creationId xmlns:a16="http://schemas.microsoft.com/office/drawing/2014/main" id="{DF2CEF48-7F18-4B64-9CF5-434620A22BAB}"/>
                  </a:ext>
                </a:extLst>
              </p:cNvPr>
              <p:cNvGrpSpPr/>
              <p:nvPr/>
            </p:nvGrpSpPr>
            <p:grpSpPr>
              <a:xfrm>
                <a:off x="219974" y="1763589"/>
                <a:ext cx="8704052" cy="1065931"/>
                <a:chOff x="219974" y="1770733"/>
                <a:chExt cx="8704052" cy="994016"/>
              </a:xfrm>
              <a:effectLst>
                <a:outerShdw blurRad="50800" dist="69850" dir="2700000" algn="tl" rotWithShape="0">
                  <a:prstClr val="black">
                    <a:alpha val="40000"/>
                  </a:prstClr>
                </a:outerShdw>
              </a:effectLst>
            </p:grpSpPr>
            <p:sp>
              <p:nvSpPr>
                <p:cNvPr id="27" name="矩形: 圆角 26">
                  <a:extLst>
                    <a:ext uri="{FF2B5EF4-FFF2-40B4-BE49-F238E27FC236}">
                      <a16:creationId xmlns:a16="http://schemas.microsoft.com/office/drawing/2014/main" id="{29C2BCBF-8D4E-4315-BA85-13DEC7052701}"/>
                    </a:ext>
                  </a:extLst>
                </p:cNvPr>
                <p:cNvSpPr/>
                <p:nvPr/>
              </p:nvSpPr>
              <p:spPr>
                <a:xfrm>
                  <a:off x="219974" y="1770734"/>
                  <a:ext cx="8704052" cy="994015"/>
                </a:xfrm>
                <a:prstGeom prst="roundRect">
                  <a:avLst>
                    <a:gd name="adj" fmla="val 5057"/>
                  </a:avLst>
                </a:pr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矩形: 圆顶角 27">
                  <a:extLst>
                    <a:ext uri="{FF2B5EF4-FFF2-40B4-BE49-F238E27FC236}">
                      <a16:creationId xmlns:a16="http://schemas.microsoft.com/office/drawing/2014/main" id="{3398FEC2-C991-40A6-8141-43BDB725199F}"/>
                    </a:ext>
                  </a:extLst>
                </p:cNvPr>
                <p:cNvSpPr/>
                <p:nvPr/>
              </p:nvSpPr>
              <p:spPr>
                <a:xfrm>
                  <a:off x="219974" y="1770733"/>
                  <a:ext cx="8704052" cy="388922"/>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6" name="矩形 25">
                <a:extLst>
                  <a:ext uri="{FF2B5EF4-FFF2-40B4-BE49-F238E27FC236}">
                    <a16:creationId xmlns:a16="http://schemas.microsoft.com/office/drawing/2014/main" id="{CBBF318E-F0D9-467A-98A1-67B6BA809637}"/>
                  </a:ext>
                </a:extLst>
              </p:cNvPr>
              <p:cNvSpPr/>
              <p:nvPr/>
            </p:nvSpPr>
            <p:spPr>
              <a:xfrm>
                <a:off x="219974" y="1748979"/>
                <a:ext cx="8704052" cy="509691"/>
              </a:xfrm>
              <a:prstGeom prst="rect">
                <a:avLst/>
              </a:prstGeom>
            </p:spPr>
            <p:txBody>
              <a:bodyPr wrap="square">
                <a:spAutoFit/>
              </a:bodyPr>
              <a:lstStyle/>
              <a:p>
                <a:r>
                  <a:rPr lang="zh-CN" altLang="en-US" sz="2400" dirty="0">
                    <a:solidFill>
                      <a:schemeClr val="bg1"/>
                    </a:solidFill>
                    <a:latin typeface="Courier New" panose="02070309020205020404" pitchFamily="49" charset="0"/>
                    <a:cs typeface="Courier New" panose="02070309020205020404" pitchFamily="49" charset="0"/>
                  </a:rPr>
                  <a:t>调用方式 </a:t>
                </a:r>
                <a:r>
                  <a:rPr lang="en-US" altLang="zh-CN" sz="2400" dirty="0">
                    <a:solidFill>
                      <a:schemeClr val="bg1"/>
                    </a:solidFill>
                    <a:latin typeface="Courier New" panose="02070309020205020404" pitchFamily="49" charset="0"/>
                    <a:cs typeface="Courier New" panose="02070309020205020404" pitchFamily="49" charset="0"/>
                  </a:rPr>
                  <a:t>1</a:t>
                </a:r>
                <a:r>
                  <a:rPr lang="zh-CN" altLang="en-US" sz="2400" dirty="0">
                    <a:solidFill>
                      <a:schemeClr val="bg1"/>
                    </a:solidFill>
                    <a:latin typeface="Courier New" panose="02070309020205020404" pitchFamily="49" charset="0"/>
                    <a:cs typeface="Courier New" panose="02070309020205020404" pitchFamily="49" charset="0"/>
                  </a:rPr>
                  <a:t>：</a:t>
                </a:r>
                <a:endParaRPr lang="zh-CN" altLang="en-US" sz="2400" dirty="0">
                  <a:solidFill>
                    <a:schemeClr val="bg1"/>
                  </a:solidFill>
                </a:endParaRPr>
              </a:p>
            </p:txBody>
          </p:sp>
        </p:grpSp>
        <p:sp>
          <p:nvSpPr>
            <p:cNvPr id="7" name="矩形 6">
              <a:extLst>
                <a:ext uri="{FF2B5EF4-FFF2-40B4-BE49-F238E27FC236}">
                  <a16:creationId xmlns:a16="http://schemas.microsoft.com/office/drawing/2014/main" id="{F05F88CD-3A1F-4FBC-8857-2E12867D5BB1}"/>
                </a:ext>
              </a:extLst>
            </p:cNvPr>
            <p:cNvSpPr/>
            <p:nvPr/>
          </p:nvSpPr>
          <p:spPr>
            <a:xfrm>
              <a:off x="219627" y="5779700"/>
              <a:ext cx="4293649" cy="523220"/>
            </a:xfrm>
            <a:prstGeom prst="rect">
              <a:avLst/>
            </a:prstGeom>
          </p:spPr>
          <p:txBody>
            <a:bodyPr wrap="square">
              <a:spAutoFit/>
            </a:bodyPr>
            <a:lstStyle/>
            <a:p>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a, b;</a:t>
              </a:r>
            </a:p>
            <a:p>
              <a:r>
                <a:rPr lang="en-US" altLang="zh-CN" sz="1400" dirty="0">
                  <a:solidFill>
                    <a:srgbClr val="000000"/>
                  </a:solidFill>
                  <a:latin typeface="Courier New" panose="02070309020205020404" pitchFamily="49" charset="0"/>
                  <a:cs typeface="Courier New" panose="02070309020205020404" pitchFamily="49" charset="0"/>
                </a:rPr>
                <a:t>a / b;</a:t>
              </a:r>
              <a:endParaRPr lang="zh-CN" altLang="en-US" sz="1400" dirty="0">
                <a:latin typeface="Courier New" panose="02070309020205020404" pitchFamily="49" charset="0"/>
                <a:cs typeface="Courier New" panose="02070309020205020404" pitchFamily="49" charset="0"/>
              </a:endParaRPr>
            </a:p>
          </p:txBody>
        </p:sp>
      </p:grpSp>
      <p:grpSp>
        <p:nvGrpSpPr>
          <p:cNvPr id="12" name="组合 11">
            <a:extLst>
              <a:ext uri="{FF2B5EF4-FFF2-40B4-BE49-F238E27FC236}">
                <a16:creationId xmlns:a16="http://schemas.microsoft.com/office/drawing/2014/main" id="{E9977E7C-4BF8-46D2-ABB6-604F77AFBC50}"/>
              </a:ext>
            </a:extLst>
          </p:cNvPr>
          <p:cNvGrpSpPr/>
          <p:nvPr/>
        </p:nvGrpSpPr>
        <p:grpSpPr>
          <a:xfrm>
            <a:off x="4629980" y="5337892"/>
            <a:ext cx="4293649" cy="978727"/>
            <a:chOff x="4629980" y="5337892"/>
            <a:chExt cx="4293649" cy="978727"/>
          </a:xfrm>
        </p:grpSpPr>
        <p:grpSp>
          <p:nvGrpSpPr>
            <p:cNvPr id="29" name="组合 28">
              <a:extLst>
                <a:ext uri="{FF2B5EF4-FFF2-40B4-BE49-F238E27FC236}">
                  <a16:creationId xmlns:a16="http://schemas.microsoft.com/office/drawing/2014/main" id="{A1EA309F-E808-4123-9B9B-43DAADF24417}"/>
                </a:ext>
              </a:extLst>
            </p:cNvPr>
            <p:cNvGrpSpPr/>
            <p:nvPr/>
          </p:nvGrpSpPr>
          <p:grpSpPr>
            <a:xfrm>
              <a:off x="4629980" y="5337892"/>
              <a:ext cx="4293649" cy="978727"/>
              <a:chOff x="219974" y="1748979"/>
              <a:chExt cx="8704052" cy="1080541"/>
            </a:xfrm>
          </p:grpSpPr>
          <p:grpSp>
            <p:nvGrpSpPr>
              <p:cNvPr id="30" name="组合 29">
                <a:extLst>
                  <a:ext uri="{FF2B5EF4-FFF2-40B4-BE49-F238E27FC236}">
                    <a16:creationId xmlns:a16="http://schemas.microsoft.com/office/drawing/2014/main" id="{EB49B5F9-9489-4D13-968A-9091D542E84F}"/>
                  </a:ext>
                </a:extLst>
              </p:cNvPr>
              <p:cNvGrpSpPr/>
              <p:nvPr/>
            </p:nvGrpSpPr>
            <p:grpSpPr>
              <a:xfrm>
                <a:off x="219974" y="1763589"/>
                <a:ext cx="8704052" cy="1065931"/>
                <a:chOff x="219974" y="1770733"/>
                <a:chExt cx="8704052" cy="994016"/>
              </a:xfrm>
              <a:effectLst>
                <a:outerShdw blurRad="50800" dist="69850" dir="2700000" algn="tl" rotWithShape="0">
                  <a:prstClr val="black">
                    <a:alpha val="40000"/>
                  </a:prstClr>
                </a:outerShdw>
              </a:effectLst>
            </p:grpSpPr>
            <p:sp>
              <p:nvSpPr>
                <p:cNvPr id="38" name="矩形: 圆角 37">
                  <a:extLst>
                    <a:ext uri="{FF2B5EF4-FFF2-40B4-BE49-F238E27FC236}">
                      <a16:creationId xmlns:a16="http://schemas.microsoft.com/office/drawing/2014/main" id="{BB92E971-539F-42CA-AE6E-EACD836D0F07}"/>
                    </a:ext>
                  </a:extLst>
                </p:cNvPr>
                <p:cNvSpPr/>
                <p:nvPr/>
              </p:nvSpPr>
              <p:spPr>
                <a:xfrm>
                  <a:off x="219974" y="1770734"/>
                  <a:ext cx="8704052" cy="994015"/>
                </a:xfrm>
                <a:prstGeom prst="roundRect">
                  <a:avLst>
                    <a:gd name="adj" fmla="val 5057"/>
                  </a:avLst>
                </a:pr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 name="矩形: 圆顶角 38">
                  <a:extLst>
                    <a:ext uri="{FF2B5EF4-FFF2-40B4-BE49-F238E27FC236}">
                      <a16:creationId xmlns:a16="http://schemas.microsoft.com/office/drawing/2014/main" id="{79AFEFC2-A190-4622-8719-BC544A656930}"/>
                    </a:ext>
                  </a:extLst>
                </p:cNvPr>
                <p:cNvSpPr/>
                <p:nvPr/>
              </p:nvSpPr>
              <p:spPr>
                <a:xfrm>
                  <a:off x="219974" y="1770733"/>
                  <a:ext cx="8704052" cy="388922"/>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7" name="矩形 36">
                <a:extLst>
                  <a:ext uri="{FF2B5EF4-FFF2-40B4-BE49-F238E27FC236}">
                    <a16:creationId xmlns:a16="http://schemas.microsoft.com/office/drawing/2014/main" id="{2EEAE529-4AE9-4BDF-971B-4A7F6950D507}"/>
                  </a:ext>
                </a:extLst>
              </p:cNvPr>
              <p:cNvSpPr/>
              <p:nvPr/>
            </p:nvSpPr>
            <p:spPr>
              <a:xfrm>
                <a:off x="219974" y="1748979"/>
                <a:ext cx="8704052" cy="509691"/>
              </a:xfrm>
              <a:prstGeom prst="rect">
                <a:avLst/>
              </a:prstGeom>
            </p:spPr>
            <p:txBody>
              <a:bodyPr wrap="square">
                <a:spAutoFit/>
              </a:bodyPr>
              <a:lstStyle/>
              <a:p>
                <a:r>
                  <a:rPr lang="zh-CN" altLang="en-US" sz="2400" dirty="0">
                    <a:solidFill>
                      <a:schemeClr val="bg1"/>
                    </a:solidFill>
                    <a:latin typeface="Courier New" panose="02070309020205020404" pitchFamily="49" charset="0"/>
                    <a:cs typeface="Courier New" panose="02070309020205020404" pitchFamily="49" charset="0"/>
                  </a:rPr>
                  <a:t>调用方式 </a:t>
                </a:r>
                <a:r>
                  <a:rPr lang="en-US" altLang="zh-CN" sz="2400" dirty="0">
                    <a:solidFill>
                      <a:schemeClr val="bg1"/>
                    </a:solidFill>
                    <a:latin typeface="Courier New" panose="02070309020205020404" pitchFamily="49" charset="0"/>
                    <a:cs typeface="Courier New" panose="02070309020205020404" pitchFamily="49" charset="0"/>
                  </a:rPr>
                  <a:t>2</a:t>
                </a:r>
                <a:r>
                  <a:rPr lang="zh-CN" altLang="en-US" sz="2400" dirty="0">
                    <a:solidFill>
                      <a:schemeClr val="bg1"/>
                    </a:solidFill>
                    <a:latin typeface="Courier New" panose="02070309020205020404" pitchFamily="49" charset="0"/>
                    <a:cs typeface="Courier New" panose="02070309020205020404" pitchFamily="49" charset="0"/>
                  </a:rPr>
                  <a:t>：</a:t>
                </a:r>
                <a:endParaRPr lang="zh-CN" altLang="en-US" sz="2400" dirty="0">
                  <a:solidFill>
                    <a:schemeClr val="bg1"/>
                  </a:solidFill>
                </a:endParaRPr>
              </a:p>
            </p:txBody>
          </p:sp>
        </p:grpSp>
        <p:sp>
          <p:nvSpPr>
            <p:cNvPr id="8" name="矩形 7">
              <a:extLst>
                <a:ext uri="{FF2B5EF4-FFF2-40B4-BE49-F238E27FC236}">
                  <a16:creationId xmlns:a16="http://schemas.microsoft.com/office/drawing/2014/main" id="{980763BB-F123-4DCF-93A3-15DE513940BF}"/>
                </a:ext>
              </a:extLst>
            </p:cNvPr>
            <p:cNvSpPr/>
            <p:nvPr/>
          </p:nvSpPr>
          <p:spPr>
            <a:xfrm>
              <a:off x="4629980" y="5773561"/>
              <a:ext cx="4293580" cy="523220"/>
            </a:xfrm>
            <a:prstGeom prst="rect">
              <a:avLst/>
            </a:prstGeom>
          </p:spPr>
          <p:txBody>
            <a:bodyPr wrap="square">
              <a:spAutoFit/>
            </a:bodyPr>
            <a:lstStyle/>
            <a:p>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a, b;</a:t>
              </a:r>
            </a:p>
            <a:p>
              <a:r>
                <a:rPr lang="pt-BR" altLang="zh-CN" sz="1400" dirty="0">
                  <a:solidFill>
                    <a:srgbClr val="008080"/>
                  </a:solidFill>
                  <a:latin typeface="Courier New" panose="02070309020205020404" pitchFamily="49" charset="0"/>
                  <a:cs typeface="Courier New" panose="02070309020205020404" pitchFamily="49" charset="0"/>
                </a:rPr>
                <a:t>operator/</a:t>
              </a:r>
              <a:r>
                <a:rPr lang="pt-BR" altLang="zh-CN" sz="1400" dirty="0">
                  <a:solidFill>
                    <a:srgbClr val="000000"/>
                  </a:solidFill>
                  <a:latin typeface="Courier New" panose="02070309020205020404" pitchFamily="49" charset="0"/>
                  <a:cs typeface="Courier New" panose="02070309020205020404" pitchFamily="49" charset="0"/>
                </a:rPr>
                <a:t>(a, b); </a:t>
              </a:r>
              <a:r>
                <a:rPr lang="pt-BR" altLang="zh-CN" sz="1400" dirty="0">
                  <a:solidFill>
                    <a:srgbClr val="008000"/>
                  </a:solidFill>
                  <a:latin typeface="Courier New" panose="02070309020205020404" pitchFamily="49" charset="0"/>
                  <a:cs typeface="Courier New" panose="02070309020205020404" pitchFamily="49" charset="0"/>
                </a:rPr>
                <a:t>//</a:t>
              </a:r>
              <a:r>
                <a:rPr lang="zh-CN" altLang="pt-BR" sz="1400" dirty="0">
                  <a:solidFill>
                    <a:srgbClr val="008000"/>
                  </a:solidFill>
                  <a:latin typeface="Courier New" panose="02070309020205020404" pitchFamily="49" charset="0"/>
                  <a:cs typeface="Courier New" panose="02070309020205020404" pitchFamily="49" charset="0"/>
                </a:rPr>
                <a:t>与 </a:t>
              </a:r>
              <a:r>
                <a:rPr lang="pt-BR" altLang="zh-CN" sz="1400" dirty="0">
                  <a:solidFill>
                    <a:srgbClr val="008000"/>
                  </a:solidFill>
                  <a:latin typeface="Courier New" panose="02070309020205020404" pitchFamily="49" charset="0"/>
                  <a:cs typeface="Courier New" panose="02070309020205020404" pitchFamily="49" charset="0"/>
                </a:rPr>
                <a:t>a / b </a:t>
              </a:r>
              <a:r>
                <a:rPr lang="zh-CN" altLang="pt-BR" sz="1400" dirty="0">
                  <a:solidFill>
                    <a:srgbClr val="008000"/>
                  </a:solidFill>
                  <a:latin typeface="Courier New" panose="02070309020205020404" pitchFamily="49" charset="0"/>
                  <a:cs typeface="Courier New" panose="02070309020205020404" pitchFamily="49" charset="0"/>
                </a:rPr>
                <a:t>等价</a:t>
              </a:r>
              <a:endParaRPr lang="zh-CN" altLang="en-US" sz="1400" dirty="0">
                <a:latin typeface="Courier New" panose="02070309020205020404" pitchFamily="49" charset="0"/>
                <a:cs typeface="Courier New" panose="02070309020205020404" pitchFamily="49" charset="0"/>
              </a:endParaRPr>
            </a:p>
          </p:txBody>
        </p:sp>
      </p:grpSp>
      <p:grpSp>
        <p:nvGrpSpPr>
          <p:cNvPr id="40" name="组合 39">
            <a:extLst>
              <a:ext uri="{FF2B5EF4-FFF2-40B4-BE49-F238E27FC236}">
                <a16:creationId xmlns:a16="http://schemas.microsoft.com/office/drawing/2014/main" id="{1AE97AAA-918F-4D9D-932B-9AD2C21D0BBF}"/>
              </a:ext>
            </a:extLst>
          </p:cNvPr>
          <p:cNvGrpSpPr/>
          <p:nvPr/>
        </p:nvGrpSpPr>
        <p:grpSpPr>
          <a:xfrm>
            <a:off x="219559" y="1104430"/>
            <a:ext cx="8704068" cy="2249804"/>
            <a:chOff x="219958" y="1763591"/>
            <a:chExt cx="8704068" cy="2249804"/>
          </a:xfrm>
        </p:grpSpPr>
        <p:grpSp>
          <p:nvGrpSpPr>
            <p:cNvPr id="41" name="组合 40">
              <a:extLst>
                <a:ext uri="{FF2B5EF4-FFF2-40B4-BE49-F238E27FC236}">
                  <a16:creationId xmlns:a16="http://schemas.microsoft.com/office/drawing/2014/main" id="{87FD6C35-B194-46C0-A400-E9A88E68C5C6}"/>
                </a:ext>
              </a:extLst>
            </p:cNvPr>
            <p:cNvGrpSpPr/>
            <p:nvPr/>
          </p:nvGrpSpPr>
          <p:grpSpPr>
            <a:xfrm>
              <a:off x="219974" y="1763591"/>
              <a:ext cx="8704052" cy="2249804"/>
              <a:chOff x="219974" y="1770732"/>
              <a:chExt cx="8704052" cy="2098009"/>
            </a:xfrm>
            <a:effectLst>
              <a:outerShdw blurRad="50800" dist="69850" dir="2700000" algn="tl" rotWithShape="0">
                <a:prstClr val="black">
                  <a:alpha val="40000"/>
                </a:prstClr>
              </a:outerShdw>
            </a:effectLst>
          </p:grpSpPr>
          <p:sp>
            <p:nvSpPr>
              <p:cNvPr id="44" name="矩形: 圆角 43">
                <a:extLst>
                  <a:ext uri="{FF2B5EF4-FFF2-40B4-BE49-F238E27FC236}">
                    <a16:creationId xmlns:a16="http://schemas.microsoft.com/office/drawing/2014/main" id="{ED7BB72B-1731-404E-A003-DB355EB2D287}"/>
                  </a:ext>
                </a:extLst>
              </p:cNvPr>
              <p:cNvSpPr/>
              <p:nvPr/>
            </p:nvSpPr>
            <p:spPr>
              <a:xfrm>
                <a:off x="219974" y="1770738"/>
                <a:ext cx="8704052" cy="2098003"/>
              </a:xfrm>
              <a:prstGeom prst="roundRect">
                <a:avLst>
                  <a:gd name="adj" fmla="val 2468"/>
                </a:avLst>
              </a:prstGeom>
              <a:solidFill>
                <a:srgbClr val="E9E9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矩形: 圆顶角 44">
                <a:extLst>
                  <a:ext uri="{FF2B5EF4-FFF2-40B4-BE49-F238E27FC236}">
                    <a16:creationId xmlns:a16="http://schemas.microsoft.com/office/drawing/2014/main" id="{509CE841-84E6-40C4-A2BC-CEA729A3FCDB}"/>
                  </a:ext>
                </a:extLst>
              </p:cNvPr>
              <p:cNvSpPr/>
              <p:nvPr/>
            </p:nvSpPr>
            <p:spPr>
              <a:xfrm>
                <a:off x="219974" y="1770732"/>
                <a:ext cx="8704052" cy="388922"/>
              </a:xfrm>
              <a:prstGeom prst="round2SameRect">
                <a:avLst>
                  <a:gd name="adj1" fmla="val 20076"/>
                  <a:gd name="adj2" fmla="val 0"/>
                </a:avLst>
              </a:prstGeom>
              <a:solidFill>
                <a:srgbClr val="262685"/>
              </a:solidFill>
              <a:ln>
                <a:solidFill>
                  <a:srgbClr val="2626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2" name="矩形 41">
              <a:extLst>
                <a:ext uri="{FF2B5EF4-FFF2-40B4-BE49-F238E27FC236}">
                  <a16:creationId xmlns:a16="http://schemas.microsoft.com/office/drawing/2014/main" id="{F2AD06DA-D874-4926-83D7-1699902F9735}"/>
                </a:ext>
              </a:extLst>
            </p:cNvPr>
            <p:cNvSpPr/>
            <p:nvPr/>
          </p:nvSpPr>
          <p:spPr>
            <a:xfrm>
              <a:off x="219958" y="2195860"/>
              <a:ext cx="8704001" cy="1770356"/>
            </a:xfrm>
            <a:prstGeom prst="rect">
              <a:avLst/>
            </a:prstGeom>
          </p:spPr>
          <p:txBody>
            <a:bodyPr wrap="square">
              <a:spAutoFit/>
            </a:bodyPr>
            <a:lstStyle/>
            <a:p>
              <a:pPr marL="342900" indent="-342900">
                <a:lnSpc>
                  <a:spcPct val="120000"/>
                </a:lnSpc>
                <a:buClr>
                  <a:srgbClr val="262685"/>
                </a:buClr>
                <a:buSzPct val="80000"/>
                <a:buFont typeface="Wingdings" panose="05000000000000000000" pitchFamily="2" charset="2"/>
                <a:buChar char="l"/>
              </a:pPr>
              <a:r>
                <a:rPr lang="zh-CN" altLang="en-US" sz="2000" dirty="0">
                  <a:solidFill>
                    <a:srgbClr val="000000"/>
                  </a:solidFill>
                  <a:latin typeface="MicrosoftYaHei"/>
                </a:rPr>
                <a:t>一类特殊的函数；</a:t>
              </a:r>
            </a:p>
            <a:p>
              <a:pPr marL="342900" indent="-342900">
                <a:lnSpc>
                  <a:spcPct val="120000"/>
                </a:lnSpc>
                <a:buClr>
                  <a:srgbClr val="262685"/>
                </a:buClr>
                <a:buSzPct val="80000"/>
                <a:buFont typeface="Wingdings" panose="05000000000000000000" pitchFamily="2" charset="2"/>
                <a:buChar char="l"/>
              </a:pPr>
              <a:r>
                <a:rPr lang="zh-CN" altLang="en-US" sz="2000" dirty="0">
                  <a:solidFill>
                    <a:srgbClr val="000000"/>
                  </a:solidFill>
                  <a:latin typeface="MicrosoftYaHei"/>
                </a:rPr>
                <a:t>函数名由关键字 </a:t>
              </a:r>
              <a:r>
                <a:rPr lang="en-US" altLang="zh-CN" sz="2000" dirty="0">
                  <a:solidFill>
                    <a:srgbClr val="000000"/>
                  </a:solidFill>
                  <a:latin typeface="MicrosoftYaHei"/>
                </a:rPr>
                <a:t>operator </a:t>
              </a:r>
              <a:r>
                <a:rPr lang="zh-CN" altLang="en-US" sz="2000" dirty="0">
                  <a:solidFill>
                    <a:srgbClr val="000000"/>
                  </a:solidFill>
                  <a:latin typeface="MicrosoftYaHei"/>
                </a:rPr>
                <a:t>和需要重载的运算符共同组成；</a:t>
              </a:r>
            </a:p>
            <a:p>
              <a:pPr marL="342900" indent="-342900">
                <a:lnSpc>
                  <a:spcPct val="120000"/>
                </a:lnSpc>
                <a:buClr>
                  <a:srgbClr val="262685"/>
                </a:buClr>
                <a:buSzPct val="80000"/>
                <a:buFont typeface="Wingdings" panose="05000000000000000000" pitchFamily="2" charset="2"/>
                <a:buChar char="l"/>
              </a:pPr>
              <a:r>
                <a:rPr lang="zh-CN" altLang="en-US" sz="2000" dirty="0">
                  <a:solidFill>
                    <a:srgbClr val="000000"/>
                  </a:solidFill>
                  <a:latin typeface="MicrosoftYaHei"/>
                </a:rPr>
                <a:t>重载的运算符的返回值类型以及参数列表由运算符的性质来决定：</a:t>
              </a:r>
            </a:p>
            <a:p>
              <a:pPr>
                <a:lnSpc>
                  <a:spcPct val="120000"/>
                </a:lnSpc>
                <a:buClr>
                  <a:srgbClr val="262685"/>
                </a:buClr>
                <a:buSzPct val="80000"/>
              </a:pPr>
              <a:r>
                <a:rPr lang="en-US" altLang="zh-CN" sz="1600" dirty="0">
                  <a:solidFill>
                    <a:srgbClr val="000000"/>
                  </a:solidFill>
                  <a:latin typeface="MicrosoftYaHei"/>
                </a:rPr>
                <a:t>        </a:t>
              </a:r>
              <a:r>
                <a:rPr lang="zh-CN" altLang="en-US" sz="1600" dirty="0">
                  <a:solidFill>
                    <a:srgbClr val="000000"/>
                  </a:solidFill>
                  <a:latin typeface="MicrosoftYaHei"/>
                </a:rPr>
                <a:t>一元运算符有一个参数；</a:t>
              </a:r>
            </a:p>
            <a:p>
              <a:pPr>
                <a:lnSpc>
                  <a:spcPct val="120000"/>
                </a:lnSpc>
                <a:buClr>
                  <a:srgbClr val="262685"/>
                </a:buClr>
                <a:buSzPct val="80000"/>
              </a:pPr>
              <a:r>
                <a:rPr lang="en-US" altLang="zh-CN" sz="1600" dirty="0">
                  <a:solidFill>
                    <a:srgbClr val="000000"/>
                  </a:solidFill>
                  <a:latin typeface="MicrosoftYaHei"/>
                </a:rPr>
                <a:t>        </a:t>
              </a:r>
              <a:r>
                <a:rPr lang="zh-CN" altLang="en-US" sz="1600" dirty="0">
                  <a:solidFill>
                    <a:srgbClr val="000000"/>
                  </a:solidFill>
                  <a:latin typeface="MicrosoftYaHei"/>
                </a:rPr>
                <a:t>二元运算符有两个参数，左侧运算对象传递给第一个参数，右侧运算对象传递给第二个参数</a:t>
              </a:r>
              <a:endParaRPr lang="en-US" altLang="zh-CN" sz="1600" dirty="0">
                <a:solidFill>
                  <a:srgbClr val="000000"/>
                </a:solidFill>
                <a:latin typeface="MicrosoftYaHei"/>
              </a:endParaRPr>
            </a:p>
          </p:txBody>
        </p:sp>
        <p:sp>
          <p:nvSpPr>
            <p:cNvPr id="43" name="矩形 42">
              <a:extLst>
                <a:ext uri="{FF2B5EF4-FFF2-40B4-BE49-F238E27FC236}">
                  <a16:creationId xmlns:a16="http://schemas.microsoft.com/office/drawing/2014/main" id="{6211C7E5-8CF4-46B0-9E2E-FDA60F2AD6A9}"/>
                </a:ext>
              </a:extLst>
            </p:cNvPr>
            <p:cNvSpPr/>
            <p:nvPr/>
          </p:nvSpPr>
          <p:spPr>
            <a:xfrm>
              <a:off x="219973" y="1777374"/>
              <a:ext cx="8704051" cy="461665"/>
            </a:xfrm>
            <a:prstGeom prst="rect">
              <a:avLst/>
            </a:prstGeom>
          </p:spPr>
          <p:txBody>
            <a:bodyPr wrap="square">
              <a:spAutoFit/>
            </a:bodyPr>
            <a:lstStyle/>
            <a:p>
              <a:r>
                <a:rPr lang="zh-CN" altLang="en-US" sz="2400" dirty="0">
                  <a:solidFill>
                    <a:srgbClr val="FFFFFF"/>
                  </a:solidFill>
                  <a:latin typeface="MicrosoftYaHei"/>
                </a:rPr>
                <a:t>运算符重载</a:t>
              </a:r>
              <a:endParaRPr lang="zh-CN" altLang="en-US" sz="2400" dirty="0"/>
            </a:p>
          </p:txBody>
        </p:sp>
      </p:grpSp>
    </p:spTree>
    <p:extLst>
      <p:ext uri="{BB962C8B-B14F-4D97-AF65-F5344CB8AC3E}">
        <p14:creationId xmlns:p14="http://schemas.microsoft.com/office/powerpoint/2010/main" val="2195929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457950" y="6383729"/>
            <a:ext cx="2057400" cy="365125"/>
          </a:xfrm>
        </p:spPr>
        <p:txBody>
          <a:bodyPr/>
          <a:lstStyle/>
          <a:p>
            <a:fld id="{6AD33FD5-61D2-4238-98DB-DB8C208BC919}" type="slidenum">
              <a:rPr lang="zh-CN" altLang="en-US" smtClean="0"/>
              <a:t>34</a:t>
            </a:fld>
            <a:endParaRPr lang="zh-CN" altLang="en-US" dirty="0"/>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842066" cy="584775"/>
          </a:xfrm>
          <a:prstGeom prst="rect">
            <a:avLst/>
          </a:prstGeom>
          <a:noFill/>
        </p:spPr>
        <p:txBody>
          <a:bodyPr wrap="square" rtlCol="0">
            <a:spAutoFit/>
          </a:bodyPr>
          <a:lstStyle/>
          <a:p>
            <a:r>
              <a:rPr lang="en-US" altLang="zh-CN" sz="3200" dirty="0">
                <a:solidFill>
                  <a:schemeClr val="bg1"/>
                </a:solidFill>
              </a:rPr>
              <a:t>6.3.1 </a:t>
            </a:r>
            <a:r>
              <a:rPr lang="zh-CN" altLang="en-US" sz="3200" dirty="0">
                <a:solidFill>
                  <a:schemeClr val="bg1"/>
                </a:solidFill>
              </a:rPr>
              <a:t>基本概念</a:t>
            </a:r>
            <a:endParaRPr lang="zh-CN" altLang="en-US" sz="2400" dirty="0">
              <a:solidFill>
                <a:schemeClr val="bg1"/>
              </a:solidFill>
            </a:endParaRPr>
          </a:p>
        </p:txBody>
      </p:sp>
      <p:grpSp>
        <p:nvGrpSpPr>
          <p:cNvPr id="9" name="组合 8">
            <a:extLst>
              <a:ext uri="{FF2B5EF4-FFF2-40B4-BE49-F238E27FC236}">
                <a16:creationId xmlns:a16="http://schemas.microsoft.com/office/drawing/2014/main" id="{D96F051A-0CC6-43CC-97CF-34AF91B0E7EB}"/>
              </a:ext>
            </a:extLst>
          </p:cNvPr>
          <p:cNvGrpSpPr/>
          <p:nvPr/>
        </p:nvGrpSpPr>
        <p:grpSpPr>
          <a:xfrm>
            <a:off x="5620303" y="2709717"/>
            <a:ext cx="3303325" cy="934049"/>
            <a:chOff x="5620303" y="2709717"/>
            <a:chExt cx="3303325" cy="934049"/>
          </a:xfrm>
        </p:grpSpPr>
        <p:grpSp>
          <p:nvGrpSpPr>
            <p:cNvPr id="23" name="组合 22">
              <a:extLst>
                <a:ext uri="{FF2B5EF4-FFF2-40B4-BE49-F238E27FC236}">
                  <a16:creationId xmlns:a16="http://schemas.microsoft.com/office/drawing/2014/main" id="{C8833754-7A39-4868-9DFA-FAAA062790D7}"/>
                </a:ext>
              </a:extLst>
            </p:cNvPr>
            <p:cNvGrpSpPr/>
            <p:nvPr/>
          </p:nvGrpSpPr>
          <p:grpSpPr>
            <a:xfrm>
              <a:off x="5620304" y="2709717"/>
              <a:ext cx="3303324" cy="934049"/>
              <a:chOff x="219974" y="1748979"/>
              <a:chExt cx="8704052" cy="1031215"/>
            </a:xfrm>
          </p:grpSpPr>
          <p:grpSp>
            <p:nvGrpSpPr>
              <p:cNvPr id="25" name="组合 24">
                <a:extLst>
                  <a:ext uri="{FF2B5EF4-FFF2-40B4-BE49-F238E27FC236}">
                    <a16:creationId xmlns:a16="http://schemas.microsoft.com/office/drawing/2014/main" id="{DF2CEF48-7F18-4B64-9CF5-434620A22BAB}"/>
                  </a:ext>
                </a:extLst>
              </p:cNvPr>
              <p:cNvGrpSpPr/>
              <p:nvPr/>
            </p:nvGrpSpPr>
            <p:grpSpPr>
              <a:xfrm>
                <a:off x="219974" y="1763589"/>
                <a:ext cx="8704052" cy="1016605"/>
                <a:chOff x="219974" y="1770733"/>
                <a:chExt cx="8704052" cy="948018"/>
              </a:xfrm>
              <a:effectLst>
                <a:outerShdw blurRad="50800" dist="69850" dir="2700000" algn="tl" rotWithShape="0">
                  <a:prstClr val="black">
                    <a:alpha val="40000"/>
                  </a:prstClr>
                </a:outerShdw>
              </a:effectLst>
            </p:grpSpPr>
            <p:sp>
              <p:nvSpPr>
                <p:cNvPr id="27" name="矩形: 圆角 26">
                  <a:extLst>
                    <a:ext uri="{FF2B5EF4-FFF2-40B4-BE49-F238E27FC236}">
                      <a16:creationId xmlns:a16="http://schemas.microsoft.com/office/drawing/2014/main" id="{29C2BCBF-8D4E-4315-BA85-13DEC7052701}"/>
                    </a:ext>
                  </a:extLst>
                </p:cNvPr>
                <p:cNvSpPr/>
                <p:nvPr/>
              </p:nvSpPr>
              <p:spPr>
                <a:xfrm>
                  <a:off x="219974" y="1770735"/>
                  <a:ext cx="8704052" cy="948016"/>
                </a:xfrm>
                <a:prstGeom prst="roundRect">
                  <a:avLst>
                    <a:gd name="adj" fmla="val 5057"/>
                  </a:avLst>
                </a:pr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矩形: 圆顶角 27">
                  <a:extLst>
                    <a:ext uri="{FF2B5EF4-FFF2-40B4-BE49-F238E27FC236}">
                      <a16:creationId xmlns:a16="http://schemas.microsoft.com/office/drawing/2014/main" id="{3398FEC2-C991-40A6-8141-43BDB725199F}"/>
                    </a:ext>
                  </a:extLst>
                </p:cNvPr>
                <p:cNvSpPr/>
                <p:nvPr/>
              </p:nvSpPr>
              <p:spPr>
                <a:xfrm>
                  <a:off x="219974" y="1770733"/>
                  <a:ext cx="8704052" cy="388922"/>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6" name="矩形 25">
                <a:extLst>
                  <a:ext uri="{FF2B5EF4-FFF2-40B4-BE49-F238E27FC236}">
                    <a16:creationId xmlns:a16="http://schemas.microsoft.com/office/drawing/2014/main" id="{CBBF318E-F0D9-467A-98A1-67B6BA809637}"/>
                  </a:ext>
                </a:extLst>
              </p:cNvPr>
              <p:cNvSpPr/>
              <p:nvPr/>
            </p:nvSpPr>
            <p:spPr>
              <a:xfrm>
                <a:off x="219974" y="1748979"/>
                <a:ext cx="8704052" cy="509691"/>
              </a:xfrm>
              <a:prstGeom prst="rect">
                <a:avLst/>
              </a:prstGeom>
            </p:spPr>
            <p:txBody>
              <a:bodyPr wrap="square">
                <a:spAutoFit/>
              </a:bodyPr>
              <a:lstStyle/>
              <a:p>
                <a:r>
                  <a:rPr lang="zh-CN" altLang="en-US" sz="2400" dirty="0">
                    <a:solidFill>
                      <a:schemeClr val="bg1"/>
                    </a:solidFill>
                    <a:latin typeface="Courier New" panose="02070309020205020404" pitchFamily="49" charset="0"/>
                    <a:cs typeface="Courier New" panose="02070309020205020404" pitchFamily="49" charset="0"/>
                  </a:rPr>
                  <a:t>调用方式 </a:t>
                </a:r>
                <a:r>
                  <a:rPr lang="en-US" altLang="zh-CN" sz="2400" dirty="0">
                    <a:solidFill>
                      <a:schemeClr val="bg1"/>
                    </a:solidFill>
                    <a:latin typeface="Courier New" panose="02070309020205020404" pitchFamily="49" charset="0"/>
                    <a:cs typeface="Courier New" panose="02070309020205020404" pitchFamily="49" charset="0"/>
                  </a:rPr>
                  <a:t>1</a:t>
                </a:r>
                <a:r>
                  <a:rPr lang="zh-CN" altLang="en-US" sz="2400" dirty="0">
                    <a:solidFill>
                      <a:schemeClr val="bg1"/>
                    </a:solidFill>
                    <a:latin typeface="Courier New" panose="02070309020205020404" pitchFamily="49" charset="0"/>
                    <a:cs typeface="Courier New" panose="02070309020205020404" pitchFamily="49" charset="0"/>
                  </a:rPr>
                  <a:t>：</a:t>
                </a:r>
                <a:endParaRPr lang="zh-CN" altLang="en-US" sz="2400" dirty="0">
                  <a:solidFill>
                    <a:schemeClr val="bg1"/>
                  </a:solidFill>
                </a:endParaRPr>
              </a:p>
            </p:txBody>
          </p:sp>
        </p:grpSp>
        <p:sp>
          <p:nvSpPr>
            <p:cNvPr id="7" name="矩形 6">
              <a:extLst>
                <a:ext uri="{FF2B5EF4-FFF2-40B4-BE49-F238E27FC236}">
                  <a16:creationId xmlns:a16="http://schemas.microsoft.com/office/drawing/2014/main" id="{F05F88CD-3A1F-4FBC-8857-2E12867D5BB1}"/>
                </a:ext>
              </a:extLst>
            </p:cNvPr>
            <p:cNvSpPr/>
            <p:nvPr/>
          </p:nvSpPr>
          <p:spPr>
            <a:xfrm>
              <a:off x="5620303" y="3120219"/>
              <a:ext cx="3303324" cy="523220"/>
            </a:xfrm>
            <a:prstGeom prst="rect">
              <a:avLst/>
            </a:prstGeom>
          </p:spPr>
          <p:txBody>
            <a:bodyPr wrap="square">
              <a:spAutoFit/>
            </a:bodyPr>
            <a:lstStyle/>
            <a:p>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a, b;</a:t>
              </a:r>
            </a:p>
            <a:p>
              <a:r>
                <a:rPr lang="en-US" altLang="zh-CN" sz="1400" dirty="0">
                  <a:solidFill>
                    <a:srgbClr val="000000"/>
                  </a:solidFill>
                  <a:latin typeface="Courier New" panose="02070309020205020404" pitchFamily="49" charset="0"/>
                  <a:cs typeface="Courier New" panose="02070309020205020404" pitchFamily="49" charset="0"/>
                </a:rPr>
                <a:t>a *= b;</a:t>
              </a:r>
              <a:endParaRPr lang="zh-CN" altLang="en-US" sz="1400" dirty="0">
                <a:latin typeface="Courier New" panose="02070309020205020404" pitchFamily="49" charset="0"/>
                <a:cs typeface="Courier New" panose="02070309020205020404" pitchFamily="49" charset="0"/>
              </a:endParaRPr>
            </a:p>
          </p:txBody>
        </p:sp>
      </p:grpSp>
      <p:grpSp>
        <p:nvGrpSpPr>
          <p:cNvPr id="10" name="组合 9">
            <a:extLst>
              <a:ext uri="{FF2B5EF4-FFF2-40B4-BE49-F238E27FC236}">
                <a16:creationId xmlns:a16="http://schemas.microsoft.com/office/drawing/2014/main" id="{9D5E9746-659D-48B8-B5CC-3179CEAA85D1}"/>
              </a:ext>
            </a:extLst>
          </p:cNvPr>
          <p:cNvGrpSpPr/>
          <p:nvPr/>
        </p:nvGrpSpPr>
        <p:grpSpPr>
          <a:xfrm>
            <a:off x="5620303" y="3740456"/>
            <a:ext cx="3303324" cy="1234557"/>
            <a:chOff x="5620303" y="3740456"/>
            <a:chExt cx="3303324" cy="1234557"/>
          </a:xfrm>
        </p:grpSpPr>
        <p:grpSp>
          <p:nvGrpSpPr>
            <p:cNvPr id="29" name="组合 28">
              <a:extLst>
                <a:ext uri="{FF2B5EF4-FFF2-40B4-BE49-F238E27FC236}">
                  <a16:creationId xmlns:a16="http://schemas.microsoft.com/office/drawing/2014/main" id="{A1EA309F-E808-4123-9B9B-43DAADF24417}"/>
                </a:ext>
              </a:extLst>
            </p:cNvPr>
            <p:cNvGrpSpPr/>
            <p:nvPr/>
          </p:nvGrpSpPr>
          <p:grpSpPr>
            <a:xfrm>
              <a:off x="5620303" y="3740456"/>
              <a:ext cx="3303324" cy="1234557"/>
              <a:chOff x="219974" y="1748979"/>
              <a:chExt cx="8704052" cy="1362984"/>
            </a:xfrm>
          </p:grpSpPr>
          <p:grpSp>
            <p:nvGrpSpPr>
              <p:cNvPr id="30" name="组合 29">
                <a:extLst>
                  <a:ext uri="{FF2B5EF4-FFF2-40B4-BE49-F238E27FC236}">
                    <a16:creationId xmlns:a16="http://schemas.microsoft.com/office/drawing/2014/main" id="{EB49B5F9-9489-4D13-968A-9091D542E84F}"/>
                  </a:ext>
                </a:extLst>
              </p:cNvPr>
              <p:cNvGrpSpPr/>
              <p:nvPr/>
            </p:nvGrpSpPr>
            <p:grpSpPr>
              <a:xfrm>
                <a:off x="219974" y="1763588"/>
                <a:ext cx="8704052" cy="1348375"/>
                <a:chOff x="219974" y="1770733"/>
                <a:chExt cx="8704052" cy="1257405"/>
              </a:xfrm>
              <a:effectLst>
                <a:outerShdw blurRad="50800" dist="69850" dir="2700000" algn="tl" rotWithShape="0">
                  <a:prstClr val="black">
                    <a:alpha val="40000"/>
                  </a:prstClr>
                </a:outerShdw>
              </a:effectLst>
            </p:grpSpPr>
            <p:sp>
              <p:nvSpPr>
                <p:cNvPr id="38" name="矩形: 圆角 37">
                  <a:extLst>
                    <a:ext uri="{FF2B5EF4-FFF2-40B4-BE49-F238E27FC236}">
                      <a16:creationId xmlns:a16="http://schemas.microsoft.com/office/drawing/2014/main" id="{BB92E971-539F-42CA-AE6E-EACD836D0F07}"/>
                    </a:ext>
                  </a:extLst>
                </p:cNvPr>
                <p:cNvSpPr/>
                <p:nvPr/>
              </p:nvSpPr>
              <p:spPr>
                <a:xfrm>
                  <a:off x="219974" y="1770735"/>
                  <a:ext cx="8704052" cy="1257403"/>
                </a:xfrm>
                <a:prstGeom prst="roundRect">
                  <a:avLst>
                    <a:gd name="adj" fmla="val 5057"/>
                  </a:avLst>
                </a:pr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 name="矩形: 圆顶角 38">
                  <a:extLst>
                    <a:ext uri="{FF2B5EF4-FFF2-40B4-BE49-F238E27FC236}">
                      <a16:creationId xmlns:a16="http://schemas.microsoft.com/office/drawing/2014/main" id="{79AFEFC2-A190-4622-8719-BC544A656930}"/>
                    </a:ext>
                  </a:extLst>
                </p:cNvPr>
                <p:cNvSpPr/>
                <p:nvPr/>
              </p:nvSpPr>
              <p:spPr>
                <a:xfrm>
                  <a:off x="219974" y="1770733"/>
                  <a:ext cx="8704052" cy="388922"/>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7" name="矩形 36">
                <a:extLst>
                  <a:ext uri="{FF2B5EF4-FFF2-40B4-BE49-F238E27FC236}">
                    <a16:creationId xmlns:a16="http://schemas.microsoft.com/office/drawing/2014/main" id="{2EEAE529-4AE9-4BDF-971B-4A7F6950D507}"/>
                  </a:ext>
                </a:extLst>
              </p:cNvPr>
              <p:cNvSpPr/>
              <p:nvPr/>
            </p:nvSpPr>
            <p:spPr>
              <a:xfrm>
                <a:off x="219974" y="1748979"/>
                <a:ext cx="8704052" cy="509691"/>
              </a:xfrm>
              <a:prstGeom prst="rect">
                <a:avLst/>
              </a:prstGeom>
            </p:spPr>
            <p:txBody>
              <a:bodyPr wrap="square">
                <a:spAutoFit/>
              </a:bodyPr>
              <a:lstStyle/>
              <a:p>
                <a:r>
                  <a:rPr lang="zh-CN" altLang="en-US" sz="2400" dirty="0">
                    <a:solidFill>
                      <a:schemeClr val="bg1"/>
                    </a:solidFill>
                    <a:latin typeface="Courier New" panose="02070309020205020404" pitchFamily="49" charset="0"/>
                    <a:cs typeface="Courier New" panose="02070309020205020404" pitchFamily="49" charset="0"/>
                  </a:rPr>
                  <a:t>调用方式 </a:t>
                </a:r>
                <a:r>
                  <a:rPr lang="en-US" altLang="zh-CN" sz="2400" dirty="0">
                    <a:solidFill>
                      <a:schemeClr val="bg1"/>
                    </a:solidFill>
                    <a:latin typeface="Courier New" panose="02070309020205020404" pitchFamily="49" charset="0"/>
                    <a:cs typeface="Courier New" panose="02070309020205020404" pitchFamily="49" charset="0"/>
                  </a:rPr>
                  <a:t>2</a:t>
                </a:r>
                <a:r>
                  <a:rPr lang="zh-CN" altLang="en-US" sz="2400" dirty="0">
                    <a:solidFill>
                      <a:schemeClr val="bg1"/>
                    </a:solidFill>
                    <a:latin typeface="Courier New" panose="02070309020205020404" pitchFamily="49" charset="0"/>
                    <a:cs typeface="Courier New" panose="02070309020205020404" pitchFamily="49" charset="0"/>
                  </a:rPr>
                  <a:t>：</a:t>
                </a:r>
                <a:endParaRPr lang="zh-CN" altLang="en-US" sz="2400" dirty="0">
                  <a:solidFill>
                    <a:schemeClr val="bg1"/>
                  </a:solidFill>
                </a:endParaRPr>
              </a:p>
            </p:txBody>
          </p:sp>
        </p:grpSp>
        <p:sp>
          <p:nvSpPr>
            <p:cNvPr id="8" name="矩形 7">
              <a:extLst>
                <a:ext uri="{FF2B5EF4-FFF2-40B4-BE49-F238E27FC236}">
                  <a16:creationId xmlns:a16="http://schemas.microsoft.com/office/drawing/2014/main" id="{980763BB-F123-4DCF-93A3-15DE513940BF}"/>
                </a:ext>
              </a:extLst>
            </p:cNvPr>
            <p:cNvSpPr/>
            <p:nvPr/>
          </p:nvSpPr>
          <p:spPr>
            <a:xfrm>
              <a:off x="5620303" y="4142569"/>
              <a:ext cx="3303324" cy="738664"/>
            </a:xfrm>
            <a:prstGeom prst="rect">
              <a:avLst/>
            </a:prstGeom>
          </p:spPr>
          <p:txBody>
            <a:bodyPr wrap="square">
              <a:spAutoFit/>
            </a:bodyPr>
            <a:lstStyle/>
            <a:p>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a, b;</a:t>
              </a:r>
            </a:p>
            <a:p>
              <a:r>
                <a:rPr lang="pt-BR" altLang="zh-CN" sz="1400" dirty="0">
                  <a:latin typeface="Courier New" panose="02070309020205020404" pitchFamily="49" charset="0"/>
                  <a:cs typeface="Courier New" panose="02070309020205020404" pitchFamily="49" charset="0"/>
                </a:rPr>
                <a:t>a.</a:t>
              </a:r>
              <a:r>
                <a:rPr lang="pt-BR" altLang="zh-CN" sz="1400" dirty="0">
                  <a:solidFill>
                    <a:srgbClr val="008080"/>
                  </a:solidFill>
                  <a:latin typeface="Courier New" panose="02070309020205020404" pitchFamily="49" charset="0"/>
                  <a:cs typeface="Courier New" panose="02070309020205020404" pitchFamily="49" charset="0"/>
                </a:rPr>
                <a:t>operator*=</a:t>
              </a:r>
              <a:r>
                <a:rPr lang="pt-BR" altLang="zh-CN" sz="1400" dirty="0">
                  <a:solidFill>
                    <a:srgbClr val="000000"/>
                  </a:solidFill>
                  <a:latin typeface="Courier New" panose="02070309020205020404" pitchFamily="49" charset="0"/>
                  <a:cs typeface="Courier New" panose="02070309020205020404" pitchFamily="49" charset="0"/>
                </a:rPr>
                <a:t>(a, b); </a:t>
              </a:r>
            </a:p>
            <a:p>
              <a:r>
                <a:rPr lang="pt-BR" altLang="zh-CN" sz="1400" dirty="0">
                  <a:solidFill>
                    <a:srgbClr val="008000"/>
                  </a:solidFill>
                  <a:latin typeface="Courier New" panose="02070309020205020404" pitchFamily="49" charset="0"/>
                  <a:cs typeface="Courier New" panose="02070309020205020404" pitchFamily="49" charset="0"/>
                </a:rPr>
                <a:t>/* </a:t>
              </a:r>
              <a:r>
                <a:rPr lang="zh-CN" altLang="pt-BR" sz="1400" dirty="0">
                  <a:solidFill>
                    <a:srgbClr val="008000"/>
                  </a:solidFill>
                  <a:latin typeface="Courier New" panose="02070309020205020404" pitchFamily="49" charset="0"/>
                  <a:cs typeface="Courier New" panose="02070309020205020404" pitchFamily="49" charset="0"/>
                </a:rPr>
                <a:t>与 </a:t>
              </a:r>
              <a:r>
                <a:rPr lang="pt-BR" altLang="zh-CN" sz="1400" dirty="0">
                  <a:solidFill>
                    <a:srgbClr val="008000"/>
                  </a:solidFill>
                  <a:latin typeface="Courier New" panose="02070309020205020404" pitchFamily="49" charset="0"/>
                  <a:cs typeface="Courier New" panose="02070309020205020404" pitchFamily="49" charset="0"/>
                </a:rPr>
                <a:t>a *= b </a:t>
              </a:r>
              <a:r>
                <a:rPr lang="zh-CN" altLang="pt-BR" sz="1400" dirty="0">
                  <a:solidFill>
                    <a:srgbClr val="008000"/>
                  </a:solidFill>
                  <a:latin typeface="Courier New" panose="02070309020205020404" pitchFamily="49" charset="0"/>
                  <a:cs typeface="Courier New" panose="02070309020205020404" pitchFamily="49" charset="0"/>
                </a:rPr>
                <a:t>等价</a:t>
              </a:r>
              <a:r>
                <a:rPr lang="zh-CN" altLang="en-US" sz="1400" dirty="0">
                  <a:solidFill>
                    <a:srgbClr val="008000"/>
                  </a:solidFill>
                  <a:latin typeface="Courier New" panose="02070309020205020404" pitchFamily="49" charset="0"/>
                  <a:cs typeface="Courier New" panose="02070309020205020404" pitchFamily="49" charset="0"/>
                </a:rPr>
                <a:t> </a:t>
              </a:r>
              <a:r>
                <a:rPr lang="en-US" altLang="zh-CN" sz="1400" dirty="0">
                  <a:solidFill>
                    <a:srgbClr val="008000"/>
                  </a:solidFill>
                  <a:latin typeface="Courier New" panose="02070309020205020404" pitchFamily="49" charset="0"/>
                  <a:cs typeface="Courier New" panose="02070309020205020404" pitchFamily="49" charset="0"/>
                </a:rPr>
                <a:t>*/</a:t>
              </a:r>
              <a:endParaRPr lang="zh-CN" altLang="en-US" sz="1400" dirty="0">
                <a:latin typeface="Courier New" panose="02070309020205020404" pitchFamily="49" charset="0"/>
                <a:cs typeface="Courier New" panose="02070309020205020404" pitchFamily="49" charset="0"/>
              </a:endParaRPr>
            </a:p>
          </p:txBody>
        </p:sp>
      </p:grpSp>
      <p:grpSp>
        <p:nvGrpSpPr>
          <p:cNvPr id="6" name="组合 5">
            <a:extLst>
              <a:ext uri="{FF2B5EF4-FFF2-40B4-BE49-F238E27FC236}">
                <a16:creationId xmlns:a16="http://schemas.microsoft.com/office/drawing/2014/main" id="{C258B140-B83B-40FA-85E2-03A9C53A21CD}"/>
              </a:ext>
            </a:extLst>
          </p:cNvPr>
          <p:cNvGrpSpPr/>
          <p:nvPr/>
        </p:nvGrpSpPr>
        <p:grpSpPr>
          <a:xfrm>
            <a:off x="219624" y="2709717"/>
            <a:ext cx="5295351" cy="2265298"/>
            <a:chOff x="219624" y="2709717"/>
            <a:chExt cx="5295351" cy="2265298"/>
          </a:xfrm>
        </p:grpSpPr>
        <p:grpSp>
          <p:nvGrpSpPr>
            <p:cNvPr id="19" name="组合 18">
              <a:extLst>
                <a:ext uri="{FF2B5EF4-FFF2-40B4-BE49-F238E27FC236}">
                  <a16:creationId xmlns:a16="http://schemas.microsoft.com/office/drawing/2014/main" id="{AFEF6928-2E05-4B3F-8D81-A67C25EF620B}"/>
                </a:ext>
              </a:extLst>
            </p:cNvPr>
            <p:cNvGrpSpPr/>
            <p:nvPr/>
          </p:nvGrpSpPr>
          <p:grpSpPr>
            <a:xfrm>
              <a:off x="219624" y="2709717"/>
              <a:ext cx="5295351" cy="2265298"/>
              <a:chOff x="219974" y="1748979"/>
              <a:chExt cx="8704052" cy="2500948"/>
            </a:xfrm>
          </p:grpSpPr>
          <p:grpSp>
            <p:nvGrpSpPr>
              <p:cNvPr id="20" name="组合 19">
                <a:extLst>
                  <a:ext uri="{FF2B5EF4-FFF2-40B4-BE49-F238E27FC236}">
                    <a16:creationId xmlns:a16="http://schemas.microsoft.com/office/drawing/2014/main" id="{41F489D0-C9DE-4E26-A858-1BA63732430E}"/>
                  </a:ext>
                </a:extLst>
              </p:cNvPr>
              <p:cNvGrpSpPr/>
              <p:nvPr/>
            </p:nvGrpSpPr>
            <p:grpSpPr>
              <a:xfrm>
                <a:off x="219974" y="1763591"/>
                <a:ext cx="8704052" cy="2486336"/>
                <a:chOff x="219974" y="1770733"/>
                <a:chExt cx="8704052" cy="2318590"/>
              </a:xfrm>
              <a:effectLst>
                <a:outerShdw blurRad="50800" dist="69850" dir="2700000" algn="tl" rotWithShape="0">
                  <a:prstClr val="black">
                    <a:alpha val="40000"/>
                  </a:prstClr>
                </a:outerShdw>
              </a:effectLst>
            </p:grpSpPr>
            <p:sp>
              <p:nvSpPr>
                <p:cNvPr id="22" name="矩形: 圆角 21">
                  <a:extLst>
                    <a:ext uri="{FF2B5EF4-FFF2-40B4-BE49-F238E27FC236}">
                      <a16:creationId xmlns:a16="http://schemas.microsoft.com/office/drawing/2014/main" id="{812ABB39-B997-4A08-901D-0C4AAF29BD9D}"/>
                    </a:ext>
                  </a:extLst>
                </p:cNvPr>
                <p:cNvSpPr/>
                <p:nvPr/>
              </p:nvSpPr>
              <p:spPr>
                <a:xfrm>
                  <a:off x="219974" y="1770733"/>
                  <a:ext cx="8704052" cy="2318590"/>
                </a:xfrm>
                <a:prstGeom prst="roundRect">
                  <a:avLst>
                    <a:gd name="adj" fmla="val 3502"/>
                  </a:avLst>
                </a:pr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矩形: 圆顶角 23">
                  <a:extLst>
                    <a:ext uri="{FF2B5EF4-FFF2-40B4-BE49-F238E27FC236}">
                      <a16:creationId xmlns:a16="http://schemas.microsoft.com/office/drawing/2014/main" id="{B96B0DCB-DD52-408D-AA10-603E52C47857}"/>
                    </a:ext>
                  </a:extLst>
                </p:cNvPr>
                <p:cNvSpPr/>
                <p:nvPr/>
              </p:nvSpPr>
              <p:spPr>
                <a:xfrm>
                  <a:off x="219974" y="1770733"/>
                  <a:ext cx="8704052" cy="388922"/>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1" name="矩形 20">
                <a:extLst>
                  <a:ext uri="{FF2B5EF4-FFF2-40B4-BE49-F238E27FC236}">
                    <a16:creationId xmlns:a16="http://schemas.microsoft.com/office/drawing/2014/main" id="{BC97E228-A857-4ACE-8CB6-1272CE411BA3}"/>
                  </a:ext>
                </a:extLst>
              </p:cNvPr>
              <p:cNvSpPr/>
              <p:nvPr/>
            </p:nvSpPr>
            <p:spPr>
              <a:xfrm>
                <a:off x="219974" y="1748979"/>
                <a:ext cx="8704051" cy="509690"/>
              </a:xfrm>
              <a:prstGeom prst="rect">
                <a:avLst/>
              </a:prstGeom>
            </p:spPr>
            <p:txBody>
              <a:bodyPr wrap="square">
                <a:spAutoFit/>
              </a:bodyPr>
              <a:lstStyle/>
              <a:p>
                <a:r>
                  <a:rPr lang="zh-CN" altLang="en-US" sz="2400" dirty="0">
                    <a:solidFill>
                      <a:schemeClr val="bg1"/>
                    </a:solidFill>
                    <a:latin typeface="Courier New" panose="02070309020205020404" pitchFamily="49" charset="0"/>
                    <a:cs typeface="Courier New" panose="02070309020205020404" pitchFamily="49" charset="0"/>
                  </a:rPr>
                  <a:t>示例</a:t>
                </a:r>
                <a:endParaRPr lang="zh-CN" altLang="en-US" sz="2400" dirty="0">
                  <a:solidFill>
                    <a:schemeClr val="bg1"/>
                  </a:solidFill>
                </a:endParaRPr>
              </a:p>
            </p:txBody>
          </p:sp>
        </p:grpSp>
        <p:sp>
          <p:nvSpPr>
            <p:cNvPr id="3" name="矩形 2">
              <a:extLst>
                <a:ext uri="{FF2B5EF4-FFF2-40B4-BE49-F238E27FC236}">
                  <a16:creationId xmlns:a16="http://schemas.microsoft.com/office/drawing/2014/main" id="{3FB76F17-4866-4782-BB08-48B704368C34}"/>
                </a:ext>
              </a:extLst>
            </p:cNvPr>
            <p:cNvSpPr/>
            <p:nvPr/>
          </p:nvSpPr>
          <p:spPr>
            <a:xfrm>
              <a:off x="219627" y="3115457"/>
              <a:ext cx="5295348" cy="1815882"/>
            </a:xfrm>
            <a:prstGeom prst="rect">
              <a:avLst/>
            </a:prstGeom>
          </p:spPr>
          <p:txBody>
            <a:bodyPr wrap="square">
              <a:spAutoFit/>
            </a:bodyPr>
            <a:lstStyle/>
            <a:p>
              <a:r>
                <a:rPr lang="en-US" altLang="zh-CN" sz="1400" dirty="0">
                  <a:solidFill>
                    <a:srgbClr val="0000FF"/>
                  </a:solidFill>
                  <a:latin typeface="Courier New" panose="02070309020205020404" pitchFamily="49" charset="0"/>
                  <a:cs typeface="Courier New" panose="02070309020205020404" pitchFamily="49" charset="0"/>
                </a:rPr>
                <a:t>class</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a:t>
              </a:r>
            </a:p>
            <a:p>
              <a:r>
                <a:rPr lang="en-US" altLang="zh-CN" sz="1400" dirty="0">
                  <a:solidFill>
                    <a:srgbClr val="0000FF"/>
                  </a:solidFill>
                  <a:latin typeface="Courier New" panose="02070309020205020404" pitchFamily="49" charset="0"/>
                  <a:cs typeface="Courier New" panose="02070309020205020404" pitchFamily="49" charset="0"/>
                </a:rPr>
                <a:t>public</a:t>
              </a:r>
              <a:r>
                <a:rPr lang="en-US" altLang="zh-CN" sz="1400" dirty="0">
                  <a:solidFill>
                    <a:srgbClr val="000000"/>
                  </a:solidFill>
                  <a:latin typeface="Courier New" panose="02070309020205020404" pitchFamily="49" charset="0"/>
                  <a:cs typeface="Courier New" panose="02070309020205020404" pitchFamily="49" charset="0"/>
                </a:rPr>
                <a:t>:</a:t>
              </a:r>
            </a:p>
            <a:p>
              <a:r>
                <a:rPr lang="en-US" altLang="zh-CN" sz="1400" dirty="0">
                  <a:solidFill>
                    <a:srgbClr val="2B91AF"/>
                  </a:solidFill>
                  <a:latin typeface="Courier New" panose="02070309020205020404" pitchFamily="49" charset="0"/>
                  <a:cs typeface="Courier New" panose="02070309020205020404" pitchFamily="49" charset="0"/>
                </a:rPr>
                <a:t>    Fraction</a:t>
              </a:r>
              <a:r>
                <a:rPr lang="en-US" altLang="zh-CN" sz="1400" dirty="0">
                  <a:solidFill>
                    <a:srgbClr val="000000"/>
                  </a:solidFill>
                  <a:latin typeface="Courier New" panose="02070309020205020404" pitchFamily="49" charset="0"/>
                  <a:cs typeface="Courier New" panose="02070309020205020404" pitchFamily="49" charset="0"/>
                </a:rPr>
                <a:t>&amp; </a:t>
              </a:r>
              <a:r>
                <a:rPr lang="en-US" altLang="zh-CN" sz="1400" dirty="0">
                  <a:solidFill>
                    <a:srgbClr val="008080"/>
                  </a:solidFill>
                  <a:latin typeface="Courier New" panose="02070309020205020404" pitchFamily="49" charset="0"/>
                  <a:cs typeface="Courier New" panose="02070309020205020404" pitchFamily="49" charset="0"/>
                </a:rPr>
                <a:t>operator*=</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FF"/>
                  </a:solidFill>
                  <a:latin typeface="Courier New" panose="02070309020205020404" pitchFamily="49" charset="0"/>
                  <a:cs typeface="Courier New" panose="02070309020205020404" pitchFamily="49" charset="0"/>
                </a:rPr>
                <a:t>const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&amp;</a:t>
              </a:r>
              <a:r>
                <a:rPr lang="en-US" altLang="zh-CN" sz="1400" dirty="0" err="1">
                  <a:solidFill>
                    <a:srgbClr val="808080"/>
                  </a:solidFill>
                  <a:latin typeface="Courier New" panose="02070309020205020404" pitchFamily="49" charset="0"/>
                  <a:cs typeface="Courier New" panose="02070309020205020404" pitchFamily="49" charset="0"/>
                </a:rPr>
                <a:t>rhs</a:t>
              </a:r>
              <a:r>
                <a:rPr lang="en-US" altLang="zh-CN" sz="1400" dirty="0">
                  <a:solidFill>
                    <a:srgbClr val="000000"/>
                  </a:solidFill>
                  <a:latin typeface="Courier New" panose="02070309020205020404" pitchFamily="49" charset="0"/>
                  <a:cs typeface="Courier New" panose="02070309020205020404" pitchFamily="49" charset="0"/>
                </a:rPr>
                <a:t>) {</a:t>
              </a:r>
            </a:p>
            <a:p>
              <a:r>
                <a:rPr lang="sv-SE" altLang="zh-CN" sz="1400" dirty="0">
                  <a:solidFill>
                    <a:srgbClr val="000000"/>
                  </a:solidFill>
                  <a:latin typeface="Courier New" panose="02070309020205020404" pitchFamily="49" charset="0"/>
                  <a:cs typeface="Courier New" panose="02070309020205020404" pitchFamily="49" charset="0"/>
                </a:rPr>
                <a:t>        m_numerator *= </a:t>
              </a:r>
              <a:r>
                <a:rPr lang="sv-SE" altLang="zh-CN" sz="1400" dirty="0">
                  <a:solidFill>
                    <a:srgbClr val="808080"/>
                  </a:solidFill>
                  <a:latin typeface="Courier New" panose="02070309020205020404" pitchFamily="49" charset="0"/>
                  <a:cs typeface="Courier New" panose="02070309020205020404" pitchFamily="49" charset="0"/>
                </a:rPr>
                <a:t>rhs</a:t>
              </a:r>
              <a:r>
                <a:rPr lang="sv-SE" altLang="zh-CN" sz="1400" dirty="0">
                  <a:solidFill>
                    <a:srgbClr val="000000"/>
                  </a:solidFill>
                  <a:latin typeface="Courier New" panose="02070309020205020404" pitchFamily="49" charset="0"/>
                  <a:cs typeface="Courier New" panose="02070309020205020404" pitchFamily="49" charset="0"/>
                </a:rPr>
                <a:t>.m_numerator;</a:t>
              </a:r>
            </a:p>
            <a:p>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m_denominator</a:t>
              </a:r>
              <a:r>
                <a:rPr lang="en-US" altLang="zh-CN" sz="1400" dirty="0">
                  <a:solidFill>
                    <a:srgbClr val="000000"/>
                  </a:solidFill>
                  <a:latin typeface="Courier New" panose="02070309020205020404" pitchFamily="49" charset="0"/>
                  <a:cs typeface="Courier New" panose="02070309020205020404" pitchFamily="49" charset="0"/>
                </a:rPr>
                <a:t> *= </a:t>
              </a:r>
              <a:r>
                <a:rPr lang="en-US" altLang="zh-CN" sz="1400" dirty="0" err="1">
                  <a:solidFill>
                    <a:srgbClr val="808080"/>
                  </a:solidFill>
                  <a:latin typeface="Courier New" panose="02070309020205020404" pitchFamily="49" charset="0"/>
                  <a:cs typeface="Courier New" panose="02070309020205020404" pitchFamily="49" charset="0"/>
                </a:rPr>
                <a:t>rhs</a:t>
              </a:r>
              <a:r>
                <a:rPr lang="en-US" altLang="zh-CN" sz="1400" dirty="0" err="1">
                  <a:solidFill>
                    <a:srgbClr val="000000"/>
                  </a:solidFill>
                  <a:latin typeface="Courier New" panose="02070309020205020404" pitchFamily="49" charset="0"/>
                  <a:cs typeface="Courier New" panose="02070309020205020404" pitchFamily="49" charset="0"/>
                </a:rPr>
                <a:t>.m_denominator</a:t>
              </a:r>
              <a:r>
                <a:rPr lang="en-US" altLang="zh-CN" sz="1400" dirty="0">
                  <a:solidFill>
                    <a:srgbClr val="000000"/>
                  </a:solidFill>
                  <a:latin typeface="Courier New" panose="02070309020205020404" pitchFamily="49" charset="0"/>
                  <a:cs typeface="Courier New" panose="02070309020205020404" pitchFamily="49" charset="0"/>
                </a:rPr>
                <a:t>;</a:t>
              </a:r>
            </a:p>
            <a:p>
              <a:r>
                <a:rPr lang="en-US" altLang="zh-CN" sz="1400" dirty="0">
                  <a:solidFill>
                    <a:srgbClr val="0000FF"/>
                  </a:solidFill>
                  <a:latin typeface="Courier New" panose="02070309020205020404" pitchFamily="49" charset="0"/>
                  <a:cs typeface="Courier New" panose="02070309020205020404" pitchFamily="49" charset="0"/>
                </a:rPr>
                <a:t>        return</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FF"/>
                  </a:solidFill>
                  <a:latin typeface="Courier New" panose="02070309020205020404" pitchFamily="49" charset="0"/>
                  <a:cs typeface="Courier New" panose="02070309020205020404" pitchFamily="49" charset="0"/>
                </a:rPr>
                <a:t>this</a:t>
              </a:r>
              <a:r>
                <a:rPr lang="en-US" altLang="zh-CN" sz="1400" dirty="0">
                  <a:solidFill>
                    <a:srgbClr val="000000"/>
                  </a:solidFill>
                  <a:latin typeface="Courier New" panose="02070309020205020404" pitchFamily="49" charset="0"/>
                  <a:cs typeface="Courier New" panose="02070309020205020404" pitchFamily="49" charset="0"/>
                </a:rPr>
                <a:t>;</a:t>
              </a:r>
            </a:p>
            <a:p>
              <a:r>
                <a:rPr lang="en-US" altLang="zh-CN" sz="1400" dirty="0">
                  <a:solidFill>
                    <a:srgbClr val="000000"/>
                  </a:solidFill>
                  <a:latin typeface="Courier New" panose="02070309020205020404" pitchFamily="49" charset="0"/>
                  <a:cs typeface="Courier New" panose="02070309020205020404" pitchFamily="49" charset="0"/>
                </a:rPr>
                <a:t>    }</a:t>
              </a:r>
            </a:p>
            <a:p>
              <a:r>
                <a:rPr lang="en-US" altLang="zh-CN" sz="1400" dirty="0">
                  <a:solidFill>
                    <a:srgbClr val="000000"/>
                  </a:solidFill>
                  <a:latin typeface="Courier New" panose="02070309020205020404" pitchFamily="49" charset="0"/>
                  <a:cs typeface="Courier New" panose="02070309020205020404" pitchFamily="49" charset="0"/>
                </a:rPr>
                <a:t>};</a:t>
              </a:r>
              <a:endParaRPr lang="zh-CN" altLang="en-US" sz="1400" dirty="0">
                <a:latin typeface="Courier New" panose="02070309020205020404" pitchFamily="49" charset="0"/>
                <a:cs typeface="Courier New" panose="02070309020205020404" pitchFamily="49" charset="0"/>
              </a:endParaRPr>
            </a:p>
          </p:txBody>
        </p:sp>
      </p:grpSp>
      <p:grpSp>
        <p:nvGrpSpPr>
          <p:cNvPr id="31" name="组合 30">
            <a:extLst>
              <a:ext uri="{FF2B5EF4-FFF2-40B4-BE49-F238E27FC236}">
                <a16:creationId xmlns:a16="http://schemas.microsoft.com/office/drawing/2014/main" id="{25FD2620-8C9F-408D-8434-C0FD2B5E4612}"/>
              </a:ext>
            </a:extLst>
          </p:cNvPr>
          <p:cNvGrpSpPr/>
          <p:nvPr/>
        </p:nvGrpSpPr>
        <p:grpSpPr>
          <a:xfrm>
            <a:off x="219518" y="5248489"/>
            <a:ext cx="8704044" cy="908892"/>
            <a:chOff x="219974" y="1739274"/>
            <a:chExt cx="8704052" cy="908892"/>
          </a:xfrm>
        </p:grpSpPr>
        <p:grpSp>
          <p:nvGrpSpPr>
            <p:cNvPr id="32" name="组合 31">
              <a:extLst>
                <a:ext uri="{FF2B5EF4-FFF2-40B4-BE49-F238E27FC236}">
                  <a16:creationId xmlns:a16="http://schemas.microsoft.com/office/drawing/2014/main" id="{3600E447-510F-4341-BD5A-43CF2DC49210}"/>
                </a:ext>
              </a:extLst>
            </p:cNvPr>
            <p:cNvGrpSpPr/>
            <p:nvPr/>
          </p:nvGrpSpPr>
          <p:grpSpPr>
            <a:xfrm>
              <a:off x="219974" y="1763590"/>
              <a:ext cx="8704052" cy="884576"/>
              <a:chOff x="219974" y="1770733"/>
              <a:chExt cx="8704052" cy="824895"/>
            </a:xfrm>
            <a:effectLst>
              <a:outerShdw blurRad="50800" dist="69850" dir="2700000" algn="tl" rotWithShape="0">
                <a:prstClr val="black">
                  <a:alpha val="40000"/>
                </a:prstClr>
              </a:outerShdw>
            </a:effectLst>
          </p:grpSpPr>
          <p:sp>
            <p:nvSpPr>
              <p:cNvPr id="35" name="矩形: 圆角 34">
                <a:extLst>
                  <a:ext uri="{FF2B5EF4-FFF2-40B4-BE49-F238E27FC236}">
                    <a16:creationId xmlns:a16="http://schemas.microsoft.com/office/drawing/2014/main" id="{90EB43AE-5AB8-40EA-B560-85EBC000B52A}"/>
                  </a:ext>
                </a:extLst>
              </p:cNvPr>
              <p:cNvSpPr/>
              <p:nvPr/>
            </p:nvSpPr>
            <p:spPr>
              <a:xfrm>
                <a:off x="219974" y="1770733"/>
                <a:ext cx="8704052" cy="824895"/>
              </a:xfrm>
              <a:prstGeom prst="roundRect">
                <a:avLst>
                  <a:gd name="adj" fmla="val 1609"/>
                </a:avLst>
              </a:prstGeom>
              <a:solidFill>
                <a:srgbClr val="F9EEEE"/>
              </a:solidFill>
              <a:ln>
                <a:solidFill>
                  <a:srgbClr val="F9EE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矩形: 圆顶角 35">
                <a:extLst>
                  <a:ext uri="{FF2B5EF4-FFF2-40B4-BE49-F238E27FC236}">
                    <a16:creationId xmlns:a16="http://schemas.microsoft.com/office/drawing/2014/main" id="{1CBB4CA2-2F75-4DE7-BF55-A702CF74B670}"/>
                  </a:ext>
                </a:extLst>
              </p:cNvPr>
              <p:cNvSpPr/>
              <p:nvPr/>
            </p:nvSpPr>
            <p:spPr>
              <a:xfrm>
                <a:off x="219974" y="1770733"/>
                <a:ext cx="8704048" cy="388922"/>
              </a:xfrm>
              <a:prstGeom prst="round2SameRect">
                <a:avLst>
                  <a:gd name="adj1" fmla="val 20076"/>
                  <a:gd name="adj2" fmla="val 0"/>
                </a:avLst>
              </a:prstGeom>
              <a:solidFill>
                <a:srgbClr val="CC5B5B"/>
              </a:solidFill>
              <a:ln>
                <a:solidFill>
                  <a:srgbClr val="CC5B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3" name="矩形 32">
              <a:extLst>
                <a:ext uri="{FF2B5EF4-FFF2-40B4-BE49-F238E27FC236}">
                  <a16:creationId xmlns:a16="http://schemas.microsoft.com/office/drawing/2014/main" id="{C6C401CC-E58F-40B1-88F6-87F675CBAE46}"/>
                </a:ext>
              </a:extLst>
            </p:cNvPr>
            <p:cNvSpPr/>
            <p:nvPr/>
          </p:nvSpPr>
          <p:spPr>
            <a:xfrm>
              <a:off x="219977" y="2194939"/>
              <a:ext cx="8704045" cy="400110"/>
            </a:xfrm>
            <a:prstGeom prst="rect">
              <a:avLst/>
            </a:prstGeom>
          </p:spPr>
          <p:txBody>
            <a:bodyPr wrap="square">
              <a:spAutoFit/>
            </a:bodyPr>
            <a:lstStyle/>
            <a:p>
              <a:pPr>
                <a:buClr>
                  <a:srgbClr val="CC5B5B"/>
                </a:buClr>
                <a:buSzPct val="80000"/>
              </a:pPr>
              <a:r>
                <a:rPr lang="zh-CN" altLang="en-US" sz="2000" dirty="0">
                  <a:solidFill>
                    <a:srgbClr val="000000"/>
                  </a:solidFill>
                  <a:latin typeface="Courier New" panose="02070309020205020404" pitchFamily="49" charset="0"/>
                  <a:cs typeface="Courier New" panose="02070309020205020404" pitchFamily="49" charset="0"/>
                </a:rPr>
                <a:t>不可重载运算符：</a:t>
              </a:r>
              <a:r>
                <a:rPr lang="en-US" altLang="zh-CN" sz="2000" dirty="0">
                  <a:solidFill>
                    <a:srgbClr val="008080"/>
                  </a:solidFill>
                  <a:latin typeface="Courier New" panose="02070309020205020404" pitchFamily="49" charset="0"/>
                  <a:cs typeface="Courier New" panose="02070309020205020404" pitchFamily="49" charset="0"/>
                </a:rPr>
                <a:t>::</a:t>
              </a:r>
              <a:r>
                <a:rPr lang="zh-CN" altLang="en-US" sz="2000" dirty="0">
                  <a:solidFill>
                    <a:srgbClr val="000000"/>
                  </a:solidFill>
                  <a:latin typeface="Courier New" panose="02070309020205020404" pitchFamily="49" charset="0"/>
                  <a:cs typeface="Courier New" panose="02070309020205020404" pitchFamily="49" charset="0"/>
                </a:rPr>
                <a:t>、</a:t>
              </a:r>
              <a:r>
                <a:rPr lang="en-US" altLang="zh-CN" sz="2000" dirty="0">
                  <a:solidFill>
                    <a:srgbClr val="008080"/>
                  </a:solidFill>
                  <a:latin typeface="Courier New" panose="02070309020205020404" pitchFamily="49" charset="0"/>
                  <a:cs typeface="Courier New" panose="02070309020205020404" pitchFamily="49" charset="0"/>
                </a:rPr>
                <a:t>.</a:t>
              </a:r>
              <a:r>
                <a:rPr lang="zh-CN" altLang="en-US" sz="2000" dirty="0">
                  <a:solidFill>
                    <a:srgbClr val="000000"/>
                  </a:solidFill>
                  <a:latin typeface="Courier New" panose="02070309020205020404" pitchFamily="49" charset="0"/>
                  <a:cs typeface="Courier New" panose="02070309020205020404" pitchFamily="49" charset="0"/>
                </a:rPr>
                <a:t>、</a:t>
              </a:r>
              <a:r>
                <a:rPr lang="en-US" altLang="zh-CN" sz="2000" dirty="0">
                  <a:solidFill>
                    <a:srgbClr val="008080"/>
                  </a:solidFill>
                  <a:latin typeface="Courier New" panose="02070309020205020404" pitchFamily="49" charset="0"/>
                  <a:cs typeface="Courier New" panose="02070309020205020404" pitchFamily="49" charset="0"/>
                </a:rPr>
                <a:t>?:</a:t>
              </a:r>
              <a:r>
                <a:rPr lang="zh-CN" altLang="en-US" sz="2000" dirty="0">
                  <a:solidFill>
                    <a:srgbClr val="000000"/>
                  </a:solidFill>
                  <a:latin typeface="Courier New" panose="02070309020205020404" pitchFamily="49" charset="0"/>
                  <a:cs typeface="Courier New" panose="02070309020205020404" pitchFamily="49" charset="0"/>
                </a:rPr>
                <a:t>和</a:t>
              </a:r>
              <a:r>
                <a:rPr lang="en-US" altLang="zh-CN" sz="2000" dirty="0">
                  <a:solidFill>
                    <a:srgbClr val="008080"/>
                  </a:solidFill>
                  <a:latin typeface="Courier New" panose="02070309020205020404" pitchFamily="49" charset="0"/>
                  <a:cs typeface="Courier New" panose="02070309020205020404" pitchFamily="49" charset="0"/>
                </a:rPr>
                <a:t>.*</a:t>
              </a:r>
              <a:r>
                <a:rPr lang="zh-CN" altLang="en-US" sz="2000" dirty="0">
                  <a:solidFill>
                    <a:srgbClr val="000000"/>
                  </a:solidFill>
                  <a:latin typeface="Courier New" panose="02070309020205020404" pitchFamily="49" charset="0"/>
                  <a:cs typeface="Courier New" panose="02070309020205020404" pitchFamily="49" charset="0"/>
                </a:rPr>
                <a:t>。</a:t>
              </a:r>
              <a:endParaRPr lang="zh-CN" altLang="en-US" sz="2000" dirty="0">
                <a:latin typeface="Courier New" panose="02070309020205020404" pitchFamily="49" charset="0"/>
                <a:cs typeface="Courier New" panose="02070309020205020404" pitchFamily="49" charset="0"/>
              </a:endParaRPr>
            </a:p>
          </p:txBody>
        </p:sp>
        <p:sp>
          <p:nvSpPr>
            <p:cNvPr id="34" name="矩形 33">
              <a:extLst>
                <a:ext uri="{FF2B5EF4-FFF2-40B4-BE49-F238E27FC236}">
                  <a16:creationId xmlns:a16="http://schemas.microsoft.com/office/drawing/2014/main" id="{A340B8BB-C779-495C-9101-532585D1418E}"/>
                </a:ext>
              </a:extLst>
            </p:cNvPr>
            <p:cNvSpPr/>
            <p:nvPr/>
          </p:nvSpPr>
          <p:spPr>
            <a:xfrm>
              <a:off x="219974" y="1739274"/>
              <a:ext cx="8704049" cy="461665"/>
            </a:xfrm>
            <a:prstGeom prst="rect">
              <a:avLst/>
            </a:prstGeom>
          </p:spPr>
          <p:txBody>
            <a:bodyPr wrap="square">
              <a:spAutoFit/>
            </a:bodyPr>
            <a:lstStyle/>
            <a:p>
              <a:r>
                <a:rPr lang="zh-CN" altLang="en-US" sz="2400" dirty="0">
                  <a:solidFill>
                    <a:srgbClr val="FFFFFF"/>
                  </a:solidFill>
                  <a:latin typeface="MicrosoftYaHei"/>
                </a:rPr>
                <a:t>注意</a:t>
              </a:r>
              <a:endParaRPr lang="zh-CN" altLang="en-US" sz="2400" dirty="0"/>
            </a:p>
          </p:txBody>
        </p:sp>
      </p:grpSp>
      <p:grpSp>
        <p:nvGrpSpPr>
          <p:cNvPr id="46" name="组合 45">
            <a:extLst>
              <a:ext uri="{FF2B5EF4-FFF2-40B4-BE49-F238E27FC236}">
                <a16:creationId xmlns:a16="http://schemas.microsoft.com/office/drawing/2014/main" id="{1635B770-1987-405C-A997-BBD070FBB79C}"/>
              </a:ext>
            </a:extLst>
          </p:cNvPr>
          <p:cNvGrpSpPr/>
          <p:nvPr/>
        </p:nvGrpSpPr>
        <p:grpSpPr>
          <a:xfrm>
            <a:off x="219559" y="1104430"/>
            <a:ext cx="8704068" cy="1345048"/>
            <a:chOff x="219958" y="1763591"/>
            <a:chExt cx="8704068" cy="1345048"/>
          </a:xfrm>
        </p:grpSpPr>
        <p:grpSp>
          <p:nvGrpSpPr>
            <p:cNvPr id="47" name="组合 46">
              <a:extLst>
                <a:ext uri="{FF2B5EF4-FFF2-40B4-BE49-F238E27FC236}">
                  <a16:creationId xmlns:a16="http://schemas.microsoft.com/office/drawing/2014/main" id="{EC3186A7-C7FD-4C2D-B24D-1D8EBEEBBA8E}"/>
                </a:ext>
              </a:extLst>
            </p:cNvPr>
            <p:cNvGrpSpPr/>
            <p:nvPr/>
          </p:nvGrpSpPr>
          <p:grpSpPr>
            <a:xfrm>
              <a:off x="219974" y="1763591"/>
              <a:ext cx="8704052" cy="1345048"/>
              <a:chOff x="219974" y="1770732"/>
              <a:chExt cx="8704052" cy="1254297"/>
            </a:xfrm>
            <a:effectLst>
              <a:outerShdw blurRad="50800" dist="69850" dir="2700000" algn="tl" rotWithShape="0">
                <a:prstClr val="black">
                  <a:alpha val="40000"/>
                </a:prstClr>
              </a:outerShdw>
            </a:effectLst>
          </p:grpSpPr>
          <p:sp>
            <p:nvSpPr>
              <p:cNvPr id="50" name="矩形: 圆角 49">
                <a:extLst>
                  <a:ext uri="{FF2B5EF4-FFF2-40B4-BE49-F238E27FC236}">
                    <a16:creationId xmlns:a16="http://schemas.microsoft.com/office/drawing/2014/main" id="{2B5771F8-34C9-4748-AAF7-E34A40ECE4E8}"/>
                  </a:ext>
                </a:extLst>
              </p:cNvPr>
              <p:cNvSpPr/>
              <p:nvPr/>
            </p:nvSpPr>
            <p:spPr>
              <a:xfrm>
                <a:off x="219974" y="1770738"/>
                <a:ext cx="8704052" cy="1254291"/>
              </a:xfrm>
              <a:prstGeom prst="roundRect">
                <a:avLst>
                  <a:gd name="adj" fmla="val 2468"/>
                </a:avLst>
              </a:prstGeom>
              <a:solidFill>
                <a:srgbClr val="E9E9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1" name="矩形: 圆顶角 50">
                <a:extLst>
                  <a:ext uri="{FF2B5EF4-FFF2-40B4-BE49-F238E27FC236}">
                    <a16:creationId xmlns:a16="http://schemas.microsoft.com/office/drawing/2014/main" id="{5781D504-ED93-4D02-A36D-C1114FD457C3}"/>
                  </a:ext>
                </a:extLst>
              </p:cNvPr>
              <p:cNvSpPr/>
              <p:nvPr/>
            </p:nvSpPr>
            <p:spPr>
              <a:xfrm>
                <a:off x="219974" y="1770732"/>
                <a:ext cx="8704052" cy="388922"/>
              </a:xfrm>
              <a:prstGeom prst="round2SameRect">
                <a:avLst>
                  <a:gd name="adj1" fmla="val 20076"/>
                  <a:gd name="adj2" fmla="val 0"/>
                </a:avLst>
              </a:prstGeom>
              <a:solidFill>
                <a:srgbClr val="262685"/>
              </a:solidFill>
              <a:ln>
                <a:solidFill>
                  <a:srgbClr val="2626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8" name="矩形 47">
              <a:extLst>
                <a:ext uri="{FF2B5EF4-FFF2-40B4-BE49-F238E27FC236}">
                  <a16:creationId xmlns:a16="http://schemas.microsoft.com/office/drawing/2014/main" id="{B8EE1ED7-B7BE-47E5-BA7F-189FC767ACB0}"/>
                </a:ext>
              </a:extLst>
            </p:cNvPr>
            <p:cNvSpPr/>
            <p:nvPr/>
          </p:nvSpPr>
          <p:spPr>
            <a:xfrm>
              <a:off x="219958" y="2195860"/>
              <a:ext cx="8704003" cy="815095"/>
            </a:xfrm>
            <a:prstGeom prst="rect">
              <a:avLst/>
            </a:prstGeom>
          </p:spPr>
          <p:txBody>
            <a:bodyPr wrap="square">
              <a:spAutoFit/>
            </a:bodyPr>
            <a:lstStyle/>
            <a:p>
              <a:pPr marL="342900" indent="-342900">
                <a:lnSpc>
                  <a:spcPct val="120000"/>
                </a:lnSpc>
                <a:buClr>
                  <a:srgbClr val="262685"/>
                </a:buClr>
                <a:buSzPct val="80000"/>
                <a:buFont typeface="Wingdings" panose="05000000000000000000" pitchFamily="2" charset="2"/>
                <a:buChar char="l"/>
              </a:pPr>
              <a:r>
                <a:rPr lang="zh-CN" altLang="en-US" sz="2000" dirty="0">
                  <a:solidFill>
                    <a:srgbClr val="000000"/>
                  </a:solidFill>
                  <a:latin typeface="MicrosoftYaHei"/>
                </a:rPr>
                <a:t>成员运算符函数的显式参数比运算符的目数少一个；</a:t>
              </a:r>
            </a:p>
            <a:p>
              <a:pPr marL="342900" indent="-342900">
                <a:lnSpc>
                  <a:spcPct val="120000"/>
                </a:lnSpc>
                <a:buClr>
                  <a:srgbClr val="262685"/>
                </a:buClr>
                <a:buSzPct val="80000"/>
                <a:buFont typeface="Wingdings" panose="05000000000000000000" pitchFamily="2" charset="2"/>
                <a:buChar char="l"/>
              </a:pPr>
              <a:r>
                <a:rPr lang="zh-CN" altLang="en-US" sz="2000" dirty="0">
                  <a:solidFill>
                    <a:srgbClr val="000000"/>
                  </a:solidFill>
                  <a:latin typeface="MicrosoftYaHei"/>
                </a:rPr>
                <a:t>运算符函数的第一个运算对象与隐含的 </a:t>
              </a:r>
              <a:r>
                <a:rPr lang="en-US" altLang="zh-CN" sz="2000" dirty="0">
                  <a:solidFill>
                    <a:srgbClr val="000000"/>
                  </a:solidFill>
                  <a:latin typeface="Courier New" panose="02070309020205020404" pitchFamily="49" charset="0"/>
                  <a:cs typeface="Courier New" panose="02070309020205020404" pitchFamily="49" charset="0"/>
                </a:rPr>
                <a:t>this</a:t>
              </a:r>
              <a:r>
                <a:rPr lang="en-US" altLang="zh-CN" sz="2000" dirty="0">
                  <a:solidFill>
                    <a:srgbClr val="000000"/>
                  </a:solidFill>
                  <a:latin typeface="MicrosoftYaHei"/>
                </a:rPr>
                <a:t> </a:t>
              </a:r>
              <a:r>
                <a:rPr lang="zh-CN" altLang="en-US" sz="2000" dirty="0">
                  <a:solidFill>
                    <a:srgbClr val="000000"/>
                  </a:solidFill>
                  <a:latin typeface="MicrosoftYaHei"/>
                </a:rPr>
                <a:t>指针绑定。</a:t>
              </a:r>
              <a:endParaRPr lang="en-US" altLang="zh-CN" sz="2000" dirty="0">
                <a:solidFill>
                  <a:srgbClr val="000000"/>
                </a:solidFill>
                <a:latin typeface="MicrosoftYaHei"/>
              </a:endParaRPr>
            </a:p>
          </p:txBody>
        </p:sp>
        <p:sp>
          <p:nvSpPr>
            <p:cNvPr id="49" name="矩形 48">
              <a:extLst>
                <a:ext uri="{FF2B5EF4-FFF2-40B4-BE49-F238E27FC236}">
                  <a16:creationId xmlns:a16="http://schemas.microsoft.com/office/drawing/2014/main" id="{F20775E6-BF26-4A76-8A1D-87C4C4C68B88}"/>
                </a:ext>
              </a:extLst>
            </p:cNvPr>
            <p:cNvSpPr/>
            <p:nvPr/>
          </p:nvSpPr>
          <p:spPr>
            <a:xfrm>
              <a:off x="219973" y="1777374"/>
              <a:ext cx="8704051" cy="461665"/>
            </a:xfrm>
            <a:prstGeom prst="rect">
              <a:avLst/>
            </a:prstGeom>
          </p:spPr>
          <p:txBody>
            <a:bodyPr wrap="square">
              <a:spAutoFit/>
            </a:bodyPr>
            <a:lstStyle/>
            <a:p>
              <a:r>
                <a:rPr lang="zh-CN" altLang="en-US" sz="2400" dirty="0">
                  <a:solidFill>
                    <a:srgbClr val="FFFFFF"/>
                  </a:solidFill>
                  <a:latin typeface="MicrosoftYaHei"/>
                </a:rPr>
                <a:t>运算符函数作为类的成员函数</a:t>
              </a:r>
              <a:endParaRPr lang="zh-CN" altLang="en-US" sz="2400" dirty="0"/>
            </a:p>
          </p:txBody>
        </p:sp>
      </p:grpSp>
    </p:spTree>
    <p:extLst>
      <p:ext uri="{BB962C8B-B14F-4D97-AF65-F5344CB8AC3E}">
        <p14:creationId xmlns:p14="http://schemas.microsoft.com/office/powerpoint/2010/main" val="468746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457950" y="6383729"/>
            <a:ext cx="2057400" cy="365125"/>
          </a:xfrm>
        </p:spPr>
        <p:txBody>
          <a:bodyPr/>
          <a:lstStyle/>
          <a:p>
            <a:fld id="{6AD33FD5-61D2-4238-98DB-DB8C208BC919}" type="slidenum">
              <a:rPr lang="zh-CN" altLang="en-US" smtClean="0"/>
              <a:t>35</a:t>
            </a:fld>
            <a:endParaRPr lang="zh-CN" altLang="en-US" dirty="0"/>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842066" cy="584775"/>
          </a:xfrm>
          <a:prstGeom prst="rect">
            <a:avLst/>
          </a:prstGeom>
          <a:noFill/>
        </p:spPr>
        <p:txBody>
          <a:bodyPr wrap="square" rtlCol="0">
            <a:spAutoFit/>
          </a:bodyPr>
          <a:lstStyle/>
          <a:p>
            <a:r>
              <a:rPr lang="en-US" altLang="zh-CN" sz="3200" dirty="0">
                <a:solidFill>
                  <a:schemeClr val="bg1"/>
                </a:solidFill>
              </a:rPr>
              <a:t>6.3.2 </a:t>
            </a:r>
            <a:r>
              <a:rPr lang="zh-CN" altLang="en-US" sz="3200" dirty="0">
                <a:solidFill>
                  <a:schemeClr val="bg1"/>
                </a:solidFill>
              </a:rPr>
              <a:t>重载原则</a:t>
            </a:r>
            <a:endParaRPr lang="zh-CN" altLang="en-US" sz="2400" dirty="0">
              <a:solidFill>
                <a:schemeClr val="bg1"/>
              </a:solidFill>
            </a:endParaRPr>
          </a:p>
        </p:txBody>
      </p:sp>
      <p:grpSp>
        <p:nvGrpSpPr>
          <p:cNvPr id="40" name="组合 39">
            <a:extLst>
              <a:ext uri="{FF2B5EF4-FFF2-40B4-BE49-F238E27FC236}">
                <a16:creationId xmlns:a16="http://schemas.microsoft.com/office/drawing/2014/main" id="{31CAC88B-BF71-4E13-9F3D-E1A408B98FA6}"/>
              </a:ext>
            </a:extLst>
          </p:cNvPr>
          <p:cNvGrpSpPr/>
          <p:nvPr/>
        </p:nvGrpSpPr>
        <p:grpSpPr>
          <a:xfrm>
            <a:off x="219553" y="1109838"/>
            <a:ext cx="8704005" cy="1388864"/>
            <a:chOff x="219974" y="1748979"/>
            <a:chExt cx="8704052" cy="1533342"/>
          </a:xfrm>
        </p:grpSpPr>
        <p:grpSp>
          <p:nvGrpSpPr>
            <p:cNvPr id="41" name="组合 40">
              <a:extLst>
                <a:ext uri="{FF2B5EF4-FFF2-40B4-BE49-F238E27FC236}">
                  <a16:creationId xmlns:a16="http://schemas.microsoft.com/office/drawing/2014/main" id="{B3BC7935-9396-4101-967B-6B8758F6BAC8}"/>
                </a:ext>
              </a:extLst>
            </p:cNvPr>
            <p:cNvGrpSpPr/>
            <p:nvPr/>
          </p:nvGrpSpPr>
          <p:grpSpPr>
            <a:xfrm>
              <a:off x="219974" y="1763591"/>
              <a:ext cx="8704052" cy="1518730"/>
              <a:chOff x="219974" y="1770733"/>
              <a:chExt cx="8704052" cy="1416265"/>
            </a:xfrm>
            <a:effectLst>
              <a:outerShdw blurRad="50800" dist="69850" dir="2700000" algn="tl" rotWithShape="0">
                <a:prstClr val="black">
                  <a:alpha val="40000"/>
                </a:prstClr>
              </a:outerShdw>
            </a:effectLst>
          </p:grpSpPr>
          <p:sp>
            <p:nvSpPr>
              <p:cNvPr id="43" name="矩形: 圆角 42">
                <a:extLst>
                  <a:ext uri="{FF2B5EF4-FFF2-40B4-BE49-F238E27FC236}">
                    <a16:creationId xmlns:a16="http://schemas.microsoft.com/office/drawing/2014/main" id="{3026E108-BE3F-4E32-8DE5-737F8E083C8A}"/>
                  </a:ext>
                </a:extLst>
              </p:cNvPr>
              <p:cNvSpPr/>
              <p:nvPr/>
            </p:nvSpPr>
            <p:spPr>
              <a:xfrm>
                <a:off x="219974" y="1770733"/>
                <a:ext cx="8704052" cy="1416265"/>
              </a:xfrm>
              <a:prstGeom prst="roundRect">
                <a:avLst>
                  <a:gd name="adj" fmla="val 3502"/>
                </a:avLst>
              </a:pr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矩形: 圆顶角 43">
                <a:extLst>
                  <a:ext uri="{FF2B5EF4-FFF2-40B4-BE49-F238E27FC236}">
                    <a16:creationId xmlns:a16="http://schemas.microsoft.com/office/drawing/2014/main" id="{B34990BE-AB1E-4858-B2EA-2F22A2FADD6B}"/>
                  </a:ext>
                </a:extLst>
              </p:cNvPr>
              <p:cNvSpPr/>
              <p:nvPr/>
            </p:nvSpPr>
            <p:spPr>
              <a:xfrm>
                <a:off x="219974" y="1770733"/>
                <a:ext cx="8704052" cy="388922"/>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2" name="矩形 41">
              <a:extLst>
                <a:ext uri="{FF2B5EF4-FFF2-40B4-BE49-F238E27FC236}">
                  <a16:creationId xmlns:a16="http://schemas.microsoft.com/office/drawing/2014/main" id="{3B4D934A-7223-4564-BAAC-D2730FCC1129}"/>
                </a:ext>
              </a:extLst>
            </p:cNvPr>
            <p:cNvSpPr/>
            <p:nvPr/>
          </p:nvSpPr>
          <p:spPr>
            <a:xfrm>
              <a:off x="219974" y="1748979"/>
              <a:ext cx="8704051" cy="509690"/>
            </a:xfrm>
            <a:prstGeom prst="rect">
              <a:avLst/>
            </a:prstGeom>
          </p:spPr>
          <p:txBody>
            <a:bodyPr wrap="square">
              <a:spAutoFit/>
            </a:bodyPr>
            <a:lstStyle/>
            <a:p>
              <a:r>
                <a:rPr lang="en-US" altLang="zh-CN" sz="2400" dirty="0">
                  <a:solidFill>
                    <a:schemeClr val="bg1"/>
                  </a:solidFill>
                  <a:latin typeface="Courier New" panose="02070309020205020404" pitchFamily="49" charset="0"/>
                  <a:cs typeface="Courier New" panose="02070309020205020404" pitchFamily="49" charset="0"/>
                </a:rPr>
                <a:t>1. </a:t>
              </a:r>
              <a:r>
                <a:rPr lang="zh-CN" altLang="en-US" sz="2400" dirty="0">
                  <a:solidFill>
                    <a:schemeClr val="bg1"/>
                  </a:solidFill>
                  <a:latin typeface="Courier New" panose="02070309020205020404" pitchFamily="49" charset="0"/>
                  <a:cs typeface="Courier New" panose="02070309020205020404" pitchFamily="49" charset="0"/>
                </a:rPr>
                <a:t>含义与内置类型一致</a:t>
              </a:r>
              <a:endParaRPr lang="zh-CN" altLang="en-US" sz="2400" dirty="0">
                <a:solidFill>
                  <a:schemeClr val="bg1"/>
                </a:solidFill>
              </a:endParaRPr>
            </a:p>
          </p:txBody>
        </p:sp>
      </p:grpSp>
      <p:sp>
        <p:nvSpPr>
          <p:cNvPr id="2" name="矩形 1">
            <a:extLst>
              <a:ext uri="{FF2B5EF4-FFF2-40B4-BE49-F238E27FC236}">
                <a16:creationId xmlns:a16="http://schemas.microsoft.com/office/drawing/2014/main" id="{D40870EA-F9E5-44AE-9582-05BCDF2CCCEA}"/>
              </a:ext>
            </a:extLst>
          </p:cNvPr>
          <p:cNvSpPr/>
          <p:nvPr/>
        </p:nvSpPr>
        <p:spPr>
          <a:xfrm>
            <a:off x="219516" y="1506690"/>
            <a:ext cx="8704003" cy="954107"/>
          </a:xfrm>
          <a:prstGeom prst="rect">
            <a:avLst/>
          </a:prstGeom>
        </p:spPr>
        <p:txBody>
          <a:bodyPr wrap="square">
            <a:spAutoFit/>
          </a:bodyPr>
          <a:lstStyle/>
          <a:p>
            <a:r>
              <a:rPr lang="en-US" altLang="zh-CN" sz="1400" dirty="0">
                <a:solidFill>
                  <a:srgbClr val="0000FF"/>
                </a:solidFill>
                <a:latin typeface="Courier New" panose="02070309020205020404" pitchFamily="49" charset="0"/>
                <a:cs typeface="Courier New" panose="02070309020205020404" pitchFamily="49" charset="0"/>
              </a:rPr>
              <a:t>bool</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8080"/>
                </a:solidFill>
                <a:latin typeface="Courier New" panose="02070309020205020404" pitchFamily="49" charset="0"/>
                <a:cs typeface="Courier New" panose="02070309020205020404" pitchFamily="49" charset="0"/>
              </a:rPr>
              <a:t>operator==</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FF"/>
                </a:solidFill>
                <a:latin typeface="Courier New" panose="02070309020205020404" pitchFamily="49" charset="0"/>
                <a:cs typeface="Courier New" panose="02070309020205020404" pitchFamily="49" charset="0"/>
              </a:rPr>
              <a:t>const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&amp;</a:t>
            </a:r>
            <a:r>
              <a:rPr lang="en-US" altLang="zh-CN" sz="1400" dirty="0">
                <a:solidFill>
                  <a:srgbClr val="808080"/>
                </a:solidFill>
                <a:latin typeface="Courier New" panose="02070309020205020404" pitchFamily="49" charset="0"/>
                <a:cs typeface="Courier New" panose="02070309020205020404" pitchFamily="49" charset="0"/>
              </a:rPr>
              <a:t>left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FF"/>
                </a:solidFill>
                <a:latin typeface="Courier New" panose="02070309020205020404" pitchFamily="49" charset="0"/>
                <a:cs typeface="Courier New" panose="02070309020205020404" pitchFamily="49" charset="0"/>
              </a:rPr>
              <a:t>const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&amp;</a:t>
            </a:r>
            <a:r>
              <a:rPr lang="en-US" altLang="zh-CN" sz="1400" dirty="0">
                <a:solidFill>
                  <a:srgbClr val="808080"/>
                </a:solidFill>
                <a:latin typeface="Courier New" panose="02070309020205020404" pitchFamily="49" charset="0"/>
                <a:cs typeface="Courier New" panose="02070309020205020404" pitchFamily="49" charset="0"/>
              </a:rPr>
              <a:t>right</a:t>
            </a:r>
            <a:r>
              <a:rPr lang="en-US" altLang="zh-CN" sz="1400" dirty="0">
                <a:solidFill>
                  <a:srgbClr val="000000"/>
                </a:solidFill>
                <a:latin typeface="Courier New" panose="02070309020205020404" pitchFamily="49" charset="0"/>
                <a:cs typeface="Courier New" panose="02070309020205020404" pitchFamily="49" charset="0"/>
              </a:rPr>
              <a:t>) {</a:t>
            </a:r>
          </a:p>
          <a:p>
            <a:r>
              <a:rPr lang="en-US" altLang="zh-CN" sz="1400" dirty="0">
                <a:solidFill>
                  <a:srgbClr val="0000FF"/>
                </a:solidFill>
                <a:latin typeface="Courier New" panose="02070309020205020404" pitchFamily="49" charset="0"/>
                <a:cs typeface="Courier New" panose="02070309020205020404" pitchFamily="49" charset="0"/>
              </a:rPr>
              <a:t>    return</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808080"/>
                </a:solidFill>
                <a:latin typeface="Courier New" panose="02070309020205020404" pitchFamily="49" charset="0"/>
                <a:cs typeface="Courier New" panose="02070309020205020404" pitchFamily="49" charset="0"/>
              </a:rPr>
              <a:t>left</a:t>
            </a:r>
            <a:r>
              <a:rPr lang="en-US" altLang="zh-CN" sz="1400" dirty="0" err="1">
                <a:solidFill>
                  <a:srgbClr val="000000"/>
                </a:solidFill>
                <a:latin typeface="Courier New" panose="02070309020205020404" pitchFamily="49" charset="0"/>
                <a:cs typeface="Courier New" panose="02070309020205020404" pitchFamily="49" charset="0"/>
              </a:rPr>
              <a:t>.numerator</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err="1">
                <a:solidFill>
                  <a:srgbClr val="808080"/>
                </a:solidFill>
                <a:latin typeface="Courier New" panose="02070309020205020404" pitchFamily="49" charset="0"/>
                <a:cs typeface="Courier New" panose="02070309020205020404" pitchFamily="49" charset="0"/>
              </a:rPr>
              <a:t>right</a:t>
            </a:r>
            <a:r>
              <a:rPr lang="en-US" altLang="zh-CN" sz="1400" dirty="0" err="1">
                <a:solidFill>
                  <a:srgbClr val="000000"/>
                </a:solidFill>
                <a:latin typeface="Courier New" panose="02070309020205020404" pitchFamily="49" charset="0"/>
                <a:cs typeface="Courier New" panose="02070309020205020404" pitchFamily="49" charset="0"/>
              </a:rPr>
              <a:t>.denominator</a:t>
            </a:r>
            <a:r>
              <a:rPr lang="en-US" altLang="zh-CN" sz="1400" dirty="0">
                <a:solidFill>
                  <a:srgbClr val="000000"/>
                </a:solidFill>
                <a:latin typeface="Courier New" panose="02070309020205020404" pitchFamily="49" charset="0"/>
                <a:cs typeface="Courier New" panose="02070309020205020404" pitchFamily="49" charset="0"/>
              </a:rPr>
              <a:t>() == </a:t>
            </a:r>
            <a:r>
              <a:rPr lang="en-US" altLang="zh-CN" sz="1400" dirty="0" err="1">
                <a:solidFill>
                  <a:srgbClr val="808080"/>
                </a:solidFill>
                <a:latin typeface="Courier New" panose="02070309020205020404" pitchFamily="49" charset="0"/>
                <a:cs typeface="Courier New" panose="02070309020205020404" pitchFamily="49" charset="0"/>
              </a:rPr>
              <a:t>left</a:t>
            </a:r>
            <a:r>
              <a:rPr lang="en-US" altLang="zh-CN" sz="1400" dirty="0" err="1">
                <a:solidFill>
                  <a:srgbClr val="000000"/>
                </a:solidFill>
                <a:latin typeface="Courier New" panose="02070309020205020404" pitchFamily="49" charset="0"/>
                <a:cs typeface="Courier New" panose="02070309020205020404" pitchFamily="49" charset="0"/>
              </a:rPr>
              <a:t>.denominator</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808080"/>
                </a:solidFill>
                <a:latin typeface="Courier New" panose="02070309020205020404" pitchFamily="49" charset="0"/>
                <a:cs typeface="Courier New" panose="02070309020205020404" pitchFamily="49" charset="0"/>
              </a:rPr>
              <a:t>right</a:t>
            </a:r>
            <a:r>
              <a:rPr lang="en-US" altLang="zh-CN" sz="1400" dirty="0">
                <a:solidFill>
                  <a:srgbClr val="000000"/>
                </a:solidFill>
                <a:latin typeface="Courier New" panose="02070309020205020404" pitchFamily="49" charset="0"/>
                <a:cs typeface="Courier New" panose="02070309020205020404" pitchFamily="49" charset="0"/>
              </a:rPr>
              <a:t>.</a:t>
            </a:r>
          </a:p>
          <a:p>
            <a:r>
              <a:rPr lang="en-US" altLang="zh-CN" sz="1400" dirty="0">
                <a:solidFill>
                  <a:srgbClr val="000000"/>
                </a:solidFill>
                <a:latin typeface="Courier New" panose="02070309020205020404" pitchFamily="49" charset="0"/>
                <a:cs typeface="Courier New" panose="02070309020205020404" pitchFamily="49" charset="0"/>
              </a:rPr>
              <a:t>numerator();</a:t>
            </a:r>
          </a:p>
          <a:p>
            <a:r>
              <a:rPr lang="en-US" altLang="zh-CN" sz="1400" dirty="0">
                <a:solidFill>
                  <a:srgbClr val="000000"/>
                </a:solidFill>
                <a:latin typeface="Courier New" panose="02070309020205020404" pitchFamily="49" charset="0"/>
                <a:cs typeface="Courier New" panose="02070309020205020404" pitchFamily="49" charset="0"/>
              </a:rPr>
              <a:t>}</a:t>
            </a:r>
            <a:endParaRPr lang="zh-CN" altLang="en-US" sz="1400" dirty="0">
              <a:latin typeface="Courier New" panose="02070309020205020404" pitchFamily="49" charset="0"/>
              <a:cs typeface="Courier New" panose="02070309020205020404" pitchFamily="49" charset="0"/>
            </a:endParaRPr>
          </a:p>
        </p:txBody>
      </p:sp>
      <p:grpSp>
        <p:nvGrpSpPr>
          <p:cNvPr id="56" name="组合 55">
            <a:extLst>
              <a:ext uri="{FF2B5EF4-FFF2-40B4-BE49-F238E27FC236}">
                <a16:creationId xmlns:a16="http://schemas.microsoft.com/office/drawing/2014/main" id="{A06AF350-17A0-4DA5-849D-4E2526119781}"/>
              </a:ext>
            </a:extLst>
          </p:cNvPr>
          <p:cNvGrpSpPr/>
          <p:nvPr/>
        </p:nvGrpSpPr>
        <p:grpSpPr>
          <a:xfrm>
            <a:off x="219512" y="4484077"/>
            <a:ext cx="8704001" cy="1474099"/>
            <a:chOff x="219968" y="1739274"/>
            <a:chExt cx="8704058" cy="1419245"/>
          </a:xfrm>
        </p:grpSpPr>
        <p:grpSp>
          <p:nvGrpSpPr>
            <p:cNvPr id="57" name="组合 56">
              <a:extLst>
                <a:ext uri="{FF2B5EF4-FFF2-40B4-BE49-F238E27FC236}">
                  <a16:creationId xmlns:a16="http://schemas.microsoft.com/office/drawing/2014/main" id="{10F08F98-E4C5-4F27-B6CE-26FACE672045}"/>
                </a:ext>
              </a:extLst>
            </p:cNvPr>
            <p:cNvGrpSpPr/>
            <p:nvPr/>
          </p:nvGrpSpPr>
          <p:grpSpPr>
            <a:xfrm>
              <a:off x="219974" y="1763589"/>
              <a:ext cx="8704052" cy="1394928"/>
              <a:chOff x="219974" y="1770733"/>
              <a:chExt cx="8704052" cy="1300815"/>
            </a:xfrm>
            <a:effectLst>
              <a:outerShdw blurRad="50800" dist="69850" dir="2700000" algn="tl" rotWithShape="0">
                <a:prstClr val="black">
                  <a:alpha val="40000"/>
                </a:prstClr>
              </a:outerShdw>
            </a:effectLst>
          </p:grpSpPr>
          <p:sp>
            <p:nvSpPr>
              <p:cNvPr id="60" name="矩形: 圆角 59">
                <a:extLst>
                  <a:ext uri="{FF2B5EF4-FFF2-40B4-BE49-F238E27FC236}">
                    <a16:creationId xmlns:a16="http://schemas.microsoft.com/office/drawing/2014/main" id="{9CCF36E5-7FE2-4A25-A79D-930AD77DF6C6}"/>
                  </a:ext>
                </a:extLst>
              </p:cNvPr>
              <p:cNvSpPr/>
              <p:nvPr/>
            </p:nvSpPr>
            <p:spPr>
              <a:xfrm>
                <a:off x="219974" y="1770733"/>
                <a:ext cx="8704052" cy="1300815"/>
              </a:xfrm>
              <a:prstGeom prst="roundRect">
                <a:avLst>
                  <a:gd name="adj" fmla="val 5727"/>
                </a:avLst>
              </a:prstGeom>
              <a:solidFill>
                <a:srgbClr val="FCF6EE"/>
              </a:solidFill>
              <a:ln>
                <a:solidFill>
                  <a:srgbClr val="FCF6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矩形: 圆顶角 60">
                <a:extLst>
                  <a:ext uri="{FF2B5EF4-FFF2-40B4-BE49-F238E27FC236}">
                    <a16:creationId xmlns:a16="http://schemas.microsoft.com/office/drawing/2014/main" id="{3B53B9D2-A653-4ABF-B16D-A13CA79AB648}"/>
                  </a:ext>
                </a:extLst>
              </p:cNvPr>
              <p:cNvSpPr/>
              <p:nvPr/>
            </p:nvSpPr>
            <p:spPr>
              <a:xfrm>
                <a:off x="219974" y="1770733"/>
                <a:ext cx="8704049" cy="372470"/>
              </a:xfrm>
              <a:prstGeom prst="round2SameRect">
                <a:avLst>
                  <a:gd name="adj1" fmla="val 20076"/>
                  <a:gd name="adj2" fmla="val 0"/>
                </a:avLst>
              </a:prstGeom>
              <a:solidFill>
                <a:srgbClr val="E2A856"/>
              </a:solidFill>
              <a:ln>
                <a:solidFill>
                  <a:srgbClr val="E2A8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58" name="矩形 57">
              <a:extLst>
                <a:ext uri="{FF2B5EF4-FFF2-40B4-BE49-F238E27FC236}">
                  <a16:creationId xmlns:a16="http://schemas.microsoft.com/office/drawing/2014/main" id="{DF26B4EB-0AFD-48E6-9D17-406F2C2E6FF9}"/>
                </a:ext>
              </a:extLst>
            </p:cNvPr>
            <p:cNvSpPr/>
            <p:nvPr/>
          </p:nvSpPr>
          <p:spPr>
            <a:xfrm>
              <a:off x="219968" y="2180651"/>
              <a:ext cx="8704044" cy="977868"/>
            </a:xfrm>
            <a:prstGeom prst="rect">
              <a:avLst/>
            </a:prstGeom>
            <a:noFill/>
            <a:ln>
              <a:noFill/>
            </a:ln>
          </p:spPr>
          <p:txBody>
            <a:bodyPr wrap="square">
              <a:spAutoFit/>
            </a:bodyPr>
            <a:lstStyle/>
            <a:p>
              <a:pPr marL="342900" indent="-342900">
                <a:buClr>
                  <a:srgbClr val="E2A856"/>
                </a:buClr>
                <a:buSzPct val="80000"/>
                <a:buFont typeface="Wingdings" panose="05000000000000000000" pitchFamily="2" charset="2"/>
                <a:buChar char="l"/>
              </a:pPr>
              <a:r>
                <a:rPr lang="zh-CN" altLang="en-US" sz="2000" dirty="0"/>
                <a:t>参数与返回值类型与上述函数一致；</a:t>
              </a:r>
            </a:p>
            <a:p>
              <a:pPr marL="342900" indent="-342900">
                <a:buClr>
                  <a:srgbClr val="E2A856"/>
                </a:buClr>
                <a:buSzPct val="80000"/>
                <a:buFont typeface="Wingdings" panose="05000000000000000000" pitchFamily="2" charset="2"/>
                <a:buChar char="l"/>
              </a:pPr>
              <a:r>
                <a:rPr lang="zh-CN" altLang="en-US" sz="2000" dirty="0"/>
                <a:t>将右侧对象的每个数据成员逐个赋值给左侧对象相应的数据成员；</a:t>
              </a:r>
            </a:p>
            <a:p>
              <a:pPr marL="342900" indent="-342900">
                <a:buClr>
                  <a:srgbClr val="E2A856"/>
                </a:buClr>
                <a:buSzPct val="80000"/>
                <a:buFont typeface="Wingdings" panose="05000000000000000000" pitchFamily="2" charset="2"/>
                <a:buChar char="l"/>
              </a:pPr>
              <a:r>
                <a:rPr lang="zh-CN" altLang="en-US" sz="2000" dirty="0"/>
                <a:t>对于数组成员，逐元素赋值</a:t>
              </a:r>
            </a:p>
          </p:txBody>
        </p:sp>
        <p:sp>
          <p:nvSpPr>
            <p:cNvPr id="59" name="矩形 58">
              <a:extLst>
                <a:ext uri="{FF2B5EF4-FFF2-40B4-BE49-F238E27FC236}">
                  <a16:creationId xmlns:a16="http://schemas.microsoft.com/office/drawing/2014/main" id="{1C900F7E-54FF-4000-8FFC-667AFAC43C78}"/>
                </a:ext>
              </a:extLst>
            </p:cNvPr>
            <p:cNvSpPr/>
            <p:nvPr/>
          </p:nvSpPr>
          <p:spPr>
            <a:xfrm>
              <a:off x="219974" y="1739274"/>
              <a:ext cx="8704049" cy="461665"/>
            </a:xfrm>
            <a:prstGeom prst="rect">
              <a:avLst/>
            </a:prstGeom>
          </p:spPr>
          <p:txBody>
            <a:bodyPr wrap="square">
              <a:spAutoFit/>
            </a:bodyPr>
            <a:lstStyle/>
            <a:p>
              <a:r>
                <a:rPr lang="zh-CN" altLang="en-US" sz="2400" dirty="0">
                  <a:solidFill>
                    <a:srgbClr val="FFFFFF"/>
                  </a:solidFill>
                  <a:latin typeface="MicrosoftYaHei"/>
                </a:rPr>
                <a:t>说明：编译器会自动合成一个默认的赋值运算符</a:t>
              </a:r>
              <a:endParaRPr lang="zh-CN" altLang="en-US" sz="2400" dirty="0"/>
            </a:p>
          </p:txBody>
        </p:sp>
      </p:grpSp>
      <p:grpSp>
        <p:nvGrpSpPr>
          <p:cNvPr id="9" name="组合 8">
            <a:extLst>
              <a:ext uri="{FF2B5EF4-FFF2-40B4-BE49-F238E27FC236}">
                <a16:creationId xmlns:a16="http://schemas.microsoft.com/office/drawing/2014/main" id="{47191CFC-DC3E-4113-8EFB-46D9C0A98BE5}"/>
              </a:ext>
            </a:extLst>
          </p:cNvPr>
          <p:cNvGrpSpPr/>
          <p:nvPr/>
        </p:nvGrpSpPr>
        <p:grpSpPr>
          <a:xfrm>
            <a:off x="219512" y="2717292"/>
            <a:ext cx="8704006" cy="1573450"/>
            <a:chOff x="219512" y="2717292"/>
            <a:chExt cx="8704006" cy="1573450"/>
          </a:xfrm>
        </p:grpSpPr>
        <p:grpSp>
          <p:nvGrpSpPr>
            <p:cNvPr id="45" name="组合 44">
              <a:extLst>
                <a:ext uri="{FF2B5EF4-FFF2-40B4-BE49-F238E27FC236}">
                  <a16:creationId xmlns:a16="http://schemas.microsoft.com/office/drawing/2014/main" id="{B7AAB9A8-0995-452D-85B4-A9E4EEAA601F}"/>
                </a:ext>
              </a:extLst>
            </p:cNvPr>
            <p:cNvGrpSpPr/>
            <p:nvPr/>
          </p:nvGrpSpPr>
          <p:grpSpPr>
            <a:xfrm>
              <a:off x="219513" y="2717292"/>
              <a:ext cx="8704005" cy="1573450"/>
              <a:chOff x="219974" y="1748979"/>
              <a:chExt cx="8704052" cy="1737131"/>
            </a:xfrm>
          </p:grpSpPr>
          <p:grpSp>
            <p:nvGrpSpPr>
              <p:cNvPr id="52" name="组合 51">
                <a:extLst>
                  <a:ext uri="{FF2B5EF4-FFF2-40B4-BE49-F238E27FC236}">
                    <a16:creationId xmlns:a16="http://schemas.microsoft.com/office/drawing/2014/main" id="{C2829D60-C932-47E0-8CEE-8539CD88FC97}"/>
                  </a:ext>
                </a:extLst>
              </p:cNvPr>
              <p:cNvGrpSpPr/>
              <p:nvPr/>
            </p:nvGrpSpPr>
            <p:grpSpPr>
              <a:xfrm>
                <a:off x="219974" y="1763591"/>
                <a:ext cx="8704052" cy="1722519"/>
                <a:chOff x="219974" y="1770733"/>
                <a:chExt cx="8704052" cy="1606305"/>
              </a:xfrm>
              <a:effectLst>
                <a:outerShdw blurRad="50800" dist="69850" dir="2700000" algn="tl" rotWithShape="0">
                  <a:prstClr val="black">
                    <a:alpha val="40000"/>
                  </a:prstClr>
                </a:outerShdw>
              </a:effectLst>
            </p:grpSpPr>
            <p:sp>
              <p:nvSpPr>
                <p:cNvPr id="54" name="矩形: 圆角 53">
                  <a:extLst>
                    <a:ext uri="{FF2B5EF4-FFF2-40B4-BE49-F238E27FC236}">
                      <a16:creationId xmlns:a16="http://schemas.microsoft.com/office/drawing/2014/main" id="{85FB36F7-338C-4EF7-8A96-F226040954AF}"/>
                    </a:ext>
                  </a:extLst>
                </p:cNvPr>
                <p:cNvSpPr/>
                <p:nvPr/>
              </p:nvSpPr>
              <p:spPr>
                <a:xfrm>
                  <a:off x="219974" y="1770733"/>
                  <a:ext cx="8704052" cy="1606305"/>
                </a:xfrm>
                <a:prstGeom prst="roundRect">
                  <a:avLst>
                    <a:gd name="adj" fmla="val 3502"/>
                  </a:avLst>
                </a:pr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 name="矩形: 圆顶角 54">
                  <a:extLst>
                    <a:ext uri="{FF2B5EF4-FFF2-40B4-BE49-F238E27FC236}">
                      <a16:creationId xmlns:a16="http://schemas.microsoft.com/office/drawing/2014/main" id="{4A949014-C7B7-4291-81EB-0940AD3909B7}"/>
                    </a:ext>
                  </a:extLst>
                </p:cNvPr>
                <p:cNvSpPr/>
                <p:nvPr/>
              </p:nvSpPr>
              <p:spPr>
                <a:xfrm>
                  <a:off x="219974" y="1770733"/>
                  <a:ext cx="8704052" cy="388922"/>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53" name="矩形 52">
                <a:extLst>
                  <a:ext uri="{FF2B5EF4-FFF2-40B4-BE49-F238E27FC236}">
                    <a16:creationId xmlns:a16="http://schemas.microsoft.com/office/drawing/2014/main" id="{58ED726E-DCFA-4F51-B619-1DBF1570C204}"/>
                  </a:ext>
                </a:extLst>
              </p:cNvPr>
              <p:cNvSpPr/>
              <p:nvPr/>
            </p:nvSpPr>
            <p:spPr>
              <a:xfrm>
                <a:off x="219974" y="1748979"/>
                <a:ext cx="8704051" cy="509690"/>
              </a:xfrm>
              <a:prstGeom prst="rect">
                <a:avLst/>
              </a:prstGeom>
            </p:spPr>
            <p:txBody>
              <a:bodyPr wrap="square">
                <a:spAutoFit/>
              </a:bodyPr>
              <a:lstStyle/>
              <a:p>
                <a:r>
                  <a:rPr lang="en-US" altLang="zh-CN" sz="2400" dirty="0">
                    <a:solidFill>
                      <a:schemeClr val="bg1"/>
                    </a:solidFill>
                    <a:latin typeface="Courier New" panose="02070309020205020404" pitchFamily="49" charset="0"/>
                    <a:cs typeface="Courier New" panose="02070309020205020404" pitchFamily="49" charset="0"/>
                  </a:rPr>
                  <a:t>2. </a:t>
                </a:r>
                <a:r>
                  <a:rPr lang="zh-CN" altLang="en-US" sz="2400" dirty="0">
                    <a:solidFill>
                      <a:schemeClr val="bg1"/>
                    </a:solidFill>
                    <a:latin typeface="Courier New" panose="02070309020205020404" pitchFamily="49" charset="0"/>
                    <a:cs typeface="Courier New" panose="02070309020205020404" pitchFamily="49" charset="0"/>
                  </a:rPr>
                  <a:t>行为与内置类型一致</a:t>
                </a:r>
                <a:endParaRPr lang="zh-CN" altLang="en-US" sz="2400" dirty="0">
                  <a:solidFill>
                    <a:schemeClr val="bg1"/>
                  </a:solidFill>
                </a:endParaRPr>
              </a:p>
            </p:txBody>
          </p:sp>
        </p:grpSp>
        <p:sp>
          <p:nvSpPr>
            <p:cNvPr id="6" name="矩形 5">
              <a:extLst>
                <a:ext uri="{FF2B5EF4-FFF2-40B4-BE49-F238E27FC236}">
                  <a16:creationId xmlns:a16="http://schemas.microsoft.com/office/drawing/2014/main" id="{EA4474C1-04F2-4CE3-AE36-D030FB80202D}"/>
                </a:ext>
              </a:extLst>
            </p:cNvPr>
            <p:cNvSpPr/>
            <p:nvPr/>
          </p:nvSpPr>
          <p:spPr>
            <a:xfrm>
              <a:off x="219512" y="3121191"/>
              <a:ext cx="8704002" cy="1169551"/>
            </a:xfrm>
            <a:prstGeom prst="rect">
              <a:avLst/>
            </a:prstGeom>
          </p:spPr>
          <p:txBody>
            <a:bodyPr wrap="square">
              <a:spAutoFit/>
            </a:bodyPr>
            <a:lstStyle/>
            <a:p>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&amp; </a:t>
              </a:r>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8080"/>
                  </a:solidFill>
                  <a:latin typeface="Courier New" panose="02070309020205020404" pitchFamily="49" charset="0"/>
                  <a:cs typeface="Courier New" panose="02070309020205020404" pitchFamily="49" charset="0"/>
                </a:rPr>
                <a:t>operator=</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FF"/>
                  </a:solidFill>
                  <a:latin typeface="Courier New" panose="02070309020205020404" pitchFamily="49" charset="0"/>
                  <a:cs typeface="Courier New" panose="02070309020205020404" pitchFamily="49" charset="0"/>
                </a:rPr>
                <a:t>const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&amp;</a:t>
              </a:r>
              <a:r>
                <a:rPr lang="en-US" altLang="zh-CN" sz="1400" dirty="0" err="1">
                  <a:solidFill>
                    <a:srgbClr val="808080"/>
                  </a:solidFill>
                  <a:latin typeface="Courier New" panose="02070309020205020404" pitchFamily="49" charset="0"/>
                  <a:cs typeface="Courier New" panose="02070309020205020404" pitchFamily="49" charset="0"/>
                </a:rPr>
                <a:t>rhs</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8000"/>
                  </a:solidFill>
                  <a:latin typeface="Courier New" panose="02070309020205020404" pitchFamily="49" charset="0"/>
                  <a:cs typeface="Courier New" panose="02070309020205020404" pitchFamily="49" charset="0"/>
                </a:rPr>
                <a:t>//</a:t>
              </a:r>
              <a:r>
                <a:rPr lang="zh-CN" altLang="en-US" sz="1400" dirty="0">
                  <a:solidFill>
                    <a:srgbClr val="008000"/>
                  </a:solidFill>
                  <a:latin typeface="Courier New" panose="02070309020205020404" pitchFamily="49" charset="0"/>
                  <a:cs typeface="Courier New" panose="02070309020205020404" pitchFamily="49" charset="0"/>
                </a:rPr>
                <a:t>返回左值对象的引用</a:t>
              </a:r>
              <a:endParaRPr lang="zh-CN" altLang="en-US"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FF"/>
                  </a:solidFill>
                  <a:latin typeface="Courier New" panose="02070309020205020404" pitchFamily="49" charset="0"/>
                  <a:cs typeface="Courier New" panose="02070309020205020404" pitchFamily="49" charset="0"/>
                </a:rPr>
                <a:t>    if</a:t>
              </a:r>
              <a:r>
                <a:rPr lang="en-US" altLang="zh-CN" sz="1400" dirty="0">
                  <a:solidFill>
                    <a:srgbClr val="000000"/>
                  </a:solidFill>
                  <a:latin typeface="Courier New" panose="02070309020205020404" pitchFamily="49" charset="0"/>
                  <a:cs typeface="Courier New" panose="02070309020205020404" pitchFamily="49" charset="0"/>
                </a:rPr>
                <a:t> (&amp;</a:t>
              </a:r>
              <a:r>
                <a:rPr lang="en-US" altLang="zh-CN" sz="1400" dirty="0" err="1">
                  <a:solidFill>
                    <a:srgbClr val="808080"/>
                  </a:solidFill>
                  <a:latin typeface="Courier New" panose="02070309020205020404" pitchFamily="49" charset="0"/>
                  <a:cs typeface="Courier New" panose="02070309020205020404" pitchFamily="49" charset="0"/>
                </a:rPr>
                <a:t>rhs</a:t>
              </a:r>
              <a:r>
                <a:rPr lang="en-US" altLang="zh-CN" sz="1400" dirty="0">
                  <a:solidFill>
                    <a:srgbClr val="000000"/>
                  </a:solidFill>
                  <a:latin typeface="Courier New" panose="02070309020205020404" pitchFamily="49" charset="0"/>
                  <a:cs typeface="Courier New" panose="02070309020205020404" pitchFamily="49" charset="0"/>
                </a:rPr>
                <a:t> == </a:t>
              </a:r>
              <a:r>
                <a:rPr lang="en-US" altLang="zh-CN" sz="1400" dirty="0">
                  <a:solidFill>
                    <a:srgbClr val="0000FF"/>
                  </a:solidFill>
                  <a:latin typeface="Courier New" panose="02070309020205020404" pitchFamily="49" charset="0"/>
                  <a:cs typeface="Courier New" panose="02070309020205020404" pitchFamily="49" charset="0"/>
                </a:rPr>
                <a:t>this</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FF"/>
                  </a:solidFill>
                  <a:latin typeface="Courier New" panose="02070309020205020404" pitchFamily="49" charset="0"/>
                  <a:cs typeface="Courier New" panose="02070309020205020404" pitchFamily="49" charset="0"/>
                </a:rPr>
                <a:t>return</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FF"/>
                  </a:solidFill>
                  <a:latin typeface="Courier New" panose="02070309020205020404" pitchFamily="49" charset="0"/>
                  <a:cs typeface="Courier New" panose="02070309020205020404" pitchFamily="49" charset="0"/>
                </a:rPr>
                <a:t>this</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8000"/>
                  </a:solidFill>
                  <a:latin typeface="Courier New" panose="02070309020205020404" pitchFamily="49" charset="0"/>
                  <a:cs typeface="Courier New" panose="02070309020205020404" pitchFamily="49" charset="0"/>
                </a:rPr>
                <a:t>//</a:t>
              </a:r>
              <a:r>
                <a:rPr lang="zh-CN" altLang="en-US" sz="1400" dirty="0">
                  <a:solidFill>
                    <a:srgbClr val="008000"/>
                  </a:solidFill>
                  <a:latin typeface="Courier New" panose="02070309020205020404" pitchFamily="49" charset="0"/>
                  <a:cs typeface="Courier New" panose="02070309020205020404" pitchFamily="49" charset="0"/>
                </a:rPr>
                <a:t>不会给自己赋值，例如， </a:t>
              </a:r>
              <a:r>
                <a:rPr lang="en-US" altLang="zh-CN" sz="1400" dirty="0">
                  <a:solidFill>
                    <a:srgbClr val="008000"/>
                  </a:solidFill>
                  <a:latin typeface="Courier New" panose="02070309020205020404" pitchFamily="49" charset="0"/>
                  <a:cs typeface="Courier New" panose="02070309020205020404" pitchFamily="49" charset="0"/>
                </a:rPr>
                <a:t>a = a;</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m_numerator</a:t>
              </a:r>
              <a:r>
                <a:rPr lang="en-US" altLang="zh-CN" sz="1400" dirty="0">
                  <a:solidFill>
                    <a:srgbClr val="000000"/>
                  </a:solidFill>
                  <a:latin typeface="Courier New" panose="02070309020205020404" pitchFamily="49" charset="0"/>
                  <a:cs typeface="Courier New" panose="02070309020205020404" pitchFamily="49" charset="0"/>
                </a:rPr>
                <a:t> = </a:t>
              </a:r>
              <a:r>
                <a:rPr lang="en-US" altLang="zh-CN" sz="1400" dirty="0" err="1">
                  <a:solidFill>
                    <a:srgbClr val="808080"/>
                  </a:solidFill>
                  <a:latin typeface="Courier New" panose="02070309020205020404" pitchFamily="49" charset="0"/>
                  <a:cs typeface="Courier New" panose="02070309020205020404" pitchFamily="49" charset="0"/>
                </a:rPr>
                <a:t>rhs</a:t>
              </a:r>
              <a:r>
                <a:rPr lang="en-US" altLang="zh-CN" sz="1400" dirty="0" err="1">
                  <a:solidFill>
                    <a:srgbClr val="000000"/>
                  </a:solidFill>
                  <a:latin typeface="Courier New" panose="02070309020205020404" pitchFamily="49" charset="0"/>
                  <a:cs typeface="Courier New" panose="02070309020205020404" pitchFamily="49" charset="0"/>
                </a:rPr>
                <a:t>.m_numerator</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m_denominator</a:t>
              </a:r>
              <a:r>
                <a:rPr lang="en-US" altLang="zh-CN" sz="1400" dirty="0">
                  <a:solidFill>
                    <a:srgbClr val="000000"/>
                  </a:solidFill>
                  <a:latin typeface="Courier New" panose="02070309020205020404" pitchFamily="49" charset="0"/>
                  <a:cs typeface="Courier New" panose="02070309020205020404" pitchFamily="49" charset="0"/>
                </a:rPr>
                <a:t> = </a:t>
              </a:r>
              <a:r>
                <a:rPr lang="en-US" altLang="zh-CN" sz="1400" dirty="0" err="1">
                  <a:solidFill>
                    <a:srgbClr val="808080"/>
                  </a:solidFill>
                  <a:latin typeface="Courier New" panose="02070309020205020404" pitchFamily="49" charset="0"/>
                  <a:cs typeface="Courier New" panose="02070309020205020404" pitchFamily="49" charset="0"/>
                </a:rPr>
                <a:t>rhs</a:t>
              </a:r>
              <a:r>
                <a:rPr lang="en-US" altLang="zh-CN" sz="1400" dirty="0" err="1">
                  <a:solidFill>
                    <a:srgbClr val="000000"/>
                  </a:solidFill>
                  <a:latin typeface="Courier New" panose="02070309020205020404" pitchFamily="49" charset="0"/>
                  <a:cs typeface="Courier New" panose="02070309020205020404" pitchFamily="49" charset="0"/>
                </a:rPr>
                <a:t>.m_denominator</a:t>
              </a:r>
              <a:r>
                <a:rPr lang="en-US" altLang="zh-CN" sz="1400" dirty="0">
                  <a:solidFill>
                    <a:srgbClr val="000000"/>
                  </a:solidFill>
                  <a:latin typeface="Courier New" panose="02070309020205020404" pitchFamily="49" charset="0"/>
                  <a:cs typeface="Courier New" panose="02070309020205020404" pitchFamily="49" charset="0"/>
                </a:rPr>
                <a:t>;</a:t>
              </a:r>
            </a:p>
            <a:p>
              <a:r>
                <a:rPr lang="en-US" altLang="zh-CN" sz="1400" dirty="0">
                  <a:solidFill>
                    <a:srgbClr val="0000FF"/>
                  </a:solidFill>
                  <a:latin typeface="Courier New" panose="02070309020205020404" pitchFamily="49" charset="0"/>
                  <a:cs typeface="Courier New" panose="02070309020205020404" pitchFamily="49" charset="0"/>
                </a:rPr>
                <a:t>    return</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FF"/>
                  </a:solidFill>
                  <a:latin typeface="Courier New" panose="02070309020205020404" pitchFamily="49" charset="0"/>
                  <a:cs typeface="Courier New" panose="02070309020205020404" pitchFamily="49" charset="0"/>
                </a:rPr>
                <a:t>this</a:t>
              </a:r>
              <a:r>
                <a:rPr lang="en-US" altLang="zh-CN" sz="1400" dirty="0">
                  <a:solidFill>
                    <a:srgbClr val="000000"/>
                  </a:solidFill>
                  <a:latin typeface="Courier New" panose="02070309020205020404" pitchFamily="49" charset="0"/>
                  <a:cs typeface="Courier New" panose="02070309020205020404" pitchFamily="49" charset="0"/>
                </a:rPr>
                <a:t>;</a:t>
              </a:r>
            </a:p>
            <a:p>
              <a:r>
                <a:rPr lang="en-US" altLang="zh-CN" sz="1400" dirty="0">
                  <a:solidFill>
                    <a:srgbClr val="000000"/>
                  </a:solidFill>
                  <a:latin typeface="Courier New" panose="02070309020205020404" pitchFamily="49" charset="0"/>
                  <a:cs typeface="Courier New" panose="02070309020205020404" pitchFamily="49" charset="0"/>
                </a:rPr>
                <a:t>}</a:t>
              </a:r>
              <a:endParaRPr lang="zh-CN" altLang="en-US" sz="1400" dirty="0">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1693744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36</a:t>
            </a:fld>
            <a:endParaRPr lang="zh-CN" altLang="en-US" dirty="0"/>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842066" cy="584775"/>
          </a:xfrm>
          <a:prstGeom prst="rect">
            <a:avLst/>
          </a:prstGeom>
          <a:noFill/>
        </p:spPr>
        <p:txBody>
          <a:bodyPr wrap="square" rtlCol="0">
            <a:spAutoFit/>
          </a:bodyPr>
          <a:lstStyle/>
          <a:p>
            <a:r>
              <a:rPr lang="en-US" altLang="zh-CN" sz="3200" dirty="0">
                <a:solidFill>
                  <a:schemeClr val="bg1"/>
                </a:solidFill>
              </a:rPr>
              <a:t>6.3.2 </a:t>
            </a:r>
            <a:r>
              <a:rPr lang="zh-CN" altLang="en-US" sz="3200" dirty="0">
                <a:solidFill>
                  <a:schemeClr val="bg1"/>
                </a:solidFill>
              </a:rPr>
              <a:t>重载原则</a:t>
            </a:r>
            <a:endParaRPr lang="zh-CN" altLang="en-US" sz="2400" dirty="0">
              <a:solidFill>
                <a:schemeClr val="bg1"/>
              </a:solidFill>
            </a:endParaRPr>
          </a:p>
        </p:txBody>
      </p:sp>
      <p:grpSp>
        <p:nvGrpSpPr>
          <p:cNvPr id="38" name="组合 37">
            <a:extLst>
              <a:ext uri="{FF2B5EF4-FFF2-40B4-BE49-F238E27FC236}">
                <a16:creationId xmlns:a16="http://schemas.microsoft.com/office/drawing/2014/main" id="{49B0A701-46D1-4478-A906-CE59B706B1CC}"/>
              </a:ext>
            </a:extLst>
          </p:cNvPr>
          <p:cNvGrpSpPr/>
          <p:nvPr/>
        </p:nvGrpSpPr>
        <p:grpSpPr>
          <a:xfrm>
            <a:off x="219915" y="1890513"/>
            <a:ext cx="8704169" cy="3076973"/>
            <a:chOff x="117017" y="4626573"/>
            <a:chExt cx="8704169" cy="3076973"/>
          </a:xfrm>
          <a:effectLst>
            <a:outerShdw blurRad="50800" dist="38100" dir="2700000" algn="tl" rotWithShape="0">
              <a:prstClr val="black">
                <a:alpha val="40000"/>
              </a:prstClr>
            </a:outerShdw>
          </a:effectLst>
        </p:grpSpPr>
        <p:sp>
          <p:nvSpPr>
            <p:cNvPr id="37" name="矩形: 圆角 36">
              <a:extLst>
                <a:ext uri="{FF2B5EF4-FFF2-40B4-BE49-F238E27FC236}">
                  <a16:creationId xmlns:a16="http://schemas.microsoft.com/office/drawing/2014/main" id="{2054092E-883B-486D-AE99-AFD60E3EDD45}"/>
                </a:ext>
              </a:extLst>
            </p:cNvPr>
            <p:cNvSpPr/>
            <p:nvPr/>
          </p:nvSpPr>
          <p:spPr>
            <a:xfrm>
              <a:off x="117017" y="5051923"/>
              <a:ext cx="8704051" cy="2651623"/>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 fmla="*/ 0 w 8704051"/>
                <a:gd name="connsiteY0" fmla="*/ 823321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103039 h 926360"/>
                <a:gd name="connsiteX4" fmla="*/ 8705787 w 8705787"/>
                <a:gd name="connsiteY4" fmla="*/ 825702 h 926360"/>
                <a:gd name="connsiteX5" fmla="*/ 8605129 w 8705787"/>
                <a:gd name="connsiteY5" fmla="*/ 926360 h 926360"/>
                <a:gd name="connsiteX6" fmla="*/ 102394 w 8705787"/>
                <a:gd name="connsiteY6" fmla="*/ 926360 h 926360"/>
                <a:gd name="connsiteX7" fmla="*/ 1736 w 8705787"/>
                <a:gd name="connsiteY7" fmla="*/ 825702 h 926360"/>
                <a:gd name="connsiteX0" fmla="*/ 1736 w 9277174"/>
                <a:gd name="connsiteY0" fmla="*/ 825702 h 926360"/>
                <a:gd name="connsiteX1" fmla="*/ 0 w 9277174"/>
                <a:gd name="connsiteY1" fmla="*/ 0 h 926360"/>
                <a:gd name="connsiteX2" fmla="*/ 8605129 w 9277174"/>
                <a:gd name="connsiteY2" fmla="*/ 2381 h 926360"/>
                <a:gd name="connsiteX3" fmla="*/ 8705787 w 9277174"/>
                <a:gd name="connsiteY3" fmla="*/ 825702 h 926360"/>
                <a:gd name="connsiteX4" fmla="*/ 8605129 w 9277174"/>
                <a:gd name="connsiteY4" fmla="*/ 926360 h 926360"/>
                <a:gd name="connsiteX5" fmla="*/ 102394 w 9277174"/>
                <a:gd name="connsiteY5" fmla="*/ 926360 h 926360"/>
                <a:gd name="connsiteX6" fmla="*/ 1736 w 9277174"/>
                <a:gd name="connsiteY6" fmla="*/ 825702 h 926360"/>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825702 h 926360"/>
                <a:gd name="connsiteX4" fmla="*/ 8605129 w 8705787"/>
                <a:gd name="connsiteY4" fmla="*/ 926360 h 926360"/>
                <a:gd name="connsiteX5" fmla="*/ 102394 w 8705787"/>
                <a:gd name="connsiteY5" fmla="*/ 926360 h 926360"/>
                <a:gd name="connsiteX6" fmla="*/ 1736 w 8705787"/>
                <a:gd name="connsiteY6" fmla="*/ 825702 h 926360"/>
                <a:gd name="connsiteX0" fmla="*/ 1736 w 8706729"/>
                <a:gd name="connsiteY0" fmla="*/ 825702 h 926360"/>
                <a:gd name="connsiteX1" fmla="*/ 0 w 8706729"/>
                <a:gd name="connsiteY1" fmla="*/ 0 h 926360"/>
                <a:gd name="connsiteX2" fmla="*/ 8706729 w 8706729"/>
                <a:gd name="connsiteY2" fmla="*/ 2381 h 926360"/>
                <a:gd name="connsiteX3" fmla="*/ 8705787 w 8706729"/>
                <a:gd name="connsiteY3" fmla="*/ 825702 h 926360"/>
                <a:gd name="connsiteX4" fmla="*/ 8605129 w 8706729"/>
                <a:gd name="connsiteY4" fmla="*/ 926360 h 926360"/>
                <a:gd name="connsiteX5" fmla="*/ 102394 w 8706729"/>
                <a:gd name="connsiteY5" fmla="*/ 926360 h 926360"/>
                <a:gd name="connsiteX6" fmla="*/ 1736 w 8706729"/>
                <a:gd name="connsiteY6" fmla="*/ 825702 h 926360"/>
                <a:gd name="connsiteX0" fmla="*/ 117 w 8705110"/>
                <a:gd name="connsiteY0" fmla="*/ 825702 h 926360"/>
                <a:gd name="connsiteX1" fmla="*/ 762 w 8705110"/>
                <a:gd name="connsiteY1" fmla="*/ 0 h 926360"/>
                <a:gd name="connsiteX2" fmla="*/ 8705110 w 8705110"/>
                <a:gd name="connsiteY2" fmla="*/ 2381 h 926360"/>
                <a:gd name="connsiteX3" fmla="*/ 8704168 w 8705110"/>
                <a:gd name="connsiteY3" fmla="*/ 825702 h 926360"/>
                <a:gd name="connsiteX4" fmla="*/ 8603510 w 8705110"/>
                <a:gd name="connsiteY4" fmla="*/ 926360 h 926360"/>
                <a:gd name="connsiteX5" fmla="*/ 100775 w 8705110"/>
                <a:gd name="connsiteY5" fmla="*/ 926360 h 926360"/>
                <a:gd name="connsiteX6" fmla="*/ 117 w 8705110"/>
                <a:gd name="connsiteY6" fmla="*/ 825702 h 92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9E9F3"/>
            </a:solidFill>
            <a:ln>
              <a:solidFill>
                <a:srgbClr val="E9E9F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20000"/>
                </a:lnSpc>
                <a:buClr>
                  <a:srgbClr val="262685"/>
                </a:buClr>
                <a:buSzPct val="80000"/>
              </a:pPr>
              <a:r>
                <a:rPr lang="zh-CN" altLang="en-US" sz="2000" dirty="0">
                  <a:solidFill>
                    <a:srgbClr val="000000"/>
                  </a:solidFill>
                  <a:latin typeface="MicrosoftYaHei"/>
                </a:rPr>
                <a:t>类成员函数还是类的辅助函数：</a:t>
              </a:r>
            </a:p>
            <a:p>
              <a:pPr marL="342900" indent="-342900">
                <a:lnSpc>
                  <a:spcPct val="120000"/>
                </a:lnSpc>
                <a:buClr>
                  <a:srgbClr val="262685"/>
                </a:buClr>
                <a:buSzPct val="80000"/>
                <a:buFont typeface="Wingdings" panose="05000000000000000000" pitchFamily="2" charset="2"/>
                <a:buChar char="l"/>
              </a:pPr>
              <a:r>
                <a:rPr lang="zh-CN" altLang="en-US" sz="2000" dirty="0">
                  <a:solidFill>
                    <a:srgbClr val="000000"/>
                  </a:solidFill>
                  <a:latin typeface="MicrosoftYaHei"/>
                </a:rPr>
                <a:t>赋值（</a:t>
              </a:r>
              <a:r>
                <a:rPr lang="en-US" altLang="zh-CN" sz="2000" dirty="0">
                  <a:solidFill>
                    <a:srgbClr val="000000"/>
                  </a:solidFill>
                  <a:latin typeface="MicrosoftYaHei"/>
                </a:rPr>
                <a:t>=</a:t>
              </a:r>
              <a:r>
                <a:rPr lang="zh-CN" altLang="en-US" sz="2000" dirty="0">
                  <a:solidFill>
                    <a:srgbClr val="000000"/>
                  </a:solidFill>
                  <a:latin typeface="MicrosoftYaHei"/>
                </a:rPr>
                <a:t>）、下标（</a:t>
              </a:r>
              <a:r>
                <a:rPr lang="en-US" altLang="zh-CN" sz="2000" dirty="0">
                  <a:solidFill>
                    <a:srgbClr val="000000"/>
                  </a:solidFill>
                  <a:latin typeface="MicrosoftYaHei"/>
                </a:rPr>
                <a:t>[]</a:t>
              </a:r>
              <a:r>
                <a:rPr lang="zh-CN" altLang="en-US" sz="2000" dirty="0">
                  <a:solidFill>
                    <a:srgbClr val="000000"/>
                  </a:solidFill>
                  <a:latin typeface="MicrosoftYaHei"/>
                </a:rPr>
                <a:t>）、函数调用（</a:t>
              </a:r>
              <a:r>
                <a:rPr lang="en-US" altLang="zh-CN" sz="2000" dirty="0">
                  <a:solidFill>
                    <a:srgbClr val="000000"/>
                  </a:solidFill>
                  <a:latin typeface="MicrosoftYaHei"/>
                </a:rPr>
                <a:t>()</a:t>
              </a:r>
              <a:r>
                <a:rPr lang="zh-CN" altLang="en-US" sz="2000" dirty="0">
                  <a:solidFill>
                    <a:srgbClr val="000000"/>
                  </a:solidFill>
                  <a:latin typeface="MicrosoftYaHei"/>
                </a:rPr>
                <a:t>）和成员访问箭头（</a:t>
              </a:r>
              <a:r>
                <a:rPr lang="en-US" altLang="zh-CN" sz="2000" dirty="0">
                  <a:solidFill>
                    <a:srgbClr val="000000"/>
                  </a:solidFill>
                  <a:latin typeface="MicrosoftYaHei"/>
                </a:rPr>
                <a:t>-&gt;</a:t>
              </a:r>
              <a:r>
                <a:rPr lang="zh-CN" altLang="en-US" sz="2000" dirty="0">
                  <a:solidFill>
                    <a:srgbClr val="000000"/>
                  </a:solidFill>
                  <a:latin typeface="MicrosoftYaHei"/>
                </a:rPr>
                <a:t>）运算符必须是类成员；</a:t>
              </a:r>
            </a:p>
            <a:p>
              <a:pPr marL="342900" indent="-342900">
                <a:lnSpc>
                  <a:spcPct val="120000"/>
                </a:lnSpc>
                <a:buClr>
                  <a:srgbClr val="262685"/>
                </a:buClr>
                <a:buSzPct val="80000"/>
                <a:buFont typeface="Wingdings" panose="05000000000000000000" pitchFamily="2" charset="2"/>
                <a:buChar char="l"/>
              </a:pPr>
              <a:r>
                <a:rPr lang="zh-CN" altLang="en-US" sz="2000" dirty="0">
                  <a:solidFill>
                    <a:srgbClr val="000000"/>
                  </a:solidFill>
                  <a:latin typeface="MicrosoftYaHei"/>
                </a:rPr>
                <a:t>改变运算对象自身状态的运算符应该是类成员，比如复合赋值、自增、自减运算符等；</a:t>
              </a:r>
            </a:p>
            <a:p>
              <a:pPr marL="342900" indent="-342900">
                <a:lnSpc>
                  <a:spcPct val="120000"/>
                </a:lnSpc>
                <a:buClr>
                  <a:srgbClr val="262685"/>
                </a:buClr>
                <a:buSzPct val="80000"/>
                <a:buFont typeface="Wingdings" panose="05000000000000000000" pitchFamily="2" charset="2"/>
                <a:buChar char="l"/>
              </a:pPr>
              <a:r>
                <a:rPr lang="zh-CN" altLang="en-US" sz="2000" dirty="0">
                  <a:solidFill>
                    <a:srgbClr val="000000"/>
                  </a:solidFill>
                  <a:latin typeface="MicrosoftYaHei"/>
                </a:rPr>
                <a:t>具有对称性的运算符一般应作为类的辅助函数，比如算术、关系、逻辑运算符等。</a:t>
              </a:r>
              <a:endParaRPr lang="en-US" altLang="zh-CN" sz="2000" dirty="0">
                <a:solidFill>
                  <a:srgbClr val="000000"/>
                </a:solidFill>
                <a:latin typeface="MicrosoftYaHei"/>
              </a:endParaRPr>
            </a:p>
          </p:txBody>
        </p:sp>
        <p:sp>
          <p:nvSpPr>
            <p:cNvPr id="33" name="矩形: 圆顶角 32">
              <a:extLst>
                <a:ext uri="{FF2B5EF4-FFF2-40B4-BE49-F238E27FC236}">
                  <a16:creationId xmlns:a16="http://schemas.microsoft.com/office/drawing/2014/main" id="{2F01A5DD-1718-4031-BF17-D7D1DDA33FC7}"/>
                </a:ext>
              </a:extLst>
            </p:cNvPr>
            <p:cNvSpPr/>
            <p:nvPr/>
          </p:nvSpPr>
          <p:spPr>
            <a:xfrm>
              <a:off x="117134" y="4626573"/>
              <a:ext cx="8704052" cy="417061"/>
            </a:xfrm>
            <a:prstGeom prst="round2SameRect">
              <a:avLst>
                <a:gd name="adj1" fmla="val 20076"/>
                <a:gd name="adj2" fmla="val 0"/>
              </a:avLst>
            </a:prstGeom>
            <a:solidFill>
              <a:srgbClr val="262685"/>
            </a:solidFill>
            <a:ln>
              <a:solidFill>
                <a:srgbClr val="2626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chemeClr val="bg1"/>
                  </a:solidFill>
                  <a:latin typeface="Courier New" panose="02070309020205020404" pitchFamily="49" charset="0"/>
                  <a:cs typeface="Courier New" panose="02070309020205020404" pitchFamily="49" charset="0"/>
                </a:rPr>
                <a:t>3. </a:t>
              </a:r>
              <a:r>
                <a:rPr lang="zh-CN" altLang="en-US" sz="2400" dirty="0">
                  <a:solidFill>
                    <a:schemeClr val="bg1"/>
                  </a:solidFill>
                  <a:latin typeface="Courier New" panose="02070309020205020404" pitchFamily="49" charset="0"/>
                  <a:cs typeface="Courier New" panose="02070309020205020404" pitchFamily="49" charset="0"/>
                </a:rPr>
                <a:t>成员函数的选择</a:t>
              </a:r>
            </a:p>
          </p:txBody>
        </p:sp>
      </p:grpSp>
    </p:spTree>
    <p:extLst>
      <p:ext uri="{BB962C8B-B14F-4D97-AF65-F5344CB8AC3E}">
        <p14:creationId xmlns:p14="http://schemas.microsoft.com/office/powerpoint/2010/main" val="832902295"/>
      </p:ext>
    </p:extLst>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37</a:t>
            </a:fld>
            <a:endParaRPr lang="zh-CN" altLang="en-US" dirty="0"/>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842066" cy="584775"/>
          </a:xfrm>
          <a:prstGeom prst="rect">
            <a:avLst/>
          </a:prstGeom>
          <a:noFill/>
        </p:spPr>
        <p:txBody>
          <a:bodyPr wrap="square" rtlCol="0">
            <a:spAutoFit/>
          </a:bodyPr>
          <a:lstStyle/>
          <a:p>
            <a:r>
              <a:rPr lang="en-US" altLang="zh-CN" sz="3200" dirty="0">
                <a:solidFill>
                  <a:schemeClr val="bg1"/>
                </a:solidFill>
              </a:rPr>
              <a:t>6.3.2 </a:t>
            </a:r>
            <a:r>
              <a:rPr lang="zh-CN" altLang="en-US" sz="3200" dirty="0">
                <a:solidFill>
                  <a:schemeClr val="bg1"/>
                </a:solidFill>
              </a:rPr>
              <a:t>重载原则</a:t>
            </a:r>
            <a:endParaRPr lang="zh-CN" altLang="en-US" sz="2400" dirty="0">
              <a:solidFill>
                <a:schemeClr val="bg1"/>
              </a:solidFill>
            </a:endParaRPr>
          </a:p>
        </p:txBody>
      </p:sp>
      <p:grpSp>
        <p:nvGrpSpPr>
          <p:cNvPr id="38" name="组合 37">
            <a:extLst>
              <a:ext uri="{FF2B5EF4-FFF2-40B4-BE49-F238E27FC236}">
                <a16:creationId xmlns:a16="http://schemas.microsoft.com/office/drawing/2014/main" id="{49B0A701-46D1-4478-A906-CE59B706B1CC}"/>
              </a:ext>
            </a:extLst>
          </p:cNvPr>
          <p:cNvGrpSpPr/>
          <p:nvPr/>
        </p:nvGrpSpPr>
        <p:grpSpPr>
          <a:xfrm>
            <a:off x="219915" y="1261338"/>
            <a:ext cx="8704169" cy="1599646"/>
            <a:chOff x="117017" y="4626573"/>
            <a:chExt cx="8704169" cy="1599646"/>
          </a:xfrm>
          <a:effectLst>
            <a:outerShdw blurRad="50800" dist="38100" dir="2700000" algn="tl" rotWithShape="0">
              <a:prstClr val="black">
                <a:alpha val="40000"/>
              </a:prstClr>
            </a:outerShdw>
          </a:effectLst>
        </p:grpSpPr>
        <p:sp>
          <p:nvSpPr>
            <p:cNvPr id="37" name="矩形: 圆角 36">
              <a:extLst>
                <a:ext uri="{FF2B5EF4-FFF2-40B4-BE49-F238E27FC236}">
                  <a16:creationId xmlns:a16="http://schemas.microsoft.com/office/drawing/2014/main" id="{2054092E-883B-486D-AE99-AFD60E3EDD45}"/>
                </a:ext>
              </a:extLst>
            </p:cNvPr>
            <p:cNvSpPr/>
            <p:nvPr/>
          </p:nvSpPr>
          <p:spPr>
            <a:xfrm>
              <a:off x="117017" y="5051923"/>
              <a:ext cx="8704051" cy="1174296"/>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 fmla="*/ 0 w 8704051"/>
                <a:gd name="connsiteY0" fmla="*/ 823321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103039 h 926360"/>
                <a:gd name="connsiteX4" fmla="*/ 8705787 w 8705787"/>
                <a:gd name="connsiteY4" fmla="*/ 825702 h 926360"/>
                <a:gd name="connsiteX5" fmla="*/ 8605129 w 8705787"/>
                <a:gd name="connsiteY5" fmla="*/ 926360 h 926360"/>
                <a:gd name="connsiteX6" fmla="*/ 102394 w 8705787"/>
                <a:gd name="connsiteY6" fmla="*/ 926360 h 926360"/>
                <a:gd name="connsiteX7" fmla="*/ 1736 w 8705787"/>
                <a:gd name="connsiteY7" fmla="*/ 825702 h 926360"/>
                <a:gd name="connsiteX0" fmla="*/ 1736 w 9277174"/>
                <a:gd name="connsiteY0" fmla="*/ 825702 h 926360"/>
                <a:gd name="connsiteX1" fmla="*/ 0 w 9277174"/>
                <a:gd name="connsiteY1" fmla="*/ 0 h 926360"/>
                <a:gd name="connsiteX2" fmla="*/ 8605129 w 9277174"/>
                <a:gd name="connsiteY2" fmla="*/ 2381 h 926360"/>
                <a:gd name="connsiteX3" fmla="*/ 8705787 w 9277174"/>
                <a:gd name="connsiteY3" fmla="*/ 825702 h 926360"/>
                <a:gd name="connsiteX4" fmla="*/ 8605129 w 9277174"/>
                <a:gd name="connsiteY4" fmla="*/ 926360 h 926360"/>
                <a:gd name="connsiteX5" fmla="*/ 102394 w 9277174"/>
                <a:gd name="connsiteY5" fmla="*/ 926360 h 926360"/>
                <a:gd name="connsiteX6" fmla="*/ 1736 w 9277174"/>
                <a:gd name="connsiteY6" fmla="*/ 825702 h 926360"/>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825702 h 926360"/>
                <a:gd name="connsiteX4" fmla="*/ 8605129 w 8705787"/>
                <a:gd name="connsiteY4" fmla="*/ 926360 h 926360"/>
                <a:gd name="connsiteX5" fmla="*/ 102394 w 8705787"/>
                <a:gd name="connsiteY5" fmla="*/ 926360 h 926360"/>
                <a:gd name="connsiteX6" fmla="*/ 1736 w 8705787"/>
                <a:gd name="connsiteY6" fmla="*/ 825702 h 926360"/>
                <a:gd name="connsiteX0" fmla="*/ 1736 w 8706729"/>
                <a:gd name="connsiteY0" fmla="*/ 825702 h 926360"/>
                <a:gd name="connsiteX1" fmla="*/ 0 w 8706729"/>
                <a:gd name="connsiteY1" fmla="*/ 0 h 926360"/>
                <a:gd name="connsiteX2" fmla="*/ 8706729 w 8706729"/>
                <a:gd name="connsiteY2" fmla="*/ 2381 h 926360"/>
                <a:gd name="connsiteX3" fmla="*/ 8705787 w 8706729"/>
                <a:gd name="connsiteY3" fmla="*/ 825702 h 926360"/>
                <a:gd name="connsiteX4" fmla="*/ 8605129 w 8706729"/>
                <a:gd name="connsiteY4" fmla="*/ 926360 h 926360"/>
                <a:gd name="connsiteX5" fmla="*/ 102394 w 8706729"/>
                <a:gd name="connsiteY5" fmla="*/ 926360 h 926360"/>
                <a:gd name="connsiteX6" fmla="*/ 1736 w 8706729"/>
                <a:gd name="connsiteY6" fmla="*/ 825702 h 926360"/>
                <a:gd name="connsiteX0" fmla="*/ 117 w 8705110"/>
                <a:gd name="connsiteY0" fmla="*/ 825702 h 926360"/>
                <a:gd name="connsiteX1" fmla="*/ 762 w 8705110"/>
                <a:gd name="connsiteY1" fmla="*/ 0 h 926360"/>
                <a:gd name="connsiteX2" fmla="*/ 8705110 w 8705110"/>
                <a:gd name="connsiteY2" fmla="*/ 2381 h 926360"/>
                <a:gd name="connsiteX3" fmla="*/ 8704168 w 8705110"/>
                <a:gd name="connsiteY3" fmla="*/ 825702 h 926360"/>
                <a:gd name="connsiteX4" fmla="*/ 8603510 w 8705110"/>
                <a:gd name="connsiteY4" fmla="*/ 926360 h 926360"/>
                <a:gd name="connsiteX5" fmla="*/ 100775 w 8705110"/>
                <a:gd name="connsiteY5" fmla="*/ 926360 h 926360"/>
                <a:gd name="connsiteX6" fmla="*/ 117 w 8705110"/>
                <a:gd name="connsiteY6" fmla="*/ 825702 h 92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FCF6EE"/>
            </a:solidFill>
            <a:ln>
              <a:solidFill>
                <a:srgbClr val="FCF6EE"/>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342900" indent="-342900">
                <a:lnSpc>
                  <a:spcPct val="120000"/>
                </a:lnSpc>
                <a:buClr>
                  <a:srgbClr val="E2A856"/>
                </a:buClr>
                <a:buSzPct val="80000"/>
                <a:buFont typeface="Wingdings" panose="05000000000000000000" pitchFamily="2" charset="2"/>
                <a:buChar char="l"/>
              </a:pPr>
              <a:r>
                <a:rPr lang="zh-CN" altLang="en-US" sz="2000" dirty="0">
                  <a:solidFill>
                    <a:srgbClr val="000000"/>
                  </a:solidFill>
                  <a:latin typeface="MicrosoftYaHei"/>
                </a:rPr>
                <a:t>如果运算符作为类的成员函数，左侧对象一定是该类类型对象；</a:t>
              </a:r>
              <a:endParaRPr lang="en-US" altLang="zh-CN" sz="2000" dirty="0">
                <a:solidFill>
                  <a:srgbClr val="000000"/>
                </a:solidFill>
                <a:latin typeface="MicrosoftYaHei"/>
              </a:endParaRPr>
            </a:p>
            <a:p>
              <a:pPr marL="342900" indent="-342900">
                <a:lnSpc>
                  <a:spcPct val="120000"/>
                </a:lnSpc>
                <a:buClr>
                  <a:srgbClr val="E2A856"/>
                </a:buClr>
                <a:buSzPct val="80000"/>
                <a:buFont typeface="Wingdings" panose="05000000000000000000" pitchFamily="2" charset="2"/>
                <a:buChar char="l"/>
              </a:pPr>
              <a:r>
                <a:rPr lang="zh-CN" altLang="en-US" sz="2000" dirty="0">
                  <a:solidFill>
                    <a:srgbClr val="000000"/>
                  </a:solidFill>
                  <a:latin typeface="MicrosoftYaHei"/>
                </a:rPr>
                <a:t>含有类类型的混合类型表达式，运算符应该定义成辅助函数，通常定义为</a:t>
              </a:r>
              <a:r>
                <a:rPr lang="zh-CN" altLang="en-US" sz="2000" dirty="0">
                  <a:solidFill>
                    <a:srgbClr val="FF0000"/>
                  </a:solidFill>
                  <a:latin typeface="MicrosoftYaHei"/>
                </a:rPr>
                <a:t>友元函数</a:t>
              </a:r>
              <a:r>
                <a:rPr lang="zh-CN" altLang="en-US" sz="2000" dirty="0">
                  <a:solidFill>
                    <a:srgbClr val="000000"/>
                  </a:solidFill>
                  <a:latin typeface="MicrosoftYaHei"/>
                </a:rPr>
                <a:t>。</a:t>
              </a:r>
              <a:endParaRPr lang="en-US" altLang="zh-CN" sz="2000" dirty="0">
                <a:solidFill>
                  <a:srgbClr val="000000"/>
                </a:solidFill>
                <a:latin typeface="MicrosoftYaHei"/>
              </a:endParaRPr>
            </a:p>
          </p:txBody>
        </p:sp>
        <p:grpSp>
          <p:nvGrpSpPr>
            <p:cNvPr id="28" name="组合 27">
              <a:extLst>
                <a:ext uri="{FF2B5EF4-FFF2-40B4-BE49-F238E27FC236}">
                  <a16:creationId xmlns:a16="http://schemas.microsoft.com/office/drawing/2014/main" id="{C7FA0A19-E1EC-4FEE-873C-17CDF4A2E54C}"/>
                </a:ext>
              </a:extLst>
            </p:cNvPr>
            <p:cNvGrpSpPr/>
            <p:nvPr/>
          </p:nvGrpSpPr>
          <p:grpSpPr>
            <a:xfrm>
              <a:off x="117133" y="4626573"/>
              <a:ext cx="8704053" cy="475449"/>
              <a:chOff x="219973" y="1763590"/>
              <a:chExt cx="8704053" cy="475449"/>
            </a:xfrm>
          </p:grpSpPr>
          <p:sp>
            <p:nvSpPr>
              <p:cNvPr id="33" name="矩形: 圆顶角 32">
                <a:extLst>
                  <a:ext uri="{FF2B5EF4-FFF2-40B4-BE49-F238E27FC236}">
                    <a16:creationId xmlns:a16="http://schemas.microsoft.com/office/drawing/2014/main" id="{2F01A5DD-1718-4031-BF17-D7D1DDA33FC7}"/>
                  </a:ext>
                </a:extLst>
              </p:cNvPr>
              <p:cNvSpPr/>
              <p:nvPr/>
            </p:nvSpPr>
            <p:spPr>
              <a:xfrm>
                <a:off x="219974" y="1763590"/>
                <a:ext cx="8704052" cy="417061"/>
              </a:xfrm>
              <a:prstGeom prst="round2SameRect">
                <a:avLst>
                  <a:gd name="adj1" fmla="val 20076"/>
                  <a:gd name="adj2" fmla="val 0"/>
                </a:avLst>
              </a:prstGeom>
              <a:solidFill>
                <a:srgbClr val="E2A856"/>
              </a:solidFill>
              <a:ln>
                <a:solidFill>
                  <a:srgbClr val="E2A8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bg1"/>
                    </a:solidFill>
                    <a:latin typeface="Courier New" panose="02070309020205020404" pitchFamily="49" charset="0"/>
                    <a:cs typeface="Courier New" panose="02070309020205020404" pitchFamily="49" charset="0"/>
                  </a:rPr>
                  <a:t>说明</a:t>
                </a:r>
              </a:p>
            </p:txBody>
          </p:sp>
          <p:sp>
            <p:nvSpPr>
              <p:cNvPr id="31" name="矩形 30">
                <a:extLst>
                  <a:ext uri="{FF2B5EF4-FFF2-40B4-BE49-F238E27FC236}">
                    <a16:creationId xmlns:a16="http://schemas.microsoft.com/office/drawing/2014/main" id="{1195BE29-D141-4E8B-90B3-5EED89E97D18}"/>
                  </a:ext>
                </a:extLst>
              </p:cNvPr>
              <p:cNvSpPr/>
              <p:nvPr/>
            </p:nvSpPr>
            <p:spPr>
              <a:xfrm>
                <a:off x="219973" y="1777374"/>
                <a:ext cx="8704051" cy="461665"/>
              </a:xfrm>
              <a:prstGeom prst="rect">
                <a:avLst/>
              </a:prstGeom>
            </p:spPr>
            <p:txBody>
              <a:bodyPr wrap="square">
                <a:spAutoFit/>
              </a:bodyPr>
              <a:lstStyle/>
              <a:p>
                <a:endParaRPr lang="zh-CN" altLang="en-US" sz="2400" dirty="0">
                  <a:solidFill>
                    <a:schemeClr val="bg1"/>
                  </a:solidFill>
                  <a:latin typeface="Courier New" panose="02070309020205020404" pitchFamily="49" charset="0"/>
                  <a:cs typeface="Courier New" panose="02070309020205020404" pitchFamily="49" charset="0"/>
                </a:endParaRPr>
              </a:p>
            </p:txBody>
          </p:sp>
        </p:grpSp>
      </p:grpSp>
      <p:grpSp>
        <p:nvGrpSpPr>
          <p:cNvPr id="9" name="组合 8">
            <a:extLst>
              <a:ext uri="{FF2B5EF4-FFF2-40B4-BE49-F238E27FC236}">
                <a16:creationId xmlns:a16="http://schemas.microsoft.com/office/drawing/2014/main" id="{D0DD3179-7FC6-4CD9-8B12-757F0E2571B0}"/>
              </a:ext>
            </a:extLst>
          </p:cNvPr>
          <p:cNvGrpSpPr/>
          <p:nvPr/>
        </p:nvGrpSpPr>
        <p:grpSpPr>
          <a:xfrm>
            <a:off x="219915" y="3424936"/>
            <a:ext cx="8704169" cy="2241232"/>
            <a:chOff x="117017" y="4626573"/>
            <a:chExt cx="8704169" cy="2241232"/>
          </a:xfrm>
          <a:effectLst>
            <a:outerShdw blurRad="50800" dist="38100" dir="2700000" algn="tl" rotWithShape="0">
              <a:prstClr val="black">
                <a:alpha val="40000"/>
              </a:prstClr>
            </a:outerShdw>
          </a:effectLst>
        </p:grpSpPr>
        <p:sp>
          <p:nvSpPr>
            <p:cNvPr id="10" name="矩形: 圆角 36">
              <a:extLst>
                <a:ext uri="{FF2B5EF4-FFF2-40B4-BE49-F238E27FC236}">
                  <a16:creationId xmlns:a16="http://schemas.microsoft.com/office/drawing/2014/main" id="{8EDC3D51-284B-4C4E-8507-83B547073710}"/>
                </a:ext>
              </a:extLst>
            </p:cNvPr>
            <p:cNvSpPr/>
            <p:nvPr/>
          </p:nvSpPr>
          <p:spPr>
            <a:xfrm>
              <a:off x="117017" y="5051923"/>
              <a:ext cx="8704051" cy="1815882"/>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 fmla="*/ 0 w 8704051"/>
                <a:gd name="connsiteY0" fmla="*/ 823321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103039 h 926360"/>
                <a:gd name="connsiteX4" fmla="*/ 8705787 w 8705787"/>
                <a:gd name="connsiteY4" fmla="*/ 825702 h 926360"/>
                <a:gd name="connsiteX5" fmla="*/ 8605129 w 8705787"/>
                <a:gd name="connsiteY5" fmla="*/ 926360 h 926360"/>
                <a:gd name="connsiteX6" fmla="*/ 102394 w 8705787"/>
                <a:gd name="connsiteY6" fmla="*/ 926360 h 926360"/>
                <a:gd name="connsiteX7" fmla="*/ 1736 w 8705787"/>
                <a:gd name="connsiteY7" fmla="*/ 825702 h 926360"/>
                <a:gd name="connsiteX0" fmla="*/ 1736 w 9277174"/>
                <a:gd name="connsiteY0" fmla="*/ 825702 h 926360"/>
                <a:gd name="connsiteX1" fmla="*/ 0 w 9277174"/>
                <a:gd name="connsiteY1" fmla="*/ 0 h 926360"/>
                <a:gd name="connsiteX2" fmla="*/ 8605129 w 9277174"/>
                <a:gd name="connsiteY2" fmla="*/ 2381 h 926360"/>
                <a:gd name="connsiteX3" fmla="*/ 8705787 w 9277174"/>
                <a:gd name="connsiteY3" fmla="*/ 825702 h 926360"/>
                <a:gd name="connsiteX4" fmla="*/ 8605129 w 9277174"/>
                <a:gd name="connsiteY4" fmla="*/ 926360 h 926360"/>
                <a:gd name="connsiteX5" fmla="*/ 102394 w 9277174"/>
                <a:gd name="connsiteY5" fmla="*/ 926360 h 926360"/>
                <a:gd name="connsiteX6" fmla="*/ 1736 w 9277174"/>
                <a:gd name="connsiteY6" fmla="*/ 825702 h 926360"/>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825702 h 926360"/>
                <a:gd name="connsiteX4" fmla="*/ 8605129 w 8705787"/>
                <a:gd name="connsiteY4" fmla="*/ 926360 h 926360"/>
                <a:gd name="connsiteX5" fmla="*/ 102394 w 8705787"/>
                <a:gd name="connsiteY5" fmla="*/ 926360 h 926360"/>
                <a:gd name="connsiteX6" fmla="*/ 1736 w 8705787"/>
                <a:gd name="connsiteY6" fmla="*/ 825702 h 926360"/>
                <a:gd name="connsiteX0" fmla="*/ 1736 w 8706729"/>
                <a:gd name="connsiteY0" fmla="*/ 825702 h 926360"/>
                <a:gd name="connsiteX1" fmla="*/ 0 w 8706729"/>
                <a:gd name="connsiteY1" fmla="*/ 0 h 926360"/>
                <a:gd name="connsiteX2" fmla="*/ 8706729 w 8706729"/>
                <a:gd name="connsiteY2" fmla="*/ 2381 h 926360"/>
                <a:gd name="connsiteX3" fmla="*/ 8705787 w 8706729"/>
                <a:gd name="connsiteY3" fmla="*/ 825702 h 926360"/>
                <a:gd name="connsiteX4" fmla="*/ 8605129 w 8706729"/>
                <a:gd name="connsiteY4" fmla="*/ 926360 h 926360"/>
                <a:gd name="connsiteX5" fmla="*/ 102394 w 8706729"/>
                <a:gd name="connsiteY5" fmla="*/ 926360 h 926360"/>
                <a:gd name="connsiteX6" fmla="*/ 1736 w 8706729"/>
                <a:gd name="connsiteY6" fmla="*/ 825702 h 926360"/>
                <a:gd name="connsiteX0" fmla="*/ 117 w 8705110"/>
                <a:gd name="connsiteY0" fmla="*/ 825702 h 926360"/>
                <a:gd name="connsiteX1" fmla="*/ 762 w 8705110"/>
                <a:gd name="connsiteY1" fmla="*/ 0 h 926360"/>
                <a:gd name="connsiteX2" fmla="*/ 8705110 w 8705110"/>
                <a:gd name="connsiteY2" fmla="*/ 2381 h 926360"/>
                <a:gd name="connsiteX3" fmla="*/ 8704168 w 8705110"/>
                <a:gd name="connsiteY3" fmla="*/ 825702 h 926360"/>
                <a:gd name="connsiteX4" fmla="*/ 8603510 w 8705110"/>
                <a:gd name="connsiteY4" fmla="*/ 926360 h 926360"/>
                <a:gd name="connsiteX5" fmla="*/ 100775 w 8705110"/>
                <a:gd name="connsiteY5" fmla="*/ 926360 h 926360"/>
                <a:gd name="connsiteX6" fmla="*/ 117 w 8705110"/>
                <a:gd name="connsiteY6" fmla="*/ 825702 h 92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en-US" altLang="zh-CN" sz="1400" dirty="0">
                  <a:solidFill>
                    <a:srgbClr val="0000FF"/>
                  </a:solidFill>
                  <a:latin typeface="Courier New" panose="02070309020205020404" pitchFamily="49" charset="0"/>
                  <a:cs typeface="Courier New" panose="02070309020205020404" pitchFamily="49" charset="0"/>
                </a:rPr>
                <a:t>class</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a:t>
              </a:r>
            </a:p>
            <a:p>
              <a:r>
                <a:rPr lang="en-US" altLang="zh-CN" sz="1400" dirty="0">
                  <a:solidFill>
                    <a:srgbClr val="0000FF"/>
                  </a:solidFill>
                  <a:latin typeface="Courier New" panose="02070309020205020404" pitchFamily="49" charset="0"/>
                  <a:cs typeface="Courier New" panose="02070309020205020404" pitchFamily="49" charset="0"/>
                </a:rPr>
                <a:t>    friend</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8080"/>
                  </a:solidFill>
                  <a:latin typeface="Courier New" panose="02070309020205020404" pitchFamily="49" charset="0"/>
                  <a:cs typeface="Courier New" panose="02070309020205020404" pitchFamily="49" charset="0"/>
                </a:rPr>
                <a:t>operator/</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FF"/>
                  </a:solidFill>
                  <a:latin typeface="Courier New" panose="02070309020205020404" pitchFamily="49" charset="0"/>
                  <a:cs typeface="Courier New" panose="02070309020205020404" pitchFamily="49" charset="0"/>
                </a:rPr>
                <a:t>int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808080"/>
                  </a:solidFill>
                  <a:latin typeface="Courier New" panose="02070309020205020404" pitchFamily="49" charset="0"/>
                  <a:cs typeface="Courier New" panose="02070309020205020404" pitchFamily="49" charset="0"/>
                </a:rPr>
                <a:t>left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FF"/>
                  </a:solidFill>
                  <a:latin typeface="Courier New" panose="02070309020205020404" pitchFamily="49" charset="0"/>
                  <a:cs typeface="Courier New" panose="02070309020205020404" pitchFamily="49" charset="0"/>
                </a:rPr>
                <a:t>const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&amp;</a:t>
              </a:r>
              <a:r>
                <a:rPr lang="en-US" altLang="zh-CN" sz="1400" dirty="0">
                  <a:solidFill>
                    <a:srgbClr val="808080"/>
                  </a:solidFill>
                  <a:latin typeface="Courier New" panose="02070309020205020404" pitchFamily="49" charset="0"/>
                  <a:cs typeface="Courier New" panose="02070309020205020404" pitchFamily="49" charset="0"/>
                </a:rPr>
                <a:t>right</a:t>
              </a:r>
              <a:r>
                <a:rPr lang="en-US" altLang="zh-CN" sz="1400" dirty="0">
                  <a:solidFill>
                    <a:srgbClr val="000000"/>
                  </a:solidFill>
                  <a:latin typeface="Courier New" panose="02070309020205020404" pitchFamily="49" charset="0"/>
                  <a:cs typeface="Courier New" panose="02070309020205020404" pitchFamily="49" charset="0"/>
                </a:rPr>
                <a:t>);</a:t>
              </a:r>
            </a:p>
            <a:p>
              <a:r>
                <a:rPr lang="en-US" altLang="zh-CN" sz="1400" dirty="0">
                  <a:solidFill>
                    <a:srgbClr val="000000"/>
                  </a:solidFill>
                  <a:latin typeface="Courier New" panose="02070309020205020404" pitchFamily="49" charset="0"/>
                  <a:cs typeface="Courier New" panose="02070309020205020404" pitchFamily="49" charset="0"/>
                </a:rPr>
                <a:t>};</a:t>
              </a:r>
            </a:p>
            <a:p>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8080"/>
                  </a:solidFill>
                  <a:latin typeface="Courier New" panose="02070309020205020404" pitchFamily="49" charset="0"/>
                  <a:cs typeface="Courier New" panose="02070309020205020404" pitchFamily="49" charset="0"/>
                </a:rPr>
                <a:t>operator/</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FF"/>
                  </a:solidFill>
                  <a:latin typeface="Courier New" panose="02070309020205020404" pitchFamily="49" charset="0"/>
                  <a:cs typeface="Courier New" panose="02070309020205020404" pitchFamily="49" charset="0"/>
                </a:rPr>
                <a:t>int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808080"/>
                  </a:solidFill>
                  <a:latin typeface="Courier New" panose="02070309020205020404" pitchFamily="49" charset="0"/>
                  <a:cs typeface="Courier New" panose="02070309020205020404" pitchFamily="49" charset="0"/>
                </a:rPr>
                <a:t>left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FF"/>
                  </a:solidFill>
                  <a:latin typeface="Courier New" panose="02070309020205020404" pitchFamily="49" charset="0"/>
                  <a:cs typeface="Courier New" panose="02070309020205020404" pitchFamily="49" charset="0"/>
                </a:rPr>
                <a:t>const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&amp;</a:t>
              </a:r>
              <a:r>
                <a:rPr lang="en-US" altLang="zh-CN" sz="1400" dirty="0">
                  <a:solidFill>
                    <a:srgbClr val="808080"/>
                  </a:solidFill>
                  <a:latin typeface="Courier New" panose="02070309020205020404" pitchFamily="49" charset="0"/>
                  <a:cs typeface="Courier New" panose="02070309020205020404" pitchFamily="49" charset="0"/>
                </a:rPr>
                <a:t>right</a:t>
              </a:r>
              <a:r>
                <a:rPr lang="en-US" altLang="zh-CN" sz="1400" dirty="0">
                  <a:solidFill>
                    <a:srgbClr val="000000"/>
                  </a:solidFill>
                  <a:latin typeface="Courier New" panose="02070309020205020404" pitchFamily="49" charset="0"/>
                  <a:cs typeface="Courier New" panose="02070309020205020404" pitchFamily="49" charset="0"/>
                </a:rPr>
                <a:t>) {</a:t>
              </a:r>
            </a:p>
            <a:p>
              <a:r>
                <a:rPr lang="en-US" altLang="zh-CN" sz="1400" dirty="0">
                  <a:solidFill>
                    <a:srgbClr val="0000FF"/>
                  </a:solidFill>
                  <a:latin typeface="Courier New" panose="02070309020205020404" pitchFamily="49" charset="0"/>
                  <a:cs typeface="Courier New" panose="02070309020205020404" pitchFamily="49" charset="0"/>
                </a:rPr>
                <a:t>    return</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808080"/>
                  </a:solidFill>
                  <a:latin typeface="Courier New" panose="02070309020205020404" pitchFamily="49" charset="0"/>
                  <a:cs typeface="Courier New" panose="02070309020205020404" pitchFamily="49" charset="0"/>
                </a:rPr>
                <a:t>left</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err="1">
                  <a:solidFill>
                    <a:srgbClr val="808080"/>
                  </a:solidFill>
                  <a:latin typeface="Courier New" panose="02070309020205020404" pitchFamily="49" charset="0"/>
                  <a:cs typeface="Courier New" panose="02070309020205020404" pitchFamily="49" charset="0"/>
                </a:rPr>
                <a:t>right</a:t>
              </a:r>
              <a:r>
                <a:rPr lang="en-US" altLang="zh-CN" sz="1400" dirty="0" err="1">
                  <a:solidFill>
                    <a:srgbClr val="000000"/>
                  </a:solidFill>
                  <a:latin typeface="Courier New" panose="02070309020205020404" pitchFamily="49" charset="0"/>
                  <a:cs typeface="Courier New" panose="02070309020205020404" pitchFamily="49" charset="0"/>
                </a:rPr>
                <a:t>.m_denominator</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right.m_numerator</a:t>
              </a:r>
              <a:r>
                <a:rPr lang="en-US" altLang="zh-CN" sz="1400" dirty="0">
                  <a:solidFill>
                    <a:srgbClr val="000000"/>
                  </a:solidFill>
                  <a:latin typeface="Courier New" panose="02070309020205020404" pitchFamily="49" charset="0"/>
                  <a:cs typeface="Courier New" panose="02070309020205020404" pitchFamily="49" charset="0"/>
                </a:rPr>
                <a:t>);</a:t>
              </a:r>
            </a:p>
            <a:p>
              <a:r>
                <a:rPr lang="en-US" altLang="zh-CN" sz="1400" dirty="0">
                  <a:solidFill>
                    <a:srgbClr val="000000"/>
                  </a:solidFill>
                  <a:latin typeface="Courier New" panose="02070309020205020404" pitchFamily="49" charset="0"/>
                  <a:cs typeface="Courier New" panose="02070309020205020404" pitchFamily="49" charset="0"/>
                </a:rPr>
                <a:t>}</a:t>
              </a:r>
            </a:p>
            <a:p>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a(1, 2);</a:t>
              </a:r>
            </a:p>
            <a:p>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b = 4 </a:t>
              </a:r>
              <a:r>
                <a:rPr lang="en-US" altLang="zh-CN" sz="1400" dirty="0">
                  <a:solidFill>
                    <a:srgbClr val="00808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a:t>
              </a:r>
            </a:p>
          </p:txBody>
        </p:sp>
        <p:grpSp>
          <p:nvGrpSpPr>
            <p:cNvPr id="11" name="组合 10">
              <a:extLst>
                <a:ext uri="{FF2B5EF4-FFF2-40B4-BE49-F238E27FC236}">
                  <a16:creationId xmlns:a16="http://schemas.microsoft.com/office/drawing/2014/main" id="{1CFC1D76-9514-455D-BD6C-EE26D89F93A7}"/>
                </a:ext>
              </a:extLst>
            </p:cNvPr>
            <p:cNvGrpSpPr/>
            <p:nvPr/>
          </p:nvGrpSpPr>
          <p:grpSpPr>
            <a:xfrm>
              <a:off x="117133" y="4626573"/>
              <a:ext cx="8704053" cy="475449"/>
              <a:chOff x="219973" y="1763590"/>
              <a:chExt cx="8704053" cy="475449"/>
            </a:xfrm>
          </p:grpSpPr>
          <p:sp>
            <p:nvSpPr>
              <p:cNvPr id="12" name="矩形: 圆顶角 11">
                <a:extLst>
                  <a:ext uri="{FF2B5EF4-FFF2-40B4-BE49-F238E27FC236}">
                    <a16:creationId xmlns:a16="http://schemas.microsoft.com/office/drawing/2014/main" id="{9EFF583F-C08D-4541-BA14-304681573FF7}"/>
                  </a:ext>
                </a:extLst>
              </p:cNvPr>
              <p:cNvSpPr/>
              <p:nvPr/>
            </p:nvSpPr>
            <p:spPr>
              <a:xfrm>
                <a:off x="219974" y="1763590"/>
                <a:ext cx="8704052" cy="417061"/>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bg1"/>
                    </a:solidFill>
                    <a:latin typeface="Courier New" panose="02070309020205020404" pitchFamily="49" charset="0"/>
                    <a:cs typeface="Courier New" panose="02070309020205020404" pitchFamily="49" charset="0"/>
                  </a:rPr>
                  <a:t>示例</a:t>
                </a:r>
              </a:p>
            </p:txBody>
          </p:sp>
          <p:sp>
            <p:nvSpPr>
              <p:cNvPr id="13" name="矩形 12">
                <a:extLst>
                  <a:ext uri="{FF2B5EF4-FFF2-40B4-BE49-F238E27FC236}">
                    <a16:creationId xmlns:a16="http://schemas.microsoft.com/office/drawing/2014/main" id="{A4A5B915-77FE-4733-88D7-21E40ED4FD91}"/>
                  </a:ext>
                </a:extLst>
              </p:cNvPr>
              <p:cNvSpPr/>
              <p:nvPr/>
            </p:nvSpPr>
            <p:spPr>
              <a:xfrm>
                <a:off x="219973" y="1777374"/>
                <a:ext cx="8704051" cy="461665"/>
              </a:xfrm>
              <a:prstGeom prst="rect">
                <a:avLst/>
              </a:prstGeom>
            </p:spPr>
            <p:txBody>
              <a:bodyPr wrap="square">
                <a:spAutoFit/>
              </a:bodyPr>
              <a:lstStyle/>
              <a:p>
                <a:endParaRPr lang="zh-CN" altLang="en-US" sz="2400" dirty="0">
                  <a:solidFill>
                    <a:schemeClr val="bg1"/>
                  </a:solidFill>
                  <a:latin typeface="Courier New" panose="02070309020205020404" pitchFamily="49" charset="0"/>
                  <a:cs typeface="Courier New" panose="02070309020205020404" pitchFamily="49" charset="0"/>
                </a:endParaRPr>
              </a:p>
            </p:txBody>
          </p:sp>
        </p:grpSp>
      </p:grpSp>
    </p:spTree>
    <p:extLst>
      <p:ext uri="{BB962C8B-B14F-4D97-AF65-F5344CB8AC3E}">
        <p14:creationId xmlns:p14="http://schemas.microsoft.com/office/powerpoint/2010/main" val="7625832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38</a:t>
            </a:fld>
            <a:endParaRPr lang="zh-CN" altLang="en-US" dirty="0"/>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842066" cy="584775"/>
          </a:xfrm>
          <a:prstGeom prst="rect">
            <a:avLst/>
          </a:prstGeom>
          <a:noFill/>
        </p:spPr>
        <p:txBody>
          <a:bodyPr wrap="square" rtlCol="0">
            <a:spAutoFit/>
          </a:bodyPr>
          <a:lstStyle/>
          <a:p>
            <a:r>
              <a:rPr lang="en-US" altLang="zh-CN" sz="3200" dirty="0">
                <a:solidFill>
                  <a:schemeClr val="bg1"/>
                </a:solidFill>
              </a:rPr>
              <a:t>6.3.2 </a:t>
            </a:r>
            <a:r>
              <a:rPr lang="zh-CN" altLang="en-US" sz="3200" dirty="0">
                <a:solidFill>
                  <a:schemeClr val="bg1"/>
                </a:solidFill>
              </a:rPr>
              <a:t>重载原则</a:t>
            </a:r>
            <a:endParaRPr lang="zh-CN" altLang="en-US" sz="2400" dirty="0">
              <a:solidFill>
                <a:schemeClr val="bg1"/>
              </a:solidFill>
            </a:endParaRPr>
          </a:p>
        </p:txBody>
      </p:sp>
      <p:grpSp>
        <p:nvGrpSpPr>
          <p:cNvPr id="38" name="组合 37">
            <a:extLst>
              <a:ext uri="{FF2B5EF4-FFF2-40B4-BE49-F238E27FC236}">
                <a16:creationId xmlns:a16="http://schemas.microsoft.com/office/drawing/2014/main" id="{49B0A701-46D1-4478-A906-CE59B706B1CC}"/>
              </a:ext>
            </a:extLst>
          </p:cNvPr>
          <p:cNvGrpSpPr/>
          <p:nvPr/>
        </p:nvGrpSpPr>
        <p:grpSpPr>
          <a:xfrm>
            <a:off x="219915" y="1521422"/>
            <a:ext cx="8704169" cy="1230314"/>
            <a:chOff x="117017" y="4626573"/>
            <a:chExt cx="8704169" cy="1230314"/>
          </a:xfrm>
          <a:effectLst>
            <a:outerShdw blurRad="50800" dist="38100" dir="2700000" algn="tl" rotWithShape="0">
              <a:prstClr val="black">
                <a:alpha val="40000"/>
              </a:prstClr>
            </a:outerShdw>
          </a:effectLst>
        </p:grpSpPr>
        <p:sp>
          <p:nvSpPr>
            <p:cNvPr id="37" name="矩形: 圆角 36">
              <a:extLst>
                <a:ext uri="{FF2B5EF4-FFF2-40B4-BE49-F238E27FC236}">
                  <a16:creationId xmlns:a16="http://schemas.microsoft.com/office/drawing/2014/main" id="{2054092E-883B-486D-AE99-AFD60E3EDD45}"/>
                </a:ext>
              </a:extLst>
            </p:cNvPr>
            <p:cNvSpPr/>
            <p:nvPr/>
          </p:nvSpPr>
          <p:spPr>
            <a:xfrm>
              <a:off x="117017" y="5051923"/>
              <a:ext cx="8704051" cy="804964"/>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 fmla="*/ 0 w 8704051"/>
                <a:gd name="connsiteY0" fmla="*/ 823321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103039 h 926360"/>
                <a:gd name="connsiteX4" fmla="*/ 8705787 w 8705787"/>
                <a:gd name="connsiteY4" fmla="*/ 825702 h 926360"/>
                <a:gd name="connsiteX5" fmla="*/ 8605129 w 8705787"/>
                <a:gd name="connsiteY5" fmla="*/ 926360 h 926360"/>
                <a:gd name="connsiteX6" fmla="*/ 102394 w 8705787"/>
                <a:gd name="connsiteY6" fmla="*/ 926360 h 926360"/>
                <a:gd name="connsiteX7" fmla="*/ 1736 w 8705787"/>
                <a:gd name="connsiteY7" fmla="*/ 825702 h 926360"/>
                <a:gd name="connsiteX0" fmla="*/ 1736 w 9277174"/>
                <a:gd name="connsiteY0" fmla="*/ 825702 h 926360"/>
                <a:gd name="connsiteX1" fmla="*/ 0 w 9277174"/>
                <a:gd name="connsiteY1" fmla="*/ 0 h 926360"/>
                <a:gd name="connsiteX2" fmla="*/ 8605129 w 9277174"/>
                <a:gd name="connsiteY2" fmla="*/ 2381 h 926360"/>
                <a:gd name="connsiteX3" fmla="*/ 8705787 w 9277174"/>
                <a:gd name="connsiteY3" fmla="*/ 825702 h 926360"/>
                <a:gd name="connsiteX4" fmla="*/ 8605129 w 9277174"/>
                <a:gd name="connsiteY4" fmla="*/ 926360 h 926360"/>
                <a:gd name="connsiteX5" fmla="*/ 102394 w 9277174"/>
                <a:gd name="connsiteY5" fmla="*/ 926360 h 926360"/>
                <a:gd name="connsiteX6" fmla="*/ 1736 w 9277174"/>
                <a:gd name="connsiteY6" fmla="*/ 825702 h 926360"/>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825702 h 926360"/>
                <a:gd name="connsiteX4" fmla="*/ 8605129 w 8705787"/>
                <a:gd name="connsiteY4" fmla="*/ 926360 h 926360"/>
                <a:gd name="connsiteX5" fmla="*/ 102394 w 8705787"/>
                <a:gd name="connsiteY5" fmla="*/ 926360 h 926360"/>
                <a:gd name="connsiteX6" fmla="*/ 1736 w 8705787"/>
                <a:gd name="connsiteY6" fmla="*/ 825702 h 926360"/>
                <a:gd name="connsiteX0" fmla="*/ 1736 w 8706729"/>
                <a:gd name="connsiteY0" fmla="*/ 825702 h 926360"/>
                <a:gd name="connsiteX1" fmla="*/ 0 w 8706729"/>
                <a:gd name="connsiteY1" fmla="*/ 0 h 926360"/>
                <a:gd name="connsiteX2" fmla="*/ 8706729 w 8706729"/>
                <a:gd name="connsiteY2" fmla="*/ 2381 h 926360"/>
                <a:gd name="connsiteX3" fmla="*/ 8705787 w 8706729"/>
                <a:gd name="connsiteY3" fmla="*/ 825702 h 926360"/>
                <a:gd name="connsiteX4" fmla="*/ 8605129 w 8706729"/>
                <a:gd name="connsiteY4" fmla="*/ 926360 h 926360"/>
                <a:gd name="connsiteX5" fmla="*/ 102394 w 8706729"/>
                <a:gd name="connsiteY5" fmla="*/ 926360 h 926360"/>
                <a:gd name="connsiteX6" fmla="*/ 1736 w 8706729"/>
                <a:gd name="connsiteY6" fmla="*/ 825702 h 926360"/>
                <a:gd name="connsiteX0" fmla="*/ 117 w 8705110"/>
                <a:gd name="connsiteY0" fmla="*/ 825702 h 926360"/>
                <a:gd name="connsiteX1" fmla="*/ 762 w 8705110"/>
                <a:gd name="connsiteY1" fmla="*/ 0 h 926360"/>
                <a:gd name="connsiteX2" fmla="*/ 8705110 w 8705110"/>
                <a:gd name="connsiteY2" fmla="*/ 2381 h 926360"/>
                <a:gd name="connsiteX3" fmla="*/ 8704168 w 8705110"/>
                <a:gd name="connsiteY3" fmla="*/ 825702 h 926360"/>
                <a:gd name="connsiteX4" fmla="*/ 8603510 w 8705110"/>
                <a:gd name="connsiteY4" fmla="*/ 926360 h 926360"/>
                <a:gd name="connsiteX5" fmla="*/ 100775 w 8705110"/>
                <a:gd name="connsiteY5" fmla="*/ 926360 h 926360"/>
                <a:gd name="connsiteX6" fmla="*/ 117 w 8705110"/>
                <a:gd name="connsiteY6" fmla="*/ 825702 h 92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9E9F3"/>
            </a:solidFill>
            <a:ln>
              <a:solidFill>
                <a:srgbClr val="E9E9F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342900" indent="-342900">
                <a:lnSpc>
                  <a:spcPct val="120000"/>
                </a:lnSpc>
                <a:buClr>
                  <a:srgbClr val="262685"/>
                </a:buClr>
                <a:buSzPct val="80000"/>
                <a:buFont typeface="Wingdings" panose="05000000000000000000" pitchFamily="2" charset="2"/>
                <a:buChar char="l"/>
              </a:pPr>
              <a:r>
                <a:rPr lang="zh-CN" altLang="en-US" sz="2000" dirty="0">
                  <a:solidFill>
                    <a:srgbClr val="000000"/>
                  </a:solidFill>
                  <a:latin typeface="MicrosoftYaHei"/>
                </a:rPr>
                <a:t>只能重载 </a:t>
              </a:r>
              <a:r>
                <a:rPr lang="en-US" altLang="zh-CN" sz="2000" dirty="0">
                  <a:solidFill>
                    <a:srgbClr val="000000"/>
                  </a:solidFill>
                  <a:latin typeface="MicrosoftYaHei"/>
                </a:rPr>
                <a:t>C++ </a:t>
              </a:r>
              <a:r>
                <a:rPr lang="zh-CN" altLang="en-US" sz="2000" dirty="0">
                  <a:solidFill>
                    <a:srgbClr val="000000"/>
                  </a:solidFill>
                  <a:latin typeface="MicrosoftYaHei"/>
                </a:rPr>
                <a:t>语言已经存在的运算符，不能更改或创造新的运算符；</a:t>
              </a:r>
            </a:p>
            <a:p>
              <a:pPr marL="342900" indent="-342900">
                <a:lnSpc>
                  <a:spcPct val="120000"/>
                </a:lnSpc>
                <a:buClr>
                  <a:srgbClr val="262685"/>
                </a:buClr>
                <a:buSzPct val="80000"/>
                <a:buFont typeface="Wingdings" panose="05000000000000000000" pitchFamily="2" charset="2"/>
                <a:buChar char="l"/>
              </a:pPr>
              <a:r>
                <a:rPr lang="zh-CN" altLang="en-US" sz="2000" dirty="0">
                  <a:solidFill>
                    <a:srgbClr val="000000"/>
                  </a:solidFill>
                  <a:latin typeface="MicrosoftYaHei"/>
                </a:rPr>
                <a:t>重载运算符的运算对象至少有一个是类类型。</a:t>
              </a:r>
              <a:endParaRPr lang="en-US" altLang="zh-CN" sz="2000" dirty="0">
                <a:solidFill>
                  <a:srgbClr val="000000"/>
                </a:solidFill>
                <a:latin typeface="MicrosoftYaHei"/>
              </a:endParaRPr>
            </a:p>
          </p:txBody>
        </p:sp>
        <p:sp>
          <p:nvSpPr>
            <p:cNvPr id="33" name="矩形: 圆顶角 32">
              <a:extLst>
                <a:ext uri="{FF2B5EF4-FFF2-40B4-BE49-F238E27FC236}">
                  <a16:creationId xmlns:a16="http://schemas.microsoft.com/office/drawing/2014/main" id="{2F01A5DD-1718-4031-BF17-D7D1DDA33FC7}"/>
                </a:ext>
              </a:extLst>
            </p:cNvPr>
            <p:cNvSpPr/>
            <p:nvPr/>
          </p:nvSpPr>
          <p:spPr>
            <a:xfrm>
              <a:off x="117134" y="4626573"/>
              <a:ext cx="8704052" cy="417061"/>
            </a:xfrm>
            <a:prstGeom prst="round2SameRect">
              <a:avLst>
                <a:gd name="adj1" fmla="val 20076"/>
                <a:gd name="adj2" fmla="val 0"/>
              </a:avLst>
            </a:prstGeom>
            <a:solidFill>
              <a:srgbClr val="262685"/>
            </a:solidFill>
            <a:ln>
              <a:solidFill>
                <a:srgbClr val="2626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chemeClr val="bg1"/>
                  </a:solidFill>
                  <a:latin typeface="Courier New" panose="02070309020205020404" pitchFamily="49" charset="0"/>
                  <a:cs typeface="Courier New" panose="02070309020205020404" pitchFamily="49" charset="0"/>
                </a:rPr>
                <a:t>4. </a:t>
              </a:r>
              <a:r>
                <a:rPr lang="zh-CN" altLang="en-US" sz="2400" dirty="0">
                  <a:solidFill>
                    <a:schemeClr val="bg1"/>
                  </a:solidFill>
                  <a:latin typeface="Courier New" panose="02070309020205020404" pitchFamily="49" charset="0"/>
                  <a:cs typeface="Courier New" panose="02070309020205020404" pitchFamily="49" charset="0"/>
                </a:rPr>
                <a:t>其它原则</a:t>
              </a:r>
            </a:p>
          </p:txBody>
        </p:sp>
      </p:grpSp>
      <p:grpSp>
        <p:nvGrpSpPr>
          <p:cNvPr id="7" name="组合 6">
            <a:extLst>
              <a:ext uri="{FF2B5EF4-FFF2-40B4-BE49-F238E27FC236}">
                <a16:creationId xmlns:a16="http://schemas.microsoft.com/office/drawing/2014/main" id="{BE16292F-4CCC-4EFE-B9C8-C935838BAB7C}"/>
              </a:ext>
            </a:extLst>
          </p:cNvPr>
          <p:cNvGrpSpPr/>
          <p:nvPr/>
        </p:nvGrpSpPr>
        <p:grpSpPr>
          <a:xfrm>
            <a:off x="219915" y="3088945"/>
            <a:ext cx="8704169" cy="1319441"/>
            <a:chOff x="117017" y="4626573"/>
            <a:chExt cx="8704169" cy="1319441"/>
          </a:xfrm>
          <a:effectLst>
            <a:outerShdw blurRad="50800" dist="38100" dir="2700000" algn="tl" rotWithShape="0">
              <a:prstClr val="black">
                <a:alpha val="40000"/>
              </a:prstClr>
            </a:outerShdw>
          </a:effectLst>
        </p:grpSpPr>
        <p:sp>
          <p:nvSpPr>
            <p:cNvPr id="8" name="矩形: 圆角 36">
              <a:extLst>
                <a:ext uri="{FF2B5EF4-FFF2-40B4-BE49-F238E27FC236}">
                  <a16:creationId xmlns:a16="http://schemas.microsoft.com/office/drawing/2014/main" id="{49EBB020-5CDB-4DFA-8CC4-A6191C980796}"/>
                </a:ext>
              </a:extLst>
            </p:cNvPr>
            <p:cNvSpPr/>
            <p:nvPr/>
          </p:nvSpPr>
          <p:spPr>
            <a:xfrm>
              <a:off x="117017" y="5051923"/>
              <a:ext cx="8704051" cy="894091"/>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 fmla="*/ 0 w 8704051"/>
                <a:gd name="connsiteY0" fmla="*/ 823321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103039 h 926360"/>
                <a:gd name="connsiteX4" fmla="*/ 8705787 w 8705787"/>
                <a:gd name="connsiteY4" fmla="*/ 825702 h 926360"/>
                <a:gd name="connsiteX5" fmla="*/ 8605129 w 8705787"/>
                <a:gd name="connsiteY5" fmla="*/ 926360 h 926360"/>
                <a:gd name="connsiteX6" fmla="*/ 102394 w 8705787"/>
                <a:gd name="connsiteY6" fmla="*/ 926360 h 926360"/>
                <a:gd name="connsiteX7" fmla="*/ 1736 w 8705787"/>
                <a:gd name="connsiteY7" fmla="*/ 825702 h 926360"/>
                <a:gd name="connsiteX0" fmla="*/ 1736 w 9277174"/>
                <a:gd name="connsiteY0" fmla="*/ 825702 h 926360"/>
                <a:gd name="connsiteX1" fmla="*/ 0 w 9277174"/>
                <a:gd name="connsiteY1" fmla="*/ 0 h 926360"/>
                <a:gd name="connsiteX2" fmla="*/ 8605129 w 9277174"/>
                <a:gd name="connsiteY2" fmla="*/ 2381 h 926360"/>
                <a:gd name="connsiteX3" fmla="*/ 8705787 w 9277174"/>
                <a:gd name="connsiteY3" fmla="*/ 825702 h 926360"/>
                <a:gd name="connsiteX4" fmla="*/ 8605129 w 9277174"/>
                <a:gd name="connsiteY4" fmla="*/ 926360 h 926360"/>
                <a:gd name="connsiteX5" fmla="*/ 102394 w 9277174"/>
                <a:gd name="connsiteY5" fmla="*/ 926360 h 926360"/>
                <a:gd name="connsiteX6" fmla="*/ 1736 w 9277174"/>
                <a:gd name="connsiteY6" fmla="*/ 825702 h 926360"/>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825702 h 926360"/>
                <a:gd name="connsiteX4" fmla="*/ 8605129 w 8705787"/>
                <a:gd name="connsiteY4" fmla="*/ 926360 h 926360"/>
                <a:gd name="connsiteX5" fmla="*/ 102394 w 8705787"/>
                <a:gd name="connsiteY5" fmla="*/ 926360 h 926360"/>
                <a:gd name="connsiteX6" fmla="*/ 1736 w 8705787"/>
                <a:gd name="connsiteY6" fmla="*/ 825702 h 926360"/>
                <a:gd name="connsiteX0" fmla="*/ 1736 w 8706729"/>
                <a:gd name="connsiteY0" fmla="*/ 825702 h 926360"/>
                <a:gd name="connsiteX1" fmla="*/ 0 w 8706729"/>
                <a:gd name="connsiteY1" fmla="*/ 0 h 926360"/>
                <a:gd name="connsiteX2" fmla="*/ 8706729 w 8706729"/>
                <a:gd name="connsiteY2" fmla="*/ 2381 h 926360"/>
                <a:gd name="connsiteX3" fmla="*/ 8705787 w 8706729"/>
                <a:gd name="connsiteY3" fmla="*/ 825702 h 926360"/>
                <a:gd name="connsiteX4" fmla="*/ 8605129 w 8706729"/>
                <a:gd name="connsiteY4" fmla="*/ 926360 h 926360"/>
                <a:gd name="connsiteX5" fmla="*/ 102394 w 8706729"/>
                <a:gd name="connsiteY5" fmla="*/ 926360 h 926360"/>
                <a:gd name="connsiteX6" fmla="*/ 1736 w 8706729"/>
                <a:gd name="connsiteY6" fmla="*/ 825702 h 926360"/>
                <a:gd name="connsiteX0" fmla="*/ 117 w 8705110"/>
                <a:gd name="connsiteY0" fmla="*/ 825702 h 926360"/>
                <a:gd name="connsiteX1" fmla="*/ 762 w 8705110"/>
                <a:gd name="connsiteY1" fmla="*/ 0 h 926360"/>
                <a:gd name="connsiteX2" fmla="*/ 8705110 w 8705110"/>
                <a:gd name="connsiteY2" fmla="*/ 2381 h 926360"/>
                <a:gd name="connsiteX3" fmla="*/ 8704168 w 8705110"/>
                <a:gd name="connsiteY3" fmla="*/ 825702 h 926360"/>
                <a:gd name="connsiteX4" fmla="*/ 8603510 w 8705110"/>
                <a:gd name="connsiteY4" fmla="*/ 926360 h 926360"/>
                <a:gd name="connsiteX5" fmla="*/ 100775 w 8705110"/>
                <a:gd name="connsiteY5" fmla="*/ 926360 h 926360"/>
                <a:gd name="connsiteX6" fmla="*/ 117 w 8705110"/>
                <a:gd name="connsiteY6" fmla="*/ 825702 h 92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7F3E6"/>
            </a:solidFill>
            <a:ln>
              <a:solidFill>
                <a:srgbClr val="E7F3E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20000"/>
                </a:lnSpc>
                <a:buClr>
                  <a:srgbClr val="262685"/>
                </a:buClr>
                <a:buSzPct val="80000"/>
              </a:pPr>
              <a:r>
                <a:rPr lang="zh-CN" altLang="en-US" sz="2000" dirty="0">
                  <a:solidFill>
                    <a:srgbClr val="000000"/>
                  </a:solidFill>
                  <a:latin typeface="MicrosoftYaHei"/>
                </a:rPr>
                <a:t>下面代码是否正确：</a:t>
              </a:r>
              <a:endParaRPr lang="en-US" altLang="zh-CN" sz="2000" dirty="0">
                <a:solidFill>
                  <a:srgbClr val="000000"/>
                </a:solidFill>
                <a:latin typeface="MicrosoftYaHei"/>
              </a:endParaRPr>
            </a:p>
            <a:p>
              <a:pPr>
                <a:lnSpc>
                  <a:spcPct val="120000"/>
                </a:lnSpc>
                <a:buClr>
                  <a:srgbClr val="262685"/>
                </a:buClr>
                <a:buSzPct val="80000"/>
              </a:pPr>
              <a:endParaRPr lang="en-US" altLang="zh-CN" sz="1000" dirty="0">
                <a:solidFill>
                  <a:srgbClr val="000000"/>
                </a:solidFill>
                <a:latin typeface="MicrosoftYaHei"/>
              </a:endParaRPr>
            </a:p>
            <a:p>
              <a:pPr>
                <a:lnSpc>
                  <a:spcPct val="120000"/>
                </a:lnSpc>
                <a:buClr>
                  <a:srgbClr val="262685"/>
                </a:buClr>
                <a:buSzPct val="80000"/>
              </a:pPr>
              <a:r>
                <a:rPr lang="en-US" altLang="zh-CN" sz="1400" dirty="0">
                  <a:solidFill>
                    <a:srgbClr val="0000FF"/>
                  </a:solidFill>
                  <a:latin typeface="Courier New" panose="02070309020205020404" pitchFamily="49" charset="0"/>
                  <a:cs typeface="Courier New" panose="02070309020205020404" pitchFamily="49" charset="0"/>
                </a:rPr>
                <a:t>int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FF"/>
                  </a:solidFill>
                  <a:latin typeface="Courier New" panose="02070309020205020404" pitchFamily="49" charset="0"/>
                  <a:cs typeface="Courier New" panose="02070309020205020404" pitchFamily="49" charset="0"/>
                </a:rPr>
                <a:t>operator</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FF"/>
                  </a:solidFill>
                  <a:latin typeface="Courier New" panose="02070309020205020404" pitchFamily="49" charset="0"/>
                  <a:cs typeface="Courier New" panose="02070309020205020404" pitchFamily="49" charset="0"/>
                </a:rPr>
                <a:t>int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FF"/>
                  </a:solidFill>
                  <a:latin typeface="Courier New" panose="02070309020205020404" pitchFamily="49" charset="0"/>
                  <a:cs typeface="Courier New" panose="02070309020205020404" pitchFamily="49" charset="0"/>
                </a:rPr>
                <a:t>int</a:t>
              </a:r>
              <a:r>
                <a:rPr lang="en-US" altLang="zh-CN" sz="1400" dirty="0">
                  <a:solidFill>
                    <a:srgbClr val="000000"/>
                  </a:solidFill>
                  <a:latin typeface="Courier New" panose="02070309020205020404" pitchFamily="49" charset="0"/>
                  <a:cs typeface="Courier New" panose="02070309020205020404" pitchFamily="49" charset="0"/>
                </a:rPr>
                <a:t>);</a:t>
              </a:r>
            </a:p>
          </p:txBody>
        </p:sp>
        <p:sp>
          <p:nvSpPr>
            <p:cNvPr id="9" name="矩形: 圆顶角 8">
              <a:extLst>
                <a:ext uri="{FF2B5EF4-FFF2-40B4-BE49-F238E27FC236}">
                  <a16:creationId xmlns:a16="http://schemas.microsoft.com/office/drawing/2014/main" id="{5F9D1646-E592-478F-A4E0-9A6A988621DC}"/>
                </a:ext>
              </a:extLst>
            </p:cNvPr>
            <p:cNvSpPr/>
            <p:nvPr/>
          </p:nvSpPr>
          <p:spPr>
            <a:xfrm>
              <a:off x="117134" y="4626573"/>
              <a:ext cx="8704052" cy="417061"/>
            </a:xfrm>
            <a:prstGeom prst="round2SameRect">
              <a:avLst>
                <a:gd name="adj1" fmla="val 20076"/>
                <a:gd name="adj2" fmla="val 0"/>
              </a:avLst>
            </a:prstGeom>
            <a:solidFill>
              <a:srgbClr val="118707"/>
            </a:solidFill>
            <a:ln>
              <a:solidFill>
                <a:srgbClr val="1187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bg1"/>
                  </a:solidFill>
                  <a:latin typeface="Courier New" panose="02070309020205020404" pitchFamily="49" charset="0"/>
                  <a:cs typeface="Courier New" panose="02070309020205020404" pitchFamily="49" charset="0"/>
                </a:rPr>
                <a:t>问题</a:t>
              </a:r>
            </a:p>
          </p:txBody>
        </p:sp>
      </p:grpSp>
      <p:grpSp>
        <p:nvGrpSpPr>
          <p:cNvPr id="10" name="组合 9">
            <a:extLst>
              <a:ext uri="{FF2B5EF4-FFF2-40B4-BE49-F238E27FC236}">
                <a16:creationId xmlns:a16="http://schemas.microsoft.com/office/drawing/2014/main" id="{7E967820-A6E5-4A23-89D7-823221F39AFC}"/>
              </a:ext>
            </a:extLst>
          </p:cNvPr>
          <p:cNvGrpSpPr/>
          <p:nvPr/>
        </p:nvGrpSpPr>
        <p:grpSpPr>
          <a:xfrm>
            <a:off x="219796" y="4739533"/>
            <a:ext cx="8704170" cy="862824"/>
            <a:chOff x="117016" y="4626573"/>
            <a:chExt cx="8704170" cy="862824"/>
          </a:xfrm>
          <a:effectLst>
            <a:outerShdw blurRad="50800" dist="38100" dir="2700000" algn="tl" rotWithShape="0">
              <a:prstClr val="black">
                <a:alpha val="40000"/>
              </a:prstClr>
            </a:outerShdw>
          </a:effectLst>
        </p:grpSpPr>
        <p:sp>
          <p:nvSpPr>
            <p:cNvPr id="11" name="矩形: 圆角 36">
              <a:extLst>
                <a:ext uri="{FF2B5EF4-FFF2-40B4-BE49-F238E27FC236}">
                  <a16:creationId xmlns:a16="http://schemas.microsoft.com/office/drawing/2014/main" id="{4AC86C98-64D3-425A-9441-1F255AE3E010}"/>
                </a:ext>
              </a:extLst>
            </p:cNvPr>
            <p:cNvSpPr/>
            <p:nvPr/>
          </p:nvSpPr>
          <p:spPr>
            <a:xfrm>
              <a:off x="117016" y="5043634"/>
              <a:ext cx="8704051" cy="445763"/>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 fmla="*/ 0 w 8704051"/>
                <a:gd name="connsiteY0" fmla="*/ 823321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103039 h 926360"/>
                <a:gd name="connsiteX4" fmla="*/ 8705787 w 8705787"/>
                <a:gd name="connsiteY4" fmla="*/ 825702 h 926360"/>
                <a:gd name="connsiteX5" fmla="*/ 8605129 w 8705787"/>
                <a:gd name="connsiteY5" fmla="*/ 926360 h 926360"/>
                <a:gd name="connsiteX6" fmla="*/ 102394 w 8705787"/>
                <a:gd name="connsiteY6" fmla="*/ 926360 h 926360"/>
                <a:gd name="connsiteX7" fmla="*/ 1736 w 8705787"/>
                <a:gd name="connsiteY7" fmla="*/ 825702 h 926360"/>
                <a:gd name="connsiteX0" fmla="*/ 1736 w 9277174"/>
                <a:gd name="connsiteY0" fmla="*/ 825702 h 926360"/>
                <a:gd name="connsiteX1" fmla="*/ 0 w 9277174"/>
                <a:gd name="connsiteY1" fmla="*/ 0 h 926360"/>
                <a:gd name="connsiteX2" fmla="*/ 8605129 w 9277174"/>
                <a:gd name="connsiteY2" fmla="*/ 2381 h 926360"/>
                <a:gd name="connsiteX3" fmla="*/ 8705787 w 9277174"/>
                <a:gd name="connsiteY3" fmla="*/ 825702 h 926360"/>
                <a:gd name="connsiteX4" fmla="*/ 8605129 w 9277174"/>
                <a:gd name="connsiteY4" fmla="*/ 926360 h 926360"/>
                <a:gd name="connsiteX5" fmla="*/ 102394 w 9277174"/>
                <a:gd name="connsiteY5" fmla="*/ 926360 h 926360"/>
                <a:gd name="connsiteX6" fmla="*/ 1736 w 9277174"/>
                <a:gd name="connsiteY6" fmla="*/ 825702 h 926360"/>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825702 h 926360"/>
                <a:gd name="connsiteX4" fmla="*/ 8605129 w 8705787"/>
                <a:gd name="connsiteY4" fmla="*/ 926360 h 926360"/>
                <a:gd name="connsiteX5" fmla="*/ 102394 w 8705787"/>
                <a:gd name="connsiteY5" fmla="*/ 926360 h 926360"/>
                <a:gd name="connsiteX6" fmla="*/ 1736 w 8705787"/>
                <a:gd name="connsiteY6" fmla="*/ 825702 h 926360"/>
                <a:gd name="connsiteX0" fmla="*/ 1736 w 8706729"/>
                <a:gd name="connsiteY0" fmla="*/ 825702 h 926360"/>
                <a:gd name="connsiteX1" fmla="*/ 0 w 8706729"/>
                <a:gd name="connsiteY1" fmla="*/ 0 h 926360"/>
                <a:gd name="connsiteX2" fmla="*/ 8706729 w 8706729"/>
                <a:gd name="connsiteY2" fmla="*/ 2381 h 926360"/>
                <a:gd name="connsiteX3" fmla="*/ 8705787 w 8706729"/>
                <a:gd name="connsiteY3" fmla="*/ 825702 h 926360"/>
                <a:gd name="connsiteX4" fmla="*/ 8605129 w 8706729"/>
                <a:gd name="connsiteY4" fmla="*/ 926360 h 926360"/>
                <a:gd name="connsiteX5" fmla="*/ 102394 w 8706729"/>
                <a:gd name="connsiteY5" fmla="*/ 926360 h 926360"/>
                <a:gd name="connsiteX6" fmla="*/ 1736 w 8706729"/>
                <a:gd name="connsiteY6" fmla="*/ 825702 h 926360"/>
                <a:gd name="connsiteX0" fmla="*/ 117 w 8705110"/>
                <a:gd name="connsiteY0" fmla="*/ 825702 h 926360"/>
                <a:gd name="connsiteX1" fmla="*/ 762 w 8705110"/>
                <a:gd name="connsiteY1" fmla="*/ 0 h 926360"/>
                <a:gd name="connsiteX2" fmla="*/ 8705110 w 8705110"/>
                <a:gd name="connsiteY2" fmla="*/ 2381 h 926360"/>
                <a:gd name="connsiteX3" fmla="*/ 8704168 w 8705110"/>
                <a:gd name="connsiteY3" fmla="*/ 825702 h 926360"/>
                <a:gd name="connsiteX4" fmla="*/ 8603510 w 8705110"/>
                <a:gd name="connsiteY4" fmla="*/ 926360 h 926360"/>
                <a:gd name="connsiteX5" fmla="*/ 100775 w 8705110"/>
                <a:gd name="connsiteY5" fmla="*/ 926360 h 926360"/>
                <a:gd name="connsiteX6" fmla="*/ 117 w 8705110"/>
                <a:gd name="connsiteY6" fmla="*/ 825702 h 92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7F3E6"/>
            </a:solidFill>
            <a:ln>
              <a:solidFill>
                <a:srgbClr val="E7F3E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20000"/>
                </a:lnSpc>
                <a:buClr>
                  <a:srgbClr val="262685"/>
                </a:buClr>
                <a:buSzPct val="80000"/>
              </a:pPr>
              <a:r>
                <a:rPr lang="zh-CN" altLang="en-US" sz="2000" dirty="0">
                  <a:solidFill>
                    <a:srgbClr val="000000"/>
                  </a:solidFill>
                  <a:latin typeface="MicrosoftYaHei"/>
                </a:rPr>
                <a:t>错误，不能重新定义内置运算符。</a:t>
              </a:r>
              <a:endParaRPr lang="en-US" altLang="zh-CN" sz="1400" dirty="0">
                <a:solidFill>
                  <a:srgbClr val="000000"/>
                </a:solidFill>
                <a:latin typeface="Courier New" panose="02070309020205020404" pitchFamily="49" charset="0"/>
                <a:cs typeface="Courier New" panose="02070309020205020404" pitchFamily="49" charset="0"/>
              </a:endParaRPr>
            </a:p>
          </p:txBody>
        </p:sp>
        <p:sp>
          <p:nvSpPr>
            <p:cNvPr id="12" name="矩形: 圆顶角 11">
              <a:extLst>
                <a:ext uri="{FF2B5EF4-FFF2-40B4-BE49-F238E27FC236}">
                  <a16:creationId xmlns:a16="http://schemas.microsoft.com/office/drawing/2014/main" id="{65E372A9-39F5-466E-9D3C-E6A8E00B285C}"/>
                </a:ext>
              </a:extLst>
            </p:cNvPr>
            <p:cNvSpPr/>
            <p:nvPr/>
          </p:nvSpPr>
          <p:spPr>
            <a:xfrm>
              <a:off x="117134" y="4626573"/>
              <a:ext cx="8704052" cy="417061"/>
            </a:xfrm>
            <a:prstGeom prst="round2SameRect">
              <a:avLst>
                <a:gd name="adj1" fmla="val 20076"/>
                <a:gd name="adj2" fmla="val 0"/>
              </a:avLst>
            </a:prstGeom>
            <a:solidFill>
              <a:srgbClr val="118707"/>
            </a:solidFill>
            <a:ln>
              <a:solidFill>
                <a:srgbClr val="1187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bg1"/>
                  </a:solidFill>
                  <a:latin typeface="Courier New" panose="02070309020205020404" pitchFamily="49" charset="0"/>
                  <a:cs typeface="Courier New" panose="02070309020205020404" pitchFamily="49" charset="0"/>
                </a:rPr>
                <a:t>答案</a:t>
              </a:r>
            </a:p>
          </p:txBody>
        </p:sp>
      </p:grpSp>
    </p:spTree>
    <p:extLst>
      <p:ext uri="{BB962C8B-B14F-4D97-AF65-F5344CB8AC3E}">
        <p14:creationId xmlns:p14="http://schemas.microsoft.com/office/powerpoint/2010/main" val="566840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39</a:t>
            </a:fld>
            <a:endParaRPr lang="zh-CN" altLang="en-US" dirty="0"/>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842066" cy="584775"/>
          </a:xfrm>
          <a:prstGeom prst="rect">
            <a:avLst/>
          </a:prstGeom>
          <a:noFill/>
        </p:spPr>
        <p:txBody>
          <a:bodyPr wrap="square" rtlCol="0">
            <a:spAutoFit/>
          </a:bodyPr>
          <a:lstStyle/>
          <a:p>
            <a:r>
              <a:rPr lang="en-US" altLang="zh-CN" sz="3200" dirty="0">
                <a:solidFill>
                  <a:schemeClr val="bg1"/>
                </a:solidFill>
              </a:rPr>
              <a:t>6.3.3 </a:t>
            </a:r>
            <a:r>
              <a:rPr lang="zh-CN" altLang="en-US" sz="3200" dirty="0">
                <a:solidFill>
                  <a:schemeClr val="bg1"/>
                </a:solidFill>
              </a:rPr>
              <a:t>输入和输出运算符</a:t>
            </a:r>
            <a:endParaRPr lang="zh-CN" altLang="en-US" sz="2400" dirty="0">
              <a:solidFill>
                <a:schemeClr val="bg1"/>
              </a:solidFill>
            </a:endParaRPr>
          </a:p>
        </p:txBody>
      </p:sp>
      <p:grpSp>
        <p:nvGrpSpPr>
          <p:cNvPr id="38" name="组合 37">
            <a:extLst>
              <a:ext uri="{FF2B5EF4-FFF2-40B4-BE49-F238E27FC236}">
                <a16:creationId xmlns:a16="http://schemas.microsoft.com/office/drawing/2014/main" id="{49B0A701-46D1-4478-A906-CE59B706B1CC}"/>
              </a:ext>
            </a:extLst>
          </p:cNvPr>
          <p:cNvGrpSpPr/>
          <p:nvPr/>
        </p:nvGrpSpPr>
        <p:grpSpPr>
          <a:xfrm>
            <a:off x="219849" y="1998508"/>
            <a:ext cx="8704169" cy="1230314"/>
            <a:chOff x="117017" y="4626573"/>
            <a:chExt cx="8704169" cy="1230314"/>
          </a:xfrm>
          <a:effectLst>
            <a:outerShdw blurRad="50800" dist="38100" dir="2700000" algn="tl" rotWithShape="0">
              <a:prstClr val="black">
                <a:alpha val="40000"/>
              </a:prstClr>
            </a:outerShdw>
          </a:effectLst>
        </p:grpSpPr>
        <p:sp>
          <p:nvSpPr>
            <p:cNvPr id="37" name="矩形: 圆角 36">
              <a:extLst>
                <a:ext uri="{FF2B5EF4-FFF2-40B4-BE49-F238E27FC236}">
                  <a16:creationId xmlns:a16="http://schemas.microsoft.com/office/drawing/2014/main" id="{2054092E-883B-486D-AE99-AFD60E3EDD45}"/>
                </a:ext>
              </a:extLst>
            </p:cNvPr>
            <p:cNvSpPr/>
            <p:nvPr/>
          </p:nvSpPr>
          <p:spPr>
            <a:xfrm>
              <a:off x="117017" y="5051923"/>
              <a:ext cx="8704051" cy="804964"/>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 fmla="*/ 0 w 8704051"/>
                <a:gd name="connsiteY0" fmla="*/ 823321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103039 h 926360"/>
                <a:gd name="connsiteX4" fmla="*/ 8705787 w 8705787"/>
                <a:gd name="connsiteY4" fmla="*/ 825702 h 926360"/>
                <a:gd name="connsiteX5" fmla="*/ 8605129 w 8705787"/>
                <a:gd name="connsiteY5" fmla="*/ 926360 h 926360"/>
                <a:gd name="connsiteX6" fmla="*/ 102394 w 8705787"/>
                <a:gd name="connsiteY6" fmla="*/ 926360 h 926360"/>
                <a:gd name="connsiteX7" fmla="*/ 1736 w 8705787"/>
                <a:gd name="connsiteY7" fmla="*/ 825702 h 926360"/>
                <a:gd name="connsiteX0" fmla="*/ 1736 w 9277174"/>
                <a:gd name="connsiteY0" fmla="*/ 825702 h 926360"/>
                <a:gd name="connsiteX1" fmla="*/ 0 w 9277174"/>
                <a:gd name="connsiteY1" fmla="*/ 0 h 926360"/>
                <a:gd name="connsiteX2" fmla="*/ 8605129 w 9277174"/>
                <a:gd name="connsiteY2" fmla="*/ 2381 h 926360"/>
                <a:gd name="connsiteX3" fmla="*/ 8705787 w 9277174"/>
                <a:gd name="connsiteY3" fmla="*/ 825702 h 926360"/>
                <a:gd name="connsiteX4" fmla="*/ 8605129 w 9277174"/>
                <a:gd name="connsiteY4" fmla="*/ 926360 h 926360"/>
                <a:gd name="connsiteX5" fmla="*/ 102394 w 9277174"/>
                <a:gd name="connsiteY5" fmla="*/ 926360 h 926360"/>
                <a:gd name="connsiteX6" fmla="*/ 1736 w 9277174"/>
                <a:gd name="connsiteY6" fmla="*/ 825702 h 926360"/>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825702 h 926360"/>
                <a:gd name="connsiteX4" fmla="*/ 8605129 w 8705787"/>
                <a:gd name="connsiteY4" fmla="*/ 926360 h 926360"/>
                <a:gd name="connsiteX5" fmla="*/ 102394 w 8705787"/>
                <a:gd name="connsiteY5" fmla="*/ 926360 h 926360"/>
                <a:gd name="connsiteX6" fmla="*/ 1736 w 8705787"/>
                <a:gd name="connsiteY6" fmla="*/ 825702 h 926360"/>
                <a:gd name="connsiteX0" fmla="*/ 1736 w 8706729"/>
                <a:gd name="connsiteY0" fmla="*/ 825702 h 926360"/>
                <a:gd name="connsiteX1" fmla="*/ 0 w 8706729"/>
                <a:gd name="connsiteY1" fmla="*/ 0 h 926360"/>
                <a:gd name="connsiteX2" fmla="*/ 8706729 w 8706729"/>
                <a:gd name="connsiteY2" fmla="*/ 2381 h 926360"/>
                <a:gd name="connsiteX3" fmla="*/ 8705787 w 8706729"/>
                <a:gd name="connsiteY3" fmla="*/ 825702 h 926360"/>
                <a:gd name="connsiteX4" fmla="*/ 8605129 w 8706729"/>
                <a:gd name="connsiteY4" fmla="*/ 926360 h 926360"/>
                <a:gd name="connsiteX5" fmla="*/ 102394 w 8706729"/>
                <a:gd name="connsiteY5" fmla="*/ 926360 h 926360"/>
                <a:gd name="connsiteX6" fmla="*/ 1736 w 8706729"/>
                <a:gd name="connsiteY6" fmla="*/ 825702 h 926360"/>
                <a:gd name="connsiteX0" fmla="*/ 117 w 8705110"/>
                <a:gd name="connsiteY0" fmla="*/ 825702 h 926360"/>
                <a:gd name="connsiteX1" fmla="*/ 762 w 8705110"/>
                <a:gd name="connsiteY1" fmla="*/ 0 h 926360"/>
                <a:gd name="connsiteX2" fmla="*/ 8705110 w 8705110"/>
                <a:gd name="connsiteY2" fmla="*/ 2381 h 926360"/>
                <a:gd name="connsiteX3" fmla="*/ 8704168 w 8705110"/>
                <a:gd name="connsiteY3" fmla="*/ 825702 h 926360"/>
                <a:gd name="connsiteX4" fmla="*/ 8603510 w 8705110"/>
                <a:gd name="connsiteY4" fmla="*/ 926360 h 926360"/>
                <a:gd name="connsiteX5" fmla="*/ 100775 w 8705110"/>
                <a:gd name="connsiteY5" fmla="*/ 926360 h 926360"/>
                <a:gd name="connsiteX6" fmla="*/ 117 w 8705110"/>
                <a:gd name="connsiteY6" fmla="*/ 825702 h 92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9E9F3"/>
            </a:solidFill>
            <a:ln>
              <a:solidFill>
                <a:srgbClr val="E9E9F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20000"/>
                </a:lnSpc>
                <a:buClr>
                  <a:srgbClr val="262685"/>
                </a:buClr>
                <a:buSzPct val="80000"/>
              </a:pPr>
              <a:r>
                <a:rPr lang="zh-CN" altLang="en-US" sz="2000" dirty="0">
                  <a:solidFill>
                    <a:srgbClr val="000000"/>
                  </a:solidFill>
                  <a:latin typeface="MicrosoftYaHei"/>
                </a:rPr>
                <a:t>重载 </a:t>
              </a:r>
              <a:r>
                <a:rPr lang="en-US" altLang="zh-CN" sz="2000" dirty="0">
                  <a:solidFill>
                    <a:srgbClr val="000000"/>
                  </a:solidFill>
                  <a:latin typeface="MicrosoftYaHei"/>
                </a:rPr>
                <a:t>IO </a:t>
              </a:r>
              <a:r>
                <a:rPr lang="zh-CN" altLang="en-US" sz="2000" dirty="0">
                  <a:solidFill>
                    <a:srgbClr val="000000"/>
                  </a:solidFill>
                  <a:latin typeface="MicrosoftYaHei"/>
                </a:rPr>
                <a:t>标准库运算符 </a:t>
              </a:r>
              <a:r>
                <a:rPr lang="en-US" altLang="zh-CN" sz="2000" dirty="0">
                  <a:solidFill>
                    <a:srgbClr val="000000"/>
                  </a:solidFill>
                  <a:latin typeface="Courier New" panose="02070309020205020404" pitchFamily="49" charset="0"/>
                  <a:cs typeface="Courier New" panose="02070309020205020404" pitchFamily="49" charset="0"/>
                </a:rPr>
                <a:t>&lt;&lt; </a:t>
              </a:r>
              <a:r>
                <a:rPr lang="zh-CN" altLang="en-US" sz="2000" dirty="0">
                  <a:solidFill>
                    <a:srgbClr val="000000"/>
                  </a:solidFill>
                  <a:latin typeface="MicrosoftYaHei"/>
                </a:rPr>
                <a:t>和 </a:t>
              </a:r>
              <a:r>
                <a:rPr lang="en-US" altLang="zh-CN" sz="2000" dirty="0">
                  <a:solidFill>
                    <a:srgbClr val="000000"/>
                  </a:solidFill>
                  <a:latin typeface="Courier New" panose="02070309020205020404" pitchFamily="49" charset="0"/>
                  <a:cs typeface="Courier New" panose="02070309020205020404" pitchFamily="49" charset="0"/>
                </a:rPr>
                <a:t>&gt;&gt;</a:t>
              </a:r>
              <a:r>
                <a:rPr lang="en-US" altLang="zh-CN" sz="2000" dirty="0">
                  <a:solidFill>
                    <a:srgbClr val="000000"/>
                  </a:solidFill>
                  <a:latin typeface="MicrosoftYaHei"/>
                </a:rPr>
                <a:t> </a:t>
              </a:r>
              <a:r>
                <a:rPr lang="zh-CN" altLang="en-US" sz="2000" dirty="0">
                  <a:solidFill>
                    <a:srgbClr val="000000"/>
                  </a:solidFill>
                  <a:latin typeface="MicrosoftYaHei"/>
                </a:rPr>
                <a:t>来实现输出和输入操作，为了与 </a:t>
              </a:r>
              <a:r>
                <a:rPr lang="en-US" altLang="zh-CN" sz="2000" dirty="0">
                  <a:solidFill>
                    <a:srgbClr val="000000"/>
                  </a:solidFill>
                  <a:latin typeface="MicrosoftYaHei"/>
                </a:rPr>
                <a:t>IO </a:t>
              </a:r>
              <a:r>
                <a:rPr lang="zh-CN" altLang="en-US" sz="2000" dirty="0">
                  <a:solidFill>
                    <a:srgbClr val="000000"/>
                  </a:solidFill>
                  <a:latin typeface="MicrosoftYaHei"/>
                </a:rPr>
                <a:t>标准库兼</a:t>
              </a:r>
            </a:p>
            <a:p>
              <a:pPr>
                <a:lnSpc>
                  <a:spcPct val="120000"/>
                </a:lnSpc>
                <a:buClr>
                  <a:srgbClr val="262685"/>
                </a:buClr>
                <a:buSzPct val="80000"/>
              </a:pPr>
              <a:r>
                <a:rPr lang="zh-CN" altLang="en-US" sz="2000" dirty="0">
                  <a:solidFill>
                    <a:srgbClr val="000000"/>
                  </a:solidFill>
                  <a:latin typeface="MicrosoftYaHei"/>
                </a:rPr>
                <a:t>容，</a:t>
              </a:r>
              <a:r>
                <a:rPr lang="en-US" altLang="zh-CN" sz="2000" dirty="0">
                  <a:solidFill>
                    <a:srgbClr val="000000"/>
                  </a:solidFill>
                  <a:latin typeface="MicrosoftYaHei"/>
                </a:rPr>
                <a:t>IO </a:t>
              </a:r>
              <a:r>
                <a:rPr lang="zh-CN" altLang="en-US" sz="2000" dirty="0">
                  <a:solidFill>
                    <a:srgbClr val="000000"/>
                  </a:solidFill>
                  <a:latin typeface="MicrosoftYaHei"/>
                </a:rPr>
                <a:t>运算符被声明为</a:t>
              </a:r>
              <a:r>
                <a:rPr lang="zh-CN" altLang="en-US" sz="2000" dirty="0">
                  <a:solidFill>
                    <a:srgbClr val="FF0000"/>
                  </a:solidFill>
                  <a:latin typeface="MicrosoftYaHei"/>
                </a:rPr>
                <a:t>友元</a:t>
              </a:r>
              <a:r>
                <a:rPr lang="zh-CN" altLang="en-US" sz="2000" dirty="0">
                  <a:solidFill>
                    <a:srgbClr val="000000"/>
                  </a:solidFill>
                  <a:latin typeface="MicrosoftYaHei"/>
                </a:rPr>
                <a:t>。</a:t>
              </a:r>
              <a:endParaRPr lang="en-US" altLang="zh-CN" sz="2000" dirty="0">
                <a:solidFill>
                  <a:srgbClr val="000000"/>
                </a:solidFill>
                <a:latin typeface="MicrosoftYaHei"/>
              </a:endParaRPr>
            </a:p>
          </p:txBody>
        </p:sp>
        <p:sp>
          <p:nvSpPr>
            <p:cNvPr id="33" name="矩形: 圆顶角 32">
              <a:extLst>
                <a:ext uri="{FF2B5EF4-FFF2-40B4-BE49-F238E27FC236}">
                  <a16:creationId xmlns:a16="http://schemas.microsoft.com/office/drawing/2014/main" id="{2F01A5DD-1718-4031-BF17-D7D1DDA33FC7}"/>
                </a:ext>
              </a:extLst>
            </p:cNvPr>
            <p:cNvSpPr/>
            <p:nvPr/>
          </p:nvSpPr>
          <p:spPr>
            <a:xfrm>
              <a:off x="117134" y="4626573"/>
              <a:ext cx="8704052" cy="417061"/>
            </a:xfrm>
            <a:prstGeom prst="round2SameRect">
              <a:avLst>
                <a:gd name="adj1" fmla="val 20076"/>
                <a:gd name="adj2" fmla="val 0"/>
              </a:avLst>
            </a:prstGeom>
            <a:solidFill>
              <a:srgbClr val="262685"/>
            </a:solidFill>
            <a:ln>
              <a:solidFill>
                <a:srgbClr val="2626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bg1"/>
                  </a:solidFill>
                  <a:latin typeface="Courier New" panose="02070309020205020404" pitchFamily="49" charset="0"/>
                  <a:cs typeface="Courier New" panose="02070309020205020404" pitchFamily="49" charset="0"/>
                </a:rPr>
                <a:t>输入和输出运算符</a:t>
              </a:r>
            </a:p>
          </p:txBody>
        </p:sp>
      </p:grpSp>
      <p:grpSp>
        <p:nvGrpSpPr>
          <p:cNvPr id="18" name="组合 17">
            <a:extLst>
              <a:ext uri="{FF2B5EF4-FFF2-40B4-BE49-F238E27FC236}">
                <a16:creationId xmlns:a16="http://schemas.microsoft.com/office/drawing/2014/main" id="{4B4D576C-F519-49FC-9115-B4394D2B5382}"/>
              </a:ext>
            </a:extLst>
          </p:cNvPr>
          <p:cNvGrpSpPr/>
          <p:nvPr/>
        </p:nvGrpSpPr>
        <p:grpSpPr>
          <a:xfrm>
            <a:off x="219849" y="3745814"/>
            <a:ext cx="8704169" cy="1379457"/>
            <a:chOff x="117017" y="4626573"/>
            <a:chExt cx="8704169" cy="1379457"/>
          </a:xfrm>
          <a:effectLst>
            <a:outerShdw blurRad="50800" dist="38100" dir="2700000" algn="tl" rotWithShape="0">
              <a:prstClr val="black">
                <a:alpha val="40000"/>
              </a:prstClr>
            </a:outerShdw>
          </a:effectLst>
        </p:grpSpPr>
        <p:sp>
          <p:nvSpPr>
            <p:cNvPr id="19" name="矩形: 圆角 36">
              <a:extLst>
                <a:ext uri="{FF2B5EF4-FFF2-40B4-BE49-F238E27FC236}">
                  <a16:creationId xmlns:a16="http://schemas.microsoft.com/office/drawing/2014/main" id="{CF5A9EC7-67C0-46AB-80EA-2C7C5D3846D3}"/>
                </a:ext>
              </a:extLst>
            </p:cNvPr>
            <p:cNvSpPr/>
            <p:nvPr/>
          </p:nvSpPr>
          <p:spPr>
            <a:xfrm>
              <a:off x="117017" y="5051923"/>
              <a:ext cx="8704051" cy="954107"/>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 fmla="*/ 0 w 8704051"/>
                <a:gd name="connsiteY0" fmla="*/ 823321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103039 h 926360"/>
                <a:gd name="connsiteX4" fmla="*/ 8705787 w 8705787"/>
                <a:gd name="connsiteY4" fmla="*/ 825702 h 926360"/>
                <a:gd name="connsiteX5" fmla="*/ 8605129 w 8705787"/>
                <a:gd name="connsiteY5" fmla="*/ 926360 h 926360"/>
                <a:gd name="connsiteX6" fmla="*/ 102394 w 8705787"/>
                <a:gd name="connsiteY6" fmla="*/ 926360 h 926360"/>
                <a:gd name="connsiteX7" fmla="*/ 1736 w 8705787"/>
                <a:gd name="connsiteY7" fmla="*/ 825702 h 926360"/>
                <a:gd name="connsiteX0" fmla="*/ 1736 w 9277174"/>
                <a:gd name="connsiteY0" fmla="*/ 825702 h 926360"/>
                <a:gd name="connsiteX1" fmla="*/ 0 w 9277174"/>
                <a:gd name="connsiteY1" fmla="*/ 0 h 926360"/>
                <a:gd name="connsiteX2" fmla="*/ 8605129 w 9277174"/>
                <a:gd name="connsiteY2" fmla="*/ 2381 h 926360"/>
                <a:gd name="connsiteX3" fmla="*/ 8705787 w 9277174"/>
                <a:gd name="connsiteY3" fmla="*/ 825702 h 926360"/>
                <a:gd name="connsiteX4" fmla="*/ 8605129 w 9277174"/>
                <a:gd name="connsiteY4" fmla="*/ 926360 h 926360"/>
                <a:gd name="connsiteX5" fmla="*/ 102394 w 9277174"/>
                <a:gd name="connsiteY5" fmla="*/ 926360 h 926360"/>
                <a:gd name="connsiteX6" fmla="*/ 1736 w 9277174"/>
                <a:gd name="connsiteY6" fmla="*/ 825702 h 926360"/>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825702 h 926360"/>
                <a:gd name="connsiteX4" fmla="*/ 8605129 w 8705787"/>
                <a:gd name="connsiteY4" fmla="*/ 926360 h 926360"/>
                <a:gd name="connsiteX5" fmla="*/ 102394 w 8705787"/>
                <a:gd name="connsiteY5" fmla="*/ 926360 h 926360"/>
                <a:gd name="connsiteX6" fmla="*/ 1736 w 8705787"/>
                <a:gd name="connsiteY6" fmla="*/ 825702 h 926360"/>
                <a:gd name="connsiteX0" fmla="*/ 1736 w 8706729"/>
                <a:gd name="connsiteY0" fmla="*/ 825702 h 926360"/>
                <a:gd name="connsiteX1" fmla="*/ 0 w 8706729"/>
                <a:gd name="connsiteY1" fmla="*/ 0 h 926360"/>
                <a:gd name="connsiteX2" fmla="*/ 8706729 w 8706729"/>
                <a:gd name="connsiteY2" fmla="*/ 2381 h 926360"/>
                <a:gd name="connsiteX3" fmla="*/ 8705787 w 8706729"/>
                <a:gd name="connsiteY3" fmla="*/ 825702 h 926360"/>
                <a:gd name="connsiteX4" fmla="*/ 8605129 w 8706729"/>
                <a:gd name="connsiteY4" fmla="*/ 926360 h 926360"/>
                <a:gd name="connsiteX5" fmla="*/ 102394 w 8706729"/>
                <a:gd name="connsiteY5" fmla="*/ 926360 h 926360"/>
                <a:gd name="connsiteX6" fmla="*/ 1736 w 8706729"/>
                <a:gd name="connsiteY6" fmla="*/ 825702 h 926360"/>
                <a:gd name="connsiteX0" fmla="*/ 117 w 8705110"/>
                <a:gd name="connsiteY0" fmla="*/ 825702 h 926360"/>
                <a:gd name="connsiteX1" fmla="*/ 762 w 8705110"/>
                <a:gd name="connsiteY1" fmla="*/ 0 h 926360"/>
                <a:gd name="connsiteX2" fmla="*/ 8705110 w 8705110"/>
                <a:gd name="connsiteY2" fmla="*/ 2381 h 926360"/>
                <a:gd name="connsiteX3" fmla="*/ 8704168 w 8705110"/>
                <a:gd name="connsiteY3" fmla="*/ 825702 h 926360"/>
                <a:gd name="connsiteX4" fmla="*/ 8603510 w 8705110"/>
                <a:gd name="connsiteY4" fmla="*/ 926360 h 926360"/>
                <a:gd name="connsiteX5" fmla="*/ 100775 w 8705110"/>
                <a:gd name="connsiteY5" fmla="*/ 926360 h 926360"/>
                <a:gd name="connsiteX6" fmla="*/ 117 w 8705110"/>
                <a:gd name="connsiteY6" fmla="*/ 825702 h 92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en-US" altLang="zh-CN" sz="1400" dirty="0">
                  <a:solidFill>
                    <a:srgbClr val="0000FF"/>
                  </a:solidFill>
                  <a:latin typeface="Courier New" panose="02070309020205020404" pitchFamily="49" charset="0"/>
                  <a:cs typeface="Courier New" panose="02070309020205020404" pitchFamily="49" charset="0"/>
                </a:rPr>
                <a:t>class</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a:t>
              </a:r>
            </a:p>
            <a:p>
              <a:r>
                <a:rPr lang="en-US" altLang="zh-CN" sz="1400" dirty="0">
                  <a:solidFill>
                    <a:srgbClr val="0000FF"/>
                  </a:solidFill>
                  <a:latin typeface="Courier New" panose="02070309020205020404" pitchFamily="49" charset="0"/>
                  <a:cs typeface="Courier New" panose="02070309020205020404" pitchFamily="49" charset="0"/>
                </a:rPr>
                <a:t>    friend</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2B91AF"/>
                  </a:solidFill>
                  <a:latin typeface="Courier New" panose="02070309020205020404" pitchFamily="49" charset="0"/>
                  <a:cs typeface="Courier New" panose="02070309020205020404" pitchFamily="49" charset="0"/>
                </a:rPr>
                <a:t>ostream</a:t>
              </a:r>
              <a:r>
                <a:rPr lang="en-US" altLang="zh-CN" sz="1400" dirty="0">
                  <a:solidFill>
                    <a:srgbClr val="000000"/>
                  </a:solidFill>
                  <a:latin typeface="Courier New" panose="02070309020205020404" pitchFamily="49" charset="0"/>
                  <a:cs typeface="Courier New" panose="02070309020205020404" pitchFamily="49" charset="0"/>
                </a:rPr>
                <a:t>&amp; </a:t>
              </a:r>
              <a:r>
                <a:rPr lang="en-US" altLang="zh-CN" sz="1400" dirty="0">
                  <a:solidFill>
                    <a:srgbClr val="008080"/>
                  </a:solidFill>
                  <a:latin typeface="Courier New" panose="02070309020205020404" pitchFamily="49" charset="0"/>
                  <a:cs typeface="Courier New" panose="02070309020205020404" pitchFamily="49" charset="0"/>
                </a:rPr>
                <a:t>operator &lt;&lt;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2B91AF"/>
                  </a:solidFill>
                  <a:latin typeface="Courier New" panose="02070309020205020404" pitchFamily="49" charset="0"/>
                  <a:cs typeface="Courier New" panose="02070309020205020404" pitchFamily="49" charset="0"/>
                </a:rPr>
                <a:t>ostream</a:t>
              </a:r>
              <a:r>
                <a:rPr lang="en-US" altLang="zh-CN" sz="1400" dirty="0">
                  <a:solidFill>
                    <a:srgbClr val="000000"/>
                  </a:solidFill>
                  <a:latin typeface="Courier New" panose="02070309020205020404" pitchFamily="49" charset="0"/>
                  <a:cs typeface="Courier New" panose="02070309020205020404" pitchFamily="49" charset="0"/>
                </a:rPr>
                <a:t> &amp;</a:t>
              </a:r>
              <a:r>
                <a:rPr lang="en-US" altLang="zh-CN" sz="1400" dirty="0" err="1">
                  <a:solidFill>
                    <a:srgbClr val="808080"/>
                  </a:solidFill>
                  <a:latin typeface="Courier New" panose="02070309020205020404" pitchFamily="49" charset="0"/>
                  <a:cs typeface="Courier New" panose="02070309020205020404" pitchFamily="49" charset="0"/>
                </a:rPr>
                <a:t>os</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FF"/>
                  </a:solidFill>
                  <a:latin typeface="Courier New" panose="02070309020205020404" pitchFamily="49" charset="0"/>
                  <a:cs typeface="Courier New" panose="02070309020205020404" pitchFamily="49" charset="0"/>
                </a:rPr>
                <a:t>const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&amp;</a:t>
              </a:r>
              <a:r>
                <a:rPr lang="en-US" altLang="zh-CN" sz="1400" dirty="0">
                  <a:solidFill>
                    <a:srgbClr val="808080"/>
                  </a:solidFill>
                  <a:latin typeface="Courier New" panose="02070309020205020404" pitchFamily="49" charset="0"/>
                  <a:cs typeface="Courier New" panose="02070309020205020404" pitchFamily="49" charset="0"/>
                </a:rPr>
                <a:t>a</a:t>
              </a:r>
              <a:r>
                <a:rPr lang="en-US" altLang="zh-CN" sz="1400" dirty="0">
                  <a:solidFill>
                    <a:srgbClr val="000000"/>
                  </a:solidFill>
                  <a:latin typeface="Courier New" panose="02070309020205020404" pitchFamily="49" charset="0"/>
                  <a:cs typeface="Courier New" panose="02070309020205020404" pitchFamily="49" charset="0"/>
                </a:rPr>
                <a:t>);</a:t>
              </a:r>
            </a:p>
            <a:p>
              <a:r>
                <a:rPr lang="en-US" altLang="zh-CN" sz="1400" dirty="0">
                  <a:solidFill>
                    <a:srgbClr val="0000FF"/>
                  </a:solidFill>
                  <a:latin typeface="Courier New" panose="02070309020205020404" pitchFamily="49" charset="0"/>
                  <a:cs typeface="Courier New" panose="02070309020205020404" pitchFamily="49" charset="0"/>
                </a:rPr>
                <a:t>    friend</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2B91AF"/>
                  </a:solidFill>
                  <a:latin typeface="Courier New" panose="02070309020205020404" pitchFamily="49" charset="0"/>
                  <a:cs typeface="Courier New" panose="02070309020205020404" pitchFamily="49" charset="0"/>
                </a:rPr>
                <a:t>istream</a:t>
              </a:r>
              <a:r>
                <a:rPr lang="en-US" altLang="zh-CN" sz="1400" dirty="0">
                  <a:solidFill>
                    <a:srgbClr val="000000"/>
                  </a:solidFill>
                  <a:latin typeface="Courier New" panose="02070309020205020404" pitchFamily="49" charset="0"/>
                  <a:cs typeface="Courier New" panose="02070309020205020404" pitchFamily="49" charset="0"/>
                </a:rPr>
                <a:t>&amp; </a:t>
              </a:r>
              <a:r>
                <a:rPr lang="en-US" altLang="zh-CN" sz="1400" dirty="0">
                  <a:solidFill>
                    <a:srgbClr val="008080"/>
                  </a:solidFill>
                  <a:latin typeface="Courier New" panose="02070309020205020404" pitchFamily="49" charset="0"/>
                  <a:cs typeface="Courier New" panose="02070309020205020404" pitchFamily="49" charset="0"/>
                </a:rPr>
                <a:t>operator &gt;&gt;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2B91AF"/>
                  </a:solidFill>
                  <a:latin typeface="Courier New" panose="02070309020205020404" pitchFamily="49" charset="0"/>
                  <a:cs typeface="Courier New" panose="02070309020205020404" pitchFamily="49" charset="0"/>
                </a:rPr>
                <a:t>istream</a:t>
              </a:r>
              <a:r>
                <a:rPr lang="en-US" altLang="zh-CN" sz="1400" dirty="0">
                  <a:solidFill>
                    <a:srgbClr val="000000"/>
                  </a:solidFill>
                  <a:latin typeface="Courier New" panose="02070309020205020404" pitchFamily="49" charset="0"/>
                  <a:cs typeface="Courier New" panose="02070309020205020404" pitchFamily="49" charset="0"/>
                </a:rPr>
                <a:t> &amp;</a:t>
              </a:r>
              <a:r>
                <a:rPr lang="en-US" altLang="zh-CN" sz="1400" dirty="0">
                  <a:solidFill>
                    <a:srgbClr val="808080"/>
                  </a:solidFill>
                  <a:latin typeface="Courier New" panose="02070309020205020404" pitchFamily="49" charset="0"/>
                  <a:cs typeface="Courier New" panose="02070309020205020404" pitchFamily="49" charset="0"/>
                </a:rPr>
                <a:t>is</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&amp;</a:t>
              </a:r>
              <a:r>
                <a:rPr lang="en-US" altLang="zh-CN" sz="1400" dirty="0">
                  <a:solidFill>
                    <a:srgbClr val="808080"/>
                  </a:solidFill>
                  <a:latin typeface="Courier New" panose="02070309020205020404" pitchFamily="49" charset="0"/>
                  <a:cs typeface="Courier New" panose="02070309020205020404" pitchFamily="49" charset="0"/>
                </a:rPr>
                <a:t>a</a:t>
              </a:r>
              <a:r>
                <a:rPr lang="en-US" altLang="zh-CN" sz="1400" dirty="0">
                  <a:solidFill>
                    <a:srgbClr val="000000"/>
                  </a:solidFill>
                  <a:latin typeface="Courier New" panose="02070309020205020404" pitchFamily="49" charset="0"/>
                  <a:cs typeface="Courier New" panose="02070309020205020404" pitchFamily="49" charset="0"/>
                </a:rPr>
                <a:t>);</a:t>
              </a:r>
            </a:p>
            <a:p>
              <a:r>
                <a:rPr lang="en-US" altLang="zh-CN" sz="1400" dirty="0">
                  <a:solidFill>
                    <a:srgbClr val="000000"/>
                  </a:solidFill>
                  <a:latin typeface="Courier New" panose="02070309020205020404" pitchFamily="49" charset="0"/>
                  <a:cs typeface="Courier New" panose="02070309020205020404" pitchFamily="49" charset="0"/>
                </a:rPr>
                <a:t>};</a:t>
              </a:r>
            </a:p>
          </p:txBody>
        </p:sp>
        <p:grpSp>
          <p:nvGrpSpPr>
            <p:cNvPr id="20" name="组合 19">
              <a:extLst>
                <a:ext uri="{FF2B5EF4-FFF2-40B4-BE49-F238E27FC236}">
                  <a16:creationId xmlns:a16="http://schemas.microsoft.com/office/drawing/2014/main" id="{38B5E5C5-AAC7-48F7-AEDE-08D4ED03AB26}"/>
                </a:ext>
              </a:extLst>
            </p:cNvPr>
            <p:cNvGrpSpPr/>
            <p:nvPr/>
          </p:nvGrpSpPr>
          <p:grpSpPr>
            <a:xfrm>
              <a:off x="117133" y="4626573"/>
              <a:ext cx="8704053" cy="475449"/>
              <a:chOff x="219973" y="1763590"/>
              <a:chExt cx="8704053" cy="475449"/>
            </a:xfrm>
          </p:grpSpPr>
          <p:sp>
            <p:nvSpPr>
              <p:cNvPr id="21" name="矩形: 圆顶角 20">
                <a:extLst>
                  <a:ext uri="{FF2B5EF4-FFF2-40B4-BE49-F238E27FC236}">
                    <a16:creationId xmlns:a16="http://schemas.microsoft.com/office/drawing/2014/main" id="{8B9C77C2-FCF7-4A51-A443-B71E9CC705E2}"/>
                  </a:ext>
                </a:extLst>
              </p:cNvPr>
              <p:cNvSpPr/>
              <p:nvPr/>
            </p:nvSpPr>
            <p:spPr>
              <a:xfrm>
                <a:off x="219974" y="1763590"/>
                <a:ext cx="8704052" cy="417061"/>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bg1"/>
                    </a:solidFill>
                    <a:latin typeface="Courier New" panose="02070309020205020404" pitchFamily="49" charset="0"/>
                    <a:cs typeface="Courier New" panose="02070309020205020404" pitchFamily="49" charset="0"/>
                  </a:rPr>
                  <a:t>输入和输出运算符声明</a:t>
                </a:r>
              </a:p>
            </p:txBody>
          </p:sp>
          <p:sp>
            <p:nvSpPr>
              <p:cNvPr id="22" name="矩形 21">
                <a:extLst>
                  <a:ext uri="{FF2B5EF4-FFF2-40B4-BE49-F238E27FC236}">
                    <a16:creationId xmlns:a16="http://schemas.microsoft.com/office/drawing/2014/main" id="{628D8158-2D1B-497F-B89B-ADA3CBA9AAD1}"/>
                  </a:ext>
                </a:extLst>
              </p:cNvPr>
              <p:cNvSpPr/>
              <p:nvPr/>
            </p:nvSpPr>
            <p:spPr>
              <a:xfrm>
                <a:off x="219973" y="1777374"/>
                <a:ext cx="8704051" cy="461665"/>
              </a:xfrm>
              <a:prstGeom prst="rect">
                <a:avLst/>
              </a:prstGeom>
            </p:spPr>
            <p:txBody>
              <a:bodyPr wrap="square">
                <a:spAutoFit/>
              </a:bodyPr>
              <a:lstStyle/>
              <a:p>
                <a:endParaRPr lang="zh-CN" altLang="en-US" sz="2400" dirty="0">
                  <a:solidFill>
                    <a:schemeClr val="bg1"/>
                  </a:solidFill>
                  <a:latin typeface="Courier New" panose="02070309020205020404" pitchFamily="49" charset="0"/>
                  <a:cs typeface="Courier New" panose="02070309020205020404" pitchFamily="49" charset="0"/>
                </a:endParaRPr>
              </a:p>
            </p:txBody>
          </p:sp>
        </p:grpSp>
      </p:grpSp>
    </p:spTree>
    <p:extLst>
      <p:ext uri="{BB962C8B-B14F-4D97-AF65-F5344CB8AC3E}">
        <p14:creationId xmlns:p14="http://schemas.microsoft.com/office/powerpoint/2010/main" val="3263144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4</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4270075" cy="584775"/>
          </a:xfrm>
          <a:prstGeom prst="rect">
            <a:avLst/>
          </a:prstGeom>
          <a:noFill/>
        </p:spPr>
        <p:txBody>
          <a:bodyPr wrap="square" rtlCol="0">
            <a:spAutoFit/>
          </a:bodyPr>
          <a:lstStyle/>
          <a:p>
            <a:r>
              <a:rPr lang="en-US" altLang="zh-CN" sz="3200" dirty="0">
                <a:solidFill>
                  <a:schemeClr val="bg1"/>
                </a:solidFill>
              </a:rPr>
              <a:t>6.1</a:t>
            </a:r>
            <a:r>
              <a:rPr lang="zh-CN" altLang="en-US" sz="3200" dirty="0">
                <a:solidFill>
                  <a:schemeClr val="bg1"/>
                </a:solidFill>
              </a:rPr>
              <a:t> 类的定义</a:t>
            </a:r>
          </a:p>
        </p:txBody>
      </p:sp>
      <p:grpSp>
        <p:nvGrpSpPr>
          <p:cNvPr id="16" name="组合 15">
            <a:extLst>
              <a:ext uri="{FF2B5EF4-FFF2-40B4-BE49-F238E27FC236}">
                <a16:creationId xmlns:a16="http://schemas.microsoft.com/office/drawing/2014/main" id="{C97E5591-783D-4172-8BED-531A339E0CD3}"/>
              </a:ext>
            </a:extLst>
          </p:cNvPr>
          <p:cNvGrpSpPr/>
          <p:nvPr/>
        </p:nvGrpSpPr>
        <p:grpSpPr>
          <a:xfrm>
            <a:off x="219797" y="1453986"/>
            <a:ext cx="8704169" cy="2315226"/>
            <a:chOff x="117017" y="4626573"/>
            <a:chExt cx="8704169" cy="2315226"/>
          </a:xfrm>
          <a:effectLst>
            <a:outerShdw blurRad="50800" dist="38100" dir="2700000" algn="tl" rotWithShape="0">
              <a:prstClr val="black">
                <a:alpha val="40000"/>
              </a:prstClr>
            </a:outerShdw>
          </a:effectLst>
        </p:grpSpPr>
        <p:sp>
          <p:nvSpPr>
            <p:cNvPr id="17" name="矩形: 圆角 36">
              <a:extLst>
                <a:ext uri="{FF2B5EF4-FFF2-40B4-BE49-F238E27FC236}">
                  <a16:creationId xmlns:a16="http://schemas.microsoft.com/office/drawing/2014/main" id="{6A33DB19-602B-4AE2-A5B6-529C4858023B}"/>
                </a:ext>
              </a:extLst>
            </p:cNvPr>
            <p:cNvSpPr/>
            <p:nvPr/>
          </p:nvSpPr>
          <p:spPr>
            <a:xfrm>
              <a:off x="117017" y="5051923"/>
              <a:ext cx="8704051" cy="1889876"/>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 fmla="*/ 0 w 8704051"/>
                <a:gd name="connsiteY0" fmla="*/ 823321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103039 h 926360"/>
                <a:gd name="connsiteX4" fmla="*/ 8705787 w 8705787"/>
                <a:gd name="connsiteY4" fmla="*/ 825702 h 926360"/>
                <a:gd name="connsiteX5" fmla="*/ 8605129 w 8705787"/>
                <a:gd name="connsiteY5" fmla="*/ 926360 h 926360"/>
                <a:gd name="connsiteX6" fmla="*/ 102394 w 8705787"/>
                <a:gd name="connsiteY6" fmla="*/ 926360 h 926360"/>
                <a:gd name="connsiteX7" fmla="*/ 1736 w 8705787"/>
                <a:gd name="connsiteY7" fmla="*/ 825702 h 926360"/>
                <a:gd name="connsiteX0" fmla="*/ 1736 w 9277174"/>
                <a:gd name="connsiteY0" fmla="*/ 825702 h 926360"/>
                <a:gd name="connsiteX1" fmla="*/ 0 w 9277174"/>
                <a:gd name="connsiteY1" fmla="*/ 0 h 926360"/>
                <a:gd name="connsiteX2" fmla="*/ 8605129 w 9277174"/>
                <a:gd name="connsiteY2" fmla="*/ 2381 h 926360"/>
                <a:gd name="connsiteX3" fmla="*/ 8705787 w 9277174"/>
                <a:gd name="connsiteY3" fmla="*/ 825702 h 926360"/>
                <a:gd name="connsiteX4" fmla="*/ 8605129 w 9277174"/>
                <a:gd name="connsiteY4" fmla="*/ 926360 h 926360"/>
                <a:gd name="connsiteX5" fmla="*/ 102394 w 9277174"/>
                <a:gd name="connsiteY5" fmla="*/ 926360 h 926360"/>
                <a:gd name="connsiteX6" fmla="*/ 1736 w 9277174"/>
                <a:gd name="connsiteY6" fmla="*/ 825702 h 926360"/>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825702 h 926360"/>
                <a:gd name="connsiteX4" fmla="*/ 8605129 w 8705787"/>
                <a:gd name="connsiteY4" fmla="*/ 926360 h 926360"/>
                <a:gd name="connsiteX5" fmla="*/ 102394 w 8705787"/>
                <a:gd name="connsiteY5" fmla="*/ 926360 h 926360"/>
                <a:gd name="connsiteX6" fmla="*/ 1736 w 8705787"/>
                <a:gd name="connsiteY6" fmla="*/ 825702 h 926360"/>
                <a:gd name="connsiteX0" fmla="*/ 1736 w 8706729"/>
                <a:gd name="connsiteY0" fmla="*/ 825702 h 926360"/>
                <a:gd name="connsiteX1" fmla="*/ 0 w 8706729"/>
                <a:gd name="connsiteY1" fmla="*/ 0 h 926360"/>
                <a:gd name="connsiteX2" fmla="*/ 8706729 w 8706729"/>
                <a:gd name="connsiteY2" fmla="*/ 2381 h 926360"/>
                <a:gd name="connsiteX3" fmla="*/ 8705787 w 8706729"/>
                <a:gd name="connsiteY3" fmla="*/ 825702 h 926360"/>
                <a:gd name="connsiteX4" fmla="*/ 8605129 w 8706729"/>
                <a:gd name="connsiteY4" fmla="*/ 926360 h 926360"/>
                <a:gd name="connsiteX5" fmla="*/ 102394 w 8706729"/>
                <a:gd name="connsiteY5" fmla="*/ 926360 h 926360"/>
                <a:gd name="connsiteX6" fmla="*/ 1736 w 8706729"/>
                <a:gd name="connsiteY6" fmla="*/ 825702 h 926360"/>
                <a:gd name="connsiteX0" fmla="*/ 117 w 8705110"/>
                <a:gd name="connsiteY0" fmla="*/ 825702 h 926360"/>
                <a:gd name="connsiteX1" fmla="*/ 762 w 8705110"/>
                <a:gd name="connsiteY1" fmla="*/ 0 h 926360"/>
                <a:gd name="connsiteX2" fmla="*/ 8705110 w 8705110"/>
                <a:gd name="connsiteY2" fmla="*/ 2381 h 926360"/>
                <a:gd name="connsiteX3" fmla="*/ 8704168 w 8705110"/>
                <a:gd name="connsiteY3" fmla="*/ 825702 h 926360"/>
                <a:gd name="connsiteX4" fmla="*/ 8603510 w 8705110"/>
                <a:gd name="connsiteY4" fmla="*/ 926360 h 926360"/>
                <a:gd name="connsiteX5" fmla="*/ 100775 w 8705110"/>
                <a:gd name="connsiteY5" fmla="*/ 926360 h 926360"/>
                <a:gd name="connsiteX6" fmla="*/ 117 w 8705110"/>
                <a:gd name="connsiteY6" fmla="*/ 825702 h 92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9E9F3"/>
            </a:solidFill>
            <a:ln>
              <a:solidFill>
                <a:srgbClr val="E9E9F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buClr>
                  <a:schemeClr val="accent1">
                    <a:lumMod val="75000"/>
                  </a:schemeClr>
                </a:buClr>
                <a:buSzPct val="100000"/>
              </a:pPr>
              <a:r>
                <a:rPr lang="zh-CN" altLang="en-US" sz="2000" dirty="0">
                  <a:solidFill>
                    <a:schemeClr val="tx1"/>
                  </a:solidFill>
                </a:rPr>
                <a:t>类是对一个事物的属性和操作的描述。</a:t>
              </a:r>
            </a:p>
            <a:p>
              <a:pPr marL="342900" indent="-342900">
                <a:lnSpc>
                  <a:spcPct val="150000"/>
                </a:lnSpc>
                <a:buClr>
                  <a:srgbClr val="262685"/>
                </a:buClr>
                <a:buSzPct val="80000"/>
                <a:buFont typeface="Wingdings" panose="05000000000000000000" pitchFamily="2" charset="2"/>
                <a:buChar char="l"/>
              </a:pPr>
              <a:r>
                <a:rPr lang="zh-CN" altLang="en-US" sz="2000" dirty="0">
                  <a:solidFill>
                    <a:schemeClr val="tx1"/>
                  </a:solidFill>
                </a:rPr>
                <a:t>用户自定义类型；</a:t>
              </a:r>
              <a:endParaRPr lang="en-US" altLang="zh-CN" sz="2000" dirty="0">
                <a:solidFill>
                  <a:schemeClr val="tx1"/>
                </a:solidFill>
              </a:endParaRPr>
            </a:p>
            <a:p>
              <a:pPr marL="342900" indent="-342900">
                <a:lnSpc>
                  <a:spcPct val="150000"/>
                </a:lnSpc>
                <a:buClr>
                  <a:srgbClr val="262685"/>
                </a:buClr>
                <a:buSzPct val="80000"/>
                <a:buFont typeface="Wingdings" panose="05000000000000000000" pitchFamily="2" charset="2"/>
                <a:buChar char="l"/>
              </a:pPr>
              <a:r>
                <a:rPr lang="zh-CN" altLang="en-US" sz="2000" dirty="0">
                  <a:solidFill>
                    <a:schemeClr val="tx1"/>
                  </a:solidFill>
                </a:rPr>
                <a:t>基本思想是抽象（</a:t>
              </a:r>
              <a:r>
                <a:rPr lang="en-US" altLang="zh-CN" sz="2000" dirty="0">
                  <a:solidFill>
                    <a:schemeClr val="tx1"/>
                  </a:solidFill>
                </a:rPr>
                <a:t>abstract</a:t>
              </a:r>
              <a:r>
                <a:rPr lang="zh-CN" altLang="en-US" sz="2000" dirty="0">
                  <a:solidFill>
                    <a:schemeClr val="tx1"/>
                  </a:solidFill>
                </a:rPr>
                <a:t>）和封装（</a:t>
              </a:r>
              <a:r>
                <a:rPr lang="en-US" altLang="zh-CN" sz="2000" dirty="0">
                  <a:solidFill>
                    <a:schemeClr val="tx1"/>
                  </a:solidFill>
                </a:rPr>
                <a:t>encapsulation</a:t>
              </a:r>
              <a:r>
                <a:rPr lang="zh-CN" altLang="en-US" sz="2000" dirty="0">
                  <a:solidFill>
                    <a:schemeClr val="tx1"/>
                  </a:solidFill>
                </a:rPr>
                <a:t>）；</a:t>
              </a:r>
              <a:endParaRPr lang="en-US" altLang="zh-CN" sz="2000" dirty="0">
                <a:solidFill>
                  <a:schemeClr val="tx1"/>
                </a:solidFill>
              </a:endParaRPr>
            </a:p>
            <a:p>
              <a:pPr marL="342900" indent="-342900">
                <a:lnSpc>
                  <a:spcPct val="150000"/>
                </a:lnSpc>
                <a:buClr>
                  <a:srgbClr val="262685"/>
                </a:buClr>
                <a:buSzPct val="80000"/>
                <a:buFont typeface="Wingdings" panose="05000000000000000000" pitchFamily="2" charset="2"/>
                <a:buChar char="l"/>
              </a:pPr>
              <a:r>
                <a:rPr lang="zh-CN" altLang="en-US" sz="2000" dirty="0">
                  <a:solidFill>
                    <a:schemeClr val="tx1"/>
                  </a:solidFill>
                </a:rPr>
                <a:t>面向对象程序设计（</a:t>
              </a:r>
              <a:r>
                <a:rPr lang="en-US" altLang="zh-CN" sz="2000" dirty="0">
                  <a:solidFill>
                    <a:schemeClr val="tx1"/>
                  </a:solidFill>
                </a:rPr>
                <a:t>object-oriented programming</a:t>
              </a:r>
              <a:r>
                <a:rPr lang="zh-CN" altLang="en-US" sz="2000" dirty="0">
                  <a:solidFill>
                    <a:schemeClr val="tx1"/>
                  </a:solidFill>
                </a:rPr>
                <a:t>，</a:t>
              </a:r>
              <a:r>
                <a:rPr lang="en-US" altLang="zh-CN" sz="2000" dirty="0">
                  <a:solidFill>
                    <a:schemeClr val="tx1"/>
                  </a:solidFill>
                </a:rPr>
                <a:t>OOP</a:t>
              </a:r>
              <a:r>
                <a:rPr lang="zh-CN" altLang="en-US" sz="2000" dirty="0">
                  <a:solidFill>
                    <a:schemeClr val="tx1"/>
                  </a:solidFill>
                </a:rPr>
                <a:t>）的基础。</a:t>
              </a:r>
            </a:p>
          </p:txBody>
        </p:sp>
        <p:sp>
          <p:nvSpPr>
            <p:cNvPr id="18" name="矩形: 圆顶角 17">
              <a:extLst>
                <a:ext uri="{FF2B5EF4-FFF2-40B4-BE49-F238E27FC236}">
                  <a16:creationId xmlns:a16="http://schemas.microsoft.com/office/drawing/2014/main" id="{7FA60621-6C8D-4686-B959-DADC27ED2C42}"/>
                </a:ext>
              </a:extLst>
            </p:cNvPr>
            <p:cNvSpPr/>
            <p:nvPr/>
          </p:nvSpPr>
          <p:spPr>
            <a:xfrm>
              <a:off x="117134" y="4626573"/>
              <a:ext cx="8704052" cy="417061"/>
            </a:xfrm>
            <a:prstGeom prst="round2SameRect">
              <a:avLst>
                <a:gd name="adj1" fmla="val 20076"/>
                <a:gd name="adj2" fmla="val 0"/>
              </a:avLst>
            </a:prstGeom>
            <a:solidFill>
              <a:srgbClr val="262685"/>
            </a:solidFill>
            <a:ln>
              <a:solidFill>
                <a:srgbClr val="2626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FFFF"/>
                  </a:solidFill>
                  <a:latin typeface="MicrosoftYaHei"/>
                </a:rPr>
                <a:t>类</a:t>
              </a:r>
              <a:endParaRPr lang="zh-CN" altLang="en-US" sz="2400" dirty="0"/>
            </a:p>
          </p:txBody>
        </p:sp>
      </p:grpSp>
      <p:grpSp>
        <p:nvGrpSpPr>
          <p:cNvPr id="19" name="组合 18">
            <a:extLst>
              <a:ext uri="{FF2B5EF4-FFF2-40B4-BE49-F238E27FC236}">
                <a16:creationId xmlns:a16="http://schemas.microsoft.com/office/drawing/2014/main" id="{500C0DCE-0E04-4C9A-8609-54ECF256A7E6}"/>
              </a:ext>
            </a:extLst>
          </p:cNvPr>
          <p:cNvGrpSpPr/>
          <p:nvPr/>
        </p:nvGrpSpPr>
        <p:grpSpPr>
          <a:xfrm>
            <a:off x="219797" y="4057798"/>
            <a:ext cx="8704169" cy="1848304"/>
            <a:chOff x="117017" y="4626573"/>
            <a:chExt cx="8704169" cy="1848304"/>
          </a:xfrm>
          <a:effectLst>
            <a:outerShdw blurRad="50800" dist="38100" dir="2700000" algn="tl" rotWithShape="0">
              <a:prstClr val="black">
                <a:alpha val="40000"/>
              </a:prstClr>
            </a:outerShdw>
          </a:effectLst>
        </p:grpSpPr>
        <p:sp>
          <p:nvSpPr>
            <p:cNvPr id="20" name="矩形: 圆角 36">
              <a:extLst>
                <a:ext uri="{FF2B5EF4-FFF2-40B4-BE49-F238E27FC236}">
                  <a16:creationId xmlns:a16="http://schemas.microsoft.com/office/drawing/2014/main" id="{17C86366-8C17-4520-BBDD-1D26B62E9D84}"/>
                </a:ext>
              </a:extLst>
            </p:cNvPr>
            <p:cNvSpPr/>
            <p:nvPr/>
          </p:nvSpPr>
          <p:spPr>
            <a:xfrm>
              <a:off x="117017" y="5051923"/>
              <a:ext cx="8704051" cy="1422954"/>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 fmla="*/ 0 w 8704051"/>
                <a:gd name="connsiteY0" fmla="*/ 823321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103039 h 926360"/>
                <a:gd name="connsiteX4" fmla="*/ 8705787 w 8705787"/>
                <a:gd name="connsiteY4" fmla="*/ 825702 h 926360"/>
                <a:gd name="connsiteX5" fmla="*/ 8605129 w 8705787"/>
                <a:gd name="connsiteY5" fmla="*/ 926360 h 926360"/>
                <a:gd name="connsiteX6" fmla="*/ 102394 w 8705787"/>
                <a:gd name="connsiteY6" fmla="*/ 926360 h 926360"/>
                <a:gd name="connsiteX7" fmla="*/ 1736 w 8705787"/>
                <a:gd name="connsiteY7" fmla="*/ 825702 h 926360"/>
                <a:gd name="connsiteX0" fmla="*/ 1736 w 9277174"/>
                <a:gd name="connsiteY0" fmla="*/ 825702 h 926360"/>
                <a:gd name="connsiteX1" fmla="*/ 0 w 9277174"/>
                <a:gd name="connsiteY1" fmla="*/ 0 h 926360"/>
                <a:gd name="connsiteX2" fmla="*/ 8605129 w 9277174"/>
                <a:gd name="connsiteY2" fmla="*/ 2381 h 926360"/>
                <a:gd name="connsiteX3" fmla="*/ 8705787 w 9277174"/>
                <a:gd name="connsiteY3" fmla="*/ 825702 h 926360"/>
                <a:gd name="connsiteX4" fmla="*/ 8605129 w 9277174"/>
                <a:gd name="connsiteY4" fmla="*/ 926360 h 926360"/>
                <a:gd name="connsiteX5" fmla="*/ 102394 w 9277174"/>
                <a:gd name="connsiteY5" fmla="*/ 926360 h 926360"/>
                <a:gd name="connsiteX6" fmla="*/ 1736 w 9277174"/>
                <a:gd name="connsiteY6" fmla="*/ 825702 h 926360"/>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825702 h 926360"/>
                <a:gd name="connsiteX4" fmla="*/ 8605129 w 8705787"/>
                <a:gd name="connsiteY4" fmla="*/ 926360 h 926360"/>
                <a:gd name="connsiteX5" fmla="*/ 102394 w 8705787"/>
                <a:gd name="connsiteY5" fmla="*/ 926360 h 926360"/>
                <a:gd name="connsiteX6" fmla="*/ 1736 w 8705787"/>
                <a:gd name="connsiteY6" fmla="*/ 825702 h 926360"/>
                <a:gd name="connsiteX0" fmla="*/ 1736 w 8706729"/>
                <a:gd name="connsiteY0" fmla="*/ 825702 h 926360"/>
                <a:gd name="connsiteX1" fmla="*/ 0 w 8706729"/>
                <a:gd name="connsiteY1" fmla="*/ 0 h 926360"/>
                <a:gd name="connsiteX2" fmla="*/ 8706729 w 8706729"/>
                <a:gd name="connsiteY2" fmla="*/ 2381 h 926360"/>
                <a:gd name="connsiteX3" fmla="*/ 8705787 w 8706729"/>
                <a:gd name="connsiteY3" fmla="*/ 825702 h 926360"/>
                <a:gd name="connsiteX4" fmla="*/ 8605129 w 8706729"/>
                <a:gd name="connsiteY4" fmla="*/ 926360 h 926360"/>
                <a:gd name="connsiteX5" fmla="*/ 102394 w 8706729"/>
                <a:gd name="connsiteY5" fmla="*/ 926360 h 926360"/>
                <a:gd name="connsiteX6" fmla="*/ 1736 w 8706729"/>
                <a:gd name="connsiteY6" fmla="*/ 825702 h 926360"/>
                <a:gd name="connsiteX0" fmla="*/ 117 w 8705110"/>
                <a:gd name="connsiteY0" fmla="*/ 825702 h 926360"/>
                <a:gd name="connsiteX1" fmla="*/ 762 w 8705110"/>
                <a:gd name="connsiteY1" fmla="*/ 0 h 926360"/>
                <a:gd name="connsiteX2" fmla="*/ 8705110 w 8705110"/>
                <a:gd name="connsiteY2" fmla="*/ 2381 h 926360"/>
                <a:gd name="connsiteX3" fmla="*/ 8704168 w 8705110"/>
                <a:gd name="connsiteY3" fmla="*/ 825702 h 926360"/>
                <a:gd name="connsiteX4" fmla="*/ 8603510 w 8705110"/>
                <a:gd name="connsiteY4" fmla="*/ 926360 h 926360"/>
                <a:gd name="connsiteX5" fmla="*/ 100775 w 8705110"/>
                <a:gd name="connsiteY5" fmla="*/ 926360 h 926360"/>
                <a:gd name="connsiteX6" fmla="*/ 117 w 8705110"/>
                <a:gd name="connsiteY6" fmla="*/ 825702 h 92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9E9F3"/>
            </a:solidFill>
            <a:ln>
              <a:solidFill>
                <a:srgbClr val="E9E9F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buClr>
                  <a:schemeClr val="accent1">
                    <a:lumMod val="75000"/>
                  </a:schemeClr>
                </a:buClr>
                <a:buSzPct val="100000"/>
              </a:pPr>
              <a:r>
                <a:rPr lang="zh-CN" altLang="en-US" sz="2000" dirty="0">
                  <a:solidFill>
                    <a:schemeClr val="tx1"/>
                  </a:solidFill>
                </a:rPr>
                <a:t>类是对一个事物的属性和操作的描述。</a:t>
              </a:r>
            </a:p>
            <a:p>
              <a:pPr marL="342900" indent="-342900">
                <a:lnSpc>
                  <a:spcPct val="150000"/>
                </a:lnSpc>
                <a:buClr>
                  <a:srgbClr val="262685"/>
                </a:buClr>
                <a:buSzPct val="80000"/>
                <a:buFont typeface="Wingdings" panose="05000000000000000000" pitchFamily="2" charset="2"/>
                <a:buChar char="l"/>
              </a:pPr>
              <a:r>
                <a:rPr lang="zh-CN" altLang="en-US" sz="2000" dirty="0">
                  <a:solidFill>
                    <a:schemeClr val="tx1"/>
                  </a:solidFill>
                </a:rPr>
                <a:t>抽象：数据（属性）抽象和函数（操作）抽象；</a:t>
              </a:r>
            </a:p>
            <a:p>
              <a:pPr marL="342900" indent="-342900">
                <a:lnSpc>
                  <a:spcPct val="150000"/>
                </a:lnSpc>
                <a:buClr>
                  <a:srgbClr val="262685"/>
                </a:buClr>
                <a:buSzPct val="80000"/>
                <a:buFont typeface="Wingdings" panose="05000000000000000000" pitchFamily="2" charset="2"/>
                <a:buChar char="l"/>
              </a:pPr>
              <a:r>
                <a:rPr lang="zh-CN" altLang="en-US" sz="2000" dirty="0">
                  <a:solidFill>
                    <a:schemeClr val="tx1"/>
                  </a:solidFill>
                </a:rPr>
                <a:t>封装：将数据和操作结合在一起。</a:t>
              </a:r>
            </a:p>
          </p:txBody>
        </p:sp>
        <p:sp>
          <p:nvSpPr>
            <p:cNvPr id="21" name="矩形: 圆顶角 20">
              <a:extLst>
                <a:ext uri="{FF2B5EF4-FFF2-40B4-BE49-F238E27FC236}">
                  <a16:creationId xmlns:a16="http://schemas.microsoft.com/office/drawing/2014/main" id="{3A2CC569-B9DE-4F71-84C2-E0D04B870208}"/>
                </a:ext>
              </a:extLst>
            </p:cNvPr>
            <p:cNvSpPr/>
            <p:nvPr/>
          </p:nvSpPr>
          <p:spPr>
            <a:xfrm>
              <a:off x="117134" y="4626573"/>
              <a:ext cx="8704052" cy="417061"/>
            </a:xfrm>
            <a:prstGeom prst="round2SameRect">
              <a:avLst>
                <a:gd name="adj1" fmla="val 20076"/>
                <a:gd name="adj2" fmla="val 0"/>
              </a:avLst>
            </a:prstGeom>
            <a:solidFill>
              <a:srgbClr val="262685"/>
            </a:solidFill>
            <a:ln>
              <a:solidFill>
                <a:srgbClr val="2626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FFFF"/>
                  </a:solidFill>
                  <a:latin typeface="MicrosoftYaHei"/>
                </a:rPr>
                <a:t>类的要素 </a:t>
              </a:r>
              <a:r>
                <a:rPr lang="zh-CN" altLang="en-US" sz="2400" dirty="0"/>
                <a:t> </a:t>
              </a:r>
            </a:p>
          </p:txBody>
        </p:sp>
      </p:grpSp>
    </p:spTree>
    <p:extLst>
      <p:ext uri="{BB962C8B-B14F-4D97-AF65-F5344CB8AC3E}">
        <p14:creationId xmlns:p14="http://schemas.microsoft.com/office/powerpoint/2010/main" val="1866819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40</a:t>
            </a:fld>
            <a:endParaRPr lang="zh-CN" altLang="en-US" dirty="0"/>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842066" cy="584775"/>
          </a:xfrm>
          <a:prstGeom prst="rect">
            <a:avLst/>
          </a:prstGeom>
          <a:noFill/>
        </p:spPr>
        <p:txBody>
          <a:bodyPr wrap="square" rtlCol="0">
            <a:spAutoFit/>
          </a:bodyPr>
          <a:lstStyle/>
          <a:p>
            <a:r>
              <a:rPr lang="en-US" altLang="zh-CN" sz="3200" dirty="0">
                <a:solidFill>
                  <a:schemeClr val="bg1"/>
                </a:solidFill>
              </a:rPr>
              <a:t>6.3.3 </a:t>
            </a:r>
            <a:r>
              <a:rPr lang="zh-CN" altLang="en-US" sz="3200" dirty="0">
                <a:solidFill>
                  <a:schemeClr val="bg1"/>
                </a:solidFill>
              </a:rPr>
              <a:t>输入和输出运算符</a:t>
            </a:r>
            <a:endParaRPr lang="zh-CN" altLang="en-US" sz="2400" dirty="0">
              <a:solidFill>
                <a:schemeClr val="bg1"/>
              </a:solidFill>
            </a:endParaRPr>
          </a:p>
        </p:txBody>
      </p:sp>
      <p:grpSp>
        <p:nvGrpSpPr>
          <p:cNvPr id="38" name="组合 37">
            <a:extLst>
              <a:ext uri="{FF2B5EF4-FFF2-40B4-BE49-F238E27FC236}">
                <a16:creationId xmlns:a16="http://schemas.microsoft.com/office/drawing/2014/main" id="{49B0A701-46D1-4478-A906-CE59B706B1CC}"/>
              </a:ext>
            </a:extLst>
          </p:cNvPr>
          <p:cNvGrpSpPr/>
          <p:nvPr/>
        </p:nvGrpSpPr>
        <p:grpSpPr>
          <a:xfrm>
            <a:off x="219915" y="1167997"/>
            <a:ext cx="8704169" cy="1599646"/>
            <a:chOff x="117017" y="4626573"/>
            <a:chExt cx="8704169" cy="1599646"/>
          </a:xfrm>
          <a:effectLst>
            <a:outerShdw blurRad="50800" dist="38100" dir="2700000" algn="tl" rotWithShape="0">
              <a:prstClr val="black">
                <a:alpha val="40000"/>
              </a:prstClr>
            </a:outerShdw>
          </a:effectLst>
        </p:grpSpPr>
        <p:sp>
          <p:nvSpPr>
            <p:cNvPr id="37" name="矩形: 圆角 36">
              <a:extLst>
                <a:ext uri="{FF2B5EF4-FFF2-40B4-BE49-F238E27FC236}">
                  <a16:creationId xmlns:a16="http://schemas.microsoft.com/office/drawing/2014/main" id="{2054092E-883B-486D-AE99-AFD60E3EDD45}"/>
                </a:ext>
              </a:extLst>
            </p:cNvPr>
            <p:cNvSpPr/>
            <p:nvPr/>
          </p:nvSpPr>
          <p:spPr>
            <a:xfrm>
              <a:off x="117017" y="5051923"/>
              <a:ext cx="8704051" cy="1174296"/>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 fmla="*/ 0 w 8704051"/>
                <a:gd name="connsiteY0" fmla="*/ 823321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103039 h 926360"/>
                <a:gd name="connsiteX4" fmla="*/ 8705787 w 8705787"/>
                <a:gd name="connsiteY4" fmla="*/ 825702 h 926360"/>
                <a:gd name="connsiteX5" fmla="*/ 8605129 w 8705787"/>
                <a:gd name="connsiteY5" fmla="*/ 926360 h 926360"/>
                <a:gd name="connsiteX6" fmla="*/ 102394 w 8705787"/>
                <a:gd name="connsiteY6" fmla="*/ 926360 h 926360"/>
                <a:gd name="connsiteX7" fmla="*/ 1736 w 8705787"/>
                <a:gd name="connsiteY7" fmla="*/ 825702 h 926360"/>
                <a:gd name="connsiteX0" fmla="*/ 1736 w 9277174"/>
                <a:gd name="connsiteY0" fmla="*/ 825702 h 926360"/>
                <a:gd name="connsiteX1" fmla="*/ 0 w 9277174"/>
                <a:gd name="connsiteY1" fmla="*/ 0 h 926360"/>
                <a:gd name="connsiteX2" fmla="*/ 8605129 w 9277174"/>
                <a:gd name="connsiteY2" fmla="*/ 2381 h 926360"/>
                <a:gd name="connsiteX3" fmla="*/ 8705787 w 9277174"/>
                <a:gd name="connsiteY3" fmla="*/ 825702 h 926360"/>
                <a:gd name="connsiteX4" fmla="*/ 8605129 w 9277174"/>
                <a:gd name="connsiteY4" fmla="*/ 926360 h 926360"/>
                <a:gd name="connsiteX5" fmla="*/ 102394 w 9277174"/>
                <a:gd name="connsiteY5" fmla="*/ 926360 h 926360"/>
                <a:gd name="connsiteX6" fmla="*/ 1736 w 9277174"/>
                <a:gd name="connsiteY6" fmla="*/ 825702 h 926360"/>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825702 h 926360"/>
                <a:gd name="connsiteX4" fmla="*/ 8605129 w 8705787"/>
                <a:gd name="connsiteY4" fmla="*/ 926360 h 926360"/>
                <a:gd name="connsiteX5" fmla="*/ 102394 w 8705787"/>
                <a:gd name="connsiteY5" fmla="*/ 926360 h 926360"/>
                <a:gd name="connsiteX6" fmla="*/ 1736 w 8705787"/>
                <a:gd name="connsiteY6" fmla="*/ 825702 h 926360"/>
                <a:gd name="connsiteX0" fmla="*/ 1736 w 8706729"/>
                <a:gd name="connsiteY0" fmla="*/ 825702 h 926360"/>
                <a:gd name="connsiteX1" fmla="*/ 0 w 8706729"/>
                <a:gd name="connsiteY1" fmla="*/ 0 h 926360"/>
                <a:gd name="connsiteX2" fmla="*/ 8706729 w 8706729"/>
                <a:gd name="connsiteY2" fmla="*/ 2381 h 926360"/>
                <a:gd name="connsiteX3" fmla="*/ 8705787 w 8706729"/>
                <a:gd name="connsiteY3" fmla="*/ 825702 h 926360"/>
                <a:gd name="connsiteX4" fmla="*/ 8605129 w 8706729"/>
                <a:gd name="connsiteY4" fmla="*/ 926360 h 926360"/>
                <a:gd name="connsiteX5" fmla="*/ 102394 w 8706729"/>
                <a:gd name="connsiteY5" fmla="*/ 926360 h 926360"/>
                <a:gd name="connsiteX6" fmla="*/ 1736 w 8706729"/>
                <a:gd name="connsiteY6" fmla="*/ 825702 h 926360"/>
                <a:gd name="connsiteX0" fmla="*/ 117 w 8705110"/>
                <a:gd name="connsiteY0" fmla="*/ 825702 h 926360"/>
                <a:gd name="connsiteX1" fmla="*/ 762 w 8705110"/>
                <a:gd name="connsiteY1" fmla="*/ 0 h 926360"/>
                <a:gd name="connsiteX2" fmla="*/ 8705110 w 8705110"/>
                <a:gd name="connsiteY2" fmla="*/ 2381 h 926360"/>
                <a:gd name="connsiteX3" fmla="*/ 8704168 w 8705110"/>
                <a:gd name="connsiteY3" fmla="*/ 825702 h 926360"/>
                <a:gd name="connsiteX4" fmla="*/ 8603510 w 8705110"/>
                <a:gd name="connsiteY4" fmla="*/ 926360 h 926360"/>
                <a:gd name="connsiteX5" fmla="*/ 100775 w 8705110"/>
                <a:gd name="connsiteY5" fmla="*/ 926360 h 926360"/>
                <a:gd name="connsiteX6" fmla="*/ 117 w 8705110"/>
                <a:gd name="connsiteY6" fmla="*/ 825702 h 92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9E9F3"/>
            </a:solidFill>
            <a:ln>
              <a:solidFill>
                <a:srgbClr val="E9E9F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342900" indent="-342900">
                <a:lnSpc>
                  <a:spcPct val="120000"/>
                </a:lnSpc>
                <a:buClr>
                  <a:srgbClr val="262685"/>
                </a:buClr>
                <a:buSzPct val="80000"/>
                <a:buFont typeface="Wingdings" panose="05000000000000000000" pitchFamily="2" charset="2"/>
                <a:buChar char="l"/>
              </a:pPr>
              <a:r>
                <a:rPr lang="zh-CN" altLang="en-US" sz="2000" dirty="0">
                  <a:solidFill>
                    <a:srgbClr val="000000"/>
                  </a:solidFill>
                  <a:latin typeface="MicrosoftYaHei"/>
                </a:rPr>
                <a:t>第一个形参是一个非常量 </a:t>
              </a:r>
              <a:r>
                <a:rPr lang="en-US" altLang="zh-CN" sz="2000" dirty="0" err="1">
                  <a:solidFill>
                    <a:srgbClr val="000000"/>
                  </a:solidFill>
                  <a:latin typeface="Courier New" panose="02070309020205020404" pitchFamily="49" charset="0"/>
                  <a:cs typeface="Courier New" panose="02070309020205020404" pitchFamily="49" charset="0"/>
                </a:rPr>
                <a:t>ostream</a:t>
              </a:r>
              <a:r>
                <a:rPr lang="en-US" altLang="zh-CN" sz="2000" dirty="0">
                  <a:solidFill>
                    <a:srgbClr val="000000"/>
                  </a:solidFill>
                  <a:latin typeface="MicrosoftYaHei"/>
                </a:rPr>
                <a:t> </a:t>
              </a:r>
              <a:r>
                <a:rPr lang="zh-CN" altLang="en-US" sz="2000" dirty="0">
                  <a:solidFill>
                    <a:srgbClr val="000000"/>
                  </a:solidFill>
                  <a:latin typeface="MicrosoftYaHei"/>
                </a:rPr>
                <a:t>类对象，需要向其写入数据；</a:t>
              </a:r>
            </a:p>
            <a:p>
              <a:pPr marL="342900" indent="-342900">
                <a:lnSpc>
                  <a:spcPct val="120000"/>
                </a:lnSpc>
                <a:buClr>
                  <a:srgbClr val="262685"/>
                </a:buClr>
                <a:buSzPct val="80000"/>
                <a:buFont typeface="Wingdings" panose="05000000000000000000" pitchFamily="2" charset="2"/>
                <a:buChar char="l"/>
              </a:pPr>
              <a:r>
                <a:rPr lang="zh-CN" altLang="en-US" sz="2000" dirty="0">
                  <a:solidFill>
                    <a:srgbClr val="000000"/>
                  </a:solidFill>
                  <a:latin typeface="MicrosoftYaHei"/>
                </a:rPr>
                <a:t>第二个形参是类的常量引用，避免对实参进行写操作；</a:t>
              </a:r>
            </a:p>
            <a:p>
              <a:pPr marL="342900" indent="-342900">
                <a:lnSpc>
                  <a:spcPct val="120000"/>
                </a:lnSpc>
                <a:buClr>
                  <a:srgbClr val="262685"/>
                </a:buClr>
                <a:buSzPct val="80000"/>
                <a:buFont typeface="Wingdings" panose="05000000000000000000" pitchFamily="2" charset="2"/>
                <a:buChar char="l"/>
              </a:pPr>
              <a:r>
                <a:rPr lang="zh-CN" altLang="en-US" sz="2000" dirty="0">
                  <a:solidFill>
                    <a:srgbClr val="000000"/>
                  </a:solidFill>
                  <a:latin typeface="MicrosoftYaHei"/>
                </a:rPr>
                <a:t>返回 </a:t>
              </a:r>
              <a:r>
                <a:rPr lang="en-US" altLang="zh-CN" sz="2000" dirty="0" err="1">
                  <a:solidFill>
                    <a:srgbClr val="000000"/>
                  </a:solidFill>
                  <a:latin typeface="Courier New" panose="02070309020205020404" pitchFamily="49" charset="0"/>
                  <a:cs typeface="Courier New" panose="02070309020205020404" pitchFamily="49" charset="0"/>
                </a:rPr>
                <a:t>ostream</a:t>
              </a:r>
              <a:r>
                <a:rPr lang="en-US" altLang="zh-CN" sz="2000" dirty="0">
                  <a:solidFill>
                    <a:srgbClr val="000000"/>
                  </a:solidFill>
                  <a:latin typeface="MicrosoftYaHei"/>
                </a:rPr>
                <a:t> </a:t>
              </a:r>
              <a:r>
                <a:rPr lang="zh-CN" altLang="en-US" sz="2000" dirty="0">
                  <a:solidFill>
                    <a:srgbClr val="000000"/>
                  </a:solidFill>
                  <a:latin typeface="MicrosoftYaHei"/>
                </a:rPr>
                <a:t>类对象的引用</a:t>
              </a:r>
              <a:endParaRPr lang="en-US" altLang="zh-CN" sz="2000" dirty="0">
                <a:solidFill>
                  <a:srgbClr val="000000"/>
                </a:solidFill>
                <a:latin typeface="MicrosoftYaHei"/>
              </a:endParaRPr>
            </a:p>
          </p:txBody>
        </p:sp>
        <p:sp>
          <p:nvSpPr>
            <p:cNvPr id="33" name="矩形: 圆顶角 32">
              <a:extLst>
                <a:ext uri="{FF2B5EF4-FFF2-40B4-BE49-F238E27FC236}">
                  <a16:creationId xmlns:a16="http://schemas.microsoft.com/office/drawing/2014/main" id="{2F01A5DD-1718-4031-BF17-D7D1DDA33FC7}"/>
                </a:ext>
              </a:extLst>
            </p:cNvPr>
            <p:cNvSpPr/>
            <p:nvPr/>
          </p:nvSpPr>
          <p:spPr>
            <a:xfrm>
              <a:off x="117134" y="4626573"/>
              <a:ext cx="8704052" cy="417061"/>
            </a:xfrm>
            <a:prstGeom prst="round2SameRect">
              <a:avLst>
                <a:gd name="adj1" fmla="val 20076"/>
                <a:gd name="adj2" fmla="val 0"/>
              </a:avLst>
            </a:prstGeom>
            <a:solidFill>
              <a:srgbClr val="262685"/>
            </a:solidFill>
            <a:ln>
              <a:solidFill>
                <a:srgbClr val="2626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bg1"/>
                  </a:solidFill>
                  <a:latin typeface="Courier New" panose="02070309020205020404" pitchFamily="49" charset="0"/>
                  <a:cs typeface="Courier New" panose="02070309020205020404" pitchFamily="49" charset="0"/>
                </a:rPr>
                <a:t>重载输出运算符 </a:t>
              </a:r>
              <a:r>
                <a:rPr lang="en-US" altLang="zh-CN" sz="2400" dirty="0">
                  <a:solidFill>
                    <a:schemeClr val="bg1"/>
                  </a:solidFill>
                  <a:latin typeface="Courier New" panose="02070309020205020404" pitchFamily="49" charset="0"/>
                  <a:cs typeface="Courier New" panose="02070309020205020404" pitchFamily="49" charset="0"/>
                </a:rPr>
                <a:t>&lt;&lt;</a:t>
              </a:r>
              <a:endParaRPr lang="zh-CN" altLang="en-US" sz="2400" dirty="0">
                <a:solidFill>
                  <a:schemeClr val="bg1"/>
                </a:solidFill>
                <a:latin typeface="Courier New" panose="02070309020205020404" pitchFamily="49" charset="0"/>
                <a:cs typeface="Courier New" panose="02070309020205020404" pitchFamily="49" charset="0"/>
              </a:endParaRPr>
            </a:p>
          </p:txBody>
        </p:sp>
      </p:grpSp>
      <p:grpSp>
        <p:nvGrpSpPr>
          <p:cNvPr id="13" name="组合 12">
            <a:extLst>
              <a:ext uri="{FF2B5EF4-FFF2-40B4-BE49-F238E27FC236}">
                <a16:creationId xmlns:a16="http://schemas.microsoft.com/office/drawing/2014/main" id="{DC13AE3F-DCD2-4DF5-9E29-916122C571E7}"/>
              </a:ext>
            </a:extLst>
          </p:cNvPr>
          <p:cNvGrpSpPr/>
          <p:nvPr/>
        </p:nvGrpSpPr>
        <p:grpSpPr>
          <a:xfrm>
            <a:off x="219915" y="2915303"/>
            <a:ext cx="8704169" cy="1379457"/>
            <a:chOff x="117017" y="4626573"/>
            <a:chExt cx="8704169" cy="1379457"/>
          </a:xfrm>
          <a:effectLst>
            <a:outerShdw blurRad="50800" dist="38100" dir="2700000" algn="tl" rotWithShape="0">
              <a:prstClr val="black">
                <a:alpha val="40000"/>
              </a:prstClr>
            </a:outerShdw>
          </a:effectLst>
        </p:grpSpPr>
        <p:sp>
          <p:nvSpPr>
            <p:cNvPr id="14" name="矩形: 圆角 36">
              <a:extLst>
                <a:ext uri="{FF2B5EF4-FFF2-40B4-BE49-F238E27FC236}">
                  <a16:creationId xmlns:a16="http://schemas.microsoft.com/office/drawing/2014/main" id="{0CBC8F39-9576-4E0D-89F0-EA4AD9928DA9}"/>
                </a:ext>
              </a:extLst>
            </p:cNvPr>
            <p:cNvSpPr/>
            <p:nvPr/>
          </p:nvSpPr>
          <p:spPr>
            <a:xfrm>
              <a:off x="117017" y="5051923"/>
              <a:ext cx="8704051" cy="954107"/>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 fmla="*/ 0 w 8704051"/>
                <a:gd name="connsiteY0" fmla="*/ 823321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103039 h 926360"/>
                <a:gd name="connsiteX4" fmla="*/ 8705787 w 8705787"/>
                <a:gd name="connsiteY4" fmla="*/ 825702 h 926360"/>
                <a:gd name="connsiteX5" fmla="*/ 8605129 w 8705787"/>
                <a:gd name="connsiteY5" fmla="*/ 926360 h 926360"/>
                <a:gd name="connsiteX6" fmla="*/ 102394 w 8705787"/>
                <a:gd name="connsiteY6" fmla="*/ 926360 h 926360"/>
                <a:gd name="connsiteX7" fmla="*/ 1736 w 8705787"/>
                <a:gd name="connsiteY7" fmla="*/ 825702 h 926360"/>
                <a:gd name="connsiteX0" fmla="*/ 1736 w 9277174"/>
                <a:gd name="connsiteY0" fmla="*/ 825702 h 926360"/>
                <a:gd name="connsiteX1" fmla="*/ 0 w 9277174"/>
                <a:gd name="connsiteY1" fmla="*/ 0 h 926360"/>
                <a:gd name="connsiteX2" fmla="*/ 8605129 w 9277174"/>
                <a:gd name="connsiteY2" fmla="*/ 2381 h 926360"/>
                <a:gd name="connsiteX3" fmla="*/ 8705787 w 9277174"/>
                <a:gd name="connsiteY3" fmla="*/ 825702 h 926360"/>
                <a:gd name="connsiteX4" fmla="*/ 8605129 w 9277174"/>
                <a:gd name="connsiteY4" fmla="*/ 926360 h 926360"/>
                <a:gd name="connsiteX5" fmla="*/ 102394 w 9277174"/>
                <a:gd name="connsiteY5" fmla="*/ 926360 h 926360"/>
                <a:gd name="connsiteX6" fmla="*/ 1736 w 9277174"/>
                <a:gd name="connsiteY6" fmla="*/ 825702 h 926360"/>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825702 h 926360"/>
                <a:gd name="connsiteX4" fmla="*/ 8605129 w 8705787"/>
                <a:gd name="connsiteY4" fmla="*/ 926360 h 926360"/>
                <a:gd name="connsiteX5" fmla="*/ 102394 w 8705787"/>
                <a:gd name="connsiteY5" fmla="*/ 926360 h 926360"/>
                <a:gd name="connsiteX6" fmla="*/ 1736 w 8705787"/>
                <a:gd name="connsiteY6" fmla="*/ 825702 h 926360"/>
                <a:gd name="connsiteX0" fmla="*/ 1736 w 8706729"/>
                <a:gd name="connsiteY0" fmla="*/ 825702 h 926360"/>
                <a:gd name="connsiteX1" fmla="*/ 0 w 8706729"/>
                <a:gd name="connsiteY1" fmla="*/ 0 h 926360"/>
                <a:gd name="connsiteX2" fmla="*/ 8706729 w 8706729"/>
                <a:gd name="connsiteY2" fmla="*/ 2381 h 926360"/>
                <a:gd name="connsiteX3" fmla="*/ 8705787 w 8706729"/>
                <a:gd name="connsiteY3" fmla="*/ 825702 h 926360"/>
                <a:gd name="connsiteX4" fmla="*/ 8605129 w 8706729"/>
                <a:gd name="connsiteY4" fmla="*/ 926360 h 926360"/>
                <a:gd name="connsiteX5" fmla="*/ 102394 w 8706729"/>
                <a:gd name="connsiteY5" fmla="*/ 926360 h 926360"/>
                <a:gd name="connsiteX6" fmla="*/ 1736 w 8706729"/>
                <a:gd name="connsiteY6" fmla="*/ 825702 h 926360"/>
                <a:gd name="connsiteX0" fmla="*/ 117 w 8705110"/>
                <a:gd name="connsiteY0" fmla="*/ 825702 h 926360"/>
                <a:gd name="connsiteX1" fmla="*/ 762 w 8705110"/>
                <a:gd name="connsiteY1" fmla="*/ 0 h 926360"/>
                <a:gd name="connsiteX2" fmla="*/ 8705110 w 8705110"/>
                <a:gd name="connsiteY2" fmla="*/ 2381 h 926360"/>
                <a:gd name="connsiteX3" fmla="*/ 8704168 w 8705110"/>
                <a:gd name="connsiteY3" fmla="*/ 825702 h 926360"/>
                <a:gd name="connsiteX4" fmla="*/ 8603510 w 8705110"/>
                <a:gd name="connsiteY4" fmla="*/ 926360 h 926360"/>
                <a:gd name="connsiteX5" fmla="*/ 100775 w 8705110"/>
                <a:gd name="connsiteY5" fmla="*/ 926360 h 926360"/>
                <a:gd name="connsiteX6" fmla="*/ 117 w 8705110"/>
                <a:gd name="connsiteY6" fmla="*/ 825702 h 92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en-US" altLang="zh-CN" sz="1400" dirty="0" err="1">
                  <a:solidFill>
                    <a:srgbClr val="2B91AF"/>
                  </a:solidFill>
                  <a:latin typeface="Courier New" panose="02070309020205020404" pitchFamily="49" charset="0"/>
                  <a:cs typeface="Courier New" panose="02070309020205020404" pitchFamily="49" charset="0"/>
                </a:rPr>
                <a:t>ostream</a:t>
              </a:r>
              <a:r>
                <a:rPr lang="en-US" altLang="zh-CN" sz="1400" dirty="0">
                  <a:solidFill>
                    <a:srgbClr val="000000"/>
                  </a:solidFill>
                  <a:latin typeface="Courier New" panose="02070309020205020404" pitchFamily="49" charset="0"/>
                  <a:cs typeface="Courier New" panose="02070309020205020404" pitchFamily="49" charset="0"/>
                </a:rPr>
                <a:t>&amp; </a:t>
              </a:r>
              <a:r>
                <a:rPr lang="en-US" altLang="zh-CN" sz="1400" dirty="0">
                  <a:solidFill>
                    <a:srgbClr val="008080"/>
                  </a:solidFill>
                  <a:latin typeface="Courier New" panose="02070309020205020404" pitchFamily="49" charset="0"/>
                  <a:cs typeface="Courier New" panose="02070309020205020404" pitchFamily="49" charset="0"/>
                </a:rPr>
                <a:t>operator &lt;&lt;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2B91AF"/>
                  </a:solidFill>
                  <a:latin typeface="Courier New" panose="02070309020205020404" pitchFamily="49" charset="0"/>
                  <a:cs typeface="Courier New" panose="02070309020205020404" pitchFamily="49" charset="0"/>
                </a:rPr>
                <a:t>ostream</a:t>
              </a:r>
              <a:r>
                <a:rPr lang="en-US" altLang="zh-CN" sz="1400" dirty="0">
                  <a:solidFill>
                    <a:srgbClr val="000000"/>
                  </a:solidFill>
                  <a:latin typeface="Courier New" panose="02070309020205020404" pitchFamily="49" charset="0"/>
                  <a:cs typeface="Courier New" panose="02070309020205020404" pitchFamily="49" charset="0"/>
                </a:rPr>
                <a:t> &amp;</a:t>
              </a:r>
              <a:r>
                <a:rPr lang="en-US" altLang="zh-CN" sz="1400" dirty="0" err="1">
                  <a:solidFill>
                    <a:srgbClr val="808080"/>
                  </a:solidFill>
                  <a:latin typeface="Courier New" panose="02070309020205020404" pitchFamily="49" charset="0"/>
                  <a:cs typeface="Courier New" panose="02070309020205020404" pitchFamily="49" charset="0"/>
                </a:rPr>
                <a:t>os</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FF"/>
                  </a:solidFill>
                  <a:latin typeface="Courier New" panose="02070309020205020404" pitchFamily="49" charset="0"/>
                  <a:cs typeface="Courier New" panose="02070309020205020404" pitchFamily="49" charset="0"/>
                </a:rPr>
                <a:t>const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&amp;</a:t>
              </a:r>
              <a:r>
                <a:rPr lang="en-US" altLang="zh-CN" sz="1400" dirty="0">
                  <a:solidFill>
                    <a:srgbClr val="808080"/>
                  </a:solidFill>
                  <a:latin typeface="Courier New" panose="02070309020205020404" pitchFamily="49" charset="0"/>
                  <a:cs typeface="Courier New" panose="02070309020205020404" pitchFamily="49" charset="0"/>
                </a:rPr>
                <a:t>a</a:t>
              </a:r>
              <a:r>
                <a:rPr lang="en-US" altLang="zh-CN" sz="1400" dirty="0">
                  <a:solidFill>
                    <a:srgbClr val="000000"/>
                  </a:solidFill>
                  <a:latin typeface="Courier New" panose="02070309020205020404" pitchFamily="49" charset="0"/>
                  <a:cs typeface="Courier New" panose="02070309020205020404" pitchFamily="49" charset="0"/>
                </a:rPr>
                <a:t>) {</a:t>
              </a:r>
            </a:p>
            <a:p>
              <a:r>
                <a:rPr lang="en-US" altLang="zh-CN" sz="1400" dirty="0">
                  <a:solidFill>
                    <a:srgbClr val="808080"/>
                  </a:solidFill>
                  <a:latin typeface="Courier New" panose="02070309020205020404" pitchFamily="49" charset="0"/>
                  <a:cs typeface="Courier New" panose="02070309020205020404" pitchFamily="49" charset="0"/>
                </a:rPr>
                <a:t>    </a:t>
              </a:r>
              <a:r>
                <a:rPr lang="en-US" altLang="zh-CN" sz="1400" dirty="0" err="1">
                  <a:solidFill>
                    <a:srgbClr val="808080"/>
                  </a:solidFill>
                  <a:latin typeface="Courier New" panose="02070309020205020404" pitchFamily="49" charset="0"/>
                  <a:cs typeface="Courier New" panose="02070309020205020404" pitchFamily="49" charset="0"/>
                </a:rPr>
                <a:t>os</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8080"/>
                  </a:solidFill>
                  <a:latin typeface="Courier New" panose="02070309020205020404" pitchFamily="49" charset="0"/>
                  <a:cs typeface="Courier New" panose="02070309020205020404" pitchFamily="49" charset="0"/>
                </a:rPr>
                <a:t>&lt;&lt;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808080"/>
                  </a:solidFill>
                  <a:latin typeface="Courier New" panose="02070309020205020404" pitchFamily="49" charset="0"/>
                  <a:cs typeface="Courier New" panose="02070309020205020404" pitchFamily="49" charset="0"/>
                </a:rPr>
                <a:t>a</a:t>
              </a:r>
              <a:r>
                <a:rPr lang="en-US" altLang="zh-CN" sz="1400" dirty="0" err="1">
                  <a:solidFill>
                    <a:srgbClr val="000000"/>
                  </a:solidFill>
                  <a:latin typeface="Courier New" panose="02070309020205020404" pitchFamily="49" charset="0"/>
                  <a:cs typeface="Courier New" panose="02070309020205020404" pitchFamily="49" charset="0"/>
                </a:rPr>
                <a:t>.m_numerator</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8080"/>
                  </a:solidFill>
                  <a:latin typeface="Courier New" panose="02070309020205020404" pitchFamily="49" charset="0"/>
                  <a:cs typeface="Courier New" panose="02070309020205020404" pitchFamily="49" charset="0"/>
                </a:rPr>
                <a:t>&lt;&lt;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808080"/>
                  </a:solidFill>
                  <a:latin typeface="Courier New" panose="02070309020205020404" pitchFamily="49" charset="0"/>
                  <a:cs typeface="Courier New" panose="02070309020205020404" pitchFamily="49" charset="0"/>
                </a:rPr>
                <a:t>a</a:t>
              </a:r>
              <a:r>
                <a:rPr lang="en-US" altLang="zh-CN" sz="1400" dirty="0" err="1">
                  <a:solidFill>
                    <a:srgbClr val="000000"/>
                  </a:solidFill>
                  <a:latin typeface="Courier New" panose="02070309020205020404" pitchFamily="49" charset="0"/>
                  <a:cs typeface="Courier New" panose="02070309020205020404" pitchFamily="49" charset="0"/>
                </a:rPr>
                <a:t>.m_denominator</a:t>
              </a:r>
              <a:r>
                <a:rPr lang="en-US" altLang="zh-CN" sz="1400" dirty="0">
                  <a:solidFill>
                    <a:srgbClr val="000000"/>
                  </a:solidFill>
                  <a:latin typeface="Courier New" panose="02070309020205020404" pitchFamily="49" charset="0"/>
                  <a:cs typeface="Courier New" panose="02070309020205020404" pitchFamily="49" charset="0"/>
                </a:rPr>
                <a:t>;</a:t>
              </a:r>
            </a:p>
            <a:p>
              <a:r>
                <a:rPr lang="en-US" altLang="zh-CN" sz="1400" dirty="0">
                  <a:solidFill>
                    <a:srgbClr val="0000FF"/>
                  </a:solidFill>
                  <a:latin typeface="Courier New" panose="02070309020205020404" pitchFamily="49" charset="0"/>
                  <a:cs typeface="Courier New" panose="02070309020205020404" pitchFamily="49" charset="0"/>
                </a:rPr>
                <a:t>    return</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808080"/>
                  </a:solidFill>
                  <a:latin typeface="Courier New" panose="02070309020205020404" pitchFamily="49" charset="0"/>
                  <a:cs typeface="Courier New" panose="02070309020205020404" pitchFamily="49" charset="0"/>
                </a:rPr>
                <a:t>os</a:t>
              </a:r>
              <a:r>
                <a:rPr lang="en-US" altLang="zh-CN" sz="1400" dirty="0">
                  <a:solidFill>
                    <a:srgbClr val="000000"/>
                  </a:solidFill>
                  <a:latin typeface="Courier New" panose="02070309020205020404" pitchFamily="49" charset="0"/>
                  <a:cs typeface="Courier New" panose="02070309020205020404" pitchFamily="49" charset="0"/>
                </a:rPr>
                <a:t>;</a:t>
              </a:r>
            </a:p>
            <a:p>
              <a:r>
                <a:rPr lang="en-US" altLang="zh-CN" sz="1400" dirty="0">
                  <a:solidFill>
                    <a:srgbClr val="000000"/>
                  </a:solidFill>
                  <a:latin typeface="Courier New" panose="02070309020205020404" pitchFamily="49" charset="0"/>
                  <a:cs typeface="Courier New" panose="02070309020205020404" pitchFamily="49" charset="0"/>
                </a:rPr>
                <a:t>}</a:t>
              </a:r>
            </a:p>
          </p:txBody>
        </p:sp>
        <p:grpSp>
          <p:nvGrpSpPr>
            <p:cNvPr id="15" name="组合 14">
              <a:extLst>
                <a:ext uri="{FF2B5EF4-FFF2-40B4-BE49-F238E27FC236}">
                  <a16:creationId xmlns:a16="http://schemas.microsoft.com/office/drawing/2014/main" id="{C8060DF2-E2D0-47C4-B37E-452280FE54AE}"/>
                </a:ext>
              </a:extLst>
            </p:cNvPr>
            <p:cNvGrpSpPr/>
            <p:nvPr/>
          </p:nvGrpSpPr>
          <p:grpSpPr>
            <a:xfrm>
              <a:off x="117133" y="4626573"/>
              <a:ext cx="8704053" cy="475449"/>
              <a:chOff x="219973" y="1763590"/>
              <a:chExt cx="8704053" cy="475449"/>
            </a:xfrm>
          </p:grpSpPr>
          <p:sp>
            <p:nvSpPr>
              <p:cNvPr id="16" name="矩形: 圆顶角 15">
                <a:extLst>
                  <a:ext uri="{FF2B5EF4-FFF2-40B4-BE49-F238E27FC236}">
                    <a16:creationId xmlns:a16="http://schemas.microsoft.com/office/drawing/2014/main" id="{21E852D4-34D8-41AB-8B17-26754DA31622}"/>
                  </a:ext>
                </a:extLst>
              </p:cNvPr>
              <p:cNvSpPr/>
              <p:nvPr/>
            </p:nvSpPr>
            <p:spPr>
              <a:xfrm>
                <a:off x="219974" y="1763590"/>
                <a:ext cx="8704052" cy="417061"/>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bg1"/>
                    </a:solidFill>
                    <a:latin typeface="Courier New" panose="02070309020205020404" pitchFamily="49" charset="0"/>
                    <a:cs typeface="Courier New" panose="02070309020205020404" pitchFamily="49" charset="0"/>
                  </a:rPr>
                  <a:t>示例</a:t>
                </a:r>
              </a:p>
            </p:txBody>
          </p:sp>
          <p:sp>
            <p:nvSpPr>
              <p:cNvPr id="17" name="矩形 16">
                <a:extLst>
                  <a:ext uri="{FF2B5EF4-FFF2-40B4-BE49-F238E27FC236}">
                    <a16:creationId xmlns:a16="http://schemas.microsoft.com/office/drawing/2014/main" id="{7B7B7468-6446-4C7A-A29A-07906EFE45DB}"/>
                  </a:ext>
                </a:extLst>
              </p:cNvPr>
              <p:cNvSpPr/>
              <p:nvPr/>
            </p:nvSpPr>
            <p:spPr>
              <a:xfrm>
                <a:off x="219973" y="1777374"/>
                <a:ext cx="8704051" cy="461665"/>
              </a:xfrm>
              <a:prstGeom prst="rect">
                <a:avLst/>
              </a:prstGeom>
            </p:spPr>
            <p:txBody>
              <a:bodyPr wrap="square">
                <a:spAutoFit/>
              </a:bodyPr>
              <a:lstStyle/>
              <a:p>
                <a:endParaRPr lang="zh-CN" altLang="en-US" sz="2400" dirty="0">
                  <a:solidFill>
                    <a:schemeClr val="bg1"/>
                  </a:solidFill>
                  <a:latin typeface="Courier New" panose="02070309020205020404" pitchFamily="49" charset="0"/>
                  <a:cs typeface="Courier New" panose="02070309020205020404" pitchFamily="49" charset="0"/>
                </a:endParaRPr>
              </a:p>
            </p:txBody>
          </p:sp>
        </p:grpSp>
      </p:grpSp>
      <p:grpSp>
        <p:nvGrpSpPr>
          <p:cNvPr id="23" name="组合 22">
            <a:extLst>
              <a:ext uri="{FF2B5EF4-FFF2-40B4-BE49-F238E27FC236}">
                <a16:creationId xmlns:a16="http://schemas.microsoft.com/office/drawing/2014/main" id="{42306E9E-4FD4-4C3D-8C4D-39981EF654CB}"/>
              </a:ext>
            </a:extLst>
          </p:cNvPr>
          <p:cNvGrpSpPr/>
          <p:nvPr/>
        </p:nvGrpSpPr>
        <p:grpSpPr>
          <a:xfrm>
            <a:off x="219797" y="4464830"/>
            <a:ext cx="8704169" cy="1502568"/>
            <a:chOff x="117017" y="4626573"/>
            <a:chExt cx="8704169" cy="1502568"/>
          </a:xfrm>
          <a:effectLst>
            <a:outerShdw blurRad="50800" dist="38100" dir="2700000" algn="tl" rotWithShape="0">
              <a:prstClr val="black">
                <a:alpha val="40000"/>
              </a:prstClr>
            </a:outerShdw>
          </a:effectLst>
        </p:grpSpPr>
        <p:sp>
          <p:nvSpPr>
            <p:cNvPr id="24" name="矩形: 圆角 36">
              <a:extLst>
                <a:ext uri="{FF2B5EF4-FFF2-40B4-BE49-F238E27FC236}">
                  <a16:creationId xmlns:a16="http://schemas.microsoft.com/office/drawing/2014/main" id="{4E171EEA-725C-419E-A544-91DA55B53EA8}"/>
                </a:ext>
              </a:extLst>
            </p:cNvPr>
            <p:cNvSpPr/>
            <p:nvPr/>
          </p:nvSpPr>
          <p:spPr>
            <a:xfrm>
              <a:off x="117017" y="5051923"/>
              <a:ext cx="8704051" cy="1077218"/>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 fmla="*/ 0 w 8704051"/>
                <a:gd name="connsiteY0" fmla="*/ 823321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103039 h 926360"/>
                <a:gd name="connsiteX4" fmla="*/ 8705787 w 8705787"/>
                <a:gd name="connsiteY4" fmla="*/ 825702 h 926360"/>
                <a:gd name="connsiteX5" fmla="*/ 8605129 w 8705787"/>
                <a:gd name="connsiteY5" fmla="*/ 926360 h 926360"/>
                <a:gd name="connsiteX6" fmla="*/ 102394 w 8705787"/>
                <a:gd name="connsiteY6" fmla="*/ 926360 h 926360"/>
                <a:gd name="connsiteX7" fmla="*/ 1736 w 8705787"/>
                <a:gd name="connsiteY7" fmla="*/ 825702 h 926360"/>
                <a:gd name="connsiteX0" fmla="*/ 1736 w 9277174"/>
                <a:gd name="connsiteY0" fmla="*/ 825702 h 926360"/>
                <a:gd name="connsiteX1" fmla="*/ 0 w 9277174"/>
                <a:gd name="connsiteY1" fmla="*/ 0 h 926360"/>
                <a:gd name="connsiteX2" fmla="*/ 8605129 w 9277174"/>
                <a:gd name="connsiteY2" fmla="*/ 2381 h 926360"/>
                <a:gd name="connsiteX3" fmla="*/ 8705787 w 9277174"/>
                <a:gd name="connsiteY3" fmla="*/ 825702 h 926360"/>
                <a:gd name="connsiteX4" fmla="*/ 8605129 w 9277174"/>
                <a:gd name="connsiteY4" fmla="*/ 926360 h 926360"/>
                <a:gd name="connsiteX5" fmla="*/ 102394 w 9277174"/>
                <a:gd name="connsiteY5" fmla="*/ 926360 h 926360"/>
                <a:gd name="connsiteX6" fmla="*/ 1736 w 9277174"/>
                <a:gd name="connsiteY6" fmla="*/ 825702 h 926360"/>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825702 h 926360"/>
                <a:gd name="connsiteX4" fmla="*/ 8605129 w 8705787"/>
                <a:gd name="connsiteY4" fmla="*/ 926360 h 926360"/>
                <a:gd name="connsiteX5" fmla="*/ 102394 w 8705787"/>
                <a:gd name="connsiteY5" fmla="*/ 926360 h 926360"/>
                <a:gd name="connsiteX6" fmla="*/ 1736 w 8705787"/>
                <a:gd name="connsiteY6" fmla="*/ 825702 h 926360"/>
                <a:gd name="connsiteX0" fmla="*/ 1736 w 8706729"/>
                <a:gd name="connsiteY0" fmla="*/ 825702 h 926360"/>
                <a:gd name="connsiteX1" fmla="*/ 0 w 8706729"/>
                <a:gd name="connsiteY1" fmla="*/ 0 h 926360"/>
                <a:gd name="connsiteX2" fmla="*/ 8706729 w 8706729"/>
                <a:gd name="connsiteY2" fmla="*/ 2381 h 926360"/>
                <a:gd name="connsiteX3" fmla="*/ 8705787 w 8706729"/>
                <a:gd name="connsiteY3" fmla="*/ 825702 h 926360"/>
                <a:gd name="connsiteX4" fmla="*/ 8605129 w 8706729"/>
                <a:gd name="connsiteY4" fmla="*/ 926360 h 926360"/>
                <a:gd name="connsiteX5" fmla="*/ 102394 w 8706729"/>
                <a:gd name="connsiteY5" fmla="*/ 926360 h 926360"/>
                <a:gd name="connsiteX6" fmla="*/ 1736 w 8706729"/>
                <a:gd name="connsiteY6" fmla="*/ 825702 h 926360"/>
                <a:gd name="connsiteX0" fmla="*/ 117 w 8705110"/>
                <a:gd name="connsiteY0" fmla="*/ 825702 h 926360"/>
                <a:gd name="connsiteX1" fmla="*/ 762 w 8705110"/>
                <a:gd name="connsiteY1" fmla="*/ 0 h 926360"/>
                <a:gd name="connsiteX2" fmla="*/ 8705110 w 8705110"/>
                <a:gd name="connsiteY2" fmla="*/ 2381 h 926360"/>
                <a:gd name="connsiteX3" fmla="*/ 8704168 w 8705110"/>
                <a:gd name="connsiteY3" fmla="*/ 825702 h 926360"/>
                <a:gd name="connsiteX4" fmla="*/ 8603510 w 8705110"/>
                <a:gd name="connsiteY4" fmla="*/ 926360 h 926360"/>
                <a:gd name="connsiteX5" fmla="*/ 100775 w 8705110"/>
                <a:gd name="connsiteY5" fmla="*/ 926360 h 926360"/>
                <a:gd name="connsiteX6" fmla="*/ 117 w 8705110"/>
                <a:gd name="connsiteY6" fmla="*/ 825702 h 92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F9EEEE"/>
            </a:solidFill>
            <a:ln>
              <a:solidFill>
                <a:srgbClr val="F9EEEE"/>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20000"/>
                </a:lnSpc>
                <a:buClr>
                  <a:srgbClr val="CC5B5B"/>
                </a:buClr>
                <a:buSzPct val="80000"/>
              </a:pPr>
              <a:r>
                <a:rPr lang="zh-CN" altLang="en-US" sz="2000" dirty="0">
                  <a:solidFill>
                    <a:srgbClr val="000000"/>
                  </a:solidFill>
                  <a:latin typeface="MicrosoftYaHei"/>
                </a:rPr>
                <a:t>与运算符 </a:t>
              </a:r>
              <a:r>
                <a:rPr lang="en-US" altLang="zh-CN" sz="2000" dirty="0">
                  <a:solidFill>
                    <a:srgbClr val="000000"/>
                  </a:solidFill>
                  <a:latin typeface="Courier New" panose="02070309020205020404" pitchFamily="49" charset="0"/>
                  <a:cs typeface="Courier New" panose="02070309020205020404" pitchFamily="49" charset="0"/>
                </a:rPr>
                <a:t>&lt;&lt;</a:t>
              </a:r>
              <a:r>
                <a:rPr lang="en-US" altLang="zh-CN" sz="2000" dirty="0">
                  <a:solidFill>
                    <a:srgbClr val="000000"/>
                  </a:solidFill>
                  <a:latin typeface="MicrosoftYaHei"/>
                </a:rPr>
                <a:t> </a:t>
              </a:r>
              <a:r>
                <a:rPr lang="zh-CN" altLang="en-US" sz="2000" dirty="0">
                  <a:solidFill>
                    <a:srgbClr val="000000"/>
                  </a:solidFill>
                  <a:latin typeface="MicrosoftYaHei"/>
                </a:rPr>
                <a:t>行为一致（连续输出）；不允许复制 </a:t>
              </a:r>
              <a:r>
                <a:rPr lang="en-US" altLang="zh-CN" sz="2000" dirty="0">
                  <a:solidFill>
                    <a:srgbClr val="000000"/>
                  </a:solidFill>
                  <a:latin typeface="MicrosoftYaHei"/>
                </a:rPr>
                <a:t>IO </a:t>
              </a:r>
              <a:r>
                <a:rPr lang="zh-CN" altLang="en-US" sz="2000" dirty="0">
                  <a:solidFill>
                    <a:srgbClr val="000000"/>
                  </a:solidFill>
                  <a:latin typeface="MicrosoftYaHei"/>
                </a:rPr>
                <a:t>类对象，如下例中：</a:t>
              </a:r>
              <a:endParaRPr lang="en-US" altLang="zh-CN" sz="2000" dirty="0">
                <a:solidFill>
                  <a:srgbClr val="000000"/>
                </a:solidFill>
                <a:latin typeface="MicrosoftYaHei"/>
              </a:endParaRPr>
            </a:p>
            <a:p>
              <a:pPr>
                <a:lnSpc>
                  <a:spcPct val="120000"/>
                </a:lnSpc>
                <a:buClr>
                  <a:srgbClr val="CC5B5B"/>
                </a:buClr>
                <a:buSzPct val="80000"/>
              </a:pPr>
              <a:endParaRPr lang="en-US" altLang="zh-CN" sz="1000" dirty="0">
                <a:solidFill>
                  <a:srgbClr val="000000"/>
                </a:solidFill>
                <a:latin typeface="MicrosoftYaHei"/>
              </a:endParaRPr>
            </a:p>
            <a:p>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a, b;</a:t>
              </a:r>
            </a:p>
            <a:p>
              <a:r>
                <a:rPr lang="en-US" altLang="zh-CN" sz="1400" dirty="0" err="1">
                  <a:solidFill>
                    <a:srgbClr val="000000"/>
                  </a:solidFill>
                  <a:latin typeface="Courier New" panose="02070309020205020404" pitchFamily="49" charset="0"/>
                  <a:cs typeface="Courier New" panose="02070309020205020404" pitchFamily="49" charset="0"/>
                </a:rPr>
                <a:t>cout</a:t>
              </a:r>
              <a:r>
                <a:rPr lang="en-US" altLang="zh-CN" sz="1400" dirty="0">
                  <a:solidFill>
                    <a:srgbClr val="000000"/>
                  </a:solidFill>
                  <a:latin typeface="Courier New" panose="02070309020205020404" pitchFamily="49" charset="0"/>
                  <a:cs typeface="Courier New" panose="02070309020205020404" pitchFamily="49" charset="0"/>
                </a:rPr>
                <a:t> &lt;&lt; a &lt;&lt; b &lt;&lt; </a:t>
              </a:r>
              <a:r>
                <a:rPr lang="en-US" altLang="zh-CN" sz="1400" dirty="0" err="1">
                  <a:solidFill>
                    <a:srgbClr val="000000"/>
                  </a:solidFill>
                  <a:latin typeface="Courier New" panose="02070309020205020404" pitchFamily="49" charset="0"/>
                  <a:cs typeface="Courier New" panose="02070309020205020404" pitchFamily="49" charset="0"/>
                </a:rPr>
                <a:t>endl</a:t>
              </a:r>
              <a:r>
                <a:rPr lang="en-US" altLang="zh-CN" sz="1400" dirty="0">
                  <a:solidFill>
                    <a:srgbClr val="000000"/>
                  </a:solidFill>
                  <a:latin typeface="Courier New" panose="02070309020205020404" pitchFamily="49" charset="0"/>
                  <a:cs typeface="Courier New" panose="02070309020205020404" pitchFamily="49" charset="0"/>
                </a:rPr>
                <a:t>;</a:t>
              </a:r>
            </a:p>
          </p:txBody>
        </p:sp>
        <p:sp>
          <p:nvSpPr>
            <p:cNvPr id="25" name="矩形: 圆顶角 24">
              <a:extLst>
                <a:ext uri="{FF2B5EF4-FFF2-40B4-BE49-F238E27FC236}">
                  <a16:creationId xmlns:a16="http://schemas.microsoft.com/office/drawing/2014/main" id="{84C7A6E6-9850-45A1-8E27-76F44E22AA4B}"/>
                </a:ext>
              </a:extLst>
            </p:cNvPr>
            <p:cNvSpPr/>
            <p:nvPr/>
          </p:nvSpPr>
          <p:spPr>
            <a:xfrm>
              <a:off x="117134" y="4626573"/>
              <a:ext cx="8704052" cy="417061"/>
            </a:xfrm>
            <a:prstGeom prst="round2SameRect">
              <a:avLst>
                <a:gd name="adj1" fmla="val 20076"/>
                <a:gd name="adj2" fmla="val 0"/>
              </a:avLst>
            </a:prstGeom>
            <a:solidFill>
              <a:srgbClr val="CC5B5B"/>
            </a:solidFill>
            <a:ln>
              <a:solidFill>
                <a:srgbClr val="CC5B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bg1"/>
                  </a:solidFill>
                  <a:latin typeface="Courier New" panose="02070309020205020404" pitchFamily="49" charset="0"/>
                  <a:cs typeface="Courier New" panose="02070309020205020404" pitchFamily="49" charset="0"/>
                </a:rPr>
                <a:t>注意：必须返回 </a:t>
              </a:r>
              <a:r>
                <a:rPr lang="en-US" altLang="zh-CN" sz="2400" dirty="0" err="1">
                  <a:solidFill>
                    <a:schemeClr val="bg1"/>
                  </a:solidFill>
                  <a:latin typeface="Courier New" panose="02070309020205020404" pitchFamily="49" charset="0"/>
                  <a:cs typeface="Courier New" panose="02070309020205020404" pitchFamily="49" charset="0"/>
                </a:rPr>
                <a:t>ostream</a:t>
              </a:r>
              <a:r>
                <a:rPr lang="en-US" altLang="zh-CN" sz="2400" dirty="0">
                  <a:solidFill>
                    <a:schemeClr val="bg1"/>
                  </a:solidFill>
                  <a:latin typeface="Courier New" panose="02070309020205020404" pitchFamily="49" charset="0"/>
                  <a:cs typeface="Courier New" panose="02070309020205020404" pitchFamily="49" charset="0"/>
                </a:rPr>
                <a:t> </a:t>
              </a:r>
              <a:r>
                <a:rPr lang="zh-CN" altLang="en-US" sz="2400" dirty="0">
                  <a:solidFill>
                    <a:schemeClr val="bg1"/>
                  </a:solidFill>
                  <a:latin typeface="Courier New" panose="02070309020205020404" pitchFamily="49" charset="0"/>
                  <a:cs typeface="Courier New" panose="02070309020205020404" pitchFamily="49" charset="0"/>
                </a:rPr>
                <a:t>类对象的引用</a:t>
              </a:r>
            </a:p>
          </p:txBody>
        </p:sp>
      </p:grpSp>
    </p:spTree>
    <p:extLst>
      <p:ext uri="{BB962C8B-B14F-4D97-AF65-F5344CB8AC3E}">
        <p14:creationId xmlns:p14="http://schemas.microsoft.com/office/powerpoint/2010/main" val="1426285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41</a:t>
            </a:fld>
            <a:endParaRPr lang="zh-CN" altLang="en-US" dirty="0"/>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842066" cy="584775"/>
          </a:xfrm>
          <a:prstGeom prst="rect">
            <a:avLst/>
          </a:prstGeom>
          <a:noFill/>
        </p:spPr>
        <p:txBody>
          <a:bodyPr wrap="square" rtlCol="0">
            <a:spAutoFit/>
          </a:bodyPr>
          <a:lstStyle/>
          <a:p>
            <a:r>
              <a:rPr lang="en-US" altLang="zh-CN" sz="3200" dirty="0">
                <a:solidFill>
                  <a:schemeClr val="bg1"/>
                </a:solidFill>
              </a:rPr>
              <a:t>6.3.3 </a:t>
            </a:r>
            <a:r>
              <a:rPr lang="zh-CN" altLang="en-US" sz="3200" dirty="0">
                <a:solidFill>
                  <a:schemeClr val="bg1"/>
                </a:solidFill>
              </a:rPr>
              <a:t>输入和输出运算符</a:t>
            </a:r>
            <a:endParaRPr lang="zh-CN" altLang="en-US" sz="2400" dirty="0">
              <a:solidFill>
                <a:schemeClr val="bg1"/>
              </a:solidFill>
            </a:endParaRPr>
          </a:p>
        </p:txBody>
      </p:sp>
      <p:grpSp>
        <p:nvGrpSpPr>
          <p:cNvPr id="38" name="组合 37">
            <a:extLst>
              <a:ext uri="{FF2B5EF4-FFF2-40B4-BE49-F238E27FC236}">
                <a16:creationId xmlns:a16="http://schemas.microsoft.com/office/drawing/2014/main" id="{49B0A701-46D1-4478-A906-CE59B706B1CC}"/>
              </a:ext>
            </a:extLst>
          </p:cNvPr>
          <p:cNvGrpSpPr/>
          <p:nvPr/>
        </p:nvGrpSpPr>
        <p:grpSpPr>
          <a:xfrm>
            <a:off x="219915" y="1167997"/>
            <a:ext cx="8704169" cy="1599646"/>
            <a:chOff x="117017" y="4626573"/>
            <a:chExt cx="8704169" cy="1599646"/>
          </a:xfrm>
          <a:effectLst>
            <a:outerShdw blurRad="50800" dist="38100" dir="2700000" algn="tl" rotWithShape="0">
              <a:prstClr val="black">
                <a:alpha val="40000"/>
              </a:prstClr>
            </a:outerShdw>
          </a:effectLst>
        </p:grpSpPr>
        <p:sp>
          <p:nvSpPr>
            <p:cNvPr id="37" name="矩形: 圆角 36">
              <a:extLst>
                <a:ext uri="{FF2B5EF4-FFF2-40B4-BE49-F238E27FC236}">
                  <a16:creationId xmlns:a16="http://schemas.microsoft.com/office/drawing/2014/main" id="{2054092E-883B-486D-AE99-AFD60E3EDD45}"/>
                </a:ext>
              </a:extLst>
            </p:cNvPr>
            <p:cNvSpPr/>
            <p:nvPr/>
          </p:nvSpPr>
          <p:spPr>
            <a:xfrm>
              <a:off x="117017" y="5051923"/>
              <a:ext cx="8704051" cy="1174296"/>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 fmla="*/ 0 w 8704051"/>
                <a:gd name="connsiteY0" fmla="*/ 823321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103039 h 926360"/>
                <a:gd name="connsiteX4" fmla="*/ 8705787 w 8705787"/>
                <a:gd name="connsiteY4" fmla="*/ 825702 h 926360"/>
                <a:gd name="connsiteX5" fmla="*/ 8605129 w 8705787"/>
                <a:gd name="connsiteY5" fmla="*/ 926360 h 926360"/>
                <a:gd name="connsiteX6" fmla="*/ 102394 w 8705787"/>
                <a:gd name="connsiteY6" fmla="*/ 926360 h 926360"/>
                <a:gd name="connsiteX7" fmla="*/ 1736 w 8705787"/>
                <a:gd name="connsiteY7" fmla="*/ 825702 h 926360"/>
                <a:gd name="connsiteX0" fmla="*/ 1736 w 9277174"/>
                <a:gd name="connsiteY0" fmla="*/ 825702 h 926360"/>
                <a:gd name="connsiteX1" fmla="*/ 0 w 9277174"/>
                <a:gd name="connsiteY1" fmla="*/ 0 h 926360"/>
                <a:gd name="connsiteX2" fmla="*/ 8605129 w 9277174"/>
                <a:gd name="connsiteY2" fmla="*/ 2381 h 926360"/>
                <a:gd name="connsiteX3" fmla="*/ 8705787 w 9277174"/>
                <a:gd name="connsiteY3" fmla="*/ 825702 h 926360"/>
                <a:gd name="connsiteX4" fmla="*/ 8605129 w 9277174"/>
                <a:gd name="connsiteY4" fmla="*/ 926360 h 926360"/>
                <a:gd name="connsiteX5" fmla="*/ 102394 w 9277174"/>
                <a:gd name="connsiteY5" fmla="*/ 926360 h 926360"/>
                <a:gd name="connsiteX6" fmla="*/ 1736 w 9277174"/>
                <a:gd name="connsiteY6" fmla="*/ 825702 h 926360"/>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825702 h 926360"/>
                <a:gd name="connsiteX4" fmla="*/ 8605129 w 8705787"/>
                <a:gd name="connsiteY4" fmla="*/ 926360 h 926360"/>
                <a:gd name="connsiteX5" fmla="*/ 102394 w 8705787"/>
                <a:gd name="connsiteY5" fmla="*/ 926360 h 926360"/>
                <a:gd name="connsiteX6" fmla="*/ 1736 w 8705787"/>
                <a:gd name="connsiteY6" fmla="*/ 825702 h 926360"/>
                <a:gd name="connsiteX0" fmla="*/ 1736 w 8706729"/>
                <a:gd name="connsiteY0" fmla="*/ 825702 h 926360"/>
                <a:gd name="connsiteX1" fmla="*/ 0 w 8706729"/>
                <a:gd name="connsiteY1" fmla="*/ 0 h 926360"/>
                <a:gd name="connsiteX2" fmla="*/ 8706729 w 8706729"/>
                <a:gd name="connsiteY2" fmla="*/ 2381 h 926360"/>
                <a:gd name="connsiteX3" fmla="*/ 8705787 w 8706729"/>
                <a:gd name="connsiteY3" fmla="*/ 825702 h 926360"/>
                <a:gd name="connsiteX4" fmla="*/ 8605129 w 8706729"/>
                <a:gd name="connsiteY4" fmla="*/ 926360 h 926360"/>
                <a:gd name="connsiteX5" fmla="*/ 102394 w 8706729"/>
                <a:gd name="connsiteY5" fmla="*/ 926360 h 926360"/>
                <a:gd name="connsiteX6" fmla="*/ 1736 w 8706729"/>
                <a:gd name="connsiteY6" fmla="*/ 825702 h 926360"/>
                <a:gd name="connsiteX0" fmla="*/ 117 w 8705110"/>
                <a:gd name="connsiteY0" fmla="*/ 825702 h 926360"/>
                <a:gd name="connsiteX1" fmla="*/ 762 w 8705110"/>
                <a:gd name="connsiteY1" fmla="*/ 0 h 926360"/>
                <a:gd name="connsiteX2" fmla="*/ 8705110 w 8705110"/>
                <a:gd name="connsiteY2" fmla="*/ 2381 h 926360"/>
                <a:gd name="connsiteX3" fmla="*/ 8704168 w 8705110"/>
                <a:gd name="connsiteY3" fmla="*/ 825702 h 926360"/>
                <a:gd name="connsiteX4" fmla="*/ 8603510 w 8705110"/>
                <a:gd name="connsiteY4" fmla="*/ 926360 h 926360"/>
                <a:gd name="connsiteX5" fmla="*/ 100775 w 8705110"/>
                <a:gd name="connsiteY5" fmla="*/ 926360 h 926360"/>
                <a:gd name="connsiteX6" fmla="*/ 117 w 8705110"/>
                <a:gd name="connsiteY6" fmla="*/ 825702 h 92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9E9F3"/>
            </a:solidFill>
            <a:ln>
              <a:solidFill>
                <a:srgbClr val="E9E9F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342900" indent="-342900">
                <a:lnSpc>
                  <a:spcPct val="120000"/>
                </a:lnSpc>
                <a:buClr>
                  <a:srgbClr val="262685"/>
                </a:buClr>
                <a:buSzPct val="80000"/>
                <a:buFont typeface="Wingdings" panose="05000000000000000000" pitchFamily="2" charset="2"/>
                <a:buChar char="l"/>
              </a:pPr>
              <a:r>
                <a:rPr lang="zh-CN" altLang="en-US" sz="2000" dirty="0">
                  <a:solidFill>
                    <a:srgbClr val="000000"/>
                  </a:solidFill>
                  <a:latin typeface="MicrosoftYaHei"/>
                </a:rPr>
                <a:t>第一个形参为 </a:t>
              </a:r>
              <a:r>
                <a:rPr lang="en-US" altLang="zh-CN" sz="2000" dirty="0" err="1">
                  <a:solidFill>
                    <a:srgbClr val="000000"/>
                  </a:solidFill>
                  <a:latin typeface="Courier New" panose="02070309020205020404" pitchFamily="49" charset="0"/>
                  <a:cs typeface="Courier New" panose="02070309020205020404" pitchFamily="49" charset="0"/>
                </a:rPr>
                <a:t>istream</a:t>
              </a:r>
              <a:r>
                <a:rPr lang="en-US" altLang="zh-CN" sz="2000" dirty="0">
                  <a:solidFill>
                    <a:srgbClr val="000000"/>
                  </a:solidFill>
                  <a:latin typeface="MicrosoftYaHei"/>
                </a:rPr>
                <a:t> </a:t>
              </a:r>
              <a:r>
                <a:rPr lang="zh-CN" altLang="en-US" sz="2000" dirty="0">
                  <a:solidFill>
                    <a:srgbClr val="000000"/>
                  </a:solidFill>
                  <a:latin typeface="MicrosoftYaHei"/>
                </a:rPr>
                <a:t>类对象的引用，并返回 </a:t>
              </a:r>
              <a:r>
                <a:rPr lang="en-US" altLang="zh-CN" sz="2000" dirty="0" err="1">
                  <a:solidFill>
                    <a:srgbClr val="000000"/>
                  </a:solidFill>
                  <a:latin typeface="Courier New" panose="02070309020205020404" pitchFamily="49" charset="0"/>
                  <a:cs typeface="Courier New" panose="02070309020205020404" pitchFamily="49" charset="0"/>
                </a:rPr>
                <a:t>istream</a:t>
              </a:r>
              <a:r>
                <a:rPr lang="en-US" altLang="zh-CN" sz="2000" dirty="0">
                  <a:solidFill>
                    <a:srgbClr val="000000"/>
                  </a:solidFill>
                  <a:latin typeface="MicrosoftYaHei"/>
                </a:rPr>
                <a:t> </a:t>
              </a:r>
              <a:r>
                <a:rPr lang="zh-CN" altLang="en-US" sz="2000" dirty="0">
                  <a:solidFill>
                    <a:srgbClr val="000000"/>
                  </a:solidFill>
                  <a:latin typeface="MicrosoftYaHei"/>
                </a:rPr>
                <a:t>类对象的引用；</a:t>
              </a:r>
            </a:p>
            <a:p>
              <a:pPr marL="342900" indent="-342900">
                <a:lnSpc>
                  <a:spcPct val="120000"/>
                </a:lnSpc>
                <a:buClr>
                  <a:srgbClr val="262685"/>
                </a:buClr>
                <a:buSzPct val="80000"/>
                <a:buFont typeface="Wingdings" panose="05000000000000000000" pitchFamily="2" charset="2"/>
                <a:buChar char="l"/>
              </a:pPr>
              <a:r>
                <a:rPr lang="zh-CN" altLang="en-US" sz="2000" dirty="0">
                  <a:solidFill>
                    <a:srgbClr val="000000"/>
                  </a:solidFill>
                  <a:latin typeface="MicrosoftYaHei"/>
                </a:rPr>
                <a:t>第二个形参是类对象的非常量引用，要对类对象进行写操作；</a:t>
              </a:r>
            </a:p>
            <a:p>
              <a:pPr marL="342900" indent="-342900">
                <a:lnSpc>
                  <a:spcPct val="120000"/>
                </a:lnSpc>
                <a:buClr>
                  <a:srgbClr val="262685"/>
                </a:buClr>
                <a:buSzPct val="80000"/>
                <a:buFont typeface="Wingdings" panose="05000000000000000000" pitchFamily="2" charset="2"/>
                <a:buChar char="l"/>
              </a:pPr>
              <a:r>
                <a:rPr lang="zh-CN" altLang="en-US" sz="2000" dirty="0">
                  <a:solidFill>
                    <a:srgbClr val="000000"/>
                  </a:solidFill>
                  <a:latin typeface="MicrosoftYaHei"/>
                </a:rPr>
                <a:t>返回 </a:t>
              </a:r>
              <a:r>
                <a:rPr lang="en-US" altLang="zh-CN" sz="2000" dirty="0" err="1">
                  <a:solidFill>
                    <a:srgbClr val="000000"/>
                  </a:solidFill>
                  <a:latin typeface="Courier New" panose="02070309020205020404" pitchFamily="49" charset="0"/>
                  <a:cs typeface="Courier New" panose="02070309020205020404" pitchFamily="49" charset="0"/>
                </a:rPr>
                <a:t>istream</a:t>
              </a:r>
              <a:r>
                <a:rPr lang="en-US" altLang="zh-CN" sz="2000" dirty="0">
                  <a:solidFill>
                    <a:srgbClr val="000000"/>
                  </a:solidFill>
                  <a:latin typeface="MicrosoftYaHei"/>
                </a:rPr>
                <a:t> </a:t>
              </a:r>
              <a:r>
                <a:rPr lang="zh-CN" altLang="en-US" sz="2000" dirty="0">
                  <a:solidFill>
                    <a:srgbClr val="000000"/>
                  </a:solidFill>
                  <a:latin typeface="MicrosoftYaHei"/>
                </a:rPr>
                <a:t>类对象的引用。</a:t>
              </a:r>
              <a:endParaRPr lang="en-US" altLang="zh-CN" sz="2000" dirty="0">
                <a:solidFill>
                  <a:srgbClr val="000000"/>
                </a:solidFill>
                <a:latin typeface="MicrosoftYaHei"/>
              </a:endParaRPr>
            </a:p>
          </p:txBody>
        </p:sp>
        <p:sp>
          <p:nvSpPr>
            <p:cNvPr id="33" name="矩形: 圆顶角 32">
              <a:extLst>
                <a:ext uri="{FF2B5EF4-FFF2-40B4-BE49-F238E27FC236}">
                  <a16:creationId xmlns:a16="http://schemas.microsoft.com/office/drawing/2014/main" id="{2F01A5DD-1718-4031-BF17-D7D1DDA33FC7}"/>
                </a:ext>
              </a:extLst>
            </p:cNvPr>
            <p:cNvSpPr/>
            <p:nvPr/>
          </p:nvSpPr>
          <p:spPr>
            <a:xfrm>
              <a:off x="117134" y="4626573"/>
              <a:ext cx="8704052" cy="417061"/>
            </a:xfrm>
            <a:prstGeom prst="round2SameRect">
              <a:avLst>
                <a:gd name="adj1" fmla="val 20076"/>
                <a:gd name="adj2" fmla="val 0"/>
              </a:avLst>
            </a:prstGeom>
            <a:solidFill>
              <a:srgbClr val="262685"/>
            </a:solidFill>
            <a:ln>
              <a:solidFill>
                <a:srgbClr val="2626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bg1"/>
                  </a:solidFill>
                  <a:latin typeface="Courier New" panose="02070309020205020404" pitchFamily="49" charset="0"/>
                  <a:cs typeface="Courier New" panose="02070309020205020404" pitchFamily="49" charset="0"/>
                </a:rPr>
                <a:t>重载输入运算符 </a:t>
              </a:r>
              <a:r>
                <a:rPr lang="en-US" altLang="zh-CN" sz="2400" dirty="0">
                  <a:solidFill>
                    <a:schemeClr val="bg1"/>
                  </a:solidFill>
                  <a:latin typeface="Courier New" panose="02070309020205020404" pitchFamily="49" charset="0"/>
                  <a:cs typeface="Courier New" panose="02070309020205020404" pitchFamily="49" charset="0"/>
                </a:rPr>
                <a:t>&gt;&gt;</a:t>
              </a:r>
              <a:endParaRPr lang="zh-CN" altLang="en-US" sz="2400" dirty="0">
                <a:solidFill>
                  <a:schemeClr val="bg1"/>
                </a:solidFill>
                <a:latin typeface="Courier New" panose="02070309020205020404" pitchFamily="49" charset="0"/>
                <a:cs typeface="Courier New" panose="02070309020205020404" pitchFamily="49" charset="0"/>
              </a:endParaRPr>
            </a:p>
          </p:txBody>
        </p:sp>
      </p:grpSp>
      <p:grpSp>
        <p:nvGrpSpPr>
          <p:cNvPr id="13" name="组合 12">
            <a:extLst>
              <a:ext uri="{FF2B5EF4-FFF2-40B4-BE49-F238E27FC236}">
                <a16:creationId xmlns:a16="http://schemas.microsoft.com/office/drawing/2014/main" id="{DC13AE3F-DCD2-4DF5-9E29-916122C571E7}"/>
              </a:ext>
            </a:extLst>
          </p:cNvPr>
          <p:cNvGrpSpPr/>
          <p:nvPr/>
        </p:nvGrpSpPr>
        <p:grpSpPr>
          <a:xfrm>
            <a:off x="219915" y="2915303"/>
            <a:ext cx="8704169" cy="2025788"/>
            <a:chOff x="117017" y="4626573"/>
            <a:chExt cx="8704169" cy="2025788"/>
          </a:xfrm>
          <a:effectLst>
            <a:outerShdw blurRad="50800" dist="38100" dir="2700000" algn="tl" rotWithShape="0">
              <a:prstClr val="black">
                <a:alpha val="40000"/>
              </a:prstClr>
            </a:outerShdw>
          </a:effectLst>
        </p:grpSpPr>
        <p:sp>
          <p:nvSpPr>
            <p:cNvPr id="14" name="矩形: 圆角 36">
              <a:extLst>
                <a:ext uri="{FF2B5EF4-FFF2-40B4-BE49-F238E27FC236}">
                  <a16:creationId xmlns:a16="http://schemas.microsoft.com/office/drawing/2014/main" id="{0CBC8F39-9576-4E0D-89F0-EA4AD9928DA9}"/>
                </a:ext>
              </a:extLst>
            </p:cNvPr>
            <p:cNvSpPr/>
            <p:nvPr/>
          </p:nvSpPr>
          <p:spPr>
            <a:xfrm>
              <a:off x="117017" y="5051923"/>
              <a:ext cx="8704051" cy="1600438"/>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 fmla="*/ 0 w 8704051"/>
                <a:gd name="connsiteY0" fmla="*/ 823321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103039 h 926360"/>
                <a:gd name="connsiteX4" fmla="*/ 8705787 w 8705787"/>
                <a:gd name="connsiteY4" fmla="*/ 825702 h 926360"/>
                <a:gd name="connsiteX5" fmla="*/ 8605129 w 8705787"/>
                <a:gd name="connsiteY5" fmla="*/ 926360 h 926360"/>
                <a:gd name="connsiteX6" fmla="*/ 102394 w 8705787"/>
                <a:gd name="connsiteY6" fmla="*/ 926360 h 926360"/>
                <a:gd name="connsiteX7" fmla="*/ 1736 w 8705787"/>
                <a:gd name="connsiteY7" fmla="*/ 825702 h 926360"/>
                <a:gd name="connsiteX0" fmla="*/ 1736 w 9277174"/>
                <a:gd name="connsiteY0" fmla="*/ 825702 h 926360"/>
                <a:gd name="connsiteX1" fmla="*/ 0 w 9277174"/>
                <a:gd name="connsiteY1" fmla="*/ 0 h 926360"/>
                <a:gd name="connsiteX2" fmla="*/ 8605129 w 9277174"/>
                <a:gd name="connsiteY2" fmla="*/ 2381 h 926360"/>
                <a:gd name="connsiteX3" fmla="*/ 8705787 w 9277174"/>
                <a:gd name="connsiteY3" fmla="*/ 825702 h 926360"/>
                <a:gd name="connsiteX4" fmla="*/ 8605129 w 9277174"/>
                <a:gd name="connsiteY4" fmla="*/ 926360 h 926360"/>
                <a:gd name="connsiteX5" fmla="*/ 102394 w 9277174"/>
                <a:gd name="connsiteY5" fmla="*/ 926360 h 926360"/>
                <a:gd name="connsiteX6" fmla="*/ 1736 w 9277174"/>
                <a:gd name="connsiteY6" fmla="*/ 825702 h 926360"/>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825702 h 926360"/>
                <a:gd name="connsiteX4" fmla="*/ 8605129 w 8705787"/>
                <a:gd name="connsiteY4" fmla="*/ 926360 h 926360"/>
                <a:gd name="connsiteX5" fmla="*/ 102394 w 8705787"/>
                <a:gd name="connsiteY5" fmla="*/ 926360 h 926360"/>
                <a:gd name="connsiteX6" fmla="*/ 1736 w 8705787"/>
                <a:gd name="connsiteY6" fmla="*/ 825702 h 926360"/>
                <a:gd name="connsiteX0" fmla="*/ 1736 w 8706729"/>
                <a:gd name="connsiteY0" fmla="*/ 825702 h 926360"/>
                <a:gd name="connsiteX1" fmla="*/ 0 w 8706729"/>
                <a:gd name="connsiteY1" fmla="*/ 0 h 926360"/>
                <a:gd name="connsiteX2" fmla="*/ 8706729 w 8706729"/>
                <a:gd name="connsiteY2" fmla="*/ 2381 h 926360"/>
                <a:gd name="connsiteX3" fmla="*/ 8705787 w 8706729"/>
                <a:gd name="connsiteY3" fmla="*/ 825702 h 926360"/>
                <a:gd name="connsiteX4" fmla="*/ 8605129 w 8706729"/>
                <a:gd name="connsiteY4" fmla="*/ 926360 h 926360"/>
                <a:gd name="connsiteX5" fmla="*/ 102394 w 8706729"/>
                <a:gd name="connsiteY5" fmla="*/ 926360 h 926360"/>
                <a:gd name="connsiteX6" fmla="*/ 1736 w 8706729"/>
                <a:gd name="connsiteY6" fmla="*/ 825702 h 926360"/>
                <a:gd name="connsiteX0" fmla="*/ 117 w 8705110"/>
                <a:gd name="connsiteY0" fmla="*/ 825702 h 926360"/>
                <a:gd name="connsiteX1" fmla="*/ 762 w 8705110"/>
                <a:gd name="connsiteY1" fmla="*/ 0 h 926360"/>
                <a:gd name="connsiteX2" fmla="*/ 8705110 w 8705110"/>
                <a:gd name="connsiteY2" fmla="*/ 2381 h 926360"/>
                <a:gd name="connsiteX3" fmla="*/ 8704168 w 8705110"/>
                <a:gd name="connsiteY3" fmla="*/ 825702 h 926360"/>
                <a:gd name="connsiteX4" fmla="*/ 8603510 w 8705110"/>
                <a:gd name="connsiteY4" fmla="*/ 926360 h 926360"/>
                <a:gd name="connsiteX5" fmla="*/ 100775 w 8705110"/>
                <a:gd name="connsiteY5" fmla="*/ 926360 h 926360"/>
                <a:gd name="connsiteX6" fmla="*/ 117 w 8705110"/>
                <a:gd name="connsiteY6" fmla="*/ 825702 h 92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en-US" altLang="zh-CN" sz="1400" dirty="0" err="1">
                  <a:solidFill>
                    <a:srgbClr val="2B91AF"/>
                  </a:solidFill>
                  <a:latin typeface="Courier New" panose="02070309020205020404" pitchFamily="49" charset="0"/>
                  <a:cs typeface="Courier New" panose="02070309020205020404" pitchFamily="49" charset="0"/>
                </a:rPr>
                <a:t>istream</a:t>
              </a:r>
              <a:r>
                <a:rPr lang="en-US" altLang="zh-CN" sz="1400" dirty="0">
                  <a:solidFill>
                    <a:srgbClr val="000000"/>
                  </a:solidFill>
                  <a:latin typeface="Courier New" panose="02070309020205020404" pitchFamily="49" charset="0"/>
                  <a:cs typeface="Courier New" panose="02070309020205020404" pitchFamily="49" charset="0"/>
                </a:rPr>
                <a:t>&amp; </a:t>
              </a:r>
              <a:r>
                <a:rPr lang="en-US" altLang="zh-CN" sz="1400" dirty="0">
                  <a:solidFill>
                    <a:srgbClr val="008080"/>
                  </a:solidFill>
                  <a:latin typeface="Courier New" panose="02070309020205020404" pitchFamily="49" charset="0"/>
                  <a:cs typeface="Courier New" panose="02070309020205020404" pitchFamily="49" charset="0"/>
                </a:rPr>
                <a:t>operator &gt;&gt;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2B91AF"/>
                  </a:solidFill>
                  <a:latin typeface="Courier New" panose="02070309020205020404" pitchFamily="49" charset="0"/>
                  <a:cs typeface="Courier New" panose="02070309020205020404" pitchFamily="49" charset="0"/>
                </a:rPr>
                <a:t>istream</a:t>
              </a:r>
              <a:r>
                <a:rPr lang="en-US" altLang="zh-CN" sz="1400" dirty="0">
                  <a:solidFill>
                    <a:srgbClr val="000000"/>
                  </a:solidFill>
                  <a:latin typeface="Courier New" panose="02070309020205020404" pitchFamily="49" charset="0"/>
                  <a:cs typeface="Courier New" panose="02070309020205020404" pitchFamily="49" charset="0"/>
                </a:rPr>
                <a:t> &amp;</a:t>
              </a:r>
              <a:r>
                <a:rPr lang="en-US" altLang="zh-CN" sz="1400" dirty="0">
                  <a:solidFill>
                    <a:srgbClr val="808080"/>
                  </a:solidFill>
                  <a:latin typeface="Courier New" panose="02070309020205020404" pitchFamily="49" charset="0"/>
                  <a:cs typeface="Courier New" panose="02070309020205020404" pitchFamily="49" charset="0"/>
                </a:rPr>
                <a:t>is</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&amp;</a:t>
              </a:r>
              <a:r>
                <a:rPr lang="en-US" altLang="zh-CN" sz="1400" dirty="0">
                  <a:solidFill>
                    <a:srgbClr val="808080"/>
                  </a:solidFill>
                  <a:latin typeface="Courier New" panose="02070309020205020404" pitchFamily="49" charset="0"/>
                  <a:cs typeface="Courier New" panose="02070309020205020404" pitchFamily="49" charset="0"/>
                </a:rPr>
                <a:t>a</a:t>
              </a:r>
              <a:r>
                <a:rPr lang="en-US" altLang="zh-CN" sz="1400" dirty="0">
                  <a:solidFill>
                    <a:srgbClr val="000000"/>
                  </a:solidFill>
                  <a:latin typeface="Courier New" panose="02070309020205020404" pitchFamily="49" charset="0"/>
                  <a:cs typeface="Courier New" panose="02070309020205020404" pitchFamily="49" charset="0"/>
                </a:rPr>
                <a:t>) {</a:t>
              </a:r>
            </a:p>
            <a:p>
              <a:r>
                <a:rPr lang="en-US" altLang="zh-CN" sz="1400" dirty="0">
                  <a:solidFill>
                    <a:srgbClr val="808080"/>
                  </a:solidFill>
                  <a:latin typeface="Courier New" panose="02070309020205020404" pitchFamily="49" charset="0"/>
                  <a:cs typeface="Courier New" panose="02070309020205020404" pitchFamily="49" charset="0"/>
                </a:rPr>
                <a:t>    is</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8080"/>
                  </a:solidFill>
                  <a:latin typeface="Courier New" panose="02070309020205020404" pitchFamily="49" charset="0"/>
                  <a:cs typeface="Courier New" panose="02070309020205020404" pitchFamily="49" charset="0"/>
                </a:rPr>
                <a:t>&gt;&gt;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808080"/>
                  </a:solidFill>
                  <a:latin typeface="Courier New" panose="02070309020205020404" pitchFamily="49" charset="0"/>
                  <a:cs typeface="Courier New" panose="02070309020205020404" pitchFamily="49" charset="0"/>
                </a:rPr>
                <a:t>a</a:t>
              </a:r>
              <a:r>
                <a:rPr lang="en-US" altLang="zh-CN" sz="1400" dirty="0" err="1">
                  <a:solidFill>
                    <a:srgbClr val="000000"/>
                  </a:solidFill>
                  <a:latin typeface="Courier New" panose="02070309020205020404" pitchFamily="49" charset="0"/>
                  <a:cs typeface="Courier New" panose="02070309020205020404" pitchFamily="49" charset="0"/>
                </a:rPr>
                <a:t>.m_numerator</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8080"/>
                  </a:solidFill>
                  <a:latin typeface="Courier New" panose="02070309020205020404" pitchFamily="49" charset="0"/>
                  <a:cs typeface="Courier New" panose="02070309020205020404" pitchFamily="49" charset="0"/>
                </a:rPr>
                <a:t>&gt;&gt;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808080"/>
                  </a:solidFill>
                  <a:latin typeface="Courier New" panose="02070309020205020404" pitchFamily="49" charset="0"/>
                  <a:cs typeface="Courier New" panose="02070309020205020404" pitchFamily="49" charset="0"/>
                </a:rPr>
                <a:t>a</a:t>
              </a:r>
              <a:r>
                <a:rPr lang="en-US" altLang="zh-CN" sz="1400" dirty="0" err="1">
                  <a:solidFill>
                    <a:srgbClr val="000000"/>
                  </a:solidFill>
                  <a:latin typeface="Courier New" panose="02070309020205020404" pitchFamily="49" charset="0"/>
                  <a:cs typeface="Courier New" panose="02070309020205020404" pitchFamily="49" charset="0"/>
                </a:rPr>
                <a:t>.m_denominator</a:t>
              </a:r>
              <a:r>
                <a:rPr lang="en-US" altLang="zh-CN" sz="1400" dirty="0">
                  <a:solidFill>
                    <a:srgbClr val="000000"/>
                  </a:solidFill>
                  <a:latin typeface="Courier New" panose="02070309020205020404" pitchFamily="49" charset="0"/>
                  <a:cs typeface="Courier New" panose="02070309020205020404" pitchFamily="49" charset="0"/>
                </a:rPr>
                <a:t>;</a:t>
              </a:r>
            </a:p>
            <a:p>
              <a:r>
                <a:rPr lang="en-US" altLang="zh-CN" sz="1400" dirty="0">
                  <a:solidFill>
                    <a:srgbClr val="0000FF"/>
                  </a:solidFill>
                  <a:latin typeface="Courier New" panose="02070309020205020404" pitchFamily="49" charset="0"/>
                  <a:cs typeface="Courier New" panose="02070309020205020404" pitchFamily="49" charset="0"/>
                </a:rPr>
                <a:t>    return</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808080"/>
                  </a:solidFill>
                  <a:latin typeface="Courier New" panose="02070309020205020404" pitchFamily="49" charset="0"/>
                  <a:cs typeface="Courier New" panose="02070309020205020404" pitchFamily="49" charset="0"/>
                </a:rPr>
                <a:t>is</a:t>
              </a:r>
              <a:r>
                <a:rPr lang="en-US" altLang="zh-CN" sz="1400" dirty="0">
                  <a:solidFill>
                    <a:srgbClr val="000000"/>
                  </a:solidFill>
                  <a:latin typeface="Courier New" panose="02070309020205020404" pitchFamily="49" charset="0"/>
                  <a:cs typeface="Courier New" panose="02070309020205020404" pitchFamily="49" charset="0"/>
                </a:rPr>
                <a:t>;</a:t>
              </a:r>
            </a:p>
            <a:p>
              <a:r>
                <a:rPr lang="en-US" altLang="zh-CN" sz="1400" dirty="0">
                  <a:solidFill>
                    <a:srgbClr val="000000"/>
                  </a:solidFill>
                  <a:latin typeface="Courier New" panose="02070309020205020404" pitchFamily="49" charset="0"/>
                  <a:cs typeface="Courier New" panose="02070309020205020404" pitchFamily="49" charset="0"/>
                </a:rPr>
                <a:t>}</a:t>
              </a:r>
            </a:p>
            <a:p>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a;</a:t>
              </a:r>
            </a:p>
            <a:p>
              <a:r>
                <a:rPr lang="en-US" altLang="zh-CN" sz="1400" dirty="0" err="1">
                  <a:solidFill>
                    <a:srgbClr val="000000"/>
                  </a:solidFill>
                  <a:latin typeface="Courier New" panose="02070309020205020404" pitchFamily="49" charset="0"/>
                  <a:cs typeface="Courier New" panose="02070309020205020404" pitchFamily="49" charset="0"/>
                </a:rPr>
                <a:t>cin</a:t>
              </a:r>
              <a:r>
                <a:rPr lang="en-US" altLang="zh-CN" sz="1400" dirty="0">
                  <a:solidFill>
                    <a:srgbClr val="000000"/>
                  </a:solidFill>
                  <a:latin typeface="Courier New" panose="02070309020205020404" pitchFamily="49" charset="0"/>
                  <a:cs typeface="Courier New" panose="02070309020205020404" pitchFamily="49" charset="0"/>
                </a:rPr>
                <a:t> &gt;&gt; a;</a:t>
              </a:r>
            </a:p>
          </p:txBody>
        </p:sp>
        <p:grpSp>
          <p:nvGrpSpPr>
            <p:cNvPr id="15" name="组合 14">
              <a:extLst>
                <a:ext uri="{FF2B5EF4-FFF2-40B4-BE49-F238E27FC236}">
                  <a16:creationId xmlns:a16="http://schemas.microsoft.com/office/drawing/2014/main" id="{C8060DF2-E2D0-47C4-B37E-452280FE54AE}"/>
                </a:ext>
              </a:extLst>
            </p:cNvPr>
            <p:cNvGrpSpPr/>
            <p:nvPr/>
          </p:nvGrpSpPr>
          <p:grpSpPr>
            <a:xfrm>
              <a:off x="117133" y="4626573"/>
              <a:ext cx="8704053" cy="475449"/>
              <a:chOff x="219973" y="1763590"/>
              <a:chExt cx="8704053" cy="475449"/>
            </a:xfrm>
          </p:grpSpPr>
          <p:sp>
            <p:nvSpPr>
              <p:cNvPr id="16" name="矩形: 圆顶角 15">
                <a:extLst>
                  <a:ext uri="{FF2B5EF4-FFF2-40B4-BE49-F238E27FC236}">
                    <a16:creationId xmlns:a16="http://schemas.microsoft.com/office/drawing/2014/main" id="{21E852D4-34D8-41AB-8B17-26754DA31622}"/>
                  </a:ext>
                </a:extLst>
              </p:cNvPr>
              <p:cNvSpPr/>
              <p:nvPr/>
            </p:nvSpPr>
            <p:spPr>
              <a:xfrm>
                <a:off x="219974" y="1763590"/>
                <a:ext cx="8704052" cy="417061"/>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bg1"/>
                    </a:solidFill>
                    <a:latin typeface="Courier New" panose="02070309020205020404" pitchFamily="49" charset="0"/>
                    <a:cs typeface="Courier New" panose="02070309020205020404" pitchFamily="49" charset="0"/>
                  </a:rPr>
                  <a:t>示例</a:t>
                </a:r>
              </a:p>
            </p:txBody>
          </p:sp>
          <p:sp>
            <p:nvSpPr>
              <p:cNvPr id="17" name="矩形 16">
                <a:extLst>
                  <a:ext uri="{FF2B5EF4-FFF2-40B4-BE49-F238E27FC236}">
                    <a16:creationId xmlns:a16="http://schemas.microsoft.com/office/drawing/2014/main" id="{7B7B7468-6446-4C7A-A29A-07906EFE45DB}"/>
                  </a:ext>
                </a:extLst>
              </p:cNvPr>
              <p:cNvSpPr/>
              <p:nvPr/>
            </p:nvSpPr>
            <p:spPr>
              <a:xfrm>
                <a:off x="219973" y="1777374"/>
                <a:ext cx="8704051" cy="461665"/>
              </a:xfrm>
              <a:prstGeom prst="rect">
                <a:avLst/>
              </a:prstGeom>
            </p:spPr>
            <p:txBody>
              <a:bodyPr wrap="square">
                <a:spAutoFit/>
              </a:bodyPr>
              <a:lstStyle/>
              <a:p>
                <a:endParaRPr lang="zh-CN" altLang="en-US" sz="2400" dirty="0">
                  <a:solidFill>
                    <a:schemeClr val="bg1"/>
                  </a:solidFill>
                  <a:latin typeface="Courier New" panose="02070309020205020404" pitchFamily="49" charset="0"/>
                  <a:cs typeface="Courier New" panose="02070309020205020404" pitchFamily="49" charset="0"/>
                </a:endParaRPr>
              </a:p>
            </p:txBody>
          </p:sp>
        </p:grpSp>
      </p:grpSp>
      <p:grpSp>
        <p:nvGrpSpPr>
          <p:cNvPr id="18" name="组合 17">
            <a:extLst>
              <a:ext uri="{FF2B5EF4-FFF2-40B4-BE49-F238E27FC236}">
                <a16:creationId xmlns:a16="http://schemas.microsoft.com/office/drawing/2014/main" id="{A7857F2C-9FAF-4898-8B7A-2BC1B6E7D4FA}"/>
              </a:ext>
            </a:extLst>
          </p:cNvPr>
          <p:cNvGrpSpPr/>
          <p:nvPr/>
        </p:nvGrpSpPr>
        <p:grpSpPr>
          <a:xfrm>
            <a:off x="219915" y="5107151"/>
            <a:ext cx="8704169" cy="860982"/>
            <a:chOff x="117017" y="4626573"/>
            <a:chExt cx="8704169" cy="860982"/>
          </a:xfrm>
          <a:effectLst>
            <a:outerShdw blurRad="50800" dist="38100" dir="2700000" algn="tl" rotWithShape="0">
              <a:prstClr val="black">
                <a:alpha val="40000"/>
              </a:prstClr>
            </a:outerShdw>
          </a:effectLst>
        </p:grpSpPr>
        <p:sp>
          <p:nvSpPr>
            <p:cNvPr id="19" name="矩形: 圆角 36">
              <a:extLst>
                <a:ext uri="{FF2B5EF4-FFF2-40B4-BE49-F238E27FC236}">
                  <a16:creationId xmlns:a16="http://schemas.microsoft.com/office/drawing/2014/main" id="{C8860792-E204-499B-826F-C46DBEB9FC02}"/>
                </a:ext>
              </a:extLst>
            </p:cNvPr>
            <p:cNvSpPr/>
            <p:nvPr/>
          </p:nvSpPr>
          <p:spPr>
            <a:xfrm>
              <a:off x="117017" y="5051923"/>
              <a:ext cx="8704051" cy="435632"/>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 fmla="*/ 0 w 8704051"/>
                <a:gd name="connsiteY0" fmla="*/ 823321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103039 h 926360"/>
                <a:gd name="connsiteX4" fmla="*/ 8705787 w 8705787"/>
                <a:gd name="connsiteY4" fmla="*/ 825702 h 926360"/>
                <a:gd name="connsiteX5" fmla="*/ 8605129 w 8705787"/>
                <a:gd name="connsiteY5" fmla="*/ 926360 h 926360"/>
                <a:gd name="connsiteX6" fmla="*/ 102394 w 8705787"/>
                <a:gd name="connsiteY6" fmla="*/ 926360 h 926360"/>
                <a:gd name="connsiteX7" fmla="*/ 1736 w 8705787"/>
                <a:gd name="connsiteY7" fmla="*/ 825702 h 926360"/>
                <a:gd name="connsiteX0" fmla="*/ 1736 w 9277174"/>
                <a:gd name="connsiteY0" fmla="*/ 825702 h 926360"/>
                <a:gd name="connsiteX1" fmla="*/ 0 w 9277174"/>
                <a:gd name="connsiteY1" fmla="*/ 0 h 926360"/>
                <a:gd name="connsiteX2" fmla="*/ 8605129 w 9277174"/>
                <a:gd name="connsiteY2" fmla="*/ 2381 h 926360"/>
                <a:gd name="connsiteX3" fmla="*/ 8705787 w 9277174"/>
                <a:gd name="connsiteY3" fmla="*/ 825702 h 926360"/>
                <a:gd name="connsiteX4" fmla="*/ 8605129 w 9277174"/>
                <a:gd name="connsiteY4" fmla="*/ 926360 h 926360"/>
                <a:gd name="connsiteX5" fmla="*/ 102394 w 9277174"/>
                <a:gd name="connsiteY5" fmla="*/ 926360 h 926360"/>
                <a:gd name="connsiteX6" fmla="*/ 1736 w 9277174"/>
                <a:gd name="connsiteY6" fmla="*/ 825702 h 926360"/>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825702 h 926360"/>
                <a:gd name="connsiteX4" fmla="*/ 8605129 w 8705787"/>
                <a:gd name="connsiteY4" fmla="*/ 926360 h 926360"/>
                <a:gd name="connsiteX5" fmla="*/ 102394 w 8705787"/>
                <a:gd name="connsiteY5" fmla="*/ 926360 h 926360"/>
                <a:gd name="connsiteX6" fmla="*/ 1736 w 8705787"/>
                <a:gd name="connsiteY6" fmla="*/ 825702 h 926360"/>
                <a:gd name="connsiteX0" fmla="*/ 1736 w 8706729"/>
                <a:gd name="connsiteY0" fmla="*/ 825702 h 926360"/>
                <a:gd name="connsiteX1" fmla="*/ 0 w 8706729"/>
                <a:gd name="connsiteY1" fmla="*/ 0 h 926360"/>
                <a:gd name="connsiteX2" fmla="*/ 8706729 w 8706729"/>
                <a:gd name="connsiteY2" fmla="*/ 2381 h 926360"/>
                <a:gd name="connsiteX3" fmla="*/ 8705787 w 8706729"/>
                <a:gd name="connsiteY3" fmla="*/ 825702 h 926360"/>
                <a:gd name="connsiteX4" fmla="*/ 8605129 w 8706729"/>
                <a:gd name="connsiteY4" fmla="*/ 926360 h 926360"/>
                <a:gd name="connsiteX5" fmla="*/ 102394 w 8706729"/>
                <a:gd name="connsiteY5" fmla="*/ 926360 h 926360"/>
                <a:gd name="connsiteX6" fmla="*/ 1736 w 8706729"/>
                <a:gd name="connsiteY6" fmla="*/ 825702 h 926360"/>
                <a:gd name="connsiteX0" fmla="*/ 117 w 8705110"/>
                <a:gd name="connsiteY0" fmla="*/ 825702 h 926360"/>
                <a:gd name="connsiteX1" fmla="*/ 762 w 8705110"/>
                <a:gd name="connsiteY1" fmla="*/ 0 h 926360"/>
                <a:gd name="connsiteX2" fmla="*/ 8705110 w 8705110"/>
                <a:gd name="connsiteY2" fmla="*/ 2381 h 926360"/>
                <a:gd name="connsiteX3" fmla="*/ 8704168 w 8705110"/>
                <a:gd name="connsiteY3" fmla="*/ 825702 h 926360"/>
                <a:gd name="connsiteX4" fmla="*/ 8603510 w 8705110"/>
                <a:gd name="connsiteY4" fmla="*/ 926360 h 926360"/>
                <a:gd name="connsiteX5" fmla="*/ 100775 w 8705110"/>
                <a:gd name="connsiteY5" fmla="*/ 926360 h 926360"/>
                <a:gd name="connsiteX6" fmla="*/ 117 w 8705110"/>
                <a:gd name="connsiteY6" fmla="*/ 825702 h 92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7F3E6"/>
            </a:solidFill>
            <a:ln>
              <a:solidFill>
                <a:srgbClr val="E7F3E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20000"/>
                </a:lnSpc>
                <a:buClr>
                  <a:srgbClr val="262685"/>
                </a:buClr>
                <a:buSzPct val="80000"/>
              </a:pPr>
              <a:r>
                <a:rPr lang="zh-CN" altLang="en-US" sz="2000" dirty="0">
                  <a:solidFill>
                    <a:srgbClr val="000000"/>
                  </a:solidFill>
                  <a:latin typeface="MicrosoftYaHei"/>
                </a:rPr>
                <a:t>输入</a:t>
              </a:r>
              <a:r>
                <a:rPr lang="en-US" altLang="zh-CN" sz="2000" dirty="0">
                  <a:solidFill>
                    <a:srgbClr val="000000"/>
                  </a:solidFill>
                  <a:latin typeface="MicrosoftYaHei"/>
                </a:rPr>
                <a:t>/</a:t>
              </a:r>
              <a:r>
                <a:rPr lang="zh-CN" altLang="en-US" sz="2000" dirty="0">
                  <a:solidFill>
                    <a:srgbClr val="000000"/>
                  </a:solidFill>
                  <a:latin typeface="MicrosoftYaHei"/>
                </a:rPr>
                <a:t>输出运算符若作为类的成员函数，而不是辅助函数，有什么影响？</a:t>
              </a:r>
              <a:endParaRPr lang="en-US" altLang="zh-CN" sz="1000" dirty="0">
                <a:solidFill>
                  <a:srgbClr val="000000"/>
                </a:solidFill>
                <a:latin typeface="MicrosoftYaHei"/>
              </a:endParaRPr>
            </a:p>
          </p:txBody>
        </p:sp>
        <p:sp>
          <p:nvSpPr>
            <p:cNvPr id="20" name="矩形: 圆顶角 19">
              <a:extLst>
                <a:ext uri="{FF2B5EF4-FFF2-40B4-BE49-F238E27FC236}">
                  <a16:creationId xmlns:a16="http://schemas.microsoft.com/office/drawing/2014/main" id="{9ED993D6-739B-454C-8CDA-345975EC346C}"/>
                </a:ext>
              </a:extLst>
            </p:cNvPr>
            <p:cNvSpPr/>
            <p:nvPr/>
          </p:nvSpPr>
          <p:spPr>
            <a:xfrm>
              <a:off x="117134" y="4626573"/>
              <a:ext cx="8704052" cy="417061"/>
            </a:xfrm>
            <a:prstGeom prst="round2SameRect">
              <a:avLst>
                <a:gd name="adj1" fmla="val 20076"/>
                <a:gd name="adj2" fmla="val 0"/>
              </a:avLst>
            </a:prstGeom>
            <a:solidFill>
              <a:srgbClr val="118707"/>
            </a:solidFill>
            <a:ln>
              <a:solidFill>
                <a:srgbClr val="1187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bg1"/>
                  </a:solidFill>
                  <a:latin typeface="Courier New" panose="02070309020205020404" pitchFamily="49" charset="0"/>
                  <a:cs typeface="Courier New" panose="02070309020205020404" pitchFamily="49" charset="0"/>
                </a:rPr>
                <a:t>问题</a:t>
              </a:r>
            </a:p>
          </p:txBody>
        </p:sp>
      </p:grpSp>
    </p:spTree>
    <p:extLst>
      <p:ext uri="{BB962C8B-B14F-4D97-AF65-F5344CB8AC3E}">
        <p14:creationId xmlns:p14="http://schemas.microsoft.com/office/powerpoint/2010/main" val="3736331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42</a:t>
            </a:fld>
            <a:endParaRPr lang="zh-CN" altLang="en-US" dirty="0"/>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842066" cy="584775"/>
          </a:xfrm>
          <a:prstGeom prst="rect">
            <a:avLst/>
          </a:prstGeom>
          <a:noFill/>
        </p:spPr>
        <p:txBody>
          <a:bodyPr wrap="square" rtlCol="0">
            <a:spAutoFit/>
          </a:bodyPr>
          <a:lstStyle/>
          <a:p>
            <a:r>
              <a:rPr lang="en-US" altLang="zh-CN" sz="3200" dirty="0">
                <a:solidFill>
                  <a:schemeClr val="bg1"/>
                </a:solidFill>
              </a:rPr>
              <a:t>6.3.3 </a:t>
            </a:r>
            <a:r>
              <a:rPr lang="zh-CN" altLang="en-US" sz="3200" dirty="0">
                <a:solidFill>
                  <a:schemeClr val="bg1"/>
                </a:solidFill>
              </a:rPr>
              <a:t>输入和输出运算符</a:t>
            </a:r>
            <a:endParaRPr lang="zh-CN" altLang="en-US" sz="2400" dirty="0">
              <a:solidFill>
                <a:schemeClr val="bg1"/>
              </a:solidFill>
            </a:endParaRPr>
          </a:p>
        </p:txBody>
      </p:sp>
      <p:grpSp>
        <p:nvGrpSpPr>
          <p:cNvPr id="13" name="组合 12">
            <a:extLst>
              <a:ext uri="{FF2B5EF4-FFF2-40B4-BE49-F238E27FC236}">
                <a16:creationId xmlns:a16="http://schemas.microsoft.com/office/drawing/2014/main" id="{DC13AE3F-DCD2-4DF5-9E29-916122C571E7}"/>
              </a:ext>
            </a:extLst>
          </p:cNvPr>
          <p:cNvGrpSpPr/>
          <p:nvPr/>
        </p:nvGrpSpPr>
        <p:grpSpPr>
          <a:xfrm>
            <a:off x="219797" y="2235794"/>
            <a:ext cx="8704169" cy="3318450"/>
            <a:chOff x="117017" y="4626573"/>
            <a:chExt cx="8704169" cy="3318450"/>
          </a:xfrm>
          <a:effectLst>
            <a:outerShdw blurRad="50800" dist="38100" dir="2700000" algn="tl" rotWithShape="0">
              <a:prstClr val="black">
                <a:alpha val="40000"/>
              </a:prstClr>
            </a:outerShdw>
          </a:effectLst>
        </p:grpSpPr>
        <p:sp>
          <p:nvSpPr>
            <p:cNvPr id="14" name="矩形: 圆角 36">
              <a:extLst>
                <a:ext uri="{FF2B5EF4-FFF2-40B4-BE49-F238E27FC236}">
                  <a16:creationId xmlns:a16="http://schemas.microsoft.com/office/drawing/2014/main" id="{0CBC8F39-9576-4E0D-89F0-EA4AD9928DA9}"/>
                </a:ext>
              </a:extLst>
            </p:cNvPr>
            <p:cNvSpPr/>
            <p:nvPr/>
          </p:nvSpPr>
          <p:spPr>
            <a:xfrm>
              <a:off x="117017" y="5051923"/>
              <a:ext cx="8704051" cy="2893100"/>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 fmla="*/ 0 w 8704051"/>
                <a:gd name="connsiteY0" fmla="*/ 823321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103039 h 926360"/>
                <a:gd name="connsiteX4" fmla="*/ 8705787 w 8705787"/>
                <a:gd name="connsiteY4" fmla="*/ 825702 h 926360"/>
                <a:gd name="connsiteX5" fmla="*/ 8605129 w 8705787"/>
                <a:gd name="connsiteY5" fmla="*/ 926360 h 926360"/>
                <a:gd name="connsiteX6" fmla="*/ 102394 w 8705787"/>
                <a:gd name="connsiteY6" fmla="*/ 926360 h 926360"/>
                <a:gd name="connsiteX7" fmla="*/ 1736 w 8705787"/>
                <a:gd name="connsiteY7" fmla="*/ 825702 h 926360"/>
                <a:gd name="connsiteX0" fmla="*/ 1736 w 9277174"/>
                <a:gd name="connsiteY0" fmla="*/ 825702 h 926360"/>
                <a:gd name="connsiteX1" fmla="*/ 0 w 9277174"/>
                <a:gd name="connsiteY1" fmla="*/ 0 h 926360"/>
                <a:gd name="connsiteX2" fmla="*/ 8605129 w 9277174"/>
                <a:gd name="connsiteY2" fmla="*/ 2381 h 926360"/>
                <a:gd name="connsiteX3" fmla="*/ 8705787 w 9277174"/>
                <a:gd name="connsiteY3" fmla="*/ 825702 h 926360"/>
                <a:gd name="connsiteX4" fmla="*/ 8605129 w 9277174"/>
                <a:gd name="connsiteY4" fmla="*/ 926360 h 926360"/>
                <a:gd name="connsiteX5" fmla="*/ 102394 w 9277174"/>
                <a:gd name="connsiteY5" fmla="*/ 926360 h 926360"/>
                <a:gd name="connsiteX6" fmla="*/ 1736 w 9277174"/>
                <a:gd name="connsiteY6" fmla="*/ 825702 h 926360"/>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825702 h 926360"/>
                <a:gd name="connsiteX4" fmla="*/ 8605129 w 8705787"/>
                <a:gd name="connsiteY4" fmla="*/ 926360 h 926360"/>
                <a:gd name="connsiteX5" fmla="*/ 102394 w 8705787"/>
                <a:gd name="connsiteY5" fmla="*/ 926360 h 926360"/>
                <a:gd name="connsiteX6" fmla="*/ 1736 w 8705787"/>
                <a:gd name="connsiteY6" fmla="*/ 825702 h 926360"/>
                <a:gd name="connsiteX0" fmla="*/ 1736 w 8706729"/>
                <a:gd name="connsiteY0" fmla="*/ 825702 h 926360"/>
                <a:gd name="connsiteX1" fmla="*/ 0 w 8706729"/>
                <a:gd name="connsiteY1" fmla="*/ 0 h 926360"/>
                <a:gd name="connsiteX2" fmla="*/ 8706729 w 8706729"/>
                <a:gd name="connsiteY2" fmla="*/ 2381 h 926360"/>
                <a:gd name="connsiteX3" fmla="*/ 8705787 w 8706729"/>
                <a:gd name="connsiteY3" fmla="*/ 825702 h 926360"/>
                <a:gd name="connsiteX4" fmla="*/ 8605129 w 8706729"/>
                <a:gd name="connsiteY4" fmla="*/ 926360 h 926360"/>
                <a:gd name="connsiteX5" fmla="*/ 102394 w 8706729"/>
                <a:gd name="connsiteY5" fmla="*/ 926360 h 926360"/>
                <a:gd name="connsiteX6" fmla="*/ 1736 w 8706729"/>
                <a:gd name="connsiteY6" fmla="*/ 825702 h 926360"/>
                <a:gd name="connsiteX0" fmla="*/ 117 w 8705110"/>
                <a:gd name="connsiteY0" fmla="*/ 825702 h 926360"/>
                <a:gd name="connsiteX1" fmla="*/ 762 w 8705110"/>
                <a:gd name="connsiteY1" fmla="*/ 0 h 926360"/>
                <a:gd name="connsiteX2" fmla="*/ 8705110 w 8705110"/>
                <a:gd name="connsiteY2" fmla="*/ 2381 h 926360"/>
                <a:gd name="connsiteX3" fmla="*/ 8704168 w 8705110"/>
                <a:gd name="connsiteY3" fmla="*/ 825702 h 926360"/>
                <a:gd name="connsiteX4" fmla="*/ 8603510 w 8705110"/>
                <a:gd name="connsiteY4" fmla="*/ 926360 h 926360"/>
                <a:gd name="connsiteX5" fmla="*/ 100775 w 8705110"/>
                <a:gd name="connsiteY5" fmla="*/ 926360 h 926360"/>
                <a:gd name="connsiteX6" fmla="*/ 117 w 8705110"/>
                <a:gd name="connsiteY6" fmla="*/ 825702 h 92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en-US" altLang="zh-CN" sz="1400" dirty="0">
                  <a:solidFill>
                    <a:srgbClr val="0000FF"/>
                  </a:solidFill>
                  <a:latin typeface="Courier New" panose="02070309020205020404" pitchFamily="49" charset="0"/>
                  <a:cs typeface="Courier New" panose="02070309020205020404" pitchFamily="49" charset="0"/>
                </a:rPr>
                <a:t>class</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a:t>
              </a:r>
            </a:p>
            <a:p>
              <a:r>
                <a:rPr lang="en-US" altLang="zh-CN" sz="1400" dirty="0">
                  <a:solidFill>
                    <a:srgbClr val="0000FF"/>
                  </a:solidFill>
                  <a:latin typeface="Courier New" panose="02070309020205020404" pitchFamily="49" charset="0"/>
                  <a:cs typeface="Courier New" panose="02070309020205020404" pitchFamily="49" charset="0"/>
                </a:rPr>
                <a:t>public</a:t>
              </a:r>
              <a:r>
                <a:rPr lang="en-US" altLang="zh-CN" sz="1400" dirty="0">
                  <a:solidFill>
                    <a:srgbClr val="000000"/>
                  </a:solidFill>
                  <a:latin typeface="Courier New" panose="02070309020205020404" pitchFamily="49" charset="0"/>
                  <a:cs typeface="Courier New" panose="02070309020205020404" pitchFamily="49" charset="0"/>
                </a:rPr>
                <a:t>:</a:t>
              </a:r>
            </a:p>
            <a:p>
              <a:r>
                <a:rPr lang="en-US" altLang="zh-CN" sz="1400" dirty="0">
                  <a:solidFill>
                    <a:srgbClr val="2B91AF"/>
                  </a:solidFill>
                  <a:latin typeface="Courier New" panose="02070309020205020404" pitchFamily="49" charset="0"/>
                  <a:cs typeface="Courier New" panose="02070309020205020404" pitchFamily="49" charset="0"/>
                </a:rPr>
                <a:t>    </a:t>
              </a:r>
              <a:r>
                <a:rPr lang="en-US" altLang="zh-CN" sz="1400" dirty="0" err="1">
                  <a:solidFill>
                    <a:srgbClr val="2B91AF"/>
                  </a:solidFill>
                  <a:latin typeface="Courier New" panose="02070309020205020404" pitchFamily="49" charset="0"/>
                  <a:cs typeface="Courier New" panose="02070309020205020404" pitchFamily="49" charset="0"/>
                </a:rPr>
                <a:t>istream</a:t>
              </a:r>
              <a:r>
                <a:rPr lang="en-US" altLang="zh-CN" sz="1400" dirty="0">
                  <a:solidFill>
                    <a:srgbClr val="000000"/>
                  </a:solidFill>
                  <a:latin typeface="Courier New" panose="02070309020205020404" pitchFamily="49" charset="0"/>
                  <a:cs typeface="Courier New" panose="02070309020205020404" pitchFamily="49" charset="0"/>
                </a:rPr>
                <a:t>&amp; </a:t>
              </a:r>
              <a:r>
                <a:rPr lang="en-US" altLang="zh-CN" sz="1400" dirty="0">
                  <a:solidFill>
                    <a:srgbClr val="008080"/>
                  </a:solidFill>
                  <a:latin typeface="Courier New" panose="02070309020205020404" pitchFamily="49" charset="0"/>
                  <a:cs typeface="Courier New" panose="02070309020205020404" pitchFamily="49" charset="0"/>
                </a:rPr>
                <a:t>operator&gt;&gt;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2B91AF"/>
                  </a:solidFill>
                  <a:latin typeface="Courier New" panose="02070309020205020404" pitchFamily="49" charset="0"/>
                  <a:cs typeface="Courier New" panose="02070309020205020404" pitchFamily="49" charset="0"/>
                </a:rPr>
                <a:t>istream</a:t>
              </a:r>
              <a:r>
                <a:rPr lang="en-US" altLang="zh-CN" sz="1400" dirty="0">
                  <a:solidFill>
                    <a:srgbClr val="000000"/>
                  </a:solidFill>
                  <a:latin typeface="Courier New" panose="02070309020205020404" pitchFamily="49" charset="0"/>
                  <a:cs typeface="Courier New" panose="02070309020205020404" pitchFamily="49" charset="0"/>
                </a:rPr>
                <a:t> &amp;</a:t>
              </a:r>
              <a:r>
                <a:rPr lang="en-US" altLang="zh-CN" sz="1400" dirty="0">
                  <a:solidFill>
                    <a:srgbClr val="808080"/>
                  </a:solidFill>
                  <a:latin typeface="Courier New" panose="02070309020205020404" pitchFamily="49" charset="0"/>
                  <a:cs typeface="Courier New" panose="02070309020205020404" pitchFamily="49" charset="0"/>
                </a:rPr>
                <a:t>is</a:t>
              </a:r>
              <a:r>
                <a:rPr lang="en-US" altLang="zh-CN" sz="1400" dirty="0">
                  <a:solidFill>
                    <a:srgbClr val="000000"/>
                  </a:solidFill>
                  <a:latin typeface="Courier New" panose="02070309020205020404" pitchFamily="49" charset="0"/>
                  <a:cs typeface="Courier New" panose="02070309020205020404" pitchFamily="49" charset="0"/>
                </a:rPr>
                <a:t>) {</a:t>
              </a:r>
            </a:p>
            <a:p>
              <a:r>
                <a:rPr lang="en-US" altLang="zh-CN" sz="1400" dirty="0">
                  <a:solidFill>
                    <a:srgbClr val="808080"/>
                  </a:solidFill>
                  <a:latin typeface="Courier New" panose="02070309020205020404" pitchFamily="49" charset="0"/>
                  <a:cs typeface="Courier New" panose="02070309020205020404" pitchFamily="49" charset="0"/>
                </a:rPr>
                <a:t>        is</a:t>
              </a:r>
              <a:r>
                <a:rPr lang="en-US" altLang="zh-CN" sz="1400" dirty="0">
                  <a:solidFill>
                    <a:srgbClr val="000000"/>
                  </a:solidFill>
                  <a:latin typeface="Courier New" panose="02070309020205020404" pitchFamily="49" charset="0"/>
                  <a:cs typeface="Courier New" panose="02070309020205020404" pitchFamily="49" charset="0"/>
                </a:rPr>
                <a:t> &gt;&gt; </a:t>
              </a:r>
              <a:r>
                <a:rPr lang="en-US" altLang="zh-CN" sz="1400" dirty="0" err="1">
                  <a:solidFill>
                    <a:srgbClr val="000000"/>
                  </a:solidFill>
                  <a:latin typeface="Courier New" panose="02070309020205020404" pitchFamily="49" charset="0"/>
                  <a:cs typeface="Courier New" panose="02070309020205020404" pitchFamily="49" charset="0"/>
                </a:rPr>
                <a:t>m_numerator</a:t>
              </a:r>
              <a:r>
                <a:rPr lang="en-US" altLang="zh-CN" sz="1400" dirty="0">
                  <a:solidFill>
                    <a:srgbClr val="000000"/>
                  </a:solidFill>
                  <a:latin typeface="Courier New" panose="02070309020205020404" pitchFamily="49" charset="0"/>
                  <a:cs typeface="Courier New" panose="02070309020205020404" pitchFamily="49" charset="0"/>
                </a:rPr>
                <a:t> &gt;&gt; </a:t>
              </a:r>
              <a:r>
                <a:rPr lang="en-US" altLang="zh-CN" sz="1400" dirty="0" err="1">
                  <a:solidFill>
                    <a:srgbClr val="000000"/>
                  </a:solidFill>
                  <a:latin typeface="Courier New" panose="02070309020205020404" pitchFamily="49" charset="0"/>
                  <a:cs typeface="Courier New" panose="02070309020205020404" pitchFamily="49" charset="0"/>
                </a:rPr>
                <a:t>m_denominator</a:t>
              </a:r>
              <a:r>
                <a:rPr lang="en-US" altLang="zh-CN" sz="1400" dirty="0">
                  <a:solidFill>
                    <a:srgbClr val="000000"/>
                  </a:solidFill>
                  <a:latin typeface="Courier New" panose="02070309020205020404" pitchFamily="49" charset="0"/>
                  <a:cs typeface="Courier New" panose="02070309020205020404" pitchFamily="49" charset="0"/>
                </a:rPr>
                <a:t>;</a:t>
              </a:r>
            </a:p>
            <a:p>
              <a:r>
                <a:rPr lang="en-US" altLang="zh-CN" sz="1400" dirty="0">
                  <a:solidFill>
                    <a:srgbClr val="0000FF"/>
                  </a:solidFill>
                  <a:latin typeface="Courier New" panose="02070309020205020404" pitchFamily="49" charset="0"/>
                  <a:cs typeface="Courier New" panose="02070309020205020404" pitchFamily="49" charset="0"/>
                </a:rPr>
                <a:t>    return</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808080"/>
                  </a:solidFill>
                  <a:latin typeface="Courier New" panose="02070309020205020404" pitchFamily="49" charset="0"/>
                  <a:cs typeface="Courier New" panose="02070309020205020404" pitchFamily="49" charset="0"/>
                </a:rPr>
                <a:t>is</a:t>
              </a:r>
              <a:r>
                <a:rPr lang="en-US" altLang="zh-CN" sz="1400" dirty="0">
                  <a:solidFill>
                    <a:srgbClr val="000000"/>
                  </a:solidFill>
                  <a:latin typeface="Courier New" panose="02070309020205020404" pitchFamily="49" charset="0"/>
                  <a:cs typeface="Courier New" panose="02070309020205020404" pitchFamily="49" charset="0"/>
                </a:rPr>
                <a:t>;</a:t>
              </a:r>
            </a:p>
            <a:p>
              <a:r>
                <a:rPr lang="en-US" altLang="zh-CN" sz="1400" dirty="0">
                  <a:solidFill>
                    <a:srgbClr val="000000"/>
                  </a:solidFill>
                  <a:latin typeface="Courier New" panose="02070309020205020404" pitchFamily="49" charset="0"/>
                  <a:cs typeface="Courier New" panose="02070309020205020404" pitchFamily="49" charset="0"/>
                </a:rPr>
                <a:t>    }</a:t>
              </a:r>
            </a:p>
            <a:p>
              <a:r>
                <a:rPr lang="en-US" altLang="zh-CN" sz="1400" dirty="0">
                  <a:solidFill>
                    <a:srgbClr val="000000"/>
                  </a:solidFill>
                  <a:latin typeface="Courier New" panose="02070309020205020404" pitchFamily="49" charset="0"/>
                  <a:cs typeface="Courier New" panose="02070309020205020404" pitchFamily="49" charset="0"/>
                </a:rPr>
                <a:t>};</a:t>
              </a:r>
            </a:p>
            <a:p>
              <a:endParaRPr lang="en-US" altLang="zh-CN" sz="1400" dirty="0">
                <a:solidFill>
                  <a:srgbClr val="0000FF"/>
                </a:solidFill>
                <a:latin typeface="Courier New" panose="02070309020205020404" pitchFamily="49" charset="0"/>
                <a:cs typeface="Courier New" panose="02070309020205020404" pitchFamily="49" charset="0"/>
              </a:endParaRPr>
            </a:p>
            <a:p>
              <a:r>
                <a:rPr lang="en-US" altLang="zh-CN" sz="1400" dirty="0">
                  <a:solidFill>
                    <a:srgbClr val="0000FF"/>
                  </a:solidFill>
                  <a:latin typeface="Courier New" panose="02070309020205020404" pitchFamily="49" charset="0"/>
                  <a:cs typeface="Courier New" panose="02070309020205020404" pitchFamily="49" charset="0"/>
                </a:rPr>
                <a:t>int</a:t>
              </a:r>
              <a:r>
                <a:rPr lang="en-US" altLang="zh-CN" sz="1400" dirty="0">
                  <a:solidFill>
                    <a:srgbClr val="000000"/>
                  </a:solidFill>
                  <a:latin typeface="Courier New" panose="02070309020205020404" pitchFamily="49" charset="0"/>
                  <a:cs typeface="Courier New" panose="02070309020205020404" pitchFamily="49" charset="0"/>
                </a:rPr>
                <a:t> main() {</a:t>
              </a:r>
            </a:p>
            <a:p>
              <a:r>
                <a:rPr lang="en-US" altLang="zh-CN" sz="1400" dirty="0">
                  <a:solidFill>
                    <a:srgbClr val="2B91AF"/>
                  </a:solidFill>
                  <a:latin typeface="Courier New" panose="02070309020205020404" pitchFamily="49" charset="0"/>
                  <a:cs typeface="Courier New" panose="02070309020205020404" pitchFamily="49" charset="0"/>
                </a:rPr>
                <a:t>    Fraction</a:t>
              </a:r>
              <a:r>
                <a:rPr lang="en-US" altLang="zh-CN" sz="1400" dirty="0">
                  <a:solidFill>
                    <a:srgbClr val="000000"/>
                  </a:solidFill>
                  <a:latin typeface="Courier New" panose="02070309020205020404" pitchFamily="49" charset="0"/>
                  <a:cs typeface="Courier New" panose="02070309020205020404" pitchFamily="49" charset="0"/>
                </a:rPr>
                <a:t> a;</a:t>
              </a:r>
            </a:p>
            <a:p>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a.</a:t>
              </a:r>
              <a:r>
                <a:rPr lang="en-US" altLang="zh-CN" sz="1400" dirty="0" err="1">
                  <a:solidFill>
                    <a:srgbClr val="008080"/>
                  </a:solidFill>
                  <a:latin typeface="Courier New" panose="02070309020205020404" pitchFamily="49" charset="0"/>
                  <a:cs typeface="Courier New" panose="02070309020205020404" pitchFamily="49" charset="0"/>
                </a:rPr>
                <a:t>operator</a:t>
              </a:r>
              <a:r>
                <a:rPr lang="en-US" altLang="zh-CN" sz="1400" dirty="0">
                  <a:solidFill>
                    <a:srgbClr val="008080"/>
                  </a:solidFill>
                  <a:latin typeface="Courier New" panose="02070309020205020404" pitchFamily="49" charset="0"/>
                  <a:cs typeface="Courier New" panose="02070309020205020404" pitchFamily="49" charset="0"/>
                </a:rPr>
                <a:t>&gt;&gt;</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err="1">
                  <a:solidFill>
                    <a:srgbClr val="000000"/>
                  </a:solidFill>
                  <a:latin typeface="Courier New" panose="02070309020205020404" pitchFamily="49" charset="0"/>
                  <a:cs typeface="Courier New" panose="02070309020205020404" pitchFamily="49" charset="0"/>
                </a:rPr>
                <a:t>cin</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8000"/>
                  </a:solidFill>
                  <a:latin typeface="Courier New" panose="02070309020205020404" pitchFamily="49" charset="0"/>
                  <a:cs typeface="Courier New" panose="02070309020205020404" pitchFamily="49" charset="0"/>
                </a:rPr>
                <a:t>// </a:t>
              </a:r>
              <a:r>
                <a:rPr lang="zh-CN" altLang="en-US" sz="1400" dirty="0">
                  <a:solidFill>
                    <a:srgbClr val="008000"/>
                  </a:solidFill>
                  <a:latin typeface="Courier New" panose="02070309020205020404" pitchFamily="49" charset="0"/>
                  <a:cs typeface="Courier New" panose="02070309020205020404" pitchFamily="49" charset="0"/>
                </a:rPr>
                <a:t>类的成员函数的调用方式</a:t>
              </a:r>
              <a:endParaRPr lang="zh-CN" altLang="en-US"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FF"/>
                  </a:solidFill>
                  <a:latin typeface="Courier New" panose="02070309020205020404" pitchFamily="49" charset="0"/>
                  <a:cs typeface="Courier New" panose="02070309020205020404" pitchFamily="49" charset="0"/>
                </a:rPr>
                <a:t>    return</a:t>
              </a:r>
              <a:r>
                <a:rPr lang="en-US" altLang="zh-CN" sz="1400" dirty="0">
                  <a:solidFill>
                    <a:srgbClr val="000000"/>
                  </a:solidFill>
                  <a:latin typeface="Courier New" panose="02070309020205020404" pitchFamily="49" charset="0"/>
                  <a:cs typeface="Courier New" panose="02070309020205020404" pitchFamily="49" charset="0"/>
                </a:rPr>
                <a:t> 0;</a:t>
              </a:r>
            </a:p>
            <a:p>
              <a:r>
                <a:rPr lang="en-US" altLang="zh-CN" sz="1400" dirty="0">
                  <a:solidFill>
                    <a:srgbClr val="000000"/>
                  </a:solidFill>
                  <a:latin typeface="Courier New" panose="02070309020205020404" pitchFamily="49" charset="0"/>
                  <a:cs typeface="Courier New" panose="02070309020205020404" pitchFamily="49" charset="0"/>
                </a:rPr>
                <a:t>}</a:t>
              </a:r>
            </a:p>
          </p:txBody>
        </p:sp>
        <p:grpSp>
          <p:nvGrpSpPr>
            <p:cNvPr id="15" name="组合 14">
              <a:extLst>
                <a:ext uri="{FF2B5EF4-FFF2-40B4-BE49-F238E27FC236}">
                  <a16:creationId xmlns:a16="http://schemas.microsoft.com/office/drawing/2014/main" id="{C8060DF2-E2D0-47C4-B37E-452280FE54AE}"/>
                </a:ext>
              </a:extLst>
            </p:cNvPr>
            <p:cNvGrpSpPr/>
            <p:nvPr/>
          </p:nvGrpSpPr>
          <p:grpSpPr>
            <a:xfrm>
              <a:off x="117133" y="4626573"/>
              <a:ext cx="8704053" cy="475449"/>
              <a:chOff x="219973" y="1763590"/>
              <a:chExt cx="8704053" cy="475449"/>
            </a:xfrm>
          </p:grpSpPr>
          <p:sp>
            <p:nvSpPr>
              <p:cNvPr id="16" name="矩形: 圆顶角 15">
                <a:extLst>
                  <a:ext uri="{FF2B5EF4-FFF2-40B4-BE49-F238E27FC236}">
                    <a16:creationId xmlns:a16="http://schemas.microsoft.com/office/drawing/2014/main" id="{21E852D4-34D8-41AB-8B17-26754DA31622}"/>
                  </a:ext>
                </a:extLst>
              </p:cNvPr>
              <p:cNvSpPr/>
              <p:nvPr/>
            </p:nvSpPr>
            <p:spPr>
              <a:xfrm>
                <a:off x="219974" y="1763590"/>
                <a:ext cx="8704052" cy="417061"/>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bg1"/>
                    </a:solidFill>
                    <a:latin typeface="Courier New" panose="02070309020205020404" pitchFamily="49" charset="0"/>
                    <a:cs typeface="Courier New" panose="02070309020205020404" pitchFamily="49" charset="0"/>
                  </a:rPr>
                  <a:t>示例</a:t>
                </a:r>
              </a:p>
            </p:txBody>
          </p:sp>
          <p:sp>
            <p:nvSpPr>
              <p:cNvPr id="17" name="矩形 16">
                <a:extLst>
                  <a:ext uri="{FF2B5EF4-FFF2-40B4-BE49-F238E27FC236}">
                    <a16:creationId xmlns:a16="http://schemas.microsoft.com/office/drawing/2014/main" id="{7B7B7468-6446-4C7A-A29A-07906EFE45DB}"/>
                  </a:ext>
                </a:extLst>
              </p:cNvPr>
              <p:cNvSpPr/>
              <p:nvPr/>
            </p:nvSpPr>
            <p:spPr>
              <a:xfrm>
                <a:off x="219973" y="1777374"/>
                <a:ext cx="8704051" cy="461665"/>
              </a:xfrm>
              <a:prstGeom prst="rect">
                <a:avLst/>
              </a:prstGeom>
            </p:spPr>
            <p:txBody>
              <a:bodyPr wrap="square">
                <a:spAutoFit/>
              </a:bodyPr>
              <a:lstStyle/>
              <a:p>
                <a:endParaRPr lang="zh-CN" altLang="en-US" sz="2400" dirty="0">
                  <a:solidFill>
                    <a:schemeClr val="bg1"/>
                  </a:solidFill>
                  <a:latin typeface="Courier New" panose="02070309020205020404" pitchFamily="49" charset="0"/>
                  <a:cs typeface="Courier New" panose="02070309020205020404" pitchFamily="49" charset="0"/>
                </a:endParaRPr>
              </a:p>
            </p:txBody>
          </p:sp>
        </p:grpSp>
      </p:grpSp>
      <p:grpSp>
        <p:nvGrpSpPr>
          <p:cNvPr id="18" name="组合 17">
            <a:extLst>
              <a:ext uri="{FF2B5EF4-FFF2-40B4-BE49-F238E27FC236}">
                <a16:creationId xmlns:a16="http://schemas.microsoft.com/office/drawing/2014/main" id="{A7857F2C-9FAF-4898-8B7A-2BC1B6E7D4FA}"/>
              </a:ext>
            </a:extLst>
          </p:cNvPr>
          <p:cNvGrpSpPr/>
          <p:nvPr/>
        </p:nvGrpSpPr>
        <p:grpSpPr>
          <a:xfrm>
            <a:off x="211408" y="1151617"/>
            <a:ext cx="8704169" cy="860982"/>
            <a:chOff x="117017" y="4626573"/>
            <a:chExt cx="8704169" cy="860982"/>
          </a:xfrm>
          <a:effectLst>
            <a:outerShdw blurRad="50800" dist="38100" dir="2700000" algn="tl" rotWithShape="0">
              <a:prstClr val="black">
                <a:alpha val="40000"/>
              </a:prstClr>
            </a:outerShdw>
          </a:effectLst>
        </p:grpSpPr>
        <p:sp>
          <p:nvSpPr>
            <p:cNvPr id="19" name="矩形: 圆角 36">
              <a:extLst>
                <a:ext uri="{FF2B5EF4-FFF2-40B4-BE49-F238E27FC236}">
                  <a16:creationId xmlns:a16="http://schemas.microsoft.com/office/drawing/2014/main" id="{C8860792-E204-499B-826F-C46DBEB9FC02}"/>
                </a:ext>
              </a:extLst>
            </p:cNvPr>
            <p:cNvSpPr/>
            <p:nvPr/>
          </p:nvSpPr>
          <p:spPr>
            <a:xfrm>
              <a:off x="117017" y="5051923"/>
              <a:ext cx="8704051" cy="435632"/>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 fmla="*/ 0 w 8704051"/>
                <a:gd name="connsiteY0" fmla="*/ 823321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103039 h 926360"/>
                <a:gd name="connsiteX4" fmla="*/ 8705787 w 8705787"/>
                <a:gd name="connsiteY4" fmla="*/ 825702 h 926360"/>
                <a:gd name="connsiteX5" fmla="*/ 8605129 w 8705787"/>
                <a:gd name="connsiteY5" fmla="*/ 926360 h 926360"/>
                <a:gd name="connsiteX6" fmla="*/ 102394 w 8705787"/>
                <a:gd name="connsiteY6" fmla="*/ 926360 h 926360"/>
                <a:gd name="connsiteX7" fmla="*/ 1736 w 8705787"/>
                <a:gd name="connsiteY7" fmla="*/ 825702 h 926360"/>
                <a:gd name="connsiteX0" fmla="*/ 1736 w 9277174"/>
                <a:gd name="connsiteY0" fmla="*/ 825702 h 926360"/>
                <a:gd name="connsiteX1" fmla="*/ 0 w 9277174"/>
                <a:gd name="connsiteY1" fmla="*/ 0 h 926360"/>
                <a:gd name="connsiteX2" fmla="*/ 8605129 w 9277174"/>
                <a:gd name="connsiteY2" fmla="*/ 2381 h 926360"/>
                <a:gd name="connsiteX3" fmla="*/ 8705787 w 9277174"/>
                <a:gd name="connsiteY3" fmla="*/ 825702 h 926360"/>
                <a:gd name="connsiteX4" fmla="*/ 8605129 w 9277174"/>
                <a:gd name="connsiteY4" fmla="*/ 926360 h 926360"/>
                <a:gd name="connsiteX5" fmla="*/ 102394 w 9277174"/>
                <a:gd name="connsiteY5" fmla="*/ 926360 h 926360"/>
                <a:gd name="connsiteX6" fmla="*/ 1736 w 9277174"/>
                <a:gd name="connsiteY6" fmla="*/ 825702 h 926360"/>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825702 h 926360"/>
                <a:gd name="connsiteX4" fmla="*/ 8605129 w 8705787"/>
                <a:gd name="connsiteY4" fmla="*/ 926360 h 926360"/>
                <a:gd name="connsiteX5" fmla="*/ 102394 w 8705787"/>
                <a:gd name="connsiteY5" fmla="*/ 926360 h 926360"/>
                <a:gd name="connsiteX6" fmla="*/ 1736 w 8705787"/>
                <a:gd name="connsiteY6" fmla="*/ 825702 h 926360"/>
                <a:gd name="connsiteX0" fmla="*/ 1736 w 8706729"/>
                <a:gd name="connsiteY0" fmla="*/ 825702 h 926360"/>
                <a:gd name="connsiteX1" fmla="*/ 0 w 8706729"/>
                <a:gd name="connsiteY1" fmla="*/ 0 h 926360"/>
                <a:gd name="connsiteX2" fmla="*/ 8706729 w 8706729"/>
                <a:gd name="connsiteY2" fmla="*/ 2381 h 926360"/>
                <a:gd name="connsiteX3" fmla="*/ 8705787 w 8706729"/>
                <a:gd name="connsiteY3" fmla="*/ 825702 h 926360"/>
                <a:gd name="connsiteX4" fmla="*/ 8605129 w 8706729"/>
                <a:gd name="connsiteY4" fmla="*/ 926360 h 926360"/>
                <a:gd name="connsiteX5" fmla="*/ 102394 w 8706729"/>
                <a:gd name="connsiteY5" fmla="*/ 926360 h 926360"/>
                <a:gd name="connsiteX6" fmla="*/ 1736 w 8706729"/>
                <a:gd name="connsiteY6" fmla="*/ 825702 h 926360"/>
                <a:gd name="connsiteX0" fmla="*/ 117 w 8705110"/>
                <a:gd name="connsiteY0" fmla="*/ 825702 h 926360"/>
                <a:gd name="connsiteX1" fmla="*/ 762 w 8705110"/>
                <a:gd name="connsiteY1" fmla="*/ 0 h 926360"/>
                <a:gd name="connsiteX2" fmla="*/ 8705110 w 8705110"/>
                <a:gd name="connsiteY2" fmla="*/ 2381 h 926360"/>
                <a:gd name="connsiteX3" fmla="*/ 8704168 w 8705110"/>
                <a:gd name="connsiteY3" fmla="*/ 825702 h 926360"/>
                <a:gd name="connsiteX4" fmla="*/ 8603510 w 8705110"/>
                <a:gd name="connsiteY4" fmla="*/ 926360 h 926360"/>
                <a:gd name="connsiteX5" fmla="*/ 100775 w 8705110"/>
                <a:gd name="connsiteY5" fmla="*/ 926360 h 926360"/>
                <a:gd name="connsiteX6" fmla="*/ 117 w 8705110"/>
                <a:gd name="connsiteY6" fmla="*/ 825702 h 92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7F3E6"/>
            </a:solidFill>
            <a:ln>
              <a:solidFill>
                <a:srgbClr val="E7F3E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20000"/>
                </a:lnSpc>
                <a:buClr>
                  <a:srgbClr val="262685"/>
                </a:buClr>
                <a:buSzPct val="80000"/>
              </a:pPr>
              <a:r>
                <a:rPr lang="zh-CN" altLang="en-US" sz="2000" dirty="0">
                  <a:solidFill>
                    <a:srgbClr val="000000"/>
                  </a:solidFill>
                  <a:latin typeface="MicrosoftYaHei"/>
                </a:rPr>
                <a:t>输入</a:t>
              </a:r>
              <a:r>
                <a:rPr lang="en-US" altLang="zh-CN" sz="2000" dirty="0">
                  <a:solidFill>
                    <a:srgbClr val="000000"/>
                  </a:solidFill>
                  <a:latin typeface="MicrosoftYaHei"/>
                </a:rPr>
                <a:t>/</a:t>
              </a:r>
              <a:r>
                <a:rPr lang="zh-CN" altLang="en-US" sz="2000" dirty="0">
                  <a:solidFill>
                    <a:srgbClr val="000000"/>
                  </a:solidFill>
                  <a:latin typeface="MicrosoftYaHei"/>
                </a:rPr>
                <a:t>输出运算符若作为类的成员函数则只能通过类的成员函数的方式调用</a:t>
              </a:r>
              <a:endParaRPr lang="en-US" altLang="zh-CN" sz="1000" dirty="0">
                <a:solidFill>
                  <a:srgbClr val="000000"/>
                </a:solidFill>
                <a:latin typeface="MicrosoftYaHei"/>
              </a:endParaRPr>
            </a:p>
          </p:txBody>
        </p:sp>
        <p:sp>
          <p:nvSpPr>
            <p:cNvPr id="20" name="矩形: 圆顶角 19">
              <a:extLst>
                <a:ext uri="{FF2B5EF4-FFF2-40B4-BE49-F238E27FC236}">
                  <a16:creationId xmlns:a16="http://schemas.microsoft.com/office/drawing/2014/main" id="{9ED993D6-739B-454C-8CDA-345975EC346C}"/>
                </a:ext>
              </a:extLst>
            </p:cNvPr>
            <p:cNvSpPr/>
            <p:nvPr/>
          </p:nvSpPr>
          <p:spPr>
            <a:xfrm>
              <a:off x="117134" y="4626573"/>
              <a:ext cx="8704052" cy="417061"/>
            </a:xfrm>
            <a:prstGeom prst="round2SameRect">
              <a:avLst>
                <a:gd name="adj1" fmla="val 20076"/>
                <a:gd name="adj2" fmla="val 0"/>
              </a:avLst>
            </a:prstGeom>
            <a:solidFill>
              <a:srgbClr val="118707"/>
            </a:solidFill>
            <a:ln>
              <a:solidFill>
                <a:srgbClr val="1187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bg1"/>
                  </a:solidFill>
                  <a:latin typeface="Courier New" panose="02070309020205020404" pitchFamily="49" charset="0"/>
                  <a:cs typeface="Courier New" panose="02070309020205020404" pitchFamily="49" charset="0"/>
                </a:rPr>
                <a:t>答案</a:t>
              </a:r>
            </a:p>
          </p:txBody>
        </p:sp>
      </p:grpSp>
    </p:spTree>
    <p:extLst>
      <p:ext uri="{BB962C8B-B14F-4D97-AF65-F5344CB8AC3E}">
        <p14:creationId xmlns:p14="http://schemas.microsoft.com/office/powerpoint/2010/main" val="28409266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43</a:t>
            </a:fld>
            <a:endParaRPr lang="zh-CN" altLang="en-US" dirty="0"/>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842066" cy="584775"/>
          </a:xfrm>
          <a:prstGeom prst="rect">
            <a:avLst/>
          </a:prstGeom>
          <a:noFill/>
        </p:spPr>
        <p:txBody>
          <a:bodyPr wrap="square" rtlCol="0">
            <a:spAutoFit/>
          </a:bodyPr>
          <a:lstStyle/>
          <a:p>
            <a:r>
              <a:rPr lang="en-US" altLang="zh-CN" sz="3200" dirty="0">
                <a:solidFill>
                  <a:schemeClr val="bg1"/>
                </a:solidFill>
              </a:rPr>
              <a:t>6.3.4 </a:t>
            </a:r>
            <a:r>
              <a:rPr lang="zh-CN" altLang="en-US" sz="3200" dirty="0">
                <a:solidFill>
                  <a:schemeClr val="bg1"/>
                </a:solidFill>
              </a:rPr>
              <a:t>递增和递减运算符</a:t>
            </a:r>
            <a:endParaRPr lang="zh-CN" altLang="en-US" sz="2400" dirty="0">
              <a:solidFill>
                <a:schemeClr val="bg1"/>
              </a:solidFill>
            </a:endParaRPr>
          </a:p>
        </p:txBody>
      </p:sp>
      <p:grpSp>
        <p:nvGrpSpPr>
          <p:cNvPr id="13" name="组合 12">
            <a:extLst>
              <a:ext uri="{FF2B5EF4-FFF2-40B4-BE49-F238E27FC236}">
                <a16:creationId xmlns:a16="http://schemas.microsoft.com/office/drawing/2014/main" id="{DC13AE3F-DCD2-4DF5-9E29-916122C571E7}"/>
              </a:ext>
            </a:extLst>
          </p:cNvPr>
          <p:cNvGrpSpPr/>
          <p:nvPr/>
        </p:nvGrpSpPr>
        <p:grpSpPr>
          <a:xfrm>
            <a:off x="219915" y="1151617"/>
            <a:ext cx="8704169" cy="1594901"/>
            <a:chOff x="117017" y="4626573"/>
            <a:chExt cx="8704169" cy="1594901"/>
          </a:xfrm>
          <a:effectLst>
            <a:outerShdw blurRad="50800" dist="38100" dir="2700000" algn="tl" rotWithShape="0">
              <a:prstClr val="black">
                <a:alpha val="40000"/>
              </a:prstClr>
            </a:outerShdw>
          </a:effectLst>
        </p:grpSpPr>
        <p:sp>
          <p:nvSpPr>
            <p:cNvPr id="14" name="矩形: 圆角 36">
              <a:extLst>
                <a:ext uri="{FF2B5EF4-FFF2-40B4-BE49-F238E27FC236}">
                  <a16:creationId xmlns:a16="http://schemas.microsoft.com/office/drawing/2014/main" id="{0CBC8F39-9576-4E0D-89F0-EA4AD9928DA9}"/>
                </a:ext>
              </a:extLst>
            </p:cNvPr>
            <p:cNvSpPr/>
            <p:nvPr/>
          </p:nvSpPr>
          <p:spPr>
            <a:xfrm>
              <a:off x="117017" y="5051923"/>
              <a:ext cx="8704051" cy="1169551"/>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 fmla="*/ 0 w 8704051"/>
                <a:gd name="connsiteY0" fmla="*/ 823321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103039 h 926360"/>
                <a:gd name="connsiteX4" fmla="*/ 8705787 w 8705787"/>
                <a:gd name="connsiteY4" fmla="*/ 825702 h 926360"/>
                <a:gd name="connsiteX5" fmla="*/ 8605129 w 8705787"/>
                <a:gd name="connsiteY5" fmla="*/ 926360 h 926360"/>
                <a:gd name="connsiteX6" fmla="*/ 102394 w 8705787"/>
                <a:gd name="connsiteY6" fmla="*/ 926360 h 926360"/>
                <a:gd name="connsiteX7" fmla="*/ 1736 w 8705787"/>
                <a:gd name="connsiteY7" fmla="*/ 825702 h 926360"/>
                <a:gd name="connsiteX0" fmla="*/ 1736 w 9277174"/>
                <a:gd name="connsiteY0" fmla="*/ 825702 h 926360"/>
                <a:gd name="connsiteX1" fmla="*/ 0 w 9277174"/>
                <a:gd name="connsiteY1" fmla="*/ 0 h 926360"/>
                <a:gd name="connsiteX2" fmla="*/ 8605129 w 9277174"/>
                <a:gd name="connsiteY2" fmla="*/ 2381 h 926360"/>
                <a:gd name="connsiteX3" fmla="*/ 8705787 w 9277174"/>
                <a:gd name="connsiteY3" fmla="*/ 825702 h 926360"/>
                <a:gd name="connsiteX4" fmla="*/ 8605129 w 9277174"/>
                <a:gd name="connsiteY4" fmla="*/ 926360 h 926360"/>
                <a:gd name="connsiteX5" fmla="*/ 102394 w 9277174"/>
                <a:gd name="connsiteY5" fmla="*/ 926360 h 926360"/>
                <a:gd name="connsiteX6" fmla="*/ 1736 w 9277174"/>
                <a:gd name="connsiteY6" fmla="*/ 825702 h 926360"/>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825702 h 926360"/>
                <a:gd name="connsiteX4" fmla="*/ 8605129 w 8705787"/>
                <a:gd name="connsiteY4" fmla="*/ 926360 h 926360"/>
                <a:gd name="connsiteX5" fmla="*/ 102394 w 8705787"/>
                <a:gd name="connsiteY5" fmla="*/ 926360 h 926360"/>
                <a:gd name="connsiteX6" fmla="*/ 1736 w 8705787"/>
                <a:gd name="connsiteY6" fmla="*/ 825702 h 926360"/>
                <a:gd name="connsiteX0" fmla="*/ 1736 w 8706729"/>
                <a:gd name="connsiteY0" fmla="*/ 825702 h 926360"/>
                <a:gd name="connsiteX1" fmla="*/ 0 w 8706729"/>
                <a:gd name="connsiteY1" fmla="*/ 0 h 926360"/>
                <a:gd name="connsiteX2" fmla="*/ 8706729 w 8706729"/>
                <a:gd name="connsiteY2" fmla="*/ 2381 h 926360"/>
                <a:gd name="connsiteX3" fmla="*/ 8705787 w 8706729"/>
                <a:gd name="connsiteY3" fmla="*/ 825702 h 926360"/>
                <a:gd name="connsiteX4" fmla="*/ 8605129 w 8706729"/>
                <a:gd name="connsiteY4" fmla="*/ 926360 h 926360"/>
                <a:gd name="connsiteX5" fmla="*/ 102394 w 8706729"/>
                <a:gd name="connsiteY5" fmla="*/ 926360 h 926360"/>
                <a:gd name="connsiteX6" fmla="*/ 1736 w 8706729"/>
                <a:gd name="connsiteY6" fmla="*/ 825702 h 926360"/>
                <a:gd name="connsiteX0" fmla="*/ 117 w 8705110"/>
                <a:gd name="connsiteY0" fmla="*/ 825702 h 926360"/>
                <a:gd name="connsiteX1" fmla="*/ 762 w 8705110"/>
                <a:gd name="connsiteY1" fmla="*/ 0 h 926360"/>
                <a:gd name="connsiteX2" fmla="*/ 8705110 w 8705110"/>
                <a:gd name="connsiteY2" fmla="*/ 2381 h 926360"/>
                <a:gd name="connsiteX3" fmla="*/ 8704168 w 8705110"/>
                <a:gd name="connsiteY3" fmla="*/ 825702 h 926360"/>
                <a:gd name="connsiteX4" fmla="*/ 8603510 w 8705110"/>
                <a:gd name="connsiteY4" fmla="*/ 926360 h 926360"/>
                <a:gd name="connsiteX5" fmla="*/ 100775 w 8705110"/>
                <a:gd name="connsiteY5" fmla="*/ 926360 h 926360"/>
                <a:gd name="connsiteX6" fmla="*/ 117 w 8705110"/>
                <a:gd name="connsiteY6" fmla="*/ 825702 h 92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en-US" altLang="zh-CN" sz="1400" dirty="0">
                  <a:solidFill>
                    <a:srgbClr val="0000FF"/>
                  </a:solidFill>
                  <a:latin typeface="Courier New" panose="02070309020205020404" pitchFamily="49" charset="0"/>
                  <a:cs typeface="Courier New" panose="02070309020205020404" pitchFamily="49" charset="0"/>
                </a:rPr>
                <a:t>class</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a:t>
              </a:r>
            </a:p>
            <a:p>
              <a:r>
                <a:rPr lang="en-US" altLang="zh-CN" sz="1400" dirty="0">
                  <a:solidFill>
                    <a:srgbClr val="0000FF"/>
                  </a:solidFill>
                  <a:latin typeface="Courier New" panose="02070309020205020404" pitchFamily="49" charset="0"/>
                  <a:cs typeface="Courier New" panose="02070309020205020404" pitchFamily="49" charset="0"/>
                </a:rPr>
                <a:t>public</a:t>
              </a:r>
              <a:r>
                <a:rPr lang="en-US" altLang="zh-CN" sz="1400" dirty="0">
                  <a:solidFill>
                    <a:srgbClr val="000000"/>
                  </a:solidFill>
                  <a:latin typeface="Courier New" panose="02070309020205020404" pitchFamily="49" charset="0"/>
                  <a:cs typeface="Courier New" panose="02070309020205020404" pitchFamily="49" charset="0"/>
                </a:rPr>
                <a:t>:</a:t>
              </a:r>
            </a:p>
            <a:p>
              <a:r>
                <a:rPr lang="en-US" altLang="zh-CN" sz="1400" dirty="0">
                  <a:solidFill>
                    <a:srgbClr val="2B91AF"/>
                  </a:solidFill>
                  <a:latin typeface="Courier New" panose="02070309020205020404" pitchFamily="49" charset="0"/>
                  <a:cs typeface="Courier New" panose="02070309020205020404" pitchFamily="49" charset="0"/>
                </a:rPr>
                <a:t>    Fraction</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8080"/>
                  </a:solidFill>
                  <a:latin typeface="Courier New" panose="02070309020205020404" pitchFamily="49" charset="0"/>
                  <a:cs typeface="Courier New" panose="02070309020205020404" pitchFamily="49" charset="0"/>
                </a:rPr>
                <a:t>operator++</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8000"/>
                  </a:solidFill>
                  <a:latin typeface="Courier New" panose="02070309020205020404" pitchFamily="49" charset="0"/>
                  <a:cs typeface="Courier New" panose="02070309020205020404" pitchFamily="49" charset="0"/>
                </a:rPr>
                <a:t>//</a:t>
              </a:r>
              <a:r>
                <a:rPr lang="zh-CN" altLang="en-US" sz="1400" dirty="0">
                  <a:solidFill>
                    <a:srgbClr val="008000"/>
                  </a:solidFill>
                  <a:latin typeface="Courier New" panose="02070309020205020404" pitchFamily="49" charset="0"/>
                  <a:cs typeface="Courier New" panose="02070309020205020404" pitchFamily="49" charset="0"/>
                </a:rPr>
                <a:t>前置版本</a:t>
              </a:r>
              <a:endParaRPr lang="zh-CN" altLang="en-US"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2B91AF"/>
                  </a:solidFill>
                  <a:latin typeface="Courier New" panose="02070309020205020404" pitchFamily="49" charset="0"/>
                  <a:cs typeface="Courier New" panose="02070309020205020404" pitchFamily="49" charset="0"/>
                </a:rPr>
                <a:t>    Fraction</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8080"/>
                  </a:solidFill>
                  <a:latin typeface="Courier New" panose="02070309020205020404" pitchFamily="49" charset="0"/>
                  <a:cs typeface="Courier New" panose="02070309020205020404" pitchFamily="49" charset="0"/>
                </a:rPr>
                <a:t>operator++</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FF"/>
                  </a:solidFill>
                  <a:latin typeface="Courier New" panose="02070309020205020404" pitchFamily="49" charset="0"/>
                  <a:cs typeface="Courier New" panose="02070309020205020404" pitchFamily="49" charset="0"/>
                </a:rPr>
                <a:t>int</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8000"/>
                  </a:solidFill>
                  <a:latin typeface="Courier New" panose="02070309020205020404" pitchFamily="49" charset="0"/>
                  <a:cs typeface="Courier New" panose="02070309020205020404" pitchFamily="49" charset="0"/>
                </a:rPr>
                <a:t>//</a:t>
              </a:r>
              <a:r>
                <a:rPr lang="zh-CN" altLang="en-US" sz="1400" dirty="0">
                  <a:solidFill>
                    <a:srgbClr val="008000"/>
                  </a:solidFill>
                  <a:latin typeface="Courier New" panose="02070309020205020404" pitchFamily="49" charset="0"/>
                  <a:cs typeface="Courier New" panose="02070309020205020404" pitchFamily="49" charset="0"/>
                </a:rPr>
                <a:t>后置版本</a:t>
              </a:r>
              <a:endParaRPr lang="zh-CN" altLang="en-US"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00"/>
                  </a:solidFill>
                  <a:latin typeface="Courier New" panose="02070309020205020404" pitchFamily="49" charset="0"/>
                  <a:cs typeface="Courier New" panose="02070309020205020404" pitchFamily="49" charset="0"/>
                </a:rPr>
                <a:t>};</a:t>
              </a:r>
            </a:p>
          </p:txBody>
        </p:sp>
        <p:grpSp>
          <p:nvGrpSpPr>
            <p:cNvPr id="15" name="组合 14">
              <a:extLst>
                <a:ext uri="{FF2B5EF4-FFF2-40B4-BE49-F238E27FC236}">
                  <a16:creationId xmlns:a16="http://schemas.microsoft.com/office/drawing/2014/main" id="{C8060DF2-E2D0-47C4-B37E-452280FE54AE}"/>
                </a:ext>
              </a:extLst>
            </p:cNvPr>
            <p:cNvGrpSpPr/>
            <p:nvPr/>
          </p:nvGrpSpPr>
          <p:grpSpPr>
            <a:xfrm>
              <a:off x="117133" y="4626573"/>
              <a:ext cx="8704053" cy="475449"/>
              <a:chOff x="219973" y="1763590"/>
              <a:chExt cx="8704053" cy="475449"/>
            </a:xfrm>
          </p:grpSpPr>
          <p:sp>
            <p:nvSpPr>
              <p:cNvPr id="16" name="矩形: 圆顶角 15">
                <a:extLst>
                  <a:ext uri="{FF2B5EF4-FFF2-40B4-BE49-F238E27FC236}">
                    <a16:creationId xmlns:a16="http://schemas.microsoft.com/office/drawing/2014/main" id="{21E852D4-34D8-41AB-8B17-26754DA31622}"/>
                  </a:ext>
                </a:extLst>
              </p:cNvPr>
              <p:cNvSpPr/>
              <p:nvPr/>
            </p:nvSpPr>
            <p:spPr>
              <a:xfrm>
                <a:off x="219974" y="1763590"/>
                <a:ext cx="8704052" cy="417061"/>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bg1"/>
                    </a:solidFill>
                    <a:latin typeface="Courier New" panose="02070309020205020404" pitchFamily="49" charset="0"/>
                    <a:cs typeface="Courier New" panose="02070309020205020404" pitchFamily="49" charset="0"/>
                  </a:rPr>
                  <a:t>递增运算符的声明</a:t>
                </a:r>
              </a:p>
            </p:txBody>
          </p:sp>
          <p:sp>
            <p:nvSpPr>
              <p:cNvPr id="17" name="矩形 16">
                <a:extLst>
                  <a:ext uri="{FF2B5EF4-FFF2-40B4-BE49-F238E27FC236}">
                    <a16:creationId xmlns:a16="http://schemas.microsoft.com/office/drawing/2014/main" id="{7B7B7468-6446-4C7A-A29A-07906EFE45DB}"/>
                  </a:ext>
                </a:extLst>
              </p:cNvPr>
              <p:cNvSpPr/>
              <p:nvPr/>
            </p:nvSpPr>
            <p:spPr>
              <a:xfrm>
                <a:off x="219973" y="1777374"/>
                <a:ext cx="8704051" cy="461665"/>
              </a:xfrm>
              <a:prstGeom prst="rect">
                <a:avLst/>
              </a:prstGeom>
            </p:spPr>
            <p:txBody>
              <a:bodyPr wrap="square">
                <a:spAutoFit/>
              </a:bodyPr>
              <a:lstStyle/>
              <a:p>
                <a:endParaRPr lang="zh-CN" altLang="en-US" sz="2400" dirty="0">
                  <a:solidFill>
                    <a:schemeClr val="bg1"/>
                  </a:solidFill>
                  <a:latin typeface="Courier New" panose="02070309020205020404" pitchFamily="49" charset="0"/>
                  <a:cs typeface="Courier New" panose="02070309020205020404" pitchFamily="49" charset="0"/>
                </a:endParaRPr>
              </a:p>
            </p:txBody>
          </p:sp>
        </p:grpSp>
      </p:grpSp>
      <p:grpSp>
        <p:nvGrpSpPr>
          <p:cNvPr id="21" name="组合 20">
            <a:extLst>
              <a:ext uri="{FF2B5EF4-FFF2-40B4-BE49-F238E27FC236}">
                <a16:creationId xmlns:a16="http://schemas.microsoft.com/office/drawing/2014/main" id="{492293EC-1E96-44B6-9F61-95C55A282FEA}"/>
              </a:ext>
            </a:extLst>
          </p:cNvPr>
          <p:cNvGrpSpPr/>
          <p:nvPr/>
        </p:nvGrpSpPr>
        <p:grpSpPr>
          <a:xfrm>
            <a:off x="219797" y="2970222"/>
            <a:ext cx="8704169" cy="1379457"/>
            <a:chOff x="117017" y="4626573"/>
            <a:chExt cx="8704169" cy="1379457"/>
          </a:xfrm>
          <a:effectLst>
            <a:outerShdw blurRad="50800" dist="38100" dir="2700000" algn="tl" rotWithShape="0">
              <a:prstClr val="black">
                <a:alpha val="40000"/>
              </a:prstClr>
            </a:outerShdw>
          </a:effectLst>
        </p:grpSpPr>
        <p:sp>
          <p:nvSpPr>
            <p:cNvPr id="22" name="矩形: 圆角 36">
              <a:extLst>
                <a:ext uri="{FF2B5EF4-FFF2-40B4-BE49-F238E27FC236}">
                  <a16:creationId xmlns:a16="http://schemas.microsoft.com/office/drawing/2014/main" id="{F3D090D0-436A-4886-9536-FBEE6189E61A}"/>
                </a:ext>
              </a:extLst>
            </p:cNvPr>
            <p:cNvSpPr/>
            <p:nvPr/>
          </p:nvSpPr>
          <p:spPr>
            <a:xfrm>
              <a:off x="117017" y="5051923"/>
              <a:ext cx="8704051" cy="954107"/>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 fmla="*/ 0 w 8704051"/>
                <a:gd name="connsiteY0" fmla="*/ 823321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103039 h 926360"/>
                <a:gd name="connsiteX4" fmla="*/ 8705787 w 8705787"/>
                <a:gd name="connsiteY4" fmla="*/ 825702 h 926360"/>
                <a:gd name="connsiteX5" fmla="*/ 8605129 w 8705787"/>
                <a:gd name="connsiteY5" fmla="*/ 926360 h 926360"/>
                <a:gd name="connsiteX6" fmla="*/ 102394 w 8705787"/>
                <a:gd name="connsiteY6" fmla="*/ 926360 h 926360"/>
                <a:gd name="connsiteX7" fmla="*/ 1736 w 8705787"/>
                <a:gd name="connsiteY7" fmla="*/ 825702 h 926360"/>
                <a:gd name="connsiteX0" fmla="*/ 1736 w 9277174"/>
                <a:gd name="connsiteY0" fmla="*/ 825702 h 926360"/>
                <a:gd name="connsiteX1" fmla="*/ 0 w 9277174"/>
                <a:gd name="connsiteY1" fmla="*/ 0 h 926360"/>
                <a:gd name="connsiteX2" fmla="*/ 8605129 w 9277174"/>
                <a:gd name="connsiteY2" fmla="*/ 2381 h 926360"/>
                <a:gd name="connsiteX3" fmla="*/ 8705787 w 9277174"/>
                <a:gd name="connsiteY3" fmla="*/ 825702 h 926360"/>
                <a:gd name="connsiteX4" fmla="*/ 8605129 w 9277174"/>
                <a:gd name="connsiteY4" fmla="*/ 926360 h 926360"/>
                <a:gd name="connsiteX5" fmla="*/ 102394 w 9277174"/>
                <a:gd name="connsiteY5" fmla="*/ 926360 h 926360"/>
                <a:gd name="connsiteX6" fmla="*/ 1736 w 9277174"/>
                <a:gd name="connsiteY6" fmla="*/ 825702 h 926360"/>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825702 h 926360"/>
                <a:gd name="connsiteX4" fmla="*/ 8605129 w 8705787"/>
                <a:gd name="connsiteY4" fmla="*/ 926360 h 926360"/>
                <a:gd name="connsiteX5" fmla="*/ 102394 w 8705787"/>
                <a:gd name="connsiteY5" fmla="*/ 926360 h 926360"/>
                <a:gd name="connsiteX6" fmla="*/ 1736 w 8705787"/>
                <a:gd name="connsiteY6" fmla="*/ 825702 h 926360"/>
                <a:gd name="connsiteX0" fmla="*/ 1736 w 8706729"/>
                <a:gd name="connsiteY0" fmla="*/ 825702 h 926360"/>
                <a:gd name="connsiteX1" fmla="*/ 0 w 8706729"/>
                <a:gd name="connsiteY1" fmla="*/ 0 h 926360"/>
                <a:gd name="connsiteX2" fmla="*/ 8706729 w 8706729"/>
                <a:gd name="connsiteY2" fmla="*/ 2381 h 926360"/>
                <a:gd name="connsiteX3" fmla="*/ 8705787 w 8706729"/>
                <a:gd name="connsiteY3" fmla="*/ 825702 h 926360"/>
                <a:gd name="connsiteX4" fmla="*/ 8605129 w 8706729"/>
                <a:gd name="connsiteY4" fmla="*/ 926360 h 926360"/>
                <a:gd name="connsiteX5" fmla="*/ 102394 w 8706729"/>
                <a:gd name="connsiteY5" fmla="*/ 926360 h 926360"/>
                <a:gd name="connsiteX6" fmla="*/ 1736 w 8706729"/>
                <a:gd name="connsiteY6" fmla="*/ 825702 h 926360"/>
                <a:gd name="connsiteX0" fmla="*/ 117 w 8705110"/>
                <a:gd name="connsiteY0" fmla="*/ 825702 h 926360"/>
                <a:gd name="connsiteX1" fmla="*/ 762 w 8705110"/>
                <a:gd name="connsiteY1" fmla="*/ 0 h 926360"/>
                <a:gd name="connsiteX2" fmla="*/ 8705110 w 8705110"/>
                <a:gd name="connsiteY2" fmla="*/ 2381 h 926360"/>
                <a:gd name="connsiteX3" fmla="*/ 8704168 w 8705110"/>
                <a:gd name="connsiteY3" fmla="*/ 825702 h 926360"/>
                <a:gd name="connsiteX4" fmla="*/ 8603510 w 8705110"/>
                <a:gd name="connsiteY4" fmla="*/ 926360 h 926360"/>
                <a:gd name="connsiteX5" fmla="*/ 100775 w 8705110"/>
                <a:gd name="connsiteY5" fmla="*/ 926360 h 926360"/>
                <a:gd name="connsiteX6" fmla="*/ 117 w 8705110"/>
                <a:gd name="connsiteY6" fmla="*/ 825702 h 92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&amp; </a:t>
              </a:r>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8080"/>
                  </a:solidFill>
                  <a:latin typeface="Courier New" panose="02070309020205020404" pitchFamily="49" charset="0"/>
                  <a:cs typeface="Courier New" panose="02070309020205020404" pitchFamily="49" charset="0"/>
                </a:rPr>
                <a:t>operator++</a:t>
              </a:r>
              <a:r>
                <a:rPr lang="en-US" altLang="zh-CN" sz="1400" dirty="0">
                  <a:solidFill>
                    <a:srgbClr val="000000"/>
                  </a:solidFill>
                  <a:latin typeface="Courier New" panose="02070309020205020404" pitchFamily="49" charset="0"/>
                  <a:cs typeface="Courier New" panose="02070309020205020404" pitchFamily="49" charset="0"/>
                </a:rPr>
                <a:t>() {</a:t>
              </a:r>
            </a:p>
            <a:p>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m_numerator</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8000"/>
                  </a:solidFill>
                  <a:latin typeface="Courier New" panose="02070309020205020404" pitchFamily="49" charset="0"/>
                  <a:cs typeface="Courier New" panose="02070309020205020404" pitchFamily="49" charset="0"/>
                </a:rPr>
                <a:t>//</a:t>
              </a:r>
              <a:r>
                <a:rPr lang="zh-CN" altLang="en-US" sz="1400" dirty="0">
                  <a:solidFill>
                    <a:srgbClr val="008000"/>
                  </a:solidFill>
                  <a:latin typeface="Courier New" panose="02070309020205020404" pitchFamily="49" charset="0"/>
                  <a:cs typeface="Courier New" panose="02070309020205020404" pitchFamily="49" charset="0"/>
                </a:rPr>
                <a:t>分子加</a:t>
              </a:r>
              <a:r>
                <a:rPr lang="en-US" altLang="zh-CN" sz="1400" dirty="0">
                  <a:solidFill>
                    <a:srgbClr val="008000"/>
                  </a:solidFill>
                  <a:latin typeface="Courier New" panose="02070309020205020404" pitchFamily="49" charset="0"/>
                  <a:cs typeface="Courier New" panose="02070309020205020404" pitchFamily="49" charset="0"/>
                </a:rPr>
                <a:t>1</a:t>
              </a:r>
              <a:endParaRPr lang="zh-CN" altLang="en-US"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FF"/>
                  </a:solidFill>
                  <a:latin typeface="Courier New" panose="02070309020205020404" pitchFamily="49" charset="0"/>
                  <a:cs typeface="Courier New" panose="02070309020205020404" pitchFamily="49" charset="0"/>
                </a:rPr>
                <a:t>    return</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FF"/>
                  </a:solidFill>
                  <a:latin typeface="Courier New" panose="02070309020205020404" pitchFamily="49" charset="0"/>
                  <a:cs typeface="Courier New" panose="02070309020205020404" pitchFamily="49" charset="0"/>
                </a:rPr>
                <a:t>this</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8000"/>
                  </a:solidFill>
                  <a:latin typeface="Courier New" panose="02070309020205020404" pitchFamily="49" charset="0"/>
                  <a:cs typeface="Courier New" panose="02070309020205020404" pitchFamily="49" charset="0"/>
                </a:rPr>
                <a:t>//</a:t>
              </a:r>
              <a:r>
                <a:rPr lang="zh-CN" altLang="en-US" sz="1400" dirty="0">
                  <a:solidFill>
                    <a:srgbClr val="008000"/>
                  </a:solidFill>
                  <a:latin typeface="Courier New" panose="02070309020205020404" pitchFamily="49" charset="0"/>
                  <a:cs typeface="Courier New" panose="02070309020205020404" pitchFamily="49" charset="0"/>
                </a:rPr>
                <a:t>为了与内置版本行为一致，前置递增运算符返回对象的引用</a:t>
              </a:r>
              <a:endParaRPr lang="zh-CN" altLang="en-US"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00"/>
                  </a:solidFill>
                  <a:latin typeface="Courier New" panose="02070309020205020404" pitchFamily="49" charset="0"/>
                  <a:cs typeface="Courier New" panose="02070309020205020404" pitchFamily="49" charset="0"/>
                </a:rPr>
                <a:t>}</a:t>
              </a:r>
            </a:p>
          </p:txBody>
        </p:sp>
        <p:grpSp>
          <p:nvGrpSpPr>
            <p:cNvPr id="23" name="组合 22">
              <a:extLst>
                <a:ext uri="{FF2B5EF4-FFF2-40B4-BE49-F238E27FC236}">
                  <a16:creationId xmlns:a16="http://schemas.microsoft.com/office/drawing/2014/main" id="{CD42851B-5802-4986-9688-4E590091823B}"/>
                </a:ext>
              </a:extLst>
            </p:cNvPr>
            <p:cNvGrpSpPr/>
            <p:nvPr/>
          </p:nvGrpSpPr>
          <p:grpSpPr>
            <a:xfrm>
              <a:off x="117133" y="4626573"/>
              <a:ext cx="8704053" cy="475449"/>
              <a:chOff x="219973" y="1763590"/>
              <a:chExt cx="8704053" cy="475449"/>
            </a:xfrm>
          </p:grpSpPr>
          <p:sp>
            <p:nvSpPr>
              <p:cNvPr id="24" name="矩形: 圆顶角 23">
                <a:extLst>
                  <a:ext uri="{FF2B5EF4-FFF2-40B4-BE49-F238E27FC236}">
                    <a16:creationId xmlns:a16="http://schemas.microsoft.com/office/drawing/2014/main" id="{63FB24FA-9911-482E-9EF8-4F89E0670F2F}"/>
                  </a:ext>
                </a:extLst>
              </p:cNvPr>
              <p:cNvSpPr/>
              <p:nvPr/>
            </p:nvSpPr>
            <p:spPr>
              <a:xfrm>
                <a:off x="219974" y="1763590"/>
                <a:ext cx="8704052" cy="417061"/>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bg1"/>
                    </a:solidFill>
                    <a:latin typeface="Courier New" panose="02070309020205020404" pitchFamily="49" charset="0"/>
                    <a:cs typeface="Courier New" panose="02070309020205020404" pitchFamily="49" charset="0"/>
                  </a:rPr>
                  <a:t>前置递增</a:t>
                </a:r>
              </a:p>
            </p:txBody>
          </p:sp>
          <p:sp>
            <p:nvSpPr>
              <p:cNvPr id="25" name="矩形 24">
                <a:extLst>
                  <a:ext uri="{FF2B5EF4-FFF2-40B4-BE49-F238E27FC236}">
                    <a16:creationId xmlns:a16="http://schemas.microsoft.com/office/drawing/2014/main" id="{BADAD0DF-627E-4254-BEEC-2324E3B3586E}"/>
                  </a:ext>
                </a:extLst>
              </p:cNvPr>
              <p:cNvSpPr/>
              <p:nvPr/>
            </p:nvSpPr>
            <p:spPr>
              <a:xfrm>
                <a:off x="219973" y="1777374"/>
                <a:ext cx="8704051" cy="461665"/>
              </a:xfrm>
              <a:prstGeom prst="rect">
                <a:avLst/>
              </a:prstGeom>
            </p:spPr>
            <p:txBody>
              <a:bodyPr wrap="square">
                <a:spAutoFit/>
              </a:bodyPr>
              <a:lstStyle/>
              <a:p>
                <a:endParaRPr lang="zh-CN" altLang="en-US" sz="2400" dirty="0">
                  <a:solidFill>
                    <a:schemeClr val="bg1"/>
                  </a:solidFill>
                  <a:latin typeface="Courier New" panose="02070309020205020404" pitchFamily="49" charset="0"/>
                  <a:cs typeface="Courier New" panose="02070309020205020404" pitchFamily="49" charset="0"/>
                </a:endParaRPr>
              </a:p>
            </p:txBody>
          </p:sp>
        </p:grpSp>
      </p:grpSp>
      <p:grpSp>
        <p:nvGrpSpPr>
          <p:cNvPr id="26" name="组合 25">
            <a:extLst>
              <a:ext uri="{FF2B5EF4-FFF2-40B4-BE49-F238E27FC236}">
                <a16:creationId xmlns:a16="http://schemas.microsoft.com/office/drawing/2014/main" id="{F8CBEFE7-9AEE-4930-973A-534958C28483}"/>
              </a:ext>
            </a:extLst>
          </p:cNvPr>
          <p:cNvGrpSpPr/>
          <p:nvPr/>
        </p:nvGrpSpPr>
        <p:grpSpPr>
          <a:xfrm>
            <a:off x="219679" y="4591304"/>
            <a:ext cx="8704169" cy="1594901"/>
            <a:chOff x="117017" y="4626573"/>
            <a:chExt cx="8704169" cy="1594901"/>
          </a:xfrm>
          <a:effectLst>
            <a:outerShdw blurRad="50800" dist="38100" dir="2700000" algn="tl" rotWithShape="0">
              <a:prstClr val="black">
                <a:alpha val="40000"/>
              </a:prstClr>
            </a:outerShdw>
          </a:effectLst>
        </p:grpSpPr>
        <p:sp>
          <p:nvSpPr>
            <p:cNvPr id="27" name="矩形: 圆角 36">
              <a:extLst>
                <a:ext uri="{FF2B5EF4-FFF2-40B4-BE49-F238E27FC236}">
                  <a16:creationId xmlns:a16="http://schemas.microsoft.com/office/drawing/2014/main" id="{0B015865-EC3D-4C54-A629-70F5441E2770}"/>
                </a:ext>
              </a:extLst>
            </p:cNvPr>
            <p:cNvSpPr/>
            <p:nvPr/>
          </p:nvSpPr>
          <p:spPr>
            <a:xfrm>
              <a:off x="117017" y="5051923"/>
              <a:ext cx="8704051" cy="1169551"/>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 fmla="*/ 0 w 8704051"/>
                <a:gd name="connsiteY0" fmla="*/ 823321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103039 h 926360"/>
                <a:gd name="connsiteX4" fmla="*/ 8705787 w 8705787"/>
                <a:gd name="connsiteY4" fmla="*/ 825702 h 926360"/>
                <a:gd name="connsiteX5" fmla="*/ 8605129 w 8705787"/>
                <a:gd name="connsiteY5" fmla="*/ 926360 h 926360"/>
                <a:gd name="connsiteX6" fmla="*/ 102394 w 8705787"/>
                <a:gd name="connsiteY6" fmla="*/ 926360 h 926360"/>
                <a:gd name="connsiteX7" fmla="*/ 1736 w 8705787"/>
                <a:gd name="connsiteY7" fmla="*/ 825702 h 926360"/>
                <a:gd name="connsiteX0" fmla="*/ 1736 w 9277174"/>
                <a:gd name="connsiteY0" fmla="*/ 825702 h 926360"/>
                <a:gd name="connsiteX1" fmla="*/ 0 w 9277174"/>
                <a:gd name="connsiteY1" fmla="*/ 0 h 926360"/>
                <a:gd name="connsiteX2" fmla="*/ 8605129 w 9277174"/>
                <a:gd name="connsiteY2" fmla="*/ 2381 h 926360"/>
                <a:gd name="connsiteX3" fmla="*/ 8705787 w 9277174"/>
                <a:gd name="connsiteY3" fmla="*/ 825702 h 926360"/>
                <a:gd name="connsiteX4" fmla="*/ 8605129 w 9277174"/>
                <a:gd name="connsiteY4" fmla="*/ 926360 h 926360"/>
                <a:gd name="connsiteX5" fmla="*/ 102394 w 9277174"/>
                <a:gd name="connsiteY5" fmla="*/ 926360 h 926360"/>
                <a:gd name="connsiteX6" fmla="*/ 1736 w 9277174"/>
                <a:gd name="connsiteY6" fmla="*/ 825702 h 926360"/>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825702 h 926360"/>
                <a:gd name="connsiteX4" fmla="*/ 8605129 w 8705787"/>
                <a:gd name="connsiteY4" fmla="*/ 926360 h 926360"/>
                <a:gd name="connsiteX5" fmla="*/ 102394 w 8705787"/>
                <a:gd name="connsiteY5" fmla="*/ 926360 h 926360"/>
                <a:gd name="connsiteX6" fmla="*/ 1736 w 8705787"/>
                <a:gd name="connsiteY6" fmla="*/ 825702 h 926360"/>
                <a:gd name="connsiteX0" fmla="*/ 1736 w 8706729"/>
                <a:gd name="connsiteY0" fmla="*/ 825702 h 926360"/>
                <a:gd name="connsiteX1" fmla="*/ 0 w 8706729"/>
                <a:gd name="connsiteY1" fmla="*/ 0 h 926360"/>
                <a:gd name="connsiteX2" fmla="*/ 8706729 w 8706729"/>
                <a:gd name="connsiteY2" fmla="*/ 2381 h 926360"/>
                <a:gd name="connsiteX3" fmla="*/ 8705787 w 8706729"/>
                <a:gd name="connsiteY3" fmla="*/ 825702 h 926360"/>
                <a:gd name="connsiteX4" fmla="*/ 8605129 w 8706729"/>
                <a:gd name="connsiteY4" fmla="*/ 926360 h 926360"/>
                <a:gd name="connsiteX5" fmla="*/ 102394 w 8706729"/>
                <a:gd name="connsiteY5" fmla="*/ 926360 h 926360"/>
                <a:gd name="connsiteX6" fmla="*/ 1736 w 8706729"/>
                <a:gd name="connsiteY6" fmla="*/ 825702 h 926360"/>
                <a:gd name="connsiteX0" fmla="*/ 117 w 8705110"/>
                <a:gd name="connsiteY0" fmla="*/ 825702 h 926360"/>
                <a:gd name="connsiteX1" fmla="*/ 762 w 8705110"/>
                <a:gd name="connsiteY1" fmla="*/ 0 h 926360"/>
                <a:gd name="connsiteX2" fmla="*/ 8705110 w 8705110"/>
                <a:gd name="connsiteY2" fmla="*/ 2381 h 926360"/>
                <a:gd name="connsiteX3" fmla="*/ 8704168 w 8705110"/>
                <a:gd name="connsiteY3" fmla="*/ 825702 h 926360"/>
                <a:gd name="connsiteX4" fmla="*/ 8603510 w 8705110"/>
                <a:gd name="connsiteY4" fmla="*/ 926360 h 926360"/>
                <a:gd name="connsiteX5" fmla="*/ 100775 w 8705110"/>
                <a:gd name="connsiteY5" fmla="*/ 926360 h 926360"/>
                <a:gd name="connsiteX6" fmla="*/ 117 w 8705110"/>
                <a:gd name="connsiteY6" fmla="*/ 825702 h 92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8080"/>
                  </a:solidFill>
                  <a:latin typeface="Courier New" panose="02070309020205020404" pitchFamily="49" charset="0"/>
                  <a:cs typeface="Courier New" panose="02070309020205020404" pitchFamily="49" charset="0"/>
                </a:rPr>
                <a:t>operator++</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FF"/>
                  </a:solidFill>
                  <a:latin typeface="Courier New" panose="02070309020205020404" pitchFamily="49" charset="0"/>
                  <a:cs typeface="Courier New" panose="02070309020205020404" pitchFamily="49" charset="0"/>
                </a:rPr>
                <a:t>int</a:t>
              </a:r>
              <a:r>
                <a:rPr lang="en-US" altLang="zh-CN" sz="1400" dirty="0">
                  <a:solidFill>
                    <a:srgbClr val="000000"/>
                  </a:solidFill>
                  <a:latin typeface="Courier New" panose="02070309020205020404" pitchFamily="49" charset="0"/>
                  <a:cs typeface="Courier New" panose="02070309020205020404" pitchFamily="49" charset="0"/>
                </a:rPr>
                <a:t>) { </a:t>
              </a:r>
              <a:r>
                <a:rPr lang="en-US" altLang="zh-CN" sz="1400" dirty="0">
                  <a:solidFill>
                    <a:srgbClr val="008000"/>
                  </a:solidFill>
                  <a:latin typeface="Courier New" panose="02070309020205020404" pitchFamily="49" charset="0"/>
                  <a:cs typeface="Courier New" panose="02070309020205020404" pitchFamily="49" charset="0"/>
                </a:rPr>
                <a:t>//</a:t>
              </a:r>
              <a:r>
                <a:rPr lang="zh-CN" altLang="en-US" sz="1400" dirty="0">
                  <a:solidFill>
                    <a:srgbClr val="008000"/>
                  </a:solidFill>
                  <a:latin typeface="Courier New" panose="02070309020205020404" pitchFamily="49" charset="0"/>
                  <a:cs typeface="Courier New" panose="02070309020205020404" pitchFamily="49" charset="0"/>
                </a:rPr>
                <a:t>形参仅为区别于前置版本</a:t>
              </a:r>
              <a:endParaRPr lang="zh-CN" altLang="en-US"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2B91AF"/>
                  </a:solidFill>
                  <a:latin typeface="Courier New" panose="02070309020205020404" pitchFamily="49" charset="0"/>
                  <a:cs typeface="Courier New" panose="02070309020205020404" pitchFamily="49" charset="0"/>
                </a:rPr>
                <a:t>    Fraction</a:t>
              </a:r>
              <a:r>
                <a:rPr lang="en-US" altLang="zh-CN" sz="1400" dirty="0">
                  <a:solidFill>
                    <a:srgbClr val="000000"/>
                  </a:solidFill>
                  <a:latin typeface="Courier New" panose="02070309020205020404" pitchFamily="49" charset="0"/>
                  <a:cs typeface="Courier New" panose="02070309020205020404" pitchFamily="49" charset="0"/>
                </a:rPr>
                <a:t> a(*</a:t>
              </a:r>
              <a:r>
                <a:rPr lang="en-US" altLang="zh-CN" sz="1400" dirty="0">
                  <a:solidFill>
                    <a:srgbClr val="0000FF"/>
                  </a:solidFill>
                  <a:latin typeface="Courier New" panose="02070309020205020404" pitchFamily="49" charset="0"/>
                  <a:cs typeface="Courier New" panose="02070309020205020404" pitchFamily="49" charset="0"/>
                </a:rPr>
                <a:t>this</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8000"/>
                  </a:solidFill>
                  <a:latin typeface="Courier New" panose="02070309020205020404" pitchFamily="49" charset="0"/>
                  <a:cs typeface="Courier New" panose="02070309020205020404" pitchFamily="49" charset="0"/>
                </a:rPr>
                <a:t>//</a:t>
              </a:r>
              <a:r>
                <a:rPr lang="zh-CN" altLang="en-US" sz="1400" dirty="0">
                  <a:solidFill>
                    <a:srgbClr val="008000"/>
                  </a:solidFill>
                  <a:latin typeface="Courier New" panose="02070309020205020404" pitchFamily="49" charset="0"/>
                  <a:cs typeface="Courier New" panose="02070309020205020404" pitchFamily="49" charset="0"/>
                </a:rPr>
                <a:t>保存当前值</a:t>
              </a:r>
              <a:endParaRPr lang="zh-CN" altLang="en-US"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m_numerator</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8000"/>
                  </a:solidFill>
                  <a:latin typeface="Courier New" panose="02070309020205020404" pitchFamily="49" charset="0"/>
                  <a:cs typeface="Courier New" panose="02070309020205020404" pitchFamily="49" charset="0"/>
                </a:rPr>
                <a:t>//</a:t>
              </a:r>
              <a:r>
                <a:rPr lang="zh-CN" altLang="en-US" sz="1400" dirty="0">
                  <a:solidFill>
                    <a:srgbClr val="008000"/>
                  </a:solidFill>
                  <a:latin typeface="Courier New" panose="02070309020205020404" pitchFamily="49" charset="0"/>
                  <a:cs typeface="Courier New" panose="02070309020205020404" pitchFamily="49" charset="0"/>
                </a:rPr>
                <a:t>分子加</a:t>
              </a:r>
              <a:r>
                <a:rPr lang="en-US" altLang="zh-CN" sz="1400" dirty="0">
                  <a:solidFill>
                    <a:srgbClr val="008000"/>
                  </a:solidFill>
                  <a:latin typeface="Courier New" panose="02070309020205020404" pitchFamily="49" charset="0"/>
                  <a:cs typeface="Courier New" panose="02070309020205020404" pitchFamily="49" charset="0"/>
                </a:rPr>
                <a:t>1</a:t>
              </a:r>
              <a:endParaRPr lang="zh-CN" altLang="en-US"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FF"/>
                  </a:solidFill>
                  <a:latin typeface="Courier New" panose="02070309020205020404" pitchFamily="49" charset="0"/>
                  <a:cs typeface="Courier New" panose="02070309020205020404" pitchFamily="49" charset="0"/>
                </a:rPr>
                <a:t>    return</a:t>
              </a:r>
              <a:r>
                <a:rPr lang="en-US" altLang="zh-CN" sz="1400" dirty="0">
                  <a:solidFill>
                    <a:srgbClr val="000000"/>
                  </a:solidFill>
                  <a:latin typeface="Courier New" panose="02070309020205020404" pitchFamily="49" charset="0"/>
                  <a:cs typeface="Courier New" panose="02070309020205020404" pitchFamily="49" charset="0"/>
                </a:rPr>
                <a:t> a; </a:t>
              </a:r>
              <a:r>
                <a:rPr lang="en-US" altLang="zh-CN" sz="1400" dirty="0">
                  <a:solidFill>
                    <a:srgbClr val="008000"/>
                  </a:solidFill>
                  <a:latin typeface="Courier New" panose="02070309020205020404" pitchFamily="49" charset="0"/>
                  <a:cs typeface="Courier New" panose="02070309020205020404" pitchFamily="49" charset="0"/>
                </a:rPr>
                <a:t>//</a:t>
              </a:r>
              <a:r>
                <a:rPr lang="zh-CN" altLang="en-US" sz="1400" dirty="0">
                  <a:solidFill>
                    <a:srgbClr val="008000"/>
                  </a:solidFill>
                  <a:latin typeface="Courier New" panose="02070309020205020404" pitchFamily="49" charset="0"/>
                  <a:cs typeface="Courier New" panose="02070309020205020404" pitchFamily="49" charset="0"/>
                </a:rPr>
                <a:t>以值返回方式返回局部对象</a:t>
              </a:r>
              <a:endParaRPr lang="zh-CN" altLang="en-US"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00"/>
                  </a:solidFill>
                  <a:latin typeface="Courier New" panose="02070309020205020404" pitchFamily="49" charset="0"/>
                  <a:cs typeface="Courier New" panose="02070309020205020404" pitchFamily="49" charset="0"/>
                </a:rPr>
                <a:t>}</a:t>
              </a:r>
            </a:p>
          </p:txBody>
        </p:sp>
        <p:grpSp>
          <p:nvGrpSpPr>
            <p:cNvPr id="28" name="组合 27">
              <a:extLst>
                <a:ext uri="{FF2B5EF4-FFF2-40B4-BE49-F238E27FC236}">
                  <a16:creationId xmlns:a16="http://schemas.microsoft.com/office/drawing/2014/main" id="{993F2908-1943-49B4-9CF5-7569BFE880DA}"/>
                </a:ext>
              </a:extLst>
            </p:cNvPr>
            <p:cNvGrpSpPr/>
            <p:nvPr/>
          </p:nvGrpSpPr>
          <p:grpSpPr>
            <a:xfrm>
              <a:off x="117133" y="4626573"/>
              <a:ext cx="8704053" cy="475449"/>
              <a:chOff x="219973" y="1763590"/>
              <a:chExt cx="8704053" cy="475449"/>
            </a:xfrm>
          </p:grpSpPr>
          <p:sp>
            <p:nvSpPr>
              <p:cNvPr id="29" name="矩形: 圆顶角 28">
                <a:extLst>
                  <a:ext uri="{FF2B5EF4-FFF2-40B4-BE49-F238E27FC236}">
                    <a16:creationId xmlns:a16="http://schemas.microsoft.com/office/drawing/2014/main" id="{3D4E9F13-1C30-48FA-981A-56079F93300A}"/>
                  </a:ext>
                </a:extLst>
              </p:cNvPr>
              <p:cNvSpPr/>
              <p:nvPr/>
            </p:nvSpPr>
            <p:spPr>
              <a:xfrm>
                <a:off x="219974" y="1763590"/>
                <a:ext cx="8704052" cy="417061"/>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bg1"/>
                    </a:solidFill>
                    <a:latin typeface="Courier New" panose="02070309020205020404" pitchFamily="49" charset="0"/>
                    <a:cs typeface="Courier New" panose="02070309020205020404" pitchFamily="49" charset="0"/>
                  </a:rPr>
                  <a:t>后置递增</a:t>
                </a:r>
              </a:p>
            </p:txBody>
          </p:sp>
          <p:sp>
            <p:nvSpPr>
              <p:cNvPr id="30" name="矩形 29">
                <a:extLst>
                  <a:ext uri="{FF2B5EF4-FFF2-40B4-BE49-F238E27FC236}">
                    <a16:creationId xmlns:a16="http://schemas.microsoft.com/office/drawing/2014/main" id="{8F522B12-F21B-4815-8A12-755246EFB2EB}"/>
                  </a:ext>
                </a:extLst>
              </p:cNvPr>
              <p:cNvSpPr/>
              <p:nvPr/>
            </p:nvSpPr>
            <p:spPr>
              <a:xfrm>
                <a:off x="219973" y="1777374"/>
                <a:ext cx="8704051" cy="461665"/>
              </a:xfrm>
              <a:prstGeom prst="rect">
                <a:avLst/>
              </a:prstGeom>
            </p:spPr>
            <p:txBody>
              <a:bodyPr wrap="square">
                <a:spAutoFit/>
              </a:bodyPr>
              <a:lstStyle/>
              <a:p>
                <a:endParaRPr lang="zh-CN" altLang="en-US" sz="2400" dirty="0">
                  <a:solidFill>
                    <a:schemeClr val="bg1"/>
                  </a:solidFill>
                  <a:latin typeface="Courier New" panose="02070309020205020404" pitchFamily="49" charset="0"/>
                  <a:cs typeface="Courier New" panose="02070309020205020404" pitchFamily="49" charset="0"/>
                </a:endParaRPr>
              </a:p>
            </p:txBody>
          </p:sp>
        </p:grpSp>
      </p:grpSp>
    </p:spTree>
    <p:extLst>
      <p:ext uri="{BB962C8B-B14F-4D97-AF65-F5344CB8AC3E}">
        <p14:creationId xmlns:p14="http://schemas.microsoft.com/office/powerpoint/2010/main" val="2528139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44</a:t>
            </a:fld>
            <a:endParaRPr lang="zh-CN" altLang="en-US" dirty="0"/>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842066" cy="584775"/>
          </a:xfrm>
          <a:prstGeom prst="rect">
            <a:avLst/>
          </a:prstGeom>
          <a:noFill/>
        </p:spPr>
        <p:txBody>
          <a:bodyPr wrap="square" rtlCol="0">
            <a:spAutoFit/>
          </a:bodyPr>
          <a:lstStyle/>
          <a:p>
            <a:r>
              <a:rPr lang="en-US" altLang="zh-CN" sz="3200" dirty="0">
                <a:solidFill>
                  <a:schemeClr val="bg1"/>
                </a:solidFill>
              </a:rPr>
              <a:t>6.3.5 </a:t>
            </a:r>
            <a:r>
              <a:rPr lang="zh-CN" altLang="en-US" sz="3200" dirty="0">
                <a:solidFill>
                  <a:schemeClr val="bg1"/>
                </a:solidFill>
              </a:rPr>
              <a:t>函数调用运算符</a:t>
            </a:r>
            <a:endParaRPr lang="zh-CN" altLang="en-US" sz="2400" dirty="0">
              <a:solidFill>
                <a:schemeClr val="bg1"/>
              </a:solidFill>
            </a:endParaRPr>
          </a:p>
        </p:txBody>
      </p:sp>
      <p:grpSp>
        <p:nvGrpSpPr>
          <p:cNvPr id="38" name="组合 37">
            <a:extLst>
              <a:ext uri="{FF2B5EF4-FFF2-40B4-BE49-F238E27FC236}">
                <a16:creationId xmlns:a16="http://schemas.microsoft.com/office/drawing/2014/main" id="{49B0A701-46D1-4478-A906-CE59B706B1CC}"/>
              </a:ext>
            </a:extLst>
          </p:cNvPr>
          <p:cNvGrpSpPr/>
          <p:nvPr/>
        </p:nvGrpSpPr>
        <p:grpSpPr>
          <a:xfrm>
            <a:off x="219915" y="1167997"/>
            <a:ext cx="8704169" cy="1230314"/>
            <a:chOff x="117017" y="4626573"/>
            <a:chExt cx="8704169" cy="1230314"/>
          </a:xfrm>
          <a:effectLst>
            <a:outerShdw blurRad="50800" dist="38100" dir="2700000" algn="tl" rotWithShape="0">
              <a:prstClr val="black">
                <a:alpha val="40000"/>
              </a:prstClr>
            </a:outerShdw>
          </a:effectLst>
        </p:grpSpPr>
        <p:sp>
          <p:nvSpPr>
            <p:cNvPr id="37" name="矩形: 圆角 36">
              <a:extLst>
                <a:ext uri="{FF2B5EF4-FFF2-40B4-BE49-F238E27FC236}">
                  <a16:creationId xmlns:a16="http://schemas.microsoft.com/office/drawing/2014/main" id="{2054092E-883B-486D-AE99-AFD60E3EDD45}"/>
                </a:ext>
              </a:extLst>
            </p:cNvPr>
            <p:cNvSpPr/>
            <p:nvPr/>
          </p:nvSpPr>
          <p:spPr>
            <a:xfrm>
              <a:off x="117017" y="5051923"/>
              <a:ext cx="8704051" cy="804964"/>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 fmla="*/ 0 w 8704051"/>
                <a:gd name="connsiteY0" fmla="*/ 823321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103039 h 926360"/>
                <a:gd name="connsiteX4" fmla="*/ 8705787 w 8705787"/>
                <a:gd name="connsiteY4" fmla="*/ 825702 h 926360"/>
                <a:gd name="connsiteX5" fmla="*/ 8605129 w 8705787"/>
                <a:gd name="connsiteY5" fmla="*/ 926360 h 926360"/>
                <a:gd name="connsiteX6" fmla="*/ 102394 w 8705787"/>
                <a:gd name="connsiteY6" fmla="*/ 926360 h 926360"/>
                <a:gd name="connsiteX7" fmla="*/ 1736 w 8705787"/>
                <a:gd name="connsiteY7" fmla="*/ 825702 h 926360"/>
                <a:gd name="connsiteX0" fmla="*/ 1736 w 9277174"/>
                <a:gd name="connsiteY0" fmla="*/ 825702 h 926360"/>
                <a:gd name="connsiteX1" fmla="*/ 0 w 9277174"/>
                <a:gd name="connsiteY1" fmla="*/ 0 h 926360"/>
                <a:gd name="connsiteX2" fmla="*/ 8605129 w 9277174"/>
                <a:gd name="connsiteY2" fmla="*/ 2381 h 926360"/>
                <a:gd name="connsiteX3" fmla="*/ 8705787 w 9277174"/>
                <a:gd name="connsiteY3" fmla="*/ 825702 h 926360"/>
                <a:gd name="connsiteX4" fmla="*/ 8605129 w 9277174"/>
                <a:gd name="connsiteY4" fmla="*/ 926360 h 926360"/>
                <a:gd name="connsiteX5" fmla="*/ 102394 w 9277174"/>
                <a:gd name="connsiteY5" fmla="*/ 926360 h 926360"/>
                <a:gd name="connsiteX6" fmla="*/ 1736 w 9277174"/>
                <a:gd name="connsiteY6" fmla="*/ 825702 h 926360"/>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825702 h 926360"/>
                <a:gd name="connsiteX4" fmla="*/ 8605129 w 8705787"/>
                <a:gd name="connsiteY4" fmla="*/ 926360 h 926360"/>
                <a:gd name="connsiteX5" fmla="*/ 102394 w 8705787"/>
                <a:gd name="connsiteY5" fmla="*/ 926360 h 926360"/>
                <a:gd name="connsiteX6" fmla="*/ 1736 w 8705787"/>
                <a:gd name="connsiteY6" fmla="*/ 825702 h 926360"/>
                <a:gd name="connsiteX0" fmla="*/ 1736 w 8706729"/>
                <a:gd name="connsiteY0" fmla="*/ 825702 h 926360"/>
                <a:gd name="connsiteX1" fmla="*/ 0 w 8706729"/>
                <a:gd name="connsiteY1" fmla="*/ 0 h 926360"/>
                <a:gd name="connsiteX2" fmla="*/ 8706729 w 8706729"/>
                <a:gd name="connsiteY2" fmla="*/ 2381 h 926360"/>
                <a:gd name="connsiteX3" fmla="*/ 8705787 w 8706729"/>
                <a:gd name="connsiteY3" fmla="*/ 825702 h 926360"/>
                <a:gd name="connsiteX4" fmla="*/ 8605129 w 8706729"/>
                <a:gd name="connsiteY4" fmla="*/ 926360 h 926360"/>
                <a:gd name="connsiteX5" fmla="*/ 102394 w 8706729"/>
                <a:gd name="connsiteY5" fmla="*/ 926360 h 926360"/>
                <a:gd name="connsiteX6" fmla="*/ 1736 w 8706729"/>
                <a:gd name="connsiteY6" fmla="*/ 825702 h 926360"/>
                <a:gd name="connsiteX0" fmla="*/ 117 w 8705110"/>
                <a:gd name="connsiteY0" fmla="*/ 825702 h 926360"/>
                <a:gd name="connsiteX1" fmla="*/ 762 w 8705110"/>
                <a:gd name="connsiteY1" fmla="*/ 0 h 926360"/>
                <a:gd name="connsiteX2" fmla="*/ 8705110 w 8705110"/>
                <a:gd name="connsiteY2" fmla="*/ 2381 h 926360"/>
                <a:gd name="connsiteX3" fmla="*/ 8704168 w 8705110"/>
                <a:gd name="connsiteY3" fmla="*/ 825702 h 926360"/>
                <a:gd name="connsiteX4" fmla="*/ 8603510 w 8705110"/>
                <a:gd name="connsiteY4" fmla="*/ 926360 h 926360"/>
                <a:gd name="connsiteX5" fmla="*/ 100775 w 8705110"/>
                <a:gd name="connsiteY5" fmla="*/ 926360 h 926360"/>
                <a:gd name="connsiteX6" fmla="*/ 117 w 8705110"/>
                <a:gd name="connsiteY6" fmla="*/ 825702 h 92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9E9F3"/>
            </a:solidFill>
            <a:ln>
              <a:solidFill>
                <a:srgbClr val="E9E9F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20000"/>
                </a:lnSpc>
                <a:buClr>
                  <a:srgbClr val="262685"/>
                </a:buClr>
                <a:buSzPct val="80000"/>
              </a:pPr>
              <a:r>
                <a:rPr lang="zh-CN" altLang="en-US" sz="2000" dirty="0">
                  <a:solidFill>
                    <a:srgbClr val="000000"/>
                  </a:solidFill>
                  <a:latin typeface="MicrosoftYaHei"/>
                </a:rPr>
                <a:t>一个类重载了函数调用运算符，可以通过函数的方式来使用该类的对象，该类的对象称为</a:t>
              </a:r>
              <a:r>
                <a:rPr lang="zh-CN" altLang="en-US" sz="2000" dirty="0">
                  <a:solidFill>
                    <a:srgbClr val="FF0000"/>
                  </a:solidFill>
                  <a:latin typeface="MicrosoftYaHei"/>
                </a:rPr>
                <a:t>函数对象</a:t>
              </a:r>
              <a:r>
                <a:rPr lang="zh-CN" altLang="en-US" sz="2000" dirty="0">
                  <a:solidFill>
                    <a:srgbClr val="000000"/>
                  </a:solidFill>
                  <a:latin typeface="MicrosoftYaHei"/>
                </a:rPr>
                <a:t>（</a:t>
              </a:r>
              <a:r>
                <a:rPr lang="en-US" altLang="zh-CN" sz="2000" dirty="0">
                  <a:solidFill>
                    <a:srgbClr val="000000"/>
                  </a:solidFill>
                  <a:latin typeface="MicrosoftYaHei"/>
                </a:rPr>
                <a:t>function object</a:t>
              </a:r>
              <a:r>
                <a:rPr lang="zh-CN" altLang="en-US" sz="2000" dirty="0">
                  <a:solidFill>
                    <a:srgbClr val="000000"/>
                  </a:solidFill>
                  <a:latin typeface="MicrosoftYaHei"/>
                </a:rPr>
                <a:t>）。</a:t>
              </a:r>
              <a:endParaRPr lang="en-US" altLang="zh-CN" sz="2000" dirty="0">
                <a:solidFill>
                  <a:srgbClr val="000000"/>
                </a:solidFill>
                <a:latin typeface="MicrosoftYaHei"/>
              </a:endParaRPr>
            </a:p>
          </p:txBody>
        </p:sp>
        <p:sp>
          <p:nvSpPr>
            <p:cNvPr id="33" name="矩形: 圆顶角 32">
              <a:extLst>
                <a:ext uri="{FF2B5EF4-FFF2-40B4-BE49-F238E27FC236}">
                  <a16:creationId xmlns:a16="http://schemas.microsoft.com/office/drawing/2014/main" id="{2F01A5DD-1718-4031-BF17-D7D1DDA33FC7}"/>
                </a:ext>
              </a:extLst>
            </p:cNvPr>
            <p:cNvSpPr/>
            <p:nvPr/>
          </p:nvSpPr>
          <p:spPr>
            <a:xfrm>
              <a:off x="117134" y="4626573"/>
              <a:ext cx="8704052" cy="417061"/>
            </a:xfrm>
            <a:prstGeom prst="round2SameRect">
              <a:avLst>
                <a:gd name="adj1" fmla="val 20076"/>
                <a:gd name="adj2" fmla="val 0"/>
              </a:avLst>
            </a:prstGeom>
            <a:solidFill>
              <a:srgbClr val="262685"/>
            </a:solidFill>
            <a:ln>
              <a:solidFill>
                <a:srgbClr val="2626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bg1"/>
                  </a:solidFill>
                  <a:latin typeface="Courier New" panose="02070309020205020404" pitchFamily="49" charset="0"/>
                  <a:cs typeface="Courier New" panose="02070309020205020404" pitchFamily="49" charset="0"/>
                </a:rPr>
                <a:t>函数调用运算符</a:t>
              </a:r>
            </a:p>
          </p:txBody>
        </p:sp>
      </p:grpSp>
      <p:grpSp>
        <p:nvGrpSpPr>
          <p:cNvPr id="13" name="组合 12">
            <a:extLst>
              <a:ext uri="{FF2B5EF4-FFF2-40B4-BE49-F238E27FC236}">
                <a16:creationId xmlns:a16="http://schemas.microsoft.com/office/drawing/2014/main" id="{DC13AE3F-DCD2-4DF5-9E29-916122C571E7}"/>
              </a:ext>
            </a:extLst>
          </p:cNvPr>
          <p:cNvGrpSpPr/>
          <p:nvPr/>
        </p:nvGrpSpPr>
        <p:grpSpPr>
          <a:xfrm>
            <a:off x="219798" y="2612829"/>
            <a:ext cx="5803498" cy="2887563"/>
            <a:chOff x="117017" y="4626573"/>
            <a:chExt cx="8704169" cy="2887563"/>
          </a:xfrm>
          <a:effectLst>
            <a:outerShdw blurRad="50800" dist="38100" dir="2700000" algn="tl" rotWithShape="0">
              <a:prstClr val="black">
                <a:alpha val="40000"/>
              </a:prstClr>
            </a:outerShdw>
          </a:effectLst>
        </p:grpSpPr>
        <p:sp>
          <p:nvSpPr>
            <p:cNvPr id="14" name="矩形: 圆角 36">
              <a:extLst>
                <a:ext uri="{FF2B5EF4-FFF2-40B4-BE49-F238E27FC236}">
                  <a16:creationId xmlns:a16="http://schemas.microsoft.com/office/drawing/2014/main" id="{0CBC8F39-9576-4E0D-89F0-EA4AD9928DA9}"/>
                </a:ext>
              </a:extLst>
            </p:cNvPr>
            <p:cNvSpPr/>
            <p:nvPr/>
          </p:nvSpPr>
          <p:spPr>
            <a:xfrm>
              <a:off x="117017" y="5051923"/>
              <a:ext cx="8704051" cy="2462213"/>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 fmla="*/ 0 w 8704051"/>
                <a:gd name="connsiteY0" fmla="*/ 823321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103039 h 926360"/>
                <a:gd name="connsiteX4" fmla="*/ 8705787 w 8705787"/>
                <a:gd name="connsiteY4" fmla="*/ 825702 h 926360"/>
                <a:gd name="connsiteX5" fmla="*/ 8605129 w 8705787"/>
                <a:gd name="connsiteY5" fmla="*/ 926360 h 926360"/>
                <a:gd name="connsiteX6" fmla="*/ 102394 w 8705787"/>
                <a:gd name="connsiteY6" fmla="*/ 926360 h 926360"/>
                <a:gd name="connsiteX7" fmla="*/ 1736 w 8705787"/>
                <a:gd name="connsiteY7" fmla="*/ 825702 h 926360"/>
                <a:gd name="connsiteX0" fmla="*/ 1736 w 9277174"/>
                <a:gd name="connsiteY0" fmla="*/ 825702 h 926360"/>
                <a:gd name="connsiteX1" fmla="*/ 0 w 9277174"/>
                <a:gd name="connsiteY1" fmla="*/ 0 h 926360"/>
                <a:gd name="connsiteX2" fmla="*/ 8605129 w 9277174"/>
                <a:gd name="connsiteY2" fmla="*/ 2381 h 926360"/>
                <a:gd name="connsiteX3" fmla="*/ 8705787 w 9277174"/>
                <a:gd name="connsiteY3" fmla="*/ 825702 h 926360"/>
                <a:gd name="connsiteX4" fmla="*/ 8605129 w 9277174"/>
                <a:gd name="connsiteY4" fmla="*/ 926360 h 926360"/>
                <a:gd name="connsiteX5" fmla="*/ 102394 w 9277174"/>
                <a:gd name="connsiteY5" fmla="*/ 926360 h 926360"/>
                <a:gd name="connsiteX6" fmla="*/ 1736 w 9277174"/>
                <a:gd name="connsiteY6" fmla="*/ 825702 h 926360"/>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825702 h 926360"/>
                <a:gd name="connsiteX4" fmla="*/ 8605129 w 8705787"/>
                <a:gd name="connsiteY4" fmla="*/ 926360 h 926360"/>
                <a:gd name="connsiteX5" fmla="*/ 102394 w 8705787"/>
                <a:gd name="connsiteY5" fmla="*/ 926360 h 926360"/>
                <a:gd name="connsiteX6" fmla="*/ 1736 w 8705787"/>
                <a:gd name="connsiteY6" fmla="*/ 825702 h 926360"/>
                <a:gd name="connsiteX0" fmla="*/ 1736 w 8706729"/>
                <a:gd name="connsiteY0" fmla="*/ 825702 h 926360"/>
                <a:gd name="connsiteX1" fmla="*/ 0 w 8706729"/>
                <a:gd name="connsiteY1" fmla="*/ 0 h 926360"/>
                <a:gd name="connsiteX2" fmla="*/ 8706729 w 8706729"/>
                <a:gd name="connsiteY2" fmla="*/ 2381 h 926360"/>
                <a:gd name="connsiteX3" fmla="*/ 8705787 w 8706729"/>
                <a:gd name="connsiteY3" fmla="*/ 825702 h 926360"/>
                <a:gd name="connsiteX4" fmla="*/ 8605129 w 8706729"/>
                <a:gd name="connsiteY4" fmla="*/ 926360 h 926360"/>
                <a:gd name="connsiteX5" fmla="*/ 102394 w 8706729"/>
                <a:gd name="connsiteY5" fmla="*/ 926360 h 926360"/>
                <a:gd name="connsiteX6" fmla="*/ 1736 w 8706729"/>
                <a:gd name="connsiteY6" fmla="*/ 825702 h 926360"/>
                <a:gd name="connsiteX0" fmla="*/ 117 w 8705110"/>
                <a:gd name="connsiteY0" fmla="*/ 825702 h 926360"/>
                <a:gd name="connsiteX1" fmla="*/ 762 w 8705110"/>
                <a:gd name="connsiteY1" fmla="*/ 0 h 926360"/>
                <a:gd name="connsiteX2" fmla="*/ 8705110 w 8705110"/>
                <a:gd name="connsiteY2" fmla="*/ 2381 h 926360"/>
                <a:gd name="connsiteX3" fmla="*/ 8704168 w 8705110"/>
                <a:gd name="connsiteY3" fmla="*/ 825702 h 926360"/>
                <a:gd name="connsiteX4" fmla="*/ 8603510 w 8705110"/>
                <a:gd name="connsiteY4" fmla="*/ 926360 h 926360"/>
                <a:gd name="connsiteX5" fmla="*/ 100775 w 8705110"/>
                <a:gd name="connsiteY5" fmla="*/ 926360 h 926360"/>
                <a:gd name="connsiteX6" fmla="*/ 117 w 8705110"/>
                <a:gd name="connsiteY6" fmla="*/ 825702 h 92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en-US" altLang="zh-CN" sz="1400" dirty="0">
                  <a:solidFill>
                    <a:srgbClr val="0000FF"/>
                  </a:solidFill>
                  <a:latin typeface="Courier New" panose="02070309020205020404" pitchFamily="49" charset="0"/>
                  <a:cs typeface="Courier New" panose="02070309020205020404" pitchFamily="49" charset="0"/>
                </a:rPr>
                <a:t>class</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a:t>
              </a:r>
            </a:p>
            <a:p>
              <a:r>
                <a:rPr lang="en-US" altLang="zh-CN" sz="1400" dirty="0">
                  <a:solidFill>
                    <a:srgbClr val="0000FF"/>
                  </a:solidFill>
                  <a:latin typeface="Courier New" panose="02070309020205020404" pitchFamily="49" charset="0"/>
                  <a:cs typeface="Courier New" panose="02070309020205020404" pitchFamily="49" charset="0"/>
                </a:rPr>
                <a:t>public</a:t>
              </a:r>
              <a:r>
                <a:rPr lang="en-US" altLang="zh-CN" sz="1400" dirty="0">
                  <a:solidFill>
                    <a:srgbClr val="000000"/>
                  </a:solidFill>
                  <a:latin typeface="Courier New" panose="02070309020205020404" pitchFamily="49" charset="0"/>
                  <a:cs typeface="Courier New" panose="02070309020205020404" pitchFamily="49" charset="0"/>
                </a:rPr>
                <a:t>:</a:t>
              </a:r>
            </a:p>
            <a:p>
              <a:r>
                <a:rPr lang="en-US" altLang="zh-CN" sz="1400" dirty="0">
                  <a:solidFill>
                    <a:srgbClr val="0000FF"/>
                  </a:solidFill>
                  <a:latin typeface="Courier New" panose="02070309020205020404" pitchFamily="49" charset="0"/>
                  <a:cs typeface="Courier New" panose="02070309020205020404" pitchFamily="49" charset="0"/>
                </a:rPr>
                <a:t>    const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&amp; </a:t>
              </a:r>
              <a:r>
                <a:rPr lang="en-US" altLang="zh-CN" sz="1400" dirty="0">
                  <a:solidFill>
                    <a:srgbClr val="008080"/>
                  </a:solidFill>
                  <a:latin typeface="Courier New" panose="02070309020205020404" pitchFamily="49" charset="0"/>
                  <a:cs typeface="Courier New" panose="02070309020205020404" pitchFamily="49" charset="0"/>
                </a:rPr>
                <a:t>operator()</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FF"/>
                  </a:solidFill>
                  <a:latin typeface="Courier New" panose="02070309020205020404" pitchFamily="49" charset="0"/>
                  <a:cs typeface="Courier New" panose="02070309020205020404" pitchFamily="49" charset="0"/>
                </a:rPr>
                <a:t>int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808080"/>
                  </a:solidFill>
                  <a:latin typeface="Courier New" panose="02070309020205020404" pitchFamily="49" charset="0"/>
                  <a:cs typeface="Courier New" panose="02070309020205020404" pitchFamily="49" charset="0"/>
                </a:rPr>
                <a:t>a</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FF"/>
                  </a:solidFill>
                  <a:latin typeface="Courier New" panose="02070309020205020404" pitchFamily="49" charset="0"/>
                  <a:cs typeface="Courier New" panose="02070309020205020404" pitchFamily="49" charset="0"/>
                </a:rPr>
                <a:t>int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808080"/>
                  </a:solidFill>
                  <a:latin typeface="Courier New" panose="02070309020205020404" pitchFamily="49" charset="0"/>
                  <a:cs typeface="Courier New" panose="02070309020205020404" pitchFamily="49" charset="0"/>
                </a:rPr>
                <a:t>b</a:t>
              </a:r>
              <a:r>
                <a:rPr lang="en-US" altLang="zh-CN" sz="1400" dirty="0">
                  <a:solidFill>
                    <a:srgbClr val="000000"/>
                  </a:solidFill>
                  <a:latin typeface="Courier New" panose="02070309020205020404" pitchFamily="49" charset="0"/>
                  <a:cs typeface="Courier New" panose="02070309020205020404" pitchFamily="49" charset="0"/>
                </a:rPr>
                <a:t>) {</a:t>
              </a:r>
            </a:p>
            <a:p>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m_numerator</a:t>
              </a:r>
              <a:r>
                <a:rPr lang="en-US" altLang="zh-CN" sz="1400" dirty="0">
                  <a:solidFill>
                    <a:srgbClr val="000000"/>
                  </a:solidFill>
                  <a:latin typeface="Courier New" panose="02070309020205020404" pitchFamily="49" charset="0"/>
                  <a:cs typeface="Courier New" panose="02070309020205020404" pitchFamily="49" charset="0"/>
                </a:rPr>
                <a:t> = </a:t>
              </a:r>
              <a:r>
                <a:rPr lang="en-US" altLang="zh-CN" sz="1400" dirty="0">
                  <a:solidFill>
                    <a:srgbClr val="808080"/>
                  </a:solidFill>
                  <a:latin typeface="Courier New" panose="02070309020205020404" pitchFamily="49" charset="0"/>
                  <a:cs typeface="Courier New" panose="02070309020205020404" pitchFamily="49" charset="0"/>
                </a:rPr>
                <a:t>a</a:t>
              </a:r>
              <a:r>
                <a:rPr lang="en-US" altLang="zh-CN" sz="1400" dirty="0">
                  <a:solidFill>
                    <a:srgbClr val="000000"/>
                  </a:solidFill>
                  <a:latin typeface="Courier New" panose="02070309020205020404" pitchFamily="49" charset="0"/>
                  <a:cs typeface="Courier New" panose="02070309020205020404" pitchFamily="49" charset="0"/>
                </a:rPr>
                <a:t>;</a:t>
              </a:r>
            </a:p>
            <a:p>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m_denominator</a:t>
              </a:r>
              <a:r>
                <a:rPr lang="en-US" altLang="zh-CN" sz="1400" dirty="0">
                  <a:solidFill>
                    <a:srgbClr val="000000"/>
                  </a:solidFill>
                  <a:latin typeface="Courier New" panose="02070309020205020404" pitchFamily="49" charset="0"/>
                  <a:cs typeface="Courier New" panose="02070309020205020404" pitchFamily="49" charset="0"/>
                </a:rPr>
                <a:t> = </a:t>
              </a:r>
              <a:r>
                <a:rPr lang="en-US" altLang="zh-CN" sz="1400" dirty="0">
                  <a:solidFill>
                    <a:srgbClr val="808080"/>
                  </a:solidFill>
                  <a:latin typeface="Courier New" panose="02070309020205020404" pitchFamily="49" charset="0"/>
                  <a:cs typeface="Courier New" panose="02070309020205020404" pitchFamily="49" charset="0"/>
                </a:rPr>
                <a:t>b</a:t>
              </a:r>
              <a:r>
                <a:rPr lang="en-US" altLang="zh-CN" sz="1400" dirty="0">
                  <a:solidFill>
                    <a:srgbClr val="000000"/>
                  </a:solidFill>
                  <a:latin typeface="Courier New" panose="02070309020205020404" pitchFamily="49" charset="0"/>
                  <a:cs typeface="Courier New" panose="02070309020205020404" pitchFamily="49" charset="0"/>
                </a:rPr>
                <a:t>;</a:t>
              </a:r>
            </a:p>
            <a:p>
              <a:r>
                <a:rPr lang="en-US" altLang="zh-CN" sz="1400" dirty="0">
                  <a:solidFill>
                    <a:srgbClr val="0000FF"/>
                  </a:solidFill>
                  <a:latin typeface="Courier New" panose="02070309020205020404" pitchFamily="49" charset="0"/>
                  <a:cs typeface="Courier New" panose="02070309020205020404" pitchFamily="49" charset="0"/>
                </a:rPr>
                <a:t>        return</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FF"/>
                  </a:solidFill>
                  <a:latin typeface="Courier New" panose="02070309020205020404" pitchFamily="49" charset="0"/>
                  <a:cs typeface="Courier New" panose="02070309020205020404" pitchFamily="49" charset="0"/>
                </a:rPr>
                <a:t>this</a:t>
              </a:r>
              <a:r>
                <a:rPr lang="en-US" altLang="zh-CN" sz="1400" dirty="0">
                  <a:solidFill>
                    <a:srgbClr val="000000"/>
                  </a:solidFill>
                  <a:latin typeface="Courier New" panose="02070309020205020404" pitchFamily="49" charset="0"/>
                  <a:cs typeface="Courier New" panose="02070309020205020404" pitchFamily="49" charset="0"/>
                </a:rPr>
                <a:t>;</a:t>
              </a:r>
            </a:p>
            <a:p>
              <a:r>
                <a:rPr lang="en-US" altLang="zh-CN" sz="1400" dirty="0">
                  <a:solidFill>
                    <a:srgbClr val="000000"/>
                  </a:solidFill>
                  <a:latin typeface="Courier New" panose="02070309020205020404" pitchFamily="49" charset="0"/>
                  <a:cs typeface="Courier New" panose="02070309020205020404" pitchFamily="49" charset="0"/>
                </a:rPr>
                <a:t>    }</a:t>
              </a:r>
            </a:p>
            <a:p>
              <a:r>
                <a:rPr lang="en-US" altLang="zh-CN" sz="1400" dirty="0">
                  <a:solidFill>
                    <a:srgbClr val="000000"/>
                  </a:solidFill>
                  <a:latin typeface="Courier New" panose="02070309020205020404" pitchFamily="49" charset="0"/>
                  <a:cs typeface="Courier New" panose="02070309020205020404" pitchFamily="49" charset="0"/>
                </a:rPr>
                <a:t>};</a:t>
              </a:r>
            </a:p>
            <a:p>
              <a:endParaRPr lang="en-US" altLang="zh-CN" sz="1400" dirty="0">
                <a:solidFill>
                  <a:srgbClr val="2B91AF"/>
                </a:solidFill>
                <a:latin typeface="Courier New" panose="02070309020205020404" pitchFamily="49" charset="0"/>
                <a:cs typeface="Courier New" panose="02070309020205020404" pitchFamily="49" charset="0"/>
              </a:endParaRPr>
            </a:p>
            <a:p>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f;</a:t>
              </a:r>
            </a:p>
            <a:p>
              <a:r>
                <a:rPr lang="en-US" altLang="zh-CN" sz="1400" dirty="0">
                  <a:solidFill>
                    <a:srgbClr val="000000"/>
                  </a:solidFill>
                  <a:latin typeface="Courier New" panose="02070309020205020404" pitchFamily="49" charset="0"/>
                  <a:cs typeface="Courier New" panose="02070309020205020404" pitchFamily="49" charset="0"/>
                </a:rPr>
                <a:t>f(3, 5); </a:t>
              </a:r>
              <a:r>
                <a:rPr lang="en-US" altLang="zh-CN" sz="1400" dirty="0">
                  <a:solidFill>
                    <a:srgbClr val="008000"/>
                  </a:solidFill>
                  <a:latin typeface="Courier New" panose="02070309020205020404" pitchFamily="49" charset="0"/>
                  <a:cs typeface="Courier New" panose="02070309020205020404" pitchFamily="49" charset="0"/>
                </a:rPr>
                <a:t>//</a:t>
              </a:r>
              <a:r>
                <a:rPr lang="zh-CN" altLang="en-US" sz="1400" dirty="0">
                  <a:solidFill>
                    <a:srgbClr val="008000"/>
                  </a:solidFill>
                  <a:latin typeface="Courier New" panose="02070309020205020404" pitchFamily="49" charset="0"/>
                  <a:cs typeface="Courier New" panose="02070309020205020404" pitchFamily="49" charset="0"/>
                </a:rPr>
                <a:t>调用函数调用运算符</a:t>
              </a:r>
              <a:endParaRPr lang="en-US" altLang="zh-CN" sz="1400" dirty="0">
                <a:solidFill>
                  <a:srgbClr val="000000"/>
                </a:solidFill>
                <a:latin typeface="Courier New" panose="02070309020205020404" pitchFamily="49" charset="0"/>
                <a:cs typeface="Courier New" panose="02070309020205020404" pitchFamily="49" charset="0"/>
              </a:endParaRPr>
            </a:p>
          </p:txBody>
        </p:sp>
        <p:grpSp>
          <p:nvGrpSpPr>
            <p:cNvPr id="15" name="组合 14">
              <a:extLst>
                <a:ext uri="{FF2B5EF4-FFF2-40B4-BE49-F238E27FC236}">
                  <a16:creationId xmlns:a16="http://schemas.microsoft.com/office/drawing/2014/main" id="{C8060DF2-E2D0-47C4-B37E-452280FE54AE}"/>
                </a:ext>
              </a:extLst>
            </p:cNvPr>
            <p:cNvGrpSpPr/>
            <p:nvPr/>
          </p:nvGrpSpPr>
          <p:grpSpPr>
            <a:xfrm>
              <a:off x="117133" y="4626573"/>
              <a:ext cx="8704053" cy="475449"/>
              <a:chOff x="219973" y="1763590"/>
              <a:chExt cx="8704053" cy="475449"/>
            </a:xfrm>
          </p:grpSpPr>
          <p:sp>
            <p:nvSpPr>
              <p:cNvPr id="16" name="矩形: 圆顶角 15">
                <a:extLst>
                  <a:ext uri="{FF2B5EF4-FFF2-40B4-BE49-F238E27FC236}">
                    <a16:creationId xmlns:a16="http://schemas.microsoft.com/office/drawing/2014/main" id="{21E852D4-34D8-41AB-8B17-26754DA31622}"/>
                  </a:ext>
                </a:extLst>
              </p:cNvPr>
              <p:cNvSpPr/>
              <p:nvPr/>
            </p:nvSpPr>
            <p:spPr>
              <a:xfrm>
                <a:off x="219974" y="1763590"/>
                <a:ext cx="8704052" cy="417061"/>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bg1"/>
                    </a:solidFill>
                    <a:latin typeface="Courier New" panose="02070309020205020404" pitchFamily="49" charset="0"/>
                    <a:cs typeface="Courier New" panose="02070309020205020404" pitchFamily="49" charset="0"/>
                  </a:rPr>
                  <a:t>示例</a:t>
                </a:r>
              </a:p>
            </p:txBody>
          </p:sp>
          <p:sp>
            <p:nvSpPr>
              <p:cNvPr id="17" name="矩形 16">
                <a:extLst>
                  <a:ext uri="{FF2B5EF4-FFF2-40B4-BE49-F238E27FC236}">
                    <a16:creationId xmlns:a16="http://schemas.microsoft.com/office/drawing/2014/main" id="{7B7B7468-6446-4C7A-A29A-07906EFE45DB}"/>
                  </a:ext>
                </a:extLst>
              </p:cNvPr>
              <p:cNvSpPr/>
              <p:nvPr/>
            </p:nvSpPr>
            <p:spPr>
              <a:xfrm>
                <a:off x="219973" y="1777374"/>
                <a:ext cx="8704051" cy="461665"/>
              </a:xfrm>
              <a:prstGeom prst="rect">
                <a:avLst/>
              </a:prstGeom>
            </p:spPr>
            <p:txBody>
              <a:bodyPr wrap="square">
                <a:spAutoFit/>
              </a:bodyPr>
              <a:lstStyle/>
              <a:p>
                <a:endParaRPr lang="zh-CN" altLang="en-US" sz="2400" dirty="0">
                  <a:solidFill>
                    <a:schemeClr val="bg1"/>
                  </a:solidFill>
                  <a:latin typeface="Courier New" panose="02070309020205020404" pitchFamily="49" charset="0"/>
                  <a:cs typeface="Courier New" panose="02070309020205020404" pitchFamily="49" charset="0"/>
                </a:endParaRPr>
              </a:p>
            </p:txBody>
          </p:sp>
        </p:grpSp>
      </p:grpSp>
      <p:grpSp>
        <p:nvGrpSpPr>
          <p:cNvPr id="18" name="组合 17">
            <a:extLst>
              <a:ext uri="{FF2B5EF4-FFF2-40B4-BE49-F238E27FC236}">
                <a16:creationId xmlns:a16="http://schemas.microsoft.com/office/drawing/2014/main" id="{43736EF1-7D9B-44C1-962F-EDBFE342F521}"/>
              </a:ext>
            </a:extLst>
          </p:cNvPr>
          <p:cNvGrpSpPr/>
          <p:nvPr/>
        </p:nvGrpSpPr>
        <p:grpSpPr>
          <a:xfrm>
            <a:off x="6107185" y="2612829"/>
            <a:ext cx="2816663" cy="2707641"/>
            <a:chOff x="117017" y="4626573"/>
            <a:chExt cx="8704169" cy="2707641"/>
          </a:xfrm>
          <a:effectLst>
            <a:outerShdw blurRad="50800" dist="38100" dir="2700000" algn="tl" rotWithShape="0">
              <a:prstClr val="black">
                <a:alpha val="40000"/>
              </a:prstClr>
            </a:outerShdw>
          </a:effectLst>
        </p:grpSpPr>
        <p:sp>
          <p:nvSpPr>
            <p:cNvPr id="19" name="矩形: 圆角 36">
              <a:extLst>
                <a:ext uri="{FF2B5EF4-FFF2-40B4-BE49-F238E27FC236}">
                  <a16:creationId xmlns:a16="http://schemas.microsoft.com/office/drawing/2014/main" id="{A218253C-6679-4E01-848C-F20135947ED2}"/>
                </a:ext>
              </a:extLst>
            </p:cNvPr>
            <p:cNvSpPr/>
            <p:nvPr/>
          </p:nvSpPr>
          <p:spPr>
            <a:xfrm>
              <a:off x="117017" y="5051923"/>
              <a:ext cx="8704052" cy="2282291"/>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 fmla="*/ 0 w 8704051"/>
                <a:gd name="connsiteY0" fmla="*/ 823321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103039 h 926360"/>
                <a:gd name="connsiteX4" fmla="*/ 8705787 w 8705787"/>
                <a:gd name="connsiteY4" fmla="*/ 825702 h 926360"/>
                <a:gd name="connsiteX5" fmla="*/ 8605129 w 8705787"/>
                <a:gd name="connsiteY5" fmla="*/ 926360 h 926360"/>
                <a:gd name="connsiteX6" fmla="*/ 102394 w 8705787"/>
                <a:gd name="connsiteY6" fmla="*/ 926360 h 926360"/>
                <a:gd name="connsiteX7" fmla="*/ 1736 w 8705787"/>
                <a:gd name="connsiteY7" fmla="*/ 825702 h 926360"/>
                <a:gd name="connsiteX0" fmla="*/ 1736 w 9277174"/>
                <a:gd name="connsiteY0" fmla="*/ 825702 h 926360"/>
                <a:gd name="connsiteX1" fmla="*/ 0 w 9277174"/>
                <a:gd name="connsiteY1" fmla="*/ 0 h 926360"/>
                <a:gd name="connsiteX2" fmla="*/ 8605129 w 9277174"/>
                <a:gd name="connsiteY2" fmla="*/ 2381 h 926360"/>
                <a:gd name="connsiteX3" fmla="*/ 8705787 w 9277174"/>
                <a:gd name="connsiteY3" fmla="*/ 825702 h 926360"/>
                <a:gd name="connsiteX4" fmla="*/ 8605129 w 9277174"/>
                <a:gd name="connsiteY4" fmla="*/ 926360 h 926360"/>
                <a:gd name="connsiteX5" fmla="*/ 102394 w 9277174"/>
                <a:gd name="connsiteY5" fmla="*/ 926360 h 926360"/>
                <a:gd name="connsiteX6" fmla="*/ 1736 w 9277174"/>
                <a:gd name="connsiteY6" fmla="*/ 825702 h 926360"/>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825702 h 926360"/>
                <a:gd name="connsiteX4" fmla="*/ 8605129 w 8705787"/>
                <a:gd name="connsiteY4" fmla="*/ 926360 h 926360"/>
                <a:gd name="connsiteX5" fmla="*/ 102394 w 8705787"/>
                <a:gd name="connsiteY5" fmla="*/ 926360 h 926360"/>
                <a:gd name="connsiteX6" fmla="*/ 1736 w 8705787"/>
                <a:gd name="connsiteY6" fmla="*/ 825702 h 926360"/>
                <a:gd name="connsiteX0" fmla="*/ 1736 w 8706729"/>
                <a:gd name="connsiteY0" fmla="*/ 825702 h 926360"/>
                <a:gd name="connsiteX1" fmla="*/ 0 w 8706729"/>
                <a:gd name="connsiteY1" fmla="*/ 0 h 926360"/>
                <a:gd name="connsiteX2" fmla="*/ 8706729 w 8706729"/>
                <a:gd name="connsiteY2" fmla="*/ 2381 h 926360"/>
                <a:gd name="connsiteX3" fmla="*/ 8705787 w 8706729"/>
                <a:gd name="connsiteY3" fmla="*/ 825702 h 926360"/>
                <a:gd name="connsiteX4" fmla="*/ 8605129 w 8706729"/>
                <a:gd name="connsiteY4" fmla="*/ 926360 h 926360"/>
                <a:gd name="connsiteX5" fmla="*/ 102394 w 8706729"/>
                <a:gd name="connsiteY5" fmla="*/ 926360 h 926360"/>
                <a:gd name="connsiteX6" fmla="*/ 1736 w 8706729"/>
                <a:gd name="connsiteY6" fmla="*/ 825702 h 926360"/>
                <a:gd name="connsiteX0" fmla="*/ 117 w 8705110"/>
                <a:gd name="connsiteY0" fmla="*/ 825702 h 926360"/>
                <a:gd name="connsiteX1" fmla="*/ 762 w 8705110"/>
                <a:gd name="connsiteY1" fmla="*/ 0 h 926360"/>
                <a:gd name="connsiteX2" fmla="*/ 8705110 w 8705110"/>
                <a:gd name="connsiteY2" fmla="*/ 2381 h 926360"/>
                <a:gd name="connsiteX3" fmla="*/ 8704168 w 8705110"/>
                <a:gd name="connsiteY3" fmla="*/ 825702 h 926360"/>
                <a:gd name="connsiteX4" fmla="*/ 8603510 w 8705110"/>
                <a:gd name="connsiteY4" fmla="*/ 926360 h 926360"/>
                <a:gd name="connsiteX5" fmla="*/ 100775 w 8705110"/>
                <a:gd name="connsiteY5" fmla="*/ 926360 h 926360"/>
                <a:gd name="connsiteX6" fmla="*/ 117 w 8705110"/>
                <a:gd name="connsiteY6" fmla="*/ 825702 h 92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FCF6EE"/>
            </a:solidFill>
            <a:ln>
              <a:solidFill>
                <a:srgbClr val="FCF6EE"/>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20000"/>
                </a:lnSpc>
                <a:buClr>
                  <a:srgbClr val="E2A856"/>
                </a:buClr>
                <a:buSzPct val="80000"/>
              </a:pPr>
              <a:r>
                <a:rPr lang="zh-CN" altLang="en-US" sz="2000" dirty="0">
                  <a:solidFill>
                    <a:srgbClr val="000000"/>
                  </a:solidFill>
                  <a:latin typeface="MicrosoftYaHei"/>
                </a:rPr>
                <a:t>在 </a:t>
              </a:r>
              <a:r>
                <a:rPr lang="en-US" altLang="zh-CN" sz="2000" dirty="0">
                  <a:solidFill>
                    <a:srgbClr val="000000"/>
                  </a:solidFill>
                  <a:latin typeface="Courier New" panose="02070309020205020404" pitchFamily="49" charset="0"/>
                  <a:cs typeface="Courier New" panose="02070309020205020404" pitchFamily="49" charset="0"/>
                </a:rPr>
                <a:t>Fraction</a:t>
              </a:r>
              <a:r>
                <a:rPr lang="en-US" altLang="zh-CN" sz="2000" dirty="0">
                  <a:solidFill>
                    <a:srgbClr val="000000"/>
                  </a:solidFill>
                  <a:latin typeface="MicrosoftYaHei"/>
                </a:rPr>
                <a:t> </a:t>
              </a:r>
              <a:r>
                <a:rPr lang="zh-CN" altLang="en-US" sz="2000" dirty="0">
                  <a:solidFill>
                    <a:srgbClr val="000000"/>
                  </a:solidFill>
                  <a:latin typeface="MicrosoftYaHei"/>
                </a:rPr>
                <a:t>类里面重载函数调用运算符，该运算符函数有两个形参，分别用来设置分子和分母，返回调用对象的 </a:t>
              </a:r>
              <a:r>
                <a:rPr lang="en-US" altLang="zh-CN" sz="2000" dirty="0">
                  <a:solidFill>
                    <a:srgbClr val="000000"/>
                  </a:solidFill>
                  <a:latin typeface="Courier New" panose="02070309020205020404" pitchFamily="49" charset="0"/>
                  <a:cs typeface="Courier New" panose="02070309020205020404" pitchFamily="49" charset="0"/>
                </a:rPr>
                <a:t>const</a:t>
              </a:r>
              <a:r>
                <a:rPr lang="en-US" altLang="zh-CN" sz="2000" dirty="0">
                  <a:solidFill>
                    <a:srgbClr val="000000"/>
                  </a:solidFill>
                  <a:latin typeface="MicrosoftYaHei"/>
                </a:rPr>
                <a:t> </a:t>
              </a:r>
              <a:r>
                <a:rPr lang="zh-CN" altLang="en-US" sz="2000" dirty="0">
                  <a:solidFill>
                    <a:srgbClr val="000000"/>
                  </a:solidFill>
                  <a:latin typeface="MicrosoftYaHei"/>
                </a:rPr>
                <a:t>引用</a:t>
              </a:r>
              <a:endParaRPr lang="en-US" altLang="zh-CN" sz="2000" dirty="0">
                <a:solidFill>
                  <a:srgbClr val="000000"/>
                </a:solidFill>
                <a:latin typeface="MicrosoftYaHei"/>
              </a:endParaRPr>
            </a:p>
          </p:txBody>
        </p:sp>
        <p:grpSp>
          <p:nvGrpSpPr>
            <p:cNvPr id="20" name="组合 19">
              <a:extLst>
                <a:ext uri="{FF2B5EF4-FFF2-40B4-BE49-F238E27FC236}">
                  <a16:creationId xmlns:a16="http://schemas.microsoft.com/office/drawing/2014/main" id="{864C1DB9-8F22-464E-A746-9AEBB0781CB4}"/>
                </a:ext>
              </a:extLst>
            </p:cNvPr>
            <p:cNvGrpSpPr/>
            <p:nvPr/>
          </p:nvGrpSpPr>
          <p:grpSpPr>
            <a:xfrm>
              <a:off x="117133" y="4626573"/>
              <a:ext cx="8704053" cy="475449"/>
              <a:chOff x="219973" y="1763590"/>
              <a:chExt cx="8704053" cy="475449"/>
            </a:xfrm>
          </p:grpSpPr>
          <p:sp>
            <p:nvSpPr>
              <p:cNvPr id="21" name="矩形: 圆顶角 20">
                <a:extLst>
                  <a:ext uri="{FF2B5EF4-FFF2-40B4-BE49-F238E27FC236}">
                    <a16:creationId xmlns:a16="http://schemas.microsoft.com/office/drawing/2014/main" id="{9B9419F1-B5EE-40D9-A02A-8DC7E62B5507}"/>
                  </a:ext>
                </a:extLst>
              </p:cNvPr>
              <p:cNvSpPr/>
              <p:nvPr/>
            </p:nvSpPr>
            <p:spPr>
              <a:xfrm>
                <a:off x="219974" y="1763590"/>
                <a:ext cx="8704052" cy="417061"/>
              </a:xfrm>
              <a:prstGeom prst="round2SameRect">
                <a:avLst>
                  <a:gd name="adj1" fmla="val 20076"/>
                  <a:gd name="adj2" fmla="val 0"/>
                </a:avLst>
              </a:prstGeom>
              <a:solidFill>
                <a:srgbClr val="E2A856"/>
              </a:solidFill>
              <a:ln>
                <a:solidFill>
                  <a:srgbClr val="E2A8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bg1"/>
                    </a:solidFill>
                    <a:latin typeface="Courier New" panose="02070309020205020404" pitchFamily="49" charset="0"/>
                    <a:cs typeface="Courier New" panose="02070309020205020404" pitchFamily="49" charset="0"/>
                  </a:rPr>
                  <a:t>说明</a:t>
                </a:r>
              </a:p>
            </p:txBody>
          </p:sp>
          <p:sp>
            <p:nvSpPr>
              <p:cNvPr id="22" name="矩形 21">
                <a:extLst>
                  <a:ext uri="{FF2B5EF4-FFF2-40B4-BE49-F238E27FC236}">
                    <a16:creationId xmlns:a16="http://schemas.microsoft.com/office/drawing/2014/main" id="{C36AF816-F0E2-46F5-8B06-AA7544E9C88E}"/>
                  </a:ext>
                </a:extLst>
              </p:cNvPr>
              <p:cNvSpPr/>
              <p:nvPr/>
            </p:nvSpPr>
            <p:spPr>
              <a:xfrm>
                <a:off x="219973" y="1777374"/>
                <a:ext cx="8704051" cy="461665"/>
              </a:xfrm>
              <a:prstGeom prst="rect">
                <a:avLst/>
              </a:prstGeom>
            </p:spPr>
            <p:txBody>
              <a:bodyPr wrap="square">
                <a:spAutoFit/>
              </a:bodyPr>
              <a:lstStyle/>
              <a:p>
                <a:endParaRPr lang="zh-CN" altLang="en-US" sz="2400" dirty="0">
                  <a:solidFill>
                    <a:schemeClr val="bg1"/>
                  </a:solidFill>
                  <a:latin typeface="Courier New" panose="02070309020205020404" pitchFamily="49" charset="0"/>
                  <a:cs typeface="Courier New" panose="02070309020205020404" pitchFamily="49" charset="0"/>
                </a:endParaRPr>
              </a:p>
            </p:txBody>
          </p:sp>
        </p:grpSp>
      </p:grpSp>
    </p:spTree>
    <p:extLst>
      <p:ext uri="{BB962C8B-B14F-4D97-AF65-F5344CB8AC3E}">
        <p14:creationId xmlns:p14="http://schemas.microsoft.com/office/powerpoint/2010/main" val="3621293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45</a:t>
            </a:fld>
            <a:endParaRPr lang="zh-CN" altLang="en-US" dirty="0"/>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842066" cy="584775"/>
          </a:xfrm>
          <a:prstGeom prst="rect">
            <a:avLst/>
          </a:prstGeom>
          <a:noFill/>
        </p:spPr>
        <p:txBody>
          <a:bodyPr wrap="square" rtlCol="0">
            <a:spAutoFit/>
          </a:bodyPr>
          <a:lstStyle/>
          <a:p>
            <a:r>
              <a:rPr lang="en-US" altLang="zh-CN" sz="3200" dirty="0">
                <a:solidFill>
                  <a:schemeClr val="bg1"/>
                </a:solidFill>
              </a:rPr>
              <a:t>6.3.5 </a:t>
            </a:r>
            <a:r>
              <a:rPr lang="zh-CN" altLang="en-US" sz="3200" dirty="0">
                <a:solidFill>
                  <a:schemeClr val="bg1"/>
                </a:solidFill>
              </a:rPr>
              <a:t>函数调用运算符</a:t>
            </a:r>
            <a:endParaRPr lang="zh-CN" altLang="en-US" sz="2400" dirty="0">
              <a:solidFill>
                <a:schemeClr val="bg1"/>
              </a:solidFill>
            </a:endParaRPr>
          </a:p>
        </p:txBody>
      </p:sp>
      <p:grpSp>
        <p:nvGrpSpPr>
          <p:cNvPr id="38" name="组合 37">
            <a:extLst>
              <a:ext uri="{FF2B5EF4-FFF2-40B4-BE49-F238E27FC236}">
                <a16:creationId xmlns:a16="http://schemas.microsoft.com/office/drawing/2014/main" id="{49B0A701-46D1-4478-A906-CE59B706B1CC}"/>
              </a:ext>
            </a:extLst>
          </p:cNvPr>
          <p:cNvGrpSpPr/>
          <p:nvPr/>
        </p:nvGrpSpPr>
        <p:grpSpPr>
          <a:xfrm>
            <a:off x="219915" y="1167997"/>
            <a:ext cx="8704169" cy="1230314"/>
            <a:chOff x="117017" y="4626573"/>
            <a:chExt cx="8704169" cy="1230314"/>
          </a:xfrm>
          <a:effectLst>
            <a:outerShdw blurRad="50800" dist="38100" dir="2700000" algn="tl" rotWithShape="0">
              <a:prstClr val="black">
                <a:alpha val="40000"/>
              </a:prstClr>
            </a:outerShdw>
          </a:effectLst>
        </p:grpSpPr>
        <p:sp>
          <p:nvSpPr>
            <p:cNvPr id="37" name="矩形: 圆角 36">
              <a:extLst>
                <a:ext uri="{FF2B5EF4-FFF2-40B4-BE49-F238E27FC236}">
                  <a16:creationId xmlns:a16="http://schemas.microsoft.com/office/drawing/2014/main" id="{2054092E-883B-486D-AE99-AFD60E3EDD45}"/>
                </a:ext>
              </a:extLst>
            </p:cNvPr>
            <p:cNvSpPr/>
            <p:nvPr/>
          </p:nvSpPr>
          <p:spPr>
            <a:xfrm>
              <a:off x="117017" y="5051923"/>
              <a:ext cx="8704051" cy="804964"/>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 fmla="*/ 0 w 8704051"/>
                <a:gd name="connsiteY0" fmla="*/ 823321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103039 h 926360"/>
                <a:gd name="connsiteX4" fmla="*/ 8705787 w 8705787"/>
                <a:gd name="connsiteY4" fmla="*/ 825702 h 926360"/>
                <a:gd name="connsiteX5" fmla="*/ 8605129 w 8705787"/>
                <a:gd name="connsiteY5" fmla="*/ 926360 h 926360"/>
                <a:gd name="connsiteX6" fmla="*/ 102394 w 8705787"/>
                <a:gd name="connsiteY6" fmla="*/ 926360 h 926360"/>
                <a:gd name="connsiteX7" fmla="*/ 1736 w 8705787"/>
                <a:gd name="connsiteY7" fmla="*/ 825702 h 926360"/>
                <a:gd name="connsiteX0" fmla="*/ 1736 w 9277174"/>
                <a:gd name="connsiteY0" fmla="*/ 825702 h 926360"/>
                <a:gd name="connsiteX1" fmla="*/ 0 w 9277174"/>
                <a:gd name="connsiteY1" fmla="*/ 0 h 926360"/>
                <a:gd name="connsiteX2" fmla="*/ 8605129 w 9277174"/>
                <a:gd name="connsiteY2" fmla="*/ 2381 h 926360"/>
                <a:gd name="connsiteX3" fmla="*/ 8705787 w 9277174"/>
                <a:gd name="connsiteY3" fmla="*/ 825702 h 926360"/>
                <a:gd name="connsiteX4" fmla="*/ 8605129 w 9277174"/>
                <a:gd name="connsiteY4" fmla="*/ 926360 h 926360"/>
                <a:gd name="connsiteX5" fmla="*/ 102394 w 9277174"/>
                <a:gd name="connsiteY5" fmla="*/ 926360 h 926360"/>
                <a:gd name="connsiteX6" fmla="*/ 1736 w 9277174"/>
                <a:gd name="connsiteY6" fmla="*/ 825702 h 926360"/>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825702 h 926360"/>
                <a:gd name="connsiteX4" fmla="*/ 8605129 w 8705787"/>
                <a:gd name="connsiteY4" fmla="*/ 926360 h 926360"/>
                <a:gd name="connsiteX5" fmla="*/ 102394 w 8705787"/>
                <a:gd name="connsiteY5" fmla="*/ 926360 h 926360"/>
                <a:gd name="connsiteX6" fmla="*/ 1736 w 8705787"/>
                <a:gd name="connsiteY6" fmla="*/ 825702 h 926360"/>
                <a:gd name="connsiteX0" fmla="*/ 1736 w 8706729"/>
                <a:gd name="connsiteY0" fmla="*/ 825702 h 926360"/>
                <a:gd name="connsiteX1" fmla="*/ 0 w 8706729"/>
                <a:gd name="connsiteY1" fmla="*/ 0 h 926360"/>
                <a:gd name="connsiteX2" fmla="*/ 8706729 w 8706729"/>
                <a:gd name="connsiteY2" fmla="*/ 2381 h 926360"/>
                <a:gd name="connsiteX3" fmla="*/ 8705787 w 8706729"/>
                <a:gd name="connsiteY3" fmla="*/ 825702 h 926360"/>
                <a:gd name="connsiteX4" fmla="*/ 8605129 w 8706729"/>
                <a:gd name="connsiteY4" fmla="*/ 926360 h 926360"/>
                <a:gd name="connsiteX5" fmla="*/ 102394 w 8706729"/>
                <a:gd name="connsiteY5" fmla="*/ 926360 h 926360"/>
                <a:gd name="connsiteX6" fmla="*/ 1736 w 8706729"/>
                <a:gd name="connsiteY6" fmla="*/ 825702 h 926360"/>
                <a:gd name="connsiteX0" fmla="*/ 117 w 8705110"/>
                <a:gd name="connsiteY0" fmla="*/ 825702 h 926360"/>
                <a:gd name="connsiteX1" fmla="*/ 762 w 8705110"/>
                <a:gd name="connsiteY1" fmla="*/ 0 h 926360"/>
                <a:gd name="connsiteX2" fmla="*/ 8705110 w 8705110"/>
                <a:gd name="connsiteY2" fmla="*/ 2381 h 926360"/>
                <a:gd name="connsiteX3" fmla="*/ 8704168 w 8705110"/>
                <a:gd name="connsiteY3" fmla="*/ 825702 h 926360"/>
                <a:gd name="connsiteX4" fmla="*/ 8603510 w 8705110"/>
                <a:gd name="connsiteY4" fmla="*/ 926360 h 926360"/>
                <a:gd name="connsiteX5" fmla="*/ 100775 w 8705110"/>
                <a:gd name="connsiteY5" fmla="*/ 926360 h 926360"/>
                <a:gd name="connsiteX6" fmla="*/ 117 w 8705110"/>
                <a:gd name="connsiteY6" fmla="*/ 825702 h 92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9E9F3"/>
            </a:solidFill>
            <a:ln>
              <a:solidFill>
                <a:srgbClr val="E9E9F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20000"/>
                </a:lnSpc>
                <a:buClr>
                  <a:srgbClr val="262685"/>
                </a:buClr>
                <a:buSzPct val="80000"/>
              </a:pPr>
              <a:r>
                <a:rPr lang="zh-CN" altLang="en-US" sz="2000" dirty="0">
                  <a:solidFill>
                    <a:srgbClr val="000000"/>
                  </a:solidFill>
                  <a:latin typeface="MicrosoftYaHei"/>
                </a:rPr>
                <a:t>一个类重载了函数调用运算符，可以通过函数的方式来使用该类的对象，该类的对象称为</a:t>
              </a:r>
              <a:r>
                <a:rPr lang="zh-CN" altLang="en-US" sz="2000" dirty="0">
                  <a:solidFill>
                    <a:srgbClr val="FF0000"/>
                  </a:solidFill>
                  <a:latin typeface="MicrosoftYaHei"/>
                </a:rPr>
                <a:t>函数对象</a:t>
              </a:r>
              <a:r>
                <a:rPr lang="zh-CN" altLang="en-US" sz="2000" dirty="0">
                  <a:solidFill>
                    <a:srgbClr val="000000"/>
                  </a:solidFill>
                  <a:latin typeface="MicrosoftYaHei"/>
                </a:rPr>
                <a:t>（</a:t>
              </a:r>
              <a:r>
                <a:rPr lang="en-US" altLang="zh-CN" sz="2000" dirty="0">
                  <a:solidFill>
                    <a:srgbClr val="000000"/>
                  </a:solidFill>
                  <a:latin typeface="MicrosoftYaHei"/>
                </a:rPr>
                <a:t>function object</a:t>
              </a:r>
              <a:r>
                <a:rPr lang="zh-CN" altLang="en-US" sz="2000" dirty="0">
                  <a:solidFill>
                    <a:srgbClr val="000000"/>
                  </a:solidFill>
                  <a:latin typeface="MicrosoftYaHei"/>
                </a:rPr>
                <a:t>）。</a:t>
              </a:r>
              <a:endParaRPr lang="en-US" altLang="zh-CN" sz="2000" dirty="0">
                <a:solidFill>
                  <a:srgbClr val="000000"/>
                </a:solidFill>
                <a:latin typeface="MicrosoftYaHei"/>
              </a:endParaRPr>
            </a:p>
          </p:txBody>
        </p:sp>
        <p:sp>
          <p:nvSpPr>
            <p:cNvPr id="33" name="矩形: 圆顶角 32">
              <a:extLst>
                <a:ext uri="{FF2B5EF4-FFF2-40B4-BE49-F238E27FC236}">
                  <a16:creationId xmlns:a16="http://schemas.microsoft.com/office/drawing/2014/main" id="{2F01A5DD-1718-4031-BF17-D7D1DDA33FC7}"/>
                </a:ext>
              </a:extLst>
            </p:cNvPr>
            <p:cNvSpPr/>
            <p:nvPr/>
          </p:nvSpPr>
          <p:spPr>
            <a:xfrm>
              <a:off x="117134" y="4626573"/>
              <a:ext cx="8704052" cy="417061"/>
            </a:xfrm>
            <a:prstGeom prst="round2SameRect">
              <a:avLst>
                <a:gd name="adj1" fmla="val 20076"/>
                <a:gd name="adj2" fmla="val 0"/>
              </a:avLst>
            </a:prstGeom>
            <a:solidFill>
              <a:srgbClr val="262685"/>
            </a:solidFill>
            <a:ln>
              <a:solidFill>
                <a:srgbClr val="2626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bg1"/>
                  </a:solidFill>
                  <a:latin typeface="Courier New" panose="02070309020205020404" pitchFamily="49" charset="0"/>
                  <a:cs typeface="Courier New" panose="02070309020205020404" pitchFamily="49" charset="0"/>
                </a:rPr>
                <a:t>函数调用运算符</a:t>
              </a:r>
            </a:p>
          </p:txBody>
        </p:sp>
      </p:grpSp>
      <p:grpSp>
        <p:nvGrpSpPr>
          <p:cNvPr id="18" name="组合 17">
            <a:extLst>
              <a:ext uri="{FF2B5EF4-FFF2-40B4-BE49-F238E27FC236}">
                <a16:creationId xmlns:a16="http://schemas.microsoft.com/office/drawing/2014/main" id="{43736EF1-7D9B-44C1-962F-EDBFE342F521}"/>
              </a:ext>
            </a:extLst>
          </p:cNvPr>
          <p:cNvGrpSpPr/>
          <p:nvPr/>
        </p:nvGrpSpPr>
        <p:grpSpPr>
          <a:xfrm>
            <a:off x="219797" y="2612829"/>
            <a:ext cx="8704051" cy="1230314"/>
            <a:chOff x="117017" y="4626573"/>
            <a:chExt cx="8704169" cy="1230314"/>
          </a:xfrm>
          <a:effectLst>
            <a:outerShdw blurRad="50800" dist="38100" dir="2700000" algn="tl" rotWithShape="0">
              <a:prstClr val="black">
                <a:alpha val="40000"/>
              </a:prstClr>
            </a:outerShdw>
          </a:effectLst>
        </p:grpSpPr>
        <p:sp>
          <p:nvSpPr>
            <p:cNvPr id="19" name="矩形: 圆角 36">
              <a:extLst>
                <a:ext uri="{FF2B5EF4-FFF2-40B4-BE49-F238E27FC236}">
                  <a16:creationId xmlns:a16="http://schemas.microsoft.com/office/drawing/2014/main" id="{A218253C-6679-4E01-848C-F20135947ED2}"/>
                </a:ext>
              </a:extLst>
            </p:cNvPr>
            <p:cNvSpPr/>
            <p:nvPr/>
          </p:nvSpPr>
          <p:spPr>
            <a:xfrm>
              <a:off x="117017" y="5051923"/>
              <a:ext cx="8704052" cy="804964"/>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 fmla="*/ 0 w 8704051"/>
                <a:gd name="connsiteY0" fmla="*/ 823321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103039 h 926360"/>
                <a:gd name="connsiteX4" fmla="*/ 8705787 w 8705787"/>
                <a:gd name="connsiteY4" fmla="*/ 825702 h 926360"/>
                <a:gd name="connsiteX5" fmla="*/ 8605129 w 8705787"/>
                <a:gd name="connsiteY5" fmla="*/ 926360 h 926360"/>
                <a:gd name="connsiteX6" fmla="*/ 102394 w 8705787"/>
                <a:gd name="connsiteY6" fmla="*/ 926360 h 926360"/>
                <a:gd name="connsiteX7" fmla="*/ 1736 w 8705787"/>
                <a:gd name="connsiteY7" fmla="*/ 825702 h 926360"/>
                <a:gd name="connsiteX0" fmla="*/ 1736 w 9277174"/>
                <a:gd name="connsiteY0" fmla="*/ 825702 h 926360"/>
                <a:gd name="connsiteX1" fmla="*/ 0 w 9277174"/>
                <a:gd name="connsiteY1" fmla="*/ 0 h 926360"/>
                <a:gd name="connsiteX2" fmla="*/ 8605129 w 9277174"/>
                <a:gd name="connsiteY2" fmla="*/ 2381 h 926360"/>
                <a:gd name="connsiteX3" fmla="*/ 8705787 w 9277174"/>
                <a:gd name="connsiteY3" fmla="*/ 825702 h 926360"/>
                <a:gd name="connsiteX4" fmla="*/ 8605129 w 9277174"/>
                <a:gd name="connsiteY4" fmla="*/ 926360 h 926360"/>
                <a:gd name="connsiteX5" fmla="*/ 102394 w 9277174"/>
                <a:gd name="connsiteY5" fmla="*/ 926360 h 926360"/>
                <a:gd name="connsiteX6" fmla="*/ 1736 w 9277174"/>
                <a:gd name="connsiteY6" fmla="*/ 825702 h 926360"/>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825702 h 926360"/>
                <a:gd name="connsiteX4" fmla="*/ 8605129 w 8705787"/>
                <a:gd name="connsiteY4" fmla="*/ 926360 h 926360"/>
                <a:gd name="connsiteX5" fmla="*/ 102394 w 8705787"/>
                <a:gd name="connsiteY5" fmla="*/ 926360 h 926360"/>
                <a:gd name="connsiteX6" fmla="*/ 1736 w 8705787"/>
                <a:gd name="connsiteY6" fmla="*/ 825702 h 926360"/>
                <a:gd name="connsiteX0" fmla="*/ 1736 w 8706729"/>
                <a:gd name="connsiteY0" fmla="*/ 825702 h 926360"/>
                <a:gd name="connsiteX1" fmla="*/ 0 w 8706729"/>
                <a:gd name="connsiteY1" fmla="*/ 0 h 926360"/>
                <a:gd name="connsiteX2" fmla="*/ 8706729 w 8706729"/>
                <a:gd name="connsiteY2" fmla="*/ 2381 h 926360"/>
                <a:gd name="connsiteX3" fmla="*/ 8705787 w 8706729"/>
                <a:gd name="connsiteY3" fmla="*/ 825702 h 926360"/>
                <a:gd name="connsiteX4" fmla="*/ 8605129 w 8706729"/>
                <a:gd name="connsiteY4" fmla="*/ 926360 h 926360"/>
                <a:gd name="connsiteX5" fmla="*/ 102394 w 8706729"/>
                <a:gd name="connsiteY5" fmla="*/ 926360 h 926360"/>
                <a:gd name="connsiteX6" fmla="*/ 1736 w 8706729"/>
                <a:gd name="connsiteY6" fmla="*/ 825702 h 926360"/>
                <a:gd name="connsiteX0" fmla="*/ 117 w 8705110"/>
                <a:gd name="connsiteY0" fmla="*/ 825702 h 926360"/>
                <a:gd name="connsiteX1" fmla="*/ 762 w 8705110"/>
                <a:gd name="connsiteY1" fmla="*/ 0 h 926360"/>
                <a:gd name="connsiteX2" fmla="*/ 8705110 w 8705110"/>
                <a:gd name="connsiteY2" fmla="*/ 2381 h 926360"/>
                <a:gd name="connsiteX3" fmla="*/ 8704168 w 8705110"/>
                <a:gd name="connsiteY3" fmla="*/ 825702 h 926360"/>
                <a:gd name="connsiteX4" fmla="*/ 8603510 w 8705110"/>
                <a:gd name="connsiteY4" fmla="*/ 926360 h 926360"/>
                <a:gd name="connsiteX5" fmla="*/ 100775 w 8705110"/>
                <a:gd name="connsiteY5" fmla="*/ 926360 h 926360"/>
                <a:gd name="connsiteX6" fmla="*/ 117 w 8705110"/>
                <a:gd name="connsiteY6" fmla="*/ 825702 h 92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FCF6EE"/>
            </a:solidFill>
            <a:ln>
              <a:solidFill>
                <a:srgbClr val="FCF6EE"/>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20000"/>
                </a:lnSpc>
                <a:buClr>
                  <a:srgbClr val="E2A856"/>
                </a:buClr>
                <a:buSzPct val="80000"/>
              </a:pPr>
              <a:r>
                <a:rPr lang="zh-CN" altLang="en-US" sz="2000" dirty="0">
                  <a:solidFill>
                    <a:srgbClr val="000000"/>
                  </a:solidFill>
                  <a:latin typeface="MicrosoftYaHei"/>
                </a:rPr>
                <a:t>和普通函数相比，函数对象不但能以函数方式使用，它还能存储状态，因此它比普通函数更加灵活</a:t>
              </a:r>
              <a:endParaRPr lang="en-US" altLang="zh-CN" sz="2000" dirty="0">
                <a:solidFill>
                  <a:srgbClr val="000000"/>
                </a:solidFill>
                <a:latin typeface="MicrosoftYaHei"/>
              </a:endParaRPr>
            </a:p>
          </p:txBody>
        </p:sp>
        <p:grpSp>
          <p:nvGrpSpPr>
            <p:cNvPr id="20" name="组合 19">
              <a:extLst>
                <a:ext uri="{FF2B5EF4-FFF2-40B4-BE49-F238E27FC236}">
                  <a16:creationId xmlns:a16="http://schemas.microsoft.com/office/drawing/2014/main" id="{864C1DB9-8F22-464E-A746-9AEBB0781CB4}"/>
                </a:ext>
              </a:extLst>
            </p:cNvPr>
            <p:cNvGrpSpPr/>
            <p:nvPr/>
          </p:nvGrpSpPr>
          <p:grpSpPr>
            <a:xfrm>
              <a:off x="117133" y="4626573"/>
              <a:ext cx="8704053" cy="475449"/>
              <a:chOff x="219973" y="1763590"/>
              <a:chExt cx="8704053" cy="475449"/>
            </a:xfrm>
          </p:grpSpPr>
          <p:sp>
            <p:nvSpPr>
              <p:cNvPr id="21" name="矩形: 圆顶角 20">
                <a:extLst>
                  <a:ext uri="{FF2B5EF4-FFF2-40B4-BE49-F238E27FC236}">
                    <a16:creationId xmlns:a16="http://schemas.microsoft.com/office/drawing/2014/main" id="{9B9419F1-B5EE-40D9-A02A-8DC7E62B5507}"/>
                  </a:ext>
                </a:extLst>
              </p:cNvPr>
              <p:cNvSpPr/>
              <p:nvPr/>
            </p:nvSpPr>
            <p:spPr>
              <a:xfrm>
                <a:off x="219974" y="1763590"/>
                <a:ext cx="8704052" cy="417061"/>
              </a:xfrm>
              <a:prstGeom prst="round2SameRect">
                <a:avLst>
                  <a:gd name="adj1" fmla="val 20076"/>
                  <a:gd name="adj2" fmla="val 0"/>
                </a:avLst>
              </a:prstGeom>
              <a:solidFill>
                <a:srgbClr val="E2A856"/>
              </a:solidFill>
              <a:ln>
                <a:solidFill>
                  <a:srgbClr val="E2A8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bg1"/>
                    </a:solidFill>
                    <a:latin typeface="Courier New" panose="02070309020205020404" pitchFamily="49" charset="0"/>
                    <a:cs typeface="Courier New" panose="02070309020205020404" pitchFamily="49" charset="0"/>
                  </a:rPr>
                  <a:t>说明：函数调用运算符和普通函数</a:t>
                </a:r>
              </a:p>
            </p:txBody>
          </p:sp>
          <p:sp>
            <p:nvSpPr>
              <p:cNvPr id="22" name="矩形 21">
                <a:extLst>
                  <a:ext uri="{FF2B5EF4-FFF2-40B4-BE49-F238E27FC236}">
                    <a16:creationId xmlns:a16="http://schemas.microsoft.com/office/drawing/2014/main" id="{C36AF816-F0E2-46F5-8B06-AA7544E9C88E}"/>
                  </a:ext>
                </a:extLst>
              </p:cNvPr>
              <p:cNvSpPr/>
              <p:nvPr/>
            </p:nvSpPr>
            <p:spPr>
              <a:xfrm>
                <a:off x="219973" y="1777374"/>
                <a:ext cx="8704051" cy="461665"/>
              </a:xfrm>
              <a:prstGeom prst="rect">
                <a:avLst/>
              </a:prstGeom>
            </p:spPr>
            <p:txBody>
              <a:bodyPr wrap="square">
                <a:spAutoFit/>
              </a:bodyPr>
              <a:lstStyle/>
              <a:p>
                <a:endParaRPr lang="zh-CN" altLang="en-US" sz="2400" dirty="0">
                  <a:solidFill>
                    <a:schemeClr val="bg1"/>
                  </a:solidFill>
                  <a:latin typeface="Courier New" panose="02070309020205020404" pitchFamily="49" charset="0"/>
                  <a:cs typeface="Courier New" panose="02070309020205020404" pitchFamily="49" charset="0"/>
                </a:endParaRPr>
              </a:p>
            </p:txBody>
          </p:sp>
        </p:grpSp>
      </p:grpSp>
      <p:grpSp>
        <p:nvGrpSpPr>
          <p:cNvPr id="23" name="组合 22">
            <a:extLst>
              <a:ext uri="{FF2B5EF4-FFF2-40B4-BE49-F238E27FC236}">
                <a16:creationId xmlns:a16="http://schemas.microsoft.com/office/drawing/2014/main" id="{0DA890E4-27A8-4E13-A818-D48D0D51CFF8}"/>
              </a:ext>
            </a:extLst>
          </p:cNvPr>
          <p:cNvGrpSpPr/>
          <p:nvPr/>
        </p:nvGrpSpPr>
        <p:grpSpPr>
          <a:xfrm>
            <a:off x="219562" y="4057661"/>
            <a:ext cx="8704169" cy="1240445"/>
            <a:chOff x="117017" y="4626573"/>
            <a:chExt cx="8704169" cy="1240445"/>
          </a:xfrm>
          <a:effectLst>
            <a:outerShdw blurRad="50800" dist="38100" dir="2700000" algn="tl" rotWithShape="0">
              <a:prstClr val="black">
                <a:alpha val="40000"/>
              </a:prstClr>
            </a:outerShdw>
          </a:effectLst>
        </p:grpSpPr>
        <p:sp>
          <p:nvSpPr>
            <p:cNvPr id="24" name="矩形: 圆角 36">
              <a:extLst>
                <a:ext uri="{FF2B5EF4-FFF2-40B4-BE49-F238E27FC236}">
                  <a16:creationId xmlns:a16="http://schemas.microsoft.com/office/drawing/2014/main" id="{4B22CF57-DED2-4F39-A282-E1B878CEC750}"/>
                </a:ext>
              </a:extLst>
            </p:cNvPr>
            <p:cNvSpPr/>
            <p:nvPr/>
          </p:nvSpPr>
          <p:spPr>
            <a:xfrm>
              <a:off x="117017" y="5051923"/>
              <a:ext cx="8704051" cy="815095"/>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 fmla="*/ 0 w 8704051"/>
                <a:gd name="connsiteY0" fmla="*/ 823321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103039 h 926360"/>
                <a:gd name="connsiteX4" fmla="*/ 8705787 w 8705787"/>
                <a:gd name="connsiteY4" fmla="*/ 825702 h 926360"/>
                <a:gd name="connsiteX5" fmla="*/ 8605129 w 8705787"/>
                <a:gd name="connsiteY5" fmla="*/ 926360 h 926360"/>
                <a:gd name="connsiteX6" fmla="*/ 102394 w 8705787"/>
                <a:gd name="connsiteY6" fmla="*/ 926360 h 926360"/>
                <a:gd name="connsiteX7" fmla="*/ 1736 w 8705787"/>
                <a:gd name="connsiteY7" fmla="*/ 825702 h 926360"/>
                <a:gd name="connsiteX0" fmla="*/ 1736 w 9277174"/>
                <a:gd name="connsiteY0" fmla="*/ 825702 h 926360"/>
                <a:gd name="connsiteX1" fmla="*/ 0 w 9277174"/>
                <a:gd name="connsiteY1" fmla="*/ 0 h 926360"/>
                <a:gd name="connsiteX2" fmla="*/ 8605129 w 9277174"/>
                <a:gd name="connsiteY2" fmla="*/ 2381 h 926360"/>
                <a:gd name="connsiteX3" fmla="*/ 8705787 w 9277174"/>
                <a:gd name="connsiteY3" fmla="*/ 825702 h 926360"/>
                <a:gd name="connsiteX4" fmla="*/ 8605129 w 9277174"/>
                <a:gd name="connsiteY4" fmla="*/ 926360 h 926360"/>
                <a:gd name="connsiteX5" fmla="*/ 102394 w 9277174"/>
                <a:gd name="connsiteY5" fmla="*/ 926360 h 926360"/>
                <a:gd name="connsiteX6" fmla="*/ 1736 w 9277174"/>
                <a:gd name="connsiteY6" fmla="*/ 825702 h 926360"/>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825702 h 926360"/>
                <a:gd name="connsiteX4" fmla="*/ 8605129 w 8705787"/>
                <a:gd name="connsiteY4" fmla="*/ 926360 h 926360"/>
                <a:gd name="connsiteX5" fmla="*/ 102394 w 8705787"/>
                <a:gd name="connsiteY5" fmla="*/ 926360 h 926360"/>
                <a:gd name="connsiteX6" fmla="*/ 1736 w 8705787"/>
                <a:gd name="connsiteY6" fmla="*/ 825702 h 926360"/>
                <a:gd name="connsiteX0" fmla="*/ 1736 w 8706729"/>
                <a:gd name="connsiteY0" fmla="*/ 825702 h 926360"/>
                <a:gd name="connsiteX1" fmla="*/ 0 w 8706729"/>
                <a:gd name="connsiteY1" fmla="*/ 0 h 926360"/>
                <a:gd name="connsiteX2" fmla="*/ 8706729 w 8706729"/>
                <a:gd name="connsiteY2" fmla="*/ 2381 h 926360"/>
                <a:gd name="connsiteX3" fmla="*/ 8705787 w 8706729"/>
                <a:gd name="connsiteY3" fmla="*/ 825702 h 926360"/>
                <a:gd name="connsiteX4" fmla="*/ 8605129 w 8706729"/>
                <a:gd name="connsiteY4" fmla="*/ 926360 h 926360"/>
                <a:gd name="connsiteX5" fmla="*/ 102394 w 8706729"/>
                <a:gd name="connsiteY5" fmla="*/ 926360 h 926360"/>
                <a:gd name="connsiteX6" fmla="*/ 1736 w 8706729"/>
                <a:gd name="connsiteY6" fmla="*/ 825702 h 926360"/>
                <a:gd name="connsiteX0" fmla="*/ 117 w 8705110"/>
                <a:gd name="connsiteY0" fmla="*/ 825702 h 926360"/>
                <a:gd name="connsiteX1" fmla="*/ 762 w 8705110"/>
                <a:gd name="connsiteY1" fmla="*/ 0 h 926360"/>
                <a:gd name="connsiteX2" fmla="*/ 8705110 w 8705110"/>
                <a:gd name="connsiteY2" fmla="*/ 2381 h 926360"/>
                <a:gd name="connsiteX3" fmla="*/ 8704168 w 8705110"/>
                <a:gd name="connsiteY3" fmla="*/ 825702 h 926360"/>
                <a:gd name="connsiteX4" fmla="*/ 8603510 w 8705110"/>
                <a:gd name="connsiteY4" fmla="*/ 926360 h 926360"/>
                <a:gd name="connsiteX5" fmla="*/ 100775 w 8705110"/>
                <a:gd name="connsiteY5" fmla="*/ 926360 h 926360"/>
                <a:gd name="connsiteX6" fmla="*/ 117 w 8705110"/>
                <a:gd name="connsiteY6" fmla="*/ 825702 h 92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F9EEEE"/>
            </a:solidFill>
            <a:ln>
              <a:solidFill>
                <a:srgbClr val="F9EEEE"/>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20000"/>
                </a:lnSpc>
                <a:buClr>
                  <a:srgbClr val="CC5B5B"/>
                </a:buClr>
                <a:buSzPct val="80000"/>
              </a:pPr>
              <a:r>
                <a:rPr lang="zh-CN" altLang="en-US" sz="2000" dirty="0">
                  <a:solidFill>
                    <a:srgbClr val="000000"/>
                  </a:solidFill>
                  <a:latin typeface="MicrosoftYaHei"/>
                </a:rPr>
                <a:t>一个类可以重载多个版本的函数调用运算符，但它们必须为类的非静态成员函数。</a:t>
              </a:r>
              <a:endParaRPr lang="en-US" altLang="zh-CN" sz="1400" dirty="0">
                <a:solidFill>
                  <a:srgbClr val="000000"/>
                </a:solidFill>
                <a:latin typeface="Courier New" panose="02070309020205020404" pitchFamily="49" charset="0"/>
                <a:cs typeface="Courier New" panose="02070309020205020404" pitchFamily="49" charset="0"/>
              </a:endParaRPr>
            </a:p>
          </p:txBody>
        </p:sp>
        <p:sp>
          <p:nvSpPr>
            <p:cNvPr id="25" name="矩形: 圆顶角 24">
              <a:extLst>
                <a:ext uri="{FF2B5EF4-FFF2-40B4-BE49-F238E27FC236}">
                  <a16:creationId xmlns:a16="http://schemas.microsoft.com/office/drawing/2014/main" id="{83506EF5-BFD6-42B6-A4DA-7F3A66BB9ADB}"/>
                </a:ext>
              </a:extLst>
            </p:cNvPr>
            <p:cNvSpPr/>
            <p:nvPr/>
          </p:nvSpPr>
          <p:spPr>
            <a:xfrm>
              <a:off x="117134" y="4626573"/>
              <a:ext cx="8704052" cy="417061"/>
            </a:xfrm>
            <a:prstGeom prst="round2SameRect">
              <a:avLst>
                <a:gd name="adj1" fmla="val 20076"/>
                <a:gd name="adj2" fmla="val 0"/>
              </a:avLst>
            </a:prstGeom>
            <a:solidFill>
              <a:srgbClr val="CC5B5B"/>
            </a:solidFill>
            <a:ln>
              <a:solidFill>
                <a:srgbClr val="CC5B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bg1"/>
                  </a:solidFill>
                  <a:latin typeface="Courier New" panose="02070309020205020404" pitchFamily="49" charset="0"/>
                  <a:cs typeface="Courier New" panose="02070309020205020404" pitchFamily="49" charset="0"/>
                </a:rPr>
                <a:t>提示：函数调用运算符可以重载</a:t>
              </a:r>
            </a:p>
          </p:txBody>
        </p:sp>
      </p:grpSp>
    </p:spTree>
    <p:extLst>
      <p:ext uri="{BB962C8B-B14F-4D97-AF65-F5344CB8AC3E}">
        <p14:creationId xmlns:p14="http://schemas.microsoft.com/office/powerpoint/2010/main" val="3484153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46</a:t>
            </a:fld>
            <a:endParaRPr lang="zh-CN" altLang="en-US" dirty="0"/>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842066" cy="584775"/>
          </a:xfrm>
          <a:prstGeom prst="rect">
            <a:avLst/>
          </a:prstGeom>
          <a:noFill/>
        </p:spPr>
        <p:txBody>
          <a:bodyPr wrap="square" rtlCol="0">
            <a:spAutoFit/>
          </a:bodyPr>
          <a:lstStyle/>
          <a:p>
            <a:r>
              <a:rPr lang="en-US" altLang="zh-CN" sz="3200" dirty="0">
                <a:solidFill>
                  <a:schemeClr val="bg1"/>
                </a:solidFill>
              </a:rPr>
              <a:t>6.3.6 </a:t>
            </a:r>
            <a:r>
              <a:rPr lang="zh-CN" altLang="en-US" sz="3200" dirty="0">
                <a:solidFill>
                  <a:schemeClr val="bg1"/>
                </a:solidFill>
              </a:rPr>
              <a:t>类型转换运算符</a:t>
            </a:r>
            <a:endParaRPr lang="zh-CN" altLang="en-US" sz="2400" dirty="0">
              <a:solidFill>
                <a:schemeClr val="bg1"/>
              </a:solidFill>
            </a:endParaRPr>
          </a:p>
        </p:txBody>
      </p:sp>
      <p:grpSp>
        <p:nvGrpSpPr>
          <p:cNvPr id="38" name="组合 37">
            <a:extLst>
              <a:ext uri="{FF2B5EF4-FFF2-40B4-BE49-F238E27FC236}">
                <a16:creationId xmlns:a16="http://schemas.microsoft.com/office/drawing/2014/main" id="{49B0A701-46D1-4478-A906-CE59B706B1CC}"/>
              </a:ext>
            </a:extLst>
          </p:cNvPr>
          <p:cNvGrpSpPr/>
          <p:nvPr/>
        </p:nvGrpSpPr>
        <p:grpSpPr>
          <a:xfrm>
            <a:off x="219915" y="1167997"/>
            <a:ext cx="8704169" cy="1504107"/>
            <a:chOff x="117017" y="4626573"/>
            <a:chExt cx="8704169" cy="1504107"/>
          </a:xfrm>
          <a:effectLst>
            <a:outerShdw blurRad="50800" dist="38100" dir="2700000" algn="tl" rotWithShape="0">
              <a:prstClr val="black">
                <a:alpha val="40000"/>
              </a:prstClr>
            </a:outerShdw>
          </a:effectLst>
        </p:grpSpPr>
        <p:sp>
          <p:nvSpPr>
            <p:cNvPr id="37" name="矩形: 圆角 36">
              <a:extLst>
                <a:ext uri="{FF2B5EF4-FFF2-40B4-BE49-F238E27FC236}">
                  <a16:creationId xmlns:a16="http://schemas.microsoft.com/office/drawing/2014/main" id="{2054092E-883B-486D-AE99-AFD60E3EDD45}"/>
                </a:ext>
              </a:extLst>
            </p:cNvPr>
            <p:cNvSpPr/>
            <p:nvPr/>
          </p:nvSpPr>
          <p:spPr>
            <a:xfrm>
              <a:off x="117017" y="5051923"/>
              <a:ext cx="8704051" cy="1078757"/>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 fmla="*/ 0 w 8704051"/>
                <a:gd name="connsiteY0" fmla="*/ 823321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103039 h 926360"/>
                <a:gd name="connsiteX4" fmla="*/ 8705787 w 8705787"/>
                <a:gd name="connsiteY4" fmla="*/ 825702 h 926360"/>
                <a:gd name="connsiteX5" fmla="*/ 8605129 w 8705787"/>
                <a:gd name="connsiteY5" fmla="*/ 926360 h 926360"/>
                <a:gd name="connsiteX6" fmla="*/ 102394 w 8705787"/>
                <a:gd name="connsiteY6" fmla="*/ 926360 h 926360"/>
                <a:gd name="connsiteX7" fmla="*/ 1736 w 8705787"/>
                <a:gd name="connsiteY7" fmla="*/ 825702 h 926360"/>
                <a:gd name="connsiteX0" fmla="*/ 1736 w 9277174"/>
                <a:gd name="connsiteY0" fmla="*/ 825702 h 926360"/>
                <a:gd name="connsiteX1" fmla="*/ 0 w 9277174"/>
                <a:gd name="connsiteY1" fmla="*/ 0 h 926360"/>
                <a:gd name="connsiteX2" fmla="*/ 8605129 w 9277174"/>
                <a:gd name="connsiteY2" fmla="*/ 2381 h 926360"/>
                <a:gd name="connsiteX3" fmla="*/ 8705787 w 9277174"/>
                <a:gd name="connsiteY3" fmla="*/ 825702 h 926360"/>
                <a:gd name="connsiteX4" fmla="*/ 8605129 w 9277174"/>
                <a:gd name="connsiteY4" fmla="*/ 926360 h 926360"/>
                <a:gd name="connsiteX5" fmla="*/ 102394 w 9277174"/>
                <a:gd name="connsiteY5" fmla="*/ 926360 h 926360"/>
                <a:gd name="connsiteX6" fmla="*/ 1736 w 9277174"/>
                <a:gd name="connsiteY6" fmla="*/ 825702 h 926360"/>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825702 h 926360"/>
                <a:gd name="connsiteX4" fmla="*/ 8605129 w 8705787"/>
                <a:gd name="connsiteY4" fmla="*/ 926360 h 926360"/>
                <a:gd name="connsiteX5" fmla="*/ 102394 w 8705787"/>
                <a:gd name="connsiteY5" fmla="*/ 926360 h 926360"/>
                <a:gd name="connsiteX6" fmla="*/ 1736 w 8705787"/>
                <a:gd name="connsiteY6" fmla="*/ 825702 h 926360"/>
                <a:gd name="connsiteX0" fmla="*/ 1736 w 8706729"/>
                <a:gd name="connsiteY0" fmla="*/ 825702 h 926360"/>
                <a:gd name="connsiteX1" fmla="*/ 0 w 8706729"/>
                <a:gd name="connsiteY1" fmla="*/ 0 h 926360"/>
                <a:gd name="connsiteX2" fmla="*/ 8706729 w 8706729"/>
                <a:gd name="connsiteY2" fmla="*/ 2381 h 926360"/>
                <a:gd name="connsiteX3" fmla="*/ 8705787 w 8706729"/>
                <a:gd name="connsiteY3" fmla="*/ 825702 h 926360"/>
                <a:gd name="connsiteX4" fmla="*/ 8605129 w 8706729"/>
                <a:gd name="connsiteY4" fmla="*/ 926360 h 926360"/>
                <a:gd name="connsiteX5" fmla="*/ 102394 w 8706729"/>
                <a:gd name="connsiteY5" fmla="*/ 926360 h 926360"/>
                <a:gd name="connsiteX6" fmla="*/ 1736 w 8706729"/>
                <a:gd name="connsiteY6" fmla="*/ 825702 h 926360"/>
                <a:gd name="connsiteX0" fmla="*/ 117 w 8705110"/>
                <a:gd name="connsiteY0" fmla="*/ 825702 h 926360"/>
                <a:gd name="connsiteX1" fmla="*/ 762 w 8705110"/>
                <a:gd name="connsiteY1" fmla="*/ 0 h 926360"/>
                <a:gd name="connsiteX2" fmla="*/ 8705110 w 8705110"/>
                <a:gd name="connsiteY2" fmla="*/ 2381 h 926360"/>
                <a:gd name="connsiteX3" fmla="*/ 8704168 w 8705110"/>
                <a:gd name="connsiteY3" fmla="*/ 825702 h 926360"/>
                <a:gd name="connsiteX4" fmla="*/ 8603510 w 8705110"/>
                <a:gd name="connsiteY4" fmla="*/ 926360 h 926360"/>
                <a:gd name="connsiteX5" fmla="*/ 100775 w 8705110"/>
                <a:gd name="connsiteY5" fmla="*/ 926360 h 926360"/>
                <a:gd name="connsiteX6" fmla="*/ 117 w 8705110"/>
                <a:gd name="connsiteY6" fmla="*/ 825702 h 92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9E9F3"/>
            </a:solidFill>
            <a:ln>
              <a:solidFill>
                <a:srgbClr val="E9E9F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342900" indent="-342900">
                <a:lnSpc>
                  <a:spcPct val="120000"/>
                </a:lnSpc>
                <a:buClr>
                  <a:srgbClr val="262685"/>
                </a:buClr>
                <a:buSzPct val="80000"/>
                <a:buFont typeface="Wingdings" panose="05000000000000000000" pitchFamily="2" charset="2"/>
                <a:buChar char="l"/>
              </a:pPr>
              <a:r>
                <a:rPr lang="zh-CN" altLang="en-US" sz="2000" dirty="0">
                  <a:solidFill>
                    <a:srgbClr val="000000"/>
                  </a:solidFill>
                  <a:latin typeface="MicrosoftYaHei"/>
                </a:rPr>
                <a:t>将类类型数据转换成其它类型数据；</a:t>
              </a:r>
            </a:p>
            <a:p>
              <a:pPr marL="342900" indent="-342900">
                <a:lnSpc>
                  <a:spcPct val="120000"/>
                </a:lnSpc>
                <a:buClr>
                  <a:srgbClr val="262685"/>
                </a:buClr>
                <a:buSzPct val="80000"/>
                <a:buFont typeface="Wingdings" panose="05000000000000000000" pitchFamily="2" charset="2"/>
                <a:buChar char="l"/>
              </a:pPr>
              <a:r>
                <a:rPr lang="zh-CN" altLang="en-US" sz="2000" dirty="0">
                  <a:solidFill>
                    <a:srgbClr val="000000"/>
                  </a:solidFill>
                  <a:latin typeface="MicrosoftYaHei"/>
                </a:rPr>
                <a:t>语法格式如下：</a:t>
              </a:r>
              <a:endParaRPr lang="en-US" altLang="zh-CN" sz="2000" dirty="0">
                <a:solidFill>
                  <a:srgbClr val="000000"/>
                </a:solidFill>
                <a:latin typeface="MicrosoftYaHei"/>
              </a:endParaRPr>
            </a:p>
            <a:p>
              <a:pPr>
                <a:lnSpc>
                  <a:spcPct val="120000"/>
                </a:lnSpc>
                <a:buClr>
                  <a:srgbClr val="262685"/>
                </a:buClr>
                <a:buSzPct val="80000"/>
              </a:pPr>
              <a:r>
                <a:rPr lang="en-US" altLang="zh-CN" sz="1400" dirty="0">
                  <a:solidFill>
                    <a:srgbClr val="000000"/>
                  </a:solidFill>
                  <a:latin typeface="MicrosoftYaHei"/>
                </a:rPr>
                <a:t>	</a:t>
              </a:r>
              <a:r>
                <a:rPr lang="en-US" altLang="zh-CN" sz="1400" dirty="0">
                  <a:solidFill>
                    <a:srgbClr val="000000"/>
                  </a:solidFill>
                  <a:latin typeface="Courier New" panose="02070309020205020404" pitchFamily="49" charset="0"/>
                  <a:cs typeface="Courier New" panose="02070309020205020404" pitchFamily="49" charset="0"/>
                </a:rPr>
                <a:t>operator type () const;</a:t>
              </a:r>
            </a:p>
          </p:txBody>
        </p:sp>
        <p:sp>
          <p:nvSpPr>
            <p:cNvPr id="33" name="矩形: 圆顶角 32">
              <a:extLst>
                <a:ext uri="{FF2B5EF4-FFF2-40B4-BE49-F238E27FC236}">
                  <a16:creationId xmlns:a16="http://schemas.microsoft.com/office/drawing/2014/main" id="{2F01A5DD-1718-4031-BF17-D7D1DDA33FC7}"/>
                </a:ext>
              </a:extLst>
            </p:cNvPr>
            <p:cNvSpPr/>
            <p:nvPr/>
          </p:nvSpPr>
          <p:spPr>
            <a:xfrm>
              <a:off x="117134" y="4626573"/>
              <a:ext cx="8704052" cy="417061"/>
            </a:xfrm>
            <a:prstGeom prst="round2SameRect">
              <a:avLst>
                <a:gd name="adj1" fmla="val 20076"/>
                <a:gd name="adj2" fmla="val 0"/>
              </a:avLst>
            </a:prstGeom>
            <a:solidFill>
              <a:srgbClr val="262685"/>
            </a:solidFill>
            <a:ln>
              <a:solidFill>
                <a:srgbClr val="2626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bg1"/>
                  </a:solidFill>
                  <a:latin typeface="Courier New" panose="02070309020205020404" pitchFamily="49" charset="0"/>
                  <a:cs typeface="Courier New" panose="02070309020205020404" pitchFamily="49" charset="0"/>
                </a:rPr>
                <a:t>类型转换运算符</a:t>
              </a:r>
            </a:p>
          </p:txBody>
        </p:sp>
      </p:grpSp>
      <p:grpSp>
        <p:nvGrpSpPr>
          <p:cNvPr id="13" name="组合 12">
            <a:extLst>
              <a:ext uri="{FF2B5EF4-FFF2-40B4-BE49-F238E27FC236}">
                <a16:creationId xmlns:a16="http://schemas.microsoft.com/office/drawing/2014/main" id="{DC13AE3F-DCD2-4DF5-9E29-916122C571E7}"/>
              </a:ext>
            </a:extLst>
          </p:cNvPr>
          <p:cNvGrpSpPr/>
          <p:nvPr/>
        </p:nvGrpSpPr>
        <p:grpSpPr>
          <a:xfrm>
            <a:off x="219798" y="2881277"/>
            <a:ext cx="5803498" cy="2241232"/>
            <a:chOff x="117017" y="4626573"/>
            <a:chExt cx="8704169" cy="2241232"/>
          </a:xfrm>
          <a:effectLst>
            <a:outerShdw blurRad="50800" dist="38100" dir="2700000" algn="tl" rotWithShape="0">
              <a:prstClr val="black">
                <a:alpha val="40000"/>
              </a:prstClr>
            </a:outerShdw>
          </a:effectLst>
        </p:grpSpPr>
        <p:sp>
          <p:nvSpPr>
            <p:cNvPr id="14" name="矩形: 圆角 36">
              <a:extLst>
                <a:ext uri="{FF2B5EF4-FFF2-40B4-BE49-F238E27FC236}">
                  <a16:creationId xmlns:a16="http://schemas.microsoft.com/office/drawing/2014/main" id="{0CBC8F39-9576-4E0D-89F0-EA4AD9928DA9}"/>
                </a:ext>
              </a:extLst>
            </p:cNvPr>
            <p:cNvSpPr/>
            <p:nvPr/>
          </p:nvSpPr>
          <p:spPr>
            <a:xfrm>
              <a:off x="117017" y="5051923"/>
              <a:ext cx="8704051" cy="1815882"/>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 fmla="*/ 0 w 8704051"/>
                <a:gd name="connsiteY0" fmla="*/ 823321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103039 h 926360"/>
                <a:gd name="connsiteX4" fmla="*/ 8705787 w 8705787"/>
                <a:gd name="connsiteY4" fmla="*/ 825702 h 926360"/>
                <a:gd name="connsiteX5" fmla="*/ 8605129 w 8705787"/>
                <a:gd name="connsiteY5" fmla="*/ 926360 h 926360"/>
                <a:gd name="connsiteX6" fmla="*/ 102394 w 8705787"/>
                <a:gd name="connsiteY6" fmla="*/ 926360 h 926360"/>
                <a:gd name="connsiteX7" fmla="*/ 1736 w 8705787"/>
                <a:gd name="connsiteY7" fmla="*/ 825702 h 926360"/>
                <a:gd name="connsiteX0" fmla="*/ 1736 w 9277174"/>
                <a:gd name="connsiteY0" fmla="*/ 825702 h 926360"/>
                <a:gd name="connsiteX1" fmla="*/ 0 w 9277174"/>
                <a:gd name="connsiteY1" fmla="*/ 0 h 926360"/>
                <a:gd name="connsiteX2" fmla="*/ 8605129 w 9277174"/>
                <a:gd name="connsiteY2" fmla="*/ 2381 h 926360"/>
                <a:gd name="connsiteX3" fmla="*/ 8705787 w 9277174"/>
                <a:gd name="connsiteY3" fmla="*/ 825702 h 926360"/>
                <a:gd name="connsiteX4" fmla="*/ 8605129 w 9277174"/>
                <a:gd name="connsiteY4" fmla="*/ 926360 h 926360"/>
                <a:gd name="connsiteX5" fmla="*/ 102394 w 9277174"/>
                <a:gd name="connsiteY5" fmla="*/ 926360 h 926360"/>
                <a:gd name="connsiteX6" fmla="*/ 1736 w 9277174"/>
                <a:gd name="connsiteY6" fmla="*/ 825702 h 926360"/>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825702 h 926360"/>
                <a:gd name="connsiteX4" fmla="*/ 8605129 w 8705787"/>
                <a:gd name="connsiteY4" fmla="*/ 926360 h 926360"/>
                <a:gd name="connsiteX5" fmla="*/ 102394 w 8705787"/>
                <a:gd name="connsiteY5" fmla="*/ 926360 h 926360"/>
                <a:gd name="connsiteX6" fmla="*/ 1736 w 8705787"/>
                <a:gd name="connsiteY6" fmla="*/ 825702 h 926360"/>
                <a:gd name="connsiteX0" fmla="*/ 1736 w 8706729"/>
                <a:gd name="connsiteY0" fmla="*/ 825702 h 926360"/>
                <a:gd name="connsiteX1" fmla="*/ 0 w 8706729"/>
                <a:gd name="connsiteY1" fmla="*/ 0 h 926360"/>
                <a:gd name="connsiteX2" fmla="*/ 8706729 w 8706729"/>
                <a:gd name="connsiteY2" fmla="*/ 2381 h 926360"/>
                <a:gd name="connsiteX3" fmla="*/ 8705787 w 8706729"/>
                <a:gd name="connsiteY3" fmla="*/ 825702 h 926360"/>
                <a:gd name="connsiteX4" fmla="*/ 8605129 w 8706729"/>
                <a:gd name="connsiteY4" fmla="*/ 926360 h 926360"/>
                <a:gd name="connsiteX5" fmla="*/ 102394 w 8706729"/>
                <a:gd name="connsiteY5" fmla="*/ 926360 h 926360"/>
                <a:gd name="connsiteX6" fmla="*/ 1736 w 8706729"/>
                <a:gd name="connsiteY6" fmla="*/ 825702 h 926360"/>
                <a:gd name="connsiteX0" fmla="*/ 117 w 8705110"/>
                <a:gd name="connsiteY0" fmla="*/ 825702 h 926360"/>
                <a:gd name="connsiteX1" fmla="*/ 762 w 8705110"/>
                <a:gd name="connsiteY1" fmla="*/ 0 h 926360"/>
                <a:gd name="connsiteX2" fmla="*/ 8705110 w 8705110"/>
                <a:gd name="connsiteY2" fmla="*/ 2381 h 926360"/>
                <a:gd name="connsiteX3" fmla="*/ 8704168 w 8705110"/>
                <a:gd name="connsiteY3" fmla="*/ 825702 h 926360"/>
                <a:gd name="connsiteX4" fmla="*/ 8603510 w 8705110"/>
                <a:gd name="connsiteY4" fmla="*/ 926360 h 926360"/>
                <a:gd name="connsiteX5" fmla="*/ 100775 w 8705110"/>
                <a:gd name="connsiteY5" fmla="*/ 926360 h 926360"/>
                <a:gd name="connsiteX6" fmla="*/ 117 w 8705110"/>
                <a:gd name="connsiteY6" fmla="*/ 825702 h 92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en-US" altLang="zh-CN" sz="1400" dirty="0">
                  <a:solidFill>
                    <a:srgbClr val="0000FF"/>
                  </a:solidFill>
                  <a:latin typeface="Courier New" panose="02070309020205020404" pitchFamily="49" charset="0"/>
                  <a:cs typeface="Courier New" panose="02070309020205020404" pitchFamily="49" charset="0"/>
                </a:rPr>
                <a:t>class</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a:t>
              </a:r>
            </a:p>
            <a:p>
              <a:r>
                <a:rPr lang="en-US" altLang="zh-CN" sz="1400" dirty="0">
                  <a:solidFill>
                    <a:srgbClr val="0000FF"/>
                  </a:solidFill>
                  <a:latin typeface="Courier New" panose="02070309020205020404" pitchFamily="49" charset="0"/>
                  <a:cs typeface="Courier New" panose="02070309020205020404" pitchFamily="49" charset="0"/>
                </a:rPr>
                <a:t>public</a:t>
              </a:r>
              <a:r>
                <a:rPr lang="en-US" altLang="zh-CN" sz="1400" dirty="0">
                  <a:solidFill>
                    <a:srgbClr val="000000"/>
                  </a:solidFill>
                  <a:latin typeface="Courier New" panose="02070309020205020404" pitchFamily="49" charset="0"/>
                  <a:cs typeface="Courier New" panose="02070309020205020404" pitchFamily="49" charset="0"/>
                </a:rPr>
                <a:t>:</a:t>
              </a:r>
            </a:p>
            <a:p>
              <a:r>
                <a:rPr lang="en-US" altLang="zh-CN" sz="1400" dirty="0">
                  <a:solidFill>
                    <a:srgbClr val="000000"/>
                  </a:solidFill>
                  <a:latin typeface="Courier New" panose="02070309020205020404" pitchFamily="49" charset="0"/>
                  <a:cs typeface="Courier New" panose="02070309020205020404" pitchFamily="49" charset="0"/>
                </a:rPr>
                <a:t>    Fraction(</a:t>
              </a:r>
              <a:r>
                <a:rPr lang="en-US" altLang="zh-CN" sz="1400" dirty="0">
                  <a:solidFill>
                    <a:srgbClr val="0000FF"/>
                  </a:solidFill>
                  <a:latin typeface="Courier New" panose="02070309020205020404" pitchFamily="49" charset="0"/>
                  <a:cs typeface="Courier New" panose="02070309020205020404" pitchFamily="49" charset="0"/>
                </a:rPr>
                <a:t>int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808080"/>
                  </a:solidFill>
                  <a:latin typeface="Courier New" panose="02070309020205020404" pitchFamily="49" charset="0"/>
                  <a:cs typeface="Courier New" panose="02070309020205020404" pitchFamily="49" charset="0"/>
                </a:rPr>
                <a:t>above</a:t>
              </a:r>
              <a:r>
                <a:rPr lang="en-US" altLang="zh-CN" sz="1400" dirty="0">
                  <a:solidFill>
                    <a:srgbClr val="000000"/>
                  </a:solidFill>
                  <a:latin typeface="Courier New" panose="02070309020205020404" pitchFamily="49" charset="0"/>
                  <a:cs typeface="Courier New" panose="02070309020205020404" pitchFamily="49" charset="0"/>
                </a:rPr>
                <a:t> = 0, </a:t>
              </a:r>
              <a:r>
                <a:rPr lang="en-US" altLang="zh-CN" sz="1400" dirty="0">
                  <a:solidFill>
                    <a:srgbClr val="0000FF"/>
                  </a:solidFill>
                  <a:latin typeface="Courier New" panose="02070309020205020404" pitchFamily="49" charset="0"/>
                  <a:cs typeface="Courier New" panose="02070309020205020404" pitchFamily="49" charset="0"/>
                </a:rPr>
                <a:t>int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808080"/>
                  </a:solidFill>
                  <a:latin typeface="Courier New" panose="02070309020205020404" pitchFamily="49" charset="0"/>
                  <a:cs typeface="Courier New" panose="02070309020205020404" pitchFamily="49" charset="0"/>
                </a:rPr>
                <a:t>below</a:t>
              </a:r>
              <a:r>
                <a:rPr lang="en-US" altLang="zh-CN" sz="1400" dirty="0">
                  <a:solidFill>
                    <a:srgbClr val="000000"/>
                  </a:solidFill>
                  <a:latin typeface="Courier New" panose="02070309020205020404" pitchFamily="49" charset="0"/>
                  <a:cs typeface="Courier New" panose="02070309020205020404" pitchFamily="49" charset="0"/>
                </a:rPr>
                <a:t> = 1) :\</a:t>
              </a:r>
            </a:p>
            <a:p>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m_numerator</a:t>
              </a:r>
              <a:r>
                <a:rPr lang="en-US" altLang="zh-CN" sz="1400" dirty="0">
                  <a:solidFill>
                    <a:srgbClr val="000000"/>
                  </a:solidFill>
                  <a:latin typeface="Courier New" panose="02070309020205020404" pitchFamily="49" charset="0"/>
                  <a:cs typeface="Courier New" panose="02070309020205020404" pitchFamily="49" charset="0"/>
                </a:rPr>
                <a:t>(above), </a:t>
              </a:r>
              <a:r>
                <a:rPr lang="en-US" altLang="zh-CN" sz="1400" dirty="0" err="1">
                  <a:solidFill>
                    <a:srgbClr val="000000"/>
                  </a:solidFill>
                  <a:latin typeface="Courier New" panose="02070309020205020404" pitchFamily="49" charset="0"/>
                  <a:cs typeface="Courier New" panose="02070309020205020404" pitchFamily="49" charset="0"/>
                </a:rPr>
                <a:t>m_denominator</a:t>
              </a:r>
              <a:r>
                <a:rPr lang="en-US" altLang="zh-CN" sz="1400" dirty="0">
                  <a:solidFill>
                    <a:srgbClr val="000000"/>
                  </a:solidFill>
                  <a:latin typeface="Courier New" panose="02070309020205020404" pitchFamily="49" charset="0"/>
                  <a:cs typeface="Courier New" panose="02070309020205020404" pitchFamily="49" charset="0"/>
                </a:rPr>
                <a:t>(below) {}</a:t>
              </a:r>
            </a:p>
            <a:p>
              <a:r>
                <a:rPr lang="en-US" altLang="zh-CN" sz="1400" dirty="0">
                  <a:solidFill>
                    <a:srgbClr val="0000FF"/>
                  </a:solidFill>
                  <a:latin typeface="Courier New" panose="02070309020205020404" pitchFamily="49" charset="0"/>
                  <a:cs typeface="Courier New" panose="02070309020205020404" pitchFamily="49" charset="0"/>
                </a:rPr>
                <a:t>    operator</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FF"/>
                  </a:solidFill>
                  <a:latin typeface="Courier New" panose="02070309020205020404" pitchFamily="49" charset="0"/>
                  <a:cs typeface="Courier New" panose="02070309020205020404" pitchFamily="49" charset="0"/>
                </a:rPr>
                <a:t>double</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FF"/>
                  </a:solidFill>
                  <a:latin typeface="Courier New" panose="02070309020205020404" pitchFamily="49" charset="0"/>
                  <a:cs typeface="Courier New" panose="02070309020205020404" pitchFamily="49" charset="0"/>
                </a:rPr>
                <a:t>const</a:t>
              </a:r>
              <a:r>
                <a:rPr lang="en-US" altLang="zh-CN" sz="1400" dirty="0">
                  <a:solidFill>
                    <a:srgbClr val="000000"/>
                  </a:solidFill>
                  <a:latin typeface="Courier New" panose="02070309020205020404" pitchFamily="49" charset="0"/>
                  <a:cs typeface="Courier New" panose="02070309020205020404" pitchFamily="49" charset="0"/>
                </a:rPr>
                <a:t> {</a:t>
              </a:r>
            </a:p>
            <a:p>
              <a:r>
                <a:rPr lang="en-US" altLang="zh-CN" sz="1400" dirty="0">
                  <a:solidFill>
                    <a:srgbClr val="0000FF"/>
                  </a:solidFill>
                  <a:latin typeface="Courier New" panose="02070309020205020404" pitchFamily="49" charset="0"/>
                  <a:cs typeface="Courier New" panose="02070309020205020404" pitchFamily="49" charset="0"/>
                </a:rPr>
                <a:t>        return</a:t>
              </a:r>
              <a:r>
                <a:rPr lang="en-US" altLang="zh-CN" sz="1400" dirty="0">
                  <a:solidFill>
                    <a:srgbClr val="000000"/>
                  </a:solidFill>
                  <a:latin typeface="Courier New" panose="02070309020205020404" pitchFamily="49" charset="0"/>
                  <a:cs typeface="Courier New" panose="02070309020205020404" pitchFamily="49" charset="0"/>
                </a:rPr>
                <a:t> 1.*</a:t>
              </a:r>
              <a:r>
                <a:rPr lang="en-US" altLang="zh-CN" sz="1400" dirty="0" err="1">
                  <a:solidFill>
                    <a:srgbClr val="000000"/>
                  </a:solidFill>
                  <a:latin typeface="Courier New" panose="02070309020205020404" pitchFamily="49" charset="0"/>
                  <a:cs typeface="Courier New" panose="02070309020205020404" pitchFamily="49" charset="0"/>
                </a:rPr>
                <a:t>m_numerator</a:t>
              </a:r>
              <a:r>
                <a:rPr lang="en-US" altLang="zh-CN" sz="1400" dirty="0">
                  <a:solidFill>
                    <a:srgbClr val="000000"/>
                  </a:solidFill>
                  <a:latin typeface="Courier New" panose="02070309020205020404" pitchFamily="49" charset="0"/>
                  <a:cs typeface="Courier New" panose="02070309020205020404" pitchFamily="49" charset="0"/>
                </a:rPr>
                <a:t> / </a:t>
              </a:r>
              <a:r>
                <a:rPr lang="en-US" altLang="zh-CN" sz="1400" dirty="0" err="1">
                  <a:solidFill>
                    <a:srgbClr val="000000"/>
                  </a:solidFill>
                  <a:latin typeface="Courier New" panose="02070309020205020404" pitchFamily="49" charset="0"/>
                  <a:cs typeface="Courier New" panose="02070309020205020404" pitchFamily="49" charset="0"/>
                </a:rPr>
                <a:t>m_denominator</a:t>
              </a:r>
              <a:r>
                <a:rPr lang="en-US" altLang="zh-CN" sz="1400" dirty="0">
                  <a:solidFill>
                    <a:srgbClr val="000000"/>
                  </a:solidFill>
                  <a:latin typeface="Courier New" panose="02070309020205020404" pitchFamily="49" charset="0"/>
                  <a:cs typeface="Courier New" panose="02070309020205020404" pitchFamily="49" charset="0"/>
                </a:rPr>
                <a:t>;</a:t>
              </a:r>
            </a:p>
            <a:p>
              <a:r>
                <a:rPr lang="en-US" altLang="zh-CN" sz="1400" dirty="0">
                  <a:solidFill>
                    <a:srgbClr val="000000"/>
                  </a:solidFill>
                  <a:latin typeface="Courier New" panose="02070309020205020404" pitchFamily="49" charset="0"/>
                  <a:cs typeface="Courier New" panose="02070309020205020404" pitchFamily="49" charset="0"/>
                </a:rPr>
                <a:t>    }</a:t>
              </a:r>
            </a:p>
            <a:p>
              <a:r>
                <a:rPr lang="en-US" altLang="zh-CN" sz="1400" dirty="0">
                  <a:solidFill>
                    <a:srgbClr val="000000"/>
                  </a:solidFill>
                  <a:latin typeface="Courier New" panose="02070309020205020404" pitchFamily="49" charset="0"/>
                  <a:cs typeface="Courier New" panose="02070309020205020404" pitchFamily="49" charset="0"/>
                </a:rPr>
                <a:t>};</a:t>
              </a:r>
            </a:p>
          </p:txBody>
        </p:sp>
        <p:grpSp>
          <p:nvGrpSpPr>
            <p:cNvPr id="15" name="组合 14">
              <a:extLst>
                <a:ext uri="{FF2B5EF4-FFF2-40B4-BE49-F238E27FC236}">
                  <a16:creationId xmlns:a16="http://schemas.microsoft.com/office/drawing/2014/main" id="{C8060DF2-E2D0-47C4-B37E-452280FE54AE}"/>
                </a:ext>
              </a:extLst>
            </p:cNvPr>
            <p:cNvGrpSpPr/>
            <p:nvPr/>
          </p:nvGrpSpPr>
          <p:grpSpPr>
            <a:xfrm>
              <a:off x="117133" y="4626573"/>
              <a:ext cx="8704053" cy="475449"/>
              <a:chOff x="219973" y="1763590"/>
              <a:chExt cx="8704053" cy="475449"/>
            </a:xfrm>
          </p:grpSpPr>
          <p:sp>
            <p:nvSpPr>
              <p:cNvPr id="16" name="矩形: 圆顶角 15">
                <a:extLst>
                  <a:ext uri="{FF2B5EF4-FFF2-40B4-BE49-F238E27FC236}">
                    <a16:creationId xmlns:a16="http://schemas.microsoft.com/office/drawing/2014/main" id="{21E852D4-34D8-41AB-8B17-26754DA31622}"/>
                  </a:ext>
                </a:extLst>
              </p:cNvPr>
              <p:cNvSpPr/>
              <p:nvPr/>
            </p:nvSpPr>
            <p:spPr>
              <a:xfrm>
                <a:off x="219974" y="1763590"/>
                <a:ext cx="8704052" cy="417061"/>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bg1"/>
                    </a:solidFill>
                    <a:latin typeface="Courier New" panose="02070309020205020404" pitchFamily="49" charset="0"/>
                    <a:cs typeface="Courier New" panose="02070309020205020404" pitchFamily="49" charset="0"/>
                  </a:rPr>
                  <a:t>示例</a:t>
                </a:r>
              </a:p>
            </p:txBody>
          </p:sp>
          <p:sp>
            <p:nvSpPr>
              <p:cNvPr id="17" name="矩形 16">
                <a:extLst>
                  <a:ext uri="{FF2B5EF4-FFF2-40B4-BE49-F238E27FC236}">
                    <a16:creationId xmlns:a16="http://schemas.microsoft.com/office/drawing/2014/main" id="{7B7B7468-6446-4C7A-A29A-07906EFE45DB}"/>
                  </a:ext>
                </a:extLst>
              </p:cNvPr>
              <p:cNvSpPr/>
              <p:nvPr/>
            </p:nvSpPr>
            <p:spPr>
              <a:xfrm>
                <a:off x="219973" y="1777374"/>
                <a:ext cx="8704051" cy="461665"/>
              </a:xfrm>
              <a:prstGeom prst="rect">
                <a:avLst/>
              </a:prstGeom>
            </p:spPr>
            <p:txBody>
              <a:bodyPr wrap="square">
                <a:spAutoFit/>
              </a:bodyPr>
              <a:lstStyle/>
              <a:p>
                <a:endParaRPr lang="zh-CN" altLang="en-US" sz="2400" dirty="0">
                  <a:solidFill>
                    <a:schemeClr val="bg1"/>
                  </a:solidFill>
                  <a:latin typeface="Courier New" panose="02070309020205020404" pitchFamily="49" charset="0"/>
                  <a:cs typeface="Courier New" panose="02070309020205020404" pitchFamily="49" charset="0"/>
                </a:endParaRPr>
              </a:p>
            </p:txBody>
          </p:sp>
        </p:grpSp>
      </p:grpSp>
      <p:grpSp>
        <p:nvGrpSpPr>
          <p:cNvPr id="18" name="组合 17">
            <a:extLst>
              <a:ext uri="{FF2B5EF4-FFF2-40B4-BE49-F238E27FC236}">
                <a16:creationId xmlns:a16="http://schemas.microsoft.com/office/drawing/2014/main" id="{43736EF1-7D9B-44C1-962F-EDBFE342F521}"/>
              </a:ext>
            </a:extLst>
          </p:cNvPr>
          <p:cNvGrpSpPr/>
          <p:nvPr/>
        </p:nvGrpSpPr>
        <p:grpSpPr>
          <a:xfrm>
            <a:off x="6107185" y="2881277"/>
            <a:ext cx="2816663" cy="1599646"/>
            <a:chOff x="117017" y="4626573"/>
            <a:chExt cx="8704169" cy="1599646"/>
          </a:xfrm>
          <a:effectLst>
            <a:outerShdw blurRad="50800" dist="38100" dir="2700000" algn="tl" rotWithShape="0">
              <a:prstClr val="black">
                <a:alpha val="40000"/>
              </a:prstClr>
            </a:outerShdw>
          </a:effectLst>
        </p:grpSpPr>
        <p:sp>
          <p:nvSpPr>
            <p:cNvPr id="19" name="矩形: 圆角 36">
              <a:extLst>
                <a:ext uri="{FF2B5EF4-FFF2-40B4-BE49-F238E27FC236}">
                  <a16:creationId xmlns:a16="http://schemas.microsoft.com/office/drawing/2014/main" id="{A218253C-6679-4E01-848C-F20135947ED2}"/>
                </a:ext>
              </a:extLst>
            </p:cNvPr>
            <p:cNvSpPr/>
            <p:nvPr/>
          </p:nvSpPr>
          <p:spPr>
            <a:xfrm>
              <a:off x="117017" y="5051923"/>
              <a:ext cx="8704052" cy="1174296"/>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 fmla="*/ 0 w 8704051"/>
                <a:gd name="connsiteY0" fmla="*/ 823321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103039 h 926360"/>
                <a:gd name="connsiteX4" fmla="*/ 8705787 w 8705787"/>
                <a:gd name="connsiteY4" fmla="*/ 825702 h 926360"/>
                <a:gd name="connsiteX5" fmla="*/ 8605129 w 8705787"/>
                <a:gd name="connsiteY5" fmla="*/ 926360 h 926360"/>
                <a:gd name="connsiteX6" fmla="*/ 102394 w 8705787"/>
                <a:gd name="connsiteY6" fmla="*/ 926360 h 926360"/>
                <a:gd name="connsiteX7" fmla="*/ 1736 w 8705787"/>
                <a:gd name="connsiteY7" fmla="*/ 825702 h 926360"/>
                <a:gd name="connsiteX0" fmla="*/ 1736 w 9277174"/>
                <a:gd name="connsiteY0" fmla="*/ 825702 h 926360"/>
                <a:gd name="connsiteX1" fmla="*/ 0 w 9277174"/>
                <a:gd name="connsiteY1" fmla="*/ 0 h 926360"/>
                <a:gd name="connsiteX2" fmla="*/ 8605129 w 9277174"/>
                <a:gd name="connsiteY2" fmla="*/ 2381 h 926360"/>
                <a:gd name="connsiteX3" fmla="*/ 8705787 w 9277174"/>
                <a:gd name="connsiteY3" fmla="*/ 825702 h 926360"/>
                <a:gd name="connsiteX4" fmla="*/ 8605129 w 9277174"/>
                <a:gd name="connsiteY4" fmla="*/ 926360 h 926360"/>
                <a:gd name="connsiteX5" fmla="*/ 102394 w 9277174"/>
                <a:gd name="connsiteY5" fmla="*/ 926360 h 926360"/>
                <a:gd name="connsiteX6" fmla="*/ 1736 w 9277174"/>
                <a:gd name="connsiteY6" fmla="*/ 825702 h 926360"/>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825702 h 926360"/>
                <a:gd name="connsiteX4" fmla="*/ 8605129 w 8705787"/>
                <a:gd name="connsiteY4" fmla="*/ 926360 h 926360"/>
                <a:gd name="connsiteX5" fmla="*/ 102394 w 8705787"/>
                <a:gd name="connsiteY5" fmla="*/ 926360 h 926360"/>
                <a:gd name="connsiteX6" fmla="*/ 1736 w 8705787"/>
                <a:gd name="connsiteY6" fmla="*/ 825702 h 926360"/>
                <a:gd name="connsiteX0" fmla="*/ 1736 w 8706729"/>
                <a:gd name="connsiteY0" fmla="*/ 825702 h 926360"/>
                <a:gd name="connsiteX1" fmla="*/ 0 w 8706729"/>
                <a:gd name="connsiteY1" fmla="*/ 0 h 926360"/>
                <a:gd name="connsiteX2" fmla="*/ 8706729 w 8706729"/>
                <a:gd name="connsiteY2" fmla="*/ 2381 h 926360"/>
                <a:gd name="connsiteX3" fmla="*/ 8705787 w 8706729"/>
                <a:gd name="connsiteY3" fmla="*/ 825702 h 926360"/>
                <a:gd name="connsiteX4" fmla="*/ 8605129 w 8706729"/>
                <a:gd name="connsiteY4" fmla="*/ 926360 h 926360"/>
                <a:gd name="connsiteX5" fmla="*/ 102394 w 8706729"/>
                <a:gd name="connsiteY5" fmla="*/ 926360 h 926360"/>
                <a:gd name="connsiteX6" fmla="*/ 1736 w 8706729"/>
                <a:gd name="connsiteY6" fmla="*/ 825702 h 926360"/>
                <a:gd name="connsiteX0" fmla="*/ 117 w 8705110"/>
                <a:gd name="connsiteY0" fmla="*/ 825702 h 926360"/>
                <a:gd name="connsiteX1" fmla="*/ 762 w 8705110"/>
                <a:gd name="connsiteY1" fmla="*/ 0 h 926360"/>
                <a:gd name="connsiteX2" fmla="*/ 8705110 w 8705110"/>
                <a:gd name="connsiteY2" fmla="*/ 2381 h 926360"/>
                <a:gd name="connsiteX3" fmla="*/ 8704168 w 8705110"/>
                <a:gd name="connsiteY3" fmla="*/ 825702 h 926360"/>
                <a:gd name="connsiteX4" fmla="*/ 8603510 w 8705110"/>
                <a:gd name="connsiteY4" fmla="*/ 926360 h 926360"/>
                <a:gd name="connsiteX5" fmla="*/ 100775 w 8705110"/>
                <a:gd name="connsiteY5" fmla="*/ 926360 h 926360"/>
                <a:gd name="connsiteX6" fmla="*/ 117 w 8705110"/>
                <a:gd name="connsiteY6" fmla="*/ 825702 h 92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FCF6EE"/>
            </a:solidFill>
            <a:ln>
              <a:solidFill>
                <a:srgbClr val="FCF6EE"/>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20000"/>
                </a:lnSpc>
                <a:buClr>
                  <a:srgbClr val="E2A856"/>
                </a:buClr>
                <a:buSzPct val="80000"/>
              </a:pPr>
              <a:r>
                <a:rPr lang="zh-CN" altLang="en-US" sz="2000" dirty="0">
                  <a:solidFill>
                    <a:srgbClr val="000000"/>
                  </a:solidFill>
                  <a:latin typeface="MicrosoftYaHei"/>
                </a:rPr>
                <a:t>为 </a:t>
              </a:r>
              <a:r>
                <a:rPr lang="en-US" altLang="zh-CN" sz="2000" dirty="0">
                  <a:solidFill>
                    <a:srgbClr val="000000"/>
                  </a:solidFill>
                  <a:latin typeface="Courier New" panose="02070309020205020404" pitchFamily="49" charset="0"/>
                  <a:cs typeface="Courier New" panose="02070309020205020404" pitchFamily="49" charset="0"/>
                </a:rPr>
                <a:t>Fraction</a:t>
              </a:r>
              <a:r>
                <a:rPr lang="en-US" altLang="zh-CN" sz="2000" dirty="0">
                  <a:solidFill>
                    <a:srgbClr val="000000"/>
                  </a:solidFill>
                  <a:latin typeface="MicrosoftYaHei"/>
                </a:rPr>
                <a:t> </a:t>
              </a:r>
              <a:r>
                <a:rPr lang="zh-CN" altLang="en-US" sz="2000" dirty="0">
                  <a:solidFill>
                    <a:srgbClr val="000000"/>
                  </a:solidFill>
                  <a:latin typeface="MicrosoftYaHei"/>
                </a:rPr>
                <a:t>类添加一个转换为 </a:t>
              </a:r>
              <a:r>
                <a:rPr lang="en-US" altLang="zh-CN" sz="2000" dirty="0">
                  <a:solidFill>
                    <a:srgbClr val="000000"/>
                  </a:solidFill>
                  <a:latin typeface="Courier New" panose="02070309020205020404" pitchFamily="49" charset="0"/>
                  <a:cs typeface="Courier New" panose="02070309020205020404" pitchFamily="49" charset="0"/>
                </a:rPr>
                <a:t>double</a:t>
              </a:r>
              <a:r>
                <a:rPr lang="en-US" altLang="zh-CN" sz="2000" dirty="0">
                  <a:solidFill>
                    <a:srgbClr val="000000"/>
                  </a:solidFill>
                  <a:latin typeface="MicrosoftYaHei"/>
                </a:rPr>
                <a:t> </a:t>
              </a:r>
              <a:r>
                <a:rPr lang="zh-CN" altLang="en-US" sz="2000" dirty="0">
                  <a:solidFill>
                    <a:srgbClr val="000000"/>
                  </a:solidFill>
                  <a:latin typeface="MicrosoftYaHei"/>
                </a:rPr>
                <a:t>类型的类型转换运算符</a:t>
              </a:r>
              <a:endParaRPr lang="en-US" altLang="zh-CN" sz="2000" dirty="0">
                <a:solidFill>
                  <a:srgbClr val="000000"/>
                </a:solidFill>
                <a:latin typeface="MicrosoftYaHei"/>
              </a:endParaRPr>
            </a:p>
          </p:txBody>
        </p:sp>
        <p:grpSp>
          <p:nvGrpSpPr>
            <p:cNvPr id="20" name="组合 19">
              <a:extLst>
                <a:ext uri="{FF2B5EF4-FFF2-40B4-BE49-F238E27FC236}">
                  <a16:creationId xmlns:a16="http://schemas.microsoft.com/office/drawing/2014/main" id="{864C1DB9-8F22-464E-A746-9AEBB0781CB4}"/>
                </a:ext>
              </a:extLst>
            </p:cNvPr>
            <p:cNvGrpSpPr/>
            <p:nvPr/>
          </p:nvGrpSpPr>
          <p:grpSpPr>
            <a:xfrm>
              <a:off x="117133" y="4626573"/>
              <a:ext cx="8704053" cy="475449"/>
              <a:chOff x="219973" y="1763590"/>
              <a:chExt cx="8704053" cy="475449"/>
            </a:xfrm>
          </p:grpSpPr>
          <p:sp>
            <p:nvSpPr>
              <p:cNvPr id="21" name="矩形: 圆顶角 20">
                <a:extLst>
                  <a:ext uri="{FF2B5EF4-FFF2-40B4-BE49-F238E27FC236}">
                    <a16:creationId xmlns:a16="http://schemas.microsoft.com/office/drawing/2014/main" id="{9B9419F1-B5EE-40D9-A02A-8DC7E62B5507}"/>
                  </a:ext>
                </a:extLst>
              </p:cNvPr>
              <p:cNvSpPr/>
              <p:nvPr/>
            </p:nvSpPr>
            <p:spPr>
              <a:xfrm>
                <a:off x="219974" y="1763590"/>
                <a:ext cx="8704052" cy="417061"/>
              </a:xfrm>
              <a:prstGeom prst="round2SameRect">
                <a:avLst>
                  <a:gd name="adj1" fmla="val 20076"/>
                  <a:gd name="adj2" fmla="val 0"/>
                </a:avLst>
              </a:prstGeom>
              <a:solidFill>
                <a:srgbClr val="E2A856"/>
              </a:solidFill>
              <a:ln>
                <a:solidFill>
                  <a:srgbClr val="E2A8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bg1"/>
                    </a:solidFill>
                    <a:latin typeface="Courier New" panose="02070309020205020404" pitchFamily="49" charset="0"/>
                    <a:cs typeface="Courier New" panose="02070309020205020404" pitchFamily="49" charset="0"/>
                  </a:rPr>
                  <a:t>说明</a:t>
                </a:r>
              </a:p>
            </p:txBody>
          </p:sp>
          <p:sp>
            <p:nvSpPr>
              <p:cNvPr id="22" name="矩形 21">
                <a:extLst>
                  <a:ext uri="{FF2B5EF4-FFF2-40B4-BE49-F238E27FC236}">
                    <a16:creationId xmlns:a16="http://schemas.microsoft.com/office/drawing/2014/main" id="{C36AF816-F0E2-46F5-8B06-AA7544E9C88E}"/>
                  </a:ext>
                </a:extLst>
              </p:cNvPr>
              <p:cNvSpPr/>
              <p:nvPr/>
            </p:nvSpPr>
            <p:spPr>
              <a:xfrm>
                <a:off x="219973" y="1777374"/>
                <a:ext cx="8704051" cy="461665"/>
              </a:xfrm>
              <a:prstGeom prst="rect">
                <a:avLst/>
              </a:prstGeom>
            </p:spPr>
            <p:txBody>
              <a:bodyPr wrap="square">
                <a:spAutoFit/>
              </a:bodyPr>
              <a:lstStyle/>
              <a:p>
                <a:endParaRPr lang="zh-CN" altLang="en-US" sz="2400" dirty="0">
                  <a:solidFill>
                    <a:schemeClr val="bg1"/>
                  </a:solidFill>
                  <a:latin typeface="Courier New" panose="02070309020205020404" pitchFamily="49" charset="0"/>
                  <a:cs typeface="Courier New" panose="02070309020205020404" pitchFamily="49" charset="0"/>
                </a:endParaRPr>
              </a:p>
            </p:txBody>
          </p:sp>
        </p:grpSp>
      </p:grpSp>
    </p:spTree>
    <p:extLst>
      <p:ext uri="{BB962C8B-B14F-4D97-AF65-F5344CB8AC3E}">
        <p14:creationId xmlns:p14="http://schemas.microsoft.com/office/powerpoint/2010/main" val="3385363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47</a:t>
            </a:fld>
            <a:endParaRPr lang="zh-CN" altLang="en-US" dirty="0"/>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842066" cy="584775"/>
          </a:xfrm>
          <a:prstGeom prst="rect">
            <a:avLst/>
          </a:prstGeom>
          <a:noFill/>
        </p:spPr>
        <p:txBody>
          <a:bodyPr wrap="square" rtlCol="0">
            <a:spAutoFit/>
          </a:bodyPr>
          <a:lstStyle/>
          <a:p>
            <a:r>
              <a:rPr lang="en-US" altLang="zh-CN" sz="3200" dirty="0">
                <a:solidFill>
                  <a:schemeClr val="bg1"/>
                </a:solidFill>
              </a:rPr>
              <a:t>6.3.6 </a:t>
            </a:r>
            <a:r>
              <a:rPr lang="zh-CN" altLang="en-US" sz="3200" dirty="0">
                <a:solidFill>
                  <a:schemeClr val="bg1"/>
                </a:solidFill>
              </a:rPr>
              <a:t>类型转换运算符</a:t>
            </a:r>
            <a:endParaRPr lang="zh-CN" altLang="en-US" sz="2400" dirty="0">
              <a:solidFill>
                <a:schemeClr val="bg1"/>
              </a:solidFill>
            </a:endParaRPr>
          </a:p>
        </p:txBody>
      </p:sp>
      <p:grpSp>
        <p:nvGrpSpPr>
          <p:cNvPr id="13" name="组合 12">
            <a:extLst>
              <a:ext uri="{FF2B5EF4-FFF2-40B4-BE49-F238E27FC236}">
                <a16:creationId xmlns:a16="http://schemas.microsoft.com/office/drawing/2014/main" id="{DC13AE3F-DCD2-4DF5-9E29-916122C571E7}"/>
              </a:ext>
            </a:extLst>
          </p:cNvPr>
          <p:cNvGrpSpPr/>
          <p:nvPr/>
        </p:nvGrpSpPr>
        <p:grpSpPr>
          <a:xfrm>
            <a:off x="219798" y="2235794"/>
            <a:ext cx="2540180" cy="1230314"/>
            <a:chOff x="117017" y="4626573"/>
            <a:chExt cx="8704169" cy="1230314"/>
          </a:xfrm>
          <a:effectLst>
            <a:outerShdw blurRad="50800" dist="38100" dir="2700000" algn="tl" rotWithShape="0">
              <a:prstClr val="black">
                <a:alpha val="40000"/>
              </a:prstClr>
            </a:outerShdw>
          </a:effectLst>
        </p:grpSpPr>
        <p:sp>
          <p:nvSpPr>
            <p:cNvPr id="14" name="矩形: 圆角 36">
              <a:extLst>
                <a:ext uri="{FF2B5EF4-FFF2-40B4-BE49-F238E27FC236}">
                  <a16:creationId xmlns:a16="http://schemas.microsoft.com/office/drawing/2014/main" id="{0CBC8F39-9576-4E0D-89F0-EA4AD9928DA9}"/>
                </a:ext>
              </a:extLst>
            </p:cNvPr>
            <p:cNvSpPr/>
            <p:nvPr/>
          </p:nvSpPr>
          <p:spPr>
            <a:xfrm>
              <a:off x="117017" y="5051923"/>
              <a:ext cx="8704052" cy="804964"/>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 fmla="*/ 0 w 8704051"/>
                <a:gd name="connsiteY0" fmla="*/ 823321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103039 h 926360"/>
                <a:gd name="connsiteX4" fmla="*/ 8705787 w 8705787"/>
                <a:gd name="connsiteY4" fmla="*/ 825702 h 926360"/>
                <a:gd name="connsiteX5" fmla="*/ 8605129 w 8705787"/>
                <a:gd name="connsiteY5" fmla="*/ 926360 h 926360"/>
                <a:gd name="connsiteX6" fmla="*/ 102394 w 8705787"/>
                <a:gd name="connsiteY6" fmla="*/ 926360 h 926360"/>
                <a:gd name="connsiteX7" fmla="*/ 1736 w 8705787"/>
                <a:gd name="connsiteY7" fmla="*/ 825702 h 926360"/>
                <a:gd name="connsiteX0" fmla="*/ 1736 w 9277174"/>
                <a:gd name="connsiteY0" fmla="*/ 825702 h 926360"/>
                <a:gd name="connsiteX1" fmla="*/ 0 w 9277174"/>
                <a:gd name="connsiteY1" fmla="*/ 0 h 926360"/>
                <a:gd name="connsiteX2" fmla="*/ 8605129 w 9277174"/>
                <a:gd name="connsiteY2" fmla="*/ 2381 h 926360"/>
                <a:gd name="connsiteX3" fmla="*/ 8705787 w 9277174"/>
                <a:gd name="connsiteY3" fmla="*/ 825702 h 926360"/>
                <a:gd name="connsiteX4" fmla="*/ 8605129 w 9277174"/>
                <a:gd name="connsiteY4" fmla="*/ 926360 h 926360"/>
                <a:gd name="connsiteX5" fmla="*/ 102394 w 9277174"/>
                <a:gd name="connsiteY5" fmla="*/ 926360 h 926360"/>
                <a:gd name="connsiteX6" fmla="*/ 1736 w 9277174"/>
                <a:gd name="connsiteY6" fmla="*/ 825702 h 926360"/>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825702 h 926360"/>
                <a:gd name="connsiteX4" fmla="*/ 8605129 w 8705787"/>
                <a:gd name="connsiteY4" fmla="*/ 926360 h 926360"/>
                <a:gd name="connsiteX5" fmla="*/ 102394 w 8705787"/>
                <a:gd name="connsiteY5" fmla="*/ 926360 h 926360"/>
                <a:gd name="connsiteX6" fmla="*/ 1736 w 8705787"/>
                <a:gd name="connsiteY6" fmla="*/ 825702 h 926360"/>
                <a:gd name="connsiteX0" fmla="*/ 1736 w 8706729"/>
                <a:gd name="connsiteY0" fmla="*/ 825702 h 926360"/>
                <a:gd name="connsiteX1" fmla="*/ 0 w 8706729"/>
                <a:gd name="connsiteY1" fmla="*/ 0 h 926360"/>
                <a:gd name="connsiteX2" fmla="*/ 8706729 w 8706729"/>
                <a:gd name="connsiteY2" fmla="*/ 2381 h 926360"/>
                <a:gd name="connsiteX3" fmla="*/ 8705787 w 8706729"/>
                <a:gd name="connsiteY3" fmla="*/ 825702 h 926360"/>
                <a:gd name="connsiteX4" fmla="*/ 8605129 w 8706729"/>
                <a:gd name="connsiteY4" fmla="*/ 926360 h 926360"/>
                <a:gd name="connsiteX5" fmla="*/ 102394 w 8706729"/>
                <a:gd name="connsiteY5" fmla="*/ 926360 h 926360"/>
                <a:gd name="connsiteX6" fmla="*/ 1736 w 8706729"/>
                <a:gd name="connsiteY6" fmla="*/ 825702 h 926360"/>
                <a:gd name="connsiteX0" fmla="*/ 117 w 8705110"/>
                <a:gd name="connsiteY0" fmla="*/ 825702 h 926360"/>
                <a:gd name="connsiteX1" fmla="*/ 762 w 8705110"/>
                <a:gd name="connsiteY1" fmla="*/ 0 h 926360"/>
                <a:gd name="connsiteX2" fmla="*/ 8705110 w 8705110"/>
                <a:gd name="connsiteY2" fmla="*/ 2381 h 926360"/>
                <a:gd name="connsiteX3" fmla="*/ 8704168 w 8705110"/>
                <a:gd name="connsiteY3" fmla="*/ 825702 h 926360"/>
                <a:gd name="connsiteX4" fmla="*/ 8603510 w 8705110"/>
                <a:gd name="connsiteY4" fmla="*/ 926360 h 926360"/>
                <a:gd name="connsiteX5" fmla="*/ 100775 w 8705110"/>
                <a:gd name="connsiteY5" fmla="*/ 926360 h 926360"/>
                <a:gd name="connsiteX6" fmla="*/ 117 w 8705110"/>
                <a:gd name="connsiteY6" fmla="*/ 825702 h 92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noAutofit/>
            </a:bodyPr>
            <a:lstStyle/>
            <a:p>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f = 2;</a:t>
              </a:r>
            </a:p>
          </p:txBody>
        </p:sp>
        <p:grpSp>
          <p:nvGrpSpPr>
            <p:cNvPr id="15" name="组合 14">
              <a:extLst>
                <a:ext uri="{FF2B5EF4-FFF2-40B4-BE49-F238E27FC236}">
                  <a16:creationId xmlns:a16="http://schemas.microsoft.com/office/drawing/2014/main" id="{C8060DF2-E2D0-47C4-B37E-452280FE54AE}"/>
                </a:ext>
              </a:extLst>
            </p:cNvPr>
            <p:cNvGrpSpPr/>
            <p:nvPr/>
          </p:nvGrpSpPr>
          <p:grpSpPr>
            <a:xfrm>
              <a:off x="117133" y="4626573"/>
              <a:ext cx="8704053" cy="475449"/>
              <a:chOff x="219973" y="1763590"/>
              <a:chExt cx="8704053" cy="475449"/>
            </a:xfrm>
          </p:grpSpPr>
          <p:sp>
            <p:nvSpPr>
              <p:cNvPr id="16" name="矩形: 圆顶角 15">
                <a:extLst>
                  <a:ext uri="{FF2B5EF4-FFF2-40B4-BE49-F238E27FC236}">
                    <a16:creationId xmlns:a16="http://schemas.microsoft.com/office/drawing/2014/main" id="{21E852D4-34D8-41AB-8B17-26754DA31622}"/>
                  </a:ext>
                </a:extLst>
              </p:cNvPr>
              <p:cNvSpPr/>
              <p:nvPr/>
            </p:nvSpPr>
            <p:spPr>
              <a:xfrm>
                <a:off x="219974" y="1763590"/>
                <a:ext cx="8704052" cy="417061"/>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bg1"/>
                    </a:solidFill>
                    <a:latin typeface="Courier New" panose="02070309020205020404" pitchFamily="49" charset="0"/>
                    <a:cs typeface="Courier New" panose="02070309020205020404" pitchFamily="49" charset="0"/>
                  </a:rPr>
                  <a:t>示例部分一</a:t>
                </a:r>
              </a:p>
            </p:txBody>
          </p:sp>
          <p:sp>
            <p:nvSpPr>
              <p:cNvPr id="17" name="矩形 16">
                <a:extLst>
                  <a:ext uri="{FF2B5EF4-FFF2-40B4-BE49-F238E27FC236}">
                    <a16:creationId xmlns:a16="http://schemas.microsoft.com/office/drawing/2014/main" id="{7B7B7468-6446-4C7A-A29A-07906EFE45DB}"/>
                  </a:ext>
                </a:extLst>
              </p:cNvPr>
              <p:cNvSpPr/>
              <p:nvPr/>
            </p:nvSpPr>
            <p:spPr>
              <a:xfrm>
                <a:off x="219973" y="1777374"/>
                <a:ext cx="8704051" cy="461665"/>
              </a:xfrm>
              <a:prstGeom prst="rect">
                <a:avLst/>
              </a:prstGeom>
            </p:spPr>
            <p:txBody>
              <a:bodyPr wrap="square">
                <a:spAutoFit/>
              </a:bodyPr>
              <a:lstStyle/>
              <a:p>
                <a:endParaRPr lang="zh-CN" altLang="en-US" sz="2400" dirty="0">
                  <a:solidFill>
                    <a:schemeClr val="bg1"/>
                  </a:solidFill>
                  <a:latin typeface="Courier New" panose="02070309020205020404" pitchFamily="49" charset="0"/>
                  <a:cs typeface="Courier New" panose="02070309020205020404" pitchFamily="49" charset="0"/>
                </a:endParaRPr>
              </a:p>
            </p:txBody>
          </p:sp>
        </p:grpSp>
      </p:grpSp>
      <p:grpSp>
        <p:nvGrpSpPr>
          <p:cNvPr id="18" name="组合 17">
            <a:extLst>
              <a:ext uri="{FF2B5EF4-FFF2-40B4-BE49-F238E27FC236}">
                <a16:creationId xmlns:a16="http://schemas.microsoft.com/office/drawing/2014/main" id="{A7857F2C-9FAF-4898-8B7A-2BC1B6E7D4FA}"/>
              </a:ext>
            </a:extLst>
          </p:cNvPr>
          <p:cNvGrpSpPr/>
          <p:nvPr/>
        </p:nvGrpSpPr>
        <p:grpSpPr>
          <a:xfrm>
            <a:off x="211408" y="1151617"/>
            <a:ext cx="8704169" cy="860982"/>
            <a:chOff x="117017" y="4626573"/>
            <a:chExt cx="8704169" cy="860982"/>
          </a:xfrm>
          <a:effectLst>
            <a:outerShdw blurRad="50800" dist="38100" dir="2700000" algn="tl" rotWithShape="0">
              <a:prstClr val="black">
                <a:alpha val="40000"/>
              </a:prstClr>
            </a:outerShdw>
          </a:effectLst>
        </p:grpSpPr>
        <p:sp>
          <p:nvSpPr>
            <p:cNvPr id="19" name="矩形: 圆角 36">
              <a:extLst>
                <a:ext uri="{FF2B5EF4-FFF2-40B4-BE49-F238E27FC236}">
                  <a16:creationId xmlns:a16="http://schemas.microsoft.com/office/drawing/2014/main" id="{C8860792-E204-499B-826F-C46DBEB9FC02}"/>
                </a:ext>
              </a:extLst>
            </p:cNvPr>
            <p:cNvSpPr/>
            <p:nvPr/>
          </p:nvSpPr>
          <p:spPr>
            <a:xfrm>
              <a:off x="117017" y="5051923"/>
              <a:ext cx="8704051" cy="435632"/>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 fmla="*/ 0 w 8704051"/>
                <a:gd name="connsiteY0" fmla="*/ 823321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103039 h 926360"/>
                <a:gd name="connsiteX4" fmla="*/ 8705787 w 8705787"/>
                <a:gd name="connsiteY4" fmla="*/ 825702 h 926360"/>
                <a:gd name="connsiteX5" fmla="*/ 8605129 w 8705787"/>
                <a:gd name="connsiteY5" fmla="*/ 926360 h 926360"/>
                <a:gd name="connsiteX6" fmla="*/ 102394 w 8705787"/>
                <a:gd name="connsiteY6" fmla="*/ 926360 h 926360"/>
                <a:gd name="connsiteX7" fmla="*/ 1736 w 8705787"/>
                <a:gd name="connsiteY7" fmla="*/ 825702 h 926360"/>
                <a:gd name="connsiteX0" fmla="*/ 1736 w 9277174"/>
                <a:gd name="connsiteY0" fmla="*/ 825702 h 926360"/>
                <a:gd name="connsiteX1" fmla="*/ 0 w 9277174"/>
                <a:gd name="connsiteY1" fmla="*/ 0 h 926360"/>
                <a:gd name="connsiteX2" fmla="*/ 8605129 w 9277174"/>
                <a:gd name="connsiteY2" fmla="*/ 2381 h 926360"/>
                <a:gd name="connsiteX3" fmla="*/ 8705787 w 9277174"/>
                <a:gd name="connsiteY3" fmla="*/ 825702 h 926360"/>
                <a:gd name="connsiteX4" fmla="*/ 8605129 w 9277174"/>
                <a:gd name="connsiteY4" fmla="*/ 926360 h 926360"/>
                <a:gd name="connsiteX5" fmla="*/ 102394 w 9277174"/>
                <a:gd name="connsiteY5" fmla="*/ 926360 h 926360"/>
                <a:gd name="connsiteX6" fmla="*/ 1736 w 9277174"/>
                <a:gd name="connsiteY6" fmla="*/ 825702 h 926360"/>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825702 h 926360"/>
                <a:gd name="connsiteX4" fmla="*/ 8605129 w 8705787"/>
                <a:gd name="connsiteY4" fmla="*/ 926360 h 926360"/>
                <a:gd name="connsiteX5" fmla="*/ 102394 w 8705787"/>
                <a:gd name="connsiteY5" fmla="*/ 926360 h 926360"/>
                <a:gd name="connsiteX6" fmla="*/ 1736 w 8705787"/>
                <a:gd name="connsiteY6" fmla="*/ 825702 h 926360"/>
                <a:gd name="connsiteX0" fmla="*/ 1736 w 8706729"/>
                <a:gd name="connsiteY0" fmla="*/ 825702 h 926360"/>
                <a:gd name="connsiteX1" fmla="*/ 0 w 8706729"/>
                <a:gd name="connsiteY1" fmla="*/ 0 h 926360"/>
                <a:gd name="connsiteX2" fmla="*/ 8706729 w 8706729"/>
                <a:gd name="connsiteY2" fmla="*/ 2381 h 926360"/>
                <a:gd name="connsiteX3" fmla="*/ 8705787 w 8706729"/>
                <a:gd name="connsiteY3" fmla="*/ 825702 h 926360"/>
                <a:gd name="connsiteX4" fmla="*/ 8605129 w 8706729"/>
                <a:gd name="connsiteY4" fmla="*/ 926360 h 926360"/>
                <a:gd name="connsiteX5" fmla="*/ 102394 w 8706729"/>
                <a:gd name="connsiteY5" fmla="*/ 926360 h 926360"/>
                <a:gd name="connsiteX6" fmla="*/ 1736 w 8706729"/>
                <a:gd name="connsiteY6" fmla="*/ 825702 h 926360"/>
                <a:gd name="connsiteX0" fmla="*/ 117 w 8705110"/>
                <a:gd name="connsiteY0" fmla="*/ 825702 h 926360"/>
                <a:gd name="connsiteX1" fmla="*/ 762 w 8705110"/>
                <a:gd name="connsiteY1" fmla="*/ 0 h 926360"/>
                <a:gd name="connsiteX2" fmla="*/ 8705110 w 8705110"/>
                <a:gd name="connsiteY2" fmla="*/ 2381 h 926360"/>
                <a:gd name="connsiteX3" fmla="*/ 8704168 w 8705110"/>
                <a:gd name="connsiteY3" fmla="*/ 825702 h 926360"/>
                <a:gd name="connsiteX4" fmla="*/ 8603510 w 8705110"/>
                <a:gd name="connsiteY4" fmla="*/ 926360 h 926360"/>
                <a:gd name="connsiteX5" fmla="*/ 100775 w 8705110"/>
                <a:gd name="connsiteY5" fmla="*/ 926360 h 926360"/>
                <a:gd name="connsiteX6" fmla="*/ 117 w 8705110"/>
                <a:gd name="connsiteY6" fmla="*/ 825702 h 92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7F3E6"/>
            </a:solidFill>
            <a:ln>
              <a:solidFill>
                <a:srgbClr val="E7F3E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20000"/>
                </a:lnSpc>
                <a:buClr>
                  <a:srgbClr val="262685"/>
                </a:buClr>
                <a:buSzPct val="80000"/>
              </a:pPr>
              <a:r>
                <a:rPr lang="zh-CN" altLang="en-US" sz="2000" dirty="0">
                  <a:solidFill>
                    <a:srgbClr val="000000"/>
                  </a:solidFill>
                  <a:latin typeface="MicrosoftYaHei"/>
                </a:rPr>
                <a:t>下面代码是否正确，为什么？</a:t>
              </a:r>
              <a:endParaRPr lang="en-US" altLang="zh-CN" sz="1000" dirty="0">
                <a:solidFill>
                  <a:srgbClr val="000000"/>
                </a:solidFill>
                <a:latin typeface="MicrosoftYaHei"/>
              </a:endParaRPr>
            </a:p>
          </p:txBody>
        </p:sp>
        <p:sp>
          <p:nvSpPr>
            <p:cNvPr id="20" name="矩形: 圆顶角 19">
              <a:extLst>
                <a:ext uri="{FF2B5EF4-FFF2-40B4-BE49-F238E27FC236}">
                  <a16:creationId xmlns:a16="http://schemas.microsoft.com/office/drawing/2014/main" id="{9ED993D6-739B-454C-8CDA-345975EC346C}"/>
                </a:ext>
              </a:extLst>
            </p:cNvPr>
            <p:cNvSpPr/>
            <p:nvPr/>
          </p:nvSpPr>
          <p:spPr>
            <a:xfrm>
              <a:off x="117134" y="4626573"/>
              <a:ext cx="8704052" cy="417061"/>
            </a:xfrm>
            <a:prstGeom prst="round2SameRect">
              <a:avLst>
                <a:gd name="adj1" fmla="val 20076"/>
                <a:gd name="adj2" fmla="val 0"/>
              </a:avLst>
            </a:prstGeom>
            <a:solidFill>
              <a:srgbClr val="118707"/>
            </a:solidFill>
            <a:ln>
              <a:solidFill>
                <a:srgbClr val="1187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bg1"/>
                  </a:solidFill>
                  <a:latin typeface="Courier New" panose="02070309020205020404" pitchFamily="49" charset="0"/>
                  <a:cs typeface="Courier New" panose="02070309020205020404" pitchFamily="49" charset="0"/>
                </a:rPr>
                <a:t>问题</a:t>
              </a:r>
            </a:p>
          </p:txBody>
        </p:sp>
      </p:grpSp>
      <p:grpSp>
        <p:nvGrpSpPr>
          <p:cNvPr id="12" name="组合 11">
            <a:extLst>
              <a:ext uri="{FF2B5EF4-FFF2-40B4-BE49-F238E27FC236}">
                <a16:creationId xmlns:a16="http://schemas.microsoft.com/office/drawing/2014/main" id="{731F7077-A928-4EC4-BA07-655ADEAAA911}"/>
              </a:ext>
            </a:extLst>
          </p:cNvPr>
          <p:cNvGrpSpPr/>
          <p:nvPr/>
        </p:nvGrpSpPr>
        <p:grpSpPr>
          <a:xfrm>
            <a:off x="2869035" y="2222364"/>
            <a:ext cx="6046425" cy="1230314"/>
            <a:chOff x="117017" y="4626573"/>
            <a:chExt cx="8704169" cy="1230314"/>
          </a:xfrm>
          <a:effectLst>
            <a:outerShdw blurRad="50800" dist="38100" dir="2700000" algn="tl" rotWithShape="0">
              <a:prstClr val="black">
                <a:alpha val="40000"/>
              </a:prstClr>
            </a:outerShdw>
          </a:effectLst>
        </p:grpSpPr>
        <p:sp>
          <p:nvSpPr>
            <p:cNvPr id="21" name="矩形: 圆角 36">
              <a:extLst>
                <a:ext uri="{FF2B5EF4-FFF2-40B4-BE49-F238E27FC236}">
                  <a16:creationId xmlns:a16="http://schemas.microsoft.com/office/drawing/2014/main" id="{92C1825E-8DD0-4E9F-A29E-9A70731869CC}"/>
                </a:ext>
              </a:extLst>
            </p:cNvPr>
            <p:cNvSpPr/>
            <p:nvPr/>
          </p:nvSpPr>
          <p:spPr>
            <a:xfrm>
              <a:off x="117017" y="5051923"/>
              <a:ext cx="8704051" cy="804964"/>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 fmla="*/ 0 w 8704051"/>
                <a:gd name="connsiteY0" fmla="*/ 823321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103039 h 926360"/>
                <a:gd name="connsiteX4" fmla="*/ 8705787 w 8705787"/>
                <a:gd name="connsiteY4" fmla="*/ 825702 h 926360"/>
                <a:gd name="connsiteX5" fmla="*/ 8605129 w 8705787"/>
                <a:gd name="connsiteY5" fmla="*/ 926360 h 926360"/>
                <a:gd name="connsiteX6" fmla="*/ 102394 w 8705787"/>
                <a:gd name="connsiteY6" fmla="*/ 926360 h 926360"/>
                <a:gd name="connsiteX7" fmla="*/ 1736 w 8705787"/>
                <a:gd name="connsiteY7" fmla="*/ 825702 h 926360"/>
                <a:gd name="connsiteX0" fmla="*/ 1736 w 9277174"/>
                <a:gd name="connsiteY0" fmla="*/ 825702 h 926360"/>
                <a:gd name="connsiteX1" fmla="*/ 0 w 9277174"/>
                <a:gd name="connsiteY1" fmla="*/ 0 h 926360"/>
                <a:gd name="connsiteX2" fmla="*/ 8605129 w 9277174"/>
                <a:gd name="connsiteY2" fmla="*/ 2381 h 926360"/>
                <a:gd name="connsiteX3" fmla="*/ 8705787 w 9277174"/>
                <a:gd name="connsiteY3" fmla="*/ 825702 h 926360"/>
                <a:gd name="connsiteX4" fmla="*/ 8605129 w 9277174"/>
                <a:gd name="connsiteY4" fmla="*/ 926360 h 926360"/>
                <a:gd name="connsiteX5" fmla="*/ 102394 w 9277174"/>
                <a:gd name="connsiteY5" fmla="*/ 926360 h 926360"/>
                <a:gd name="connsiteX6" fmla="*/ 1736 w 9277174"/>
                <a:gd name="connsiteY6" fmla="*/ 825702 h 926360"/>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825702 h 926360"/>
                <a:gd name="connsiteX4" fmla="*/ 8605129 w 8705787"/>
                <a:gd name="connsiteY4" fmla="*/ 926360 h 926360"/>
                <a:gd name="connsiteX5" fmla="*/ 102394 w 8705787"/>
                <a:gd name="connsiteY5" fmla="*/ 926360 h 926360"/>
                <a:gd name="connsiteX6" fmla="*/ 1736 w 8705787"/>
                <a:gd name="connsiteY6" fmla="*/ 825702 h 926360"/>
                <a:gd name="connsiteX0" fmla="*/ 1736 w 8706729"/>
                <a:gd name="connsiteY0" fmla="*/ 825702 h 926360"/>
                <a:gd name="connsiteX1" fmla="*/ 0 w 8706729"/>
                <a:gd name="connsiteY1" fmla="*/ 0 h 926360"/>
                <a:gd name="connsiteX2" fmla="*/ 8706729 w 8706729"/>
                <a:gd name="connsiteY2" fmla="*/ 2381 h 926360"/>
                <a:gd name="connsiteX3" fmla="*/ 8705787 w 8706729"/>
                <a:gd name="connsiteY3" fmla="*/ 825702 h 926360"/>
                <a:gd name="connsiteX4" fmla="*/ 8605129 w 8706729"/>
                <a:gd name="connsiteY4" fmla="*/ 926360 h 926360"/>
                <a:gd name="connsiteX5" fmla="*/ 102394 w 8706729"/>
                <a:gd name="connsiteY5" fmla="*/ 926360 h 926360"/>
                <a:gd name="connsiteX6" fmla="*/ 1736 w 8706729"/>
                <a:gd name="connsiteY6" fmla="*/ 825702 h 926360"/>
                <a:gd name="connsiteX0" fmla="*/ 117 w 8705110"/>
                <a:gd name="connsiteY0" fmla="*/ 825702 h 926360"/>
                <a:gd name="connsiteX1" fmla="*/ 762 w 8705110"/>
                <a:gd name="connsiteY1" fmla="*/ 0 h 926360"/>
                <a:gd name="connsiteX2" fmla="*/ 8705110 w 8705110"/>
                <a:gd name="connsiteY2" fmla="*/ 2381 h 926360"/>
                <a:gd name="connsiteX3" fmla="*/ 8704168 w 8705110"/>
                <a:gd name="connsiteY3" fmla="*/ 825702 h 926360"/>
                <a:gd name="connsiteX4" fmla="*/ 8603510 w 8705110"/>
                <a:gd name="connsiteY4" fmla="*/ 926360 h 926360"/>
                <a:gd name="connsiteX5" fmla="*/ 100775 w 8705110"/>
                <a:gd name="connsiteY5" fmla="*/ 926360 h 926360"/>
                <a:gd name="connsiteX6" fmla="*/ 117 w 8705110"/>
                <a:gd name="connsiteY6" fmla="*/ 825702 h 92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7F3E6"/>
            </a:solidFill>
            <a:ln>
              <a:solidFill>
                <a:srgbClr val="E7F3E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20000"/>
                </a:lnSpc>
                <a:buClr>
                  <a:srgbClr val="262685"/>
                </a:buClr>
                <a:buSzPct val="80000"/>
              </a:pPr>
              <a:r>
                <a:rPr lang="zh-CN" altLang="en-US" sz="2000" dirty="0">
                  <a:solidFill>
                    <a:srgbClr val="000000"/>
                  </a:solidFill>
                  <a:latin typeface="MicrosoftYaHei"/>
                </a:rPr>
                <a:t>正确，将 </a:t>
              </a:r>
              <a:r>
                <a:rPr lang="en-US" altLang="zh-CN" sz="2000" dirty="0">
                  <a:solidFill>
                    <a:srgbClr val="000000"/>
                  </a:solidFill>
                  <a:latin typeface="Courier New" panose="02070309020205020404" pitchFamily="49" charset="0"/>
                  <a:cs typeface="Courier New" panose="02070309020205020404" pitchFamily="49" charset="0"/>
                </a:rPr>
                <a:t>int</a:t>
              </a:r>
              <a:r>
                <a:rPr lang="en-US" altLang="zh-CN" sz="2000" dirty="0">
                  <a:solidFill>
                    <a:srgbClr val="000000"/>
                  </a:solidFill>
                  <a:latin typeface="MicrosoftYaHei"/>
                </a:rPr>
                <a:t> </a:t>
              </a:r>
              <a:r>
                <a:rPr lang="zh-CN" altLang="en-US" sz="2000" dirty="0">
                  <a:solidFill>
                    <a:srgbClr val="000000"/>
                  </a:solidFill>
                  <a:latin typeface="MicrosoftYaHei"/>
                </a:rPr>
                <a:t>类型隐式转换成 </a:t>
              </a:r>
              <a:r>
                <a:rPr lang="en-US" altLang="zh-CN" sz="2000" dirty="0">
                  <a:solidFill>
                    <a:srgbClr val="000000"/>
                  </a:solidFill>
                  <a:latin typeface="Courier New" panose="02070309020205020404" pitchFamily="49" charset="0"/>
                  <a:cs typeface="Courier New" panose="02070309020205020404" pitchFamily="49" charset="0"/>
                </a:rPr>
                <a:t>Fraction</a:t>
              </a:r>
              <a:r>
                <a:rPr lang="en-US" altLang="zh-CN" sz="2000" dirty="0">
                  <a:solidFill>
                    <a:srgbClr val="000000"/>
                  </a:solidFill>
                  <a:latin typeface="MicrosoftYaHei"/>
                </a:rPr>
                <a:t> </a:t>
              </a:r>
              <a:r>
                <a:rPr lang="zh-CN" altLang="en-US" sz="2000" dirty="0">
                  <a:solidFill>
                    <a:srgbClr val="000000"/>
                  </a:solidFill>
                  <a:latin typeface="MicrosoftYaHei"/>
                </a:rPr>
                <a:t>类型，然后进行构造。</a:t>
              </a:r>
              <a:endParaRPr lang="en-US" altLang="zh-CN" sz="1000" dirty="0">
                <a:solidFill>
                  <a:srgbClr val="000000"/>
                </a:solidFill>
                <a:latin typeface="MicrosoftYaHei"/>
              </a:endParaRPr>
            </a:p>
          </p:txBody>
        </p:sp>
        <p:sp>
          <p:nvSpPr>
            <p:cNvPr id="22" name="矩形: 圆顶角 21">
              <a:extLst>
                <a:ext uri="{FF2B5EF4-FFF2-40B4-BE49-F238E27FC236}">
                  <a16:creationId xmlns:a16="http://schemas.microsoft.com/office/drawing/2014/main" id="{FA4917F7-A2DD-4011-AF4D-E0B938F93D9F}"/>
                </a:ext>
              </a:extLst>
            </p:cNvPr>
            <p:cNvSpPr/>
            <p:nvPr/>
          </p:nvSpPr>
          <p:spPr>
            <a:xfrm>
              <a:off x="117134" y="4626573"/>
              <a:ext cx="8704052" cy="417061"/>
            </a:xfrm>
            <a:prstGeom prst="round2SameRect">
              <a:avLst>
                <a:gd name="adj1" fmla="val 20076"/>
                <a:gd name="adj2" fmla="val 0"/>
              </a:avLst>
            </a:prstGeom>
            <a:solidFill>
              <a:srgbClr val="118707"/>
            </a:solidFill>
            <a:ln>
              <a:solidFill>
                <a:srgbClr val="1187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bg1"/>
                  </a:solidFill>
                  <a:latin typeface="Courier New" panose="02070309020205020404" pitchFamily="49" charset="0"/>
                  <a:cs typeface="Courier New" panose="02070309020205020404" pitchFamily="49" charset="0"/>
                </a:rPr>
                <a:t>答案</a:t>
              </a:r>
            </a:p>
          </p:txBody>
        </p:sp>
      </p:grpSp>
      <p:grpSp>
        <p:nvGrpSpPr>
          <p:cNvPr id="23" name="组合 22">
            <a:extLst>
              <a:ext uri="{FF2B5EF4-FFF2-40B4-BE49-F238E27FC236}">
                <a16:creationId xmlns:a16="http://schemas.microsoft.com/office/drawing/2014/main" id="{D01B5DB8-AD63-452E-9712-8B12FF3EA943}"/>
              </a:ext>
            </a:extLst>
          </p:cNvPr>
          <p:cNvGrpSpPr/>
          <p:nvPr/>
        </p:nvGrpSpPr>
        <p:grpSpPr>
          <a:xfrm>
            <a:off x="228356" y="3671102"/>
            <a:ext cx="2540180" cy="1230314"/>
            <a:chOff x="117017" y="4626573"/>
            <a:chExt cx="8704169" cy="1230314"/>
          </a:xfrm>
          <a:effectLst>
            <a:outerShdw blurRad="50800" dist="38100" dir="2700000" algn="tl" rotWithShape="0">
              <a:prstClr val="black">
                <a:alpha val="40000"/>
              </a:prstClr>
            </a:outerShdw>
          </a:effectLst>
        </p:grpSpPr>
        <p:sp>
          <p:nvSpPr>
            <p:cNvPr id="24" name="矩形: 圆角 36">
              <a:extLst>
                <a:ext uri="{FF2B5EF4-FFF2-40B4-BE49-F238E27FC236}">
                  <a16:creationId xmlns:a16="http://schemas.microsoft.com/office/drawing/2014/main" id="{73718C8E-E656-474F-A1F6-12931819E83B}"/>
                </a:ext>
              </a:extLst>
            </p:cNvPr>
            <p:cNvSpPr/>
            <p:nvPr/>
          </p:nvSpPr>
          <p:spPr>
            <a:xfrm>
              <a:off x="117017" y="5051923"/>
              <a:ext cx="8704052" cy="804964"/>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 fmla="*/ 0 w 8704051"/>
                <a:gd name="connsiteY0" fmla="*/ 823321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103039 h 926360"/>
                <a:gd name="connsiteX4" fmla="*/ 8705787 w 8705787"/>
                <a:gd name="connsiteY4" fmla="*/ 825702 h 926360"/>
                <a:gd name="connsiteX5" fmla="*/ 8605129 w 8705787"/>
                <a:gd name="connsiteY5" fmla="*/ 926360 h 926360"/>
                <a:gd name="connsiteX6" fmla="*/ 102394 w 8705787"/>
                <a:gd name="connsiteY6" fmla="*/ 926360 h 926360"/>
                <a:gd name="connsiteX7" fmla="*/ 1736 w 8705787"/>
                <a:gd name="connsiteY7" fmla="*/ 825702 h 926360"/>
                <a:gd name="connsiteX0" fmla="*/ 1736 w 9277174"/>
                <a:gd name="connsiteY0" fmla="*/ 825702 h 926360"/>
                <a:gd name="connsiteX1" fmla="*/ 0 w 9277174"/>
                <a:gd name="connsiteY1" fmla="*/ 0 h 926360"/>
                <a:gd name="connsiteX2" fmla="*/ 8605129 w 9277174"/>
                <a:gd name="connsiteY2" fmla="*/ 2381 h 926360"/>
                <a:gd name="connsiteX3" fmla="*/ 8705787 w 9277174"/>
                <a:gd name="connsiteY3" fmla="*/ 825702 h 926360"/>
                <a:gd name="connsiteX4" fmla="*/ 8605129 w 9277174"/>
                <a:gd name="connsiteY4" fmla="*/ 926360 h 926360"/>
                <a:gd name="connsiteX5" fmla="*/ 102394 w 9277174"/>
                <a:gd name="connsiteY5" fmla="*/ 926360 h 926360"/>
                <a:gd name="connsiteX6" fmla="*/ 1736 w 9277174"/>
                <a:gd name="connsiteY6" fmla="*/ 825702 h 926360"/>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825702 h 926360"/>
                <a:gd name="connsiteX4" fmla="*/ 8605129 w 8705787"/>
                <a:gd name="connsiteY4" fmla="*/ 926360 h 926360"/>
                <a:gd name="connsiteX5" fmla="*/ 102394 w 8705787"/>
                <a:gd name="connsiteY5" fmla="*/ 926360 h 926360"/>
                <a:gd name="connsiteX6" fmla="*/ 1736 w 8705787"/>
                <a:gd name="connsiteY6" fmla="*/ 825702 h 926360"/>
                <a:gd name="connsiteX0" fmla="*/ 1736 w 8706729"/>
                <a:gd name="connsiteY0" fmla="*/ 825702 h 926360"/>
                <a:gd name="connsiteX1" fmla="*/ 0 w 8706729"/>
                <a:gd name="connsiteY1" fmla="*/ 0 h 926360"/>
                <a:gd name="connsiteX2" fmla="*/ 8706729 w 8706729"/>
                <a:gd name="connsiteY2" fmla="*/ 2381 h 926360"/>
                <a:gd name="connsiteX3" fmla="*/ 8705787 w 8706729"/>
                <a:gd name="connsiteY3" fmla="*/ 825702 h 926360"/>
                <a:gd name="connsiteX4" fmla="*/ 8605129 w 8706729"/>
                <a:gd name="connsiteY4" fmla="*/ 926360 h 926360"/>
                <a:gd name="connsiteX5" fmla="*/ 102394 w 8706729"/>
                <a:gd name="connsiteY5" fmla="*/ 926360 h 926360"/>
                <a:gd name="connsiteX6" fmla="*/ 1736 w 8706729"/>
                <a:gd name="connsiteY6" fmla="*/ 825702 h 926360"/>
                <a:gd name="connsiteX0" fmla="*/ 117 w 8705110"/>
                <a:gd name="connsiteY0" fmla="*/ 825702 h 926360"/>
                <a:gd name="connsiteX1" fmla="*/ 762 w 8705110"/>
                <a:gd name="connsiteY1" fmla="*/ 0 h 926360"/>
                <a:gd name="connsiteX2" fmla="*/ 8705110 w 8705110"/>
                <a:gd name="connsiteY2" fmla="*/ 2381 h 926360"/>
                <a:gd name="connsiteX3" fmla="*/ 8704168 w 8705110"/>
                <a:gd name="connsiteY3" fmla="*/ 825702 h 926360"/>
                <a:gd name="connsiteX4" fmla="*/ 8603510 w 8705110"/>
                <a:gd name="connsiteY4" fmla="*/ 926360 h 926360"/>
                <a:gd name="connsiteX5" fmla="*/ 100775 w 8705110"/>
                <a:gd name="connsiteY5" fmla="*/ 926360 h 926360"/>
                <a:gd name="connsiteX6" fmla="*/ 117 w 8705110"/>
                <a:gd name="connsiteY6" fmla="*/ 825702 h 92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noAutofit/>
            </a:bodyPr>
            <a:lstStyle/>
            <a:p>
              <a:r>
                <a:rPr lang="en-US" altLang="zh-CN" sz="1400" dirty="0">
                  <a:solidFill>
                    <a:srgbClr val="0000FF"/>
                  </a:solidFill>
                  <a:latin typeface="Courier New" panose="02070309020205020404" pitchFamily="49" charset="0"/>
                  <a:cs typeface="Courier New" panose="02070309020205020404" pitchFamily="49" charset="0"/>
                </a:rPr>
                <a:t>double</a:t>
              </a:r>
              <a:r>
                <a:rPr lang="en-US" altLang="zh-CN" sz="1400" dirty="0">
                  <a:solidFill>
                    <a:srgbClr val="000000"/>
                  </a:solidFill>
                  <a:latin typeface="Courier New" panose="02070309020205020404" pitchFamily="49" charset="0"/>
                  <a:cs typeface="Courier New" panose="02070309020205020404" pitchFamily="49" charset="0"/>
                </a:rPr>
                <a:t> x = 1.5 + f;</a:t>
              </a:r>
            </a:p>
          </p:txBody>
        </p:sp>
        <p:grpSp>
          <p:nvGrpSpPr>
            <p:cNvPr id="25" name="组合 24">
              <a:extLst>
                <a:ext uri="{FF2B5EF4-FFF2-40B4-BE49-F238E27FC236}">
                  <a16:creationId xmlns:a16="http://schemas.microsoft.com/office/drawing/2014/main" id="{72C5A832-DF8A-4896-9FD1-2802C7DED6D0}"/>
                </a:ext>
              </a:extLst>
            </p:cNvPr>
            <p:cNvGrpSpPr/>
            <p:nvPr/>
          </p:nvGrpSpPr>
          <p:grpSpPr>
            <a:xfrm>
              <a:off x="117133" y="4626573"/>
              <a:ext cx="8704053" cy="475449"/>
              <a:chOff x="219973" y="1763590"/>
              <a:chExt cx="8704053" cy="475449"/>
            </a:xfrm>
          </p:grpSpPr>
          <p:sp>
            <p:nvSpPr>
              <p:cNvPr id="26" name="矩形: 圆顶角 25">
                <a:extLst>
                  <a:ext uri="{FF2B5EF4-FFF2-40B4-BE49-F238E27FC236}">
                    <a16:creationId xmlns:a16="http://schemas.microsoft.com/office/drawing/2014/main" id="{137287C6-07AC-467C-A610-3BFDA162CB02}"/>
                  </a:ext>
                </a:extLst>
              </p:cNvPr>
              <p:cNvSpPr/>
              <p:nvPr/>
            </p:nvSpPr>
            <p:spPr>
              <a:xfrm>
                <a:off x="219974" y="1763590"/>
                <a:ext cx="8704052" cy="417061"/>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bg1"/>
                    </a:solidFill>
                    <a:latin typeface="Courier New" panose="02070309020205020404" pitchFamily="49" charset="0"/>
                    <a:cs typeface="Courier New" panose="02070309020205020404" pitchFamily="49" charset="0"/>
                  </a:rPr>
                  <a:t>示例部分二</a:t>
                </a:r>
              </a:p>
            </p:txBody>
          </p:sp>
          <p:sp>
            <p:nvSpPr>
              <p:cNvPr id="27" name="矩形 26">
                <a:extLst>
                  <a:ext uri="{FF2B5EF4-FFF2-40B4-BE49-F238E27FC236}">
                    <a16:creationId xmlns:a16="http://schemas.microsoft.com/office/drawing/2014/main" id="{DEA06908-9C54-4607-8ECA-A38F72C9383D}"/>
                  </a:ext>
                </a:extLst>
              </p:cNvPr>
              <p:cNvSpPr/>
              <p:nvPr/>
            </p:nvSpPr>
            <p:spPr>
              <a:xfrm>
                <a:off x="219973" y="1777374"/>
                <a:ext cx="8704051" cy="461665"/>
              </a:xfrm>
              <a:prstGeom prst="rect">
                <a:avLst/>
              </a:prstGeom>
            </p:spPr>
            <p:txBody>
              <a:bodyPr wrap="square">
                <a:spAutoFit/>
              </a:bodyPr>
              <a:lstStyle/>
              <a:p>
                <a:endParaRPr lang="zh-CN" altLang="en-US" sz="2400" dirty="0">
                  <a:solidFill>
                    <a:schemeClr val="bg1"/>
                  </a:solidFill>
                  <a:latin typeface="Courier New" panose="02070309020205020404" pitchFamily="49" charset="0"/>
                  <a:cs typeface="Courier New" panose="02070309020205020404" pitchFamily="49" charset="0"/>
                </a:endParaRPr>
              </a:p>
            </p:txBody>
          </p:sp>
        </p:grpSp>
      </p:grpSp>
      <p:grpSp>
        <p:nvGrpSpPr>
          <p:cNvPr id="28" name="组合 27">
            <a:extLst>
              <a:ext uri="{FF2B5EF4-FFF2-40B4-BE49-F238E27FC236}">
                <a16:creationId xmlns:a16="http://schemas.microsoft.com/office/drawing/2014/main" id="{76F186DC-7E0B-4384-99FC-C6C2CFB9EC02}"/>
              </a:ext>
            </a:extLst>
          </p:cNvPr>
          <p:cNvGrpSpPr/>
          <p:nvPr/>
        </p:nvGrpSpPr>
        <p:grpSpPr>
          <a:xfrm>
            <a:off x="2877593" y="3657672"/>
            <a:ext cx="6046425" cy="1240445"/>
            <a:chOff x="117017" y="4626573"/>
            <a:chExt cx="8704169" cy="1240445"/>
          </a:xfrm>
          <a:effectLst>
            <a:outerShdw blurRad="50800" dist="38100" dir="2700000" algn="tl" rotWithShape="0">
              <a:prstClr val="black">
                <a:alpha val="40000"/>
              </a:prstClr>
            </a:outerShdw>
          </a:effectLst>
        </p:grpSpPr>
        <p:sp>
          <p:nvSpPr>
            <p:cNvPr id="29" name="矩形: 圆角 36">
              <a:extLst>
                <a:ext uri="{FF2B5EF4-FFF2-40B4-BE49-F238E27FC236}">
                  <a16:creationId xmlns:a16="http://schemas.microsoft.com/office/drawing/2014/main" id="{D24D940A-6321-4DBB-8D80-F02F9C08AE14}"/>
                </a:ext>
              </a:extLst>
            </p:cNvPr>
            <p:cNvSpPr/>
            <p:nvPr/>
          </p:nvSpPr>
          <p:spPr>
            <a:xfrm>
              <a:off x="117017" y="5051923"/>
              <a:ext cx="8704051" cy="815095"/>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 fmla="*/ 0 w 8704051"/>
                <a:gd name="connsiteY0" fmla="*/ 823321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103039 h 926360"/>
                <a:gd name="connsiteX4" fmla="*/ 8705787 w 8705787"/>
                <a:gd name="connsiteY4" fmla="*/ 825702 h 926360"/>
                <a:gd name="connsiteX5" fmla="*/ 8605129 w 8705787"/>
                <a:gd name="connsiteY5" fmla="*/ 926360 h 926360"/>
                <a:gd name="connsiteX6" fmla="*/ 102394 w 8705787"/>
                <a:gd name="connsiteY6" fmla="*/ 926360 h 926360"/>
                <a:gd name="connsiteX7" fmla="*/ 1736 w 8705787"/>
                <a:gd name="connsiteY7" fmla="*/ 825702 h 926360"/>
                <a:gd name="connsiteX0" fmla="*/ 1736 w 9277174"/>
                <a:gd name="connsiteY0" fmla="*/ 825702 h 926360"/>
                <a:gd name="connsiteX1" fmla="*/ 0 w 9277174"/>
                <a:gd name="connsiteY1" fmla="*/ 0 h 926360"/>
                <a:gd name="connsiteX2" fmla="*/ 8605129 w 9277174"/>
                <a:gd name="connsiteY2" fmla="*/ 2381 h 926360"/>
                <a:gd name="connsiteX3" fmla="*/ 8705787 w 9277174"/>
                <a:gd name="connsiteY3" fmla="*/ 825702 h 926360"/>
                <a:gd name="connsiteX4" fmla="*/ 8605129 w 9277174"/>
                <a:gd name="connsiteY4" fmla="*/ 926360 h 926360"/>
                <a:gd name="connsiteX5" fmla="*/ 102394 w 9277174"/>
                <a:gd name="connsiteY5" fmla="*/ 926360 h 926360"/>
                <a:gd name="connsiteX6" fmla="*/ 1736 w 9277174"/>
                <a:gd name="connsiteY6" fmla="*/ 825702 h 926360"/>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825702 h 926360"/>
                <a:gd name="connsiteX4" fmla="*/ 8605129 w 8705787"/>
                <a:gd name="connsiteY4" fmla="*/ 926360 h 926360"/>
                <a:gd name="connsiteX5" fmla="*/ 102394 w 8705787"/>
                <a:gd name="connsiteY5" fmla="*/ 926360 h 926360"/>
                <a:gd name="connsiteX6" fmla="*/ 1736 w 8705787"/>
                <a:gd name="connsiteY6" fmla="*/ 825702 h 926360"/>
                <a:gd name="connsiteX0" fmla="*/ 1736 w 8706729"/>
                <a:gd name="connsiteY0" fmla="*/ 825702 h 926360"/>
                <a:gd name="connsiteX1" fmla="*/ 0 w 8706729"/>
                <a:gd name="connsiteY1" fmla="*/ 0 h 926360"/>
                <a:gd name="connsiteX2" fmla="*/ 8706729 w 8706729"/>
                <a:gd name="connsiteY2" fmla="*/ 2381 h 926360"/>
                <a:gd name="connsiteX3" fmla="*/ 8705787 w 8706729"/>
                <a:gd name="connsiteY3" fmla="*/ 825702 h 926360"/>
                <a:gd name="connsiteX4" fmla="*/ 8605129 w 8706729"/>
                <a:gd name="connsiteY4" fmla="*/ 926360 h 926360"/>
                <a:gd name="connsiteX5" fmla="*/ 102394 w 8706729"/>
                <a:gd name="connsiteY5" fmla="*/ 926360 h 926360"/>
                <a:gd name="connsiteX6" fmla="*/ 1736 w 8706729"/>
                <a:gd name="connsiteY6" fmla="*/ 825702 h 926360"/>
                <a:gd name="connsiteX0" fmla="*/ 117 w 8705110"/>
                <a:gd name="connsiteY0" fmla="*/ 825702 h 926360"/>
                <a:gd name="connsiteX1" fmla="*/ 762 w 8705110"/>
                <a:gd name="connsiteY1" fmla="*/ 0 h 926360"/>
                <a:gd name="connsiteX2" fmla="*/ 8705110 w 8705110"/>
                <a:gd name="connsiteY2" fmla="*/ 2381 h 926360"/>
                <a:gd name="connsiteX3" fmla="*/ 8704168 w 8705110"/>
                <a:gd name="connsiteY3" fmla="*/ 825702 h 926360"/>
                <a:gd name="connsiteX4" fmla="*/ 8603510 w 8705110"/>
                <a:gd name="connsiteY4" fmla="*/ 926360 h 926360"/>
                <a:gd name="connsiteX5" fmla="*/ 100775 w 8705110"/>
                <a:gd name="connsiteY5" fmla="*/ 926360 h 926360"/>
                <a:gd name="connsiteX6" fmla="*/ 117 w 8705110"/>
                <a:gd name="connsiteY6" fmla="*/ 825702 h 92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7F3E6"/>
            </a:solidFill>
            <a:ln>
              <a:solidFill>
                <a:srgbClr val="E7F3E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20000"/>
                </a:lnSpc>
                <a:buClr>
                  <a:srgbClr val="262685"/>
                </a:buClr>
                <a:buSzPct val="80000"/>
              </a:pPr>
              <a:r>
                <a:rPr lang="zh-CN" altLang="en-US" sz="2000" dirty="0">
                  <a:solidFill>
                    <a:srgbClr val="000000"/>
                  </a:solidFill>
                  <a:latin typeface="MicrosoftYaHei"/>
                </a:rPr>
                <a:t>正确，调用类型转换运算符，将 </a:t>
              </a:r>
              <a:r>
                <a:rPr lang="en-US" altLang="zh-CN" sz="2000" dirty="0">
                  <a:solidFill>
                    <a:srgbClr val="000000"/>
                  </a:solidFill>
                  <a:latin typeface="Courier New" panose="02070309020205020404" pitchFamily="49" charset="0"/>
                  <a:cs typeface="Courier New" panose="02070309020205020404" pitchFamily="49" charset="0"/>
                </a:rPr>
                <a:t>f</a:t>
              </a:r>
              <a:r>
                <a:rPr lang="en-US" altLang="zh-CN" sz="2000" dirty="0">
                  <a:solidFill>
                    <a:srgbClr val="000000"/>
                  </a:solidFill>
                  <a:latin typeface="MicrosoftYaHei"/>
                </a:rPr>
                <a:t> </a:t>
              </a:r>
              <a:r>
                <a:rPr lang="zh-CN" altLang="en-US" sz="2000" dirty="0">
                  <a:solidFill>
                    <a:srgbClr val="000000"/>
                  </a:solidFill>
                  <a:latin typeface="MicrosoftYaHei"/>
                </a:rPr>
                <a:t>隐式转换成 </a:t>
              </a:r>
              <a:r>
                <a:rPr lang="en-US" altLang="zh-CN" sz="2000" dirty="0">
                  <a:solidFill>
                    <a:srgbClr val="000000"/>
                  </a:solidFill>
                  <a:latin typeface="Courier New" panose="02070309020205020404" pitchFamily="49" charset="0"/>
                  <a:cs typeface="Courier New" panose="02070309020205020404" pitchFamily="49" charset="0"/>
                </a:rPr>
                <a:t>double</a:t>
              </a:r>
              <a:r>
                <a:rPr lang="en-US" altLang="zh-CN" sz="2000" dirty="0">
                  <a:solidFill>
                    <a:srgbClr val="000000"/>
                  </a:solidFill>
                  <a:latin typeface="MicrosoftYaHei"/>
                </a:rPr>
                <a:t> </a:t>
              </a:r>
              <a:r>
                <a:rPr lang="zh-CN" altLang="en-US" sz="2000" dirty="0">
                  <a:solidFill>
                    <a:srgbClr val="000000"/>
                  </a:solidFill>
                  <a:latin typeface="MicrosoftYaHei"/>
                </a:rPr>
                <a:t>类型。</a:t>
              </a:r>
              <a:endParaRPr lang="en-US" altLang="zh-CN" sz="1000" dirty="0">
                <a:solidFill>
                  <a:srgbClr val="000000"/>
                </a:solidFill>
                <a:latin typeface="MicrosoftYaHei"/>
              </a:endParaRPr>
            </a:p>
          </p:txBody>
        </p:sp>
        <p:sp>
          <p:nvSpPr>
            <p:cNvPr id="30" name="矩形: 圆顶角 29">
              <a:extLst>
                <a:ext uri="{FF2B5EF4-FFF2-40B4-BE49-F238E27FC236}">
                  <a16:creationId xmlns:a16="http://schemas.microsoft.com/office/drawing/2014/main" id="{F7004134-72E0-4F73-BAAC-0C8904190CE4}"/>
                </a:ext>
              </a:extLst>
            </p:cNvPr>
            <p:cNvSpPr/>
            <p:nvPr/>
          </p:nvSpPr>
          <p:spPr>
            <a:xfrm>
              <a:off x="117134" y="4626573"/>
              <a:ext cx="8704052" cy="417061"/>
            </a:xfrm>
            <a:prstGeom prst="round2SameRect">
              <a:avLst>
                <a:gd name="adj1" fmla="val 20076"/>
                <a:gd name="adj2" fmla="val 0"/>
              </a:avLst>
            </a:prstGeom>
            <a:solidFill>
              <a:srgbClr val="118707"/>
            </a:solidFill>
            <a:ln>
              <a:solidFill>
                <a:srgbClr val="1187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bg1"/>
                  </a:solidFill>
                  <a:latin typeface="Courier New" panose="02070309020205020404" pitchFamily="49" charset="0"/>
                  <a:cs typeface="Courier New" panose="02070309020205020404" pitchFamily="49" charset="0"/>
                </a:rPr>
                <a:t>答案</a:t>
              </a:r>
            </a:p>
          </p:txBody>
        </p:sp>
      </p:grpSp>
      <p:grpSp>
        <p:nvGrpSpPr>
          <p:cNvPr id="31" name="组合 30">
            <a:extLst>
              <a:ext uri="{FF2B5EF4-FFF2-40B4-BE49-F238E27FC236}">
                <a16:creationId xmlns:a16="http://schemas.microsoft.com/office/drawing/2014/main" id="{F20B8DEF-F82D-418D-A26B-959E05172656}"/>
              </a:ext>
            </a:extLst>
          </p:cNvPr>
          <p:cNvGrpSpPr/>
          <p:nvPr/>
        </p:nvGrpSpPr>
        <p:grpSpPr>
          <a:xfrm>
            <a:off x="228356" y="5106410"/>
            <a:ext cx="2540180" cy="1230314"/>
            <a:chOff x="117017" y="4626573"/>
            <a:chExt cx="8704169" cy="1230314"/>
          </a:xfrm>
          <a:effectLst>
            <a:outerShdw blurRad="50800" dist="38100" dir="2700000" algn="tl" rotWithShape="0">
              <a:prstClr val="black">
                <a:alpha val="40000"/>
              </a:prstClr>
            </a:outerShdw>
          </a:effectLst>
        </p:grpSpPr>
        <p:sp>
          <p:nvSpPr>
            <p:cNvPr id="32" name="矩形: 圆角 36">
              <a:extLst>
                <a:ext uri="{FF2B5EF4-FFF2-40B4-BE49-F238E27FC236}">
                  <a16:creationId xmlns:a16="http://schemas.microsoft.com/office/drawing/2014/main" id="{4D6834F5-37CE-4AB1-BBEB-D045A0A0B740}"/>
                </a:ext>
              </a:extLst>
            </p:cNvPr>
            <p:cNvSpPr/>
            <p:nvPr/>
          </p:nvSpPr>
          <p:spPr>
            <a:xfrm>
              <a:off x="117017" y="5051923"/>
              <a:ext cx="8704052" cy="804964"/>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 fmla="*/ 0 w 8704051"/>
                <a:gd name="connsiteY0" fmla="*/ 823321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103039 h 926360"/>
                <a:gd name="connsiteX4" fmla="*/ 8705787 w 8705787"/>
                <a:gd name="connsiteY4" fmla="*/ 825702 h 926360"/>
                <a:gd name="connsiteX5" fmla="*/ 8605129 w 8705787"/>
                <a:gd name="connsiteY5" fmla="*/ 926360 h 926360"/>
                <a:gd name="connsiteX6" fmla="*/ 102394 w 8705787"/>
                <a:gd name="connsiteY6" fmla="*/ 926360 h 926360"/>
                <a:gd name="connsiteX7" fmla="*/ 1736 w 8705787"/>
                <a:gd name="connsiteY7" fmla="*/ 825702 h 926360"/>
                <a:gd name="connsiteX0" fmla="*/ 1736 w 9277174"/>
                <a:gd name="connsiteY0" fmla="*/ 825702 h 926360"/>
                <a:gd name="connsiteX1" fmla="*/ 0 w 9277174"/>
                <a:gd name="connsiteY1" fmla="*/ 0 h 926360"/>
                <a:gd name="connsiteX2" fmla="*/ 8605129 w 9277174"/>
                <a:gd name="connsiteY2" fmla="*/ 2381 h 926360"/>
                <a:gd name="connsiteX3" fmla="*/ 8705787 w 9277174"/>
                <a:gd name="connsiteY3" fmla="*/ 825702 h 926360"/>
                <a:gd name="connsiteX4" fmla="*/ 8605129 w 9277174"/>
                <a:gd name="connsiteY4" fmla="*/ 926360 h 926360"/>
                <a:gd name="connsiteX5" fmla="*/ 102394 w 9277174"/>
                <a:gd name="connsiteY5" fmla="*/ 926360 h 926360"/>
                <a:gd name="connsiteX6" fmla="*/ 1736 w 9277174"/>
                <a:gd name="connsiteY6" fmla="*/ 825702 h 926360"/>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825702 h 926360"/>
                <a:gd name="connsiteX4" fmla="*/ 8605129 w 8705787"/>
                <a:gd name="connsiteY4" fmla="*/ 926360 h 926360"/>
                <a:gd name="connsiteX5" fmla="*/ 102394 w 8705787"/>
                <a:gd name="connsiteY5" fmla="*/ 926360 h 926360"/>
                <a:gd name="connsiteX6" fmla="*/ 1736 w 8705787"/>
                <a:gd name="connsiteY6" fmla="*/ 825702 h 926360"/>
                <a:gd name="connsiteX0" fmla="*/ 1736 w 8706729"/>
                <a:gd name="connsiteY0" fmla="*/ 825702 h 926360"/>
                <a:gd name="connsiteX1" fmla="*/ 0 w 8706729"/>
                <a:gd name="connsiteY1" fmla="*/ 0 h 926360"/>
                <a:gd name="connsiteX2" fmla="*/ 8706729 w 8706729"/>
                <a:gd name="connsiteY2" fmla="*/ 2381 h 926360"/>
                <a:gd name="connsiteX3" fmla="*/ 8705787 w 8706729"/>
                <a:gd name="connsiteY3" fmla="*/ 825702 h 926360"/>
                <a:gd name="connsiteX4" fmla="*/ 8605129 w 8706729"/>
                <a:gd name="connsiteY4" fmla="*/ 926360 h 926360"/>
                <a:gd name="connsiteX5" fmla="*/ 102394 w 8706729"/>
                <a:gd name="connsiteY5" fmla="*/ 926360 h 926360"/>
                <a:gd name="connsiteX6" fmla="*/ 1736 w 8706729"/>
                <a:gd name="connsiteY6" fmla="*/ 825702 h 926360"/>
                <a:gd name="connsiteX0" fmla="*/ 117 w 8705110"/>
                <a:gd name="connsiteY0" fmla="*/ 825702 h 926360"/>
                <a:gd name="connsiteX1" fmla="*/ 762 w 8705110"/>
                <a:gd name="connsiteY1" fmla="*/ 0 h 926360"/>
                <a:gd name="connsiteX2" fmla="*/ 8705110 w 8705110"/>
                <a:gd name="connsiteY2" fmla="*/ 2381 h 926360"/>
                <a:gd name="connsiteX3" fmla="*/ 8704168 w 8705110"/>
                <a:gd name="connsiteY3" fmla="*/ 825702 h 926360"/>
                <a:gd name="connsiteX4" fmla="*/ 8603510 w 8705110"/>
                <a:gd name="connsiteY4" fmla="*/ 926360 h 926360"/>
                <a:gd name="connsiteX5" fmla="*/ 100775 w 8705110"/>
                <a:gd name="connsiteY5" fmla="*/ 926360 h 926360"/>
                <a:gd name="connsiteX6" fmla="*/ 117 w 8705110"/>
                <a:gd name="connsiteY6" fmla="*/ 825702 h 92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noAutofit/>
            </a:bodyPr>
            <a:lstStyle/>
            <a:p>
              <a:r>
                <a:rPr lang="en-US" altLang="zh-CN" sz="1400" dirty="0">
                  <a:solidFill>
                    <a:srgbClr val="0000FF"/>
                  </a:solidFill>
                  <a:latin typeface="Courier New" panose="02070309020205020404" pitchFamily="49" charset="0"/>
                  <a:cs typeface="Courier New" panose="02070309020205020404" pitchFamily="49" charset="0"/>
                </a:rPr>
                <a:t>int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i</a:t>
              </a:r>
              <a:r>
                <a:rPr lang="en-US" altLang="zh-CN" sz="1400" dirty="0">
                  <a:solidFill>
                    <a:srgbClr val="000000"/>
                  </a:solidFill>
                  <a:latin typeface="Courier New" panose="02070309020205020404" pitchFamily="49" charset="0"/>
                  <a:cs typeface="Courier New" panose="02070309020205020404" pitchFamily="49" charset="0"/>
                </a:rPr>
                <a:t> = f;</a:t>
              </a:r>
            </a:p>
          </p:txBody>
        </p:sp>
        <p:grpSp>
          <p:nvGrpSpPr>
            <p:cNvPr id="33" name="组合 32">
              <a:extLst>
                <a:ext uri="{FF2B5EF4-FFF2-40B4-BE49-F238E27FC236}">
                  <a16:creationId xmlns:a16="http://schemas.microsoft.com/office/drawing/2014/main" id="{C21153D2-4765-4677-8804-C2FB3EDDF22D}"/>
                </a:ext>
              </a:extLst>
            </p:cNvPr>
            <p:cNvGrpSpPr/>
            <p:nvPr/>
          </p:nvGrpSpPr>
          <p:grpSpPr>
            <a:xfrm>
              <a:off x="117133" y="4626573"/>
              <a:ext cx="8704053" cy="475449"/>
              <a:chOff x="219973" y="1763590"/>
              <a:chExt cx="8704053" cy="475449"/>
            </a:xfrm>
          </p:grpSpPr>
          <p:sp>
            <p:nvSpPr>
              <p:cNvPr id="34" name="矩形: 圆顶角 33">
                <a:extLst>
                  <a:ext uri="{FF2B5EF4-FFF2-40B4-BE49-F238E27FC236}">
                    <a16:creationId xmlns:a16="http://schemas.microsoft.com/office/drawing/2014/main" id="{FEBC28F2-BE6E-4022-8B20-4B7610B6709E}"/>
                  </a:ext>
                </a:extLst>
              </p:cNvPr>
              <p:cNvSpPr/>
              <p:nvPr/>
            </p:nvSpPr>
            <p:spPr>
              <a:xfrm>
                <a:off x="219974" y="1763590"/>
                <a:ext cx="8704052" cy="417061"/>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bg1"/>
                    </a:solidFill>
                    <a:latin typeface="Courier New" panose="02070309020205020404" pitchFamily="49" charset="0"/>
                    <a:cs typeface="Courier New" panose="02070309020205020404" pitchFamily="49" charset="0"/>
                  </a:rPr>
                  <a:t>示例部分三</a:t>
                </a:r>
              </a:p>
            </p:txBody>
          </p:sp>
          <p:sp>
            <p:nvSpPr>
              <p:cNvPr id="35" name="矩形 34">
                <a:extLst>
                  <a:ext uri="{FF2B5EF4-FFF2-40B4-BE49-F238E27FC236}">
                    <a16:creationId xmlns:a16="http://schemas.microsoft.com/office/drawing/2014/main" id="{9D3AF072-16C1-40F2-BCB8-5AC5DBFE3177}"/>
                  </a:ext>
                </a:extLst>
              </p:cNvPr>
              <p:cNvSpPr/>
              <p:nvPr/>
            </p:nvSpPr>
            <p:spPr>
              <a:xfrm>
                <a:off x="219973" y="1777374"/>
                <a:ext cx="8704051" cy="461665"/>
              </a:xfrm>
              <a:prstGeom prst="rect">
                <a:avLst/>
              </a:prstGeom>
            </p:spPr>
            <p:txBody>
              <a:bodyPr wrap="square">
                <a:spAutoFit/>
              </a:bodyPr>
              <a:lstStyle/>
              <a:p>
                <a:endParaRPr lang="zh-CN" altLang="en-US" sz="2400" dirty="0">
                  <a:solidFill>
                    <a:schemeClr val="bg1"/>
                  </a:solidFill>
                  <a:latin typeface="Courier New" panose="02070309020205020404" pitchFamily="49" charset="0"/>
                  <a:cs typeface="Courier New" panose="02070309020205020404" pitchFamily="49" charset="0"/>
                </a:endParaRPr>
              </a:p>
            </p:txBody>
          </p:sp>
        </p:grpSp>
      </p:grpSp>
      <p:grpSp>
        <p:nvGrpSpPr>
          <p:cNvPr id="36" name="组合 35">
            <a:extLst>
              <a:ext uri="{FF2B5EF4-FFF2-40B4-BE49-F238E27FC236}">
                <a16:creationId xmlns:a16="http://schemas.microsoft.com/office/drawing/2014/main" id="{2D873942-C4F2-4DE5-9EAC-14E2689367C9}"/>
              </a:ext>
            </a:extLst>
          </p:cNvPr>
          <p:cNvGrpSpPr/>
          <p:nvPr/>
        </p:nvGrpSpPr>
        <p:grpSpPr>
          <a:xfrm>
            <a:off x="2877593" y="5092980"/>
            <a:ext cx="6046425" cy="1240445"/>
            <a:chOff x="117017" y="4626573"/>
            <a:chExt cx="8704169" cy="1240445"/>
          </a:xfrm>
          <a:effectLst>
            <a:outerShdw blurRad="50800" dist="38100" dir="2700000" algn="tl" rotWithShape="0">
              <a:prstClr val="black">
                <a:alpha val="40000"/>
              </a:prstClr>
            </a:outerShdw>
          </a:effectLst>
        </p:grpSpPr>
        <p:sp>
          <p:nvSpPr>
            <p:cNvPr id="37" name="矩形: 圆角 36">
              <a:extLst>
                <a:ext uri="{FF2B5EF4-FFF2-40B4-BE49-F238E27FC236}">
                  <a16:creationId xmlns:a16="http://schemas.microsoft.com/office/drawing/2014/main" id="{69412F4C-BC27-4C65-A83B-7A4D89660471}"/>
                </a:ext>
              </a:extLst>
            </p:cNvPr>
            <p:cNvSpPr/>
            <p:nvPr/>
          </p:nvSpPr>
          <p:spPr>
            <a:xfrm>
              <a:off x="117017" y="5051923"/>
              <a:ext cx="8704051" cy="815095"/>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 fmla="*/ 0 w 8704051"/>
                <a:gd name="connsiteY0" fmla="*/ 823321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103039 h 926360"/>
                <a:gd name="connsiteX4" fmla="*/ 8705787 w 8705787"/>
                <a:gd name="connsiteY4" fmla="*/ 825702 h 926360"/>
                <a:gd name="connsiteX5" fmla="*/ 8605129 w 8705787"/>
                <a:gd name="connsiteY5" fmla="*/ 926360 h 926360"/>
                <a:gd name="connsiteX6" fmla="*/ 102394 w 8705787"/>
                <a:gd name="connsiteY6" fmla="*/ 926360 h 926360"/>
                <a:gd name="connsiteX7" fmla="*/ 1736 w 8705787"/>
                <a:gd name="connsiteY7" fmla="*/ 825702 h 926360"/>
                <a:gd name="connsiteX0" fmla="*/ 1736 w 9277174"/>
                <a:gd name="connsiteY0" fmla="*/ 825702 h 926360"/>
                <a:gd name="connsiteX1" fmla="*/ 0 w 9277174"/>
                <a:gd name="connsiteY1" fmla="*/ 0 h 926360"/>
                <a:gd name="connsiteX2" fmla="*/ 8605129 w 9277174"/>
                <a:gd name="connsiteY2" fmla="*/ 2381 h 926360"/>
                <a:gd name="connsiteX3" fmla="*/ 8705787 w 9277174"/>
                <a:gd name="connsiteY3" fmla="*/ 825702 h 926360"/>
                <a:gd name="connsiteX4" fmla="*/ 8605129 w 9277174"/>
                <a:gd name="connsiteY4" fmla="*/ 926360 h 926360"/>
                <a:gd name="connsiteX5" fmla="*/ 102394 w 9277174"/>
                <a:gd name="connsiteY5" fmla="*/ 926360 h 926360"/>
                <a:gd name="connsiteX6" fmla="*/ 1736 w 9277174"/>
                <a:gd name="connsiteY6" fmla="*/ 825702 h 926360"/>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825702 h 926360"/>
                <a:gd name="connsiteX4" fmla="*/ 8605129 w 8705787"/>
                <a:gd name="connsiteY4" fmla="*/ 926360 h 926360"/>
                <a:gd name="connsiteX5" fmla="*/ 102394 w 8705787"/>
                <a:gd name="connsiteY5" fmla="*/ 926360 h 926360"/>
                <a:gd name="connsiteX6" fmla="*/ 1736 w 8705787"/>
                <a:gd name="connsiteY6" fmla="*/ 825702 h 926360"/>
                <a:gd name="connsiteX0" fmla="*/ 1736 w 8706729"/>
                <a:gd name="connsiteY0" fmla="*/ 825702 h 926360"/>
                <a:gd name="connsiteX1" fmla="*/ 0 w 8706729"/>
                <a:gd name="connsiteY1" fmla="*/ 0 h 926360"/>
                <a:gd name="connsiteX2" fmla="*/ 8706729 w 8706729"/>
                <a:gd name="connsiteY2" fmla="*/ 2381 h 926360"/>
                <a:gd name="connsiteX3" fmla="*/ 8705787 w 8706729"/>
                <a:gd name="connsiteY3" fmla="*/ 825702 h 926360"/>
                <a:gd name="connsiteX4" fmla="*/ 8605129 w 8706729"/>
                <a:gd name="connsiteY4" fmla="*/ 926360 h 926360"/>
                <a:gd name="connsiteX5" fmla="*/ 102394 w 8706729"/>
                <a:gd name="connsiteY5" fmla="*/ 926360 h 926360"/>
                <a:gd name="connsiteX6" fmla="*/ 1736 w 8706729"/>
                <a:gd name="connsiteY6" fmla="*/ 825702 h 926360"/>
                <a:gd name="connsiteX0" fmla="*/ 117 w 8705110"/>
                <a:gd name="connsiteY0" fmla="*/ 825702 h 926360"/>
                <a:gd name="connsiteX1" fmla="*/ 762 w 8705110"/>
                <a:gd name="connsiteY1" fmla="*/ 0 h 926360"/>
                <a:gd name="connsiteX2" fmla="*/ 8705110 w 8705110"/>
                <a:gd name="connsiteY2" fmla="*/ 2381 h 926360"/>
                <a:gd name="connsiteX3" fmla="*/ 8704168 w 8705110"/>
                <a:gd name="connsiteY3" fmla="*/ 825702 h 926360"/>
                <a:gd name="connsiteX4" fmla="*/ 8603510 w 8705110"/>
                <a:gd name="connsiteY4" fmla="*/ 926360 h 926360"/>
                <a:gd name="connsiteX5" fmla="*/ 100775 w 8705110"/>
                <a:gd name="connsiteY5" fmla="*/ 926360 h 926360"/>
                <a:gd name="connsiteX6" fmla="*/ 117 w 8705110"/>
                <a:gd name="connsiteY6" fmla="*/ 825702 h 92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7F3E6"/>
            </a:solidFill>
            <a:ln>
              <a:solidFill>
                <a:srgbClr val="E7F3E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20000"/>
                </a:lnSpc>
                <a:buClr>
                  <a:srgbClr val="262685"/>
                </a:buClr>
                <a:buSzPct val="80000"/>
              </a:pPr>
              <a:r>
                <a:rPr lang="zh-CN" altLang="en-US" sz="2000" dirty="0">
                  <a:solidFill>
                    <a:srgbClr val="000000"/>
                  </a:solidFill>
                  <a:latin typeface="MicrosoftYaHei"/>
                </a:rPr>
                <a:t>正确</a:t>
              </a:r>
              <a:r>
                <a:rPr lang="en-US" altLang="zh-CN" sz="2000" dirty="0">
                  <a:solidFill>
                    <a:srgbClr val="000000"/>
                  </a:solidFill>
                  <a:latin typeface="MicrosoftYaHei"/>
                </a:rPr>
                <a:t>,</a:t>
              </a:r>
              <a:r>
                <a:rPr lang="zh-CN" altLang="en-US" sz="2000" dirty="0">
                  <a:solidFill>
                    <a:srgbClr val="000000"/>
                  </a:solidFill>
                  <a:latin typeface="MicrosoftYaHei"/>
                </a:rPr>
                <a:t>首先将 </a:t>
              </a:r>
              <a:r>
                <a:rPr lang="en-US" altLang="zh-CN" sz="2000" dirty="0">
                  <a:solidFill>
                    <a:srgbClr val="000000"/>
                  </a:solidFill>
                  <a:latin typeface="Courier New" panose="02070309020205020404" pitchFamily="49" charset="0"/>
                  <a:cs typeface="Courier New" panose="02070309020205020404" pitchFamily="49" charset="0"/>
                </a:rPr>
                <a:t>f</a:t>
              </a:r>
              <a:r>
                <a:rPr lang="en-US" altLang="zh-CN" sz="2000" dirty="0">
                  <a:solidFill>
                    <a:srgbClr val="000000"/>
                  </a:solidFill>
                  <a:latin typeface="MicrosoftYaHei"/>
                </a:rPr>
                <a:t> </a:t>
              </a:r>
              <a:r>
                <a:rPr lang="zh-CN" altLang="en-US" sz="2000" dirty="0">
                  <a:solidFill>
                    <a:srgbClr val="000000"/>
                  </a:solidFill>
                  <a:latin typeface="MicrosoftYaHei"/>
                </a:rPr>
                <a:t>隐式转换成 </a:t>
              </a:r>
              <a:r>
                <a:rPr lang="en-US" altLang="zh-CN" sz="2000" dirty="0">
                  <a:solidFill>
                    <a:srgbClr val="000000"/>
                  </a:solidFill>
                  <a:latin typeface="Courier New" panose="02070309020205020404" pitchFamily="49" charset="0"/>
                  <a:cs typeface="Courier New" panose="02070309020205020404" pitchFamily="49" charset="0"/>
                </a:rPr>
                <a:t>double</a:t>
              </a:r>
              <a:r>
                <a:rPr lang="en-US" altLang="zh-CN" sz="2000" dirty="0">
                  <a:solidFill>
                    <a:srgbClr val="000000"/>
                  </a:solidFill>
                  <a:latin typeface="MicrosoftYaHei"/>
                </a:rPr>
                <a:t> </a:t>
              </a:r>
              <a:r>
                <a:rPr lang="zh-CN" altLang="en-US" sz="2000" dirty="0">
                  <a:solidFill>
                    <a:srgbClr val="000000"/>
                  </a:solidFill>
                  <a:latin typeface="MicrosoftYaHei"/>
                </a:rPr>
                <a:t>类型，然后将 </a:t>
              </a:r>
              <a:r>
                <a:rPr lang="en-US" altLang="zh-CN" sz="2000" dirty="0">
                  <a:solidFill>
                    <a:srgbClr val="000000"/>
                  </a:solidFill>
                  <a:latin typeface="Courier New" panose="02070309020205020404" pitchFamily="49" charset="0"/>
                  <a:cs typeface="Courier New" panose="02070309020205020404" pitchFamily="49" charset="0"/>
                </a:rPr>
                <a:t>double</a:t>
              </a:r>
              <a:r>
                <a:rPr lang="en-US" altLang="zh-CN" sz="2000" dirty="0">
                  <a:solidFill>
                    <a:srgbClr val="000000"/>
                  </a:solidFill>
                  <a:latin typeface="MicrosoftYaHei"/>
                </a:rPr>
                <a:t> </a:t>
              </a:r>
              <a:r>
                <a:rPr lang="zh-CN" altLang="en-US" sz="2000" dirty="0">
                  <a:solidFill>
                    <a:srgbClr val="000000"/>
                  </a:solidFill>
                  <a:latin typeface="MicrosoftYaHei"/>
                </a:rPr>
                <a:t>类型转换为 </a:t>
              </a:r>
              <a:r>
                <a:rPr lang="en-US" altLang="zh-CN" sz="2000" dirty="0">
                  <a:solidFill>
                    <a:srgbClr val="000000"/>
                  </a:solidFill>
                  <a:latin typeface="Courier New" panose="02070309020205020404" pitchFamily="49" charset="0"/>
                  <a:cs typeface="Courier New" panose="02070309020205020404" pitchFamily="49" charset="0"/>
                </a:rPr>
                <a:t>int</a:t>
              </a:r>
              <a:r>
                <a:rPr lang="en-US" altLang="zh-CN" sz="2000" dirty="0">
                  <a:solidFill>
                    <a:srgbClr val="000000"/>
                  </a:solidFill>
                  <a:latin typeface="MicrosoftYaHei"/>
                </a:rPr>
                <a:t> </a:t>
              </a:r>
              <a:r>
                <a:rPr lang="zh-CN" altLang="en-US" sz="2000" dirty="0">
                  <a:solidFill>
                    <a:srgbClr val="000000"/>
                  </a:solidFill>
                  <a:latin typeface="MicrosoftYaHei"/>
                </a:rPr>
                <a:t>类型。</a:t>
              </a:r>
              <a:endParaRPr lang="en-US" altLang="zh-CN" sz="1000" dirty="0">
                <a:solidFill>
                  <a:srgbClr val="000000"/>
                </a:solidFill>
                <a:latin typeface="MicrosoftYaHei"/>
              </a:endParaRPr>
            </a:p>
          </p:txBody>
        </p:sp>
        <p:sp>
          <p:nvSpPr>
            <p:cNvPr id="38" name="矩形: 圆顶角 37">
              <a:extLst>
                <a:ext uri="{FF2B5EF4-FFF2-40B4-BE49-F238E27FC236}">
                  <a16:creationId xmlns:a16="http://schemas.microsoft.com/office/drawing/2014/main" id="{BDAFDB5C-8FAF-43EC-9C0A-DFE7D0B7D182}"/>
                </a:ext>
              </a:extLst>
            </p:cNvPr>
            <p:cNvSpPr/>
            <p:nvPr/>
          </p:nvSpPr>
          <p:spPr>
            <a:xfrm>
              <a:off x="117134" y="4626573"/>
              <a:ext cx="8704052" cy="417061"/>
            </a:xfrm>
            <a:prstGeom prst="round2SameRect">
              <a:avLst>
                <a:gd name="adj1" fmla="val 20076"/>
                <a:gd name="adj2" fmla="val 0"/>
              </a:avLst>
            </a:prstGeom>
            <a:solidFill>
              <a:srgbClr val="118707"/>
            </a:solidFill>
            <a:ln>
              <a:solidFill>
                <a:srgbClr val="1187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bg1"/>
                  </a:solidFill>
                  <a:latin typeface="Courier New" panose="02070309020205020404" pitchFamily="49" charset="0"/>
                  <a:cs typeface="Courier New" panose="02070309020205020404" pitchFamily="49" charset="0"/>
                </a:rPr>
                <a:t>答案</a:t>
              </a:r>
            </a:p>
          </p:txBody>
        </p:sp>
      </p:grpSp>
    </p:spTree>
    <p:extLst>
      <p:ext uri="{BB962C8B-B14F-4D97-AF65-F5344CB8AC3E}">
        <p14:creationId xmlns:p14="http://schemas.microsoft.com/office/powerpoint/2010/main" val="636646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48</a:t>
            </a:fld>
            <a:endParaRPr lang="zh-CN" altLang="en-US" dirty="0"/>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842066" cy="584775"/>
          </a:xfrm>
          <a:prstGeom prst="rect">
            <a:avLst/>
          </a:prstGeom>
          <a:noFill/>
        </p:spPr>
        <p:txBody>
          <a:bodyPr wrap="square" rtlCol="0">
            <a:spAutoFit/>
          </a:bodyPr>
          <a:lstStyle/>
          <a:p>
            <a:r>
              <a:rPr lang="en-US" altLang="zh-CN" sz="3200" dirty="0">
                <a:solidFill>
                  <a:schemeClr val="bg1"/>
                </a:solidFill>
              </a:rPr>
              <a:t>6.3.6 </a:t>
            </a:r>
            <a:r>
              <a:rPr lang="zh-CN" altLang="en-US" sz="3200" dirty="0">
                <a:solidFill>
                  <a:schemeClr val="bg1"/>
                </a:solidFill>
              </a:rPr>
              <a:t>类型转换运算符</a:t>
            </a:r>
            <a:endParaRPr lang="zh-CN" altLang="en-US" sz="2400" dirty="0">
              <a:solidFill>
                <a:schemeClr val="bg1"/>
              </a:solidFill>
            </a:endParaRPr>
          </a:p>
        </p:txBody>
      </p:sp>
      <p:grpSp>
        <p:nvGrpSpPr>
          <p:cNvPr id="38" name="组合 37">
            <a:extLst>
              <a:ext uri="{FF2B5EF4-FFF2-40B4-BE49-F238E27FC236}">
                <a16:creationId xmlns:a16="http://schemas.microsoft.com/office/drawing/2014/main" id="{49B0A701-46D1-4478-A906-CE59B706B1CC}"/>
              </a:ext>
            </a:extLst>
          </p:cNvPr>
          <p:cNvGrpSpPr/>
          <p:nvPr/>
        </p:nvGrpSpPr>
        <p:grpSpPr>
          <a:xfrm>
            <a:off x="219915" y="1167997"/>
            <a:ext cx="8704169" cy="1979109"/>
            <a:chOff x="117017" y="4626573"/>
            <a:chExt cx="8704169" cy="1979109"/>
          </a:xfrm>
          <a:effectLst>
            <a:outerShdw blurRad="50800" dist="38100" dir="2700000" algn="tl" rotWithShape="0">
              <a:prstClr val="black">
                <a:alpha val="40000"/>
              </a:prstClr>
            </a:outerShdw>
          </a:effectLst>
        </p:grpSpPr>
        <p:sp>
          <p:nvSpPr>
            <p:cNvPr id="37" name="矩形: 圆角 36">
              <a:extLst>
                <a:ext uri="{FF2B5EF4-FFF2-40B4-BE49-F238E27FC236}">
                  <a16:creationId xmlns:a16="http://schemas.microsoft.com/office/drawing/2014/main" id="{2054092E-883B-486D-AE99-AFD60E3EDD45}"/>
                </a:ext>
              </a:extLst>
            </p:cNvPr>
            <p:cNvSpPr/>
            <p:nvPr/>
          </p:nvSpPr>
          <p:spPr>
            <a:xfrm>
              <a:off x="117017" y="5051923"/>
              <a:ext cx="8704051" cy="1553759"/>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 fmla="*/ 0 w 8704051"/>
                <a:gd name="connsiteY0" fmla="*/ 823321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103039 h 926360"/>
                <a:gd name="connsiteX4" fmla="*/ 8705787 w 8705787"/>
                <a:gd name="connsiteY4" fmla="*/ 825702 h 926360"/>
                <a:gd name="connsiteX5" fmla="*/ 8605129 w 8705787"/>
                <a:gd name="connsiteY5" fmla="*/ 926360 h 926360"/>
                <a:gd name="connsiteX6" fmla="*/ 102394 w 8705787"/>
                <a:gd name="connsiteY6" fmla="*/ 926360 h 926360"/>
                <a:gd name="connsiteX7" fmla="*/ 1736 w 8705787"/>
                <a:gd name="connsiteY7" fmla="*/ 825702 h 926360"/>
                <a:gd name="connsiteX0" fmla="*/ 1736 w 9277174"/>
                <a:gd name="connsiteY0" fmla="*/ 825702 h 926360"/>
                <a:gd name="connsiteX1" fmla="*/ 0 w 9277174"/>
                <a:gd name="connsiteY1" fmla="*/ 0 h 926360"/>
                <a:gd name="connsiteX2" fmla="*/ 8605129 w 9277174"/>
                <a:gd name="connsiteY2" fmla="*/ 2381 h 926360"/>
                <a:gd name="connsiteX3" fmla="*/ 8705787 w 9277174"/>
                <a:gd name="connsiteY3" fmla="*/ 825702 h 926360"/>
                <a:gd name="connsiteX4" fmla="*/ 8605129 w 9277174"/>
                <a:gd name="connsiteY4" fmla="*/ 926360 h 926360"/>
                <a:gd name="connsiteX5" fmla="*/ 102394 w 9277174"/>
                <a:gd name="connsiteY5" fmla="*/ 926360 h 926360"/>
                <a:gd name="connsiteX6" fmla="*/ 1736 w 9277174"/>
                <a:gd name="connsiteY6" fmla="*/ 825702 h 926360"/>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825702 h 926360"/>
                <a:gd name="connsiteX4" fmla="*/ 8605129 w 8705787"/>
                <a:gd name="connsiteY4" fmla="*/ 926360 h 926360"/>
                <a:gd name="connsiteX5" fmla="*/ 102394 w 8705787"/>
                <a:gd name="connsiteY5" fmla="*/ 926360 h 926360"/>
                <a:gd name="connsiteX6" fmla="*/ 1736 w 8705787"/>
                <a:gd name="connsiteY6" fmla="*/ 825702 h 926360"/>
                <a:gd name="connsiteX0" fmla="*/ 1736 w 8706729"/>
                <a:gd name="connsiteY0" fmla="*/ 825702 h 926360"/>
                <a:gd name="connsiteX1" fmla="*/ 0 w 8706729"/>
                <a:gd name="connsiteY1" fmla="*/ 0 h 926360"/>
                <a:gd name="connsiteX2" fmla="*/ 8706729 w 8706729"/>
                <a:gd name="connsiteY2" fmla="*/ 2381 h 926360"/>
                <a:gd name="connsiteX3" fmla="*/ 8705787 w 8706729"/>
                <a:gd name="connsiteY3" fmla="*/ 825702 h 926360"/>
                <a:gd name="connsiteX4" fmla="*/ 8605129 w 8706729"/>
                <a:gd name="connsiteY4" fmla="*/ 926360 h 926360"/>
                <a:gd name="connsiteX5" fmla="*/ 102394 w 8706729"/>
                <a:gd name="connsiteY5" fmla="*/ 926360 h 926360"/>
                <a:gd name="connsiteX6" fmla="*/ 1736 w 8706729"/>
                <a:gd name="connsiteY6" fmla="*/ 825702 h 926360"/>
                <a:gd name="connsiteX0" fmla="*/ 117 w 8705110"/>
                <a:gd name="connsiteY0" fmla="*/ 825702 h 926360"/>
                <a:gd name="connsiteX1" fmla="*/ 762 w 8705110"/>
                <a:gd name="connsiteY1" fmla="*/ 0 h 926360"/>
                <a:gd name="connsiteX2" fmla="*/ 8705110 w 8705110"/>
                <a:gd name="connsiteY2" fmla="*/ 2381 h 926360"/>
                <a:gd name="connsiteX3" fmla="*/ 8704168 w 8705110"/>
                <a:gd name="connsiteY3" fmla="*/ 825702 h 926360"/>
                <a:gd name="connsiteX4" fmla="*/ 8603510 w 8705110"/>
                <a:gd name="connsiteY4" fmla="*/ 926360 h 926360"/>
                <a:gd name="connsiteX5" fmla="*/ 100775 w 8705110"/>
                <a:gd name="connsiteY5" fmla="*/ 926360 h 926360"/>
                <a:gd name="connsiteX6" fmla="*/ 117 w 8705110"/>
                <a:gd name="connsiteY6" fmla="*/ 825702 h 92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9E9F3"/>
            </a:solidFill>
            <a:ln>
              <a:solidFill>
                <a:srgbClr val="E9E9F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342900" indent="-342900">
                <a:lnSpc>
                  <a:spcPct val="120000"/>
                </a:lnSpc>
                <a:buClr>
                  <a:srgbClr val="262685"/>
                </a:buClr>
                <a:buSzPct val="80000"/>
                <a:buFont typeface="Wingdings" panose="05000000000000000000" pitchFamily="2" charset="2"/>
                <a:buChar char="l"/>
              </a:pPr>
              <a:r>
                <a:rPr lang="zh-CN" altLang="en-US" sz="2000" dirty="0">
                  <a:solidFill>
                    <a:srgbClr val="000000"/>
                  </a:solidFill>
                  <a:latin typeface="MicrosoftYaHei"/>
                </a:rPr>
                <a:t>以隐式的方式调用；</a:t>
              </a:r>
            </a:p>
            <a:p>
              <a:pPr marL="342900" indent="-342900">
                <a:lnSpc>
                  <a:spcPct val="120000"/>
                </a:lnSpc>
                <a:buClr>
                  <a:srgbClr val="262685"/>
                </a:buClr>
                <a:buSzPct val="80000"/>
                <a:buFont typeface="Wingdings" panose="05000000000000000000" pitchFamily="2" charset="2"/>
                <a:buChar char="l"/>
              </a:pPr>
              <a:r>
                <a:rPr lang="zh-CN" altLang="en-US" sz="2000" dirty="0">
                  <a:solidFill>
                    <a:srgbClr val="000000"/>
                  </a:solidFill>
                  <a:latin typeface="MicrosoftYaHei"/>
                </a:rPr>
                <a:t>没有显式的返回值类型，也没有形参；</a:t>
              </a:r>
            </a:p>
            <a:p>
              <a:pPr marL="342900" indent="-342900">
                <a:lnSpc>
                  <a:spcPct val="120000"/>
                </a:lnSpc>
                <a:buClr>
                  <a:srgbClr val="262685"/>
                </a:buClr>
                <a:buSzPct val="80000"/>
                <a:buFont typeface="Wingdings" panose="05000000000000000000" pitchFamily="2" charset="2"/>
                <a:buChar char="l"/>
              </a:pPr>
              <a:r>
                <a:rPr lang="zh-CN" altLang="en-US" sz="2000" dirty="0">
                  <a:solidFill>
                    <a:srgbClr val="000000"/>
                  </a:solidFill>
                  <a:latin typeface="MicrosoftYaHei"/>
                </a:rPr>
                <a:t>必须为类的成员函数；</a:t>
              </a:r>
            </a:p>
            <a:p>
              <a:pPr marL="342900" indent="-342900">
                <a:lnSpc>
                  <a:spcPct val="120000"/>
                </a:lnSpc>
                <a:buClr>
                  <a:srgbClr val="262685"/>
                </a:buClr>
                <a:buSzPct val="80000"/>
                <a:buFont typeface="Wingdings" panose="05000000000000000000" pitchFamily="2" charset="2"/>
                <a:buChar char="l"/>
              </a:pPr>
              <a:r>
                <a:rPr lang="zh-CN" altLang="en-US" sz="2000" dirty="0">
                  <a:solidFill>
                    <a:srgbClr val="000000"/>
                  </a:solidFill>
                  <a:latin typeface="MicrosoftYaHei"/>
                </a:rPr>
                <a:t>一般将类型转换运算符声明为 </a:t>
              </a:r>
              <a:r>
                <a:rPr lang="en-US" altLang="zh-CN" sz="2000" b="1" dirty="0">
                  <a:solidFill>
                    <a:srgbClr val="262685"/>
                  </a:solidFill>
                  <a:latin typeface="Courier New" panose="02070309020205020404" pitchFamily="49" charset="0"/>
                  <a:cs typeface="Courier New" panose="02070309020205020404" pitchFamily="49" charset="0"/>
                </a:rPr>
                <a:t>const</a:t>
              </a:r>
              <a:r>
                <a:rPr lang="en-US" altLang="zh-CN" sz="2000" dirty="0">
                  <a:solidFill>
                    <a:srgbClr val="000000"/>
                  </a:solidFill>
                  <a:latin typeface="MicrosoftYaHei"/>
                </a:rPr>
                <a:t> </a:t>
              </a:r>
              <a:r>
                <a:rPr lang="zh-CN" altLang="en-US" sz="2000" dirty="0">
                  <a:solidFill>
                    <a:srgbClr val="000000"/>
                  </a:solidFill>
                  <a:latin typeface="MicrosoftYaHei"/>
                </a:rPr>
                <a:t>成员。</a:t>
              </a:r>
              <a:endParaRPr lang="en-US" altLang="zh-CN" sz="1400" dirty="0">
                <a:solidFill>
                  <a:srgbClr val="000000"/>
                </a:solidFill>
                <a:latin typeface="Courier New" panose="02070309020205020404" pitchFamily="49" charset="0"/>
                <a:cs typeface="Courier New" panose="02070309020205020404" pitchFamily="49" charset="0"/>
              </a:endParaRPr>
            </a:p>
          </p:txBody>
        </p:sp>
        <p:sp>
          <p:nvSpPr>
            <p:cNvPr id="33" name="矩形: 圆顶角 32">
              <a:extLst>
                <a:ext uri="{FF2B5EF4-FFF2-40B4-BE49-F238E27FC236}">
                  <a16:creationId xmlns:a16="http://schemas.microsoft.com/office/drawing/2014/main" id="{2F01A5DD-1718-4031-BF17-D7D1DDA33FC7}"/>
                </a:ext>
              </a:extLst>
            </p:cNvPr>
            <p:cNvSpPr/>
            <p:nvPr/>
          </p:nvSpPr>
          <p:spPr>
            <a:xfrm>
              <a:off x="117134" y="4626573"/>
              <a:ext cx="8704052" cy="417061"/>
            </a:xfrm>
            <a:prstGeom prst="round2SameRect">
              <a:avLst>
                <a:gd name="adj1" fmla="val 20076"/>
                <a:gd name="adj2" fmla="val 0"/>
              </a:avLst>
            </a:prstGeom>
            <a:solidFill>
              <a:srgbClr val="262685"/>
            </a:solidFill>
            <a:ln>
              <a:solidFill>
                <a:srgbClr val="2626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bg1"/>
                  </a:solidFill>
                  <a:latin typeface="Courier New" panose="02070309020205020404" pitchFamily="49" charset="0"/>
                  <a:cs typeface="Courier New" panose="02070309020205020404" pitchFamily="49" charset="0"/>
                </a:rPr>
                <a:t>类型转换运算符的特点</a:t>
              </a:r>
            </a:p>
          </p:txBody>
        </p:sp>
      </p:grpSp>
      <p:grpSp>
        <p:nvGrpSpPr>
          <p:cNvPr id="24" name="组合 23">
            <a:extLst>
              <a:ext uri="{FF2B5EF4-FFF2-40B4-BE49-F238E27FC236}">
                <a16:creationId xmlns:a16="http://schemas.microsoft.com/office/drawing/2014/main" id="{4F71DB94-AB1C-42F8-92BC-6843E53D67A5}"/>
              </a:ext>
            </a:extLst>
          </p:cNvPr>
          <p:cNvGrpSpPr/>
          <p:nvPr/>
        </p:nvGrpSpPr>
        <p:grpSpPr>
          <a:xfrm>
            <a:off x="219797" y="3429000"/>
            <a:ext cx="8704169" cy="871113"/>
            <a:chOff x="117017" y="4626573"/>
            <a:chExt cx="8704169" cy="871113"/>
          </a:xfrm>
          <a:effectLst>
            <a:outerShdw blurRad="50800" dist="38100" dir="2700000" algn="tl" rotWithShape="0">
              <a:prstClr val="black">
                <a:alpha val="40000"/>
              </a:prstClr>
            </a:outerShdw>
          </a:effectLst>
        </p:grpSpPr>
        <p:sp>
          <p:nvSpPr>
            <p:cNvPr id="25" name="矩形: 圆角 36">
              <a:extLst>
                <a:ext uri="{FF2B5EF4-FFF2-40B4-BE49-F238E27FC236}">
                  <a16:creationId xmlns:a16="http://schemas.microsoft.com/office/drawing/2014/main" id="{9D11127C-6845-4DCC-AA0A-4B0365B19AFC}"/>
                </a:ext>
              </a:extLst>
            </p:cNvPr>
            <p:cNvSpPr/>
            <p:nvPr/>
          </p:nvSpPr>
          <p:spPr>
            <a:xfrm>
              <a:off x="117017" y="5051923"/>
              <a:ext cx="8704051" cy="445763"/>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 fmla="*/ 0 w 8704051"/>
                <a:gd name="connsiteY0" fmla="*/ 823321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103039 h 926360"/>
                <a:gd name="connsiteX4" fmla="*/ 8705787 w 8705787"/>
                <a:gd name="connsiteY4" fmla="*/ 825702 h 926360"/>
                <a:gd name="connsiteX5" fmla="*/ 8605129 w 8705787"/>
                <a:gd name="connsiteY5" fmla="*/ 926360 h 926360"/>
                <a:gd name="connsiteX6" fmla="*/ 102394 w 8705787"/>
                <a:gd name="connsiteY6" fmla="*/ 926360 h 926360"/>
                <a:gd name="connsiteX7" fmla="*/ 1736 w 8705787"/>
                <a:gd name="connsiteY7" fmla="*/ 825702 h 926360"/>
                <a:gd name="connsiteX0" fmla="*/ 1736 w 9277174"/>
                <a:gd name="connsiteY0" fmla="*/ 825702 h 926360"/>
                <a:gd name="connsiteX1" fmla="*/ 0 w 9277174"/>
                <a:gd name="connsiteY1" fmla="*/ 0 h 926360"/>
                <a:gd name="connsiteX2" fmla="*/ 8605129 w 9277174"/>
                <a:gd name="connsiteY2" fmla="*/ 2381 h 926360"/>
                <a:gd name="connsiteX3" fmla="*/ 8705787 w 9277174"/>
                <a:gd name="connsiteY3" fmla="*/ 825702 h 926360"/>
                <a:gd name="connsiteX4" fmla="*/ 8605129 w 9277174"/>
                <a:gd name="connsiteY4" fmla="*/ 926360 h 926360"/>
                <a:gd name="connsiteX5" fmla="*/ 102394 w 9277174"/>
                <a:gd name="connsiteY5" fmla="*/ 926360 h 926360"/>
                <a:gd name="connsiteX6" fmla="*/ 1736 w 9277174"/>
                <a:gd name="connsiteY6" fmla="*/ 825702 h 926360"/>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825702 h 926360"/>
                <a:gd name="connsiteX4" fmla="*/ 8605129 w 8705787"/>
                <a:gd name="connsiteY4" fmla="*/ 926360 h 926360"/>
                <a:gd name="connsiteX5" fmla="*/ 102394 w 8705787"/>
                <a:gd name="connsiteY5" fmla="*/ 926360 h 926360"/>
                <a:gd name="connsiteX6" fmla="*/ 1736 w 8705787"/>
                <a:gd name="connsiteY6" fmla="*/ 825702 h 926360"/>
                <a:gd name="connsiteX0" fmla="*/ 1736 w 8706729"/>
                <a:gd name="connsiteY0" fmla="*/ 825702 h 926360"/>
                <a:gd name="connsiteX1" fmla="*/ 0 w 8706729"/>
                <a:gd name="connsiteY1" fmla="*/ 0 h 926360"/>
                <a:gd name="connsiteX2" fmla="*/ 8706729 w 8706729"/>
                <a:gd name="connsiteY2" fmla="*/ 2381 h 926360"/>
                <a:gd name="connsiteX3" fmla="*/ 8705787 w 8706729"/>
                <a:gd name="connsiteY3" fmla="*/ 825702 h 926360"/>
                <a:gd name="connsiteX4" fmla="*/ 8605129 w 8706729"/>
                <a:gd name="connsiteY4" fmla="*/ 926360 h 926360"/>
                <a:gd name="connsiteX5" fmla="*/ 102394 w 8706729"/>
                <a:gd name="connsiteY5" fmla="*/ 926360 h 926360"/>
                <a:gd name="connsiteX6" fmla="*/ 1736 w 8706729"/>
                <a:gd name="connsiteY6" fmla="*/ 825702 h 926360"/>
                <a:gd name="connsiteX0" fmla="*/ 117 w 8705110"/>
                <a:gd name="connsiteY0" fmla="*/ 825702 h 926360"/>
                <a:gd name="connsiteX1" fmla="*/ 762 w 8705110"/>
                <a:gd name="connsiteY1" fmla="*/ 0 h 926360"/>
                <a:gd name="connsiteX2" fmla="*/ 8705110 w 8705110"/>
                <a:gd name="connsiteY2" fmla="*/ 2381 h 926360"/>
                <a:gd name="connsiteX3" fmla="*/ 8704168 w 8705110"/>
                <a:gd name="connsiteY3" fmla="*/ 825702 h 926360"/>
                <a:gd name="connsiteX4" fmla="*/ 8603510 w 8705110"/>
                <a:gd name="connsiteY4" fmla="*/ 926360 h 926360"/>
                <a:gd name="connsiteX5" fmla="*/ 100775 w 8705110"/>
                <a:gd name="connsiteY5" fmla="*/ 926360 h 926360"/>
                <a:gd name="connsiteX6" fmla="*/ 117 w 8705110"/>
                <a:gd name="connsiteY6" fmla="*/ 825702 h 92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F9EEEE"/>
            </a:solidFill>
            <a:ln>
              <a:solidFill>
                <a:srgbClr val="F9EEEE"/>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20000"/>
                </a:lnSpc>
                <a:buClr>
                  <a:srgbClr val="CC5B5B"/>
                </a:buClr>
                <a:buSzPct val="80000"/>
              </a:pPr>
              <a:r>
                <a:rPr lang="zh-CN" altLang="en-US" sz="2000" dirty="0">
                  <a:solidFill>
                    <a:srgbClr val="000000"/>
                  </a:solidFill>
                  <a:latin typeface="MicrosoftYaHei"/>
                </a:rPr>
                <a:t>不要过度依赖类型转换运算符</a:t>
              </a:r>
              <a:endParaRPr lang="en-US" altLang="zh-CN" sz="1400" dirty="0">
                <a:solidFill>
                  <a:srgbClr val="000000"/>
                </a:solidFill>
                <a:latin typeface="Courier New" panose="02070309020205020404" pitchFamily="49" charset="0"/>
                <a:cs typeface="Courier New" panose="02070309020205020404" pitchFamily="49" charset="0"/>
              </a:endParaRPr>
            </a:p>
          </p:txBody>
        </p:sp>
        <p:sp>
          <p:nvSpPr>
            <p:cNvPr id="26" name="矩形: 圆顶角 25">
              <a:extLst>
                <a:ext uri="{FF2B5EF4-FFF2-40B4-BE49-F238E27FC236}">
                  <a16:creationId xmlns:a16="http://schemas.microsoft.com/office/drawing/2014/main" id="{962E81F1-F70D-41D0-9987-7A2B4576496E}"/>
                </a:ext>
              </a:extLst>
            </p:cNvPr>
            <p:cNvSpPr/>
            <p:nvPr/>
          </p:nvSpPr>
          <p:spPr>
            <a:xfrm>
              <a:off x="117134" y="4626573"/>
              <a:ext cx="8704052" cy="417061"/>
            </a:xfrm>
            <a:prstGeom prst="round2SameRect">
              <a:avLst>
                <a:gd name="adj1" fmla="val 20076"/>
                <a:gd name="adj2" fmla="val 0"/>
              </a:avLst>
            </a:prstGeom>
            <a:solidFill>
              <a:srgbClr val="CC5B5B"/>
            </a:solidFill>
            <a:ln>
              <a:solidFill>
                <a:srgbClr val="CC5B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bg1"/>
                  </a:solidFill>
                  <a:latin typeface="Courier New" panose="02070309020205020404" pitchFamily="49" charset="0"/>
                  <a:cs typeface="Courier New" panose="02070309020205020404" pitchFamily="49" charset="0"/>
                </a:rPr>
                <a:t>提示</a:t>
              </a:r>
            </a:p>
          </p:txBody>
        </p:sp>
      </p:grpSp>
    </p:spTree>
    <p:extLst>
      <p:ext uri="{BB962C8B-B14F-4D97-AF65-F5344CB8AC3E}">
        <p14:creationId xmlns:p14="http://schemas.microsoft.com/office/powerpoint/2010/main" val="953014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49</a:t>
            </a:fld>
            <a:endParaRPr lang="zh-CN" altLang="en-US" dirty="0"/>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842066" cy="584775"/>
          </a:xfrm>
          <a:prstGeom prst="rect">
            <a:avLst/>
          </a:prstGeom>
          <a:noFill/>
        </p:spPr>
        <p:txBody>
          <a:bodyPr wrap="square" rtlCol="0">
            <a:spAutoFit/>
          </a:bodyPr>
          <a:lstStyle/>
          <a:p>
            <a:r>
              <a:rPr lang="en-US" altLang="zh-CN" sz="3200" dirty="0">
                <a:solidFill>
                  <a:schemeClr val="bg1"/>
                </a:solidFill>
              </a:rPr>
              <a:t>6.4.1 </a:t>
            </a:r>
            <a:r>
              <a:rPr lang="zh-CN" altLang="en-US" sz="3200" dirty="0">
                <a:solidFill>
                  <a:schemeClr val="bg1"/>
                </a:solidFill>
              </a:rPr>
              <a:t>声明静态成员</a:t>
            </a:r>
            <a:endParaRPr lang="zh-CN" altLang="en-US" sz="2400" dirty="0">
              <a:solidFill>
                <a:schemeClr val="bg1"/>
              </a:solidFill>
            </a:endParaRPr>
          </a:p>
        </p:txBody>
      </p:sp>
      <p:grpSp>
        <p:nvGrpSpPr>
          <p:cNvPr id="38" name="组合 37">
            <a:extLst>
              <a:ext uri="{FF2B5EF4-FFF2-40B4-BE49-F238E27FC236}">
                <a16:creationId xmlns:a16="http://schemas.microsoft.com/office/drawing/2014/main" id="{49B0A701-46D1-4478-A906-CE59B706B1CC}"/>
              </a:ext>
            </a:extLst>
          </p:cNvPr>
          <p:cNvGrpSpPr/>
          <p:nvPr/>
        </p:nvGrpSpPr>
        <p:grpSpPr>
          <a:xfrm>
            <a:off x="219915" y="1167997"/>
            <a:ext cx="8704169" cy="1979109"/>
            <a:chOff x="117017" y="4626573"/>
            <a:chExt cx="8704169" cy="1979109"/>
          </a:xfrm>
          <a:effectLst>
            <a:outerShdw blurRad="50800" dist="38100" dir="2700000" algn="tl" rotWithShape="0">
              <a:prstClr val="black">
                <a:alpha val="40000"/>
              </a:prstClr>
            </a:outerShdw>
          </a:effectLst>
        </p:grpSpPr>
        <p:sp>
          <p:nvSpPr>
            <p:cNvPr id="37" name="矩形: 圆角 36">
              <a:extLst>
                <a:ext uri="{FF2B5EF4-FFF2-40B4-BE49-F238E27FC236}">
                  <a16:creationId xmlns:a16="http://schemas.microsoft.com/office/drawing/2014/main" id="{2054092E-883B-486D-AE99-AFD60E3EDD45}"/>
                </a:ext>
              </a:extLst>
            </p:cNvPr>
            <p:cNvSpPr/>
            <p:nvPr/>
          </p:nvSpPr>
          <p:spPr>
            <a:xfrm>
              <a:off x="117017" y="5051923"/>
              <a:ext cx="8704051" cy="1553759"/>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 fmla="*/ 0 w 8704051"/>
                <a:gd name="connsiteY0" fmla="*/ 823321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103039 h 926360"/>
                <a:gd name="connsiteX4" fmla="*/ 8705787 w 8705787"/>
                <a:gd name="connsiteY4" fmla="*/ 825702 h 926360"/>
                <a:gd name="connsiteX5" fmla="*/ 8605129 w 8705787"/>
                <a:gd name="connsiteY5" fmla="*/ 926360 h 926360"/>
                <a:gd name="connsiteX6" fmla="*/ 102394 w 8705787"/>
                <a:gd name="connsiteY6" fmla="*/ 926360 h 926360"/>
                <a:gd name="connsiteX7" fmla="*/ 1736 w 8705787"/>
                <a:gd name="connsiteY7" fmla="*/ 825702 h 926360"/>
                <a:gd name="connsiteX0" fmla="*/ 1736 w 9277174"/>
                <a:gd name="connsiteY0" fmla="*/ 825702 h 926360"/>
                <a:gd name="connsiteX1" fmla="*/ 0 w 9277174"/>
                <a:gd name="connsiteY1" fmla="*/ 0 h 926360"/>
                <a:gd name="connsiteX2" fmla="*/ 8605129 w 9277174"/>
                <a:gd name="connsiteY2" fmla="*/ 2381 h 926360"/>
                <a:gd name="connsiteX3" fmla="*/ 8705787 w 9277174"/>
                <a:gd name="connsiteY3" fmla="*/ 825702 h 926360"/>
                <a:gd name="connsiteX4" fmla="*/ 8605129 w 9277174"/>
                <a:gd name="connsiteY4" fmla="*/ 926360 h 926360"/>
                <a:gd name="connsiteX5" fmla="*/ 102394 w 9277174"/>
                <a:gd name="connsiteY5" fmla="*/ 926360 h 926360"/>
                <a:gd name="connsiteX6" fmla="*/ 1736 w 9277174"/>
                <a:gd name="connsiteY6" fmla="*/ 825702 h 926360"/>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825702 h 926360"/>
                <a:gd name="connsiteX4" fmla="*/ 8605129 w 8705787"/>
                <a:gd name="connsiteY4" fmla="*/ 926360 h 926360"/>
                <a:gd name="connsiteX5" fmla="*/ 102394 w 8705787"/>
                <a:gd name="connsiteY5" fmla="*/ 926360 h 926360"/>
                <a:gd name="connsiteX6" fmla="*/ 1736 w 8705787"/>
                <a:gd name="connsiteY6" fmla="*/ 825702 h 926360"/>
                <a:gd name="connsiteX0" fmla="*/ 1736 w 8706729"/>
                <a:gd name="connsiteY0" fmla="*/ 825702 h 926360"/>
                <a:gd name="connsiteX1" fmla="*/ 0 w 8706729"/>
                <a:gd name="connsiteY1" fmla="*/ 0 h 926360"/>
                <a:gd name="connsiteX2" fmla="*/ 8706729 w 8706729"/>
                <a:gd name="connsiteY2" fmla="*/ 2381 h 926360"/>
                <a:gd name="connsiteX3" fmla="*/ 8705787 w 8706729"/>
                <a:gd name="connsiteY3" fmla="*/ 825702 h 926360"/>
                <a:gd name="connsiteX4" fmla="*/ 8605129 w 8706729"/>
                <a:gd name="connsiteY4" fmla="*/ 926360 h 926360"/>
                <a:gd name="connsiteX5" fmla="*/ 102394 w 8706729"/>
                <a:gd name="connsiteY5" fmla="*/ 926360 h 926360"/>
                <a:gd name="connsiteX6" fmla="*/ 1736 w 8706729"/>
                <a:gd name="connsiteY6" fmla="*/ 825702 h 926360"/>
                <a:gd name="connsiteX0" fmla="*/ 117 w 8705110"/>
                <a:gd name="connsiteY0" fmla="*/ 825702 h 926360"/>
                <a:gd name="connsiteX1" fmla="*/ 762 w 8705110"/>
                <a:gd name="connsiteY1" fmla="*/ 0 h 926360"/>
                <a:gd name="connsiteX2" fmla="*/ 8705110 w 8705110"/>
                <a:gd name="connsiteY2" fmla="*/ 2381 h 926360"/>
                <a:gd name="connsiteX3" fmla="*/ 8704168 w 8705110"/>
                <a:gd name="connsiteY3" fmla="*/ 825702 h 926360"/>
                <a:gd name="connsiteX4" fmla="*/ 8603510 w 8705110"/>
                <a:gd name="connsiteY4" fmla="*/ 926360 h 926360"/>
                <a:gd name="connsiteX5" fmla="*/ 100775 w 8705110"/>
                <a:gd name="connsiteY5" fmla="*/ 926360 h 926360"/>
                <a:gd name="connsiteX6" fmla="*/ 117 w 8705110"/>
                <a:gd name="connsiteY6" fmla="*/ 825702 h 92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9E9F3"/>
            </a:solidFill>
            <a:ln>
              <a:solidFill>
                <a:srgbClr val="E9E9F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20000"/>
                </a:lnSpc>
                <a:buClr>
                  <a:srgbClr val="262685"/>
                </a:buClr>
                <a:buSzPct val="80000"/>
              </a:pPr>
              <a:r>
                <a:rPr lang="zh-CN" altLang="en-US" sz="2000" dirty="0">
                  <a:solidFill>
                    <a:srgbClr val="000000"/>
                  </a:solidFill>
                  <a:latin typeface="MicrosoftYaHei"/>
                </a:rPr>
                <a:t>类的某些属性值并非属于每个对象，类对象共享</a:t>
              </a:r>
            </a:p>
            <a:p>
              <a:pPr marL="342900" indent="-342900">
                <a:lnSpc>
                  <a:spcPct val="120000"/>
                </a:lnSpc>
                <a:buClr>
                  <a:srgbClr val="262685"/>
                </a:buClr>
                <a:buSzPct val="80000"/>
                <a:buFont typeface="Wingdings" panose="05000000000000000000" pitchFamily="2" charset="2"/>
                <a:buChar char="l"/>
              </a:pPr>
              <a:r>
                <a:rPr lang="zh-CN" altLang="en-US" sz="2000" dirty="0">
                  <a:solidFill>
                    <a:srgbClr val="000000"/>
                  </a:solidFill>
                  <a:latin typeface="MicrosoftYaHei"/>
                </a:rPr>
                <a:t>类对象共享；</a:t>
              </a:r>
              <a:endParaRPr lang="en-US" altLang="zh-CN" sz="2000" dirty="0">
                <a:solidFill>
                  <a:srgbClr val="000000"/>
                </a:solidFill>
                <a:latin typeface="MicrosoftYaHei"/>
              </a:endParaRPr>
            </a:p>
            <a:p>
              <a:pPr marL="342900" indent="-342900">
                <a:lnSpc>
                  <a:spcPct val="120000"/>
                </a:lnSpc>
                <a:buClr>
                  <a:srgbClr val="262685"/>
                </a:buClr>
                <a:buSzPct val="80000"/>
                <a:buFont typeface="Wingdings" panose="05000000000000000000" pitchFamily="2" charset="2"/>
                <a:buChar char="l"/>
              </a:pPr>
              <a:r>
                <a:rPr lang="zh-CN" altLang="en-US" sz="2000" dirty="0">
                  <a:solidFill>
                    <a:srgbClr val="000000"/>
                  </a:solidFill>
                  <a:latin typeface="MicrosoftYaHei"/>
                </a:rPr>
                <a:t>与类相关联；</a:t>
              </a:r>
            </a:p>
            <a:p>
              <a:pPr marL="342900" indent="-342900">
                <a:lnSpc>
                  <a:spcPct val="120000"/>
                </a:lnSpc>
                <a:buClr>
                  <a:srgbClr val="262685"/>
                </a:buClr>
                <a:buSzPct val="80000"/>
                <a:buFont typeface="Wingdings" panose="05000000000000000000" pitchFamily="2" charset="2"/>
                <a:buChar char="l"/>
              </a:pPr>
              <a:r>
                <a:rPr lang="zh-CN" altLang="en-US" sz="2000" dirty="0">
                  <a:solidFill>
                    <a:srgbClr val="000000"/>
                  </a:solidFill>
                  <a:latin typeface="MicrosoftYaHei"/>
                </a:rPr>
                <a:t>存储于一个公用的内存中。</a:t>
              </a:r>
              <a:endParaRPr lang="en-US" altLang="zh-CN" sz="1400" dirty="0">
                <a:solidFill>
                  <a:srgbClr val="000000"/>
                </a:solidFill>
                <a:latin typeface="Courier New" panose="02070309020205020404" pitchFamily="49" charset="0"/>
                <a:cs typeface="Courier New" panose="02070309020205020404" pitchFamily="49" charset="0"/>
              </a:endParaRPr>
            </a:p>
          </p:txBody>
        </p:sp>
        <p:sp>
          <p:nvSpPr>
            <p:cNvPr id="33" name="矩形: 圆顶角 32">
              <a:extLst>
                <a:ext uri="{FF2B5EF4-FFF2-40B4-BE49-F238E27FC236}">
                  <a16:creationId xmlns:a16="http://schemas.microsoft.com/office/drawing/2014/main" id="{2F01A5DD-1718-4031-BF17-D7D1DDA33FC7}"/>
                </a:ext>
              </a:extLst>
            </p:cNvPr>
            <p:cNvSpPr/>
            <p:nvPr/>
          </p:nvSpPr>
          <p:spPr>
            <a:xfrm>
              <a:off x="117134" y="4626573"/>
              <a:ext cx="8704052" cy="417061"/>
            </a:xfrm>
            <a:prstGeom prst="round2SameRect">
              <a:avLst>
                <a:gd name="adj1" fmla="val 20076"/>
                <a:gd name="adj2" fmla="val 0"/>
              </a:avLst>
            </a:prstGeom>
            <a:solidFill>
              <a:srgbClr val="262685"/>
            </a:solidFill>
            <a:ln>
              <a:solidFill>
                <a:srgbClr val="2626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bg1"/>
                  </a:solidFill>
                  <a:latin typeface="Courier New" panose="02070309020205020404" pitchFamily="49" charset="0"/>
                  <a:cs typeface="Courier New" panose="02070309020205020404" pitchFamily="49" charset="0"/>
                </a:rPr>
                <a:t>静态成员</a:t>
              </a:r>
            </a:p>
          </p:txBody>
        </p:sp>
      </p:grpSp>
      <p:grpSp>
        <p:nvGrpSpPr>
          <p:cNvPr id="10" name="组合 9">
            <a:extLst>
              <a:ext uri="{FF2B5EF4-FFF2-40B4-BE49-F238E27FC236}">
                <a16:creationId xmlns:a16="http://schemas.microsoft.com/office/drawing/2014/main" id="{E19E6745-F4E0-4AC9-9B75-CCE8DCA83BDA}"/>
              </a:ext>
            </a:extLst>
          </p:cNvPr>
          <p:cNvGrpSpPr/>
          <p:nvPr/>
        </p:nvGrpSpPr>
        <p:grpSpPr>
          <a:xfrm>
            <a:off x="219798" y="3359450"/>
            <a:ext cx="4612261" cy="2887563"/>
            <a:chOff x="117017" y="4626573"/>
            <a:chExt cx="8704169" cy="2887563"/>
          </a:xfrm>
          <a:effectLst>
            <a:outerShdw blurRad="50800" dist="38100" dir="2700000" algn="tl" rotWithShape="0">
              <a:prstClr val="black">
                <a:alpha val="40000"/>
              </a:prstClr>
            </a:outerShdw>
          </a:effectLst>
        </p:grpSpPr>
        <p:sp>
          <p:nvSpPr>
            <p:cNvPr id="11" name="矩形: 圆角 36">
              <a:extLst>
                <a:ext uri="{FF2B5EF4-FFF2-40B4-BE49-F238E27FC236}">
                  <a16:creationId xmlns:a16="http://schemas.microsoft.com/office/drawing/2014/main" id="{33731F74-D628-4D24-80AB-8A7ADA5924D0}"/>
                </a:ext>
              </a:extLst>
            </p:cNvPr>
            <p:cNvSpPr/>
            <p:nvPr/>
          </p:nvSpPr>
          <p:spPr>
            <a:xfrm>
              <a:off x="117017" y="5051923"/>
              <a:ext cx="8704051" cy="2462213"/>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 fmla="*/ 0 w 8704051"/>
                <a:gd name="connsiteY0" fmla="*/ 823321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103039 h 926360"/>
                <a:gd name="connsiteX4" fmla="*/ 8705787 w 8705787"/>
                <a:gd name="connsiteY4" fmla="*/ 825702 h 926360"/>
                <a:gd name="connsiteX5" fmla="*/ 8605129 w 8705787"/>
                <a:gd name="connsiteY5" fmla="*/ 926360 h 926360"/>
                <a:gd name="connsiteX6" fmla="*/ 102394 w 8705787"/>
                <a:gd name="connsiteY6" fmla="*/ 926360 h 926360"/>
                <a:gd name="connsiteX7" fmla="*/ 1736 w 8705787"/>
                <a:gd name="connsiteY7" fmla="*/ 825702 h 926360"/>
                <a:gd name="connsiteX0" fmla="*/ 1736 w 9277174"/>
                <a:gd name="connsiteY0" fmla="*/ 825702 h 926360"/>
                <a:gd name="connsiteX1" fmla="*/ 0 w 9277174"/>
                <a:gd name="connsiteY1" fmla="*/ 0 h 926360"/>
                <a:gd name="connsiteX2" fmla="*/ 8605129 w 9277174"/>
                <a:gd name="connsiteY2" fmla="*/ 2381 h 926360"/>
                <a:gd name="connsiteX3" fmla="*/ 8705787 w 9277174"/>
                <a:gd name="connsiteY3" fmla="*/ 825702 h 926360"/>
                <a:gd name="connsiteX4" fmla="*/ 8605129 w 9277174"/>
                <a:gd name="connsiteY4" fmla="*/ 926360 h 926360"/>
                <a:gd name="connsiteX5" fmla="*/ 102394 w 9277174"/>
                <a:gd name="connsiteY5" fmla="*/ 926360 h 926360"/>
                <a:gd name="connsiteX6" fmla="*/ 1736 w 9277174"/>
                <a:gd name="connsiteY6" fmla="*/ 825702 h 926360"/>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825702 h 926360"/>
                <a:gd name="connsiteX4" fmla="*/ 8605129 w 8705787"/>
                <a:gd name="connsiteY4" fmla="*/ 926360 h 926360"/>
                <a:gd name="connsiteX5" fmla="*/ 102394 w 8705787"/>
                <a:gd name="connsiteY5" fmla="*/ 926360 h 926360"/>
                <a:gd name="connsiteX6" fmla="*/ 1736 w 8705787"/>
                <a:gd name="connsiteY6" fmla="*/ 825702 h 926360"/>
                <a:gd name="connsiteX0" fmla="*/ 1736 w 8706729"/>
                <a:gd name="connsiteY0" fmla="*/ 825702 h 926360"/>
                <a:gd name="connsiteX1" fmla="*/ 0 w 8706729"/>
                <a:gd name="connsiteY1" fmla="*/ 0 h 926360"/>
                <a:gd name="connsiteX2" fmla="*/ 8706729 w 8706729"/>
                <a:gd name="connsiteY2" fmla="*/ 2381 h 926360"/>
                <a:gd name="connsiteX3" fmla="*/ 8705787 w 8706729"/>
                <a:gd name="connsiteY3" fmla="*/ 825702 h 926360"/>
                <a:gd name="connsiteX4" fmla="*/ 8605129 w 8706729"/>
                <a:gd name="connsiteY4" fmla="*/ 926360 h 926360"/>
                <a:gd name="connsiteX5" fmla="*/ 102394 w 8706729"/>
                <a:gd name="connsiteY5" fmla="*/ 926360 h 926360"/>
                <a:gd name="connsiteX6" fmla="*/ 1736 w 8706729"/>
                <a:gd name="connsiteY6" fmla="*/ 825702 h 926360"/>
                <a:gd name="connsiteX0" fmla="*/ 117 w 8705110"/>
                <a:gd name="connsiteY0" fmla="*/ 825702 h 926360"/>
                <a:gd name="connsiteX1" fmla="*/ 762 w 8705110"/>
                <a:gd name="connsiteY1" fmla="*/ 0 h 926360"/>
                <a:gd name="connsiteX2" fmla="*/ 8705110 w 8705110"/>
                <a:gd name="connsiteY2" fmla="*/ 2381 h 926360"/>
                <a:gd name="connsiteX3" fmla="*/ 8704168 w 8705110"/>
                <a:gd name="connsiteY3" fmla="*/ 825702 h 926360"/>
                <a:gd name="connsiteX4" fmla="*/ 8603510 w 8705110"/>
                <a:gd name="connsiteY4" fmla="*/ 926360 h 926360"/>
                <a:gd name="connsiteX5" fmla="*/ 100775 w 8705110"/>
                <a:gd name="connsiteY5" fmla="*/ 926360 h 926360"/>
                <a:gd name="connsiteX6" fmla="*/ 117 w 8705110"/>
                <a:gd name="connsiteY6" fmla="*/ 825702 h 92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en-US" altLang="zh-CN" sz="1400" dirty="0">
                  <a:solidFill>
                    <a:srgbClr val="0000FF"/>
                  </a:solidFill>
                  <a:latin typeface="Courier New" panose="02070309020205020404" pitchFamily="49" charset="0"/>
                  <a:cs typeface="Courier New" panose="02070309020205020404" pitchFamily="49" charset="0"/>
                </a:rPr>
                <a:t>class</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2B91AF"/>
                  </a:solidFill>
                  <a:latin typeface="Courier New" panose="02070309020205020404" pitchFamily="49" charset="0"/>
                  <a:cs typeface="Courier New" panose="02070309020205020404" pitchFamily="49" charset="0"/>
                </a:rPr>
                <a:t>PartTimeWorker</a:t>
              </a:r>
              <a:r>
                <a:rPr lang="en-US" altLang="zh-CN" sz="1400" dirty="0">
                  <a:solidFill>
                    <a:srgbClr val="000000"/>
                  </a:solidFill>
                  <a:latin typeface="Courier New" panose="02070309020205020404" pitchFamily="49" charset="0"/>
                  <a:cs typeface="Courier New" panose="02070309020205020404" pitchFamily="49" charset="0"/>
                </a:rPr>
                <a:t> {</a:t>
              </a:r>
            </a:p>
            <a:p>
              <a:r>
                <a:rPr lang="en-US" altLang="zh-CN" sz="1400" dirty="0">
                  <a:solidFill>
                    <a:srgbClr val="2B91AF"/>
                  </a:solidFill>
                  <a:latin typeface="Courier New" panose="02070309020205020404" pitchFamily="49" charset="0"/>
                  <a:cs typeface="Courier New" panose="02070309020205020404" pitchFamily="49" charset="0"/>
                </a:rPr>
                <a:t>    string</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m_name</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8000"/>
                  </a:solidFill>
                  <a:latin typeface="Courier New" panose="02070309020205020404" pitchFamily="49" charset="0"/>
                  <a:cs typeface="Courier New" panose="02070309020205020404" pitchFamily="49" charset="0"/>
                </a:rPr>
                <a:t>//</a:t>
              </a:r>
              <a:r>
                <a:rPr lang="zh-CN" altLang="en-US" sz="1400" dirty="0">
                  <a:solidFill>
                    <a:srgbClr val="008000"/>
                  </a:solidFill>
                  <a:latin typeface="Courier New" panose="02070309020205020404" pitchFamily="49" charset="0"/>
                  <a:cs typeface="Courier New" panose="02070309020205020404" pitchFamily="49" charset="0"/>
                </a:rPr>
                <a:t>员工姓名</a:t>
              </a:r>
              <a:endParaRPr lang="zh-CN" altLang="en-US"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FF"/>
                  </a:solidFill>
                  <a:latin typeface="Courier New" panose="02070309020205020404" pitchFamily="49" charset="0"/>
                  <a:cs typeface="Courier New" panose="02070309020205020404" pitchFamily="49" charset="0"/>
                </a:rPr>
                <a:t>    double</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m_hours</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8000"/>
                  </a:solidFill>
                  <a:latin typeface="Courier New" panose="02070309020205020404" pitchFamily="49" charset="0"/>
                  <a:cs typeface="Courier New" panose="02070309020205020404" pitchFamily="49" charset="0"/>
                </a:rPr>
                <a:t>//</a:t>
              </a:r>
              <a:r>
                <a:rPr lang="zh-CN" altLang="en-US" sz="1400" dirty="0">
                  <a:solidFill>
                    <a:srgbClr val="008000"/>
                  </a:solidFill>
                  <a:latin typeface="Courier New" panose="02070309020205020404" pitchFamily="49" charset="0"/>
                  <a:cs typeface="Courier New" panose="02070309020205020404" pitchFamily="49" charset="0"/>
                </a:rPr>
                <a:t>工作小时数</a:t>
              </a:r>
              <a:endParaRPr lang="zh-CN" altLang="en-US"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FF"/>
                  </a:solidFill>
                  <a:latin typeface="Courier New" panose="02070309020205020404" pitchFamily="49" charset="0"/>
                  <a:cs typeface="Courier New" panose="02070309020205020404" pitchFamily="49" charset="0"/>
                </a:rPr>
                <a:t>    static</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FF"/>
                  </a:solidFill>
                  <a:latin typeface="Courier New" panose="02070309020205020404" pitchFamily="49" charset="0"/>
                  <a:cs typeface="Courier New" panose="02070309020205020404" pitchFamily="49" charset="0"/>
                </a:rPr>
                <a:t>double</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ms_payRate</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8000"/>
                  </a:solidFill>
                  <a:latin typeface="Courier New" panose="02070309020205020404" pitchFamily="49" charset="0"/>
                  <a:cs typeface="Courier New" panose="02070309020205020404" pitchFamily="49" charset="0"/>
                </a:rPr>
                <a:t>//</a:t>
              </a:r>
              <a:r>
                <a:rPr lang="zh-CN" altLang="en-US" sz="1400" dirty="0">
                  <a:solidFill>
                    <a:srgbClr val="008000"/>
                  </a:solidFill>
                  <a:latin typeface="Courier New" panose="02070309020205020404" pitchFamily="49" charset="0"/>
                  <a:cs typeface="Courier New" panose="02070309020205020404" pitchFamily="49" charset="0"/>
                </a:rPr>
                <a:t>小时工资</a:t>
              </a:r>
              <a:endParaRPr lang="zh-CN" altLang="en-US"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FF"/>
                  </a:solidFill>
                  <a:latin typeface="Courier New" panose="02070309020205020404" pitchFamily="49" charset="0"/>
                  <a:cs typeface="Courier New" panose="02070309020205020404" pitchFamily="49" charset="0"/>
                </a:rPr>
                <a:t>public</a:t>
              </a:r>
              <a:r>
                <a:rPr lang="en-US" altLang="zh-CN" sz="1400" dirty="0">
                  <a:solidFill>
                    <a:srgbClr val="000000"/>
                  </a:solidFill>
                  <a:latin typeface="Courier New" panose="02070309020205020404" pitchFamily="49" charset="0"/>
                  <a:cs typeface="Courier New" panose="02070309020205020404" pitchFamily="49" charset="0"/>
                </a:rPr>
                <a:t>:</a:t>
              </a:r>
            </a:p>
            <a:p>
              <a:r>
                <a:rPr lang="en-US" altLang="zh-CN" sz="1400" dirty="0">
                  <a:solidFill>
                    <a:srgbClr val="0000FF"/>
                  </a:solidFill>
                  <a:latin typeface="Courier New" panose="02070309020205020404" pitchFamily="49" charset="0"/>
                  <a:cs typeface="Courier New" panose="02070309020205020404" pitchFamily="49" charset="0"/>
                </a:rPr>
                <a:t>    double</a:t>
              </a:r>
              <a:r>
                <a:rPr lang="en-US" altLang="zh-CN" sz="1400" dirty="0">
                  <a:solidFill>
                    <a:srgbClr val="000000"/>
                  </a:solidFill>
                  <a:latin typeface="Courier New" panose="02070309020205020404" pitchFamily="49" charset="0"/>
                  <a:cs typeface="Courier New" panose="02070309020205020404" pitchFamily="49" charset="0"/>
                </a:rPr>
                <a:t> salary();</a:t>
              </a:r>
            </a:p>
            <a:p>
              <a:r>
                <a:rPr lang="en-US" altLang="zh-CN" sz="1400" dirty="0">
                  <a:solidFill>
                    <a:srgbClr val="0000FF"/>
                  </a:solidFill>
                  <a:latin typeface="Courier New" panose="02070309020205020404" pitchFamily="49" charset="0"/>
                  <a:cs typeface="Courier New" panose="02070309020205020404" pitchFamily="49" charset="0"/>
                </a:rPr>
                <a:t>    static</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FF"/>
                  </a:solidFill>
                  <a:latin typeface="Courier New" panose="02070309020205020404" pitchFamily="49" charset="0"/>
                  <a:cs typeface="Courier New" panose="02070309020205020404" pitchFamily="49" charset="0"/>
                </a:rPr>
                <a:t>double</a:t>
              </a:r>
              <a:r>
                <a:rPr lang="en-US" altLang="zh-CN" sz="1400" dirty="0">
                  <a:solidFill>
                    <a:srgbClr val="000000"/>
                  </a:solidFill>
                  <a:latin typeface="Courier New" panose="02070309020205020404" pitchFamily="49" charset="0"/>
                  <a:cs typeface="Courier New" panose="02070309020205020404" pitchFamily="49" charset="0"/>
                </a:rPr>
                <a:t> rate() {</a:t>
              </a:r>
            </a:p>
            <a:p>
              <a:r>
                <a:rPr lang="en-US" altLang="zh-CN" sz="1400" dirty="0">
                  <a:solidFill>
                    <a:srgbClr val="0000FF"/>
                  </a:solidFill>
                  <a:latin typeface="Courier New" panose="02070309020205020404" pitchFamily="49" charset="0"/>
                  <a:cs typeface="Courier New" panose="02070309020205020404" pitchFamily="49" charset="0"/>
                </a:rPr>
                <a:t>        return</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ms_payRate</a:t>
              </a:r>
              <a:r>
                <a:rPr lang="en-US" altLang="zh-CN" sz="1400" dirty="0">
                  <a:solidFill>
                    <a:srgbClr val="000000"/>
                  </a:solidFill>
                  <a:latin typeface="Courier New" panose="02070309020205020404" pitchFamily="49" charset="0"/>
                  <a:cs typeface="Courier New" panose="02070309020205020404" pitchFamily="49" charset="0"/>
                </a:rPr>
                <a:t>;</a:t>
              </a:r>
            </a:p>
            <a:p>
              <a:r>
                <a:rPr lang="en-US" altLang="zh-CN" sz="1400" dirty="0">
                  <a:solidFill>
                    <a:srgbClr val="000000"/>
                  </a:solidFill>
                  <a:latin typeface="Courier New" panose="02070309020205020404" pitchFamily="49" charset="0"/>
                  <a:cs typeface="Courier New" panose="02070309020205020404" pitchFamily="49" charset="0"/>
                </a:rPr>
                <a:t>    }</a:t>
              </a:r>
            </a:p>
            <a:p>
              <a:r>
                <a:rPr lang="en-US" altLang="zh-CN" sz="1400" dirty="0">
                  <a:solidFill>
                    <a:srgbClr val="0000FF"/>
                  </a:solidFill>
                  <a:latin typeface="Courier New" panose="02070309020205020404" pitchFamily="49" charset="0"/>
                  <a:cs typeface="Courier New" panose="02070309020205020404" pitchFamily="49" charset="0"/>
                </a:rPr>
                <a:t>    static</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FF"/>
                  </a:solidFill>
                  <a:latin typeface="Courier New" panose="02070309020205020404" pitchFamily="49" charset="0"/>
                  <a:cs typeface="Courier New" panose="02070309020205020404" pitchFamily="49" charset="0"/>
                </a:rPr>
                <a:t>void</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initRate</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FF"/>
                  </a:solidFill>
                  <a:latin typeface="Courier New" panose="02070309020205020404" pitchFamily="49" charset="0"/>
                  <a:cs typeface="Courier New" panose="02070309020205020404" pitchFamily="49" charset="0"/>
                </a:rPr>
                <a:t>double</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808080"/>
                  </a:solidFill>
                  <a:latin typeface="Courier New" panose="02070309020205020404" pitchFamily="49" charset="0"/>
                  <a:cs typeface="Courier New" panose="02070309020205020404" pitchFamily="49" charset="0"/>
                </a:rPr>
                <a:t>rate</a:t>
              </a:r>
              <a:r>
                <a:rPr lang="en-US" altLang="zh-CN" sz="1400" dirty="0">
                  <a:solidFill>
                    <a:srgbClr val="000000"/>
                  </a:solidFill>
                  <a:latin typeface="Courier New" panose="02070309020205020404" pitchFamily="49" charset="0"/>
                  <a:cs typeface="Courier New" panose="02070309020205020404" pitchFamily="49" charset="0"/>
                </a:rPr>
                <a:t>);</a:t>
              </a:r>
            </a:p>
            <a:p>
              <a:r>
                <a:rPr lang="en-US" altLang="zh-CN" sz="1400" dirty="0">
                  <a:solidFill>
                    <a:srgbClr val="000000"/>
                  </a:solidFill>
                  <a:latin typeface="Courier New" panose="02070309020205020404" pitchFamily="49" charset="0"/>
                  <a:cs typeface="Courier New" panose="02070309020205020404" pitchFamily="49" charset="0"/>
                </a:rPr>
                <a:t>};</a:t>
              </a:r>
            </a:p>
          </p:txBody>
        </p:sp>
        <p:grpSp>
          <p:nvGrpSpPr>
            <p:cNvPr id="12" name="组合 11">
              <a:extLst>
                <a:ext uri="{FF2B5EF4-FFF2-40B4-BE49-F238E27FC236}">
                  <a16:creationId xmlns:a16="http://schemas.microsoft.com/office/drawing/2014/main" id="{CD8954FE-FB01-465E-A9B7-D19B49400422}"/>
                </a:ext>
              </a:extLst>
            </p:cNvPr>
            <p:cNvGrpSpPr/>
            <p:nvPr/>
          </p:nvGrpSpPr>
          <p:grpSpPr>
            <a:xfrm>
              <a:off x="117133" y="4626573"/>
              <a:ext cx="8704053" cy="475449"/>
              <a:chOff x="219973" y="1763590"/>
              <a:chExt cx="8704053" cy="475449"/>
            </a:xfrm>
          </p:grpSpPr>
          <p:sp>
            <p:nvSpPr>
              <p:cNvPr id="13" name="矩形: 圆顶角 12">
                <a:extLst>
                  <a:ext uri="{FF2B5EF4-FFF2-40B4-BE49-F238E27FC236}">
                    <a16:creationId xmlns:a16="http://schemas.microsoft.com/office/drawing/2014/main" id="{A5659CB3-0DE5-4A19-A208-9C1A8ADD777C}"/>
                  </a:ext>
                </a:extLst>
              </p:cNvPr>
              <p:cNvSpPr/>
              <p:nvPr/>
            </p:nvSpPr>
            <p:spPr>
              <a:xfrm>
                <a:off x="219974" y="1763590"/>
                <a:ext cx="8704052" cy="417061"/>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bg1"/>
                    </a:solidFill>
                    <a:latin typeface="Courier New" panose="02070309020205020404" pitchFamily="49" charset="0"/>
                    <a:cs typeface="Courier New" panose="02070309020205020404" pitchFamily="49" charset="0"/>
                  </a:rPr>
                  <a:t>示例</a:t>
                </a:r>
              </a:p>
            </p:txBody>
          </p:sp>
          <p:sp>
            <p:nvSpPr>
              <p:cNvPr id="14" name="矩形 13">
                <a:extLst>
                  <a:ext uri="{FF2B5EF4-FFF2-40B4-BE49-F238E27FC236}">
                    <a16:creationId xmlns:a16="http://schemas.microsoft.com/office/drawing/2014/main" id="{64D0F7FC-72F0-428A-9212-320252528234}"/>
                  </a:ext>
                </a:extLst>
              </p:cNvPr>
              <p:cNvSpPr/>
              <p:nvPr/>
            </p:nvSpPr>
            <p:spPr>
              <a:xfrm>
                <a:off x="219973" y="1777374"/>
                <a:ext cx="8704051" cy="461665"/>
              </a:xfrm>
              <a:prstGeom prst="rect">
                <a:avLst/>
              </a:prstGeom>
            </p:spPr>
            <p:txBody>
              <a:bodyPr wrap="square">
                <a:spAutoFit/>
              </a:bodyPr>
              <a:lstStyle/>
              <a:p>
                <a:endParaRPr lang="zh-CN" altLang="en-US" sz="2400" dirty="0">
                  <a:solidFill>
                    <a:schemeClr val="bg1"/>
                  </a:solidFill>
                  <a:latin typeface="Courier New" panose="02070309020205020404" pitchFamily="49" charset="0"/>
                  <a:cs typeface="Courier New" panose="02070309020205020404" pitchFamily="49" charset="0"/>
                </a:endParaRPr>
              </a:p>
            </p:txBody>
          </p:sp>
        </p:grpSp>
      </p:grpSp>
      <p:grpSp>
        <p:nvGrpSpPr>
          <p:cNvPr id="15" name="组合 14">
            <a:extLst>
              <a:ext uri="{FF2B5EF4-FFF2-40B4-BE49-F238E27FC236}">
                <a16:creationId xmlns:a16="http://schemas.microsoft.com/office/drawing/2014/main" id="{3DEE39E2-1E42-494A-860C-924C217D685B}"/>
              </a:ext>
            </a:extLst>
          </p:cNvPr>
          <p:cNvGrpSpPr/>
          <p:nvPr/>
        </p:nvGrpSpPr>
        <p:grpSpPr>
          <a:xfrm>
            <a:off x="4983061" y="3359450"/>
            <a:ext cx="3940787" cy="2717772"/>
            <a:chOff x="117017" y="4626573"/>
            <a:chExt cx="8704169" cy="2717772"/>
          </a:xfrm>
          <a:effectLst>
            <a:outerShdw blurRad="50800" dist="38100" dir="2700000" algn="tl" rotWithShape="0">
              <a:prstClr val="black">
                <a:alpha val="40000"/>
              </a:prstClr>
            </a:outerShdw>
          </a:effectLst>
        </p:grpSpPr>
        <p:sp>
          <p:nvSpPr>
            <p:cNvPr id="16" name="矩形: 圆角 36">
              <a:extLst>
                <a:ext uri="{FF2B5EF4-FFF2-40B4-BE49-F238E27FC236}">
                  <a16:creationId xmlns:a16="http://schemas.microsoft.com/office/drawing/2014/main" id="{BEE8DF4B-9064-4CB6-BCC0-8213A3F604C5}"/>
                </a:ext>
              </a:extLst>
            </p:cNvPr>
            <p:cNvSpPr/>
            <p:nvPr/>
          </p:nvSpPr>
          <p:spPr>
            <a:xfrm>
              <a:off x="117017" y="5051923"/>
              <a:ext cx="8704052" cy="2292422"/>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 fmla="*/ 0 w 8704051"/>
                <a:gd name="connsiteY0" fmla="*/ 823321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103039 h 926360"/>
                <a:gd name="connsiteX4" fmla="*/ 8705787 w 8705787"/>
                <a:gd name="connsiteY4" fmla="*/ 825702 h 926360"/>
                <a:gd name="connsiteX5" fmla="*/ 8605129 w 8705787"/>
                <a:gd name="connsiteY5" fmla="*/ 926360 h 926360"/>
                <a:gd name="connsiteX6" fmla="*/ 102394 w 8705787"/>
                <a:gd name="connsiteY6" fmla="*/ 926360 h 926360"/>
                <a:gd name="connsiteX7" fmla="*/ 1736 w 8705787"/>
                <a:gd name="connsiteY7" fmla="*/ 825702 h 926360"/>
                <a:gd name="connsiteX0" fmla="*/ 1736 w 9277174"/>
                <a:gd name="connsiteY0" fmla="*/ 825702 h 926360"/>
                <a:gd name="connsiteX1" fmla="*/ 0 w 9277174"/>
                <a:gd name="connsiteY1" fmla="*/ 0 h 926360"/>
                <a:gd name="connsiteX2" fmla="*/ 8605129 w 9277174"/>
                <a:gd name="connsiteY2" fmla="*/ 2381 h 926360"/>
                <a:gd name="connsiteX3" fmla="*/ 8705787 w 9277174"/>
                <a:gd name="connsiteY3" fmla="*/ 825702 h 926360"/>
                <a:gd name="connsiteX4" fmla="*/ 8605129 w 9277174"/>
                <a:gd name="connsiteY4" fmla="*/ 926360 h 926360"/>
                <a:gd name="connsiteX5" fmla="*/ 102394 w 9277174"/>
                <a:gd name="connsiteY5" fmla="*/ 926360 h 926360"/>
                <a:gd name="connsiteX6" fmla="*/ 1736 w 9277174"/>
                <a:gd name="connsiteY6" fmla="*/ 825702 h 926360"/>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825702 h 926360"/>
                <a:gd name="connsiteX4" fmla="*/ 8605129 w 8705787"/>
                <a:gd name="connsiteY4" fmla="*/ 926360 h 926360"/>
                <a:gd name="connsiteX5" fmla="*/ 102394 w 8705787"/>
                <a:gd name="connsiteY5" fmla="*/ 926360 h 926360"/>
                <a:gd name="connsiteX6" fmla="*/ 1736 w 8705787"/>
                <a:gd name="connsiteY6" fmla="*/ 825702 h 926360"/>
                <a:gd name="connsiteX0" fmla="*/ 1736 w 8706729"/>
                <a:gd name="connsiteY0" fmla="*/ 825702 h 926360"/>
                <a:gd name="connsiteX1" fmla="*/ 0 w 8706729"/>
                <a:gd name="connsiteY1" fmla="*/ 0 h 926360"/>
                <a:gd name="connsiteX2" fmla="*/ 8706729 w 8706729"/>
                <a:gd name="connsiteY2" fmla="*/ 2381 h 926360"/>
                <a:gd name="connsiteX3" fmla="*/ 8705787 w 8706729"/>
                <a:gd name="connsiteY3" fmla="*/ 825702 h 926360"/>
                <a:gd name="connsiteX4" fmla="*/ 8605129 w 8706729"/>
                <a:gd name="connsiteY4" fmla="*/ 926360 h 926360"/>
                <a:gd name="connsiteX5" fmla="*/ 102394 w 8706729"/>
                <a:gd name="connsiteY5" fmla="*/ 926360 h 926360"/>
                <a:gd name="connsiteX6" fmla="*/ 1736 w 8706729"/>
                <a:gd name="connsiteY6" fmla="*/ 825702 h 926360"/>
                <a:gd name="connsiteX0" fmla="*/ 117 w 8705110"/>
                <a:gd name="connsiteY0" fmla="*/ 825702 h 926360"/>
                <a:gd name="connsiteX1" fmla="*/ 762 w 8705110"/>
                <a:gd name="connsiteY1" fmla="*/ 0 h 926360"/>
                <a:gd name="connsiteX2" fmla="*/ 8705110 w 8705110"/>
                <a:gd name="connsiteY2" fmla="*/ 2381 h 926360"/>
                <a:gd name="connsiteX3" fmla="*/ 8704168 w 8705110"/>
                <a:gd name="connsiteY3" fmla="*/ 825702 h 926360"/>
                <a:gd name="connsiteX4" fmla="*/ 8603510 w 8705110"/>
                <a:gd name="connsiteY4" fmla="*/ 926360 h 926360"/>
                <a:gd name="connsiteX5" fmla="*/ 100775 w 8705110"/>
                <a:gd name="connsiteY5" fmla="*/ 926360 h 926360"/>
                <a:gd name="connsiteX6" fmla="*/ 117 w 8705110"/>
                <a:gd name="connsiteY6" fmla="*/ 825702 h 92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FCF6EE"/>
            </a:solidFill>
            <a:ln>
              <a:solidFill>
                <a:srgbClr val="FCF6EE"/>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342900" indent="-342900">
                <a:lnSpc>
                  <a:spcPct val="120000"/>
                </a:lnSpc>
                <a:buClr>
                  <a:srgbClr val="E2A856"/>
                </a:buClr>
                <a:buSzPct val="80000"/>
                <a:buFont typeface="Wingdings" panose="05000000000000000000" pitchFamily="2" charset="2"/>
                <a:buChar char="l"/>
              </a:pPr>
              <a:r>
                <a:rPr lang="zh-CN" altLang="en-US" sz="2000" dirty="0">
                  <a:solidFill>
                    <a:srgbClr val="000000"/>
                  </a:solidFill>
                  <a:latin typeface="Courier New" panose="02070309020205020404" pitchFamily="49" charset="0"/>
                </a:rPr>
                <a:t>在成员声明之前加上关键字 </a:t>
              </a:r>
              <a:r>
                <a:rPr lang="en-US" altLang="zh-CN" sz="2000" dirty="0">
                  <a:solidFill>
                    <a:srgbClr val="000000"/>
                  </a:solidFill>
                  <a:latin typeface="Courier New" panose="02070309020205020404" pitchFamily="49" charset="0"/>
                </a:rPr>
                <a:t>static </a:t>
              </a:r>
              <a:r>
                <a:rPr lang="zh-CN" altLang="en-US" sz="2000" dirty="0">
                  <a:solidFill>
                    <a:srgbClr val="000000"/>
                  </a:solidFill>
                  <a:latin typeface="Courier New" panose="02070309020205020404" pitchFamily="49" charset="0"/>
                </a:rPr>
                <a:t>使其与类相关联；</a:t>
              </a:r>
              <a:endParaRPr lang="en-US" altLang="zh-CN" sz="2000" dirty="0">
                <a:solidFill>
                  <a:srgbClr val="000000"/>
                </a:solidFill>
                <a:latin typeface="Courier New" panose="02070309020205020404" pitchFamily="49" charset="0"/>
              </a:endParaRPr>
            </a:p>
            <a:p>
              <a:pPr marL="342900" indent="-342900">
                <a:lnSpc>
                  <a:spcPct val="120000"/>
                </a:lnSpc>
                <a:buClr>
                  <a:srgbClr val="E2A856"/>
                </a:buClr>
                <a:buSzPct val="80000"/>
                <a:buFont typeface="Wingdings" panose="05000000000000000000" pitchFamily="2" charset="2"/>
                <a:buChar char="l"/>
              </a:pPr>
              <a:r>
                <a:rPr lang="zh-CN" altLang="en-US" sz="2000" dirty="0">
                  <a:solidFill>
                    <a:srgbClr val="000000"/>
                  </a:solidFill>
                  <a:latin typeface="Courier New" panose="02070309020205020404" pitchFamily="49" charset="0"/>
                </a:rPr>
                <a:t>静态数据成员在程序启动时创建，在程序结束时消亡；</a:t>
              </a:r>
              <a:endParaRPr lang="en-US" altLang="zh-CN" sz="2000" dirty="0">
                <a:solidFill>
                  <a:srgbClr val="000000"/>
                </a:solidFill>
                <a:latin typeface="Courier New" panose="02070309020205020404" pitchFamily="49" charset="0"/>
              </a:endParaRPr>
            </a:p>
            <a:p>
              <a:pPr marL="342900" indent="-342900">
                <a:lnSpc>
                  <a:spcPct val="120000"/>
                </a:lnSpc>
                <a:buClr>
                  <a:srgbClr val="E2A856"/>
                </a:buClr>
                <a:buSzPct val="80000"/>
                <a:buFont typeface="Wingdings" panose="05000000000000000000" pitchFamily="2" charset="2"/>
                <a:buChar char="l"/>
              </a:pPr>
              <a:r>
                <a:rPr lang="zh-CN" altLang="en-US" sz="2000" dirty="0">
                  <a:solidFill>
                    <a:srgbClr val="000000"/>
                  </a:solidFill>
                  <a:latin typeface="Courier New" panose="02070309020205020404" pitchFamily="49" charset="0"/>
                </a:rPr>
                <a:t>类型可以为常量、引用、指针、类类型。</a:t>
              </a:r>
              <a:endParaRPr lang="en-US" altLang="zh-CN" sz="2000" dirty="0">
                <a:solidFill>
                  <a:srgbClr val="000000"/>
                </a:solidFill>
                <a:latin typeface="Courier New" panose="02070309020205020404" pitchFamily="49" charset="0"/>
              </a:endParaRPr>
            </a:p>
          </p:txBody>
        </p:sp>
        <p:grpSp>
          <p:nvGrpSpPr>
            <p:cNvPr id="17" name="组合 16">
              <a:extLst>
                <a:ext uri="{FF2B5EF4-FFF2-40B4-BE49-F238E27FC236}">
                  <a16:creationId xmlns:a16="http://schemas.microsoft.com/office/drawing/2014/main" id="{34D2506F-6B0F-42C4-8DBB-6CB9044F8718}"/>
                </a:ext>
              </a:extLst>
            </p:cNvPr>
            <p:cNvGrpSpPr/>
            <p:nvPr/>
          </p:nvGrpSpPr>
          <p:grpSpPr>
            <a:xfrm>
              <a:off x="117133" y="4626573"/>
              <a:ext cx="8704053" cy="475449"/>
              <a:chOff x="219973" y="1763590"/>
              <a:chExt cx="8704053" cy="475449"/>
            </a:xfrm>
          </p:grpSpPr>
          <p:sp>
            <p:nvSpPr>
              <p:cNvPr id="18" name="矩形: 圆顶角 17">
                <a:extLst>
                  <a:ext uri="{FF2B5EF4-FFF2-40B4-BE49-F238E27FC236}">
                    <a16:creationId xmlns:a16="http://schemas.microsoft.com/office/drawing/2014/main" id="{251A1618-C2B4-4041-8341-53109DEFC819}"/>
                  </a:ext>
                </a:extLst>
              </p:cNvPr>
              <p:cNvSpPr/>
              <p:nvPr/>
            </p:nvSpPr>
            <p:spPr>
              <a:xfrm>
                <a:off x="219974" y="1763590"/>
                <a:ext cx="8704052" cy="417061"/>
              </a:xfrm>
              <a:prstGeom prst="round2SameRect">
                <a:avLst>
                  <a:gd name="adj1" fmla="val 20076"/>
                  <a:gd name="adj2" fmla="val 0"/>
                </a:avLst>
              </a:prstGeom>
              <a:solidFill>
                <a:srgbClr val="E2A856"/>
              </a:solidFill>
              <a:ln>
                <a:solidFill>
                  <a:srgbClr val="E2A8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bg1"/>
                    </a:solidFill>
                    <a:latin typeface="Courier New" panose="02070309020205020404" pitchFamily="49" charset="0"/>
                    <a:cs typeface="Courier New" panose="02070309020205020404" pitchFamily="49" charset="0"/>
                  </a:rPr>
                  <a:t>说明</a:t>
                </a:r>
              </a:p>
            </p:txBody>
          </p:sp>
          <p:sp>
            <p:nvSpPr>
              <p:cNvPr id="19" name="矩形 18">
                <a:extLst>
                  <a:ext uri="{FF2B5EF4-FFF2-40B4-BE49-F238E27FC236}">
                    <a16:creationId xmlns:a16="http://schemas.microsoft.com/office/drawing/2014/main" id="{F38594B0-D3F6-41DC-893E-3EFA1AB914E2}"/>
                  </a:ext>
                </a:extLst>
              </p:cNvPr>
              <p:cNvSpPr/>
              <p:nvPr/>
            </p:nvSpPr>
            <p:spPr>
              <a:xfrm>
                <a:off x="219973" y="1777374"/>
                <a:ext cx="8704051" cy="461665"/>
              </a:xfrm>
              <a:prstGeom prst="rect">
                <a:avLst/>
              </a:prstGeom>
            </p:spPr>
            <p:txBody>
              <a:bodyPr wrap="square">
                <a:spAutoFit/>
              </a:bodyPr>
              <a:lstStyle/>
              <a:p>
                <a:endParaRPr lang="zh-CN" altLang="en-US" sz="2400" dirty="0">
                  <a:solidFill>
                    <a:schemeClr val="bg1"/>
                  </a:solidFill>
                  <a:latin typeface="Courier New" panose="02070309020205020404" pitchFamily="49" charset="0"/>
                  <a:cs typeface="Courier New" panose="02070309020205020404" pitchFamily="49" charset="0"/>
                </a:endParaRPr>
              </a:p>
            </p:txBody>
          </p:sp>
        </p:grpSp>
      </p:grpSp>
    </p:spTree>
    <p:extLst>
      <p:ext uri="{BB962C8B-B14F-4D97-AF65-F5344CB8AC3E}">
        <p14:creationId xmlns:p14="http://schemas.microsoft.com/office/powerpoint/2010/main" val="356597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457950" y="6383729"/>
            <a:ext cx="2057400" cy="365125"/>
          </a:xfrm>
        </p:spPr>
        <p:txBody>
          <a:bodyPr/>
          <a:lstStyle/>
          <a:p>
            <a:fld id="{6AD33FD5-61D2-4238-98DB-DB8C208BC919}" type="slidenum">
              <a:rPr lang="zh-CN" altLang="en-US" smtClean="0"/>
              <a:t>5</a:t>
            </a:fld>
            <a:endParaRPr lang="zh-CN" altLang="en-US" dirty="0"/>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842066" cy="584775"/>
          </a:xfrm>
          <a:prstGeom prst="rect">
            <a:avLst/>
          </a:prstGeom>
          <a:noFill/>
        </p:spPr>
        <p:txBody>
          <a:bodyPr wrap="square" rtlCol="0">
            <a:spAutoFit/>
          </a:bodyPr>
          <a:lstStyle/>
          <a:p>
            <a:r>
              <a:rPr lang="en-US" altLang="zh-CN" sz="3200" dirty="0">
                <a:solidFill>
                  <a:schemeClr val="bg1"/>
                </a:solidFill>
              </a:rPr>
              <a:t>6.1</a:t>
            </a:r>
            <a:r>
              <a:rPr lang="zh-CN" altLang="en-US" sz="3200" dirty="0">
                <a:solidFill>
                  <a:schemeClr val="bg1"/>
                </a:solidFill>
              </a:rPr>
              <a:t> 定义一个类</a:t>
            </a:r>
          </a:p>
        </p:txBody>
      </p:sp>
      <p:grpSp>
        <p:nvGrpSpPr>
          <p:cNvPr id="10" name="组合 9">
            <a:extLst>
              <a:ext uri="{FF2B5EF4-FFF2-40B4-BE49-F238E27FC236}">
                <a16:creationId xmlns:a16="http://schemas.microsoft.com/office/drawing/2014/main" id="{E19E6745-F4E0-4AC9-9B75-CCE8DCA83BDA}"/>
              </a:ext>
            </a:extLst>
          </p:cNvPr>
          <p:cNvGrpSpPr/>
          <p:nvPr/>
        </p:nvGrpSpPr>
        <p:grpSpPr>
          <a:xfrm>
            <a:off x="219816" y="2195320"/>
            <a:ext cx="5467920" cy="3964780"/>
            <a:chOff x="117017" y="4626573"/>
            <a:chExt cx="8704169" cy="3964780"/>
          </a:xfrm>
          <a:effectLst>
            <a:outerShdw blurRad="50800" dist="38100" dir="2700000" algn="tl" rotWithShape="0">
              <a:prstClr val="black">
                <a:alpha val="40000"/>
              </a:prstClr>
            </a:outerShdw>
          </a:effectLst>
        </p:grpSpPr>
        <p:sp>
          <p:nvSpPr>
            <p:cNvPr id="11" name="矩形: 圆角 36">
              <a:extLst>
                <a:ext uri="{FF2B5EF4-FFF2-40B4-BE49-F238E27FC236}">
                  <a16:creationId xmlns:a16="http://schemas.microsoft.com/office/drawing/2014/main" id="{33731F74-D628-4D24-80AB-8A7ADA5924D0}"/>
                </a:ext>
              </a:extLst>
            </p:cNvPr>
            <p:cNvSpPr/>
            <p:nvPr/>
          </p:nvSpPr>
          <p:spPr>
            <a:xfrm>
              <a:off x="117017" y="5051923"/>
              <a:ext cx="8704050" cy="3539430"/>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 fmla="*/ 0 w 8704051"/>
                <a:gd name="connsiteY0" fmla="*/ 823321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103039 h 926360"/>
                <a:gd name="connsiteX4" fmla="*/ 8705787 w 8705787"/>
                <a:gd name="connsiteY4" fmla="*/ 825702 h 926360"/>
                <a:gd name="connsiteX5" fmla="*/ 8605129 w 8705787"/>
                <a:gd name="connsiteY5" fmla="*/ 926360 h 926360"/>
                <a:gd name="connsiteX6" fmla="*/ 102394 w 8705787"/>
                <a:gd name="connsiteY6" fmla="*/ 926360 h 926360"/>
                <a:gd name="connsiteX7" fmla="*/ 1736 w 8705787"/>
                <a:gd name="connsiteY7" fmla="*/ 825702 h 926360"/>
                <a:gd name="connsiteX0" fmla="*/ 1736 w 9277174"/>
                <a:gd name="connsiteY0" fmla="*/ 825702 h 926360"/>
                <a:gd name="connsiteX1" fmla="*/ 0 w 9277174"/>
                <a:gd name="connsiteY1" fmla="*/ 0 h 926360"/>
                <a:gd name="connsiteX2" fmla="*/ 8605129 w 9277174"/>
                <a:gd name="connsiteY2" fmla="*/ 2381 h 926360"/>
                <a:gd name="connsiteX3" fmla="*/ 8705787 w 9277174"/>
                <a:gd name="connsiteY3" fmla="*/ 825702 h 926360"/>
                <a:gd name="connsiteX4" fmla="*/ 8605129 w 9277174"/>
                <a:gd name="connsiteY4" fmla="*/ 926360 h 926360"/>
                <a:gd name="connsiteX5" fmla="*/ 102394 w 9277174"/>
                <a:gd name="connsiteY5" fmla="*/ 926360 h 926360"/>
                <a:gd name="connsiteX6" fmla="*/ 1736 w 9277174"/>
                <a:gd name="connsiteY6" fmla="*/ 825702 h 926360"/>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825702 h 926360"/>
                <a:gd name="connsiteX4" fmla="*/ 8605129 w 8705787"/>
                <a:gd name="connsiteY4" fmla="*/ 926360 h 926360"/>
                <a:gd name="connsiteX5" fmla="*/ 102394 w 8705787"/>
                <a:gd name="connsiteY5" fmla="*/ 926360 h 926360"/>
                <a:gd name="connsiteX6" fmla="*/ 1736 w 8705787"/>
                <a:gd name="connsiteY6" fmla="*/ 825702 h 926360"/>
                <a:gd name="connsiteX0" fmla="*/ 1736 w 8706729"/>
                <a:gd name="connsiteY0" fmla="*/ 825702 h 926360"/>
                <a:gd name="connsiteX1" fmla="*/ 0 w 8706729"/>
                <a:gd name="connsiteY1" fmla="*/ 0 h 926360"/>
                <a:gd name="connsiteX2" fmla="*/ 8706729 w 8706729"/>
                <a:gd name="connsiteY2" fmla="*/ 2381 h 926360"/>
                <a:gd name="connsiteX3" fmla="*/ 8705787 w 8706729"/>
                <a:gd name="connsiteY3" fmla="*/ 825702 h 926360"/>
                <a:gd name="connsiteX4" fmla="*/ 8605129 w 8706729"/>
                <a:gd name="connsiteY4" fmla="*/ 926360 h 926360"/>
                <a:gd name="connsiteX5" fmla="*/ 102394 w 8706729"/>
                <a:gd name="connsiteY5" fmla="*/ 926360 h 926360"/>
                <a:gd name="connsiteX6" fmla="*/ 1736 w 8706729"/>
                <a:gd name="connsiteY6" fmla="*/ 825702 h 926360"/>
                <a:gd name="connsiteX0" fmla="*/ 117 w 8705110"/>
                <a:gd name="connsiteY0" fmla="*/ 825702 h 926360"/>
                <a:gd name="connsiteX1" fmla="*/ 762 w 8705110"/>
                <a:gd name="connsiteY1" fmla="*/ 0 h 926360"/>
                <a:gd name="connsiteX2" fmla="*/ 8705110 w 8705110"/>
                <a:gd name="connsiteY2" fmla="*/ 2381 h 926360"/>
                <a:gd name="connsiteX3" fmla="*/ 8704168 w 8705110"/>
                <a:gd name="connsiteY3" fmla="*/ 825702 h 926360"/>
                <a:gd name="connsiteX4" fmla="*/ 8603510 w 8705110"/>
                <a:gd name="connsiteY4" fmla="*/ 926360 h 926360"/>
                <a:gd name="connsiteX5" fmla="*/ 100775 w 8705110"/>
                <a:gd name="connsiteY5" fmla="*/ 926360 h 926360"/>
                <a:gd name="connsiteX6" fmla="*/ 117 w 8705110"/>
                <a:gd name="connsiteY6" fmla="*/ 825702 h 92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en-US" altLang="zh-CN" sz="1400" dirty="0">
                  <a:solidFill>
                    <a:srgbClr val="0000FF"/>
                  </a:solidFill>
                  <a:latin typeface="Courier New" panose="02070309020205020404" pitchFamily="49" charset="0"/>
                  <a:cs typeface="Courier New" panose="02070309020205020404" pitchFamily="49" charset="0"/>
                </a:rPr>
                <a:t>class</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267F99"/>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a:t>
              </a:r>
            </a:p>
            <a:p>
              <a:r>
                <a:rPr lang="en-US" altLang="zh-CN" sz="1400" dirty="0">
                  <a:solidFill>
                    <a:srgbClr val="008000"/>
                  </a:solidFill>
                  <a:latin typeface="Courier New" panose="02070309020205020404" pitchFamily="49" charset="0"/>
                  <a:cs typeface="Courier New" panose="02070309020205020404" pitchFamily="49" charset="0"/>
                </a:rPr>
                <a:t>	//</a:t>
              </a:r>
              <a:r>
                <a:rPr lang="zh-CN" altLang="en-US" sz="1400" dirty="0">
                  <a:solidFill>
                    <a:srgbClr val="008000"/>
                  </a:solidFill>
                  <a:latin typeface="Courier New" panose="02070309020205020404" pitchFamily="49" charset="0"/>
                  <a:cs typeface="Courier New" panose="02070309020205020404" pitchFamily="49" charset="0"/>
                </a:rPr>
                <a:t>数据成员，访问控制属性默认是私有</a:t>
              </a:r>
              <a:endParaRPr lang="zh-CN" altLang="en-US"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FF"/>
                  </a:solidFill>
                  <a:latin typeface="Courier New" panose="02070309020205020404" pitchFamily="49" charset="0"/>
                  <a:cs typeface="Courier New" panose="02070309020205020404" pitchFamily="49" charset="0"/>
                </a:rPr>
                <a:t>	int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m_numerator</a:t>
              </a:r>
              <a:r>
                <a:rPr lang="en-US" altLang="zh-CN" sz="1400" dirty="0">
                  <a:solidFill>
                    <a:srgbClr val="000000"/>
                  </a:solidFill>
                  <a:latin typeface="Courier New" panose="02070309020205020404" pitchFamily="49" charset="0"/>
                  <a:cs typeface="Courier New" panose="02070309020205020404" pitchFamily="49" charset="0"/>
                </a:rPr>
                <a:t> = </a:t>
              </a:r>
              <a:r>
                <a:rPr lang="en-US" altLang="zh-CN" sz="1400" dirty="0">
                  <a:solidFill>
                    <a:srgbClr val="09885A"/>
                  </a:solidFill>
                  <a:latin typeface="Courier New" panose="02070309020205020404" pitchFamily="49" charset="0"/>
                  <a:cs typeface="Courier New" panose="02070309020205020404" pitchFamily="49" charset="0"/>
                </a:rPr>
                <a:t>0</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8000"/>
                  </a:solidFill>
                  <a:latin typeface="Courier New" panose="02070309020205020404" pitchFamily="49" charset="0"/>
                  <a:cs typeface="Courier New" panose="02070309020205020404" pitchFamily="49" charset="0"/>
                </a:rPr>
                <a:t>// </a:t>
              </a:r>
              <a:r>
                <a:rPr lang="zh-CN" altLang="en-US" sz="1400" dirty="0">
                  <a:solidFill>
                    <a:srgbClr val="008000"/>
                  </a:solidFill>
                  <a:latin typeface="Courier New" panose="02070309020205020404" pitchFamily="49" charset="0"/>
                  <a:cs typeface="Courier New" panose="02070309020205020404" pitchFamily="49" charset="0"/>
                </a:rPr>
                <a:t>分子默认为</a:t>
              </a:r>
              <a:r>
                <a:rPr lang="en-US" altLang="zh-CN" sz="1400" dirty="0">
                  <a:solidFill>
                    <a:srgbClr val="008000"/>
                  </a:solidFill>
                  <a:latin typeface="Courier New" panose="02070309020205020404" pitchFamily="49" charset="0"/>
                  <a:cs typeface="Courier New" panose="02070309020205020404" pitchFamily="49" charset="0"/>
                </a:rPr>
                <a:t>0</a:t>
              </a:r>
              <a:r>
                <a:rPr lang="zh-CN" altLang="en-US" sz="1400" dirty="0">
                  <a:solidFill>
                    <a:srgbClr val="008000"/>
                  </a:solidFill>
                  <a:latin typeface="Courier New" panose="02070309020205020404" pitchFamily="49" charset="0"/>
                  <a:cs typeface="Courier New" panose="02070309020205020404" pitchFamily="49" charset="0"/>
                </a:rPr>
                <a:t>； </a:t>
              </a:r>
              <a:r>
                <a:rPr lang="en-US" altLang="zh-CN" sz="1400" dirty="0">
                  <a:solidFill>
                    <a:srgbClr val="008000"/>
                  </a:solidFill>
                  <a:latin typeface="Courier New" panose="02070309020205020404" pitchFamily="49" charset="0"/>
                  <a:cs typeface="Courier New" panose="02070309020205020404" pitchFamily="49" charset="0"/>
                </a:rPr>
                <a:t>C++11</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FF"/>
                  </a:solidFill>
                  <a:latin typeface="Courier New" panose="02070309020205020404" pitchFamily="49" charset="0"/>
                  <a:cs typeface="Courier New" panose="02070309020205020404" pitchFamily="49" charset="0"/>
                </a:rPr>
                <a:t>	int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m_denominator</a:t>
              </a:r>
              <a:r>
                <a:rPr lang="en-US" altLang="zh-CN" sz="1400" dirty="0">
                  <a:solidFill>
                    <a:srgbClr val="000000"/>
                  </a:solidFill>
                  <a:latin typeface="Courier New" panose="02070309020205020404" pitchFamily="49" charset="0"/>
                  <a:cs typeface="Courier New" panose="02070309020205020404" pitchFamily="49" charset="0"/>
                </a:rPr>
                <a:t> = </a:t>
              </a:r>
              <a:r>
                <a:rPr lang="en-US" altLang="zh-CN" sz="1400" dirty="0">
                  <a:solidFill>
                    <a:srgbClr val="09885A"/>
                  </a:solidFill>
                  <a:latin typeface="Courier New" panose="02070309020205020404" pitchFamily="49" charset="0"/>
                  <a:cs typeface="Courier New" panose="02070309020205020404" pitchFamily="49" charset="0"/>
                </a:rPr>
                <a:t>1</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8000"/>
                  </a:solidFill>
                  <a:latin typeface="Courier New" panose="02070309020205020404" pitchFamily="49" charset="0"/>
                  <a:cs typeface="Courier New" panose="02070309020205020404" pitchFamily="49" charset="0"/>
                </a:rPr>
                <a:t>//</a:t>
              </a:r>
              <a:r>
                <a:rPr lang="zh-CN" altLang="en-US" sz="1400" dirty="0">
                  <a:solidFill>
                    <a:srgbClr val="008000"/>
                  </a:solidFill>
                  <a:latin typeface="Courier New" panose="02070309020205020404" pitchFamily="49" charset="0"/>
                  <a:cs typeface="Courier New" panose="02070309020205020404" pitchFamily="49" charset="0"/>
                </a:rPr>
                <a:t>分母默认为</a:t>
              </a:r>
              <a:r>
                <a:rPr lang="en-US" altLang="zh-CN" sz="1400" dirty="0">
                  <a:solidFill>
                    <a:srgbClr val="008000"/>
                  </a:solidFill>
                  <a:latin typeface="Courier New" panose="02070309020205020404" pitchFamily="49" charset="0"/>
                  <a:cs typeface="Courier New" panose="02070309020205020404" pitchFamily="49" charset="0"/>
                </a:rPr>
                <a:t>1</a:t>
              </a:r>
              <a:r>
                <a:rPr lang="zh-CN" altLang="en-US" sz="1400" dirty="0">
                  <a:solidFill>
                    <a:srgbClr val="008000"/>
                  </a:solidFill>
                  <a:latin typeface="Courier New" panose="02070309020205020404" pitchFamily="49" charset="0"/>
                  <a:cs typeface="Courier New" panose="02070309020205020404" pitchFamily="49" charset="0"/>
                </a:rPr>
                <a:t>；</a:t>
              </a:r>
              <a:endParaRPr lang="zh-CN" altLang="en-US"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FF"/>
                  </a:solidFill>
                  <a:latin typeface="Courier New" panose="02070309020205020404" pitchFamily="49" charset="0"/>
                  <a:cs typeface="Courier New" panose="02070309020205020404" pitchFamily="49" charset="0"/>
                </a:rPr>
                <a:t>public:</a:t>
              </a:r>
              <a:r>
                <a:rPr lang="en-US" altLang="zh-CN" sz="1400" dirty="0">
                  <a:solidFill>
                    <a:srgbClr val="008000"/>
                  </a:solidFill>
                  <a:latin typeface="Courier New" panose="02070309020205020404" pitchFamily="49" charset="0"/>
                  <a:cs typeface="Courier New" panose="02070309020205020404" pitchFamily="49" charset="0"/>
                </a:rPr>
                <a:t>//</a:t>
              </a:r>
              <a:r>
                <a:rPr lang="zh-CN" altLang="en-US" sz="1400" dirty="0">
                  <a:solidFill>
                    <a:srgbClr val="008000"/>
                  </a:solidFill>
                  <a:latin typeface="Courier New" panose="02070309020205020404" pitchFamily="49" charset="0"/>
                  <a:cs typeface="Courier New" panose="02070309020205020404" pitchFamily="49" charset="0"/>
                </a:rPr>
                <a:t>公有成员函数</a:t>
              </a:r>
              <a:endParaRPr lang="zh-CN" altLang="en-US"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FF"/>
                  </a:solidFill>
                  <a:latin typeface="Courier New" panose="02070309020205020404" pitchFamily="49" charset="0"/>
                  <a:cs typeface="Courier New" panose="02070309020205020404" pitchFamily="49" charset="0"/>
                </a:rPr>
                <a:t>	int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795E26"/>
                  </a:solidFill>
                  <a:latin typeface="Courier New" panose="02070309020205020404" pitchFamily="49" charset="0"/>
                  <a:cs typeface="Courier New" panose="02070309020205020404" pitchFamily="49" charset="0"/>
                </a:rPr>
                <a:t>numerator</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FF"/>
                  </a:solidFill>
                  <a:latin typeface="Courier New" panose="02070309020205020404" pitchFamily="49" charset="0"/>
                  <a:cs typeface="Courier New" panose="02070309020205020404" pitchFamily="49" charset="0"/>
                </a:rPr>
                <a:t>const</a:t>
              </a:r>
              <a:r>
                <a:rPr lang="en-US" altLang="zh-CN" sz="1400" dirty="0">
                  <a:solidFill>
                    <a:srgbClr val="000000"/>
                  </a:solidFill>
                  <a:latin typeface="Courier New" panose="02070309020205020404" pitchFamily="49" charset="0"/>
                  <a:cs typeface="Courier New" panose="02070309020205020404" pitchFamily="49" charset="0"/>
                </a:rPr>
                <a:t> { </a:t>
              </a:r>
              <a:r>
                <a:rPr lang="en-US" altLang="zh-CN" sz="1400" dirty="0">
                  <a:solidFill>
                    <a:srgbClr val="AF00DB"/>
                  </a:solidFill>
                  <a:latin typeface="Courier New" panose="02070309020205020404" pitchFamily="49" charset="0"/>
                  <a:cs typeface="Courier New" panose="02070309020205020404" pitchFamily="49" charset="0"/>
                </a:rPr>
                <a:t>return</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m_numerator</a:t>
              </a:r>
              <a:r>
                <a:rPr lang="en-US" altLang="zh-CN" sz="1400" dirty="0">
                  <a:solidFill>
                    <a:srgbClr val="000000"/>
                  </a:solidFill>
                  <a:latin typeface="Courier New" panose="02070309020205020404" pitchFamily="49" charset="0"/>
                  <a:cs typeface="Courier New" panose="02070309020205020404" pitchFamily="49" charset="0"/>
                </a:rPr>
                <a:t>; }</a:t>
              </a:r>
            </a:p>
            <a:p>
              <a:r>
                <a:rPr lang="en-US" altLang="zh-CN" sz="1400" dirty="0">
                  <a:solidFill>
                    <a:srgbClr val="0000FF"/>
                  </a:solidFill>
                  <a:latin typeface="Courier New" panose="02070309020205020404" pitchFamily="49" charset="0"/>
                  <a:cs typeface="Courier New" panose="02070309020205020404" pitchFamily="49" charset="0"/>
                </a:rPr>
                <a:t>	int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795E26"/>
                  </a:solidFill>
                  <a:latin typeface="Courier New" panose="02070309020205020404" pitchFamily="49" charset="0"/>
                  <a:cs typeface="Courier New" panose="02070309020205020404" pitchFamily="49" charset="0"/>
                </a:rPr>
                <a:t>denominator</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FF"/>
                  </a:solidFill>
                  <a:latin typeface="Courier New" panose="02070309020205020404" pitchFamily="49" charset="0"/>
                  <a:cs typeface="Courier New" panose="02070309020205020404" pitchFamily="49" charset="0"/>
                </a:rPr>
                <a:t>const</a:t>
              </a:r>
              <a:r>
                <a:rPr lang="en-US" altLang="zh-CN" sz="1400" dirty="0">
                  <a:solidFill>
                    <a:srgbClr val="000000"/>
                  </a:solidFill>
                  <a:latin typeface="Courier New" panose="02070309020205020404" pitchFamily="49" charset="0"/>
                  <a:cs typeface="Courier New" panose="02070309020205020404" pitchFamily="49" charset="0"/>
                </a:rPr>
                <a:t> { </a:t>
              </a:r>
              <a:r>
                <a:rPr lang="en-US" altLang="zh-CN" sz="1400" dirty="0">
                  <a:solidFill>
                    <a:srgbClr val="AF00DB"/>
                  </a:solidFill>
                  <a:latin typeface="Courier New" panose="02070309020205020404" pitchFamily="49" charset="0"/>
                  <a:cs typeface="Courier New" panose="02070309020205020404" pitchFamily="49" charset="0"/>
                </a:rPr>
                <a:t>return</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m_denominator</a:t>
              </a:r>
              <a:r>
                <a:rPr lang="en-US" altLang="zh-CN" sz="1400" dirty="0">
                  <a:solidFill>
                    <a:srgbClr val="000000"/>
                  </a:solidFill>
                  <a:latin typeface="Courier New" panose="02070309020205020404" pitchFamily="49" charset="0"/>
                  <a:cs typeface="Courier New" panose="02070309020205020404" pitchFamily="49" charset="0"/>
                </a:rPr>
                <a:t>; }</a:t>
              </a:r>
            </a:p>
            <a:p>
              <a:r>
                <a:rPr lang="en-US" altLang="zh-CN" sz="1400" dirty="0">
                  <a:solidFill>
                    <a:srgbClr val="0000FF"/>
                  </a:solidFill>
                  <a:latin typeface="Courier New" panose="02070309020205020404" pitchFamily="49" charset="0"/>
                  <a:cs typeface="Courier New" panose="02070309020205020404" pitchFamily="49" charset="0"/>
                </a:rPr>
                <a:t>	double</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795E26"/>
                  </a:solidFill>
                  <a:latin typeface="Courier New" panose="02070309020205020404" pitchFamily="49" charset="0"/>
                  <a:cs typeface="Courier New" panose="02070309020205020404" pitchFamily="49" charset="0"/>
                </a:rPr>
                <a:t>value</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FF"/>
                  </a:solidFill>
                  <a:latin typeface="Courier New" panose="02070309020205020404" pitchFamily="49" charset="0"/>
                  <a:cs typeface="Courier New" panose="02070309020205020404" pitchFamily="49" charset="0"/>
                </a:rPr>
                <a:t>const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8000"/>
                  </a:solidFill>
                  <a:latin typeface="Courier New" panose="02070309020205020404" pitchFamily="49" charset="0"/>
                  <a:cs typeface="Courier New" panose="02070309020205020404" pitchFamily="49" charset="0"/>
                </a:rPr>
                <a:t>//</a:t>
              </a:r>
              <a:r>
                <a:rPr lang="zh-CN" altLang="en-US" sz="1400" dirty="0">
                  <a:solidFill>
                    <a:srgbClr val="008000"/>
                  </a:solidFill>
                  <a:latin typeface="Courier New" panose="02070309020205020404" pitchFamily="49" charset="0"/>
                  <a:cs typeface="Courier New" panose="02070309020205020404" pitchFamily="49" charset="0"/>
                </a:rPr>
                <a:t>计算分数值</a:t>
              </a:r>
              <a:endParaRPr lang="zh-CN" altLang="en-US"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FF"/>
                  </a:solidFill>
                  <a:latin typeface="Courier New" panose="02070309020205020404" pitchFamily="49" charset="0"/>
                  <a:cs typeface="Courier New" panose="02070309020205020404" pitchFamily="49" charset="0"/>
                </a:rPr>
                <a:t>	void</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795E26"/>
                  </a:solidFill>
                  <a:latin typeface="Courier New" panose="02070309020205020404" pitchFamily="49" charset="0"/>
                  <a:cs typeface="Courier New" panose="02070309020205020404" pitchFamily="49" charset="0"/>
                </a:rPr>
                <a:t>reduce</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8000"/>
                  </a:solidFill>
                  <a:latin typeface="Courier New" panose="02070309020205020404" pitchFamily="49" charset="0"/>
                  <a:cs typeface="Courier New" panose="02070309020205020404" pitchFamily="49" charset="0"/>
                </a:rPr>
                <a:t>//</a:t>
              </a:r>
              <a:r>
                <a:rPr lang="zh-CN" altLang="en-US" sz="1400" dirty="0">
                  <a:solidFill>
                    <a:srgbClr val="008000"/>
                  </a:solidFill>
                  <a:latin typeface="Courier New" panose="02070309020205020404" pitchFamily="49" charset="0"/>
                  <a:cs typeface="Courier New" panose="02070309020205020404" pitchFamily="49" charset="0"/>
                </a:rPr>
                <a:t>约分</a:t>
              </a:r>
              <a:endParaRPr lang="zh-CN" altLang="en-US"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FF"/>
                  </a:solidFill>
                  <a:latin typeface="Courier New" panose="02070309020205020404" pitchFamily="49" charset="0"/>
                  <a:cs typeface="Courier New" panose="02070309020205020404" pitchFamily="49" charset="0"/>
                </a:rPr>
                <a:t>private:</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FF"/>
                  </a:solidFill>
                  <a:latin typeface="Courier New" panose="02070309020205020404" pitchFamily="49" charset="0"/>
                  <a:cs typeface="Courier New" panose="02070309020205020404" pitchFamily="49" charset="0"/>
                </a:rPr>
                <a:t>	int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795E26"/>
                  </a:solidFill>
                  <a:latin typeface="Courier New" panose="02070309020205020404" pitchFamily="49" charset="0"/>
                  <a:cs typeface="Courier New" panose="02070309020205020404" pitchFamily="49" charset="0"/>
                </a:rPr>
                <a:t>gcd</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FF"/>
                  </a:solidFill>
                  <a:latin typeface="Courier New" panose="02070309020205020404" pitchFamily="49" charset="0"/>
                  <a:cs typeface="Courier New" panose="02070309020205020404" pitchFamily="49" charset="0"/>
                </a:rPr>
                <a:t>int</a:t>
              </a:r>
              <a:r>
                <a:rPr lang="en-US" altLang="zh-CN" sz="1400" dirty="0">
                  <a:solidFill>
                    <a:srgbClr val="000000"/>
                  </a:solidFill>
                  <a:latin typeface="Courier New" panose="02070309020205020404" pitchFamily="49" charset="0"/>
                  <a:cs typeface="Courier New" panose="02070309020205020404" pitchFamily="49" charset="0"/>
                </a:rPr>
                <a:t> x, </a:t>
              </a:r>
              <a:r>
                <a:rPr lang="en-US" altLang="zh-CN" sz="1400" dirty="0">
                  <a:solidFill>
                    <a:srgbClr val="0000FF"/>
                  </a:solidFill>
                  <a:latin typeface="Courier New" panose="02070309020205020404" pitchFamily="49" charset="0"/>
                  <a:cs typeface="Courier New" panose="02070309020205020404" pitchFamily="49" charset="0"/>
                </a:rPr>
                <a:t>int</a:t>
              </a:r>
              <a:r>
                <a:rPr lang="en-US" altLang="zh-CN" sz="1400" dirty="0">
                  <a:solidFill>
                    <a:srgbClr val="000000"/>
                  </a:solidFill>
                  <a:latin typeface="Courier New" panose="02070309020205020404" pitchFamily="49" charset="0"/>
                  <a:cs typeface="Courier New" panose="02070309020205020404" pitchFamily="49" charset="0"/>
                </a:rPr>
                <a:t> y); </a:t>
              </a:r>
              <a:r>
                <a:rPr lang="en-US" altLang="zh-CN" sz="1400" dirty="0">
                  <a:solidFill>
                    <a:srgbClr val="008000"/>
                  </a:solidFill>
                  <a:latin typeface="Courier New" panose="02070309020205020404" pitchFamily="49" charset="0"/>
                  <a:cs typeface="Courier New" panose="02070309020205020404" pitchFamily="49" charset="0"/>
                </a:rPr>
                <a:t>//</a:t>
              </a:r>
              <a:r>
                <a:rPr lang="zh-CN" altLang="en-US" sz="1400" dirty="0">
                  <a:solidFill>
                    <a:srgbClr val="008000"/>
                  </a:solidFill>
                  <a:latin typeface="Courier New" panose="02070309020205020404" pitchFamily="49" charset="0"/>
                  <a:cs typeface="Courier New" panose="02070309020205020404" pitchFamily="49" charset="0"/>
                </a:rPr>
                <a:t>求分子分母最大公约数</a:t>
              </a:r>
              <a:endParaRPr lang="zh-CN" altLang="en-US"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00"/>
                  </a:solidFill>
                  <a:latin typeface="Courier New" panose="02070309020205020404" pitchFamily="49" charset="0"/>
                  <a:cs typeface="Courier New" panose="02070309020205020404" pitchFamily="49" charset="0"/>
                </a:rPr>
                <a:t>};</a:t>
              </a:r>
            </a:p>
            <a:p>
              <a:r>
                <a:rPr lang="en-US" altLang="zh-CN" sz="1400" dirty="0">
                  <a:solidFill>
                    <a:srgbClr val="008000"/>
                  </a:solidFill>
                  <a:latin typeface="Courier New" panose="02070309020205020404" pitchFamily="49" charset="0"/>
                  <a:cs typeface="Courier New" panose="02070309020205020404" pitchFamily="49" charset="0"/>
                </a:rPr>
                <a:t>//</a:t>
              </a:r>
              <a:r>
                <a:rPr lang="zh-CN" altLang="en-US" sz="1400" dirty="0">
                  <a:solidFill>
                    <a:srgbClr val="008000"/>
                  </a:solidFill>
                  <a:latin typeface="Courier New" panose="02070309020205020404" pitchFamily="49" charset="0"/>
                  <a:cs typeface="Courier New" panose="02070309020205020404" pitchFamily="49" charset="0"/>
                </a:rPr>
                <a:t>辅助函数</a:t>
              </a:r>
              <a:endParaRPr lang="zh-CN" altLang="en-US"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FF"/>
                  </a:solidFill>
                  <a:latin typeface="Courier New" panose="02070309020205020404" pitchFamily="49" charset="0"/>
                  <a:cs typeface="Courier New" panose="02070309020205020404" pitchFamily="49" charset="0"/>
                </a:rPr>
                <a:t>void</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795E26"/>
                  </a:solidFill>
                  <a:latin typeface="Courier New" panose="02070309020205020404" pitchFamily="49" charset="0"/>
                  <a:cs typeface="Courier New" panose="02070309020205020404" pitchFamily="49" charset="0"/>
                </a:rPr>
                <a:t>makeCommon</a:t>
              </a:r>
              <a:r>
                <a:rPr lang="en-US" altLang="zh-CN" sz="1400" dirty="0">
                  <a:solidFill>
                    <a:srgbClr val="000000"/>
                  </a:solidFill>
                  <a:latin typeface="Courier New" panose="02070309020205020404" pitchFamily="49" charset="0"/>
                  <a:cs typeface="Courier New" panose="02070309020205020404" pitchFamily="49" charset="0"/>
                </a:rPr>
                <a:t>(Fraction &amp;a, Fraction &amp;b);</a:t>
              </a:r>
            </a:p>
            <a:p>
              <a:r>
                <a:rPr lang="en-US" altLang="zh-CN" sz="1400" dirty="0" err="1">
                  <a:solidFill>
                    <a:srgbClr val="267F99"/>
                  </a:solidFill>
                  <a:latin typeface="Courier New" panose="02070309020205020404" pitchFamily="49" charset="0"/>
                  <a:cs typeface="Courier New" panose="02070309020205020404" pitchFamily="49" charset="0"/>
                </a:rPr>
                <a:t>ostream</a:t>
              </a:r>
              <a:r>
                <a:rPr lang="en-US" altLang="zh-CN" sz="1400" dirty="0">
                  <a:solidFill>
                    <a:srgbClr val="000000"/>
                  </a:solidFill>
                  <a:latin typeface="Courier New" panose="02070309020205020404" pitchFamily="49" charset="0"/>
                  <a:cs typeface="Courier New" panose="02070309020205020404" pitchFamily="49" charset="0"/>
                </a:rPr>
                <a:t>&amp; </a:t>
              </a:r>
              <a:r>
                <a:rPr lang="en-US" altLang="zh-CN" sz="1400" dirty="0">
                  <a:solidFill>
                    <a:srgbClr val="795E26"/>
                  </a:solidFill>
                  <a:latin typeface="Courier New" panose="02070309020205020404" pitchFamily="49" charset="0"/>
                  <a:cs typeface="Courier New" panose="02070309020205020404" pitchFamily="49" charset="0"/>
                </a:rPr>
                <a:t>print</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err="1">
                  <a:solidFill>
                    <a:srgbClr val="000000"/>
                  </a:solidFill>
                  <a:latin typeface="Courier New" panose="02070309020205020404" pitchFamily="49" charset="0"/>
                  <a:cs typeface="Courier New" panose="02070309020205020404" pitchFamily="49" charset="0"/>
                </a:rPr>
                <a:t>ostream</a:t>
              </a:r>
              <a:r>
                <a:rPr lang="en-US" altLang="zh-CN" sz="1400" dirty="0">
                  <a:solidFill>
                    <a:srgbClr val="000000"/>
                  </a:solidFill>
                  <a:latin typeface="Courier New" panose="02070309020205020404" pitchFamily="49" charset="0"/>
                  <a:cs typeface="Courier New" panose="02070309020205020404" pitchFamily="49" charset="0"/>
                </a:rPr>
                <a:t> &amp;out, </a:t>
              </a:r>
              <a:r>
                <a:rPr lang="en-US" altLang="zh-CN" sz="1400" dirty="0">
                  <a:solidFill>
                    <a:srgbClr val="0000FF"/>
                  </a:solidFill>
                  <a:latin typeface="Courier New" panose="02070309020205020404" pitchFamily="49" charset="0"/>
                  <a:cs typeface="Courier New" panose="02070309020205020404" pitchFamily="49" charset="0"/>
                </a:rPr>
                <a:t>const</a:t>
              </a:r>
              <a:r>
                <a:rPr lang="en-US" altLang="zh-CN" sz="1400" dirty="0">
                  <a:solidFill>
                    <a:srgbClr val="000000"/>
                  </a:solidFill>
                  <a:latin typeface="Courier New" panose="02070309020205020404" pitchFamily="49" charset="0"/>
                  <a:cs typeface="Courier New" panose="02070309020205020404" pitchFamily="49" charset="0"/>
                </a:rPr>
                <a:t> Fraction &amp;f);</a:t>
              </a:r>
            </a:p>
          </p:txBody>
        </p:sp>
        <p:grpSp>
          <p:nvGrpSpPr>
            <p:cNvPr id="12" name="组合 11">
              <a:extLst>
                <a:ext uri="{FF2B5EF4-FFF2-40B4-BE49-F238E27FC236}">
                  <a16:creationId xmlns:a16="http://schemas.microsoft.com/office/drawing/2014/main" id="{CD8954FE-FB01-465E-A9B7-D19B49400422}"/>
                </a:ext>
              </a:extLst>
            </p:cNvPr>
            <p:cNvGrpSpPr/>
            <p:nvPr/>
          </p:nvGrpSpPr>
          <p:grpSpPr>
            <a:xfrm>
              <a:off x="117133" y="4626573"/>
              <a:ext cx="8704053" cy="475449"/>
              <a:chOff x="219973" y="1763590"/>
              <a:chExt cx="8704053" cy="475449"/>
            </a:xfrm>
          </p:grpSpPr>
          <p:sp>
            <p:nvSpPr>
              <p:cNvPr id="13" name="矩形: 圆顶角 12">
                <a:extLst>
                  <a:ext uri="{FF2B5EF4-FFF2-40B4-BE49-F238E27FC236}">
                    <a16:creationId xmlns:a16="http://schemas.microsoft.com/office/drawing/2014/main" id="{A5659CB3-0DE5-4A19-A208-9C1A8ADD777C}"/>
                  </a:ext>
                </a:extLst>
              </p:cNvPr>
              <p:cNvSpPr/>
              <p:nvPr/>
            </p:nvSpPr>
            <p:spPr>
              <a:xfrm>
                <a:off x="219974" y="1763590"/>
                <a:ext cx="8704052" cy="417061"/>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FFFF"/>
                    </a:solidFill>
                    <a:latin typeface="MicrosoftYaHei"/>
                  </a:rPr>
                  <a:t>分数类</a:t>
                </a:r>
                <a:r>
                  <a:rPr lang="en-US" altLang="zh-CN" sz="2400" dirty="0">
                    <a:solidFill>
                      <a:schemeClr val="bg1"/>
                    </a:solidFill>
                    <a:latin typeface="Courier New" panose="02070309020205020404" pitchFamily="49" charset="0"/>
                    <a:cs typeface="Courier New" panose="02070309020205020404" pitchFamily="49" charset="0"/>
                  </a:rPr>
                  <a:t>Fraction</a:t>
                </a:r>
                <a:r>
                  <a:rPr lang="zh-CN" altLang="en-US" sz="2400" dirty="0">
                    <a:solidFill>
                      <a:srgbClr val="FFFFFF"/>
                    </a:solidFill>
                    <a:latin typeface="MicrosoftYaHei"/>
                  </a:rPr>
                  <a:t>的定义</a:t>
                </a:r>
                <a:r>
                  <a:rPr lang="zh-CN" altLang="en-US" sz="2400" dirty="0"/>
                  <a:t> </a:t>
                </a:r>
              </a:p>
            </p:txBody>
          </p:sp>
          <p:sp>
            <p:nvSpPr>
              <p:cNvPr id="14" name="矩形 13">
                <a:extLst>
                  <a:ext uri="{FF2B5EF4-FFF2-40B4-BE49-F238E27FC236}">
                    <a16:creationId xmlns:a16="http://schemas.microsoft.com/office/drawing/2014/main" id="{64D0F7FC-72F0-428A-9212-320252528234}"/>
                  </a:ext>
                </a:extLst>
              </p:cNvPr>
              <p:cNvSpPr/>
              <p:nvPr/>
            </p:nvSpPr>
            <p:spPr>
              <a:xfrm>
                <a:off x="219973" y="1777374"/>
                <a:ext cx="8704051" cy="461665"/>
              </a:xfrm>
              <a:prstGeom prst="rect">
                <a:avLst/>
              </a:prstGeom>
            </p:spPr>
            <p:txBody>
              <a:bodyPr wrap="square">
                <a:spAutoFit/>
              </a:bodyPr>
              <a:lstStyle/>
              <a:p>
                <a:endParaRPr lang="zh-CN" altLang="en-US" sz="2400" dirty="0">
                  <a:solidFill>
                    <a:schemeClr val="bg1"/>
                  </a:solidFill>
                  <a:latin typeface="Courier New" panose="02070309020205020404" pitchFamily="49" charset="0"/>
                  <a:cs typeface="Courier New" panose="02070309020205020404" pitchFamily="49" charset="0"/>
                </a:endParaRPr>
              </a:p>
            </p:txBody>
          </p:sp>
        </p:grpSp>
      </p:grpSp>
      <p:grpSp>
        <p:nvGrpSpPr>
          <p:cNvPr id="15" name="组合 14">
            <a:extLst>
              <a:ext uri="{FF2B5EF4-FFF2-40B4-BE49-F238E27FC236}">
                <a16:creationId xmlns:a16="http://schemas.microsoft.com/office/drawing/2014/main" id="{3DEE39E2-1E42-494A-860C-924C217D685B}"/>
              </a:ext>
            </a:extLst>
          </p:cNvPr>
          <p:cNvGrpSpPr/>
          <p:nvPr/>
        </p:nvGrpSpPr>
        <p:grpSpPr>
          <a:xfrm>
            <a:off x="219816" y="1093144"/>
            <a:ext cx="8704051" cy="924974"/>
            <a:chOff x="117017" y="4626573"/>
            <a:chExt cx="8704169" cy="924974"/>
          </a:xfrm>
          <a:effectLst>
            <a:outerShdw blurRad="50800" dist="38100" dir="2700000" algn="tl" rotWithShape="0">
              <a:prstClr val="black">
                <a:alpha val="40000"/>
              </a:prstClr>
            </a:outerShdw>
          </a:effectLst>
        </p:grpSpPr>
        <p:sp>
          <p:nvSpPr>
            <p:cNvPr id="16" name="矩形: 圆角 36">
              <a:extLst>
                <a:ext uri="{FF2B5EF4-FFF2-40B4-BE49-F238E27FC236}">
                  <a16:creationId xmlns:a16="http://schemas.microsoft.com/office/drawing/2014/main" id="{BEE8DF4B-9064-4CB6-BCC0-8213A3F604C5}"/>
                </a:ext>
              </a:extLst>
            </p:cNvPr>
            <p:cNvSpPr/>
            <p:nvPr/>
          </p:nvSpPr>
          <p:spPr>
            <a:xfrm>
              <a:off x="117017" y="5051923"/>
              <a:ext cx="8704053" cy="499624"/>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 fmla="*/ 0 w 8704051"/>
                <a:gd name="connsiteY0" fmla="*/ 823321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103039 h 926360"/>
                <a:gd name="connsiteX4" fmla="*/ 8705787 w 8705787"/>
                <a:gd name="connsiteY4" fmla="*/ 825702 h 926360"/>
                <a:gd name="connsiteX5" fmla="*/ 8605129 w 8705787"/>
                <a:gd name="connsiteY5" fmla="*/ 926360 h 926360"/>
                <a:gd name="connsiteX6" fmla="*/ 102394 w 8705787"/>
                <a:gd name="connsiteY6" fmla="*/ 926360 h 926360"/>
                <a:gd name="connsiteX7" fmla="*/ 1736 w 8705787"/>
                <a:gd name="connsiteY7" fmla="*/ 825702 h 926360"/>
                <a:gd name="connsiteX0" fmla="*/ 1736 w 9277174"/>
                <a:gd name="connsiteY0" fmla="*/ 825702 h 926360"/>
                <a:gd name="connsiteX1" fmla="*/ 0 w 9277174"/>
                <a:gd name="connsiteY1" fmla="*/ 0 h 926360"/>
                <a:gd name="connsiteX2" fmla="*/ 8605129 w 9277174"/>
                <a:gd name="connsiteY2" fmla="*/ 2381 h 926360"/>
                <a:gd name="connsiteX3" fmla="*/ 8705787 w 9277174"/>
                <a:gd name="connsiteY3" fmla="*/ 825702 h 926360"/>
                <a:gd name="connsiteX4" fmla="*/ 8605129 w 9277174"/>
                <a:gd name="connsiteY4" fmla="*/ 926360 h 926360"/>
                <a:gd name="connsiteX5" fmla="*/ 102394 w 9277174"/>
                <a:gd name="connsiteY5" fmla="*/ 926360 h 926360"/>
                <a:gd name="connsiteX6" fmla="*/ 1736 w 9277174"/>
                <a:gd name="connsiteY6" fmla="*/ 825702 h 926360"/>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825702 h 926360"/>
                <a:gd name="connsiteX4" fmla="*/ 8605129 w 8705787"/>
                <a:gd name="connsiteY4" fmla="*/ 926360 h 926360"/>
                <a:gd name="connsiteX5" fmla="*/ 102394 w 8705787"/>
                <a:gd name="connsiteY5" fmla="*/ 926360 h 926360"/>
                <a:gd name="connsiteX6" fmla="*/ 1736 w 8705787"/>
                <a:gd name="connsiteY6" fmla="*/ 825702 h 926360"/>
                <a:gd name="connsiteX0" fmla="*/ 1736 w 8706729"/>
                <a:gd name="connsiteY0" fmla="*/ 825702 h 926360"/>
                <a:gd name="connsiteX1" fmla="*/ 0 w 8706729"/>
                <a:gd name="connsiteY1" fmla="*/ 0 h 926360"/>
                <a:gd name="connsiteX2" fmla="*/ 8706729 w 8706729"/>
                <a:gd name="connsiteY2" fmla="*/ 2381 h 926360"/>
                <a:gd name="connsiteX3" fmla="*/ 8705787 w 8706729"/>
                <a:gd name="connsiteY3" fmla="*/ 825702 h 926360"/>
                <a:gd name="connsiteX4" fmla="*/ 8605129 w 8706729"/>
                <a:gd name="connsiteY4" fmla="*/ 926360 h 926360"/>
                <a:gd name="connsiteX5" fmla="*/ 102394 w 8706729"/>
                <a:gd name="connsiteY5" fmla="*/ 926360 h 926360"/>
                <a:gd name="connsiteX6" fmla="*/ 1736 w 8706729"/>
                <a:gd name="connsiteY6" fmla="*/ 825702 h 926360"/>
                <a:gd name="connsiteX0" fmla="*/ 117 w 8705110"/>
                <a:gd name="connsiteY0" fmla="*/ 825702 h 926360"/>
                <a:gd name="connsiteX1" fmla="*/ 762 w 8705110"/>
                <a:gd name="connsiteY1" fmla="*/ 0 h 926360"/>
                <a:gd name="connsiteX2" fmla="*/ 8705110 w 8705110"/>
                <a:gd name="connsiteY2" fmla="*/ 2381 h 926360"/>
                <a:gd name="connsiteX3" fmla="*/ 8704168 w 8705110"/>
                <a:gd name="connsiteY3" fmla="*/ 825702 h 926360"/>
                <a:gd name="connsiteX4" fmla="*/ 8603510 w 8705110"/>
                <a:gd name="connsiteY4" fmla="*/ 926360 h 926360"/>
                <a:gd name="connsiteX5" fmla="*/ 100775 w 8705110"/>
                <a:gd name="connsiteY5" fmla="*/ 926360 h 926360"/>
                <a:gd name="connsiteX6" fmla="*/ 117 w 8705110"/>
                <a:gd name="connsiteY6" fmla="*/ 825702 h 92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FCF6EE"/>
            </a:solidFill>
            <a:ln>
              <a:solidFill>
                <a:srgbClr val="FCF6EE"/>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buClr>
                  <a:schemeClr val="accent1">
                    <a:lumMod val="75000"/>
                  </a:schemeClr>
                </a:buClr>
                <a:buSzPct val="100000"/>
              </a:pPr>
              <a:r>
                <a:rPr lang="zh-CN" altLang="en-US" sz="2000" dirty="0">
                  <a:solidFill>
                    <a:srgbClr val="000000"/>
                  </a:solidFill>
                  <a:latin typeface="MicrosoftYaHei"/>
                </a:rPr>
                <a:t>设计分数类，基本属性有分子和分母，操作包括约分、计算分数值等操作。</a:t>
              </a:r>
              <a:endParaRPr lang="zh-CN" altLang="en-US" sz="2000" dirty="0"/>
            </a:p>
          </p:txBody>
        </p:sp>
        <p:grpSp>
          <p:nvGrpSpPr>
            <p:cNvPr id="17" name="组合 16">
              <a:extLst>
                <a:ext uri="{FF2B5EF4-FFF2-40B4-BE49-F238E27FC236}">
                  <a16:creationId xmlns:a16="http://schemas.microsoft.com/office/drawing/2014/main" id="{34D2506F-6B0F-42C4-8DBB-6CB9044F8718}"/>
                </a:ext>
              </a:extLst>
            </p:cNvPr>
            <p:cNvGrpSpPr/>
            <p:nvPr/>
          </p:nvGrpSpPr>
          <p:grpSpPr>
            <a:xfrm>
              <a:off x="117133" y="4626573"/>
              <a:ext cx="8704053" cy="475449"/>
              <a:chOff x="219973" y="1763590"/>
              <a:chExt cx="8704053" cy="475449"/>
            </a:xfrm>
          </p:grpSpPr>
          <p:sp>
            <p:nvSpPr>
              <p:cNvPr id="18" name="矩形: 圆顶角 17">
                <a:extLst>
                  <a:ext uri="{FF2B5EF4-FFF2-40B4-BE49-F238E27FC236}">
                    <a16:creationId xmlns:a16="http://schemas.microsoft.com/office/drawing/2014/main" id="{251A1618-C2B4-4041-8341-53109DEFC819}"/>
                  </a:ext>
                </a:extLst>
              </p:cNvPr>
              <p:cNvSpPr/>
              <p:nvPr/>
            </p:nvSpPr>
            <p:spPr>
              <a:xfrm>
                <a:off x="219974" y="1763590"/>
                <a:ext cx="8704052" cy="417061"/>
              </a:xfrm>
              <a:prstGeom prst="round2SameRect">
                <a:avLst>
                  <a:gd name="adj1" fmla="val 20076"/>
                  <a:gd name="adj2" fmla="val 0"/>
                </a:avLst>
              </a:prstGeom>
              <a:solidFill>
                <a:srgbClr val="E2A856"/>
              </a:solidFill>
              <a:ln>
                <a:solidFill>
                  <a:srgbClr val="E2A8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bg1"/>
                    </a:solidFill>
                    <a:latin typeface="Courier New" panose="02070309020205020404" pitchFamily="49" charset="0"/>
                    <a:cs typeface="Courier New" panose="02070309020205020404" pitchFamily="49" charset="0"/>
                  </a:rPr>
                  <a:t>说明</a:t>
                </a:r>
              </a:p>
            </p:txBody>
          </p:sp>
          <p:sp>
            <p:nvSpPr>
              <p:cNvPr id="19" name="矩形 18">
                <a:extLst>
                  <a:ext uri="{FF2B5EF4-FFF2-40B4-BE49-F238E27FC236}">
                    <a16:creationId xmlns:a16="http://schemas.microsoft.com/office/drawing/2014/main" id="{F38594B0-D3F6-41DC-893E-3EFA1AB914E2}"/>
                  </a:ext>
                </a:extLst>
              </p:cNvPr>
              <p:cNvSpPr/>
              <p:nvPr/>
            </p:nvSpPr>
            <p:spPr>
              <a:xfrm>
                <a:off x="219973" y="1777374"/>
                <a:ext cx="8704051" cy="461665"/>
              </a:xfrm>
              <a:prstGeom prst="rect">
                <a:avLst/>
              </a:prstGeom>
            </p:spPr>
            <p:txBody>
              <a:bodyPr wrap="square">
                <a:spAutoFit/>
              </a:bodyPr>
              <a:lstStyle/>
              <a:p>
                <a:endParaRPr lang="zh-CN" altLang="en-US" sz="2400" dirty="0">
                  <a:solidFill>
                    <a:schemeClr val="bg1"/>
                  </a:solidFill>
                  <a:latin typeface="Courier New" panose="02070309020205020404" pitchFamily="49" charset="0"/>
                  <a:cs typeface="Courier New" panose="02070309020205020404" pitchFamily="49" charset="0"/>
                </a:endParaRPr>
              </a:p>
            </p:txBody>
          </p:sp>
        </p:grpSp>
      </p:grpSp>
      <p:grpSp>
        <p:nvGrpSpPr>
          <p:cNvPr id="23" name="组合 22">
            <a:extLst>
              <a:ext uri="{FF2B5EF4-FFF2-40B4-BE49-F238E27FC236}">
                <a16:creationId xmlns:a16="http://schemas.microsoft.com/office/drawing/2014/main" id="{1D24EBC1-0641-48CE-A1D1-DB081FA620E1}"/>
              </a:ext>
            </a:extLst>
          </p:cNvPr>
          <p:cNvGrpSpPr/>
          <p:nvPr/>
        </p:nvGrpSpPr>
        <p:grpSpPr>
          <a:xfrm>
            <a:off x="5840085" y="4141295"/>
            <a:ext cx="3083626" cy="1748789"/>
            <a:chOff x="117017" y="4626573"/>
            <a:chExt cx="8704169" cy="1748789"/>
          </a:xfrm>
          <a:effectLst>
            <a:outerShdw blurRad="50800" dist="38100" dir="2700000" algn="tl" rotWithShape="0">
              <a:prstClr val="black">
                <a:alpha val="40000"/>
              </a:prstClr>
            </a:outerShdw>
          </a:effectLst>
        </p:grpSpPr>
        <p:sp>
          <p:nvSpPr>
            <p:cNvPr id="24" name="矩形: 圆角 36">
              <a:extLst>
                <a:ext uri="{FF2B5EF4-FFF2-40B4-BE49-F238E27FC236}">
                  <a16:creationId xmlns:a16="http://schemas.microsoft.com/office/drawing/2014/main" id="{76DD130A-6E6A-455B-BFB7-D0A58112BB3E}"/>
                </a:ext>
              </a:extLst>
            </p:cNvPr>
            <p:cNvSpPr/>
            <p:nvPr/>
          </p:nvSpPr>
          <p:spPr>
            <a:xfrm>
              <a:off x="117017" y="5051923"/>
              <a:ext cx="8704050" cy="1323439"/>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 fmla="*/ 0 w 8704051"/>
                <a:gd name="connsiteY0" fmla="*/ 823321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103039 h 926360"/>
                <a:gd name="connsiteX4" fmla="*/ 8705787 w 8705787"/>
                <a:gd name="connsiteY4" fmla="*/ 825702 h 926360"/>
                <a:gd name="connsiteX5" fmla="*/ 8605129 w 8705787"/>
                <a:gd name="connsiteY5" fmla="*/ 926360 h 926360"/>
                <a:gd name="connsiteX6" fmla="*/ 102394 w 8705787"/>
                <a:gd name="connsiteY6" fmla="*/ 926360 h 926360"/>
                <a:gd name="connsiteX7" fmla="*/ 1736 w 8705787"/>
                <a:gd name="connsiteY7" fmla="*/ 825702 h 926360"/>
                <a:gd name="connsiteX0" fmla="*/ 1736 w 9277174"/>
                <a:gd name="connsiteY0" fmla="*/ 825702 h 926360"/>
                <a:gd name="connsiteX1" fmla="*/ 0 w 9277174"/>
                <a:gd name="connsiteY1" fmla="*/ 0 h 926360"/>
                <a:gd name="connsiteX2" fmla="*/ 8605129 w 9277174"/>
                <a:gd name="connsiteY2" fmla="*/ 2381 h 926360"/>
                <a:gd name="connsiteX3" fmla="*/ 8705787 w 9277174"/>
                <a:gd name="connsiteY3" fmla="*/ 825702 h 926360"/>
                <a:gd name="connsiteX4" fmla="*/ 8605129 w 9277174"/>
                <a:gd name="connsiteY4" fmla="*/ 926360 h 926360"/>
                <a:gd name="connsiteX5" fmla="*/ 102394 w 9277174"/>
                <a:gd name="connsiteY5" fmla="*/ 926360 h 926360"/>
                <a:gd name="connsiteX6" fmla="*/ 1736 w 9277174"/>
                <a:gd name="connsiteY6" fmla="*/ 825702 h 926360"/>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825702 h 926360"/>
                <a:gd name="connsiteX4" fmla="*/ 8605129 w 8705787"/>
                <a:gd name="connsiteY4" fmla="*/ 926360 h 926360"/>
                <a:gd name="connsiteX5" fmla="*/ 102394 w 8705787"/>
                <a:gd name="connsiteY5" fmla="*/ 926360 h 926360"/>
                <a:gd name="connsiteX6" fmla="*/ 1736 w 8705787"/>
                <a:gd name="connsiteY6" fmla="*/ 825702 h 926360"/>
                <a:gd name="connsiteX0" fmla="*/ 1736 w 8706729"/>
                <a:gd name="connsiteY0" fmla="*/ 825702 h 926360"/>
                <a:gd name="connsiteX1" fmla="*/ 0 w 8706729"/>
                <a:gd name="connsiteY1" fmla="*/ 0 h 926360"/>
                <a:gd name="connsiteX2" fmla="*/ 8706729 w 8706729"/>
                <a:gd name="connsiteY2" fmla="*/ 2381 h 926360"/>
                <a:gd name="connsiteX3" fmla="*/ 8705787 w 8706729"/>
                <a:gd name="connsiteY3" fmla="*/ 825702 h 926360"/>
                <a:gd name="connsiteX4" fmla="*/ 8605129 w 8706729"/>
                <a:gd name="connsiteY4" fmla="*/ 926360 h 926360"/>
                <a:gd name="connsiteX5" fmla="*/ 102394 w 8706729"/>
                <a:gd name="connsiteY5" fmla="*/ 926360 h 926360"/>
                <a:gd name="connsiteX6" fmla="*/ 1736 w 8706729"/>
                <a:gd name="connsiteY6" fmla="*/ 825702 h 926360"/>
                <a:gd name="connsiteX0" fmla="*/ 117 w 8705110"/>
                <a:gd name="connsiteY0" fmla="*/ 825702 h 926360"/>
                <a:gd name="connsiteX1" fmla="*/ 762 w 8705110"/>
                <a:gd name="connsiteY1" fmla="*/ 0 h 926360"/>
                <a:gd name="connsiteX2" fmla="*/ 8705110 w 8705110"/>
                <a:gd name="connsiteY2" fmla="*/ 2381 h 926360"/>
                <a:gd name="connsiteX3" fmla="*/ 8704168 w 8705110"/>
                <a:gd name="connsiteY3" fmla="*/ 825702 h 926360"/>
                <a:gd name="connsiteX4" fmla="*/ 8603510 w 8705110"/>
                <a:gd name="connsiteY4" fmla="*/ 926360 h 926360"/>
                <a:gd name="connsiteX5" fmla="*/ 100775 w 8705110"/>
                <a:gd name="connsiteY5" fmla="*/ 926360 h 926360"/>
                <a:gd name="connsiteX6" fmla="*/ 117 w 8705110"/>
                <a:gd name="connsiteY6" fmla="*/ 825702 h 92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F9EEEE"/>
            </a:solidFill>
            <a:ln>
              <a:solidFill>
                <a:srgbClr val="F9EEEE"/>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342900" lvl="0" indent="-342900">
                <a:buClr>
                  <a:srgbClr val="CC5B5B"/>
                </a:buClr>
                <a:buSzPct val="80000"/>
                <a:buFont typeface="Wingdings" panose="05000000000000000000" pitchFamily="2" charset="2"/>
                <a:buChar char="l"/>
              </a:pPr>
              <a:r>
                <a:rPr lang="zh-CN" altLang="en-US" sz="2000" dirty="0">
                  <a:solidFill>
                    <a:srgbClr val="000000"/>
                  </a:solidFill>
                  <a:latin typeface="MicrosoftYaHei"/>
                </a:rPr>
                <a:t>一个类的数据成员名通常以 </a:t>
              </a:r>
              <a:r>
                <a:rPr lang="en-US" altLang="zh-CN" sz="1600" dirty="0">
                  <a:solidFill>
                    <a:srgbClr val="000000"/>
                  </a:solidFill>
                  <a:latin typeface="Courier New" panose="02070309020205020404" pitchFamily="49" charset="0"/>
                  <a:cs typeface="Courier New" panose="02070309020205020404" pitchFamily="49" charset="0"/>
                </a:rPr>
                <a:t>m_ </a:t>
              </a:r>
              <a:r>
                <a:rPr lang="zh-CN" altLang="en-US" sz="2000" dirty="0">
                  <a:solidFill>
                    <a:srgbClr val="000000"/>
                  </a:solidFill>
                  <a:latin typeface="MicrosoftYaHei"/>
                </a:rPr>
                <a:t>开头；</a:t>
              </a:r>
              <a:endParaRPr lang="en-US" altLang="zh-CN" sz="2000" dirty="0">
                <a:solidFill>
                  <a:srgbClr val="000000"/>
                </a:solidFill>
                <a:latin typeface="MicrosoftYaHei"/>
              </a:endParaRPr>
            </a:p>
            <a:p>
              <a:pPr marL="342900" lvl="0" indent="-342900">
                <a:buClr>
                  <a:srgbClr val="CC5B5B"/>
                </a:buClr>
                <a:buSzPct val="80000"/>
                <a:buFont typeface="Wingdings" panose="05000000000000000000" pitchFamily="2" charset="2"/>
                <a:buChar char="l"/>
              </a:pPr>
              <a:r>
                <a:rPr lang="zh-CN" altLang="en-US" sz="2000" dirty="0">
                  <a:solidFill>
                    <a:srgbClr val="000000"/>
                  </a:solidFill>
                  <a:latin typeface="MicrosoftYaHei"/>
                </a:rPr>
                <a:t>成员函数名尽量使用动词短语，如</a:t>
              </a:r>
              <a:r>
                <a:rPr lang="en-US" altLang="zh-CN" sz="1600" dirty="0">
                  <a:solidFill>
                    <a:srgbClr val="000000"/>
                  </a:solidFill>
                  <a:latin typeface="Courier New" panose="02070309020205020404" pitchFamily="49" charset="0"/>
                  <a:cs typeface="Courier New" panose="02070309020205020404" pitchFamily="49" charset="0"/>
                </a:rPr>
                <a:t>reverse</a:t>
              </a:r>
              <a:r>
                <a:rPr lang="zh-CN" altLang="en-US" sz="2000" dirty="0">
                  <a:solidFill>
                    <a:srgbClr val="000000"/>
                  </a:solidFill>
                  <a:latin typeface="MicrosoftYaHei"/>
                </a:rPr>
                <a:t>。</a:t>
              </a:r>
              <a:endParaRPr lang="zh-CN" altLang="en-US" sz="2000" dirty="0">
                <a:solidFill>
                  <a:prstClr val="black"/>
                </a:solidFill>
              </a:endParaRPr>
            </a:p>
          </p:txBody>
        </p:sp>
        <p:sp>
          <p:nvSpPr>
            <p:cNvPr id="25" name="矩形: 圆顶角 24">
              <a:extLst>
                <a:ext uri="{FF2B5EF4-FFF2-40B4-BE49-F238E27FC236}">
                  <a16:creationId xmlns:a16="http://schemas.microsoft.com/office/drawing/2014/main" id="{7FC41AC5-3F05-4D55-93A2-24155E2FF4F8}"/>
                </a:ext>
              </a:extLst>
            </p:cNvPr>
            <p:cNvSpPr/>
            <p:nvPr/>
          </p:nvSpPr>
          <p:spPr>
            <a:xfrm>
              <a:off x="117134" y="4626573"/>
              <a:ext cx="8704052" cy="417061"/>
            </a:xfrm>
            <a:prstGeom prst="round2SameRect">
              <a:avLst>
                <a:gd name="adj1" fmla="val 20076"/>
                <a:gd name="adj2" fmla="val 0"/>
              </a:avLst>
            </a:prstGeom>
            <a:solidFill>
              <a:srgbClr val="CC5B5B"/>
            </a:solidFill>
            <a:ln>
              <a:solidFill>
                <a:srgbClr val="CC5B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FFFF"/>
                  </a:solidFill>
                  <a:latin typeface="MicrosoftYaHei"/>
                </a:rPr>
                <a:t>建议：成员命名</a:t>
              </a:r>
              <a:endParaRPr lang="zh-CN" altLang="en-US" sz="2400" dirty="0"/>
            </a:p>
          </p:txBody>
        </p:sp>
      </p:grpSp>
      <p:grpSp>
        <p:nvGrpSpPr>
          <p:cNvPr id="20" name="组合 19">
            <a:extLst>
              <a:ext uri="{FF2B5EF4-FFF2-40B4-BE49-F238E27FC236}">
                <a16:creationId xmlns:a16="http://schemas.microsoft.com/office/drawing/2014/main" id="{24BE1BC0-C5ED-458E-AAA3-496A02364ADC}"/>
              </a:ext>
            </a:extLst>
          </p:cNvPr>
          <p:cNvGrpSpPr/>
          <p:nvPr/>
        </p:nvGrpSpPr>
        <p:grpSpPr>
          <a:xfrm>
            <a:off x="5840084" y="2209104"/>
            <a:ext cx="3083668" cy="1748789"/>
            <a:chOff x="117017" y="4626573"/>
            <a:chExt cx="8704169" cy="1748789"/>
          </a:xfrm>
          <a:effectLst>
            <a:outerShdw blurRad="50800" dist="38100" dir="2700000" algn="tl" rotWithShape="0">
              <a:prstClr val="black">
                <a:alpha val="40000"/>
              </a:prstClr>
            </a:outerShdw>
          </a:effectLst>
        </p:grpSpPr>
        <p:sp>
          <p:nvSpPr>
            <p:cNvPr id="21" name="矩形: 圆角 36">
              <a:extLst>
                <a:ext uri="{FF2B5EF4-FFF2-40B4-BE49-F238E27FC236}">
                  <a16:creationId xmlns:a16="http://schemas.microsoft.com/office/drawing/2014/main" id="{CA1ACF0E-F350-493B-A7A2-2973D4233567}"/>
                </a:ext>
              </a:extLst>
            </p:cNvPr>
            <p:cNvSpPr/>
            <p:nvPr/>
          </p:nvSpPr>
          <p:spPr>
            <a:xfrm>
              <a:off x="117017" y="5051923"/>
              <a:ext cx="8704050" cy="1323439"/>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 fmla="*/ 0 w 8704051"/>
                <a:gd name="connsiteY0" fmla="*/ 823321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103039 h 926360"/>
                <a:gd name="connsiteX4" fmla="*/ 8705787 w 8705787"/>
                <a:gd name="connsiteY4" fmla="*/ 825702 h 926360"/>
                <a:gd name="connsiteX5" fmla="*/ 8605129 w 8705787"/>
                <a:gd name="connsiteY5" fmla="*/ 926360 h 926360"/>
                <a:gd name="connsiteX6" fmla="*/ 102394 w 8705787"/>
                <a:gd name="connsiteY6" fmla="*/ 926360 h 926360"/>
                <a:gd name="connsiteX7" fmla="*/ 1736 w 8705787"/>
                <a:gd name="connsiteY7" fmla="*/ 825702 h 926360"/>
                <a:gd name="connsiteX0" fmla="*/ 1736 w 9277174"/>
                <a:gd name="connsiteY0" fmla="*/ 825702 h 926360"/>
                <a:gd name="connsiteX1" fmla="*/ 0 w 9277174"/>
                <a:gd name="connsiteY1" fmla="*/ 0 h 926360"/>
                <a:gd name="connsiteX2" fmla="*/ 8605129 w 9277174"/>
                <a:gd name="connsiteY2" fmla="*/ 2381 h 926360"/>
                <a:gd name="connsiteX3" fmla="*/ 8705787 w 9277174"/>
                <a:gd name="connsiteY3" fmla="*/ 825702 h 926360"/>
                <a:gd name="connsiteX4" fmla="*/ 8605129 w 9277174"/>
                <a:gd name="connsiteY4" fmla="*/ 926360 h 926360"/>
                <a:gd name="connsiteX5" fmla="*/ 102394 w 9277174"/>
                <a:gd name="connsiteY5" fmla="*/ 926360 h 926360"/>
                <a:gd name="connsiteX6" fmla="*/ 1736 w 9277174"/>
                <a:gd name="connsiteY6" fmla="*/ 825702 h 926360"/>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825702 h 926360"/>
                <a:gd name="connsiteX4" fmla="*/ 8605129 w 8705787"/>
                <a:gd name="connsiteY4" fmla="*/ 926360 h 926360"/>
                <a:gd name="connsiteX5" fmla="*/ 102394 w 8705787"/>
                <a:gd name="connsiteY5" fmla="*/ 926360 h 926360"/>
                <a:gd name="connsiteX6" fmla="*/ 1736 w 8705787"/>
                <a:gd name="connsiteY6" fmla="*/ 825702 h 926360"/>
                <a:gd name="connsiteX0" fmla="*/ 1736 w 8706729"/>
                <a:gd name="connsiteY0" fmla="*/ 825702 h 926360"/>
                <a:gd name="connsiteX1" fmla="*/ 0 w 8706729"/>
                <a:gd name="connsiteY1" fmla="*/ 0 h 926360"/>
                <a:gd name="connsiteX2" fmla="*/ 8706729 w 8706729"/>
                <a:gd name="connsiteY2" fmla="*/ 2381 h 926360"/>
                <a:gd name="connsiteX3" fmla="*/ 8705787 w 8706729"/>
                <a:gd name="connsiteY3" fmla="*/ 825702 h 926360"/>
                <a:gd name="connsiteX4" fmla="*/ 8605129 w 8706729"/>
                <a:gd name="connsiteY4" fmla="*/ 926360 h 926360"/>
                <a:gd name="connsiteX5" fmla="*/ 102394 w 8706729"/>
                <a:gd name="connsiteY5" fmla="*/ 926360 h 926360"/>
                <a:gd name="connsiteX6" fmla="*/ 1736 w 8706729"/>
                <a:gd name="connsiteY6" fmla="*/ 825702 h 926360"/>
                <a:gd name="connsiteX0" fmla="*/ 117 w 8705110"/>
                <a:gd name="connsiteY0" fmla="*/ 825702 h 926360"/>
                <a:gd name="connsiteX1" fmla="*/ 762 w 8705110"/>
                <a:gd name="connsiteY1" fmla="*/ 0 h 926360"/>
                <a:gd name="connsiteX2" fmla="*/ 8705110 w 8705110"/>
                <a:gd name="connsiteY2" fmla="*/ 2381 h 926360"/>
                <a:gd name="connsiteX3" fmla="*/ 8704168 w 8705110"/>
                <a:gd name="connsiteY3" fmla="*/ 825702 h 926360"/>
                <a:gd name="connsiteX4" fmla="*/ 8603510 w 8705110"/>
                <a:gd name="connsiteY4" fmla="*/ 926360 h 926360"/>
                <a:gd name="connsiteX5" fmla="*/ 100775 w 8705110"/>
                <a:gd name="connsiteY5" fmla="*/ 926360 h 926360"/>
                <a:gd name="connsiteX6" fmla="*/ 117 w 8705110"/>
                <a:gd name="connsiteY6" fmla="*/ 825702 h 92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9E9F3"/>
            </a:solidFill>
            <a:ln>
              <a:solidFill>
                <a:srgbClr val="E9E9F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342900" lvl="0" indent="-342900">
                <a:buClr>
                  <a:srgbClr val="262685"/>
                </a:buClr>
                <a:buSzPct val="80000"/>
                <a:buFont typeface="Wingdings" panose="05000000000000000000" pitchFamily="2" charset="2"/>
                <a:buChar char="l"/>
              </a:pPr>
              <a:r>
                <a:rPr lang="zh-CN" altLang="en-US" sz="2000" dirty="0">
                  <a:solidFill>
                    <a:prstClr val="black"/>
                  </a:solidFill>
                </a:rPr>
                <a:t>类名紧随</a:t>
              </a:r>
              <a:r>
                <a:rPr lang="zh-CN" altLang="en-US" sz="1600" dirty="0">
                  <a:solidFill>
                    <a:prstClr val="black"/>
                  </a:solidFill>
                </a:rPr>
                <a:t> </a:t>
              </a:r>
              <a:r>
                <a:rPr lang="en-US" altLang="zh-CN" sz="1600" b="1" dirty="0">
                  <a:solidFill>
                    <a:srgbClr val="262685"/>
                  </a:solidFill>
                  <a:latin typeface="Courier New" panose="02070309020205020404" pitchFamily="49" charset="0"/>
                  <a:cs typeface="Courier New" panose="02070309020205020404" pitchFamily="49" charset="0"/>
                </a:rPr>
                <a:t>class</a:t>
              </a:r>
              <a:r>
                <a:rPr lang="en-US" altLang="zh-CN" sz="1600" dirty="0">
                  <a:solidFill>
                    <a:prstClr val="black"/>
                  </a:solidFill>
                </a:rPr>
                <a:t> </a:t>
              </a:r>
              <a:r>
                <a:rPr lang="zh-CN" altLang="en-US" sz="2000" dirty="0">
                  <a:solidFill>
                    <a:prstClr val="black"/>
                  </a:solidFill>
                </a:rPr>
                <a:t>关键字；</a:t>
              </a:r>
              <a:endParaRPr lang="en-US" altLang="zh-CN" sz="2000" dirty="0">
                <a:solidFill>
                  <a:prstClr val="black"/>
                </a:solidFill>
              </a:endParaRPr>
            </a:p>
            <a:p>
              <a:pPr marL="342900" lvl="0" indent="-342900">
                <a:buClr>
                  <a:srgbClr val="262685"/>
                </a:buClr>
                <a:buSzPct val="80000"/>
                <a:buFont typeface="Wingdings" panose="05000000000000000000" pitchFamily="2" charset="2"/>
                <a:buChar char="l"/>
              </a:pPr>
              <a:r>
                <a:rPr lang="zh-CN" altLang="en-US" sz="2000" dirty="0">
                  <a:solidFill>
                    <a:prstClr val="black"/>
                  </a:solidFill>
                </a:rPr>
                <a:t>数据成员和成员函数放到一对</a:t>
              </a:r>
              <a:r>
                <a:rPr lang="zh-CN" altLang="en-US" sz="2000" dirty="0">
                  <a:solidFill>
                    <a:srgbClr val="FF0000"/>
                  </a:solidFill>
                </a:rPr>
                <a:t>花括号</a:t>
              </a:r>
              <a:r>
                <a:rPr lang="zh-CN" altLang="en-US" sz="2000" dirty="0">
                  <a:solidFill>
                    <a:prstClr val="black"/>
                  </a:solidFill>
                </a:rPr>
                <a:t>里面；</a:t>
              </a:r>
              <a:endParaRPr lang="en-US" altLang="zh-CN" sz="2000" dirty="0">
                <a:solidFill>
                  <a:prstClr val="black"/>
                </a:solidFill>
              </a:endParaRPr>
            </a:p>
            <a:p>
              <a:pPr marL="342900" lvl="0" indent="-342900">
                <a:buClr>
                  <a:srgbClr val="262685"/>
                </a:buClr>
                <a:buSzPct val="80000"/>
                <a:buFont typeface="Wingdings" panose="05000000000000000000" pitchFamily="2" charset="2"/>
                <a:buChar char="l"/>
              </a:pPr>
              <a:r>
                <a:rPr lang="zh-CN" altLang="en-US" sz="2000" dirty="0">
                  <a:solidFill>
                    <a:srgbClr val="FF0000"/>
                  </a:solidFill>
                </a:rPr>
                <a:t>分号</a:t>
              </a:r>
              <a:r>
                <a:rPr lang="zh-CN" altLang="en-US" sz="2000" dirty="0">
                  <a:solidFill>
                    <a:prstClr val="black"/>
                  </a:solidFill>
                </a:rPr>
                <a:t>结尾</a:t>
              </a:r>
            </a:p>
          </p:txBody>
        </p:sp>
        <p:sp>
          <p:nvSpPr>
            <p:cNvPr id="22" name="矩形: 圆顶角 21">
              <a:extLst>
                <a:ext uri="{FF2B5EF4-FFF2-40B4-BE49-F238E27FC236}">
                  <a16:creationId xmlns:a16="http://schemas.microsoft.com/office/drawing/2014/main" id="{EC6685BC-C509-48CF-BCAF-D11935C7E47F}"/>
                </a:ext>
              </a:extLst>
            </p:cNvPr>
            <p:cNvSpPr/>
            <p:nvPr/>
          </p:nvSpPr>
          <p:spPr>
            <a:xfrm>
              <a:off x="117134" y="4626573"/>
              <a:ext cx="8704052" cy="417061"/>
            </a:xfrm>
            <a:prstGeom prst="round2SameRect">
              <a:avLst>
                <a:gd name="adj1" fmla="val 20076"/>
                <a:gd name="adj2" fmla="val 0"/>
              </a:avLst>
            </a:prstGeom>
            <a:solidFill>
              <a:srgbClr val="262685"/>
            </a:solidFill>
            <a:ln>
              <a:solidFill>
                <a:srgbClr val="2626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FFFF"/>
                  </a:solidFill>
                  <a:latin typeface="MicrosoftYaHei"/>
                </a:rPr>
                <a:t>类的语法</a:t>
              </a:r>
              <a:endParaRPr lang="zh-CN" altLang="en-US" sz="2400" dirty="0"/>
            </a:p>
          </p:txBody>
        </p:sp>
      </p:grpSp>
    </p:spTree>
    <p:extLst>
      <p:ext uri="{BB962C8B-B14F-4D97-AF65-F5344CB8AC3E}">
        <p14:creationId xmlns:p14="http://schemas.microsoft.com/office/powerpoint/2010/main" val="3317889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50</a:t>
            </a:fld>
            <a:endParaRPr lang="zh-CN" altLang="en-US" dirty="0"/>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842066" cy="584775"/>
          </a:xfrm>
          <a:prstGeom prst="rect">
            <a:avLst/>
          </a:prstGeom>
          <a:noFill/>
        </p:spPr>
        <p:txBody>
          <a:bodyPr wrap="square" rtlCol="0">
            <a:spAutoFit/>
          </a:bodyPr>
          <a:lstStyle/>
          <a:p>
            <a:r>
              <a:rPr lang="en-US" altLang="zh-CN" sz="3200" dirty="0">
                <a:solidFill>
                  <a:schemeClr val="bg1"/>
                </a:solidFill>
              </a:rPr>
              <a:t>6.4.2 </a:t>
            </a:r>
            <a:r>
              <a:rPr lang="zh-CN" altLang="en-US" sz="3200" dirty="0">
                <a:solidFill>
                  <a:schemeClr val="bg1"/>
                </a:solidFill>
                <a:latin typeface="Courier New" panose="02070309020205020404" pitchFamily="49" charset="0"/>
                <a:cs typeface="Courier New" panose="02070309020205020404" pitchFamily="49" charset="0"/>
              </a:rPr>
              <a:t>使用</a:t>
            </a:r>
            <a:r>
              <a:rPr lang="zh-CN" altLang="en-US" sz="3200" dirty="0">
                <a:solidFill>
                  <a:schemeClr val="bg1"/>
                </a:solidFill>
              </a:rPr>
              <a:t>静态成员</a:t>
            </a:r>
            <a:endParaRPr lang="zh-CN" altLang="en-US" sz="2400" dirty="0">
              <a:solidFill>
                <a:schemeClr val="bg1"/>
              </a:solidFill>
            </a:endParaRPr>
          </a:p>
        </p:txBody>
      </p:sp>
      <p:grpSp>
        <p:nvGrpSpPr>
          <p:cNvPr id="38" name="组合 37">
            <a:extLst>
              <a:ext uri="{FF2B5EF4-FFF2-40B4-BE49-F238E27FC236}">
                <a16:creationId xmlns:a16="http://schemas.microsoft.com/office/drawing/2014/main" id="{49B0A701-46D1-4478-A906-CE59B706B1CC}"/>
              </a:ext>
            </a:extLst>
          </p:cNvPr>
          <p:cNvGrpSpPr/>
          <p:nvPr/>
        </p:nvGrpSpPr>
        <p:grpSpPr>
          <a:xfrm>
            <a:off x="219915" y="1167997"/>
            <a:ext cx="8704169" cy="1979109"/>
            <a:chOff x="117017" y="4626573"/>
            <a:chExt cx="8704169" cy="1979109"/>
          </a:xfrm>
          <a:effectLst>
            <a:outerShdw blurRad="50800" dist="38100" dir="2700000" algn="tl" rotWithShape="0">
              <a:prstClr val="black">
                <a:alpha val="40000"/>
              </a:prstClr>
            </a:outerShdw>
          </a:effectLst>
        </p:grpSpPr>
        <p:sp>
          <p:nvSpPr>
            <p:cNvPr id="37" name="矩形: 圆角 36">
              <a:extLst>
                <a:ext uri="{FF2B5EF4-FFF2-40B4-BE49-F238E27FC236}">
                  <a16:creationId xmlns:a16="http://schemas.microsoft.com/office/drawing/2014/main" id="{2054092E-883B-486D-AE99-AFD60E3EDD45}"/>
                </a:ext>
              </a:extLst>
            </p:cNvPr>
            <p:cNvSpPr/>
            <p:nvPr/>
          </p:nvSpPr>
          <p:spPr>
            <a:xfrm>
              <a:off x="117017" y="5051923"/>
              <a:ext cx="8704051" cy="1553759"/>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 fmla="*/ 0 w 8704051"/>
                <a:gd name="connsiteY0" fmla="*/ 823321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103039 h 926360"/>
                <a:gd name="connsiteX4" fmla="*/ 8705787 w 8705787"/>
                <a:gd name="connsiteY4" fmla="*/ 825702 h 926360"/>
                <a:gd name="connsiteX5" fmla="*/ 8605129 w 8705787"/>
                <a:gd name="connsiteY5" fmla="*/ 926360 h 926360"/>
                <a:gd name="connsiteX6" fmla="*/ 102394 w 8705787"/>
                <a:gd name="connsiteY6" fmla="*/ 926360 h 926360"/>
                <a:gd name="connsiteX7" fmla="*/ 1736 w 8705787"/>
                <a:gd name="connsiteY7" fmla="*/ 825702 h 926360"/>
                <a:gd name="connsiteX0" fmla="*/ 1736 w 9277174"/>
                <a:gd name="connsiteY0" fmla="*/ 825702 h 926360"/>
                <a:gd name="connsiteX1" fmla="*/ 0 w 9277174"/>
                <a:gd name="connsiteY1" fmla="*/ 0 h 926360"/>
                <a:gd name="connsiteX2" fmla="*/ 8605129 w 9277174"/>
                <a:gd name="connsiteY2" fmla="*/ 2381 h 926360"/>
                <a:gd name="connsiteX3" fmla="*/ 8705787 w 9277174"/>
                <a:gd name="connsiteY3" fmla="*/ 825702 h 926360"/>
                <a:gd name="connsiteX4" fmla="*/ 8605129 w 9277174"/>
                <a:gd name="connsiteY4" fmla="*/ 926360 h 926360"/>
                <a:gd name="connsiteX5" fmla="*/ 102394 w 9277174"/>
                <a:gd name="connsiteY5" fmla="*/ 926360 h 926360"/>
                <a:gd name="connsiteX6" fmla="*/ 1736 w 9277174"/>
                <a:gd name="connsiteY6" fmla="*/ 825702 h 926360"/>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825702 h 926360"/>
                <a:gd name="connsiteX4" fmla="*/ 8605129 w 8705787"/>
                <a:gd name="connsiteY4" fmla="*/ 926360 h 926360"/>
                <a:gd name="connsiteX5" fmla="*/ 102394 w 8705787"/>
                <a:gd name="connsiteY5" fmla="*/ 926360 h 926360"/>
                <a:gd name="connsiteX6" fmla="*/ 1736 w 8705787"/>
                <a:gd name="connsiteY6" fmla="*/ 825702 h 926360"/>
                <a:gd name="connsiteX0" fmla="*/ 1736 w 8706729"/>
                <a:gd name="connsiteY0" fmla="*/ 825702 h 926360"/>
                <a:gd name="connsiteX1" fmla="*/ 0 w 8706729"/>
                <a:gd name="connsiteY1" fmla="*/ 0 h 926360"/>
                <a:gd name="connsiteX2" fmla="*/ 8706729 w 8706729"/>
                <a:gd name="connsiteY2" fmla="*/ 2381 h 926360"/>
                <a:gd name="connsiteX3" fmla="*/ 8705787 w 8706729"/>
                <a:gd name="connsiteY3" fmla="*/ 825702 h 926360"/>
                <a:gd name="connsiteX4" fmla="*/ 8605129 w 8706729"/>
                <a:gd name="connsiteY4" fmla="*/ 926360 h 926360"/>
                <a:gd name="connsiteX5" fmla="*/ 102394 w 8706729"/>
                <a:gd name="connsiteY5" fmla="*/ 926360 h 926360"/>
                <a:gd name="connsiteX6" fmla="*/ 1736 w 8706729"/>
                <a:gd name="connsiteY6" fmla="*/ 825702 h 926360"/>
                <a:gd name="connsiteX0" fmla="*/ 117 w 8705110"/>
                <a:gd name="connsiteY0" fmla="*/ 825702 h 926360"/>
                <a:gd name="connsiteX1" fmla="*/ 762 w 8705110"/>
                <a:gd name="connsiteY1" fmla="*/ 0 h 926360"/>
                <a:gd name="connsiteX2" fmla="*/ 8705110 w 8705110"/>
                <a:gd name="connsiteY2" fmla="*/ 2381 h 926360"/>
                <a:gd name="connsiteX3" fmla="*/ 8704168 w 8705110"/>
                <a:gd name="connsiteY3" fmla="*/ 825702 h 926360"/>
                <a:gd name="connsiteX4" fmla="*/ 8603510 w 8705110"/>
                <a:gd name="connsiteY4" fmla="*/ 926360 h 926360"/>
                <a:gd name="connsiteX5" fmla="*/ 100775 w 8705110"/>
                <a:gd name="connsiteY5" fmla="*/ 926360 h 926360"/>
                <a:gd name="connsiteX6" fmla="*/ 117 w 8705110"/>
                <a:gd name="connsiteY6" fmla="*/ 825702 h 92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9E9F3"/>
            </a:solidFill>
            <a:ln>
              <a:solidFill>
                <a:srgbClr val="E9E9F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20000"/>
                </a:lnSpc>
                <a:buClr>
                  <a:srgbClr val="262685"/>
                </a:buClr>
                <a:buSzPct val="80000"/>
              </a:pPr>
              <a:r>
                <a:rPr lang="zh-CN" altLang="en-US" sz="2000" dirty="0">
                  <a:solidFill>
                    <a:srgbClr val="000000"/>
                  </a:solidFill>
                  <a:latin typeface="MicrosoftYaHei"/>
                </a:rPr>
                <a:t>为静态数据成员不属于类对象，因此他们并不是由构造函数来初始化。它们必须放到</a:t>
              </a:r>
              <a:r>
                <a:rPr lang="zh-CN" altLang="en-US" sz="2000" dirty="0">
                  <a:solidFill>
                    <a:srgbClr val="FF0000"/>
                  </a:solidFill>
                  <a:latin typeface="MicrosoftYaHei"/>
                </a:rPr>
                <a:t>类的外部定义和初始化</a:t>
              </a:r>
              <a:r>
                <a:rPr lang="zh-CN" altLang="en-US" sz="2000" dirty="0">
                  <a:solidFill>
                    <a:srgbClr val="000000"/>
                  </a:solidFill>
                  <a:latin typeface="MicrosoftYaHei"/>
                </a:rPr>
                <a:t>。</a:t>
              </a:r>
            </a:p>
            <a:p>
              <a:pPr marL="342900" indent="-342900">
                <a:lnSpc>
                  <a:spcPct val="120000"/>
                </a:lnSpc>
                <a:buClr>
                  <a:srgbClr val="262685"/>
                </a:buClr>
                <a:buSzPct val="80000"/>
                <a:buFont typeface="Wingdings" panose="05000000000000000000" pitchFamily="2" charset="2"/>
                <a:buChar char="l"/>
              </a:pPr>
              <a:r>
                <a:rPr lang="zh-CN" altLang="en-US" sz="2000" dirty="0">
                  <a:solidFill>
                    <a:srgbClr val="000000"/>
                  </a:solidFill>
                  <a:latin typeface="MicrosoftYaHei"/>
                </a:rPr>
                <a:t>在类外定义的时候必须要指明所属的类；</a:t>
              </a:r>
              <a:endParaRPr lang="en-US" altLang="zh-CN" sz="2000" dirty="0">
                <a:solidFill>
                  <a:srgbClr val="000000"/>
                </a:solidFill>
                <a:latin typeface="MicrosoftYaHei"/>
              </a:endParaRPr>
            </a:p>
            <a:p>
              <a:pPr marL="342900" indent="-342900">
                <a:lnSpc>
                  <a:spcPct val="120000"/>
                </a:lnSpc>
                <a:buClr>
                  <a:srgbClr val="262685"/>
                </a:buClr>
                <a:buSzPct val="80000"/>
                <a:buFont typeface="Wingdings" panose="05000000000000000000" pitchFamily="2" charset="2"/>
                <a:buChar char="l"/>
              </a:pPr>
              <a:r>
                <a:rPr lang="zh-CN" altLang="en-US" sz="2000" dirty="0">
                  <a:solidFill>
                    <a:srgbClr val="000000"/>
                  </a:solidFill>
                  <a:latin typeface="MicrosoftYaHei"/>
                </a:rPr>
                <a:t>不能重复 </a:t>
              </a:r>
              <a:r>
                <a:rPr lang="en-US" altLang="zh-CN" sz="2000" dirty="0">
                  <a:solidFill>
                    <a:srgbClr val="000000"/>
                  </a:solidFill>
                  <a:latin typeface="MicrosoftYaHei"/>
                </a:rPr>
                <a:t>static </a:t>
              </a:r>
              <a:r>
                <a:rPr lang="zh-CN" altLang="en-US" sz="2000" dirty="0">
                  <a:solidFill>
                    <a:srgbClr val="000000"/>
                  </a:solidFill>
                  <a:latin typeface="MicrosoftYaHei"/>
                </a:rPr>
                <a:t>关键字。</a:t>
              </a:r>
              <a:endParaRPr lang="en-US" altLang="zh-CN" sz="1400" dirty="0">
                <a:solidFill>
                  <a:srgbClr val="000000"/>
                </a:solidFill>
                <a:latin typeface="Courier New" panose="02070309020205020404" pitchFamily="49" charset="0"/>
                <a:cs typeface="Courier New" panose="02070309020205020404" pitchFamily="49" charset="0"/>
              </a:endParaRPr>
            </a:p>
          </p:txBody>
        </p:sp>
        <p:sp>
          <p:nvSpPr>
            <p:cNvPr id="33" name="矩形: 圆顶角 32">
              <a:extLst>
                <a:ext uri="{FF2B5EF4-FFF2-40B4-BE49-F238E27FC236}">
                  <a16:creationId xmlns:a16="http://schemas.microsoft.com/office/drawing/2014/main" id="{2F01A5DD-1718-4031-BF17-D7D1DDA33FC7}"/>
                </a:ext>
              </a:extLst>
            </p:cNvPr>
            <p:cNvSpPr/>
            <p:nvPr/>
          </p:nvSpPr>
          <p:spPr>
            <a:xfrm>
              <a:off x="117134" y="4626573"/>
              <a:ext cx="8704052" cy="417061"/>
            </a:xfrm>
            <a:prstGeom prst="round2SameRect">
              <a:avLst>
                <a:gd name="adj1" fmla="val 20076"/>
                <a:gd name="adj2" fmla="val 0"/>
              </a:avLst>
            </a:prstGeom>
            <a:solidFill>
              <a:srgbClr val="262685"/>
            </a:solidFill>
            <a:ln>
              <a:solidFill>
                <a:srgbClr val="2626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bg1"/>
                  </a:solidFill>
                  <a:latin typeface="Courier New" panose="02070309020205020404" pitchFamily="49" charset="0"/>
                  <a:cs typeface="Courier New" panose="02070309020205020404" pitchFamily="49" charset="0"/>
                </a:rPr>
                <a:t>使用静态成员</a:t>
              </a:r>
            </a:p>
          </p:txBody>
        </p:sp>
      </p:grpSp>
      <p:grpSp>
        <p:nvGrpSpPr>
          <p:cNvPr id="20" name="组合 19">
            <a:extLst>
              <a:ext uri="{FF2B5EF4-FFF2-40B4-BE49-F238E27FC236}">
                <a16:creationId xmlns:a16="http://schemas.microsoft.com/office/drawing/2014/main" id="{05976382-4036-4528-9C67-D5AE295C5B24}"/>
              </a:ext>
            </a:extLst>
          </p:cNvPr>
          <p:cNvGrpSpPr/>
          <p:nvPr/>
        </p:nvGrpSpPr>
        <p:grpSpPr>
          <a:xfrm>
            <a:off x="219915" y="3271755"/>
            <a:ext cx="8712676" cy="1379457"/>
            <a:chOff x="108508" y="4626573"/>
            <a:chExt cx="8712676" cy="1379457"/>
          </a:xfrm>
          <a:effectLst>
            <a:outerShdw blurRad="50800" dist="38100" dir="2700000" algn="tl" rotWithShape="0">
              <a:prstClr val="black">
                <a:alpha val="40000"/>
              </a:prstClr>
            </a:outerShdw>
          </a:effectLst>
        </p:grpSpPr>
        <p:sp>
          <p:nvSpPr>
            <p:cNvPr id="21" name="矩形: 圆角 36">
              <a:extLst>
                <a:ext uri="{FF2B5EF4-FFF2-40B4-BE49-F238E27FC236}">
                  <a16:creationId xmlns:a16="http://schemas.microsoft.com/office/drawing/2014/main" id="{A831B1D2-4590-4DE7-8891-6CA3DA5FCC14}"/>
                </a:ext>
              </a:extLst>
            </p:cNvPr>
            <p:cNvSpPr/>
            <p:nvPr/>
          </p:nvSpPr>
          <p:spPr>
            <a:xfrm>
              <a:off x="117017" y="5051923"/>
              <a:ext cx="8704051" cy="954107"/>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 fmla="*/ 0 w 8704051"/>
                <a:gd name="connsiteY0" fmla="*/ 823321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103039 h 926360"/>
                <a:gd name="connsiteX4" fmla="*/ 8705787 w 8705787"/>
                <a:gd name="connsiteY4" fmla="*/ 825702 h 926360"/>
                <a:gd name="connsiteX5" fmla="*/ 8605129 w 8705787"/>
                <a:gd name="connsiteY5" fmla="*/ 926360 h 926360"/>
                <a:gd name="connsiteX6" fmla="*/ 102394 w 8705787"/>
                <a:gd name="connsiteY6" fmla="*/ 926360 h 926360"/>
                <a:gd name="connsiteX7" fmla="*/ 1736 w 8705787"/>
                <a:gd name="connsiteY7" fmla="*/ 825702 h 926360"/>
                <a:gd name="connsiteX0" fmla="*/ 1736 w 9277174"/>
                <a:gd name="connsiteY0" fmla="*/ 825702 h 926360"/>
                <a:gd name="connsiteX1" fmla="*/ 0 w 9277174"/>
                <a:gd name="connsiteY1" fmla="*/ 0 h 926360"/>
                <a:gd name="connsiteX2" fmla="*/ 8605129 w 9277174"/>
                <a:gd name="connsiteY2" fmla="*/ 2381 h 926360"/>
                <a:gd name="connsiteX3" fmla="*/ 8705787 w 9277174"/>
                <a:gd name="connsiteY3" fmla="*/ 825702 h 926360"/>
                <a:gd name="connsiteX4" fmla="*/ 8605129 w 9277174"/>
                <a:gd name="connsiteY4" fmla="*/ 926360 h 926360"/>
                <a:gd name="connsiteX5" fmla="*/ 102394 w 9277174"/>
                <a:gd name="connsiteY5" fmla="*/ 926360 h 926360"/>
                <a:gd name="connsiteX6" fmla="*/ 1736 w 9277174"/>
                <a:gd name="connsiteY6" fmla="*/ 825702 h 926360"/>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825702 h 926360"/>
                <a:gd name="connsiteX4" fmla="*/ 8605129 w 8705787"/>
                <a:gd name="connsiteY4" fmla="*/ 926360 h 926360"/>
                <a:gd name="connsiteX5" fmla="*/ 102394 w 8705787"/>
                <a:gd name="connsiteY5" fmla="*/ 926360 h 926360"/>
                <a:gd name="connsiteX6" fmla="*/ 1736 w 8705787"/>
                <a:gd name="connsiteY6" fmla="*/ 825702 h 926360"/>
                <a:gd name="connsiteX0" fmla="*/ 1736 w 8706729"/>
                <a:gd name="connsiteY0" fmla="*/ 825702 h 926360"/>
                <a:gd name="connsiteX1" fmla="*/ 0 w 8706729"/>
                <a:gd name="connsiteY1" fmla="*/ 0 h 926360"/>
                <a:gd name="connsiteX2" fmla="*/ 8706729 w 8706729"/>
                <a:gd name="connsiteY2" fmla="*/ 2381 h 926360"/>
                <a:gd name="connsiteX3" fmla="*/ 8705787 w 8706729"/>
                <a:gd name="connsiteY3" fmla="*/ 825702 h 926360"/>
                <a:gd name="connsiteX4" fmla="*/ 8605129 w 8706729"/>
                <a:gd name="connsiteY4" fmla="*/ 926360 h 926360"/>
                <a:gd name="connsiteX5" fmla="*/ 102394 w 8706729"/>
                <a:gd name="connsiteY5" fmla="*/ 926360 h 926360"/>
                <a:gd name="connsiteX6" fmla="*/ 1736 w 8706729"/>
                <a:gd name="connsiteY6" fmla="*/ 825702 h 926360"/>
                <a:gd name="connsiteX0" fmla="*/ 117 w 8705110"/>
                <a:gd name="connsiteY0" fmla="*/ 825702 h 926360"/>
                <a:gd name="connsiteX1" fmla="*/ 762 w 8705110"/>
                <a:gd name="connsiteY1" fmla="*/ 0 h 926360"/>
                <a:gd name="connsiteX2" fmla="*/ 8705110 w 8705110"/>
                <a:gd name="connsiteY2" fmla="*/ 2381 h 926360"/>
                <a:gd name="connsiteX3" fmla="*/ 8704168 w 8705110"/>
                <a:gd name="connsiteY3" fmla="*/ 825702 h 926360"/>
                <a:gd name="connsiteX4" fmla="*/ 8603510 w 8705110"/>
                <a:gd name="connsiteY4" fmla="*/ 926360 h 926360"/>
                <a:gd name="connsiteX5" fmla="*/ 100775 w 8705110"/>
                <a:gd name="connsiteY5" fmla="*/ 926360 h 926360"/>
                <a:gd name="connsiteX6" fmla="*/ 117 w 8705110"/>
                <a:gd name="connsiteY6" fmla="*/ 825702 h 92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en-US" altLang="zh-CN" sz="1400" dirty="0">
                  <a:solidFill>
                    <a:srgbClr val="0000FF"/>
                  </a:solidFill>
                  <a:latin typeface="Courier New" panose="02070309020205020404" pitchFamily="49" charset="0"/>
                  <a:cs typeface="Courier New" panose="02070309020205020404" pitchFamily="49" charset="0"/>
                </a:rPr>
                <a:t>class</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2B91AF"/>
                  </a:solidFill>
                  <a:latin typeface="Courier New" panose="02070309020205020404" pitchFamily="49" charset="0"/>
                  <a:cs typeface="Courier New" panose="02070309020205020404" pitchFamily="49" charset="0"/>
                </a:rPr>
                <a:t>PartTimeWorker</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8000"/>
                  </a:solidFill>
                  <a:latin typeface="Courier New" panose="02070309020205020404" pitchFamily="49" charset="0"/>
                  <a:cs typeface="Courier New" panose="02070309020205020404" pitchFamily="49" charset="0"/>
                </a:rPr>
                <a:t>//</a:t>
              </a:r>
              <a:r>
                <a:rPr lang="zh-CN" altLang="en-US" sz="1400" dirty="0">
                  <a:solidFill>
                    <a:srgbClr val="008000"/>
                  </a:solidFill>
                  <a:latin typeface="Courier New" panose="02070309020205020404" pitchFamily="49" charset="0"/>
                  <a:cs typeface="Courier New" panose="02070309020205020404" pitchFamily="49" charset="0"/>
                </a:rPr>
                <a:t>其他成员省略</a:t>
              </a:r>
              <a:endParaRPr lang="zh-CN" altLang="en-US"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FF"/>
                  </a:solidFill>
                  <a:latin typeface="Courier New" panose="02070309020205020404" pitchFamily="49" charset="0"/>
                  <a:cs typeface="Courier New" panose="02070309020205020404" pitchFamily="49" charset="0"/>
                </a:rPr>
                <a:t>static</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FF"/>
                  </a:solidFill>
                  <a:latin typeface="Courier New" panose="02070309020205020404" pitchFamily="49" charset="0"/>
                  <a:cs typeface="Courier New" panose="02070309020205020404" pitchFamily="49" charset="0"/>
                </a:rPr>
                <a:t>double</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ms_payRate</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8000"/>
                  </a:solidFill>
                  <a:latin typeface="Courier New" panose="02070309020205020404" pitchFamily="49" charset="0"/>
                  <a:cs typeface="Courier New" panose="02070309020205020404" pitchFamily="49" charset="0"/>
                </a:rPr>
                <a:t>//</a:t>
              </a:r>
              <a:r>
                <a:rPr lang="zh-CN" altLang="en-US" sz="1400" dirty="0">
                  <a:solidFill>
                    <a:srgbClr val="008000"/>
                  </a:solidFill>
                  <a:latin typeface="Courier New" panose="02070309020205020404" pitchFamily="49" charset="0"/>
                  <a:cs typeface="Courier New" panose="02070309020205020404" pitchFamily="49" charset="0"/>
                </a:rPr>
                <a:t>小时工资</a:t>
              </a:r>
              <a:endParaRPr lang="zh-CN" altLang="en-US"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00"/>
                  </a:solidFill>
                  <a:latin typeface="Courier New" panose="02070309020205020404" pitchFamily="49" charset="0"/>
                  <a:cs typeface="Courier New" panose="02070309020205020404" pitchFamily="49" charset="0"/>
                </a:rPr>
                <a:t>};</a:t>
              </a:r>
            </a:p>
            <a:p>
              <a:r>
                <a:rPr lang="en-US" altLang="zh-CN" sz="1400" dirty="0">
                  <a:solidFill>
                    <a:srgbClr val="0000FF"/>
                  </a:solidFill>
                  <a:latin typeface="Courier New" panose="02070309020205020404" pitchFamily="49" charset="0"/>
                  <a:cs typeface="Courier New" panose="02070309020205020404" pitchFamily="49" charset="0"/>
                </a:rPr>
                <a:t>double</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2B91AF"/>
                  </a:solidFill>
                  <a:latin typeface="Courier New" panose="02070309020205020404" pitchFamily="49" charset="0"/>
                  <a:cs typeface="Courier New" panose="02070309020205020404" pitchFamily="49" charset="0"/>
                </a:rPr>
                <a:t>PartTimeWorker</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err="1">
                  <a:solidFill>
                    <a:srgbClr val="000000"/>
                  </a:solidFill>
                  <a:latin typeface="Courier New" panose="02070309020205020404" pitchFamily="49" charset="0"/>
                  <a:cs typeface="Courier New" panose="02070309020205020404" pitchFamily="49" charset="0"/>
                </a:rPr>
                <a:t>ms_payRate</a:t>
              </a:r>
              <a:r>
                <a:rPr lang="en-US" altLang="zh-CN" sz="1400" dirty="0">
                  <a:solidFill>
                    <a:srgbClr val="000000"/>
                  </a:solidFill>
                  <a:latin typeface="Courier New" panose="02070309020205020404" pitchFamily="49" charset="0"/>
                  <a:cs typeface="Courier New" panose="02070309020205020404" pitchFamily="49" charset="0"/>
                </a:rPr>
                <a:t> = 7.53;</a:t>
              </a:r>
            </a:p>
          </p:txBody>
        </p:sp>
        <p:grpSp>
          <p:nvGrpSpPr>
            <p:cNvPr id="22" name="组合 21">
              <a:extLst>
                <a:ext uri="{FF2B5EF4-FFF2-40B4-BE49-F238E27FC236}">
                  <a16:creationId xmlns:a16="http://schemas.microsoft.com/office/drawing/2014/main" id="{02DF13E6-47AE-4A0D-A133-CD9548E25E2C}"/>
                </a:ext>
              </a:extLst>
            </p:cNvPr>
            <p:cNvGrpSpPr/>
            <p:nvPr/>
          </p:nvGrpSpPr>
          <p:grpSpPr>
            <a:xfrm>
              <a:off x="108508" y="4626573"/>
              <a:ext cx="8712676" cy="475449"/>
              <a:chOff x="211348" y="1763590"/>
              <a:chExt cx="8712676" cy="475449"/>
            </a:xfrm>
          </p:grpSpPr>
          <p:sp>
            <p:nvSpPr>
              <p:cNvPr id="23" name="矩形: 圆顶角 22">
                <a:extLst>
                  <a:ext uri="{FF2B5EF4-FFF2-40B4-BE49-F238E27FC236}">
                    <a16:creationId xmlns:a16="http://schemas.microsoft.com/office/drawing/2014/main" id="{2C5BCA0A-063B-48F1-A44D-393115D413C0}"/>
                  </a:ext>
                </a:extLst>
              </p:cNvPr>
              <p:cNvSpPr/>
              <p:nvPr/>
            </p:nvSpPr>
            <p:spPr>
              <a:xfrm>
                <a:off x="211348" y="1763590"/>
                <a:ext cx="8704052" cy="417061"/>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bg1"/>
                    </a:solidFill>
                    <a:latin typeface="Courier New" panose="02070309020205020404" pitchFamily="49" charset="0"/>
                    <a:cs typeface="Courier New" panose="02070309020205020404" pitchFamily="49" charset="0"/>
                  </a:rPr>
                  <a:t>在类外部初始化静态数据成员</a:t>
                </a:r>
              </a:p>
            </p:txBody>
          </p:sp>
          <p:sp>
            <p:nvSpPr>
              <p:cNvPr id="24" name="矩形 23">
                <a:extLst>
                  <a:ext uri="{FF2B5EF4-FFF2-40B4-BE49-F238E27FC236}">
                    <a16:creationId xmlns:a16="http://schemas.microsoft.com/office/drawing/2014/main" id="{46F343AC-2B12-423F-BF5B-B65EECA96A7F}"/>
                  </a:ext>
                </a:extLst>
              </p:cNvPr>
              <p:cNvSpPr/>
              <p:nvPr/>
            </p:nvSpPr>
            <p:spPr>
              <a:xfrm>
                <a:off x="219973" y="1777374"/>
                <a:ext cx="8704051" cy="461665"/>
              </a:xfrm>
              <a:prstGeom prst="rect">
                <a:avLst/>
              </a:prstGeom>
            </p:spPr>
            <p:txBody>
              <a:bodyPr wrap="square">
                <a:spAutoFit/>
              </a:bodyPr>
              <a:lstStyle/>
              <a:p>
                <a:endParaRPr lang="zh-CN" altLang="en-US" sz="2400" dirty="0">
                  <a:solidFill>
                    <a:schemeClr val="bg1"/>
                  </a:solidFill>
                  <a:latin typeface="Courier New" panose="02070309020205020404" pitchFamily="49" charset="0"/>
                  <a:cs typeface="Courier New" panose="02070309020205020404" pitchFamily="49" charset="0"/>
                </a:endParaRPr>
              </a:p>
            </p:txBody>
          </p:sp>
        </p:grpSp>
      </p:grpSp>
      <p:grpSp>
        <p:nvGrpSpPr>
          <p:cNvPr id="25" name="组合 24">
            <a:extLst>
              <a:ext uri="{FF2B5EF4-FFF2-40B4-BE49-F238E27FC236}">
                <a16:creationId xmlns:a16="http://schemas.microsoft.com/office/drawing/2014/main" id="{F8C6792F-367A-43A3-A4B2-63D406DA6A32}"/>
              </a:ext>
            </a:extLst>
          </p:cNvPr>
          <p:cNvGrpSpPr/>
          <p:nvPr/>
        </p:nvGrpSpPr>
        <p:grpSpPr>
          <a:xfrm>
            <a:off x="228188" y="4781624"/>
            <a:ext cx="8704169" cy="1594901"/>
            <a:chOff x="117017" y="4626573"/>
            <a:chExt cx="8704169" cy="1594901"/>
          </a:xfrm>
          <a:effectLst>
            <a:outerShdw blurRad="50800" dist="38100" dir="2700000" algn="tl" rotWithShape="0">
              <a:prstClr val="black">
                <a:alpha val="40000"/>
              </a:prstClr>
            </a:outerShdw>
          </a:effectLst>
        </p:grpSpPr>
        <p:sp>
          <p:nvSpPr>
            <p:cNvPr id="26" name="矩形: 圆角 36">
              <a:extLst>
                <a:ext uri="{FF2B5EF4-FFF2-40B4-BE49-F238E27FC236}">
                  <a16:creationId xmlns:a16="http://schemas.microsoft.com/office/drawing/2014/main" id="{6C76DAB6-7E21-49A1-89C5-CB8D8D5DFF9D}"/>
                </a:ext>
              </a:extLst>
            </p:cNvPr>
            <p:cNvSpPr/>
            <p:nvPr/>
          </p:nvSpPr>
          <p:spPr>
            <a:xfrm>
              <a:off x="117017" y="5051923"/>
              <a:ext cx="8704051" cy="1169551"/>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 fmla="*/ 0 w 8704051"/>
                <a:gd name="connsiteY0" fmla="*/ 823321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103039 h 926360"/>
                <a:gd name="connsiteX4" fmla="*/ 8705787 w 8705787"/>
                <a:gd name="connsiteY4" fmla="*/ 825702 h 926360"/>
                <a:gd name="connsiteX5" fmla="*/ 8605129 w 8705787"/>
                <a:gd name="connsiteY5" fmla="*/ 926360 h 926360"/>
                <a:gd name="connsiteX6" fmla="*/ 102394 w 8705787"/>
                <a:gd name="connsiteY6" fmla="*/ 926360 h 926360"/>
                <a:gd name="connsiteX7" fmla="*/ 1736 w 8705787"/>
                <a:gd name="connsiteY7" fmla="*/ 825702 h 926360"/>
                <a:gd name="connsiteX0" fmla="*/ 1736 w 9277174"/>
                <a:gd name="connsiteY0" fmla="*/ 825702 h 926360"/>
                <a:gd name="connsiteX1" fmla="*/ 0 w 9277174"/>
                <a:gd name="connsiteY1" fmla="*/ 0 h 926360"/>
                <a:gd name="connsiteX2" fmla="*/ 8605129 w 9277174"/>
                <a:gd name="connsiteY2" fmla="*/ 2381 h 926360"/>
                <a:gd name="connsiteX3" fmla="*/ 8705787 w 9277174"/>
                <a:gd name="connsiteY3" fmla="*/ 825702 h 926360"/>
                <a:gd name="connsiteX4" fmla="*/ 8605129 w 9277174"/>
                <a:gd name="connsiteY4" fmla="*/ 926360 h 926360"/>
                <a:gd name="connsiteX5" fmla="*/ 102394 w 9277174"/>
                <a:gd name="connsiteY5" fmla="*/ 926360 h 926360"/>
                <a:gd name="connsiteX6" fmla="*/ 1736 w 9277174"/>
                <a:gd name="connsiteY6" fmla="*/ 825702 h 926360"/>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825702 h 926360"/>
                <a:gd name="connsiteX4" fmla="*/ 8605129 w 8705787"/>
                <a:gd name="connsiteY4" fmla="*/ 926360 h 926360"/>
                <a:gd name="connsiteX5" fmla="*/ 102394 w 8705787"/>
                <a:gd name="connsiteY5" fmla="*/ 926360 h 926360"/>
                <a:gd name="connsiteX6" fmla="*/ 1736 w 8705787"/>
                <a:gd name="connsiteY6" fmla="*/ 825702 h 926360"/>
                <a:gd name="connsiteX0" fmla="*/ 1736 w 8706729"/>
                <a:gd name="connsiteY0" fmla="*/ 825702 h 926360"/>
                <a:gd name="connsiteX1" fmla="*/ 0 w 8706729"/>
                <a:gd name="connsiteY1" fmla="*/ 0 h 926360"/>
                <a:gd name="connsiteX2" fmla="*/ 8706729 w 8706729"/>
                <a:gd name="connsiteY2" fmla="*/ 2381 h 926360"/>
                <a:gd name="connsiteX3" fmla="*/ 8705787 w 8706729"/>
                <a:gd name="connsiteY3" fmla="*/ 825702 h 926360"/>
                <a:gd name="connsiteX4" fmla="*/ 8605129 w 8706729"/>
                <a:gd name="connsiteY4" fmla="*/ 926360 h 926360"/>
                <a:gd name="connsiteX5" fmla="*/ 102394 w 8706729"/>
                <a:gd name="connsiteY5" fmla="*/ 926360 h 926360"/>
                <a:gd name="connsiteX6" fmla="*/ 1736 w 8706729"/>
                <a:gd name="connsiteY6" fmla="*/ 825702 h 926360"/>
                <a:gd name="connsiteX0" fmla="*/ 117 w 8705110"/>
                <a:gd name="connsiteY0" fmla="*/ 825702 h 926360"/>
                <a:gd name="connsiteX1" fmla="*/ 762 w 8705110"/>
                <a:gd name="connsiteY1" fmla="*/ 0 h 926360"/>
                <a:gd name="connsiteX2" fmla="*/ 8705110 w 8705110"/>
                <a:gd name="connsiteY2" fmla="*/ 2381 h 926360"/>
                <a:gd name="connsiteX3" fmla="*/ 8704168 w 8705110"/>
                <a:gd name="connsiteY3" fmla="*/ 825702 h 926360"/>
                <a:gd name="connsiteX4" fmla="*/ 8603510 w 8705110"/>
                <a:gd name="connsiteY4" fmla="*/ 926360 h 926360"/>
                <a:gd name="connsiteX5" fmla="*/ 100775 w 8705110"/>
                <a:gd name="connsiteY5" fmla="*/ 926360 h 926360"/>
                <a:gd name="connsiteX6" fmla="*/ 117 w 8705110"/>
                <a:gd name="connsiteY6" fmla="*/ 825702 h 92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en-US" altLang="zh-CN" sz="1400" dirty="0">
                  <a:solidFill>
                    <a:srgbClr val="0000FF"/>
                  </a:solidFill>
                  <a:latin typeface="Courier New" panose="02070309020205020404" pitchFamily="49" charset="0"/>
                  <a:cs typeface="Courier New" panose="02070309020205020404" pitchFamily="49" charset="0"/>
                </a:rPr>
                <a:t>class</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2B91AF"/>
                  </a:solidFill>
                  <a:latin typeface="Courier New" panose="02070309020205020404" pitchFamily="49" charset="0"/>
                  <a:cs typeface="Courier New" panose="02070309020205020404" pitchFamily="49" charset="0"/>
                </a:rPr>
                <a:t>PartTimeWorker</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8000"/>
                  </a:solidFill>
                  <a:latin typeface="Courier New" panose="02070309020205020404" pitchFamily="49" charset="0"/>
                  <a:cs typeface="Courier New" panose="02070309020205020404" pitchFamily="49" charset="0"/>
                </a:rPr>
                <a:t>//</a:t>
              </a:r>
              <a:r>
                <a:rPr lang="zh-CN" altLang="en-US" sz="1400" dirty="0">
                  <a:solidFill>
                    <a:srgbClr val="008000"/>
                  </a:solidFill>
                  <a:latin typeface="Courier New" panose="02070309020205020404" pitchFamily="49" charset="0"/>
                  <a:cs typeface="Courier New" panose="02070309020205020404" pitchFamily="49" charset="0"/>
                </a:rPr>
                <a:t>其它成员与前面一致</a:t>
              </a:r>
              <a:endParaRPr lang="zh-CN" altLang="en-US"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FF"/>
                  </a:solidFill>
                  <a:latin typeface="Courier New" panose="02070309020205020404" pitchFamily="49" charset="0"/>
                  <a:cs typeface="Courier New" panose="02070309020205020404" pitchFamily="49" charset="0"/>
                </a:rPr>
                <a:t>    static</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FF"/>
                  </a:solidFill>
                  <a:latin typeface="Courier New" panose="02070309020205020404" pitchFamily="49" charset="0"/>
                  <a:cs typeface="Courier New" panose="02070309020205020404" pitchFamily="49" charset="0"/>
                </a:rPr>
                <a:t>const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FF"/>
                  </a:solidFill>
                  <a:latin typeface="Courier New" panose="02070309020205020404" pitchFamily="49" charset="0"/>
                  <a:cs typeface="Courier New" panose="02070309020205020404" pitchFamily="49" charset="0"/>
                </a:rPr>
                <a:t>int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ms_maxHourWeek</a:t>
              </a:r>
              <a:r>
                <a:rPr lang="en-US" altLang="zh-CN" sz="1400" dirty="0">
                  <a:solidFill>
                    <a:srgbClr val="000000"/>
                  </a:solidFill>
                  <a:latin typeface="Courier New" panose="02070309020205020404" pitchFamily="49" charset="0"/>
                  <a:cs typeface="Courier New" panose="02070309020205020404" pitchFamily="49" charset="0"/>
                </a:rPr>
                <a:t> = 20; </a:t>
              </a:r>
              <a:r>
                <a:rPr lang="en-US" altLang="zh-CN" sz="1400" dirty="0">
                  <a:solidFill>
                    <a:srgbClr val="008000"/>
                  </a:solidFill>
                  <a:latin typeface="Courier New" panose="02070309020205020404" pitchFamily="49" charset="0"/>
                  <a:cs typeface="Courier New" panose="02070309020205020404" pitchFamily="49" charset="0"/>
                </a:rPr>
                <a:t>//</a:t>
              </a:r>
              <a:r>
                <a:rPr lang="zh-CN" altLang="en-US" sz="1400" dirty="0">
                  <a:solidFill>
                    <a:srgbClr val="008000"/>
                  </a:solidFill>
                  <a:latin typeface="Courier New" panose="02070309020205020404" pitchFamily="49" charset="0"/>
                  <a:cs typeface="Courier New" panose="02070309020205020404" pitchFamily="49" charset="0"/>
                </a:rPr>
                <a:t>每周最长工作时间</a:t>
              </a:r>
              <a:endParaRPr lang="zh-CN" altLang="en-US"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00"/>
                  </a:solidFill>
                  <a:latin typeface="Courier New" panose="02070309020205020404" pitchFamily="49" charset="0"/>
                  <a:cs typeface="Courier New" panose="02070309020205020404" pitchFamily="49" charset="0"/>
                </a:rPr>
                <a:t>};</a:t>
              </a:r>
            </a:p>
            <a:p>
              <a:r>
                <a:rPr lang="en-US" altLang="zh-CN" sz="1400" dirty="0">
                  <a:solidFill>
                    <a:srgbClr val="0000FF"/>
                  </a:solidFill>
                  <a:latin typeface="Courier New" panose="02070309020205020404" pitchFamily="49" charset="0"/>
                  <a:cs typeface="Courier New" panose="02070309020205020404" pitchFamily="49" charset="0"/>
                </a:rPr>
                <a:t>const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FF"/>
                  </a:solidFill>
                  <a:latin typeface="Courier New" panose="02070309020205020404" pitchFamily="49" charset="0"/>
                  <a:cs typeface="Courier New" panose="02070309020205020404" pitchFamily="49" charset="0"/>
                </a:rPr>
                <a:t>int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2B91AF"/>
                  </a:solidFill>
                  <a:latin typeface="Courier New" panose="02070309020205020404" pitchFamily="49" charset="0"/>
                  <a:cs typeface="Courier New" panose="02070309020205020404" pitchFamily="49" charset="0"/>
                </a:rPr>
                <a:t>PartTimeWorker</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err="1">
                  <a:solidFill>
                    <a:srgbClr val="000000"/>
                  </a:solidFill>
                  <a:latin typeface="Courier New" panose="02070309020205020404" pitchFamily="49" charset="0"/>
                  <a:cs typeface="Courier New" panose="02070309020205020404" pitchFamily="49" charset="0"/>
                </a:rPr>
                <a:t>ms_maxHourWeek</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8000"/>
                  </a:solidFill>
                  <a:latin typeface="Courier New" panose="02070309020205020404" pitchFamily="49" charset="0"/>
                  <a:cs typeface="Courier New" panose="02070309020205020404" pitchFamily="49" charset="0"/>
                </a:rPr>
                <a:t>//</a:t>
              </a:r>
              <a:r>
                <a:rPr lang="zh-CN" altLang="en-US" sz="1400" dirty="0">
                  <a:solidFill>
                    <a:srgbClr val="008000"/>
                  </a:solidFill>
                  <a:latin typeface="Courier New" panose="02070309020205020404" pitchFamily="49" charset="0"/>
                  <a:cs typeface="Courier New" panose="02070309020205020404" pitchFamily="49" charset="0"/>
                </a:rPr>
                <a:t>在类内部已经有了初始值，则在类外部不可以再提供初始值</a:t>
              </a:r>
              <a:endParaRPr lang="en-US" altLang="zh-CN" sz="1400" dirty="0">
                <a:solidFill>
                  <a:srgbClr val="000000"/>
                </a:solidFill>
                <a:latin typeface="Courier New" panose="02070309020205020404" pitchFamily="49" charset="0"/>
                <a:cs typeface="Courier New" panose="02070309020205020404" pitchFamily="49" charset="0"/>
              </a:endParaRPr>
            </a:p>
          </p:txBody>
        </p:sp>
        <p:grpSp>
          <p:nvGrpSpPr>
            <p:cNvPr id="27" name="组合 26">
              <a:extLst>
                <a:ext uri="{FF2B5EF4-FFF2-40B4-BE49-F238E27FC236}">
                  <a16:creationId xmlns:a16="http://schemas.microsoft.com/office/drawing/2014/main" id="{4835FB6E-07A6-4C09-AC8B-A408C143CCDA}"/>
                </a:ext>
              </a:extLst>
            </p:cNvPr>
            <p:cNvGrpSpPr/>
            <p:nvPr/>
          </p:nvGrpSpPr>
          <p:grpSpPr>
            <a:xfrm>
              <a:off x="117133" y="4626573"/>
              <a:ext cx="8704053" cy="475449"/>
              <a:chOff x="219973" y="1763590"/>
              <a:chExt cx="8704053" cy="475449"/>
            </a:xfrm>
          </p:grpSpPr>
          <p:sp>
            <p:nvSpPr>
              <p:cNvPr id="28" name="矩形: 圆顶角 27">
                <a:extLst>
                  <a:ext uri="{FF2B5EF4-FFF2-40B4-BE49-F238E27FC236}">
                    <a16:creationId xmlns:a16="http://schemas.microsoft.com/office/drawing/2014/main" id="{497C086D-A054-406D-B24F-70868623C5C2}"/>
                  </a:ext>
                </a:extLst>
              </p:cNvPr>
              <p:cNvSpPr/>
              <p:nvPr/>
            </p:nvSpPr>
            <p:spPr>
              <a:xfrm>
                <a:off x="219974" y="1763590"/>
                <a:ext cx="8704052" cy="417061"/>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bg1"/>
                    </a:solidFill>
                    <a:latin typeface="Courier New" panose="02070309020205020404" pitchFamily="49" charset="0"/>
                    <a:cs typeface="Courier New" panose="02070309020205020404" pitchFamily="49" charset="0"/>
                  </a:rPr>
                  <a:t>在类内部初始化静态数据成员</a:t>
                </a:r>
              </a:p>
            </p:txBody>
          </p:sp>
          <p:sp>
            <p:nvSpPr>
              <p:cNvPr id="29" name="矩形 28">
                <a:extLst>
                  <a:ext uri="{FF2B5EF4-FFF2-40B4-BE49-F238E27FC236}">
                    <a16:creationId xmlns:a16="http://schemas.microsoft.com/office/drawing/2014/main" id="{EB2A85A9-2DF2-472A-AC8C-7B40DD6015CE}"/>
                  </a:ext>
                </a:extLst>
              </p:cNvPr>
              <p:cNvSpPr/>
              <p:nvPr/>
            </p:nvSpPr>
            <p:spPr>
              <a:xfrm>
                <a:off x="219973" y="1777374"/>
                <a:ext cx="8704051" cy="461665"/>
              </a:xfrm>
              <a:prstGeom prst="rect">
                <a:avLst/>
              </a:prstGeom>
            </p:spPr>
            <p:txBody>
              <a:bodyPr wrap="square">
                <a:spAutoFit/>
              </a:bodyPr>
              <a:lstStyle/>
              <a:p>
                <a:endParaRPr lang="zh-CN" altLang="en-US" sz="2400" dirty="0">
                  <a:solidFill>
                    <a:schemeClr val="bg1"/>
                  </a:solidFill>
                  <a:latin typeface="Courier New" panose="02070309020205020404" pitchFamily="49" charset="0"/>
                  <a:cs typeface="Courier New" panose="02070309020205020404" pitchFamily="49" charset="0"/>
                </a:endParaRPr>
              </a:p>
            </p:txBody>
          </p:sp>
        </p:grpSp>
      </p:grpSp>
    </p:spTree>
    <p:extLst>
      <p:ext uri="{BB962C8B-B14F-4D97-AF65-F5344CB8AC3E}">
        <p14:creationId xmlns:p14="http://schemas.microsoft.com/office/powerpoint/2010/main" val="201295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51</a:t>
            </a:fld>
            <a:endParaRPr lang="zh-CN" altLang="en-US" dirty="0"/>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842066" cy="584775"/>
          </a:xfrm>
          <a:prstGeom prst="rect">
            <a:avLst/>
          </a:prstGeom>
          <a:noFill/>
        </p:spPr>
        <p:txBody>
          <a:bodyPr wrap="square" rtlCol="0">
            <a:spAutoFit/>
          </a:bodyPr>
          <a:lstStyle/>
          <a:p>
            <a:r>
              <a:rPr lang="en-US" altLang="zh-CN" sz="3200" dirty="0">
                <a:solidFill>
                  <a:schemeClr val="bg1"/>
                </a:solidFill>
              </a:rPr>
              <a:t>6.4.2 </a:t>
            </a:r>
            <a:r>
              <a:rPr lang="zh-CN" altLang="en-US" sz="3200" dirty="0">
                <a:solidFill>
                  <a:schemeClr val="bg1"/>
                </a:solidFill>
                <a:latin typeface="Courier New" panose="02070309020205020404" pitchFamily="49" charset="0"/>
                <a:cs typeface="Courier New" panose="02070309020205020404" pitchFamily="49" charset="0"/>
              </a:rPr>
              <a:t>使用</a:t>
            </a:r>
            <a:r>
              <a:rPr lang="zh-CN" altLang="en-US" sz="3200" dirty="0">
                <a:solidFill>
                  <a:schemeClr val="bg1"/>
                </a:solidFill>
              </a:rPr>
              <a:t>静态成员</a:t>
            </a:r>
            <a:endParaRPr lang="zh-CN" altLang="en-US" sz="2400" dirty="0">
              <a:solidFill>
                <a:schemeClr val="bg1"/>
              </a:solidFill>
            </a:endParaRPr>
          </a:p>
        </p:txBody>
      </p:sp>
      <p:grpSp>
        <p:nvGrpSpPr>
          <p:cNvPr id="34" name="组合 33">
            <a:extLst>
              <a:ext uri="{FF2B5EF4-FFF2-40B4-BE49-F238E27FC236}">
                <a16:creationId xmlns:a16="http://schemas.microsoft.com/office/drawing/2014/main" id="{29C8B62B-D84D-420D-8F3B-2D295E3EB59B}"/>
              </a:ext>
            </a:extLst>
          </p:cNvPr>
          <p:cNvGrpSpPr/>
          <p:nvPr/>
        </p:nvGrpSpPr>
        <p:grpSpPr>
          <a:xfrm>
            <a:off x="219849" y="3617447"/>
            <a:ext cx="8704169" cy="948570"/>
            <a:chOff x="117017" y="4626573"/>
            <a:chExt cx="8704169" cy="948570"/>
          </a:xfrm>
          <a:effectLst>
            <a:outerShdw blurRad="50800" dist="38100" dir="2700000" algn="tl" rotWithShape="0">
              <a:prstClr val="black">
                <a:alpha val="40000"/>
              </a:prstClr>
            </a:outerShdw>
          </a:effectLst>
        </p:grpSpPr>
        <p:sp>
          <p:nvSpPr>
            <p:cNvPr id="35" name="矩形: 圆角 36">
              <a:extLst>
                <a:ext uri="{FF2B5EF4-FFF2-40B4-BE49-F238E27FC236}">
                  <a16:creationId xmlns:a16="http://schemas.microsoft.com/office/drawing/2014/main" id="{07927618-68D1-454B-ABD2-752DF0E37433}"/>
                </a:ext>
              </a:extLst>
            </p:cNvPr>
            <p:cNvSpPr/>
            <p:nvPr/>
          </p:nvSpPr>
          <p:spPr>
            <a:xfrm>
              <a:off x="117017" y="5051923"/>
              <a:ext cx="8704051" cy="523220"/>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 fmla="*/ 0 w 8704051"/>
                <a:gd name="connsiteY0" fmla="*/ 823321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103039 h 926360"/>
                <a:gd name="connsiteX4" fmla="*/ 8705787 w 8705787"/>
                <a:gd name="connsiteY4" fmla="*/ 825702 h 926360"/>
                <a:gd name="connsiteX5" fmla="*/ 8605129 w 8705787"/>
                <a:gd name="connsiteY5" fmla="*/ 926360 h 926360"/>
                <a:gd name="connsiteX6" fmla="*/ 102394 w 8705787"/>
                <a:gd name="connsiteY6" fmla="*/ 926360 h 926360"/>
                <a:gd name="connsiteX7" fmla="*/ 1736 w 8705787"/>
                <a:gd name="connsiteY7" fmla="*/ 825702 h 926360"/>
                <a:gd name="connsiteX0" fmla="*/ 1736 w 9277174"/>
                <a:gd name="connsiteY0" fmla="*/ 825702 h 926360"/>
                <a:gd name="connsiteX1" fmla="*/ 0 w 9277174"/>
                <a:gd name="connsiteY1" fmla="*/ 0 h 926360"/>
                <a:gd name="connsiteX2" fmla="*/ 8605129 w 9277174"/>
                <a:gd name="connsiteY2" fmla="*/ 2381 h 926360"/>
                <a:gd name="connsiteX3" fmla="*/ 8705787 w 9277174"/>
                <a:gd name="connsiteY3" fmla="*/ 825702 h 926360"/>
                <a:gd name="connsiteX4" fmla="*/ 8605129 w 9277174"/>
                <a:gd name="connsiteY4" fmla="*/ 926360 h 926360"/>
                <a:gd name="connsiteX5" fmla="*/ 102394 w 9277174"/>
                <a:gd name="connsiteY5" fmla="*/ 926360 h 926360"/>
                <a:gd name="connsiteX6" fmla="*/ 1736 w 9277174"/>
                <a:gd name="connsiteY6" fmla="*/ 825702 h 926360"/>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825702 h 926360"/>
                <a:gd name="connsiteX4" fmla="*/ 8605129 w 8705787"/>
                <a:gd name="connsiteY4" fmla="*/ 926360 h 926360"/>
                <a:gd name="connsiteX5" fmla="*/ 102394 w 8705787"/>
                <a:gd name="connsiteY5" fmla="*/ 926360 h 926360"/>
                <a:gd name="connsiteX6" fmla="*/ 1736 w 8705787"/>
                <a:gd name="connsiteY6" fmla="*/ 825702 h 926360"/>
                <a:gd name="connsiteX0" fmla="*/ 1736 w 8706729"/>
                <a:gd name="connsiteY0" fmla="*/ 825702 h 926360"/>
                <a:gd name="connsiteX1" fmla="*/ 0 w 8706729"/>
                <a:gd name="connsiteY1" fmla="*/ 0 h 926360"/>
                <a:gd name="connsiteX2" fmla="*/ 8706729 w 8706729"/>
                <a:gd name="connsiteY2" fmla="*/ 2381 h 926360"/>
                <a:gd name="connsiteX3" fmla="*/ 8705787 w 8706729"/>
                <a:gd name="connsiteY3" fmla="*/ 825702 h 926360"/>
                <a:gd name="connsiteX4" fmla="*/ 8605129 w 8706729"/>
                <a:gd name="connsiteY4" fmla="*/ 926360 h 926360"/>
                <a:gd name="connsiteX5" fmla="*/ 102394 w 8706729"/>
                <a:gd name="connsiteY5" fmla="*/ 926360 h 926360"/>
                <a:gd name="connsiteX6" fmla="*/ 1736 w 8706729"/>
                <a:gd name="connsiteY6" fmla="*/ 825702 h 926360"/>
                <a:gd name="connsiteX0" fmla="*/ 117 w 8705110"/>
                <a:gd name="connsiteY0" fmla="*/ 825702 h 926360"/>
                <a:gd name="connsiteX1" fmla="*/ 762 w 8705110"/>
                <a:gd name="connsiteY1" fmla="*/ 0 h 926360"/>
                <a:gd name="connsiteX2" fmla="*/ 8705110 w 8705110"/>
                <a:gd name="connsiteY2" fmla="*/ 2381 h 926360"/>
                <a:gd name="connsiteX3" fmla="*/ 8704168 w 8705110"/>
                <a:gd name="connsiteY3" fmla="*/ 825702 h 926360"/>
                <a:gd name="connsiteX4" fmla="*/ 8603510 w 8705110"/>
                <a:gd name="connsiteY4" fmla="*/ 926360 h 926360"/>
                <a:gd name="connsiteX5" fmla="*/ 100775 w 8705110"/>
                <a:gd name="connsiteY5" fmla="*/ 926360 h 926360"/>
                <a:gd name="connsiteX6" fmla="*/ 117 w 8705110"/>
                <a:gd name="connsiteY6" fmla="*/ 825702 h 92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en-US" altLang="zh-CN" sz="1400" dirty="0" err="1">
                  <a:solidFill>
                    <a:srgbClr val="2B91AF"/>
                  </a:solidFill>
                  <a:latin typeface="Courier New" panose="02070309020205020404" pitchFamily="49" charset="0"/>
                  <a:cs typeface="Courier New" panose="02070309020205020404" pitchFamily="49" charset="0"/>
                </a:rPr>
                <a:t>PartTimeWorker</a:t>
              </a:r>
              <a:r>
                <a:rPr lang="en-US" altLang="zh-CN" sz="1400" dirty="0">
                  <a:solidFill>
                    <a:srgbClr val="000000"/>
                  </a:solidFill>
                  <a:latin typeface="Courier New" panose="02070309020205020404" pitchFamily="49" charset="0"/>
                  <a:cs typeface="Courier New" panose="02070309020205020404" pitchFamily="49" charset="0"/>
                </a:rPr>
                <a:t> w;</a:t>
              </a:r>
            </a:p>
            <a:p>
              <a:r>
                <a:rPr lang="en-US" altLang="zh-CN" sz="1400" dirty="0" err="1">
                  <a:solidFill>
                    <a:srgbClr val="000000"/>
                  </a:solidFill>
                  <a:latin typeface="Courier New" panose="02070309020205020404" pitchFamily="49" charset="0"/>
                  <a:cs typeface="Courier New" panose="02070309020205020404" pitchFamily="49" charset="0"/>
                </a:rPr>
                <a:t>cout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8080"/>
                  </a:solidFill>
                  <a:latin typeface="Courier New" panose="02070309020205020404" pitchFamily="49" charset="0"/>
                  <a:cs typeface="Courier New" panose="02070309020205020404" pitchFamily="49" charset="0"/>
                </a:rPr>
                <a:t>&lt;&lt;</a:t>
              </a:r>
              <a:r>
                <a:rPr lang="zh-CN" altLang="en-US"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w.rate</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8080"/>
                  </a:solidFill>
                  <a:latin typeface="Courier New" panose="02070309020205020404" pitchFamily="49" charset="0"/>
                  <a:cs typeface="Courier New" panose="02070309020205020404" pitchFamily="49" charset="0"/>
                </a:rPr>
                <a:t>&lt;&lt;</a:t>
              </a:r>
              <a:r>
                <a:rPr lang="zh-CN" altLang="en-US"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endl</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8000"/>
                  </a:solidFill>
                  <a:latin typeface="Courier New" panose="02070309020205020404" pitchFamily="49" charset="0"/>
                  <a:cs typeface="Courier New" panose="02070309020205020404" pitchFamily="49" charset="0"/>
                </a:rPr>
                <a:t>//</a:t>
              </a:r>
              <a:r>
                <a:rPr lang="zh-CN" altLang="en-US" sz="1400" dirty="0">
                  <a:solidFill>
                    <a:srgbClr val="008000"/>
                  </a:solidFill>
                  <a:latin typeface="Courier New" panose="02070309020205020404" pitchFamily="49" charset="0"/>
                  <a:cs typeface="Courier New" panose="02070309020205020404" pitchFamily="49" charset="0"/>
                </a:rPr>
                <a:t>通过类对象访问静态成员函数</a:t>
              </a:r>
              <a:endParaRPr lang="en-US" altLang="zh-CN" sz="1400" dirty="0">
                <a:solidFill>
                  <a:srgbClr val="000000"/>
                </a:solidFill>
                <a:latin typeface="Courier New" panose="02070309020205020404" pitchFamily="49" charset="0"/>
                <a:cs typeface="Courier New" panose="02070309020205020404" pitchFamily="49" charset="0"/>
              </a:endParaRPr>
            </a:p>
          </p:txBody>
        </p:sp>
        <p:grpSp>
          <p:nvGrpSpPr>
            <p:cNvPr id="36" name="组合 35">
              <a:extLst>
                <a:ext uri="{FF2B5EF4-FFF2-40B4-BE49-F238E27FC236}">
                  <a16:creationId xmlns:a16="http://schemas.microsoft.com/office/drawing/2014/main" id="{E74CCF7E-DB37-42F6-AE2E-81C02BFA9F47}"/>
                </a:ext>
              </a:extLst>
            </p:cNvPr>
            <p:cNvGrpSpPr/>
            <p:nvPr/>
          </p:nvGrpSpPr>
          <p:grpSpPr>
            <a:xfrm>
              <a:off x="117133" y="4626573"/>
              <a:ext cx="8704053" cy="475449"/>
              <a:chOff x="219973" y="1763590"/>
              <a:chExt cx="8704053" cy="475449"/>
            </a:xfrm>
          </p:grpSpPr>
          <p:sp>
            <p:nvSpPr>
              <p:cNvPr id="37" name="矩形: 圆顶角 36">
                <a:extLst>
                  <a:ext uri="{FF2B5EF4-FFF2-40B4-BE49-F238E27FC236}">
                    <a16:creationId xmlns:a16="http://schemas.microsoft.com/office/drawing/2014/main" id="{3B8698B0-B9DF-4FB4-82DF-1F7333293770}"/>
                  </a:ext>
                </a:extLst>
              </p:cNvPr>
              <p:cNvSpPr/>
              <p:nvPr/>
            </p:nvSpPr>
            <p:spPr>
              <a:xfrm>
                <a:off x="219974" y="1763590"/>
                <a:ext cx="8704052" cy="417061"/>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bg1"/>
                    </a:solidFill>
                    <a:latin typeface="Courier New" panose="02070309020205020404" pitchFamily="49" charset="0"/>
                    <a:cs typeface="Courier New" panose="02070309020205020404" pitchFamily="49" charset="0"/>
                  </a:rPr>
                  <a:t>通过类对象来访问静态成员</a:t>
                </a:r>
              </a:p>
            </p:txBody>
          </p:sp>
          <p:sp>
            <p:nvSpPr>
              <p:cNvPr id="38" name="矩形 37">
                <a:extLst>
                  <a:ext uri="{FF2B5EF4-FFF2-40B4-BE49-F238E27FC236}">
                    <a16:creationId xmlns:a16="http://schemas.microsoft.com/office/drawing/2014/main" id="{3AED774E-568A-45C5-B193-8798CE887F2C}"/>
                  </a:ext>
                </a:extLst>
              </p:cNvPr>
              <p:cNvSpPr/>
              <p:nvPr/>
            </p:nvSpPr>
            <p:spPr>
              <a:xfrm>
                <a:off x="219973" y="1777374"/>
                <a:ext cx="8704051" cy="461665"/>
              </a:xfrm>
              <a:prstGeom prst="rect">
                <a:avLst/>
              </a:prstGeom>
            </p:spPr>
            <p:txBody>
              <a:bodyPr wrap="square">
                <a:spAutoFit/>
              </a:bodyPr>
              <a:lstStyle/>
              <a:p>
                <a:endParaRPr lang="zh-CN" altLang="en-US" sz="2400" dirty="0">
                  <a:solidFill>
                    <a:schemeClr val="bg1"/>
                  </a:solidFill>
                  <a:latin typeface="Courier New" panose="02070309020205020404" pitchFamily="49" charset="0"/>
                  <a:cs typeface="Courier New" panose="02070309020205020404" pitchFamily="49" charset="0"/>
                </a:endParaRPr>
              </a:p>
            </p:txBody>
          </p:sp>
        </p:grpSp>
      </p:grpSp>
      <p:grpSp>
        <p:nvGrpSpPr>
          <p:cNvPr id="39" name="组合 38">
            <a:extLst>
              <a:ext uri="{FF2B5EF4-FFF2-40B4-BE49-F238E27FC236}">
                <a16:creationId xmlns:a16="http://schemas.microsoft.com/office/drawing/2014/main" id="{A937EFD6-9B2A-4C5B-A670-D80A3172EFFB}"/>
              </a:ext>
            </a:extLst>
          </p:cNvPr>
          <p:cNvGrpSpPr/>
          <p:nvPr/>
        </p:nvGrpSpPr>
        <p:grpSpPr>
          <a:xfrm>
            <a:off x="219849" y="4839517"/>
            <a:ext cx="8704169" cy="1164014"/>
            <a:chOff x="117017" y="4626573"/>
            <a:chExt cx="8704169" cy="1164014"/>
          </a:xfrm>
          <a:effectLst>
            <a:outerShdw blurRad="50800" dist="38100" dir="2700000" algn="tl" rotWithShape="0">
              <a:prstClr val="black">
                <a:alpha val="40000"/>
              </a:prstClr>
            </a:outerShdw>
          </a:effectLst>
        </p:grpSpPr>
        <p:sp>
          <p:nvSpPr>
            <p:cNvPr id="40" name="矩形: 圆角 36">
              <a:extLst>
                <a:ext uri="{FF2B5EF4-FFF2-40B4-BE49-F238E27FC236}">
                  <a16:creationId xmlns:a16="http://schemas.microsoft.com/office/drawing/2014/main" id="{046442ED-B5DB-41E0-9AA0-9C9A08BBE59F}"/>
                </a:ext>
              </a:extLst>
            </p:cNvPr>
            <p:cNvSpPr/>
            <p:nvPr/>
          </p:nvSpPr>
          <p:spPr>
            <a:xfrm>
              <a:off x="117017" y="5051923"/>
              <a:ext cx="8704051" cy="738664"/>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 fmla="*/ 0 w 8704051"/>
                <a:gd name="connsiteY0" fmla="*/ 823321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103039 h 926360"/>
                <a:gd name="connsiteX4" fmla="*/ 8705787 w 8705787"/>
                <a:gd name="connsiteY4" fmla="*/ 825702 h 926360"/>
                <a:gd name="connsiteX5" fmla="*/ 8605129 w 8705787"/>
                <a:gd name="connsiteY5" fmla="*/ 926360 h 926360"/>
                <a:gd name="connsiteX6" fmla="*/ 102394 w 8705787"/>
                <a:gd name="connsiteY6" fmla="*/ 926360 h 926360"/>
                <a:gd name="connsiteX7" fmla="*/ 1736 w 8705787"/>
                <a:gd name="connsiteY7" fmla="*/ 825702 h 926360"/>
                <a:gd name="connsiteX0" fmla="*/ 1736 w 9277174"/>
                <a:gd name="connsiteY0" fmla="*/ 825702 h 926360"/>
                <a:gd name="connsiteX1" fmla="*/ 0 w 9277174"/>
                <a:gd name="connsiteY1" fmla="*/ 0 h 926360"/>
                <a:gd name="connsiteX2" fmla="*/ 8605129 w 9277174"/>
                <a:gd name="connsiteY2" fmla="*/ 2381 h 926360"/>
                <a:gd name="connsiteX3" fmla="*/ 8705787 w 9277174"/>
                <a:gd name="connsiteY3" fmla="*/ 825702 h 926360"/>
                <a:gd name="connsiteX4" fmla="*/ 8605129 w 9277174"/>
                <a:gd name="connsiteY4" fmla="*/ 926360 h 926360"/>
                <a:gd name="connsiteX5" fmla="*/ 102394 w 9277174"/>
                <a:gd name="connsiteY5" fmla="*/ 926360 h 926360"/>
                <a:gd name="connsiteX6" fmla="*/ 1736 w 9277174"/>
                <a:gd name="connsiteY6" fmla="*/ 825702 h 926360"/>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825702 h 926360"/>
                <a:gd name="connsiteX4" fmla="*/ 8605129 w 8705787"/>
                <a:gd name="connsiteY4" fmla="*/ 926360 h 926360"/>
                <a:gd name="connsiteX5" fmla="*/ 102394 w 8705787"/>
                <a:gd name="connsiteY5" fmla="*/ 926360 h 926360"/>
                <a:gd name="connsiteX6" fmla="*/ 1736 w 8705787"/>
                <a:gd name="connsiteY6" fmla="*/ 825702 h 926360"/>
                <a:gd name="connsiteX0" fmla="*/ 1736 w 8706729"/>
                <a:gd name="connsiteY0" fmla="*/ 825702 h 926360"/>
                <a:gd name="connsiteX1" fmla="*/ 0 w 8706729"/>
                <a:gd name="connsiteY1" fmla="*/ 0 h 926360"/>
                <a:gd name="connsiteX2" fmla="*/ 8706729 w 8706729"/>
                <a:gd name="connsiteY2" fmla="*/ 2381 h 926360"/>
                <a:gd name="connsiteX3" fmla="*/ 8705787 w 8706729"/>
                <a:gd name="connsiteY3" fmla="*/ 825702 h 926360"/>
                <a:gd name="connsiteX4" fmla="*/ 8605129 w 8706729"/>
                <a:gd name="connsiteY4" fmla="*/ 926360 h 926360"/>
                <a:gd name="connsiteX5" fmla="*/ 102394 w 8706729"/>
                <a:gd name="connsiteY5" fmla="*/ 926360 h 926360"/>
                <a:gd name="connsiteX6" fmla="*/ 1736 w 8706729"/>
                <a:gd name="connsiteY6" fmla="*/ 825702 h 926360"/>
                <a:gd name="connsiteX0" fmla="*/ 117 w 8705110"/>
                <a:gd name="connsiteY0" fmla="*/ 825702 h 926360"/>
                <a:gd name="connsiteX1" fmla="*/ 762 w 8705110"/>
                <a:gd name="connsiteY1" fmla="*/ 0 h 926360"/>
                <a:gd name="connsiteX2" fmla="*/ 8705110 w 8705110"/>
                <a:gd name="connsiteY2" fmla="*/ 2381 h 926360"/>
                <a:gd name="connsiteX3" fmla="*/ 8704168 w 8705110"/>
                <a:gd name="connsiteY3" fmla="*/ 825702 h 926360"/>
                <a:gd name="connsiteX4" fmla="*/ 8603510 w 8705110"/>
                <a:gd name="connsiteY4" fmla="*/ 926360 h 926360"/>
                <a:gd name="connsiteX5" fmla="*/ 100775 w 8705110"/>
                <a:gd name="connsiteY5" fmla="*/ 926360 h 926360"/>
                <a:gd name="connsiteX6" fmla="*/ 117 w 8705110"/>
                <a:gd name="connsiteY6" fmla="*/ 825702 h 92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en-US" altLang="zh-CN" sz="1400" dirty="0">
                  <a:solidFill>
                    <a:srgbClr val="0000FF"/>
                  </a:solidFill>
                  <a:latin typeface="Courier New" panose="02070309020205020404" pitchFamily="49" charset="0"/>
                  <a:cs typeface="Courier New" panose="02070309020205020404" pitchFamily="49" charset="0"/>
                </a:rPr>
                <a:t>double</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2B91AF"/>
                  </a:solidFill>
                  <a:latin typeface="Courier New" panose="02070309020205020404" pitchFamily="49" charset="0"/>
                  <a:cs typeface="Courier New" panose="02070309020205020404" pitchFamily="49" charset="0"/>
                </a:rPr>
                <a:t>PartTimeWorker</a:t>
              </a:r>
              <a:r>
                <a:rPr lang="en-US" altLang="zh-CN" sz="1400" dirty="0">
                  <a:solidFill>
                    <a:srgbClr val="000000"/>
                  </a:solidFill>
                  <a:latin typeface="Courier New" panose="02070309020205020404" pitchFamily="49" charset="0"/>
                  <a:cs typeface="Courier New" panose="02070309020205020404" pitchFamily="49" charset="0"/>
                </a:rPr>
                <a:t>::salary() {</a:t>
              </a:r>
            </a:p>
            <a:p>
              <a:r>
                <a:rPr lang="en-US" altLang="zh-CN" sz="1400" dirty="0">
                  <a:solidFill>
                    <a:srgbClr val="0000FF"/>
                  </a:solidFill>
                  <a:latin typeface="Courier New" panose="02070309020205020404" pitchFamily="49" charset="0"/>
                  <a:cs typeface="Courier New" panose="02070309020205020404" pitchFamily="49" charset="0"/>
                </a:rPr>
                <a:t>    return</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ms_payRate</a:t>
              </a:r>
              <a:r>
                <a:rPr lang="en-US" altLang="zh-CN" sz="1400" dirty="0">
                  <a:solidFill>
                    <a:srgbClr val="000000"/>
                  </a:solidFill>
                  <a:latin typeface="Courier New" panose="02070309020205020404" pitchFamily="49" charset="0"/>
                  <a:cs typeface="Courier New" panose="02070309020205020404" pitchFamily="49" charset="0"/>
                </a:rPr>
                <a:t> * </a:t>
              </a:r>
              <a:r>
                <a:rPr lang="en-US" altLang="zh-CN" sz="1400" dirty="0" err="1">
                  <a:solidFill>
                    <a:srgbClr val="000000"/>
                  </a:solidFill>
                  <a:latin typeface="Courier New" panose="02070309020205020404" pitchFamily="49" charset="0"/>
                  <a:cs typeface="Courier New" panose="02070309020205020404" pitchFamily="49" charset="0"/>
                </a:rPr>
                <a:t>m_hours</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8000"/>
                  </a:solidFill>
                  <a:latin typeface="Courier New" panose="02070309020205020404" pitchFamily="49" charset="0"/>
                  <a:cs typeface="Courier New" panose="02070309020205020404" pitchFamily="49" charset="0"/>
                </a:rPr>
                <a:t>//</a:t>
              </a:r>
              <a:r>
                <a:rPr lang="zh-CN" altLang="en-US" sz="1400" dirty="0">
                  <a:solidFill>
                    <a:srgbClr val="008000"/>
                  </a:solidFill>
                  <a:latin typeface="Courier New" panose="02070309020205020404" pitchFamily="49" charset="0"/>
                  <a:cs typeface="Courier New" panose="02070309020205020404" pitchFamily="49" charset="0"/>
                </a:rPr>
                <a:t>类内使用静态数据成员</a:t>
              </a:r>
              <a:endParaRPr lang="zh-CN" altLang="en-US"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00"/>
                  </a:solidFill>
                  <a:latin typeface="Courier New" panose="02070309020205020404" pitchFamily="49" charset="0"/>
                  <a:cs typeface="Courier New" panose="02070309020205020404" pitchFamily="49" charset="0"/>
                </a:rPr>
                <a:t>}</a:t>
              </a:r>
            </a:p>
          </p:txBody>
        </p:sp>
        <p:grpSp>
          <p:nvGrpSpPr>
            <p:cNvPr id="41" name="组合 40">
              <a:extLst>
                <a:ext uri="{FF2B5EF4-FFF2-40B4-BE49-F238E27FC236}">
                  <a16:creationId xmlns:a16="http://schemas.microsoft.com/office/drawing/2014/main" id="{3DED6DC9-E64D-40D5-8E89-3C4E6C858366}"/>
                </a:ext>
              </a:extLst>
            </p:cNvPr>
            <p:cNvGrpSpPr/>
            <p:nvPr/>
          </p:nvGrpSpPr>
          <p:grpSpPr>
            <a:xfrm>
              <a:off x="117133" y="4626573"/>
              <a:ext cx="8704053" cy="475449"/>
              <a:chOff x="219973" y="1763590"/>
              <a:chExt cx="8704053" cy="475449"/>
            </a:xfrm>
          </p:grpSpPr>
          <p:sp>
            <p:nvSpPr>
              <p:cNvPr id="42" name="矩形: 圆顶角 41">
                <a:extLst>
                  <a:ext uri="{FF2B5EF4-FFF2-40B4-BE49-F238E27FC236}">
                    <a16:creationId xmlns:a16="http://schemas.microsoft.com/office/drawing/2014/main" id="{1D7AC4C4-8453-418C-ADF7-275EF19F08E9}"/>
                  </a:ext>
                </a:extLst>
              </p:cNvPr>
              <p:cNvSpPr/>
              <p:nvPr/>
            </p:nvSpPr>
            <p:spPr>
              <a:xfrm>
                <a:off x="219974" y="1763590"/>
                <a:ext cx="8704052" cy="417061"/>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bg1"/>
                    </a:solidFill>
                    <a:latin typeface="Courier New" panose="02070309020205020404" pitchFamily="49" charset="0"/>
                    <a:cs typeface="Courier New" panose="02070309020205020404" pitchFamily="49" charset="0"/>
                  </a:rPr>
                  <a:t>成员函数内部可以直接访问静态成员</a:t>
                </a:r>
              </a:p>
            </p:txBody>
          </p:sp>
          <p:sp>
            <p:nvSpPr>
              <p:cNvPr id="43" name="矩形 42">
                <a:extLst>
                  <a:ext uri="{FF2B5EF4-FFF2-40B4-BE49-F238E27FC236}">
                    <a16:creationId xmlns:a16="http://schemas.microsoft.com/office/drawing/2014/main" id="{FA5D85E4-5027-4054-8983-0B37B2EE11F7}"/>
                  </a:ext>
                </a:extLst>
              </p:cNvPr>
              <p:cNvSpPr/>
              <p:nvPr/>
            </p:nvSpPr>
            <p:spPr>
              <a:xfrm>
                <a:off x="219973" y="1777374"/>
                <a:ext cx="8704051" cy="461665"/>
              </a:xfrm>
              <a:prstGeom prst="rect">
                <a:avLst/>
              </a:prstGeom>
            </p:spPr>
            <p:txBody>
              <a:bodyPr wrap="square">
                <a:spAutoFit/>
              </a:bodyPr>
              <a:lstStyle/>
              <a:p>
                <a:endParaRPr lang="zh-CN" altLang="en-US" sz="2400" dirty="0">
                  <a:solidFill>
                    <a:schemeClr val="bg1"/>
                  </a:solidFill>
                  <a:latin typeface="Courier New" panose="02070309020205020404" pitchFamily="49" charset="0"/>
                  <a:cs typeface="Courier New" panose="02070309020205020404" pitchFamily="49" charset="0"/>
                </a:endParaRPr>
              </a:p>
            </p:txBody>
          </p:sp>
        </p:grpSp>
      </p:grpSp>
      <p:grpSp>
        <p:nvGrpSpPr>
          <p:cNvPr id="44" name="组合 43">
            <a:extLst>
              <a:ext uri="{FF2B5EF4-FFF2-40B4-BE49-F238E27FC236}">
                <a16:creationId xmlns:a16="http://schemas.microsoft.com/office/drawing/2014/main" id="{264CCA46-795B-43DD-8D2E-364269464859}"/>
              </a:ext>
            </a:extLst>
          </p:cNvPr>
          <p:cNvGrpSpPr/>
          <p:nvPr/>
        </p:nvGrpSpPr>
        <p:grpSpPr>
          <a:xfrm>
            <a:off x="219849" y="2610819"/>
            <a:ext cx="8704169" cy="733127"/>
            <a:chOff x="117017" y="4626573"/>
            <a:chExt cx="8704169" cy="733127"/>
          </a:xfrm>
          <a:effectLst>
            <a:outerShdw blurRad="50800" dist="38100" dir="2700000" algn="tl" rotWithShape="0">
              <a:prstClr val="black">
                <a:alpha val="40000"/>
              </a:prstClr>
            </a:outerShdw>
          </a:effectLst>
        </p:grpSpPr>
        <p:sp>
          <p:nvSpPr>
            <p:cNvPr id="45" name="矩形: 圆角 36">
              <a:extLst>
                <a:ext uri="{FF2B5EF4-FFF2-40B4-BE49-F238E27FC236}">
                  <a16:creationId xmlns:a16="http://schemas.microsoft.com/office/drawing/2014/main" id="{6CBF8297-16F8-473C-9707-173261391EFF}"/>
                </a:ext>
              </a:extLst>
            </p:cNvPr>
            <p:cNvSpPr/>
            <p:nvPr/>
          </p:nvSpPr>
          <p:spPr>
            <a:xfrm>
              <a:off x="117017" y="5051923"/>
              <a:ext cx="8704051" cy="307777"/>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 fmla="*/ 0 w 8704051"/>
                <a:gd name="connsiteY0" fmla="*/ 823321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103039 h 926360"/>
                <a:gd name="connsiteX4" fmla="*/ 8705787 w 8705787"/>
                <a:gd name="connsiteY4" fmla="*/ 825702 h 926360"/>
                <a:gd name="connsiteX5" fmla="*/ 8605129 w 8705787"/>
                <a:gd name="connsiteY5" fmla="*/ 926360 h 926360"/>
                <a:gd name="connsiteX6" fmla="*/ 102394 w 8705787"/>
                <a:gd name="connsiteY6" fmla="*/ 926360 h 926360"/>
                <a:gd name="connsiteX7" fmla="*/ 1736 w 8705787"/>
                <a:gd name="connsiteY7" fmla="*/ 825702 h 926360"/>
                <a:gd name="connsiteX0" fmla="*/ 1736 w 9277174"/>
                <a:gd name="connsiteY0" fmla="*/ 825702 h 926360"/>
                <a:gd name="connsiteX1" fmla="*/ 0 w 9277174"/>
                <a:gd name="connsiteY1" fmla="*/ 0 h 926360"/>
                <a:gd name="connsiteX2" fmla="*/ 8605129 w 9277174"/>
                <a:gd name="connsiteY2" fmla="*/ 2381 h 926360"/>
                <a:gd name="connsiteX3" fmla="*/ 8705787 w 9277174"/>
                <a:gd name="connsiteY3" fmla="*/ 825702 h 926360"/>
                <a:gd name="connsiteX4" fmla="*/ 8605129 w 9277174"/>
                <a:gd name="connsiteY4" fmla="*/ 926360 h 926360"/>
                <a:gd name="connsiteX5" fmla="*/ 102394 w 9277174"/>
                <a:gd name="connsiteY5" fmla="*/ 926360 h 926360"/>
                <a:gd name="connsiteX6" fmla="*/ 1736 w 9277174"/>
                <a:gd name="connsiteY6" fmla="*/ 825702 h 926360"/>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825702 h 926360"/>
                <a:gd name="connsiteX4" fmla="*/ 8605129 w 8705787"/>
                <a:gd name="connsiteY4" fmla="*/ 926360 h 926360"/>
                <a:gd name="connsiteX5" fmla="*/ 102394 w 8705787"/>
                <a:gd name="connsiteY5" fmla="*/ 926360 h 926360"/>
                <a:gd name="connsiteX6" fmla="*/ 1736 w 8705787"/>
                <a:gd name="connsiteY6" fmla="*/ 825702 h 926360"/>
                <a:gd name="connsiteX0" fmla="*/ 1736 w 8706729"/>
                <a:gd name="connsiteY0" fmla="*/ 825702 h 926360"/>
                <a:gd name="connsiteX1" fmla="*/ 0 w 8706729"/>
                <a:gd name="connsiteY1" fmla="*/ 0 h 926360"/>
                <a:gd name="connsiteX2" fmla="*/ 8706729 w 8706729"/>
                <a:gd name="connsiteY2" fmla="*/ 2381 h 926360"/>
                <a:gd name="connsiteX3" fmla="*/ 8705787 w 8706729"/>
                <a:gd name="connsiteY3" fmla="*/ 825702 h 926360"/>
                <a:gd name="connsiteX4" fmla="*/ 8605129 w 8706729"/>
                <a:gd name="connsiteY4" fmla="*/ 926360 h 926360"/>
                <a:gd name="connsiteX5" fmla="*/ 102394 w 8706729"/>
                <a:gd name="connsiteY5" fmla="*/ 926360 h 926360"/>
                <a:gd name="connsiteX6" fmla="*/ 1736 w 8706729"/>
                <a:gd name="connsiteY6" fmla="*/ 825702 h 926360"/>
                <a:gd name="connsiteX0" fmla="*/ 117 w 8705110"/>
                <a:gd name="connsiteY0" fmla="*/ 825702 h 926360"/>
                <a:gd name="connsiteX1" fmla="*/ 762 w 8705110"/>
                <a:gd name="connsiteY1" fmla="*/ 0 h 926360"/>
                <a:gd name="connsiteX2" fmla="*/ 8705110 w 8705110"/>
                <a:gd name="connsiteY2" fmla="*/ 2381 h 926360"/>
                <a:gd name="connsiteX3" fmla="*/ 8704168 w 8705110"/>
                <a:gd name="connsiteY3" fmla="*/ 825702 h 926360"/>
                <a:gd name="connsiteX4" fmla="*/ 8603510 w 8705110"/>
                <a:gd name="connsiteY4" fmla="*/ 926360 h 926360"/>
                <a:gd name="connsiteX5" fmla="*/ 100775 w 8705110"/>
                <a:gd name="connsiteY5" fmla="*/ 926360 h 926360"/>
                <a:gd name="connsiteX6" fmla="*/ 117 w 8705110"/>
                <a:gd name="connsiteY6" fmla="*/ 825702 h 92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en-US" altLang="zh-CN" sz="1400" dirty="0" err="1">
                  <a:solidFill>
                    <a:srgbClr val="000000"/>
                  </a:solidFill>
                  <a:latin typeface="Courier New" panose="02070309020205020404" pitchFamily="49" charset="0"/>
                  <a:cs typeface="Courier New" panose="02070309020205020404" pitchFamily="49" charset="0"/>
                </a:rPr>
                <a:t>cout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8080"/>
                  </a:solidFill>
                  <a:latin typeface="Courier New" panose="02070309020205020404" pitchFamily="49" charset="0"/>
                  <a:cs typeface="Courier New" panose="02070309020205020404" pitchFamily="49" charset="0"/>
                </a:rPr>
                <a:t>&lt;&lt;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2B91AF"/>
                  </a:solidFill>
                  <a:latin typeface="Courier New" panose="02070309020205020404" pitchFamily="49" charset="0"/>
                  <a:cs typeface="Courier New" panose="02070309020205020404" pitchFamily="49" charset="0"/>
                </a:rPr>
                <a:t>PartTimeWorker</a:t>
              </a:r>
              <a:r>
                <a:rPr lang="en-US" altLang="zh-CN" sz="1400" dirty="0">
                  <a:solidFill>
                    <a:srgbClr val="000000"/>
                  </a:solidFill>
                  <a:latin typeface="Courier New" panose="02070309020205020404" pitchFamily="49" charset="0"/>
                  <a:cs typeface="Courier New" panose="02070309020205020404" pitchFamily="49" charset="0"/>
                </a:rPr>
                <a:t>::rate() </a:t>
              </a:r>
              <a:r>
                <a:rPr lang="en-US" altLang="zh-CN" sz="1400" dirty="0">
                  <a:solidFill>
                    <a:srgbClr val="008080"/>
                  </a:solidFill>
                  <a:latin typeface="Courier New" panose="02070309020205020404" pitchFamily="49" charset="0"/>
                  <a:cs typeface="Courier New" panose="02070309020205020404" pitchFamily="49" charset="0"/>
                </a:rPr>
                <a:t>&lt;&lt;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endl</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8000"/>
                  </a:solidFill>
                  <a:latin typeface="Courier New" panose="02070309020205020404" pitchFamily="49" charset="0"/>
                  <a:cs typeface="Courier New" panose="02070309020205020404" pitchFamily="49" charset="0"/>
                </a:rPr>
                <a:t>//</a:t>
              </a:r>
              <a:r>
                <a:rPr lang="zh-CN" altLang="en-US" sz="1400" dirty="0">
                  <a:solidFill>
                    <a:srgbClr val="008000"/>
                  </a:solidFill>
                  <a:latin typeface="Courier New" panose="02070309020205020404" pitchFamily="49" charset="0"/>
                  <a:cs typeface="Courier New" panose="02070309020205020404" pitchFamily="49" charset="0"/>
                </a:rPr>
                <a:t>通过类名访问静态成员</a:t>
              </a:r>
              <a:endParaRPr lang="en-US" altLang="zh-CN" sz="1400" dirty="0">
                <a:solidFill>
                  <a:srgbClr val="000000"/>
                </a:solidFill>
                <a:latin typeface="Courier New" panose="02070309020205020404" pitchFamily="49" charset="0"/>
                <a:cs typeface="Courier New" panose="02070309020205020404" pitchFamily="49" charset="0"/>
              </a:endParaRPr>
            </a:p>
          </p:txBody>
        </p:sp>
        <p:grpSp>
          <p:nvGrpSpPr>
            <p:cNvPr id="46" name="组合 45">
              <a:extLst>
                <a:ext uri="{FF2B5EF4-FFF2-40B4-BE49-F238E27FC236}">
                  <a16:creationId xmlns:a16="http://schemas.microsoft.com/office/drawing/2014/main" id="{04086201-8799-4233-B611-ACEFB1F7E6D2}"/>
                </a:ext>
              </a:extLst>
            </p:cNvPr>
            <p:cNvGrpSpPr/>
            <p:nvPr/>
          </p:nvGrpSpPr>
          <p:grpSpPr>
            <a:xfrm>
              <a:off x="117133" y="4626573"/>
              <a:ext cx="8704053" cy="475449"/>
              <a:chOff x="219973" y="1763590"/>
              <a:chExt cx="8704053" cy="475449"/>
            </a:xfrm>
          </p:grpSpPr>
          <p:sp>
            <p:nvSpPr>
              <p:cNvPr id="47" name="矩形: 圆顶角 46">
                <a:extLst>
                  <a:ext uri="{FF2B5EF4-FFF2-40B4-BE49-F238E27FC236}">
                    <a16:creationId xmlns:a16="http://schemas.microsoft.com/office/drawing/2014/main" id="{D95962FB-6E78-49AA-AFB9-5C5803D2805B}"/>
                  </a:ext>
                </a:extLst>
              </p:cNvPr>
              <p:cNvSpPr/>
              <p:nvPr/>
            </p:nvSpPr>
            <p:spPr>
              <a:xfrm>
                <a:off x="219974" y="1763590"/>
                <a:ext cx="8704052" cy="417061"/>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bg1"/>
                    </a:solidFill>
                    <a:latin typeface="Courier New" panose="02070309020205020404" pitchFamily="49" charset="0"/>
                    <a:cs typeface="Courier New" panose="02070309020205020404" pitchFamily="49" charset="0"/>
                  </a:rPr>
                  <a:t>在类外通过类名直接访问公有的静态成员</a:t>
                </a:r>
              </a:p>
            </p:txBody>
          </p:sp>
          <p:sp>
            <p:nvSpPr>
              <p:cNvPr id="48" name="矩形 47">
                <a:extLst>
                  <a:ext uri="{FF2B5EF4-FFF2-40B4-BE49-F238E27FC236}">
                    <a16:creationId xmlns:a16="http://schemas.microsoft.com/office/drawing/2014/main" id="{6043F88A-7F8C-4D5D-AA06-E33065322DD7}"/>
                  </a:ext>
                </a:extLst>
              </p:cNvPr>
              <p:cNvSpPr/>
              <p:nvPr/>
            </p:nvSpPr>
            <p:spPr>
              <a:xfrm>
                <a:off x="219973" y="1777374"/>
                <a:ext cx="8704051" cy="461665"/>
              </a:xfrm>
              <a:prstGeom prst="rect">
                <a:avLst/>
              </a:prstGeom>
            </p:spPr>
            <p:txBody>
              <a:bodyPr wrap="square">
                <a:spAutoFit/>
              </a:bodyPr>
              <a:lstStyle/>
              <a:p>
                <a:endParaRPr lang="zh-CN" altLang="en-US" sz="2400" dirty="0">
                  <a:solidFill>
                    <a:schemeClr val="bg1"/>
                  </a:solidFill>
                  <a:latin typeface="Courier New" panose="02070309020205020404" pitchFamily="49" charset="0"/>
                  <a:cs typeface="Courier New" panose="02070309020205020404" pitchFamily="49" charset="0"/>
                </a:endParaRPr>
              </a:p>
            </p:txBody>
          </p:sp>
        </p:grpSp>
      </p:grpSp>
      <p:grpSp>
        <p:nvGrpSpPr>
          <p:cNvPr id="49" name="组合 48">
            <a:extLst>
              <a:ext uri="{FF2B5EF4-FFF2-40B4-BE49-F238E27FC236}">
                <a16:creationId xmlns:a16="http://schemas.microsoft.com/office/drawing/2014/main" id="{713DF06D-7DDF-4A4D-B962-9A7E988C7DEC}"/>
              </a:ext>
            </a:extLst>
          </p:cNvPr>
          <p:cNvGrpSpPr/>
          <p:nvPr/>
        </p:nvGrpSpPr>
        <p:grpSpPr>
          <a:xfrm>
            <a:off x="219731" y="1173304"/>
            <a:ext cx="8704169" cy="1164014"/>
            <a:chOff x="117017" y="4626573"/>
            <a:chExt cx="8704169" cy="1164014"/>
          </a:xfrm>
          <a:effectLst>
            <a:outerShdw blurRad="50800" dist="38100" dir="2700000" algn="tl" rotWithShape="0">
              <a:prstClr val="black">
                <a:alpha val="40000"/>
              </a:prstClr>
            </a:outerShdw>
          </a:effectLst>
        </p:grpSpPr>
        <p:sp>
          <p:nvSpPr>
            <p:cNvPr id="50" name="矩形: 圆角 36">
              <a:extLst>
                <a:ext uri="{FF2B5EF4-FFF2-40B4-BE49-F238E27FC236}">
                  <a16:creationId xmlns:a16="http://schemas.microsoft.com/office/drawing/2014/main" id="{5E35916D-7DA1-45F6-BEF1-A71E0713C4FE}"/>
                </a:ext>
              </a:extLst>
            </p:cNvPr>
            <p:cNvSpPr/>
            <p:nvPr/>
          </p:nvSpPr>
          <p:spPr>
            <a:xfrm>
              <a:off x="117017" y="5051923"/>
              <a:ext cx="8704051" cy="738664"/>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 fmla="*/ 0 w 8704051"/>
                <a:gd name="connsiteY0" fmla="*/ 823321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103039 h 926360"/>
                <a:gd name="connsiteX4" fmla="*/ 8705787 w 8705787"/>
                <a:gd name="connsiteY4" fmla="*/ 825702 h 926360"/>
                <a:gd name="connsiteX5" fmla="*/ 8605129 w 8705787"/>
                <a:gd name="connsiteY5" fmla="*/ 926360 h 926360"/>
                <a:gd name="connsiteX6" fmla="*/ 102394 w 8705787"/>
                <a:gd name="connsiteY6" fmla="*/ 926360 h 926360"/>
                <a:gd name="connsiteX7" fmla="*/ 1736 w 8705787"/>
                <a:gd name="connsiteY7" fmla="*/ 825702 h 926360"/>
                <a:gd name="connsiteX0" fmla="*/ 1736 w 9277174"/>
                <a:gd name="connsiteY0" fmla="*/ 825702 h 926360"/>
                <a:gd name="connsiteX1" fmla="*/ 0 w 9277174"/>
                <a:gd name="connsiteY1" fmla="*/ 0 h 926360"/>
                <a:gd name="connsiteX2" fmla="*/ 8605129 w 9277174"/>
                <a:gd name="connsiteY2" fmla="*/ 2381 h 926360"/>
                <a:gd name="connsiteX3" fmla="*/ 8705787 w 9277174"/>
                <a:gd name="connsiteY3" fmla="*/ 825702 h 926360"/>
                <a:gd name="connsiteX4" fmla="*/ 8605129 w 9277174"/>
                <a:gd name="connsiteY4" fmla="*/ 926360 h 926360"/>
                <a:gd name="connsiteX5" fmla="*/ 102394 w 9277174"/>
                <a:gd name="connsiteY5" fmla="*/ 926360 h 926360"/>
                <a:gd name="connsiteX6" fmla="*/ 1736 w 9277174"/>
                <a:gd name="connsiteY6" fmla="*/ 825702 h 926360"/>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825702 h 926360"/>
                <a:gd name="connsiteX4" fmla="*/ 8605129 w 8705787"/>
                <a:gd name="connsiteY4" fmla="*/ 926360 h 926360"/>
                <a:gd name="connsiteX5" fmla="*/ 102394 w 8705787"/>
                <a:gd name="connsiteY5" fmla="*/ 926360 h 926360"/>
                <a:gd name="connsiteX6" fmla="*/ 1736 w 8705787"/>
                <a:gd name="connsiteY6" fmla="*/ 825702 h 926360"/>
                <a:gd name="connsiteX0" fmla="*/ 1736 w 8706729"/>
                <a:gd name="connsiteY0" fmla="*/ 825702 h 926360"/>
                <a:gd name="connsiteX1" fmla="*/ 0 w 8706729"/>
                <a:gd name="connsiteY1" fmla="*/ 0 h 926360"/>
                <a:gd name="connsiteX2" fmla="*/ 8706729 w 8706729"/>
                <a:gd name="connsiteY2" fmla="*/ 2381 h 926360"/>
                <a:gd name="connsiteX3" fmla="*/ 8705787 w 8706729"/>
                <a:gd name="connsiteY3" fmla="*/ 825702 h 926360"/>
                <a:gd name="connsiteX4" fmla="*/ 8605129 w 8706729"/>
                <a:gd name="connsiteY4" fmla="*/ 926360 h 926360"/>
                <a:gd name="connsiteX5" fmla="*/ 102394 w 8706729"/>
                <a:gd name="connsiteY5" fmla="*/ 926360 h 926360"/>
                <a:gd name="connsiteX6" fmla="*/ 1736 w 8706729"/>
                <a:gd name="connsiteY6" fmla="*/ 825702 h 926360"/>
                <a:gd name="connsiteX0" fmla="*/ 117 w 8705110"/>
                <a:gd name="connsiteY0" fmla="*/ 825702 h 926360"/>
                <a:gd name="connsiteX1" fmla="*/ 762 w 8705110"/>
                <a:gd name="connsiteY1" fmla="*/ 0 h 926360"/>
                <a:gd name="connsiteX2" fmla="*/ 8705110 w 8705110"/>
                <a:gd name="connsiteY2" fmla="*/ 2381 h 926360"/>
                <a:gd name="connsiteX3" fmla="*/ 8704168 w 8705110"/>
                <a:gd name="connsiteY3" fmla="*/ 825702 h 926360"/>
                <a:gd name="connsiteX4" fmla="*/ 8603510 w 8705110"/>
                <a:gd name="connsiteY4" fmla="*/ 926360 h 926360"/>
                <a:gd name="connsiteX5" fmla="*/ 100775 w 8705110"/>
                <a:gd name="connsiteY5" fmla="*/ 926360 h 926360"/>
                <a:gd name="connsiteX6" fmla="*/ 117 w 8705110"/>
                <a:gd name="connsiteY6" fmla="*/ 825702 h 92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en-US" altLang="zh-CN" sz="1400" dirty="0">
                  <a:solidFill>
                    <a:srgbClr val="0000FF"/>
                  </a:solidFill>
                  <a:latin typeface="Courier New" panose="02070309020205020404" pitchFamily="49" charset="0"/>
                  <a:cs typeface="Courier New" panose="02070309020205020404" pitchFamily="49" charset="0"/>
                </a:rPr>
                <a:t>void</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2B91AF"/>
                  </a:solidFill>
                  <a:latin typeface="Courier New" panose="02070309020205020404" pitchFamily="49" charset="0"/>
                  <a:cs typeface="Courier New" panose="02070309020205020404" pitchFamily="49" charset="0"/>
                </a:rPr>
                <a:t>PartTimeWorker</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err="1">
                  <a:solidFill>
                    <a:srgbClr val="000000"/>
                  </a:solidFill>
                  <a:latin typeface="Courier New" panose="02070309020205020404" pitchFamily="49" charset="0"/>
                  <a:cs typeface="Courier New" panose="02070309020205020404" pitchFamily="49" charset="0"/>
                </a:rPr>
                <a:t>initRate</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FF"/>
                  </a:solidFill>
                  <a:latin typeface="Courier New" panose="02070309020205020404" pitchFamily="49" charset="0"/>
                  <a:cs typeface="Courier New" panose="02070309020205020404" pitchFamily="49" charset="0"/>
                </a:rPr>
                <a:t>double</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808080"/>
                  </a:solidFill>
                  <a:latin typeface="Courier New" panose="02070309020205020404" pitchFamily="49" charset="0"/>
                  <a:cs typeface="Courier New" panose="02070309020205020404" pitchFamily="49" charset="0"/>
                </a:rPr>
                <a:t>rate</a:t>
              </a:r>
              <a:r>
                <a:rPr lang="en-US" altLang="zh-CN" sz="1400" dirty="0">
                  <a:solidFill>
                    <a:srgbClr val="000000"/>
                  </a:solidFill>
                  <a:latin typeface="Courier New" panose="02070309020205020404" pitchFamily="49" charset="0"/>
                  <a:cs typeface="Courier New" panose="02070309020205020404" pitchFamily="49" charset="0"/>
                </a:rPr>
                <a:t>) {</a:t>
              </a:r>
            </a:p>
            <a:p>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ms_payRate</a:t>
              </a:r>
              <a:r>
                <a:rPr lang="en-US" altLang="zh-CN" sz="1400" dirty="0">
                  <a:solidFill>
                    <a:srgbClr val="000000"/>
                  </a:solidFill>
                  <a:latin typeface="Courier New" panose="02070309020205020404" pitchFamily="49" charset="0"/>
                  <a:cs typeface="Courier New" panose="02070309020205020404" pitchFamily="49" charset="0"/>
                </a:rPr>
                <a:t> = </a:t>
              </a:r>
              <a:r>
                <a:rPr lang="en-US" altLang="zh-CN" sz="1400" dirty="0">
                  <a:solidFill>
                    <a:srgbClr val="808080"/>
                  </a:solidFill>
                  <a:latin typeface="Courier New" panose="02070309020205020404" pitchFamily="49" charset="0"/>
                  <a:cs typeface="Courier New" panose="02070309020205020404" pitchFamily="49" charset="0"/>
                </a:rPr>
                <a:t>rate</a:t>
              </a:r>
              <a:r>
                <a:rPr lang="en-US" altLang="zh-CN" sz="1400" dirty="0">
                  <a:solidFill>
                    <a:srgbClr val="000000"/>
                  </a:solidFill>
                  <a:latin typeface="Courier New" panose="02070309020205020404" pitchFamily="49" charset="0"/>
                  <a:cs typeface="Courier New" panose="02070309020205020404" pitchFamily="49" charset="0"/>
                </a:rPr>
                <a:t>;</a:t>
              </a:r>
            </a:p>
            <a:p>
              <a:r>
                <a:rPr lang="en-US" altLang="zh-CN" sz="1400" dirty="0">
                  <a:solidFill>
                    <a:srgbClr val="000000"/>
                  </a:solidFill>
                  <a:latin typeface="Courier New" panose="02070309020205020404" pitchFamily="49" charset="0"/>
                  <a:cs typeface="Courier New" panose="02070309020205020404" pitchFamily="49" charset="0"/>
                </a:rPr>
                <a:t>}</a:t>
              </a:r>
            </a:p>
          </p:txBody>
        </p:sp>
        <p:grpSp>
          <p:nvGrpSpPr>
            <p:cNvPr id="51" name="组合 50">
              <a:extLst>
                <a:ext uri="{FF2B5EF4-FFF2-40B4-BE49-F238E27FC236}">
                  <a16:creationId xmlns:a16="http://schemas.microsoft.com/office/drawing/2014/main" id="{9F45ECE2-865F-4EFF-89EF-235D6BE093CD}"/>
                </a:ext>
              </a:extLst>
            </p:cNvPr>
            <p:cNvGrpSpPr/>
            <p:nvPr/>
          </p:nvGrpSpPr>
          <p:grpSpPr>
            <a:xfrm>
              <a:off x="117133" y="4626573"/>
              <a:ext cx="8704053" cy="475449"/>
              <a:chOff x="219973" y="1763590"/>
              <a:chExt cx="8704053" cy="475449"/>
            </a:xfrm>
          </p:grpSpPr>
          <p:sp>
            <p:nvSpPr>
              <p:cNvPr id="52" name="矩形: 圆顶角 51">
                <a:extLst>
                  <a:ext uri="{FF2B5EF4-FFF2-40B4-BE49-F238E27FC236}">
                    <a16:creationId xmlns:a16="http://schemas.microsoft.com/office/drawing/2014/main" id="{D5FCF5B3-3FD6-4F62-B8EB-8A4C2F5D5594}"/>
                  </a:ext>
                </a:extLst>
              </p:cNvPr>
              <p:cNvSpPr/>
              <p:nvPr/>
            </p:nvSpPr>
            <p:spPr>
              <a:xfrm>
                <a:off x="219974" y="1763590"/>
                <a:ext cx="8704052" cy="417061"/>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bg1"/>
                    </a:solidFill>
                    <a:latin typeface="Courier New" panose="02070309020205020404" pitchFamily="49" charset="0"/>
                    <a:cs typeface="Courier New" panose="02070309020205020404" pitchFamily="49" charset="0"/>
                  </a:rPr>
                  <a:t>定义静态成员函数</a:t>
                </a:r>
              </a:p>
            </p:txBody>
          </p:sp>
          <p:sp>
            <p:nvSpPr>
              <p:cNvPr id="53" name="矩形 52">
                <a:extLst>
                  <a:ext uri="{FF2B5EF4-FFF2-40B4-BE49-F238E27FC236}">
                    <a16:creationId xmlns:a16="http://schemas.microsoft.com/office/drawing/2014/main" id="{A99A1CDB-A8BF-4C16-AE35-5043A67CCBF8}"/>
                  </a:ext>
                </a:extLst>
              </p:cNvPr>
              <p:cNvSpPr/>
              <p:nvPr/>
            </p:nvSpPr>
            <p:spPr>
              <a:xfrm>
                <a:off x="219973" y="1777374"/>
                <a:ext cx="8704051" cy="461665"/>
              </a:xfrm>
              <a:prstGeom prst="rect">
                <a:avLst/>
              </a:prstGeom>
            </p:spPr>
            <p:txBody>
              <a:bodyPr wrap="square">
                <a:spAutoFit/>
              </a:bodyPr>
              <a:lstStyle/>
              <a:p>
                <a:endParaRPr lang="zh-CN" altLang="en-US" sz="2400" dirty="0">
                  <a:solidFill>
                    <a:schemeClr val="bg1"/>
                  </a:solidFill>
                  <a:latin typeface="Courier New" panose="02070309020205020404" pitchFamily="49" charset="0"/>
                  <a:cs typeface="Courier New" panose="02070309020205020404" pitchFamily="49" charset="0"/>
                </a:endParaRPr>
              </a:p>
            </p:txBody>
          </p:sp>
        </p:grpSp>
      </p:grpSp>
    </p:spTree>
    <p:extLst>
      <p:ext uri="{BB962C8B-B14F-4D97-AF65-F5344CB8AC3E}">
        <p14:creationId xmlns:p14="http://schemas.microsoft.com/office/powerpoint/2010/main" val="3757633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600733" y="4462650"/>
            <a:ext cx="2057400" cy="365125"/>
          </a:xfrm>
          <a:effectLst>
            <a:outerShdw blurRad="50800" dist="38100" dir="2700000" algn="tl" rotWithShape="0">
              <a:prstClr val="black">
                <a:alpha val="40000"/>
              </a:prstClr>
            </a:outerShdw>
          </a:effectLst>
        </p:spPr>
        <p:txBody>
          <a:bodyPr/>
          <a:lstStyle/>
          <a:p>
            <a:fld id="{6AD33FD5-61D2-4238-98DB-DB8C208BC919}" type="slidenum">
              <a:rPr lang="zh-CN" altLang="en-US" smtClean="0"/>
              <a:t>52</a:t>
            </a:fld>
            <a:endParaRPr lang="zh-CN" altLang="en-US" dirty="0"/>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842066" cy="584775"/>
          </a:xfrm>
          <a:prstGeom prst="rect">
            <a:avLst/>
          </a:prstGeom>
          <a:noFill/>
        </p:spPr>
        <p:txBody>
          <a:bodyPr wrap="square" rtlCol="0">
            <a:spAutoFit/>
          </a:bodyPr>
          <a:lstStyle/>
          <a:p>
            <a:r>
              <a:rPr lang="en-US" altLang="zh-CN" sz="3200" dirty="0">
                <a:solidFill>
                  <a:schemeClr val="bg1"/>
                </a:solidFill>
              </a:rPr>
              <a:t>6.4.2 </a:t>
            </a:r>
            <a:r>
              <a:rPr lang="zh-CN" altLang="en-US" sz="3200" dirty="0">
                <a:solidFill>
                  <a:schemeClr val="bg1"/>
                </a:solidFill>
                <a:latin typeface="Courier New" panose="02070309020205020404" pitchFamily="49" charset="0"/>
                <a:cs typeface="Courier New" panose="02070309020205020404" pitchFamily="49" charset="0"/>
              </a:rPr>
              <a:t>使用</a:t>
            </a:r>
            <a:r>
              <a:rPr lang="zh-CN" altLang="en-US" sz="3200" dirty="0">
                <a:solidFill>
                  <a:schemeClr val="bg1"/>
                </a:solidFill>
              </a:rPr>
              <a:t>静态成员</a:t>
            </a:r>
            <a:endParaRPr lang="zh-CN" altLang="en-US" sz="2400" dirty="0">
              <a:solidFill>
                <a:schemeClr val="bg1"/>
              </a:solidFill>
            </a:endParaRPr>
          </a:p>
        </p:txBody>
      </p:sp>
      <p:grpSp>
        <p:nvGrpSpPr>
          <p:cNvPr id="35" name="组合 34">
            <a:extLst>
              <a:ext uri="{FF2B5EF4-FFF2-40B4-BE49-F238E27FC236}">
                <a16:creationId xmlns:a16="http://schemas.microsoft.com/office/drawing/2014/main" id="{29CBEF09-EBE5-4B8A-8BAD-EAE6443AB1D8}"/>
              </a:ext>
            </a:extLst>
          </p:cNvPr>
          <p:cNvGrpSpPr/>
          <p:nvPr/>
        </p:nvGrpSpPr>
        <p:grpSpPr>
          <a:xfrm>
            <a:off x="219679" y="2409074"/>
            <a:ext cx="8704169" cy="871113"/>
            <a:chOff x="117017" y="4626573"/>
            <a:chExt cx="8704169" cy="871113"/>
          </a:xfrm>
          <a:effectLst>
            <a:outerShdw blurRad="50800" dist="38100" dir="2700000" algn="tl" rotWithShape="0">
              <a:prstClr val="black">
                <a:alpha val="40000"/>
              </a:prstClr>
            </a:outerShdw>
          </a:effectLst>
        </p:grpSpPr>
        <p:sp>
          <p:nvSpPr>
            <p:cNvPr id="36" name="矩形: 圆角 36">
              <a:extLst>
                <a:ext uri="{FF2B5EF4-FFF2-40B4-BE49-F238E27FC236}">
                  <a16:creationId xmlns:a16="http://schemas.microsoft.com/office/drawing/2014/main" id="{A98DB6BE-E66A-416E-B71A-3AEC672EF8AC}"/>
                </a:ext>
              </a:extLst>
            </p:cNvPr>
            <p:cNvSpPr/>
            <p:nvPr/>
          </p:nvSpPr>
          <p:spPr>
            <a:xfrm>
              <a:off x="117017" y="5051923"/>
              <a:ext cx="8704051" cy="445763"/>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 fmla="*/ 0 w 8704051"/>
                <a:gd name="connsiteY0" fmla="*/ 823321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103039 h 926360"/>
                <a:gd name="connsiteX4" fmla="*/ 8705787 w 8705787"/>
                <a:gd name="connsiteY4" fmla="*/ 825702 h 926360"/>
                <a:gd name="connsiteX5" fmla="*/ 8605129 w 8705787"/>
                <a:gd name="connsiteY5" fmla="*/ 926360 h 926360"/>
                <a:gd name="connsiteX6" fmla="*/ 102394 w 8705787"/>
                <a:gd name="connsiteY6" fmla="*/ 926360 h 926360"/>
                <a:gd name="connsiteX7" fmla="*/ 1736 w 8705787"/>
                <a:gd name="connsiteY7" fmla="*/ 825702 h 926360"/>
                <a:gd name="connsiteX0" fmla="*/ 1736 w 9277174"/>
                <a:gd name="connsiteY0" fmla="*/ 825702 h 926360"/>
                <a:gd name="connsiteX1" fmla="*/ 0 w 9277174"/>
                <a:gd name="connsiteY1" fmla="*/ 0 h 926360"/>
                <a:gd name="connsiteX2" fmla="*/ 8605129 w 9277174"/>
                <a:gd name="connsiteY2" fmla="*/ 2381 h 926360"/>
                <a:gd name="connsiteX3" fmla="*/ 8705787 w 9277174"/>
                <a:gd name="connsiteY3" fmla="*/ 825702 h 926360"/>
                <a:gd name="connsiteX4" fmla="*/ 8605129 w 9277174"/>
                <a:gd name="connsiteY4" fmla="*/ 926360 h 926360"/>
                <a:gd name="connsiteX5" fmla="*/ 102394 w 9277174"/>
                <a:gd name="connsiteY5" fmla="*/ 926360 h 926360"/>
                <a:gd name="connsiteX6" fmla="*/ 1736 w 9277174"/>
                <a:gd name="connsiteY6" fmla="*/ 825702 h 926360"/>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825702 h 926360"/>
                <a:gd name="connsiteX4" fmla="*/ 8605129 w 8705787"/>
                <a:gd name="connsiteY4" fmla="*/ 926360 h 926360"/>
                <a:gd name="connsiteX5" fmla="*/ 102394 w 8705787"/>
                <a:gd name="connsiteY5" fmla="*/ 926360 h 926360"/>
                <a:gd name="connsiteX6" fmla="*/ 1736 w 8705787"/>
                <a:gd name="connsiteY6" fmla="*/ 825702 h 926360"/>
                <a:gd name="connsiteX0" fmla="*/ 1736 w 8706729"/>
                <a:gd name="connsiteY0" fmla="*/ 825702 h 926360"/>
                <a:gd name="connsiteX1" fmla="*/ 0 w 8706729"/>
                <a:gd name="connsiteY1" fmla="*/ 0 h 926360"/>
                <a:gd name="connsiteX2" fmla="*/ 8706729 w 8706729"/>
                <a:gd name="connsiteY2" fmla="*/ 2381 h 926360"/>
                <a:gd name="connsiteX3" fmla="*/ 8705787 w 8706729"/>
                <a:gd name="connsiteY3" fmla="*/ 825702 h 926360"/>
                <a:gd name="connsiteX4" fmla="*/ 8605129 w 8706729"/>
                <a:gd name="connsiteY4" fmla="*/ 926360 h 926360"/>
                <a:gd name="connsiteX5" fmla="*/ 102394 w 8706729"/>
                <a:gd name="connsiteY5" fmla="*/ 926360 h 926360"/>
                <a:gd name="connsiteX6" fmla="*/ 1736 w 8706729"/>
                <a:gd name="connsiteY6" fmla="*/ 825702 h 926360"/>
                <a:gd name="connsiteX0" fmla="*/ 117 w 8705110"/>
                <a:gd name="connsiteY0" fmla="*/ 825702 h 926360"/>
                <a:gd name="connsiteX1" fmla="*/ 762 w 8705110"/>
                <a:gd name="connsiteY1" fmla="*/ 0 h 926360"/>
                <a:gd name="connsiteX2" fmla="*/ 8705110 w 8705110"/>
                <a:gd name="connsiteY2" fmla="*/ 2381 h 926360"/>
                <a:gd name="connsiteX3" fmla="*/ 8704168 w 8705110"/>
                <a:gd name="connsiteY3" fmla="*/ 825702 h 926360"/>
                <a:gd name="connsiteX4" fmla="*/ 8603510 w 8705110"/>
                <a:gd name="connsiteY4" fmla="*/ 926360 h 926360"/>
                <a:gd name="connsiteX5" fmla="*/ 100775 w 8705110"/>
                <a:gd name="connsiteY5" fmla="*/ 926360 h 926360"/>
                <a:gd name="connsiteX6" fmla="*/ 117 w 8705110"/>
                <a:gd name="connsiteY6" fmla="*/ 825702 h 92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7F3E6"/>
            </a:solidFill>
            <a:ln>
              <a:solidFill>
                <a:srgbClr val="E7F3E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20000"/>
                </a:lnSpc>
                <a:buClr>
                  <a:srgbClr val="262685"/>
                </a:buClr>
                <a:buSzPct val="80000"/>
              </a:pPr>
              <a:r>
                <a:rPr lang="zh-CN" altLang="en-US" sz="2000" dirty="0">
                  <a:solidFill>
                    <a:srgbClr val="000000"/>
                  </a:solidFill>
                  <a:latin typeface="MicrosoftYaHei"/>
                </a:rPr>
                <a:t>在静态成员函数内部能不能直接使用 </a:t>
              </a:r>
              <a:r>
                <a:rPr lang="en-US" altLang="zh-CN" sz="2000" dirty="0">
                  <a:solidFill>
                    <a:srgbClr val="000000"/>
                  </a:solidFill>
                  <a:latin typeface="Courier New" panose="02070309020205020404" pitchFamily="49" charset="0"/>
                  <a:cs typeface="Courier New" panose="02070309020205020404" pitchFamily="49" charset="0"/>
                </a:rPr>
                <a:t>this</a:t>
              </a:r>
              <a:r>
                <a:rPr lang="en-US" altLang="zh-CN" sz="2000" dirty="0">
                  <a:solidFill>
                    <a:srgbClr val="000000"/>
                  </a:solidFill>
                  <a:latin typeface="MicrosoftYaHei"/>
                </a:rPr>
                <a:t> </a:t>
              </a:r>
              <a:r>
                <a:rPr lang="zh-CN" altLang="en-US" sz="2000" dirty="0">
                  <a:solidFill>
                    <a:srgbClr val="000000"/>
                  </a:solidFill>
                  <a:latin typeface="MicrosoftYaHei"/>
                </a:rPr>
                <a:t>指针</a:t>
              </a:r>
              <a:r>
                <a:rPr lang="en-US" altLang="zh-CN" sz="2000" dirty="0">
                  <a:solidFill>
                    <a:srgbClr val="000000"/>
                  </a:solidFill>
                  <a:latin typeface="MicrosoftYaHei"/>
                </a:rPr>
                <a:t>?</a:t>
              </a:r>
              <a:endParaRPr lang="en-US" altLang="zh-CN" sz="1000" dirty="0">
                <a:solidFill>
                  <a:srgbClr val="000000"/>
                </a:solidFill>
                <a:latin typeface="MicrosoftYaHei"/>
              </a:endParaRPr>
            </a:p>
          </p:txBody>
        </p:sp>
        <p:sp>
          <p:nvSpPr>
            <p:cNvPr id="37" name="矩形: 圆顶角 36">
              <a:extLst>
                <a:ext uri="{FF2B5EF4-FFF2-40B4-BE49-F238E27FC236}">
                  <a16:creationId xmlns:a16="http://schemas.microsoft.com/office/drawing/2014/main" id="{72075FAA-1A22-43E7-93E1-3A1253B71D98}"/>
                </a:ext>
              </a:extLst>
            </p:cNvPr>
            <p:cNvSpPr/>
            <p:nvPr/>
          </p:nvSpPr>
          <p:spPr>
            <a:xfrm>
              <a:off x="117134" y="4626573"/>
              <a:ext cx="8704052" cy="417061"/>
            </a:xfrm>
            <a:prstGeom prst="round2SameRect">
              <a:avLst>
                <a:gd name="adj1" fmla="val 20076"/>
                <a:gd name="adj2" fmla="val 0"/>
              </a:avLst>
            </a:prstGeom>
            <a:solidFill>
              <a:srgbClr val="118707"/>
            </a:solidFill>
            <a:ln>
              <a:solidFill>
                <a:srgbClr val="1187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bg1"/>
                  </a:solidFill>
                  <a:latin typeface="Courier New" panose="02070309020205020404" pitchFamily="49" charset="0"/>
                  <a:cs typeface="Courier New" panose="02070309020205020404" pitchFamily="49" charset="0"/>
                </a:rPr>
                <a:t>问题</a:t>
              </a:r>
            </a:p>
          </p:txBody>
        </p:sp>
      </p:grpSp>
      <p:grpSp>
        <p:nvGrpSpPr>
          <p:cNvPr id="38" name="组合 37">
            <a:extLst>
              <a:ext uri="{FF2B5EF4-FFF2-40B4-BE49-F238E27FC236}">
                <a16:creationId xmlns:a16="http://schemas.microsoft.com/office/drawing/2014/main" id="{868E5B04-5E8D-4267-8B4D-DDC7458B04A6}"/>
              </a:ext>
            </a:extLst>
          </p:cNvPr>
          <p:cNvGrpSpPr/>
          <p:nvPr/>
        </p:nvGrpSpPr>
        <p:grpSpPr>
          <a:xfrm>
            <a:off x="219679" y="3500379"/>
            <a:ext cx="8704169" cy="1230314"/>
            <a:chOff x="117017" y="4626573"/>
            <a:chExt cx="8704169" cy="1230314"/>
          </a:xfrm>
          <a:effectLst>
            <a:outerShdw blurRad="50800" dist="38100" dir="2700000" algn="tl" rotWithShape="0">
              <a:prstClr val="black">
                <a:alpha val="40000"/>
              </a:prstClr>
            </a:outerShdw>
          </a:effectLst>
        </p:grpSpPr>
        <p:sp>
          <p:nvSpPr>
            <p:cNvPr id="39" name="矩形: 圆角 36">
              <a:extLst>
                <a:ext uri="{FF2B5EF4-FFF2-40B4-BE49-F238E27FC236}">
                  <a16:creationId xmlns:a16="http://schemas.microsoft.com/office/drawing/2014/main" id="{1911B3F8-8FC0-40DD-AC62-DDBB8D5FDE83}"/>
                </a:ext>
              </a:extLst>
            </p:cNvPr>
            <p:cNvSpPr/>
            <p:nvPr/>
          </p:nvSpPr>
          <p:spPr>
            <a:xfrm>
              <a:off x="117017" y="5051923"/>
              <a:ext cx="8704051" cy="804964"/>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 fmla="*/ 0 w 8704051"/>
                <a:gd name="connsiteY0" fmla="*/ 823321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103039 h 926360"/>
                <a:gd name="connsiteX4" fmla="*/ 8705787 w 8705787"/>
                <a:gd name="connsiteY4" fmla="*/ 825702 h 926360"/>
                <a:gd name="connsiteX5" fmla="*/ 8605129 w 8705787"/>
                <a:gd name="connsiteY5" fmla="*/ 926360 h 926360"/>
                <a:gd name="connsiteX6" fmla="*/ 102394 w 8705787"/>
                <a:gd name="connsiteY6" fmla="*/ 926360 h 926360"/>
                <a:gd name="connsiteX7" fmla="*/ 1736 w 8705787"/>
                <a:gd name="connsiteY7" fmla="*/ 825702 h 926360"/>
                <a:gd name="connsiteX0" fmla="*/ 1736 w 9277174"/>
                <a:gd name="connsiteY0" fmla="*/ 825702 h 926360"/>
                <a:gd name="connsiteX1" fmla="*/ 0 w 9277174"/>
                <a:gd name="connsiteY1" fmla="*/ 0 h 926360"/>
                <a:gd name="connsiteX2" fmla="*/ 8605129 w 9277174"/>
                <a:gd name="connsiteY2" fmla="*/ 2381 h 926360"/>
                <a:gd name="connsiteX3" fmla="*/ 8705787 w 9277174"/>
                <a:gd name="connsiteY3" fmla="*/ 825702 h 926360"/>
                <a:gd name="connsiteX4" fmla="*/ 8605129 w 9277174"/>
                <a:gd name="connsiteY4" fmla="*/ 926360 h 926360"/>
                <a:gd name="connsiteX5" fmla="*/ 102394 w 9277174"/>
                <a:gd name="connsiteY5" fmla="*/ 926360 h 926360"/>
                <a:gd name="connsiteX6" fmla="*/ 1736 w 9277174"/>
                <a:gd name="connsiteY6" fmla="*/ 825702 h 926360"/>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825702 h 926360"/>
                <a:gd name="connsiteX4" fmla="*/ 8605129 w 8705787"/>
                <a:gd name="connsiteY4" fmla="*/ 926360 h 926360"/>
                <a:gd name="connsiteX5" fmla="*/ 102394 w 8705787"/>
                <a:gd name="connsiteY5" fmla="*/ 926360 h 926360"/>
                <a:gd name="connsiteX6" fmla="*/ 1736 w 8705787"/>
                <a:gd name="connsiteY6" fmla="*/ 825702 h 926360"/>
                <a:gd name="connsiteX0" fmla="*/ 1736 w 8706729"/>
                <a:gd name="connsiteY0" fmla="*/ 825702 h 926360"/>
                <a:gd name="connsiteX1" fmla="*/ 0 w 8706729"/>
                <a:gd name="connsiteY1" fmla="*/ 0 h 926360"/>
                <a:gd name="connsiteX2" fmla="*/ 8706729 w 8706729"/>
                <a:gd name="connsiteY2" fmla="*/ 2381 h 926360"/>
                <a:gd name="connsiteX3" fmla="*/ 8705787 w 8706729"/>
                <a:gd name="connsiteY3" fmla="*/ 825702 h 926360"/>
                <a:gd name="connsiteX4" fmla="*/ 8605129 w 8706729"/>
                <a:gd name="connsiteY4" fmla="*/ 926360 h 926360"/>
                <a:gd name="connsiteX5" fmla="*/ 102394 w 8706729"/>
                <a:gd name="connsiteY5" fmla="*/ 926360 h 926360"/>
                <a:gd name="connsiteX6" fmla="*/ 1736 w 8706729"/>
                <a:gd name="connsiteY6" fmla="*/ 825702 h 926360"/>
                <a:gd name="connsiteX0" fmla="*/ 117 w 8705110"/>
                <a:gd name="connsiteY0" fmla="*/ 825702 h 926360"/>
                <a:gd name="connsiteX1" fmla="*/ 762 w 8705110"/>
                <a:gd name="connsiteY1" fmla="*/ 0 h 926360"/>
                <a:gd name="connsiteX2" fmla="*/ 8705110 w 8705110"/>
                <a:gd name="connsiteY2" fmla="*/ 2381 h 926360"/>
                <a:gd name="connsiteX3" fmla="*/ 8704168 w 8705110"/>
                <a:gd name="connsiteY3" fmla="*/ 825702 h 926360"/>
                <a:gd name="connsiteX4" fmla="*/ 8603510 w 8705110"/>
                <a:gd name="connsiteY4" fmla="*/ 926360 h 926360"/>
                <a:gd name="connsiteX5" fmla="*/ 100775 w 8705110"/>
                <a:gd name="connsiteY5" fmla="*/ 926360 h 926360"/>
                <a:gd name="connsiteX6" fmla="*/ 117 w 8705110"/>
                <a:gd name="connsiteY6" fmla="*/ 825702 h 92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7F3E6"/>
            </a:solidFill>
            <a:ln>
              <a:solidFill>
                <a:srgbClr val="E7F3E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20000"/>
                </a:lnSpc>
                <a:buClr>
                  <a:srgbClr val="262685"/>
                </a:buClr>
                <a:buSzPct val="80000"/>
              </a:pPr>
              <a:r>
                <a:rPr lang="zh-CN" altLang="en-US" sz="2000" dirty="0">
                  <a:solidFill>
                    <a:srgbClr val="000000"/>
                  </a:solidFill>
                  <a:latin typeface="MicrosoftYaHei"/>
                </a:rPr>
                <a:t>不能，静态成员函数不与任何对象绑定，因此不包含 </a:t>
              </a:r>
              <a:r>
                <a:rPr lang="en-US" altLang="zh-CN" sz="2000" dirty="0">
                  <a:solidFill>
                    <a:srgbClr val="000000"/>
                  </a:solidFill>
                  <a:latin typeface="Courier New" panose="02070309020205020404" pitchFamily="49" charset="0"/>
                  <a:cs typeface="Courier New" panose="02070309020205020404" pitchFamily="49" charset="0"/>
                </a:rPr>
                <a:t>this</a:t>
              </a:r>
              <a:r>
                <a:rPr lang="en-US" altLang="zh-CN" sz="2000" dirty="0">
                  <a:solidFill>
                    <a:srgbClr val="000000"/>
                  </a:solidFill>
                  <a:latin typeface="MicrosoftYaHei"/>
                </a:rPr>
                <a:t> </a:t>
              </a:r>
              <a:r>
                <a:rPr lang="zh-CN" altLang="en-US" sz="2000" dirty="0">
                  <a:solidFill>
                    <a:srgbClr val="000000"/>
                  </a:solidFill>
                  <a:latin typeface="MicrosoftYaHei"/>
                </a:rPr>
                <a:t>指针，也就是说不能直接访问普通成员</a:t>
              </a:r>
              <a:endParaRPr lang="en-US" altLang="zh-CN" sz="1000" dirty="0">
                <a:solidFill>
                  <a:srgbClr val="000000"/>
                </a:solidFill>
                <a:latin typeface="MicrosoftYaHei"/>
              </a:endParaRPr>
            </a:p>
          </p:txBody>
        </p:sp>
        <p:sp>
          <p:nvSpPr>
            <p:cNvPr id="40" name="矩形: 圆顶角 39">
              <a:extLst>
                <a:ext uri="{FF2B5EF4-FFF2-40B4-BE49-F238E27FC236}">
                  <a16:creationId xmlns:a16="http://schemas.microsoft.com/office/drawing/2014/main" id="{0346D806-A4E5-4D90-BEF3-23262E34139C}"/>
                </a:ext>
              </a:extLst>
            </p:cNvPr>
            <p:cNvSpPr/>
            <p:nvPr/>
          </p:nvSpPr>
          <p:spPr>
            <a:xfrm>
              <a:off x="117134" y="4626573"/>
              <a:ext cx="8704052" cy="417061"/>
            </a:xfrm>
            <a:prstGeom prst="round2SameRect">
              <a:avLst>
                <a:gd name="adj1" fmla="val 20076"/>
                <a:gd name="adj2" fmla="val 0"/>
              </a:avLst>
            </a:prstGeom>
            <a:solidFill>
              <a:srgbClr val="118707"/>
            </a:solidFill>
            <a:ln>
              <a:solidFill>
                <a:srgbClr val="1187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bg1"/>
                  </a:solidFill>
                  <a:latin typeface="Courier New" panose="02070309020205020404" pitchFamily="49" charset="0"/>
                  <a:cs typeface="Courier New" panose="02070309020205020404" pitchFamily="49" charset="0"/>
                </a:rPr>
                <a:t>答案</a:t>
              </a:r>
            </a:p>
          </p:txBody>
        </p:sp>
      </p:grpSp>
      <p:grpSp>
        <p:nvGrpSpPr>
          <p:cNvPr id="41" name="组合 40">
            <a:extLst>
              <a:ext uri="{FF2B5EF4-FFF2-40B4-BE49-F238E27FC236}">
                <a16:creationId xmlns:a16="http://schemas.microsoft.com/office/drawing/2014/main" id="{F8B44DDB-9899-4B46-9FED-F221B3BC9592}"/>
              </a:ext>
            </a:extLst>
          </p:cNvPr>
          <p:cNvGrpSpPr/>
          <p:nvPr/>
        </p:nvGrpSpPr>
        <p:grpSpPr>
          <a:xfrm>
            <a:off x="219915" y="1317769"/>
            <a:ext cx="8704169" cy="871113"/>
            <a:chOff x="117017" y="4626573"/>
            <a:chExt cx="8704169" cy="871113"/>
          </a:xfrm>
          <a:effectLst>
            <a:outerShdw blurRad="50800" dist="38100" dir="2700000" algn="tl" rotWithShape="0">
              <a:prstClr val="black">
                <a:alpha val="40000"/>
              </a:prstClr>
            </a:outerShdw>
          </a:effectLst>
        </p:grpSpPr>
        <p:sp>
          <p:nvSpPr>
            <p:cNvPr id="42" name="矩形: 圆角 36">
              <a:extLst>
                <a:ext uri="{FF2B5EF4-FFF2-40B4-BE49-F238E27FC236}">
                  <a16:creationId xmlns:a16="http://schemas.microsoft.com/office/drawing/2014/main" id="{E5CD2472-2B07-4057-A837-A98BCE2A6C2F}"/>
                </a:ext>
              </a:extLst>
            </p:cNvPr>
            <p:cNvSpPr/>
            <p:nvPr/>
          </p:nvSpPr>
          <p:spPr>
            <a:xfrm>
              <a:off x="117017" y="5051923"/>
              <a:ext cx="8704051" cy="445763"/>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 fmla="*/ 0 w 8704051"/>
                <a:gd name="connsiteY0" fmla="*/ 823321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103039 h 926360"/>
                <a:gd name="connsiteX4" fmla="*/ 8705787 w 8705787"/>
                <a:gd name="connsiteY4" fmla="*/ 825702 h 926360"/>
                <a:gd name="connsiteX5" fmla="*/ 8605129 w 8705787"/>
                <a:gd name="connsiteY5" fmla="*/ 926360 h 926360"/>
                <a:gd name="connsiteX6" fmla="*/ 102394 w 8705787"/>
                <a:gd name="connsiteY6" fmla="*/ 926360 h 926360"/>
                <a:gd name="connsiteX7" fmla="*/ 1736 w 8705787"/>
                <a:gd name="connsiteY7" fmla="*/ 825702 h 926360"/>
                <a:gd name="connsiteX0" fmla="*/ 1736 w 9277174"/>
                <a:gd name="connsiteY0" fmla="*/ 825702 h 926360"/>
                <a:gd name="connsiteX1" fmla="*/ 0 w 9277174"/>
                <a:gd name="connsiteY1" fmla="*/ 0 h 926360"/>
                <a:gd name="connsiteX2" fmla="*/ 8605129 w 9277174"/>
                <a:gd name="connsiteY2" fmla="*/ 2381 h 926360"/>
                <a:gd name="connsiteX3" fmla="*/ 8705787 w 9277174"/>
                <a:gd name="connsiteY3" fmla="*/ 825702 h 926360"/>
                <a:gd name="connsiteX4" fmla="*/ 8605129 w 9277174"/>
                <a:gd name="connsiteY4" fmla="*/ 926360 h 926360"/>
                <a:gd name="connsiteX5" fmla="*/ 102394 w 9277174"/>
                <a:gd name="connsiteY5" fmla="*/ 926360 h 926360"/>
                <a:gd name="connsiteX6" fmla="*/ 1736 w 9277174"/>
                <a:gd name="connsiteY6" fmla="*/ 825702 h 926360"/>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825702 h 926360"/>
                <a:gd name="connsiteX4" fmla="*/ 8605129 w 8705787"/>
                <a:gd name="connsiteY4" fmla="*/ 926360 h 926360"/>
                <a:gd name="connsiteX5" fmla="*/ 102394 w 8705787"/>
                <a:gd name="connsiteY5" fmla="*/ 926360 h 926360"/>
                <a:gd name="connsiteX6" fmla="*/ 1736 w 8705787"/>
                <a:gd name="connsiteY6" fmla="*/ 825702 h 926360"/>
                <a:gd name="connsiteX0" fmla="*/ 1736 w 8706729"/>
                <a:gd name="connsiteY0" fmla="*/ 825702 h 926360"/>
                <a:gd name="connsiteX1" fmla="*/ 0 w 8706729"/>
                <a:gd name="connsiteY1" fmla="*/ 0 h 926360"/>
                <a:gd name="connsiteX2" fmla="*/ 8706729 w 8706729"/>
                <a:gd name="connsiteY2" fmla="*/ 2381 h 926360"/>
                <a:gd name="connsiteX3" fmla="*/ 8705787 w 8706729"/>
                <a:gd name="connsiteY3" fmla="*/ 825702 h 926360"/>
                <a:gd name="connsiteX4" fmla="*/ 8605129 w 8706729"/>
                <a:gd name="connsiteY4" fmla="*/ 926360 h 926360"/>
                <a:gd name="connsiteX5" fmla="*/ 102394 w 8706729"/>
                <a:gd name="connsiteY5" fmla="*/ 926360 h 926360"/>
                <a:gd name="connsiteX6" fmla="*/ 1736 w 8706729"/>
                <a:gd name="connsiteY6" fmla="*/ 825702 h 926360"/>
                <a:gd name="connsiteX0" fmla="*/ 117 w 8705110"/>
                <a:gd name="connsiteY0" fmla="*/ 825702 h 926360"/>
                <a:gd name="connsiteX1" fmla="*/ 762 w 8705110"/>
                <a:gd name="connsiteY1" fmla="*/ 0 h 926360"/>
                <a:gd name="connsiteX2" fmla="*/ 8705110 w 8705110"/>
                <a:gd name="connsiteY2" fmla="*/ 2381 h 926360"/>
                <a:gd name="connsiteX3" fmla="*/ 8704168 w 8705110"/>
                <a:gd name="connsiteY3" fmla="*/ 825702 h 926360"/>
                <a:gd name="connsiteX4" fmla="*/ 8603510 w 8705110"/>
                <a:gd name="connsiteY4" fmla="*/ 926360 h 926360"/>
                <a:gd name="connsiteX5" fmla="*/ 100775 w 8705110"/>
                <a:gd name="connsiteY5" fmla="*/ 926360 h 926360"/>
                <a:gd name="connsiteX6" fmla="*/ 117 w 8705110"/>
                <a:gd name="connsiteY6" fmla="*/ 825702 h 92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F9EEEE"/>
            </a:solidFill>
            <a:ln>
              <a:solidFill>
                <a:srgbClr val="F9EEEE"/>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20000"/>
                </a:lnSpc>
                <a:buClr>
                  <a:srgbClr val="E2A856"/>
                </a:buClr>
                <a:buSzPct val="80000"/>
              </a:pPr>
              <a:r>
                <a:rPr lang="zh-CN" altLang="en-US" sz="2000" dirty="0">
                  <a:solidFill>
                    <a:srgbClr val="000000"/>
                  </a:solidFill>
                  <a:latin typeface="Courier New" panose="02070309020205020404" pitchFamily="49" charset="0"/>
                </a:rPr>
                <a:t>一个类的静态数据成员不属于类对象，类对象不包含任何静态数据成员</a:t>
              </a:r>
              <a:endParaRPr lang="en-US" altLang="zh-CN" sz="2000" dirty="0">
                <a:solidFill>
                  <a:srgbClr val="000000"/>
                </a:solidFill>
                <a:latin typeface="Courier New" panose="02070309020205020404" pitchFamily="49" charset="0"/>
              </a:endParaRPr>
            </a:p>
          </p:txBody>
        </p:sp>
        <p:sp>
          <p:nvSpPr>
            <p:cNvPr id="43" name="矩形: 圆顶角 42">
              <a:extLst>
                <a:ext uri="{FF2B5EF4-FFF2-40B4-BE49-F238E27FC236}">
                  <a16:creationId xmlns:a16="http://schemas.microsoft.com/office/drawing/2014/main" id="{67172EA3-7924-4D46-AFA1-E0A0BD8A3965}"/>
                </a:ext>
              </a:extLst>
            </p:cNvPr>
            <p:cNvSpPr/>
            <p:nvPr/>
          </p:nvSpPr>
          <p:spPr>
            <a:xfrm>
              <a:off x="117134" y="4626573"/>
              <a:ext cx="8704052" cy="417061"/>
            </a:xfrm>
            <a:prstGeom prst="round2SameRect">
              <a:avLst>
                <a:gd name="adj1" fmla="val 20076"/>
                <a:gd name="adj2" fmla="val 0"/>
              </a:avLst>
            </a:prstGeom>
            <a:solidFill>
              <a:srgbClr val="CC5B5B"/>
            </a:solidFill>
            <a:ln>
              <a:solidFill>
                <a:srgbClr val="CC5B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bg1"/>
                  </a:solidFill>
                  <a:latin typeface="Courier New" panose="02070309020205020404" pitchFamily="49" charset="0"/>
                  <a:cs typeface="Courier New" panose="02070309020205020404" pitchFamily="49" charset="0"/>
                </a:rPr>
                <a:t>注意</a:t>
              </a:r>
            </a:p>
          </p:txBody>
        </p:sp>
      </p:grpSp>
      <p:grpSp>
        <p:nvGrpSpPr>
          <p:cNvPr id="31" name="组合 30">
            <a:extLst>
              <a:ext uri="{FF2B5EF4-FFF2-40B4-BE49-F238E27FC236}">
                <a16:creationId xmlns:a16="http://schemas.microsoft.com/office/drawing/2014/main" id="{CE29CC57-2319-4F85-B832-5F5C1DFF96AD}"/>
              </a:ext>
            </a:extLst>
          </p:cNvPr>
          <p:cNvGrpSpPr/>
          <p:nvPr/>
        </p:nvGrpSpPr>
        <p:grpSpPr>
          <a:xfrm>
            <a:off x="219679" y="4958224"/>
            <a:ext cx="8704169" cy="1164014"/>
            <a:chOff x="117017" y="4626573"/>
            <a:chExt cx="8704169" cy="1164014"/>
          </a:xfrm>
          <a:effectLst>
            <a:outerShdw blurRad="50800" dist="38100" dir="2700000" algn="tl" rotWithShape="0">
              <a:prstClr val="black">
                <a:alpha val="40000"/>
              </a:prstClr>
            </a:outerShdw>
          </a:effectLst>
        </p:grpSpPr>
        <p:sp>
          <p:nvSpPr>
            <p:cNvPr id="32" name="矩形: 圆角 36">
              <a:extLst>
                <a:ext uri="{FF2B5EF4-FFF2-40B4-BE49-F238E27FC236}">
                  <a16:creationId xmlns:a16="http://schemas.microsoft.com/office/drawing/2014/main" id="{B76F73BF-2E2B-4F41-A8C6-17B9D6140402}"/>
                </a:ext>
              </a:extLst>
            </p:cNvPr>
            <p:cNvSpPr/>
            <p:nvPr/>
          </p:nvSpPr>
          <p:spPr>
            <a:xfrm>
              <a:off x="117017" y="5051923"/>
              <a:ext cx="8704051" cy="738664"/>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 fmla="*/ 0 w 8704051"/>
                <a:gd name="connsiteY0" fmla="*/ 823321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103039 h 926360"/>
                <a:gd name="connsiteX4" fmla="*/ 8705787 w 8705787"/>
                <a:gd name="connsiteY4" fmla="*/ 825702 h 926360"/>
                <a:gd name="connsiteX5" fmla="*/ 8605129 w 8705787"/>
                <a:gd name="connsiteY5" fmla="*/ 926360 h 926360"/>
                <a:gd name="connsiteX6" fmla="*/ 102394 w 8705787"/>
                <a:gd name="connsiteY6" fmla="*/ 926360 h 926360"/>
                <a:gd name="connsiteX7" fmla="*/ 1736 w 8705787"/>
                <a:gd name="connsiteY7" fmla="*/ 825702 h 926360"/>
                <a:gd name="connsiteX0" fmla="*/ 1736 w 9277174"/>
                <a:gd name="connsiteY0" fmla="*/ 825702 h 926360"/>
                <a:gd name="connsiteX1" fmla="*/ 0 w 9277174"/>
                <a:gd name="connsiteY1" fmla="*/ 0 h 926360"/>
                <a:gd name="connsiteX2" fmla="*/ 8605129 w 9277174"/>
                <a:gd name="connsiteY2" fmla="*/ 2381 h 926360"/>
                <a:gd name="connsiteX3" fmla="*/ 8705787 w 9277174"/>
                <a:gd name="connsiteY3" fmla="*/ 825702 h 926360"/>
                <a:gd name="connsiteX4" fmla="*/ 8605129 w 9277174"/>
                <a:gd name="connsiteY4" fmla="*/ 926360 h 926360"/>
                <a:gd name="connsiteX5" fmla="*/ 102394 w 9277174"/>
                <a:gd name="connsiteY5" fmla="*/ 926360 h 926360"/>
                <a:gd name="connsiteX6" fmla="*/ 1736 w 9277174"/>
                <a:gd name="connsiteY6" fmla="*/ 825702 h 926360"/>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825702 h 926360"/>
                <a:gd name="connsiteX4" fmla="*/ 8605129 w 8705787"/>
                <a:gd name="connsiteY4" fmla="*/ 926360 h 926360"/>
                <a:gd name="connsiteX5" fmla="*/ 102394 w 8705787"/>
                <a:gd name="connsiteY5" fmla="*/ 926360 h 926360"/>
                <a:gd name="connsiteX6" fmla="*/ 1736 w 8705787"/>
                <a:gd name="connsiteY6" fmla="*/ 825702 h 926360"/>
                <a:gd name="connsiteX0" fmla="*/ 1736 w 8706729"/>
                <a:gd name="connsiteY0" fmla="*/ 825702 h 926360"/>
                <a:gd name="connsiteX1" fmla="*/ 0 w 8706729"/>
                <a:gd name="connsiteY1" fmla="*/ 0 h 926360"/>
                <a:gd name="connsiteX2" fmla="*/ 8706729 w 8706729"/>
                <a:gd name="connsiteY2" fmla="*/ 2381 h 926360"/>
                <a:gd name="connsiteX3" fmla="*/ 8705787 w 8706729"/>
                <a:gd name="connsiteY3" fmla="*/ 825702 h 926360"/>
                <a:gd name="connsiteX4" fmla="*/ 8605129 w 8706729"/>
                <a:gd name="connsiteY4" fmla="*/ 926360 h 926360"/>
                <a:gd name="connsiteX5" fmla="*/ 102394 w 8706729"/>
                <a:gd name="connsiteY5" fmla="*/ 926360 h 926360"/>
                <a:gd name="connsiteX6" fmla="*/ 1736 w 8706729"/>
                <a:gd name="connsiteY6" fmla="*/ 825702 h 926360"/>
                <a:gd name="connsiteX0" fmla="*/ 117 w 8705110"/>
                <a:gd name="connsiteY0" fmla="*/ 825702 h 926360"/>
                <a:gd name="connsiteX1" fmla="*/ 762 w 8705110"/>
                <a:gd name="connsiteY1" fmla="*/ 0 h 926360"/>
                <a:gd name="connsiteX2" fmla="*/ 8705110 w 8705110"/>
                <a:gd name="connsiteY2" fmla="*/ 2381 h 926360"/>
                <a:gd name="connsiteX3" fmla="*/ 8704168 w 8705110"/>
                <a:gd name="connsiteY3" fmla="*/ 825702 h 926360"/>
                <a:gd name="connsiteX4" fmla="*/ 8603510 w 8705110"/>
                <a:gd name="connsiteY4" fmla="*/ 926360 h 926360"/>
                <a:gd name="connsiteX5" fmla="*/ 100775 w 8705110"/>
                <a:gd name="connsiteY5" fmla="*/ 926360 h 926360"/>
                <a:gd name="connsiteX6" fmla="*/ 117 w 8705110"/>
                <a:gd name="connsiteY6" fmla="*/ 825702 h 92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en-US" altLang="zh-CN" sz="1400" dirty="0">
                  <a:solidFill>
                    <a:srgbClr val="0000FF"/>
                  </a:solidFill>
                  <a:latin typeface="Courier New" panose="02070309020205020404" pitchFamily="49" charset="0"/>
                  <a:cs typeface="Courier New" panose="02070309020205020404" pitchFamily="49" charset="0"/>
                </a:rPr>
                <a:t>void</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2B91AF"/>
                  </a:solidFill>
                  <a:latin typeface="Courier New" panose="02070309020205020404" pitchFamily="49" charset="0"/>
                  <a:cs typeface="Courier New" panose="02070309020205020404" pitchFamily="49" charset="0"/>
                </a:rPr>
                <a:t>PartTimeWorker</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err="1">
                  <a:solidFill>
                    <a:srgbClr val="000000"/>
                  </a:solidFill>
                  <a:latin typeface="Courier New" panose="02070309020205020404" pitchFamily="49" charset="0"/>
                  <a:cs typeface="Courier New" panose="02070309020205020404" pitchFamily="49" charset="0"/>
                </a:rPr>
                <a:t>initRate</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FF"/>
                  </a:solidFill>
                  <a:latin typeface="Courier New" panose="02070309020205020404" pitchFamily="49" charset="0"/>
                  <a:cs typeface="Courier New" panose="02070309020205020404" pitchFamily="49" charset="0"/>
                </a:rPr>
                <a:t>double</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808080"/>
                  </a:solidFill>
                  <a:latin typeface="Courier New" panose="02070309020205020404" pitchFamily="49" charset="0"/>
                  <a:cs typeface="Courier New" panose="02070309020205020404" pitchFamily="49" charset="0"/>
                </a:rPr>
                <a:t>rate</a:t>
              </a:r>
              <a:r>
                <a:rPr lang="en-US" altLang="zh-CN" sz="1400" dirty="0">
                  <a:solidFill>
                    <a:srgbClr val="000000"/>
                  </a:solidFill>
                  <a:latin typeface="Courier New" panose="02070309020205020404" pitchFamily="49" charset="0"/>
                  <a:cs typeface="Courier New" panose="02070309020205020404" pitchFamily="49" charset="0"/>
                </a:rPr>
                <a:t>) {</a:t>
              </a:r>
            </a:p>
            <a:p>
              <a:r>
                <a:rPr lang="en-US" altLang="zh-CN" sz="1400" dirty="0">
                  <a:solidFill>
                    <a:srgbClr val="0000FF"/>
                  </a:solidFill>
                  <a:latin typeface="Courier New" panose="02070309020205020404" pitchFamily="49" charset="0"/>
                  <a:cs typeface="Courier New" panose="02070309020205020404" pitchFamily="49" charset="0"/>
                </a:rPr>
                <a:t>    this</a:t>
              </a:r>
              <a:r>
                <a:rPr lang="en-US" altLang="zh-CN" sz="1400" dirty="0">
                  <a:solidFill>
                    <a:srgbClr val="000000"/>
                  </a:solidFill>
                  <a:latin typeface="Courier New" panose="02070309020205020404" pitchFamily="49" charset="0"/>
                  <a:cs typeface="Courier New" panose="02070309020205020404" pitchFamily="49" charset="0"/>
                </a:rPr>
                <a:t>-&gt;</a:t>
              </a:r>
              <a:r>
                <a:rPr lang="en-US" altLang="zh-CN" sz="1400" dirty="0" err="1">
                  <a:solidFill>
                    <a:srgbClr val="000000"/>
                  </a:solidFill>
                  <a:latin typeface="Courier New" panose="02070309020205020404" pitchFamily="49" charset="0"/>
                  <a:cs typeface="Courier New" panose="02070309020205020404" pitchFamily="49" charset="0"/>
                </a:rPr>
                <a:t>ms_payRate</a:t>
              </a:r>
              <a:r>
                <a:rPr lang="en-US" altLang="zh-CN" sz="1400" dirty="0">
                  <a:solidFill>
                    <a:srgbClr val="000000"/>
                  </a:solidFill>
                  <a:latin typeface="Courier New" panose="02070309020205020404" pitchFamily="49" charset="0"/>
                  <a:cs typeface="Courier New" panose="02070309020205020404" pitchFamily="49" charset="0"/>
                </a:rPr>
                <a:t> = </a:t>
              </a:r>
              <a:r>
                <a:rPr lang="en-US" altLang="zh-CN" sz="1400" dirty="0">
                  <a:solidFill>
                    <a:srgbClr val="808080"/>
                  </a:solidFill>
                  <a:latin typeface="Courier New" panose="02070309020205020404" pitchFamily="49" charset="0"/>
                  <a:cs typeface="Courier New" panose="02070309020205020404" pitchFamily="49" charset="0"/>
                </a:rPr>
                <a:t>rate</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8000"/>
                  </a:solidFill>
                  <a:latin typeface="Courier New" panose="02070309020205020404" pitchFamily="49" charset="0"/>
                  <a:cs typeface="Courier New" panose="02070309020205020404" pitchFamily="49" charset="0"/>
                </a:rPr>
                <a:t>//</a:t>
              </a:r>
              <a:r>
                <a:rPr lang="zh-CN" altLang="en-US" sz="1400" dirty="0">
                  <a:solidFill>
                    <a:srgbClr val="008000"/>
                  </a:solidFill>
                  <a:latin typeface="Courier New" panose="02070309020205020404" pitchFamily="49" charset="0"/>
                  <a:cs typeface="Courier New" panose="02070309020205020404" pitchFamily="49" charset="0"/>
                </a:rPr>
                <a:t>错误：静态成员函数没有</a:t>
              </a:r>
              <a:r>
                <a:rPr lang="en-US" altLang="zh-CN" sz="1400" dirty="0">
                  <a:solidFill>
                    <a:srgbClr val="008000"/>
                  </a:solidFill>
                  <a:latin typeface="Courier New" panose="02070309020205020404" pitchFamily="49" charset="0"/>
                  <a:cs typeface="Courier New" panose="02070309020205020404" pitchFamily="49" charset="0"/>
                </a:rPr>
                <a:t>this</a:t>
              </a:r>
              <a:r>
                <a:rPr lang="zh-CN" altLang="en-US" sz="1400" dirty="0">
                  <a:solidFill>
                    <a:srgbClr val="008000"/>
                  </a:solidFill>
                  <a:latin typeface="Courier New" panose="02070309020205020404" pitchFamily="49" charset="0"/>
                  <a:cs typeface="Courier New" panose="02070309020205020404" pitchFamily="49" charset="0"/>
                </a:rPr>
                <a:t>指针</a:t>
              </a:r>
              <a:endParaRPr lang="zh-CN" altLang="en-US"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00"/>
                  </a:solidFill>
                  <a:latin typeface="Courier New" panose="02070309020205020404" pitchFamily="49" charset="0"/>
                  <a:cs typeface="Courier New" panose="02070309020205020404" pitchFamily="49" charset="0"/>
                </a:rPr>
                <a:t>}</a:t>
              </a:r>
            </a:p>
          </p:txBody>
        </p:sp>
        <p:grpSp>
          <p:nvGrpSpPr>
            <p:cNvPr id="33" name="组合 32">
              <a:extLst>
                <a:ext uri="{FF2B5EF4-FFF2-40B4-BE49-F238E27FC236}">
                  <a16:creationId xmlns:a16="http://schemas.microsoft.com/office/drawing/2014/main" id="{52A1B442-392C-4D81-AE43-F6FB29F90316}"/>
                </a:ext>
              </a:extLst>
            </p:cNvPr>
            <p:cNvGrpSpPr/>
            <p:nvPr/>
          </p:nvGrpSpPr>
          <p:grpSpPr>
            <a:xfrm>
              <a:off x="117133" y="4626573"/>
              <a:ext cx="8704053" cy="475449"/>
              <a:chOff x="219973" y="1763590"/>
              <a:chExt cx="8704053" cy="475449"/>
            </a:xfrm>
          </p:grpSpPr>
          <p:sp>
            <p:nvSpPr>
              <p:cNvPr id="34" name="矩形: 圆顶角 33">
                <a:extLst>
                  <a:ext uri="{FF2B5EF4-FFF2-40B4-BE49-F238E27FC236}">
                    <a16:creationId xmlns:a16="http://schemas.microsoft.com/office/drawing/2014/main" id="{4B98646A-8F53-499B-8B5F-7498CD947520}"/>
                  </a:ext>
                </a:extLst>
              </p:cNvPr>
              <p:cNvSpPr/>
              <p:nvPr/>
            </p:nvSpPr>
            <p:spPr>
              <a:xfrm>
                <a:off x="219974" y="1763590"/>
                <a:ext cx="8704052" cy="417061"/>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bg1"/>
                    </a:solidFill>
                    <a:latin typeface="Courier New" panose="02070309020205020404" pitchFamily="49" charset="0"/>
                    <a:cs typeface="Courier New" panose="02070309020205020404" pitchFamily="49" charset="0"/>
                  </a:rPr>
                  <a:t>示例</a:t>
                </a:r>
              </a:p>
            </p:txBody>
          </p:sp>
          <p:sp>
            <p:nvSpPr>
              <p:cNvPr id="44" name="矩形 43">
                <a:extLst>
                  <a:ext uri="{FF2B5EF4-FFF2-40B4-BE49-F238E27FC236}">
                    <a16:creationId xmlns:a16="http://schemas.microsoft.com/office/drawing/2014/main" id="{3157738E-0CDB-49F9-8596-1298F8BA23F0}"/>
                  </a:ext>
                </a:extLst>
              </p:cNvPr>
              <p:cNvSpPr/>
              <p:nvPr/>
            </p:nvSpPr>
            <p:spPr>
              <a:xfrm>
                <a:off x="219973" y="1777374"/>
                <a:ext cx="8704051" cy="461665"/>
              </a:xfrm>
              <a:prstGeom prst="rect">
                <a:avLst/>
              </a:prstGeom>
            </p:spPr>
            <p:txBody>
              <a:bodyPr wrap="square">
                <a:spAutoFit/>
              </a:bodyPr>
              <a:lstStyle/>
              <a:p>
                <a:endParaRPr lang="zh-CN" altLang="en-US" sz="2400" dirty="0">
                  <a:solidFill>
                    <a:schemeClr val="bg1"/>
                  </a:solidFill>
                  <a:latin typeface="Courier New" panose="02070309020205020404" pitchFamily="49" charset="0"/>
                  <a:cs typeface="Courier New" panose="02070309020205020404" pitchFamily="49" charset="0"/>
                </a:endParaRPr>
              </a:p>
            </p:txBody>
          </p:sp>
        </p:grpSp>
      </p:grpSp>
      <p:sp>
        <p:nvSpPr>
          <p:cNvPr id="45" name="灯片编号占位符 3">
            <a:extLst>
              <a:ext uri="{FF2B5EF4-FFF2-40B4-BE49-F238E27FC236}">
                <a16:creationId xmlns:a16="http://schemas.microsoft.com/office/drawing/2014/main" id="{B58758AA-F3A9-45B2-98EE-A24532575F25}"/>
              </a:ext>
            </a:extLst>
          </p:cNvPr>
          <p:cNvSpPr txBox="1">
            <a:spLocks/>
          </p:cNvSpPr>
          <p:nvPr/>
        </p:nvSpPr>
        <p:spPr>
          <a:xfrm>
            <a:off x="6457950" y="6383729"/>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rgbClr val="151DC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AD33FD5-61D2-4238-98DB-DB8C208BC919}" type="slidenum">
              <a:rPr lang="zh-CN" altLang="en-US" smtClean="0"/>
              <a:pPr/>
              <a:t>52</a:t>
            </a:fld>
            <a:endParaRPr lang="zh-CN" altLang="en-US" dirty="0"/>
          </a:p>
        </p:txBody>
      </p:sp>
    </p:spTree>
    <p:extLst>
      <p:ext uri="{BB962C8B-B14F-4D97-AF65-F5344CB8AC3E}">
        <p14:creationId xmlns:p14="http://schemas.microsoft.com/office/powerpoint/2010/main" val="1477995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53</a:t>
            </a:fld>
            <a:endParaRPr lang="zh-CN" altLang="en-US" dirty="0"/>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842066" cy="584775"/>
          </a:xfrm>
          <a:prstGeom prst="rect">
            <a:avLst/>
          </a:prstGeom>
          <a:noFill/>
        </p:spPr>
        <p:txBody>
          <a:bodyPr wrap="square" rtlCol="0">
            <a:spAutoFit/>
          </a:bodyPr>
          <a:lstStyle/>
          <a:p>
            <a:r>
              <a:rPr lang="en-US" altLang="zh-CN" sz="3200" dirty="0">
                <a:solidFill>
                  <a:schemeClr val="bg1"/>
                </a:solidFill>
              </a:rPr>
              <a:t>6.5.1 </a:t>
            </a:r>
            <a:r>
              <a:rPr lang="zh-CN" altLang="en-US" sz="3200" dirty="0">
                <a:solidFill>
                  <a:schemeClr val="bg1"/>
                </a:solidFill>
              </a:rPr>
              <a:t>数据成员指针</a:t>
            </a:r>
            <a:endParaRPr lang="zh-CN" altLang="en-US" sz="2400" dirty="0">
              <a:solidFill>
                <a:schemeClr val="bg1"/>
              </a:solidFill>
            </a:endParaRPr>
          </a:p>
        </p:txBody>
      </p:sp>
      <p:grpSp>
        <p:nvGrpSpPr>
          <p:cNvPr id="38" name="组合 37">
            <a:extLst>
              <a:ext uri="{FF2B5EF4-FFF2-40B4-BE49-F238E27FC236}">
                <a16:creationId xmlns:a16="http://schemas.microsoft.com/office/drawing/2014/main" id="{49B0A701-46D1-4478-A906-CE59B706B1CC}"/>
              </a:ext>
            </a:extLst>
          </p:cNvPr>
          <p:cNvGrpSpPr/>
          <p:nvPr/>
        </p:nvGrpSpPr>
        <p:grpSpPr>
          <a:xfrm>
            <a:off x="219915" y="1167997"/>
            <a:ext cx="8704169" cy="871113"/>
            <a:chOff x="117017" y="4626573"/>
            <a:chExt cx="8704169" cy="871113"/>
          </a:xfrm>
          <a:effectLst>
            <a:outerShdw blurRad="50800" dist="38100" dir="2700000" algn="tl" rotWithShape="0">
              <a:prstClr val="black">
                <a:alpha val="40000"/>
              </a:prstClr>
            </a:outerShdw>
          </a:effectLst>
        </p:grpSpPr>
        <p:sp>
          <p:nvSpPr>
            <p:cNvPr id="37" name="矩形: 圆角 36">
              <a:extLst>
                <a:ext uri="{FF2B5EF4-FFF2-40B4-BE49-F238E27FC236}">
                  <a16:creationId xmlns:a16="http://schemas.microsoft.com/office/drawing/2014/main" id="{2054092E-883B-486D-AE99-AFD60E3EDD45}"/>
                </a:ext>
              </a:extLst>
            </p:cNvPr>
            <p:cNvSpPr/>
            <p:nvPr/>
          </p:nvSpPr>
          <p:spPr>
            <a:xfrm>
              <a:off x="117017" y="5051923"/>
              <a:ext cx="8704051" cy="445763"/>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 fmla="*/ 0 w 8704051"/>
                <a:gd name="connsiteY0" fmla="*/ 823321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103039 h 926360"/>
                <a:gd name="connsiteX4" fmla="*/ 8705787 w 8705787"/>
                <a:gd name="connsiteY4" fmla="*/ 825702 h 926360"/>
                <a:gd name="connsiteX5" fmla="*/ 8605129 w 8705787"/>
                <a:gd name="connsiteY5" fmla="*/ 926360 h 926360"/>
                <a:gd name="connsiteX6" fmla="*/ 102394 w 8705787"/>
                <a:gd name="connsiteY6" fmla="*/ 926360 h 926360"/>
                <a:gd name="connsiteX7" fmla="*/ 1736 w 8705787"/>
                <a:gd name="connsiteY7" fmla="*/ 825702 h 926360"/>
                <a:gd name="connsiteX0" fmla="*/ 1736 w 9277174"/>
                <a:gd name="connsiteY0" fmla="*/ 825702 h 926360"/>
                <a:gd name="connsiteX1" fmla="*/ 0 w 9277174"/>
                <a:gd name="connsiteY1" fmla="*/ 0 h 926360"/>
                <a:gd name="connsiteX2" fmla="*/ 8605129 w 9277174"/>
                <a:gd name="connsiteY2" fmla="*/ 2381 h 926360"/>
                <a:gd name="connsiteX3" fmla="*/ 8705787 w 9277174"/>
                <a:gd name="connsiteY3" fmla="*/ 825702 h 926360"/>
                <a:gd name="connsiteX4" fmla="*/ 8605129 w 9277174"/>
                <a:gd name="connsiteY4" fmla="*/ 926360 h 926360"/>
                <a:gd name="connsiteX5" fmla="*/ 102394 w 9277174"/>
                <a:gd name="connsiteY5" fmla="*/ 926360 h 926360"/>
                <a:gd name="connsiteX6" fmla="*/ 1736 w 9277174"/>
                <a:gd name="connsiteY6" fmla="*/ 825702 h 926360"/>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825702 h 926360"/>
                <a:gd name="connsiteX4" fmla="*/ 8605129 w 8705787"/>
                <a:gd name="connsiteY4" fmla="*/ 926360 h 926360"/>
                <a:gd name="connsiteX5" fmla="*/ 102394 w 8705787"/>
                <a:gd name="connsiteY5" fmla="*/ 926360 h 926360"/>
                <a:gd name="connsiteX6" fmla="*/ 1736 w 8705787"/>
                <a:gd name="connsiteY6" fmla="*/ 825702 h 926360"/>
                <a:gd name="connsiteX0" fmla="*/ 1736 w 8706729"/>
                <a:gd name="connsiteY0" fmla="*/ 825702 h 926360"/>
                <a:gd name="connsiteX1" fmla="*/ 0 w 8706729"/>
                <a:gd name="connsiteY1" fmla="*/ 0 h 926360"/>
                <a:gd name="connsiteX2" fmla="*/ 8706729 w 8706729"/>
                <a:gd name="connsiteY2" fmla="*/ 2381 h 926360"/>
                <a:gd name="connsiteX3" fmla="*/ 8705787 w 8706729"/>
                <a:gd name="connsiteY3" fmla="*/ 825702 h 926360"/>
                <a:gd name="connsiteX4" fmla="*/ 8605129 w 8706729"/>
                <a:gd name="connsiteY4" fmla="*/ 926360 h 926360"/>
                <a:gd name="connsiteX5" fmla="*/ 102394 w 8706729"/>
                <a:gd name="connsiteY5" fmla="*/ 926360 h 926360"/>
                <a:gd name="connsiteX6" fmla="*/ 1736 w 8706729"/>
                <a:gd name="connsiteY6" fmla="*/ 825702 h 926360"/>
                <a:gd name="connsiteX0" fmla="*/ 117 w 8705110"/>
                <a:gd name="connsiteY0" fmla="*/ 825702 h 926360"/>
                <a:gd name="connsiteX1" fmla="*/ 762 w 8705110"/>
                <a:gd name="connsiteY1" fmla="*/ 0 h 926360"/>
                <a:gd name="connsiteX2" fmla="*/ 8705110 w 8705110"/>
                <a:gd name="connsiteY2" fmla="*/ 2381 h 926360"/>
                <a:gd name="connsiteX3" fmla="*/ 8704168 w 8705110"/>
                <a:gd name="connsiteY3" fmla="*/ 825702 h 926360"/>
                <a:gd name="connsiteX4" fmla="*/ 8603510 w 8705110"/>
                <a:gd name="connsiteY4" fmla="*/ 926360 h 926360"/>
                <a:gd name="connsiteX5" fmla="*/ 100775 w 8705110"/>
                <a:gd name="connsiteY5" fmla="*/ 926360 h 926360"/>
                <a:gd name="connsiteX6" fmla="*/ 117 w 8705110"/>
                <a:gd name="connsiteY6" fmla="*/ 825702 h 92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9E9F3"/>
            </a:solidFill>
            <a:ln>
              <a:solidFill>
                <a:srgbClr val="E9E9F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20000"/>
                </a:lnSpc>
                <a:buClr>
                  <a:srgbClr val="262685"/>
                </a:buClr>
                <a:buSzPct val="80000"/>
              </a:pPr>
              <a:r>
                <a:rPr lang="zh-CN" altLang="en-US" sz="2000" dirty="0">
                  <a:solidFill>
                    <a:srgbClr val="000000"/>
                  </a:solidFill>
                  <a:latin typeface="MicrosoftYaHei"/>
                </a:rPr>
                <a:t>指向类的非静态成员的指针。</a:t>
              </a:r>
              <a:endParaRPr lang="en-US" altLang="zh-CN" sz="1400" dirty="0">
                <a:solidFill>
                  <a:srgbClr val="000000"/>
                </a:solidFill>
                <a:latin typeface="Courier New" panose="02070309020205020404" pitchFamily="49" charset="0"/>
                <a:cs typeface="Courier New" panose="02070309020205020404" pitchFamily="49" charset="0"/>
              </a:endParaRPr>
            </a:p>
          </p:txBody>
        </p:sp>
        <p:sp>
          <p:nvSpPr>
            <p:cNvPr id="33" name="矩形: 圆顶角 32">
              <a:extLst>
                <a:ext uri="{FF2B5EF4-FFF2-40B4-BE49-F238E27FC236}">
                  <a16:creationId xmlns:a16="http://schemas.microsoft.com/office/drawing/2014/main" id="{2F01A5DD-1718-4031-BF17-D7D1DDA33FC7}"/>
                </a:ext>
              </a:extLst>
            </p:cNvPr>
            <p:cNvSpPr/>
            <p:nvPr/>
          </p:nvSpPr>
          <p:spPr>
            <a:xfrm>
              <a:off x="117134" y="4626573"/>
              <a:ext cx="8704052" cy="417061"/>
            </a:xfrm>
            <a:prstGeom prst="round2SameRect">
              <a:avLst>
                <a:gd name="adj1" fmla="val 20076"/>
                <a:gd name="adj2" fmla="val 0"/>
              </a:avLst>
            </a:prstGeom>
            <a:solidFill>
              <a:srgbClr val="262685"/>
            </a:solidFill>
            <a:ln>
              <a:solidFill>
                <a:srgbClr val="2626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bg1"/>
                  </a:solidFill>
                  <a:latin typeface="Courier New" panose="02070309020205020404" pitchFamily="49" charset="0"/>
                  <a:cs typeface="Courier New" panose="02070309020205020404" pitchFamily="49" charset="0"/>
                </a:rPr>
                <a:t>类成员指针</a:t>
              </a:r>
            </a:p>
          </p:txBody>
        </p:sp>
      </p:grpSp>
      <p:grpSp>
        <p:nvGrpSpPr>
          <p:cNvPr id="10" name="组合 9">
            <a:extLst>
              <a:ext uri="{FF2B5EF4-FFF2-40B4-BE49-F238E27FC236}">
                <a16:creationId xmlns:a16="http://schemas.microsoft.com/office/drawing/2014/main" id="{E19E6745-F4E0-4AC9-9B75-CCE8DCA83BDA}"/>
              </a:ext>
            </a:extLst>
          </p:cNvPr>
          <p:cNvGrpSpPr/>
          <p:nvPr/>
        </p:nvGrpSpPr>
        <p:grpSpPr>
          <a:xfrm>
            <a:off x="219855" y="3711797"/>
            <a:ext cx="6122222" cy="1164014"/>
            <a:chOff x="117017" y="4626573"/>
            <a:chExt cx="8704169" cy="1164014"/>
          </a:xfrm>
          <a:effectLst>
            <a:outerShdw blurRad="50800" dist="38100" dir="2700000" algn="tl" rotWithShape="0">
              <a:prstClr val="black">
                <a:alpha val="40000"/>
              </a:prstClr>
            </a:outerShdw>
          </a:effectLst>
        </p:grpSpPr>
        <p:sp>
          <p:nvSpPr>
            <p:cNvPr id="11" name="矩形: 圆角 36">
              <a:extLst>
                <a:ext uri="{FF2B5EF4-FFF2-40B4-BE49-F238E27FC236}">
                  <a16:creationId xmlns:a16="http://schemas.microsoft.com/office/drawing/2014/main" id="{33731F74-D628-4D24-80AB-8A7ADA5924D0}"/>
                </a:ext>
              </a:extLst>
            </p:cNvPr>
            <p:cNvSpPr/>
            <p:nvPr/>
          </p:nvSpPr>
          <p:spPr>
            <a:xfrm>
              <a:off x="117017" y="5051923"/>
              <a:ext cx="8704051" cy="738664"/>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 fmla="*/ 0 w 8704051"/>
                <a:gd name="connsiteY0" fmla="*/ 823321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103039 h 926360"/>
                <a:gd name="connsiteX4" fmla="*/ 8705787 w 8705787"/>
                <a:gd name="connsiteY4" fmla="*/ 825702 h 926360"/>
                <a:gd name="connsiteX5" fmla="*/ 8605129 w 8705787"/>
                <a:gd name="connsiteY5" fmla="*/ 926360 h 926360"/>
                <a:gd name="connsiteX6" fmla="*/ 102394 w 8705787"/>
                <a:gd name="connsiteY6" fmla="*/ 926360 h 926360"/>
                <a:gd name="connsiteX7" fmla="*/ 1736 w 8705787"/>
                <a:gd name="connsiteY7" fmla="*/ 825702 h 926360"/>
                <a:gd name="connsiteX0" fmla="*/ 1736 w 9277174"/>
                <a:gd name="connsiteY0" fmla="*/ 825702 h 926360"/>
                <a:gd name="connsiteX1" fmla="*/ 0 w 9277174"/>
                <a:gd name="connsiteY1" fmla="*/ 0 h 926360"/>
                <a:gd name="connsiteX2" fmla="*/ 8605129 w 9277174"/>
                <a:gd name="connsiteY2" fmla="*/ 2381 h 926360"/>
                <a:gd name="connsiteX3" fmla="*/ 8705787 w 9277174"/>
                <a:gd name="connsiteY3" fmla="*/ 825702 h 926360"/>
                <a:gd name="connsiteX4" fmla="*/ 8605129 w 9277174"/>
                <a:gd name="connsiteY4" fmla="*/ 926360 h 926360"/>
                <a:gd name="connsiteX5" fmla="*/ 102394 w 9277174"/>
                <a:gd name="connsiteY5" fmla="*/ 926360 h 926360"/>
                <a:gd name="connsiteX6" fmla="*/ 1736 w 9277174"/>
                <a:gd name="connsiteY6" fmla="*/ 825702 h 926360"/>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825702 h 926360"/>
                <a:gd name="connsiteX4" fmla="*/ 8605129 w 8705787"/>
                <a:gd name="connsiteY4" fmla="*/ 926360 h 926360"/>
                <a:gd name="connsiteX5" fmla="*/ 102394 w 8705787"/>
                <a:gd name="connsiteY5" fmla="*/ 926360 h 926360"/>
                <a:gd name="connsiteX6" fmla="*/ 1736 w 8705787"/>
                <a:gd name="connsiteY6" fmla="*/ 825702 h 926360"/>
                <a:gd name="connsiteX0" fmla="*/ 1736 w 8706729"/>
                <a:gd name="connsiteY0" fmla="*/ 825702 h 926360"/>
                <a:gd name="connsiteX1" fmla="*/ 0 w 8706729"/>
                <a:gd name="connsiteY1" fmla="*/ 0 h 926360"/>
                <a:gd name="connsiteX2" fmla="*/ 8706729 w 8706729"/>
                <a:gd name="connsiteY2" fmla="*/ 2381 h 926360"/>
                <a:gd name="connsiteX3" fmla="*/ 8705787 w 8706729"/>
                <a:gd name="connsiteY3" fmla="*/ 825702 h 926360"/>
                <a:gd name="connsiteX4" fmla="*/ 8605129 w 8706729"/>
                <a:gd name="connsiteY4" fmla="*/ 926360 h 926360"/>
                <a:gd name="connsiteX5" fmla="*/ 102394 w 8706729"/>
                <a:gd name="connsiteY5" fmla="*/ 926360 h 926360"/>
                <a:gd name="connsiteX6" fmla="*/ 1736 w 8706729"/>
                <a:gd name="connsiteY6" fmla="*/ 825702 h 926360"/>
                <a:gd name="connsiteX0" fmla="*/ 117 w 8705110"/>
                <a:gd name="connsiteY0" fmla="*/ 825702 h 926360"/>
                <a:gd name="connsiteX1" fmla="*/ 762 w 8705110"/>
                <a:gd name="connsiteY1" fmla="*/ 0 h 926360"/>
                <a:gd name="connsiteX2" fmla="*/ 8705110 w 8705110"/>
                <a:gd name="connsiteY2" fmla="*/ 2381 h 926360"/>
                <a:gd name="connsiteX3" fmla="*/ 8704168 w 8705110"/>
                <a:gd name="connsiteY3" fmla="*/ 825702 h 926360"/>
                <a:gd name="connsiteX4" fmla="*/ 8603510 w 8705110"/>
                <a:gd name="connsiteY4" fmla="*/ 926360 h 926360"/>
                <a:gd name="connsiteX5" fmla="*/ 100775 w 8705110"/>
                <a:gd name="connsiteY5" fmla="*/ 926360 h 926360"/>
                <a:gd name="connsiteX6" fmla="*/ 117 w 8705110"/>
                <a:gd name="connsiteY6" fmla="*/ 825702 h 92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en-US" altLang="zh-CN" sz="1400" dirty="0">
                  <a:solidFill>
                    <a:srgbClr val="2B91AF"/>
                  </a:solidFill>
                  <a:latin typeface="Courier New" panose="02070309020205020404" pitchFamily="49" charset="0"/>
                  <a:cs typeface="Courier New" panose="02070309020205020404" pitchFamily="49" charset="0"/>
                </a:rPr>
                <a:t>string</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2B91AF"/>
                  </a:solidFill>
                  <a:latin typeface="Courier New" panose="02070309020205020404" pitchFamily="49" charset="0"/>
                  <a:cs typeface="Courier New" panose="02070309020205020404" pitchFamily="49" charset="0"/>
                </a:rPr>
                <a:t>PartTimeWorker</a:t>
              </a:r>
              <a:r>
                <a:rPr lang="en-US" altLang="zh-CN" sz="1400" dirty="0">
                  <a:solidFill>
                    <a:srgbClr val="000000"/>
                  </a:solidFill>
                  <a:latin typeface="Courier New" panose="02070309020205020404" pitchFamily="49" charset="0"/>
                  <a:cs typeface="Courier New" panose="02070309020205020404" pitchFamily="49" charset="0"/>
                </a:rPr>
                <a:t>::*p1 = &amp;</a:t>
              </a:r>
              <a:r>
                <a:rPr lang="en-US" altLang="zh-CN" sz="1400" dirty="0" err="1">
                  <a:solidFill>
                    <a:srgbClr val="2B91AF"/>
                  </a:solidFill>
                  <a:latin typeface="Courier New" panose="02070309020205020404" pitchFamily="49" charset="0"/>
                  <a:cs typeface="Courier New" panose="02070309020205020404" pitchFamily="49" charset="0"/>
                </a:rPr>
                <a:t>PartTimeWorker</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err="1">
                  <a:solidFill>
                    <a:srgbClr val="000000"/>
                  </a:solidFill>
                  <a:latin typeface="Courier New" panose="02070309020205020404" pitchFamily="49" charset="0"/>
                  <a:cs typeface="Courier New" panose="02070309020205020404" pitchFamily="49" charset="0"/>
                </a:rPr>
                <a:t>m_name</a:t>
              </a:r>
              <a:r>
                <a:rPr lang="en-US" altLang="zh-CN" sz="1400" dirty="0">
                  <a:solidFill>
                    <a:srgbClr val="000000"/>
                  </a:solidFill>
                  <a:latin typeface="Courier New" panose="02070309020205020404" pitchFamily="49" charset="0"/>
                  <a:cs typeface="Courier New" panose="02070309020205020404" pitchFamily="49" charset="0"/>
                </a:rPr>
                <a:t>;</a:t>
              </a:r>
            </a:p>
            <a:p>
              <a:r>
                <a:rPr lang="en-US" altLang="zh-CN" sz="1400" dirty="0">
                  <a:solidFill>
                    <a:srgbClr val="0000FF"/>
                  </a:solidFill>
                  <a:latin typeface="Courier New" panose="02070309020205020404" pitchFamily="49" charset="0"/>
                  <a:cs typeface="Courier New" panose="02070309020205020404" pitchFamily="49" charset="0"/>
                </a:rPr>
                <a:t>auto</a:t>
              </a:r>
              <a:r>
                <a:rPr lang="en-US" altLang="zh-CN" sz="1400" dirty="0">
                  <a:solidFill>
                    <a:srgbClr val="000000"/>
                  </a:solidFill>
                  <a:latin typeface="Courier New" panose="02070309020205020404" pitchFamily="49" charset="0"/>
                  <a:cs typeface="Courier New" panose="02070309020205020404" pitchFamily="49" charset="0"/>
                </a:rPr>
                <a:t> p2 = &amp;</a:t>
              </a:r>
              <a:r>
                <a:rPr lang="en-US" altLang="zh-CN" sz="1400" dirty="0" err="1">
                  <a:solidFill>
                    <a:srgbClr val="2B91AF"/>
                  </a:solidFill>
                  <a:latin typeface="Courier New" panose="02070309020205020404" pitchFamily="49" charset="0"/>
                  <a:cs typeface="Courier New" panose="02070309020205020404" pitchFamily="49" charset="0"/>
                </a:rPr>
                <a:t>PartTimeWorker</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err="1">
                  <a:solidFill>
                    <a:srgbClr val="000000"/>
                  </a:solidFill>
                  <a:latin typeface="Courier New" panose="02070309020205020404" pitchFamily="49" charset="0"/>
                  <a:cs typeface="Courier New" panose="02070309020205020404" pitchFamily="49" charset="0"/>
                </a:rPr>
                <a:t>m_name</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8000"/>
                  </a:solidFill>
                  <a:latin typeface="Courier New" panose="02070309020205020404" pitchFamily="49" charset="0"/>
                  <a:cs typeface="Courier New" panose="02070309020205020404" pitchFamily="49" charset="0"/>
                </a:rPr>
                <a:t>// </a:t>
              </a:r>
              <a:r>
                <a:rPr lang="zh-CN" altLang="en-US" sz="1400" dirty="0">
                  <a:solidFill>
                    <a:srgbClr val="008000"/>
                  </a:solidFill>
                  <a:latin typeface="Courier New" panose="02070309020205020404" pitchFamily="49" charset="0"/>
                  <a:cs typeface="Courier New" panose="02070309020205020404" pitchFamily="49" charset="0"/>
                </a:rPr>
                <a:t>利用 </a:t>
              </a:r>
              <a:r>
                <a:rPr lang="en-US" altLang="zh-CN" sz="1400" dirty="0">
                  <a:solidFill>
                    <a:srgbClr val="008000"/>
                  </a:solidFill>
                  <a:latin typeface="Courier New" panose="02070309020205020404" pitchFamily="49" charset="0"/>
                  <a:cs typeface="Courier New" panose="02070309020205020404" pitchFamily="49" charset="0"/>
                </a:rPr>
                <a:t>auto </a:t>
              </a:r>
              <a:r>
                <a:rPr lang="zh-CN" altLang="en-US" sz="1400" dirty="0">
                  <a:solidFill>
                    <a:srgbClr val="008000"/>
                  </a:solidFill>
                  <a:latin typeface="Courier New" panose="02070309020205020404" pitchFamily="49" charset="0"/>
                  <a:cs typeface="Courier New" panose="02070309020205020404" pitchFamily="49" charset="0"/>
                </a:rPr>
                <a:t>简化指针的定义</a:t>
              </a:r>
              <a:endParaRPr lang="en-US" altLang="zh-CN" sz="1400" dirty="0">
                <a:solidFill>
                  <a:srgbClr val="000000"/>
                </a:solidFill>
                <a:latin typeface="Courier New" panose="02070309020205020404" pitchFamily="49" charset="0"/>
                <a:cs typeface="Courier New" panose="02070309020205020404" pitchFamily="49" charset="0"/>
              </a:endParaRPr>
            </a:p>
          </p:txBody>
        </p:sp>
        <p:grpSp>
          <p:nvGrpSpPr>
            <p:cNvPr id="12" name="组合 11">
              <a:extLst>
                <a:ext uri="{FF2B5EF4-FFF2-40B4-BE49-F238E27FC236}">
                  <a16:creationId xmlns:a16="http://schemas.microsoft.com/office/drawing/2014/main" id="{CD8954FE-FB01-465E-A9B7-D19B49400422}"/>
                </a:ext>
              </a:extLst>
            </p:cNvPr>
            <p:cNvGrpSpPr/>
            <p:nvPr/>
          </p:nvGrpSpPr>
          <p:grpSpPr>
            <a:xfrm>
              <a:off x="117133" y="4626573"/>
              <a:ext cx="8704053" cy="475449"/>
              <a:chOff x="219973" y="1763590"/>
              <a:chExt cx="8704053" cy="475449"/>
            </a:xfrm>
          </p:grpSpPr>
          <p:sp>
            <p:nvSpPr>
              <p:cNvPr id="13" name="矩形: 圆顶角 12">
                <a:extLst>
                  <a:ext uri="{FF2B5EF4-FFF2-40B4-BE49-F238E27FC236}">
                    <a16:creationId xmlns:a16="http://schemas.microsoft.com/office/drawing/2014/main" id="{A5659CB3-0DE5-4A19-A208-9C1A8ADD777C}"/>
                  </a:ext>
                </a:extLst>
              </p:cNvPr>
              <p:cNvSpPr/>
              <p:nvPr/>
            </p:nvSpPr>
            <p:spPr>
              <a:xfrm>
                <a:off x="219974" y="1763590"/>
                <a:ext cx="8704052" cy="417061"/>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bg1"/>
                    </a:solidFill>
                    <a:latin typeface="Courier New" panose="02070309020205020404" pitchFamily="49" charset="0"/>
                    <a:cs typeface="Courier New" panose="02070309020205020404" pitchFamily="49" charset="0"/>
                  </a:rPr>
                  <a:t>类成员指针的定义</a:t>
                </a:r>
              </a:p>
            </p:txBody>
          </p:sp>
          <p:sp>
            <p:nvSpPr>
              <p:cNvPr id="14" name="矩形 13">
                <a:extLst>
                  <a:ext uri="{FF2B5EF4-FFF2-40B4-BE49-F238E27FC236}">
                    <a16:creationId xmlns:a16="http://schemas.microsoft.com/office/drawing/2014/main" id="{64D0F7FC-72F0-428A-9212-320252528234}"/>
                  </a:ext>
                </a:extLst>
              </p:cNvPr>
              <p:cNvSpPr/>
              <p:nvPr/>
            </p:nvSpPr>
            <p:spPr>
              <a:xfrm>
                <a:off x="219973" y="1777374"/>
                <a:ext cx="8704051" cy="461665"/>
              </a:xfrm>
              <a:prstGeom prst="rect">
                <a:avLst/>
              </a:prstGeom>
            </p:spPr>
            <p:txBody>
              <a:bodyPr wrap="square">
                <a:spAutoFit/>
              </a:bodyPr>
              <a:lstStyle/>
              <a:p>
                <a:endParaRPr lang="zh-CN" altLang="en-US" sz="2400" dirty="0">
                  <a:solidFill>
                    <a:schemeClr val="bg1"/>
                  </a:solidFill>
                  <a:latin typeface="Courier New" panose="02070309020205020404" pitchFamily="49" charset="0"/>
                  <a:cs typeface="Courier New" panose="02070309020205020404" pitchFamily="49" charset="0"/>
                </a:endParaRPr>
              </a:p>
            </p:txBody>
          </p:sp>
        </p:grpSp>
      </p:grpSp>
      <p:grpSp>
        <p:nvGrpSpPr>
          <p:cNvPr id="15" name="组合 14">
            <a:extLst>
              <a:ext uri="{FF2B5EF4-FFF2-40B4-BE49-F238E27FC236}">
                <a16:creationId xmlns:a16="http://schemas.microsoft.com/office/drawing/2014/main" id="{3DEE39E2-1E42-494A-860C-924C217D685B}"/>
              </a:ext>
            </a:extLst>
          </p:cNvPr>
          <p:cNvGrpSpPr/>
          <p:nvPr/>
        </p:nvGrpSpPr>
        <p:grpSpPr>
          <a:xfrm>
            <a:off x="6457949" y="3711797"/>
            <a:ext cx="2465955" cy="1609777"/>
            <a:chOff x="117017" y="4626573"/>
            <a:chExt cx="8704169" cy="1609777"/>
          </a:xfrm>
          <a:effectLst>
            <a:outerShdw blurRad="50800" dist="38100" dir="2700000" algn="tl" rotWithShape="0">
              <a:prstClr val="black">
                <a:alpha val="40000"/>
              </a:prstClr>
            </a:outerShdw>
          </a:effectLst>
        </p:grpSpPr>
        <p:sp>
          <p:nvSpPr>
            <p:cNvPr id="16" name="矩形: 圆角 36">
              <a:extLst>
                <a:ext uri="{FF2B5EF4-FFF2-40B4-BE49-F238E27FC236}">
                  <a16:creationId xmlns:a16="http://schemas.microsoft.com/office/drawing/2014/main" id="{BEE8DF4B-9064-4CB6-BCC0-8213A3F604C5}"/>
                </a:ext>
              </a:extLst>
            </p:cNvPr>
            <p:cNvSpPr/>
            <p:nvPr/>
          </p:nvSpPr>
          <p:spPr>
            <a:xfrm>
              <a:off x="117017" y="5051923"/>
              <a:ext cx="8704052" cy="1184427"/>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 fmla="*/ 0 w 8704051"/>
                <a:gd name="connsiteY0" fmla="*/ 823321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103039 h 926360"/>
                <a:gd name="connsiteX4" fmla="*/ 8705787 w 8705787"/>
                <a:gd name="connsiteY4" fmla="*/ 825702 h 926360"/>
                <a:gd name="connsiteX5" fmla="*/ 8605129 w 8705787"/>
                <a:gd name="connsiteY5" fmla="*/ 926360 h 926360"/>
                <a:gd name="connsiteX6" fmla="*/ 102394 w 8705787"/>
                <a:gd name="connsiteY6" fmla="*/ 926360 h 926360"/>
                <a:gd name="connsiteX7" fmla="*/ 1736 w 8705787"/>
                <a:gd name="connsiteY7" fmla="*/ 825702 h 926360"/>
                <a:gd name="connsiteX0" fmla="*/ 1736 w 9277174"/>
                <a:gd name="connsiteY0" fmla="*/ 825702 h 926360"/>
                <a:gd name="connsiteX1" fmla="*/ 0 w 9277174"/>
                <a:gd name="connsiteY1" fmla="*/ 0 h 926360"/>
                <a:gd name="connsiteX2" fmla="*/ 8605129 w 9277174"/>
                <a:gd name="connsiteY2" fmla="*/ 2381 h 926360"/>
                <a:gd name="connsiteX3" fmla="*/ 8705787 w 9277174"/>
                <a:gd name="connsiteY3" fmla="*/ 825702 h 926360"/>
                <a:gd name="connsiteX4" fmla="*/ 8605129 w 9277174"/>
                <a:gd name="connsiteY4" fmla="*/ 926360 h 926360"/>
                <a:gd name="connsiteX5" fmla="*/ 102394 w 9277174"/>
                <a:gd name="connsiteY5" fmla="*/ 926360 h 926360"/>
                <a:gd name="connsiteX6" fmla="*/ 1736 w 9277174"/>
                <a:gd name="connsiteY6" fmla="*/ 825702 h 926360"/>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825702 h 926360"/>
                <a:gd name="connsiteX4" fmla="*/ 8605129 w 8705787"/>
                <a:gd name="connsiteY4" fmla="*/ 926360 h 926360"/>
                <a:gd name="connsiteX5" fmla="*/ 102394 w 8705787"/>
                <a:gd name="connsiteY5" fmla="*/ 926360 h 926360"/>
                <a:gd name="connsiteX6" fmla="*/ 1736 w 8705787"/>
                <a:gd name="connsiteY6" fmla="*/ 825702 h 926360"/>
                <a:gd name="connsiteX0" fmla="*/ 1736 w 8706729"/>
                <a:gd name="connsiteY0" fmla="*/ 825702 h 926360"/>
                <a:gd name="connsiteX1" fmla="*/ 0 w 8706729"/>
                <a:gd name="connsiteY1" fmla="*/ 0 h 926360"/>
                <a:gd name="connsiteX2" fmla="*/ 8706729 w 8706729"/>
                <a:gd name="connsiteY2" fmla="*/ 2381 h 926360"/>
                <a:gd name="connsiteX3" fmla="*/ 8705787 w 8706729"/>
                <a:gd name="connsiteY3" fmla="*/ 825702 h 926360"/>
                <a:gd name="connsiteX4" fmla="*/ 8605129 w 8706729"/>
                <a:gd name="connsiteY4" fmla="*/ 926360 h 926360"/>
                <a:gd name="connsiteX5" fmla="*/ 102394 w 8706729"/>
                <a:gd name="connsiteY5" fmla="*/ 926360 h 926360"/>
                <a:gd name="connsiteX6" fmla="*/ 1736 w 8706729"/>
                <a:gd name="connsiteY6" fmla="*/ 825702 h 926360"/>
                <a:gd name="connsiteX0" fmla="*/ 117 w 8705110"/>
                <a:gd name="connsiteY0" fmla="*/ 825702 h 926360"/>
                <a:gd name="connsiteX1" fmla="*/ 762 w 8705110"/>
                <a:gd name="connsiteY1" fmla="*/ 0 h 926360"/>
                <a:gd name="connsiteX2" fmla="*/ 8705110 w 8705110"/>
                <a:gd name="connsiteY2" fmla="*/ 2381 h 926360"/>
                <a:gd name="connsiteX3" fmla="*/ 8704168 w 8705110"/>
                <a:gd name="connsiteY3" fmla="*/ 825702 h 926360"/>
                <a:gd name="connsiteX4" fmla="*/ 8603510 w 8705110"/>
                <a:gd name="connsiteY4" fmla="*/ 926360 h 926360"/>
                <a:gd name="connsiteX5" fmla="*/ 100775 w 8705110"/>
                <a:gd name="connsiteY5" fmla="*/ 926360 h 926360"/>
                <a:gd name="connsiteX6" fmla="*/ 117 w 8705110"/>
                <a:gd name="connsiteY6" fmla="*/ 825702 h 92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FCF6EE"/>
            </a:solidFill>
            <a:ln>
              <a:solidFill>
                <a:srgbClr val="FCF6EE"/>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20000"/>
                </a:lnSpc>
                <a:buClr>
                  <a:srgbClr val="E2A856"/>
                </a:buClr>
                <a:buSzPct val="80000"/>
              </a:pPr>
              <a:r>
                <a:rPr lang="zh-CN" altLang="en-US" sz="2000" dirty="0">
                  <a:solidFill>
                    <a:srgbClr val="000000"/>
                  </a:solidFill>
                  <a:latin typeface="Courier New" panose="02070309020205020404" pitchFamily="49" charset="0"/>
                </a:rPr>
                <a:t>定义一个指向</a:t>
              </a:r>
              <a:r>
                <a:rPr lang="en-US" altLang="zh-CN" sz="1600" dirty="0" err="1">
                  <a:solidFill>
                    <a:srgbClr val="000000"/>
                  </a:solidFill>
                  <a:latin typeface="Courier New" panose="02070309020205020404" pitchFamily="49" charset="0"/>
                </a:rPr>
                <a:t>PartTimeWorker</a:t>
              </a:r>
              <a:r>
                <a:rPr lang="zh-CN" altLang="en-US" sz="2000" dirty="0">
                  <a:solidFill>
                    <a:srgbClr val="000000"/>
                  </a:solidFill>
                  <a:latin typeface="Courier New" panose="02070309020205020404" pitchFamily="49" charset="0"/>
                </a:rPr>
                <a:t>类数据成员</a:t>
              </a:r>
              <a:r>
                <a:rPr lang="en-US" altLang="zh-CN" sz="1600" dirty="0" err="1">
                  <a:solidFill>
                    <a:srgbClr val="000000"/>
                  </a:solidFill>
                  <a:latin typeface="Courier New" panose="02070309020205020404" pitchFamily="49" charset="0"/>
                </a:rPr>
                <a:t>m_name</a:t>
              </a:r>
              <a:r>
                <a:rPr lang="zh-CN" altLang="en-US" sz="2000" dirty="0">
                  <a:solidFill>
                    <a:srgbClr val="000000"/>
                  </a:solidFill>
                  <a:latin typeface="Courier New" panose="02070309020205020404" pitchFamily="49" charset="0"/>
                </a:rPr>
                <a:t>的指针</a:t>
              </a:r>
              <a:endParaRPr lang="en-US" altLang="zh-CN" sz="2000" dirty="0">
                <a:solidFill>
                  <a:srgbClr val="000000"/>
                </a:solidFill>
                <a:latin typeface="Courier New" panose="02070309020205020404" pitchFamily="49" charset="0"/>
              </a:endParaRPr>
            </a:p>
          </p:txBody>
        </p:sp>
        <p:grpSp>
          <p:nvGrpSpPr>
            <p:cNvPr id="17" name="组合 16">
              <a:extLst>
                <a:ext uri="{FF2B5EF4-FFF2-40B4-BE49-F238E27FC236}">
                  <a16:creationId xmlns:a16="http://schemas.microsoft.com/office/drawing/2014/main" id="{34D2506F-6B0F-42C4-8DBB-6CB9044F8718}"/>
                </a:ext>
              </a:extLst>
            </p:cNvPr>
            <p:cNvGrpSpPr/>
            <p:nvPr/>
          </p:nvGrpSpPr>
          <p:grpSpPr>
            <a:xfrm>
              <a:off x="117133" y="4626573"/>
              <a:ext cx="8704053" cy="475449"/>
              <a:chOff x="219973" y="1763590"/>
              <a:chExt cx="8704053" cy="475449"/>
            </a:xfrm>
          </p:grpSpPr>
          <p:sp>
            <p:nvSpPr>
              <p:cNvPr id="18" name="矩形: 圆顶角 17">
                <a:extLst>
                  <a:ext uri="{FF2B5EF4-FFF2-40B4-BE49-F238E27FC236}">
                    <a16:creationId xmlns:a16="http://schemas.microsoft.com/office/drawing/2014/main" id="{251A1618-C2B4-4041-8341-53109DEFC819}"/>
                  </a:ext>
                </a:extLst>
              </p:cNvPr>
              <p:cNvSpPr/>
              <p:nvPr/>
            </p:nvSpPr>
            <p:spPr>
              <a:xfrm>
                <a:off x="219974" y="1763590"/>
                <a:ext cx="8704052" cy="417061"/>
              </a:xfrm>
              <a:prstGeom prst="round2SameRect">
                <a:avLst>
                  <a:gd name="adj1" fmla="val 20076"/>
                  <a:gd name="adj2" fmla="val 0"/>
                </a:avLst>
              </a:prstGeom>
              <a:solidFill>
                <a:srgbClr val="E2A856"/>
              </a:solidFill>
              <a:ln>
                <a:solidFill>
                  <a:srgbClr val="E2A8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bg1"/>
                    </a:solidFill>
                    <a:latin typeface="Courier New" panose="02070309020205020404" pitchFamily="49" charset="0"/>
                    <a:cs typeface="Courier New" panose="02070309020205020404" pitchFamily="49" charset="0"/>
                  </a:rPr>
                  <a:t>说明</a:t>
                </a:r>
              </a:p>
            </p:txBody>
          </p:sp>
          <p:sp>
            <p:nvSpPr>
              <p:cNvPr id="19" name="矩形 18">
                <a:extLst>
                  <a:ext uri="{FF2B5EF4-FFF2-40B4-BE49-F238E27FC236}">
                    <a16:creationId xmlns:a16="http://schemas.microsoft.com/office/drawing/2014/main" id="{F38594B0-D3F6-41DC-893E-3EFA1AB914E2}"/>
                  </a:ext>
                </a:extLst>
              </p:cNvPr>
              <p:cNvSpPr/>
              <p:nvPr/>
            </p:nvSpPr>
            <p:spPr>
              <a:xfrm>
                <a:off x="219973" y="1777374"/>
                <a:ext cx="8704051" cy="461665"/>
              </a:xfrm>
              <a:prstGeom prst="rect">
                <a:avLst/>
              </a:prstGeom>
            </p:spPr>
            <p:txBody>
              <a:bodyPr wrap="square">
                <a:spAutoFit/>
              </a:bodyPr>
              <a:lstStyle/>
              <a:p>
                <a:endParaRPr lang="zh-CN" altLang="en-US" sz="2400" dirty="0">
                  <a:solidFill>
                    <a:schemeClr val="bg1"/>
                  </a:solidFill>
                  <a:latin typeface="Courier New" panose="02070309020205020404" pitchFamily="49" charset="0"/>
                  <a:cs typeface="Courier New" panose="02070309020205020404" pitchFamily="49" charset="0"/>
                </a:endParaRPr>
              </a:p>
            </p:txBody>
          </p:sp>
        </p:grpSp>
      </p:grpSp>
      <p:grpSp>
        <p:nvGrpSpPr>
          <p:cNvPr id="20" name="组合 19">
            <a:extLst>
              <a:ext uri="{FF2B5EF4-FFF2-40B4-BE49-F238E27FC236}">
                <a16:creationId xmlns:a16="http://schemas.microsoft.com/office/drawing/2014/main" id="{EC0FF7EA-2B74-494E-A352-24B979AF44A1}"/>
              </a:ext>
            </a:extLst>
          </p:cNvPr>
          <p:cNvGrpSpPr/>
          <p:nvPr/>
        </p:nvGrpSpPr>
        <p:grpSpPr>
          <a:xfrm>
            <a:off x="219855" y="2245487"/>
            <a:ext cx="8704169" cy="1240445"/>
            <a:chOff x="117017" y="4626573"/>
            <a:chExt cx="8704169" cy="1240445"/>
          </a:xfrm>
          <a:effectLst>
            <a:outerShdw blurRad="50800" dist="38100" dir="2700000" algn="tl" rotWithShape="0">
              <a:prstClr val="black">
                <a:alpha val="40000"/>
              </a:prstClr>
            </a:outerShdw>
          </a:effectLst>
        </p:grpSpPr>
        <p:sp>
          <p:nvSpPr>
            <p:cNvPr id="21" name="矩形: 圆角 36">
              <a:extLst>
                <a:ext uri="{FF2B5EF4-FFF2-40B4-BE49-F238E27FC236}">
                  <a16:creationId xmlns:a16="http://schemas.microsoft.com/office/drawing/2014/main" id="{C00BEA09-4749-4D9B-82F6-249AAA4A143B}"/>
                </a:ext>
              </a:extLst>
            </p:cNvPr>
            <p:cNvSpPr/>
            <p:nvPr/>
          </p:nvSpPr>
          <p:spPr>
            <a:xfrm>
              <a:off x="117017" y="5051923"/>
              <a:ext cx="8704051" cy="815095"/>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 fmla="*/ 0 w 8704051"/>
                <a:gd name="connsiteY0" fmla="*/ 823321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103039 h 926360"/>
                <a:gd name="connsiteX4" fmla="*/ 8705787 w 8705787"/>
                <a:gd name="connsiteY4" fmla="*/ 825702 h 926360"/>
                <a:gd name="connsiteX5" fmla="*/ 8605129 w 8705787"/>
                <a:gd name="connsiteY5" fmla="*/ 926360 h 926360"/>
                <a:gd name="connsiteX6" fmla="*/ 102394 w 8705787"/>
                <a:gd name="connsiteY6" fmla="*/ 926360 h 926360"/>
                <a:gd name="connsiteX7" fmla="*/ 1736 w 8705787"/>
                <a:gd name="connsiteY7" fmla="*/ 825702 h 926360"/>
                <a:gd name="connsiteX0" fmla="*/ 1736 w 9277174"/>
                <a:gd name="connsiteY0" fmla="*/ 825702 h 926360"/>
                <a:gd name="connsiteX1" fmla="*/ 0 w 9277174"/>
                <a:gd name="connsiteY1" fmla="*/ 0 h 926360"/>
                <a:gd name="connsiteX2" fmla="*/ 8605129 w 9277174"/>
                <a:gd name="connsiteY2" fmla="*/ 2381 h 926360"/>
                <a:gd name="connsiteX3" fmla="*/ 8705787 w 9277174"/>
                <a:gd name="connsiteY3" fmla="*/ 825702 h 926360"/>
                <a:gd name="connsiteX4" fmla="*/ 8605129 w 9277174"/>
                <a:gd name="connsiteY4" fmla="*/ 926360 h 926360"/>
                <a:gd name="connsiteX5" fmla="*/ 102394 w 9277174"/>
                <a:gd name="connsiteY5" fmla="*/ 926360 h 926360"/>
                <a:gd name="connsiteX6" fmla="*/ 1736 w 9277174"/>
                <a:gd name="connsiteY6" fmla="*/ 825702 h 926360"/>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825702 h 926360"/>
                <a:gd name="connsiteX4" fmla="*/ 8605129 w 8705787"/>
                <a:gd name="connsiteY4" fmla="*/ 926360 h 926360"/>
                <a:gd name="connsiteX5" fmla="*/ 102394 w 8705787"/>
                <a:gd name="connsiteY5" fmla="*/ 926360 h 926360"/>
                <a:gd name="connsiteX6" fmla="*/ 1736 w 8705787"/>
                <a:gd name="connsiteY6" fmla="*/ 825702 h 926360"/>
                <a:gd name="connsiteX0" fmla="*/ 1736 w 8706729"/>
                <a:gd name="connsiteY0" fmla="*/ 825702 h 926360"/>
                <a:gd name="connsiteX1" fmla="*/ 0 w 8706729"/>
                <a:gd name="connsiteY1" fmla="*/ 0 h 926360"/>
                <a:gd name="connsiteX2" fmla="*/ 8706729 w 8706729"/>
                <a:gd name="connsiteY2" fmla="*/ 2381 h 926360"/>
                <a:gd name="connsiteX3" fmla="*/ 8705787 w 8706729"/>
                <a:gd name="connsiteY3" fmla="*/ 825702 h 926360"/>
                <a:gd name="connsiteX4" fmla="*/ 8605129 w 8706729"/>
                <a:gd name="connsiteY4" fmla="*/ 926360 h 926360"/>
                <a:gd name="connsiteX5" fmla="*/ 102394 w 8706729"/>
                <a:gd name="connsiteY5" fmla="*/ 926360 h 926360"/>
                <a:gd name="connsiteX6" fmla="*/ 1736 w 8706729"/>
                <a:gd name="connsiteY6" fmla="*/ 825702 h 926360"/>
                <a:gd name="connsiteX0" fmla="*/ 117 w 8705110"/>
                <a:gd name="connsiteY0" fmla="*/ 825702 h 926360"/>
                <a:gd name="connsiteX1" fmla="*/ 762 w 8705110"/>
                <a:gd name="connsiteY1" fmla="*/ 0 h 926360"/>
                <a:gd name="connsiteX2" fmla="*/ 8705110 w 8705110"/>
                <a:gd name="connsiteY2" fmla="*/ 2381 h 926360"/>
                <a:gd name="connsiteX3" fmla="*/ 8704168 w 8705110"/>
                <a:gd name="connsiteY3" fmla="*/ 825702 h 926360"/>
                <a:gd name="connsiteX4" fmla="*/ 8603510 w 8705110"/>
                <a:gd name="connsiteY4" fmla="*/ 926360 h 926360"/>
                <a:gd name="connsiteX5" fmla="*/ 100775 w 8705110"/>
                <a:gd name="connsiteY5" fmla="*/ 926360 h 926360"/>
                <a:gd name="connsiteX6" fmla="*/ 117 w 8705110"/>
                <a:gd name="connsiteY6" fmla="*/ 825702 h 92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9E9F3"/>
            </a:solidFill>
            <a:ln>
              <a:solidFill>
                <a:srgbClr val="E9E9F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342900" indent="-342900">
                <a:lnSpc>
                  <a:spcPct val="120000"/>
                </a:lnSpc>
                <a:buClr>
                  <a:srgbClr val="262685"/>
                </a:buClr>
                <a:buSzPct val="80000"/>
                <a:buFont typeface="Wingdings" panose="05000000000000000000" pitchFamily="2" charset="2"/>
                <a:buChar char="l"/>
              </a:pPr>
              <a:r>
                <a:rPr lang="zh-CN" altLang="en-US" sz="2000" dirty="0">
                  <a:solidFill>
                    <a:srgbClr val="000000"/>
                  </a:solidFill>
                  <a:latin typeface="MicrosoftYaHei"/>
                </a:rPr>
                <a:t>需要指明类成员的类型；</a:t>
              </a:r>
            </a:p>
            <a:p>
              <a:pPr marL="342900" indent="-342900">
                <a:lnSpc>
                  <a:spcPct val="120000"/>
                </a:lnSpc>
                <a:buClr>
                  <a:srgbClr val="262685"/>
                </a:buClr>
                <a:buSzPct val="80000"/>
                <a:buFont typeface="Wingdings" panose="05000000000000000000" pitchFamily="2" charset="2"/>
                <a:buChar char="l"/>
              </a:pPr>
              <a:r>
                <a:rPr lang="zh-CN" altLang="en-US" sz="2000" dirty="0">
                  <a:solidFill>
                    <a:srgbClr val="000000"/>
                  </a:solidFill>
                  <a:latin typeface="MicrosoftYaHei"/>
                </a:rPr>
                <a:t>需要显式指明成员所属的类。</a:t>
              </a:r>
              <a:endParaRPr lang="en-US" altLang="zh-CN" sz="1400" dirty="0">
                <a:solidFill>
                  <a:srgbClr val="000000"/>
                </a:solidFill>
                <a:latin typeface="Courier New" panose="02070309020205020404" pitchFamily="49" charset="0"/>
                <a:cs typeface="Courier New" panose="02070309020205020404" pitchFamily="49" charset="0"/>
              </a:endParaRPr>
            </a:p>
          </p:txBody>
        </p:sp>
        <p:sp>
          <p:nvSpPr>
            <p:cNvPr id="22" name="矩形: 圆顶角 21">
              <a:extLst>
                <a:ext uri="{FF2B5EF4-FFF2-40B4-BE49-F238E27FC236}">
                  <a16:creationId xmlns:a16="http://schemas.microsoft.com/office/drawing/2014/main" id="{1395B782-882C-43D7-B475-3B0E57F1038C}"/>
                </a:ext>
              </a:extLst>
            </p:cNvPr>
            <p:cNvSpPr/>
            <p:nvPr/>
          </p:nvSpPr>
          <p:spPr>
            <a:xfrm>
              <a:off x="117134" y="4626573"/>
              <a:ext cx="8704052" cy="417061"/>
            </a:xfrm>
            <a:prstGeom prst="round2SameRect">
              <a:avLst>
                <a:gd name="adj1" fmla="val 20076"/>
                <a:gd name="adj2" fmla="val 0"/>
              </a:avLst>
            </a:prstGeom>
            <a:solidFill>
              <a:srgbClr val="262685"/>
            </a:solidFill>
            <a:ln>
              <a:solidFill>
                <a:srgbClr val="2626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bg1"/>
                  </a:solidFill>
                  <a:latin typeface="Courier New" panose="02070309020205020404" pitchFamily="49" charset="0"/>
                  <a:cs typeface="Courier New" panose="02070309020205020404" pitchFamily="49" charset="0"/>
                </a:rPr>
                <a:t>数据成员指针</a:t>
              </a:r>
            </a:p>
          </p:txBody>
        </p:sp>
      </p:grpSp>
    </p:spTree>
    <p:extLst>
      <p:ext uri="{BB962C8B-B14F-4D97-AF65-F5344CB8AC3E}">
        <p14:creationId xmlns:p14="http://schemas.microsoft.com/office/powerpoint/2010/main" val="1703734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457950" y="6383729"/>
            <a:ext cx="2057400" cy="365125"/>
          </a:xfrm>
        </p:spPr>
        <p:txBody>
          <a:bodyPr/>
          <a:lstStyle/>
          <a:p>
            <a:fld id="{6AD33FD5-61D2-4238-98DB-DB8C208BC919}" type="slidenum">
              <a:rPr lang="zh-CN" altLang="en-US" smtClean="0"/>
              <a:t>54</a:t>
            </a:fld>
            <a:endParaRPr lang="zh-CN" altLang="en-US" dirty="0"/>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842066" cy="584775"/>
          </a:xfrm>
          <a:prstGeom prst="rect">
            <a:avLst/>
          </a:prstGeom>
          <a:noFill/>
        </p:spPr>
        <p:txBody>
          <a:bodyPr wrap="square" rtlCol="0">
            <a:spAutoFit/>
          </a:bodyPr>
          <a:lstStyle/>
          <a:p>
            <a:r>
              <a:rPr lang="en-US" altLang="zh-CN" sz="3200" dirty="0">
                <a:solidFill>
                  <a:schemeClr val="bg1"/>
                </a:solidFill>
              </a:rPr>
              <a:t>6.5.1 </a:t>
            </a:r>
            <a:r>
              <a:rPr lang="zh-CN" altLang="en-US" sz="3200" dirty="0">
                <a:solidFill>
                  <a:schemeClr val="bg1"/>
                </a:solidFill>
              </a:rPr>
              <a:t>数据成员指针</a:t>
            </a:r>
            <a:endParaRPr lang="zh-CN" altLang="en-US" sz="2400" dirty="0">
              <a:solidFill>
                <a:schemeClr val="bg1"/>
              </a:solidFill>
            </a:endParaRPr>
          </a:p>
        </p:txBody>
      </p:sp>
      <p:grpSp>
        <p:nvGrpSpPr>
          <p:cNvPr id="10" name="组合 9">
            <a:extLst>
              <a:ext uri="{FF2B5EF4-FFF2-40B4-BE49-F238E27FC236}">
                <a16:creationId xmlns:a16="http://schemas.microsoft.com/office/drawing/2014/main" id="{E19E6745-F4E0-4AC9-9B75-CCE8DCA83BDA}"/>
              </a:ext>
            </a:extLst>
          </p:cNvPr>
          <p:cNvGrpSpPr/>
          <p:nvPr/>
        </p:nvGrpSpPr>
        <p:grpSpPr>
          <a:xfrm>
            <a:off x="219969" y="1169931"/>
            <a:ext cx="6122222" cy="1810345"/>
            <a:chOff x="117017" y="4626573"/>
            <a:chExt cx="8704169" cy="1810345"/>
          </a:xfrm>
          <a:effectLst>
            <a:outerShdw blurRad="50800" dist="38100" dir="2700000" algn="tl" rotWithShape="0">
              <a:prstClr val="black">
                <a:alpha val="40000"/>
              </a:prstClr>
            </a:outerShdw>
          </a:effectLst>
        </p:grpSpPr>
        <p:sp>
          <p:nvSpPr>
            <p:cNvPr id="11" name="矩形: 圆角 36">
              <a:extLst>
                <a:ext uri="{FF2B5EF4-FFF2-40B4-BE49-F238E27FC236}">
                  <a16:creationId xmlns:a16="http://schemas.microsoft.com/office/drawing/2014/main" id="{33731F74-D628-4D24-80AB-8A7ADA5924D0}"/>
                </a:ext>
              </a:extLst>
            </p:cNvPr>
            <p:cNvSpPr/>
            <p:nvPr/>
          </p:nvSpPr>
          <p:spPr>
            <a:xfrm>
              <a:off x="117017" y="5051923"/>
              <a:ext cx="8704051" cy="1384995"/>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 fmla="*/ 0 w 8704051"/>
                <a:gd name="connsiteY0" fmla="*/ 823321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103039 h 926360"/>
                <a:gd name="connsiteX4" fmla="*/ 8705787 w 8705787"/>
                <a:gd name="connsiteY4" fmla="*/ 825702 h 926360"/>
                <a:gd name="connsiteX5" fmla="*/ 8605129 w 8705787"/>
                <a:gd name="connsiteY5" fmla="*/ 926360 h 926360"/>
                <a:gd name="connsiteX6" fmla="*/ 102394 w 8705787"/>
                <a:gd name="connsiteY6" fmla="*/ 926360 h 926360"/>
                <a:gd name="connsiteX7" fmla="*/ 1736 w 8705787"/>
                <a:gd name="connsiteY7" fmla="*/ 825702 h 926360"/>
                <a:gd name="connsiteX0" fmla="*/ 1736 w 9277174"/>
                <a:gd name="connsiteY0" fmla="*/ 825702 h 926360"/>
                <a:gd name="connsiteX1" fmla="*/ 0 w 9277174"/>
                <a:gd name="connsiteY1" fmla="*/ 0 h 926360"/>
                <a:gd name="connsiteX2" fmla="*/ 8605129 w 9277174"/>
                <a:gd name="connsiteY2" fmla="*/ 2381 h 926360"/>
                <a:gd name="connsiteX3" fmla="*/ 8705787 w 9277174"/>
                <a:gd name="connsiteY3" fmla="*/ 825702 h 926360"/>
                <a:gd name="connsiteX4" fmla="*/ 8605129 w 9277174"/>
                <a:gd name="connsiteY4" fmla="*/ 926360 h 926360"/>
                <a:gd name="connsiteX5" fmla="*/ 102394 w 9277174"/>
                <a:gd name="connsiteY5" fmla="*/ 926360 h 926360"/>
                <a:gd name="connsiteX6" fmla="*/ 1736 w 9277174"/>
                <a:gd name="connsiteY6" fmla="*/ 825702 h 926360"/>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825702 h 926360"/>
                <a:gd name="connsiteX4" fmla="*/ 8605129 w 8705787"/>
                <a:gd name="connsiteY4" fmla="*/ 926360 h 926360"/>
                <a:gd name="connsiteX5" fmla="*/ 102394 w 8705787"/>
                <a:gd name="connsiteY5" fmla="*/ 926360 h 926360"/>
                <a:gd name="connsiteX6" fmla="*/ 1736 w 8705787"/>
                <a:gd name="connsiteY6" fmla="*/ 825702 h 926360"/>
                <a:gd name="connsiteX0" fmla="*/ 1736 w 8706729"/>
                <a:gd name="connsiteY0" fmla="*/ 825702 h 926360"/>
                <a:gd name="connsiteX1" fmla="*/ 0 w 8706729"/>
                <a:gd name="connsiteY1" fmla="*/ 0 h 926360"/>
                <a:gd name="connsiteX2" fmla="*/ 8706729 w 8706729"/>
                <a:gd name="connsiteY2" fmla="*/ 2381 h 926360"/>
                <a:gd name="connsiteX3" fmla="*/ 8705787 w 8706729"/>
                <a:gd name="connsiteY3" fmla="*/ 825702 h 926360"/>
                <a:gd name="connsiteX4" fmla="*/ 8605129 w 8706729"/>
                <a:gd name="connsiteY4" fmla="*/ 926360 h 926360"/>
                <a:gd name="connsiteX5" fmla="*/ 102394 w 8706729"/>
                <a:gd name="connsiteY5" fmla="*/ 926360 h 926360"/>
                <a:gd name="connsiteX6" fmla="*/ 1736 w 8706729"/>
                <a:gd name="connsiteY6" fmla="*/ 825702 h 926360"/>
                <a:gd name="connsiteX0" fmla="*/ 117 w 8705110"/>
                <a:gd name="connsiteY0" fmla="*/ 825702 h 926360"/>
                <a:gd name="connsiteX1" fmla="*/ 762 w 8705110"/>
                <a:gd name="connsiteY1" fmla="*/ 0 h 926360"/>
                <a:gd name="connsiteX2" fmla="*/ 8705110 w 8705110"/>
                <a:gd name="connsiteY2" fmla="*/ 2381 h 926360"/>
                <a:gd name="connsiteX3" fmla="*/ 8704168 w 8705110"/>
                <a:gd name="connsiteY3" fmla="*/ 825702 h 926360"/>
                <a:gd name="connsiteX4" fmla="*/ 8603510 w 8705110"/>
                <a:gd name="connsiteY4" fmla="*/ 926360 h 926360"/>
                <a:gd name="connsiteX5" fmla="*/ 100775 w 8705110"/>
                <a:gd name="connsiteY5" fmla="*/ 926360 h 926360"/>
                <a:gd name="connsiteX6" fmla="*/ 117 w 8705110"/>
                <a:gd name="connsiteY6" fmla="*/ 825702 h 92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en-US" altLang="zh-CN" sz="1400" dirty="0" err="1">
                  <a:solidFill>
                    <a:srgbClr val="2B91AF"/>
                  </a:solidFill>
                  <a:latin typeface="Courier New" panose="02070309020205020404" pitchFamily="49" charset="0"/>
                  <a:cs typeface="Courier New" panose="02070309020205020404" pitchFamily="49" charset="0"/>
                </a:rPr>
                <a:t>PartTimeWorker</a:t>
              </a:r>
              <a:r>
                <a:rPr lang="en-US" altLang="zh-CN" sz="1400" dirty="0">
                  <a:solidFill>
                    <a:srgbClr val="000000"/>
                  </a:solidFill>
                  <a:latin typeface="Courier New" panose="02070309020205020404" pitchFamily="49" charset="0"/>
                  <a:cs typeface="Courier New" panose="02070309020205020404" pitchFamily="49" charset="0"/>
                </a:rPr>
                <a:t> w1, *w2 = &amp;w1;</a:t>
              </a:r>
            </a:p>
            <a:p>
              <a:r>
                <a:rPr lang="en-US" altLang="zh-CN" sz="1400" dirty="0" err="1">
                  <a:solidFill>
                    <a:srgbClr val="000000"/>
                  </a:solidFill>
                  <a:latin typeface="Courier New" panose="02070309020205020404" pitchFamily="49" charset="0"/>
                  <a:cs typeface="Courier New" panose="02070309020205020404" pitchFamily="49" charset="0"/>
                </a:rPr>
                <a:t>cout</a:t>
              </a:r>
              <a:r>
                <a:rPr lang="en-US" altLang="zh-CN" sz="1400" dirty="0">
                  <a:solidFill>
                    <a:srgbClr val="000000"/>
                  </a:solidFill>
                  <a:latin typeface="Courier New" panose="02070309020205020404" pitchFamily="49" charset="0"/>
                  <a:cs typeface="Courier New" panose="02070309020205020404" pitchFamily="49" charset="0"/>
                </a:rPr>
                <a:t> &lt;&lt; w1.m_name &lt;&lt; </a:t>
              </a:r>
              <a:r>
                <a:rPr lang="en-US" altLang="zh-CN" sz="1400" dirty="0" err="1">
                  <a:solidFill>
                    <a:srgbClr val="000000"/>
                  </a:solidFill>
                  <a:latin typeface="Courier New" panose="02070309020205020404" pitchFamily="49" charset="0"/>
                  <a:cs typeface="Courier New" panose="02070309020205020404" pitchFamily="49" charset="0"/>
                </a:rPr>
                <a:t>endl</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8000"/>
                  </a:solidFill>
                  <a:latin typeface="Courier New" panose="02070309020205020404" pitchFamily="49" charset="0"/>
                  <a:cs typeface="Courier New" panose="02070309020205020404" pitchFamily="49" charset="0"/>
                </a:rPr>
                <a:t>//</a:t>
              </a:r>
              <a:r>
                <a:rPr lang="zh-CN" altLang="en-US" sz="1400" dirty="0">
                  <a:solidFill>
                    <a:srgbClr val="008000"/>
                  </a:solidFill>
                  <a:latin typeface="Courier New" panose="02070309020205020404" pitchFamily="49" charset="0"/>
                  <a:cs typeface="Courier New" panose="02070309020205020404" pitchFamily="49" charset="0"/>
                </a:rPr>
                <a:t>普通访问方式</a:t>
              </a:r>
              <a:endParaRPr lang="zh-CN" altLang="en-US" sz="1400" dirty="0">
                <a:solidFill>
                  <a:srgbClr val="000000"/>
                </a:solidFill>
                <a:latin typeface="Courier New" panose="02070309020205020404" pitchFamily="49" charset="0"/>
                <a:cs typeface="Courier New" panose="02070309020205020404" pitchFamily="49" charset="0"/>
              </a:endParaRPr>
            </a:p>
            <a:p>
              <a:r>
                <a:rPr lang="en-US" altLang="zh-CN" sz="1400" dirty="0" err="1">
                  <a:solidFill>
                    <a:srgbClr val="000000"/>
                  </a:solidFill>
                  <a:latin typeface="Courier New" panose="02070309020205020404" pitchFamily="49" charset="0"/>
                  <a:cs typeface="Courier New" panose="02070309020205020404" pitchFamily="49" charset="0"/>
                </a:rPr>
                <a:t>cout</a:t>
              </a:r>
              <a:r>
                <a:rPr lang="en-US" altLang="zh-CN" sz="1400" dirty="0">
                  <a:solidFill>
                    <a:srgbClr val="000000"/>
                  </a:solidFill>
                  <a:latin typeface="Courier New" panose="02070309020205020404" pitchFamily="49" charset="0"/>
                  <a:cs typeface="Courier New" panose="02070309020205020404" pitchFamily="49" charset="0"/>
                </a:rPr>
                <a:t> &lt;&lt; w1.*p1 &lt;&lt; </a:t>
              </a:r>
              <a:r>
                <a:rPr lang="en-US" altLang="zh-CN" sz="1400" dirty="0" err="1">
                  <a:solidFill>
                    <a:srgbClr val="000000"/>
                  </a:solidFill>
                  <a:latin typeface="Courier New" panose="02070309020205020404" pitchFamily="49" charset="0"/>
                  <a:cs typeface="Courier New" panose="02070309020205020404" pitchFamily="49" charset="0"/>
                </a:rPr>
                <a:t>endl</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8000"/>
                  </a:solidFill>
                  <a:latin typeface="Courier New" panose="02070309020205020404" pitchFamily="49" charset="0"/>
                  <a:cs typeface="Courier New" panose="02070309020205020404" pitchFamily="49" charset="0"/>
                </a:rPr>
                <a:t>//</a:t>
              </a:r>
              <a:r>
                <a:rPr lang="zh-CN" altLang="en-US" sz="1400" dirty="0">
                  <a:solidFill>
                    <a:srgbClr val="008000"/>
                  </a:solidFill>
                  <a:latin typeface="Courier New" panose="02070309020205020404" pitchFamily="49" charset="0"/>
                  <a:cs typeface="Courier New" panose="02070309020205020404" pitchFamily="49" charset="0"/>
                </a:rPr>
                <a:t>数据成员指针访问方式，等价于 </a:t>
              </a:r>
              <a:r>
                <a:rPr lang="en-US" altLang="zh-CN" sz="1400" dirty="0">
                  <a:solidFill>
                    <a:srgbClr val="008000"/>
                  </a:solidFill>
                  <a:latin typeface="Courier New" panose="02070309020205020404" pitchFamily="49" charset="0"/>
                  <a:cs typeface="Courier New" panose="02070309020205020404" pitchFamily="49" charset="0"/>
                </a:rPr>
                <a:t>w1.m_name</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err="1">
                  <a:solidFill>
                    <a:srgbClr val="000000"/>
                  </a:solidFill>
                  <a:latin typeface="Courier New" panose="02070309020205020404" pitchFamily="49" charset="0"/>
                  <a:cs typeface="Courier New" panose="02070309020205020404" pitchFamily="49" charset="0"/>
                </a:rPr>
                <a:t>cout</a:t>
              </a:r>
              <a:r>
                <a:rPr lang="en-US" altLang="zh-CN" sz="1400" dirty="0">
                  <a:solidFill>
                    <a:srgbClr val="000000"/>
                  </a:solidFill>
                  <a:latin typeface="Courier New" panose="02070309020205020404" pitchFamily="49" charset="0"/>
                  <a:cs typeface="Courier New" panose="02070309020205020404" pitchFamily="49" charset="0"/>
                </a:rPr>
                <a:t> &lt;&lt; w2-&gt;*p1 &lt;&lt; </a:t>
              </a:r>
              <a:r>
                <a:rPr lang="en-US" altLang="zh-CN" sz="1400" dirty="0" err="1">
                  <a:solidFill>
                    <a:srgbClr val="000000"/>
                  </a:solidFill>
                  <a:latin typeface="Courier New" panose="02070309020205020404" pitchFamily="49" charset="0"/>
                  <a:cs typeface="Courier New" panose="02070309020205020404" pitchFamily="49" charset="0"/>
                </a:rPr>
                <a:t>endl</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8000"/>
                  </a:solidFill>
                  <a:latin typeface="Courier New" panose="02070309020205020404" pitchFamily="49" charset="0"/>
                  <a:cs typeface="Courier New" panose="02070309020205020404" pitchFamily="49" charset="0"/>
                </a:rPr>
                <a:t>//</a:t>
              </a:r>
              <a:r>
                <a:rPr lang="zh-CN" altLang="en-US" sz="1400" dirty="0">
                  <a:solidFill>
                    <a:srgbClr val="008000"/>
                  </a:solidFill>
                  <a:latin typeface="Courier New" panose="02070309020205020404" pitchFamily="49" charset="0"/>
                  <a:cs typeface="Courier New" panose="02070309020205020404" pitchFamily="49" charset="0"/>
                </a:rPr>
                <a:t>数据成员指针访问方式，等价于 </a:t>
              </a:r>
              <a:r>
                <a:rPr lang="en-US" altLang="zh-CN" sz="1400" dirty="0">
                  <a:solidFill>
                    <a:srgbClr val="008000"/>
                  </a:solidFill>
                  <a:latin typeface="Courier New" panose="02070309020205020404" pitchFamily="49" charset="0"/>
                  <a:cs typeface="Courier New" panose="02070309020205020404" pitchFamily="49" charset="0"/>
                </a:rPr>
                <a:t>w2-&gt;</a:t>
              </a:r>
              <a:r>
                <a:rPr lang="en-US" altLang="zh-CN" sz="1400" dirty="0" err="1">
                  <a:solidFill>
                    <a:srgbClr val="008000"/>
                  </a:solidFill>
                  <a:latin typeface="Courier New" panose="02070309020205020404" pitchFamily="49" charset="0"/>
                  <a:cs typeface="Courier New" panose="02070309020205020404" pitchFamily="49" charset="0"/>
                </a:rPr>
                <a:t>m_name</a:t>
              </a:r>
              <a:endParaRPr lang="en-US" altLang="zh-CN" sz="1400" dirty="0">
                <a:solidFill>
                  <a:srgbClr val="000000"/>
                </a:solidFill>
                <a:latin typeface="Courier New" panose="02070309020205020404" pitchFamily="49" charset="0"/>
                <a:cs typeface="Courier New" panose="02070309020205020404" pitchFamily="49" charset="0"/>
              </a:endParaRPr>
            </a:p>
          </p:txBody>
        </p:sp>
        <p:grpSp>
          <p:nvGrpSpPr>
            <p:cNvPr id="12" name="组合 11">
              <a:extLst>
                <a:ext uri="{FF2B5EF4-FFF2-40B4-BE49-F238E27FC236}">
                  <a16:creationId xmlns:a16="http://schemas.microsoft.com/office/drawing/2014/main" id="{CD8954FE-FB01-465E-A9B7-D19B49400422}"/>
                </a:ext>
              </a:extLst>
            </p:cNvPr>
            <p:cNvGrpSpPr/>
            <p:nvPr/>
          </p:nvGrpSpPr>
          <p:grpSpPr>
            <a:xfrm>
              <a:off x="117133" y="4626573"/>
              <a:ext cx="8704053" cy="475449"/>
              <a:chOff x="219973" y="1763590"/>
              <a:chExt cx="8704053" cy="475449"/>
            </a:xfrm>
          </p:grpSpPr>
          <p:sp>
            <p:nvSpPr>
              <p:cNvPr id="13" name="矩形: 圆顶角 12">
                <a:extLst>
                  <a:ext uri="{FF2B5EF4-FFF2-40B4-BE49-F238E27FC236}">
                    <a16:creationId xmlns:a16="http://schemas.microsoft.com/office/drawing/2014/main" id="{A5659CB3-0DE5-4A19-A208-9C1A8ADD777C}"/>
                  </a:ext>
                </a:extLst>
              </p:cNvPr>
              <p:cNvSpPr/>
              <p:nvPr/>
            </p:nvSpPr>
            <p:spPr>
              <a:xfrm>
                <a:off x="219974" y="1763590"/>
                <a:ext cx="8704052" cy="417061"/>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bg1"/>
                    </a:solidFill>
                    <a:latin typeface="Courier New" panose="02070309020205020404" pitchFamily="49" charset="0"/>
                    <a:cs typeface="Courier New" panose="02070309020205020404" pitchFamily="49" charset="0"/>
                  </a:rPr>
                  <a:t>类成员指针的使用</a:t>
                </a:r>
              </a:p>
            </p:txBody>
          </p:sp>
          <p:sp>
            <p:nvSpPr>
              <p:cNvPr id="14" name="矩形 13">
                <a:extLst>
                  <a:ext uri="{FF2B5EF4-FFF2-40B4-BE49-F238E27FC236}">
                    <a16:creationId xmlns:a16="http://schemas.microsoft.com/office/drawing/2014/main" id="{64D0F7FC-72F0-428A-9212-320252528234}"/>
                  </a:ext>
                </a:extLst>
              </p:cNvPr>
              <p:cNvSpPr/>
              <p:nvPr/>
            </p:nvSpPr>
            <p:spPr>
              <a:xfrm>
                <a:off x="219973" y="1777374"/>
                <a:ext cx="8704051" cy="461665"/>
              </a:xfrm>
              <a:prstGeom prst="rect">
                <a:avLst/>
              </a:prstGeom>
            </p:spPr>
            <p:txBody>
              <a:bodyPr wrap="square">
                <a:spAutoFit/>
              </a:bodyPr>
              <a:lstStyle/>
              <a:p>
                <a:endParaRPr lang="zh-CN" altLang="en-US" sz="2400" dirty="0">
                  <a:solidFill>
                    <a:schemeClr val="bg1"/>
                  </a:solidFill>
                  <a:latin typeface="Courier New" panose="02070309020205020404" pitchFamily="49" charset="0"/>
                  <a:cs typeface="Courier New" panose="02070309020205020404" pitchFamily="49" charset="0"/>
                </a:endParaRPr>
              </a:p>
            </p:txBody>
          </p:sp>
        </p:grpSp>
      </p:grpSp>
      <p:grpSp>
        <p:nvGrpSpPr>
          <p:cNvPr id="15" name="组合 14">
            <a:extLst>
              <a:ext uri="{FF2B5EF4-FFF2-40B4-BE49-F238E27FC236}">
                <a16:creationId xmlns:a16="http://schemas.microsoft.com/office/drawing/2014/main" id="{3DEE39E2-1E42-494A-860C-924C217D685B}"/>
              </a:ext>
            </a:extLst>
          </p:cNvPr>
          <p:cNvGrpSpPr/>
          <p:nvPr/>
        </p:nvGrpSpPr>
        <p:grpSpPr>
          <a:xfrm>
            <a:off x="6458063" y="1169931"/>
            <a:ext cx="2465955" cy="2348441"/>
            <a:chOff x="117017" y="4626573"/>
            <a:chExt cx="8704169" cy="2348441"/>
          </a:xfrm>
          <a:effectLst>
            <a:outerShdw blurRad="50800" dist="38100" dir="2700000" algn="tl" rotWithShape="0">
              <a:prstClr val="black">
                <a:alpha val="40000"/>
              </a:prstClr>
            </a:outerShdw>
          </a:effectLst>
        </p:grpSpPr>
        <p:sp>
          <p:nvSpPr>
            <p:cNvPr id="16" name="矩形: 圆角 36">
              <a:extLst>
                <a:ext uri="{FF2B5EF4-FFF2-40B4-BE49-F238E27FC236}">
                  <a16:creationId xmlns:a16="http://schemas.microsoft.com/office/drawing/2014/main" id="{BEE8DF4B-9064-4CB6-BCC0-8213A3F604C5}"/>
                </a:ext>
              </a:extLst>
            </p:cNvPr>
            <p:cNvSpPr/>
            <p:nvPr/>
          </p:nvSpPr>
          <p:spPr>
            <a:xfrm>
              <a:off x="117017" y="5051923"/>
              <a:ext cx="8704053" cy="1923091"/>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 fmla="*/ 0 w 8704051"/>
                <a:gd name="connsiteY0" fmla="*/ 823321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103039 h 926360"/>
                <a:gd name="connsiteX4" fmla="*/ 8705787 w 8705787"/>
                <a:gd name="connsiteY4" fmla="*/ 825702 h 926360"/>
                <a:gd name="connsiteX5" fmla="*/ 8605129 w 8705787"/>
                <a:gd name="connsiteY5" fmla="*/ 926360 h 926360"/>
                <a:gd name="connsiteX6" fmla="*/ 102394 w 8705787"/>
                <a:gd name="connsiteY6" fmla="*/ 926360 h 926360"/>
                <a:gd name="connsiteX7" fmla="*/ 1736 w 8705787"/>
                <a:gd name="connsiteY7" fmla="*/ 825702 h 926360"/>
                <a:gd name="connsiteX0" fmla="*/ 1736 w 9277174"/>
                <a:gd name="connsiteY0" fmla="*/ 825702 h 926360"/>
                <a:gd name="connsiteX1" fmla="*/ 0 w 9277174"/>
                <a:gd name="connsiteY1" fmla="*/ 0 h 926360"/>
                <a:gd name="connsiteX2" fmla="*/ 8605129 w 9277174"/>
                <a:gd name="connsiteY2" fmla="*/ 2381 h 926360"/>
                <a:gd name="connsiteX3" fmla="*/ 8705787 w 9277174"/>
                <a:gd name="connsiteY3" fmla="*/ 825702 h 926360"/>
                <a:gd name="connsiteX4" fmla="*/ 8605129 w 9277174"/>
                <a:gd name="connsiteY4" fmla="*/ 926360 h 926360"/>
                <a:gd name="connsiteX5" fmla="*/ 102394 w 9277174"/>
                <a:gd name="connsiteY5" fmla="*/ 926360 h 926360"/>
                <a:gd name="connsiteX6" fmla="*/ 1736 w 9277174"/>
                <a:gd name="connsiteY6" fmla="*/ 825702 h 926360"/>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825702 h 926360"/>
                <a:gd name="connsiteX4" fmla="*/ 8605129 w 8705787"/>
                <a:gd name="connsiteY4" fmla="*/ 926360 h 926360"/>
                <a:gd name="connsiteX5" fmla="*/ 102394 w 8705787"/>
                <a:gd name="connsiteY5" fmla="*/ 926360 h 926360"/>
                <a:gd name="connsiteX6" fmla="*/ 1736 w 8705787"/>
                <a:gd name="connsiteY6" fmla="*/ 825702 h 926360"/>
                <a:gd name="connsiteX0" fmla="*/ 1736 w 8706729"/>
                <a:gd name="connsiteY0" fmla="*/ 825702 h 926360"/>
                <a:gd name="connsiteX1" fmla="*/ 0 w 8706729"/>
                <a:gd name="connsiteY1" fmla="*/ 0 h 926360"/>
                <a:gd name="connsiteX2" fmla="*/ 8706729 w 8706729"/>
                <a:gd name="connsiteY2" fmla="*/ 2381 h 926360"/>
                <a:gd name="connsiteX3" fmla="*/ 8705787 w 8706729"/>
                <a:gd name="connsiteY3" fmla="*/ 825702 h 926360"/>
                <a:gd name="connsiteX4" fmla="*/ 8605129 w 8706729"/>
                <a:gd name="connsiteY4" fmla="*/ 926360 h 926360"/>
                <a:gd name="connsiteX5" fmla="*/ 102394 w 8706729"/>
                <a:gd name="connsiteY5" fmla="*/ 926360 h 926360"/>
                <a:gd name="connsiteX6" fmla="*/ 1736 w 8706729"/>
                <a:gd name="connsiteY6" fmla="*/ 825702 h 926360"/>
                <a:gd name="connsiteX0" fmla="*/ 117 w 8705110"/>
                <a:gd name="connsiteY0" fmla="*/ 825702 h 926360"/>
                <a:gd name="connsiteX1" fmla="*/ 762 w 8705110"/>
                <a:gd name="connsiteY1" fmla="*/ 0 h 926360"/>
                <a:gd name="connsiteX2" fmla="*/ 8705110 w 8705110"/>
                <a:gd name="connsiteY2" fmla="*/ 2381 h 926360"/>
                <a:gd name="connsiteX3" fmla="*/ 8704168 w 8705110"/>
                <a:gd name="connsiteY3" fmla="*/ 825702 h 926360"/>
                <a:gd name="connsiteX4" fmla="*/ 8603510 w 8705110"/>
                <a:gd name="connsiteY4" fmla="*/ 926360 h 926360"/>
                <a:gd name="connsiteX5" fmla="*/ 100775 w 8705110"/>
                <a:gd name="connsiteY5" fmla="*/ 926360 h 926360"/>
                <a:gd name="connsiteX6" fmla="*/ 117 w 8705110"/>
                <a:gd name="connsiteY6" fmla="*/ 825702 h 92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FCF6EE"/>
            </a:solidFill>
            <a:ln>
              <a:solidFill>
                <a:srgbClr val="FCF6EE"/>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20000"/>
                </a:lnSpc>
                <a:buClr>
                  <a:srgbClr val="E2A856"/>
                </a:buClr>
                <a:buSzPct val="80000"/>
              </a:pPr>
              <a:r>
                <a:rPr lang="zh-CN" altLang="en-US" sz="2000" dirty="0">
                  <a:solidFill>
                    <a:srgbClr val="000000"/>
                  </a:solidFill>
                  <a:latin typeface="Courier New" panose="02070309020205020404" pitchFamily="49" charset="0"/>
                </a:rPr>
                <a:t>数据成员指针没有和类对象关联，可以将指针成员作用于类的对象来访问类的成员</a:t>
              </a:r>
              <a:endParaRPr lang="en-US" altLang="zh-CN" sz="2000" dirty="0">
                <a:solidFill>
                  <a:srgbClr val="000000"/>
                </a:solidFill>
                <a:latin typeface="Courier New" panose="02070309020205020404" pitchFamily="49" charset="0"/>
              </a:endParaRPr>
            </a:p>
          </p:txBody>
        </p:sp>
        <p:grpSp>
          <p:nvGrpSpPr>
            <p:cNvPr id="17" name="组合 16">
              <a:extLst>
                <a:ext uri="{FF2B5EF4-FFF2-40B4-BE49-F238E27FC236}">
                  <a16:creationId xmlns:a16="http://schemas.microsoft.com/office/drawing/2014/main" id="{34D2506F-6B0F-42C4-8DBB-6CB9044F8718}"/>
                </a:ext>
              </a:extLst>
            </p:cNvPr>
            <p:cNvGrpSpPr/>
            <p:nvPr/>
          </p:nvGrpSpPr>
          <p:grpSpPr>
            <a:xfrm>
              <a:off x="117133" y="4626573"/>
              <a:ext cx="8704053" cy="475449"/>
              <a:chOff x="219973" y="1763590"/>
              <a:chExt cx="8704053" cy="475449"/>
            </a:xfrm>
          </p:grpSpPr>
          <p:sp>
            <p:nvSpPr>
              <p:cNvPr id="18" name="矩形: 圆顶角 17">
                <a:extLst>
                  <a:ext uri="{FF2B5EF4-FFF2-40B4-BE49-F238E27FC236}">
                    <a16:creationId xmlns:a16="http://schemas.microsoft.com/office/drawing/2014/main" id="{251A1618-C2B4-4041-8341-53109DEFC819}"/>
                  </a:ext>
                </a:extLst>
              </p:cNvPr>
              <p:cNvSpPr/>
              <p:nvPr/>
            </p:nvSpPr>
            <p:spPr>
              <a:xfrm>
                <a:off x="219974" y="1763590"/>
                <a:ext cx="8704052" cy="417061"/>
              </a:xfrm>
              <a:prstGeom prst="round2SameRect">
                <a:avLst>
                  <a:gd name="adj1" fmla="val 20076"/>
                  <a:gd name="adj2" fmla="val 0"/>
                </a:avLst>
              </a:prstGeom>
              <a:solidFill>
                <a:srgbClr val="E2A856"/>
              </a:solidFill>
              <a:ln>
                <a:solidFill>
                  <a:srgbClr val="E2A8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bg1"/>
                    </a:solidFill>
                    <a:latin typeface="Courier New" panose="02070309020205020404" pitchFamily="49" charset="0"/>
                    <a:cs typeface="Courier New" panose="02070309020205020404" pitchFamily="49" charset="0"/>
                  </a:rPr>
                  <a:t>说明</a:t>
                </a:r>
              </a:p>
            </p:txBody>
          </p:sp>
          <p:sp>
            <p:nvSpPr>
              <p:cNvPr id="19" name="矩形 18">
                <a:extLst>
                  <a:ext uri="{FF2B5EF4-FFF2-40B4-BE49-F238E27FC236}">
                    <a16:creationId xmlns:a16="http://schemas.microsoft.com/office/drawing/2014/main" id="{F38594B0-D3F6-41DC-893E-3EFA1AB914E2}"/>
                  </a:ext>
                </a:extLst>
              </p:cNvPr>
              <p:cNvSpPr/>
              <p:nvPr/>
            </p:nvSpPr>
            <p:spPr>
              <a:xfrm>
                <a:off x="219973" y="1777374"/>
                <a:ext cx="8704051" cy="461665"/>
              </a:xfrm>
              <a:prstGeom prst="rect">
                <a:avLst/>
              </a:prstGeom>
            </p:spPr>
            <p:txBody>
              <a:bodyPr wrap="square">
                <a:spAutoFit/>
              </a:bodyPr>
              <a:lstStyle/>
              <a:p>
                <a:endParaRPr lang="zh-CN" altLang="en-US" sz="2400" dirty="0">
                  <a:solidFill>
                    <a:schemeClr val="bg1"/>
                  </a:solidFill>
                  <a:latin typeface="Courier New" panose="02070309020205020404" pitchFamily="49" charset="0"/>
                  <a:cs typeface="Courier New" panose="02070309020205020404" pitchFamily="49" charset="0"/>
                </a:endParaRPr>
              </a:p>
            </p:txBody>
          </p:sp>
        </p:grpSp>
      </p:grpSp>
      <p:grpSp>
        <p:nvGrpSpPr>
          <p:cNvPr id="23" name="组合 22">
            <a:extLst>
              <a:ext uri="{FF2B5EF4-FFF2-40B4-BE49-F238E27FC236}">
                <a16:creationId xmlns:a16="http://schemas.microsoft.com/office/drawing/2014/main" id="{1D24EBC1-0641-48CE-A1D1-DB081FA620E1}"/>
              </a:ext>
            </a:extLst>
          </p:cNvPr>
          <p:cNvGrpSpPr/>
          <p:nvPr/>
        </p:nvGrpSpPr>
        <p:grpSpPr>
          <a:xfrm>
            <a:off x="219816" y="3690794"/>
            <a:ext cx="8704169" cy="1609777"/>
            <a:chOff x="117017" y="4626573"/>
            <a:chExt cx="8704169" cy="1609777"/>
          </a:xfrm>
          <a:effectLst>
            <a:outerShdw blurRad="50800" dist="38100" dir="2700000" algn="tl" rotWithShape="0">
              <a:prstClr val="black">
                <a:alpha val="40000"/>
              </a:prstClr>
            </a:outerShdw>
          </a:effectLst>
        </p:grpSpPr>
        <p:sp>
          <p:nvSpPr>
            <p:cNvPr id="24" name="矩形: 圆角 36">
              <a:extLst>
                <a:ext uri="{FF2B5EF4-FFF2-40B4-BE49-F238E27FC236}">
                  <a16:creationId xmlns:a16="http://schemas.microsoft.com/office/drawing/2014/main" id="{76DD130A-6E6A-455B-BFB7-D0A58112BB3E}"/>
                </a:ext>
              </a:extLst>
            </p:cNvPr>
            <p:cNvSpPr/>
            <p:nvPr/>
          </p:nvSpPr>
          <p:spPr>
            <a:xfrm>
              <a:off x="117017" y="5051923"/>
              <a:ext cx="8704051" cy="1184427"/>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 fmla="*/ 0 w 8704051"/>
                <a:gd name="connsiteY0" fmla="*/ 823321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103039 h 926360"/>
                <a:gd name="connsiteX4" fmla="*/ 8705787 w 8705787"/>
                <a:gd name="connsiteY4" fmla="*/ 825702 h 926360"/>
                <a:gd name="connsiteX5" fmla="*/ 8605129 w 8705787"/>
                <a:gd name="connsiteY5" fmla="*/ 926360 h 926360"/>
                <a:gd name="connsiteX6" fmla="*/ 102394 w 8705787"/>
                <a:gd name="connsiteY6" fmla="*/ 926360 h 926360"/>
                <a:gd name="connsiteX7" fmla="*/ 1736 w 8705787"/>
                <a:gd name="connsiteY7" fmla="*/ 825702 h 926360"/>
                <a:gd name="connsiteX0" fmla="*/ 1736 w 9277174"/>
                <a:gd name="connsiteY0" fmla="*/ 825702 h 926360"/>
                <a:gd name="connsiteX1" fmla="*/ 0 w 9277174"/>
                <a:gd name="connsiteY1" fmla="*/ 0 h 926360"/>
                <a:gd name="connsiteX2" fmla="*/ 8605129 w 9277174"/>
                <a:gd name="connsiteY2" fmla="*/ 2381 h 926360"/>
                <a:gd name="connsiteX3" fmla="*/ 8705787 w 9277174"/>
                <a:gd name="connsiteY3" fmla="*/ 825702 h 926360"/>
                <a:gd name="connsiteX4" fmla="*/ 8605129 w 9277174"/>
                <a:gd name="connsiteY4" fmla="*/ 926360 h 926360"/>
                <a:gd name="connsiteX5" fmla="*/ 102394 w 9277174"/>
                <a:gd name="connsiteY5" fmla="*/ 926360 h 926360"/>
                <a:gd name="connsiteX6" fmla="*/ 1736 w 9277174"/>
                <a:gd name="connsiteY6" fmla="*/ 825702 h 926360"/>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825702 h 926360"/>
                <a:gd name="connsiteX4" fmla="*/ 8605129 w 8705787"/>
                <a:gd name="connsiteY4" fmla="*/ 926360 h 926360"/>
                <a:gd name="connsiteX5" fmla="*/ 102394 w 8705787"/>
                <a:gd name="connsiteY5" fmla="*/ 926360 h 926360"/>
                <a:gd name="connsiteX6" fmla="*/ 1736 w 8705787"/>
                <a:gd name="connsiteY6" fmla="*/ 825702 h 926360"/>
                <a:gd name="connsiteX0" fmla="*/ 1736 w 8706729"/>
                <a:gd name="connsiteY0" fmla="*/ 825702 h 926360"/>
                <a:gd name="connsiteX1" fmla="*/ 0 w 8706729"/>
                <a:gd name="connsiteY1" fmla="*/ 0 h 926360"/>
                <a:gd name="connsiteX2" fmla="*/ 8706729 w 8706729"/>
                <a:gd name="connsiteY2" fmla="*/ 2381 h 926360"/>
                <a:gd name="connsiteX3" fmla="*/ 8705787 w 8706729"/>
                <a:gd name="connsiteY3" fmla="*/ 825702 h 926360"/>
                <a:gd name="connsiteX4" fmla="*/ 8605129 w 8706729"/>
                <a:gd name="connsiteY4" fmla="*/ 926360 h 926360"/>
                <a:gd name="connsiteX5" fmla="*/ 102394 w 8706729"/>
                <a:gd name="connsiteY5" fmla="*/ 926360 h 926360"/>
                <a:gd name="connsiteX6" fmla="*/ 1736 w 8706729"/>
                <a:gd name="connsiteY6" fmla="*/ 825702 h 926360"/>
                <a:gd name="connsiteX0" fmla="*/ 117 w 8705110"/>
                <a:gd name="connsiteY0" fmla="*/ 825702 h 926360"/>
                <a:gd name="connsiteX1" fmla="*/ 762 w 8705110"/>
                <a:gd name="connsiteY1" fmla="*/ 0 h 926360"/>
                <a:gd name="connsiteX2" fmla="*/ 8705110 w 8705110"/>
                <a:gd name="connsiteY2" fmla="*/ 2381 h 926360"/>
                <a:gd name="connsiteX3" fmla="*/ 8704168 w 8705110"/>
                <a:gd name="connsiteY3" fmla="*/ 825702 h 926360"/>
                <a:gd name="connsiteX4" fmla="*/ 8603510 w 8705110"/>
                <a:gd name="connsiteY4" fmla="*/ 926360 h 926360"/>
                <a:gd name="connsiteX5" fmla="*/ 100775 w 8705110"/>
                <a:gd name="connsiteY5" fmla="*/ 926360 h 926360"/>
                <a:gd name="connsiteX6" fmla="*/ 117 w 8705110"/>
                <a:gd name="connsiteY6" fmla="*/ 825702 h 92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F9EEEE"/>
            </a:solidFill>
            <a:ln>
              <a:solidFill>
                <a:srgbClr val="F9EEEE"/>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20000"/>
                </a:lnSpc>
                <a:buClr>
                  <a:srgbClr val="E2A856"/>
                </a:buClr>
                <a:buSzPct val="80000"/>
              </a:pPr>
              <a:r>
                <a:rPr lang="zh-CN" altLang="en-US" sz="2000" dirty="0">
                  <a:solidFill>
                    <a:srgbClr val="000000"/>
                  </a:solidFill>
                  <a:latin typeface="Courier New" panose="02070309020205020404" pitchFamily="49" charset="0"/>
                </a:rPr>
                <a:t>类的访问控制规则同样适用于成员指针：</a:t>
              </a:r>
            </a:p>
            <a:p>
              <a:pPr>
                <a:lnSpc>
                  <a:spcPct val="120000"/>
                </a:lnSpc>
                <a:buClr>
                  <a:srgbClr val="E2A856"/>
                </a:buClr>
                <a:buSzPct val="80000"/>
              </a:pPr>
              <a:r>
                <a:rPr lang="en-US" altLang="zh-CN" sz="2000" dirty="0" err="1">
                  <a:solidFill>
                    <a:srgbClr val="000000"/>
                  </a:solidFill>
                  <a:latin typeface="Courier New" panose="02070309020205020404" pitchFamily="49" charset="0"/>
                </a:rPr>
                <a:t>m_name</a:t>
              </a:r>
              <a:r>
                <a:rPr lang="en-US" altLang="zh-CN" sz="2000" dirty="0">
                  <a:solidFill>
                    <a:srgbClr val="000000"/>
                  </a:solidFill>
                  <a:latin typeface="Courier New" panose="02070309020205020404" pitchFamily="49" charset="0"/>
                </a:rPr>
                <a:t> </a:t>
              </a:r>
              <a:r>
                <a:rPr lang="zh-CN" altLang="en-US" sz="2000" dirty="0">
                  <a:solidFill>
                    <a:srgbClr val="000000"/>
                  </a:solidFill>
                  <a:latin typeface="Courier New" panose="02070309020205020404" pitchFamily="49" charset="0"/>
                </a:rPr>
                <a:t>为 </a:t>
              </a:r>
              <a:r>
                <a:rPr lang="en-US" altLang="zh-CN" sz="2000" dirty="0" err="1">
                  <a:solidFill>
                    <a:srgbClr val="000000"/>
                  </a:solidFill>
                  <a:latin typeface="Courier New" panose="02070309020205020404" pitchFamily="49" charset="0"/>
                </a:rPr>
                <a:t>PartTimeWorker</a:t>
              </a:r>
              <a:r>
                <a:rPr lang="en-US" altLang="zh-CN" sz="2000" dirty="0">
                  <a:solidFill>
                    <a:srgbClr val="000000"/>
                  </a:solidFill>
                  <a:latin typeface="Courier New" panose="02070309020205020404" pitchFamily="49" charset="0"/>
                </a:rPr>
                <a:t> </a:t>
              </a:r>
              <a:r>
                <a:rPr lang="zh-CN" altLang="en-US" sz="2000" dirty="0">
                  <a:solidFill>
                    <a:srgbClr val="000000"/>
                  </a:solidFill>
                  <a:latin typeface="Courier New" panose="02070309020205020404" pitchFamily="49" charset="0"/>
                </a:rPr>
                <a:t>类的私有数据成员，因此上面的代码必须位于类的成员函数或类的友元函数中；否则，会出现编译错误。</a:t>
              </a:r>
              <a:endParaRPr lang="en-US" altLang="zh-CN" sz="2000" dirty="0">
                <a:solidFill>
                  <a:srgbClr val="000000"/>
                </a:solidFill>
                <a:latin typeface="Courier New" panose="02070309020205020404" pitchFamily="49" charset="0"/>
              </a:endParaRPr>
            </a:p>
          </p:txBody>
        </p:sp>
        <p:sp>
          <p:nvSpPr>
            <p:cNvPr id="25" name="矩形: 圆顶角 24">
              <a:extLst>
                <a:ext uri="{FF2B5EF4-FFF2-40B4-BE49-F238E27FC236}">
                  <a16:creationId xmlns:a16="http://schemas.microsoft.com/office/drawing/2014/main" id="{7FC41AC5-3F05-4D55-93A2-24155E2FF4F8}"/>
                </a:ext>
              </a:extLst>
            </p:cNvPr>
            <p:cNvSpPr/>
            <p:nvPr/>
          </p:nvSpPr>
          <p:spPr>
            <a:xfrm>
              <a:off x="117134" y="4626573"/>
              <a:ext cx="8704052" cy="417061"/>
            </a:xfrm>
            <a:prstGeom prst="round2SameRect">
              <a:avLst>
                <a:gd name="adj1" fmla="val 20076"/>
                <a:gd name="adj2" fmla="val 0"/>
              </a:avLst>
            </a:prstGeom>
            <a:solidFill>
              <a:srgbClr val="CC5B5B"/>
            </a:solidFill>
            <a:ln>
              <a:solidFill>
                <a:srgbClr val="CC5B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bg1"/>
                  </a:solidFill>
                  <a:latin typeface="Courier New" panose="02070309020205020404" pitchFamily="49" charset="0"/>
                  <a:cs typeface="Courier New" panose="02070309020205020404" pitchFamily="49" charset="0"/>
                </a:rPr>
                <a:t>注意</a:t>
              </a:r>
            </a:p>
          </p:txBody>
        </p:sp>
      </p:grpSp>
    </p:spTree>
    <p:extLst>
      <p:ext uri="{BB962C8B-B14F-4D97-AF65-F5344CB8AC3E}">
        <p14:creationId xmlns:p14="http://schemas.microsoft.com/office/powerpoint/2010/main" val="3802896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55</a:t>
            </a:fld>
            <a:endParaRPr lang="zh-CN" altLang="en-US" dirty="0"/>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842066" cy="584775"/>
          </a:xfrm>
          <a:prstGeom prst="rect">
            <a:avLst/>
          </a:prstGeom>
          <a:noFill/>
        </p:spPr>
        <p:txBody>
          <a:bodyPr wrap="square" rtlCol="0">
            <a:spAutoFit/>
          </a:bodyPr>
          <a:lstStyle/>
          <a:p>
            <a:r>
              <a:rPr lang="en-US" altLang="zh-CN" sz="3200" dirty="0">
                <a:solidFill>
                  <a:schemeClr val="bg1"/>
                </a:solidFill>
              </a:rPr>
              <a:t>6.5.2 </a:t>
            </a:r>
            <a:r>
              <a:rPr lang="zh-CN" altLang="en-US" sz="3200" dirty="0">
                <a:solidFill>
                  <a:schemeClr val="bg1"/>
                </a:solidFill>
              </a:rPr>
              <a:t>成员函数指针</a:t>
            </a:r>
            <a:endParaRPr lang="zh-CN" altLang="en-US" sz="2400" dirty="0">
              <a:solidFill>
                <a:schemeClr val="bg1"/>
              </a:solidFill>
            </a:endParaRPr>
          </a:p>
        </p:txBody>
      </p:sp>
      <p:grpSp>
        <p:nvGrpSpPr>
          <p:cNvPr id="38" name="组合 37">
            <a:extLst>
              <a:ext uri="{FF2B5EF4-FFF2-40B4-BE49-F238E27FC236}">
                <a16:creationId xmlns:a16="http://schemas.microsoft.com/office/drawing/2014/main" id="{49B0A701-46D1-4478-A906-CE59B706B1CC}"/>
              </a:ext>
            </a:extLst>
          </p:cNvPr>
          <p:cNvGrpSpPr/>
          <p:nvPr/>
        </p:nvGrpSpPr>
        <p:grpSpPr>
          <a:xfrm>
            <a:off x="219915" y="1167997"/>
            <a:ext cx="8704169" cy="1240445"/>
            <a:chOff x="117017" y="4626573"/>
            <a:chExt cx="8704169" cy="1240445"/>
          </a:xfrm>
          <a:effectLst>
            <a:outerShdw blurRad="50800" dist="38100" dir="2700000" algn="tl" rotWithShape="0">
              <a:prstClr val="black">
                <a:alpha val="40000"/>
              </a:prstClr>
            </a:outerShdw>
          </a:effectLst>
        </p:grpSpPr>
        <p:sp>
          <p:nvSpPr>
            <p:cNvPr id="37" name="矩形: 圆角 36">
              <a:extLst>
                <a:ext uri="{FF2B5EF4-FFF2-40B4-BE49-F238E27FC236}">
                  <a16:creationId xmlns:a16="http://schemas.microsoft.com/office/drawing/2014/main" id="{2054092E-883B-486D-AE99-AFD60E3EDD45}"/>
                </a:ext>
              </a:extLst>
            </p:cNvPr>
            <p:cNvSpPr/>
            <p:nvPr/>
          </p:nvSpPr>
          <p:spPr>
            <a:xfrm>
              <a:off x="117017" y="5051923"/>
              <a:ext cx="8704051" cy="815095"/>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 fmla="*/ 0 w 8704051"/>
                <a:gd name="connsiteY0" fmla="*/ 823321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103039 h 926360"/>
                <a:gd name="connsiteX4" fmla="*/ 8705787 w 8705787"/>
                <a:gd name="connsiteY4" fmla="*/ 825702 h 926360"/>
                <a:gd name="connsiteX5" fmla="*/ 8605129 w 8705787"/>
                <a:gd name="connsiteY5" fmla="*/ 926360 h 926360"/>
                <a:gd name="connsiteX6" fmla="*/ 102394 w 8705787"/>
                <a:gd name="connsiteY6" fmla="*/ 926360 h 926360"/>
                <a:gd name="connsiteX7" fmla="*/ 1736 w 8705787"/>
                <a:gd name="connsiteY7" fmla="*/ 825702 h 926360"/>
                <a:gd name="connsiteX0" fmla="*/ 1736 w 9277174"/>
                <a:gd name="connsiteY0" fmla="*/ 825702 h 926360"/>
                <a:gd name="connsiteX1" fmla="*/ 0 w 9277174"/>
                <a:gd name="connsiteY1" fmla="*/ 0 h 926360"/>
                <a:gd name="connsiteX2" fmla="*/ 8605129 w 9277174"/>
                <a:gd name="connsiteY2" fmla="*/ 2381 h 926360"/>
                <a:gd name="connsiteX3" fmla="*/ 8705787 w 9277174"/>
                <a:gd name="connsiteY3" fmla="*/ 825702 h 926360"/>
                <a:gd name="connsiteX4" fmla="*/ 8605129 w 9277174"/>
                <a:gd name="connsiteY4" fmla="*/ 926360 h 926360"/>
                <a:gd name="connsiteX5" fmla="*/ 102394 w 9277174"/>
                <a:gd name="connsiteY5" fmla="*/ 926360 h 926360"/>
                <a:gd name="connsiteX6" fmla="*/ 1736 w 9277174"/>
                <a:gd name="connsiteY6" fmla="*/ 825702 h 926360"/>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825702 h 926360"/>
                <a:gd name="connsiteX4" fmla="*/ 8605129 w 8705787"/>
                <a:gd name="connsiteY4" fmla="*/ 926360 h 926360"/>
                <a:gd name="connsiteX5" fmla="*/ 102394 w 8705787"/>
                <a:gd name="connsiteY5" fmla="*/ 926360 h 926360"/>
                <a:gd name="connsiteX6" fmla="*/ 1736 w 8705787"/>
                <a:gd name="connsiteY6" fmla="*/ 825702 h 926360"/>
                <a:gd name="connsiteX0" fmla="*/ 1736 w 8706729"/>
                <a:gd name="connsiteY0" fmla="*/ 825702 h 926360"/>
                <a:gd name="connsiteX1" fmla="*/ 0 w 8706729"/>
                <a:gd name="connsiteY1" fmla="*/ 0 h 926360"/>
                <a:gd name="connsiteX2" fmla="*/ 8706729 w 8706729"/>
                <a:gd name="connsiteY2" fmla="*/ 2381 h 926360"/>
                <a:gd name="connsiteX3" fmla="*/ 8705787 w 8706729"/>
                <a:gd name="connsiteY3" fmla="*/ 825702 h 926360"/>
                <a:gd name="connsiteX4" fmla="*/ 8605129 w 8706729"/>
                <a:gd name="connsiteY4" fmla="*/ 926360 h 926360"/>
                <a:gd name="connsiteX5" fmla="*/ 102394 w 8706729"/>
                <a:gd name="connsiteY5" fmla="*/ 926360 h 926360"/>
                <a:gd name="connsiteX6" fmla="*/ 1736 w 8706729"/>
                <a:gd name="connsiteY6" fmla="*/ 825702 h 926360"/>
                <a:gd name="connsiteX0" fmla="*/ 117 w 8705110"/>
                <a:gd name="connsiteY0" fmla="*/ 825702 h 926360"/>
                <a:gd name="connsiteX1" fmla="*/ 762 w 8705110"/>
                <a:gd name="connsiteY1" fmla="*/ 0 h 926360"/>
                <a:gd name="connsiteX2" fmla="*/ 8705110 w 8705110"/>
                <a:gd name="connsiteY2" fmla="*/ 2381 h 926360"/>
                <a:gd name="connsiteX3" fmla="*/ 8704168 w 8705110"/>
                <a:gd name="connsiteY3" fmla="*/ 825702 h 926360"/>
                <a:gd name="connsiteX4" fmla="*/ 8603510 w 8705110"/>
                <a:gd name="connsiteY4" fmla="*/ 926360 h 926360"/>
                <a:gd name="connsiteX5" fmla="*/ 100775 w 8705110"/>
                <a:gd name="connsiteY5" fmla="*/ 926360 h 926360"/>
                <a:gd name="connsiteX6" fmla="*/ 117 w 8705110"/>
                <a:gd name="connsiteY6" fmla="*/ 825702 h 92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9E9F3"/>
            </a:solidFill>
            <a:ln>
              <a:solidFill>
                <a:srgbClr val="E9E9F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342900" indent="-342900">
                <a:lnSpc>
                  <a:spcPct val="120000"/>
                </a:lnSpc>
                <a:buClr>
                  <a:srgbClr val="262685"/>
                </a:buClr>
                <a:buSzPct val="80000"/>
                <a:buFont typeface="Wingdings" panose="05000000000000000000" pitchFamily="2" charset="2"/>
                <a:buChar char="l"/>
              </a:pPr>
              <a:r>
                <a:rPr lang="zh-CN" altLang="en-US" sz="2000" dirty="0">
                  <a:solidFill>
                    <a:srgbClr val="000000"/>
                  </a:solidFill>
                  <a:latin typeface="MicrosoftYaHei"/>
                </a:rPr>
                <a:t>需要指明类成员函数的类型；</a:t>
              </a:r>
              <a:endParaRPr lang="en-US" altLang="zh-CN" sz="2000" dirty="0">
                <a:solidFill>
                  <a:srgbClr val="000000"/>
                </a:solidFill>
                <a:latin typeface="MicrosoftYaHei"/>
              </a:endParaRPr>
            </a:p>
            <a:p>
              <a:pPr marL="342900" indent="-342900">
                <a:lnSpc>
                  <a:spcPct val="120000"/>
                </a:lnSpc>
                <a:buClr>
                  <a:srgbClr val="262685"/>
                </a:buClr>
                <a:buSzPct val="80000"/>
                <a:buFont typeface="Wingdings" panose="05000000000000000000" pitchFamily="2" charset="2"/>
                <a:buChar char="l"/>
              </a:pPr>
              <a:r>
                <a:rPr lang="zh-CN" altLang="en-US" sz="2000" dirty="0">
                  <a:solidFill>
                    <a:srgbClr val="000000"/>
                  </a:solidFill>
                  <a:latin typeface="MicrosoftYaHei"/>
                </a:rPr>
                <a:t>需要显式指明成员函数所属的类。</a:t>
              </a:r>
              <a:endParaRPr lang="en-US" altLang="zh-CN" sz="1400" dirty="0">
                <a:solidFill>
                  <a:srgbClr val="000000"/>
                </a:solidFill>
                <a:latin typeface="Courier New" panose="02070309020205020404" pitchFamily="49" charset="0"/>
                <a:cs typeface="Courier New" panose="02070309020205020404" pitchFamily="49" charset="0"/>
              </a:endParaRPr>
            </a:p>
          </p:txBody>
        </p:sp>
        <p:sp>
          <p:nvSpPr>
            <p:cNvPr id="33" name="矩形: 圆顶角 32">
              <a:extLst>
                <a:ext uri="{FF2B5EF4-FFF2-40B4-BE49-F238E27FC236}">
                  <a16:creationId xmlns:a16="http://schemas.microsoft.com/office/drawing/2014/main" id="{2F01A5DD-1718-4031-BF17-D7D1DDA33FC7}"/>
                </a:ext>
              </a:extLst>
            </p:cNvPr>
            <p:cNvSpPr/>
            <p:nvPr/>
          </p:nvSpPr>
          <p:spPr>
            <a:xfrm>
              <a:off x="117134" y="4626573"/>
              <a:ext cx="8704052" cy="417061"/>
            </a:xfrm>
            <a:prstGeom prst="round2SameRect">
              <a:avLst>
                <a:gd name="adj1" fmla="val 20076"/>
                <a:gd name="adj2" fmla="val 0"/>
              </a:avLst>
            </a:prstGeom>
            <a:solidFill>
              <a:srgbClr val="262685"/>
            </a:solidFill>
            <a:ln>
              <a:solidFill>
                <a:srgbClr val="2626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bg1"/>
                  </a:solidFill>
                  <a:latin typeface="Courier New" panose="02070309020205020404" pitchFamily="49" charset="0"/>
                  <a:cs typeface="Courier New" panose="02070309020205020404" pitchFamily="49" charset="0"/>
                </a:rPr>
                <a:t>成员函数指针</a:t>
              </a:r>
            </a:p>
          </p:txBody>
        </p:sp>
      </p:grpSp>
      <p:grpSp>
        <p:nvGrpSpPr>
          <p:cNvPr id="10" name="组合 9">
            <a:extLst>
              <a:ext uri="{FF2B5EF4-FFF2-40B4-BE49-F238E27FC236}">
                <a16:creationId xmlns:a16="http://schemas.microsoft.com/office/drawing/2014/main" id="{E19E6745-F4E0-4AC9-9B75-CCE8DCA83BDA}"/>
              </a:ext>
            </a:extLst>
          </p:cNvPr>
          <p:cNvGrpSpPr/>
          <p:nvPr/>
        </p:nvGrpSpPr>
        <p:grpSpPr>
          <a:xfrm>
            <a:off x="219915" y="2572104"/>
            <a:ext cx="5140710" cy="2025788"/>
            <a:chOff x="117017" y="4626573"/>
            <a:chExt cx="8704169" cy="2025788"/>
          </a:xfrm>
          <a:effectLst>
            <a:outerShdw blurRad="50800" dist="38100" dir="2700000" algn="tl" rotWithShape="0">
              <a:prstClr val="black">
                <a:alpha val="40000"/>
              </a:prstClr>
            </a:outerShdw>
          </a:effectLst>
        </p:grpSpPr>
        <p:sp>
          <p:nvSpPr>
            <p:cNvPr id="11" name="矩形: 圆角 36">
              <a:extLst>
                <a:ext uri="{FF2B5EF4-FFF2-40B4-BE49-F238E27FC236}">
                  <a16:creationId xmlns:a16="http://schemas.microsoft.com/office/drawing/2014/main" id="{33731F74-D628-4D24-80AB-8A7ADA5924D0}"/>
                </a:ext>
              </a:extLst>
            </p:cNvPr>
            <p:cNvSpPr/>
            <p:nvPr/>
          </p:nvSpPr>
          <p:spPr>
            <a:xfrm>
              <a:off x="117017" y="5051923"/>
              <a:ext cx="8704050" cy="1600438"/>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 fmla="*/ 0 w 8704051"/>
                <a:gd name="connsiteY0" fmla="*/ 823321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103039 h 926360"/>
                <a:gd name="connsiteX4" fmla="*/ 8705787 w 8705787"/>
                <a:gd name="connsiteY4" fmla="*/ 825702 h 926360"/>
                <a:gd name="connsiteX5" fmla="*/ 8605129 w 8705787"/>
                <a:gd name="connsiteY5" fmla="*/ 926360 h 926360"/>
                <a:gd name="connsiteX6" fmla="*/ 102394 w 8705787"/>
                <a:gd name="connsiteY6" fmla="*/ 926360 h 926360"/>
                <a:gd name="connsiteX7" fmla="*/ 1736 w 8705787"/>
                <a:gd name="connsiteY7" fmla="*/ 825702 h 926360"/>
                <a:gd name="connsiteX0" fmla="*/ 1736 w 9277174"/>
                <a:gd name="connsiteY0" fmla="*/ 825702 h 926360"/>
                <a:gd name="connsiteX1" fmla="*/ 0 w 9277174"/>
                <a:gd name="connsiteY1" fmla="*/ 0 h 926360"/>
                <a:gd name="connsiteX2" fmla="*/ 8605129 w 9277174"/>
                <a:gd name="connsiteY2" fmla="*/ 2381 h 926360"/>
                <a:gd name="connsiteX3" fmla="*/ 8705787 w 9277174"/>
                <a:gd name="connsiteY3" fmla="*/ 825702 h 926360"/>
                <a:gd name="connsiteX4" fmla="*/ 8605129 w 9277174"/>
                <a:gd name="connsiteY4" fmla="*/ 926360 h 926360"/>
                <a:gd name="connsiteX5" fmla="*/ 102394 w 9277174"/>
                <a:gd name="connsiteY5" fmla="*/ 926360 h 926360"/>
                <a:gd name="connsiteX6" fmla="*/ 1736 w 9277174"/>
                <a:gd name="connsiteY6" fmla="*/ 825702 h 926360"/>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825702 h 926360"/>
                <a:gd name="connsiteX4" fmla="*/ 8605129 w 8705787"/>
                <a:gd name="connsiteY4" fmla="*/ 926360 h 926360"/>
                <a:gd name="connsiteX5" fmla="*/ 102394 w 8705787"/>
                <a:gd name="connsiteY5" fmla="*/ 926360 h 926360"/>
                <a:gd name="connsiteX6" fmla="*/ 1736 w 8705787"/>
                <a:gd name="connsiteY6" fmla="*/ 825702 h 926360"/>
                <a:gd name="connsiteX0" fmla="*/ 1736 w 8706729"/>
                <a:gd name="connsiteY0" fmla="*/ 825702 h 926360"/>
                <a:gd name="connsiteX1" fmla="*/ 0 w 8706729"/>
                <a:gd name="connsiteY1" fmla="*/ 0 h 926360"/>
                <a:gd name="connsiteX2" fmla="*/ 8706729 w 8706729"/>
                <a:gd name="connsiteY2" fmla="*/ 2381 h 926360"/>
                <a:gd name="connsiteX3" fmla="*/ 8705787 w 8706729"/>
                <a:gd name="connsiteY3" fmla="*/ 825702 h 926360"/>
                <a:gd name="connsiteX4" fmla="*/ 8605129 w 8706729"/>
                <a:gd name="connsiteY4" fmla="*/ 926360 h 926360"/>
                <a:gd name="connsiteX5" fmla="*/ 102394 w 8706729"/>
                <a:gd name="connsiteY5" fmla="*/ 926360 h 926360"/>
                <a:gd name="connsiteX6" fmla="*/ 1736 w 8706729"/>
                <a:gd name="connsiteY6" fmla="*/ 825702 h 926360"/>
                <a:gd name="connsiteX0" fmla="*/ 117 w 8705110"/>
                <a:gd name="connsiteY0" fmla="*/ 825702 h 926360"/>
                <a:gd name="connsiteX1" fmla="*/ 762 w 8705110"/>
                <a:gd name="connsiteY1" fmla="*/ 0 h 926360"/>
                <a:gd name="connsiteX2" fmla="*/ 8705110 w 8705110"/>
                <a:gd name="connsiteY2" fmla="*/ 2381 h 926360"/>
                <a:gd name="connsiteX3" fmla="*/ 8704168 w 8705110"/>
                <a:gd name="connsiteY3" fmla="*/ 825702 h 926360"/>
                <a:gd name="connsiteX4" fmla="*/ 8603510 w 8705110"/>
                <a:gd name="connsiteY4" fmla="*/ 926360 h 926360"/>
                <a:gd name="connsiteX5" fmla="*/ 100775 w 8705110"/>
                <a:gd name="connsiteY5" fmla="*/ 926360 h 926360"/>
                <a:gd name="connsiteX6" fmla="*/ 117 w 8705110"/>
                <a:gd name="connsiteY6" fmla="*/ 825702 h 92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en-US" altLang="zh-CN" sz="1400" dirty="0">
                  <a:solidFill>
                    <a:srgbClr val="0000FF"/>
                  </a:solidFill>
                  <a:latin typeface="Courier New" panose="02070309020205020404" pitchFamily="49" charset="0"/>
                  <a:cs typeface="Courier New" panose="02070309020205020404" pitchFamily="49" charset="0"/>
                </a:rPr>
                <a:t>double</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2B91AF"/>
                  </a:solidFill>
                  <a:latin typeface="Courier New" panose="02070309020205020404" pitchFamily="49" charset="0"/>
                  <a:cs typeface="Courier New" panose="02070309020205020404" pitchFamily="49" charset="0"/>
                </a:rPr>
                <a:t>PartTimeWorker</a:t>
              </a:r>
              <a:r>
                <a:rPr lang="en-US" altLang="zh-CN" sz="1400" dirty="0">
                  <a:solidFill>
                    <a:srgbClr val="000000"/>
                  </a:solidFill>
                  <a:latin typeface="Courier New" panose="02070309020205020404" pitchFamily="49" charset="0"/>
                  <a:cs typeface="Courier New" panose="02070309020205020404" pitchFamily="49" charset="0"/>
                </a:rPr>
                <a:t>::*pf)();</a:t>
              </a:r>
            </a:p>
            <a:p>
              <a:r>
                <a:rPr lang="en-US" altLang="zh-CN" sz="1400" dirty="0">
                  <a:solidFill>
                    <a:srgbClr val="000000"/>
                  </a:solidFill>
                  <a:latin typeface="Courier New" panose="02070309020205020404" pitchFamily="49" charset="0"/>
                  <a:cs typeface="Courier New" panose="02070309020205020404" pitchFamily="49" charset="0"/>
                </a:rPr>
                <a:t>pf = &amp;</a:t>
              </a:r>
              <a:r>
                <a:rPr lang="en-US" altLang="zh-CN" sz="1400" dirty="0" err="1">
                  <a:solidFill>
                    <a:srgbClr val="2B91AF"/>
                  </a:solidFill>
                  <a:latin typeface="Courier New" panose="02070309020205020404" pitchFamily="49" charset="0"/>
                  <a:cs typeface="Courier New" panose="02070309020205020404" pitchFamily="49" charset="0"/>
                </a:rPr>
                <a:t>PartTimeWorker</a:t>
              </a:r>
              <a:r>
                <a:rPr lang="en-US" altLang="zh-CN" sz="1400" dirty="0">
                  <a:solidFill>
                    <a:srgbClr val="000000"/>
                  </a:solidFill>
                  <a:latin typeface="Courier New" panose="02070309020205020404" pitchFamily="49" charset="0"/>
                  <a:cs typeface="Courier New" panose="02070309020205020404" pitchFamily="49" charset="0"/>
                </a:rPr>
                <a:t>::salary;</a:t>
              </a:r>
            </a:p>
            <a:p>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FF"/>
                  </a:solidFill>
                  <a:latin typeface="Courier New" panose="02070309020205020404" pitchFamily="49" charset="0"/>
                  <a:cs typeface="Courier New" panose="02070309020205020404" pitchFamily="49" charset="0"/>
                </a:rPr>
                <a:t>auto</a:t>
              </a:r>
              <a:r>
                <a:rPr lang="en-US" altLang="zh-CN" sz="1400" dirty="0">
                  <a:solidFill>
                    <a:srgbClr val="000000"/>
                  </a:solidFill>
                  <a:latin typeface="Courier New" panose="02070309020205020404" pitchFamily="49" charset="0"/>
                  <a:cs typeface="Courier New" panose="02070309020205020404" pitchFamily="49" charset="0"/>
                </a:rPr>
                <a:t> pf2 = &amp;</a:t>
              </a:r>
              <a:r>
                <a:rPr lang="en-US" altLang="zh-CN" sz="1400" dirty="0" err="1">
                  <a:solidFill>
                    <a:srgbClr val="2B91AF"/>
                  </a:solidFill>
                  <a:latin typeface="Courier New" panose="02070309020205020404" pitchFamily="49" charset="0"/>
                  <a:cs typeface="Courier New" panose="02070309020205020404" pitchFamily="49" charset="0"/>
                </a:rPr>
                <a:t>PartTimeWorker</a:t>
              </a:r>
              <a:r>
                <a:rPr lang="en-US" altLang="zh-CN" sz="1400" dirty="0">
                  <a:solidFill>
                    <a:srgbClr val="000000"/>
                  </a:solidFill>
                  <a:latin typeface="Courier New" panose="02070309020205020404" pitchFamily="49" charset="0"/>
                  <a:cs typeface="Courier New" panose="02070309020205020404" pitchFamily="49" charset="0"/>
                </a:rPr>
                <a:t>::salary;</a:t>
              </a:r>
            </a:p>
            <a:p>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FF"/>
                  </a:solidFill>
                  <a:latin typeface="Courier New" panose="02070309020205020404" pitchFamily="49" charset="0"/>
                  <a:cs typeface="Courier New" panose="02070309020205020404" pitchFamily="49" charset="0"/>
                </a:rPr>
                <a:t>using</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2B91AF"/>
                  </a:solidFill>
                  <a:latin typeface="Courier New" panose="02070309020205020404" pitchFamily="49" charset="0"/>
                  <a:cs typeface="Courier New" panose="02070309020205020404" pitchFamily="49" charset="0"/>
                </a:rPr>
                <a:t>PTWS</a:t>
              </a:r>
              <a:r>
                <a:rPr lang="en-US" altLang="zh-CN" sz="1400" dirty="0">
                  <a:solidFill>
                    <a:srgbClr val="000000"/>
                  </a:solidFill>
                  <a:latin typeface="Courier New" panose="02070309020205020404" pitchFamily="49" charset="0"/>
                  <a:cs typeface="Courier New" panose="02070309020205020404" pitchFamily="49" charset="0"/>
                </a:rPr>
                <a:t> = </a:t>
              </a:r>
              <a:r>
                <a:rPr lang="en-US" altLang="zh-CN" sz="1400" dirty="0">
                  <a:solidFill>
                    <a:srgbClr val="0000FF"/>
                  </a:solidFill>
                  <a:latin typeface="Courier New" panose="02070309020205020404" pitchFamily="49" charset="0"/>
                  <a:cs typeface="Courier New" panose="02070309020205020404" pitchFamily="49" charset="0"/>
                </a:rPr>
                <a:t>double</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2B91AF"/>
                  </a:solidFill>
                  <a:latin typeface="Courier New" panose="02070309020205020404" pitchFamily="49" charset="0"/>
                  <a:cs typeface="Courier New" panose="02070309020205020404" pitchFamily="49" charset="0"/>
                </a:rPr>
                <a:t>PartTimeWorker</a:t>
              </a:r>
              <a:r>
                <a:rPr lang="en-US" altLang="zh-CN" sz="1400" dirty="0">
                  <a:solidFill>
                    <a:srgbClr val="000000"/>
                  </a:solidFill>
                  <a:latin typeface="Courier New" panose="02070309020205020404" pitchFamily="49" charset="0"/>
                  <a:cs typeface="Courier New" panose="02070309020205020404" pitchFamily="49" charset="0"/>
                </a:rPr>
                <a:t>::*)();</a:t>
              </a:r>
            </a:p>
            <a:p>
              <a:r>
                <a:rPr lang="en-US" altLang="zh-CN" sz="1400" dirty="0">
                  <a:solidFill>
                    <a:srgbClr val="2B91AF"/>
                  </a:solidFill>
                  <a:latin typeface="Courier New" panose="02070309020205020404" pitchFamily="49" charset="0"/>
                  <a:cs typeface="Courier New" panose="02070309020205020404" pitchFamily="49" charset="0"/>
                </a:rPr>
                <a:t>PTWS</a:t>
              </a:r>
              <a:r>
                <a:rPr lang="en-US" altLang="zh-CN" sz="1400" dirty="0">
                  <a:solidFill>
                    <a:srgbClr val="000000"/>
                  </a:solidFill>
                  <a:latin typeface="Courier New" panose="02070309020205020404" pitchFamily="49" charset="0"/>
                  <a:cs typeface="Courier New" panose="02070309020205020404" pitchFamily="49" charset="0"/>
                </a:rPr>
                <a:t> pf3 = &amp;</a:t>
              </a:r>
              <a:r>
                <a:rPr lang="en-US" altLang="zh-CN" sz="1400" dirty="0" err="1">
                  <a:solidFill>
                    <a:srgbClr val="2B91AF"/>
                  </a:solidFill>
                  <a:latin typeface="Courier New" panose="02070309020205020404" pitchFamily="49" charset="0"/>
                  <a:cs typeface="Courier New" panose="02070309020205020404" pitchFamily="49" charset="0"/>
                </a:rPr>
                <a:t>PartTimeWorker</a:t>
              </a:r>
              <a:r>
                <a:rPr lang="en-US" altLang="zh-CN" sz="1400" dirty="0">
                  <a:solidFill>
                    <a:srgbClr val="000000"/>
                  </a:solidFill>
                  <a:latin typeface="Courier New" panose="02070309020205020404" pitchFamily="49" charset="0"/>
                  <a:cs typeface="Courier New" panose="02070309020205020404" pitchFamily="49" charset="0"/>
                </a:rPr>
                <a:t>::salary;</a:t>
              </a:r>
            </a:p>
          </p:txBody>
        </p:sp>
        <p:grpSp>
          <p:nvGrpSpPr>
            <p:cNvPr id="12" name="组合 11">
              <a:extLst>
                <a:ext uri="{FF2B5EF4-FFF2-40B4-BE49-F238E27FC236}">
                  <a16:creationId xmlns:a16="http://schemas.microsoft.com/office/drawing/2014/main" id="{CD8954FE-FB01-465E-A9B7-D19B49400422}"/>
                </a:ext>
              </a:extLst>
            </p:cNvPr>
            <p:cNvGrpSpPr/>
            <p:nvPr/>
          </p:nvGrpSpPr>
          <p:grpSpPr>
            <a:xfrm>
              <a:off x="117133" y="4626573"/>
              <a:ext cx="8704053" cy="475449"/>
              <a:chOff x="219973" y="1763590"/>
              <a:chExt cx="8704053" cy="475449"/>
            </a:xfrm>
          </p:grpSpPr>
          <p:sp>
            <p:nvSpPr>
              <p:cNvPr id="13" name="矩形: 圆顶角 12">
                <a:extLst>
                  <a:ext uri="{FF2B5EF4-FFF2-40B4-BE49-F238E27FC236}">
                    <a16:creationId xmlns:a16="http://schemas.microsoft.com/office/drawing/2014/main" id="{A5659CB3-0DE5-4A19-A208-9C1A8ADD777C}"/>
                  </a:ext>
                </a:extLst>
              </p:cNvPr>
              <p:cNvSpPr/>
              <p:nvPr/>
            </p:nvSpPr>
            <p:spPr>
              <a:xfrm>
                <a:off x="219974" y="1763590"/>
                <a:ext cx="8704052" cy="417061"/>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bg1"/>
                    </a:solidFill>
                    <a:latin typeface="Courier New" panose="02070309020205020404" pitchFamily="49" charset="0"/>
                    <a:cs typeface="Courier New" panose="02070309020205020404" pitchFamily="49" charset="0"/>
                  </a:rPr>
                  <a:t>成员函数指针的定义</a:t>
                </a:r>
              </a:p>
            </p:txBody>
          </p:sp>
          <p:sp>
            <p:nvSpPr>
              <p:cNvPr id="14" name="矩形 13">
                <a:extLst>
                  <a:ext uri="{FF2B5EF4-FFF2-40B4-BE49-F238E27FC236}">
                    <a16:creationId xmlns:a16="http://schemas.microsoft.com/office/drawing/2014/main" id="{64D0F7FC-72F0-428A-9212-320252528234}"/>
                  </a:ext>
                </a:extLst>
              </p:cNvPr>
              <p:cNvSpPr/>
              <p:nvPr/>
            </p:nvSpPr>
            <p:spPr>
              <a:xfrm>
                <a:off x="219973" y="1777374"/>
                <a:ext cx="8704051" cy="461665"/>
              </a:xfrm>
              <a:prstGeom prst="rect">
                <a:avLst/>
              </a:prstGeom>
            </p:spPr>
            <p:txBody>
              <a:bodyPr wrap="square">
                <a:spAutoFit/>
              </a:bodyPr>
              <a:lstStyle/>
              <a:p>
                <a:endParaRPr lang="zh-CN" altLang="en-US" sz="2400" dirty="0">
                  <a:solidFill>
                    <a:schemeClr val="bg1"/>
                  </a:solidFill>
                  <a:latin typeface="Courier New" panose="02070309020205020404" pitchFamily="49" charset="0"/>
                  <a:cs typeface="Courier New" panose="02070309020205020404" pitchFamily="49" charset="0"/>
                </a:endParaRPr>
              </a:p>
            </p:txBody>
          </p:sp>
        </p:grpSp>
      </p:grpSp>
      <p:grpSp>
        <p:nvGrpSpPr>
          <p:cNvPr id="15" name="组合 14">
            <a:extLst>
              <a:ext uri="{FF2B5EF4-FFF2-40B4-BE49-F238E27FC236}">
                <a16:creationId xmlns:a16="http://schemas.microsoft.com/office/drawing/2014/main" id="{3DEE39E2-1E42-494A-860C-924C217D685B}"/>
              </a:ext>
            </a:extLst>
          </p:cNvPr>
          <p:cNvGrpSpPr/>
          <p:nvPr/>
        </p:nvGrpSpPr>
        <p:grpSpPr>
          <a:xfrm>
            <a:off x="5503239" y="2572104"/>
            <a:ext cx="3420726" cy="1979109"/>
            <a:chOff x="117017" y="4626573"/>
            <a:chExt cx="8704169" cy="1979109"/>
          </a:xfrm>
          <a:effectLst>
            <a:outerShdw blurRad="50800" dist="38100" dir="2700000" algn="tl" rotWithShape="0">
              <a:prstClr val="black">
                <a:alpha val="40000"/>
              </a:prstClr>
            </a:outerShdw>
          </a:effectLst>
        </p:grpSpPr>
        <p:sp>
          <p:nvSpPr>
            <p:cNvPr id="16" name="矩形: 圆角 36">
              <a:extLst>
                <a:ext uri="{FF2B5EF4-FFF2-40B4-BE49-F238E27FC236}">
                  <a16:creationId xmlns:a16="http://schemas.microsoft.com/office/drawing/2014/main" id="{BEE8DF4B-9064-4CB6-BCC0-8213A3F604C5}"/>
                </a:ext>
              </a:extLst>
            </p:cNvPr>
            <p:cNvSpPr/>
            <p:nvPr/>
          </p:nvSpPr>
          <p:spPr>
            <a:xfrm>
              <a:off x="117017" y="5051923"/>
              <a:ext cx="8704054" cy="1553759"/>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 fmla="*/ 0 w 8704051"/>
                <a:gd name="connsiteY0" fmla="*/ 823321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103039 h 926360"/>
                <a:gd name="connsiteX4" fmla="*/ 8705787 w 8705787"/>
                <a:gd name="connsiteY4" fmla="*/ 825702 h 926360"/>
                <a:gd name="connsiteX5" fmla="*/ 8605129 w 8705787"/>
                <a:gd name="connsiteY5" fmla="*/ 926360 h 926360"/>
                <a:gd name="connsiteX6" fmla="*/ 102394 w 8705787"/>
                <a:gd name="connsiteY6" fmla="*/ 926360 h 926360"/>
                <a:gd name="connsiteX7" fmla="*/ 1736 w 8705787"/>
                <a:gd name="connsiteY7" fmla="*/ 825702 h 926360"/>
                <a:gd name="connsiteX0" fmla="*/ 1736 w 9277174"/>
                <a:gd name="connsiteY0" fmla="*/ 825702 h 926360"/>
                <a:gd name="connsiteX1" fmla="*/ 0 w 9277174"/>
                <a:gd name="connsiteY1" fmla="*/ 0 h 926360"/>
                <a:gd name="connsiteX2" fmla="*/ 8605129 w 9277174"/>
                <a:gd name="connsiteY2" fmla="*/ 2381 h 926360"/>
                <a:gd name="connsiteX3" fmla="*/ 8705787 w 9277174"/>
                <a:gd name="connsiteY3" fmla="*/ 825702 h 926360"/>
                <a:gd name="connsiteX4" fmla="*/ 8605129 w 9277174"/>
                <a:gd name="connsiteY4" fmla="*/ 926360 h 926360"/>
                <a:gd name="connsiteX5" fmla="*/ 102394 w 9277174"/>
                <a:gd name="connsiteY5" fmla="*/ 926360 h 926360"/>
                <a:gd name="connsiteX6" fmla="*/ 1736 w 9277174"/>
                <a:gd name="connsiteY6" fmla="*/ 825702 h 926360"/>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825702 h 926360"/>
                <a:gd name="connsiteX4" fmla="*/ 8605129 w 8705787"/>
                <a:gd name="connsiteY4" fmla="*/ 926360 h 926360"/>
                <a:gd name="connsiteX5" fmla="*/ 102394 w 8705787"/>
                <a:gd name="connsiteY5" fmla="*/ 926360 h 926360"/>
                <a:gd name="connsiteX6" fmla="*/ 1736 w 8705787"/>
                <a:gd name="connsiteY6" fmla="*/ 825702 h 926360"/>
                <a:gd name="connsiteX0" fmla="*/ 1736 w 8706729"/>
                <a:gd name="connsiteY0" fmla="*/ 825702 h 926360"/>
                <a:gd name="connsiteX1" fmla="*/ 0 w 8706729"/>
                <a:gd name="connsiteY1" fmla="*/ 0 h 926360"/>
                <a:gd name="connsiteX2" fmla="*/ 8706729 w 8706729"/>
                <a:gd name="connsiteY2" fmla="*/ 2381 h 926360"/>
                <a:gd name="connsiteX3" fmla="*/ 8705787 w 8706729"/>
                <a:gd name="connsiteY3" fmla="*/ 825702 h 926360"/>
                <a:gd name="connsiteX4" fmla="*/ 8605129 w 8706729"/>
                <a:gd name="connsiteY4" fmla="*/ 926360 h 926360"/>
                <a:gd name="connsiteX5" fmla="*/ 102394 w 8706729"/>
                <a:gd name="connsiteY5" fmla="*/ 926360 h 926360"/>
                <a:gd name="connsiteX6" fmla="*/ 1736 w 8706729"/>
                <a:gd name="connsiteY6" fmla="*/ 825702 h 926360"/>
                <a:gd name="connsiteX0" fmla="*/ 117 w 8705110"/>
                <a:gd name="connsiteY0" fmla="*/ 825702 h 926360"/>
                <a:gd name="connsiteX1" fmla="*/ 762 w 8705110"/>
                <a:gd name="connsiteY1" fmla="*/ 0 h 926360"/>
                <a:gd name="connsiteX2" fmla="*/ 8705110 w 8705110"/>
                <a:gd name="connsiteY2" fmla="*/ 2381 h 926360"/>
                <a:gd name="connsiteX3" fmla="*/ 8704168 w 8705110"/>
                <a:gd name="connsiteY3" fmla="*/ 825702 h 926360"/>
                <a:gd name="connsiteX4" fmla="*/ 8603510 w 8705110"/>
                <a:gd name="connsiteY4" fmla="*/ 926360 h 926360"/>
                <a:gd name="connsiteX5" fmla="*/ 100775 w 8705110"/>
                <a:gd name="connsiteY5" fmla="*/ 926360 h 926360"/>
                <a:gd name="connsiteX6" fmla="*/ 117 w 8705110"/>
                <a:gd name="connsiteY6" fmla="*/ 825702 h 92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FCF6EE"/>
            </a:solidFill>
            <a:ln>
              <a:solidFill>
                <a:srgbClr val="FCF6EE"/>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20000"/>
                </a:lnSpc>
                <a:buClr>
                  <a:srgbClr val="E2A856"/>
                </a:buClr>
                <a:buSzPct val="80000"/>
              </a:pPr>
              <a:r>
                <a:rPr lang="zh-CN" altLang="en-US" sz="2000" dirty="0">
                  <a:solidFill>
                    <a:srgbClr val="000000"/>
                  </a:solidFill>
                  <a:latin typeface="Courier New" panose="02070309020205020404" pitchFamily="49" charset="0"/>
                </a:rPr>
                <a:t>定义一个指向</a:t>
              </a:r>
              <a:r>
                <a:rPr lang="en-US" altLang="zh-CN" sz="1600" dirty="0" err="1">
                  <a:solidFill>
                    <a:srgbClr val="000000"/>
                  </a:solidFill>
                  <a:latin typeface="Courier New" panose="02070309020205020404" pitchFamily="49" charset="0"/>
                </a:rPr>
                <a:t>PartTimeWorker</a:t>
              </a:r>
              <a:r>
                <a:rPr lang="en-US" altLang="zh-CN" sz="2000" dirty="0">
                  <a:solidFill>
                    <a:srgbClr val="000000"/>
                  </a:solidFill>
                  <a:latin typeface="Courier New" panose="02070309020205020404" pitchFamily="49" charset="0"/>
                </a:rPr>
                <a:t> </a:t>
              </a:r>
              <a:r>
                <a:rPr lang="zh-CN" altLang="en-US" sz="2000" dirty="0">
                  <a:solidFill>
                    <a:srgbClr val="000000"/>
                  </a:solidFill>
                  <a:latin typeface="Courier New" panose="02070309020205020404" pitchFamily="49" charset="0"/>
                </a:rPr>
                <a:t>类的成员函数指针</a:t>
              </a:r>
              <a:r>
                <a:rPr lang="en-US" altLang="zh-CN" sz="1600" dirty="0">
                  <a:solidFill>
                    <a:srgbClr val="000000"/>
                  </a:solidFill>
                  <a:latin typeface="Courier New" panose="02070309020205020404" pitchFamily="49" charset="0"/>
                </a:rPr>
                <a:t>pf</a:t>
              </a:r>
              <a:r>
                <a:rPr lang="zh-CN" altLang="en-US" sz="2000" dirty="0">
                  <a:solidFill>
                    <a:srgbClr val="000000"/>
                  </a:solidFill>
                  <a:latin typeface="Courier New" panose="02070309020205020404" pitchFamily="49" charset="0"/>
                </a:rPr>
                <a:t>，指向</a:t>
              </a:r>
              <a:r>
                <a:rPr lang="en-US" altLang="zh-CN" sz="1600" dirty="0" err="1">
                  <a:solidFill>
                    <a:srgbClr val="000000"/>
                  </a:solidFill>
                  <a:latin typeface="Courier New" panose="02070309020205020404" pitchFamily="49" charset="0"/>
                </a:rPr>
                <a:t>PartTimeWorker</a:t>
              </a:r>
              <a:r>
                <a:rPr lang="zh-CN" altLang="en-US" sz="2000" dirty="0">
                  <a:solidFill>
                    <a:srgbClr val="000000"/>
                  </a:solidFill>
                  <a:latin typeface="Courier New" panose="02070309020205020404" pitchFamily="49" charset="0"/>
                </a:rPr>
                <a:t>类中返回类型为</a:t>
              </a:r>
              <a:r>
                <a:rPr lang="en-US" altLang="zh-CN" sz="1600" dirty="0">
                  <a:solidFill>
                    <a:srgbClr val="000000"/>
                  </a:solidFill>
                  <a:latin typeface="Courier New" panose="02070309020205020404" pitchFamily="49" charset="0"/>
                </a:rPr>
                <a:t>double</a:t>
              </a:r>
              <a:r>
                <a:rPr lang="zh-CN" altLang="en-US" sz="2000" dirty="0">
                  <a:solidFill>
                    <a:srgbClr val="000000"/>
                  </a:solidFill>
                  <a:latin typeface="Courier New" panose="02070309020205020404" pitchFamily="49" charset="0"/>
                </a:rPr>
                <a:t>且无参的成员函数</a:t>
              </a:r>
              <a:endParaRPr lang="en-US" altLang="zh-CN" sz="2000" dirty="0">
                <a:solidFill>
                  <a:srgbClr val="000000"/>
                </a:solidFill>
                <a:latin typeface="Courier New" panose="02070309020205020404" pitchFamily="49" charset="0"/>
              </a:endParaRPr>
            </a:p>
          </p:txBody>
        </p:sp>
        <p:grpSp>
          <p:nvGrpSpPr>
            <p:cNvPr id="17" name="组合 16">
              <a:extLst>
                <a:ext uri="{FF2B5EF4-FFF2-40B4-BE49-F238E27FC236}">
                  <a16:creationId xmlns:a16="http://schemas.microsoft.com/office/drawing/2014/main" id="{34D2506F-6B0F-42C4-8DBB-6CB9044F8718}"/>
                </a:ext>
              </a:extLst>
            </p:cNvPr>
            <p:cNvGrpSpPr/>
            <p:nvPr/>
          </p:nvGrpSpPr>
          <p:grpSpPr>
            <a:xfrm>
              <a:off x="117133" y="4626573"/>
              <a:ext cx="8704053" cy="475449"/>
              <a:chOff x="219973" y="1763590"/>
              <a:chExt cx="8704053" cy="475449"/>
            </a:xfrm>
          </p:grpSpPr>
          <p:sp>
            <p:nvSpPr>
              <p:cNvPr id="18" name="矩形: 圆顶角 17">
                <a:extLst>
                  <a:ext uri="{FF2B5EF4-FFF2-40B4-BE49-F238E27FC236}">
                    <a16:creationId xmlns:a16="http://schemas.microsoft.com/office/drawing/2014/main" id="{251A1618-C2B4-4041-8341-53109DEFC819}"/>
                  </a:ext>
                </a:extLst>
              </p:cNvPr>
              <p:cNvSpPr/>
              <p:nvPr/>
            </p:nvSpPr>
            <p:spPr>
              <a:xfrm>
                <a:off x="219974" y="1763590"/>
                <a:ext cx="8704052" cy="417061"/>
              </a:xfrm>
              <a:prstGeom prst="round2SameRect">
                <a:avLst>
                  <a:gd name="adj1" fmla="val 20076"/>
                  <a:gd name="adj2" fmla="val 0"/>
                </a:avLst>
              </a:prstGeom>
              <a:solidFill>
                <a:srgbClr val="E2A856"/>
              </a:solidFill>
              <a:ln>
                <a:solidFill>
                  <a:srgbClr val="E2A8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bg1"/>
                    </a:solidFill>
                    <a:latin typeface="Courier New" panose="02070309020205020404" pitchFamily="49" charset="0"/>
                    <a:cs typeface="Courier New" panose="02070309020205020404" pitchFamily="49" charset="0"/>
                  </a:rPr>
                  <a:t>说明</a:t>
                </a:r>
              </a:p>
            </p:txBody>
          </p:sp>
          <p:sp>
            <p:nvSpPr>
              <p:cNvPr id="19" name="矩形 18">
                <a:extLst>
                  <a:ext uri="{FF2B5EF4-FFF2-40B4-BE49-F238E27FC236}">
                    <a16:creationId xmlns:a16="http://schemas.microsoft.com/office/drawing/2014/main" id="{F38594B0-D3F6-41DC-893E-3EFA1AB914E2}"/>
                  </a:ext>
                </a:extLst>
              </p:cNvPr>
              <p:cNvSpPr/>
              <p:nvPr/>
            </p:nvSpPr>
            <p:spPr>
              <a:xfrm>
                <a:off x="219973" y="1777374"/>
                <a:ext cx="8704051" cy="461665"/>
              </a:xfrm>
              <a:prstGeom prst="rect">
                <a:avLst/>
              </a:prstGeom>
            </p:spPr>
            <p:txBody>
              <a:bodyPr wrap="square">
                <a:spAutoFit/>
              </a:bodyPr>
              <a:lstStyle/>
              <a:p>
                <a:endParaRPr lang="zh-CN" altLang="en-US" sz="2400" dirty="0">
                  <a:solidFill>
                    <a:schemeClr val="bg1"/>
                  </a:solidFill>
                  <a:latin typeface="Courier New" panose="02070309020205020404" pitchFamily="49" charset="0"/>
                  <a:cs typeface="Courier New" panose="02070309020205020404" pitchFamily="49" charset="0"/>
                </a:endParaRPr>
              </a:p>
            </p:txBody>
          </p:sp>
        </p:grpSp>
      </p:grpSp>
    </p:spTree>
    <p:extLst>
      <p:ext uri="{BB962C8B-B14F-4D97-AF65-F5344CB8AC3E}">
        <p14:creationId xmlns:p14="http://schemas.microsoft.com/office/powerpoint/2010/main" val="2954827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56</a:t>
            </a:fld>
            <a:endParaRPr lang="zh-CN" altLang="en-US" dirty="0"/>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842066" cy="584775"/>
          </a:xfrm>
          <a:prstGeom prst="rect">
            <a:avLst/>
          </a:prstGeom>
          <a:noFill/>
        </p:spPr>
        <p:txBody>
          <a:bodyPr wrap="square" rtlCol="0">
            <a:spAutoFit/>
          </a:bodyPr>
          <a:lstStyle/>
          <a:p>
            <a:r>
              <a:rPr lang="en-US" altLang="zh-CN" sz="3200" dirty="0">
                <a:solidFill>
                  <a:schemeClr val="bg1"/>
                </a:solidFill>
              </a:rPr>
              <a:t>6.5.2 </a:t>
            </a:r>
            <a:r>
              <a:rPr lang="zh-CN" altLang="en-US" sz="3200" dirty="0">
                <a:solidFill>
                  <a:schemeClr val="bg1"/>
                </a:solidFill>
              </a:rPr>
              <a:t>成员函数指针</a:t>
            </a:r>
            <a:endParaRPr lang="zh-CN" altLang="en-US" sz="2400" dirty="0">
              <a:solidFill>
                <a:schemeClr val="bg1"/>
              </a:solidFill>
            </a:endParaRPr>
          </a:p>
        </p:txBody>
      </p:sp>
      <p:grpSp>
        <p:nvGrpSpPr>
          <p:cNvPr id="38" name="组合 37">
            <a:extLst>
              <a:ext uri="{FF2B5EF4-FFF2-40B4-BE49-F238E27FC236}">
                <a16:creationId xmlns:a16="http://schemas.microsoft.com/office/drawing/2014/main" id="{49B0A701-46D1-4478-A906-CE59B706B1CC}"/>
              </a:ext>
            </a:extLst>
          </p:cNvPr>
          <p:cNvGrpSpPr/>
          <p:nvPr/>
        </p:nvGrpSpPr>
        <p:grpSpPr>
          <a:xfrm>
            <a:off x="219915" y="1167997"/>
            <a:ext cx="8704169" cy="1240445"/>
            <a:chOff x="117017" y="4626573"/>
            <a:chExt cx="8704169" cy="1240445"/>
          </a:xfrm>
          <a:effectLst>
            <a:outerShdw blurRad="50800" dist="38100" dir="2700000" algn="tl" rotWithShape="0">
              <a:prstClr val="black">
                <a:alpha val="40000"/>
              </a:prstClr>
            </a:outerShdw>
          </a:effectLst>
        </p:grpSpPr>
        <p:sp>
          <p:nvSpPr>
            <p:cNvPr id="37" name="矩形: 圆角 36">
              <a:extLst>
                <a:ext uri="{FF2B5EF4-FFF2-40B4-BE49-F238E27FC236}">
                  <a16:creationId xmlns:a16="http://schemas.microsoft.com/office/drawing/2014/main" id="{2054092E-883B-486D-AE99-AFD60E3EDD45}"/>
                </a:ext>
              </a:extLst>
            </p:cNvPr>
            <p:cNvSpPr/>
            <p:nvPr/>
          </p:nvSpPr>
          <p:spPr>
            <a:xfrm>
              <a:off x="117017" y="5051923"/>
              <a:ext cx="8704051" cy="815095"/>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 fmla="*/ 0 w 8704051"/>
                <a:gd name="connsiteY0" fmla="*/ 823321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103039 h 926360"/>
                <a:gd name="connsiteX4" fmla="*/ 8705787 w 8705787"/>
                <a:gd name="connsiteY4" fmla="*/ 825702 h 926360"/>
                <a:gd name="connsiteX5" fmla="*/ 8605129 w 8705787"/>
                <a:gd name="connsiteY5" fmla="*/ 926360 h 926360"/>
                <a:gd name="connsiteX6" fmla="*/ 102394 w 8705787"/>
                <a:gd name="connsiteY6" fmla="*/ 926360 h 926360"/>
                <a:gd name="connsiteX7" fmla="*/ 1736 w 8705787"/>
                <a:gd name="connsiteY7" fmla="*/ 825702 h 926360"/>
                <a:gd name="connsiteX0" fmla="*/ 1736 w 9277174"/>
                <a:gd name="connsiteY0" fmla="*/ 825702 h 926360"/>
                <a:gd name="connsiteX1" fmla="*/ 0 w 9277174"/>
                <a:gd name="connsiteY1" fmla="*/ 0 h 926360"/>
                <a:gd name="connsiteX2" fmla="*/ 8605129 w 9277174"/>
                <a:gd name="connsiteY2" fmla="*/ 2381 h 926360"/>
                <a:gd name="connsiteX3" fmla="*/ 8705787 w 9277174"/>
                <a:gd name="connsiteY3" fmla="*/ 825702 h 926360"/>
                <a:gd name="connsiteX4" fmla="*/ 8605129 w 9277174"/>
                <a:gd name="connsiteY4" fmla="*/ 926360 h 926360"/>
                <a:gd name="connsiteX5" fmla="*/ 102394 w 9277174"/>
                <a:gd name="connsiteY5" fmla="*/ 926360 h 926360"/>
                <a:gd name="connsiteX6" fmla="*/ 1736 w 9277174"/>
                <a:gd name="connsiteY6" fmla="*/ 825702 h 926360"/>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825702 h 926360"/>
                <a:gd name="connsiteX4" fmla="*/ 8605129 w 8705787"/>
                <a:gd name="connsiteY4" fmla="*/ 926360 h 926360"/>
                <a:gd name="connsiteX5" fmla="*/ 102394 w 8705787"/>
                <a:gd name="connsiteY5" fmla="*/ 926360 h 926360"/>
                <a:gd name="connsiteX6" fmla="*/ 1736 w 8705787"/>
                <a:gd name="connsiteY6" fmla="*/ 825702 h 926360"/>
                <a:gd name="connsiteX0" fmla="*/ 1736 w 8706729"/>
                <a:gd name="connsiteY0" fmla="*/ 825702 h 926360"/>
                <a:gd name="connsiteX1" fmla="*/ 0 w 8706729"/>
                <a:gd name="connsiteY1" fmla="*/ 0 h 926360"/>
                <a:gd name="connsiteX2" fmla="*/ 8706729 w 8706729"/>
                <a:gd name="connsiteY2" fmla="*/ 2381 h 926360"/>
                <a:gd name="connsiteX3" fmla="*/ 8705787 w 8706729"/>
                <a:gd name="connsiteY3" fmla="*/ 825702 h 926360"/>
                <a:gd name="connsiteX4" fmla="*/ 8605129 w 8706729"/>
                <a:gd name="connsiteY4" fmla="*/ 926360 h 926360"/>
                <a:gd name="connsiteX5" fmla="*/ 102394 w 8706729"/>
                <a:gd name="connsiteY5" fmla="*/ 926360 h 926360"/>
                <a:gd name="connsiteX6" fmla="*/ 1736 w 8706729"/>
                <a:gd name="connsiteY6" fmla="*/ 825702 h 926360"/>
                <a:gd name="connsiteX0" fmla="*/ 117 w 8705110"/>
                <a:gd name="connsiteY0" fmla="*/ 825702 h 926360"/>
                <a:gd name="connsiteX1" fmla="*/ 762 w 8705110"/>
                <a:gd name="connsiteY1" fmla="*/ 0 h 926360"/>
                <a:gd name="connsiteX2" fmla="*/ 8705110 w 8705110"/>
                <a:gd name="connsiteY2" fmla="*/ 2381 h 926360"/>
                <a:gd name="connsiteX3" fmla="*/ 8704168 w 8705110"/>
                <a:gd name="connsiteY3" fmla="*/ 825702 h 926360"/>
                <a:gd name="connsiteX4" fmla="*/ 8603510 w 8705110"/>
                <a:gd name="connsiteY4" fmla="*/ 926360 h 926360"/>
                <a:gd name="connsiteX5" fmla="*/ 100775 w 8705110"/>
                <a:gd name="connsiteY5" fmla="*/ 926360 h 926360"/>
                <a:gd name="connsiteX6" fmla="*/ 117 w 8705110"/>
                <a:gd name="connsiteY6" fmla="*/ 825702 h 92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9E9F3"/>
            </a:solidFill>
            <a:ln>
              <a:solidFill>
                <a:srgbClr val="E9E9F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342900" indent="-342900">
                <a:lnSpc>
                  <a:spcPct val="120000"/>
                </a:lnSpc>
                <a:buClr>
                  <a:srgbClr val="262685"/>
                </a:buClr>
                <a:buSzPct val="80000"/>
                <a:buFont typeface="Wingdings" panose="05000000000000000000" pitchFamily="2" charset="2"/>
                <a:buChar char="l"/>
              </a:pPr>
              <a:r>
                <a:rPr lang="zh-CN" altLang="en-US" sz="2000" dirty="0">
                  <a:solidFill>
                    <a:srgbClr val="000000"/>
                  </a:solidFill>
                  <a:latin typeface="MicrosoftYaHei"/>
                </a:rPr>
                <a:t>需要指明类成员函数的类型；</a:t>
              </a:r>
              <a:endParaRPr lang="en-US" altLang="zh-CN" sz="2000" dirty="0">
                <a:solidFill>
                  <a:srgbClr val="000000"/>
                </a:solidFill>
                <a:latin typeface="MicrosoftYaHei"/>
              </a:endParaRPr>
            </a:p>
            <a:p>
              <a:pPr marL="342900" indent="-342900">
                <a:lnSpc>
                  <a:spcPct val="120000"/>
                </a:lnSpc>
                <a:buClr>
                  <a:srgbClr val="262685"/>
                </a:buClr>
                <a:buSzPct val="80000"/>
                <a:buFont typeface="Wingdings" panose="05000000000000000000" pitchFamily="2" charset="2"/>
                <a:buChar char="l"/>
              </a:pPr>
              <a:r>
                <a:rPr lang="zh-CN" altLang="en-US" sz="2000" dirty="0">
                  <a:solidFill>
                    <a:srgbClr val="000000"/>
                  </a:solidFill>
                  <a:latin typeface="MicrosoftYaHei"/>
                </a:rPr>
                <a:t>需要显式指明成员函数所属的类。</a:t>
              </a:r>
              <a:endParaRPr lang="en-US" altLang="zh-CN" sz="1400" dirty="0">
                <a:solidFill>
                  <a:srgbClr val="000000"/>
                </a:solidFill>
                <a:latin typeface="Courier New" panose="02070309020205020404" pitchFamily="49" charset="0"/>
                <a:cs typeface="Courier New" panose="02070309020205020404" pitchFamily="49" charset="0"/>
              </a:endParaRPr>
            </a:p>
          </p:txBody>
        </p:sp>
        <p:sp>
          <p:nvSpPr>
            <p:cNvPr id="33" name="矩形: 圆顶角 32">
              <a:extLst>
                <a:ext uri="{FF2B5EF4-FFF2-40B4-BE49-F238E27FC236}">
                  <a16:creationId xmlns:a16="http://schemas.microsoft.com/office/drawing/2014/main" id="{2F01A5DD-1718-4031-BF17-D7D1DDA33FC7}"/>
                </a:ext>
              </a:extLst>
            </p:cNvPr>
            <p:cNvSpPr/>
            <p:nvPr/>
          </p:nvSpPr>
          <p:spPr>
            <a:xfrm>
              <a:off x="117134" y="4626573"/>
              <a:ext cx="8704052" cy="417061"/>
            </a:xfrm>
            <a:prstGeom prst="round2SameRect">
              <a:avLst>
                <a:gd name="adj1" fmla="val 20076"/>
                <a:gd name="adj2" fmla="val 0"/>
              </a:avLst>
            </a:prstGeom>
            <a:solidFill>
              <a:srgbClr val="262685"/>
            </a:solidFill>
            <a:ln>
              <a:solidFill>
                <a:srgbClr val="2626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bg1"/>
                  </a:solidFill>
                  <a:latin typeface="Courier New" panose="02070309020205020404" pitchFamily="49" charset="0"/>
                  <a:cs typeface="Courier New" panose="02070309020205020404" pitchFamily="49" charset="0"/>
                </a:rPr>
                <a:t>成员函数指针</a:t>
              </a:r>
            </a:p>
          </p:txBody>
        </p:sp>
      </p:grpSp>
      <p:grpSp>
        <p:nvGrpSpPr>
          <p:cNvPr id="10" name="组合 9">
            <a:extLst>
              <a:ext uri="{FF2B5EF4-FFF2-40B4-BE49-F238E27FC236}">
                <a16:creationId xmlns:a16="http://schemas.microsoft.com/office/drawing/2014/main" id="{E19E6745-F4E0-4AC9-9B75-CCE8DCA83BDA}"/>
              </a:ext>
            </a:extLst>
          </p:cNvPr>
          <p:cNvGrpSpPr/>
          <p:nvPr/>
        </p:nvGrpSpPr>
        <p:grpSpPr>
          <a:xfrm>
            <a:off x="219915" y="2572104"/>
            <a:ext cx="5140710" cy="1164014"/>
            <a:chOff x="117017" y="4626573"/>
            <a:chExt cx="8704169" cy="1164014"/>
          </a:xfrm>
          <a:effectLst>
            <a:outerShdw blurRad="50800" dist="38100" dir="2700000" algn="tl" rotWithShape="0">
              <a:prstClr val="black">
                <a:alpha val="40000"/>
              </a:prstClr>
            </a:outerShdw>
          </a:effectLst>
        </p:grpSpPr>
        <p:sp>
          <p:nvSpPr>
            <p:cNvPr id="11" name="矩形: 圆角 36">
              <a:extLst>
                <a:ext uri="{FF2B5EF4-FFF2-40B4-BE49-F238E27FC236}">
                  <a16:creationId xmlns:a16="http://schemas.microsoft.com/office/drawing/2014/main" id="{33731F74-D628-4D24-80AB-8A7ADA5924D0}"/>
                </a:ext>
              </a:extLst>
            </p:cNvPr>
            <p:cNvSpPr/>
            <p:nvPr/>
          </p:nvSpPr>
          <p:spPr>
            <a:xfrm>
              <a:off x="117017" y="5051923"/>
              <a:ext cx="8704050" cy="738664"/>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 fmla="*/ 0 w 8704051"/>
                <a:gd name="connsiteY0" fmla="*/ 823321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103039 h 926360"/>
                <a:gd name="connsiteX4" fmla="*/ 8705787 w 8705787"/>
                <a:gd name="connsiteY4" fmla="*/ 825702 h 926360"/>
                <a:gd name="connsiteX5" fmla="*/ 8605129 w 8705787"/>
                <a:gd name="connsiteY5" fmla="*/ 926360 h 926360"/>
                <a:gd name="connsiteX6" fmla="*/ 102394 w 8705787"/>
                <a:gd name="connsiteY6" fmla="*/ 926360 h 926360"/>
                <a:gd name="connsiteX7" fmla="*/ 1736 w 8705787"/>
                <a:gd name="connsiteY7" fmla="*/ 825702 h 926360"/>
                <a:gd name="connsiteX0" fmla="*/ 1736 w 9277174"/>
                <a:gd name="connsiteY0" fmla="*/ 825702 h 926360"/>
                <a:gd name="connsiteX1" fmla="*/ 0 w 9277174"/>
                <a:gd name="connsiteY1" fmla="*/ 0 h 926360"/>
                <a:gd name="connsiteX2" fmla="*/ 8605129 w 9277174"/>
                <a:gd name="connsiteY2" fmla="*/ 2381 h 926360"/>
                <a:gd name="connsiteX3" fmla="*/ 8705787 w 9277174"/>
                <a:gd name="connsiteY3" fmla="*/ 825702 h 926360"/>
                <a:gd name="connsiteX4" fmla="*/ 8605129 w 9277174"/>
                <a:gd name="connsiteY4" fmla="*/ 926360 h 926360"/>
                <a:gd name="connsiteX5" fmla="*/ 102394 w 9277174"/>
                <a:gd name="connsiteY5" fmla="*/ 926360 h 926360"/>
                <a:gd name="connsiteX6" fmla="*/ 1736 w 9277174"/>
                <a:gd name="connsiteY6" fmla="*/ 825702 h 926360"/>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825702 h 926360"/>
                <a:gd name="connsiteX4" fmla="*/ 8605129 w 8705787"/>
                <a:gd name="connsiteY4" fmla="*/ 926360 h 926360"/>
                <a:gd name="connsiteX5" fmla="*/ 102394 w 8705787"/>
                <a:gd name="connsiteY5" fmla="*/ 926360 h 926360"/>
                <a:gd name="connsiteX6" fmla="*/ 1736 w 8705787"/>
                <a:gd name="connsiteY6" fmla="*/ 825702 h 926360"/>
                <a:gd name="connsiteX0" fmla="*/ 1736 w 8706729"/>
                <a:gd name="connsiteY0" fmla="*/ 825702 h 926360"/>
                <a:gd name="connsiteX1" fmla="*/ 0 w 8706729"/>
                <a:gd name="connsiteY1" fmla="*/ 0 h 926360"/>
                <a:gd name="connsiteX2" fmla="*/ 8706729 w 8706729"/>
                <a:gd name="connsiteY2" fmla="*/ 2381 h 926360"/>
                <a:gd name="connsiteX3" fmla="*/ 8705787 w 8706729"/>
                <a:gd name="connsiteY3" fmla="*/ 825702 h 926360"/>
                <a:gd name="connsiteX4" fmla="*/ 8605129 w 8706729"/>
                <a:gd name="connsiteY4" fmla="*/ 926360 h 926360"/>
                <a:gd name="connsiteX5" fmla="*/ 102394 w 8706729"/>
                <a:gd name="connsiteY5" fmla="*/ 926360 h 926360"/>
                <a:gd name="connsiteX6" fmla="*/ 1736 w 8706729"/>
                <a:gd name="connsiteY6" fmla="*/ 825702 h 926360"/>
                <a:gd name="connsiteX0" fmla="*/ 117 w 8705110"/>
                <a:gd name="connsiteY0" fmla="*/ 825702 h 926360"/>
                <a:gd name="connsiteX1" fmla="*/ 762 w 8705110"/>
                <a:gd name="connsiteY1" fmla="*/ 0 h 926360"/>
                <a:gd name="connsiteX2" fmla="*/ 8705110 w 8705110"/>
                <a:gd name="connsiteY2" fmla="*/ 2381 h 926360"/>
                <a:gd name="connsiteX3" fmla="*/ 8704168 w 8705110"/>
                <a:gd name="connsiteY3" fmla="*/ 825702 h 926360"/>
                <a:gd name="connsiteX4" fmla="*/ 8603510 w 8705110"/>
                <a:gd name="connsiteY4" fmla="*/ 926360 h 926360"/>
                <a:gd name="connsiteX5" fmla="*/ 100775 w 8705110"/>
                <a:gd name="connsiteY5" fmla="*/ 926360 h 926360"/>
                <a:gd name="connsiteX6" fmla="*/ 117 w 8705110"/>
                <a:gd name="connsiteY6" fmla="*/ 825702 h 92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en-US" altLang="zh-CN" sz="1400" dirty="0" err="1">
                  <a:solidFill>
                    <a:srgbClr val="2B91AF"/>
                  </a:solidFill>
                  <a:latin typeface="Courier New" panose="02070309020205020404" pitchFamily="49" charset="0"/>
                  <a:cs typeface="Courier New" panose="02070309020205020404" pitchFamily="49" charset="0"/>
                </a:rPr>
                <a:t>PartTimeWorker</a:t>
              </a:r>
              <a:r>
                <a:rPr lang="en-US" altLang="zh-CN" sz="1400" dirty="0">
                  <a:solidFill>
                    <a:srgbClr val="000000"/>
                  </a:solidFill>
                  <a:latin typeface="Courier New" panose="02070309020205020404" pitchFamily="49" charset="0"/>
                  <a:cs typeface="Courier New" panose="02070309020205020404" pitchFamily="49" charset="0"/>
                </a:rPr>
                <a:t> w;</a:t>
              </a:r>
            </a:p>
            <a:p>
              <a:r>
                <a:rPr lang="en-US" altLang="zh-CN" sz="1400" dirty="0" err="1">
                  <a:solidFill>
                    <a:srgbClr val="000000"/>
                  </a:solidFill>
                  <a:latin typeface="Courier New" panose="02070309020205020404" pitchFamily="49" charset="0"/>
                  <a:cs typeface="Courier New" panose="02070309020205020404" pitchFamily="49" charset="0"/>
                </a:rPr>
                <a:t>cout</a:t>
              </a:r>
              <a:r>
                <a:rPr lang="en-US" altLang="zh-CN" sz="1400" dirty="0">
                  <a:solidFill>
                    <a:srgbClr val="000000"/>
                  </a:solidFill>
                  <a:latin typeface="Courier New" panose="02070309020205020404" pitchFamily="49" charset="0"/>
                  <a:cs typeface="Courier New" panose="02070309020205020404" pitchFamily="49" charset="0"/>
                </a:rPr>
                <a:t> &lt;&lt; </a:t>
              </a:r>
              <a:r>
                <a:rPr lang="en-US" altLang="zh-CN" sz="1400" dirty="0" err="1">
                  <a:solidFill>
                    <a:srgbClr val="000000"/>
                  </a:solidFill>
                  <a:latin typeface="Courier New" panose="02070309020205020404" pitchFamily="49" charset="0"/>
                  <a:cs typeface="Courier New" panose="02070309020205020404" pitchFamily="49" charset="0"/>
                </a:rPr>
                <a:t>w.salary</a:t>
              </a:r>
              <a:r>
                <a:rPr lang="en-US" altLang="zh-CN" sz="1400" dirty="0">
                  <a:solidFill>
                    <a:srgbClr val="000000"/>
                  </a:solidFill>
                  <a:latin typeface="Courier New" panose="02070309020205020404" pitchFamily="49" charset="0"/>
                  <a:cs typeface="Courier New" panose="02070309020205020404" pitchFamily="49" charset="0"/>
                </a:rPr>
                <a:t>() &lt;&lt; </a:t>
              </a:r>
              <a:r>
                <a:rPr lang="en-US" altLang="zh-CN" sz="1400" dirty="0" err="1">
                  <a:solidFill>
                    <a:srgbClr val="000000"/>
                  </a:solidFill>
                  <a:latin typeface="Courier New" panose="02070309020205020404" pitchFamily="49" charset="0"/>
                  <a:cs typeface="Courier New" panose="02070309020205020404" pitchFamily="49" charset="0"/>
                </a:rPr>
                <a:t>endl</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8000"/>
                  </a:solidFill>
                  <a:latin typeface="Courier New" panose="02070309020205020404" pitchFamily="49" charset="0"/>
                  <a:cs typeface="Courier New" panose="02070309020205020404" pitchFamily="49" charset="0"/>
                </a:rPr>
                <a:t>//</a:t>
              </a:r>
              <a:r>
                <a:rPr lang="zh-CN" altLang="en-US" sz="1400" dirty="0">
                  <a:solidFill>
                    <a:srgbClr val="008000"/>
                  </a:solidFill>
                  <a:latin typeface="Courier New" panose="02070309020205020404" pitchFamily="49" charset="0"/>
                  <a:cs typeface="Courier New" panose="02070309020205020404" pitchFamily="49" charset="0"/>
                </a:rPr>
                <a:t>普通调用方式</a:t>
              </a:r>
              <a:endParaRPr lang="zh-CN" altLang="en-US" sz="1400" dirty="0">
                <a:solidFill>
                  <a:srgbClr val="000000"/>
                </a:solidFill>
                <a:latin typeface="Courier New" panose="02070309020205020404" pitchFamily="49" charset="0"/>
                <a:cs typeface="Courier New" panose="02070309020205020404" pitchFamily="49" charset="0"/>
              </a:endParaRPr>
            </a:p>
            <a:p>
              <a:r>
                <a:rPr lang="en-US" altLang="zh-CN" sz="1400" dirty="0" err="1">
                  <a:solidFill>
                    <a:srgbClr val="000000"/>
                  </a:solidFill>
                  <a:latin typeface="Courier New" panose="02070309020205020404" pitchFamily="49" charset="0"/>
                  <a:cs typeface="Courier New" panose="02070309020205020404" pitchFamily="49" charset="0"/>
                </a:rPr>
                <a:t>cout</a:t>
              </a:r>
              <a:r>
                <a:rPr lang="en-US" altLang="zh-CN" sz="1400" dirty="0">
                  <a:solidFill>
                    <a:srgbClr val="000000"/>
                  </a:solidFill>
                  <a:latin typeface="Courier New" panose="02070309020205020404" pitchFamily="49" charset="0"/>
                  <a:cs typeface="Courier New" panose="02070309020205020404" pitchFamily="49" charset="0"/>
                </a:rPr>
                <a:t> &lt;&lt; (w.*pf)() &lt;&lt; </a:t>
              </a:r>
              <a:r>
                <a:rPr lang="en-US" altLang="zh-CN" sz="1400" dirty="0" err="1">
                  <a:solidFill>
                    <a:srgbClr val="000000"/>
                  </a:solidFill>
                  <a:latin typeface="Courier New" panose="02070309020205020404" pitchFamily="49" charset="0"/>
                  <a:cs typeface="Courier New" panose="02070309020205020404" pitchFamily="49" charset="0"/>
                </a:rPr>
                <a:t>endl</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8000"/>
                  </a:solidFill>
                  <a:latin typeface="Courier New" panose="02070309020205020404" pitchFamily="49" charset="0"/>
                  <a:cs typeface="Courier New" panose="02070309020205020404" pitchFamily="49" charset="0"/>
                </a:rPr>
                <a:t>//</a:t>
              </a:r>
              <a:r>
                <a:rPr lang="zh-CN" altLang="en-US" sz="1400" dirty="0">
                  <a:solidFill>
                    <a:srgbClr val="008000"/>
                  </a:solidFill>
                  <a:latin typeface="Courier New" panose="02070309020205020404" pitchFamily="49" charset="0"/>
                  <a:cs typeface="Courier New" panose="02070309020205020404" pitchFamily="49" charset="0"/>
                </a:rPr>
                <a:t>成员函数指针调用方式</a:t>
              </a:r>
              <a:endParaRPr lang="en-US" altLang="zh-CN" sz="1400" dirty="0">
                <a:solidFill>
                  <a:srgbClr val="000000"/>
                </a:solidFill>
                <a:latin typeface="Courier New" panose="02070309020205020404" pitchFamily="49" charset="0"/>
                <a:cs typeface="Courier New" panose="02070309020205020404" pitchFamily="49" charset="0"/>
              </a:endParaRPr>
            </a:p>
          </p:txBody>
        </p:sp>
        <p:grpSp>
          <p:nvGrpSpPr>
            <p:cNvPr id="12" name="组合 11">
              <a:extLst>
                <a:ext uri="{FF2B5EF4-FFF2-40B4-BE49-F238E27FC236}">
                  <a16:creationId xmlns:a16="http://schemas.microsoft.com/office/drawing/2014/main" id="{CD8954FE-FB01-465E-A9B7-D19B49400422}"/>
                </a:ext>
              </a:extLst>
            </p:cNvPr>
            <p:cNvGrpSpPr/>
            <p:nvPr/>
          </p:nvGrpSpPr>
          <p:grpSpPr>
            <a:xfrm>
              <a:off x="117133" y="4626573"/>
              <a:ext cx="8704053" cy="475449"/>
              <a:chOff x="219973" y="1763590"/>
              <a:chExt cx="8704053" cy="475449"/>
            </a:xfrm>
          </p:grpSpPr>
          <p:sp>
            <p:nvSpPr>
              <p:cNvPr id="13" name="矩形: 圆顶角 12">
                <a:extLst>
                  <a:ext uri="{FF2B5EF4-FFF2-40B4-BE49-F238E27FC236}">
                    <a16:creationId xmlns:a16="http://schemas.microsoft.com/office/drawing/2014/main" id="{A5659CB3-0DE5-4A19-A208-9C1A8ADD777C}"/>
                  </a:ext>
                </a:extLst>
              </p:cNvPr>
              <p:cNvSpPr/>
              <p:nvPr/>
            </p:nvSpPr>
            <p:spPr>
              <a:xfrm>
                <a:off x="219974" y="1763590"/>
                <a:ext cx="8704052" cy="417061"/>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bg1"/>
                    </a:solidFill>
                    <a:latin typeface="Courier New" panose="02070309020205020404" pitchFamily="49" charset="0"/>
                    <a:cs typeface="Courier New" panose="02070309020205020404" pitchFamily="49" charset="0"/>
                  </a:rPr>
                  <a:t>成员函数指针的使用</a:t>
                </a:r>
              </a:p>
            </p:txBody>
          </p:sp>
          <p:sp>
            <p:nvSpPr>
              <p:cNvPr id="14" name="矩形 13">
                <a:extLst>
                  <a:ext uri="{FF2B5EF4-FFF2-40B4-BE49-F238E27FC236}">
                    <a16:creationId xmlns:a16="http://schemas.microsoft.com/office/drawing/2014/main" id="{64D0F7FC-72F0-428A-9212-320252528234}"/>
                  </a:ext>
                </a:extLst>
              </p:cNvPr>
              <p:cNvSpPr/>
              <p:nvPr/>
            </p:nvSpPr>
            <p:spPr>
              <a:xfrm>
                <a:off x="219973" y="1777374"/>
                <a:ext cx="8704051" cy="461665"/>
              </a:xfrm>
              <a:prstGeom prst="rect">
                <a:avLst/>
              </a:prstGeom>
            </p:spPr>
            <p:txBody>
              <a:bodyPr wrap="square">
                <a:spAutoFit/>
              </a:bodyPr>
              <a:lstStyle/>
              <a:p>
                <a:endParaRPr lang="zh-CN" altLang="en-US" sz="2400" dirty="0">
                  <a:solidFill>
                    <a:schemeClr val="bg1"/>
                  </a:solidFill>
                  <a:latin typeface="Courier New" panose="02070309020205020404" pitchFamily="49" charset="0"/>
                  <a:cs typeface="Courier New" panose="02070309020205020404" pitchFamily="49" charset="0"/>
                </a:endParaRPr>
              </a:p>
            </p:txBody>
          </p:sp>
        </p:grpSp>
      </p:grpSp>
      <p:grpSp>
        <p:nvGrpSpPr>
          <p:cNvPr id="15" name="组合 14">
            <a:extLst>
              <a:ext uri="{FF2B5EF4-FFF2-40B4-BE49-F238E27FC236}">
                <a16:creationId xmlns:a16="http://schemas.microsoft.com/office/drawing/2014/main" id="{3DEE39E2-1E42-494A-860C-924C217D685B}"/>
              </a:ext>
            </a:extLst>
          </p:cNvPr>
          <p:cNvGrpSpPr/>
          <p:nvPr/>
        </p:nvGrpSpPr>
        <p:grpSpPr>
          <a:xfrm>
            <a:off x="5503239" y="2572104"/>
            <a:ext cx="3420726" cy="1609777"/>
            <a:chOff x="117017" y="4626573"/>
            <a:chExt cx="8704169" cy="1609777"/>
          </a:xfrm>
          <a:effectLst>
            <a:outerShdw blurRad="50800" dist="38100" dir="2700000" algn="tl" rotWithShape="0">
              <a:prstClr val="black">
                <a:alpha val="40000"/>
              </a:prstClr>
            </a:outerShdw>
          </a:effectLst>
        </p:grpSpPr>
        <p:sp>
          <p:nvSpPr>
            <p:cNvPr id="16" name="矩形: 圆角 36">
              <a:extLst>
                <a:ext uri="{FF2B5EF4-FFF2-40B4-BE49-F238E27FC236}">
                  <a16:creationId xmlns:a16="http://schemas.microsoft.com/office/drawing/2014/main" id="{BEE8DF4B-9064-4CB6-BCC0-8213A3F604C5}"/>
                </a:ext>
              </a:extLst>
            </p:cNvPr>
            <p:cNvSpPr/>
            <p:nvPr/>
          </p:nvSpPr>
          <p:spPr>
            <a:xfrm>
              <a:off x="117017" y="5051923"/>
              <a:ext cx="8704054" cy="1184427"/>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 fmla="*/ 0 w 8704051"/>
                <a:gd name="connsiteY0" fmla="*/ 823321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103039 h 926360"/>
                <a:gd name="connsiteX4" fmla="*/ 8705787 w 8705787"/>
                <a:gd name="connsiteY4" fmla="*/ 825702 h 926360"/>
                <a:gd name="connsiteX5" fmla="*/ 8605129 w 8705787"/>
                <a:gd name="connsiteY5" fmla="*/ 926360 h 926360"/>
                <a:gd name="connsiteX6" fmla="*/ 102394 w 8705787"/>
                <a:gd name="connsiteY6" fmla="*/ 926360 h 926360"/>
                <a:gd name="connsiteX7" fmla="*/ 1736 w 8705787"/>
                <a:gd name="connsiteY7" fmla="*/ 825702 h 926360"/>
                <a:gd name="connsiteX0" fmla="*/ 1736 w 9277174"/>
                <a:gd name="connsiteY0" fmla="*/ 825702 h 926360"/>
                <a:gd name="connsiteX1" fmla="*/ 0 w 9277174"/>
                <a:gd name="connsiteY1" fmla="*/ 0 h 926360"/>
                <a:gd name="connsiteX2" fmla="*/ 8605129 w 9277174"/>
                <a:gd name="connsiteY2" fmla="*/ 2381 h 926360"/>
                <a:gd name="connsiteX3" fmla="*/ 8705787 w 9277174"/>
                <a:gd name="connsiteY3" fmla="*/ 825702 h 926360"/>
                <a:gd name="connsiteX4" fmla="*/ 8605129 w 9277174"/>
                <a:gd name="connsiteY4" fmla="*/ 926360 h 926360"/>
                <a:gd name="connsiteX5" fmla="*/ 102394 w 9277174"/>
                <a:gd name="connsiteY5" fmla="*/ 926360 h 926360"/>
                <a:gd name="connsiteX6" fmla="*/ 1736 w 9277174"/>
                <a:gd name="connsiteY6" fmla="*/ 825702 h 926360"/>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825702 h 926360"/>
                <a:gd name="connsiteX4" fmla="*/ 8605129 w 8705787"/>
                <a:gd name="connsiteY4" fmla="*/ 926360 h 926360"/>
                <a:gd name="connsiteX5" fmla="*/ 102394 w 8705787"/>
                <a:gd name="connsiteY5" fmla="*/ 926360 h 926360"/>
                <a:gd name="connsiteX6" fmla="*/ 1736 w 8705787"/>
                <a:gd name="connsiteY6" fmla="*/ 825702 h 926360"/>
                <a:gd name="connsiteX0" fmla="*/ 1736 w 8706729"/>
                <a:gd name="connsiteY0" fmla="*/ 825702 h 926360"/>
                <a:gd name="connsiteX1" fmla="*/ 0 w 8706729"/>
                <a:gd name="connsiteY1" fmla="*/ 0 h 926360"/>
                <a:gd name="connsiteX2" fmla="*/ 8706729 w 8706729"/>
                <a:gd name="connsiteY2" fmla="*/ 2381 h 926360"/>
                <a:gd name="connsiteX3" fmla="*/ 8705787 w 8706729"/>
                <a:gd name="connsiteY3" fmla="*/ 825702 h 926360"/>
                <a:gd name="connsiteX4" fmla="*/ 8605129 w 8706729"/>
                <a:gd name="connsiteY4" fmla="*/ 926360 h 926360"/>
                <a:gd name="connsiteX5" fmla="*/ 102394 w 8706729"/>
                <a:gd name="connsiteY5" fmla="*/ 926360 h 926360"/>
                <a:gd name="connsiteX6" fmla="*/ 1736 w 8706729"/>
                <a:gd name="connsiteY6" fmla="*/ 825702 h 926360"/>
                <a:gd name="connsiteX0" fmla="*/ 117 w 8705110"/>
                <a:gd name="connsiteY0" fmla="*/ 825702 h 926360"/>
                <a:gd name="connsiteX1" fmla="*/ 762 w 8705110"/>
                <a:gd name="connsiteY1" fmla="*/ 0 h 926360"/>
                <a:gd name="connsiteX2" fmla="*/ 8705110 w 8705110"/>
                <a:gd name="connsiteY2" fmla="*/ 2381 h 926360"/>
                <a:gd name="connsiteX3" fmla="*/ 8704168 w 8705110"/>
                <a:gd name="connsiteY3" fmla="*/ 825702 h 926360"/>
                <a:gd name="connsiteX4" fmla="*/ 8603510 w 8705110"/>
                <a:gd name="connsiteY4" fmla="*/ 926360 h 926360"/>
                <a:gd name="connsiteX5" fmla="*/ 100775 w 8705110"/>
                <a:gd name="connsiteY5" fmla="*/ 926360 h 926360"/>
                <a:gd name="connsiteX6" fmla="*/ 117 w 8705110"/>
                <a:gd name="connsiteY6" fmla="*/ 825702 h 92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FCF6EE"/>
            </a:solidFill>
            <a:ln>
              <a:solidFill>
                <a:srgbClr val="FCF6EE"/>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20000"/>
                </a:lnSpc>
                <a:buClr>
                  <a:srgbClr val="E2A856"/>
                </a:buClr>
                <a:buSzPct val="80000"/>
              </a:pPr>
              <a:r>
                <a:rPr lang="zh-CN" altLang="en-US" sz="2000" dirty="0">
                  <a:solidFill>
                    <a:srgbClr val="000000"/>
                  </a:solidFill>
                  <a:latin typeface="Courier New" panose="02070309020205020404" pitchFamily="49" charset="0"/>
                </a:rPr>
                <a:t>需要使用 </a:t>
              </a:r>
              <a:r>
                <a:rPr lang="en-US" altLang="zh-CN" sz="1600" dirty="0">
                  <a:solidFill>
                    <a:srgbClr val="000000"/>
                  </a:solidFill>
                  <a:latin typeface="Courier New" panose="02070309020205020404" pitchFamily="49" charset="0"/>
                </a:rPr>
                <a:t>.*</a:t>
              </a:r>
              <a:r>
                <a:rPr lang="en-US" altLang="zh-CN" sz="2000" dirty="0">
                  <a:solidFill>
                    <a:srgbClr val="000000"/>
                  </a:solidFill>
                  <a:latin typeface="Courier New" panose="02070309020205020404" pitchFamily="49" charset="0"/>
                </a:rPr>
                <a:t> </a:t>
              </a:r>
              <a:r>
                <a:rPr lang="zh-CN" altLang="en-US" sz="2000" dirty="0">
                  <a:solidFill>
                    <a:srgbClr val="000000"/>
                  </a:solidFill>
                  <a:latin typeface="Courier New" panose="02070309020205020404" pitchFamily="49" charset="0"/>
                </a:rPr>
                <a:t>或者 </a:t>
              </a:r>
              <a:r>
                <a:rPr lang="en-US" altLang="zh-CN" sz="1600" dirty="0">
                  <a:solidFill>
                    <a:srgbClr val="000000"/>
                  </a:solidFill>
                  <a:latin typeface="Courier New" panose="02070309020205020404" pitchFamily="49" charset="0"/>
                </a:rPr>
                <a:t>-&gt;*</a:t>
              </a:r>
              <a:r>
                <a:rPr lang="en-US" altLang="zh-CN" sz="2000" dirty="0">
                  <a:solidFill>
                    <a:srgbClr val="000000"/>
                  </a:solidFill>
                  <a:latin typeface="Courier New" panose="02070309020205020404" pitchFamily="49" charset="0"/>
                </a:rPr>
                <a:t> </a:t>
              </a:r>
              <a:r>
                <a:rPr lang="zh-CN" altLang="en-US" sz="2000" dirty="0">
                  <a:solidFill>
                    <a:srgbClr val="000000"/>
                  </a:solidFill>
                  <a:latin typeface="Courier New" panose="02070309020205020404" pitchFamily="49" charset="0"/>
                </a:rPr>
                <a:t>运算符作用于指向成员函数的指针，来调用类成员函数</a:t>
              </a:r>
              <a:endParaRPr lang="en-US" altLang="zh-CN" sz="2000" dirty="0">
                <a:solidFill>
                  <a:srgbClr val="000000"/>
                </a:solidFill>
                <a:latin typeface="Courier New" panose="02070309020205020404" pitchFamily="49" charset="0"/>
              </a:endParaRPr>
            </a:p>
          </p:txBody>
        </p:sp>
        <p:grpSp>
          <p:nvGrpSpPr>
            <p:cNvPr id="17" name="组合 16">
              <a:extLst>
                <a:ext uri="{FF2B5EF4-FFF2-40B4-BE49-F238E27FC236}">
                  <a16:creationId xmlns:a16="http://schemas.microsoft.com/office/drawing/2014/main" id="{34D2506F-6B0F-42C4-8DBB-6CB9044F8718}"/>
                </a:ext>
              </a:extLst>
            </p:cNvPr>
            <p:cNvGrpSpPr/>
            <p:nvPr/>
          </p:nvGrpSpPr>
          <p:grpSpPr>
            <a:xfrm>
              <a:off x="117133" y="4626573"/>
              <a:ext cx="8704053" cy="475449"/>
              <a:chOff x="219973" y="1763590"/>
              <a:chExt cx="8704053" cy="475449"/>
            </a:xfrm>
          </p:grpSpPr>
          <p:sp>
            <p:nvSpPr>
              <p:cNvPr id="18" name="矩形: 圆顶角 17">
                <a:extLst>
                  <a:ext uri="{FF2B5EF4-FFF2-40B4-BE49-F238E27FC236}">
                    <a16:creationId xmlns:a16="http://schemas.microsoft.com/office/drawing/2014/main" id="{251A1618-C2B4-4041-8341-53109DEFC819}"/>
                  </a:ext>
                </a:extLst>
              </p:cNvPr>
              <p:cNvSpPr/>
              <p:nvPr/>
            </p:nvSpPr>
            <p:spPr>
              <a:xfrm>
                <a:off x="219974" y="1763590"/>
                <a:ext cx="8704052" cy="417061"/>
              </a:xfrm>
              <a:prstGeom prst="round2SameRect">
                <a:avLst>
                  <a:gd name="adj1" fmla="val 20076"/>
                  <a:gd name="adj2" fmla="val 0"/>
                </a:avLst>
              </a:prstGeom>
              <a:solidFill>
                <a:srgbClr val="E2A856"/>
              </a:solidFill>
              <a:ln>
                <a:solidFill>
                  <a:srgbClr val="E2A8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bg1"/>
                    </a:solidFill>
                    <a:latin typeface="Courier New" panose="02070309020205020404" pitchFamily="49" charset="0"/>
                    <a:cs typeface="Courier New" panose="02070309020205020404" pitchFamily="49" charset="0"/>
                  </a:rPr>
                  <a:t>说明</a:t>
                </a:r>
              </a:p>
            </p:txBody>
          </p:sp>
          <p:sp>
            <p:nvSpPr>
              <p:cNvPr id="19" name="矩形 18">
                <a:extLst>
                  <a:ext uri="{FF2B5EF4-FFF2-40B4-BE49-F238E27FC236}">
                    <a16:creationId xmlns:a16="http://schemas.microsoft.com/office/drawing/2014/main" id="{F38594B0-D3F6-41DC-893E-3EFA1AB914E2}"/>
                  </a:ext>
                </a:extLst>
              </p:cNvPr>
              <p:cNvSpPr/>
              <p:nvPr/>
            </p:nvSpPr>
            <p:spPr>
              <a:xfrm>
                <a:off x="219973" y="1777374"/>
                <a:ext cx="8704051" cy="461665"/>
              </a:xfrm>
              <a:prstGeom prst="rect">
                <a:avLst/>
              </a:prstGeom>
            </p:spPr>
            <p:txBody>
              <a:bodyPr wrap="square">
                <a:spAutoFit/>
              </a:bodyPr>
              <a:lstStyle/>
              <a:p>
                <a:endParaRPr lang="zh-CN" altLang="en-US" sz="2400" dirty="0">
                  <a:solidFill>
                    <a:schemeClr val="bg1"/>
                  </a:solidFill>
                  <a:latin typeface="Courier New" panose="02070309020205020404" pitchFamily="49" charset="0"/>
                  <a:cs typeface="Courier New" panose="02070309020205020404" pitchFamily="49" charset="0"/>
                </a:endParaRPr>
              </a:p>
            </p:txBody>
          </p:sp>
        </p:grpSp>
      </p:grpSp>
      <p:grpSp>
        <p:nvGrpSpPr>
          <p:cNvPr id="34" name="组合 33">
            <a:extLst>
              <a:ext uri="{FF2B5EF4-FFF2-40B4-BE49-F238E27FC236}">
                <a16:creationId xmlns:a16="http://schemas.microsoft.com/office/drawing/2014/main" id="{5DF48F74-DF0F-4173-85E3-FA52934F3437}"/>
              </a:ext>
            </a:extLst>
          </p:cNvPr>
          <p:cNvGrpSpPr/>
          <p:nvPr/>
        </p:nvGrpSpPr>
        <p:grpSpPr>
          <a:xfrm>
            <a:off x="219915" y="4325130"/>
            <a:ext cx="8704169" cy="871113"/>
            <a:chOff x="117017" y="4626573"/>
            <a:chExt cx="8704169" cy="871113"/>
          </a:xfrm>
          <a:effectLst>
            <a:outerShdw blurRad="50800" dist="38100" dir="2700000" algn="tl" rotWithShape="0">
              <a:prstClr val="black">
                <a:alpha val="40000"/>
              </a:prstClr>
            </a:outerShdw>
          </a:effectLst>
        </p:grpSpPr>
        <p:sp>
          <p:nvSpPr>
            <p:cNvPr id="35" name="矩形: 圆角 36">
              <a:extLst>
                <a:ext uri="{FF2B5EF4-FFF2-40B4-BE49-F238E27FC236}">
                  <a16:creationId xmlns:a16="http://schemas.microsoft.com/office/drawing/2014/main" id="{CED675FD-00DD-4ED2-AC0C-A576C3DE6EC6}"/>
                </a:ext>
              </a:extLst>
            </p:cNvPr>
            <p:cNvSpPr/>
            <p:nvPr/>
          </p:nvSpPr>
          <p:spPr>
            <a:xfrm>
              <a:off x="117017" y="5051923"/>
              <a:ext cx="8704051" cy="445763"/>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 fmla="*/ 0 w 8704051"/>
                <a:gd name="connsiteY0" fmla="*/ 823321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103039 h 926360"/>
                <a:gd name="connsiteX4" fmla="*/ 8705787 w 8705787"/>
                <a:gd name="connsiteY4" fmla="*/ 825702 h 926360"/>
                <a:gd name="connsiteX5" fmla="*/ 8605129 w 8705787"/>
                <a:gd name="connsiteY5" fmla="*/ 926360 h 926360"/>
                <a:gd name="connsiteX6" fmla="*/ 102394 w 8705787"/>
                <a:gd name="connsiteY6" fmla="*/ 926360 h 926360"/>
                <a:gd name="connsiteX7" fmla="*/ 1736 w 8705787"/>
                <a:gd name="connsiteY7" fmla="*/ 825702 h 926360"/>
                <a:gd name="connsiteX0" fmla="*/ 1736 w 9277174"/>
                <a:gd name="connsiteY0" fmla="*/ 825702 h 926360"/>
                <a:gd name="connsiteX1" fmla="*/ 0 w 9277174"/>
                <a:gd name="connsiteY1" fmla="*/ 0 h 926360"/>
                <a:gd name="connsiteX2" fmla="*/ 8605129 w 9277174"/>
                <a:gd name="connsiteY2" fmla="*/ 2381 h 926360"/>
                <a:gd name="connsiteX3" fmla="*/ 8705787 w 9277174"/>
                <a:gd name="connsiteY3" fmla="*/ 825702 h 926360"/>
                <a:gd name="connsiteX4" fmla="*/ 8605129 w 9277174"/>
                <a:gd name="connsiteY4" fmla="*/ 926360 h 926360"/>
                <a:gd name="connsiteX5" fmla="*/ 102394 w 9277174"/>
                <a:gd name="connsiteY5" fmla="*/ 926360 h 926360"/>
                <a:gd name="connsiteX6" fmla="*/ 1736 w 9277174"/>
                <a:gd name="connsiteY6" fmla="*/ 825702 h 926360"/>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825702 h 926360"/>
                <a:gd name="connsiteX4" fmla="*/ 8605129 w 8705787"/>
                <a:gd name="connsiteY4" fmla="*/ 926360 h 926360"/>
                <a:gd name="connsiteX5" fmla="*/ 102394 w 8705787"/>
                <a:gd name="connsiteY5" fmla="*/ 926360 h 926360"/>
                <a:gd name="connsiteX6" fmla="*/ 1736 w 8705787"/>
                <a:gd name="connsiteY6" fmla="*/ 825702 h 926360"/>
                <a:gd name="connsiteX0" fmla="*/ 1736 w 8706729"/>
                <a:gd name="connsiteY0" fmla="*/ 825702 h 926360"/>
                <a:gd name="connsiteX1" fmla="*/ 0 w 8706729"/>
                <a:gd name="connsiteY1" fmla="*/ 0 h 926360"/>
                <a:gd name="connsiteX2" fmla="*/ 8706729 w 8706729"/>
                <a:gd name="connsiteY2" fmla="*/ 2381 h 926360"/>
                <a:gd name="connsiteX3" fmla="*/ 8705787 w 8706729"/>
                <a:gd name="connsiteY3" fmla="*/ 825702 h 926360"/>
                <a:gd name="connsiteX4" fmla="*/ 8605129 w 8706729"/>
                <a:gd name="connsiteY4" fmla="*/ 926360 h 926360"/>
                <a:gd name="connsiteX5" fmla="*/ 102394 w 8706729"/>
                <a:gd name="connsiteY5" fmla="*/ 926360 h 926360"/>
                <a:gd name="connsiteX6" fmla="*/ 1736 w 8706729"/>
                <a:gd name="connsiteY6" fmla="*/ 825702 h 926360"/>
                <a:gd name="connsiteX0" fmla="*/ 117 w 8705110"/>
                <a:gd name="connsiteY0" fmla="*/ 825702 h 926360"/>
                <a:gd name="connsiteX1" fmla="*/ 762 w 8705110"/>
                <a:gd name="connsiteY1" fmla="*/ 0 h 926360"/>
                <a:gd name="connsiteX2" fmla="*/ 8705110 w 8705110"/>
                <a:gd name="connsiteY2" fmla="*/ 2381 h 926360"/>
                <a:gd name="connsiteX3" fmla="*/ 8704168 w 8705110"/>
                <a:gd name="connsiteY3" fmla="*/ 825702 h 926360"/>
                <a:gd name="connsiteX4" fmla="*/ 8603510 w 8705110"/>
                <a:gd name="connsiteY4" fmla="*/ 926360 h 926360"/>
                <a:gd name="connsiteX5" fmla="*/ 100775 w 8705110"/>
                <a:gd name="connsiteY5" fmla="*/ 926360 h 926360"/>
                <a:gd name="connsiteX6" fmla="*/ 117 w 8705110"/>
                <a:gd name="connsiteY6" fmla="*/ 825702 h 92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7F3E6"/>
            </a:solidFill>
            <a:ln>
              <a:solidFill>
                <a:srgbClr val="E7F3E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20000"/>
                </a:lnSpc>
                <a:buClr>
                  <a:srgbClr val="262685"/>
                </a:buClr>
                <a:buSzPct val="80000"/>
              </a:pPr>
              <a:r>
                <a:rPr lang="en-US" altLang="zh-CN" sz="2000" dirty="0">
                  <a:solidFill>
                    <a:srgbClr val="000000"/>
                  </a:solidFill>
                  <a:latin typeface="Courier New" panose="02070309020205020404" pitchFamily="49" charset="0"/>
                  <a:cs typeface="Courier New" panose="02070309020205020404" pitchFamily="49" charset="0"/>
                </a:rPr>
                <a:t>(w.*pf) </a:t>
              </a:r>
              <a:r>
                <a:rPr lang="zh-CN" altLang="en-US" sz="2000" dirty="0">
                  <a:solidFill>
                    <a:srgbClr val="000000"/>
                  </a:solidFill>
                  <a:latin typeface="MicrosoftYaHei"/>
                </a:rPr>
                <a:t>的圆括号能否省略？</a:t>
              </a:r>
              <a:endParaRPr lang="en-US" altLang="zh-CN" sz="1000" dirty="0">
                <a:solidFill>
                  <a:srgbClr val="000000"/>
                </a:solidFill>
                <a:latin typeface="MicrosoftYaHei"/>
              </a:endParaRPr>
            </a:p>
          </p:txBody>
        </p:sp>
        <p:sp>
          <p:nvSpPr>
            <p:cNvPr id="36" name="矩形: 圆顶角 35">
              <a:extLst>
                <a:ext uri="{FF2B5EF4-FFF2-40B4-BE49-F238E27FC236}">
                  <a16:creationId xmlns:a16="http://schemas.microsoft.com/office/drawing/2014/main" id="{7B02BFD1-F894-4926-9A24-0A189DEAFE70}"/>
                </a:ext>
              </a:extLst>
            </p:cNvPr>
            <p:cNvSpPr/>
            <p:nvPr/>
          </p:nvSpPr>
          <p:spPr>
            <a:xfrm>
              <a:off x="117134" y="4626573"/>
              <a:ext cx="8704052" cy="417061"/>
            </a:xfrm>
            <a:prstGeom prst="round2SameRect">
              <a:avLst>
                <a:gd name="adj1" fmla="val 20076"/>
                <a:gd name="adj2" fmla="val 0"/>
              </a:avLst>
            </a:prstGeom>
            <a:solidFill>
              <a:srgbClr val="118707"/>
            </a:solidFill>
            <a:ln>
              <a:solidFill>
                <a:srgbClr val="1187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bg1"/>
                  </a:solidFill>
                  <a:latin typeface="Courier New" panose="02070309020205020404" pitchFamily="49" charset="0"/>
                  <a:cs typeface="Courier New" panose="02070309020205020404" pitchFamily="49" charset="0"/>
                </a:rPr>
                <a:t>问题</a:t>
              </a:r>
            </a:p>
          </p:txBody>
        </p:sp>
      </p:grpSp>
      <p:grpSp>
        <p:nvGrpSpPr>
          <p:cNvPr id="39" name="组合 38">
            <a:extLst>
              <a:ext uri="{FF2B5EF4-FFF2-40B4-BE49-F238E27FC236}">
                <a16:creationId xmlns:a16="http://schemas.microsoft.com/office/drawing/2014/main" id="{C22EE68E-4218-4669-B283-AAD045BBC3FC}"/>
              </a:ext>
            </a:extLst>
          </p:cNvPr>
          <p:cNvGrpSpPr/>
          <p:nvPr/>
        </p:nvGrpSpPr>
        <p:grpSpPr>
          <a:xfrm>
            <a:off x="219915" y="5357134"/>
            <a:ext cx="8704169" cy="860982"/>
            <a:chOff x="117017" y="4626573"/>
            <a:chExt cx="8704169" cy="860982"/>
          </a:xfrm>
          <a:effectLst>
            <a:outerShdw blurRad="50800" dist="38100" dir="2700000" algn="tl" rotWithShape="0">
              <a:prstClr val="black">
                <a:alpha val="40000"/>
              </a:prstClr>
            </a:outerShdw>
          </a:effectLst>
        </p:grpSpPr>
        <p:sp>
          <p:nvSpPr>
            <p:cNvPr id="40" name="矩形: 圆角 36">
              <a:extLst>
                <a:ext uri="{FF2B5EF4-FFF2-40B4-BE49-F238E27FC236}">
                  <a16:creationId xmlns:a16="http://schemas.microsoft.com/office/drawing/2014/main" id="{5A621EE4-E9B9-4D34-A986-22613AE4677B}"/>
                </a:ext>
              </a:extLst>
            </p:cNvPr>
            <p:cNvSpPr/>
            <p:nvPr/>
          </p:nvSpPr>
          <p:spPr>
            <a:xfrm>
              <a:off x="117017" y="5051923"/>
              <a:ext cx="8704051" cy="435632"/>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 fmla="*/ 0 w 8704051"/>
                <a:gd name="connsiteY0" fmla="*/ 823321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103039 h 926360"/>
                <a:gd name="connsiteX4" fmla="*/ 8705787 w 8705787"/>
                <a:gd name="connsiteY4" fmla="*/ 825702 h 926360"/>
                <a:gd name="connsiteX5" fmla="*/ 8605129 w 8705787"/>
                <a:gd name="connsiteY5" fmla="*/ 926360 h 926360"/>
                <a:gd name="connsiteX6" fmla="*/ 102394 w 8705787"/>
                <a:gd name="connsiteY6" fmla="*/ 926360 h 926360"/>
                <a:gd name="connsiteX7" fmla="*/ 1736 w 8705787"/>
                <a:gd name="connsiteY7" fmla="*/ 825702 h 926360"/>
                <a:gd name="connsiteX0" fmla="*/ 1736 w 9277174"/>
                <a:gd name="connsiteY0" fmla="*/ 825702 h 926360"/>
                <a:gd name="connsiteX1" fmla="*/ 0 w 9277174"/>
                <a:gd name="connsiteY1" fmla="*/ 0 h 926360"/>
                <a:gd name="connsiteX2" fmla="*/ 8605129 w 9277174"/>
                <a:gd name="connsiteY2" fmla="*/ 2381 h 926360"/>
                <a:gd name="connsiteX3" fmla="*/ 8705787 w 9277174"/>
                <a:gd name="connsiteY3" fmla="*/ 825702 h 926360"/>
                <a:gd name="connsiteX4" fmla="*/ 8605129 w 9277174"/>
                <a:gd name="connsiteY4" fmla="*/ 926360 h 926360"/>
                <a:gd name="connsiteX5" fmla="*/ 102394 w 9277174"/>
                <a:gd name="connsiteY5" fmla="*/ 926360 h 926360"/>
                <a:gd name="connsiteX6" fmla="*/ 1736 w 9277174"/>
                <a:gd name="connsiteY6" fmla="*/ 825702 h 926360"/>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825702 h 926360"/>
                <a:gd name="connsiteX4" fmla="*/ 8605129 w 8705787"/>
                <a:gd name="connsiteY4" fmla="*/ 926360 h 926360"/>
                <a:gd name="connsiteX5" fmla="*/ 102394 w 8705787"/>
                <a:gd name="connsiteY5" fmla="*/ 926360 h 926360"/>
                <a:gd name="connsiteX6" fmla="*/ 1736 w 8705787"/>
                <a:gd name="connsiteY6" fmla="*/ 825702 h 926360"/>
                <a:gd name="connsiteX0" fmla="*/ 1736 w 8706729"/>
                <a:gd name="connsiteY0" fmla="*/ 825702 h 926360"/>
                <a:gd name="connsiteX1" fmla="*/ 0 w 8706729"/>
                <a:gd name="connsiteY1" fmla="*/ 0 h 926360"/>
                <a:gd name="connsiteX2" fmla="*/ 8706729 w 8706729"/>
                <a:gd name="connsiteY2" fmla="*/ 2381 h 926360"/>
                <a:gd name="connsiteX3" fmla="*/ 8705787 w 8706729"/>
                <a:gd name="connsiteY3" fmla="*/ 825702 h 926360"/>
                <a:gd name="connsiteX4" fmla="*/ 8605129 w 8706729"/>
                <a:gd name="connsiteY4" fmla="*/ 926360 h 926360"/>
                <a:gd name="connsiteX5" fmla="*/ 102394 w 8706729"/>
                <a:gd name="connsiteY5" fmla="*/ 926360 h 926360"/>
                <a:gd name="connsiteX6" fmla="*/ 1736 w 8706729"/>
                <a:gd name="connsiteY6" fmla="*/ 825702 h 926360"/>
                <a:gd name="connsiteX0" fmla="*/ 117 w 8705110"/>
                <a:gd name="connsiteY0" fmla="*/ 825702 h 926360"/>
                <a:gd name="connsiteX1" fmla="*/ 762 w 8705110"/>
                <a:gd name="connsiteY1" fmla="*/ 0 h 926360"/>
                <a:gd name="connsiteX2" fmla="*/ 8705110 w 8705110"/>
                <a:gd name="connsiteY2" fmla="*/ 2381 h 926360"/>
                <a:gd name="connsiteX3" fmla="*/ 8704168 w 8705110"/>
                <a:gd name="connsiteY3" fmla="*/ 825702 h 926360"/>
                <a:gd name="connsiteX4" fmla="*/ 8603510 w 8705110"/>
                <a:gd name="connsiteY4" fmla="*/ 926360 h 926360"/>
                <a:gd name="connsiteX5" fmla="*/ 100775 w 8705110"/>
                <a:gd name="connsiteY5" fmla="*/ 926360 h 926360"/>
                <a:gd name="connsiteX6" fmla="*/ 117 w 8705110"/>
                <a:gd name="connsiteY6" fmla="*/ 825702 h 92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7F3E6"/>
            </a:solidFill>
            <a:ln>
              <a:solidFill>
                <a:srgbClr val="E7F3E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20000"/>
                </a:lnSpc>
                <a:buClr>
                  <a:srgbClr val="262685"/>
                </a:buClr>
                <a:buSzPct val="80000"/>
              </a:pPr>
              <a:r>
                <a:rPr lang="zh-CN" altLang="en-US" sz="2000" dirty="0">
                  <a:solidFill>
                    <a:srgbClr val="000000"/>
                  </a:solidFill>
                  <a:latin typeface="MicrosoftYaHei"/>
                </a:rPr>
                <a:t>不能，函数调用运算符的优先级高于指向成员指针运算符的优先级</a:t>
              </a:r>
              <a:endParaRPr lang="en-US" altLang="zh-CN" sz="1000" dirty="0">
                <a:solidFill>
                  <a:srgbClr val="000000"/>
                </a:solidFill>
                <a:latin typeface="MicrosoftYaHei"/>
              </a:endParaRPr>
            </a:p>
          </p:txBody>
        </p:sp>
        <p:sp>
          <p:nvSpPr>
            <p:cNvPr id="41" name="矩形: 圆顶角 40">
              <a:extLst>
                <a:ext uri="{FF2B5EF4-FFF2-40B4-BE49-F238E27FC236}">
                  <a16:creationId xmlns:a16="http://schemas.microsoft.com/office/drawing/2014/main" id="{305E0073-3465-47DB-84B4-DB3314B27B99}"/>
                </a:ext>
              </a:extLst>
            </p:cNvPr>
            <p:cNvSpPr/>
            <p:nvPr/>
          </p:nvSpPr>
          <p:spPr>
            <a:xfrm>
              <a:off x="117134" y="4626573"/>
              <a:ext cx="8704052" cy="417061"/>
            </a:xfrm>
            <a:prstGeom prst="round2SameRect">
              <a:avLst>
                <a:gd name="adj1" fmla="val 20076"/>
                <a:gd name="adj2" fmla="val 0"/>
              </a:avLst>
            </a:prstGeom>
            <a:solidFill>
              <a:srgbClr val="118707"/>
            </a:solidFill>
            <a:ln>
              <a:solidFill>
                <a:srgbClr val="1187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bg1"/>
                  </a:solidFill>
                  <a:latin typeface="Courier New" panose="02070309020205020404" pitchFamily="49" charset="0"/>
                  <a:cs typeface="Courier New" panose="02070309020205020404" pitchFamily="49" charset="0"/>
                </a:rPr>
                <a:t>答案</a:t>
              </a:r>
            </a:p>
          </p:txBody>
        </p:sp>
      </p:grpSp>
    </p:spTree>
    <p:extLst>
      <p:ext uri="{BB962C8B-B14F-4D97-AF65-F5344CB8AC3E}">
        <p14:creationId xmlns:p14="http://schemas.microsoft.com/office/powerpoint/2010/main" val="2682877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069739F-1215-44DB-88A7-8A2249D2B4AC}"/>
              </a:ext>
            </a:extLst>
          </p:cNvPr>
          <p:cNvSpPr/>
          <p:nvPr/>
        </p:nvSpPr>
        <p:spPr>
          <a:xfrm>
            <a:off x="3453745" y="3075057"/>
            <a:ext cx="2236510" cy="707886"/>
          </a:xfrm>
          <a:prstGeom prst="rect">
            <a:avLst/>
          </a:prstGeom>
        </p:spPr>
        <p:txBody>
          <a:bodyPr wrap="none">
            <a:spAutoFit/>
          </a:bodyPr>
          <a:lstStyle/>
          <a:p>
            <a:r>
              <a:rPr lang="zh-CN" altLang="en-US" sz="4000" dirty="0"/>
              <a:t>本章结束</a:t>
            </a:r>
          </a:p>
        </p:txBody>
      </p:sp>
    </p:spTree>
    <p:extLst>
      <p:ext uri="{BB962C8B-B14F-4D97-AF65-F5344CB8AC3E}">
        <p14:creationId xmlns:p14="http://schemas.microsoft.com/office/powerpoint/2010/main" val="1856495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6</a:t>
            </a:fld>
            <a:endParaRPr lang="zh-CN" altLang="en-US" dirty="0"/>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842066" cy="584775"/>
          </a:xfrm>
          <a:prstGeom prst="rect">
            <a:avLst/>
          </a:prstGeom>
          <a:noFill/>
        </p:spPr>
        <p:txBody>
          <a:bodyPr wrap="square" rtlCol="0">
            <a:spAutoFit/>
          </a:bodyPr>
          <a:lstStyle/>
          <a:p>
            <a:r>
              <a:rPr lang="en-US" altLang="zh-CN" sz="3200" dirty="0">
                <a:solidFill>
                  <a:schemeClr val="bg1"/>
                </a:solidFill>
              </a:rPr>
              <a:t>6.1.2 </a:t>
            </a:r>
            <a:r>
              <a:rPr lang="zh-CN" altLang="en-US" sz="3200" dirty="0">
                <a:solidFill>
                  <a:schemeClr val="bg1"/>
                </a:solidFill>
              </a:rPr>
              <a:t>定义和使用成员函数</a:t>
            </a:r>
          </a:p>
        </p:txBody>
      </p:sp>
      <p:grpSp>
        <p:nvGrpSpPr>
          <p:cNvPr id="20" name="组合 19">
            <a:extLst>
              <a:ext uri="{FF2B5EF4-FFF2-40B4-BE49-F238E27FC236}">
                <a16:creationId xmlns:a16="http://schemas.microsoft.com/office/drawing/2014/main" id="{C25C2D7D-4623-4B2F-B66A-23E3BC85E54A}"/>
              </a:ext>
            </a:extLst>
          </p:cNvPr>
          <p:cNvGrpSpPr/>
          <p:nvPr/>
        </p:nvGrpSpPr>
        <p:grpSpPr>
          <a:xfrm>
            <a:off x="219973" y="1021441"/>
            <a:ext cx="8704045" cy="2407559"/>
            <a:chOff x="117017" y="4626573"/>
            <a:chExt cx="8704169" cy="2407559"/>
          </a:xfrm>
          <a:effectLst>
            <a:outerShdw blurRad="50800" dist="38100" dir="2700000" algn="tl" rotWithShape="0">
              <a:prstClr val="black">
                <a:alpha val="40000"/>
              </a:prstClr>
            </a:outerShdw>
          </a:effectLst>
        </p:grpSpPr>
        <p:sp>
          <p:nvSpPr>
            <p:cNvPr id="21" name="矩形: 圆角 36">
              <a:extLst>
                <a:ext uri="{FF2B5EF4-FFF2-40B4-BE49-F238E27FC236}">
                  <a16:creationId xmlns:a16="http://schemas.microsoft.com/office/drawing/2014/main" id="{8E4D68E3-6300-4C30-ACB1-8BCEAE4728B1}"/>
                </a:ext>
              </a:extLst>
            </p:cNvPr>
            <p:cNvSpPr/>
            <p:nvPr/>
          </p:nvSpPr>
          <p:spPr>
            <a:xfrm>
              <a:off x="117017" y="5051923"/>
              <a:ext cx="8704050" cy="1982209"/>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 fmla="*/ 0 w 8704051"/>
                <a:gd name="connsiteY0" fmla="*/ 823321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103039 h 926360"/>
                <a:gd name="connsiteX4" fmla="*/ 8705787 w 8705787"/>
                <a:gd name="connsiteY4" fmla="*/ 825702 h 926360"/>
                <a:gd name="connsiteX5" fmla="*/ 8605129 w 8705787"/>
                <a:gd name="connsiteY5" fmla="*/ 926360 h 926360"/>
                <a:gd name="connsiteX6" fmla="*/ 102394 w 8705787"/>
                <a:gd name="connsiteY6" fmla="*/ 926360 h 926360"/>
                <a:gd name="connsiteX7" fmla="*/ 1736 w 8705787"/>
                <a:gd name="connsiteY7" fmla="*/ 825702 h 926360"/>
                <a:gd name="connsiteX0" fmla="*/ 1736 w 9277174"/>
                <a:gd name="connsiteY0" fmla="*/ 825702 h 926360"/>
                <a:gd name="connsiteX1" fmla="*/ 0 w 9277174"/>
                <a:gd name="connsiteY1" fmla="*/ 0 h 926360"/>
                <a:gd name="connsiteX2" fmla="*/ 8605129 w 9277174"/>
                <a:gd name="connsiteY2" fmla="*/ 2381 h 926360"/>
                <a:gd name="connsiteX3" fmla="*/ 8705787 w 9277174"/>
                <a:gd name="connsiteY3" fmla="*/ 825702 h 926360"/>
                <a:gd name="connsiteX4" fmla="*/ 8605129 w 9277174"/>
                <a:gd name="connsiteY4" fmla="*/ 926360 h 926360"/>
                <a:gd name="connsiteX5" fmla="*/ 102394 w 9277174"/>
                <a:gd name="connsiteY5" fmla="*/ 926360 h 926360"/>
                <a:gd name="connsiteX6" fmla="*/ 1736 w 9277174"/>
                <a:gd name="connsiteY6" fmla="*/ 825702 h 926360"/>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825702 h 926360"/>
                <a:gd name="connsiteX4" fmla="*/ 8605129 w 8705787"/>
                <a:gd name="connsiteY4" fmla="*/ 926360 h 926360"/>
                <a:gd name="connsiteX5" fmla="*/ 102394 w 8705787"/>
                <a:gd name="connsiteY5" fmla="*/ 926360 h 926360"/>
                <a:gd name="connsiteX6" fmla="*/ 1736 w 8705787"/>
                <a:gd name="connsiteY6" fmla="*/ 825702 h 926360"/>
                <a:gd name="connsiteX0" fmla="*/ 1736 w 8706729"/>
                <a:gd name="connsiteY0" fmla="*/ 825702 h 926360"/>
                <a:gd name="connsiteX1" fmla="*/ 0 w 8706729"/>
                <a:gd name="connsiteY1" fmla="*/ 0 h 926360"/>
                <a:gd name="connsiteX2" fmla="*/ 8706729 w 8706729"/>
                <a:gd name="connsiteY2" fmla="*/ 2381 h 926360"/>
                <a:gd name="connsiteX3" fmla="*/ 8705787 w 8706729"/>
                <a:gd name="connsiteY3" fmla="*/ 825702 h 926360"/>
                <a:gd name="connsiteX4" fmla="*/ 8605129 w 8706729"/>
                <a:gd name="connsiteY4" fmla="*/ 926360 h 926360"/>
                <a:gd name="connsiteX5" fmla="*/ 102394 w 8706729"/>
                <a:gd name="connsiteY5" fmla="*/ 926360 h 926360"/>
                <a:gd name="connsiteX6" fmla="*/ 1736 w 8706729"/>
                <a:gd name="connsiteY6" fmla="*/ 825702 h 926360"/>
                <a:gd name="connsiteX0" fmla="*/ 117 w 8705110"/>
                <a:gd name="connsiteY0" fmla="*/ 825702 h 926360"/>
                <a:gd name="connsiteX1" fmla="*/ 762 w 8705110"/>
                <a:gd name="connsiteY1" fmla="*/ 0 h 926360"/>
                <a:gd name="connsiteX2" fmla="*/ 8705110 w 8705110"/>
                <a:gd name="connsiteY2" fmla="*/ 2381 h 926360"/>
                <a:gd name="connsiteX3" fmla="*/ 8704168 w 8705110"/>
                <a:gd name="connsiteY3" fmla="*/ 825702 h 926360"/>
                <a:gd name="connsiteX4" fmla="*/ 8603510 w 8705110"/>
                <a:gd name="connsiteY4" fmla="*/ 926360 h 926360"/>
                <a:gd name="connsiteX5" fmla="*/ 100775 w 8705110"/>
                <a:gd name="connsiteY5" fmla="*/ 926360 h 926360"/>
                <a:gd name="connsiteX6" fmla="*/ 117 w 8705110"/>
                <a:gd name="connsiteY6" fmla="*/ 825702 h 92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9E9F3"/>
            </a:solidFill>
            <a:ln>
              <a:solidFill>
                <a:srgbClr val="E9E9F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342900" lvl="0" indent="-342900">
                <a:lnSpc>
                  <a:spcPct val="150000"/>
                </a:lnSpc>
                <a:buClr>
                  <a:srgbClr val="262685"/>
                </a:buClr>
                <a:buSzPct val="80000"/>
                <a:buFont typeface="Wingdings" panose="05000000000000000000" pitchFamily="2" charset="2"/>
                <a:buChar char="l"/>
              </a:pPr>
              <a:r>
                <a:rPr lang="zh-CN" altLang="en-US" sz="2000" dirty="0">
                  <a:solidFill>
                    <a:srgbClr val="000000"/>
                  </a:solidFill>
                  <a:latin typeface="MicrosoftYaHei"/>
                </a:rPr>
                <a:t>成员函数的声明必须放到类的内部</a:t>
              </a:r>
              <a:endParaRPr lang="en-US" altLang="zh-CN" sz="2000" dirty="0">
                <a:solidFill>
                  <a:srgbClr val="000000"/>
                </a:solidFill>
                <a:latin typeface="MicrosoftYaHei"/>
              </a:endParaRPr>
            </a:p>
            <a:p>
              <a:pPr marL="342900" lvl="0" indent="-342900">
                <a:lnSpc>
                  <a:spcPct val="150000"/>
                </a:lnSpc>
                <a:buClr>
                  <a:srgbClr val="262685"/>
                </a:buClr>
                <a:buSzPct val="80000"/>
                <a:buFont typeface="Wingdings" panose="05000000000000000000" pitchFamily="2" charset="2"/>
                <a:buChar char="l"/>
              </a:pPr>
              <a:r>
                <a:rPr lang="zh-CN" altLang="en-US" sz="2000" dirty="0">
                  <a:solidFill>
                    <a:srgbClr val="000000"/>
                  </a:solidFill>
                  <a:latin typeface="MicrosoftYaHei"/>
                </a:rPr>
                <a:t>成员函数的定义</a:t>
              </a:r>
              <a:r>
                <a:rPr lang="en-US" altLang="zh-CN" sz="2000" dirty="0">
                  <a:solidFill>
                    <a:srgbClr val="000000"/>
                  </a:solidFill>
                  <a:latin typeface="MicrosoftYaHei"/>
                </a:rPr>
                <a:t> </a:t>
              </a:r>
            </a:p>
            <a:p>
              <a:pPr lvl="0">
                <a:buClr>
                  <a:srgbClr val="262685"/>
                </a:buClr>
                <a:buSzPct val="80000"/>
              </a:pPr>
              <a:r>
                <a:rPr lang="en-US" altLang="zh-CN" dirty="0">
                  <a:solidFill>
                    <a:srgbClr val="000000"/>
                  </a:solidFill>
                  <a:latin typeface="MicrosoftYaHei"/>
                </a:rPr>
                <a:t>	</a:t>
              </a:r>
              <a:r>
                <a:rPr lang="en-US" altLang="zh-CN" dirty="0">
                  <a:solidFill>
                    <a:srgbClr val="262685"/>
                  </a:solidFill>
                  <a:latin typeface="MicrosoftYaHei"/>
                  <a:sym typeface="Wingdings" panose="05000000000000000000" pitchFamily="2" charset="2"/>
                </a:rPr>
                <a:t></a:t>
              </a:r>
              <a:r>
                <a:rPr lang="en-US" altLang="zh-CN" dirty="0">
                  <a:solidFill>
                    <a:prstClr val="black"/>
                  </a:solidFill>
                  <a:latin typeface="MicrosoftYaHei"/>
                  <a:sym typeface="Wingdings" panose="05000000000000000000" pitchFamily="2" charset="2"/>
                </a:rPr>
                <a:t>   </a:t>
              </a:r>
              <a:r>
                <a:rPr lang="zh-CN" altLang="en-US" dirty="0">
                  <a:solidFill>
                    <a:srgbClr val="000000"/>
                  </a:solidFill>
                  <a:latin typeface="MicrosoftYaHei"/>
                </a:rPr>
                <a:t>类的内部：建议为内联函数；</a:t>
              </a:r>
              <a:endParaRPr lang="en-US" altLang="zh-CN" dirty="0">
                <a:solidFill>
                  <a:srgbClr val="000000"/>
                </a:solidFill>
                <a:latin typeface="MicrosoftYaHei"/>
              </a:endParaRPr>
            </a:p>
            <a:p>
              <a:pPr lvl="0">
                <a:buClr>
                  <a:srgbClr val="262685"/>
                </a:buClr>
                <a:buSzPct val="80000"/>
              </a:pPr>
              <a:r>
                <a:rPr lang="en-US" altLang="zh-CN" dirty="0">
                  <a:solidFill>
                    <a:srgbClr val="000000"/>
                  </a:solidFill>
                  <a:latin typeface="MicrosoftYaHei"/>
                </a:rPr>
                <a:t>	</a:t>
              </a:r>
              <a:r>
                <a:rPr lang="en-US" altLang="zh-CN" dirty="0">
                  <a:solidFill>
                    <a:srgbClr val="262685"/>
                  </a:solidFill>
                  <a:latin typeface="MicrosoftYaHei"/>
                  <a:sym typeface="Wingdings" panose="05000000000000000000" pitchFamily="2" charset="2"/>
                </a:rPr>
                <a:t></a:t>
              </a:r>
              <a:r>
                <a:rPr lang="en-US" altLang="zh-CN" dirty="0">
                  <a:solidFill>
                    <a:srgbClr val="000000"/>
                  </a:solidFill>
                  <a:latin typeface="MicrosoftYaHei"/>
                  <a:sym typeface="Wingdings" panose="05000000000000000000" pitchFamily="2" charset="2"/>
                </a:rPr>
                <a:t>   </a:t>
              </a:r>
              <a:r>
                <a:rPr lang="zh-CN" altLang="en-US" dirty="0">
                  <a:solidFill>
                    <a:srgbClr val="000000"/>
                  </a:solidFill>
                  <a:latin typeface="MicrosoftYaHei"/>
                </a:rPr>
                <a:t>类的外部：可利用 </a:t>
              </a:r>
              <a:r>
                <a:rPr lang="en-US" altLang="zh-CN" sz="1600" dirty="0">
                  <a:solidFill>
                    <a:srgbClr val="000000"/>
                  </a:solidFill>
                  <a:latin typeface="Courier New" panose="02070309020205020404" pitchFamily="49" charset="0"/>
                  <a:cs typeface="Courier New" panose="02070309020205020404" pitchFamily="49" charset="0"/>
                </a:rPr>
                <a:t>inline</a:t>
              </a:r>
              <a:r>
                <a:rPr lang="en-US" altLang="zh-CN" dirty="0">
                  <a:solidFill>
                    <a:srgbClr val="000000"/>
                  </a:solidFill>
                  <a:latin typeface="MicrosoftYaHei"/>
                </a:rPr>
                <a:t> </a:t>
              </a:r>
              <a:r>
                <a:rPr lang="zh-CN" altLang="en-US" dirty="0">
                  <a:solidFill>
                    <a:srgbClr val="000000"/>
                  </a:solidFill>
                  <a:latin typeface="MicrosoftYaHei"/>
                </a:rPr>
                <a:t>指明其为内联函数。</a:t>
              </a:r>
              <a:endParaRPr lang="en-US" altLang="zh-CN" dirty="0">
                <a:solidFill>
                  <a:srgbClr val="000000"/>
                </a:solidFill>
                <a:latin typeface="MicrosoftYaHei"/>
              </a:endParaRPr>
            </a:p>
            <a:p>
              <a:pPr marL="342900" lvl="0" indent="-342900">
                <a:lnSpc>
                  <a:spcPct val="150000"/>
                </a:lnSpc>
                <a:buClr>
                  <a:srgbClr val="262685"/>
                </a:buClr>
                <a:buSzPct val="80000"/>
                <a:buFont typeface="Wingdings" panose="05000000000000000000" pitchFamily="2" charset="2"/>
                <a:buChar char="l"/>
              </a:pPr>
              <a:r>
                <a:rPr lang="zh-CN" altLang="en-US" sz="2000" dirty="0">
                  <a:solidFill>
                    <a:srgbClr val="000000"/>
                  </a:solidFill>
                  <a:latin typeface="MicrosoftYaHei"/>
                </a:rPr>
                <a:t>类外定义需要使用作用域符标明成员函数所属的类</a:t>
              </a:r>
              <a:endParaRPr lang="en-US" altLang="zh-CN" sz="2000" dirty="0">
                <a:solidFill>
                  <a:srgbClr val="000000"/>
                </a:solidFill>
                <a:latin typeface="MicrosoftYaHei"/>
              </a:endParaRPr>
            </a:p>
          </p:txBody>
        </p:sp>
        <p:sp>
          <p:nvSpPr>
            <p:cNvPr id="22" name="矩形: 圆顶角 21">
              <a:extLst>
                <a:ext uri="{FF2B5EF4-FFF2-40B4-BE49-F238E27FC236}">
                  <a16:creationId xmlns:a16="http://schemas.microsoft.com/office/drawing/2014/main" id="{41B63678-7E3C-4DC2-8AE0-37D346B41E7F}"/>
                </a:ext>
              </a:extLst>
            </p:cNvPr>
            <p:cNvSpPr/>
            <p:nvPr/>
          </p:nvSpPr>
          <p:spPr>
            <a:xfrm>
              <a:off x="117134" y="4626573"/>
              <a:ext cx="8704052" cy="417061"/>
            </a:xfrm>
            <a:prstGeom prst="round2SameRect">
              <a:avLst>
                <a:gd name="adj1" fmla="val 20076"/>
                <a:gd name="adj2" fmla="val 0"/>
              </a:avLst>
            </a:prstGeom>
            <a:solidFill>
              <a:srgbClr val="262685"/>
            </a:solidFill>
            <a:ln>
              <a:solidFill>
                <a:srgbClr val="2626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FFFF"/>
                  </a:solidFill>
                  <a:latin typeface="MicrosoftYaHei"/>
                </a:rPr>
                <a:t>定义成员函数</a:t>
              </a:r>
              <a:endParaRPr lang="zh-CN" altLang="en-US" sz="2400" dirty="0"/>
            </a:p>
          </p:txBody>
        </p:sp>
      </p:grpSp>
      <p:grpSp>
        <p:nvGrpSpPr>
          <p:cNvPr id="23" name="组合 22">
            <a:extLst>
              <a:ext uri="{FF2B5EF4-FFF2-40B4-BE49-F238E27FC236}">
                <a16:creationId xmlns:a16="http://schemas.microsoft.com/office/drawing/2014/main" id="{91C196B6-972E-4ADA-8BDD-B336BBBEB5A6}"/>
              </a:ext>
            </a:extLst>
          </p:cNvPr>
          <p:cNvGrpSpPr/>
          <p:nvPr/>
        </p:nvGrpSpPr>
        <p:grpSpPr>
          <a:xfrm>
            <a:off x="219973" y="3618780"/>
            <a:ext cx="8703926" cy="2575169"/>
            <a:chOff x="117017" y="4626573"/>
            <a:chExt cx="8704169" cy="2575169"/>
          </a:xfrm>
          <a:effectLst>
            <a:outerShdw blurRad="50800" dist="38100" dir="2700000" algn="tl" rotWithShape="0">
              <a:prstClr val="black">
                <a:alpha val="40000"/>
              </a:prstClr>
            </a:outerShdw>
          </a:effectLst>
        </p:grpSpPr>
        <p:sp>
          <p:nvSpPr>
            <p:cNvPr id="24" name="矩形: 圆角 36">
              <a:extLst>
                <a:ext uri="{FF2B5EF4-FFF2-40B4-BE49-F238E27FC236}">
                  <a16:creationId xmlns:a16="http://schemas.microsoft.com/office/drawing/2014/main" id="{713FA725-CDC9-42F7-9D3F-9A1087F9DCEB}"/>
                </a:ext>
              </a:extLst>
            </p:cNvPr>
            <p:cNvSpPr/>
            <p:nvPr/>
          </p:nvSpPr>
          <p:spPr>
            <a:xfrm>
              <a:off x="117017" y="5051923"/>
              <a:ext cx="8704050" cy="2149819"/>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 fmla="*/ 0 w 8704051"/>
                <a:gd name="connsiteY0" fmla="*/ 823321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103039 h 926360"/>
                <a:gd name="connsiteX4" fmla="*/ 8705787 w 8705787"/>
                <a:gd name="connsiteY4" fmla="*/ 825702 h 926360"/>
                <a:gd name="connsiteX5" fmla="*/ 8605129 w 8705787"/>
                <a:gd name="connsiteY5" fmla="*/ 926360 h 926360"/>
                <a:gd name="connsiteX6" fmla="*/ 102394 w 8705787"/>
                <a:gd name="connsiteY6" fmla="*/ 926360 h 926360"/>
                <a:gd name="connsiteX7" fmla="*/ 1736 w 8705787"/>
                <a:gd name="connsiteY7" fmla="*/ 825702 h 926360"/>
                <a:gd name="connsiteX0" fmla="*/ 1736 w 9277174"/>
                <a:gd name="connsiteY0" fmla="*/ 825702 h 926360"/>
                <a:gd name="connsiteX1" fmla="*/ 0 w 9277174"/>
                <a:gd name="connsiteY1" fmla="*/ 0 h 926360"/>
                <a:gd name="connsiteX2" fmla="*/ 8605129 w 9277174"/>
                <a:gd name="connsiteY2" fmla="*/ 2381 h 926360"/>
                <a:gd name="connsiteX3" fmla="*/ 8705787 w 9277174"/>
                <a:gd name="connsiteY3" fmla="*/ 825702 h 926360"/>
                <a:gd name="connsiteX4" fmla="*/ 8605129 w 9277174"/>
                <a:gd name="connsiteY4" fmla="*/ 926360 h 926360"/>
                <a:gd name="connsiteX5" fmla="*/ 102394 w 9277174"/>
                <a:gd name="connsiteY5" fmla="*/ 926360 h 926360"/>
                <a:gd name="connsiteX6" fmla="*/ 1736 w 9277174"/>
                <a:gd name="connsiteY6" fmla="*/ 825702 h 926360"/>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825702 h 926360"/>
                <a:gd name="connsiteX4" fmla="*/ 8605129 w 8705787"/>
                <a:gd name="connsiteY4" fmla="*/ 926360 h 926360"/>
                <a:gd name="connsiteX5" fmla="*/ 102394 w 8705787"/>
                <a:gd name="connsiteY5" fmla="*/ 926360 h 926360"/>
                <a:gd name="connsiteX6" fmla="*/ 1736 w 8705787"/>
                <a:gd name="connsiteY6" fmla="*/ 825702 h 926360"/>
                <a:gd name="connsiteX0" fmla="*/ 1736 w 8706729"/>
                <a:gd name="connsiteY0" fmla="*/ 825702 h 926360"/>
                <a:gd name="connsiteX1" fmla="*/ 0 w 8706729"/>
                <a:gd name="connsiteY1" fmla="*/ 0 h 926360"/>
                <a:gd name="connsiteX2" fmla="*/ 8706729 w 8706729"/>
                <a:gd name="connsiteY2" fmla="*/ 2381 h 926360"/>
                <a:gd name="connsiteX3" fmla="*/ 8705787 w 8706729"/>
                <a:gd name="connsiteY3" fmla="*/ 825702 h 926360"/>
                <a:gd name="connsiteX4" fmla="*/ 8605129 w 8706729"/>
                <a:gd name="connsiteY4" fmla="*/ 926360 h 926360"/>
                <a:gd name="connsiteX5" fmla="*/ 102394 w 8706729"/>
                <a:gd name="connsiteY5" fmla="*/ 926360 h 926360"/>
                <a:gd name="connsiteX6" fmla="*/ 1736 w 8706729"/>
                <a:gd name="connsiteY6" fmla="*/ 825702 h 926360"/>
                <a:gd name="connsiteX0" fmla="*/ 117 w 8705110"/>
                <a:gd name="connsiteY0" fmla="*/ 825702 h 926360"/>
                <a:gd name="connsiteX1" fmla="*/ 762 w 8705110"/>
                <a:gd name="connsiteY1" fmla="*/ 0 h 926360"/>
                <a:gd name="connsiteX2" fmla="*/ 8705110 w 8705110"/>
                <a:gd name="connsiteY2" fmla="*/ 2381 h 926360"/>
                <a:gd name="connsiteX3" fmla="*/ 8704168 w 8705110"/>
                <a:gd name="connsiteY3" fmla="*/ 825702 h 926360"/>
                <a:gd name="connsiteX4" fmla="*/ 8603510 w 8705110"/>
                <a:gd name="connsiteY4" fmla="*/ 926360 h 926360"/>
                <a:gd name="connsiteX5" fmla="*/ 100775 w 8705110"/>
                <a:gd name="connsiteY5" fmla="*/ 926360 h 926360"/>
                <a:gd name="connsiteX6" fmla="*/ 117 w 8705110"/>
                <a:gd name="connsiteY6" fmla="*/ 825702 h 92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ct val="120000"/>
                </a:lnSpc>
              </a:pPr>
              <a:r>
                <a:rPr lang="en-US" altLang="zh-CN" sz="1400" dirty="0">
                  <a:solidFill>
                    <a:srgbClr val="0000FF"/>
                  </a:solidFill>
                  <a:latin typeface="Courier New" panose="02070309020205020404" pitchFamily="49" charset="0"/>
                  <a:cs typeface="Courier New" panose="02070309020205020404" pitchFamily="49" charset="0"/>
                </a:rPr>
                <a:t>inline</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FF"/>
                  </a:solidFill>
                  <a:latin typeface="Courier New" panose="02070309020205020404" pitchFamily="49" charset="0"/>
                  <a:cs typeface="Courier New" panose="02070309020205020404" pitchFamily="49" charset="0"/>
                </a:rPr>
                <a:t>double</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795E26"/>
                  </a:solidFill>
                  <a:latin typeface="Courier New" panose="02070309020205020404" pitchFamily="49" charset="0"/>
                  <a:cs typeface="Courier New" panose="02070309020205020404" pitchFamily="49" charset="0"/>
                </a:rPr>
                <a:t>Fraction::value</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FF"/>
                  </a:solidFill>
                  <a:latin typeface="Courier New" panose="02070309020205020404" pitchFamily="49" charset="0"/>
                  <a:cs typeface="Courier New" panose="02070309020205020404" pitchFamily="49" charset="0"/>
                </a:rPr>
                <a:t>const</a:t>
              </a:r>
              <a:r>
                <a:rPr lang="en-US" altLang="zh-CN" sz="1400" dirty="0">
                  <a:solidFill>
                    <a:srgbClr val="000000"/>
                  </a:solidFill>
                  <a:latin typeface="Courier New" panose="02070309020205020404" pitchFamily="49" charset="0"/>
                  <a:cs typeface="Courier New" panose="02070309020205020404" pitchFamily="49" charset="0"/>
                </a:rPr>
                <a:t>{</a:t>
              </a:r>
            </a:p>
            <a:p>
              <a:pPr lvl="0">
                <a:lnSpc>
                  <a:spcPct val="120000"/>
                </a:lnSpc>
              </a:pPr>
              <a:r>
                <a:rPr lang="en-US" altLang="zh-CN" sz="1400" dirty="0">
                  <a:solidFill>
                    <a:srgbClr val="AF00DB"/>
                  </a:solidFill>
                  <a:latin typeface="Courier New" panose="02070309020205020404" pitchFamily="49" charset="0"/>
                  <a:cs typeface="Courier New" panose="02070309020205020404" pitchFamily="49" charset="0"/>
                </a:rPr>
                <a:t>    return</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FF"/>
                  </a:solidFill>
                  <a:latin typeface="Courier New" panose="02070309020205020404" pitchFamily="49" charset="0"/>
                  <a:cs typeface="Courier New" panose="02070309020205020404" pitchFamily="49" charset="0"/>
                </a:rPr>
                <a:t>static_cast</a:t>
              </a:r>
              <a:r>
                <a:rPr lang="en-US" altLang="zh-CN" sz="1400" dirty="0">
                  <a:solidFill>
                    <a:srgbClr val="000000"/>
                  </a:solidFill>
                  <a:latin typeface="Courier New" panose="02070309020205020404" pitchFamily="49" charset="0"/>
                  <a:cs typeface="Courier New" panose="02070309020205020404" pitchFamily="49" charset="0"/>
                </a:rPr>
                <a:t>&lt;</a:t>
              </a:r>
              <a:r>
                <a:rPr lang="en-US" altLang="zh-CN" sz="1400" dirty="0">
                  <a:solidFill>
                    <a:srgbClr val="0000FF"/>
                  </a:solidFill>
                  <a:latin typeface="Courier New" panose="02070309020205020404" pitchFamily="49" charset="0"/>
                  <a:cs typeface="Courier New" panose="02070309020205020404" pitchFamily="49" charset="0"/>
                </a:rPr>
                <a:t>double</a:t>
              </a:r>
              <a:r>
                <a:rPr lang="en-US" altLang="zh-CN" sz="1400" dirty="0">
                  <a:solidFill>
                    <a:srgbClr val="000000"/>
                  </a:solidFill>
                  <a:latin typeface="Courier New" panose="02070309020205020404" pitchFamily="49" charset="0"/>
                  <a:cs typeface="Courier New" panose="02070309020205020404" pitchFamily="49" charset="0"/>
                </a:rPr>
                <a:t>&gt;(</a:t>
              </a:r>
              <a:r>
                <a:rPr lang="en-US" altLang="zh-CN" sz="1400" dirty="0" err="1">
                  <a:solidFill>
                    <a:srgbClr val="000000"/>
                  </a:solidFill>
                  <a:latin typeface="Courier New" panose="02070309020205020404" pitchFamily="49" charset="0"/>
                  <a:cs typeface="Courier New" panose="02070309020205020404" pitchFamily="49" charset="0"/>
                </a:rPr>
                <a:t>m_numerator</a:t>
              </a:r>
              <a:r>
                <a:rPr lang="en-US" altLang="zh-CN" sz="1400" dirty="0">
                  <a:solidFill>
                    <a:srgbClr val="000000"/>
                  </a:solidFill>
                  <a:latin typeface="Courier New" panose="02070309020205020404" pitchFamily="49" charset="0"/>
                  <a:cs typeface="Courier New" panose="02070309020205020404" pitchFamily="49" charset="0"/>
                </a:rPr>
                <a:t>) / </a:t>
              </a:r>
              <a:r>
                <a:rPr lang="en-US" altLang="zh-CN" sz="1400" dirty="0" err="1">
                  <a:solidFill>
                    <a:srgbClr val="000000"/>
                  </a:solidFill>
                  <a:latin typeface="Courier New" panose="02070309020205020404" pitchFamily="49" charset="0"/>
                  <a:cs typeface="Courier New" panose="02070309020205020404" pitchFamily="49" charset="0"/>
                </a:rPr>
                <a:t>m_denominator</a:t>
              </a:r>
              <a:r>
                <a:rPr lang="en-US" altLang="zh-CN" sz="1400" dirty="0">
                  <a:solidFill>
                    <a:srgbClr val="000000"/>
                  </a:solidFill>
                  <a:latin typeface="Courier New" panose="02070309020205020404" pitchFamily="49" charset="0"/>
                  <a:cs typeface="Courier New" panose="02070309020205020404" pitchFamily="49" charset="0"/>
                </a:rPr>
                <a:t>;</a:t>
              </a:r>
            </a:p>
            <a:p>
              <a:pPr lvl="0">
                <a:lnSpc>
                  <a:spcPct val="120000"/>
                </a:lnSpc>
              </a:pPr>
              <a:r>
                <a:rPr lang="en-US" altLang="zh-CN" sz="1400" dirty="0">
                  <a:solidFill>
                    <a:srgbClr val="000000"/>
                  </a:solidFill>
                  <a:latin typeface="Courier New" panose="02070309020205020404" pitchFamily="49" charset="0"/>
                  <a:cs typeface="Courier New" panose="02070309020205020404" pitchFamily="49" charset="0"/>
                </a:rPr>
                <a:t>}</a:t>
              </a:r>
            </a:p>
            <a:p>
              <a:pPr lvl="0">
                <a:lnSpc>
                  <a:spcPct val="120000"/>
                </a:lnSpc>
              </a:pPr>
              <a:r>
                <a:rPr lang="en-US" altLang="zh-CN" sz="1400" dirty="0">
                  <a:solidFill>
                    <a:srgbClr val="0000FF"/>
                  </a:solidFill>
                  <a:latin typeface="Courier New" panose="02070309020205020404" pitchFamily="49" charset="0"/>
                  <a:cs typeface="Courier New" panose="02070309020205020404" pitchFamily="49" charset="0"/>
                </a:rPr>
                <a:t>void</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795E26"/>
                  </a:solidFill>
                  <a:latin typeface="Courier New" panose="02070309020205020404" pitchFamily="49" charset="0"/>
                  <a:cs typeface="Courier New" panose="02070309020205020404" pitchFamily="49" charset="0"/>
                </a:rPr>
                <a:t>Fraction::reduce</a:t>
              </a:r>
              <a:r>
                <a:rPr lang="en-US" altLang="zh-CN" sz="1400" dirty="0">
                  <a:solidFill>
                    <a:srgbClr val="000000"/>
                  </a:solidFill>
                  <a:latin typeface="Courier New" panose="02070309020205020404" pitchFamily="49" charset="0"/>
                  <a:cs typeface="Courier New" panose="02070309020205020404" pitchFamily="49" charset="0"/>
                </a:rPr>
                <a:t>(){</a:t>
              </a:r>
            </a:p>
            <a:p>
              <a:pPr lvl="0">
                <a:lnSpc>
                  <a:spcPct val="120000"/>
                </a:lnSpc>
              </a:pPr>
              <a:r>
                <a:rPr lang="en-US" altLang="zh-CN" sz="1400" dirty="0">
                  <a:solidFill>
                    <a:srgbClr val="0000FF"/>
                  </a:solidFill>
                  <a:latin typeface="Courier New" panose="02070309020205020404" pitchFamily="49" charset="0"/>
                  <a:cs typeface="Courier New" panose="02070309020205020404" pitchFamily="49" charset="0"/>
                </a:rPr>
                <a:t>    int</a:t>
              </a:r>
              <a:r>
                <a:rPr lang="en-US" altLang="zh-CN" sz="1400" dirty="0">
                  <a:solidFill>
                    <a:srgbClr val="000000"/>
                  </a:solidFill>
                  <a:latin typeface="Courier New" panose="02070309020205020404" pitchFamily="49" charset="0"/>
                  <a:cs typeface="Courier New" panose="02070309020205020404" pitchFamily="49" charset="0"/>
                </a:rPr>
                <a:t> n=</a:t>
              </a:r>
              <a:r>
                <a:rPr lang="en-US" altLang="zh-CN" sz="1400" dirty="0" err="1">
                  <a:solidFill>
                    <a:srgbClr val="795E26"/>
                  </a:solidFill>
                  <a:latin typeface="Courier New" panose="02070309020205020404" pitchFamily="49" charset="0"/>
                  <a:cs typeface="Courier New" panose="02070309020205020404" pitchFamily="49" charset="0"/>
                </a:rPr>
                <a:t>gcd</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err="1">
                  <a:solidFill>
                    <a:srgbClr val="000000"/>
                  </a:solidFill>
                  <a:latin typeface="Courier New" panose="02070309020205020404" pitchFamily="49" charset="0"/>
                  <a:cs typeface="Courier New" panose="02070309020205020404" pitchFamily="49" charset="0"/>
                </a:rPr>
                <a:t>m_numerator</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m_denominator</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8000"/>
                  </a:solidFill>
                  <a:latin typeface="Courier New" panose="02070309020205020404" pitchFamily="49" charset="0"/>
                  <a:cs typeface="Courier New" panose="02070309020205020404" pitchFamily="49" charset="0"/>
                </a:rPr>
                <a:t>//</a:t>
              </a:r>
              <a:r>
                <a:rPr lang="zh-CN" altLang="en-US" sz="1400" dirty="0">
                  <a:solidFill>
                    <a:srgbClr val="008000"/>
                  </a:solidFill>
                  <a:latin typeface="Courier New" panose="02070309020205020404" pitchFamily="49" charset="0"/>
                  <a:cs typeface="Courier New" panose="02070309020205020404" pitchFamily="49" charset="0"/>
                </a:rPr>
                <a:t>获取分子分母的最大公约数</a:t>
              </a:r>
              <a:endParaRPr lang="zh-CN" altLang="en-US" sz="1400" dirty="0">
                <a:solidFill>
                  <a:srgbClr val="000000"/>
                </a:solidFill>
                <a:latin typeface="Courier New" panose="02070309020205020404" pitchFamily="49" charset="0"/>
                <a:cs typeface="Courier New" panose="02070309020205020404" pitchFamily="49" charset="0"/>
              </a:endParaRPr>
            </a:p>
            <a:p>
              <a:pPr lvl="0">
                <a:lnSpc>
                  <a:spcPct val="120000"/>
                </a:lnSpc>
              </a:pP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m_denominator</a:t>
              </a:r>
              <a:r>
                <a:rPr lang="en-US" altLang="zh-CN" sz="1400" dirty="0">
                  <a:solidFill>
                    <a:srgbClr val="000000"/>
                  </a:solidFill>
                  <a:latin typeface="Courier New" panose="02070309020205020404" pitchFamily="49" charset="0"/>
                  <a:cs typeface="Courier New" panose="02070309020205020404" pitchFamily="49" charset="0"/>
                </a:rPr>
                <a:t> /= n;</a:t>
              </a:r>
            </a:p>
            <a:p>
              <a:pPr lvl="0">
                <a:lnSpc>
                  <a:spcPct val="120000"/>
                </a:lnSpc>
              </a:pP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m_numerator</a:t>
              </a:r>
              <a:r>
                <a:rPr lang="en-US" altLang="zh-CN" sz="1400" dirty="0">
                  <a:solidFill>
                    <a:srgbClr val="000000"/>
                  </a:solidFill>
                  <a:latin typeface="Courier New" panose="02070309020205020404" pitchFamily="49" charset="0"/>
                  <a:cs typeface="Courier New" panose="02070309020205020404" pitchFamily="49" charset="0"/>
                </a:rPr>
                <a:t> /= n;</a:t>
              </a:r>
            </a:p>
            <a:p>
              <a:pPr lvl="0">
                <a:lnSpc>
                  <a:spcPct val="120000"/>
                </a:lnSpc>
              </a:pPr>
              <a:r>
                <a:rPr lang="en-US" altLang="zh-CN" sz="1400" dirty="0">
                  <a:solidFill>
                    <a:srgbClr val="000000"/>
                  </a:solidFill>
                  <a:latin typeface="Courier New" panose="02070309020205020404" pitchFamily="49" charset="0"/>
                  <a:cs typeface="Courier New" panose="02070309020205020404" pitchFamily="49" charset="0"/>
                </a:rPr>
                <a:t>}</a:t>
              </a:r>
            </a:p>
          </p:txBody>
        </p:sp>
        <p:grpSp>
          <p:nvGrpSpPr>
            <p:cNvPr id="25" name="组合 24">
              <a:extLst>
                <a:ext uri="{FF2B5EF4-FFF2-40B4-BE49-F238E27FC236}">
                  <a16:creationId xmlns:a16="http://schemas.microsoft.com/office/drawing/2014/main" id="{A54716D6-E5D5-4EAD-AD75-965F52FB23B0}"/>
                </a:ext>
              </a:extLst>
            </p:cNvPr>
            <p:cNvGrpSpPr/>
            <p:nvPr/>
          </p:nvGrpSpPr>
          <p:grpSpPr>
            <a:xfrm>
              <a:off x="117133" y="4626573"/>
              <a:ext cx="8704053" cy="475449"/>
              <a:chOff x="219973" y="1763590"/>
              <a:chExt cx="8704053" cy="475449"/>
            </a:xfrm>
          </p:grpSpPr>
          <p:sp>
            <p:nvSpPr>
              <p:cNvPr id="26" name="矩形: 圆顶角 25">
                <a:extLst>
                  <a:ext uri="{FF2B5EF4-FFF2-40B4-BE49-F238E27FC236}">
                    <a16:creationId xmlns:a16="http://schemas.microsoft.com/office/drawing/2014/main" id="{93362646-4F4D-4A9F-AA6E-D26DA630AF63}"/>
                  </a:ext>
                </a:extLst>
              </p:cNvPr>
              <p:cNvSpPr/>
              <p:nvPr/>
            </p:nvSpPr>
            <p:spPr>
              <a:xfrm>
                <a:off x="219974" y="1763590"/>
                <a:ext cx="8704052" cy="417061"/>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FFFF"/>
                    </a:solidFill>
                    <a:latin typeface="MicrosoftYaHei"/>
                  </a:rPr>
                  <a:t>类外定义成员函数</a:t>
                </a:r>
                <a:endParaRPr lang="zh-CN" altLang="en-US" sz="2400" dirty="0"/>
              </a:p>
            </p:txBody>
          </p:sp>
          <p:sp>
            <p:nvSpPr>
              <p:cNvPr id="27" name="矩形 26">
                <a:extLst>
                  <a:ext uri="{FF2B5EF4-FFF2-40B4-BE49-F238E27FC236}">
                    <a16:creationId xmlns:a16="http://schemas.microsoft.com/office/drawing/2014/main" id="{A382D818-7801-4876-B676-1F0CA5090665}"/>
                  </a:ext>
                </a:extLst>
              </p:cNvPr>
              <p:cNvSpPr/>
              <p:nvPr/>
            </p:nvSpPr>
            <p:spPr>
              <a:xfrm>
                <a:off x="219973" y="1777374"/>
                <a:ext cx="8704051" cy="461665"/>
              </a:xfrm>
              <a:prstGeom prst="rect">
                <a:avLst/>
              </a:prstGeom>
            </p:spPr>
            <p:txBody>
              <a:bodyPr wrap="square">
                <a:spAutoFit/>
              </a:bodyPr>
              <a:lstStyle/>
              <a:p>
                <a:endParaRPr lang="zh-CN" altLang="en-US" sz="2400" dirty="0">
                  <a:solidFill>
                    <a:schemeClr val="bg1"/>
                  </a:solidFill>
                  <a:latin typeface="Courier New" panose="02070309020205020404" pitchFamily="49" charset="0"/>
                  <a:cs typeface="Courier New" panose="02070309020205020404" pitchFamily="49" charset="0"/>
                </a:endParaRPr>
              </a:p>
            </p:txBody>
          </p:sp>
        </p:grpSp>
      </p:grpSp>
    </p:spTree>
    <p:extLst>
      <p:ext uri="{BB962C8B-B14F-4D97-AF65-F5344CB8AC3E}">
        <p14:creationId xmlns:p14="http://schemas.microsoft.com/office/powerpoint/2010/main" val="1574569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457950" y="6383729"/>
            <a:ext cx="2057400" cy="365125"/>
          </a:xfrm>
        </p:spPr>
        <p:txBody>
          <a:bodyPr/>
          <a:lstStyle/>
          <a:p>
            <a:fld id="{6AD33FD5-61D2-4238-98DB-DB8C208BC919}" type="slidenum">
              <a:rPr lang="zh-CN" altLang="en-US" smtClean="0"/>
              <a:t>7</a:t>
            </a:fld>
            <a:endParaRPr lang="zh-CN" altLang="en-US" dirty="0"/>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842066" cy="584775"/>
          </a:xfrm>
          <a:prstGeom prst="rect">
            <a:avLst/>
          </a:prstGeom>
          <a:noFill/>
        </p:spPr>
        <p:txBody>
          <a:bodyPr wrap="square" rtlCol="0">
            <a:spAutoFit/>
          </a:bodyPr>
          <a:lstStyle/>
          <a:p>
            <a:r>
              <a:rPr lang="en-US" altLang="zh-CN" sz="3200" dirty="0">
                <a:solidFill>
                  <a:schemeClr val="bg1"/>
                </a:solidFill>
              </a:rPr>
              <a:t>6.1.2 </a:t>
            </a:r>
            <a:r>
              <a:rPr lang="zh-CN" altLang="en-US" sz="3200" dirty="0">
                <a:solidFill>
                  <a:schemeClr val="bg1"/>
                </a:solidFill>
              </a:rPr>
              <a:t>定义和使用成员函数 </a:t>
            </a:r>
            <a:r>
              <a:rPr lang="en-US" altLang="zh-CN" sz="2400" dirty="0">
                <a:solidFill>
                  <a:schemeClr val="bg1"/>
                </a:solidFill>
              </a:rPr>
              <a:t>--- </a:t>
            </a:r>
            <a:r>
              <a:rPr lang="en-US" altLang="zh-CN" sz="2400" dirty="0">
                <a:solidFill>
                  <a:schemeClr val="bg1"/>
                </a:solidFill>
                <a:latin typeface="Courier New" panose="02070309020205020404" pitchFamily="49" charset="0"/>
                <a:cs typeface="Courier New" panose="02070309020205020404" pitchFamily="49" charset="0"/>
              </a:rPr>
              <a:t>this</a:t>
            </a:r>
            <a:r>
              <a:rPr lang="en-US" altLang="zh-CN" sz="2400" dirty="0">
                <a:solidFill>
                  <a:schemeClr val="bg1"/>
                </a:solidFill>
              </a:rPr>
              <a:t> </a:t>
            </a:r>
            <a:r>
              <a:rPr lang="zh-CN" altLang="en-US" sz="2400" dirty="0">
                <a:solidFill>
                  <a:schemeClr val="bg1"/>
                </a:solidFill>
              </a:rPr>
              <a:t>指针</a:t>
            </a:r>
          </a:p>
        </p:txBody>
      </p:sp>
      <p:sp>
        <p:nvSpPr>
          <p:cNvPr id="10" name="矩形 9">
            <a:extLst>
              <a:ext uri="{FF2B5EF4-FFF2-40B4-BE49-F238E27FC236}">
                <a16:creationId xmlns:a16="http://schemas.microsoft.com/office/drawing/2014/main" id="{487BAA1C-1AF3-4965-9199-EF39DFA4EFF6}"/>
              </a:ext>
            </a:extLst>
          </p:cNvPr>
          <p:cNvSpPr/>
          <p:nvPr/>
        </p:nvSpPr>
        <p:spPr>
          <a:xfrm>
            <a:off x="219966" y="4661747"/>
            <a:ext cx="7902954" cy="369332"/>
          </a:xfrm>
          <a:prstGeom prst="rect">
            <a:avLst/>
          </a:prstGeom>
        </p:spPr>
        <p:txBody>
          <a:bodyPr wrap="square">
            <a:spAutoFit/>
          </a:bodyPr>
          <a:lstStyle/>
          <a:p>
            <a:r>
              <a:rPr lang="zh-CN" altLang="en-US" dirty="0"/>
              <a:t>指向调用成员函数对象的 </a:t>
            </a:r>
            <a:r>
              <a:rPr lang="zh-CN" altLang="en-US" dirty="0">
                <a:latin typeface="Courier New" panose="02070309020205020404" pitchFamily="49" charset="0"/>
                <a:cs typeface="Courier New" panose="02070309020205020404" pitchFamily="49" charset="0"/>
              </a:rPr>
              <a:t>const</a:t>
            </a:r>
            <a:r>
              <a:rPr lang="zh-CN" altLang="en-US" dirty="0"/>
              <a:t> 指针（指针常量），运行代码演示：</a:t>
            </a:r>
          </a:p>
        </p:txBody>
      </p:sp>
      <p:grpSp>
        <p:nvGrpSpPr>
          <p:cNvPr id="59" name="组合 58">
            <a:extLst>
              <a:ext uri="{FF2B5EF4-FFF2-40B4-BE49-F238E27FC236}">
                <a16:creationId xmlns:a16="http://schemas.microsoft.com/office/drawing/2014/main" id="{3A5CD894-F479-4A96-BC95-2D8849EF96DE}"/>
              </a:ext>
            </a:extLst>
          </p:cNvPr>
          <p:cNvGrpSpPr/>
          <p:nvPr/>
        </p:nvGrpSpPr>
        <p:grpSpPr>
          <a:xfrm>
            <a:off x="219964" y="1025799"/>
            <a:ext cx="5520424" cy="1282508"/>
            <a:chOff x="117017" y="4626573"/>
            <a:chExt cx="8704169" cy="1282508"/>
          </a:xfrm>
          <a:effectLst>
            <a:outerShdw blurRad="50800" dist="38100" dir="2700000" algn="tl" rotWithShape="0">
              <a:prstClr val="black">
                <a:alpha val="40000"/>
              </a:prstClr>
            </a:outerShdw>
          </a:effectLst>
        </p:grpSpPr>
        <p:sp>
          <p:nvSpPr>
            <p:cNvPr id="60" name="矩形: 圆角 36">
              <a:extLst>
                <a:ext uri="{FF2B5EF4-FFF2-40B4-BE49-F238E27FC236}">
                  <a16:creationId xmlns:a16="http://schemas.microsoft.com/office/drawing/2014/main" id="{08C37BF4-4845-4DD8-B699-CDA84548727D}"/>
                </a:ext>
              </a:extLst>
            </p:cNvPr>
            <p:cNvSpPr/>
            <p:nvPr/>
          </p:nvSpPr>
          <p:spPr>
            <a:xfrm>
              <a:off x="117017" y="5051923"/>
              <a:ext cx="8704051" cy="857158"/>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 fmla="*/ 0 w 8704051"/>
                <a:gd name="connsiteY0" fmla="*/ 823321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103039 h 926360"/>
                <a:gd name="connsiteX4" fmla="*/ 8705787 w 8705787"/>
                <a:gd name="connsiteY4" fmla="*/ 825702 h 926360"/>
                <a:gd name="connsiteX5" fmla="*/ 8605129 w 8705787"/>
                <a:gd name="connsiteY5" fmla="*/ 926360 h 926360"/>
                <a:gd name="connsiteX6" fmla="*/ 102394 w 8705787"/>
                <a:gd name="connsiteY6" fmla="*/ 926360 h 926360"/>
                <a:gd name="connsiteX7" fmla="*/ 1736 w 8705787"/>
                <a:gd name="connsiteY7" fmla="*/ 825702 h 926360"/>
                <a:gd name="connsiteX0" fmla="*/ 1736 w 9277174"/>
                <a:gd name="connsiteY0" fmla="*/ 825702 h 926360"/>
                <a:gd name="connsiteX1" fmla="*/ 0 w 9277174"/>
                <a:gd name="connsiteY1" fmla="*/ 0 h 926360"/>
                <a:gd name="connsiteX2" fmla="*/ 8605129 w 9277174"/>
                <a:gd name="connsiteY2" fmla="*/ 2381 h 926360"/>
                <a:gd name="connsiteX3" fmla="*/ 8705787 w 9277174"/>
                <a:gd name="connsiteY3" fmla="*/ 825702 h 926360"/>
                <a:gd name="connsiteX4" fmla="*/ 8605129 w 9277174"/>
                <a:gd name="connsiteY4" fmla="*/ 926360 h 926360"/>
                <a:gd name="connsiteX5" fmla="*/ 102394 w 9277174"/>
                <a:gd name="connsiteY5" fmla="*/ 926360 h 926360"/>
                <a:gd name="connsiteX6" fmla="*/ 1736 w 9277174"/>
                <a:gd name="connsiteY6" fmla="*/ 825702 h 926360"/>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825702 h 926360"/>
                <a:gd name="connsiteX4" fmla="*/ 8605129 w 8705787"/>
                <a:gd name="connsiteY4" fmla="*/ 926360 h 926360"/>
                <a:gd name="connsiteX5" fmla="*/ 102394 w 8705787"/>
                <a:gd name="connsiteY5" fmla="*/ 926360 h 926360"/>
                <a:gd name="connsiteX6" fmla="*/ 1736 w 8705787"/>
                <a:gd name="connsiteY6" fmla="*/ 825702 h 926360"/>
                <a:gd name="connsiteX0" fmla="*/ 1736 w 8706729"/>
                <a:gd name="connsiteY0" fmla="*/ 825702 h 926360"/>
                <a:gd name="connsiteX1" fmla="*/ 0 w 8706729"/>
                <a:gd name="connsiteY1" fmla="*/ 0 h 926360"/>
                <a:gd name="connsiteX2" fmla="*/ 8706729 w 8706729"/>
                <a:gd name="connsiteY2" fmla="*/ 2381 h 926360"/>
                <a:gd name="connsiteX3" fmla="*/ 8705787 w 8706729"/>
                <a:gd name="connsiteY3" fmla="*/ 825702 h 926360"/>
                <a:gd name="connsiteX4" fmla="*/ 8605129 w 8706729"/>
                <a:gd name="connsiteY4" fmla="*/ 926360 h 926360"/>
                <a:gd name="connsiteX5" fmla="*/ 102394 w 8706729"/>
                <a:gd name="connsiteY5" fmla="*/ 926360 h 926360"/>
                <a:gd name="connsiteX6" fmla="*/ 1736 w 8706729"/>
                <a:gd name="connsiteY6" fmla="*/ 825702 h 926360"/>
                <a:gd name="connsiteX0" fmla="*/ 117 w 8705110"/>
                <a:gd name="connsiteY0" fmla="*/ 825702 h 926360"/>
                <a:gd name="connsiteX1" fmla="*/ 762 w 8705110"/>
                <a:gd name="connsiteY1" fmla="*/ 0 h 926360"/>
                <a:gd name="connsiteX2" fmla="*/ 8705110 w 8705110"/>
                <a:gd name="connsiteY2" fmla="*/ 2381 h 926360"/>
                <a:gd name="connsiteX3" fmla="*/ 8704168 w 8705110"/>
                <a:gd name="connsiteY3" fmla="*/ 825702 h 926360"/>
                <a:gd name="connsiteX4" fmla="*/ 8603510 w 8705110"/>
                <a:gd name="connsiteY4" fmla="*/ 926360 h 926360"/>
                <a:gd name="connsiteX5" fmla="*/ 100775 w 8705110"/>
                <a:gd name="connsiteY5" fmla="*/ 926360 h 926360"/>
                <a:gd name="connsiteX6" fmla="*/ 117 w 8705110"/>
                <a:gd name="connsiteY6" fmla="*/ 825702 h 92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ct val="120000"/>
                </a:lnSpc>
              </a:pPr>
              <a:r>
                <a:rPr lang="en-US" altLang="zh-CN" sz="1400" dirty="0">
                  <a:solidFill>
                    <a:srgbClr val="267F99"/>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a, *p = &amp;a;</a:t>
              </a:r>
            </a:p>
            <a:p>
              <a:pPr lvl="0">
                <a:lnSpc>
                  <a:spcPct val="120000"/>
                </a:lnSpc>
              </a:pPr>
              <a:r>
                <a:rPr lang="en-US" altLang="zh-CN" sz="1400" dirty="0">
                  <a:solidFill>
                    <a:srgbClr val="008000"/>
                  </a:solidFill>
                  <a:latin typeface="Courier New" panose="02070309020205020404" pitchFamily="49" charset="0"/>
                  <a:cs typeface="Courier New" panose="02070309020205020404" pitchFamily="49" charset="0"/>
                </a:rPr>
                <a:t>/</a:t>
              </a:r>
              <a:r>
                <a:rPr lang="zh-CN" altLang="en-US" sz="1400" dirty="0">
                  <a:solidFill>
                    <a:srgbClr val="008000"/>
                  </a:solidFill>
                  <a:latin typeface="Courier New" panose="02070309020205020404" pitchFamily="49" charset="0"/>
                  <a:cs typeface="Courier New" panose="02070309020205020404" pitchFamily="49" charset="0"/>
                </a:rPr>
                <a:t>* 打印默认值</a:t>
              </a:r>
              <a:r>
                <a:rPr lang="en-US" altLang="zh-CN" sz="1400" dirty="0">
                  <a:solidFill>
                    <a:srgbClr val="008000"/>
                  </a:solidFill>
                  <a:latin typeface="Courier New" panose="02070309020205020404" pitchFamily="49" charset="0"/>
                  <a:cs typeface="Courier New" panose="02070309020205020404" pitchFamily="49" charset="0"/>
                </a:rPr>
                <a:t>0 </a:t>
              </a:r>
              <a:r>
                <a:rPr lang="zh-CN" altLang="en-US" sz="1400" dirty="0">
                  <a:solidFill>
                    <a:srgbClr val="008000"/>
                  </a:solidFill>
                  <a:latin typeface="Courier New" panose="02070309020205020404" pitchFamily="49" charset="0"/>
                  <a:cs typeface="Courier New" panose="02070309020205020404" pitchFamily="49" charset="0"/>
                </a:rPr>
                <a:t>*</a:t>
              </a:r>
              <a:r>
                <a:rPr lang="en-US" altLang="zh-CN" sz="1400" dirty="0">
                  <a:solidFill>
                    <a:srgbClr val="008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lvl="0">
                <a:lnSpc>
                  <a:spcPct val="120000"/>
                </a:lnSpc>
              </a:pPr>
              <a:r>
                <a:rPr lang="en-US" altLang="zh-CN" sz="1400" dirty="0" err="1">
                  <a:solidFill>
                    <a:srgbClr val="000000"/>
                  </a:solidFill>
                  <a:latin typeface="Courier New" panose="02070309020205020404" pitchFamily="49" charset="0"/>
                  <a:cs typeface="Courier New" panose="02070309020205020404" pitchFamily="49" charset="0"/>
                </a:rPr>
                <a:t>cout</a:t>
              </a:r>
              <a:r>
                <a:rPr lang="en-US" altLang="zh-CN" sz="1400" dirty="0">
                  <a:solidFill>
                    <a:srgbClr val="000000"/>
                  </a:solidFill>
                  <a:latin typeface="Courier New" panose="02070309020205020404" pitchFamily="49" charset="0"/>
                  <a:cs typeface="Courier New" panose="02070309020205020404" pitchFamily="49" charset="0"/>
                </a:rPr>
                <a:t> &lt;&lt; </a:t>
              </a:r>
              <a:r>
                <a:rPr lang="en-US" altLang="zh-CN" sz="1400" dirty="0" err="1">
                  <a:solidFill>
                    <a:srgbClr val="000000"/>
                  </a:solidFill>
                  <a:latin typeface="Courier New" panose="02070309020205020404" pitchFamily="49" charset="0"/>
                  <a:cs typeface="Courier New" panose="02070309020205020404" pitchFamily="49" charset="0"/>
                </a:rPr>
                <a:t>a.</a:t>
              </a:r>
              <a:r>
                <a:rPr lang="en-US" altLang="zh-CN" sz="1400" dirty="0" err="1">
                  <a:solidFill>
                    <a:srgbClr val="795E26"/>
                  </a:solidFill>
                  <a:latin typeface="Courier New" panose="02070309020205020404" pitchFamily="49" charset="0"/>
                  <a:cs typeface="Courier New" panose="02070309020205020404" pitchFamily="49" charset="0"/>
                </a:rPr>
                <a:t>value</a:t>
              </a:r>
              <a:r>
                <a:rPr lang="en-US" altLang="zh-CN" sz="1400" dirty="0">
                  <a:solidFill>
                    <a:srgbClr val="000000"/>
                  </a:solidFill>
                  <a:latin typeface="Courier New" panose="02070309020205020404" pitchFamily="49" charset="0"/>
                  <a:cs typeface="Courier New" panose="02070309020205020404" pitchFamily="49" charset="0"/>
                </a:rPr>
                <a:t>() &lt;&lt;</a:t>
              </a:r>
              <a:r>
                <a:rPr lang="en-US" altLang="zh-CN" sz="1400" dirty="0">
                  <a:solidFill>
                    <a:srgbClr val="A31515"/>
                  </a:solidFill>
                  <a:latin typeface="Courier New" panose="02070309020205020404" pitchFamily="49" charset="0"/>
                  <a:cs typeface="Courier New" panose="02070309020205020404" pitchFamily="49" charset="0"/>
                </a:rPr>
                <a:t>" "</a:t>
              </a:r>
              <a:r>
                <a:rPr lang="en-US" altLang="zh-CN" sz="1400" dirty="0">
                  <a:solidFill>
                    <a:srgbClr val="000000"/>
                  </a:solidFill>
                  <a:latin typeface="Courier New" panose="02070309020205020404" pitchFamily="49" charset="0"/>
                  <a:cs typeface="Courier New" panose="02070309020205020404" pitchFamily="49" charset="0"/>
                </a:rPr>
                <a:t>&lt;&lt; p-&gt;</a:t>
              </a:r>
              <a:r>
                <a:rPr lang="en-US" altLang="zh-CN" sz="1400" dirty="0">
                  <a:solidFill>
                    <a:srgbClr val="795E26"/>
                  </a:solidFill>
                  <a:latin typeface="Courier New" panose="02070309020205020404" pitchFamily="49" charset="0"/>
                  <a:cs typeface="Courier New" panose="02070309020205020404" pitchFamily="49" charset="0"/>
                </a:rPr>
                <a:t>value</a:t>
              </a:r>
              <a:r>
                <a:rPr lang="en-US" altLang="zh-CN" sz="1400" dirty="0">
                  <a:solidFill>
                    <a:srgbClr val="000000"/>
                  </a:solidFill>
                  <a:latin typeface="Courier New" panose="02070309020205020404" pitchFamily="49" charset="0"/>
                  <a:cs typeface="Courier New" panose="02070309020205020404" pitchFamily="49" charset="0"/>
                </a:rPr>
                <a:t>() &lt;&lt; </a:t>
              </a:r>
              <a:r>
                <a:rPr lang="en-US" altLang="zh-CN" sz="1400" dirty="0" err="1">
                  <a:solidFill>
                    <a:srgbClr val="000000"/>
                  </a:solidFill>
                  <a:latin typeface="Courier New" panose="02070309020205020404" pitchFamily="49" charset="0"/>
                  <a:cs typeface="Courier New" panose="02070309020205020404" pitchFamily="49" charset="0"/>
                </a:rPr>
                <a:t>endl</a:t>
              </a:r>
              <a:r>
                <a:rPr lang="en-US" altLang="zh-CN" sz="1400" dirty="0">
                  <a:solidFill>
                    <a:srgbClr val="000000"/>
                  </a:solidFill>
                  <a:latin typeface="Courier New" panose="02070309020205020404" pitchFamily="49" charset="0"/>
                  <a:cs typeface="Courier New" panose="02070309020205020404" pitchFamily="49" charset="0"/>
                </a:rPr>
                <a:t>; </a:t>
              </a:r>
              <a:endParaRPr lang="zh-CN" altLang="en-US" sz="1400" dirty="0">
                <a:solidFill>
                  <a:srgbClr val="000000"/>
                </a:solidFill>
                <a:latin typeface="Courier New" panose="02070309020205020404" pitchFamily="49" charset="0"/>
                <a:cs typeface="Courier New" panose="02070309020205020404" pitchFamily="49" charset="0"/>
              </a:endParaRPr>
            </a:p>
          </p:txBody>
        </p:sp>
        <p:grpSp>
          <p:nvGrpSpPr>
            <p:cNvPr id="61" name="组合 60">
              <a:extLst>
                <a:ext uri="{FF2B5EF4-FFF2-40B4-BE49-F238E27FC236}">
                  <a16:creationId xmlns:a16="http://schemas.microsoft.com/office/drawing/2014/main" id="{39C2ECE4-5AF4-4B8C-BB87-6A81285A1ED3}"/>
                </a:ext>
              </a:extLst>
            </p:cNvPr>
            <p:cNvGrpSpPr/>
            <p:nvPr/>
          </p:nvGrpSpPr>
          <p:grpSpPr>
            <a:xfrm>
              <a:off x="117133" y="4626573"/>
              <a:ext cx="8704053" cy="475449"/>
              <a:chOff x="219973" y="1763590"/>
              <a:chExt cx="8704053" cy="475449"/>
            </a:xfrm>
          </p:grpSpPr>
          <p:sp>
            <p:nvSpPr>
              <p:cNvPr id="62" name="矩形: 圆顶角 61">
                <a:extLst>
                  <a:ext uri="{FF2B5EF4-FFF2-40B4-BE49-F238E27FC236}">
                    <a16:creationId xmlns:a16="http://schemas.microsoft.com/office/drawing/2014/main" id="{4947ECEF-6D3E-4300-BEFB-6697E14D667E}"/>
                  </a:ext>
                </a:extLst>
              </p:cNvPr>
              <p:cNvSpPr/>
              <p:nvPr/>
            </p:nvSpPr>
            <p:spPr>
              <a:xfrm>
                <a:off x="219974" y="1763590"/>
                <a:ext cx="8704052" cy="417061"/>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FFFF"/>
                    </a:solidFill>
                    <a:latin typeface="MicrosoftYaHei"/>
                  </a:rPr>
                  <a:t>类外定义成员函数</a:t>
                </a:r>
                <a:endParaRPr lang="zh-CN" altLang="en-US" sz="2400" dirty="0"/>
              </a:p>
            </p:txBody>
          </p:sp>
          <p:sp>
            <p:nvSpPr>
              <p:cNvPr id="63" name="矩形 62">
                <a:extLst>
                  <a:ext uri="{FF2B5EF4-FFF2-40B4-BE49-F238E27FC236}">
                    <a16:creationId xmlns:a16="http://schemas.microsoft.com/office/drawing/2014/main" id="{C04C1941-69E6-4036-A43B-DE2D058E8C5C}"/>
                  </a:ext>
                </a:extLst>
              </p:cNvPr>
              <p:cNvSpPr/>
              <p:nvPr/>
            </p:nvSpPr>
            <p:spPr>
              <a:xfrm>
                <a:off x="219973" y="1777374"/>
                <a:ext cx="8704051" cy="461665"/>
              </a:xfrm>
              <a:prstGeom prst="rect">
                <a:avLst/>
              </a:prstGeom>
            </p:spPr>
            <p:txBody>
              <a:bodyPr wrap="square">
                <a:spAutoFit/>
              </a:bodyPr>
              <a:lstStyle/>
              <a:p>
                <a:endParaRPr lang="zh-CN" altLang="en-US" sz="2400" dirty="0">
                  <a:solidFill>
                    <a:schemeClr val="bg1"/>
                  </a:solidFill>
                  <a:latin typeface="Courier New" panose="02070309020205020404" pitchFamily="49" charset="0"/>
                  <a:cs typeface="Courier New" panose="02070309020205020404" pitchFamily="49" charset="0"/>
                </a:endParaRPr>
              </a:p>
            </p:txBody>
          </p:sp>
        </p:grpSp>
      </p:grpSp>
      <p:grpSp>
        <p:nvGrpSpPr>
          <p:cNvPr id="64" name="组合 63">
            <a:extLst>
              <a:ext uri="{FF2B5EF4-FFF2-40B4-BE49-F238E27FC236}">
                <a16:creationId xmlns:a16="http://schemas.microsoft.com/office/drawing/2014/main" id="{75332EAA-DB2F-459C-B9E3-04B2387E2A62}"/>
              </a:ext>
            </a:extLst>
          </p:cNvPr>
          <p:cNvGrpSpPr/>
          <p:nvPr/>
        </p:nvGrpSpPr>
        <p:grpSpPr>
          <a:xfrm>
            <a:off x="219964" y="2481721"/>
            <a:ext cx="5520424" cy="1023655"/>
            <a:chOff x="117017" y="4626573"/>
            <a:chExt cx="8704169" cy="1023655"/>
          </a:xfrm>
          <a:effectLst>
            <a:outerShdw blurRad="50800" dist="38100" dir="2700000" algn="tl" rotWithShape="0">
              <a:prstClr val="black">
                <a:alpha val="40000"/>
              </a:prstClr>
            </a:outerShdw>
          </a:effectLst>
        </p:grpSpPr>
        <p:sp>
          <p:nvSpPr>
            <p:cNvPr id="65" name="矩形: 圆角 36">
              <a:extLst>
                <a:ext uri="{FF2B5EF4-FFF2-40B4-BE49-F238E27FC236}">
                  <a16:creationId xmlns:a16="http://schemas.microsoft.com/office/drawing/2014/main" id="{A7C42405-BD14-475A-913D-331896BE5603}"/>
                </a:ext>
              </a:extLst>
            </p:cNvPr>
            <p:cNvSpPr/>
            <p:nvPr/>
          </p:nvSpPr>
          <p:spPr>
            <a:xfrm>
              <a:off x="117017" y="5051923"/>
              <a:ext cx="8704051" cy="598305"/>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 fmla="*/ 0 w 8704051"/>
                <a:gd name="connsiteY0" fmla="*/ 823321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103039 h 926360"/>
                <a:gd name="connsiteX4" fmla="*/ 8705787 w 8705787"/>
                <a:gd name="connsiteY4" fmla="*/ 825702 h 926360"/>
                <a:gd name="connsiteX5" fmla="*/ 8605129 w 8705787"/>
                <a:gd name="connsiteY5" fmla="*/ 926360 h 926360"/>
                <a:gd name="connsiteX6" fmla="*/ 102394 w 8705787"/>
                <a:gd name="connsiteY6" fmla="*/ 926360 h 926360"/>
                <a:gd name="connsiteX7" fmla="*/ 1736 w 8705787"/>
                <a:gd name="connsiteY7" fmla="*/ 825702 h 926360"/>
                <a:gd name="connsiteX0" fmla="*/ 1736 w 9277174"/>
                <a:gd name="connsiteY0" fmla="*/ 825702 h 926360"/>
                <a:gd name="connsiteX1" fmla="*/ 0 w 9277174"/>
                <a:gd name="connsiteY1" fmla="*/ 0 h 926360"/>
                <a:gd name="connsiteX2" fmla="*/ 8605129 w 9277174"/>
                <a:gd name="connsiteY2" fmla="*/ 2381 h 926360"/>
                <a:gd name="connsiteX3" fmla="*/ 8705787 w 9277174"/>
                <a:gd name="connsiteY3" fmla="*/ 825702 h 926360"/>
                <a:gd name="connsiteX4" fmla="*/ 8605129 w 9277174"/>
                <a:gd name="connsiteY4" fmla="*/ 926360 h 926360"/>
                <a:gd name="connsiteX5" fmla="*/ 102394 w 9277174"/>
                <a:gd name="connsiteY5" fmla="*/ 926360 h 926360"/>
                <a:gd name="connsiteX6" fmla="*/ 1736 w 9277174"/>
                <a:gd name="connsiteY6" fmla="*/ 825702 h 926360"/>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825702 h 926360"/>
                <a:gd name="connsiteX4" fmla="*/ 8605129 w 8705787"/>
                <a:gd name="connsiteY4" fmla="*/ 926360 h 926360"/>
                <a:gd name="connsiteX5" fmla="*/ 102394 w 8705787"/>
                <a:gd name="connsiteY5" fmla="*/ 926360 h 926360"/>
                <a:gd name="connsiteX6" fmla="*/ 1736 w 8705787"/>
                <a:gd name="connsiteY6" fmla="*/ 825702 h 926360"/>
                <a:gd name="connsiteX0" fmla="*/ 1736 w 8706729"/>
                <a:gd name="connsiteY0" fmla="*/ 825702 h 926360"/>
                <a:gd name="connsiteX1" fmla="*/ 0 w 8706729"/>
                <a:gd name="connsiteY1" fmla="*/ 0 h 926360"/>
                <a:gd name="connsiteX2" fmla="*/ 8706729 w 8706729"/>
                <a:gd name="connsiteY2" fmla="*/ 2381 h 926360"/>
                <a:gd name="connsiteX3" fmla="*/ 8705787 w 8706729"/>
                <a:gd name="connsiteY3" fmla="*/ 825702 h 926360"/>
                <a:gd name="connsiteX4" fmla="*/ 8605129 w 8706729"/>
                <a:gd name="connsiteY4" fmla="*/ 926360 h 926360"/>
                <a:gd name="connsiteX5" fmla="*/ 102394 w 8706729"/>
                <a:gd name="connsiteY5" fmla="*/ 926360 h 926360"/>
                <a:gd name="connsiteX6" fmla="*/ 1736 w 8706729"/>
                <a:gd name="connsiteY6" fmla="*/ 825702 h 926360"/>
                <a:gd name="connsiteX0" fmla="*/ 117 w 8705110"/>
                <a:gd name="connsiteY0" fmla="*/ 825702 h 926360"/>
                <a:gd name="connsiteX1" fmla="*/ 762 w 8705110"/>
                <a:gd name="connsiteY1" fmla="*/ 0 h 926360"/>
                <a:gd name="connsiteX2" fmla="*/ 8705110 w 8705110"/>
                <a:gd name="connsiteY2" fmla="*/ 2381 h 926360"/>
                <a:gd name="connsiteX3" fmla="*/ 8704168 w 8705110"/>
                <a:gd name="connsiteY3" fmla="*/ 825702 h 926360"/>
                <a:gd name="connsiteX4" fmla="*/ 8603510 w 8705110"/>
                <a:gd name="connsiteY4" fmla="*/ 926360 h 926360"/>
                <a:gd name="connsiteX5" fmla="*/ 100775 w 8705110"/>
                <a:gd name="connsiteY5" fmla="*/ 926360 h 926360"/>
                <a:gd name="connsiteX6" fmla="*/ 117 w 8705110"/>
                <a:gd name="connsiteY6" fmla="*/ 825702 h 92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ct val="120000"/>
                </a:lnSpc>
              </a:pPr>
              <a:r>
                <a:rPr lang="en-US" altLang="zh-CN" sz="1400" dirty="0">
                  <a:solidFill>
                    <a:srgbClr val="0000FF"/>
                  </a:solidFill>
                  <a:latin typeface="Courier New" panose="02070309020205020404" pitchFamily="49" charset="0"/>
                  <a:cs typeface="Courier New" panose="02070309020205020404" pitchFamily="49" charset="0"/>
                </a:rPr>
                <a:t>double</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795E26"/>
                  </a:solidFill>
                  <a:latin typeface="Courier New" panose="02070309020205020404" pitchFamily="49" charset="0"/>
                  <a:cs typeface="Courier New" panose="02070309020205020404" pitchFamily="49" charset="0"/>
                </a:rPr>
                <a:t>value</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267F99"/>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FF"/>
                  </a:solidFill>
                  <a:latin typeface="Courier New" panose="02070309020205020404" pitchFamily="49" charset="0"/>
                  <a:cs typeface="Courier New" panose="02070309020205020404" pitchFamily="49" charset="0"/>
                </a:rPr>
                <a:t>const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FF"/>
                  </a:solidFill>
                  <a:latin typeface="Courier New" panose="02070309020205020404" pitchFamily="49" charset="0"/>
                  <a:cs typeface="Courier New" panose="02070309020205020404" pitchFamily="49" charset="0"/>
                </a:rPr>
                <a:t>this</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FF"/>
                  </a:solidFill>
                  <a:latin typeface="Courier New" panose="02070309020205020404" pitchFamily="49" charset="0"/>
                  <a:cs typeface="Courier New" panose="02070309020205020404" pitchFamily="49" charset="0"/>
                </a:rPr>
                <a:t>const</a:t>
              </a:r>
              <a:r>
                <a:rPr lang="en-US" altLang="zh-CN" sz="1400" dirty="0">
                  <a:solidFill>
                    <a:srgbClr val="000000"/>
                  </a:solidFill>
                  <a:latin typeface="Courier New" panose="02070309020205020404" pitchFamily="49" charset="0"/>
                  <a:cs typeface="Courier New" panose="02070309020205020404" pitchFamily="49" charset="0"/>
                </a:rPr>
                <a:t>;</a:t>
              </a:r>
            </a:p>
            <a:p>
              <a:pPr lvl="0">
                <a:lnSpc>
                  <a:spcPct val="120000"/>
                </a:lnSpc>
              </a:pPr>
              <a:r>
                <a:rPr lang="en-US" altLang="zh-CN" sz="1400" dirty="0">
                  <a:solidFill>
                    <a:srgbClr val="008000"/>
                  </a:solidFill>
                  <a:latin typeface="Courier New" panose="02070309020205020404" pitchFamily="49" charset="0"/>
                  <a:cs typeface="Courier New" panose="02070309020205020404" pitchFamily="49" charset="0"/>
                </a:rPr>
                <a:t>//</a:t>
              </a:r>
              <a:r>
                <a:rPr lang="zh-CN" altLang="en-US" sz="1400" dirty="0">
                  <a:solidFill>
                    <a:srgbClr val="008000"/>
                  </a:solidFill>
                  <a:latin typeface="Courier New" panose="02070309020205020404" pitchFamily="49" charset="0"/>
                  <a:cs typeface="Courier New" panose="02070309020205020404" pitchFamily="49" charset="0"/>
                </a:rPr>
                <a:t>伪代码，说明成员函数的执行过程</a:t>
              </a:r>
              <a:endParaRPr lang="zh-CN" altLang="en-US" sz="1400" dirty="0">
                <a:solidFill>
                  <a:srgbClr val="000000"/>
                </a:solidFill>
                <a:latin typeface="Courier New" panose="02070309020205020404" pitchFamily="49" charset="0"/>
                <a:cs typeface="Courier New" panose="02070309020205020404" pitchFamily="49" charset="0"/>
              </a:endParaRPr>
            </a:p>
          </p:txBody>
        </p:sp>
        <p:grpSp>
          <p:nvGrpSpPr>
            <p:cNvPr id="66" name="组合 65">
              <a:extLst>
                <a:ext uri="{FF2B5EF4-FFF2-40B4-BE49-F238E27FC236}">
                  <a16:creationId xmlns:a16="http://schemas.microsoft.com/office/drawing/2014/main" id="{BFE4C38E-4EA9-45A0-A5F6-02AB73C9E7C5}"/>
                </a:ext>
              </a:extLst>
            </p:cNvPr>
            <p:cNvGrpSpPr/>
            <p:nvPr/>
          </p:nvGrpSpPr>
          <p:grpSpPr>
            <a:xfrm>
              <a:off x="117133" y="4626573"/>
              <a:ext cx="8704053" cy="475449"/>
              <a:chOff x="219973" y="1763590"/>
              <a:chExt cx="8704053" cy="475449"/>
            </a:xfrm>
          </p:grpSpPr>
          <p:sp>
            <p:nvSpPr>
              <p:cNvPr id="67" name="矩形: 圆顶角 66">
                <a:extLst>
                  <a:ext uri="{FF2B5EF4-FFF2-40B4-BE49-F238E27FC236}">
                    <a16:creationId xmlns:a16="http://schemas.microsoft.com/office/drawing/2014/main" id="{ED58FD50-8B74-478D-9A6C-FA904FB576BE}"/>
                  </a:ext>
                </a:extLst>
              </p:cNvPr>
              <p:cNvSpPr/>
              <p:nvPr/>
            </p:nvSpPr>
            <p:spPr>
              <a:xfrm>
                <a:off x="219974" y="1763590"/>
                <a:ext cx="8704052" cy="417061"/>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FFFF"/>
                    </a:solidFill>
                    <a:latin typeface="MicrosoftYaHei"/>
                  </a:rPr>
                  <a:t>编译器转化 </a:t>
                </a:r>
                <a:r>
                  <a:rPr lang="en-US" altLang="zh-CN" sz="2400" dirty="0">
                    <a:solidFill>
                      <a:srgbClr val="FFFFFF"/>
                    </a:solidFill>
                    <a:latin typeface="Courier New" panose="02070309020205020404" pitchFamily="49" charset="0"/>
                    <a:cs typeface="Courier New" panose="02070309020205020404" pitchFamily="49" charset="0"/>
                  </a:rPr>
                  <a:t>value</a:t>
                </a:r>
                <a:r>
                  <a:rPr lang="en-US" altLang="zh-CN" sz="2400" dirty="0">
                    <a:solidFill>
                      <a:srgbClr val="FFFFFF"/>
                    </a:solidFill>
                    <a:latin typeface="MicrosoftYaHei"/>
                  </a:rPr>
                  <a:t> </a:t>
                </a:r>
                <a:r>
                  <a:rPr lang="zh-CN" altLang="en-US" sz="2400" dirty="0">
                    <a:solidFill>
                      <a:srgbClr val="FFFFFF"/>
                    </a:solidFill>
                    <a:latin typeface="MicrosoftYaHei"/>
                  </a:rPr>
                  <a:t>成员函数声明</a:t>
                </a:r>
                <a:endParaRPr lang="zh-CN" altLang="en-US" sz="2400" dirty="0"/>
              </a:p>
            </p:txBody>
          </p:sp>
          <p:sp>
            <p:nvSpPr>
              <p:cNvPr id="68" name="矩形 67">
                <a:extLst>
                  <a:ext uri="{FF2B5EF4-FFF2-40B4-BE49-F238E27FC236}">
                    <a16:creationId xmlns:a16="http://schemas.microsoft.com/office/drawing/2014/main" id="{060795D1-1073-4359-8C55-58DCDE862F15}"/>
                  </a:ext>
                </a:extLst>
              </p:cNvPr>
              <p:cNvSpPr/>
              <p:nvPr/>
            </p:nvSpPr>
            <p:spPr>
              <a:xfrm>
                <a:off x="219973" y="1777374"/>
                <a:ext cx="8704051" cy="461665"/>
              </a:xfrm>
              <a:prstGeom prst="rect">
                <a:avLst/>
              </a:prstGeom>
            </p:spPr>
            <p:txBody>
              <a:bodyPr wrap="square">
                <a:spAutoFit/>
              </a:bodyPr>
              <a:lstStyle/>
              <a:p>
                <a:endParaRPr lang="zh-CN" altLang="en-US" sz="2400" dirty="0">
                  <a:solidFill>
                    <a:schemeClr val="bg1"/>
                  </a:solidFill>
                  <a:latin typeface="Courier New" panose="02070309020205020404" pitchFamily="49" charset="0"/>
                  <a:cs typeface="Courier New" panose="02070309020205020404" pitchFamily="49" charset="0"/>
                </a:endParaRPr>
              </a:p>
            </p:txBody>
          </p:sp>
        </p:grpSp>
      </p:grpSp>
      <p:grpSp>
        <p:nvGrpSpPr>
          <p:cNvPr id="69" name="组合 68">
            <a:extLst>
              <a:ext uri="{FF2B5EF4-FFF2-40B4-BE49-F238E27FC236}">
                <a16:creationId xmlns:a16="http://schemas.microsoft.com/office/drawing/2014/main" id="{31BE05C5-71A9-4813-8E98-B52B09B61524}"/>
              </a:ext>
            </a:extLst>
          </p:cNvPr>
          <p:cNvGrpSpPr/>
          <p:nvPr/>
        </p:nvGrpSpPr>
        <p:grpSpPr>
          <a:xfrm>
            <a:off x="219964" y="3681338"/>
            <a:ext cx="5520424" cy="733127"/>
            <a:chOff x="117017" y="4626573"/>
            <a:chExt cx="8704169" cy="733127"/>
          </a:xfrm>
          <a:effectLst>
            <a:outerShdw blurRad="50800" dist="38100" dir="2700000" algn="tl" rotWithShape="0">
              <a:prstClr val="black">
                <a:alpha val="40000"/>
              </a:prstClr>
            </a:outerShdw>
          </a:effectLst>
        </p:grpSpPr>
        <p:sp>
          <p:nvSpPr>
            <p:cNvPr id="70" name="矩形: 圆角 36">
              <a:extLst>
                <a:ext uri="{FF2B5EF4-FFF2-40B4-BE49-F238E27FC236}">
                  <a16:creationId xmlns:a16="http://schemas.microsoft.com/office/drawing/2014/main" id="{7B24997C-95C8-4A78-9BE5-35331891966C}"/>
                </a:ext>
              </a:extLst>
            </p:cNvPr>
            <p:cNvSpPr/>
            <p:nvPr/>
          </p:nvSpPr>
          <p:spPr>
            <a:xfrm>
              <a:off x="117017" y="5051923"/>
              <a:ext cx="8704051" cy="307777"/>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 fmla="*/ 0 w 8704051"/>
                <a:gd name="connsiteY0" fmla="*/ 823321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103039 h 926360"/>
                <a:gd name="connsiteX4" fmla="*/ 8705787 w 8705787"/>
                <a:gd name="connsiteY4" fmla="*/ 825702 h 926360"/>
                <a:gd name="connsiteX5" fmla="*/ 8605129 w 8705787"/>
                <a:gd name="connsiteY5" fmla="*/ 926360 h 926360"/>
                <a:gd name="connsiteX6" fmla="*/ 102394 w 8705787"/>
                <a:gd name="connsiteY6" fmla="*/ 926360 h 926360"/>
                <a:gd name="connsiteX7" fmla="*/ 1736 w 8705787"/>
                <a:gd name="connsiteY7" fmla="*/ 825702 h 926360"/>
                <a:gd name="connsiteX0" fmla="*/ 1736 w 9277174"/>
                <a:gd name="connsiteY0" fmla="*/ 825702 h 926360"/>
                <a:gd name="connsiteX1" fmla="*/ 0 w 9277174"/>
                <a:gd name="connsiteY1" fmla="*/ 0 h 926360"/>
                <a:gd name="connsiteX2" fmla="*/ 8605129 w 9277174"/>
                <a:gd name="connsiteY2" fmla="*/ 2381 h 926360"/>
                <a:gd name="connsiteX3" fmla="*/ 8705787 w 9277174"/>
                <a:gd name="connsiteY3" fmla="*/ 825702 h 926360"/>
                <a:gd name="connsiteX4" fmla="*/ 8605129 w 9277174"/>
                <a:gd name="connsiteY4" fmla="*/ 926360 h 926360"/>
                <a:gd name="connsiteX5" fmla="*/ 102394 w 9277174"/>
                <a:gd name="connsiteY5" fmla="*/ 926360 h 926360"/>
                <a:gd name="connsiteX6" fmla="*/ 1736 w 9277174"/>
                <a:gd name="connsiteY6" fmla="*/ 825702 h 926360"/>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825702 h 926360"/>
                <a:gd name="connsiteX4" fmla="*/ 8605129 w 8705787"/>
                <a:gd name="connsiteY4" fmla="*/ 926360 h 926360"/>
                <a:gd name="connsiteX5" fmla="*/ 102394 w 8705787"/>
                <a:gd name="connsiteY5" fmla="*/ 926360 h 926360"/>
                <a:gd name="connsiteX6" fmla="*/ 1736 w 8705787"/>
                <a:gd name="connsiteY6" fmla="*/ 825702 h 926360"/>
                <a:gd name="connsiteX0" fmla="*/ 1736 w 8706729"/>
                <a:gd name="connsiteY0" fmla="*/ 825702 h 926360"/>
                <a:gd name="connsiteX1" fmla="*/ 0 w 8706729"/>
                <a:gd name="connsiteY1" fmla="*/ 0 h 926360"/>
                <a:gd name="connsiteX2" fmla="*/ 8706729 w 8706729"/>
                <a:gd name="connsiteY2" fmla="*/ 2381 h 926360"/>
                <a:gd name="connsiteX3" fmla="*/ 8705787 w 8706729"/>
                <a:gd name="connsiteY3" fmla="*/ 825702 h 926360"/>
                <a:gd name="connsiteX4" fmla="*/ 8605129 w 8706729"/>
                <a:gd name="connsiteY4" fmla="*/ 926360 h 926360"/>
                <a:gd name="connsiteX5" fmla="*/ 102394 w 8706729"/>
                <a:gd name="connsiteY5" fmla="*/ 926360 h 926360"/>
                <a:gd name="connsiteX6" fmla="*/ 1736 w 8706729"/>
                <a:gd name="connsiteY6" fmla="*/ 825702 h 926360"/>
                <a:gd name="connsiteX0" fmla="*/ 117 w 8705110"/>
                <a:gd name="connsiteY0" fmla="*/ 825702 h 926360"/>
                <a:gd name="connsiteX1" fmla="*/ 762 w 8705110"/>
                <a:gd name="connsiteY1" fmla="*/ 0 h 926360"/>
                <a:gd name="connsiteX2" fmla="*/ 8705110 w 8705110"/>
                <a:gd name="connsiteY2" fmla="*/ 2381 h 926360"/>
                <a:gd name="connsiteX3" fmla="*/ 8704168 w 8705110"/>
                <a:gd name="connsiteY3" fmla="*/ 825702 h 926360"/>
                <a:gd name="connsiteX4" fmla="*/ 8603510 w 8705110"/>
                <a:gd name="connsiteY4" fmla="*/ 926360 h 926360"/>
                <a:gd name="connsiteX5" fmla="*/ 100775 w 8705110"/>
                <a:gd name="connsiteY5" fmla="*/ 926360 h 926360"/>
                <a:gd name="connsiteX6" fmla="*/ 117 w 8705110"/>
                <a:gd name="connsiteY6" fmla="*/ 825702 h 92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r>
                <a:rPr lang="en-US" altLang="zh-CN" sz="1400" dirty="0" err="1">
                  <a:solidFill>
                    <a:srgbClr val="000000"/>
                  </a:solidFill>
                  <a:latin typeface="Courier New" panose="02070309020205020404" pitchFamily="49" charset="0"/>
                  <a:cs typeface="Courier New" panose="02070309020205020404" pitchFamily="49" charset="0"/>
                </a:rPr>
                <a:t>a.</a:t>
              </a:r>
              <a:r>
                <a:rPr lang="en-US" altLang="zh-CN" sz="1400" dirty="0" err="1">
                  <a:solidFill>
                    <a:srgbClr val="795E26"/>
                  </a:solidFill>
                  <a:latin typeface="Courier New" panose="02070309020205020404" pitchFamily="49" charset="0"/>
                  <a:cs typeface="Courier New" panose="02070309020205020404" pitchFamily="49" charset="0"/>
                </a:rPr>
                <a:t>value</a:t>
              </a:r>
              <a:r>
                <a:rPr lang="en-US" altLang="zh-CN" sz="1400" dirty="0">
                  <a:solidFill>
                    <a:srgbClr val="000000"/>
                  </a:solidFill>
                  <a:latin typeface="Courier New" panose="02070309020205020404" pitchFamily="49" charset="0"/>
                  <a:cs typeface="Courier New" panose="02070309020205020404" pitchFamily="49" charset="0"/>
                </a:rPr>
                <a:t>(&amp;a);</a:t>
              </a:r>
            </a:p>
          </p:txBody>
        </p:sp>
        <p:grpSp>
          <p:nvGrpSpPr>
            <p:cNvPr id="71" name="组合 70">
              <a:extLst>
                <a:ext uri="{FF2B5EF4-FFF2-40B4-BE49-F238E27FC236}">
                  <a16:creationId xmlns:a16="http://schemas.microsoft.com/office/drawing/2014/main" id="{5AAAF847-70BC-4CAA-A1E8-0F284116E51E}"/>
                </a:ext>
              </a:extLst>
            </p:cNvPr>
            <p:cNvGrpSpPr/>
            <p:nvPr/>
          </p:nvGrpSpPr>
          <p:grpSpPr>
            <a:xfrm>
              <a:off x="117133" y="4626573"/>
              <a:ext cx="8704053" cy="475449"/>
              <a:chOff x="219973" y="1763590"/>
              <a:chExt cx="8704053" cy="475449"/>
            </a:xfrm>
          </p:grpSpPr>
          <p:sp>
            <p:nvSpPr>
              <p:cNvPr id="72" name="矩形: 圆顶角 71">
                <a:extLst>
                  <a:ext uri="{FF2B5EF4-FFF2-40B4-BE49-F238E27FC236}">
                    <a16:creationId xmlns:a16="http://schemas.microsoft.com/office/drawing/2014/main" id="{ADECD122-9963-40DE-A0AE-4EB2EBAF3F13}"/>
                  </a:ext>
                </a:extLst>
              </p:cNvPr>
              <p:cNvSpPr/>
              <p:nvPr/>
            </p:nvSpPr>
            <p:spPr>
              <a:xfrm>
                <a:off x="219974" y="1763590"/>
                <a:ext cx="8704052" cy="417061"/>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rgbClr val="FFFFFF"/>
                    </a:solidFill>
                    <a:latin typeface="Courier New" panose="02070309020205020404" pitchFamily="49" charset="0"/>
                    <a:cs typeface="Courier New" panose="02070309020205020404" pitchFamily="49" charset="0"/>
                  </a:rPr>
                  <a:t>value</a:t>
                </a:r>
                <a:r>
                  <a:rPr lang="en-US" altLang="zh-CN" sz="2400" dirty="0">
                    <a:solidFill>
                      <a:srgbClr val="FFFFFF"/>
                    </a:solidFill>
                    <a:latin typeface="MicrosoftYaHei"/>
                  </a:rPr>
                  <a:t> </a:t>
                </a:r>
                <a:r>
                  <a:rPr lang="zh-CN" altLang="en-US" sz="2400" dirty="0">
                    <a:solidFill>
                      <a:srgbClr val="FFFFFF"/>
                    </a:solidFill>
                    <a:latin typeface="MicrosoftYaHei"/>
                  </a:rPr>
                  <a:t>成员函数等价调用</a:t>
                </a:r>
                <a:endParaRPr lang="zh-CN" altLang="en-US" sz="2400" dirty="0"/>
              </a:p>
            </p:txBody>
          </p:sp>
          <p:sp>
            <p:nvSpPr>
              <p:cNvPr id="73" name="矩形 72">
                <a:extLst>
                  <a:ext uri="{FF2B5EF4-FFF2-40B4-BE49-F238E27FC236}">
                    <a16:creationId xmlns:a16="http://schemas.microsoft.com/office/drawing/2014/main" id="{A1284A10-062C-41A0-9918-FE2693AF2230}"/>
                  </a:ext>
                </a:extLst>
              </p:cNvPr>
              <p:cNvSpPr/>
              <p:nvPr/>
            </p:nvSpPr>
            <p:spPr>
              <a:xfrm>
                <a:off x="219973" y="1777374"/>
                <a:ext cx="8704051" cy="461665"/>
              </a:xfrm>
              <a:prstGeom prst="rect">
                <a:avLst/>
              </a:prstGeom>
            </p:spPr>
            <p:txBody>
              <a:bodyPr wrap="square">
                <a:spAutoFit/>
              </a:bodyPr>
              <a:lstStyle/>
              <a:p>
                <a:endParaRPr lang="zh-CN" altLang="en-US" sz="2400" dirty="0">
                  <a:solidFill>
                    <a:schemeClr val="bg1"/>
                  </a:solidFill>
                  <a:latin typeface="Courier New" panose="02070309020205020404" pitchFamily="49" charset="0"/>
                  <a:cs typeface="Courier New" panose="02070309020205020404" pitchFamily="49" charset="0"/>
                </a:endParaRPr>
              </a:p>
            </p:txBody>
          </p:sp>
        </p:grpSp>
      </p:grpSp>
      <p:grpSp>
        <p:nvGrpSpPr>
          <p:cNvPr id="74" name="组合 73">
            <a:extLst>
              <a:ext uri="{FF2B5EF4-FFF2-40B4-BE49-F238E27FC236}">
                <a16:creationId xmlns:a16="http://schemas.microsoft.com/office/drawing/2014/main" id="{5CF3B9A5-373D-4CE9-AB03-399369CEDBE1}"/>
              </a:ext>
            </a:extLst>
          </p:cNvPr>
          <p:cNvGrpSpPr/>
          <p:nvPr/>
        </p:nvGrpSpPr>
        <p:grpSpPr>
          <a:xfrm>
            <a:off x="219964" y="5037183"/>
            <a:ext cx="8704046" cy="1164014"/>
            <a:chOff x="117017" y="4626573"/>
            <a:chExt cx="8704169" cy="1164014"/>
          </a:xfrm>
          <a:effectLst>
            <a:outerShdw blurRad="50800" dist="38100" dir="2700000" algn="tl" rotWithShape="0">
              <a:prstClr val="black">
                <a:alpha val="40000"/>
              </a:prstClr>
            </a:outerShdw>
          </a:effectLst>
        </p:grpSpPr>
        <p:sp>
          <p:nvSpPr>
            <p:cNvPr id="75" name="矩形: 圆角 36">
              <a:extLst>
                <a:ext uri="{FF2B5EF4-FFF2-40B4-BE49-F238E27FC236}">
                  <a16:creationId xmlns:a16="http://schemas.microsoft.com/office/drawing/2014/main" id="{2E892D15-FED3-4503-9079-44F73E6EE712}"/>
                </a:ext>
              </a:extLst>
            </p:cNvPr>
            <p:cNvSpPr/>
            <p:nvPr/>
          </p:nvSpPr>
          <p:spPr>
            <a:xfrm>
              <a:off x="117017" y="5051923"/>
              <a:ext cx="8704051" cy="738664"/>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 fmla="*/ 0 w 8704051"/>
                <a:gd name="connsiteY0" fmla="*/ 823321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103039 h 926360"/>
                <a:gd name="connsiteX4" fmla="*/ 8705787 w 8705787"/>
                <a:gd name="connsiteY4" fmla="*/ 825702 h 926360"/>
                <a:gd name="connsiteX5" fmla="*/ 8605129 w 8705787"/>
                <a:gd name="connsiteY5" fmla="*/ 926360 h 926360"/>
                <a:gd name="connsiteX6" fmla="*/ 102394 w 8705787"/>
                <a:gd name="connsiteY6" fmla="*/ 926360 h 926360"/>
                <a:gd name="connsiteX7" fmla="*/ 1736 w 8705787"/>
                <a:gd name="connsiteY7" fmla="*/ 825702 h 926360"/>
                <a:gd name="connsiteX0" fmla="*/ 1736 w 9277174"/>
                <a:gd name="connsiteY0" fmla="*/ 825702 h 926360"/>
                <a:gd name="connsiteX1" fmla="*/ 0 w 9277174"/>
                <a:gd name="connsiteY1" fmla="*/ 0 h 926360"/>
                <a:gd name="connsiteX2" fmla="*/ 8605129 w 9277174"/>
                <a:gd name="connsiteY2" fmla="*/ 2381 h 926360"/>
                <a:gd name="connsiteX3" fmla="*/ 8705787 w 9277174"/>
                <a:gd name="connsiteY3" fmla="*/ 825702 h 926360"/>
                <a:gd name="connsiteX4" fmla="*/ 8605129 w 9277174"/>
                <a:gd name="connsiteY4" fmla="*/ 926360 h 926360"/>
                <a:gd name="connsiteX5" fmla="*/ 102394 w 9277174"/>
                <a:gd name="connsiteY5" fmla="*/ 926360 h 926360"/>
                <a:gd name="connsiteX6" fmla="*/ 1736 w 9277174"/>
                <a:gd name="connsiteY6" fmla="*/ 825702 h 926360"/>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825702 h 926360"/>
                <a:gd name="connsiteX4" fmla="*/ 8605129 w 8705787"/>
                <a:gd name="connsiteY4" fmla="*/ 926360 h 926360"/>
                <a:gd name="connsiteX5" fmla="*/ 102394 w 8705787"/>
                <a:gd name="connsiteY5" fmla="*/ 926360 h 926360"/>
                <a:gd name="connsiteX6" fmla="*/ 1736 w 8705787"/>
                <a:gd name="connsiteY6" fmla="*/ 825702 h 926360"/>
                <a:gd name="connsiteX0" fmla="*/ 1736 w 8706729"/>
                <a:gd name="connsiteY0" fmla="*/ 825702 h 926360"/>
                <a:gd name="connsiteX1" fmla="*/ 0 w 8706729"/>
                <a:gd name="connsiteY1" fmla="*/ 0 h 926360"/>
                <a:gd name="connsiteX2" fmla="*/ 8706729 w 8706729"/>
                <a:gd name="connsiteY2" fmla="*/ 2381 h 926360"/>
                <a:gd name="connsiteX3" fmla="*/ 8705787 w 8706729"/>
                <a:gd name="connsiteY3" fmla="*/ 825702 h 926360"/>
                <a:gd name="connsiteX4" fmla="*/ 8605129 w 8706729"/>
                <a:gd name="connsiteY4" fmla="*/ 926360 h 926360"/>
                <a:gd name="connsiteX5" fmla="*/ 102394 w 8706729"/>
                <a:gd name="connsiteY5" fmla="*/ 926360 h 926360"/>
                <a:gd name="connsiteX6" fmla="*/ 1736 w 8706729"/>
                <a:gd name="connsiteY6" fmla="*/ 825702 h 926360"/>
                <a:gd name="connsiteX0" fmla="*/ 117 w 8705110"/>
                <a:gd name="connsiteY0" fmla="*/ 825702 h 926360"/>
                <a:gd name="connsiteX1" fmla="*/ 762 w 8705110"/>
                <a:gd name="connsiteY1" fmla="*/ 0 h 926360"/>
                <a:gd name="connsiteX2" fmla="*/ 8705110 w 8705110"/>
                <a:gd name="connsiteY2" fmla="*/ 2381 h 926360"/>
                <a:gd name="connsiteX3" fmla="*/ 8704168 w 8705110"/>
                <a:gd name="connsiteY3" fmla="*/ 825702 h 926360"/>
                <a:gd name="connsiteX4" fmla="*/ 8603510 w 8705110"/>
                <a:gd name="connsiteY4" fmla="*/ 926360 h 926360"/>
                <a:gd name="connsiteX5" fmla="*/ 100775 w 8705110"/>
                <a:gd name="connsiteY5" fmla="*/ 926360 h 926360"/>
                <a:gd name="connsiteX6" fmla="*/ 117 w 8705110"/>
                <a:gd name="connsiteY6" fmla="*/ 825702 h 92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en-US" altLang="zh-CN" sz="1400" dirty="0">
                  <a:solidFill>
                    <a:srgbClr val="0000FF"/>
                  </a:solidFill>
                  <a:latin typeface="Courier New" panose="02070309020205020404" pitchFamily="49" charset="0"/>
                  <a:cs typeface="Courier New" panose="02070309020205020404" pitchFamily="49" charset="0"/>
                </a:rPr>
                <a:t>double</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267F99"/>
                  </a:solidFill>
                  <a:latin typeface="Courier New" panose="02070309020205020404" pitchFamily="49" charset="0"/>
                  <a:cs typeface="Courier New" panose="02070309020205020404" pitchFamily="49" charset="0"/>
                </a:rPr>
                <a:t>Fraction</a:t>
              </a:r>
              <a:r>
                <a:rPr lang="en-US" altLang="zh-CN" sz="1400" dirty="0">
                  <a:solidFill>
                    <a:srgbClr val="795E26"/>
                  </a:solidFill>
                  <a:latin typeface="Courier New" panose="02070309020205020404" pitchFamily="49" charset="0"/>
                  <a:cs typeface="Courier New" panose="02070309020205020404" pitchFamily="49" charset="0"/>
                </a:rPr>
                <a:t>::value</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FF"/>
                  </a:solidFill>
                  <a:latin typeface="Courier New" panose="02070309020205020404" pitchFamily="49" charset="0"/>
                  <a:cs typeface="Courier New" panose="02070309020205020404" pitchFamily="49" charset="0"/>
                </a:rPr>
                <a:t>const</a:t>
              </a:r>
              <a:r>
                <a:rPr lang="en-US" altLang="zh-CN" sz="1400" dirty="0">
                  <a:solidFill>
                    <a:srgbClr val="000000"/>
                  </a:solidFill>
                  <a:latin typeface="Courier New" panose="02070309020205020404" pitchFamily="49" charset="0"/>
                  <a:cs typeface="Courier New" panose="02070309020205020404" pitchFamily="49" charset="0"/>
                </a:rPr>
                <a:t>{</a:t>
              </a:r>
            </a:p>
            <a:p>
              <a:r>
                <a:rPr lang="en-US" altLang="zh-CN" sz="1400" dirty="0">
                  <a:solidFill>
                    <a:srgbClr val="AF00DB"/>
                  </a:solidFill>
                  <a:latin typeface="Courier New" panose="02070309020205020404" pitchFamily="49" charset="0"/>
                  <a:cs typeface="Courier New" panose="02070309020205020404" pitchFamily="49" charset="0"/>
                </a:rPr>
                <a:t>	return</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FF"/>
                  </a:solidFill>
                  <a:latin typeface="Courier New" panose="02070309020205020404" pitchFamily="49" charset="0"/>
                  <a:cs typeface="Courier New" panose="02070309020205020404" pitchFamily="49" charset="0"/>
                </a:rPr>
                <a:t>static_cast</a:t>
              </a:r>
              <a:r>
                <a:rPr lang="en-US" altLang="zh-CN" sz="1400" dirty="0">
                  <a:solidFill>
                    <a:srgbClr val="000000"/>
                  </a:solidFill>
                  <a:latin typeface="Courier New" panose="02070309020205020404" pitchFamily="49" charset="0"/>
                  <a:cs typeface="Courier New" panose="02070309020205020404" pitchFamily="49" charset="0"/>
                </a:rPr>
                <a:t>&lt;</a:t>
              </a:r>
              <a:r>
                <a:rPr lang="en-US" altLang="zh-CN" sz="1400" dirty="0">
                  <a:solidFill>
                    <a:srgbClr val="0000FF"/>
                  </a:solidFill>
                  <a:latin typeface="Courier New" panose="02070309020205020404" pitchFamily="49" charset="0"/>
                  <a:cs typeface="Courier New" panose="02070309020205020404" pitchFamily="49" charset="0"/>
                </a:rPr>
                <a:t>double</a:t>
              </a:r>
              <a:r>
                <a:rPr lang="en-US" altLang="zh-CN" sz="1400" dirty="0">
                  <a:solidFill>
                    <a:srgbClr val="000000"/>
                  </a:solidFill>
                  <a:latin typeface="Courier New" panose="02070309020205020404" pitchFamily="49" charset="0"/>
                  <a:cs typeface="Courier New" panose="02070309020205020404" pitchFamily="49" charset="0"/>
                </a:rPr>
                <a:t>&gt;(</a:t>
              </a:r>
              <a:r>
                <a:rPr lang="en-US" altLang="zh-CN" sz="1400" dirty="0">
                  <a:solidFill>
                    <a:srgbClr val="0000FF"/>
                  </a:solidFill>
                  <a:latin typeface="Courier New" panose="02070309020205020404" pitchFamily="49" charset="0"/>
                  <a:cs typeface="Courier New" panose="02070309020205020404" pitchFamily="49" charset="0"/>
                </a:rPr>
                <a:t>this</a:t>
              </a:r>
              <a:r>
                <a:rPr lang="en-US" altLang="zh-CN" sz="1400" dirty="0">
                  <a:solidFill>
                    <a:srgbClr val="000000"/>
                  </a:solidFill>
                  <a:latin typeface="Courier New" panose="02070309020205020404" pitchFamily="49" charset="0"/>
                  <a:cs typeface="Courier New" panose="02070309020205020404" pitchFamily="49" charset="0"/>
                </a:rPr>
                <a:t>-&gt;</a:t>
              </a:r>
              <a:r>
                <a:rPr lang="en-US" altLang="zh-CN" sz="1400" dirty="0" err="1">
                  <a:solidFill>
                    <a:srgbClr val="001080"/>
                  </a:solidFill>
                  <a:latin typeface="Courier New" panose="02070309020205020404" pitchFamily="49" charset="0"/>
                  <a:cs typeface="Courier New" panose="02070309020205020404" pitchFamily="49" charset="0"/>
                </a:rPr>
                <a:t>m_numerator</a:t>
              </a:r>
              <a:r>
                <a:rPr lang="en-US" altLang="zh-CN" sz="1400" dirty="0">
                  <a:solidFill>
                    <a:srgbClr val="000000"/>
                  </a:solidFill>
                  <a:latin typeface="Courier New" panose="02070309020205020404" pitchFamily="49" charset="0"/>
                  <a:cs typeface="Courier New" panose="02070309020205020404" pitchFamily="49" charset="0"/>
                </a:rPr>
                <a:t>) / </a:t>
              </a:r>
              <a:r>
                <a:rPr lang="en-US" altLang="zh-CN" sz="1400" dirty="0">
                  <a:solidFill>
                    <a:srgbClr val="0000FF"/>
                  </a:solidFill>
                  <a:latin typeface="Courier New" panose="02070309020205020404" pitchFamily="49" charset="0"/>
                  <a:cs typeface="Courier New" panose="02070309020205020404" pitchFamily="49" charset="0"/>
                </a:rPr>
                <a:t>this</a:t>
              </a:r>
              <a:r>
                <a:rPr lang="en-US" altLang="zh-CN" sz="1400" dirty="0">
                  <a:solidFill>
                    <a:srgbClr val="000000"/>
                  </a:solidFill>
                  <a:latin typeface="Courier New" panose="02070309020205020404" pitchFamily="49" charset="0"/>
                  <a:cs typeface="Courier New" panose="02070309020205020404" pitchFamily="49" charset="0"/>
                </a:rPr>
                <a:t>-&gt;</a:t>
              </a:r>
              <a:r>
                <a:rPr lang="en-US" altLang="zh-CN" sz="1400" dirty="0" err="1">
                  <a:solidFill>
                    <a:srgbClr val="001080"/>
                  </a:solidFill>
                  <a:latin typeface="Courier New" panose="02070309020205020404" pitchFamily="49" charset="0"/>
                  <a:cs typeface="Courier New" panose="02070309020205020404" pitchFamily="49" charset="0"/>
                </a:rPr>
                <a:t>m_denominator</a:t>
              </a:r>
              <a:r>
                <a:rPr lang="en-US" altLang="zh-CN" sz="1400" dirty="0">
                  <a:solidFill>
                    <a:srgbClr val="000000"/>
                  </a:solidFill>
                  <a:latin typeface="Courier New" panose="02070309020205020404" pitchFamily="49" charset="0"/>
                  <a:cs typeface="Courier New" panose="02070309020205020404" pitchFamily="49" charset="0"/>
                </a:rPr>
                <a:t>;</a:t>
              </a:r>
            </a:p>
            <a:p>
              <a:r>
                <a:rPr lang="en-US" altLang="zh-CN" sz="1400" dirty="0">
                  <a:solidFill>
                    <a:srgbClr val="000000"/>
                  </a:solidFill>
                  <a:latin typeface="Courier New" panose="02070309020205020404" pitchFamily="49" charset="0"/>
                  <a:cs typeface="Courier New" panose="02070309020205020404" pitchFamily="49" charset="0"/>
                </a:rPr>
                <a:t>}</a:t>
              </a:r>
            </a:p>
          </p:txBody>
        </p:sp>
        <p:grpSp>
          <p:nvGrpSpPr>
            <p:cNvPr id="76" name="组合 75">
              <a:extLst>
                <a:ext uri="{FF2B5EF4-FFF2-40B4-BE49-F238E27FC236}">
                  <a16:creationId xmlns:a16="http://schemas.microsoft.com/office/drawing/2014/main" id="{87ADE77F-3B79-4FDC-B44C-8BBDA93303F4}"/>
                </a:ext>
              </a:extLst>
            </p:cNvPr>
            <p:cNvGrpSpPr/>
            <p:nvPr/>
          </p:nvGrpSpPr>
          <p:grpSpPr>
            <a:xfrm>
              <a:off x="117133" y="4626573"/>
              <a:ext cx="8704053" cy="475449"/>
              <a:chOff x="219973" y="1763590"/>
              <a:chExt cx="8704053" cy="475449"/>
            </a:xfrm>
          </p:grpSpPr>
          <p:sp>
            <p:nvSpPr>
              <p:cNvPr id="77" name="矩形: 圆顶角 76">
                <a:extLst>
                  <a:ext uri="{FF2B5EF4-FFF2-40B4-BE49-F238E27FC236}">
                    <a16:creationId xmlns:a16="http://schemas.microsoft.com/office/drawing/2014/main" id="{73F73020-592B-47A8-9ACC-69090F754F34}"/>
                  </a:ext>
                </a:extLst>
              </p:cNvPr>
              <p:cNvSpPr/>
              <p:nvPr/>
            </p:nvSpPr>
            <p:spPr>
              <a:xfrm>
                <a:off x="219974" y="1763590"/>
                <a:ext cx="8704052" cy="417061"/>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FFFF"/>
                    </a:solidFill>
                    <a:latin typeface="MicrosoftYaHei"/>
                  </a:rPr>
                  <a:t>调用 </a:t>
                </a:r>
                <a:r>
                  <a:rPr lang="en-US" altLang="zh-CN" sz="2400" dirty="0">
                    <a:solidFill>
                      <a:srgbClr val="FFFFFF"/>
                    </a:solidFill>
                    <a:latin typeface="Courier New" panose="02070309020205020404" pitchFamily="49" charset="0"/>
                    <a:cs typeface="Courier New" panose="02070309020205020404" pitchFamily="49" charset="0"/>
                  </a:rPr>
                  <a:t>this</a:t>
                </a:r>
                <a:r>
                  <a:rPr lang="en-US" altLang="zh-CN" sz="2400" dirty="0">
                    <a:solidFill>
                      <a:srgbClr val="FFFFFF"/>
                    </a:solidFill>
                    <a:latin typeface="MicrosoftYaHei"/>
                  </a:rPr>
                  <a:t> </a:t>
                </a:r>
                <a:r>
                  <a:rPr lang="zh-CN" altLang="en-US" sz="2400" dirty="0">
                    <a:solidFill>
                      <a:srgbClr val="FFFFFF"/>
                    </a:solidFill>
                    <a:latin typeface="MicrosoftYaHei"/>
                  </a:rPr>
                  <a:t>指针</a:t>
                </a:r>
                <a:endParaRPr lang="zh-CN" altLang="en-US" sz="2400" dirty="0"/>
              </a:p>
            </p:txBody>
          </p:sp>
          <p:sp>
            <p:nvSpPr>
              <p:cNvPr id="78" name="矩形 77">
                <a:extLst>
                  <a:ext uri="{FF2B5EF4-FFF2-40B4-BE49-F238E27FC236}">
                    <a16:creationId xmlns:a16="http://schemas.microsoft.com/office/drawing/2014/main" id="{EC1BA052-D5B7-4628-BD19-98D6BE8288DB}"/>
                  </a:ext>
                </a:extLst>
              </p:cNvPr>
              <p:cNvSpPr/>
              <p:nvPr/>
            </p:nvSpPr>
            <p:spPr>
              <a:xfrm>
                <a:off x="219973" y="1777374"/>
                <a:ext cx="8704051" cy="461665"/>
              </a:xfrm>
              <a:prstGeom prst="rect">
                <a:avLst/>
              </a:prstGeom>
            </p:spPr>
            <p:txBody>
              <a:bodyPr wrap="square">
                <a:spAutoFit/>
              </a:bodyPr>
              <a:lstStyle/>
              <a:p>
                <a:endParaRPr lang="zh-CN" altLang="en-US" sz="2400" dirty="0">
                  <a:solidFill>
                    <a:schemeClr val="bg1"/>
                  </a:solidFill>
                  <a:latin typeface="Courier New" panose="02070309020205020404" pitchFamily="49" charset="0"/>
                  <a:cs typeface="Courier New" panose="02070309020205020404" pitchFamily="49" charset="0"/>
                </a:endParaRPr>
              </a:p>
            </p:txBody>
          </p:sp>
        </p:grpSp>
      </p:grpSp>
      <p:grpSp>
        <p:nvGrpSpPr>
          <p:cNvPr id="79" name="组合 78">
            <a:extLst>
              <a:ext uri="{FF2B5EF4-FFF2-40B4-BE49-F238E27FC236}">
                <a16:creationId xmlns:a16="http://schemas.microsoft.com/office/drawing/2014/main" id="{D56848D5-C267-4D3F-9DB2-B433A6614D81}"/>
              </a:ext>
            </a:extLst>
          </p:cNvPr>
          <p:cNvGrpSpPr/>
          <p:nvPr/>
        </p:nvGrpSpPr>
        <p:grpSpPr>
          <a:xfrm>
            <a:off x="5900679" y="1039583"/>
            <a:ext cx="3023213" cy="1133236"/>
            <a:chOff x="117017" y="4626573"/>
            <a:chExt cx="8704169" cy="1133236"/>
          </a:xfrm>
          <a:effectLst>
            <a:outerShdw blurRad="50800" dist="38100" dir="2700000" algn="tl" rotWithShape="0">
              <a:prstClr val="black">
                <a:alpha val="40000"/>
              </a:prstClr>
            </a:outerShdw>
          </a:effectLst>
        </p:grpSpPr>
        <p:sp>
          <p:nvSpPr>
            <p:cNvPr id="80" name="矩形: 圆角 36">
              <a:extLst>
                <a:ext uri="{FF2B5EF4-FFF2-40B4-BE49-F238E27FC236}">
                  <a16:creationId xmlns:a16="http://schemas.microsoft.com/office/drawing/2014/main" id="{90C131A5-3B6C-4D4D-AE32-8A791CF9A99D}"/>
                </a:ext>
              </a:extLst>
            </p:cNvPr>
            <p:cNvSpPr/>
            <p:nvPr/>
          </p:nvSpPr>
          <p:spPr>
            <a:xfrm>
              <a:off x="117017" y="5051923"/>
              <a:ext cx="8704051" cy="707886"/>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 fmla="*/ 0 w 8704051"/>
                <a:gd name="connsiteY0" fmla="*/ 823321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103039 h 926360"/>
                <a:gd name="connsiteX4" fmla="*/ 8705787 w 8705787"/>
                <a:gd name="connsiteY4" fmla="*/ 825702 h 926360"/>
                <a:gd name="connsiteX5" fmla="*/ 8605129 w 8705787"/>
                <a:gd name="connsiteY5" fmla="*/ 926360 h 926360"/>
                <a:gd name="connsiteX6" fmla="*/ 102394 w 8705787"/>
                <a:gd name="connsiteY6" fmla="*/ 926360 h 926360"/>
                <a:gd name="connsiteX7" fmla="*/ 1736 w 8705787"/>
                <a:gd name="connsiteY7" fmla="*/ 825702 h 926360"/>
                <a:gd name="connsiteX0" fmla="*/ 1736 w 9277174"/>
                <a:gd name="connsiteY0" fmla="*/ 825702 h 926360"/>
                <a:gd name="connsiteX1" fmla="*/ 0 w 9277174"/>
                <a:gd name="connsiteY1" fmla="*/ 0 h 926360"/>
                <a:gd name="connsiteX2" fmla="*/ 8605129 w 9277174"/>
                <a:gd name="connsiteY2" fmla="*/ 2381 h 926360"/>
                <a:gd name="connsiteX3" fmla="*/ 8705787 w 9277174"/>
                <a:gd name="connsiteY3" fmla="*/ 825702 h 926360"/>
                <a:gd name="connsiteX4" fmla="*/ 8605129 w 9277174"/>
                <a:gd name="connsiteY4" fmla="*/ 926360 h 926360"/>
                <a:gd name="connsiteX5" fmla="*/ 102394 w 9277174"/>
                <a:gd name="connsiteY5" fmla="*/ 926360 h 926360"/>
                <a:gd name="connsiteX6" fmla="*/ 1736 w 9277174"/>
                <a:gd name="connsiteY6" fmla="*/ 825702 h 926360"/>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825702 h 926360"/>
                <a:gd name="connsiteX4" fmla="*/ 8605129 w 8705787"/>
                <a:gd name="connsiteY4" fmla="*/ 926360 h 926360"/>
                <a:gd name="connsiteX5" fmla="*/ 102394 w 8705787"/>
                <a:gd name="connsiteY5" fmla="*/ 926360 h 926360"/>
                <a:gd name="connsiteX6" fmla="*/ 1736 w 8705787"/>
                <a:gd name="connsiteY6" fmla="*/ 825702 h 926360"/>
                <a:gd name="connsiteX0" fmla="*/ 1736 w 8706729"/>
                <a:gd name="connsiteY0" fmla="*/ 825702 h 926360"/>
                <a:gd name="connsiteX1" fmla="*/ 0 w 8706729"/>
                <a:gd name="connsiteY1" fmla="*/ 0 h 926360"/>
                <a:gd name="connsiteX2" fmla="*/ 8706729 w 8706729"/>
                <a:gd name="connsiteY2" fmla="*/ 2381 h 926360"/>
                <a:gd name="connsiteX3" fmla="*/ 8705787 w 8706729"/>
                <a:gd name="connsiteY3" fmla="*/ 825702 h 926360"/>
                <a:gd name="connsiteX4" fmla="*/ 8605129 w 8706729"/>
                <a:gd name="connsiteY4" fmla="*/ 926360 h 926360"/>
                <a:gd name="connsiteX5" fmla="*/ 102394 w 8706729"/>
                <a:gd name="connsiteY5" fmla="*/ 926360 h 926360"/>
                <a:gd name="connsiteX6" fmla="*/ 1736 w 8706729"/>
                <a:gd name="connsiteY6" fmla="*/ 825702 h 926360"/>
                <a:gd name="connsiteX0" fmla="*/ 117 w 8705110"/>
                <a:gd name="connsiteY0" fmla="*/ 825702 h 926360"/>
                <a:gd name="connsiteX1" fmla="*/ 762 w 8705110"/>
                <a:gd name="connsiteY1" fmla="*/ 0 h 926360"/>
                <a:gd name="connsiteX2" fmla="*/ 8705110 w 8705110"/>
                <a:gd name="connsiteY2" fmla="*/ 2381 h 926360"/>
                <a:gd name="connsiteX3" fmla="*/ 8704168 w 8705110"/>
                <a:gd name="connsiteY3" fmla="*/ 825702 h 926360"/>
                <a:gd name="connsiteX4" fmla="*/ 8603510 w 8705110"/>
                <a:gd name="connsiteY4" fmla="*/ 926360 h 926360"/>
                <a:gd name="connsiteX5" fmla="*/ 100775 w 8705110"/>
                <a:gd name="connsiteY5" fmla="*/ 926360 h 926360"/>
                <a:gd name="connsiteX6" fmla="*/ 117 w 8705110"/>
                <a:gd name="connsiteY6" fmla="*/ 825702 h 92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7F3E6"/>
            </a:solidFill>
            <a:ln>
              <a:solidFill>
                <a:srgbClr val="E7F3E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buClr>
                  <a:srgbClr val="118707"/>
                </a:buClr>
                <a:buSzPct val="80000"/>
              </a:pPr>
              <a:r>
                <a:rPr lang="en-US" altLang="zh-CN" sz="2000" dirty="0">
                  <a:solidFill>
                    <a:prstClr val="black"/>
                  </a:solidFill>
                  <a:latin typeface="Courier New" panose="02070309020205020404" pitchFamily="49" charset="0"/>
                  <a:cs typeface="Courier New" panose="02070309020205020404" pitchFamily="49" charset="0"/>
                </a:rPr>
                <a:t>a </a:t>
              </a:r>
              <a:r>
                <a:rPr lang="zh-CN" altLang="en-US" sz="2000" dirty="0">
                  <a:solidFill>
                    <a:prstClr val="black"/>
                  </a:solidFill>
                </a:rPr>
                <a:t>的数据成员如何传到 </a:t>
              </a:r>
              <a:r>
                <a:rPr lang="en-US" altLang="zh-CN" sz="2000" dirty="0">
                  <a:solidFill>
                    <a:prstClr val="black"/>
                  </a:solidFill>
                  <a:latin typeface="Courier New" panose="02070309020205020404" pitchFamily="49" charset="0"/>
                  <a:cs typeface="Courier New" panose="02070309020205020404" pitchFamily="49" charset="0"/>
                </a:rPr>
                <a:t>value</a:t>
              </a:r>
              <a:r>
                <a:rPr lang="en-US" altLang="zh-CN" sz="2000" dirty="0">
                  <a:solidFill>
                    <a:prstClr val="black"/>
                  </a:solidFill>
                </a:rPr>
                <a:t> </a:t>
              </a:r>
              <a:r>
                <a:rPr lang="zh-CN" altLang="en-US" sz="2000" dirty="0">
                  <a:solidFill>
                    <a:prstClr val="black"/>
                  </a:solidFill>
                </a:rPr>
                <a:t>成员函数中？</a:t>
              </a:r>
            </a:p>
          </p:txBody>
        </p:sp>
        <p:sp>
          <p:nvSpPr>
            <p:cNvPr id="81" name="矩形: 圆顶角 80">
              <a:extLst>
                <a:ext uri="{FF2B5EF4-FFF2-40B4-BE49-F238E27FC236}">
                  <a16:creationId xmlns:a16="http://schemas.microsoft.com/office/drawing/2014/main" id="{C312744B-8F13-4611-A990-012402A0447D}"/>
                </a:ext>
              </a:extLst>
            </p:cNvPr>
            <p:cNvSpPr/>
            <p:nvPr/>
          </p:nvSpPr>
          <p:spPr>
            <a:xfrm>
              <a:off x="117134" y="4626573"/>
              <a:ext cx="8704052" cy="417061"/>
            </a:xfrm>
            <a:prstGeom prst="round2SameRect">
              <a:avLst>
                <a:gd name="adj1" fmla="val 20076"/>
                <a:gd name="adj2" fmla="val 0"/>
              </a:avLst>
            </a:prstGeom>
            <a:solidFill>
              <a:srgbClr val="118707"/>
            </a:solidFill>
            <a:ln>
              <a:solidFill>
                <a:srgbClr val="1187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FFFF"/>
                  </a:solidFill>
                  <a:latin typeface="MicrosoftYaHei"/>
                </a:rPr>
                <a:t>问题</a:t>
              </a:r>
              <a:endParaRPr lang="zh-CN" altLang="en-US" sz="2400" dirty="0"/>
            </a:p>
          </p:txBody>
        </p:sp>
      </p:grpSp>
    </p:spTree>
    <p:extLst>
      <p:ext uri="{BB962C8B-B14F-4D97-AF65-F5344CB8AC3E}">
        <p14:creationId xmlns:p14="http://schemas.microsoft.com/office/powerpoint/2010/main" val="3163021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457950" y="6383729"/>
            <a:ext cx="2057400" cy="365125"/>
          </a:xfrm>
        </p:spPr>
        <p:txBody>
          <a:bodyPr/>
          <a:lstStyle/>
          <a:p>
            <a:fld id="{6AD33FD5-61D2-4238-98DB-DB8C208BC919}" type="slidenum">
              <a:rPr lang="zh-CN" altLang="en-US" smtClean="0"/>
              <a:t>8</a:t>
            </a:fld>
            <a:endParaRPr lang="zh-CN" altLang="en-US" dirty="0"/>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842066" cy="584775"/>
          </a:xfrm>
          <a:prstGeom prst="rect">
            <a:avLst/>
          </a:prstGeom>
          <a:noFill/>
        </p:spPr>
        <p:txBody>
          <a:bodyPr wrap="square" rtlCol="0">
            <a:spAutoFit/>
          </a:bodyPr>
          <a:lstStyle/>
          <a:p>
            <a:r>
              <a:rPr lang="en-US" altLang="zh-CN" sz="3200" dirty="0">
                <a:solidFill>
                  <a:schemeClr val="bg1"/>
                </a:solidFill>
              </a:rPr>
              <a:t>6.1.2 </a:t>
            </a:r>
            <a:r>
              <a:rPr lang="zh-CN" altLang="en-US" sz="3200" dirty="0">
                <a:solidFill>
                  <a:schemeClr val="bg1"/>
                </a:solidFill>
              </a:rPr>
              <a:t>定义和使用成员函数 </a:t>
            </a:r>
            <a:r>
              <a:rPr lang="en-US" altLang="zh-CN" sz="2400" dirty="0">
                <a:solidFill>
                  <a:schemeClr val="bg1"/>
                </a:solidFill>
              </a:rPr>
              <a:t>--- </a:t>
            </a:r>
            <a:r>
              <a:rPr lang="en-US" altLang="zh-CN" sz="2400" dirty="0">
                <a:solidFill>
                  <a:schemeClr val="bg1"/>
                </a:solidFill>
                <a:latin typeface="Courier New" panose="02070309020205020404" pitchFamily="49" charset="0"/>
                <a:cs typeface="Courier New" panose="02070309020205020404" pitchFamily="49" charset="0"/>
              </a:rPr>
              <a:t>const</a:t>
            </a:r>
            <a:r>
              <a:rPr lang="en-US" altLang="zh-CN" sz="2400" dirty="0">
                <a:solidFill>
                  <a:schemeClr val="bg1"/>
                </a:solidFill>
              </a:rPr>
              <a:t> </a:t>
            </a:r>
            <a:r>
              <a:rPr lang="zh-CN" altLang="en-US" sz="2400" dirty="0">
                <a:solidFill>
                  <a:schemeClr val="bg1"/>
                </a:solidFill>
              </a:rPr>
              <a:t>成员函数</a:t>
            </a:r>
          </a:p>
        </p:txBody>
      </p:sp>
      <p:grpSp>
        <p:nvGrpSpPr>
          <p:cNvPr id="25" name="组合 24">
            <a:extLst>
              <a:ext uri="{FF2B5EF4-FFF2-40B4-BE49-F238E27FC236}">
                <a16:creationId xmlns:a16="http://schemas.microsoft.com/office/drawing/2014/main" id="{79F453A1-DE12-410F-8FC6-2E2CAD8FF4E3}"/>
              </a:ext>
            </a:extLst>
          </p:cNvPr>
          <p:cNvGrpSpPr/>
          <p:nvPr/>
        </p:nvGrpSpPr>
        <p:grpSpPr>
          <a:xfrm>
            <a:off x="219977" y="1614701"/>
            <a:ext cx="8704045" cy="1853561"/>
            <a:chOff x="117017" y="4626573"/>
            <a:chExt cx="8704169" cy="1853561"/>
          </a:xfrm>
          <a:effectLst>
            <a:outerShdw blurRad="50800" dist="38100" dir="2700000" algn="tl" rotWithShape="0">
              <a:prstClr val="black">
                <a:alpha val="40000"/>
              </a:prstClr>
            </a:outerShdw>
          </a:effectLst>
        </p:grpSpPr>
        <p:sp>
          <p:nvSpPr>
            <p:cNvPr id="26" name="矩形: 圆角 36">
              <a:extLst>
                <a:ext uri="{FF2B5EF4-FFF2-40B4-BE49-F238E27FC236}">
                  <a16:creationId xmlns:a16="http://schemas.microsoft.com/office/drawing/2014/main" id="{909C75B8-A372-4DE6-8CD0-AC2FF23B0ED4}"/>
                </a:ext>
              </a:extLst>
            </p:cNvPr>
            <p:cNvSpPr/>
            <p:nvPr/>
          </p:nvSpPr>
          <p:spPr>
            <a:xfrm>
              <a:off x="117017" y="5051923"/>
              <a:ext cx="8704050" cy="1428211"/>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 fmla="*/ 0 w 8704051"/>
                <a:gd name="connsiteY0" fmla="*/ 823321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103039 h 926360"/>
                <a:gd name="connsiteX4" fmla="*/ 8705787 w 8705787"/>
                <a:gd name="connsiteY4" fmla="*/ 825702 h 926360"/>
                <a:gd name="connsiteX5" fmla="*/ 8605129 w 8705787"/>
                <a:gd name="connsiteY5" fmla="*/ 926360 h 926360"/>
                <a:gd name="connsiteX6" fmla="*/ 102394 w 8705787"/>
                <a:gd name="connsiteY6" fmla="*/ 926360 h 926360"/>
                <a:gd name="connsiteX7" fmla="*/ 1736 w 8705787"/>
                <a:gd name="connsiteY7" fmla="*/ 825702 h 926360"/>
                <a:gd name="connsiteX0" fmla="*/ 1736 w 9277174"/>
                <a:gd name="connsiteY0" fmla="*/ 825702 h 926360"/>
                <a:gd name="connsiteX1" fmla="*/ 0 w 9277174"/>
                <a:gd name="connsiteY1" fmla="*/ 0 h 926360"/>
                <a:gd name="connsiteX2" fmla="*/ 8605129 w 9277174"/>
                <a:gd name="connsiteY2" fmla="*/ 2381 h 926360"/>
                <a:gd name="connsiteX3" fmla="*/ 8705787 w 9277174"/>
                <a:gd name="connsiteY3" fmla="*/ 825702 h 926360"/>
                <a:gd name="connsiteX4" fmla="*/ 8605129 w 9277174"/>
                <a:gd name="connsiteY4" fmla="*/ 926360 h 926360"/>
                <a:gd name="connsiteX5" fmla="*/ 102394 w 9277174"/>
                <a:gd name="connsiteY5" fmla="*/ 926360 h 926360"/>
                <a:gd name="connsiteX6" fmla="*/ 1736 w 9277174"/>
                <a:gd name="connsiteY6" fmla="*/ 825702 h 926360"/>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825702 h 926360"/>
                <a:gd name="connsiteX4" fmla="*/ 8605129 w 8705787"/>
                <a:gd name="connsiteY4" fmla="*/ 926360 h 926360"/>
                <a:gd name="connsiteX5" fmla="*/ 102394 w 8705787"/>
                <a:gd name="connsiteY5" fmla="*/ 926360 h 926360"/>
                <a:gd name="connsiteX6" fmla="*/ 1736 w 8705787"/>
                <a:gd name="connsiteY6" fmla="*/ 825702 h 926360"/>
                <a:gd name="connsiteX0" fmla="*/ 1736 w 8706729"/>
                <a:gd name="connsiteY0" fmla="*/ 825702 h 926360"/>
                <a:gd name="connsiteX1" fmla="*/ 0 w 8706729"/>
                <a:gd name="connsiteY1" fmla="*/ 0 h 926360"/>
                <a:gd name="connsiteX2" fmla="*/ 8706729 w 8706729"/>
                <a:gd name="connsiteY2" fmla="*/ 2381 h 926360"/>
                <a:gd name="connsiteX3" fmla="*/ 8705787 w 8706729"/>
                <a:gd name="connsiteY3" fmla="*/ 825702 h 926360"/>
                <a:gd name="connsiteX4" fmla="*/ 8605129 w 8706729"/>
                <a:gd name="connsiteY4" fmla="*/ 926360 h 926360"/>
                <a:gd name="connsiteX5" fmla="*/ 102394 w 8706729"/>
                <a:gd name="connsiteY5" fmla="*/ 926360 h 926360"/>
                <a:gd name="connsiteX6" fmla="*/ 1736 w 8706729"/>
                <a:gd name="connsiteY6" fmla="*/ 825702 h 926360"/>
                <a:gd name="connsiteX0" fmla="*/ 117 w 8705110"/>
                <a:gd name="connsiteY0" fmla="*/ 825702 h 926360"/>
                <a:gd name="connsiteX1" fmla="*/ 762 w 8705110"/>
                <a:gd name="connsiteY1" fmla="*/ 0 h 926360"/>
                <a:gd name="connsiteX2" fmla="*/ 8705110 w 8705110"/>
                <a:gd name="connsiteY2" fmla="*/ 2381 h 926360"/>
                <a:gd name="connsiteX3" fmla="*/ 8704168 w 8705110"/>
                <a:gd name="connsiteY3" fmla="*/ 825702 h 926360"/>
                <a:gd name="connsiteX4" fmla="*/ 8603510 w 8705110"/>
                <a:gd name="connsiteY4" fmla="*/ 926360 h 926360"/>
                <a:gd name="connsiteX5" fmla="*/ 100775 w 8705110"/>
                <a:gd name="connsiteY5" fmla="*/ 926360 h 926360"/>
                <a:gd name="connsiteX6" fmla="*/ 117 w 8705110"/>
                <a:gd name="connsiteY6" fmla="*/ 825702 h 92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9E9F3"/>
            </a:solidFill>
            <a:ln>
              <a:solidFill>
                <a:srgbClr val="E9E9F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342900" lvl="0" indent="-342900">
                <a:lnSpc>
                  <a:spcPct val="150000"/>
                </a:lnSpc>
                <a:buClr>
                  <a:srgbClr val="262685"/>
                </a:buClr>
                <a:buSzPct val="80000"/>
                <a:buFont typeface="Wingdings" panose="05000000000000000000" pitchFamily="2" charset="2"/>
                <a:buChar char="l"/>
              </a:pPr>
              <a:r>
                <a:rPr lang="zh-CN" altLang="en-US" sz="2000" dirty="0">
                  <a:solidFill>
                    <a:srgbClr val="000000"/>
                  </a:solidFill>
                  <a:latin typeface="MicrosoftYaHei"/>
                </a:rPr>
                <a:t>函数参数列表后面（圆括号后面）引入 </a:t>
              </a:r>
              <a:r>
                <a:rPr lang="en-US" altLang="zh-CN" sz="2000" b="1" dirty="0">
                  <a:solidFill>
                    <a:srgbClr val="262685"/>
                  </a:solidFill>
                  <a:latin typeface="Courier New" panose="02070309020205020404" pitchFamily="49" charset="0"/>
                  <a:cs typeface="Courier New" panose="02070309020205020404" pitchFamily="49" charset="0"/>
                </a:rPr>
                <a:t>const</a:t>
              </a:r>
              <a:r>
                <a:rPr lang="en-US" altLang="zh-CN" sz="2000" dirty="0">
                  <a:solidFill>
                    <a:srgbClr val="000000"/>
                  </a:solidFill>
                  <a:latin typeface="MicrosoftYaHei"/>
                </a:rPr>
                <a:t> </a:t>
              </a:r>
              <a:r>
                <a:rPr lang="zh-CN" altLang="en-US" sz="2000" dirty="0">
                  <a:solidFill>
                    <a:srgbClr val="000000"/>
                  </a:solidFill>
                  <a:latin typeface="MicrosoftYaHei"/>
                </a:rPr>
                <a:t>关键字；</a:t>
              </a:r>
            </a:p>
            <a:p>
              <a:pPr marL="342900" lvl="0" indent="-342900">
                <a:lnSpc>
                  <a:spcPct val="150000"/>
                </a:lnSpc>
                <a:buClr>
                  <a:srgbClr val="262685"/>
                </a:buClr>
                <a:buSzPct val="80000"/>
                <a:buFont typeface="Wingdings" panose="05000000000000000000" pitchFamily="2" charset="2"/>
                <a:buChar char="l"/>
              </a:pPr>
              <a:r>
                <a:rPr lang="en-US" altLang="zh-CN" sz="2000" dirty="0">
                  <a:solidFill>
                    <a:srgbClr val="000000"/>
                  </a:solidFill>
                  <a:latin typeface="Courier New" panose="02070309020205020404" pitchFamily="49" charset="0"/>
                  <a:cs typeface="Courier New" panose="02070309020205020404" pitchFamily="49" charset="0"/>
                </a:rPr>
                <a:t>this</a:t>
              </a:r>
              <a:r>
                <a:rPr lang="en-US" altLang="zh-CN" sz="2000" dirty="0">
                  <a:solidFill>
                    <a:srgbClr val="000000"/>
                  </a:solidFill>
                  <a:latin typeface="MicrosoftYaHei"/>
                </a:rPr>
                <a:t> </a:t>
              </a:r>
              <a:r>
                <a:rPr lang="zh-CN" altLang="en-US" sz="2000" dirty="0">
                  <a:solidFill>
                    <a:srgbClr val="000000"/>
                  </a:solidFill>
                  <a:latin typeface="MicrosoftYaHei"/>
                </a:rPr>
                <a:t>指针指向 </a:t>
              </a:r>
              <a:r>
                <a:rPr lang="en-US" altLang="zh-CN" sz="2000" dirty="0">
                  <a:solidFill>
                    <a:srgbClr val="000000"/>
                  </a:solidFill>
                  <a:latin typeface="Courier New" panose="02070309020205020404" pitchFamily="49" charset="0"/>
                  <a:cs typeface="Courier New" panose="02070309020205020404" pitchFamily="49" charset="0"/>
                </a:rPr>
                <a:t>const</a:t>
              </a:r>
              <a:r>
                <a:rPr lang="en-US" altLang="zh-CN" sz="2000" dirty="0">
                  <a:solidFill>
                    <a:srgbClr val="000000"/>
                  </a:solidFill>
                  <a:latin typeface="MicrosoftYaHei"/>
                </a:rPr>
                <a:t> </a:t>
              </a:r>
              <a:r>
                <a:rPr lang="zh-CN" altLang="en-US" sz="2000" dirty="0">
                  <a:solidFill>
                    <a:srgbClr val="000000"/>
                  </a:solidFill>
                  <a:latin typeface="MicrosoftYaHei"/>
                </a:rPr>
                <a:t>对象；</a:t>
              </a:r>
            </a:p>
            <a:p>
              <a:pPr marL="342900" lvl="0" indent="-342900">
                <a:lnSpc>
                  <a:spcPct val="150000"/>
                </a:lnSpc>
                <a:buClr>
                  <a:srgbClr val="262685"/>
                </a:buClr>
                <a:buSzPct val="80000"/>
                <a:buFont typeface="Wingdings" panose="05000000000000000000" pitchFamily="2" charset="2"/>
                <a:buChar char="l"/>
              </a:pPr>
              <a:r>
                <a:rPr lang="zh-CN" altLang="en-US" sz="2000" dirty="0">
                  <a:solidFill>
                    <a:srgbClr val="000000"/>
                  </a:solidFill>
                  <a:latin typeface="MicrosoftYaHei"/>
                </a:rPr>
                <a:t>禁止在函数体内部对数据成员进行写操作。</a:t>
              </a:r>
              <a:endParaRPr lang="en-US" altLang="zh-CN" sz="2000" dirty="0">
                <a:solidFill>
                  <a:srgbClr val="000000"/>
                </a:solidFill>
                <a:latin typeface="MicrosoftYaHei"/>
              </a:endParaRPr>
            </a:p>
          </p:txBody>
        </p:sp>
        <p:sp>
          <p:nvSpPr>
            <p:cNvPr id="27" name="矩形: 圆顶角 26">
              <a:extLst>
                <a:ext uri="{FF2B5EF4-FFF2-40B4-BE49-F238E27FC236}">
                  <a16:creationId xmlns:a16="http://schemas.microsoft.com/office/drawing/2014/main" id="{719DFAEE-4B32-4B36-8FC0-6745C9BE4B71}"/>
                </a:ext>
              </a:extLst>
            </p:cNvPr>
            <p:cNvSpPr/>
            <p:nvPr/>
          </p:nvSpPr>
          <p:spPr>
            <a:xfrm>
              <a:off x="117134" y="4626573"/>
              <a:ext cx="8704052" cy="417061"/>
            </a:xfrm>
            <a:prstGeom prst="round2SameRect">
              <a:avLst>
                <a:gd name="adj1" fmla="val 20076"/>
                <a:gd name="adj2" fmla="val 0"/>
              </a:avLst>
            </a:prstGeom>
            <a:solidFill>
              <a:srgbClr val="262685"/>
            </a:solidFill>
            <a:ln>
              <a:solidFill>
                <a:srgbClr val="2626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FFFF"/>
                  </a:solidFill>
                  <a:latin typeface="MicrosoftYaHei"/>
                </a:rPr>
                <a:t>常量成员函数</a:t>
              </a:r>
              <a:endParaRPr lang="zh-CN" altLang="en-US" sz="2400" dirty="0"/>
            </a:p>
          </p:txBody>
        </p:sp>
      </p:grpSp>
      <p:grpSp>
        <p:nvGrpSpPr>
          <p:cNvPr id="28" name="组合 27">
            <a:extLst>
              <a:ext uri="{FF2B5EF4-FFF2-40B4-BE49-F238E27FC236}">
                <a16:creationId xmlns:a16="http://schemas.microsoft.com/office/drawing/2014/main" id="{3AFA7C83-D494-4D51-8337-09AF50193FC9}"/>
              </a:ext>
            </a:extLst>
          </p:cNvPr>
          <p:cNvGrpSpPr/>
          <p:nvPr/>
        </p:nvGrpSpPr>
        <p:grpSpPr>
          <a:xfrm>
            <a:off x="219977" y="3841908"/>
            <a:ext cx="5520424" cy="1656456"/>
            <a:chOff x="117017" y="4626573"/>
            <a:chExt cx="8704169" cy="1656456"/>
          </a:xfrm>
          <a:effectLst>
            <a:outerShdw blurRad="50800" dist="38100" dir="2700000" algn="tl" rotWithShape="0">
              <a:prstClr val="black">
                <a:alpha val="40000"/>
              </a:prstClr>
            </a:outerShdw>
          </a:effectLst>
        </p:grpSpPr>
        <p:sp>
          <p:nvSpPr>
            <p:cNvPr id="29" name="矩形: 圆角 36">
              <a:extLst>
                <a:ext uri="{FF2B5EF4-FFF2-40B4-BE49-F238E27FC236}">
                  <a16:creationId xmlns:a16="http://schemas.microsoft.com/office/drawing/2014/main" id="{7F486D86-8F6C-430D-97A2-8A3FDA199861}"/>
                </a:ext>
              </a:extLst>
            </p:cNvPr>
            <p:cNvSpPr/>
            <p:nvPr/>
          </p:nvSpPr>
          <p:spPr>
            <a:xfrm>
              <a:off x="117017" y="5051923"/>
              <a:ext cx="8704051" cy="1231106"/>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 fmla="*/ 0 w 8704051"/>
                <a:gd name="connsiteY0" fmla="*/ 823321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103039 h 926360"/>
                <a:gd name="connsiteX4" fmla="*/ 8705787 w 8705787"/>
                <a:gd name="connsiteY4" fmla="*/ 825702 h 926360"/>
                <a:gd name="connsiteX5" fmla="*/ 8605129 w 8705787"/>
                <a:gd name="connsiteY5" fmla="*/ 926360 h 926360"/>
                <a:gd name="connsiteX6" fmla="*/ 102394 w 8705787"/>
                <a:gd name="connsiteY6" fmla="*/ 926360 h 926360"/>
                <a:gd name="connsiteX7" fmla="*/ 1736 w 8705787"/>
                <a:gd name="connsiteY7" fmla="*/ 825702 h 926360"/>
                <a:gd name="connsiteX0" fmla="*/ 1736 w 9277174"/>
                <a:gd name="connsiteY0" fmla="*/ 825702 h 926360"/>
                <a:gd name="connsiteX1" fmla="*/ 0 w 9277174"/>
                <a:gd name="connsiteY1" fmla="*/ 0 h 926360"/>
                <a:gd name="connsiteX2" fmla="*/ 8605129 w 9277174"/>
                <a:gd name="connsiteY2" fmla="*/ 2381 h 926360"/>
                <a:gd name="connsiteX3" fmla="*/ 8705787 w 9277174"/>
                <a:gd name="connsiteY3" fmla="*/ 825702 h 926360"/>
                <a:gd name="connsiteX4" fmla="*/ 8605129 w 9277174"/>
                <a:gd name="connsiteY4" fmla="*/ 926360 h 926360"/>
                <a:gd name="connsiteX5" fmla="*/ 102394 w 9277174"/>
                <a:gd name="connsiteY5" fmla="*/ 926360 h 926360"/>
                <a:gd name="connsiteX6" fmla="*/ 1736 w 9277174"/>
                <a:gd name="connsiteY6" fmla="*/ 825702 h 926360"/>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825702 h 926360"/>
                <a:gd name="connsiteX4" fmla="*/ 8605129 w 8705787"/>
                <a:gd name="connsiteY4" fmla="*/ 926360 h 926360"/>
                <a:gd name="connsiteX5" fmla="*/ 102394 w 8705787"/>
                <a:gd name="connsiteY5" fmla="*/ 926360 h 926360"/>
                <a:gd name="connsiteX6" fmla="*/ 1736 w 8705787"/>
                <a:gd name="connsiteY6" fmla="*/ 825702 h 926360"/>
                <a:gd name="connsiteX0" fmla="*/ 1736 w 8706729"/>
                <a:gd name="connsiteY0" fmla="*/ 825702 h 926360"/>
                <a:gd name="connsiteX1" fmla="*/ 0 w 8706729"/>
                <a:gd name="connsiteY1" fmla="*/ 0 h 926360"/>
                <a:gd name="connsiteX2" fmla="*/ 8706729 w 8706729"/>
                <a:gd name="connsiteY2" fmla="*/ 2381 h 926360"/>
                <a:gd name="connsiteX3" fmla="*/ 8705787 w 8706729"/>
                <a:gd name="connsiteY3" fmla="*/ 825702 h 926360"/>
                <a:gd name="connsiteX4" fmla="*/ 8605129 w 8706729"/>
                <a:gd name="connsiteY4" fmla="*/ 926360 h 926360"/>
                <a:gd name="connsiteX5" fmla="*/ 102394 w 8706729"/>
                <a:gd name="connsiteY5" fmla="*/ 926360 h 926360"/>
                <a:gd name="connsiteX6" fmla="*/ 1736 w 8706729"/>
                <a:gd name="connsiteY6" fmla="*/ 825702 h 926360"/>
                <a:gd name="connsiteX0" fmla="*/ 117 w 8705110"/>
                <a:gd name="connsiteY0" fmla="*/ 825702 h 926360"/>
                <a:gd name="connsiteX1" fmla="*/ 762 w 8705110"/>
                <a:gd name="connsiteY1" fmla="*/ 0 h 926360"/>
                <a:gd name="connsiteX2" fmla="*/ 8705110 w 8705110"/>
                <a:gd name="connsiteY2" fmla="*/ 2381 h 926360"/>
                <a:gd name="connsiteX3" fmla="*/ 8704168 w 8705110"/>
                <a:gd name="connsiteY3" fmla="*/ 825702 h 926360"/>
                <a:gd name="connsiteX4" fmla="*/ 8603510 w 8705110"/>
                <a:gd name="connsiteY4" fmla="*/ 926360 h 926360"/>
                <a:gd name="connsiteX5" fmla="*/ 100775 w 8705110"/>
                <a:gd name="connsiteY5" fmla="*/ 926360 h 926360"/>
                <a:gd name="connsiteX6" fmla="*/ 117 w 8705110"/>
                <a:gd name="connsiteY6" fmla="*/ 825702 h 92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en-US" altLang="zh-CN" sz="1400" dirty="0">
                  <a:solidFill>
                    <a:srgbClr val="0000FF"/>
                  </a:solidFill>
                  <a:latin typeface="Courier New" panose="02070309020205020404" pitchFamily="49" charset="0"/>
                  <a:cs typeface="Courier New" panose="02070309020205020404" pitchFamily="49" charset="0"/>
                </a:rPr>
                <a:t>double</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795E26"/>
                  </a:solidFill>
                  <a:latin typeface="Courier New" panose="02070309020205020404" pitchFamily="49" charset="0"/>
                  <a:cs typeface="Courier New" panose="02070309020205020404" pitchFamily="49" charset="0"/>
                </a:rPr>
                <a:t>value</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FF"/>
                  </a:solidFill>
                  <a:latin typeface="Courier New" panose="02070309020205020404" pitchFamily="49" charset="0"/>
                  <a:cs typeface="Courier New" panose="02070309020205020404" pitchFamily="49" charset="0"/>
                </a:rPr>
                <a:t>const</a:t>
              </a:r>
              <a:r>
                <a:rPr lang="en-US" altLang="zh-CN" sz="1400" dirty="0">
                  <a:solidFill>
                    <a:srgbClr val="000000"/>
                  </a:solidFill>
                  <a:latin typeface="Courier New" panose="02070309020205020404" pitchFamily="49" charset="0"/>
                  <a:cs typeface="Courier New" panose="02070309020205020404" pitchFamily="49" charset="0"/>
                </a:rPr>
                <a:t>;</a:t>
              </a:r>
            </a:p>
            <a:p>
              <a:endParaRPr lang="en-US" altLang="zh-CN" sz="1400" dirty="0">
                <a:solidFill>
                  <a:srgbClr val="000000"/>
                </a:solidFill>
                <a:latin typeface="Courier New" panose="02070309020205020404" pitchFamily="49" charset="0"/>
                <a:cs typeface="Courier New" panose="02070309020205020404" pitchFamily="49" charset="0"/>
              </a:endParaRPr>
            </a:p>
            <a:p>
              <a:pPr lvl="0" algn="ctr"/>
              <a:r>
                <a:rPr lang="zh-CN" altLang="en-US" dirty="0">
                  <a:solidFill>
                    <a:prstClr val="black"/>
                  </a:solidFill>
                </a:rPr>
                <a:t>等价于</a:t>
              </a:r>
            </a:p>
            <a:p>
              <a:pPr lvl="0"/>
              <a:endParaRPr lang="en-US" altLang="zh-CN" sz="1400" dirty="0">
                <a:solidFill>
                  <a:srgbClr val="0000FF"/>
                </a:solidFill>
                <a:latin typeface="Courier New" panose="02070309020205020404" pitchFamily="49" charset="0"/>
                <a:cs typeface="Courier New" panose="02070309020205020404" pitchFamily="49" charset="0"/>
              </a:endParaRPr>
            </a:p>
            <a:p>
              <a:pPr lvl="0"/>
              <a:r>
                <a:rPr lang="en-US" altLang="zh-CN" sz="1400" dirty="0">
                  <a:solidFill>
                    <a:srgbClr val="0000FF"/>
                  </a:solidFill>
                  <a:latin typeface="Courier New" panose="02070309020205020404" pitchFamily="49" charset="0"/>
                  <a:cs typeface="Courier New" panose="02070309020205020404" pitchFamily="49" charset="0"/>
                </a:rPr>
                <a:t>double</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795E26"/>
                  </a:solidFill>
                  <a:latin typeface="Courier New" panose="02070309020205020404" pitchFamily="49" charset="0"/>
                  <a:cs typeface="Courier New" panose="02070309020205020404" pitchFamily="49" charset="0"/>
                </a:rPr>
                <a:t>value</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FF"/>
                  </a:solidFill>
                  <a:latin typeface="Courier New" panose="02070309020205020404" pitchFamily="49" charset="0"/>
                  <a:cs typeface="Courier New" panose="02070309020205020404" pitchFamily="49" charset="0"/>
                </a:rPr>
                <a:t>const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267F99"/>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FF"/>
                  </a:solidFill>
                  <a:latin typeface="Courier New" panose="02070309020205020404" pitchFamily="49" charset="0"/>
                  <a:cs typeface="Courier New" panose="02070309020205020404" pitchFamily="49" charset="0"/>
                </a:rPr>
                <a:t>const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FF"/>
                  </a:solidFill>
                  <a:latin typeface="Courier New" panose="02070309020205020404" pitchFamily="49" charset="0"/>
                  <a:cs typeface="Courier New" panose="02070309020205020404" pitchFamily="49" charset="0"/>
                </a:rPr>
                <a:t>this</a:t>
              </a:r>
              <a:r>
                <a:rPr lang="en-US" altLang="zh-CN" sz="1400" dirty="0">
                  <a:solidFill>
                    <a:srgbClr val="000000"/>
                  </a:solidFill>
                  <a:latin typeface="Courier New" panose="02070309020205020404" pitchFamily="49" charset="0"/>
                  <a:cs typeface="Courier New" panose="02070309020205020404" pitchFamily="49" charset="0"/>
                </a:rPr>
                <a:t>);</a:t>
              </a:r>
            </a:p>
          </p:txBody>
        </p:sp>
        <p:grpSp>
          <p:nvGrpSpPr>
            <p:cNvPr id="30" name="组合 29">
              <a:extLst>
                <a:ext uri="{FF2B5EF4-FFF2-40B4-BE49-F238E27FC236}">
                  <a16:creationId xmlns:a16="http://schemas.microsoft.com/office/drawing/2014/main" id="{EAB48263-F61F-44CC-B8DA-0C45DAA19B82}"/>
                </a:ext>
              </a:extLst>
            </p:cNvPr>
            <p:cNvGrpSpPr/>
            <p:nvPr/>
          </p:nvGrpSpPr>
          <p:grpSpPr>
            <a:xfrm>
              <a:off x="117133" y="4626573"/>
              <a:ext cx="8704053" cy="475449"/>
              <a:chOff x="219973" y="1763590"/>
              <a:chExt cx="8704053" cy="475449"/>
            </a:xfrm>
          </p:grpSpPr>
          <p:sp>
            <p:nvSpPr>
              <p:cNvPr id="31" name="矩形: 圆顶角 30">
                <a:extLst>
                  <a:ext uri="{FF2B5EF4-FFF2-40B4-BE49-F238E27FC236}">
                    <a16:creationId xmlns:a16="http://schemas.microsoft.com/office/drawing/2014/main" id="{40BA6626-FD6F-4722-9E28-7A7FB67F7AE6}"/>
                  </a:ext>
                </a:extLst>
              </p:cNvPr>
              <p:cNvSpPr/>
              <p:nvPr/>
            </p:nvSpPr>
            <p:spPr>
              <a:xfrm>
                <a:off x="219975" y="1763590"/>
                <a:ext cx="8704051" cy="417061"/>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FFFF"/>
                    </a:solidFill>
                    <a:latin typeface="Courier New" panose="02070309020205020404" pitchFamily="49" charset="0"/>
                    <a:cs typeface="Courier New" panose="02070309020205020404" pitchFamily="49" charset="0"/>
                  </a:rPr>
                  <a:t>示例</a:t>
                </a:r>
                <a:endParaRPr lang="zh-CN" altLang="en-US" sz="2400" dirty="0"/>
              </a:p>
            </p:txBody>
          </p:sp>
          <p:sp>
            <p:nvSpPr>
              <p:cNvPr id="32" name="矩形 31">
                <a:extLst>
                  <a:ext uri="{FF2B5EF4-FFF2-40B4-BE49-F238E27FC236}">
                    <a16:creationId xmlns:a16="http://schemas.microsoft.com/office/drawing/2014/main" id="{76214BD2-7AF9-4A53-BAB2-F45F234060A4}"/>
                  </a:ext>
                </a:extLst>
              </p:cNvPr>
              <p:cNvSpPr/>
              <p:nvPr/>
            </p:nvSpPr>
            <p:spPr>
              <a:xfrm>
                <a:off x="219973" y="1777374"/>
                <a:ext cx="8704051" cy="461665"/>
              </a:xfrm>
              <a:prstGeom prst="rect">
                <a:avLst/>
              </a:prstGeom>
            </p:spPr>
            <p:txBody>
              <a:bodyPr wrap="square">
                <a:spAutoFit/>
              </a:bodyPr>
              <a:lstStyle/>
              <a:p>
                <a:endParaRPr lang="zh-CN" altLang="en-US" sz="2400" dirty="0">
                  <a:solidFill>
                    <a:schemeClr val="bg1"/>
                  </a:solidFill>
                  <a:latin typeface="Courier New" panose="02070309020205020404" pitchFamily="49" charset="0"/>
                  <a:cs typeface="Courier New" panose="02070309020205020404" pitchFamily="49" charset="0"/>
                </a:endParaRPr>
              </a:p>
            </p:txBody>
          </p:sp>
        </p:grpSp>
      </p:grpSp>
      <p:grpSp>
        <p:nvGrpSpPr>
          <p:cNvPr id="33" name="组合 32">
            <a:extLst>
              <a:ext uri="{FF2B5EF4-FFF2-40B4-BE49-F238E27FC236}">
                <a16:creationId xmlns:a16="http://schemas.microsoft.com/office/drawing/2014/main" id="{D2941FAD-79C5-4351-B178-A6400A8FD59C}"/>
              </a:ext>
            </a:extLst>
          </p:cNvPr>
          <p:cNvGrpSpPr/>
          <p:nvPr/>
        </p:nvGrpSpPr>
        <p:grpSpPr>
          <a:xfrm>
            <a:off x="5890774" y="3841907"/>
            <a:ext cx="3033129" cy="1441013"/>
            <a:chOff x="117017" y="4626573"/>
            <a:chExt cx="8704169" cy="1441013"/>
          </a:xfrm>
          <a:effectLst>
            <a:outerShdw blurRad="50800" dist="38100" dir="2700000" algn="tl" rotWithShape="0">
              <a:prstClr val="black">
                <a:alpha val="40000"/>
              </a:prstClr>
            </a:outerShdw>
          </a:effectLst>
        </p:grpSpPr>
        <p:sp>
          <p:nvSpPr>
            <p:cNvPr id="34" name="矩形: 圆角 36">
              <a:extLst>
                <a:ext uri="{FF2B5EF4-FFF2-40B4-BE49-F238E27FC236}">
                  <a16:creationId xmlns:a16="http://schemas.microsoft.com/office/drawing/2014/main" id="{FDDC0160-39B5-4E28-B6D4-BC89F3B29C90}"/>
                </a:ext>
              </a:extLst>
            </p:cNvPr>
            <p:cNvSpPr/>
            <p:nvPr/>
          </p:nvSpPr>
          <p:spPr>
            <a:xfrm>
              <a:off x="117017" y="5051923"/>
              <a:ext cx="8704054" cy="1015663"/>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 fmla="*/ 0 w 8704051"/>
                <a:gd name="connsiteY0" fmla="*/ 823321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103039 h 926360"/>
                <a:gd name="connsiteX4" fmla="*/ 8705787 w 8705787"/>
                <a:gd name="connsiteY4" fmla="*/ 825702 h 926360"/>
                <a:gd name="connsiteX5" fmla="*/ 8605129 w 8705787"/>
                <a:gd name="connsiteY5" fmla="*/ 926360 h 926360"/>
                <a:gd name="connsiteX6" fmla="*/ 102394 w 8705787"/>
                <a:gd name="connsiteY6" fmla="*/ 926360 h 926360"/>
                <a:gd name="connsiteX7" fmla="*/ 1736 w 8705787"/>
                <a:gd name="connsiteY7" fmla="*/ 825702 h 926360"/>
                <a:gd name="connsiteX0" fmla="*/ 1736 w 9277174"/>
                <a:gd name="connsiteY0" fmla="*/ 825702 h 926360"/>
                <a:gd name="connsiteX1" fmla="*/ 0 w 9277174"/>
                <a:gd name="connsiteY1" fmla="*/ 0 h 926360"/>
                <a:gd name="connsiteX2" fmla="*/ 8605129 w 9277174"/>
                <a:gd name="connsiteY2" fmla="*/ 2381 h 926360"/>
                <a:gd name="connsiteX3" fmla="*/ 8705787 w 9277174"/>
                <a:gd name="connsiteY3" fmla="*/ 825702 h 926360"/>
                <a:gd name="connsiteX4" fmla="*/ 8605129 w 9277174"/>
                <a:gd name="connsiteY4" fmla="*/ 926360 h 926360"/>
                <a:gd name="connsiteX5" fmla="*/ 102394 w 9277174"/>
                <a:gd name="connsiteY5" fmla="*/ 926360 h 926360"/>
                <a:gd name="connsiteX6" fmla="*/ 1736 w 9277174"/>
                <a:gd name="connsiteY6" fmla="*/ 825702 h 926360"/>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825702 h 926360"/>
                <a:gd name="connsiteX4" fmla="*/ 8605129 w 8705787"/>
                <a:gd name="connsiteY4" fmla="*/ 926360 h 926360"/>
                <a:gd name="connsiteX5" fmla="*/ 102394 w 8705787"/>
                <a:gd name="connsiteY5" fmla="*/ 926360 h 926360"/>
                <a:gd name="connsiteX6" fmla="*/ 1736 w 8705787"/>
                <a:gd name="connsiteY6" fmla="*/ 825702 h 926360"/>
                <a:gd name="connsiteX0" fmla="*/ 1736 w 8706729"/>
                <a:gd name="connsiteY0" fmla="*/ 825702 h 926360"/>
                <a:gd name="connsiteX1" fmla="*/ 0 w 8706729"/>
                <a:gd name="connsiteY1" fmla="*/ 0 h 926360"/>
                <a:gd name="connsiteX2" fmla="*/ 8706729 w 8706729"/>
                <a:gd name="connsiteY2" fmla="*/ 2381 h 926360"/>
                <a:gd name="connsiteX3" fmla="*/ 8705787 w 8706729"/>
                <a:gd name="connsiteY3" fmla="*/ 825702 h 926360"/>
                <a:gd name="connsiteX4" fmla="*/ 8605129 w 8706729"/>
                <a:gd name="connsiteY4" fmla="*/ 926360 h 926360"/>
                <a:gd name="connsiteX5" fmla="*/ 102394 w 8706729"/>
                <a:gd name="connsiteY5" fmla="*/ 926360 h 926360"/>
                <a:gd name="connsiteX6" fmla="*/ 1736 w 8706729"/>
                <a:gd name="connsiteY6" fmla="*/ 825702 h 926360"/>
                <a:gd name="connsiteX0" fmla="*/ 117 w 8705110"/>
                <a:gd name="connsiteY0" fmla="*/ 825702 h 926360"/>
                <a:gd name="connsiteX1" fmla="*/ 762 w 8705110"/>
                <a:gd name="connsiteY1" fmla="*/ 0 h 926360"/>
                <a:gd name="connsiteX2" fmla="*/ 8705110 w 8705110"/>
                <a:gd name="connsiteY2" fmla="*/ 2381 h 926360"/>
                <a:gd name="connsiteX3" fmla="*/ 8704168 w 8705110"/>
                <a:gd name="connsiteY3" fmla="*/ 825702 h 926360"/>
                <a:gd name="connsiteX4" fmla="*/ 8603510 w 8705110"/>
                <a:gd name="connsiteY4" fmla="*/ 926360 h 926360"/>
                <a:gd name="connsiteX5" fmla="*/ 100775 w 8705110"/>
                <a:gd name="connsiteY5" fmla="*/ 926360 h 926360"/>
                <a:gd name="connsiteX6" fmla="*/ 117 w 8705110"/>
                <a:gd name="connsiteY6" fmla="*/ 825702 h 92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FCF6EE"/>
            </a:solidFill>
            <a:ln>
              <a:solidFill>
                <a:srgbClr val="FCF6EE"/>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buClr>
                  <a:srgbClr val="E2A856"/>
                </a:buClr>
                <a:buSzPct val="80000"/>
              </a:pPr>
              <a:r>
                <a:rPr lang="en-US" altLang="zh-CN" sz="2000" dirty="0">
                  <a:solidFill>
                    <a:prstClr val="black"/>
                  </a:solidFill>
                  <a:latin typeface="Courier New" panose="02070309020205020404" pitchFamily="49" charset="0"/>
                  <a:cs typeface="Courier New" panose="02070309020205020404" pitchFamily="49" charset="0"/>
                </a:rPr>
                <a:t>this</a:t>
              </a:r>
              <a:r>
                <a:rPr lang="en-US" altLang="zh-CN" sz="2000" dirty="0">
                  <a:solidFill>
                    <a:prstClr val="black"/>
                  </a:solidFill>
                </a:rPr>
                <a:t> </a:t>
              </a:r>
              <a:r>
                <a:rPr lang="zh-CN" altLang="en-US" sz="2000" dirty="0">
                  <a:solidFill>
                    <a:prstClr val="black"/>
                  </a:solidFill>
                </a:rPr>
                <a:t>指针是一个指向 </a:t>
              </a:r>
              <a:r>
                <a:rPr lang="en-US" altLang="zh-CN" sz="2000" dirty="0">
                  <a:solidFill>
                    <a:prstClr val="black"/>
                  </a:solidFill>
                  <a:latin typeface="Courier New" panose="02070309020205020404" pitchFamily="49" charset="0"/>
                  <a:cs typeface="Courier New" panose="02070309020205020404" pitchFamily="49" charset="0"/>
                </a:rPr>
                <a:t>const</a:t>
              </a:r>
              <a:r>
                <a:rPr lang="en-US" altLang="zh-CN" sz="2000" dirty="0">
                  <a:solidFill>
                    <a:prstClr val="black"/>
                  </a:solidFill>
                </a:rPr>
                <a:t> </a:t>
              </a:r>
              <a:r>
                <a:rPr lang="zh-CN" altLang="en-US" sz="2000" dirty="0">
                  <a:solidFill>
                    <a:prstClr val="black"/>
                  </a:solidFill>
                </a:rPr>
                <a:t>对象的 </a:t>
              </a:r>
              <a:r>
                <a:rPr lang="en-US" altLang="zh-CN" sz="2000" dirty="0">
                  <a:solidFill>
                    <a:prstClr val="black"/>
                  </a:solidFill>
                  <a:latin typeface="Courier New" panose="02070309020205020404" pitchFamily="49" charset="0"/>
                  <a:cs typeface="Courier New" panose="02070309020205020404" pitchFamily="49" charset="0"/>
                </a:rPr>
                <a:t>const</a:t>
              </a:r>
              <a:r>
                <a:rPr lang="en-US" altLang="zh-CN" sz="2000" dirty="0">
                  <a:solidFill>
                    <a:prstClr val="black"/>
                  </a:solidFill>
                </a:rPr>
                <a:t> </a:t>
              </a:r>
              <a:r>
                <a:rPr lang="zh-CN" altLang="en-US" sz="2000" dirty="0">
                  <a:solidFill>
                    <a:prstClr val="black"/>
                  </a:solidFill>
                </a:rPr>
                <a:t>指针。</a:t>
              </a:r>
            </a:p>
          </p:txBody>
        </p:sp>
        <p:grpSp>
          <p:nvGrpSpPr>
            <p:cNvPr id="35" name="组合 34">
              <a:extLst>
                <a:ext uri="{FF2B5EF4-FFF2-40B4-BE49-F238E27FC236}">
                  <a16:creationId xmlns:a16="http://schemas.microsoft.com/office/drawing/2014/main" id="{6C3B7CB4-DDA9-4093-876D-973B70D8E5BE}"/>
                </a:ext>
              </a:extLst>
            </p:cNvPr>
            <p:cNvGrpSpPr/>
            <p:nvPr/>
          </p:nvGrpSpPr>
          <p:grpSpPr>
            <a:xfrm>
              <a:off x="117133" y="4626573"/>
              <a:ext cx="8704053" cy="475449"/>
              <a:chOff x="219973" y="1763590"/>
              <a:chExt cx="8704053" cy="475449"/>
            </a:xfrm>
          </p:grpSpPr>
          <p:sp>
            <p:nvSpPr>
              <p:cNvPr id="36" name="矩形: 圆顶角 35">
                <a:extLst>
                  <a:ext uri="{FF2B5EF4-FFF2-40B4-BE49-F238E27FC236}">
                    <a16:creationId xmlns:a16="http://schemas.microsoft.com/office/drawing/2014/main" id="{A877C6DF-9547-4822-8C09-2FA927EDD357}"/>
                  </a:ext>
                </a:extLst>
              </p:cNvPr>
              <p:cNvSpPr/>
              <p:nvPr/>
            </p:nvSpPr>
            <p:spPr>
              <a:xfrm>
                <a:off x="219974" y="1763590"/>
                <a:ext cx="8704052" cy="417061"/>
              </a:xfrm>
              <a:prstGeom prst="round2SameRect">
                <a:avLst>
                  <a:gd name="adj1" fmla="val 20076"/>
                  <a:gd name="adj2" fmla="val 0"/>
                </a:avLst>
              </a:prstGeom>
              <a:solidFill>
                <a:srgbClr val="E2A856"/>
              </a:solidFill>
              <a:ln>
                <a:solidFill>
                  <a:srgbClr val="E2A8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bg1"/>
                    </a:solidFill>
                    <a:latin typeface="Courier New" panose="02070309020205020404" pitchFamily="49" charset="0"/>
                    <a:cs typeface="Courier New" panose="02070309020205020404" pitchFamily="49" charset="0"/>
                  </a:rPr>
                  <a:t>说明</a:t>
                </a:r>
              </a:p>
            </p:txBody>
          </p:sp>
          <p:sp>
            <p:nvSpPr>
              <p:cNvPr id="37" name="矩形 36">
                <a:extLst>
                  <a:ext uri="{FF2B5EF4-FFF2-40B4-BE49-F238E27FC236}">
                    <a16:creationId xmlns:a16="http://schemas.microsoft.com/office/drawing/2014/main" id="{44D6821F-13B8-48DB-BB3D-41831F6B1966}"/>
                  </a:ext>
                </a:extLst>
              </p:cNvPr>
              <p:cNvSpPr/>
              <p:nvPr/>
            </p:nvSpPr>
            <p:spPr>
              <a:xfrm>
                <a:off x="219973" y="1777374"/>
                <a:ext cx="8704051" cy="461665"/>
              </a:xfrm>
              <a:prstGeom prst="rect">
                <a:avLst/>
              </a:prstGeom>
            </p:spPr>
            <p:txBody>
              <a:bodyPr wrap="square">
                <a:spAutoFit/>
              </a:bodyPr>
              <a:lstStyle/>
              <a:p>
                <a:endParaRPr lang="zh-CN" altLang="en-US" sz="2400" dirty="0">
                  <a:solidFill>
                    <a:schemeClr val="bg1"/>
                  </a:solidFill>
                  <a:latin typeface="Courier New" panose="02070309020205020404" pitchFamily="49" charset="0"/>
                  <a:cs typeface="Courier New" panose="02070309020205020404" pitchFamily="49" charset="0"/>
                </a:endParaRPr>
              </a:p>
            </p:txBody>
          </p:sp>
        </p:grpSp>
      </p:grpSp>
    </p:spTree>
    <p:extLst>
      <p:ext uri="{BB962C8B-B14F-4D97-AF65-F5344CB8AC3E}">
        <p14:creationId xmlns:p14="http://schemas.microsoft.com/office/powerpoint/2010/main" val="3257394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457950" y="6383729"/>
            <a:ext cx="2057400" cy="365125"/>
          </a:xfrm>
        </p:spPr>
        <p:txBody>
          <a:bodyPr/>
          <a:lstStyle/>
          <a:p>
            <a:fld id="{6AD33FD5-61D2-4238-98DB-DB8C208BC919}" type="slidenum">
              <a:rPr lang="zh-CN" altLang="en-US" smtClean="0"/>
              <a:t>9</a:t>
            </a:fld>
            <a:endParaRPr lang="zh-CN" altLang="en-US" dirty="0"/>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842066" cy="584775"/>
          </a:xfrm>
          <a:prstGeom prst="rect">
            <a:avLst/>
          </a:prstGeom>
          <a:noFill/>
        </p:spPr>
        <p:txBody>
          <a:bodyPr wrap="square" rtlCol="0">
            <a:spAutoFit/>
          </a:bodyPr>
          <a:lstStyle/>
          <a:p>
            <a:r>
              <a:rPr lang="en-US" altLang="zh-CN" sz="3200" dirty="0">
                <a:solidFill>
                  <a:schemeClr val="bg1"/>
                </a:solidFill>
              </a:rPr>
              <a:t>6.1.3 </a:t>
            </a:r>
            <a:r>
              <a:rPr lang="zh-CN" altLang="en-US" sz="3200" dirty="0">
                <a:solidFill>
                  <a:schemeClr val="bg1"/>
                </a:solidFill>
              </a:rPr>
              <a:t>定义辅助函数</a:t>
            </a:r>
            <a:endParaRPr lang="zh-CN" altLang="en-US" sz="2400" dirty="0">
              <a:solidFill>
                <a:schemeClr val="bg1"/>
              </a:solidFill>
            </a:endParaRPr>
          </a:p>
        </p:txBody>
      </p:sp>
      <p:grpSp>
        <p:nvGrpSpPr>
          <p:cNvPr id="64" name="组合 63">
            <a:extLst>
              <a:ext uri="{FF2B5EF4-FFF2-40B4-BE49-F238E27FC236}">
                <a16:creationId xmlns:a16="http://schemas.microsoft.com/office/drawing/2014/main" id="{66CC337D-3988-43ED-B4B9-3C46065D685A}"/>
              </a:ext>
            </a:extLst>
          </p:cNvPr>
          <p:cNvGrpSpPr/>
          <p:nvPr/>
        </p:nvGrpSpPr>
        <p:grpSpPr>
          <a:xfrm>
            <a:off x="219958" y="1341424"/>
            <a:ext cx="8704068" cy="2299251"/>
            <a:chOff x="219958" y="1763591"/>
            <a:chExt cx="8704068" cy="2299251"/>
          </a:xfrm>
        </p:grpSpPr>
        <p:grpSp>
          <p:nvGrpSpPr>
            <p:cNvPr id="65" name="组合 64">
              <a:extLst>
                <a:ext uri="{FF2B5EF4-FFF2-40B4-BE49-F238E27FC236}">
                  <a16:creationId xmlns:a16="http://schemas.microsoft.com/office/drawing/2014/main" id="{626F6B44-7723-4302-8E01-C2A914EB8CEE}"/>
                </a:ext>
              </a:extLst>
            </p:cNvPr>
            <p:cNvGrpSpPr/>
            <p:nvPr/>
          </p:nvGrpSpPr>
          <p:grpSpPr>
            <a:xfrm>
              <a:off x="219974" y="1763591"/>
              <a:ext cx="8704052" cy="2299251"/>
              <a:chOff x="219974" y="1770733"/>
              <a:chExt cx="8704052" cy="2144124"/>
            </a:xfrm>
            <a:effectLst>
              <a:outerShdw blurRad="50800" dist="69850" dir="2700000" algn="tl" rotWithShape="0">
                <a:prstClr val="black">
                  <a:alpha val="40000"/>
                </a:prstClr>
              </a:outerShdw>
            </a:effectLst>
          </p:grpSpPr>
          <p:sp>
            <p:nvSpPr>
              <p:cNvPr id="68" name="矩形: 圆角 67">
                <a:extLst>
                  <a:ext uri="{FF2B5EF4-FFF2-40B4-BE49-F238E27FC236}">
                    <a16:creationId xmlns:a16="http://schemas.microsoft.com/office/drawing/2014/main" id="{8E154EF9-1E53-4B5E-8B0A-8A86F142F78E}"/>
                  </a:ext>
                </a:extLst>
              </p:cNvPr>
              <p:cNvSpPr/>
              <p:nvPr/>
            </p:nvSpPr>
            <p:spPr>
              <a:xfrm>
                <a:off x="219974" y="1770733"/>
                <a:ext cx="8704052" cy="2144124"/>
              </a:xfrm>
              <a:prstGeom prst="roundRect">
                <a:avLst>
                  <a:gd name="adj" fmla="val 2468"/>
                </a:avLst>
              </a:prstGeom>
              <a:solidFill>
                <a:srgbClr val="E9E9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9" name="矩形: 圆顶角 68">
                <a:extLst>
                  <a:ext uri="{FF2B5EF4-FFF2-40B4-BE49-F238E27FC236}">
                    <a16:creationId xmlns:a16="http://schemas.microsoft.com/office/drawing/2014/main" id="{9A508576-A91E-422C-B280-316158473E11}"/>
                  </a:ext>
                </a:extLst>
              </p:cNvPr>
              <p:cNvSpPr/>
              <p:nvPr/>
            </p:nvSpPr>
            <p:spPr>
              <a:xfrm>
                <a:off x="219974" y="1770733"/>
                <a:ext cx="8704052" cy="388922"/>
              </a:xfrm>
              <a:prstGeom prst="round2SameRect">
                <a:avLst>
                  <a:gd name="adj1" fmla="val 20076"/>
                  <a:gd name="adj2" fmla="val 0"/>
                </a:avLst>
              </a:prstGeom>
              <a:solidFill>
                <a:srgbClr val="262685"/>
              </a:solidFill>
              <a:ln>
                <a:solidFill>
                  <a:srgbClr val="2626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66" name="矩形 65">
              <a:extLst>
                <a:ext uri="{FF2B5EF4-FFF2-40B4-BE49-F238E27FC236}">
                  <a16:creationId xmlns:a16="http://schemas.microsoft.com/office/drawing/2014/main" id="{22C0F17B-E6BF-4251-A6E5-98C5619FA462}"/>
                </a:ext>
              </a:extLst>
            </p:cNvPr>
            <p:cNvSpPr/>
            <p:nvPr/>
          </p:nvSpPr>
          <p:spPr>
            <a:xfrm>
              <a:off x="219958" y="2128748"/>
              <a:ext cx="8704047" cy="1889876"/>
            </a:xfrm>
            <a:prstGeom prst="rect">
              <a:avLst/>
            </a:prstGeom>
          </p:spPr>
          <p:txBody>
            <a:bodyPr wrap="square">
              <a:spAutoFit/>
            </a:bodyPr>
            <a:lstStyle/>
            <a:p>
              <a:pPr>
                <a:lnSpc>
                  <a:spcPct val="150000"/>
                </a:lnSpc>
                <a:buClr>
                  <a:srgbClr val="262685"/>
                </a:buClr>
                <a:buSzPct val="80000"/>
              </a:pPr>
              <a:r>
                <a:rPr lang="zh-CN" altLang="en-US" sz="2000" dirty="0">
                  <a:solidFill>
                    <a:srgbClr val="000000"/>
                  </a:solidFill>
                  <a:latin typeface="MicrosoftYaHei"/>
                </a:rPr>
                <a:t>一个类需要一些普通函数来辅助完成某些操作，不是类的成员函数，从概念上属于类的接口。</a:t>
              </a:r>
            </a:p>
            <a:p>
              <a:pPr marL="342900" indent="-342900">
                <a:lnSpc>
                  <a:spcPct val="150000"/>
                </a:lnSpc>
                <a:buClr>
                  <a:srgbClr val="262685"/>
                </a:buClr>
                <a:buSzPct val="80000"/>
                <a:buFont typeface="Wingdings" panose="05000000000000000000" pitchFamily="2" charset="2"/>
                <a:buChar char="l"/>
              </a:pPr>
              <a:r>
                <a:rPr lang="zh-CN" altLang="en-US" sz="2000" dirty="0">
                  <a:solidFill>
                    <a:srgbClr val="000000"/>
                  </a:solidFill>
                  <a:latin typeface="MicrosoftYaHei"/>
                </a:rPr>
                <a:t>通常将它们的声明和类的定义放到同一个头文件内；</a:t>
              </a:r>
            </a:p>
            <a:p>
              <a:pPr marL="342900" indent="-342900">
                <a:lnSpc>
                  <a:spcPct val="150000"/>
                </a:lnSpc>
                <a:buClr>
                  <a:srgbClr val="262685"/>
                </a:buClr>
                <a:buSzPct val="80000"/>
                <a:buFont typeface="Wingdings" panose="05000000000000000000" pitchFamily="2" charset="2"/>
                <a:buChar char="l"/>
              </a:pPr>
              <a:r>
                <a:rPr lang="zh-CN" altLang="en-US" sz="2000" dirty="0">
                  <a:solidFill>
                    <a:srgbClr val="000000"/>
                  </a:solidFill>
                  <a:latin typeface="MicrosoftYaHei"/>
                </a:rPr>
                <a:t>定义和类成员函数的定义放到同一个源文件内。</a:t>
              </a:r>
              <a:endParaRPr lang="en-US" altLang="zh-CN" sz="2000" dirty="0">
                <a:solidFill>
                  <a:srgbClr val="000000"/>
                </a:solidFill>
                <a:latin typeface="MicrosoftYaHei"/>
              </a:endParaRPr>
            </a:p>
          </p:txBody>
        </p:sp>
        <p:sp>
          <p:nvSpPr>
            <p:cNvPr id="67" name="矩形 66">
              <a:extLst>
                <a:ext uri="{FF2B5EF4-FFF2-40B4-BE49-F238E27FC236}">
                  <a16:creationId xmlns:a16="http://schemas.microsoft.com/office/drawing/2014/main" id="{A56A3D0B-AE8E-4632-B3F6-AFAD3A87FD81}"/>
                </a:ext>
              </a:extLst>
            </p:cNvPr>
            <p:cNvSpPr/>
            <p:nvPr/>
          </p:nvSpPr>
          <p:spPr>
            <a:xfrm>
              <a:off x="219973" y="1777374"/>
              <a:ext cx="8704051" cy="461665"/>
            </a:xfrm>
            <a:prstGeom prst="rect">
              <a:avLst/>
            </a:prstGeom>
          </p:spPr>
          <p:txBody>
            <a:bodyPr wrap="square">
              <a:spAutoFit/>
            </a:bodyPr>
            <a:lstStyle/>
            <a:p>
              <a:r>
                <a:rPr lang="zh-CN" altLang="en-US" sz="2400" dirty="0">
                  <a:solidFill>
                    <a:srgbClr val="FFFFFF"/>
                  </a:solidFill>
                  <a:latin typeface="MicrosoftYaHei"/>
                </a:rPr>
                <a:t>辅助函数</a:t>
              </a:r>
              <a:endParaRPr lang="zh-CN" altLang="en-US" sz="2400" dirty="0"/>
            </a:p>
          </p:txBody>
        </p:sp>
      </p:grpSp>
      <p:grpSp>
        <p:nvGrpSpPr>
          <p:cNvPr id="17" name="组合 16">
            <a:extLst>
              <a:ext uri="{FF2B5EF4-FFF2-40B4-BE49-F238E27FC236}">
                <a16:creationId xmlns:a16="http://schemas.microsoft.com/office/drawing/2014/main" id="{34699C3B-6007-4544-8A4D-450F0055CE56}"/>
              </a:ext>
            </a:extLst>
          </p:cNvPr>
          <p:cNvGrpSpPr/>
          <p:nvPr/>
        </p:nvGrpSpPr>
        <p:grpSpPr>
          <a:xfrm>
            <a:off x="219959" y="4057490"/>
            <a:ext cx="8704046" cy="1810345"/>
            <a:chOff x="117017" y="4626573"/>
            <a:chExt cx="8704169" cy="1810345"/>
          </a:xfrm>
          <a:effectLst>
            <a:outerShdw blurRad="50800" dist="38100" dir="2700000" algn="tl" rotWithShape="0">
              <a:prstClr val="black">
                <a:alpha val="40000"/>
              </a:prstClr>
            </a:outerShdw>
          </a:effectLst>
        </p:grpSpPr>
        <p:sp>
          <p:nvSpPr>
            <p:cNvPr id="18" name="矩形: 圆角 36">
              <a:extLst>
                <a:ext uri="{FF2B5EF4-FFF2-40B4-BE49-F238E27FC236}">
                  <a16:creationId xmlns:a16="http://schemas.microsoft.com/office/drawing/2014/main" id="{CE07B89C-BBE5-4DD3-AD30-3E2C21F7AD55}"/>
                </a:ext>
              </a:extLst>
            </p:cNvPr>
            <p:cNvSpPr/>
            <p:nvPr/>
          </p:nvSpPr>
          <p:spPr>
            <a:xfrm>
              <a:off x="117017" y="5051923"/>
              <a:ext cx="8704051" cy="1384995"/>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 fmla="*/ 0 w 8704051"/>
                <a:gd name="connsiteY0" fmla="*/ 823321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103039 h 926360"/>
                <a:gd name="connsiteX4" fmla="*/ 8705787 w 8705787"/>
                <a:gd name="connsiteY4" fmla="*/ 825702 h 926360"/>
                <a:gd name="connsiteX5" fmla="*/ 8605129 w 8705787"/>
                <a:gd name="connsiteY5" fmla="*/ 926360 h 926360"/>
                <a:gd name="connsiteX6" fmla="*/ 102394 w 8705787"/>
                <a:gd name="connsiteY6" fmla="*/ 926360 h 926360"/>
                <a:gd name="connsiteX7" fmla="*/ 1736 w 8705787"/>
                <a:gd name="connsiteY7" fmla="*/ 825702 h 926360"/>
                <a:gd name="connsiteX0" fmla="*/ 1736 w 9277174"/>
                <a:gd name="connsiteY0" fmla="*/ 825702 h 926360"/>
                <a:gd name="connsiteX1" fmla="*/ 0 w 9277174"/>
                <a:gd name="connsiteY1" fmla="*/ 0 h 926360"/>
                <a:gd name="connsiteX2" fmla="*/ 8605129 w 9277174"/>
                <a:gd name="connsiteY2" fmla="*/ 2381 h 926360"/>
                <a:gd name="connsiteX3" fmla="*/ 8705787 w 9277174"/>
                <a:gd name="connsiteY3" fmla="*/ 825702 h 926360"/>
                <a:gd name="connsiteX4" fmla="*/ 8605129 w 9277174"/>
                <a:gd name="connsiteY4" fmla="*/ 926360 h 926360"/>
                <a:gd name="connsiteX5" fmla="*/ 102394 w 9277174"/>
                <a:gd name="connsiteY5" fmla="*/ 926360 h 926360"/>
                <a:gd name="connsiteX6" fmla="*/ 1736 w 9277174"/>
                <a:gd name="connsiteY6" fmla="*/ 825702 h 926360"/>
                <a:gd name="connsiteX0" fmla="*/ 1736 w 8705787"/>
                <a:gd name="connsiteY0" fmla="*/ 825702 h 926360"/>
                <a:gd name="connsiteX1" fmla="*/ 0 w 8705787"/>
                <a:gd name="connsiteY1" fmla="*/ 0 h 926360"/>
                <a:gd name="connsiteX2" fmla="*/ 8605129 w 8705787"/>
                <a:gd name="connsiteY2" fmla="*/ 2381 h 926360"/>
                <a:gd name="connsiteX3" fmla="*/ 8705787 w 8705787"/>
                <a:gd name="connsiteY3" fmla="*/ 825702 h 926360"/>
                <a:gd name="connsiteX4" fmla="*/ 8605129 w 8705787"/>
                <a:gd name="connsiteY4" fmla="*/ 926360 h 926360"/>
                <a:gd name="connsiteX5" fmla="*/ 102394 w 8705787"/>
                <a:gd name="connsiteY5" fmla="*/ 926360 h 926360"/>
                <a:gd name="connsiteX6" fmla="*/ 1736 w 8705787"/>
                <a:gd name="connsiteY6" fmla="*/ 825702 h 926360"/>
                <a:gd name="connsiteX0" fmla="*/ 1736 w 8706729"/>
                <a:gd name="connsiteY0" fmla="*/ 825702 h 926360"/>
                <a:gd name="connsiteX1" fmla="*/ 0 w 8706729"/>
                <a:gd name="connsiteY1" fmla="*/ 0 h 926360"/>
                <a:gd name="connsiteX2" fmla="*/ 8706729 w 8706729"/>
                <a:gd name="connsiteY2" fmla="*/ 2381 h 926360"/>
                <a:gd name="connsiteX3" fmla="*/ 8705787 w 8706729"/>
                <a:gd name="connsiteY3" fmla="*/ 825702 h 926360"/>
                <a:gd name="connsiteX4" fmla="*/ 8605129 w 8706729"/>
                <a:gd name="connsiteY4" fmla="*/ 926360 h 926360"/>
                <a:gd name="connsiteX5" fmla="*/ 102394 w 8706729"/>
                <a:gd name="connsiteY5" fmla="*/ 926360 h 926360"/>
                <a:gd name="connsiteX6" fmla="*/ 1736 w 8706729"/>
                <a:gd name="connsiteY6" fmla="*/ 825702 h 926360"/>
                <a:gd name="connsiteX0" fmla="*/ 117 w 8705110"/>
                <a:gd name="connsiteY0" fmla="*/ 825702 h 926360"/>
                <a:gd name="connsiteX1" fmla="*/ 762 w 8705110"/>
                <a:gd name="connsiteY1" fmla="*/ 0 h 926360"/>
                <a:gd name="connsiteX2" fmla="*/ 8705110 w 8705110"/>
                <a:gd name="connsiteY2" fmla="*/ 2381 h 926360"/>
                <a:gd name="connsiteX3" fmla="*/ 8704168 w 8705110"/>
                <a:gd name="connsiteY3" fmla="*/ 825702 h 926360"/>
                <a:gd name="connsiteX4" fmla="*/ 8603510 w 8705110"/>
                <a:gd name="connsiteY4" fmla="*/ 926360 h 926360"/>
                <a:gd name="connsiteX5" fmla="*/ 100775 w 8705110"/>
                <a:gd name="connsiteY5" fmla="*/ 926360 h 926360"/>
                <a:gd name="connsiteX6" fmla="*/ 117 w 8705110"/>
                <a:gd name="connsiteY6" fmla="*/ 825702 h 92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en-US" altLang="zh-CN" sz="1400" dirty="0" err="1">
                  <a:solidFill>
                    <a:srgbClr val="267F99"/>
                  </a:solidFill>
                  <a:latin typeface="Courier New" panose="02070309020205020404" pitchFamily="49" charset="0"/>
                  <a:cs typeface="Courier New" panose="02070309020205020404" pitchFamily="49" charset="0"/>
                </a:rPr>
                <a:t>ostream</a:t>
              </a:r>
              <a:r>
                <a:rPr lang="en-US" altLang="zh-CN" sz="1400" dirty="0">
                  <a:solidFill>
                    <a:srgbClr val="000000"/>
                  </a:solidFill>
                  <a:latin typeface="Courier New" panose="02070309020205020404" pitchFamily="49" charset="0"/>
                  <a:cs typeface="Courier New" panose="02070309020205020404" pitchFamily="49" charset="0"/>
                </a:rPr>
                <a:t>&amp; </a:t>
              </a:r>
              <a:r>
                <a:rPr lang="en-US" altLang="zh-CN" sz="1400" dirty="0">
                  <a:solidFill>
                    <a:srgbClr val="795E26"/>
                  </a:solidFill>
                  <a:latin typeface="Courier New" panose="02070309020205020404" pitchFamily="49" charset="0"/>
                  <a:cs typeface="Courier New" panose="02070309020205020404" pitchFamily="49" charset="0"/>
                </a:rPr>
                <a:t>print</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err="1">
                  <a:solidFill>
                    <a:srgbClr val="267F99"/>
                  </a:solidFill>
                  <a:latin typeface="Courier New" panose="02070309020205020404" pitchFamily="49" charset="0"/>
                  <a:cs typeface="Courier New" panose="02070309020205020404" pitchFamily="49" charset="0"/>
                </a:rPr>
                <a:t>ostream</a:t>
              </a:r>
              <a:r>
                <a:rPr lang="en-US" altLang="zh-CN" sz="1400" dirty="0">
                  <a:solidFill>
                    <a:srgbClr val="000000"/>
                  </a:solidFill>
                  <a:latin typeface="Courier New" panose="02070309020205020404" pitchFamily="49" charset="0"/>
                  <a:cs typeface="Courier New" panose="02070309020205020404" pitchFamily="49" charset="0"/>
                </a:rPr>
                <a:t> &amp;out, </a:t>
              </a:r>
              <a:r>
                <a:rPr lang="en-US" altLang="zh-CN" sz="1400" dirty="0">
                  <a:solidFill>
                    <a:srgbClr val="0000FF"/>
                  </a:solidFill>
                  <a:latin typeface="Courier New" panose="02070309020205020404" pitchFamily="49" charset="0"/>
                  <a:cs typeface="Courier New" panose="02070309020205020404" pitchFamily="49" charset="0"/>
                </a:rPr>
                <a:t>const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267F99"/>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&amp;f) {</a:t>
              </a:r>
            </a:p>
            <a:p>
              <a:r>
                <a:rPr lang="en-US" altLang="zh-CN" sz="1400" dirty="0">
                  <a:solidFill>
                    <a:srgbClr val="000000"/>
                  </a:solidFill>
                  <a:latin typeface="Courier New" panose="02070309020205020404" pitchFamily="49" charset="0"/>
                  <a:cs typeface="Courier New" panose="02070309020205020404" pitchFamily="49" charset="0"/>
                </a:rPr>
                <a:t>	out &lt;&lt; </a:t>
              </a:r>
              <a:r>
                <a:rPr lang="en-US" altLang="zh-CN" sz="1400" dirty="0" err="1">
                  <a:solidFill>
                    <a:srgbClr val="000000"/>
                  </a:solidFill>
                  <a:latin typeface="Courier New" panose="02070309020205020404" pitchFamily="49" charset="0"/>
                  <a:cs typeface="Courier New" panose="02070309020205020404" pitchFamily="49" charset="0"/>
                </a:rPr>
                <a:t>f.</a:t>
              </a:r>
              <a:r>
                <a:rPr lang="en-US" altLang="zh-CN" sz="1400" dirty="0" err="1">
                  <a:solidFill>
                    <a:srgbClr val="795E26"/>
                  </a:solidFill>
                  <a:latin typeface="Courier New" panose="02070309020205020404" pitchFamily="49" charset="0"/>
                  <a:cs typeface="Courier New" panose="02070309020205020404" pitchFamily="49" charset="0"/>
                </a:rPr>
                <a:t>numerator</a:t>
              </a:r>
              <a:r>
                <a:rPr lang="en-US" altLang="zh-CN" sz="1400" dirty="0">
                  <a:solidFill>
                    <a:srgbClr val="000000"/>
                  </a:solidFill>
                  <a:latin typeface="Courier New" panose="02070309020205020404" pitchFamily="49" charset="0"/>
                  <a:cs typeface="Courier New" panose="02070309020205020404" pitchFamily="49" charset="0"/>
                </a:rPr>
                <a:t>() &lt;&lt; </a:t>
              </a:r>
              <a:r>
                <a:rPr lang="en-US" altLang="zh-CN" sz="1400" dirty="0">
                  <a:solidFill>
                    <a:srgbClr val="A31515"/>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&lt;&lt; </a:t>
              </a:r>
              <a:r>
                <a:rPr lang="en-US" altLang="zh-CN" sz="1400" dirty="0" err="1">
                  <a:solidFill>
                    <a:srgbClr val="000000"/>
                  </a:solidFill>
                  <a:latin typeface="Courier New" panose="02070309020205020404" pitchFamily="49" charset="0"/>
                  <a:cs typeface="Courier New" panose="02070309020205020404" pitchFamily="49" charset="0"/>
                </a:rPr>
                <a:t>f.</a:t>
              </a:r>
              <a:r>
                <a:rPr lang="en-US" altLang="zh-CN" sz="1400" dirty="0" err="1">
                  <a:solidFill>
                    <a:srgbClr val="795E26"/>
                  </a:solidFill>
                  <a:latin typeface="Courier New" panose="02070309020205020404" pitchFamily="49" charset="0"/>
                  <a:cs typeface="Courier New" panose="02070309020205020404" pitchFamily="49" charset="0"/>
                </a:rPr>
                <a:t>denominator</a:t>
              </a:r>
              <a:r>
                <a:rPr lang="en-US" altLang="zh-CN" sz="1400" dirty="0">
                  <a:solidFill>
                    <a:srgbClr val="000000"/>
                  </a:solidFill>
                  <a:latin typeface="Courier New" panose="02070309020205020404" pitchFamily="49" charset="0"/>
                  <a:cs typeface="Courier New" panose="02070309020205020404" pitchFamily="49" charset="0"/>
                </a:rPr>
                <a:t>();</a:t>
              </a:r>
            </a:p>
            <a:p>
              <a:r>
                <a:rPr lang="en-US" altLang="zh-CN" sz="1400" dirty="0">
                  <a:solidFill>
                    <a:srgbClr val="AF00DB"/>
                  </a:solidFill>
                  <a:latin typeface="Courier New" panose="02070309020205020404" pitchFamily="49" charset="0"/>
                  <a:cs typeface="Courier New" panose="02070309020205020404" pitchFamily="49" charset="0"/>
                </a:rPr>
                <a:t>	return</a:t>
              </a:r>
              <a:r>
                <a:rPr lang="en-US" altLang="zh-CN" sz="1400" dirty="0">
                  <a:solidFill>
                    <a:srgbClr val="000000"/>
                  </a:solidFill>
                  <a:latin typeface="Courier New" panose="02070309020205020404" pitchFamily="49" charset="0"/>
                  <a:cs typeface="Courier New" panose="02070309020205020404" pitchFamily="49" charset="0"/>
                </a:rPr>
                <a:t> out;</a:t>
              </a:r>
            </a:p>
            <a:p>
              <a:r>
                <a:rPr lang="en-US" altLang="zh-CN" sz="1400" dirty="0">
                  <a:solidFill>
                    <a:srgbClr val="000000"/>
                  </a:solidFill>
                  <a:latin typeface="Courier New" panose="02070309020205020404" pitchFamily="49" charset="0"/>
                  <a:cs typeface="Courier New" panose="02070309020205020404" pitchFamily="49" charset="0"/>
                </a:rPr>
                <a:t>}</a:t>
              </a:r>
            </a:p>
            <a:p>
              <a:r>
                <a:rPr lang="en-US" altLang="zh-CN" sz="1400" dirty="0">
                  <a:solidFill>
                    <a:srgbClr val="267F99"/>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a;</a:t>
              </a:r>
            </a:p>
            <a:p>
              <a:r>
                <a:rPr lang="en-US" altLang="zh-CN" sz="1400" dirty="0">
                  <a:solidFill>
                    <a:srgbClr val="795E26"/>
                  </a:solidFill>
                  <a:latin typeface="Courier New" panose="02070309020205020404" pitchFamily="49" charset="0"/>
                  <a:cs typeface="Courier New" panose="02070309020205020404" pitchFamily="49" charset="0"/>
                </a:rPr>
                <a:t>print</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err="1">
                  <a:solidFill>
                    <a:srgbClr val="000000"/>
                  </a:solidFill>
                  <a:latin typeface="Courier New" panose="02070309020205020404" pitchFamily="49" charset="0"/>
                  <a:cs typeface="Courier New" panose="02070309020205020404" pitchFamily="49" charset="0"/>
                </a:rPr>
                <a:t>cout,a</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8000"/>
                  </a:solidFill>
                  <a:latin typeface="Courier New" panose="02070309020205020404" pitchFamily="49" charset="0"/>
                  <a:cs typeface="Courier New" panose="02070309020205020404" pitchFamily="49" charset="0"/>
                </a:rPr>
                <a:t>//</a:t>
              </a:r>
              <a:r>
                <a:rPr lang="zh-CN" altLang="en-US" sz="1400" dirty="0">
                  <a:solidFill>
                    <a:srgbClr val="008000"/>
                  </a:solidFill>
                  <a:latin typeface="Courier New" panose="02070309020205020404" pitchFamily="49" charset="0"/>
                  <a:cs typeface="Courier New" panose="02070309020205020404" pitchFamily="49" charset="0"/>
                </a:rPr>
                <a:t>打印</a:t>
              </a:r>
              <a:r>
                <a:rPr lang="en-US" altLang="zh-CN" sz="1400" dirty="0">
                  <a:solidFill>
                    <a:srgbClr val="008000"/>
                  </a:solidFill>
                  <a:latin typeface="Courier New" panose="02070309020205020404" pitchFamily="49" charset="0"/>
                  <a:cs typeface="Courier New" panose="02070309020205020404" pitchFamily="49" charset="0"/>
                </a:rPr>
                <a:t>0/1</a:t>
              </a:r>
              <a:endParaRPr lang="en-US" altLang="zh-CN" sz="1400" dirty="0">
                <a:solidFill>
                  <a:srgbClr val="000000"/>
                </a:solidFill>
                <a:latin typeface="Courier New" panose="02070309020205020404" pitchFamily="49" charset="0"/>
                <a:cs typeface="Courier New" panose="02070309020205020404" pitchFamily="49" charset="0"/>
              </a:endParaRPr>
            </a:p>
          </p:txBody>
        </p:sp>
        <p:grpSp>
          <p:nvGrpSpPr>
            <p:cNvPr id="19" name="组合 18">
              <a:extLst>
                <a:ext uri="{FF2B5EF4-FFF2-40B4-BE49-F238E27FC236}">
                  <a16:creationId xmlns:a16="http://schemas.microsoft.com/office/drawing/2014/main" id="{62AEA1A5-30B8-46B5-A3A2-425D68856E74}"/>
                </a:ext>
              </a:extLst>
            </p:cNvPr>
            <p:cNvGrpSpPr/>
            <p:nvPr/>
          </p:nvGrpSpPr>
          <p:grpSpPr>
            <a:xfrm>
              <a:off x="117133" y="4626573"/>
              <a:ext cx="8704053" cy="475449"/>
              <a:chOff x="219973" y="1763590"/>
              <a:chExt cx="8704053" cy="475449"/>
            </a:xfrm>
          </p:grpSpPr>
          <p:sp>
            <p:nvSpPr>
              <p:cNvPr id="20" name="矩形: 圆顶角 19">
                <a:extLst>
                  <a:ext uri="{FF2B5EF4-FFF2-40B4-BE49-F238E27FC236}">
                    <a16:creationId xmlns:a16="http://schemas.microsoft.com/office/drawing/2014/main" id="{FB109B8E-BF56-4CA0-A844-ECD73BAAA015}"/>
                  </a:ext>
                </a:extLst>
              </p:cNvPr>
              <p:cNvSpPr/>
              <p:nvPr/>
            </p:nvSpPr>
            <p:spPr>
              <a:xfrm>
                <a:off x="219974" y="1763590"/>
                <a:ext cx="8704052" cy="417061"/>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FFFF"/>
                    </a:solidFill>
                    <a:latin typeface="Courier New" panose="02070309020205020404" pitchFamily="49" charset="0"/>
                    <a:cs typeface="Courier New" panose="02070309020205020404" pitchFamily="49" charset="0"/>
                  </a:rPr>
                  <a:t>示例</a:t>
                </a:r>
                <a:endParaRPr lang="zh-CN" altLang="en-US" sz="2400" dirty="0"/>
              </a:p>
            </p:txBody>
          </p:sp>
          <p:sp>
            <p:nvSpPr>
              <p:cNvPr id="21" name="矩形 20">
                <a:extLst>
                  <a:ext uri="{FF2B5EF4-FFF2-40B4-BE49-F238E27FC236}">
                    <a16:creationId xmlns:a16="http://schemas.microsoft.com/office/drawing/2014/main" id="{2BF8451F-F9C0-4496-9FA6-A48C1FED12B9}"/>
                  </a:ext>
                </a:extLst>
              </p:cNvPr>
              <p:cNvSpPr/>
              <p:nvPr/>
            </p:nvSpPr>
            <p:spPr>
              <a:xfrm>
                <a:off x="219973" y="1777374"/>
                <a:ext cx="8704051" cy="461665"/>
              </a:xfrm>
              <a:prstGeom prst="rect">
                <a:avLst/>
              </a:prstGeom>
            </p:spPr>
            <p:txBody>
              <a:bodyPr wrap="square">
                <a:spAutoFit/>
              </a:bodyPr>
              <a:lstStyle/>
              <a:p>
                <a:endParaRPr lang="zh-CN" altLang="en-US" sz="2400" dirty="0">
                  <a:solidFill>
                    <a:schemeClr val="bg1"/>
                  </a:solidFill>
                  <a:latin typeface="Courier New" panose="02070309020205020404" pitchFamily="49" charset="0"/>
                  <a:cs typeface="Courier New" panose="02070309020205020404" pitchFamily="49" charset="0"/>
                </a:endParaRPr>
              </a:p>
            </p:txBody>
          </p:sp>
        </p:grpSp>
      </p:grpSp>
    </p:spTree>
    <p:extLst>
      <p:ext uri="{BB962C8B-B14F-4D97-AF65-F5344CB8AC3E}">
        <p14:creationId xmlns:p14="http://schemas.microsoft.com/office/powerpoint/2010/main" val="1019467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自定义 1">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00000"/>
      </a:hlink>
      <a:folHlink>
        <a:srgbClr val="000000"/>
      </a:folHlink>
    </a:clrScheme>
    <a:fontScheme name="自定义 2">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2214</TotalTime>
  <Words>5417</Words>
  <Application>Microsoft Office PowerPoint</Application>
  <PresentationFormat>全屏显示(4:3)</PresentationFormat>
  <Paragraphs>876</Paragraphs>
  <Slides>57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57</vt:i4>
      </vt:variant>
    </vt:vector>
  </HeadingPairs>
  <TitlesOfParts>
    <vt:vector size="64" baseType="lpstr">
      <vt:lpstr>MicrosoftYaHei</vt:lpstr>
      <vt:lpstr>等线</vt:lpstr>
      <vt:lpstr>微软雅黑</vt:lpstr>
      <vt:lpstr>Arial</vt:lpstr>
      <vt:lpstr>Courier New</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王俊臣</dc:creator>
  <cp:lastModifiedBy>Li</cp:lastModifiedBy>
  <cp:revision>229</cp:revision>
  <dcterms:created xsi:type="dcterms:W3CDTF">2019-01-17T01:34:51Z</dcterms:created>
  <dcterms:modified xsi:type="dcterms:W3CDTF">2019-02-14T06:53:00Z</dcterms:modified>
</cp:coreProperties>
</file>