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DC1"/>
    <a:srgbClr val="0000FF"/>
    <a:srgbClr val="212AE7"/>
    <a:srgbClr val="E0AB5B"/>
    <a:srgbClr val="E8EEF8"/>
    <a:srgbClr val="F0DCDE"/>
    <a:srgbClr val="F4E0E0"/>
    <a:srgbClr val="C75762"/>
    <a:srgbClr val="FC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E224A-26B9-4F4A-B5CA-F9FEEB669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89E65-7340-4A72-83C8-E41632E6A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18A51-4E9E-44D2-A44C-5E453AA3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F0634-7C0B-4707-81CC-29D09A49B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C7AD1-598D-42C1-B839-EC832A5BA60F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705FF-A3B8-41C1-A2B4-C14AD3C0545A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51C78-9C74-48B7-8B9C-0B143BCDC8C2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4CF2C-6301-4FD2-A14A-2A4383B392FD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7C3CD-5C56-4A52-9A8B-094DC17D60CE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E3A0A-F853-40CC-B101-AED29CA29D96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94F9221-26CC-4778-922C-682D99F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684A218F-D787-4066-919E-8011A72D12FD}"/>
              </a:ext>
            </a:extLst>
          </p:cNvPr>
          <p:cNvSpPr txBox="1">
            <a:spLocks/>
          </p:cNvSpPr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12" Type="http://schemas.openxmlformats.org/officeDocument/2006/relationships/slide" Target="slide36.xml"/><Relationship Id="rId2" Type="http://schemas.openxmlformats.org/officeDocument/2006/relationships/hyperlink" Target="chapter7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9.xml"/><Relationship Id="rId5" Type="http://schemas.openxmlformats.org/officeDocument/2006/relationships/slide" Target="slide9.xml"/><Relationship Id="rId10" Type="http://schemas.openxmlformats.org/officeDocument/2006/relationships/slide" Target="slide26.xml"/><Relationship Id="rId4" Type="http://schemas.openxmlformats.org/officeDocument/2006/relationships/slide" Target="slide6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38BF-89D7-4BCB-87EB-2683E11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6A34A-B5C2-49C6-8E90-EAA5F0BF97E4}"/>
              </a:ext>
            </a:extLst>
          </p:cNvPr>
          <p:cNvSpPr txBox="1"/>
          <p:nvPr/>
        </p:nvSpPr>
        <p:spPr>
          <a:xfrm>
            <a:off x="1943905" y="1508127"/>
            <a:ext cx="525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第七章  模板与泛型编程</a:t>
            </a:r>
          </a:p>
        </p:txBody>
      </p:sp>
    </p:spTree>
    <p:extLst>
      <p:ext uri="{BB962C8B-B14F-4D97-AF65-F5344CB8AC3E}">
        <p14:creationId xmlns:p14="http://schemas.microsoft.com/office/powerpoint/2010/main" val="380140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lang="zh-CN" altLang="en-US" sz="3200" dirty="0">
                <a:solidFill>
                  <a:prstClr val="white"/>
                </a:solidFill>
              </a:rPr>
              <a:t>模板参数类型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5" y="1047234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调用 </a:t>
            </a:r>
            <a:r>
              <a:rPr lang="en-US" altLang="zh-CN" sz="2000" dirty="0" err="1">
                <a:solidFill>
                  <a:prstClr val="black"/>
                </a:solidFill>
              </a:rPr>
              <a:t>maxElem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5" y="1764911"/>
            <a:ext cx="5335895" cy="2030344"/>
            <a:chOff x="219974" y="2044323"/>
            <a:chExt cx="8704052" cy="1501023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maxElem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函数模板实例化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0"/>
              <a:ext cx="8704052" cy="11507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fr-FR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arr[10] = {1,8,5,3};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fr-FR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 = maxElem(arr);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或者显式调用 </a:t>
              </a:r>
              <a:r>
                <a:rPr lang="fr-FR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maxElem&lt;int,10&gt;(arr);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sp>
        <p:nvSpPr>
          <p:cNvPr id="26" name="矩形: 圆角 17">
            <a:extLst>
              <a:ext uri="{FF2B5EF4-FFF2-40B4-BE49-F238E27FC236}">
                <a16:creationId xmlns:a16="http://schemas.microsoft.com/office/drawing/2014/main" id="{FCB4E033-948D-400C-8315-9ECE466ABE29}"/>
              </a:ext>
            </a:extLst>
          </p:cNvPr>
          <p:cNvSpPr/>
          <p:nvPr/>
        </p:nvSpPr>
        <p:spPr>
          <a:xfrm>
            <a:off x="175905" y="4659163"/>
            <a:ext cx="5335895" cy="63673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Clr>
                <a:srgbClr val="151DC1"/>
              </a:buClr>
              <a:buSzPct val="80000"/>
            </a:pPr>
            <a:r>
              <a:rPr lang="sv-SE" altLang="zh-CN" dirty="0">
                <a:solidFill>
                  <a:srgbClr val="212AE7"/>
                </a:solidFill>
                <a:latin typeface="Consolas" panose="020B0609020204030204" pitchFamily="49" charset="0"/>
              </a:rPr>
              <a:t>const int</a:t>
            </a:r>
            <a:r>
              <a:rPr lang="sv-SE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maxElem(</a:t>
            </a:r>
            <a:r>
              <a:rPr lang="sv-SE" altLang="zh-CN" dirty="0">
                <a:solidFill>
                  <a:srgbClr val="212AE7"/>
                </a:solidFill>
                <a:latin typeface="Consolas" panose="020B0609020204030204" pitchFamily="49" charset="0"/>
              </a:rPr>
              <a:t>int </a:t>
            </a:r>
            <a:r>
              <a:rPr lang="sv-SE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(&amp;arr)[10]);</a:t>
            </a:r>
            <a:endParaRPr lang="fr-FR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B095E4-9104-4433-824F-08E0E68A2A78}"/>
              </a:ext>
            </a:extLst>
          </p:cNvPr>
          <p:cNvSpPr/>
          <p:nvPr/>
        </p:nvSpPr>
        <p:spPr>
          <a:xfrm>
            <a:off x="188605" y="4095234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编译器将会生成如下版本的函数：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E95FDE-4F07-495B-AE60-BA2EACA0501F}"/>
              </a:ext>
            </a:extLst>
          </p:cNvPr>
          <p:cNvGrpSpPr/>
          <p:nvPr/>
        </p:nvGrpSpPr>
        <p:grpSpPr>
          <a:xfrm>
            <a:off x="5629193" y="1869045"/>
            <a:ext cx="2968707" cy="1348847"/>
            <a:chOff x="219974" y="2044317"/>
            <a:chExt cx="8704052" cy="1348853"/>
          </a:xfrm>
        </p:grpSpPr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13995877-3FF0-48E1-868D-1B6B5211E98C}"/>
                </a:ext>
              </a:extLst>
            </p:cNvPr>
            <p:cNvSpPr/>
            <p:nvPr/>
          </p:nvSpPr>
          <p:spPr>
            <a:xfrm>
              <a:off x="219974" y="2044317"/>
              <a:ext cx="8704052" cy="47384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</a:p>
          </p:txBody>
        </p:sp>
        <p:sp>
          <p:nvSpPr>
            <p:cNvPr id="30" name="矩形: 圆角 17">
              <a:extLst>
                <a:ext uri="{FF2B5EF4-FFF2-40B4-BE49-F238E27FC236}">
                  <a16:creationId xmlns:a16="http://schemas.microsoft.com/office/drawing/2014/main" id="{AD2CEF5D-39A2-4609-AC27-CF7C2C7ABD71}"/>
                </a:ext>
              </a:extLst>
            </p:cNvPr>
            <p:cNvSpPr/>
            <p:nvPr/>
          </p:nvSpPr>
          <p:spPr>
            <a:xfrm>
              <a:off x="219974" y="2515297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还有什么传递数组参数的</a:t>
              </a: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方式？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AA3EF2-D61F-49DD-9E51-484169F8E57E}"/>
              </a:ext>
            </a:extLst>
          </p:cNvPr>
          <p:cNvGrpSpPr/>
          <p:nvPr/>
        </p:nvGrpSpPr>
        <p:grpSpPr>
          <a:xfrm>
            <a:off x="5629193" y="3795255"/>
            <a:ext cx="2968707" cy="1385423"/>
            <a:chOff x="219974" y="2044317"/>
            <a:chExt cx="8704052" cy="1385429"/>
          </a:xfrm>
        </p:grpSpPr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0EA0909F-7C9B-42C6-9E27-E6C198FD709C}"/>
                </a:ext>
              </a:extLst>
            </p:cNvPr>
            <p:cNvSpPr/>
            <p:nvPr/>
          </p:nvSpPr>
          <p:spPr>
            <a:xfrm>
              <a:off x="219974" y="2044317"/>
              <a:ext cx="8704052" cy="56851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答案</a:t>
              </a:r>
            </a:p>
          </p:txBody>
        </p:sp>
        <p:sp>
          <p:nvSpPr>
            <p:cNvPr id="33" name="矩形: 圆角 17">
              <a:extLst>
                <a:ext uri="{FF2B5EF4-FFF2-40B4-BE49-F238E27FC236}">
                  <a16:creationId xmlns:a16="http://schemas.microsoft.com/office/drawing/2014/main" id="{32378A16-FFBA-4219-9671-1D6E2072014B}"/>
                </a:ext>
              </a:extLst>
            </p:cNvPr>
            <p:cNvSpPr/>
            <p:nvPr/>
          </p:nvSpPr>
          <p:spPr>
            <a:xfrm>
              <a:off x="219974" y="255187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还可以通过指针传递数组</a:t>
              </a: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首地址的方式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0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4353" y="1047234"/>
            <a:ext cx="8281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如果前面定义的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函数模板在调用过程中的实参为指针类型：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661308"/>
            <a:ext cx="5335895" cy="1550519"/>
            <a:chOff x="219974" y="2044323"/>
            <a:chExt cx="8704052" cy="114629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795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1, b = 2;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(&amp;a, &amp;b);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E95FDE-4F07-495B-AE60-BA2EACA0501F}"/>
              </a:ext>
            </a:extLst>
          </p:cNvPr>
          <p:cNvGrpSpPr/>
          <p:nvPr/>
        </p:nvGrpSpPr>
        <p:grpSpPr>
          <a:xfrm>
            <a:off x="5768892" y="2950915"/>
            <a:ext cx="2968707" cy="1385423"/>
            <a:chOff x="219974" y="2044317"/>
            <a:chExt cx="8704052" cy="1385429"/>
          </a:xfrm>
        </p:grpSpPr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13995877-3FF0-48E1-868D-1B6B5211E98C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30" name="矩形: 圆角 17">
              <a:extLst>
                <a:ext uri="{FF2B5EF4-FFF2-40B4-BE49-F238E27FC236}">
                  <a16:creationId xmlns:a16="http://schemas.microsoft.com/office/drawing/2014/main" id="{AD2CEF5D-39A2-4609-AC27-CF7C2C7ABD71}"/>
                </a:ext>
              </a:extLst>
            </p:cNvPr>
            <p:cNvSpPr/>
            <p:nvPr/>
          </p:nvSpPr>
          <p:spPr>
            <a:xfrm>
              <a:off x="219974" y="255187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函数模板的定义</a:t>
              </a:r>
            </a:p>
            <a:p>
              <a:pPr lvl="0"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还能否满足要求？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AA3EF2-D61F-49DD-9E51-484169F8E57E}"/>
              </a:ext>
            </a:extLst>
          </p:cNvPr>
          <p:cNvGrpSpPr/>
          <p:nvPr/>
        </p:nvGrpSpPr>
        <p:grpSpPr>
          <a:xfrm>
            <a:off x="5768892" y="4551846"/>
            <a:ext cx="2968707" cy="1707883"/>
            <a:chOff x="219974" y="2044317"/>
            <a:chExt cx="8704052" cy="1707890"/>
          </a:xfrm>
        </p:grpSpPr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0EA0909F-7C9B-42C6-9E27-E6C198FD709C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答案</a:t>
              </a:r>
            </a:p>
          </p:txBody>
        </p:sp>
        <p:sp>
          <p:nvSpPr>
            <p:cNvPr id="33" name="矩形: 圆角 17">
              <a:extLst>
                <a:ext uri="{FF2B5EF4-FFF2-40B4-BE49-F238E27FC236}">
                  <a16:creationId xmlns:a16="http://schemas.microsoft.com/office/drawing/2014/main" id="{32378A16-FFBA-4219-9671-1D6E2072014B}"/>
                </a:ext>
              </a:extLst>
            </p:cNvPr>
            <p:cNvSpPr/>
            <p:nvPr/>
          </p:nvSpPr>
          <p:spPr>
            <a:xfrm>
              <a:off x="219974" y="2551873"/>
              <a:ext cx="8704052" cy="1200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不能。编译器推演出的参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int*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，函数体里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面的操作变成了两个指针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对象的比较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204353" y="3429000"/>
            <a:ext cx="5335895" cy="2333711"/>
            <a:chOff x="219974" y="2044323"/>
            <a:chExt cx="8704052" cy="172530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37499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, 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&gt; b ? a : b;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5768892" y="1633081"/>
            <a:ext cx="2968707" cy="1126624"/>
            <a:chOff x="219974" y="2044323"/>
            <a:chExt cx="8704052" cy="451031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258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需要返回两个指针所指向</a:t>
              </a:r>
            </a:p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的对象的比较结果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8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86140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为此，需要</a:t>
            </a:r>
            <a:r>
              <a:rPr lang="zh-CN" altLang="en-US" sz="2000" dirty="0">
                <a:solidFill>
                  <a:srgbClr val="FF0000"/>
                </a:solidFill>
              </a:rPr>
              <a:t>重载</a:t>
            </a:r>
            <a:r>
              <a:rPr lang="zh-CN" altLang="en-US" sz="2000" dirty="0">
                <a:solidFill>
                  <a:prstClr val="black"/>
                </a:solidFill>
              </a:rPr>
              <a:t>一个 </a:t>
            </a:r>
            <a:r>
              <a:rPr lang="en-US" altLang="zh-CN" sz="2000" dirty="0" err="1">
                <a:solidFill>
                  <a:prstClr val="black"/>
                </a:solidFill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62908"/>
            <a:ext cx="5767696" cy="1550519"/>
            <a:chOff x="219974" y="2044323"/>
            <a:chExt cx="8704052" cy="114629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795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 = 1, b = 2;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(&amp;a, &amp;b);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3609889"/>
            <a:ext cx="5767696" cy="2435311"/>
            <a:chOff x="219974" y="2044323"/>
            <a:chExt cx="8704052" cy="1800413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函数模板重载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501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*a&gt;*b ? a : b;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762908"/>
            <a:ext cx="2894402" cy="1929472"/>
            <a:chOff x="219974" y="2044323"/>
            <a:chExt cx="8704052" cy="772442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5801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模板实参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的类型为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指向的是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对象，函数体里面的操作是两个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对象的比较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97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98332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为此，需要重载一个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getMax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模板函数：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12107"/>
            <a:ext cx="5767696" cy="1348591"/>
            <a:chOff x="219974" y="2044323"/>
            <a:chExt cx="8704052" cy="99700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  <a:ea typeface="微软雅黑"/>
                </a:rPr>
                <a:t>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64669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*a = 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*b = 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(a, b)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99159" y="3174912"/>
            <a:ext cx="5767696" cy="3255828"/>
            <a:chOff x="219974" y="2044323"/>
            <a:chExt cx="8704052" cy="2407017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2"/>
              <a:ext cx="8704052" cy="20567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(const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const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 &gt; b ? a :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&amp;a,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&amp;b){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*a&gt;*b ? a :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712110"/>
            <a:ext cx="2894402" cy="1200400"/>
            <a:chOff x="219974" y="2044323"/>
            <a:chExt cx="8704052" cy="480566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21960"/>
              <a:ext cx="8704052" cy="3029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需要返回指向字符串值较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大的字符指针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637544-0C47-49B5-851A-59EEF941B21F}"/>
              </a:ext>
            </a:extLst>
          </p:cNvPr>
          <p:cNvGrpSpPr/>
          <p:nvPr/>
        </p:nvGrpSpPr>
        <p:grpSpPr>
          <a:xfrm>
            <a:off x="6060994" y="3141128"/>
            <a:ext cx="2894402" cy="1190461"/>
            <a:chOff x="219974" y="2044317"/>
            <a:chExt cx="8704052" cy="1190466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9F552BD1-BA54-4213-B302-245B26DCE441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4D6ED764-79EF-4616-9CAC-531AA002870A}"/>
                </a:ext>
              </a:extLst>
            </p:cNvPr>
            <p:cNvSpPr/>
            <p:nvPr/>
          </p:nvSpPr>
          <p:spPr>
            <a:xfrm>
              <a:off x="219974" y="2588449"/>
              <a:ext cx="8704052" cy="646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现有的两个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的定义还能否满足要求？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62C7D1-5F49-4AD4-9704-C121060FD692}"/>
              </a:ext>
            </a:extLst>
          </p:cNvPr>
          <p:cNvGrpSpPr/>
          <p:nvPr/>
        </p:nvGrpSpPr>
        <p:grpSpPr>
          <a:xfrm>
            <a:off x="6050439" y="4508934"/>
            <a:ext cx="2894402" cy="1707883"/>
            <a:chOff x="219974" y="2044317"/>
            <a:chExt cx="8704052" cy="1707890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3FD96409-1529-42AB-B58D-1654AEDB8C85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答案</a:t>
              </a: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E966706C-B9DC-43C0-811E-BFD95D41241E}"/>
                </a:ext>
              </a:extLst>
            </p:cNvPr>
            <p:cNvSpPr/>
            <p:nvPr/>
          </p:nvSpPr>
          <p:spPr>
            <a:xfrm>
              <a:off x="219974" y="2551873"/>
              <a:ext cx="8704052" cy="1200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不能。*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指向的是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单个字符，函数体里面的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操作变成了两个字符的比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较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5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为此</a:t>
            </a:r>
            <a:r>
              <a:rPr lang="zh-CN" altLang="en-US" sz="2000" dirty="0">
                <a:solidFill>
                  <a:prstClr val="black"/>
                </a:solidFill>
              </a:rPr>
              <a:t>，需要</a:t>
            </a:r>
            <a:r>
              <a:rPr lang="zh-CN" altLang="en-US" sz="2000" dirty="0">
                <a:solidFill>
                  <a:srgbClr val="FF0000"/>
                </a:solidFill>
              </a:rPr>
              <a:t>特例化</a:t>
            </a:r>
            <a:r>
              <a:rPr lang="zh-CN" altLang="en-US" sz="2000" dirty="0">
                <a:solidFill>
                  <a:prstClr val="black"/>
                </a:solidFill>
              </a:rPr>
              <a:t>一个 </a:t>
            </a:r>
            <a:r>
              <a:rPr lang="en-US" altLang="zh-CN" sz="2000" dirty="0" err="1">
                <a:latin typeface="Consolas" panose="020B0609020204030204" pitchFamily="49" charset="0"/>
                <a:ea typeface="微软雅黑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12107"/>
            <a:ext cx="5767696" cy="1348591"/>
            <a:chOff x="219974" y="2044323"/>
            <a:chExt cx="8704052" cy="99700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64669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char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*a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"Hi"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*b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"C++"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cout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(a, b)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endl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3394438"/>
            <a:ext cx="5767696" cy="2425788"/>
            <a:chOff x="219974" y="2044323"/>
            <a:chExt cx="8704052" cy="178046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函数模板特化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(const char* const  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a,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&gt; 0 ? a : b;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670664"/>
            <a:ext cx="2894402" cy="1126624"/>
            <a:chOff x="219974" y="2044323"/>
            <a:chExt cx="8704052" cy="451031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258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模板参数列表为空，表明</a:t>
              </a:r>
            </a:p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将显式提供所有模板实参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88889" y="2912733"/>
            <a:ext cx="2894402" cy="1933237"/>
            <a:chOff x="219974" y="2049204"/>
            <a:chExt cx="8704052" cy="773949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9204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1722"/>
              <a:ext cx="8704052" cy="5914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char*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</a:t>
              </a:r>
            </a:p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分别为一个指向</a:t>
              </a:r>
            </a:p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char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指针的引用，函数</a:t>
              </a:r>
            </a:p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是对两个字符串值的比较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CC47E1-70BE-4EAD-92D6-25D7599EF401}"/>
              </a:ext>
            </a:extLst>
          </p:cNvPr>
          <p:cNvGrpSpPr/>
          <p:nvPr/>
        </p:nvGrpSpPr>
        <p:grpSpPr>
          <a:xfrm>
            <a:off x="6088889" y="4971019"/>
            <a:ext cx="2894402" cy="1394308"/>
            <a:chOff x="219974" y="2044317"/>
            <a:chExt cx="8704052" cy="1394313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E50731A5-707C-49CB-9770-98546D9EFD80}"/>
                </a:ext>
              </a:extLst>
            </p:cNvPr>
            <p:cNvSpPr/>
            <p:nvPr/>
          </p:nvSpPr>
          <p:spPr>
            <a:xfrm>
              <a:off x="219974" y="2044317"/>
              <a:ext cx="8704052" cy="46289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2F716D09-3D15-45B4-87C2-9118A9B76693}"/>
                </a:ext>
              </a:extLst>
            </p:cNvPr>
            <p:cNvSpPr/>
            <p:nvPr/>
          </p:nvSpPr>
          <p:spPr>
            <a:xfrm>
              <a:off x="219974" y="2515297"/>
              <a:ext cx="8704052" cy="9233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一个特例化的函数模板本</a:t>
              </a:r>
            </a:p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质上是一个实例，而非函</a:t>
              </a:r>
            </a:p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数名的一个重载版本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5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97611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还可以通过模板特化改善算法：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40526" y="1376224"/>
            <a:ext cx="5767696" cy="2210447"/>
            <a:chOff x="219974" y="2044323"/>
            <a:chExt cx="8704052" cy="1634173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Swap(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&amp;b)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c(a);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复制构造对象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c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=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b = c;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4123116"/>
            <a:ext cx="5767696" cy="2425786"/>
            <a:chOff x="219974" y="2044324"/>
            <a:chExt cx="8704052" cy="1780459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函数模板特化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Swap(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&amp;b)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^= b;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b ^= a;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^= b;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44094" y="1376224"/>
            <a:ext cx="2894402" cy="1773659"/>
            <a:chOff x="219974" y="2044323"/>
            <a:chExt cx="8704052" cy="710064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5177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需要构造一个辅助的局部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，才能完成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的交换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60994" y="4123116"/>
            <a:ext cx="2894402" cy="2189160"/>
            <a:chOff x="219974" y="2044323"/>
            <a:chExt cx="8704052" cy="876405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684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利用异或操作完成两个整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数的交换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没有创建辅助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对象，没有产生构造和析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构行为，提高了执行效率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C13FA2A-50B2-4503-94EC-93D89AB7AC44}"/>
              </a:ext>
            </a:extLst>
          </p:cNvPr>
          <p:cNvSpPr/>
          <p:nvPr/>
        </p:nvSpPr>
        <p:spPr>
          <a:xfrm>
            <a:off x="188604" y="3649277"/>
            <a:ext cx="5048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如果 T 是 int，可以利用模板特化做出优化:</a:t>
            </a:r>
          </a:p>
        </p:txBody>
      </p:sp>
    </p:spTree>
    <p:extLst>
      <p:ext uri="{BB962C8B-B14F-4D97-AF65-F5344CB8AC3E}">
        <p14:creationId xmlns:p14="http://schemas.microsoft.com/office/powerpoint/2010/main" val="27686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7.1.4  </a:t>
            </a:r>
            <a:r>
              <a:rPr lang="zh-CN" altLang="en-US" sz="3200" dirty="0">
                <a:solidFill>
                  <a:prstClr val="white"/>
                </a:solidFill>
              </a:rPr>
              <a:t>类成员模板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12690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类的成员函数也可以定义为函数模板：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534720"/>
            <a:ext cx="5767696" cy="2125102"/>
            <a:chOff x="219974" y="2044323"/>
            <a:chExt cx="8704052" cy="157107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X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31536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X{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nullptr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reset(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*t) {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t; 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3848310"/>
            <a:ext cx="5767696" cy="2425786"/>
            <a:chOff x="219974" y="2044324"/>
            <a:chExt cx="8704052" cy="1780459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d = 0;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&lt;int&gt;(&amp;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(&amp;d);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&lt;double&gt;(&amp;d);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537368"/>
            <a:ext cx="2894402" cy="1547958"/>
            <a:chOff x="219974" y="2044323"/>
            <a:chExt cx="8704052" cy="619707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4274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成员函数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定义为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一个函数模板，接受不同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类型的指针实参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60994" y="3257788"/>
            <a:ext cx="2894402" cy="3016308"/>
            <a:chOff x="219974" y="2044323"/>
            <a:chExt cx="8704052" cy="1207544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101526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第一条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函数调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用中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类型，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存放整型对象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的地址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第二条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函数调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用中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double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类型，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存放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double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的地址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9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lang="zh-CN" altLang="en-US" sz="3200" dirty="0">
                <a:solidFill>
                  <a:prstClr val="white"/>
                </a:solidFill>
              </a:rPr>
              <a:t>可变参函数模板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98034"/>
            <a:ext cx="705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C++11 </a:t>
            </a:r>
            <a:r>
              <a:rPr lang="zh-CN" altLang="en-US" sz="2000" dirty="0">
                <a:solidFill>
                  <a:prstClr val="black"/>
                </a:solidFill>
              </a:rPr>
              <a:t>新标准允许我们使用</a:t>
            </a:r>
            <a:r>
              <a:rPr lang="zh-CN" altLang="en-US" sz="2000" dirty="0">
                <a:solidFill>
                  <a:srgbClr val="FF0000"/>
                </a:solidFill>
              </a:rPr>
              <a:t>数目可变</a:t>
            </a:r>
            <a:r>
              <a:rPr lang="zh-CN" altLang="en-US" sz="2000" dirty="0">
                <a:solidFill>
                  <a:prstClr val="black"/>
                </a:solidFill>
              </a:rPr>
              <a:t>的模板参数：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12107"/>
            <a:ext cx="5767696" cy="2210447"/>
            <a:chOff x="219974" y="2044323"/>
            <a:chExt cx="8704052" cy="1634173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打印参数包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args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中参数的个数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4123116"/>
            <a:ext cx="5767696" cy="1883983"/>
            <a:chOff x="219974" y="2044324"/>
            <a:chExt cx="8704052" cy="138279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032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0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foo(1,1.5);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foo(1,1.5,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60994" y="1734728"/>
            <a:ext cx="2894402" cy="3020154"/>
            <a:chOff x="219974" y="2044323"/>
            <a:chExt cx="8704052" cy="1209084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10168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可变数目的参数称为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参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数包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，用省略号“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...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”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表示，可包含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0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到任意个模</a:t>
              </a: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函数的形参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args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为模板参数包类型，接受可变数目的实参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包展开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971034"/>
            <a:ext cx="705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可以通过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递归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的方式展开函数模板参数包：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400888"/>
            <a:ext cx="5767696" cy="3582385"/>
            <a:chOff x="219974" y="2044323"/>
            <a:chExt cx="8704052" cy="2648440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22981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T,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...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Args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 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&amp;t,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 const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Args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&amp;... rest)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&lt;&lt; t &lt;&lt;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"␣"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打印第一个参数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return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rest...);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递归调用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 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&amp;t)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return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&lt;&lt; t;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打印最后一个参数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5083959"/>
            <a:ext cx="5767696" cy="1150481"/>
            <a:chOff x="219974" y="2044323"/>
            <a:chExt cx="8704052" cy="85735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2"/>
              <a:ext cx="8704052" cy="5070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print(cout,1, 2.5,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"C++"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endl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 </a:t>
              </a:r>
            </a:p>
            <a:p>
              <a:pPr marL="0" marR="0" lvl="0" indent="0" algn="l" defTabSz="4572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输出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1 2.5 C++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122641" y="1432699"/>
            <a:ext cx="2894402" cy="3324086"/>
            <a:chOff x="219974" y="2044323"/>
            <a:chExt cx="8704052" cy="1330759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113847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marR="0" lvl="0" indent="-28575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第一次处理参数包中的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第一个参数，然后用剩余参数调用自身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当参数包里面只剩下一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个参数时，非可变参模板与可变参模板都匹配，但是非可变参模板更特例化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编译器首选非可变参数版本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52F7A6-566E-4468-B0BA-3896CB9904F0}"/>
              </a:ext>
            </a:extLst>
          </p:cNvPr>
          <p:cNvGrpSpPr/>
          <p:nvPr/>
        </p:nvGrpSpPr>
        <p:grpSpPr>
          <a:xfrm>
            <a:off x="6122641" y="5049304"/>
            <a:ext cx="2894402" cy="1214845"/>
            <a:chOff x="219974" y="2044317"/>
            <a:chExt cx="8704052" cy="1214850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1A781A8D-DA20-4D3F-9528-45C64A707562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C0358AF7-25FF-4CF2-BC67-406222CD4763}"/>
                </a:ext>
              </a:extLst>
            </p:cNvPr>
            <p:cNvSpPr/>
            <p:nvPr/>
          </p:nvSpPr>
          <p:spPr>
            <a:xfrm>
              <a:off x="219974" y="2612833"/>
              <a:ext cx="8704052" cy="646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print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函数的形参是左值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引用，如果是右值引用呢？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9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转发参数包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64220" y="1029454"/>
            <a:ext cx="866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两个函数的形参都是右值引用，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forwardValue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函数调用报错，为什么？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64220" y="1572494"/>
            <a:ext cx="5767696" cy="2241649"/>
            <a:chOff x="219974" y="2044323"/>
            <a:chExt cx="8704052" cy="1657240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函数及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rvalue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2"/>
              <a:ext cx="8704052" cy="13069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){}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spcBef>
                  <a:spcPts val="12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216207" y="3949208"/>
            <a:ext cx="5767696" cy="940161"/>
            <a:chOff x="219974" y="2044323"/>
            <a:chExt cx="8704052" cy="700618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2"/>
              <a:ext cx="8704052" cy="3503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(42);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错误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52F7A6-566E-4468-B0BA-3896CB9904F0}"/>
              </a:ext>
            </a:extLst>
          </p:cNvPr>
          <p:cNvGrpSpPr/>
          <p:nvPr/>
        </p:nvGrpSpPr>
        <p:grpSpPr>
          <a:xfrm>
            <a:off x="6033391" y="4789909"/>
            <a:ext cx="2894402" cy="1193026"/>
            <a:chOff x="219974" y="2044317"/>
            <a:chExt cx="8704052" cy="1193031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1A781A8D-DA20-4D3F-9528-45C64A707562}"/>
                </a:ext>
              </a:extLst>
            </p:cNvPr>
            <p:cNvSpPr/>
            <p:nvPr/>
          </p:nvSpPr>
          <p:spPr>
            <a:xfrm>
              <a:off x="219974" y="2044317"/>
              <a:ext cx="8704052" cy="4700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C0358AF7-25FF-4CF2-BC67-406222CD4763}"/>
                </a:ext>
              </a:extLst>
            </p:cNvPr>
            <p:cNvSpPr/>
            <p:nvPr/>
          </p:nvSpPr>
          <p:spPr>
            <a:xfrm>
              <a:off x="219974" y="2503105"/>
              <a:ext cx="8704052" cy="73424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可以让传入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实参保持原属性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吗？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BDF90-B6C3-42BB-86A8-93D090257CB1}"/>
              </a:ext>
            </a:extLst>
          </p:cNvPr>
          <p:cNvGrpSpPr/>
          <p:nvPr/>
        </p:nvGrpSpPr>
        <p:grpSpPr>
          <a:xfrm>
            <a:off x="216207" y="5019975"/>
            <a:ext cx="5767696" cy="1150481"/>
            <a:chOff x="219974" y="2044323"/>
            <a:chExt cx="8704052" cy="857351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57D89641-3E42-43DD-8218-20D10291EBE2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函数调用细节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2829FB7E-2AB6-4015-B3F2-A9D43E5E8F12}"/>
                </a:ext>
              </a:extLst>
            </p:cNvPr>
            <p:cNvSpPr/>
            <p:nvPr/>
          </p:nvSpPr>
          <p:spPr>
            <a:xfrm>
              <a:off x="219974" y="2394632"/>
              <a:ext cx="8704052" cy="5070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nn-NO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&amp;&amp;val = 42; </a:t>
              </a:r>
              <a:r>
                <a:rPr lang="nn-NO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nn-NO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等同于</a:t>
              </a:r>
              <a:r>
                <a:rPr lang="nn-NO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auto &amp;&amp;val = 42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nn-NO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rvalue(val);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06517AC-6AE0-49F8-9BD1-3D0C897B4AC2}"/>
              </a:ext>
            </a:extLst>
          </p:cNvPr>
          <p:cNvGrpSpPr/>
          <p:nvPr/>
        </p:nvGrpSpPr>
        <p:grpSpPr>
          <a:xfrm>
            <a:off x="6043946" y="1601489"/>
            <a:ext cx="2894402" cy="2872339"/>
            <a:chOff x="219974" y="2044318"/>
            <a:chExt cx="8704052" cy="2872352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33B8DE17-100A-4270-A505-BE0A1D09405C}"/>
                </a:ext>
              </a:extLst>
            </p:cNvPr>
            <p:cNvSpPr/>
            <p:nvPr/>
          </p:nvSpPr>
          <p:spPr>
            <a:xfrm>
              <a:off x="219974" y="2044318"/>
              <a:ext cx="8704052" cy="47384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/>
                  <a:ea typeface="微软雅黑"/>
                </a:rPr>
                <a:t>答案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6C39D9C8-8599-4E19-8C50-82B6D708F342}"/>
                </a:ext>
              </a:extLst>
            </p:cNvPr>
            <p:cNvSpPr/>
            <p:nvPr/>
          </p:nvSpPr>
          <p:spPr>
            <a:xfrm>
              <a:off x="219974" y="2515297"/>
              <a:ext cx="8704052" cy="24013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右值引用声明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与类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型推导结合可以与右值绑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定，所以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为右值引用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右值引用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引用右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值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42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，但 </a:t>
              </a: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本身是左值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函数只接受右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值形参，但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是左值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7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E11C7-AE26-48A8-8680-9487D66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9CF73-6F96-4557-80B0-3EF1BBAE0B5C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50A48F-4883-4512-A82A-06892F388C6C}"/>
              </a:ext>
            </a:extLst>
          </p:cNvPr>
          <p:cNvGrpSpPr/>
          <p:nvPr/>
        </p:nvGrpSpPr>
        <p:grpSpPr>
          <a:xfrm>
            <a:off x="552090" y="1303327"/>
            <a:ext cx="4891179" cy="1815184"/>
            <a:chOff x="552090" y="1303327"/>
            <a:chExt cx="4891179" cy="1815184"/>
          </a:xfrm>
        </p:grpSpPr>
        <p:sp>
          <p:nvSpPr>
            <p:cNvPr id="12" name="文本框 11">
              <a:hlinkClick r:id="rId2" action="ppaction://hlinkpres?slideindex=1&amp;slidetitle="/>
              <a:extLst>
                <a:ext uri="{FF2B5EF4-FFF2-40B4-BE49-F238E27FC236}">
                  <a16:creationId xmlns:a16="http://schemas.microsoft.com/office/drawing/2014/main" id="{0D457661-DE2D-47EB-8971-C3F7DD422B01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</a:rPr>
                <a:t>函数模板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565614-773A-42A3-BC7B-494B56ADB8C8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定义函数模板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实例化函数模板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模板参数类型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类成员模板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可变参函数模板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4C2E15-74B0-4D1D-8683-ADF38850CF4F}"/>
              </a:ext>
            </a:extLst>
          </p:cNvPr>
          <p:cNvGrpSpPr/>
          <p:nvPr/>
        </p:nvGrpSpPr>
        <p:grpSpPr>
          <a:xfrm>
            <a:off x="552090" y="3261114"/>
            <a:ext cx="4891179" cy="1261186"/>
            <a:chOff x="552090" y="1303327"/>
            <a:chExt cx="4891179" cy="126118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0323AE-F773-4A2D-8453-B1D827560059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</a:rPr>
                <a:t>类模板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ABE7D3-E36A-48D5-B057-5CBE6956C298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成员函数定义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实例化类模板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默认模板参数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EF2BC9-407D-4E28-81BE-6C4CD7E97C4B}"/>
              </a:ext>
            </a:extLst>
          </p:cNvPr>
          <p:cNvGrpSpPr/>
          <p:nvPr/>
        </p:nvGrpSpPr>
        <p:grpSpPr>
          <a:xfrm>
            <a:off x="552090" y="4860156"/>
            <a:ext cx="4891179" cy="984187"/>
            <a:chOff x="552090" y="1303327"/>
            <a:chExt cx="4891179" cy="98418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B81C02-15F2-481C-9EE9-5612B3F21040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</a:rPr>
                <a:t>排序与查找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C256E6-B231-4967-9F83-0BE1AADBE604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排序算法</a:t>
              </a:r>
              <a:endParaRPr lang="zh-CN" altLang="en-US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二分查找算法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转发参数包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05070"/>
            <a:ext cx="866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在 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C++11 </a:t>
            </a:r>
            <a:r>
              <a:rPr lang="zh-CN" altLang="en-US" sz="2000" dirty="0">
                <a:solidFill>
                  <a:prstClr val="black"/>
                </a:solidFill>
              </a:rPr>
              <a:t>新标准下可以利用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/>
              </a:rPr>
              <a:t>std::forward </a:t>
            </a:r>
            <a:r>
              <a:rPr lang="zh-CN" altLang="en-US" sz="2000" dirty="0">
                <a:solidFill>
                  <a:prstClr val="black"/>
                </a:solidFill>
              </a:rPr>
              <a:t>函数实现：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52028" y="1460879"/>
            <a:ext cx="6060994" cy="1578615"/>
            <a:chOff x="219974" y="2044323"/>
            <a:chExt cx="8704052" cy="1167062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std::forward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转发左值描述性声明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3"/>
              <a:ext cx="8704052" cy="8167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 forward(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remove_reference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&gt;::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type&amp; t);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52028" y="3137049"/>
            <a:ext cx="6060994" cy="1744978"/>
            <a:chOff x="219974" y="2044323"/>
            <a:chExt cx="8704052" cy="1300376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forwardValue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3"/>
              <a:ext cx="8704052" cy="9500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template&lt;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T&gt;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(T &amp;&amp;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(std::forward&lt;T&gt;(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));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BDF90-B6C3-42BB-86A8-93D090257CB1}"/>
              </a:ext>
            </a:extLst>
          </p:cNvPr>
          <p:cNvGrpSpPr/>
          <p:nvPr/>
        </p:nvGrpSpPr>
        <p:grpSpPr>
          <a:xfrm>
            <a:off x="152028" y="4968271"/>
            <a:ext cx="6060993" cy="1539642"/>
            <a:chOff x="219974" y="2044323"/>
            <a:chExt cx="8704052" cy="1147358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57D89641-3E42-43DD-8218-20D10291EBE2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forwardValue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2829FB7E-2AB6-4015-B3F2-A9D43E5E8F12}"/>
                </a:ext>
              </a:extLst>
            </p:cNvPr>
            <p:cNvSpPr/>
            <p:nvPr/>
          </p:nvSpPr>
          <p:spPr>
            <a:xfrm>
              <a:off x="219974" y="2394632"/>
              <a:ext cx="8704052" cy="79704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(42); </a:t>
              </a:r>
              <a:r>
                <a:rPr lang="en-US" altLang="zh-CN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正确</a:t>
              </a:r>
              <a:endParaRPr lang="zh-CN" altLang="en-US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= 42;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(a); 	</a:t>
              </a:r>
              <a:r>
                <a:rPr lang="en-US" altLang="zh-CN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正确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35317A9-0CA3-4063-B387-F26460897E96}"/>
              </a:ext>
            </a:extLst>
          </p:cNvPr>
          <p:cNvGrpSpPr/>
          <p:nvPr/>
        </p:nvGrpSpPr>
        <p:grpSpPr>
          <a:xfrm>
            <a:off x="6325612" y="4923038"/>
            <a:ext cx="2742374" cy="1205218"/>
            <a:chOff x="219974" y="2044317"/>
            <a:chExt cx="8704052" cy="1205223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4E489162-EB74-4B73-BAFA-34344127F131}"/>
                </a:ext>
              </a:extLst>
            </p:cNvPr>
            <p:cNvSpPr/>
            <p:nvPr/>
          </p:nvSpPr>
          <p:spPr>
            <a:xfrm>
              <a:off x="219974" y="2044317"/>
              <a:ext cx="8704052" cy="4700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注意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FDB50265-23B3-4403-A97C-8E2337575F7D}"/>
                </a:ext>
              </a:extLst>
            </p:cNvPr>
            <p:cNvSpPr/>
            <p:nvPr/>
          </p:nvSpPr>
          <p:spPr>
            <a:xfrm>
              <a:off x="219974" y="2515297"/>
              <a:ext cx="8704052" cy="73424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注意在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C++11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新标准下，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&amp;&amp; 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 &amp;&amp;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折叠为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6325612" y="1475006"/>
            <a:ext cx="2742374" cy="3324086"/>
            <a:chOff x="219974" y="2044323"/>
            <a:chExt cx="8704052" cy="1330759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36603"/>
              <a:ext cx="8704052" cy="113847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当传入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的实参为右值，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为非引用类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forward&lt;T&gt;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返回右值引用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当传入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的实参为左值，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被推断为左值引用类型，此时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forward&lt;T&gt;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将返回左值引用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56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转发参数包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78876" y="944110"/>
            <a:ext cx="9101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可以组合使用可变参模板与 </a:t>
            </a:r>
            <a:r>
              <a:rPr lang="en-US" altLang="zh-CN" sz="2000" dirty="0">
                <a:solidFill>
                  <a:prstClr val="black"/>
                </a:solidFill>
              </a:rPr>
              <a:t>forward </a:t>
            </a:r>
            <a:r>
              <a:rPr lang="zh-CN" altLang="en-US" sz="2000" dirty="0">
                <a:solidFill>
                  <a:prstClr val="black"/>
                </a:solidFill>
              </a:rPr>
              <a:t>函数，实现</a:t>
            </a:r>
            <a:r>
              <a:rPr lang="zh-CN" altLang="en-US" sz="2000" dirty="0">
                <a:solidFill>
                  <a:srgbClr val="FF0000"/>
                </a:solidFill>
              </a:rPr>
              <a:t>参数包完美转发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52028" y="1390972"/>
            <a:ext cx="5553828" cy="2707442"/>
            <a:chOff x="219974" y="2044323"/>
            <a:chExt cx="8704052" cy="200159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fun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 和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2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&amp;s,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s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foo(std::forward&lt;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)...);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52028" y="4563443"/>
            <a:ext cx="5553827" cy="940161"/>
            <a:chOff x="219974" y="2044323"/>
            <a:chExt cx="8704052" cy="700618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fun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函数定义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  <a:ea typeface="微软雅黑"/>
                </a:rPr>
                <a:t>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3"/>
              <a:ext cx="8704052" cy="3503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fun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 err="1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abc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42);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25" name="矩形: 圆角 17">
            <a:extLst>
              <a:ext uri="{FF2B5EF4-FFF2-40B4-BE49-F238E27FC236}">
                <a16:creationId xmlns:a16="http://schemas.microsoft.com/office/drawing/2014/main" id="{2829FB7E-2AB6-4015-B3F2-A9D43E5E8F12}"/>
              </a:ext>
            </a:extLst>
          </p:cNvPr>
          <p:cNvSpPr/>
          <p:nvPr/>
        </p:nvSpPr>
        <p:spPr>
          <a:xfrm>
            <a:off x="152028" y="5930421"/>
            <a:ext cx="8915957" cy="55691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400"/>
              </a:lnSpc>
              <a:buClr>
                <a:srgbClr val="151DC1"/>
              </a:buClr>
              <a:buSzPct val="80000"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std::forward&lt;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*&gt;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), std::forward&lt;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&gt;(42)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nsolas" panose="020B0609020204030204" pitchFamily="49" charset="0"/>
              <a:ea typeface="微软雅黑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847126" y="1353907"/>
            <a:ext cx="3220860" cy="3020156"/>
            <a:chOff x="219974" y="2044323"/>
            <a:chExt cx="8704052" cy="1209084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: 圆角 17">
                  <a:extLst>
                    <a:ext uri="{FF2B5EF4-FFF2-40B4-BE49-F238E27FC236}">
                      <a16:creationId xmlns:a16="http://schemas.microsoft.com/office/drawing/2014/main" id="{FF265084-8C54-41A1-9AB0-2DB16B1AB890}"/>
                    </a:ext>
                  </a:extLst>
                </p:cNvPr>
                <p:cNvSpPr/>
                <p:nvPr/>
              </p:nvSpPr>
              <p:spPr>
                <a:xfrm>
                  <a:off x="219974" y="2236603"/>
                  <a:ext cx="8704052" cy="1016804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F6EE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std::forward&lt;</a:t>
                  </a:r>
                  <a:r>
                    <a:rPr lang="en-US" altLang="zh-CN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Args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&gt;(</a:t>
                  </a:r>
                  <a:r>
                    <a:rPr lang="en-US" altLang="zh-CN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args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)...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相当于：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std::forward&lt;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&gt;(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为参数包中第 </a:t>
                  </a:r>
                  <a:r>
                    <a:rPr lang="en-US" altLang="zh-CN" i="1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个参数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的类型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矩形: 圆角 17">
                  <a:extLst>
                    <a:ext uri="{FF2B5EF4-FFF2-40B4-BE49-F238E27FC236}">
                      <a16:creationId xmlns:a16="http://schemas.microsoft.com/office/drawing/2014/main" id="{FF265084-8C54-41A1-9AB0-2DB16B1AB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4" y="2236603"/>
                  <a:ext cx="8704052" cy="1016804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A501B0D-E987-4B9A-9CDB-AF79B35E27BB}"/>
              </a:ext>
            </a:extLst>
          </p:cNvPr>
          <p:cNvSpPr/>
          <p:nvPr/>
        </p:nvSpPr>
        <p:spPr>
          <a:xfrm>
            <a:off x="182508" y="5522206"/>
            <a:ext cx="3865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foo </a:t>
            </a:r>
            <a:r>
              <a:rPr lang="zh-CN" altLang="en-US" sz="2000" dirty="0">
                <a:solidFill>
                  <a:prstClr val="black"/>
                </a:solidFill>
              </a:rPr>
              <a:t>函数的实参将扩展为：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F960D1-E6E9-4895-8B43-4598015FB784}"/>
              </a:ext>
            </a:extLst>
          </p:cNvPr>
          <p:cNvSpPr/>
          <p:nvPr/>
        </p:nvSpPr>
        <p:spPr>
          <a:xfrm>
            <a:off x="203537" y="41343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当进行如下调用：</a:t>
            </a:r>
          </a:p>
        </p:txBody>
      </p:sp>
    </p:spTree>
    <p:extLst>
      <p:ext uri="{BB962C8B-B14F-4D97-AF65-F5344CB8AC3E}">
        <p14:creationId xmlns:p14="http://schemas.microsoft.com/office/powerpoint/2010/main" val="37227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066030"/>
            <a:ext cx="8515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类似函数模板，可以定义一个类模板用来生成具有</a:t>
            </a:r>
            <a:r>
              <a:rPr lang="zh-CN" altLang="en-US" sz="2000" dirty="0">
                <a:solidFill>
                  <a:srgbClr val="FF0000"/>
                </a:solidFill>
              </a:rPr>
              <a:t>相同结构</a:t>
            </a:r>
            <a:r>
              <a:rPr lang="zh-CN" altLang="en-US" sz="2000" dirty="0">
                <a:solidFill>
                  <a:prstClr val="black"/>
                </a:solidFill>
              </a:rPr>
              <a:t>的一族类实例：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224644" y="1792121"/>
            <a:ext cx="5700132" cy="3582610"/>
            <a:chOff x="219974" y="2044324"/>
            <a:chExt cx="8704052" cy="196810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800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1143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[N];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Array() {}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Array(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&amp;);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[](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constexpr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size() {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N; 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993430" y="1763712"/>
            <a:ext cx="2974158" cy="3521001"/>
            <a:chOff x="219974" y="2044323"/>
            <a:chExt cx="8704052" cy="1409592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2504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70770"/>
              <a:ext cx="8704052" cy="11831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和非类型参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，分别用来表示元素的类型和元素的数目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型是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C++11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标准库提供的新类型，支持具有相同类型但数量未知的列表类型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9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7.2.1  </a:t>
            </a:r>
            <a:r>
              <a:rPr lang="zh-CN" altLang="en-US" sz="3200" dirty="0">
                <a:solidFill>
                  <a:prstClr val="white"/>
                </a:solidFill>
              </a:rPr>
              <a:t>成员函数定义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27644" y="1066030"/>
            <a:ext cx="8821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与普通类相同，既可以在类的内部，也可以在</a:t>
            </a:r>
            <a:r>
              <a:rPr lang="zh-CN" altLang="en-US" sz="2000" dirty="0">
                <a:solidFill>
                  <a:srgbClr val="FF0000"/>
                </a:solidFill>
              </a:rPr>
              <a:t>类的外部</a:t>
            </a:r>
            <a:r>
              <a:rPr lang="zh-CN" altLang="en-US" sz="2000" dirty="0">
                <a:solidFill>
                  <a:prstClr val="black"/>
                </a:solidFill>
              </a:rPr>
              <a:t>定义</a:t>
            </a:r>
            <a:r>
              <a:rPr lang="zh-CN" altLang="en-US" sz="2000" dirty="0">
                <a:solidFill>
                  <a:srgbClr val="FF0000"/>
                </a:solidFill>
              </a:rPr>
              <a:t>类模板成员函数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5762" y="1734728"/>
            <a:ext cx="5636096" cy="3582610"/>
            <a:chOff x="219974" y="2044323"/>
            <a:chExt cx="8704052" cy="196810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436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模板 构造函数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1142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N&gt;::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   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&amp;l):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()}{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m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&lt; N ?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N;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m;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*(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l.begin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+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929394" y="1734728"/>
            <a:ext cx="2974158" cy="3899922"/>
            <a:chOff x="219974" y="2044323"/>
            <a:chExt cx="8704052" cy="1561288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2504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56127"/>
              <a:ext cx="8704052" cy="1349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必须以关键字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template 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开始，后接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与类模板相同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的模板参数列表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紧随类名后面的参数列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表代表一个实例化的实参列表，每个参数不需要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或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说明符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30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7.2.1  </a:t>
            </a:r>
            <a:r>
              <a:rPr lang="zh-CN" altLang="en-US" sz="3200" dirty="0">
                <a:solidFill>
                  <a:prstClr val="white"/>
                </a:solidFill>
              </a:rPr>
              <a:t>成员函数定义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53838"/>
            <a:ext cx="8717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与普通类相同，既可以在类的内部，也可以在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类的外部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类模板成员函数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1680" y="1564093"/>
            <a:ext cx="5636096" cy="2913654"/>
            <a:chOff x="219974" y="2044324"/>
            <a:chExt cx="8704052" cy="1600616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 构造函数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27654"/>
              <a:ext cx="8704052" cy="1317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N&gt;::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   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std::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initializer_list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 &amp;l):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m_ele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{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()}{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m =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l.size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 &lt; N ?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l.size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 : N;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 m; ++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m_ele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] = *(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l.begin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 +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}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956136" y="1570130"/>
            <a:ext cx="2974158" cy="3028502"/>
            <a:chOff x="219974" y="2044323"/>
            <a:chExt cx="8704052" cy="1212425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19291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41484"/>
              <a:ext cx="8704052" cy="101526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中的每一个元素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类型的默认初始化方式（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T()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）初始化</a:t>
              </a: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将形参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中的元素依次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复制到类模板数组成员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中相应的位置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l.begin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返回列表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 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中第一个元素的迭代器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473B05-CE61-489D-AE8A-793124784FA7}"/>
              </a:ext>
            </a:extLst>
          </p:cNvPr>
          <p:cNvGrpSpPr/>
          <p:nvPr/>
        </p:nvGrpSpPr>
        <p:grpSpPr>
          <a:xfrm>
            <a:off x="191680" y="4618821"/>
            <a:ext cx="5636096" cy="1682502"/>
            <a:chOff x="219974" y="2044323"/>
            <a:chExt cx="8704052" cy="924283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FED60871-38D5-417D-8059-CD916678D3E7}"/>
                </a:ext>
              </a:extLst>
            </p:cNvPr>
            <p:cNvSpPr/>
            <p:nvPr/>
          </p:nvSpPr>
          <p:spPr>
            <a:xfrm>
              <a:off x="219974" y="2044323"/>
              <a:ext cx="8704052" cy="29171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[]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运算符函数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C13A7EDF-E467-431E-87EE-68EC1C1DBFF3}"/>
                </a:ext>
              </a:extLst>
            </p:cNvPr>
            <p:cNvSpPr/>
            <p:nvPr/>
          </p:nvSpPr>
          <p:spPr>
            <a:xfrm>
              <a:off x="219974" y="2327658"/>
              <a:ext cx="8704052" cy="6409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N&gt;::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[](</a:t>
              </a:r>
              <a:r>
                <a:rPr lang="en-US" altLang="zh-CN" dirty="0" err="1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5956136" y="4663037"/>
            <a:ext cx="2974158" cy="1477427"/>
            <a:chOff x="219974" y="2044323"/>
            <a:chExt cx="8704052" cy="59147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18878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36603"/>
              <a:ext cx="8704052" cy="39919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类模板的下标运算符函数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返回数组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中第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个元素的引用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7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7.2.2  </a:t>
            </a:r>
            <a:r>
              <a:rPr lang="zh-CN" altLang="en-US" sz="3200" dirty="0">
                <a:solidFill>
                  <a:prstClr val="white"/>
                </a:solidFill>
              </a:rPr>
              <a:t>实例化类模板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992878"/>
            <a:ext cx="83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当使用一个类模板时，我们需要</a:t>
            </a:r>
            <a:r>
              <a:rPr lang="zh-CN" altLang="en-US" sz="2000" dirty="0">
                <a:solidFill>
                  <a:srgbClr val="FF0000"/>
                </a:solidFill>
              </a:rPr>
              <a:t>显式</a:t>
            </a:r>
            <a:r>
              <a:rPr lang="zh-CN" altLang="en-US" sz="2000" dirty="0">
                <a:solidFill>
                  <a:prstClr val="black"/>
                </a:solidFill>
              </a:rPr>
              <a:t>提供模板参数信息，即</a:t>
            </a:r>
            <a:r>
              <a:rPr lang="zh-CN" altLang="en-US" sz="2000" dirty="0">
                <a:solidFill>
                  <a:srgbClr val="FF0000"/>
                </a:solidFill>
              </a:rPr>
              <a:t>模板实参列表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1680" y="1645815"/>
            <a:ext cx="5636096" cy="2224730"/>
            <a:chOff x="219974" y="2044323"/>
            <a:chExt cx="8704052" cy="122215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2124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47747"/>
              <a:ext cx="8704052" cy="9187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5&gt;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a; 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创建一个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Array&lt;char, 5&gt;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类型对象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</a:t>
              </a:r>
            </a:p>
            <a:p>
              <a:pPr lvl="0">
                <a:lnSpc>
                  <a:spcPts val="2300"/>
                </a:lnSpc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int,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5&gt; b = {1,2,3}; 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创建一个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Array&lt;int, 5&gt;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类型对象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</p:grpSp>
      <p:sp>
        <p:nvSpPr>
          <p:cNvPr id="16" name="矩形: 圆角 17">
            <a:extLst>
              <a:ext uri="{FF2B5EF4-FFF2-40B4-BE49-F238E27FC236}">
                <a16:creationId xmlns:a16="http://schemas.microsoft.com/office/drawing/2014/main" id="{C13A7EDF-E467-431E-87EE-68EC1C1DBFF3}"/>
              </a:ext>
            </a:extLst>
          </p:cNvPr>
          <p:cNvSpPr/>
          <p:nvPr/>
        </p:nvSpPr>
        <p:spPr>
          <a:xfrm>
            <a:off x="212988" y="4666643"/>
            <a:ext cx="5636096" cy="8215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300"/>
              </a:lnSpc>
              <a:buClr>
                <a:srgbClr val="151DC1"/>
              </a:buClr>
              <a:buSzPct val="80000"/>
              <a:defRPr/>
            </a:pP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 = 0; i &lt; b.size(); ++i)</a:t>
            </a:r>
          </a:p>
          <a:p>
            <a:pPr lvl="0">
              <a:lnSpc>
                <a:spcPts val="2300"/>
              </a:lnSpc>
              <a:buClr>
                <a:srgbClr val="151DC1"/>
              </a:buClr>
              <a:buSzPct val="80000"/>
              <a:defRPr/>
            </a:pP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cout &lt;&lt; b[i] &lt;&lt;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0AB5B"/>
                </a:solidFill>
                <a:latin typeface="Consolas" panose="020B0609020204030204" pitchFamily="49" charset="0"/>
              </a:rPr>
              <a:t>"␣"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0AB5B"/>
              </a:solidFill>
              <a:effectLst/>
              <a:uLnTx/>
              <a:uFillTx/>
              <a:latin typeface="Consolas" panose="020B0609020204030204" pitchFamily="49" charset="0"/>
              <a:ea typeface="微软雅黑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5978162" y="1679951"/>
            <a:ext cx="2974158" cy="2677812"/>
            <a:chOff x="219974" y="2044323"/>
            <a:chExt cx="8704052" cy="107203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5889"/>
              <a:ext cx="8704052" cy="8504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创建对象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时，将执行具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有形参的构造函数，其形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参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l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接受初始化列表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{1,2,3}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，其余元素具有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默认值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5F152B0-84CA-49D2-A305-636BE092B3CC}"/>
              </a:ext>
            </a:extLst>
          </p:cNvPr>
          <p:cNvSpPr/>
          <p:nvPr/>
        </p:nvSpPr>
        <p:spPr>
          <a:xfrm>
            <a:off x="191680" y="4117307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下面代码逐个输出对象 </a:t>
            </a:r>
            <a:r>
              <a:rPr lang="en-US" altLang="zh-CN" sz="2000" dirty="0">
                <a:solidFill>
                  <a:prstClr val="black"/>
                </a:solidFill>
              </a:rPr>
              <a:t>b </a:t>
            </a:r>
            <a:r>
              <a:rPr lang="zh-CN" altLang="en-US" sz="2000" dirty="0">
                <a:solidFill>
                  <a:prstClr val="black"/>
                </a:solidFill>
              </a:rPr>
              <a:t>的每一个元素：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5088F0-9C21-4A7F-B904-C74817229225}"/>
              </a:ext>
            </a:extLst>
          </p:cNvPr>
          <p:cNvSpPr/>
          <p:nvPr/>
        </p:nvSpPr>
        <p:spPr>
          <a:xfrm>
            <a:off x="218954" y="5701460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输出结果为：</a:t>
            </a:r>
            <a:r>
              <a:rPr lang="en-US" altLang="zh-CN" sz="2000" dirty="0">
                <a:solidFill>
                  <a:prstClr val="black"/>
                </a:solidFill>
              </a:rPr>
              <a:t>1 2 3 0 0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126990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函数参数</a:t>
            </a:r>
            <a:r>
              <a:rPr lang="zh-CN" altLang="en-US" sz="2000" dirty="0">
                <a:solidFill>
                  <a:prstClr val="black"/>
                </a:solidFill>
              </a:rPr>
              <a:t>可以具有默认值，</a:t>
            </a:r>
            <a:r>
              <a:rPr lang="zh-CN" altLang="en-US" sz="2000" dirty="0">
                <a:solidFill>
                  <a:srgbClr val="FF0000"/>
                </a:solidFill>
              </a:rPr>
              <a:t>模板参数</a:t>
            </a:r>
            <a:r>
              <a:rPr lang="zh-CN" altLang="en-US" sz="2000" dirty="0">
                <a:solidFill>
                  <a:prstClr val="black"/>
                </a:solidFill>
              </a:rPr>
              <a:t>同样也可以有默认值：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8307" y="1640436"/>
            <a:ext cx="5636096" cy="2224730"/>
            <a:chOff x="219974" y="2044324"/>
            <a:chExt cx="8704052" cy="122215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47748"/>
              <a:ext cx="8704052" cy="9187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int,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 = 10&gt;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5971535" y="1665385"/>
            <a:ext cx="2974158" cy="1966729"/>
            <a:chOff x="219974" y="2044323"/>
            <a:chExt cx="8704052" cy="787357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2111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70770"/>
              <a:ext cx="8704052" cy="5609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类模板参数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具有默认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类型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类模板参数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具有默认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值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535088F0-9C21-4A7F-B904-C74817229225}"/>
              </a:ext>
            </a:extLst>
          </p:cNvPr>
          <p:cNvSpPr/>
          <p:nvPr/>
        </p:nvSpPr>
        <p:spPr>
          <a:xfrm>
            <a:off x="212988" y="5845294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输出结果为：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10  65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4BA604-F546-45EF-A20D-90BC19A9E7D6}"/>
              </a:ext>
            </a:extLst>
          </p:cNvPr>
          <p:cNvGrpSpPr/>
          <p:nvPr/>
        </p:nvGrpSpPr>
        <p:grpSpPr>
          <a:xfrm>
            <a:off x="5971535" y="4105963"/>
            <a:ext cx="2974158" cy="1917961"/>
            <a:chOff x="219974" y="2044323"/>
            <a:chExt cx="8704052" cy="767833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2D1ACD1A-B48A-481D-8411-7A88C02A482D}"/>
                </a:ext>
              </a:extLst>
            </p:cNvPr>
            <p:cNvSpPr/>
            <p:nvPr/>
          </p:nvSpPr>
          <p:spPr>
            <a:xfrm>
              <a:off x="219974" y="2044323"/>
              <a:ext cx="8704052" cy="22111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B1A59C79-14AE-44E5-BB35-F0B049D0FC23}"/>
                </a:ext>
              </a:extLst>
            </p:cNvPr>
            <p:cNvSpPr/>
            <p:nvPr/>
          </p:nvSpPr>
          <p:spPr>
            <a:xfrm>
              <a:off x="219974" y="2251246"/>
              <a:ext cx="8704052" cy="5609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的元素数目为默认值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a[0]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的类型为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，字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符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'A'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转换为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65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5B9DA22-A567-45FF-A218-3F9641D8413C}"/>
              </a:ext>
            </a:extLst>
          </p:cNvPr>
          <p:cNvGrpSpPr/>
          <p:nvPr/>
        </p:nvGrpSpPr>
        <p:grpSpPr>
          <a:xfrm>
            <a:off x="198307" y="4106382"/>
            <a:ext cx="5636096" cy="1418565"/>
            <a:chOff x="219974" y="2044323"/>
            <a:chExt cx="8704052" cy="779290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5F552F3C-1872-4383-9DAB-82B7031D1418}"/>
                </a:ext>
              </a:extLst>
            </p:cNvPr>
            <p:cNvSpPr/>
            <p:nvPr/>
          </p:nvSpPr>
          <p:spPr>
            <a:xfrm>
              <a:off x="219974" y="2044323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C97FF6D2-275D-4033-BF4D-A7CEBA85789E}"/>
                </a:ext>
              </a:extLst>
            </p:cNvPr>
            <p:cNvSpPr/>
            <p:nvPr/>
          </p:nvSpPr>
          <p:spPr>
            <a:xfrm>
              <a:off x="219974" y="2354446"/>
              <a:ext cx="8704052" cy="4691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 a = {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'A'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&lt;&lt; </a:t>
              </a:r>
              <a:r>
                <a:rPr lang="en-US" altLang="zh-CN" dirty="0">
                  <a:solidFill>
                    <a:srgbClr val="E0AB5B"/>
                  </a:solidFill>
                  <a:latin typeface="Consolas" panose="020B0609020204030204" pitchFamily="49" charset="0"/>
                </a:rPr>
                <a:t>"␣"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&lt;&lt; a[0]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5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005070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类模板参数</a:t>
            </a:r>
            <a:r>
              <a:rPr lang="zh-CN" altLang="en-US" sz="2000" dirty="0"/>
              <a:t>一样，</a:t>
            </a:r>
            <a:r>
              <a:rPr lang="zh-CN" altLang="en-US" sz="2000" dirty="0">
                <a:solidFill>
                  <a:srgbClr val="FF0000"/>
                </a:solidFill>
              </a:rPr>
              <a:t>函数模板参数</a:t>
            </a:r>
            <a:r>
              <a:rPr lang="zh-CN" altLang="en-US" sz="2000" dirty="0"/>
              <a:t>也可以有默认值：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8307" y="1505139"/>
            <a:ext cx="5873308" cy="2725475"/>
            <a:chOff x="219974" y="2044323"/>
            <a:chExt cx="8704052" cy="149724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2124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类模板定义三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54446"/>
              <a:ext cx="8704052" cy="11871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Less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&gt;&gt;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56958" y="1505145"/>
            <a:ext cx="2788733" cy="2227046"/>
            <a:chOff x="219974" y="2044323"/>
            <a:chExt cx="8704052" cy="891572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2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5888"/>
              <a:ext cx="8704052" cy="67000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新增了一个成员函数模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板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，用来对数组进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行排序</a:t>
              </a:r>
            </a:p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函数模板参数 </a:t>
              </a:r>
              <a:endParaRPr lang="en-US" altLang="zh-CN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具有默认值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Less&lt;T&gt;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4BA604-F546-45EF-A20D-90BC19A9E7D6}"/>
              </a:ext>
            </a:extLst>
          </p:cNvPr>
          <p:cNvGrpSpPr/>
          <p:nvPr/>
        </p:nvGrpSpPr>
        <p:grpSpPr>
          <a:xfrm>
            <a:off x="6156959" y="3920605"/>
            <a:ext cx="2788733" cy="2609194"/>
            <a:chOff x="219974" y="2044323"/>
            <a:chExt cx="8704052" cy="104456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2D1ACD1A-B48A-481D-8411-7A88C02A482D}"/>
                </a:ext>
              </a:extLst>
            </p:cNvPr>
            <p:cNvSpPr/>
            <p:nvPr/>
          </p:nvSpPr>
          <p:spPr>
            <a:xfrm>
              <a:off x="219974" y="2044323"/>
              <a:ext cx="8704052" cy="22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B1A59C79-14AE-44E5-BB35-F0B049D0FC23}"/>
                </a:ext>
              </a:extLst>
            </p:cNvPr>
            <p:cNvSpPr/>
            <p:nvPr/>
          </p:nvSpPr>
          <p:spPr>
            <a:xfrm>
              <a:off x="219974" y="2261008"/>
              <a:ext cx="8704052" cy="8278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类模板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具有一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个模板参数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，且只有一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个函数调用运算符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该成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员函数带有两个形参，用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来比较两个形参的大小，返回值类型为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bool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5B9DA22-A567-45FF-A218-3F9641D8413C}"/>
              </a:ext>
            </a:extLst>
          </p:cNvPr>
          <p:cNvGrpSpPr/>
          <p:nvPr/>
        </p:nvGrpSpPr>
        <p:grpSpPr>
          <a:xfrm>
            <a:off x="212988" y="4377398"/>
            <a:ext cx="5858628" cy="2225236"/>
            <a:chOff x="219974" y="2044324"/>
            <a:chExt cx="8704052" cy="1265654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5F552F3C-1872-4383-9DAB-82B7031D1418}"/>
                </a:ext>
              </a:extLst>
            </p:cNvPr>
            <p:cNvSpPr/>
            <p:nvPr/>
          </p:nvSpPr>
          <p:spPr>
            <a:xfrm>
              <a:off x="219974" y="2044324"/>
              <a:ext cx="8704052" cy="32108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Less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C97FF6D2-275D-4033-BF4D-A7CEBA85789E}"/>
                </a:ext>
              </a:extLst>
            </p:cNvPr>
            <p:cNvSpPr/>
            <p:nvPr/>
          </p:nvSpPr>
          <p:spPr>
            <a:xfrm>
              <a:off x="219974" y="2339158"/>
              <a:ext cx="8704052" cy="9708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Less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 {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&lt; b;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0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212334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类模板参数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一样，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函数模板参数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也可以有默认值：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1" y="1871129"/>
            <a:ext cx="5873308" cy="2737666"/>
            <a:chOff x="219974" y="2044324"/>
            <a:chExt cx="8704052" cy="150393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类模板定义三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1144"/>
              <a:ext cx="8704052" cy="11871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class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{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其它成员保持不变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public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: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Less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sort(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());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56958" y="1871131"/>
            <a:ext cx="2788733" cy="1930831"/>
            <a:chOff x="219974" y="2044323"/>
            <a:chExt cx="8704052" cy="772986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75651"/>
              <a:ext cx="8704052" cy="5416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sort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函数参数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也有默认值，即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类的一个函数对象，代表默认比较方式为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A4D62C-D6AB-4610-9948-F4D4C0ED65C8}"/>
              </a:ext>
            </a:extLst>
          </p:cNvPr>
          <p:cNvGrpSpPr/>
          <p:nvPr/>
        </p:nvGrpSpPr>
        <p:grpSpPr>
          <a:xfrm>
            <a:off x="6166607" y="4023284"/>
            <a:ext cx="2788732" cy="1597446"/>
            <a:chOff x="219974" y="2044323"/>
            <a:chExt cx="8704052" cy="1597446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6B928FC4-F822-46D8-9EE2-F5766CAA981A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/>
                  <a:ea typeface="微软雅黑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0B8C50FB-0CDE-49C0-801C-71F719B17689}"/>
                </a:ext>
              </a:extLst>
            </p:cNvPr>
            <p:cNvSpPr/>
            <p:nvPr/>
          </p:nvSpPr>
          <p:spPr>
            <a:xfrm>
              <a:off x="219974" y="2612833"/>
              <a:ext cx="8704052" cy="10289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5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</a:rPr>
                <a:t>理清 </a:t>
              </a:r>
              <a:r>
                <a:rPr lang="zh-CN" altLang="en-US" dirty="0">
                  <a:solidFill>
                    <a:srgbClr val="FF0000"/>
                  </a:solidFill>
                </a:rPr>
                <a:t>函数参数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模板参数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类模板参数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函数模板参数</a:t>
              </a:r>
              <a:r>
                <a:rPr lang="zh-CN" altLang="en-US" dirty="0">
                  <a:solidFill>
                    <a:prstClr val="black"/>
                  </a:solidFill>
                </a:rPr>
                <a:t>的概念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8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883150"/>
            <a:ext cx="8742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排序是数据处理的最基本任务，目的是按照某种规则将一组无序数据重新排列，使之有序。下面将给 </a:t>
            </a:r>
            <a:r>
              <a:rPr lang="en-US" altLang="zh-CN" sz="2000" dirty="0">
                <a:solidFill>
                  <a:prstClr val="black"/>
                </a:solidFill>
              </a:rPr>
              <a:t>Array </a:t>
            </a:r>
            <a:r>
              <a:rPr lang="zh-CN" altLang="en-US" sz="2000" dirty="0">
                <a:solidFill>
                  <a:prstClr val="black"/>
                </a:solidFill>
              </a:rPr>
              <a:t>模板类增加三种最常用的排序算法：选择排序、插入排序和冒泡排序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8309" y="1881494"/>
            <a:ext cx="5873308" cy="4830542"/>
            <a:chOff x="219974" y="2044324"/>
            <a:chExt cx="8704052" cy="265366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28245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21175"/>
              <a:ext cx="8704052" cy="23768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选择排序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insertionSort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插入排序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bubbleSort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 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冒泡排序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swap(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int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51928" y="1881494"/>
            <a:ext cx="2788733" cy="2250120"/>
            <a:chOff x="219974" y="2044323"/>
            <a:chExt cx="8704052" cy="90081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064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1008"/>
              <a:ext cx="8704052" cy="684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成员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函数用来交换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两个元素的位置，它仅在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类内部使用，因此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它的访问属性为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private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6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前言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4CCC20-DA9B-462D-ADB9-2C8E17911EDA}"/>
              </a:ext>
            </a:extLst>
          </p:cNvPr>
          <p:cNvGrpSpPr/>
          <p:nvPr/>
        </p:nvGrpSpPr>
        <p:grpSpPr>
          <a:xfrm>
            <a:off x="219974" y="2592269"/>
            <a:ext cx="8704052" cy="1861876"/>
            <a:chOff x="219974" y="2044323"/>
            <a:chExt cx="8704052" cy="186187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F51B7550-383F-43CC-8E75-408D76E34699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79D4DCA-F19C-4FBD-9D9B-C7F7D995C2D2}"/>
                </a:ext>
              </a:extLst>
            </p:cNvPr>
            <p:cNvSpPr/>
            <p:nvPr/>
          </p:nvSpPr>
          <p:spPr>
            <a:xfrm>
              <a:off x="219974" y="2612832"/>
              <a:ext cx="8704052" cy="12933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掌握模板的定义和基本使用方法，包括函数模板和类模板；</a:t>
              </a:r>
            </a:p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学会运用模板实现泛型编程；</a:t>
              </a:r>
            </a:p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掌握常用排序算法和二分查找算法。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097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lang="en-US" altLang="zh-CN" sz="2400" dirty="0">
                <a:solidFill>
                  <a:prstClr val="white"/>
                </a:solidFill>
                <a:latin typeface="微软雅黑"/>
                <a:ea typeface="微软雅黑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  <a:ea typeface="微软雅黑"/>
              </a:rPr>
              <a:t>选择排序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8200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1029454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每次在待排序元素中选择最小的一个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zh-CN" altLang="en-US" sz="2000" dirty="0">
                <a:solidFill>
                  <a:prstClr val="black"/>
                </a:solidFill>
              </a:rPr>
              <a:t>换放到已排序数列后面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7B4184-A14F-4566-88BD-8DFE33E5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1697152"/>
            <a:ext cx="6130461" cy="5413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D329316-944A-4488-BF4E-025E52DF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2516956"/>
            <a:ext cx="6130461" cy="54135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D3E729F-E4FF-4239-8A69-FC6E43EB1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3186301"/>
            <a:ext cx="6130461" cy="54135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7504A55-3584-49B1-9B25-477839E1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4" y="3826553"/>
            <a:ext cx="6130461" cy="54135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5C7E6AE-B01D-4064-A7AB-0C3B4760C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4" y="4493983"/>
            <a:ext cx="6130461" cy="54135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8A9B2DC-C9BF-44B7-B238-6694AC3E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3" y="5273604"/>
            <a:ext cx="6130461" cy="5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选择排序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78222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选择排序算法的实现如下：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1" y="1675276"/>
            <a:ext cx="5873308" cy="4190890"/>
            <a:chOff x="219974" y="2044324"/>
            <a:chExt cx="8704052" cy="2608135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43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成员函数 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72638"/>
              <a:ext cx="8704052" cy="22798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N - 1;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min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记录待排序数据中最小元素位置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j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+ 1; j &lt; N; ++j)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[j],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[min]))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	min = j;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更新最小元素位置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swap(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min);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把最小元素放到位置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i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66606" y="1675275"/>
            <a:ext cx="2788733" cy="2665619"/>
            <a:chOff x="219974" y="2044323"/>
            <a:chExt cx="8704052" cy="106715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11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1008"/>
              <a:ext cx="8704052" cy="8504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语句里的条件表达式将调用函数对象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Less&lt;T&gt;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），检查第一个实参对象是否小于第二个实参对象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7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  <a:ea typeface="微软雅黑"/>
              </a:rPr>
              <a:t>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1017262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将待排序的元素逐个插入已经排好序的元素序列中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27A690B-BB37-43FB-9D3F-19F85B80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1735551"/>
            <a:ext cx="6249022" cy="54132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BD016C8-4E05-4FBD-B7EE-B26CE1193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635127"/>
            <a:ext cx="6249022" cy="541326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86A3781-31E6-46E7-8E07-3BB777CA8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318060"/>
            <a:ext cx="6249022" cy="54132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93D25E19-6797-40F3-99E3-39873A1C2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000993"/>
            <a:ext cx="6249022" cy="54132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C026A52D-FB73-406B-9B44-B089417CC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677651"/>
            <a:ext cx="6249022" cy="5413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5C0BFF-CFE0-4946-87C7-7BAC565D6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379735"/>
            <a:ext cx="6249022" cy="541326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4520144B-7D12-43DE-9323-BBB494A97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379735"/>
            <a:ext cx="6249022" cy="5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插入排序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41646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</a:rPr>
              <a:t>插入排序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算法的实现如下：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212987" y="1612818"/>
            <a:ext cx="8637715" cy="4264044"/>
            <a:chOff x="219974" y="2044324"/>
            <a:chExt cx="8704052" cy="265366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7384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insertSort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418164"/>
              <a:ext cx="8704052" cy="22798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insertSort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1, j;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N;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]; 		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待插入元素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(j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j &gt; 0; --j) { 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查找插入位置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- 1], t))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- 1];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逐个向后移动元素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t; 			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将待插入元素放到正确位置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176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冒泡排序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968494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不断比较相邻的两个元素，如果发现逆序则交换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223EB-61C7-4481-A575-D8CFF5E0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1627603"/>
            <a:ext cx="6249022" cy="541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4BD06E-0552-42F2-89CD-EC3755E8D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2562481"/>
            <a:ext cx="6249022" cy="541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D14F42-3D30-4B85-9BAC-9B9484D6D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2561668"/>
            <a:ext cx="6249022" cy="541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33D38C-4509-445E-B5D1-FE6CDE4CC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3146145"/>
            <a:ext cx="6249022" cy="5413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2BD4FB-9DEC-4C51-8F18-CE7132025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3146145"/>
            <a:ext cx="6249022" cy="5413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E7A37D-EC92-46BF-8E10-6BD3D10C7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48069"/>
            <a:ext cx="6249022" cy="5413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085F6C-C981-4CC3-8680-EEF1236B7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39813"/>
            <a:ext cx="6249022" cy="5413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64019F-7A44-4AF1-A3B8-F70E7A5A72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4336687"/>
            <a:ext cx="6249022" cy="5413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16E876C-F510-486C-9B24-A4F815B58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4925305"/>
            <a:ext cx="6249022" cy="5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插入排序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5383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</a:rPr>
              <a:t>冒泡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排序算法的实现如下：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0" y="1675276"/>
            <a:ext cx="8662042" cy="3823316"/>
            <a:chOff x="219974" y="2044324"/>
            <a:chExt cx="8704052" cy="237938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7384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bubbleSort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418164"/>
              <a:ext cx="8704052" cy="2005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bubbleSort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N - 1;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&gt;= 0; --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j = 0; j &lt;=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- 1; ++j){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+ 1],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[j]))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swap(j, j + 1); </a:t>
              </a:r>
              <a:r>
                <a:rPr lang="en-US" altLang="zh-CN" sz="1600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//</a:t>
              </a:r>
              <a:r>
                <a:rPr lang="zh-CN" altLang="en-US" sz="1600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相邻元素交换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	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72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二分查找算法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111479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又称折半查找，在有序序列中使用，其基本思想为分而治之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1A1F77-61E8-4CBD-A23D-1DAF0DEF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1966619"/>
            <a:ext cx="6686106" cy="5431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7E8AB8-78C6-4758-96FA-686CD2DA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348225"/>
            <a:ext cx="6686106" cy="5431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CE8250-3736-4D2E-80FB-CEFFB8BF8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844"/>
            <a:ext cx="6686106" cy="5431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432288-0CFE-41D6-9A91-0D916EDC7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653"/>
            <a:ext cx="6686106" cy="5431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F1CA85-0A89-47D2-9356-03A78100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462"/>
            <a:ext cx="6686106" cy="5431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E34F36-BAC8-42AE-BA77-EFA9C8AC4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3653"/>
            <a:ext cx="6686106" cy="5431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7DC94F-A92B-44DA-8836-1CDA775EE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91845"/>
            <a:ext cx="6686106" cy="54315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47437D-650A-44BB-8528-49B441439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DD1A70-CCE3-48BC-975A-6D4438B1E1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5AE71CD-E405-45C8-B46B-FEA8AD2B2D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DDED9C7-1146-4C9A-952E-A558D154A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A8EF719-0FF2-422A-9D56-5CCC206E41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ECD973B-8217-48C7-8A63-435B8ACBD0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70191BD-DE1E-40A4-88B1-FC0F11F83C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908" y="65176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二分查找算法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87095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二分查找算法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的实现如下：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3" y="1246684"/>
            <a:ext cx="5873308" cy="4942104"/>
            <a:chOff x="219974" y="2044324"/>
            <a:chExt cx="8704052" cy="307564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155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binarySort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5050"/>
              <a:ext cx="8704052" cy="27549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binarySort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&amp;value,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left,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 (left &lt;= right)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middle = (left + right) / 2;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计算中点位置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[middle] == value)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middle;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else 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[middle] &gt; value)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= middle - 1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right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else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= middle + 1;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-1;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查找失败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42280" y="1249784"/>
            <a:ext cx="2788733" cy="2757300"/>
            <a:chOff x="219974" y="2044323"/>
            <a:chExt cx="8704052" cy="1103854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030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56127"/>
              <a:ext cx="8704052" cy="89205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value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小于中点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位置（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）元素，则将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设为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middle-1</a:t>
              </a: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value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大于中点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位置元素，则将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设为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middle+1</a:t>
              </a: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如果查找失败则返回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-1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A1881A-85FC-4928-A0FB-338DDE25EE1A}"/>
              </a:ext>
            </a:extLst>
          </p:cNvPr>
          <p:cNvGrpSpPr/>
          <p:nvPr/>
        </p:nvGrpSpPr>
        <p:grpSpPr>
          <a:xfrm>
            <a:off x="6142280" y="4113397"/>
            <a:ext cx="2788733" cy="1227655"/>
            <a:chOff x="219974" y="1995556"/>
            <a:chExt cx="8704052" cy="1227655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5591BF36-A46B-4EF1-BD55-91243778CF01}"/>
                </a:ext>
              </a:extLst>
            </p:cNvPr>
            <p:cNvSpPr/>
            <p:nvPr/>
          </p:nvSpPr>
          <p:spPr>
            <a:xfrm>
              <a:off x="219974" y="1995556"/>
              <a:ext cx="8704052" cy="5070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/>
                  <a:ea typeface="微软雅黑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E9991C3D-7CDB-4FB2-8317-4D3271BF267C}"/>
                </a:ext>
              </a:extLst>
            </p:cNvPr>
            <p:cNvSpPr/>
            <p:nvPr/>
          </p:nvSpPr>
          <p:spPr>
            <a:xfrm>
              <a:off x="219974" y="2466529"/>
              <a:ext cx="8704052" cy="7566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查找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返回时，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</a:p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的值是多少？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13242F-BA01-45FD-9F94-86460C570D6F}"/>
              </a:ext>
            </a:extLst>
          </p:cNvPr>
          <p:cNvGrpSpPr/>
          <p:nvPr/>
        </p:nvGrpSpPr>
        <p:grpSpPr>
          <a:xfrm>
            <a:off x="6142279" y="5439858"/>
            <a:ext cx="2788733" cy="881406"/>
            <a:chOff x="219974" y="1995556"/>
            <a:chExt cx="8704052" cy="881406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8B982C45-67F2-4826-B8C1-0B3C7C83859F}"/>
                </a:ext>
              </a:extLst>
            </p:cNvPr>
            <p:cNvSpPr/>
            <p:nvPr/>
          </p:nvSpPr>
          <p:spPr>
            <a:xfrm>
              <a:off x="219974" y="1995556"/>
              <a:ext cx="8704052" cy="5070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答案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B24EC029-302A-49C0-9B7C-3E6C0E5DB8C6}"/>
                </a:ext>
              </a:extLst>
            </p:cNvPr>
            <p:cNvSpPr/>
            <p:nvPr/>
          </p:nvSpPr>
          <p:spPr>
            <a:xfrm>
              <a:off x="219974" y="2466529"/>
              <a:ext cx="8704052" cy="4104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6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908" y="65176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3016750"/>
            <a:ext cx="8742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微软雅黑"/>
                <a:ea typeface="微软雅黑"/>
              </a:rPr>
              <a:t>本章结束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41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/>
                <a:ea typeface="微软雅黑"/>
              </a:rPr>
              <a:t>7.1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函数模板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4CCC20-DA9B-462D-ADB9-2C8E17911EDA}"/>
              </a:ext>
            </a:extLst>
          </p:cNvPr>
          <p:cNvGrpSpPr/>
          <p:nvPr/>
        </p:nvGrpSpPr>
        <p:grpSpPr>
          <a:xfrm>
            <a:off x="114300" y="1004769"/>
            <a:ext cx="8924026" cy="1790062"/>
            <a:chOff x="219974" y="2044323"/>
            <a:chExt cx="8704052" cy="179006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F51B7550-383F-43CC-8E75-408D76E34699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泛型编程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79D4DCA-F19C-4FBD-9D9B-C7F7D995C2D2}"/>
                </a:ext>
              </a:extLst>
            </p:cNvPr>
            <p:cNvSpPr/>
            <p:nvPr/>
          </p:nvSpPr>
          <p:spPr>
            <a:xfrm>
              <a:off x="219974" y="2612832"/>
              <a:ext cx="8704052" cy="122155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泛型编程是指一种采用与数据类型无关的方式编写代码的方法，是代码重用的重要手段。</a:t>
              </a:r>
            </a:p>
            <a:p>
              <a:pPr>
                <a:lnSpc>
                  <a:spcPts val="2600"/>
                </a:lnSpc>
                <a:spcBef>
                  <a:spcPts val="1200"/>
                </a:spcBef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模板是泛型编程的基础，它将数据类型参数化，为数据结构和算法的抽象提供通用的代</a:t>
              </a:r>
            </a:p>
            <a:p>
              <a:pPr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码解决方案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63205" y="287603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请观察下面两组代码：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F0308E-B0AD-418F-81A5-A3CAE94B623D}"/>
              </a:ext>
            </a:extLst>
          </p:cNvPr>
          <p:cNvGrpSpPr/>
          <p:nvPr/>
        </p:nvGrpSpPr>
        <p:grpSpPr>
          <a:xfrm>
            <a:off x="6299200" y="3349408"/>
            <a:ext cx="2753863" cy="1134758"/>
            <a:chOff x="219974" y="2044317"/>
            <a:chExt cx="8704052" cy="1134763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C838FB44-AE81-4074-A944-EC3F8421C482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E4F4909B-5365-454F-BD24-AB5B0BCA1768}"/>
                </a:ext>
              </a:extLst>
            </p:cNvPr>
            <p:cNvSpPr/>
            <p:nvPr/>
          </p:nvSpPr>
          <p:spPr>
            <a:xfrm>
              <a:off x="219974" y="2612833"/>
              <a:ext cx="8704052" cy="5662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200000"/>
                </a:lnSpc>
                <a:spcAft>
                  <a:spcPts val="1200"/>
                </a:spcAft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这两个定义有什么相同点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?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8547DC-F70C-4516-9979-77052625FA82}"/>
              </a:ext>
            </a:extLst>
          </p:cNvPr>
          <p:cNvGrpSpPr/>
          <p:nvPr/>
        </p:nvGrpSpPr>
        <p:grpSpPr>
          <a:xfrm>
            <a:off x="165100" y="3326446"/>
            <a:ext cx="6079224" cy="1525062"/>
            <a:chOff x="219974" y="2044324"/>
            <a:chExt cx="8704052" cy="826485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4305835F-2505-4633-ADD2-A1103110F756}"/>
                </a:ext>
              </a:extLst>
            </p:cNvPr>
            <p:cNvSpPr/>
            <p:nvPr/>
          </p:nvSpPr>
          <p:spPr>
            <a:xfrm>
              <a:off x="219974" y="2044324"/>
              <a:ext cx="8704052" cy="29933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</a:t>
              </a:r>
              <a:r>
                <a:rPr lang="zh-CN" altLang="en-US" sz="2000" dirty="0"/>
                <a:t>定义一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18E2A036-9CC6-4F20-A990-56691791D1D5}"/>
                </a:ext>
              </a:extLst>
            </p:cNvPr>
            <p:cNvSpPr/>
            <p:nvPr/>
          </p:nvSpPr>
          <p:spPr>
            <a:xfrm>
              <a:off x="219974" y="2333199"/>
              <a:ext cx="8704052" cy="5376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a&gt;b ? a : b;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1A9C5A-D096-4B9F-A039-4AE621811B53}"/>
              </a:ext>
            </a:extLst>
          </p:cNvPr>
          <p:cNvGrpSpPr/>
          <p:nvPr/>
        </p:nvGrpSpPr>
        <p:grpSpPr>
          <a:xfrm>
            <a:off x="112262" y="5011012"/>
            <a:ext cx="6184900" cy="1628381"/>
            <a:chOff x="219974" y="2044325"/>
            <a:chExt cx="8704052" cy="882478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5E6BAAFE-50AC-4D93-8805-96472C20CA8B}"/>
                </a:ext>
              </a:extLst>
            </p:cNvPr>
            <p:cNvSpPr/>
            <p:nvPr/>
          </p:nvSpPr>
          <p:spPr>
            <a:xfrm>
              <a:off x="219974" y="2044325"/>
              <a:ext cx="8704052" cy="28132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</a:t>
              </a:r>
              <a:r>
                <a:rPr lang="zh-CN" altLang="en-US" sz="2000" dirty="0"/>
                <a:t>定义二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: 圆角 17">
              <a:extLst>
                <a:ext uri="{FF2B5EF4-FFF2-40B4-BE49-F238E27FC236}">
                  <a16:creationId xmlns:a16="http://schemas.microsoft.com/office/drawing/2014/main" id="{A07DB407-7F73-49A8-ACE4-838C6E495D0E}"/>
                </a:ext>
              </a:extLst>
            </p:cNvPr>
            <p:cNvSpPr/>
            <p:nvPr/>
          </p:nvSpPr>
          <p:spPr>
            <a:xfrm>
              <a:off x="219974" y="2318772"/>
              <a:ext cx="8704052" cy="6080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string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string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a&gt;b ? a : b;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3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定义函数模板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87005" y="114883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定义</a:t>
            </a:r>
            <a:r>
              <a:rPr lang="zh-CN" altLang="en-US" sz="2000" dirty="0">
                <a:solidFill>
                  <a:srgbClr val="FF0000"/>
                </a:solidFill>
              </a:rPr>
              <a:t>函数模板</a:t>
            </a:r>
            <a:r>
              <a:rPr lang="zh-CN" altLang="en-US" sz="2000" dirty="0">
                <a:solidFill>
                  <a:prstClr val="black"/>
                </a:solidFill>
              </a:rPr>
              <a:t>来实现</a:t>
            </a:r>
            <a:r>
              <a:rPr lang="zh-CN" altLang="en-US" sz="2000" dirty="0">
                <a:solidFill>
                  <a:srgbClr val="FF0000"/>
                </a:solidFill>
              </a:rPr>
              <a:t>一类</a:t>
            </a:r>
            <a:r>
              <a:rPr lang="zh-CN" altLang="en-US" sz="2000" dirty="0">
                <a:solidFill>
                  <a:prstClr val="black"/>
                </a:solidFill>
              </a:rPr>
              <a:t>函数的</a:t>
            </a:r>
            <a:r>
              <a:rPr lang="zh-CN" altLang="en-US" sz="2000" dirty="0">
                <a:solidFill>
                  <a:srgbClr val="FF0000"/>
                </a:solidFill>
              </a:rPr>
              <a:t>通用</a:t>
            </a:r>
            <a:r>
              <a:rPr lang="zh-CN" altLang="en-US" sz="2000" dirty="0">
                <a:solidFill>
                  <a:prstClr val="black"/>
                </a:solidFill>
              </a:rPr>
              <a:t>代码解决方案：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A0C145-37B0-42BB-84F8-5AA49B6DAA7D}"/>
              </a:ext>
            </a:extLst>
          </p:cNvPr>
          <p:cNvGrpSpPr/>
          <p:nvPr/>
        </p:nvGrpSpPr>
        <p:grpSpPr>
          <a:xfrm>
            <a:off x="5651500" y="1786111"/>
            <a:ext cx="3244850" cy="2861535"/>
            <a:chOff x="219974" y="2044324"/>
            <a:chExt cx="8704052" cy="2285787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B3F87CB3-D833-46A7-A9F7-D86530AF94CF}"/>
                </a:ext>
              </a:extLst>
            </p:cNvPr>
            <p:cNvSpPr/>
            <p:nvPr/>
          </p:nvSpPr>
          <p:spPr>
            <a:xfrm>
              <a:off x="219974" y="2044324"/>
              <a:ext cx="8704052" cy="4613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1825A300-6038-42E8-B442-B0567060180E}"/>
                </a:ext>
              </a:extLst>
            </p:cNvPr>
            <p:cNvSpPr/>
            <p:nvPr/>
          </p:nvSpPr>
          <p:spPr>
            <a:xfrm>
              <a:off x="219974" y="2486227"/>
              <a:ext cx="8704052" cy="18438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模板的定义以关键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</a:t>
              </a: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模板参数列表放在一对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尖括号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里面</a:t>
              </a: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每一个参数前面用</a:t>
              </a: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或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声明</a:t>
              </a: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列表含有多个模板参数则参数之间用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逗号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分开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425E54F-1D5D-4895-A337-20C765FC4AD9}"/>
              </a:ext>
            </a:extLst>
          </p:cNvPr>
          <p:cNvGrpSpPr/>
          <p:nvPr/>
        </p:nvGrpSpPr>
        <p:grpSpPr>
          <a:xfrm>
            <a:off x="5651500" y="4767632"/>
            <a:ext cx="3244850" cy="1262294"/>
            <a:chOff x="219974" y="2044317"/>
            <a:chExt cx="8704052" cy="1262299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68CAE039-9A6A-439D-A32B-F04729E6B5C1}"/>
                </a:ext>
              </a:extLst>
            </p:cNvPr>
            <p:cNvSpPr/>
            <p:nvPr/>
          </p:nvSpPr>
          <p:spPr>
            <a:xfrm>
              <a:off x="219974" y="2044317"/>
              <a:ext cx="8704052" cy="4819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</a:t>
              </a:r>
            </a:p>
          </p:txBody>
        </p:sp>
        <p:sp>
          <p:nvSpPr>
            <p:cNvPr id="27" name="矩形: 圆角 17">
              <a:extLst>
                <a:ext uri="{FF2B5EF4-FFF2-40B4-BE49-F238E27FC236}">
                  <a16:creationId xmlns:a16="http://schemas.microsoft.com/office/drawing/2014/main" id="{6802E1CC-A743-45EE-A672-D585094FFA68}"/>
                </a:ext>
              </a:extLst>
            </p:cNvPr>
            <p:cNvSpPr/>
            <p:nvPr/>
          </p:nvSpPr>
          <p:spPr>
            <a:xfrm>
              <a:off x="219974" y="2527489"/>
              <a:ext cx="8704052" cy="7791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模板的声明和定义应放在同一个头文件里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BD68E0-6208-4DAC-87D7-15441D2BDF47}"/>
              </a:ext>
            </a:extLst>
          </p:cNvPr>
          <p:cNvGrpSpPr/>
          <p:nvPr/>
        </p:nvGrpSpPr>
        <p:grpSpPr>
          <a:xfrm>
            <a:off x="142912" y="1786115"/>
            <a:ext cx="5355326" cy="2885927"/>
            <a:chOff x="219974" y="2044323"/>
            <a:chExt cx="8704052" cy="1563988"/>
          </a:xfrm>
        </p:grpSpPr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CE189F5C-AA83-4B9E-9908-680CAA6A6EE1}"/>
                </a:ext>
              </a:extLst>
            </p:cNvPr>
            <p:cNvSpPr/>
            <p:nvPr/>
          </p:nvSpPr>
          <p:spPr>
            <a:xfrm>
              <a:off x="219974" y="2044323"/>
              <a:ext cx="8704052" cy="3230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函数模板定义</a:t>
              </a:r>
            </a:p>
          </p:txBody>
        </p:sp>
        <p:sp>
          <p:nvSpPr>
            <p:cNvPr id="30" name="矩形: 圆角 17">
              <a:extLst>
                <a:ext uri="{FF2B5EF4-FFF2-40B4-BE49-F238E27FC236}">
                  <a16:creationId xmlns:a16="http://schemas.microsoft.com/office/drawing/2014/main" id="{F302350B-D072-4B09-853B-943A8C3ADE8F}"/>
                </a:ext>
              </a:extLst>
            </p:cNvPr>
            <p:cNvSpPr/>
            <p:nvPr/>
          </p:nvSpPr>
          <p:spPr>
            <a:xfrm>
              <a:off x="219974" y="2357346"/>
              <a:ext cx="8704052" cy="12509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a&gt;b ? a : b;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2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7.1.2  </a:t>
            </a:r>
            <a:r>
              <a:rPr lang="zh-CN" altLang="en-US" sz="3200" dirty="0">
                <a:solidFill>
                  <a:prstClr val="white"/>
                </a:solidFill>
              </a:rPr>
              <a:t>实例化函数模板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模板参数推断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87005" y="1014722"/>
            <a:ext cx="6659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实例化模板函数时，使用者需要提供具体的数据类型或值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194574" y="1548944"/>
            <a:ext cx="6231626" cy="2510309"/>
            <a:chOff x="219974" y="2044323"/>
            <a:chExt cx="8704052" cy="1716791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实例化方法一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1366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(1.0, 2.5)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被推断为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Clr>
                  <a:srgbClr val="151DC1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生成如下函数实例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a&gt;b ? a :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A0C145-37B0-42BB-84F8-5AA49B6DAA7D}"/>
              </a:ext>
            </a:extLst>
          </p:cNvPr>
          <p:cNvGrpSpPr/>
          <p:nvPr/>
        </p:nvGrpSpPr>
        <p:grpSpPr>
          <a:xfrm>
            <a:off x="6490423" y="1759514"/>
            <a:ext cx="2533650" cy="1815307"/>
            <a:chOff x="219974" y="2044323"/>
            <a:chExt cx="8704052" cy="726738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B3F87CB3-D833-46A7-A9F7-D86530AF94CF}"/>
                </a:ext>
              </a:extLst>
            </p:cNvPr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1825A300-6038-42E8-B442-B0567060180E}"/>
                </a:ext>
              </a:extLst>
            </p:cNvPr>
            <p:cNvSpPr/>
            <p:nvPr/>
          </p:nvSpPr>
          <p:spPr>
            <a:xfrm>
              <a:off x="219974" y="2253276"/>
              <a:ext cx="8704052" cy="51778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编译器在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编译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的过程中，利用实参来推断模板参数的类型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92522E-48C9-422E-8552-AFF4C31BD12D}"/>
              </a:ext>
            </a:extLst>
          </p:cNvPr>
          <p:cNvGrpSpPr/>
          <p:nvPr/>
        </p:nvGrpSpPr>
        <p:grpSpPr>
          <a:xfrm>
            <a:off x="6490423" y="4257639"/>
            <a:ext cx="2533650" cy="1418888"/>
            <a:chOff x="219974" y="2044324"/>
            <a:chExt cx="8704052" cy="1133404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BBD3A2C2-D265-4855-9ADE-2C098DA3D4FE}"/>
                </a:ext>
              </a:extLst>
            </p:cNvPr>
            <p:cNvSpPr/>
            <p:nvPr/>
          </p:nvSpPr>
          <p:spPr>
            <a:xfrm>
              <a:off x="219974" y="2044324"/>
              <a:ext cx="8704052" cy="43335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B7F82CF1-22D2-4E01-A676-7F3BC39CC282}"/>
                </a:ext>
              </a:extLst>
            </p:cNvPr>
            <p:cNvSpPr/>
            <p:nvPr/>
          </p:nvSpPr>
          <p:spPr>
            <a:xfrm>
              <a:off x="219974" y="2476488"/>
              <a:ext cx="8704052" cy="70124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用户显式地指明模板参数的类型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70A02A-81F7-4686-90DB-896B055703D6}"/>
              </a:ext>
            </a:extLst>
          </p:cNvPr>
          <p:cNvGrpSpPr/>
          <p:nvPr/>
        </p:nvGrpSpPr>
        <p:grpSpPr>
          <a:xfrm>
            <a:off x="194574" y="4307901"/>
            <a:ext cx="6231626" cy="2002310"/>
            <a:chOff x="219974" y="2044323"/>
            <a:chExt cx="8704052" cy="1369373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F12DAE25-93EF-485C-BCD4-BCA880E725B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实例化方法二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矩形: 圆角 17">
              <a:extLst>
                <a:ext uri="{FF2B5EF4-FFF2-40B4-BE49-F238E27FC236}">
                  <a16:creationId xmlns:a16="http://schemas.microsoft.com/office/drawing/2014/main" id="{E52808AA-DE58-4A83-9D58-F481181120C2}"/>
                </a:ext>
              </a:extLst>
            </p:cNvPr>
            <p:cNvSpPr/>
            <p:nvPr/>
          </p:nvSpPr>
          <p:spPr>
            <a:xfrm>
              <a:off x="219974" y="2394630"/>
              <a:ext cx="8704052" cy="10190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&gt;(1.0, 2.5)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显式指明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 ", 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</a:p>
            <a:p>
              <a:pPr lvl="0"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显式指明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实例化函数模板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</a:t>
            </a:r>
            <a:r>
              <a:rPr lang="zh-CN" altLang="en-US" sz="2400" dirty="0">
                <a:solidFill>
                  <a:prstClr val="white"/>
                </a:solidFill>
              </a:rPr>
              <a:t>为类类型添加模板支持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87005" y="1197602"/>
            <a:ext cx="885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当模板函数的实参为类类型时，需要为类对象添加模板使用到的相关操作：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202300" y="1950653"/>
            <a:ext cx="4809226" cy="1688331"/>
            <a:chOff x="219974" y="2044323"/>
            <a:chExt cx="8704052" cy="1154643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示例代码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804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B050"/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a(3,4),b(2,5);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(a, b) &lt;&lt;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; </a:t>
              </a:r>
            </a:p>
            <a:p>
              <a:pPr lvl="0">
                <a:lnSpc>
                  <a:spcPts val="2800"/>
                </a:lnSpc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// T</a:t>
              </a:r>
              <a:r>
                <a:rPr lang="zh-CN" altLang="en-US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为</a:t>
              </a:r>
              <a:r>
                <a:rPr lang="en-US" altLang="zh-CN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Fraction</a:t>
              </a:r>
              <a:r>
                <a:rPr lang="zh-CN" altLang="en-US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类型</a:t>
              </a:r>
              <a:endParaRPr lang="en-US" altLang="zh-CN" dirty="0">
                <a:solidFill>
                  <a:srgbClr val="70AD47"/>
                </a:solidFill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ED800A-57E5-4B1A-A306-F7B7EA597FDF}"/>
              </a:ext>
            </a:extLst>
          </p:cNvPr>
          <p:cNvGrpSpPr/>
          <p:nvPr/>
        </p:nvGrpSpPr>
        <p:grpSpPr>
          <a:xfrm>
            <a:off x="5157753" y="1973514"/>
            <a:ext cx="3783710" cy="1446383"/>
            <a:chOff x="219974" y="2044317"/>
            <a:chExt cx="8704052" cy="1446389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D609752A-916A-45D6-9C3F-3F7267D6BA2E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</a:p>
          </p:txBody>
        </p:sp>
        <p:sp>
          <p:nvSpPr>
            <p:cNvPr id="26" name="矩形: 圆角 17">
              <a:extLst>
                <a:ext uri="{FF2B5EF4-FFF2-40B4-BE49-F238E27FC236}">
                  <a16:creationId xmlns:a16="http://schemas.microsoft.com/office/drawing/2014/main" id="{AA91A32F-4B48-4739-BE90-F8CB0884516C}"/>
                </a:ext>
              </a:extLst>
            </p:cNvPr>
            <p:cNvSpPr/>
            <p:nvPr/>
          </p:nvSpPr>
          <p:spPr>
            <a:xfrm>
              <a:off x="219974" y="261283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在编译上面代码时提示编</a:t>
              </a: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译错误，原因可能是什么？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B6CF56-FE0C-4188-8660-3E7BC3A421A3}"/>
              </a:ext>
            </a:extLst>
          </p:cNvPr>
          <p:cNvGrpSpPr/>
          <p:nvPr/>
        </p:nvGrpSpPr>
        <p:grpSpPr>
          <a:xfrm>
            <a:off x="5157753" y="3648292"/>
            <a:ext cx="3783710" cy="1706710"/>
            <a:chOff x="219974" y="2044317"/>
            <a:chExt cx="8704052" cy="1706718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5E9B820B-36F9-46D5-874F-3DD1A0D54D64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答案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B0CF20B-F83B-4F6A-A448-1945EB8BECE3}"/>
                </a:ext>
              </a:extLst>
            </p:cNvPr>
            <p:cNvSpPr/>
            <p:nvPr/>
          </p:nvSpPr>
          <p:spPr>
            <a:xfrm>
              <a:off x="219974" y="2612833"/>
              <a:ext cx="8704052" cy="11382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模板内部用到了关系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运算，但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类不支持关系</a:t>
              </a:r>
            </a:p>
            <a:p>
              <a:pPr>
                <a:lnSpc>
                  <a:spcPts val="2800"/>
                </a:lnSpc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运算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32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实例化函数模板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为类类型添加模板支持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25105" y="1034534"/>
            <a:ext cx="4745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给 </a:t>
            </a:r>
            <a:r>
              <a:rPr lang="en-US" altLang="zh-CN" sz="2000" dirty="0">
                <a:solidFill>
                  <a:prstClr val="black"/>
                </a:solidFill>
              </a:rPr>
              <a:t>Fraction </a:t>
            </a:r>
            <a:r>
              <a:rPr lang="zh-CN" altLang="en-US" sz="2000" dirty="0">
                <a:solidFill>
                  <a:prstClr val="black"/>
                </a:solidFill>
              </a:rPr>
              <a:t>类型添加关系 </a:t>
            </a:r>
            <a:r>
              <a:rPr lang="en-US" altLang="zh-CN" sz="2000" dirty="0">
                <a:solidFill>
                  <a:prstClr val="black"/>
                </a:solidFill>
              </a:rPr>
              <a:t>&gt; </a:t>
            </a:r>
            <a:r>
              <a:rPr lang="zh-CN" altLang="en-US" sz="2000" dirty="0">
                <a:solidFill>
                  <a:prstClr val="black"/>
                </a:solidFill>
              </a:rPr>
              <a:t>运算支持：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210449" y="1610499"/>
            <a:ext cx="5946715" cy="4400158"/>
            <a:chOff x="219974" y="2044323"/>
            <a:chExt cx="8704052" cy="3253014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 关系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运算 声明及定义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290270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将关系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运算声明为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Fraction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类的友元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friend 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	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其它成员与之前一致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</a:p>
            <a:p>
              <a:pPr lvl="0">
                <a:buClr>
                  <a:srgbClr val="151DC1"/>
                </a:buClr>
                <a:buSzPct val="80000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lhs.m_numerator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rhs.m_denominator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 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lhs.m_denominator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rhs.m_numerator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E235F3-4BD6-4952-8820-DC8F7BD57FA8}"/>
              </a:ext>
            </a:extLst>
          </p:cNvPr>
          <p:cNvGrpSpPr/>
          <p:nvPr/>
        </p:nvGrpSpPr>
        <p:grpSpPr>
          <a:xfrm>
            <a:off x="6337642" y="1610501"/>
            <a:ext cx="2533650" cy="3025226"/>
            <a:chOff x="219974" y="2044323"/>
            <a:chExt cx="8704052" cy="1211116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0223AD11-2A32-4DD3-BF26-AE14116C927F}"/>
                </a:ext>
              </a:extLst>
            </p:cNvPr>
            <p:cNvSpPr/>
            <p:nvPr/>
          </p:nvSpPr>
          <p:spPr>
            <a:xfrm>
              <a:off x="219974" y="2044323"/>
              <a:ext cx="8704052" cy="1896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AE602E01-6150-43D5-B843-EEEAC467C220}"/>
                </a:ext>
              </a:extLst>
            </p:cNvPr>
            <p:cNvSpPr/>
            <p:nvPr/>
          </p:nvSpPr>
          <p:spPr>
            <a:xfrm>
              <a:off x="219974" y="2238633"/>
              <a:ext cx="8704052" cy="10168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根据运算符重载的原则将关系运算符函数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operator&gt;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作为</a:t>
              </a:r>
            </a:p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类的辅助函数，并将其声明为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类的友元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8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25105" y="1047234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以下两组代码中，模板参数有什么区别？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125105" y="1610499"/>
            <a:ext cx="5946715" cy="1818502"/>
            <a:chOff x="219974" y="2044323"/>
            <a:chExt cx="8704052" cy="1344409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foo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9941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U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foo(const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&amp;t, const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U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&amp;u)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return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(t);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25105" y="3544958"/>
            <a:ext cx="5946715" cy="2855843"/>
            <a:chOff x="219974" y="2044323"/>
            <a:chExt cx="8704052" cy="2111310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maxElem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0"/>
              <a:ext cx="8704052" cy="176100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endPara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51DC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size&gt;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51DC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maxElem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)[size])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*p =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[0];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auto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 size; ++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if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(*p 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])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		p =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];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return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*p;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DF5715-5C92-4A1A-8F11-D955A1F5704D}"/>
              </a:ext>
            </a:extLst>
          </p:cNvPr>
          <p:cNvGrpSpPr/>
          <p:nvPr/>
        </p:nvGrpSpPr>
        <p:grpSpPr>
          <a:xfrm>
            <a:off x="6163574" y="1369534"/>
            <a:ext cx="2855321" cy="1845409"/>
            <a:chOff x="219974" y="2044324"/>
            <a:chExt cx="8704052" cy="961619"/>
          </a:xfrm>
        </p:grpSpPr>
        <p:sp>
          <p:nvSpPr>
            <p:cNvPr id="21" name="矩形: 圆顶角 20">
              <a:extLst>
                <a:ext uri="{FF2B5EF4-FFF2-40B4-BE49-F238E27FC236}">
                  <a16:creationId xmlns:a16="http://schemas.microsoft.com/office/drawing/2014/main" id="{998F484C-28DB-48B8-A027-827F95FCAA2B}"/>
                </a:ext>
              </a:extLst>
            </p:cNvPr>
            <p:cNvSpPr/>
            <p:nvPr/>
          </p:nvSpPr>
          <p:spPr>
            <a:xfrm>
              <a:off x="219974" y="2044324"/>
              <a:ext cx="8704052" cy="24674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类型参数</a:t>
              </a: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F418C7C0-D016-4681-8A66-49D7FCE33849}"/>
                </a:ext>
              </a:extLst>
            </p:cNvPr>
            <p:cNvSpPr/>
            <p:nvPr/>
          </p:nvSpPr>
          <p:spPr>
            <a:xfrm>
              <a:off x="219974" y="2275854"/>
              <a:ext cx="8704052" cy="7300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作为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类型说明符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，指定函</a:t>
              </a: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数的返回值类型、形参类</a:t>
              </a: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型以及函数体内对象的类</a:t>
              </a: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型等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49903E-E4DF-413A-9490-466A827E589B}"/>
              </a:ext>
            </a:extLst>
          </p:cNvPr>
          <p:cNvGrpSpPr/>
          <p:nvPr/>
        </p:nvGrpSpPr>
        <p:grpSpPr>
          <a:xfrm>
            <a:off x="6163573" y="3309114"/>
            <a:ext cx="2855321" cy="1582519"/>
            <a:chOff x="219974" y="2044324"/>
            <a:chExt cx="8704052" cy="82463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AD008780-AD5A-4796-8025-DA96A5B1A287}"/>
                </a:ext>
              </a:extLst>
            </p:cNvPr>
            <p:cNvSpPr/>
            <p:nvPr/>
          </p:nvSpPr>
          <p:spPr>
            <a:xfrm>
              <a:off x="219974" y="2044324"/>
              <a:ext cx="8704052" cy="24674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非类型参数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F77D8011-F7B5-4576-8994-9E628061EC84}"/>
                </a:ext>
              </a:extLst>
            </p:cNvPr>
            <p:cNvSpPr/>
            <p:nvPr/>
          </p:nvSpPr>
          <p:spPr>
            <a:xfrm>
              <a:off x="219974" y="2275854"/>
              <a:ext cx="8704052" cy="5931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代表一个值，当编译器实</a:t>
              </a:r>
            </a:p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例化该模板时必须要为其</a:t>
              </a:r>
            </a:p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提供一个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常量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表达式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8FACC8-993F-417C-AEED-DC4B8432A63F}"/>
              </a:ext>
            </a:extLst>
          </p:cNvPr>
          <p:cNvGrpSpPr/>
          <p:nvPr/>
        </p:nvGrpSpPr>
        <p:grpSpPr>
          <a:xfrm>
            <a:off x="6163574" y="5026502"/>
            <a:ext cx="2855320" cy="1644049"/>
            <a:chOff x="219974" y="2044323"/>
            <a:chExt cx="8704052" cy="658176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2533A26F-8573-4059-BDEA-B36CFB4F414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D8977BE0-5ED0-4C91-830E-2B1E9E2D8746}"/>
                </a:ext>
              </a:extLst>
            </p:cNvPr>
            <p:cNvSpPr/>
            <p:nvPr/>
          </p:nvSpPr>
          <p:spPr>
            <a:xfrm>
              <a:off x="219974" y="2221960"/>
              <a:ext cx="8704052" cy="48053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maxElem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函数模板中的函数形参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为一个指向含有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size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个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类型数据元素数组的引用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4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3679</Words>
  <Application>Microsoft Office PowerPoint</Application>
  <PresentationFormat>全屏显示(4:3)</PresentationFormat>
  <Paragraphs>701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MicrosoftYaHei</vt:lpstr>
      <vt:lpstr>等线</vt:lpstr>
      <vt:lpstr>微软雅黑</vt:lpstr>
      <vt:lpstr>Arial</vt:lpstr>
      <vt:lpstr>Cambria Math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Li</cp:lastModifiedBy>
  <cp:revision>96</cp:revision>
  <dcterms:created xsi:type="dcterms:W3CDTF">2019-01-17T01:34:51Z</dcterms:created>
  <dcterms:modified xsi:type="dcterms:W3CDTF">2019-02-14T09:25:07Z</dcterms:modified>
</cp:coreProperties>
</file>