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256" r:id="rId2"/>
    <p:sldId id="257" r:id="rId3"/>
    <p:sldId id="258" r:id="rId4"/>
    <p:sldId id="292"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8" r:id="rId66"/>
    <p:sldId id="429" r:id="rId67"/>
    <p:sldId id="430" r:id="rId68"/>
    <p:sldId id="431" r:id="rId69"/>
    <p:sldId id="432" r:id="rId70"/>
    <p:sldId id="433" r:id="rId71"/>
    <p:sldId id="434" r:id="rId72"/>
    <p:sldId id="435" r:id="rId73"/>
    <p:sldId id="437"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B5B"/>
    <a:srgbClr val="F0F0F0"/>
    <a:srgbClr val="E0F6FC"/>
    <a:srgbClr val="3399FF"/>
    <a:srgbClr val="F7E7E5"/>
    <a:srgbClr val="33CC33"/>
    <a:srgbClr val="00FF00"/>
    <a:srgbClr val="151DC1"/>
    <a:srgbClr val="0000FF"/>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15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2019/6/17</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2019/6/17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5.xml"/><Relationship Id="rId18" Type="http://schemas.openxmlformats.org/officeDocument/2006/relationships/slide" Target="slide44.xml"/><Relationship Id="rId26" Type="http://schemas.openxmlformats.org/officeDocument/2006/relationships/slide" Target="slide67.xml"/><Relationship Id="rId3" Type="http://schemas.openxmlformats.org/officeDocument/2006/relationships/slide" Target="slide5.xml"/><Relationship Id="rId21" Type="http://schemas.openxmlformats.org/officeDocument/2006/relationships/slide" Target="slide55.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42.xml"/><Relationship Id="rId25" Type="http://schemas.openxmlformats.org/officeDocument/2006/relationships/slide" Target="slide32.xml"/><Relationship Id="rId2" Type="http://schemas.openxmlformats.org/officeDocument/2006/relationships/slide" Target="slide4.xml"/><Relationship Id="rId16" Type="http://schemas.openxmlformats.org/officeDocument/2006/relationships/slide" Target="slide40.xml"/><Relationship Id="rId20" Type="http://schemas.openxmlformats.org/officeDocument/2006/relationships/slide" Target="slide49.xml"/><Relationship Id="rId29" Type="http://schemas.openxmlformats.org/officeDocument/2006/relationships/slide" Target="slide7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8.xml"/><Relationship Id="rId24" Type="http://schemas.openxmlformats.org/officeDocument/2006/relationships/slide" Target="slide64.xml"/><Relationship Id="rId5" Type="http://schemas.openxmlformats.org/officeDocument/2006/relationships/slide" Target="slide7.xml"/><Relationship Id="rId15" Type="http://schemas.openxmlformats.org/officeDocument/2006/relationships/slide" Target="slide28.xml"/><Relationship Id="rId23" Type="http://schemas.openxmlformats.org/officeDocument/2006/relationships/slide" Target="slide59.xml"/><Relationship Id="rId28" Type="http://schemas.openxmlformats.org/officeDocument/2006/relationships/slide" Target="slide70.xml"/><Relationship Id="rId10" Type="http://schemas.openxmlformats.org/officeDocument/2006/relationships/slide" Target="slide16.xml"/><Relationship Id="rId19" Type="http://schemas.openxmlformats.org/officeDocument/2006/relationships/slide" Target="slide47.xml"/><Relationship Id="rId31" Type="http://schemas.openxmlformats.org/officeDocument/2006/relationships/slide" Target="slide34.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26.xml"/><Relationship Id="rId22" Type="http://schemas.openxmlformats.org/officeDocument/2006/relationships/slide" Target="slide58.xml"/><Relationship Id="rId27" Type="http://schemas.openxmlformats.org/officeDocument/2006/relationships/slide" Target="slide68.xml"/><Relationship Id="rId30"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951470" y="1459030"/>
            <a:ext cx="7463481" cy="584775"/>
          </a:xfrm>
          <a:prstGeom prst="rect">
            <a:avLst/>
          </a:prstGeom>
          <a:noFill/>
        </p:spPr>
        <p:txBody>
          <a:bodyPr wrap="square" rtlCol="0">
            <a:spAutoFit/>
          </a:bodyPr>
          <a:lstStyle/>
          <a:p>
            <a:pPr algn="ctr"/>
            <a:r>
              <a:rPr lang="zh-CN" altLang="en-US" sz="3200" dirty="0">
                <a:solidFill>
                  <a:schemeClr val="bg1"/>
                </a:solidFill>
              </a:rPr>
              <a:t>第五章  函数</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5.1.5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函数声明</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46649" y="4980750"/>
            <a:ext cx="3424455" cy="1506547"/>
            <a:chOff x="219974" y="2044323"/>
            <a:chExt cx="3424455" cy="1506547"/>
          </a:xfrm>
        </p:grpSpPr>
        <p:sp>
          <p:nvSpPr>
            <p:cNvPr id="9" name="矩形: 圆顶角 8">
              <a:extLst>
                <a:ext uri="{FF2B5EF4-FFF2-40B4-BE49-F238E27FC236}">
                  <a16:creationId xmlns:a16="http://schemas.microsoft.com/office/drawing/2014/main" id="{8C115415-6964-4A45-B96A-A02460B58FE7}"/>
                </a:ext>
              </a:extLst>
            </p:cNvPr>
            <p:cNvSpPr/>
            <p:nvPr/>
          </p:nvSpPr>
          <p:spPr>
            <a:xfrm>
              <a:off x="219974" y="2044323"/>
              <a:ext cx="3424453"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函数声明的示例</a:t>
              </a:r>
            </a:p>
          </p:txBody>
        </p:sp>
        <p:sp>
          <p:nvSpPr>
            <p:cNvPr id="10" name="矩形: 圆角 17">
              <a:extLst>
                <a:ext uri="{FF2B5EF4-FFF2-40B4-BE49-F238E27FC236}">
                  <a16:creationId xmlns:a16="http://schemas.microsoft.com/office/drawing/2014/main" id="{E6878F18-2BEE-4D14-8DC0-FDE63C1A110F}"/>
                </a:ext>
              </a:extLst>
            </p:cNvPr>
            <p:cNvSpPr/>
            <p:nvPr/>
          </p:nvSpPr>
          <p:spPr>
            <a:xfrm>
              <a:off x="219975" y="2584323"/>
              <a:ext cx="3424454"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altLang="zh-CN" sz="2000" dirty="0">
                <a:solidFill>
                  <a:srgbClr val="000000"/>
                </a:solidFill>
                <a:latin typeface="Consolas" panose="020B0609020204030204" pitchFamily="49" charset="0"/>
              </a:endParaRPr>
            </a:p>
          </p:txBody>
        </p:sp>
      </p:grpSp>
      <p:grpSp>
        <p:nvGrpSpPr>
          <p:cNvPr id="11" name="组合 10">
            <a:extLst>
              <a:ext uri="{FF2B5EF4-FFF2-40B4-BE49-F238E27FC236}">
                <a16:creationId xmlns:a16="http://schemas.microsoft.com/office/drawing/2014/main" id="{8A8B5264-3D54-4332-BC4A-CB32009EA8F2}"/>
              </a:ext>
            </a:extLst>
          </p:cNvPr>
          <p:cNvGrpSpPr/>
          <p:nvPr/>
        </p:nvGrpSpPr>
        <p:grpSpPr>
          <a:xfrm>
            <a:off x="146650" y="1198706"/>
            <a:ext cx="8704052" cy="1072045"/>
            <a:chOff x="219974" y="2044323"/>
            <a:chExt cx="8704052" cy="1072045"/>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引入函数声明的原因</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语法上对程序文件中函数的排列次序要求满足</a:t>
              </a:r>
              <a:r>
                <a:rPr lang="zh-CN" altLang="en-US" sz="2000" dirty="0">
                  <a:solidFill>
                    <a:srgbClr val="FF0000"/>
                  </a:solidFill>
                  <a:latin typeface="MicrosoftYaHei"/>
                </a:rPr>
                <a:t>先定义后使用</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4" name="组合 13">
            <a:extLst>
              <a:ext uri="{FF2B5EF4-FFF2-40B4-BE49-F238E27FC236}">
                <a16:creationId xmlns:a16="http://schemas.microsoft.com/office/drawing/2014/main" id="{7274CB36-1AE0-4D66-A98C-A664A5AA309A}"/>
              </a:ext>
            </a:extLst>
          </p:cNvPr>
          <p:cNvGrpSpPr/>
          <p:nvPr/>
        </p:nvGrpSpPr>
        <p:grpSpPr>
          <a:xfrm>
            <a:off x="146649" y="2607276"/>
            <a:ext cx="3424454" cy="1995374"/>
            <a:chOff x="219974" y="2044323"/>
            <a:chExt cx="3424454" cy="1995374"/>
          </a:xfrm>
        </p:grpSpPr>
        <p:sp>
          <p:nvSpPr>
            <p:cNvPr id="19" name="矩形: 圆顶角 18">
              <a:extLst>
                <a:ext uri="{FF2B5EF4-FFF2-40B4-BE49-F238E27FC236}">
                  <a16:creationId xmlns:a16="http://schemas.microsoft.com/office/drawing/2014/main" id="{7B66E181-ACA4-4955-974B-99A6A51E579F}"/>
                </a:ext>
              </a:extLst>
            </p:cNvPr>
            <p:cNvSpPr/>
            <p:nvPr/>
          </p:nvSpPr>
          <p:spPr>
            <a:xfrm>
              <a:off x="219974" y="2044323"/>
              <a:ext cx="3424454"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函数声明（函数原型）</a:t>
              </a:r>
            </a:p>
          </p:txBody>
        </p:sp>
        <p:sp>
          <p:nvSpPr>
            <p:cNvPr id="20" name="矩形: 圆角 17">
              <a:extLst>
                <a:ext uri="{FF2B5EF4-FFF2-40B4-BE49-F238E27FC236}">
                  <a16:creationId xmlns:a16="http://schemas.microsoft.com/office/drawing/2014/main" id="{91C452A1-37AA-45D3-85D6-77E690BC3A52}"/>
                </a:ext>
              </a:extLst>
            </p:cNvPr>
            <p:cNvSpPr/>
            <p:nvPr/>
          </p:nvSpPr>
          <p:spPr>
            <a:xfrm>
              <a:off x="219974" y="2612832"/>
              <a:ext cx="3424454"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名字</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形参列表</a:t>
              </a:r>
              <a:r>
                <a:rPr lang="zh-CN" altLang="en-US" sz="2000" dirty="0"/>
                <a:t> </a:t>
              </a:r>
              <a:endParaRPr lang="zh-CN" altLang="en-US" sz="2000" dirty="0">
                <a:solidFill>
                  <a:srgbClr val="000000"/>
                </a:solidFill>
                <a:latin typeface="Consolas" panose="020B0609020204030204" pitchFamily="49" charset="0"/>
              </a:endParaRPr>
            </a:p>
          </p:txBody>
        </p:sp>
      </p:grpSp>
      <p:sp>
        <p:nvSpPr>
          <p:cNvPr id="2" name="矩形: 圆角 1">
            <a:extLst>
              <a:ext uri="{FF2B5EF4-FFF2-40B4-BE49-F238E27FC236}">
                <a16:creationId xmlns:a16="http://schemas.microsoft.com/office/drawing/2014/main" id="{F61E1447-49C3-4ED7-AAEB-DF53A08B6DC5}"/>
              </a:ext>
            </a:extLst>
          </p:cNvPr>
          <p:cNvSpPr/>
          <p:nvPr/>
        </p:nvSpPr>
        <p:spPr>
          <a:xfrm>
            <a:off x="4399005" y="2607276"/>
            <a:ext cx="4451697" cy="3880021"/>
          </a:xfrm>
          <a:prstGeom prst="roundRect">
            <a:avLst>
              <a:gd name="adj" fmla="val 456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r>
              <a:rPr lang="en-US" altLang="zh-CN" sz="2000" dirty="0">
                <a:solidFill>
                  <a:srgbClr val="008000"/>
                </a:solidFill>
                <a:latin typeface="LMMono9-Regular-Identity-H"/>
              </a:rPr>
              <a:t>//</a:t>
            </a:r>
            <a:r>
              <a:rPr lang="zh-CN" altLang="en-US" sz="2000" dirty="0">
                <a:solidFill>
                  <a:srgbClr val="008000"/>
                </a:solidFill>
                <a:latin typeface="FangSong" panose="02010609060101010101" pitchFamily="49" charset="-122"/>
                <a:ea typeface="FangSong" panose="02010609060101010101" pitchFamily="49" charset="-122"/>
              </a:rPr>
              <a:t>函数声明</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9-Regular-Identity-H"/>
              </a:rPr>
              <a:t>int  </a:t>
            </a:r>
            <a:r>
              <a:rPr lang="en-US" altLang="zh-CN" sz="2000" dirty="0">
                <a:solidFill>
                  <a:srgbClr val="000000"/>
                </a:solidFill>
                <a:latin typeface="LMMono9-Regular-Identity-H"/>
              </a:rPr>
              <a:t>main()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int </a:t>
            </a:r>
            <a:r>
              <a:rPr lang="en-US" altLang="zh-CN" sz="2000" dirty="0">
                <a:solidFill>
                  <a:srgbClr val="000000"/>
                </a:solidFill>
                <a:latin typeface="LMMono9-Regular-Identity-H"/>
              </a:rPr>
              <a:t>x, y, z;</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err="1">
                <a:solidFill>
                  <a:srgbClr val="000000"/>
                </a:solidFill>
                <a:latin typeface="LMMono9-Regular-Identity-H"/>
              </a:rPr>
              <a:t>cin</a:t>
            </a:r>
            <a:r>
              <a:rPr lang="en-US" altLang="zh-CN" sz="2000" dirty="0">
                <a:solidFill>
                  <a:srgbClr val="000000"/>
                </a:solidFill>
                <a:latin typeface="LMMono9-Regular-Identity-H"/>
              </a:rPr>
              <a:t> &gt;&gt; x &gt;&gt; y;</a:t>
            </a:r>
            <a:br>
              <a:rPr lang="en-US" altLang="zh-CN" sz="2000" dirty="0">
                <a:solidFill>
                  <a:srgbClr val="000000"/>
                </a:solidFill>
                <a:latin typeface="LMMono9-Regular-Identity-H"/>
              </a:rPr>
            </a:br>
            <a:r>
              <a:rPr lang="en-US" altLang="zh-CN" sz="2000" dirty="0">
                <a:solidFill>
                  <a:srgbClr val="000000"/>
                </a:solidFill>
                <a:latin typeface="LMMono9-Regular-Identity-H"/>
              </a:rPr>
              <a:t>       z = maximum(x, y);</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err="1">
                <a:solidFill>
                  <a:srgbClr val="000000"/>
                </a:solidFill>
                <a:latin typeface="LMMono9-Regular-Identity-H"/>
              </a:rPr>
              <a:t>cout</a:t>
            </a:r>
            <a:r>
              <a:rPr lang="en-US" altLang="zh-CN" sz="2000" dirty="0">
                <a:solidFill>
                  <a:srgbClr val="000000"/>
                </a:solidFill>
                <a:latin typeface="LMMono9-Regular-Identity-H"/>
              </a:rPr>
              <a:t> &lt;&lt; </a:t>
            </a:r>
            <a:r>
              <a:rPr lang="en-US" altLang="zh-CN" sz="2000" dirty="0">
                <a:solidFill>
                  <a:srgbClr val="BF8040"/>
                </a:solidFill>
                <a:latin typeface="LMMono9-Regular-Identity-H"/>
              </a:rPr>
              <a:t>"z=" </a:t>
            </a:r>
            <a:r>
              <a:rPr lang="en-US" altLang="zh-CN" sz="2000" dirty="0">
                <a:solidFill>
                  <a:srgbClr val="000000"/>
                </a:solidFill>
                <a:latin typeface="LMMono9-Regular-Identity-H"/>
              </a:rPr>
              <a:t>&lt;&lt; z &lt;&lt; </a:t>
            </a:r>
            <a:r>
              <a:rPr lang="en-US" altLang="zh-CN" sz="2000" dirty="0" err="1">
                <a:solidFill>
                  <a:srgbClr val="000000"/>
                </a:solidFill>
                <a:latin typeface="LMMono9-Regular-Identity-H"/>
              </a:rPr>
              <a:t>endl</a:t>
            </a: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return </a:t>
            </a:r>
            <a:r>
              <a:rPr lang="en-US" altLang="zh-CN" sz="2000" dirty="0">
                <a:solidFill>
                  <a:srgbClr val="000000"/>
                </a:solidFill>
                <a:latin typeface="LMMono9-Regular-Identity-H"/>
              </a:rPr>
              <a:t>c=a &gt; b ? a : b;</a:t>
            </a:r>
            <a:br>
              <a:rPr lang="en-US" altLang="zh-CN" sz="2000" dirty="0">
                <a:solidFill>
                  <a:srgbClr val="000000"/>
                </a:solidFill>
                <a:latin typeface="LMMono9-Regular-Identity-H"/>
              </a:rPr>
            </a:br>
            <a:r>
              <a:rPr lang="en-US" altLang="zh-CN" sz="2000" dirty="0">
                <a:solidFill>
                  <a:srgbClr val="000000"/>
                </a:solidFill>
                <a:latin typeface="LMMono9-Regular-Identity-H"/>
              </a:rPr>
              <a:t>}</a:t>
            </a:r>
            <a:r>
              <a:rPr lang="en-US" altLang="zh-CN" sz="2000" dirty="0"/>
              <a:t> </a:t>
            </a:r>
            <a:br>
              <a:rPr lang="en-US" altLang="zh-CN" dirty="0"/>
            </a:br>
            <a:endParaRPr lang="zh-CN" altLang="en-US" dirty="0"/>
          </a:p>
        </p:txBody>
      </p:sp>
    </p:spTree>
    <p:extLst>
      <p:ext uri="{BB962C8B-B14F-4D97-AF65-F5344CB8AC3E}">
        <p14:creationId xmlns:p14="http://schemas.microsoft.com/office/powerpoint/2010/main" val="34313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232351" cy="584775"/>
          </a:xfrm>
          <a:prstGeom prst="rect">
            <a:avLst/>
          </a:prstGeom>
          <a:noFill/>
        </p:spPr>
        <p:txBody>
          <a:bodyPr wrap="square" rtlCol="0">
            <a:spAutoFit/>
          </a:bodyPr>
          <a:lstStyle/>
          <a:p>
            <a:r>
              <a:rPr lang="en-US" altLang="zh-CN" sz="3200" dirty="0">
                <a:solidFill>
                  <a:schemeClr val="bg1"/>
                </a:solidFill>
              </a:rPr>
              <a:t>5.2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8A8B5264-3D54-4332-BC4A-CB32009EA8F2}"/>
              </a:ext>
            </a:extLst>
          </p:cNvPr>
          <p:cNvGrpSpPr/>
          <p:nvPr/>
        </p:nvGrpSpPr>
        <p:grpSpPr>
          <a:xfrm>
            <a:off x="219974" y="1124348"/>
            <a:ext cx="8704052" cy="1072045"/>
            <a:chOff x="219974" y="2044323"/>
            <a:chExt cx="8704052" cy="1072045"/>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对象的生命期和作用域</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一个对象的生命期取决于其</a:t>
              </a:r>
              <a:r>
                <a:rPr lang="zh-CN" altLang="en-US" sz="2000" dirty="0">
                  <a:solidFill>
                    <a:srgbClr val="FF0000"/>
                  </a:solidFill>
                  <a:latin typeface="MicrosoftYaHei"/>
                </a:rPr>
                <a:t>存储周期</a:t>
              </a:r>
              <a:r>
                <a:rPr lang="zh-CN" altLang="en-US" sz="2000" dirty="0">
                  <a:solidFill>
                    <a:srgbClr val="000000"/>
                  </a:solidFill>
                  <a:latin typeface="MicrosoftYaHei"/>
                </a:rPr>
                <a:t>类型，可访问性取决于</a:t>
              </a:r>
              <a:r>
                <a:rPr lang="zh-CN" altLang="en-US" sz="2000" dirty="0">
                  <a:solidFill>
                    <a:srgbClr val="FF0000"/>
                  </a:solidFill>
                  <a:latin typeface="MicrosoftYaHei"/>
                </a:rPr>
                <a:t>作用域</a:t>
              </a:r>
              <a:r>
                <a:rPr lang="zh-CN" altLang="en-US" sz="2000" dirty="0">
                  <a:solidFill>
                    <a:srgbClr val="000000"/>
                  </a:solidFill>
                  <a:latin typeface="MicrosoftYaHei"/>
                </a:rPr>
                <a:t>和</a:t>
              </a:r>
              <a:r>
                <a:rPr lang="zh-CN" altLang="en-US" sz="2000" dirty="0">
                  <a:solidFill>
                    <a:srgbClr val="FF0000"/>
                  </a:solidFill>
                  <a:latin typeface="MicrosoftYaHei"/>
                </a:rPr>
                <a:t>链接性</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5D588018-C6D0-40D5-A750-F15ACE686B19}"/>
              </a:ext>
            </a:extLst>
          </p:cNvPr>
          <p:cNvGrpSpPr/>
          <p:nvPr/>
        </p:nvGrpSpPr>
        <p:grpSpPr>
          <a:xfrm>
            <a:off x="219974" y="2495268"/>
            <a:ext cx="8704052" cy="1073391"/>
            <a:chOff x="219974" y="2044323"/>
            <a:chExt cx="8704052" cy="1073391"/>
          </a:xfrm>
        </p:grpSpPr>
        <p:sp>
          <p:nvSpPr>
            <p:cNvPr id="17" name="矩形: 圆顶角 16">
              <a:extLst>
                <a:ext uri="{FF2B5EF4-FFF2-40B4-BE49-F238E27FC236}">
                  <a16:creationId xmlns:a16="http://schemas.microsoft.com/office/drawing/2014/main" id="{888E6B0E-7ACE-4EE8-9213-5EC81A6912F1}"/>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存储周期</a:t>
              </a:r>
            </a:p>
          </p:txBody>
        </p:sp>
        <p:sp>
          <p:nvSpPr>
            <p:cNvPr id="18" name="矩形: 圆角 17">
              <a:extLst>
                <a:ext uri="{FF2B5EF4-FFF2-40B4-BE49-F238E27FC236}">
                  <a16:creationId xmlns:a16="http://schemas.microsoft.com/office/drawing/2014/main" id="{41872887-B803-4E7B-A3AC-F8FAEDCA9D69}"/>
                </a:ext>
              </a:extLst>
            </p:cNvPr>
            <p:cNvSpPr/>
            <p:nvPr/>
          </p:nvSpPr>
          <p:spPr>
            <a:xfrm>
              <a:off x="219974" y="2612832"/>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存储周期（</a:t>
              </a:r>
              <a:r>
                <a:rPr lang="en-US" altLang="zh-CN" sz="2000" dirty="0">
                  <a:solidFill>
                    <a:srgbClr val="000000"/>
                  </a:solidFill>
                  <a:latin typeface="LMSans10-Regular-Identity-H"/>
                </a:rPr>
                <a:t>storage duration</a:t>
              </a:r>
              <a:r>
                <a:rPr lang="zh-CN" altLang="en-US" sz="2000" dirty="0">
                  <a:solidFill>
                    <a:srgbClr val="000000"/>
                  </a:solidFill>
                  <a:latin typeface="MicrosoftYaHei"/>
                </a:rPr>
                <a:t>）表明了对象可以在内存里面存在的时间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21" name="组合 20">
            <a:extLst>
              <a:ext uri="{FF2B5EF4-FFF2-40B4-BE49-F238E27FC236}">
                <a16:creationId xmlns:a16="http://schemas.microsoft.com/office/drawing/2014/main" id="{4C646091-2D04-4E06-903B-D41B62E68D5B}"/>
              </a:ext>
            </a:extLst>
          </p:cNvPr>
          <p:cNvGrpSpPr/>
          <p:nvPr/>
        </p:nvGrpSpPr>
        <p:grpSpPr>
          <a:xfrm>
            <a:off x="219974" y="3925344"/>
            <a:ext cx="8704052" cy="2458385"/>
            <a:chOff x="219974" y="2044323"/>
            <a:chExt cx="8704052" cy="2458385"/>
          </a:xfrm>
        </p:grpSpPr>
        <p:sp>
          <p:nvSpPr>
            <p:cNvPr id="22" name="矩形: 圆顶角 21">
              <a:extLst>
                <a:ext uri="{FF2B5EF4-FFF2-40B4-BE49-F238E27FC236}">
                  <a16:creationId xmlns:a16="http://schemas.microsoft.com/office/drawing/2014/main" id="{4F083BC7-7C39-4DEC-A3C5-CD2A86140BB8}"/>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 </a:t>
              </a:r>
              <a:r>
                <a:rPr lang="zh-CN" altLang="en-US" sz="2400" dirty="0"/>
                <a:t>支持四种类型的存储周期</a:t>
              </a:r>
            </a:p>
          </p:txBody>
        </p:sp>
        <p:sp>
          <p:nvSpPr>
            <p:cNvPr id="23" name="矩形: 圆角 17">
              <a:extLst>
                <a:ext uri="{FF2B5EF4-FFF2-40B4-BE49-F238E27FC236}">
                  <a16:creationId xmlns:a16="http://schemas.microsoft.com/office/drawing/2014/main" id="{6857D8E2-91AC-4CF2-B22D-1C34B296CA42}"/>
                </a:ext>
              </a:extLst>
            </p:cNvPr>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r>
                <a:rPr lang="en-US" altLang="zh-CN" sz="2000" dirty="0">
                  <a:solidFill>
                    <a:srgbClr val="000000"/>
                  </a:solidFill>
                  <a:latin typeface="LMSans10-Regular-Identity-H"/>
                </a:rPr>
                <a:t>automatic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r>
                <a:rPr lang="en-US" altLang="zh-CN" sz="2000" dirty="0">
                  <a:solidFill>
                    <a:srgbClr val="000000"/>
                  </a:solidFill>
                  <a:latin typeface="LMSans10-Regular-Identity-H"/>
                </a:rPr>
                <a:t>static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动态存储周期（</a:t>
              </a:r>
              <a:r>
                <a:rPr lang="en-US" altLang="zh-CN" sz="2000" dirty="0">
                  <a:solidFill>
                    <a:srgbClr val="000000"/>
                  </a:solidFill>
                  <a:latin typeface="LMSans10-Regular-Identity-H"/>
                </a:rPr>
                <a:t>dynamic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线程存储周期（</a:t>
              </a:r>
              <a:r>
                <a:rPr lang="en-US" altLang="zh-CN" sz="2000" dirty="0">
                  <a:solidFill>
                    <a:srgbClr val="000000"/>
                  </a:solidFill>
                  <a:latin typeface="LMSans10-Regular-Identity-H"/>
                </a:rPr>
                <a:t>thread storage duration</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76141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375998" cy="584775"/>
          </a:xfrm>
          <a:prstGeom prst="rect">
            <a:avLst/>
          </a:prstGeom>
          <a:noFill/>
        </p:spPr>
        <p:txBody>
          <a:bodyPr wrap="square" rtlCol="0">
            <a:spAutoFit/>
          </a:bodyPr>
          <a:lstStyle/>
          <a:p>
            <a:r>
              <a:rPr lang="en-US" altLang="zh-CN" sz="3200" dirty="0">
                <a:solidFill>
                  <a:schemeClr val="bg1"/>
                </a:solidFill>
              </a:rPr>
              <a:t>5.2.1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8A8B5264-3D54-4332-BC4A-CB32009EA8F2}"/>
              </a:ext>
            </a:extLst>
          </p:cNvPr>
          <p:cNvGrpSpPr/>
          <p:nvPr/>
        </p:nvGrpSpPr>
        <p:grpSpPr>
          <a:xfrm>
            <a:off x="219974" y="938933"/>
            <a:ext cx="8704052" cy="1363973"/>
            <a:chOff x="219974" y="2044323"/>
            <a:chExt cx="8704052" cy="1363973"/>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自动存储周期</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489262"/>
              <a:ext cx="8704052" cy="9190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定义在函数体或语句块内部的对象（包括函数的形参）。在程序执行到其定义的位置时创建，离开其作用域时被释放，在</a:t>
              </a:r>
              <a:r>
                <a:rPr lang="zh-CN" altLang="en-US" dirty="0">
                  <a:solidFill>
                    <a:srgbClr val="FF0000"/>
                  </a:solidFill>
                  <a:latin typeface="MicrosoftYaHei"/>
                </a:rPr>
                <a:t>栈</a:t>
              </a:r>
              <a:r>
                <a:rPr lang="zh-CN" altLang="en-US" dirty="0">
                  <a:solidFill>
                    <a:srgbClr val="000000"/>
                  </a:solidFill>
                  <a:latin typeface="MicrosoftYaHei"/>
                </a:rPr>
                <a:t>（</a:t>
              </a:r>
              <a:r>
                <a:rPr lang="en-US" altLang="zh-CN" dirty="0">
                  <a:solidFill>
                    <a:srgbClr val="000000"/>
                  </a:solidFill>
                  <a:latin typeface="LMSans10-Regular-Identity-H"/>
                </a:rPr>
                <a:t>stack</a:t>
              </a:r>
              <a:r>
                <a:rPr lang="zh-CN" altLang="en-US" dirty="0">
                  <a:solidFill>
                    <a:srgbClr val="000000"/>
                  </a:solidFill>
                  <a:latin typeface="MicrosoftYaHei"/>
                </a:rPr>
                <a:t>）区分配存储空间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5D588018-C6D0-40D5-A750-F15ACE686B19}"/>
              </a:ext>
            </a:extLst>
          </p:cNvPr>
          <p:cNvGrpSpPr/>
          <p:nvPr/>
        </p:nvGrpSpPr>
        <p:grpSpPr>
          <a:xfrm>
            <a:off x="219974" y="2375113"/>
            <a:ext cx="8704052" cy="1393689"/>
            <a:chOff x="219974" y="2143179"/>
            <a:chExt cx="8704052" cy="1393689"/>
          </a:xfrm>
        </p:grpSpPr>
        <p:sp>
          <p:nvSpPr>
            <p:cNvPr id="17" name="矩形: 圆顶角 16">
              <a:extLst>
                <a:ext uri="{FF2B5EF4-FFF2-40B4-BE49-F238E27FC236}">
                  <a16:creationId xmlns:a16="http://schemas.microsoft.com/office/drawing/2014/main" id="{888E6B0E-7ACE-4EE8-9213-5EC81A6912F1}"/>
                </a:ext>
              </a:extLst>
            </p:cNvPr>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静态存储周期</a:t>
              </a:r>
            </a:p>
          </p:txBody>
        </p:sp>
        <p:sp>
          <p:nvSpPr>
            <p:cNvPr id="18" name="矩形: 圆角 17">
              <a:extLst>
                <a:ext uri="{FF2B5EF4-FFF2-40B4-BE49-F238E27FC236}">
                  <a16:creationId xmlns:a16="http://schemas.microsoft.com/office/drawing/2014/main" id="{41872887-B803-4E7B-A3AC-F8FAEDCA9D69}"/>
                </a:ext>
              </a:extLst>
            </p:cNvPr>
            <p:cNvSpPr/>
            <p:nvPr/>
          </p:nvSpPr>
          <p:spPr>
            <a:xfrm>
              <a:off x="219974" y="2612832"/>
              <a:ext cx="8704052" cy="9240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定义在函数外面或使用 </a:t>
              </a:r>
              <a:r>
                <a:rPr lang="en-US" altLang="zh-CN" sz="2000" dirty="0">
                  <a:solidFill>
                    <a:srgbClr val="0000FF"/>
                  </a:solidFill>
                  <a:latin typeface="LMSans10-Regular-Identity-H"/>
                </a:rPr>
                <a:t>static </a:t>
              </a:r>
              <a:r>
                <a:rPr lang="zh-CN" altLang="en-US" dirty="0">
                  <a:solidFill>
                    <a:srgbClr val="000000"/>
                  </a:solidFill>
                  <a:latin typeface="MicrosoftYaHei"/>
                </a:rPr>
                <a:t>关键字声明的对象具有静态存储周期，即在程序运行期间，始终存在，直到程序结束，在</a:t>
              </a:r>
              <a:r>
                <a:rPr lang="zh-CN" altLang="en-US" dirty="0">
                  <a:solidFill>
                    <a:srgbClr val="FF0000"/>
                  </a:solidFill>
                  <a:latin typeface="MicrosoftYaHei"/>
                </a:rPr>
                <a:t>全局数据区</a:t>
              </a:r>
              <a:r>
                <a:rPr lang="zh-CN" altLang="en-US" dirty="0">
                  <a:solidFill>
                    <a:srgbClr val="000000"/>
                  </a:solidFill>
                  <a:latin typeface="MicrosoftYaHei"/>
                </a:rPr>
                <a:t>分配存储空间</a:t>
              </a:r>
              <a:r>
                <a:rPr lang="zh-CN" altLang="en-US" dirty="0"/>
                <a:t> </a:t>
              </a:r>
              <a:endParaRPr lang="zh-CN" altLang="en-US" dirty="0">
                <a:solidFill>
                  <a:srgbClr val="000000"/>
                </a:solidFill>
                <a:latin typeface="Consolas" panose="020B0609020204030204" pitchFamily="49" charset="0"/>
              </a:endParaRPr>
            </a:p>
          </p:txBody>
        </p:sp>
      </p:grpSp>
      <p:grpSp>
        <p:nvGrpSpPr>
          <p:cNvPr id="21" name="组合 20">
            <a:extLst>
              <a:ext uri="{FF2B5EF4-FFF2-40B4-BE49-F238E27FC236}">
                <a16:creationId xmlns:a16="http://schemas.microsoft.com/office/drawing/2014/main" id="{4C646091-2D04-4E06-903B-D41B62E68D5B}"/>
              </a:ext>
            </a:extLst>
          </p:cNvPr>
          <p:cNvGrpSpPr/>
          <p:nvPr/>
        </p:nvGrpSpPr>
        <p:grpSpPr>
          <a:xfrm>
            <a:off x="219974" y="3844780"/>
            <a:ext cx="8704052" cy="1436200"/>
            <a:chOff x="219974" y="2143179"/>
            <a:chExt cx="8704052" cy="1436200"/>
          </a:xfrm>
        </p:grpSpPr>
        <p:sp>
          <p:nvSpPr>
            <p:cNvPr id="22" name="矩形: 圆顶角 21">
              <a:extLst>
                <a:ext uri="{FF2B5EF4-FFF2-40B4-BE49-F238E27FC236}">
                  <a16:creationId xmlns:a16="http://schemas.microsoft.com/office/drawing/2014/main" id="{4F083BC7-7C39-4DEC-A3C5-CD2A86140BB8}"/>
                </a:ext>
              </a:extLst>
            </p:cNvPr>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动态存储周期</a:t>
              </a:r>
            </a:p>
          </p:txBody>
        </p:sp>
        <p:sp>
          <p:nvSpPr>
            <p:cNvPr id="23" name="矩形: 圆角 17">
              <a:extLst>
                <a:ext uri="{FF2B5EF4-FFF2-40B4-BE49-F238E27FC236}">
                  <a16:creationId xmlns:a16="http://schemas.microsoft.com/office/drawing/2014/main" id="{6857D8E2-91AC-4CF2-B22D-1C34B296CA42}"/>
                </a:ext>
              </a:extLst>
            </p:cNvPr>
            <p:cNvSpPr/>
            <p:nvPr/>
          </p:nvSpPr>
          <p:spPr>
            <a:xfrm>
              <a:off x="219974" y="2612832"/>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利用运算符 </a:t>
              </a:r>
              <a:r>
                <a:rPr lang="en-US" altLang="zh-CN" sz="2000" dirty="0">
                  <a:solidFill>
                    <a:srgbClr val="0000FF"/>
                  </a:solidFill>
                  <a:latin typeface="LMSans10-Regular-Identity-H"/>
                </a:rPr>
                <a:t>new</a:t>
              </a:r>
              <a:r>
                <a:rPr lang="en-US" altLang="zh-CN" dirty="0">
                  <a:solidFill>
                    <a:srgbClr val="0000FF"/>
                  </a:solidFill>
                  <a:latin typeface="LMSans10-Regular-Identity-H"/>
                </a:rPr>
                <a:t> </a:t>
              </a:r>
              <a:r>
                <a:rPr lang="zh-CN" altLang="en-US" dirty="0">
                  <a:solidFill>
                    <a:srgbClr val="000000"/>
                  </a:solidFill>
                  <a:latin typeface="MicrosoftYaHei"/>
                </a:rPr>
                <a:t>生成的对象具有动态存储周期，可利用运算符 </a:t>
              </a:r>
              <a:r>
                <a:rPr lang="en-US" altLang="zh-CN" sz="2000" dirty="0">
                  <a:solidFill>
                    <a:srgbClr val="0000FF"/>
                  </a:solidFill>
                  <a:latin typeface="LMSans10-Regular-Identity-H"/>
                </a:rPr>
                <a:t>delete</a:t>
              </a:r>
              <a:r>
                <a:rPr lang="en-US" altLang="zh-CN" dirty="0">
                  <a:solidFill>
                    <a:srgbClr val="0000FF"/>
                  </a:solidFill>
                  <a:latin typeface="LMSans10-Regular-Identity-H"/>
                </a:rPr>
                <a:t> </a:t>
              </a:r>
              <a:r>
                <a:rPr lang="zh-CN" altLang="en-US" dirty="0">
                  <a:solidFill>
                    <a:srgbClr val="000000"/>
                  </a:solidFill>
                  <a:latin typeface="MicrosoftYaHei"/>
                </a:rPr>
                <a:t>释放其内存空间，存储周期从 </a:t>
              </a:r>
              <a:r>
                <a:rPr lang="en-US" altLang="zh-CN" sz="2000" dirty="0">
                  <a:solidFill>
                    <a:srgbClr val="0000FF"/>
                  </a:solidFill>
                  <a:latin typeface="LMSans10-Regular-Identity-H"/>
                </a:rPr>
                <a:t>new </a:t>
              </a:r>
              <a:r>
                <a:rPr lang="zh-CN" altLang="en-US" dirty="0">
                  <a:solidFill>
                    <a:srgbClr val="000000"/>
                  </a:solidFill>
                  <a:latin typeface="MicrosoftYaHei"/>
                </a:rPr>
                <a:t>操作开始，到 </a:t>
              </a:r>
              <a:r>
                <a:rPr lang="en-US" altLang="zh-CN" dirty="0">
                  <a:solidFill>
                    <a:srgbClr val="0000FF"/>
                  </a:solidFill>
                  <a:latin typeface="LMSans10-Regular-Identity-H"/>
                </a:rPr>
                <a:t>delete</a:t>
              </a:r>
              <a:r>
                <a:rPr lang="en-US" altLang="zh-CN" sz="2000" dirty="0">
                  <a:solidFill>
                    <a:srgbClr val="0000FF"/>
                  </a:solidFill>
                  <a:latin typeface="LMSans10-Regular-Identity-H"/>
                </a:rPr>
                <a:t> </a:t>
              </a:r>
              <a:r>
                <a:rPr lang="zh-CN" altLang="en-US" dirty="0">
                  <a:solidFill>
                    <a:srgbClr val="000000"/>
                  </a:solidFill>
                  <a:latin typeface="MicrosoftYaHei"/>
                </a:rPr>
                <a:t>操作结束，在</a:t>
              </a:r>
              <a:r>
                <a:rPr lang="zh-CN" altLang="en-US" sz="2000" dirty="0">
                  <a:solidFill>
                    <a:srgbClr val="FF0000"/>
                  </a:solidFill>
                  <a:latin typeface="MicrosoftYaHei"/>
                </a:rPr>
                <a:t>堆</a:t>
              </a:r>
              <a:r>
                <a:rPr lang="zh-CN" altLang="en-US" sz="2000" dirty="0">
                  <a:solidFill>
                    <a:srgbClr val="000000"/>
                  </a:solidFill>
                  <a:latin typeface="MicrosoftYaHei"/>
                </a:rPr>
                <a:t>（</a:t>
              </a:r>
              <a:r>
                <a:rPr lang="en-US" altLang="zh-CN" sz="2000" dirty="0">
                  <a:solidFill>
                    <a:srgbClr val="000000"/>
                  </a:solidFill>
                  <a:latin typeface="LMSans10-Regular-Identity-H"/>
                </a:rPr>
                <a:t>heap</a:t>
              </a:r>
              <a:r>
                <a:rPr lang="zh-CN" altLang="en-US" sz="2000" dirty="0">
                  <a:solidFill>
                    <a:srgbClr val="000000"/>
                  </a:solidFill>
                  <a:latin typeface="MicrosoftYaHei"/>
                </a:rPr>
                <a:t>）</a:t>
              </a:r>
              <a:r>
                <a:rPr lang="zh-CN" altLang="en-US" dirty="0">
                  <a:solidFill>
                    <a:srgbClr val="000000"/>
                  </a:solidFill>
                  <a:latin typeface="MicrosoftYaHei"/>
                </a:rPr>
                <a:t>区分配存储空间</a:t>
              </a:r>
              <a:r>
                <a:rPr lang="zh-CN" altLang="en-US" dirty="0"/>
                <a:t> </a:t>
              </a:r>
              <a:endParaRPr lang="en-US" altLang="zh-CN" dirty="0">
                <a:solidFill>
                  <a:srgbClr val="000000"/>
                </a:solidFill>
                <a:latin typeface="MicrosoftYaHei"/>
              </a:endParaRPr>
            </a:p>
          </p:txBody>
        </p:sp>
      </p:grpSp>
      <p:grpSp>
        <p:nvGrpSpPr>
          <p:cNvPr id="14" name="组合 13">
            <a:extLst>
              <a:ext uri="{FF2B5EF4-FFF2-40B4-BE49-F238E27FC236}">
                <a16:creationId xmlns:a16="http://schemas.microsoft.com/office/drawing/2014/main" id="{F48BAD84-BD59-4473-9AEB-60BF82352196}"/>
              </a:ext>
            </a:extLst>
          </p:cNvPr>
          <p:cNvGrpSpPr/>
          <p:nvPr/>
        </p:nvGrpSpPr>
        <p:grpSpPr>
          <a:xfrm>
            <a:off x="219974" y="5366305"/>
            <a:ext cx="8704052" cy="1382549"/>
            <a:chOff x="219974" y="2155536"/>
            <a:chExt cx="8704052" cy="1382549"/>
          </a:xfrm>
        </p:grpSpPr>
        <p:sp>
          <p:nvSpPr>
            <p:cNvPr id="19" name="矩形: 圆顶角 18">
              <a:extLst>
                <a:ext uri="{FF2B5EF4-FFF2-40B4-BE49-F238E27FC236}">
                  <a16:creationId xmlns:a16="http://schemas.microsoft.com/office/drawing/2014/main" id="{53923B7C-70A1-4652-9BCF-BF8D4FE32A11}"/>
                </a:ext>
              </a:extLst>
            </p:cNvPr>
            <p:cNvSpPr/>
            <p:nvPr/>
          </p:nvSpPr>
          <p:spPr>
            <a:xfrm>
              <a:off x="219974" y="2155536"/>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线程存储周期</a:t>
              </a:r>
            </a:p>
          </p:txBody>
        </p:sp>
        <p:sp>
          <p:nvSpPr>
            <p:cNvPr id="20" name="矩形: 圆角 17">
              <a:extLst>
                <a:ext uri="{FF2B5EF4-FFF2-40B4-BE49-F238E27FC236}">
                  <a16:creationId xmlns:a16="http://schemas.microsoft.com/office/drawing/2014/main" id="{A9FFB8FF-7C3F-410B-9A17-1ECDCFFCBAA8}"/>
                </a:ext>
              </a:extLst>
            </p:cNvPr>
            <p:cNvSpPr/>
            <p:nvPr/>
          </p:nvSpPr>
          <p:spPr>
            <a:xfrm>
              <a:off x="219974" y="2612832"/>
              <a:ext cx="8704052" cy="92525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为了支持并行程序设计</a:t>
              </a:r>
              <a:r>
                <a:rPr lang="zh-CN" altLang="en-US" sz="2000" dirty="0">
                  <a:solidFill>
                    <a:srgbClr val="000000"/>
                  </a:solidFill>
                  <a:latin typeface="MicrosoftYaHei"/>
                </a:rPr>
                <a:t>， </a:t>
              </a:r>
              <a:r>
                <a:rPr lang="en-US" altLang="zh-CN" sz="2000" dirty="0">
                  <a:solidFill>
                    <a:srgbClr val="FF0000"/>
                  </a:solidFill>
                  <a:latin typeface="LMSans10-Regular-Identity-H"/>
                </a:rPr>
                <a:t>C++11 </a:t>
              </a:r>
              <a:r>
                <a:rPr lang="zh-CN" altLang="en-US" dirty="0">
                  <a:solidFill>
                    <a:srgbClr val="000000"/>
                  </a:solidFill>
                  <a:latin typeface="MicrosoftYaHei"/>
                </a:rPr>
                <a:t>引入</a:t>
              </a:r>
              <a:r>
                <a:rPr lang="zh-CN" altLang="en-US" sz="2000" dirty="0">
                  <a:solidFill>
                    <a:srgbClr val="000000"/>
                  </a:solidFill>
                  <a:latin typeface="MicrosoftYaHei"/>
                </a:rPr>
                <a:t>了 </a:t>
              </a:r>
              <a:r>
                <a:rPr lang="en-US" altLang="zh-CN" sz="2000" dirty="0" err="1">
                  <a:solidFill>
                    <a:srgbClr val="0000FF"/>
                  </a:solidFill>
                  <a:latin typeface="LMSans10-Regular-Identity-H"/>
                </a:rPr>
                <a:t>thread_local</a:t>
              </a:r>
              <a:r>
                <a:rPr lang="en-US" altLang="zh-CN" sz="2000" dirty="0">
                  <a:solidFill>
                    <a:srgbClr val="0000FF"/>
                  </a:solidFill>
                  <a:latin typeface="LMSans10-Regular-Identity-H"/>
                </a:rPr>
                <a:t> </a:t>
              </a:r>
              <a:r>
                <a:rPr lang="zh-CN" altLang="en-US" dirty="0">
                  <a:solidFill>
                    <a:srgbClr val="000000"/>
                  </a:solidFill>
                  <a:latin typeface="MicrosoftYaHei"/>
                </a:rPr>
                <a:t>关键字。存储周期在其所</a:t>
              </a:r>
              <a:br>
                <a:rPr lang="zh-CN" altLang="en-US" dirty="0">
                  <a:solidFill>
                    <a:srgbClr val="000000"/>
                  </a:solidFill>
                  <a:latin typeface="MicrosoftYaHei"/>
                </a:rPr>
              </a:br>
              <a:r>
                <a:rPr lang="zh-CN" altLang="en-US" dirty="0">
                  <a:solidFill>
                    <a:srgbClr val="000000"/>
                  </a:solidFill>
                  <a:latin typeface="MicrosoftYaHei"/>
                </a:rPr>
                <a:t>在的线程创建时开始，线程结束时结束</a:t>
              </a:r>
              <a:r>
                <a:rPr lang="zh-CN" altLang="en-US" dirty="0"/>
                <a:t> </a:t>
              </a:r>
              <a:endParaRPr lang="en-US" altLang="zh-CN" dirty="0">
                <a:solidFill>
                  <a:srgbClr val="000000"/>
                </a:solidFill>
                <a:latin typeface="MicrosoftYaHei"/>
              </a:endParaRPr>
            </a:p>
          </p:txBody>
        </p:sp>
      </p:grpSp>
    </p:spTree>
    <p:extLst>
      <p:ext uri="{BB962C8B-B14F-4D97-AF65-F5344CB8AC3E}">
        <p14:creationId xmlns:p14="http://schemas.microsoft.com/office/powerpoint/2010/main" val="4529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664837"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9974" y="2582847"/>
            <a:ext cx="8704052" cy="2457039"/>
            <a:chOff x="219974" y="2044323"/>
            <a:chExt cx="8704052" cy="2457039"/>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局部对象（</a:t>
              </a:r>
              <a:r>
                <a:rPr lang="en-US" altLang="zh-CN" sz="2400" dirty="0"/>
                <a:t>local object</a:t>
              </a:r>
              <a:r>
                <a:rPr lang="zh-CN" altLang="en-US" sz="2400" dirty="0"/>
                <a:t>）</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612832"/>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在</a:t>
              </a:r>
              <a:r>
                <a:rPr lang="zh-CN" altLang="en-US" sz="2000" dirty="0">
                  <a:solidFill>
                    <a:srgbClr val="FF0000"/>
                  </a:solidFill>
                  <a:latin typeface="MicrosoftYaHei"/>
                </a:rPr>
                <a:t>语句块内部</a:t>
              </a:r>
              <a:r>
                <a:rPr lang="zh-CN" altLang="en-US" sz="2000" dirty="0">
                  <a:solidFill>
                    <a:srgbClr val="000000"/>
                  </a:solidFill>
                  <a:latin typeface="MicrosoftYaHei"/>
                </a:rPr>
                <a:t>定义的对象，包括函数的形参。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仅在相应的语句块内部可见；</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屏蔽外层作用域中的同名对象；</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生命期取决于存储类型</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56340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862545"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0705" y="870127"/>
            <a:ext cx="8704052" cy="1140468"/>
            <a:chOff x="219974" y="2044323"/>
            <a:chExt cx="8704052" cy="1140468"/>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自动对象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初始化方式：（</a:t>
              </a:r>
              <a:r>
                <a:rPr lang="en-US" altLang="zh-CN" sz="2000" dirty="0">
                  <a:solidFill>
                    <a:srgbClr val="000000"/>
                  </a:solidFill>
                  <a:latin typeface="LMSans10-Regular-Identity-H"/>
                </a:rPr>
                <a:t>1</a:t>
              </a:r>
              <a:r>
                <a:rPr lang="zh-CN" altLang="en-US" sz="2000" dirty="0">
                  <a:solidFill>
                    <a:srgbClr val="000000"/>
                  </a:solidFill>
                  <a:latin typeface="MicrosoftYaHei"/>
                </a:rPr>
                <a:t>）初始值；（</a:t>
              </a:r>
              <a:r>
                <a:rPr lang="en-US" altLang="zh-CN" sz="2000" dirty="0">
                  <a:solidFill>
                    <a:srgbClr val="000000"/>
                  </a:solidFill>
                  <a:latin typeface="LMSans10-Regular-Identity-H"/>
                </a:rPr>
                <a:t>2</a:t>
              </a:r>
              <a:r>
                <a:rPr lang="zh-CN" altLang="en-US" sz="2000" dirty="0">
                  <a:solidFill>
                    <a:srgbClr val="000000"/>
                  </a:solidFill>
                  <a:latin typeface="MicrosoftYaHei"/>
                </a:rPr>
                <a:t>）默认初始化（内置类型除外）</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19974" y="2097464"/>
            <a:ext cx="8704052" cy="4651390"/>
            <a:chOff x="219974" y="2044323"/>
            <a:chExt cx="8704052" cy="4651390"/>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使用自动对象的例子</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42473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fun(</a:t>
              </a:r>
              <a:r>
                <a:rPr lang="en-US" altLang="zh-CN" dirty="0">
                  <a:solidFill>
                    <a:srgbClr val="0000FF"/>
                  </a:solidFill>
                  <a:latin typeface="LMMono8-Regular-Identity-H"/>
                </a:rPr>
                <a:t>float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t = x + 5;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float </a:t>
              </a:r>
              <a:r>
                <a:rPr lang="en-US" altLang="zh-CN" dirty="0">
                  <a:solidFill>
                    <a:srgbClr val="000000"/>
                  </a:solidFill>
                  <a:latin typeface="LMMono8-Regular-Identity-H"/>
                </a:rPr>
                <a:t>t = 3.5;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fun(t);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0; </a:t>
              </a:r>
              <a:r>
                <a:rPr lang="en-US" altLang="zh-CN" dirty="0" err="1">
                  <a:solidFill>
                    <a:srgbClr val="000000"/>
                  </a:solidFill>
                  <a:latin typeface="LMMono8-Regular-Identity-H"/>
                </a:rPr>
                <a:t>i</a:t>
              </a:r>
              <a:r>
                <a:rPr lang="en-US" altLang="zh-CN" dirty="0">
                  <a:solidFill>
                    <a:srgbClr val="000000"/>
                  </a:solidFill>
                  <a:latin typeface="LMMono8-Regular-Identity-H"/>
                </a:rPr>
                <a:t>&lt;10; </a:t>
              </a:r>
              <a:r>
                <a:rPr lang="en-US" altLang="zh-CN" dirty="0" err="1">
                  <a:solidFill>
                    <a:srgbClr val="000000"/>
                  </a:solidFill>
                  <a:latin typeface="LMMono8-Regular-Identity-H"/>
                </a:rPr>
                <a:t>i</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float </a:t>
              </a:r>
              <a:r>
                <a:rPr lang="en-US" altLang="zh-CN" dirty="0">
                  <a:solidFill>
                    <a:srgbClr val="000000"/>
                  </a:solidFill>
                  <a:latin typeface="LMMono8-Regular-Identity-H"/>
                </a:rPr>
                <a:t>t = </a:t>
              </a:r>
              <a:r>
                <a:rPr lang="en-US" altLang="zh-CN" dirty="0" err="1">
                  <a:solidFill>
                    <a:srgbClr val="000000"/>
                  </a:solidFill>
                  <a:latin typeface="LMMono8-Regular-Identity-H"/>
                </a:rPr>
                <a:t>i</a:t>
              </a:r>
              <a:r>
                <a:rPr lang="en-US" altLang="zh-CN" dirty="0">
                  <a:solidFill>
                    <a:srgbClr val="000000"/>
                  </a:solidFill>
                  <a:latin typeface="LMMono8-Regular-Identity-H"/>
                </a:rPr>
                <a:t>, x = t + </a:t>
              </a:r>
              <a:r>
                <a:rPr lang="en-US" altLang="zh-CN" dirty="0" err="1">
                  <a:solidFill>
                    <a:srgbClr val="000000"/>
                  </a:solidFill>
                  <a:latin typeface="LMMono8-Regular-Identity-H"/>
                </a:rPr>
                <a:t>i</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x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x &lt;&lt; </a:t>
              </a:r>
              <a:r>
                <a:rPr lang="en-US" altLang="zh-CN" dirty="0" err="1">
                  <a:solidFill>
                    <a:srgbClr val="000000"/>
                  </a:solidFill>
                  <a:latin typeface="LMMono8-Regular-Identity-H"/>
                </a:rPr>
                <a:t>endl</a:t>
              </a:r>
              <a:r>
                <a:rPr lang="en-US" altLang="zh-CN"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在此不可见</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17445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950610"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1647851"/>
            <a:chOff x="219974" y="2044323"/>
            <a:chExt cx="8704052" cy="1647851"/>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局部静态对象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12152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函数体内部定义的局部对象需要静态存储周期，保存上一次调用的计算结果</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局部作用域；</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静态生命周期</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85202" y="2723088"/>
            <a:ext cx="8704052" cy="3266395"/>
            <a:chOff x="219974" y="2044323"/>
            <a:chExt cx="8704052" cy="3266395"/>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请问程序输出结果？</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a:solidFill>
                    <a:srgbClr val="000000"/>
                  </a:solidFill>
                  <a:latin typeface="LMMono8-Regular-Identity-H"/>
                </a:rPr>
                <a:t>fun()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a = 0;               </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为局部自动对象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b = 0;   </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为局部静态对象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++b + ++a;</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3;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11" name="文本框 10">
            <a:extLst>
              <a:ext uri="{FF2B5EF4-FFF2-40B4-BE49-F238E27FC236}">
                <a16:creationId xmlns:a16="http://schemas.microsoft.com/office/drawing/2014/main" id="{15E94597-4CE4-487D-B4EA-76AA80968179}"/>
              </a:ext>
            </a:extLst>
          </p:cNvPr>
          <p:cNvSpPr txBox="1"/>
          <p:nvPr/>
        </p:nvSpPr>
        <p:spPr>
          <a:xfrm>
            <a:off x="5073818" y="5476401"/>
            <a:ext cx="2412832"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结果为：</a:t>
            </a:r>
            <a:r>
              <a:rPr lang="en-US" altLang="zh-CN" sz="2000" b="1" dirty="0"/>
              <a:t>2  3  4</a:t>
            </a:r>
            <a:endParaRPr lang="zh-CN" altLang="en-US" sz="2000" b="1" dirty="0"/>
          </a:p>
        </p:txBody>
      </p:sp>
      <p:sp>
        <p:nvSpPr>
          <p:cNvPr id="2" name="矩形 1">
            <a:extLst>
              <a:ext uri="{FF2B5EF4-FFF2-40B4-BE49-F238E27FC236}">
                <a16:creationId xmlns:a16="http://schemas.microsoft.com/office/drawing/2014/main" id="{941AB0C9-18E1-429D-9F7C-9CFC5A143D24}"/>
              </a:ext>
            </a:extLst>
          </p:cNvPr>
          <p:cNvSpPr/>
          <p:nvPr/>
        </p:nvSpPr>
        <p:spPr>
          <a:xfrm>
            <a:off x="285202" y="6149110"/>
            <a:ext cx="7443063" cy="400110"/>
          </a:xfrm>
          <a:prstGeom prst="rect">
            <a:avLst/>
          </a:prstGeom>
        </p:spPr>
        <p:txBody>
          <a:bodyPr wrap="none">
            <a:spAutoFit/>
          </a:bodyPr>
          <a:lstStyle/>
          <a:p>
            <a:pPr marL="285750" indent="-285750">
              <a:buClr>
                <a:srgbClr val="0000FF"/>
              </a:buClr>
              <a:buSzPct val="80000"/>
              <a:buFont typeface="Wingdings" panose="05000000000000000000" pitchFamily="2" charset="2"/>
              <a:buChar char="l"/>
            </a:pPr>
            <a:r>
              <a:rPr lang="zh-CN" altLang="en-US" sz="2000" dirty="0"/>
              <a:t>如果内置类型的局部静态对象没有提供初始值，则初始化为 </a:t>
            </a:r>
            <a:r>
              <a:rPr lang="en-US" altLang="zh-CN" sz="2000" dirty="0"/>
              <a:t>0</a:t>
            </a:r>
            <a:r>
              <a:rPr lang="zh-CN" altLang="en-US" sz="2000" dirty="0"/>
              <a:t> </a:t>
            </a:r>
          </a:p>
        </p:txBody>
      </p:sp>
    </p:spTree>
    <p:extLst>
      <p:ext uri="{BB962C8B-B14F-4D97-AF65-F5344CB8AC3E}">
        <p14:creationId xmlns:p14="http://schemas.microsoft.com/office/powerpoint/2010/main" val="57704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488945"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1859447"/>
            <a:chOff x="219974" y="2044323"/>
            <a:chExt cx="8704052" cy="1859447"/>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在</a:t>
              </a:r>
              <a:r>
                <a:rPr lang="zh-CN" altLang="en-US" sz="2000" dirty="0">
                  <a:solidFill>
                    <a:srgbClr val="FF0000"/>
                  </a:solidFill>
                  <a:latin typeface="MicrosoftYaHei"/>
                </a:rPr>
                <a:t>函数外面</a:t>
              </a:r>
              <a:r>
                <a:rPr lang="zh-CN" altLang="en-US" sz="2000" dirty="0">
                  <a:solidFill>
                    <a:srgbClr val="000000"/>
                  </a:solidFill>
                  <a:latin typeface="MicrosoftYaHei"/>
                </a:rPr>
                <a:t>定义的对象称为全局对象。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全局作用域（文件域）</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93298" y="3057686"/>
            <a:ext cx="8704052" cy="2986447"/>
            <a:chOff x="219974" y="2044323"/>
            <a:chExt cx="8704052" cy="2986447"/>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全局对象使用示例</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25823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sum = 10;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定义全局对象</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sum = 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定义局部对象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00"/>
                  </a:solidFill>
                  <a:latin typeface="LMMono8-Regular-Identity-H"/>
                </a:rPr>
                <a:t>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访问局部对象</a:t>
              </a:r>
              <a:r>
                <a:rPr lang="en-US" altLang="zh-CN" sz="2000" dirty="0">
                  <a:solidFill>
                    <a:srgbClr val="008000"/>
                  </a:solidFill>
                  <a:latin typeface="LMMono8-Regular-Identity-H"/>
                </a:rPr>
                <a:t>sum</a:t>
              </a:r>
              <a:r>
                <a:rPr lang="zh-CN" altLang="en-US" sz="2000" dirty="0">
                  <a:solidFill>
                    <a:srgbClr val="008000"/>
                  </a:solidFill>
                  <a:latin typeface="FangSong" panose="02010609060101010101" pitchFamily="49" charset="-122"/>
                  <a:ea typeface="FangSong" panose="02010609060101010101" pitchFamily="49" charset="-122"/>
                </a:rPr>
                <a:t>，打印输出</a:t>
              </a:r>
              <a:r>
                <a:rPr lang="en-US" altLang="zh-CN" sz="2000" dirty="0">
                  <a:solidFill>
                    <a:srgbClr val="008000"/>
                  </a:solidFill>
                  <a:latin typeface="LMMono8-Regular-Identity-H"/>
                </a:rPr>
                <a:t>1</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访问全局对象</a:t>
              </a:r>
              <a:r>
                <a:rPr lang="en-US" altLang="zh-CN" sz="2000" dirty="0">
                  <a:solidFill>
                    <a:srgbClr val="008000"/>
                  </a:solidFill>
                  <a:latin typeface="LMMono8-Regular-Identity-H"/>
                </a:rPr>
                <a:t>sum</a:t>
              </a:r>
              <a:r>
                <a:rPr lang="zh-CN" altLang="en-US" sz="2000" dirty="0">
                  <a:solidFill>
                    <a:srgbClr val="008000"/>
                  </a:solidFill>
                  <a:latin typeface="FangSong" panose="02010609060101010101" pitchFamily="49" charset="-122"/>
                  <a:ea typeface="FangSong" panose="02010609060101010101" pitchFamily="49" charset="-122"/>
                </a:rPr>
                <a:t>，打印输出</a:t>
              </a:r>
              <a:r>
                <a:rPr lang="en-US" altLang="zh-CN" sz="2000" dirty="0">
                  <a:solidFill>
                    <a:srgbClr val="008000"/>
                  </a:solidFill>
                  <a:latin typeface="LMMono8-Regular-Identity-H"/>
                </a:rPr>
                <a:t>10</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2" name="矩形 1">
            <a:extLst>
              <a:ext uri="{FF2B5EF4-FFF2-40B4-BE49-F238E27FC236}">
                <a16:creationId xmlns:a16="http://schemas.microsoft.com/office/drawing/2014/main" id="{941AB0C9-18E1-429D-9F7C-9CFC5A143D24}"/>
              </a:ext>
            </a:extLst>
          </p:cNvPr>
          <p:cNvSpPr/>
          <p:nvPr/>
        </p:nvSpPr>
        <p:spPr>
          <a:xfrm>
            <a:off x="285201" y="6196959"/>
            <a:ext cx="6930102" cy="400110"/>
          </a:xfrm>
          <a:prstGeom prst="rect">
            <a:avLst/>
          </a:prstGeom>
        </p:spPr>
        <p:txBody>
          <a:bodyPr wrap="none">
            <a:spAutoFit/>
          </a:bodyPr>
          <a:lstStyle/>
          <a:p>
            <a:pPr marL="285750" indent="-285750">
              <a:buClr>
                <a:srgbClr val="0000FF"/>
              </a:buClr>
              <a:buSzPct val="80000"/>
              <a:buFont typeface="Wingdings" panose="05000000000000000000" pitchFamily="2" charset="2"/>
              <a:buChar char="l"/>
            </a:pPr>
            <a:r>
              <a:rPr lang="zh-CN" altLang="en-US" sz="2000" dirty="0"/>
              <a:t>如果内置类型的全局对象没有提供初始值，则初始化为 </a:t>
            </a:r>
            <a:r>
              <a:rPr lang="en-US" altLang="zh-CN" sz="2000" dirty="0"/>
              <a:t>0</a:t>
            </a:r>
            <a:r>
              <a:rPr lang="zh-CN" altLang="en-US" sz="2000" dirty="0"/>
              <a:t> </a:t>
            </a:r>
          </a:p>
        </p:txBody>
      </p:sp>
    </p:spTree>
    <p:extLst>
      <p:ext uri="{BB962C8B-B14F-4D97-AF65-F5344CB8AC3E}">
        <p14:creationId xmlns:p14="http://schemas.microsoft.com/office/powerpoint/2010/main" val="28174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973756"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2382897"/>
            <a:chOff x="219974" y="2044323"/>
            <a:chExt cx="8704052" cy="2382897"/>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链接性（</a:t>
              </a:r>
              <a:r>
                <a:rPr lang="en-US" altLang="zh-CN" sz="2400" dirty="0"/>
                <a:t>linkage</a:t>
              </a:r>
              <a:r>
                <a:rPr lang="zh-CN" altLang="en-US" sz="2400" dirty="0"/>
                <a:t>）：在作用域外部的可见性</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38690"/>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局部对象没有链接性，不能共享；</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全局对象具有外部链接性（</a:t>
              </a:r>
              <a:r>
                <a:rPr lang="en-US" altLang="zh-CN" sz="2000" dirty="0">
                  <a:solidFill>
                    <a:srgbClr val="000000"/>
                  </a:solidFill>
                  <a:latin typeface="LMSans10-Regular-Identity-H"/>
                </a:rPr>
                <a:t>external linkage</a:t>
              </a:r>
              <a:r>
                <a:rPr lang="zh-CN" altLang="en-US" sz="2000" dirty="0">
                  <a:solidFill>
                    <a:srgbClr val="000000"/>
                  </a:solidFill>
                  <a:latin typeface="MicrosoftYaHei"/>
                </a:rPr>
                <a:t>），可在文件间共享；</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FF"/>
                  </a:solidFill>
                  <a:latin typeface="LMSans10-Regular-Identity-H"/>
                </a:rPr>
                <a:t>static </a:t>
              </a:r>
              <a:r>
                <a:rPr lang="zh-CN" altLang="en-US" sz="2000" dirty="0">
                  <a:solidFill>
                    <a:srgbClr val="000000"/>
                  </a:solidFill>
                  <a:latin typeface="MicrosoftYaHei"/>
                </a:rPr>
                <a:t>修饰的全局对象具有内部链接性（</a:t>
              </a:r>
              <a:r>
                <a:rPr lang="en-US" altLang="zh-CN" sz="2000" dirty="0">
                  <a:solidFill>
                    <a:srgbClr val="000000"/>
                  </a:solidFill>
                  <a:latin typeface="LMSans10-Regular-Identity-H"/>
                </a:rPr>
                <a:t>internal linkage</a:t>
              </a:r>
              <a:r>
                <a:rPr lang="zh-CN" altLang="en-US" sz="2000" dirty="0">
                  <a:solidFill>
                    <a:srgbClr val="000000"/>
                  </a:solidFill>
                  <a:latin typeface="MicrosoftYaHei"/>
                </a:rPr>
                <a:t>），只能由同一个</a:t>
              </a:r>
              <a:br>
                <a:rPr lang="zh-CN" altLang="en-US" sz="2000" dirty="0">
                  <a:solidFill>
                    <a:srgbClr val="000000"/>
                  </a:solidFill>
                  <a:latin typeface="MicrosoftYaHei"/>
                </a:rPr>
              </a:br>
              <a:r>
                <a:rPr lang="zh-CN" altLang="en-US" sz="2000" dirty="0">
                  <a:solidFill>
                    <a:srgbClr val="000000"/>
                  </a:solidFill>
                  <a:latin typeface="MicrosoftYaHei"/>
                </a:rPr>
                <a:t>文件中的函数共享</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93298" y="3484606"/>
            <a:ext cx="4030750" cy="1506547"/>
            <a:chOff x="219974" y="2044323"/>
            <a:chExt cx="4030750" cy="1506547"/>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fun.cpp</a:t>
              </a:r>
              <a:endParaRPr lang="zh-CN" altLang="en-US" sz="2400" dirty="0"/>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584323"/>
              <a:ext cx="4030750"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8000"/>
                  </a:solidFill>
                  <a:latin typeface="LMMono8-Regular-Identity-H"/>
                </a:rPr>
                <a:t>//</a:t>
              </a:r>
              <a:r>
                <a:rPr lang="en-US" altLang="zh-CN" sz="2000" dirty="0" err="1">
                  <a:solidFill>
                    <a:srgbClr val="008000"/>
                  </a:solidFill>
                  <a:latin typeface="LMMono8-Regular-Identity-H"/>
                </a:rPr>
                <a:t>g_val</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具有外部链接性</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10;</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427E5D0C-17F3-4647-91A8-4DE5F0DAFCD9}"/>
              </a:ext>
            </a:extLst>
          </p:cNvPr>
          <p:cNvGrpSpPr/>
          <p:nvPr/>
        </p:nvGrpSpPr>
        <p:grpSpPr>
          <a:xfrm>
            <a:off x="4966600" y="3434912"/>
            <a:ext cx="4030750" cy="2786769"/>
            <a:chOff x="219974" y="2044323"/>
            <a:chExt cx="4030750" cy="2786769"/>
          </a:xfrm>
        </p:grpSpPr>
        <p:sp>
          <p:nvSpPr>
            <p:cNvPr id="14" name="矩形: 圆顶角 13">
              <a:extLst>
                <a:ext uri="{FF2B5EF4-FFF2-40B4-BE49-F238E27FC236}">
                  <a16:creationId xmlns:a16="http://schemas.microsoft.com/office/drawing/2014/main" id="{401C7D83-7BDF-4F85-982E-36011865D46F}"/>
                </a:ext>
              </a:extLst>
            </p:cNvPr>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main.cpp</a:t>
              </a:r>
              <a:endParaRPr lang="zh-CN" altLang="en-US" sz="2400" dirty="0"/>
            </a:p>
          </p:txBody>
        </p:sp>
        <p:sp>
          <p:nvSpPr>
            <p:cNvPr id="15" name="矩形: 圆角 17">
              <a:extLst>
                <a:ext uri="{FF2B5EF4-FFF2-40B4-BE49-F238E27FC236}">
                  <a16:creationId xmlns:a16="http://schemas.microsoft.com/office/drawing/2014/main" id="{E6124E3A-D572-47E7-AB74-BD15050738D4}"/>
                </a:ext>
              </a:extLst>
            </p:cNvPr>
            <p:cNvSpPr/>
            <p:nvPr/>
          </p:nvSpPr>
          <p:spPr>
            <a:xfrm>
              <a:off x="219974" y="2584323"/>
              <a:ext cx="4030750"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FF"/>
                  </a:solidFill>
                  <a:latin typeface="LMMono8-Regular-Identity-H"/>
                </a:rPr>
                <a:t>extern 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en-US" altLang="zh-CN" sz="2000" dirty="0" err="1">
                  <a:solidFill>
                    <a:srgbClr val="008000"/>
                  </a:solidFill>
                  <a:latin typeface="LMMono8-Regular-Identity-H"/>
                </a:rPr>
                <a:t>gs_val</a:t>
              </a:r>
              <a:r>
                <a:rPr lang="zh-CN" altLang="en-US" sz="2000" dirty="0">
                  <a:solidFill>
                    <a:srgbClr val="008000"/>
                  </a:solidFill>
                  <a:latin typeface="FangSong" panose="02010609060101010101" pitchFamily="49" charset="-122"/>
                  <a:ea typeface="FangSong" panose="02010609060101010101" pitchFamily="49" charset="-122"/>
                </a:rPr>
                <a:t>内部链接性</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static int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 = 20;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A35E1A1D-318F-4150-BDA0-C6934F01FC31}"/>
              </a:ext>
            </a:extLst>
          </p:cNvPr>
          <p:cNvGrpSpPr/>
          <p:nvPr/>
        </p:nvGrpSpPr>
        <p:grpSpPr>
          <a:xfrm>
            <a:off x="293299" y="5205998"/>
            <a:ext cx="4030750" cy="1130208"/>
            <a:chOff x="81953" y="2044323"/>
            <a:chExt cx="4030750" cy="1130208"/>
          </a:xfrm>
        </p:grpSpPr>
        <p:sp>
          <p:nvSpPr>
            <p:cNvPr id="17" name="矩形: 圆顶角 16">
              <a:extLst>
                <a:ext uri="{FF2B5EF4-FFF2-40B4-BE49-F238E27FC236}">
                  <a16:creationId xmlns:a16="http://schemas.microsoft.com/office/drawing/2014/main" id="{EF8D156C-29AC-4DBC-BDDE-3ACA477969A8}"/>
                </a:ext>
              </a:extLst>
            </p:cNvPr>
            <p:cNvSpPr/>
            <p:nvPr/>
          </p:nvSpPr>
          <p:spPr>
            <a:xfrm>
              <a:off x="81953" y="2044323"/>
              <a:ext cx="4030750"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8" name="矩形: 圆角 17">
              <a:extLst>
                <a:ext uri="{FF2B5EF4-FFF2-40B4-BE49-F238E27FC236}">
                  <a16:creationId xmlns:a16="http://schemas.microsoft.com/office/drawing/2014/main" id="{AA110654-F34A-4314-95E7-7D1C6C633CA9}"/>
                </a:ext>
              </a:extLst>
            </p:cNvPr>
            <p:cNvSpPr/>
            <p:nvPr/>
          </p:nvSpPr>
          <p:spPr>
            <a:xfrm>
              <a:off x="81953" y="2634531"/>
              <a:ext cx="4030750"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尽量不要使用全局对象。</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173458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 </a:t>
            </a:r>
            <a:r>
              <a:rPr lang="zh-CN" altLang="en-US" sz="3200" dirty="0">
                <a:solidFill>
                  <a:schemeClr val="bg1"/>
                </a:solidFill>
              </a:rPr>
              <a:t>参数传递</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9974" y="2698543"/>
            <a:ext cx="8704052" cy="1460914"/>
            <a:chOff x="219974" y="2044323"/>
            <a:chExt cx="8704052" cy="1460914"/>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实参和形参的交互方式</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38690"/>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单向的值传递（</a:t>
              </a:r>
              <a:r>
                <a:rPr lang="en-US" altLang="zh-CN" sz="2000" dirty="0">
                  <a:solidFill>
                    <a:srgbClr val="000000"/>
                  </a:solidFill>
                  <a:latin typeface="LMSans10-Regular-Identity-H"/>
                </a:rPr>
                <a:t>passed by value</a:t>
              </a:r>
              <a:r>
                <a:rPr lang="zh-CN" altLang="en-US" sz="2000" dirty="0">
                  <a:solidFill>
                    <a:srgbClr val="000000"/>
                  </a:solidFill>
                  <a:latin typeface="MicrosoftYaHei"/>
                </a:rPr>
                <a:t>）方式；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双向的引用传递（</a:t>
              </a:r>
              <a:r>
                <a:rPr lang="en-US" altLang="zh-CN" sz="2000" dirty="0">
                  <a:solidFill>
                    <a:srgbClr val="000000"/>
                  </a:solidFill>
                  <a:latin typeface="LMSans10-Regular-Identity-H"/>
                </a:rPr>
                <a:t>passed by reference</a:t>
              </a:r>
              <a:r>
                <a:rPr lang="zh-CN" altLang="en-US" sz="2000" dirty="0">
                  <a:solidFill>
                    <a:srgbClr val="000000"/>
                  </a:solidFill>
                  <a:latin typeface="MicrosoftYaHei"/>
                </a:rPr>
                <a:t>）方式</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07583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19166"/>
            <a:ext cx="8704052" cy="1970660"/>
            <a:chOff x="219974" y="2044323"/>
            <a:chExt cx="8704052" cy="1970660"/>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88118"/>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将实参的值拷贝给形参。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非引用类型；</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改变形参的值，不会影响到实参</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39269F68-8FCE-4FDA-BF2A-D744A0C13995}"/>
              </a:ext>
            </a:extLst>
          </p:cNvPr>
          <p:cNvGrpSpPr/>
          <p:nvPr/>
        </p:nvGrpSpPr>
        <p:grpSpPr>
          <a:xfrm>
            <a:off x="293298" y="2984313"/>
            <a:ext cx="8704052" cy="3722456"/>
            <a:chOff x="219974" y="2044323"/>
            <a:chExt cx="8704052" cy="3722456"/>
          </a:xfrm>
        </p:grpSpPr>
        <p:sp>
          <p:nvSpPr>
            <p:cNvPr id="9" name="矩形: 圆顶角 8">
              <a:extLst>
                <a:ext uri="{FF2B5EF4-FFF2-40B4-BE49-F238E27FC236}">
                  <a16:creationId xmlns:a16="http://schemas.microsoft.com/office/drawing/2014/main" id="{EBC76E4A-A87B-4CE1-B192-D1388ADA7D2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普通值传递的例子</a:t>
              </a:r>
            </a:p>
          </p:txBody>
        </p:sp>
        <p:sp>
          <p:nvSpPr>
            <p:cNvPr id="10" name="矩形: 圆角 17">
              <a:extLst>
                <a:ext uri="{FF2B5EF4-FFF2-40B4-BE49-F238E27FC236}">
                  <a16:creationId xmlns:a16="http://schemas.microsoft.com/office/drawing/2014/main" id="{E0233FA9-9A00-4FF9-97C9-68B195AE6EAC}"/>
                </a:ext>
              </a:extLst>
            </p:cNvPr>
            <p:cNvSpPr/>
            <p:nvPr/>
          </p:nvSpPr>
          <p:spPr>
            <a:xfrm>
              <a:off x="219974" y="2596680"/>
              <a:ext cx="8704052" cy="31700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sz="2000" dirty="0">
                  <a:solidFill>
                    <a:srgbClr val="0000FF"/>
                  </a:solidFill>
                  <a:latin typeface="LMMono8-Regular-Identity-H"/>
                </a:rPr>
                <a:t>int </a:t>
              </a:r>
              <a:r>
                <a:rPr lang="en-US" altLang="zh-CN" sz="2000" dirty="0">
                  <a:solidFill>
                    <a:srgbClr val="000000"/>
                  </a:solidFill>
                  <a:latin typeface="LMMono8-Regular-Identity-H"/>
                </a:rPr>
                <a:t>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的值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调用</a:t>
              </a:r>
              <a:r>
                <a:rPr lang="en-US" altLang="zh-CN" sz="2000" dirty="0">
                  <a:solidFill>
                    <a:srgbClr val="008000"/>
                  </a:solidFill>
                  <a:latin typeface="LMMono8-Regular-Identity-H"/>
                </a:rPr>
                <a:t>Swap</a:t>
              </a:r>
              <a:r>
                <a:rPr lang="zh-CN" altLang="en-US" sz="2000" dirty="0">
                  <a:solidFill>
                    <a:srgbClr val="008000"/>
                  </a:solidFill>
                  <a:latin typeface="FangSong" panose="02010609060101010101" pitchFamily="49" charset="-122"/>
                  <a:ea typeface="FangSong" panose="02010609060101010101" pitchFamily="49" charset="-122"/>
                </a:rPr>
                <a:t>函数，实参</a:t>
              </a:r>
              <a:r>
                <a:rPr lang="en-US" altLang="zh-CN" sz="2000" dirty="0" err="1">
                  <a:solidFill>
                    <a:srgbClr val="008000"/>
                  </a:solidFill>
                  <a:latin typeface="LMMono8-Regular-Identity-H"/>
                </a:rPr>
                <a:t>i</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FangSong" panose="02010609060101010101" pitchFamily="49" charset="-122"/>
                  <a:ea typeface="FangSong" panose="02010609060101010101" pitchFamily="49" charset="-122"/>
                </a:rPr>
                <a:t>分别初始化</a:t>
              </a:r>
              <a:r>
                <a:rPr lang="en-US" altLang="zh-CN" sz="2000" dirty="0">
                  <a:solidFill>
                    <a:srgbClr val="008000"/>
                  </a:solidFill>
                  <a:latin typeface="LMMono8-Regular-Identity-H"/>
                </a:rPr>
                <a:t>Swap</a:t>
              </a:r>
              <a:r>
                <a:rPr lang="zh-CN" altLang="en-US" sz="2000" dirty="0">
                  <a:solidFill>
                    <a:srgbClr val="008000"/>
                  </a:solidFill>
                  <a:latin typeface="FangSong" panose="02010609060101010101" pitchFamily="49" charset="-122"/>
                  <a:ea typeface="FangSong" panose="02010609060101010101" pitchFamily="49" charset="-122"/>
                </a:rPr>
                <a:t>函数的形参</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=4,j=5</a:t>
              </a:r>
              <a:br>
                <a:rPr lang="en-US" altLang="zh-CN" sz="2000" dirty="0">
                  <a:solidFill>
                    <a:srgbClr val="008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74250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1108609" y="937717"/>
            <a:ext cx="4891179" cy="1815184"/>
            <a:chOff x="552090" y="1303327"/>
            <a:chExt cx="4891179" cy="1815184"/>
          </a:xfrm>
        </p:grpSpPr>
        <p:sp>
          <p:nvSpPr>
            <p:cNvPr id="12" name="文本框 11">
              <a:hlinkClick r:id="rId2" action="ppaction://hlinksldjump"/>
              <a:extLst>
                <a:ext uri="{FF2B5EF4-FFF2-40B4-BE49-F238E27FC236}">
                  <a16:creationId xmlns:a16="http://schemas.microsoft.com/office/drawing/2014/main" id="{0D457661-DE2D-47EB-8971-C3F7DD422B01}"/>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1. </a:t>
              </a:r>
              <a:r>
                <a:rPr lang="zh-CN" altLang="en-US" sz="2000" dirty="0">
                  <a:solidFill>
                    <a:srgbClr val="151DC1"/>
                  </a:solidFill>
                </a:rPr>
                <a:t>认识函数</a:t>
              </a: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7" y="1641183"/>
              <a:ext cx="4514492" cy="1477328"/>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3" action="ppaction://hlinksldjump"/>
                </a:rPr>
                <a:t>定义函数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4" action="ppaction://hlinksldjump"/>
                </a:rPr>
                <a:t>调用函数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5" action="ppaction://hlinksldjump"/>
                </a:rPr>
                <a:t>调用规则</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6" action="ppaction://hlinksldjump"/>
                </a:rPr>
                <a:t>无参列表和</a:t>
              </a:r>
              <a:r>
                <a:rPr lang="en-US" altLang="zh-CN" dirty="0">
                  <a:solidFill>
                    <a:srgbClr val="000000"/>
                  </a:solidFill>
                  <a:hlinkClick r:id="rId6" action="ppaction://hlinksldjump"/>
                </a:rPr>
                <a:t>void</a:t>
              </a:r>
              <a:r>
                <a:rPr lang="zh-CN" altLang="en-US" dirty="0">
                  <a:solidFill>
                    <a:srgbClr val="000000"/>
                  </a:solidFill>
                  <a:hlinkClick r:id="rId6" action="ppaction://hlinksldjump"/>
                </a:rPr>
                <a:t>返回类型</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7" action="ppaction://hlinksldjump"/>
                </a:rPr>
                <a:t>函数声明</a:t>
              </a:r>
              <a:endParaRPr lang="zh-CN" altLang="en-US" dirty="0">
                <a:solidFill>
                  <a:srgbClr val="000000"/>
                </a:solidFill>
              </a:endParaRPr>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1108609" y="2803550"/>
            <a:ext cx="2958861" cy="1261186"/>
            <a:chOff x="552090" y="1303327"/>
            <a:chExt cx="2958861" cy="1261186"/>
          </a:xfrm>
        </p:grpSpPr>
        <p:sp>
          <p:nvSpPr>
            <p:cNvPr id="23" name="文本框 22">
              <a:hlinkClick r:id="rId8" action="ppaction://hlinksldjump"/>
              <a:extLst>
                <a:ext uri="{FF2B5EF4-FFF2-40B4-BE49-F238E27FC236}">
                  <a16:creationId xmlns:a16="http://schemas.microsoft.com/office/drawing/2014/main" id="{0B0323AE-F773-4A2D-8453-B1D827560059}"/>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2. </a:t>
              </a:r>
              <a:r>
                <a:rPr lang="zh-CN" altLang="en-US" sz="2000" dirty="0">
                  <a:solidFill>
                    <a:srgbClr val="151DC1"/>
                  </a:solidFill>
                </a:rPr>
                <a:t>局部对象和全局对象</a:t>
              </a: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7" y="1641183"/>
              <a:ext cx="2582174"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8" action="ppaction://hlinksldjump"/>
                </a:rPr>
                <a:t>存储周期</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9" action="ppaction://hlinksldjump"/>
                </a:rPr>
                <a:t>局部对象</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0" action="ppaction://hlinksldjump"/>
                </a:rPr>
                <a:t>全局对象</a:t>
              </a:r>
              <a:endParaRPr lang="en-US" altLang="zh-CN" dirty="0">
                <a:solidFill>
                  <a:srgbClr val="000000"/>
                </a:solidFill>
              </a:endParaRPr>
            </a:p>
          </p:txBody>
        </p:sp>
      </p:grpSp>
      <p:grpSp>
        <p:nvGrpSpPr>
          <p:cNvPr id="25" name="组合 24">
            <a:extLst>
              <a:ext uri="{FF2B5EF4-FFF2-40B4-BE49-F238E27FC236}">
                <a16:creationId xmlns:a16="http://schemas.microsoft.com/office/drawing/2014/main" id="{61EF2BC9-407D-4E28-81BE-6C4CD7E97C4B}"/>
              </a:ext>
            </a:extLst>
          </p:cNvPr>
          <p:cNvGrpSpPr/>
          <p:nvPr/>
        </p:nvGrpSpPr>
        <p:grpSpPr>
          <a:xfrm>
            <a:off x="1108608" y="4111811"/>
            <a:ext cx="2958861" cy="1538185"/>
            <a:chOff x="552090" y="1303327"/>
            <a:chExt cx="2958861" cy="1538185"/>
          </a:xfrm>
        </p:grpSpPr>
        <p:sp>
          <p:nvSpPr>
            <p:cNvPr id="26" name="文本框 25">
              <a:hlinkClick r:id="rId11" action="ppaction://hlinksldjump"/>
              <a:extLst>
                <a:ext uri="{FF2B5EF4-FFF2-40B4-BE49-F238E27FC236}">
                  <a16:creationId xmlns:a16="http://schemas.microsoft.com/office/drawing/2014/main" id="{C9B81C02-15F2-481C-9EE9-5612B3F21040}"/>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3. </a:t>
              </a:r>
              <a:r>
                <a:rPr lang="zh-CN" altLang="en-US" sz="2000" dirty="0">
                  <a:solidFill>
                    <a:srgbClr val="151DC1"/>
                  </a:solidFill>
                </a:rPr>
                <a:t>参数传递</a:t>
              </a:r>
            </a:p>
          </p:txBody>
        </p:sp>
        <p:sp>
          <p:nvSpPr>
            <p:cNvPr id="27" name="文本框 26">
              <a:extLst>
                <a:ext uri="{FF2B5EF4-FFF2-40B4-BE49-F238E27FC236}">
                  <a16:creationId xmlns:a16="http://schemas.microsoft.com/office/drawing/2014/main" id="{E2C256E6-B231-4967-9F83-0BE1AADBE604}"/>
                </a:ext>
              </a:extLst>
            </p:cNvPr>
            <p:cNvSpPr txBox="1"/>
            <p:nvPr/>
          </p:nvSpPr>
          <p:spPr>
            <a:xfrm>
              <a:off x="928777" y="1641183"/>
              <a:ext cx="2407547"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2" action="ppaction://hlinksldjump"/>
                </a:rPr>
                <a:t>值传递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3" action="ppaction://hlinksldjump"/>
                </a:rPr>
                <a:t>引用传递</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14" action="ppaction://hlinksldjump"/>
                </a:rPr>
                <a:t>const</a:t>
              </a:r>
              <a:r>
                <a:rPr lang="zh-CN" altLang="en-US" dirty="0">
                  <a:solidFill>
                    <a:srgbClr val="000000"/>
                  </a:solidFill>
                  <a:hlinkClick r:id="rId14" action="ppaction://hlinksldjump"/>
                </a:rPr>
                <a:t>形参</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5" action="ppaction://hlinksldjump"/>
                </a:rPr>
                <a:t>数组形参</a:t>
              </a:r>
              <a:endParaRPr lang="zh-CN" altLang="en-US" dirty="0">
                <a:solidFill>
                  <a:srgbClr val="000000"/>
                </a:solidFill>
              </a:endParaRPr>
            </a:p>
          </p:txBody>
        </p:sp>
      </p:grpSp>
      <p:grpSp>
        <p:nvGrpSpPr>
          <p:cNvPr id="14" name="组合 13">
            <a:extLst>
              <a:ext uri="{FF2B5EF4-FFF2-40B4-BE49-F238E27FC236}">
                <a16:creationId xmlns:a16="http://schemas.microsoft.com/office/drawing/2014/main" id="{09067504-5767-4714-A15D-CD72CC6BCE68}"/>
              </a:ext>
            </a:extLst>
          </p:cNvPr>
          <p:cNvGrpSpPr/>
          <p:nvPr/>
        </p:nvGrpSpPr>
        <p:grpSpPr>
          <a:xfrm>
            <a:off x="5010783" y="1125556"/>
            <a:ext cx="3773940" cy="1538185"/>
            <a:chOff x="552090" y="1303327"/>
            <a:chExt cx="3335548" cy="1538185"/>
          </a:xfrm>
        </p:grpSpPr>
        <p:sp>
          <p:nvSpPr>
            <p:cNvPr id="15" name="文本框 14">
              <a:hlinkClick r:id="rId16" action="ppaction://hlinksldjump"/>
              <a:extLst>
                <a:ext uri="{FF2B5EF4-FFF2-40B4-BE49-F238E27FC236}">
                  <a16:creationId xmlns:a16="http://schemas.microsoft.com/office/drawing/2014/main" id="{6A848EA5-D771-42F5-B77F-7AECBA0652DB}"/>
                </a:ext>
              </a:extLst>
            </p:cNvPr>
            <p:cNvSpPr txBox="1"/>
            <p:nvPr/>
          </p:nvSpPr>
          <p:spPr>
            <a:xfrm>
              <a:off x="552090" y="1303327"/>
              <a:ext cx="3335548"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5. </a:t>
              </a:r>
              <a:r>
                <a:rPr lang="zh-CN" altLang="en-US" sz="2000" dirty="0">
                  <a:solidFill>
                    <a:srgbClr val="151DC1"/>
                  </a:solidFill>
                </a:rPr>
                <a:t>函数重载和特殊用途的函数</a:t>
              </a:r>
            </a:p>
          </p:txBody>
        </p:sp>
        <p:sp>
          <p:nvSpPr>
            <p:cNvPr id="16" name="文本框 15">
              <a:extLst>
                <a:ext uri="{FF2B5EF4-FFF2-40B4-BE49-F238E27FC236}">
                  <a16:creationId xmlns:a16="http://schemas.microsoft.com/office/drawing/2014/main" id="{B9893DEE-F374-4CD9-A1C2-F652816D3F4E}"/>
                </a:ext>
              </a:extLst>
            </p:cNvPr>
            <p:cNvSpPr txBox="1"/>
            <p:nvPr/>
          </p:nvSpPr>
          <p:spPr>
            <a:xfrm>
              <a:off x="928777" y="1641183"/>
              <a:ext cx="2958861"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6" action="ppaction://hlinksldjump"/>
                </a:rPr>
                <a:t>函数重载</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7" action="ppaction://hlinksldjump"/>
                </a:rPr>
                <a:t>默认参数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8" action="ppaction://hlinksldjump"/>
                </a:rPr>
                <a:t>内联函数</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19" action="ppaction://hlinksldjump"/>
                </a:rPr>
                <a:t>constexpr</a:t>
              </a:r>
              <a:r>
                <a:rPr lang="zh-CN" altLang="en-US" dirty="0">
                  <a:solidFill>
                    <a:srgbClr val="000000"/>
                  </a:solidFill>
                  <a:hlinkClick r:id="rId19" action="ppaction://hlinksldjump"/>
                </a:rPr>
                <a:t>函数</a:t>
              </a:r>
              <a:endParaRPr lang="zh-CN" altLang="en-US" dirty="0">
                <a:solidFill>
                  <a:srgbClr val="000000"/>
                </a:solidFill>
              </a:endParaRPr>
            </a:p>
          </p:txBody>
        </p:sp>
      </p:grpSp>
      <p:grpSp>
        <p:nvGrpSpPr>
          <p:cNvPr id="17" name="组合 16">
            <a:extLst>
              <a:ext uri="{FF2B5EF4-FFF2-40B4-BE49-F238E27FC236}">
                <a16:creationId xmlns:a16="http://schemas.microsoft.com/office/drawing/2014/main" id="{2AA39420-B19E-48AA-8608-E52613CD17EF}"/>
              </a:ext>
            </a:extLst>
          </p:cNvPr>
          <p:cNvGrpSpPr/>
          <p:nvPr/>
        </p:nvGrpSpPr>
        <p:grpSpPr>
          <a:xfrm>
            <a:off x="5010783" y="2818913"/>
            <a:ext cx="3773940" cy="984187"/>
            <a:chOff x="552090" y="1303327"/>
            <a:chExt cx="4099280" cy="984187"/>
          </a:xfrm>
        </p:grpSpPr>
        <p:sp>
          <p:nvSpPr>
            <p:cNvPr id="18" name="文本框 17">
              <a:hlinkClick r:id="rId20" action="ppaction://hlinksldjump"/>
              <a:extLst>
                <a:ext uri="{FF2B5EF4-FFF2-40B4-BE49-F238E27FC236}">
                  <a16:creationId xmlns:a16="http://schemas.microsoft.com/office/drawing/2014/main" id="{DA763780-DDAA-4E7F-AC3A-3663557C8EE1}"/>
                </a:ext>
              </a:extLst>
            </p:cNvPr>
            <p:cNvSpPr txBox="1"/>
            <p:nvPr/>
          </p:nvSpPr>
          <p:spPr>
            <a:xfrm>
              <a:off x="552090" y="1303327"/>
              <a:ext cx="3889454"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6. </a:t>
              </a:r>
              <a:r>
                <a:rPr lang="zh-CN" altLang="en-US" sz="2000" dirty="0">
                  <a:solidFill>
                    <a:srgbClr val="151DC1"/>
                  </a:solidFill>
                </a:rPr>
                <a:t>函数指针和</a:t>
              </a:r>
              <a:r>
                <a:rPr lang="en-US" altLang="zh-CN" sz="2000" dirty="0">
                  <a:solidFill>
                    <a:srgbClr val="151DC1"/>
                  </a:solidFill>
                </a:rPr>
                <a:t>lambda</a:t>
              </a:r>
              <a:r>
                <a:rPr lang="zh-CN" altLang="en-US" sz="2000" dirty="0">
                  <a:solidFill>
                    <a:srgbClr val="151DC1"/>
                  </a:solidFill>
                </a:rPr>
                <a:t>表达式</a:t>
              </a:r>
            </a:p>
          </p:txBody>
        </p:sp>
        <p:sp>
          <p:nvSpPr>
            <p:cNvPr id="19" name="文本框 18">
              <a:extLst>
                <a:ext uri="{FF2B5EF4-FFF2-40B4-BE49-F238E27FC236}">
                  <a16:creationId xmlns:a16="http://schemas.microsoft.com/office/drawing/2014/main" id="{4C80E451-544C-437D-88B3-1E7503FDDF08}"/>
                </a:ext>
              </a:extLst>
            </p:cNvPr>
            <p:cNvSpPr txBox="1"/>
            <p:nvPr/>
          </p:nvSpPr>
          <p:spPr>
            <a:xfrm>
              <a:off x="928777" y="1641183"/>
              <a:ext cx="3722593"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0" action="ppaction://hlinksldjump"/>
                </a:rPr>
                <a:t>函数指针</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21" action="ppaction://hlinksldjump"/>
                </a:rPr>
                <a:t>lambda</a:t>
              </a:r>
              <a:r>
                <a:rPr lang="zh-CN" altLang="en-US" dirty="0">
                  <a:solidFill>
                    <a:srgbClr val="000000"/>
                  </a:solidFill>
                  <a:hlinkClick r:id="rId21" action="ppaction://hlinksldjump"/>
                </a:rPr>
                <a:t>表达式</a:t>
              </a:r>
              <a:endParaRPr lang="zh-CN" altLang="en-US" dirty="0">
                <a:solidFill>
                  <a:srgbClr val="000000"/>
                </a:solidFill>
              </a:endParaRPr>
            </a:p>
          </p:txBody>
        </p:sp>
      </p:grpSp>
      <p:grpSp>
        <p:nvGrpSpPr>
          <p:cNvPr id="20" name="组合 19">
            <a:extLst>
              <a:ext uri="{FF2B5EF4-FFF2-40B4-BE49-F238E27FC236}">
                <a16:creationId xmlns:a16="http://schemas.microsoft.com/office/drawing/2014/main" id="{88E6D173-EC63-4000-9463-7F4D5FD458E6}"/>
              </a:ext>
            </a:extLst>
          </p:cNvPr>
          <p:cNvGrpSpPr/>
          <p:nvPr/>
        </p:nvGrpSpPr>
        <p:grpSpPr>
          <a:xfrm>
            <a:off x="5010783" y="4003017"/>
            <a:ext cx="3933035" cy="984187"/>
            <a:chOff x="552090" y="1303327"/>
            <a:chExt cx="3933035" cy="984187"/>
          </a:xfrm>
        </p:grpSpPr>
        <p:sp>
          <p:nvSpPr>
            <p:cNvPr id="28" name="文本框 27">
              <a:hlinkClick r:id="rId22" action="ppaction://hlinksldjump"/>
              <a:extLst>
                <a:ext uri="{FF2B5EF4-FFF2-40B4-BE49-F238E27FC236}">
                  <a16:creationId xmlns:a16="http://schemas.microsoft.com/office/drawing/2014/main" id="{E8125A59-167B-483A-9013-BB3F39B6E0B6}"/>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7. </a:t>
              </a:r>
              <a:r>
                <a:rPr lang="zh-CN" altLang="en-US" sz="2000" dirty="0">
                  <a:solidFill>
                    <a:srgbClr val="151DC1"/>
                  </a:solidFill>
                </a:rPr>
                <a:t>递归调用</a:t>
              </a:r>
            </a:p>
          </p:txBody>
        </p:sp>
        <p:sp>
          <p:nvSpPr>
            <p:cNvPr id="29" name="文本框 28">
              <a:extLst>
                <a:ext uri="{FF2B5EF4-FFF2-40B4-BE49-F238E27FC236}">
                  <a16:creationId xmlns:a16="http://schemas.microsoft.com/office/drawing/2014/main" id="{FAC19CBC-692C-4C4F-A1C1-4E0CD39196B6}"/>
                </a:ext>
              </a:extLst>
            </p:cNvPr>
            <p:cNvSpPr txBox="1"/>
            <p:nvPr/>
          </p:nvSpPr>
          <p:spPr>
            <a:xfrm>
              <a:off x="928777" y="1641183"/>
              <a:ext cx="3556348"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3" action="ppaction://hlinksldjump"/>
                </a:rPr>
                <a:t>递推和回归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4" action="ppaction://hlinksldjump"/>
                </a:rPr>
                <a:t>递归和循环</a:t>
              </a:r>
              <a:endParaRPr lang="zh-CN" altLang="en-US" dirty="0">
                <a:solidFill>
                  <a:srgbClr val="000000"/>
                </a:solidFill>
              </a:endParaRPr>
            </a:p>
          </p:txBody>
        </p:sp>
      </p:grpSp>
      <p:sp>
        <p:nvSpPr>
          <p:cNvPr id="30" name="文本框 29">
            <a:hlinkClick r:id="rId25" action="ppaction://hlinksldjump"/>
            <a:extLst>
              <a:ext uri="{FF2B5EF4-FFF2-40B4-BE49-F238E27FC236}">
                <a16:creationId xmlns:a16="http://schemas.microsoft.com/office/drawing/2014/main" id="{73761823-702C-4F7C-AC43-3D2C7DBFFC68}"/>
              </a:ext>
            </a:extLst>
          </p:cNvPr>
          <p:cNvSpPr txBox="1"/>
          <p:nvPr/>
        </p:nvSpPr>
        <p:spPr>
          <a:xfrm>
            <a:off x="1110797" y="5656551"/>
            <a:ext cx="2057400"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4. </a:t>
            </a:r>
            <a:r>
              <a:rPr lang="zh-CN" altLang="en-US" sz="2000" dirty="0">
                <a:solidFill>
                  <a:srgbClr val="151DC1"/>
                </a:solidFill>
              </a:rPr>
              <a:t>返回值类型</a:t>
            </a:r>
          </a:p>
        </p:txBody>
      </p:sp>
      <p:grpSp>
        <p:nvGrpSpPr>
          <p:cNvPr id="32" name="组合 31">
            <a:extLst>
              <a:ext uri="{FF2B5EF4-FFF2-40B4-BE49-F238E27FC236}">
                <a16:creationId xmlns:a16="http://schemas.microsoft.com/office/drawing/2014/main" id="{7E65F8D6-66A1-4D01-B974-AB6CDB3F6AD9}"/>
              </a:ext>
            </a:extLst>
          </p:cNvPr>
          <p:cNvGrpSpPr/>
          <p:nvPr/>
        </p:nvGrpSpPr>
        <p:grpSpPr>
          <a:xfrm>
            <a:off x="5010783" y="5204088"/>
            <a:ext cx="3933035" cy="1261186"/>
            <a:chOff x="552090" y="1303327"/>
            <a:chExt cx="3933035" cy="1261186"/>
          </a:xfrm>
        </p:grpSpPr>
        <p:sp>
          <p:nvSpPr>
            <p:cNvPr id="33" name="文本框 32">
              <a:hlinkClick r:id="rId26" action="ppaction://hlinksldjump"/>
              <a:extLst>
                <a:ext uri="{FF2B5EF4-FFF2-40B4-BE49-F238E27FC236}">
                  <a16:creationId xmlns:a16="http://schemas.microsoft.com/office/drawing/2014/main" id="{35CB79EE-0459-4F6A-A015-9E72F980582B}"/>
                </a:ext>
              </a:extLst>
            </p:cNvPr>
            <p:cNvSpPr txBox="1"/>
            <p:nvPr/>
          </p:nvSpPr>
          <p:spPr>
            <a:xfrm>
              <a:off x="552090" y="1303327"/>
              <a:ext cx="3418842"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8. </a:t>
              </a:r>
              <a:r>
                <a:rPr lang="zh-CN" altLang="en-US" sz="2000" dirty="0">
                  <a:solidFill>
                    <a:srgbClr val="151DC1"/>
                  </a:solidFill>
                </a:rPr>
                <a:t>编译预处理和多文件结构</a:t>
              </a:r>
            </a:p>
          </p:txBody>
        </p:sp>
        <p:sp>
          <p:nvSpPr>
            <p:cNvPr id="34" name="文本框 33">
              <a:extLst>
                <a:ext uri="{FF2B5EF4-FFF2-40B4-BE49-F238E27FC236}">
                  <a16:creationId xmlns:a16="http://schemas.microsoft.com/office/drawing/2014/main" id="{AC0586E7-D0EC-4E1B-B854-9373C1BB3E69}"/>
                </a:ext>
              </a:extLst>
            </p:cNvPr>
            <p:cNvSpPr txBox="1"/>
            <p:nvPr/>
          </p:nvSpPr>
          <p:spPr>
            <a:xfrm>
              <a:off x="928777" y="1641183"/>
              <a:ext cx="3556348"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7" action="ppaction://hlinksldjump"/>
                </a:rPr>
                <a:t>宏定义</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8" action="ppaction://hlinksldjump"/>
                </a:rPr>
                <a:t>条件编译</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9" action="ppaction://hlinksldjump"/>
                </a:rPr>
                <a:t>多文件结构</a:t>
              </a:r>
              <a:endParaRPr lang="zh-CN" altLang="en-US" dirty="0">
                <a:solidFill>
                  <a:srgbClr val="000000"/>
                </a:solidFill>
              </a:endParaRPr>
            </a:p>
          </p:txBody>
        </p:sp>
      </p:grpSp>
      <p:sp>
        <p:nvSpPr>
          <p:cNvPr id="31" name="文本框 30">
            <a:extLst>
              <a:ext uri="{FF2B5EF4-FFF2-40B4-BE49-F238E27FC236}">
                <a16:creationId xmlns:a16="http://schemas.microsoft.com/office/drawing/2014/main" id="{784439C4-40E2-4BE5-97E7-BF74AEFB286C}"/>
              </a:ext>
            </a:extLst>
          </p:cNvPr>
          <p:cNvSpPr txBox="1"/>
          <p:nvPr/>
        </p:nvSpPr>
        <p:spPr>
          <a:xfrm>
            <a:off x="1485295" y="6142108"/>
            <a:ext cx="1846927"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30" action="ppaction://hlinksldjump"/>
              </a:rPr>
              <a:t>无值返回</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31" action="ppaction://hlinksldjump"/>
              </a:rPr>
              <a:t>有值返回</a:t>
            </a:r>
            <a:endParaRPr lang="zh-CN" altLang="en-US" dirty="0">
              <a:solidFill>
                <a:srgbClr val="000000"/>
              </a:solidFill>
            </a:endParaRPr>
          </a:p>
        </p:txBody>
      </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CD41B020-B5A0-46D5-9F10-887A8631E886}"/>
              </a:ext>
            </a:extLst>
          </p:cNvPr>
          <p:cNvGrpSpPr/>
          <p:nvPr/>
        </p:nvGrpSpPr>
        <p:grpSpPr>
          <a:xfrm>
            <a:off x="219974" y="3612815"/>
            <a:ext cx="8704052" cy="1529799"/>
            <a:chOff x="219973" y="2044323"/>
            <a:chExt cx="8704053" cy="1529799"/>
          </a:xfrm>
        </p:grpSpPr>
        <p:sp>
          <p:nvSpPr>
            <p:cNvPr id="13" name="矩形: 圆顶角 12">
              <a:extLst>
                <a:ext uri="{FF2B5EF4-FFF2-40B4-BE49-F238E27FC236}">
                  <a16:creationId xmlns:a16="http://schemas.microsoft.com/office/drawing/2014/main" id="{07AC578D-BE02-4AEA-A072-6DDD7E1736E8}"/>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4" name="矩形: 圆角 17">
              <a:extLst>
                <a:ext uri="{FF2B5EF4-FFF2-40B4-BE49-F238E27FC236}">
                  <a16:creationId xmlns:a16="http://schemas.microsoft.com/office/drawing/2014/main" id="{69552B87-6FC9-46CC-8F84-77BC72910997}"/>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回文数指左右对称的数，如 </a:t>
              </a:r>
              <a:r>
                <a:rPr lang="en-US" altLang="zh-CN" sz="2000" dirty="0">
                  <a:solidFill>
                    <a:srgbClr val="000000"/>
                  </a:solidFill>
                  <a:latin typeface="LMSans10-Regular-Identity-H"/>
                </a:rPr>
                <a:t>11</a:t>
              </a:r>
              <a:r>
                <a:rPr lang="zh-CN" altLang="en-US" sz="2000" dirty="0">
                  <a:solidFill>
                    <a:srgbClr val="000000"/>
                  </a:solidFill>
                  <a:latin typeface="MicrosoftYaHei"/>
                </a:rPr>
                <a:t>、</a:t>
              </a:r>
              <a:r>
                <a:rPr lang="en-US" altLang="zh-CN" sz="2000" dirty="0">
                  <a:solidFill>
                    <a:srgbClr val="000000"/>
                  </a:solidFill>
                  <a:latin typeface="LMSans10-Regular-Identity-H"/>
                </a:rPr>
                <a:t>121</a:t>
              </a:r>
              <a:r>
                <a:rPr lang="zh-CN" altLang="en-US" sz="2000" dirty="0">
                  <a:solidFill>
                    <a:srgbClr val="000000"/>
                  </a:solidFill>
                  <a:latin typeface="MicrosoftYaHei"/>
                </a:rPr>
                <a:t>、</a:t>
              </a:r>
              <a:r>
                <a:rPr lang="en-US" altLang="zh-CN" sz="2000" dirty="0">
                  <a:solidFill>
                    <a:srgbClr val="000000"/>
                  </a:solidFill>
                  <a:latin typeface="LMSans10-Regular-Identity-H"/>
                </a:rPr>
                <a:t>14341 </a:t>
              </a:r>
              <a:r>
                <a:rPr lang="zh-CN" altLang="en-US" sz="2000" dirty="0">
                  <a:solidFill>
                    <a:srgbClr val="000000"/>
                  </a:solidFill>
                  <a:latin typeface="MicrosoftYaHei"/>
                </a:rPr>
                <a:t>等。判断一个数是否是回文数，可以把该数字的每一位数计算出来，然后再按照回文数定义判断</a:t>
              </a:r>
              <a:r>
                <a:rPr lang="zh-CN" altLang="en-US" sz="2000" dirty="0"/>
                <a:t> </a:t>
              </a:r>
              <a:endParaRPr lang="en-US" altLang="zh-CN" sz="2000" dirty="0">
                <a:solidFill>
                  <a:schemeClr val="tx1"/>
                </a:solidFill>
              </a:endParaRPr>
            </a:p>
          </p:txBody>
        </p:sp>
      </p:grpSp>
      <p:grpSp>
        <p:nvGrpSpPr>
          <p:cNvPr id="15" name="组合 14">
            <a:extLst>
              <a:ext uri="{FF2B5EF4-FFF2-40B4-BE49-F238E27FC236}">
                <a16:creationId xmlns:a16="http://schemas.microsoft.com/office/drawing/2014/main" id="{C35341AD-7219-41E6-BF60-35057DCC3F1A}"/>
              </a:ext>
            </a:extLst>
          </p:cNvPr>
          <p:cNvGrpSpPr/>
          <p:nvPr/>
        </p:nvGrpSpPr>
        <p:grpSpPr>
          <a:xfrm>
            <a:off x="219972" y="1830445"/>
            <a:ext cx="8704052" cy="1108510"/>
            <a:chOff x="219974" y="2044323"/>
            <a:chExt cx="8704052" cy="1108510"/>
          </a:xfrm>
        </p:grpSpPr>
        <p:sp>
          <p:nvSpPr>
            <p:cNvPr id="16" name="矩形: 圆顶角 15">
              <a:extLst>
                <a:ext uri="{FF2B5EF4-FFF2-40B4-BE49-F238E27FC236}">
                  <a16:creationId xmlns:a16="http://schemas.microsoft.com/office/drawing/2014/main" id="{51B37EAC-0767-4A32-96C3-3647BCD497CC}"/>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5.1</a:t>
              </a:r>
              <a:r>
                <a:rPr lang="zh-CN" altLang="en-US" sz="2400" dirty="0"/>
                <a:t>：</a:t>
              </a:r>
            </a:p>
          </p:txBody>
        </p:sp>
        <p:sp>
          <p:nvSpPr>
            <p:cNvPr id="17" name="矩形: 圆角 17">
              <a:extLst>
                <a:ext uri="{FF2B5EF4-FFF2-40B4-BE49-F238E27FC236}">
                  <a16:creationId xmlns:a16="http://schemas.microsoft.com/office/drawing/2014/main" id="{B2EE64A5-7D53-4F36-96C0-2605BCFE215A}"/>
                </a:ext>
              </a:extLst>
            </p:cNvPr>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找出 </a:t>
              </a:r>
              <a:r>
                <a:rPr lang="en-US" altLang="zh-CN" sz="2000" dirty="0">
                  <a:solidFill>
                    <a:srgbClr val="000000"/>
                  </a:solidFill>
                  <a:latin typeface="LMSans10-Regular-Identity-H"/>
                </a:rPr>
                <a:t>10 </a:t>
              </a:r>
              <a:r>
                <a:rPr lang="zh-CN" altLang="en-US" sz="2000" dirty="0">
                  <a:solidFill>
                    <a:srgbClr val="000000"/>
                  </a:solidFill>
                  <a:latin typeface="MicrosoftYaHei"/>
                </a:rPr>
                <a:t>到 </a:t>
              </a:r>
              <a:r>
                <a:rPr lang="en-US" altLang="zh-CN" sz="2000" dirty="0">
                  <a:solidFill>
                    <a:srgbClr val="000000"/>
                  </a:solidFill>
                  <a:latin typeface="LMSans10-Regular-Identity-H"/>
                </a:rPr>
                <a:t>1000 </a:t>
              </a:r>
              <a:r>
                <a:rPr lang="zh-CN" altLang="en-US" sz="2000" dirty="0">
                  <a:solidFill>
                    <a:srgbClr val="000000"/>
                  </a:solidFill>
                  <a:latin typeface="MicrosoftYaHei"/>
                </a:rPr>
                <a:t>之内的所有回文数。</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951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2" name="组合 1">
            <a:extLst>
              <a:ext uri="{FF2B5EF4-FFF2-40B4-BE49-F238E27FC236}">
                <a16:creationId xmlns:a16="http://schemas.microsoft.com/office/drawing/2014/main" id="{28029E8B-3935-4ED9-89A9-6F801D7C0B26}"/>
              </a:ext>
            </a:extLst>
          </p:cNvPr>
          <p:cNvGrpSpPr/>
          <p:nvPr/>
        </p:nvGrpSpPr>
        <p:grpSpPr>
          <a:xfrm>
            <a:off x="219974" y="938095"/>
            <a:ext cx="8704052" cy="5709607"/>
            <a:chOff x="219974" y="2094623"/>
            <a:chExt cx="8704052" cy="5709607"/>
          </a:xfrm>
        </p:grpSpPr>
        <p:sp>
          <p:nvSpPr>
            <p:cNvPr id="12" name="矩形: 圆顶角 11">
              <a:extLst>
                <a:ext uri="{FF2B5EF4-FFF2-40B4-BE49-F238E27FC236}">
                  <a16:creationId xmlns:a16="http://schemas.microsoft.com/office/drawing/2014/main" id="{E6E1E376-1AE0-4045-9988-6992312F0E34}"/>
                </a:ext>
              </a:extLst>
            </p:cNvPr>
            <p:cNvSpPr/>
            <p:nvPr/>
          </p:nvSpPr>
          <p:spPr>
            <a:xfrm>
              <a:off x="219974" y="20946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5.1</a:t>
              </a:r>
              <a:r>
                <a:rPr lang="zh-CN" altLang="en-US" sz="2000" dirty="0"/>
                <a:t>，例 </a:t>
              </a:r>
              <a:r>
                <a:rPr lang="en-US" altLang="zh-CN" sz="2000" dirty="0"/>
                <a:t>5.1</a:t>
              </a:r>
              <a:endParaRPr lang="zh-CN" altLang="en-US" sz="2000" dirty="0"/>
            </a:p>
          </p:txBody>
        </p:sp>
        <p:grpSp>
          <p:nvGrpSpPr>
            <p:cNvPr id="19" name="组合 18">
              <a:extLst>
                <a:ext uri="{FF2B5EF4-FFF2-40B4-BE49-F238E27FC236}">
                  <a16:creationId xmlns:a16="http://schemas.microsoft.com/office/drawing/2014/main" id="{71C3B200-A1B2-4471-A601-3546DD8FE07C}"/>
                </a:ext>
              </a:extLst>
            </p:cNvPr>
            <p:cNvGrpSpPr/>
            <p:nvPr/>
          </p:nvGrpSpPr>
          <p:grpSpPr>
            <a:xfrm>
              <a:off x="219974" y="2479695"/>
              <a:ext cx="8704052" cy="5324535"/>
              <a:chOff x="219974" y="1230789"/>
              <a:chExt cx="8704052" cy="5324535"/>
            </a:xfrm>
          </p:grpSpPr>
          <p:sp>
            <p:nvSpPr>
              <p:cNvPr id="20" name="矩形: 圆顶角 19">
                <a:extLst>
                  <a:ext uri="{FF2B5EF4-FFF2-40B4-BE49-F238E27FC236}">
                    <a16:creationId xmlns:a16="http://schemas.microsoft.com/office/drawing/2014/main" id="{170B773F-37DA-4A9F-8F8F-01EE4CE2D955}"/>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5.1</a:t>
                </a:r>
                <a:r>
                  <a:rPr lang="zh-CN" altLang="en-US" sz="2400" dirty="0"/>
                  <a:t>，例 </a:t>
                </a:r>
                <a:r>
                  <a:rPr lang="en-US" altLang="zh-CN" sz="2400" dirty="0"/>
                  <a:t>5.1</a:t>
                </a:r>
                <a:endParaRPr lang="zh-CN" altLang="en-US" sz="2400" dirty="0"/>
              </a:p>
            </p:txBody>
          </p:sp>
          <p:sp>
            <p:nvSpPr>
              <p:cNvPr id="21" name="矩形: 圆角 17">
                <a:extLst>
                  <a:ext uri="{FF2B5EF4-FFF2-40B4-BE49-F238E27FC236}">
                    <a16:creationId xmlns:a16="http://schemas.microsoft.com/office/drawing/2014/main" id="{041BDB49-8B6A-47B3-A777-A2EC19868C3F}"/>
                  </a:ext>
                </a:extLst>
              </p:cNvPr>
              <p:cNvSpPr/>
              <p:nvPr/>
            </p:nvSpPr>
            <p:spPr>
              <a:xfrm>
                <a:off x="219974" y="1230789"/>
                <a:ext cx="8704052" cy="532453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函数声明</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1000;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vector</a:t>
                </a:r>
                <a:r>
                  <a:rPr lang="en-US" altLang="zh-CN" sz="2000" dirty="0">
                    <a:solidFill>
                      <a:srgbClr val="000000"/>
                    </a:solidFill>
                    <a:latin typeface="LMMono8-Regular-Identity-H"/>
                  </a:rPr>
                  <a:t>&lt;</a:t>
                </a:r>
                <a:r>
                  <a:rPr lang="en-US" altLang="zh-CN" sz="2000" dirty="0">
                    <a:solidFill>
                      <a:srgbClr val="0000FF"/>
                    </a:solidFill>
                    <a:latin typeface="LMMono8-Regular-Identity-H"/>
                  </a:rPr>
                  <a:t>int</a:t>
                </a:r>
                <a:r>
                  <a:rPr lang="en-US" altLang="zh-CN" sz="2000" dirty="0">
                    <a:solidFill>
                      <a:srgbClr val="000000"/>
                    </a:solidFill>
                    <a:latin typeface="LMMono8-Regular-Identity-H"/>
                  </a:rPr>
                  <a:t>&gt; digit;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存放</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的每一位数字</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while </a:t>
                </a:r>
                <a:r>
                  <a:rPr lang="en-US" altLang="zh-CN" sz="2000" dirty="0">
                    <a:solidFill>
                      <a:srgbClr val="000000"/>
                    </a:solidFill>
                    <a:latin typeface="LMMono8-Regular-Identity-H"/>
                  </a:rPr>
                  <a:t>(x != 0)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digit.push_back</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获取当前</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的个位数，并将其尾插到</a:t>
                </a:r>
                <a:r>
                  <a:rPr lang="en-US" altLang="zh-CN" dirty="0">
                    <a:solidFill>
                      <a:srgbClr val="008000"/>
                    </a:solidFill>
                    <a:latin typeface="LMMono8-Regular-Identity-H"/>
                  </a:rPr>
                  <a:t>~digit~</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去掉</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的个位数</a:t>
                </a:r>
                <a:r>
                  <a:rPr lang="en-US" altLang="zh-CN" dirty="0">
                    <a:solidFill>
                      <a:srgbClr val="000000"/>
                    </a:solidFill>
                    <a:latin typeface="LMMono8-Regular-Identity-H"/>
                    <a:ea typeface="FangSong" panose="02010609060101010101" pitchFamily="49" charset="-122"/>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j = </a:t>
                </a:r>
                <a:r>
                  <a:rPr lang="en-US" altLang="zh-CN" sz="2000" dirty="0" err="1">
                    <a:solidFill>
                      <a:srgbClr val="000000"/>
                    </a:solidFill>
                    <a:latin typeface="LMMono8-Regular-Identity-H"/>
                  </a:rPr>
                  <a:t>digit.size</a:t>
                </a:r>
                <a:r>
                  <a:rPr lang="en-US" altLang="zh-CN" sz="2000" dirty="0">
                    <a:solidFill>
                      <a:srgbClr val="000000"/>
                    </a:solidFill>
                    <a:latin typeface="LMMono8-Regular-Identity-H"/>
                  </a:rPr>
                  <a:t>() - 1;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j;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(digit[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digit[j])</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false</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true</a:t>
                </a:r>
                <a:r>
                  <a:rPr lang="en-US" altLang="zh-CN" sz="2000" dirty="0">
                    <a:solidFill>
                      <a:srgbClr val="000000"/>
                    </a:solidFill>
                    <a:latin typeface="LMMono8-Regular-Identity-H"/>
                  </a:rPr>
                  <a:t>;</a:t>
                </a:r>
              </a:p>
              <a:p>
                <a:pPr>
                  <a:lnSpc>
                    <a:spcPts val="2400"/>
                  </a:lnSpc>
                </a:pP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spTree>
    <p:extLst>
      <p:ext uri="{BB962C8B-B14F-4D97-AF65-F5344CB8AC3E}">
        <p14:creationId xmlns:p14="http://schemas.microsoft.com/office/powerpoint/2010/main" val="330103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A2A3F812-6371-458C-8734-A223876EFB06}"/>
              </a:ext>
            </a:extLst>
          </p:cNvPr>
          <p:cNvGrpSpPr/>
          <p:nvPr/>
        </p:nvGrpSpPr>
        <p:grpSpPr>
          <a:xfrm>
            <a:off x="219974" y="1088179"/>
            <a:ext cx="8704052" cy="4587174"/>
            <a:chOff x="219974" y="2044323"/>
            <a:chExt cx="8704052" cy="4587174"/>
          </a:xfrm>
        </p:grpSpPr>
        <p:sp>
          <p:nvSpPr>
            <p:cNvPr id="10" name="矩形: 圆顶角 9">
              <a:extLst>
                <a:ext uri="{FF2B5EF4-FFF2-40B4-BE49-F238E27FC236}">
                  <a16:creationId xmlns:a16="http://schemas.microsoft.com/office/drawing/2014/main" id="{EF5EF101-CF07-4E1F-9834-E5A9D9D0047D}"/>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下面程序输出的结果是什么？</a:t>
              </a:r>
            </a:p>
          </p:txBody>
        </p:sp>
        <p:sp>
          <p:nvSpPr>
            <p:cNvPr id="11" name="矩形: 圆角 17">
              <a:extLst>
                <a:ext uri="{FF2B5EF4-FFF2-40B4-BE49-F238E27FC236}">
                  <a16:creationId xmlns:a16="http://schemas.microsoft.com/office/drawing/2014/main" id="{3688678D-44C3-423B-AC6A-0DCEBD4F5E3C}"/>
                </a:ext>
              </a:extLst>
            </p:cNvPr>
            <p:cNvSpPr/>
            <p:nvPr/>
          </p:nvSpPr>
          <p:spPr>
            <a:xfrm>
              <a:off x="219974" y="2612833"/>
              <a:ext cx="8704052" cy="40186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6, y = 7, z = 8, r;</a:t>
              </a:r>
              <a:br>
                <a:rPr lang="en-US" altLang="zh-CN" sz="2000" dirty="0">
                  <a:solidFill>
                    <a:srgbClr val="000000"/>
                  </a:solidFill>
                  <a:latin typeface="LMMono8-Regular-Identity-H"/>
                </a:rPr>
              </a:br>
              <a:r>
                <a:rPr lang="en-US" altLang="zh-CN" sz="2000" dirty="0">
                  <a:solidFill>
                    <a:srgbClr val="000000"/>
                  </a:solidFill>
                  <a:latin typeface="LMMono8-Regular-Identity-H"/>
                </a:rPr>
                <a:t>       r = f((x--, y++, x + y),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r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a:extLst>
              <a:ext uri="{FF2B5EF4-FFF2-40B4-BE49-F238E27FC236}">
                <a16:creationId xmlns:a16="http://schemas.microsoft.com/office/drawing/2014/main" id="{41579EA8-3FCA-4C3D-B3D8-957541117AF7}"/>
              </a:ext>
            </a:extLst>
          </p:cNvPr>
          <p:cNvSpPr txBox="1"/>
          <p:nvPr/>
        </p:nvSpPr>
        <p:spPr>
          <a:xfrm>
            <a:off x="3964071" y="5191903"/>
            <a:ext cx="1658253"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答案：</a:t>
            </a:r>
            <a:r>
              <a:rPr lang="en-US" altLang="zh-CN" sz="2000" b="1" dirty="0"/>
              <a:t>21</a:t>
            </a:r>
            <a:endParaRPr lang="zh-CN" altLang="en-US" sz="2000" b="1" dirty="0"/>
          </a:p>
        </p:txBody>
      </p:sp>
    </p:spTree>
    <p:extLst>
      <p:ext uri="{BB962C8B-B14F-4D97-AF65-F5344CB8AC3E}">
        <p14:creationId xmlns:p14="http://schemas.microsoft.com/office/powerpoint/2010/main" val="39167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506547"/>
            <a:chOff x="219974" y="2044323"/>
            <a:chExt cx="8704052" cy="1506547"/>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665090"/>
            <a:ext cx="4352026" cy="4000563"/>
            <a:chOff x="219974" y="2044323"/>
            <a:chExt cx="4352026" cy="4000563"/>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3" name="图片 2">
            <a:extLst>
              <a:ext uri="{FF2B5EF4-FFF2-40B4-BE49-F238E27FC236}">
                <a16:creationId xmlns:a16="http://schemas.microsoft.com/office/drawing/2014/main" id="{4BE742EB-CF33-4000-85AD-9C6B953A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396" y="2916145"/>
            <a:ext cx="2553056" cy="3467584"/>
          </a:xfrm>
          <a:prstGeom prst="rect">
            <a:avLst/>
          </a:prstGeom>
        </p:spPr>
      </p:pic>
    </p:spTree>
    <p:extLst>
      <p:ext uri="{BB962C8B-B14F-4D97-AF65-F5344CB8AC3E}">
        <p14:creationId xmlns:p14="http://schemas.microsoft.com/office/powerpoint/2010/main" val="2430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506547"/>
            <a:chOff x="219974" y="2044323"/>
            <a:chExt cx="8704052" cy="1506547"/>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665090"/>
            <a:ext cx="4352026" cy="4000563"/>
            <a:chOff x="219974" y="2044323"/>
            <a:chExt cx="4352026" cy="4000563"/>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6" name="图片 5">
            <a:extLst>
              <a:ext uri="{FF2B5EF4-FFF2-40B4-BE49-F238E27FC236}">
                <a16:creationId xmlns:a16="http://schemas.microsoft.com/office/drawing/2014/main" id="{CC5BC316-4C21-4A02-AD3A-D876BAABB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823" y="2794959"/>
            <a:ext cx="2553056" cy="3467584"/>
          </a:xfrm>
          <a:prstGeom prst="rect">
            <a:avLst/>
          </a:prstGeom>
        </p:spPr>
      </p:pic>
    </p:spTree>
    <p:extLst>
      <p:ext uri="{BB962C8B-B14F-4D97-AF65-F5344CB8AC3E}">
        <p14:creationId xmlns:p14="http://schemas.microsoft.com/office/powerpoint/2010/main" val="384817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5.3.2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引用传递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756615"/>
            <a:chOff x="219974" y="2044323"/>
            <a:chExt cx="8704052" cy="1756615"/>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形参是实参的引用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857437"/>
            <a:ext cx="8704052" cy="3724846"/>
            <a:chOff x="219974" y="2044323"/>
            <a:chExt cx="4352026" cy="3724846"/>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引用传递的例子</a:t>
              </a:r>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1848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  </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分别是实参</a:t>
              </a:r>
              <a:r>
                <a:rPr lang="en-US" altLang="zh-CN" sz="2000" dirty="0" err="1">
                  <a:solidFill>
                    <a:srgbClr val="008000"/>
                  </a:solidFill>
                  <a:latin typeface="LMMono8-Regular-Identity-H"/>
                </a:rPr>
                <a:t>i</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FangSong" panose="02010609060101010101" pitchFamily="49" charset="-122"/>
                  <a:ea typeface="FangSong" panose="02010609060101010101" pitchFamily="49" charset="-122"/>
                </a:rPr>
                <a:t>的别名</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所绑定的对象的值</a:t>
              </a:r>
              <a:endParaRPr lang="en-US" altLang="zh-CN" sz="2000" dirty="0">
                <a:solidFill>
                  <a:srgbClr val="008000"/>
                </a:solidFill>
                <a:latin typeface="FangSong" panose="02010609060101010101" pitchFamily="49" charset="-122"/>
                <a:ea typeface="FangSong" panose="02010609060101010101" pitchFamily="49" charset="-122"/>
              </a:endParaRPr>
            </a:p>
            <a:p>
              <a:pPr>
                <a:lnSpc>
                  <a:spcPts val="22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=5,j=4</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2570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1758346"/>
            <a:ext cx="8704052" cy="1002114"/>
            <a:chOff x="219974" y="2044323"/>
            <a:chExt cx="8704052" cy="100211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const </a:t>
              </a:r>
              <a:r>
                <a:rPr lang="zh-CN" altLang="en-US" sz="2400" dirty="0"/>
                <a:t>形参</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4621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400" dirty="0">
                  <a:solidFill>
                    <a:srgbClr val="000000"/>
                  </a:solidFill>
                  <a:latin typeface="LMSans10-Regular-Identity-H"/>
                </a:rPr>
                <a:t>const </a:t>
              </a:r>
              <a:r>
                <a:rPr lang="zh-CN" altLang="en-US" sz="2000" dirty="0">
                  <a:solidFill>
                    <a:srgbClr val="000000"/>
                  </a:solidFill>
                  <a:latin typeface="MicrosoftYaHei"/>
                </a:rPr>
                <a:t>修饰的形参名字和</a:t>
              </a:r>
              <a:r>
                <a:rPr lang="zh-CN" altLang="en-US" sz="2400" dirty="0">
                  <a:solidFill>
                    <a:srgbClr val="000000"/>
                  </a:solidFill>
                  <a:latin typeface="MicrosoftYaHei"/>
                </a:rPr>
                <a:t> </a:t>
              </a:r>
              <a:r>
                <a:rPr lang="en-US" altLang="zh-CN" sz="2400" dirty="0">
                  <a:solidFill>
                    <a:srgbClr val="000000"/>
                  </a:solidFill>
                  <a:latin typeface="LMSans10-Regular-Identity-H"/>
                </a:rPr>
                <a:t>const </a:t>
              </a:r>
              <a:r>
                <a:rPr lang="zh-CN" altLang="en-US" sz="2000" dirty="0">
                  <a:solidFill>
                    <a:srgbClr val="000000"/>
                  </a:solidFill>
                  <a:latin typeface="MicrosoftYaHei"/>
                </a:rPr>
                <a:t>修饰的对象名字的含义相同</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3429000"/>
            <a:ext cx="8704052" cy="1968211"/>
            <a:chOff x="219974" y="2044323"/>
            <a:chExt cx="4352026" cy="1968211"/>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请问以下 </a:t>
              </a:r>
              <a:r>
                <a:rPr lang="en-US" altLang="zh-CN" sz="2400" dirty="0"/>
                <a:t>const </a:t>
              </a:r>
              <a:r>
                <a:rPr lang="zh-CN" altLang="en-US" sz="2400" dirty="0"/>
                <a:t>修饰的形参名字的含义</a:t>
              </a:r>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f_cval</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f_cptr</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f_cref</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2" name="矩形 1">
            <a:extLst>
              <a:ext uri="{FF2B5EF4-FFF2-40B4-BE49-F238E27FC236}">
                <a16:creationId xmlns:a16="http://schemas.microsoft.com/office/drawing/2014/main" id="{D2FD9F16-79C6-4936-B7B2-FDFB26B32B38}"/>
              </a:ext>
            </a:extLst>
          </p:cNvPr>
          <p:cNvSpPr/>
          <p:nvPr/>
        </p:nvSpPr>
        <p:spPr>
          <a:xfrm>
            <a:off x="3000801" y="4092927"/>
            <a:ext cx="1824859"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en-US" altLang="zh-CN" dirty="0">
                <a:solidFill>
                  <a:srgbClr val="00B050"/>
                </a:solidFill>
                <a:latin typeface="MicrosoftYaHei"/>
              </a:rPr>
              <a:t> </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对象</a:t>
            </a:r>
            <a:endParaRPr lang="zh-CN" altLang="en-US" dirty="0">
              <a:solidFill>
                <a:srgbClr val="00B050"/>
              </a:solidFill>
            </a:endParaRPr>
          </a:p>
        </p:txBody>
      </p:sp>
      <p:sp>
        <p:nvSpPr>
          <p:cNvPr id="11" name="矩形 10">
            <a:extLst>
              <a:ext uri="{FF2B5EF4-FFF2-40B4-BE49-F238E27FC236}">
                <a16:creationId xmlns:a16="http://schemas.microsoft.com/office/drawing/2014/main" id="{65A7D1C3-457B-4B18-9907-8CFE5CC3226C}"/>
              </a:ext>
            </a:extLst>
          </p:cNvPr>
          <p:cNvSpPr/>
          <p:nvPr/>
        </p:nvSpPr>
        <p:spPr>
          <a:xfrm>
            <a:off x="2958738" y="4509000"/>
            <a:ext cx="2695290"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指向 </a:t>
            </a:r>
            <a:r>
              <a:rPr lang="en-US" altLang="zh-CN" dirty="0">
                <a:solidFill>
                  <a:srgbClr val="00B050"/>
                </a:solidFill>
                <a:latin typeface="MicrosoftYaHei"/>
              </a:rPr>
              <a:t>const </a:t>
            </a:r>
            <a:r>
              <a:rPr lang="zh-CN" altLang="en-US" dirty="0">
                <a:solidFill>
                  <a:srgbClr val="00B050"/>
                </a:solidFill>
                <a:latin typeface="MicrosoftYaHei"/>
              </a:rPr>
              <a:t>类型的实参</a:t>
            </a:r>
            <a:endParaRPr lang="zh-CN" altLang="en-US" dirty="0">
              <a:solidFill>
                <a:srgbClr val="00B050"/>
              </a:solidFill>
            </a:endParaRPr>
          </a:p>
        </p:txBody>
      </p:sp>
      <p:sp>
        <p:nvSpPr>
          <p:cNvPr id="13" name="矩形 12">
            <a:extLst>
              <a:ext uri="{FF2B5EF4-FFF2-40B4-BE49-F238E27FC236}">
                <a16:creationId xmlns:a16="http://schemas.microsoft.com/office/drawing/2014/main" id="{CD4E9848-D725-47D4-886B-63E6B6666BA7}"/>
              </a:ext>
            </a:extLst>
          </p:cNvPr>
          <p:cNvSpPr/>
          <p:nvPr/>
        </p:nvSpPr>
        <p:spPr>
          <a:xfrm>
            <a:off x="2968754" y="5000938"/>
            <a:ext cx="2926122"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类型实参的应用</a:t>
            </a:r>
            <a:endParaRPr lang="zh-CN" altLang="en-US" dirty="0">
              <a:solidFill>
                <a:srgbClr val="00B050"/>
              </a:solidFill>
            </a:endParaRPr>
          </a:p>
        </p:txBody>
      </p:sp>
    </p:spTree>
    <p:extLst>
      <p:ext uri="{BB962C8B-B14F-4D97-AF65-F5344CB8AC3E}">
        <p14:creationId xmlns:p14="http://schemas.microsoft.com/office/powerpoint/2010/main" val="166432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81006"/>
            <a:ext cx="8704052" cy="1371894"/>
            <a:chOff x="219974" y="2044323"/>
            <a:chExt cx="8704052" cy="137189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兼顾效率与安全</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8318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避免内容的拷贝：高效性；</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不能通过形参改变实参：安全性</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2" y="2502242"/>
            <a:ext cx="8704052" cy="3022545"/>
            <a:chOff x="219974" y="2044322"/>
            <a:chExt cx="4352026" cy="3022545"/>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2"/>
              <a:ext cx="4352026" cy="468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000" dirty="0"/>
                <a:t>const </a:t>
              </a:r>
              <a:r>
                <a:rPr lang="zh-CN" altLang="en-US" sz="2000" dirty="0"/>
                <a:t>引用形参</a:t>
              </a:r>
              <a:endParaRPr lang="en-US" altLang="zh-CN" sz="20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12322"/>
              <a:ext cx="4352026" cy="25545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000000"/>
                  </a:solidFill>
                  <a:latin typeface="MicrosoftYaHei"/>
                </a:rPr>
                <a:t>可以接受字面值常量、表达式的求值结果、需要转换的对象或者 </a:t>
              </a:r>
              <a:r>
                <a:rPr lang="en-US" altLang="zh-CN" sz="2000" dirty="0">
                  <a:solidFill>
                    <a:srgbClr val="000000"/>
                  </a:solidFill>
                  <a:latin typeface="MicrosoftYaHei"/>
                </a:rPr>
                <a:t>const </a:t>
              </a:r>
              <a:r>
                <a:rPr lang="zh-CN" altLang="en-US" sz="2000" dirty="0">
                  <a:solidFill>
                    <a:srgbClr val="000000"/>
                  </a:solidFill>
                  <a:latin typeface="MicrosoftYaHei"/>
                </a:rPr>
                <a:t>对象，但引用形参是不可以的</a:t>
              </a:r>
              <a:endParaRPr lang="en-US" altLang="zh-CN" sz="2000" dirty="0">
                <a:solidFill>
                  <a:srgbClr val="0000FF"/>
                </a:solidFill>
                <a:latin typeface="LMMono8-Regular-Identity-H"/>
              </a:endParaRPr>
            </a:p>
            <a:p>
              <a:r>
                <a:rPr lang="en-US" altLang="zh-CN" sz="2000" dirty="0">
                  <a:solidFill>
                    <a:srgbClr val="0000FF"/>
                  </a:solidFill>
                  <a:latin typeface="LMMono8-Regular-Identity-H"/>
                </a:rPr>
                <a:t>void </a:t>
              </a:r>
              <a:r>
                <a:rPr lang="en-US" altLang="zh-CN" sz="2000" dirty="0" err="1">
                  <a:solidFill>
                    <a:srgbClr val="000000"/>
                  </a:solidFill>
                  <a:latin typeface="LMMono8-Regular-Identity-H"/>
                </a:rPr>
                <a:t>f_ref</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引用形参</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const int </a:t>
              </a:r>
              <a:r>
                <a:rPr lang="en-US" altLang="zh-CN" sz="2000" dirty="0">
                  <a:solidFill>
                    <a:srgbClr val="000000"/>
                  </a:solidFill>
                  <a:latin typeface="LMMono8-Regular-Identity-H"/>
                </a:rPr>
                <a:t>cx = 1;</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 = 1;</a:t>
              </a:r>
              <a:br>
                <a:rPr lang="en-US" altLang="zh-CN" sz="2000" dirty="0">
                  <a:solidFill>
                    <a:srgbClr val="000000"/>
                  </a:solidFill>
                  <a:latin typeface="LMMono8-Regular-Identity-H"/>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(41);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错误：左值引用不能绑定字面值常量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(cx);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错误：左值引用不能绑定常量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(x+1);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错误：左值引用不能绑定右值表达式</a:t>
              </a:r>
              <a:r>
                <a:rPr lang="zh-CN" altLang="en-US" sz="2000" dirty="0"/>
                <a:t> </a:t>
              </a:r>
              <a:endParaRPr lang="zh-CN" altLang="en-US" sz="2000" dirty="0">
                <a:solidFill>
                  <a:srgbClr val="008000"/>
                </a:solidFill>
                <a:latin typeface="LMMono9-Regular-Identity-H"/>
              </a:endParaRPr>
            </a:p>
          </p:txBody>
        </p:sp>
      </p:grpSp>
      <p:grpSp>
        <p:nvGrpSpPr>
          <p:cNvPr id="14" name="组合 13">
            <a:extLst>
              <a:ext uri="{FF2B5EF4-FFF2-40B4-BE49-F238E27FC236}">
                <a16:creationId xmlns:a16="http://schemas.microsoft.com/office/drawing/2014/main" id="{0D29B782-C22C-44B9-AFAE-1B83710EFDF6}"/>
              </a:ext>
            </a:extLst>
          </p:cNvPr>
          <p:cNvGrpSpPr/>
          <p:nvPr/>
        </p:nvGrpSpPr>
        <p:grpSpPr>
          <a:xfrm>
            <a:off x="219972" y="5687041"/>
            <a:ext cx="8704052" cy="986010"/>
            <a:chOff x="81952" y="2044323"/>
            <a:chExt cx="8704052" cy="986010"/>
          </a:xfrm>
        </p:grpSpPr>
        <p:sp>
          <p:nvSpPr>
            <p:cNvPr id="15" name="矩形: 圆顶角 14">
              <a:extLst>
                <a:ext uri="{FF2B5EF4-FFF2-40B4-BE49-F238E27FC236}">
                  <a16:creationId xmlns:a16="http://schemas.microsoft.com/office/drawing/2014/main" id="{F19365C3-8447-4279-8CC3-382F1F77C3A7}"/>
                </a:ext>
              </a:extLst>
            </p:cNvPr>
            <p:cNvSpPr/>
            <p:nvPr/>
          </p:nvSpPr>
          <p:spPr>
            <a:xfrm>
              <a:off x="81952" y="2044323"/>
              <a:ext cx="8704052" cy="468000"/>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6" name="矩形: 圆角 17">
              <a:extLst>
                <a:ext uri="{FF2B5EF4-FFF2-40B4-BE49-F238E27FC236}">
                  <a16:creationId xmlns:a16="http://schemas.microsoft.com/office/drawing/2014/main" id="{CFEABDCB-EB11-42A0-AB27-BED2D0B11EE9}"/>
                </a:ext>
              </a:extLst>
            </p:cNvPr>
            <p:cNvSpPr/>
            <p:nvPr/>
          </p:nvSpPr>
          <p:spPr>
            <a:xfrm>
              <a:off x="81952" y="2526333"/>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zh-CN" altLang="en-US" sz="2000" dirty="0">
                  <a:solidFill>
                    <a:srgbClr val="000000"/>
                  </a:solidFill>
                  <a:latin typeface="MicrosoftYaHei"/>
                </a:rPr>
                <a:t>尽量使用引用形参，需要的时候使用指针形参</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30932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81006"/>
            <a:ext cx="4092534" cy="1259684"/>
            <a:chOff x="219974" y="2044323"/>
            <a:chExt cx="3944253" cy="125968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数组的特点</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不可复制；</a:t>
              </a:r>
              <a:endParaRPr lang="en-US" altLang="zh-CN" sz="2000" dirty="0">
                <a:solidFill>
                  <a:srgbClr val="000000"/>
                </a:solidFill>
                <a:latin typeface="MicrosoftYaHei"/>
              </a:endParaRPr>
            </a:p>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指针化</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B579F835-5219-4B2F-A7F2-336D9CCAA7A4}"/>
              </a:ext>
            </a:extLst>
          </p:cNvPr>
          <p:cNvGrpSpPr/>
          <p:nvPr/>
        </p:nvGrpSpPr>
        <p:grpSpPr>
          <a:xfrm>
            <a:off x="4831493" y="981006"/>
            <a:ext cx="4092533" cy="1259684"/>
            <a:chOff x="219974" y="2044323"/>
            <a:chExt cx="3944253" cy="1259684"/>
          </a:xfrm>
        </p:grpSpPr>
        <p:sp>
          <p:nvSpPr>
            <p:cNvPr id="17" name="矩形: 圆顶角 16">
              <a:extLst>
                <a:ext uri="{FF2B5EF4-FFF2-40B4-BE49-F238E27FC236}">
                  <a16:creationId xmlns:a16="http://schemas.microsoft.com/office/drawing/2014/main" id="{26F29280-4ADA-4B10-9D4B-45B2ADD2369A}"/>
                </a:ext>
              </a:extLst>
            </p:cNvPr>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数组形参</a:t>
              </a:r>
            </a:p>
          </p:txBody>
        </p:sp>
        <p:sp>
          <p:nvSpPr>
            <p:cNvPr id="22" name="矩形: 圆角 17">
              <a:extLst>
                <a:ext uri="{FF2B5EF4-FFF2-40B4-BE49-F238E27FC236}">
                  <a16:creationId xmlns:a16="http://schemas.microsoft.com/office/drawing/2014/main" id="{0FB4688D-9A8D-4518-AC6A-41C16DC854D0}"/>
                </a:ext>
              </a:extLst>
            </p:cNvPr>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500"/>
                </a:lnSpc>
              </a:pPr>
              <a:r>
                <a:rPr lang="zh-CN" altLang="en-US" sz="2000" dirty="0">
                  <a:solidFill>
                    <a:srgbClr val="000000"/>
                  </a:solidFill>
                  <a:latin typeface="MicrosoftYaHei"/>
                </a:rPr>
                <a:t>通常使用指针的方式来传递首元素的地址</a:t>
              </a:r>
              <a:r>
                <a:rPr lang="zh-CN" altLang="en-US" sz="2000" dirty="0"/>
                <a:t> </a:t>
              </a:r>
              <a:endParaRPr lang="zh-CN" altLang="en-US" sz="2000" dirty="0">
                <a:solidFill>
                  <a:srgbClr val="008000"/>
                </a:solidFill>
                <a:latin typeface="LMMono9-Regular-Identity-H"/>
              </a:endParaRPr>
            </a:p>
          </p:txBody>
        </p:sp>
      </p:grpSp>
      <p:grpSp>
        <p:nvGrpSpPr>
          <p:cNvPr id="23" name="组合 22">
            <a:extLst>
              <a:ext uri="{FF2B5EF4-FFF2-40B4-BE49-F238E27FC236}">
                <a16:creationId xmlns:a16="http://schemas.microsoft.com/office/drawing/2014/main" id="{9729B9BC-7CD2-4D13-9257-E086FC57E65B}"/>
              </a:ext>
            </a:extLst>
          </p:cNvPr>
          <p:cNvGrpSpPr/>
          <p:nvPr/>
        </p:nvGrpSpPr>
        <p:grpSpPr>
          <a:xfrm>
            <a:off x="219974" y="2333837"/>
            <a:ext cx="8704052" cy="1373305"/>
            <a:chOff x="219974" y="2044323"/>
            <a:chExt cx="8704052" cy="137330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833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a:t>
              </a:r>
              <a:br>
                <a:rPr lang="en-US" altLang="zh-CN"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fun2(</a:t>
              </a:r>
              <a:r>
                <a:rPr lang="en-US" altLang="zh-CN" sz="2000" dirty="0">
                  <a:solidFill>
                    <a:srgbClr val="0000FF"/>
                  </a:solidFill>
                  <a:latin typeface="LMMono8-Regular-Identity-H"/>
                </a:rPr>
                <a:t>int </a:t>
              </a:r>
              <a:r>
                <a:rPr lang="en-US" altLang="zh-CN" sz="2000" dirty="0">
                  <a:solidFill>
                    <a:srgbClr val="000000"/>
                  </a:solidFill>
                  <a:latin typeface="LMMono8-Regular-Identity-H"/>
                </a:rPr>
                <a:t>p[]);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等价于上式，数组的方式</a:t>
              </a:r>
              <a:r>
                <a:rPr lang="zh-CN" altLang="en-US" dirty="0"/>
                <a:t> </a:t>
              </a:r>
              <a:endParaRPr lang="zh-CN" altLang="en-US" dirty="0">
                <a:solidFill>
                  <a:srgbClr val="008000"/>
                </a:solidFill>
                <a:latin typeface="LMMono9-Regular-Identity-H"/>
              </a:endParaRPr>
            </a:p>
          </p:txBody>
        </p:sp>
      </p:grpSp>
      <p:grpSp>
        <p:nvGrpSpPr>
          <p:cNvPr id="26" name="组合 25">
            <a:extLst>
              <a:ext uri="{FF2B5EF4-FFF2-40B4-BE49-F238E27FC236}">
                <a16:creationId xmlns:a16="http://schemas.microsoft.com/office/drawing/2014/main" id="{52DF2AE1-EC4E-4118-8372-44770F1CBF72}"/>
              </a:ext>
            </a:extLst>
          </p:cNvPr>
          <p:cNvGrpSpPr/>
          <p:nvPr/>
        </p:nvGrpSpPr>
        <p:grpSpPr>
          <a:xfrm>
            <a:off x="219974" y="3838361"/>
            <a:ext cx="8704052" cy="1555663"/>
            <a:chOff x="219974" y="2044323"/>
            <a:chExt cx="8704052" cy="1555663"/>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调用方式</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8704052" cy="10156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[5] = {1, 2};</a:t>
              </a:r>
              <a:br>
                <a:rPr lang="en-US" altLang="zh-CN" sz="2000" dirty="0">
                  <a:solidFill>
                    <a:srgbClr val="000000"/>
                  </a:solidFill>
                  <a:latin typeface="LMMono8-Regular-Identity-H"/>
                </a:rPr>
              </a:br>
              <a:r>
                <a:rPr lang="en-US" altLang="zh-CN" sz="2000" dirty="0">
                  <a:solidFill>
                    <a:srgbClr val="000000"/>
                  </a:solidFill>
                  <a:latin typeface="LMMono8-Regular-Identity-H"/>
                </a:rPr>
                <a:t>fun(</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正确：数组名转化为首元素的地址</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fun(&amp;</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正确：显式传递首元素的地址</a:t>
              </a:r>
              <a:r>
                <a:rPr lang="zh-CN" altLang="en-US" dirty="0"/>
                <a:t> </a:t>
              </a:r>
              <a:endParaRPr lang="zh-CN" altLang="en-US" sz="2000" dirty="0">
                <a:solidFill>
                  <a:srgbClr val="008000"/>
                </a:solidFill>
                <a:latin typeface="LMMono9-Regular-Identity-H"/>
              </a:endParaRPr>
            </a:p>
          </p:txBody>
        </p:sp>
      </p:grpSp>
      <p:grpSp>
        <p:nvGrpSpPr>
          <p:cNvPr id="29" name="组合 28">
            <a:extLst>
              <a:ext uri="{FF2B5EF4-FFF2-40B4-BE49-F238E27FC236}">
                <a16:creationId xmlns:a16="http://schemas.microsoft.com/office/drawing/2014/main" id="{CEBEB268-92AA-43BE-83D1-BCDD7A459EE2}"/>
              </a:ext>
            </a:extLst>
          </p:cNvPr>
          <p:cNvGrpSpPr/>
          <p:nvPr/>
        </p:nvGrpSpPr>
        <p:grpSpPr>
          <a:xfrm>
            <a:off x="219974" y="5524661"/>
            <a:ext cx="8704052" cy="1108509"/>
            <a:chOff x="81952" y="2044323"/>
            <a:chExt cx="8704052" cy="1108509"/>
          </a:xfrm>
        </p:grpSpPr>
        <p:sp>
          <p:nvSpPr>
            <p:cNvPr id="30" name="矩形: 圆顶角 29">
              <a:extLst>
                <a:ext uri="{FF2B5EF4-FFF2-40B4-BE49-F238E27FC236}">
                  <a16:creationId xmlns:a16="http://schemas.microsoft.com/office/drawing/2014/main" id="{B120A5C6-C497-4207-9121-E68889265DD2}"/>
                </a:ext>
              </a:extLst>
            </p:cNvPr>
            <p:cNvSpPr/>
            <p:nvPr/>
          </p:nvSpPr>
          <p:spPr>
            <a:xfrm>
              <a:off x="81952" y="2044323"/>
              <a:ext cx="8704052"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传递的是数组首元素的地址，编译器不会检查数组的大小</a:t>
              </a:r>
              <a:endParaRPr lang="zh-CN" altLang="en-US" sz="2400" dirty="0"/>
            </a:p>
          </p:txBody>
        </p:sp>
        <p:sp>
          <p:nvSpPr>
            <p:cNvPr id="31" name="矩形: 圆角 17">
              <a:extLst>
                <a:ext uri="{FF2B5EF4-FFF2-40B4-BE49-F238E27FC236}">
                  <a16:creationId xmlns:a16="http://schemas.microsoft.com/office/drawing/2014/main" id="{F56BB093-4979-49BC-B4E6-D0976909EA4D}"/>
                </a:ext>
              </a:extLst>
            </p:cNvPr>
            <p:cNvSpPr/>
            <p:nvPr/>
          </p:nvSpPr>
          <p:spPr>
            <a:xfrm>
              <a:off x="81952" y="2612832"/>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p[5]);  </a:t>
              </a:r>
              <a:r>
                <a:rPr lang="en-US" altLang="zh-CN" dirty="0">
                  <a:solidFill>
                    <a:srgbClr val="008000"/>
                  </a:solidFill>
                  <a:latin typeface="LMMono8-Regular-Identity-H"/>
                </a:rPr>
                <a:t>//</a:t>
              </a:r>
              <a:r>
                <a:rPr lang="en-US" altLang="zh-CN" dirty="0">
                  <a:solidFill>
                    <a:srgbClr val="008000"/>
                  </a:solidFill>
                  <a:latin typeface="FangSong" panose="02010609060101010101" pitchFamily="49" charset="-122"/>
                  <a:ea typeface="FangSong" panose="02010609060101010101" pitchFamily="49" charset="-122"/>
                </a:rPr>
                <a:t>“</a:t>
              </a:r>
              <a:r>
                <a:rPr lang="zh-CN" altLang="en-US" dirty="0">
                  <a:solidFill>
                    <a:srgbClr val="008000"/>
                  </a:solidFill>
                  <a:latin typeface="FangSong" panose="02010609060101010101" pitchFamily="49" charset="-122"/>
                  <a:ea typeface="FangSong" panose="02010609060101010101" pitchFamily="49" charset="-122"/>
                </a:rPr>
                <a:t>指明”数组的长度，无用</a:t>
              </a:r>
              <a:r>
                <a:rPr lang="zh-CN" altLang="en-US"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41972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910602"/>
            <a:ext cx="8704052" cy="1863439"/>
            <a:chOff x="219974" y="2044323"/>
            <a:chExt cx="8704052" cy="1863439"/>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显式传递数组的长度</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unsigned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size;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str[</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26" name="组合 25">
            <a:extLst>
              <a:ext uri="{FF2B5EF4-FFF2-40B4-BE49-F238E27FC236}">
                <a16:creationId xmlns:a16="http://schemas.microsoft.com/office/drawing/2014/main" id="{52DF2AE1-EC4E-4118-8372-44770F1CBF72}"/>
              </a:ext>
            </a:extLst>
          </p:cNvPr>
          <p:cNvGrpSpPr/>
          <p:nvPr/>
        </p:nvGrpSpPr>
        <p:grpSpPr>
          <a:xfrm>
            <a:off x="219974" y="2953007"/>
            <a:ext cx="4352026" cy="3692786"/>
            <a:chOff x="219974" y="2044323"/>
            <a:chExt cx="4352026" cy="3692786"/>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使用标记位来识别数组长度</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4352026"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*str)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如果</a:t>
              </a:r>
              <a:r>
                <a:rPr lang="en-US" altLang="zh-CN" dirty="0">
                  <a:solidFill>
                    <a:srgbClr val="008000"/>
                  </a:solidFill>
                  <a:latin typeface="LMMono8-Regular-Identity-H"/>
                </a:rPr>
                <a:t>str</a:t>
              </a:r>
              <a:r>
                <a:rPr lang="zh-CN" altLang="en-US" dirty="0">
                  <a:solidFill>
                    <a:srgbClr val="008000"/>
                  </a:solidFill>
                  <a:latin typeface="FangSong" panose="02010609060101010101" pitchFamily="49" charset="-122"/>
                  <a:ea typeface="FangSong" panose="02010609060101010101" pitchFamily="49" charset="-122"/>
                </a:rPr>
                <a:t>不是一个空指针</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当前指针指向非空字符</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输出当前指</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针指向的字符并指向下一个字符</a:t>
              </a:r>
              <a:br>
                <a:rPr lang="zh-CN" altLang="en-US" dirty="0">
                  <a:solidFill>
                    <a:srgbClr val="008000"/>
                  </a:solidFill>
                  <a:latin typeface="FangSong" panose="02010609060101010101" pitchFamily="49" charset="-122"/>
                  <a:ea typeface="FangSong"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zh-CN" altLang="en-US" dirty="0">
                  <a:solidFill>
                    <a:srgbClr val="000000"/>
                  </a:solidFill>
                  <a:latin typeface="MicrosoftYaHei"/>
                </a:rPr>
                <a:t>常处理 </a:t>
              </a:r>
              <a:r>
                <a:rPr lang="en-US" altLang="zh-CN" dirty="0">
                  <a:solidFill>
                    <a:srgbClr val="000000"/>
                  </a:solidFill>
                  <a:latin typeface="LMSans10-Regular-Identity-H"/>
                </a:rPr>
                <a:t>C </a:t>
              </a:r>
              <a:r>
                <a:rPr lang="zh-CN" altLang="en-US" dirty="0">
                  <a:solidFill>
                    <a:srgbClr val="000000"/>
                  </a:solidFill>
                  <a:latin typeface="MicrosoftYaHei"/>
                </a:rPr>
                <a:t>风格的字符数组，对其他数</a:t>
              </a:r>
              <a:br>
                <a:rPr lang="zh-CN" altLang="en-US" dirty="0">
                  <a:solidFill>
                    <a:srgbClr val="000000"/>
                  </a:solidFill>
                  <a:latin typeface="MicrosoftYaHei"/>
                </a:rPr>
              </a:br>
              <a:r>
                <a:rPr lang="zh-CN" altLang="en-US" dirty="0">
                  <a:solidFill>
                    <a:srgbClr val="000000"/>
                  </a:solidFill>
                  <a:latin typeface="MicrosoftYaHei"/>
                </a:rPr>
                <a:t>据类型的数组可能没有效果</a:t>
              </a:r>
              <a:r>
                <a:rPr lang="zh-CN" altLang="en-US"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C7D2796B-D33C-4A68-93D8-D9D50A68EBE8}"/>
              </a:ext>
            </a:extLst>
          </p:cNvPr>
          <p:cNvGrpSpPr/>
          <p:nvPr/>
        </p:nvGrpSpPr>
        <p:grpSpPr>
          <a:xfrm>
            <a:off x="4697239" y="2966472"/>
            <a:ext cx="4226787" cy="3679321"/>
            <a:chOff x="219974" y="2044323"/>
            <a:chExt cx="4226787" cy="3679321"/>
          </a:xfrm>
        </p:grpSpPr>
        <p:sp>
          <p:nvSpPr>
            <p:cNvPr id="20" name="矩形: 圆顶角 19">
              <a:extLst>
                <a:ext uri="{FF2B5EF4-FFF2-40B4-BE49-F238E27FC236}">
                  <a16:creationId xmlns:a16="http://schemas.microsoft.com/office/drawing/2014/main" id="{7F3B3CFD-E090-4CEE-BE1F-12E980ABCB58}"/>
                </a:ext>
              </a:extLst>
            </p:cNvPr>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利用指针标明访问范围</a:t>
              </a:r>
            </a:p>
          </p:txBody>
        </p:sp>
        <p:sp>
          <p:nvSpPr>
            <p:cNvPr id="21" name="矩形: 圆角 17">
              <a:extLst>
                <a:ext uri="{FF2B5EF4-FFF2-40B4-BE49-F238E27FC236}">
                  <a16:creationId xmlns:a16="http://schemas.microsoft.com/office/drawing/2014/main" id="{5A6E8EB0-5D00-4EAB-8730-B21CC916F25E}"/>
                </a:ext>
              </a:extLst>
            </p:cNvPr>
            <p:cNvSpPr/>
            <p:nvPr/>
          </p:nvSpPr>
          <p:spPr>
            <a:xfrm>
              <a:off x="219974" y="2584323"/>
              <a:ext cx="4226787" cy="31393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*beg, </a:t>
              </a:r>
              <a:r>
                <a:rPr lang="en-US" altLang="zh-CN" dirty="0">
                  <a:solidFill>
                    <a:srgbClr val="0000FF"/>
                  </a:solidFill>
                  <a:latin typeface="LMMono8-Regular-Identity-H"/>
                </a:rPr>
                <a:t>char </a:t>
              </a:r>
              <a:r>
                <a:rPr lang="en-US" altLang="zh-CN" dirty="0">
                  <a:solidFill>
                    <a:srgbClr val="000000"/>
                  </a:solidFill>
                  <a:latin typeface="LMMono8-Regular-Identity-H"/>
                </a:rPr>
                <a:t>* end)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a:t>
              </a:r>
              <a:r>
                <a:rPr lang="en-US" altLang="zh-CN" dirty="0">
                  <a:solidFill>
                    <a:srgbClr val="008000"/>
                  </a:solidFill>
                  <a:latin typeface="LMMono8-Regular-Identity-H"/>
                </a:rPr>
                <a:t>beg</a:t>
              </a:r>
              <a:r>
                <a:rPr lang="zh-CN" altLang="en-US" dirty="0">
                  <a:solidFill>
                    <a:srgbClr val="008000"/>
                  </a:solidFill>
                  <a:latin typeface="FangSong" panose="02010609060101010101" pitchFamily="49" charset="-122"/>
                  <a:ea typeface="FangSong" panose="02010609060101010101" pitchFamily="49" charset="-122"/>
                </a:rPr>
                <a:t>和</a:t>
              </a:r>
              <a:r>
                <a:rPr lang="en-US" altLang="zh-CN" dirty="0">
                  <a:solidFill>
                    <a:srgbClr val="008000"/>
                  </a:solidFill>
                  <a:latin typeface="LMMono8-Regular-Identity-H"/>
                </a:rPr>
                <a:t>end</a:t>
              </a:r>
              <a:r>
                <a:rPr lang="zh-CN" altLang="en-US" dirty="0">
                  <a:solidFill>
                    <a:srgbClr val="008000"/>
                  </a:solidFill>
                  <a:latin typeface="FangSong" panose="02010609060101010101" pitchFamily="49" charset="-122"/>
                  <a:ea typeface="FangSong" panose="02010609060101010101" pitchFamily="49" charset="-122"/>
                </a:rPr>
                <a:t>之间的元素（包含</a:t>
              </a:r>
              <a:r>
                <a:rPr lang="en-US" altLang="zh-CN" dirty="0">
                  <a:solidFill>
                    <a:srgbClr val="008000"/>
                  </a:solidFill>
                  <a:latin typeface="LMMono8-Regular-Identity-H"/>
                </a:rPr>
                <a:t>beg </a:t>
              </a:r>
            </a:p>
            <a:p>
              <a:r>
                <a:rPr lang="en-US" altLang="zh-CN" dirty="0">
                  <a:solidFill>
                    <a:srgbClr val="008000"/>
                  </a:solidFill>
                  <a:latin typeface="LMMono8-Regular-Identity-H"/>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但不包含</a:t>
              </a:r>
              <a:r>
                <a:rPr lang="en-US" altLang="zh-CN" dirty="0">
                  <a:solidFill>
                    <a:srgbClr val="008000"/>
                  </a:solidFill>
                  <a:latin typeface="LMMono8-Regular-Identity-H"/>
                </a:rPr>
                <a:t>end</a:t>
              </a:r>
              <a:r>
                <a:rPr lang="zh-CN" altLang="en-US" dirty="0">
                  <a:solidFill>
                    <a:srgbClr val="008000"/>
                  </a:solidFill>
                  <a:latin typeface="FangSong" panose="02010609060101010101" pitchFamily="49" charset="-122"/>
                  <a:ea typeface="FangSong" panose="02010609060101010101" pitchFamily="49" charset="-122"/>
                </a:rPr>
                <a:t>指向的元素）</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(beg != end)</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*beg++;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输出当前指针       </a:t>
              </a:r>
              <a:endParaRPr lang="en-US" altLang="zh-CN" dirty="0">
                <a:solidFill>
                  <a:srgbClr val="008000"/>
                </a:solidFill>
                <a:latin typeface="FangSong" panose="02010609060101010101" pitchFamily="49" charset="-122"/>
                <a:ea typeface="FangSong" panose="02010609060101010101" pitchFamily="49" charset="-122"/>
              </a:endParaRPr>
            </a:p>
            <a:p>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指向的字符并指向下一个字符</a:t>
              </a:r>
              <a:br>
                <a:rPr lang="zh-CN" altLang="en-US" dirty="0">
                  <a:solidFill>
                    <a:srgbClr val="008000"/>
                  </a:solidFill>
                  <a:latin typeface="FangSong" panose="02010609060101010101" pitchFamily="49" charset="-122"/>
                  <a:ea typeface="FangSong"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print(begin(</a:t>
              </a:r>
              <a:r>
                <a:rPr lang="en-US" altLang="zh-CN" dirty="0" err="1">
                  <a:solidFill>
                    <a:srgbClr val="000000"/>
                  </a:solidFill>
                  <a:latin typeface="LMMono8-Regular-Identity-H"/>
                </a:rPr>
                <a:t>arr</a:t>
              </a:r>
              <a:r>
                <a:rPr lang="en-US" altLang="zh-CN" dirty="0">
                  <a:solidFill>
                    <a:srgbClr val="000000"/>
                  </a:solidFill>
                  <a:latin typeface="LMMono8-Regular-Identity-H"/>
                </a:rPr>
                <a:t>), end(</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en-US" altLang="zh-CN" dirty="0">
                  <a:solidFill>
                    <a:srgbClr val="000000"/>
                  </a:solidFill>
                  <a:latin typeface="LMSans10-Regular-Identity-H"/>
                </a:rPr>
                <a:t>begin </a:t>
              </a:r>
              <a:r>
                <a:rPr lang="zh-CN" altLang="en-US" dirty="0">
                  <a:solidFill>
                    <a:srgbClr val="000000"/>
                  </a:solidFill>
                  <a:latin typeface="MicrosoftYaHei"/>
                </a:rPr>
                <a:t>和 </a:t>
              </a:r>
              <a:r>
                <a:rPr lang="en-US" altLang="zh-CN" dirty="0">
                  <a:solidFill>
                    <a:srgbClr val="000000"/>
                  </a:solidFill>
                  <a:latin typeface="LMSans10-Regular-Identity-H"/>
                </a:rPr>
                <a:t>end </a:t>
              </a:r>
              <a:r>
                <a:rPr lang="zh-CN" altLang="en-US" dirty="0">
                  <a:solidFill>
                    <a:srgbClr val="000000"/>
                  </a:solidFill>
                  <a:latin typeface="MicrosoftYaHei"/>
                </a:rPr>
                <a:t>函数可以获取数组的首</a:t>
              </a:r>
              <a:br>
                <a:rPr lang="zh-CN" altLang="en-US" dirty="0">
                  <a:solidFill>
                    <a:srgbClr val="000000"/>
                  </a:solidFill>
                  <a:latin typeface="MicrosoftYaHei"/>
                </a:rPr>
              </a:br>
              <a:r>
                <a:rPr lang="zh-CN" altLang="en-US" dirty="0">
                  <a:solidFill>
                    <a:srgbClr val="000000"/>
                  </a:solidFill>
                  <a:latin typeface="MicrosoftYaHei"/>
                </a:rPr>
                <a:t>元素和尾后元素的地址</a:t>
              </a:r>
              <a:r>
                <a:rPr lang="zh-CN" altLang="en-US"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01379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a:t>
            </a:fld>
            <a:endParaRPr lang="zh-CN" altLang="en-US"/>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9" name="组合 8">
            <a:extLst>
              <a:ext uri="{FF2B5EF4-FFF2-40B4-BE49-F238E27FC236}">
                <a16:creationId xmlns:a16="http://schemas.microsoft.com/office/drawing/2014/main" id="{18458764-7A6E-49C3-BEAB-5FC57CCA7E7C}"/>
              </a:ext>
            </a:extLst>
          </p:cNvPr>
          <p:cNvGrpSpPr/>
          <p:nvPr/>
        </p:nvGrpSpPr>
        <p:grpSpPr>
          <a:xfrm>
            <a:off x="219974" y="2383014"/>
            <a:ext cx="8704052" cy="2453128"/>
            <a:chOff x="219973" y="2044323"/>
            <a:chExt cx="8704053" cy="2453128"/>
          </a:xfrm>
        </p:grpSpPr>
        <p:sp>
          <p:nvSpPr>
            <p:cNvPr id="10" name="矩形: 圆顶角 9">
              <a:extLst>
                <a:ext uri="{FF2B5EF4-FFF2-40B4-BE49-F238E27FC236}">
                  <a16:creationId xmlns:a16="http://schemas.microsoft.com/office/drawing/2014/main" id="{FB4E7AFD-1E16-4902-8BB5-33DD61911475}"/>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p>
          </p:txBody>
        </p:sp>
        <p:sp>
          <p:nvSpPr>
            <p:cNvPr id="14" name="矩形: 圆角 17">
              <a:extLst>
                <a:ext uri="{FF2B5EF4-FFF2-40B4-BE49-F238E27FC236}">
                  <a16:creationId xmlns:a16="http://schemas.microsoft.com/office/drawing/2014/main" id="{703719F6-64D3-4430-8C8F-B14777474A32}"/>
                </a:ext>
              </a:extLst>
            </p:cNvPr>
            <p:cNvSpPr/>
            <p:nvPr/>
          </p:nvSpPr>
          <p:spPr>
            <a:xfrm>
              <a:off x="219973" y="2612833"/>
              <a:ext cx="8704051" cy="18846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掌握函数的定义，以及常用的参数传递方式和值返回方式；</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理解函数调用机制及对象生命期的概念；</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能够根据需要编写具有一定实际用途的函数；</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掌握递归程序设计方法和多文件结构的使用；</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975827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0" y="1017049"/>
            <a:ext cx="8704052" cy="1756615"/>
            <a:chOff x="219974" y="2044323"/>
            <a:chExt cx="8704052" cy="175661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*beg, </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 end);</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0" y="2965755"/>
            <a:ext cx="8704052" cy="1419087"/>
            <a:chOff x="219974" y="2044323"/>
            <a:chExt cx="8704052" cy="141908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形参提高安全性</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8790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只有当对数组进行写操作时，数组形参才使用非 </a:t>
              </a:r>
              <a:r>
                <a:rPr lang="en-US" altLang="zh-CN" dirty="0">
                  <a:solidFill>
                    <a:srgbClr val="000000"/>
                  </a:solidFill>
                  <a:latin typeface="LMSans10-Regular-Identity-H"/>
                </a:rPr>
                <a:t>const </a:t>
              </a:r>
              <a:r>
                <a:rPr lang="zh-CN" altLang="en-US" dirty="0">
                  <a:solidFill>
                    <a:srgbClr val="000000"/>
                  </a:solidFill>
                  <a:latin typeface="MicrosoftYaHei"/>
                </a:rPr>
                <a:t>类型，否则一律要使</a:t>
              </a:r>
              <a:br>
                <a:rPr lang="zh-CN" altLang="en-US" dirty="0">
                  <a:solidFill>
                    <a:srgbClr val="000000"/>
                  </a:solidFill>
                  <a:latin typeface="MicrosoftYaHei"/>
                </a:rPr>
              </a:br>
              <a:r>
                <a:rPr lang="zh-CN" altLang="en-US" dirty="0">
                  <a:solidFill>
                    <a:srgbClr val="000000"/>
                  </a:solidFill>
                  <a:latin typeface="MicrosoftYaHei"/>
                </a:rPr>
                <a:t>用 </a:t>
              </a:r>
              <a:r>
                <a:rPr lang="en-US" altLang="zh-CN" dirty="0">
                  <a:solidFill>
                    <a:srgbClr val="000000"/>
                  </a:solidFill>
                  <a:latin typeface="LMSans10-Regular-Identity-H"/>
                </a:rPr>
                <a:t>const </a:t>
              </a:r>
              <a:r>
                <a:rPr lang="zh-CN" altLang="en-US" dirty="0">
                  <a:solidFill>
                    <a:srgbClr val="000000"/>
                  </a:solidFill>
                  <a:latin typeface="MicrosoftYaHei"/>
                </a:rPr>
                <a:t>修饰，保证程序的安全性。</a:t>
              </a:r>
              <a:r>
                <a:rPr lang="zh-CN" altLang="en-US" dirty="0"/>
                <a:t> </a:t>
              </a:r>
              <a:endParaRPr lang="zh-CN" altLang="en-US"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0E4DD146-24D6-4949-92D0-B7AF1205E50A}"/>
              </a:ext>
            </a:extLst>
          </p:cNvPr>
          <p:cNvGrpSpPr/>
          <p:nvPr/>
        </p:nvGrpSpPr>
        <p:grpSpPr>
          <a:xfrm>
            <a:off x="219970" y="4619386"/>
            <a:ext cx="8704052" cy="1529799"/>
            <a:chOff x="219973" y="2044323"/>
            <a:chExt cx="8704053" cy="1529799"/>
          </a:xfrm>
        </p:grpSpPr>
        <p:sp>
          <p:nvSpPr>
            <p:cNvPr id="17" name="矩形: 圆顶角 16">
              <a:extLst>
                <a:ext uri="{FF2B5EF4-FFF2-40B4-BE49-F238E27FC236}">
                  <a16:creationId xmlns:a16="http://schemas.microsoft.com/office/drawing/2014/main" id="{F90BE8A0-BD19-4D80-8E1F-102EE070AA36}"/>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课下思考</a:t>
              </a:r>
            </a:p>
          </p:txBody>
        </p:sp>
        <p:sp>
          <p:nvSpPr>
            <p:cNvPr id="18" name="矩形: 圆角 17">
              <a:extLst>
                <a:ext uri="{FF2B5EF4-FFF2-40B4-BE49-F238E27FC236}">
                  <a16:creationId xmlns:a16="http://schemas.microsoft.com/office/drawing/2014/main" id="{ADE266EF-71CE-4579-B247-07F608C8DDD2}"/>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如何传递一个数组而非首元素地址？并分析以这种参数传递方式编写的函数是否可以处理任意长度的数组。</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13099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3429000"/>
            <a:ext cx="8704052" cy="2137745"/>
            <a:chOff x="219974" y="2044323"/>
            <a:chExt cx="8704052" cy="213774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5977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//a2d </a:t>
              </a:r>
              <a:r>
                <a:rPr lang="zh-CN" altLang="en-US" sz="2000" dirty="0">
                  <a:solidFill>
                    <a:srgbClr val="008000"/>
                  </a:solidFill>
                  <a:latin typeface="FangSong" panose="02010609060101010101" pitchFamily="49" charset="-122"/>
                  <a:ea typeface="FangSong" panose="02010609060101010101" pitchFamily="49" charset="-122"/>
                </a:rPr>
                <a:t>指向一个含有</a:t>
              </a:r>
              <a:r>
                <a:rPr lang="en-US" altLang="zh-CN" sz="2000" dirty="0">
                  <a:solidFill>
                    <a:srgbClr val="008000"/>
                  </a:solidFill>
                  <a:latin typeface="LMMono8-Regular-Identity-H"/>
                </a:rPr>
                <a:t>5</a:t>
              </a:r>
              <a:r>
                <a:rPr lang="zh-CN" altLang="en-US" sz="2000" dirty="0">
                  <a:solidFill>
                    <a:srgbClr val="008000"/>
                  </a:solidFill>
                  <a:latin typeface="FangSong" panose="02010609060101010101" pitchFamily="49" charset="-122"/>
                  <a:ea typeface="FangSong" panose="02010609060101010101" pitchFamily="49" charset="-122"/>
                </a:rPr>
                <a:t>个元素的一维实参数组</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与上式等价</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matrix[4][5] = {};</a:t>
              </a:r>
              <a:br>
                <a:rPr lang="en-US" altLang="zh-CN" sz="2000" dirty="0">
                  <a:solidFill>
                    <a:srgbClr val="000000"/>
                  </a:solidFill>
                  <a:latin typeface="LMMono8-Regular-Identity-H"/>
                </a:rPr>
              </a:br>
              <a:r>
                <a:rPr lang="en-US" altLang="zh-CN" sz="2000" dirty="0">
                  <a:solidFill>
                    <a:srgbClr val="000000"/>
                  </a:solidFill>
                  <a:latin typeface="LMMono8-Regular-Identity-H"/>
                </a:rPr>
                <a:t>fun(matrix);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传递 </a:t>
              </a:r>
              <a:r>
                <a:rPr lang="en-US" altLang="zh-CN" sz="2000" dirty="0">
                  <a:solidFill>
                    <a:srgbClr val="008000"/>
                  </a:solidFill>
                  <a:latin typeface="LMMono8-Regular-Identity-H"/>
                </a:rPr>
                <a:t>matrix </a:t>
              </a:r>
              <a:r>
                <a:rPr lang="zh-CN" altLang="en-US" sz="2000" dirty="0">
                  <a:solidFill>
                    <a:srgbClr val="008000"/>
                  </a:solidFill>
                  <a:latin typeface="FangSong" panose="02010609060101010101" pitchFamily="49" charset="-122"/>
                  <a:ea typeface="FangSong" panose="02010609060101010101" pitchFamily="49" charset="-122"/>
                </a:rPr>
                <a:t>首元素地址，即一个具有</a:t>
              </a:r>
              <a:r>
                <a:rPr lang="en-US" altLang="zh-CN" sz="2000" dirty="0">
                  <a:solidFill>
                    <a:srgbClr val="008000"/>
                  </a:solidFill>
                  <a:latin typeface="LMMono8-Regular-Identity-H"/>
                </a:rPr>
                <a:t>5</a:t>
              </a:r>
              <a:r>
                <a:rPr lang="zh-CN" altLang="en-US" sz="2000" dirty="0">
                  <a:solidFill>
                    <a:srgbClr val="008000"/>
                  </a:solidFill>
                  <a:latin typeface="FangSong" panose="02010609060101010101" pitchFamily="49" charset="-122"/>
                  <a:ea typeface="FangSong" panose="02010609060101010101" pitchFamily="49" charset="-122"/>
                </a:rPr>
                <a:t>个元素的一维数组</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1439180"/>
            <a:ext cx="8704052" cy="1506547"/>
            <a:chOff x="219974" y="2044323"/>
            <a:chExt cx="8704052" cy="150654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多维数组特点</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传递的是数组的首元素地址；</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编译器只忽略第一维的长度。</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94882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5. 4 </a:t>
            </a:r>
            <a:r>
              <a:rPr lang="zh-CN" altLang="en-US" sz="3200" dirty="0">
                <a:solidFill>
                  <a:schemeClr val="bg1"/>
                </a:solidFill>
              </a:rPr>
              <a:t>返回值类型</a:t>
            </a: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796312"/>
            <a:ext cx="8704052" cy="1506547"/>
            <a:chOff x="219974" y="2044323"/>
            <a:chExt cx="8704052" cy="150654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返回值类型</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有值返回；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无值返回（返回一个 </a:t>
              </a:r>
              <a:r>
                <a:rPr lang="en-US" altLang="zh-CN" sz="2000" dirty="0">
                  <a:solidFill>
                    <a:srgbClr val="000000"/>
                  </a:solidFill>
                  <a:latin typeface="LMSans10-Regular-Identity-H"/>
                </a:rPr>
                <a:t>void </a:t>
              </a:r>
              <a:r>
                <a:rPr lang="zh-CN" altLang="en-US" sz="2000" dirty="0">
                  <a:solidFill>
                    <a:srgbClr val="000000"/>
                  </a:solidFill>
                  <a:latin typeface="MicrosoftYaHei"/>
                </a:rPr>
                <a:t>类型）。</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28215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5.4.1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无值返回</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76063492-D449-4519-BD1F-7B12C94B0204}"/>
              </a:ext>
            </a:extLst>
          </p:cNvPr>
          <p:cNvGrpSpPr/>
          <p:nvPr/>
        </p:nvGrpSpPr>
        <p:grpSpPr>
          <a:xfrm>
            <a:off x="219974" y="1211752"/>
            <a:ext cx="8704052" cy="3094545"/>
            <a:chOff x="219974" y="2044323"/>
            <a:chExt cx="8704052" cy="3094545"/>
          </a:xfrm>
        </p:grpSpPr>
        <p:sp>
          <p:nvSpPr>
            <p:cNvPr id="8" name="矩形: 圆顶角 7">
              <a:extLst>
                <a:ext uri="{FF2B5EF4-FFF2-40B4-BE49-F238E27FC236}">
                  <a16:creationId xmlns:a16="http://schemas.microsoft.com/office/drawing/2014/main" id="{BF82B9E2-F445-4704-A14F-D9067D88CE61}"/>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无值返回示例</a:t>
              </a:r>
            </a:p>
          </p:txBody>
        </p:sp>
        <p:sp>
          <p:nvSpPr>
            <p:cNvPr id="9" name="矩形: 圆角 17">
              <a:extLst>
                <a:ext uri="{FF2B5EF4-FFF2-40B4-BE49-F238E27FC236}">
                  <a16:creationId xmlns:a16="http://schemas.microsoft.com/office/drawing/2014/main" id="{4863AD27-C491-4703-A870-B550AC864F91}"/>
                </a:ext>
              </a:extLst>
            </p:cNvPr>
            <p:cNvSpPr/>
            <p:nvPr/>
          </p:nvSpPr>
          <p:spPr>
            <a:xfrm>
              <a:off x="219974" y="2584323"/>
              <a:ext cx="8704052" cy="25545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(x == y)</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a:t>
              </a:r>
              <a:r>
                <a:rPr lang="en-US" altLang="zh-CN" sz="2000" dirty="0">
                  <a:solidFill>
                    <a:srgbClr val="000000"/>
                  </a:solidFill>
                  <a:latin typeface="LMMono8-Regular-Identity-H"/>
                </a:rPr>
                <a:t>;</a:t>
              </a:r>
              <a:r>
                <a:rPr lang="zh-CN" altLang="en-US" sz="2000" dirty="0">
                  <a:solidFill>
                    <a:srgbClr val="008000"/>
                  </a:solidFill>
                  <a:latin typeface="LMMono8-Regular-Identity-H"/>
                </a:rPr>
                <a:t>  </a:t>
              </a:r>
              <a:r>
                <a:rPr lang="zh-CN" altLang="en-US" sz="2000" dirty="0"/>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p>
            <a:p>
              <a:pPr>
                <a:lnSpc>
                  <a:spcPts val="2400"/>
                </a:lnSpc>
              </a:pP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C36AB5AB-0E39-4F21-AA8A-BD155F24CE52}"/>
              </a:ext>
            </a:extLst>
          </p:cNvPr>
          <p:cNvGrpSpPr/>
          <p:nvPr/>
        </p:nvGrpSpPr>
        <p:grpSpPr>
          <a:xfrm>
            <a:off x="219974" y="4539793"/>
            <a:ext cx="8704052" cy="1106455"/>
            <a:chOff x="219974" y="2044323"/>
            <a:chExt cx="8704052" cy="1106455"/>
          </a:xfrm>
        </p:grpSpPr>
        <p:sp>
          <p:nvSpPr>
            <p:cNvPr id="11" name="矩形: 圆顶角 10">
              <a:extLst>
                <a:ext uri="{FF2B5EF4-FFF2-40B4-BE49-F238E27FC236}">
                  <a16:creationId xmlns:a16="http://schemas.microsoft.com/office/drawing/2014/main" id="{59CC28F9-24A1-4D54-8FFD-CF97E12226B8}"/>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53BDD031-0ABA-4AD1-A7DB-A9A40776B616}"/>
                </a:ext>
              </a:extLst>
            </p:cNvPr>
            <p:cNvSpPr/>
            <p:nvPr/>
          </p:nvSpPr>
          <p:spPr>
            <a:xfrm>
              <a:off x="219974" y="2682778"/>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en-US" altLang="zh-CN" sz="2000" dirty="0">
                  <a:solidFill>
                    <a:srgbClr val="000000"/>
                  </a:solidFill>
                  <a:latin typeface="LMSans10-Regular-Identity-H"/>
                </a:rPr>
                <a:t>return </a:t>
              </a:r>
              <a:r>
                <a:rPr lang="zh-CN" altLang="en-US" sz="2000" dirty="0">
                  <a:solidFill>
                    <a:srgbClr val="000000"/>
                  </a:solidFill>
                  <a:latin typeface="MicrosoftYaHei"/>
                </a:rPr>
                <a:t>的作用是什么？</a:t>
              </a:r>
              <a:r>
                <a:rPr lang="en-US" altLang="zh-CN" sz="2000" dirty="0"/>
                <a:t> </a:t>
              </a:r>
              <a:endParaRPr lang="en-US" sz="2000" dirty="0">
                <a:solidFill>
                  <a:srgbClr val="000000"/>
                </a:solidFill>
                <a:latin typeface="Consolas" panose="020B0609020204030204" pitchFamily="49" charset="0"/>
              </a:endParaRPr>
            </a:p>
          </p:txBody>
        </p:sp>
      </p:grpSp>
      <p:sp>
        <p:nvSpPr>
          <p:cNvPr id="16" name="文本框 15">
            <a:extLst>
              <a:ext uri="{FF2B5EF4-FFF2-40B4-BE49-F238E27FC236}">
                <a16:creationId xmlns:a16="http://schemas.microsoft.com/office/drawing/2014/main" id="{6306673A-7D5C-4EDB-9D7B-0522F60BF916}"/>
              </a:ext>
            </a:extLst>
          </p:cNvPr>
          <p:cNvSpPr txBox="1"/>
          <p:nvPr/>
        </p:nvSpPr>
        <p:spPr>
          <a:xfrm>
            <a:off x="219974" y="5819243"/>
            <a:ext cx="5563804"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回答：使用</a:t>
            </a:r>
            <a:r>
              <a:rPr lang="en-US" altLang="zh-CN" sz="2000" b="1" dirty="0"/>
              <a:t>return</a:t>
            </a:r>
            <a:r>
              <a:rPr lang="zh-CN" altLang="en-US" sz="2000" b="1" dirty="0"/>
              <a:t>语句来控制程序执行的流向</a:t>
            </a:r>
          </a:p>
        </p:txBody>
      </p:sp>
      <p:sp>
        <p:nvSpPr>
          <p:cNvPr id="2" name="矩形 1">
            <a:extLst>
              <a:ext uri="{FF2B5EF4-FFF2-40B4-BE49-F238E27FC236}">
                <a16:creationId xmlns:a16="http://schemas.microsoft.com/office/drawing/2014/main" id="{E2BBF22E-7938-4912-A9CD-7A4DCEACACF7}"/>
              </a:ext>
            </a:extLst>
          </p:cNvPr>
          <p:cNvSpPr/>
          <p:nvPr/>
        </p:nvSpPr>
        <p:spPr>
          <a:xfrm>
            <a:off x="1864095" y="2399364"/>
            <a:ext cx="2210862"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显式返回主调函数</a:t>
            </a:r>
            <a:endParaRPr lang="zh-CN" altLang="en-US" dirty="0"/>
          </a:p>
        </p:txBody>
      </p:sp>
      <p:sp>
        <p:nvSpPr>
          <p:cNvPr id="13" name="矩形 12">
            <a:extLst>
              <a:ext uri="{FF2B5EF4-FFF2-40B4-BE49-F238E27FC236}">
                <a16:creationId xmlns:a16="http://schemas.microsoft.com/office/drawing/2014/main" id="{2861BCE8-A49E-486D-AAD6-2AFF432ADF10}"/>
              </a:ext>
            </a:extLst>
          </p:cNvPr>
          <p:cNvSpPr/>
          <p:nvPr/>
        </p:nvSpPr>
        <p:spPr>
          <a:xfrm>
            <a:off x="570755" y="3617646"/>
            <a:ext cx="4141455"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隐式返回主调函数，无需</a:t>
            </a:r>
            <a:r>
              <a:rPr lang="en-US" altLang="zh-CN" dirty="0">
                <a:solidFill>
                  <a:srgbClr val="008000"/>
                </a:solidFill>
                <a:latin typeface="LMMono8-Regular-Identity-H"/>
              </a:rPr>
              <a:t>return</a:t>
            </a:r>
            <a:r>
              <a:rPr lang="zh-CN" altLang="en-US" dirty="0">
                <a:solidFill>
                  <a:srgbClr val="008000"/>
                </a:solidFill>
                <a:latin typeface="FangSong" panose="02010609060101010101" pitchFamily="49" charset="-122"/>
                <a:ea typeface="FangSong" panose="02010609060101010101" pitchFamily="49" charset="-122"/>
              </a:rPr>
              <a:t>语句</a:t>
            </a:r>
            <a:r>
              <a:rPr lang="zh-CN" altLang="en-US" dirty="0"/>
              <a:t> </a:t>
            </a:r>
          </a:p>
        </p:txBody>
      </p:sp>
    </p:spTree>
    <p:extLst>
      <p:ext uri="{BB962C8B-B14F-4D97-AF65-F5344CB8AC3E}">
        <p14:creationId xmlns:p14="http://schemas.microsoft.com/office/powerpoint/2010/main" val="312055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34</a:t>
            </a:fld>
            <a:endParaRPr lang="zh-CN" altLang="en-US"/>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536821"/>
            <a:ext cx="8704052" cy="1968211"/>
            <a:chOff x="219974" y="2044323"/>
            <a:chExt cx="8704052" cy="1968211"/>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有值返回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a:t>
              </a:r>
              <a:r>
                <a:rPr lang="en-US" altLang="zh-CN" sz="2000" dirty="0">
                  <a:solidFill>
                    <a:srgbClr val="000000"/>
                  </a:solidFill>
                  <a:latin typeface="LMSans10-Regular-Identity-H"/>
                </a:rPr>
                <a:t>return by value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引用返回（</a:t>
              </a:r>
              <a:r>
                <a:rPr lang="en-US" altLang="zh-CN" sz="2000" dirty="0">
                  <a:solidFill>
                    <a:srgbClr val="000000"/>
                  </a:solidFill>
                  <a:latin typeface="LMSans10-Regular-Identity-H"/>
                </a:rPr>
                <a:t>return by reference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a:t>
              </a:r>
              <a:r>
                <a:rPr lang="en-US" altLang="zh-CN" sz="2000" dirty="0">
                  <a:solidFill>
                    <a:srgbClr val="000000"/>
                  </a:solidFill>
                  <a:latin typeface="LMSans10-Regular-Identity-H"/>
                </a:rPr>
                <a:t>return by pointer</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
        <p:nvSpPr>
          <p:cNvPr id="7" name="文本框 6">
            <a:extLst>
              <a:ext uri="{FF2B5EF4-FFF2-40B4-BE49-F238E27FC236}">
                <a16:creationId xmlns:a16="http://schemas.microsoft.com/office/drawing/2014/main" id="{F0007D06-87F4-4C77-9F18-3F638D2A35D0}"/>
              </a:ext>
            </a:extLst>
          </p:cNvPr>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spTree>
    <p:extLst>
      <p:ext uri="{BB962C8B-B14F-4D97-AF65-F5344CB8AC3E}">
        <p14:creationId xmlns:p14="http://schemas.microsoft.com/office/powerpoint/2010/main" val="420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2757999"/>
            <a:ext cx="8704052" cy="1620688"/>
            <a:chOff x="219974" y="2044323"/>
            <a:chExt cx="8704052" cy="1620688"/>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448396"/>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924982"/>
            <a:ext cx="8704052" cy="1727512"/>
            <a:chOff x="219974" y="2044323"/>
            <a:chExt cx="8704052" cy="1727512"/>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448396"/>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通过拷贝返回值的方式将结果传递给主调函数。</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简单；</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安全；</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效率低。</a:t>
              </a:r>
              <a:r>
                <a:rPr lang="zh-CN" altLang="en-US"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941CCCDC-E4C1-4F7C-AEFF-7D6A9B893ECB}"/>
              </a:ext>
            </a:extLst>
          </p:cNvPr>
          <p:cNvGrpSpPr/>
          <p:nvPr/>
        </p:nvGrpSpPr>
        <p:grpSpPr>
          <a:xfrm>
            <a:off x="219974" y="4457763"/>
            <a:ext cx="8704052" cy="912940"/>
            <a:chOff x="219974" y="2044323"/>
            <a:chExt cx="8704052" cy="912940"/>
          </a:xfrm>
        </p:grpSpPr>
        <p:sp>
          <p:nvSpPr>
            <p:cNvPr id="11" name="矩形: 圆顶角 10">
              <a:extLst>
                <a:ext uri="{FF2B5EF4-FFF2-40B4-BE49-F238E27FC236}">
                  <a16:creationId xmlns:a16="http://schemas.microsoft.com/office/drawing/2014/main" id="{0E32A84A-1462-4089-A2D3-A36A3E8374BF}"/>
                </a:ext>
              </a:extLst>
            </p:cNvPr>
            <p:cNvSpPr/>
            <p:nvPr/>
          </p:nvSpPr>
          <p:spPr>
            <a:xfrm>
              <a:off x="219974" y="2044323"/>
              <a:ext cx="8704052" cy="432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8334AE05-29C9-4DED-9A38-20E6E150A4D4}"/>
                </a:ext>
              </a:extLst>
            </p:cNvPr>
            <p:cNvSpPr/>
            <p:nvPr/>
          </p:nvSpPr>
          <p:spPr>
            <a:xfrm>
              <a:off x="219974" y="2489263"/>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为什么值返回效率低？</a:t>
              </a:r>
              <a:r>
                <a:rPr lang="zh-CN" altLang="en-US" sz="2000" dirty="0"/>
                <a:t> </a:t>
              </a:r>
              <a:endParaRPr lang="en-US" sz="2000" dirty="0">
                <a:solidFill>
                  <a:srgbClr val="000000"/>
                </a:solidFill>
                <a:latin typeface="Consolas" panose="020B0609020204030204" pitchFamily="49" charset="0"/>
              </a:endParaRPr>
            </a:p>
          </p:txBody>
        </p:sp>
      </p:grpSp>
      <p:grpSp>
        <p:nvGrpSpPr>
          <p:cNvPr id="6" name="组合 5">
            <a:extLst>
              <a:ext uri="{FF2B5EF4-FFF2-40B4-BE49-F238E27FC236}">
                <a16:creationId xmlns:a16="http://schemas.microsoft.com/office/drawing/2014/main" id="{E4D51968-E312-4D77-801A-D9C9EDEE7919}"/>
              </a:ext>
            </a:extLst>
          </p:cNvPr>
          <p:cNvGrpSpPr/>
          <p:nvPr/>
        </p:nvGrpSpPr>
        <p:grpSpPr>
          <a:xfrm>
            <a:off x="219974" y="5459603"/>
            <a:ext cx="8569905" cy="1243121"/>
            <a:chOff x="219974" y="5459603"/>
            <a:chExt cx="8569905" cy="1243121"/>
          </a:xfrm>
        </p:grpSpPr>
        <p:sp>
          <p:nvSpPr>
            <p:cNvPr id="3" name="矩形: 圆角 2">
              <a:extLst>
                <a:ext uri="{FF2B5EF4-FFF2-40B4-BE49-F238E27FC236}">
                  <a16:creationId xmlns:a16="http://schemas.microsoft.com/office/drawing/2014/main" id="{8F45E38B-625E-4EC4-8E25-C656ABC4B3F1}"/>
                </a:ext>
              </a:extLst>
            </p:cNvPr>
            <p:cNvSpPr/>
            <p:nvPr/>
          </p:nvSpPr>
          <p:spPr>
            <a:xfrm>
              <a:off x="219974" y="5459603"/>
              <a:ext cx="8442112" cy="1243121"/>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22C472B-F9D7-4E6D-95C6-2629EEFCFCA9}"/>
                </a:ext>
              </a:extLst>
            </p:cNvPr>
            <p:cNvSpPr/>
            <p:nvPr/>
          </p:nvSpPr>
          <p:spPr>
            <a:xfrm>
              <a:off x="354120" y="5459603"/>
              <a:ext cx="8435759" cy="1216615"/>
            </a:xfrm>
            <a:prstGeom prst="rect">
              <a:avLst/>
            </a:prstGeom>
          </p:spPr>
          <p:txBody>
            <a:bodyPr wrap="square">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a = 10, b = 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c = maximum(a, b);</a:t>
              </a:r>
              <a:br>
                <a:rPr lang="en-US" altLang="zh-CN" dirty="0">
                  <a:solidFill>
                    <a:srgbClr val="000000"/>
                  </a:solidFill>
                  <a:latin typeface="LMMono8-Regular-Identity-H"/>
                </a:rPr>
              </a:br>
              <a:r>
                <a:rPr lang="en-US" altLang="zh-CN" sz="2000" dirty="0">
                  <a:solidFill>
                    <a:srgbClr val="000000"/>
                  </a:solidFill>
                  <a:latin typeface="LMSans10-Regular-Identity-H"/>
                </a:rPr>
                <a:t>maximum </a:t>
              </a:r>
              <a:r>
                <a:rPr lang="zh-CN" altLang="en-US" sz="2000" dirty="0">
                  <a:solidFill>
                    <a:srgbClr val="000000"/>
                  </a:solidFill>
                  <a:latin typeface="MicrosoftYaHei"/>
                </a:rPr>
                <a:t>函数返回值存放在一个临时对象里，用来初始化对象 </a:t>
              </a:r>
              <a:r>
                <a:rPr lang="en-US" altLang="zh-CN" sz="2000" dirty="0">
                  <a:solidFill>
                    <a:srgbClr val="000000"/>
                  </a:solidFill>
                  <a:latin typeface="LMSans10-Regular-Identity-H"/>
                </a:rPr>
                <a:t>c</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5918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2369374"/>
            <a:ext cx="8704052" cy="3159571"/>
            <a:chOff x="219974" y="2044323"/>
            <a:chExt cx="8704052" cy="3159571"/>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448396"/>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返回对象</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或对象</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调用 </a:t>
              </a:r>
              <a:r>
                <a:rPr lang="en-US" altLang="zh-CN" sz="2000" dirty="0">
                  <a:solidFill>
                    <a:srgbClr val="000000"/>
                  </a:solidFill>
                  <a:latin typeface="LMSans10-Regular-Identity-H"/>
                </a:rPr>
                <a:t>maximum </a:t>
              </a:r>
              <a:r>
                <a:rPr lang="zh-CN" altLang="en-US" sz="2000" dirty="0">
                  <a:solidFill>
                    <a:srgbClr val="000000"/>
                  </a:solidFill>
                  <a:latin typeface="MicrosoftYaHei"/>
                </a:rPr>
                <a:t>函数</a:t>
              </a:r>
              <a:br>
                <a:rPr lang="zh-CN" altLang="en-US" sz="2800" dirty="0">
                  <a:solidFill>
                    <a:srgbClr val="000000"/>
                  </a:solidFill>
                  <a:latin typeface="MicrosoftYaHei"/>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err="1">
                  <a:solidFill>
                    <a:srgbClr val="000000"/>
                  </a:solidFill>
                  <a:latin typeface="LMMono8-Regular-Identity-H"/>
                </a:rPr>
                <a:t>cin</a:t>
              </a:r>
              <a:r>
                <a:rPr lang="en-US" altLang="zh-CN" sz="2000" dirty="0">
                  <a:solidFill>
                    <a:srgbClr val="000000"/>
                  </a:solidFill>
                  <a:latin typeface="LMMono8-Regular-Identity-H"/>
                </a:rPr>
                <a:t> &gt;&gt; x &gt;&gt; y;</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z = </a:t>
              </a:r>
              <a:r>
                <a:rPr lang="en-US" altLang="zh-CN" sz="2000" dirty="0" err="1">
                  <a:solidFill>
                    <a:srgbClr val="000000"/>
                  </a:solidFill>
                  <a:latin typeface="LMMono8-Regular-Identity-H"/>
                </a:rPr>
                <a:t>maxinum</a:t>
              </a:r>
              <a:r>
                <a:rPr lang="en-US" altLang="zh-CN" sz="2000" dirty="0">
                  <a:solidFill>
                    <a:srgbClr val="000000"/>
                  </a:solidFill>
                  <a:latin typeface="LMMono8-Regular-Identity-H"/>
                </a:rPr>
                <a:t>(</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1101472"/>
            <a:ext cx="8704052" cy="1111959"/>
            <a:chOff x="219974" y="2044323"/>
            <a:chExt cx="8704052" cy="1111959"/>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448396"/>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返回的对象的一个别名，与返回对象指向同一个存储空间，不会产生临时对象。</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3395D73B-C770-4C39-98BA-7E007770AB81}"/>
              </a:ext>
            </a:extLst>
          </p:cNvPr>
          <p:cNvGrpSpPr/>
          <p:nvPr/>
        </p:nvGrpSpPr>
        <p:grpSpPr>
          <a:xfrm>
            <a:off x="219974" y="5724364"/>
            <a:ext cx="8704052" cy="908955"/>
            <a:chOff x="219974" y="2044323"/>
            <a:chExt cx="8704052" cy="908955"/>
          </a:xfrm>
        </p:grpSpPr>
        <p:sp>
          <p:nvSpPr>
            <p:cNvPr id="17" name="矩形: 圆顶角 16">
              <a:extLst>
                <a:ext uri="{FF2B5EF4-FFF2-40B4-BE49-F238E27FC236}">
                  <a16:creationId xmlns:a16="http://schemas.microsoft.com/office/drawing/2014/main" id="{4CD8DC96-E0BF-48C2-A465-FE323414ABF9}"/>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 </a:t>
              </a:r>
              <a:r>
                <a:rPr lang="en-US" altLang="zh-CN" sz="2400" dirty="0"/>
                <a:t>x </a:t>
              </a:r>
              <a:r>
                <a:rPr lang="zh-CN" altLang="en-US" sz="2400" dirty="0"/>
                <a:t>或 </a:t>
              </a:r>
              <a:r>
                <a:rPr lang="en-US" altLang="zh-CN" sz="2400" dirty="0"/>
                <a:t>y </a:t>
              </a:r>
              <a:r>
                <a:rPr lang="zh-CN" altLang="en-US" sz="2400" dirty="0"/>
                <a:t>的引用</a:t>
              </a:r>
            </a:p>
          </p:txBody>
        </p:sp>
        <p:sp>
          <p:nvSpPr>
            <p:cNvPr id="18" name="矩形: 圆角 17">
              <a:extLst>
                <a:ext uri="{FF2B5EF4-FFF2-40B4-BE49-F238E27FC236}">
                  <a16:creationId xmlns:a16="http://schemas.microsoft.com/office/drawing/2014/main" id="{9B4E4BE7-0227-4074-973B-1253A411E202}"/>
                </a:ext>
              </a:extLst>
            </p:cNvPr>
            <p:cNvSpPr/>
            <p:nvPr/>
          </p:nvSpPr>
          <p:spPr>
            <a:xfrm>
              <a:off x="219974" y="2448396"/>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fr-FR" altLang="zh-CN" sz="2000" dirty="0">
                  <a:solidFill>
                    <a:srgbClr val="0000FF"/>
                  </a:solidFill>
                  <a:latin typeface="LMMono8-Regular-Identity-H"/>
                </a:rPr>
                <a:t>const int </a:t>
              </a:r>
              <a:r>
                <a:rPr lang="fr-FR" altLang="zh-CN" sz="2000" dirty="0">
                  <a:solidFill>
                    <a:srgbClr val="000000"/>
                  </a:solidFill>
                  <a:latin typeface="LMMono8-Regular-Identity-H"/>
                </a:rPr>
                <a:t>&amp;ref = maximum(x,y);</a:t>
              </a:r>
              <a:r>
                <a:rPr lang="fr-FR"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95353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6" name="组合 25">
            <a:extLst>
              <a:ext uri="{FF2B5EF4-FFF2-40B4-BE49-F238E27FC236}">
                <a16:creationId xmlns:a16="http://schemas.microsoft.com/office/drawing/2014/main" id="{52DF2AE1-EC4E-4118-8372-44770F1CBF72}"/>
              </a:ext>
            </a:extLst>
          </p:cNvPr>
          <p:cNvGrpSpPr/>
          <p:nvPr/>
        </p:nvGrpSpPr>
        <p:grpSpPr>
          <a:xfrm>
            <a:off x="81953" y="2034411"/>
            <a:ext cx="4094632" cy="4199592"/>
            <a:chOff x="219974" y="2044323"/>
            <a:chExt cx="4144057" cy="4199592"/>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414405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返回一个非 </a:t>
              </a:r>
              <a:r>
                <a:rPr lang="en-US" altLang="zh-CN" sz="2400" dirty="0"/>
                <a:t>const </a:t>
              </a:r>
              <a:r>
                <a:rPr lang="zh-CN" altLang="en-US" sz="2400" dirty="0"/>
                <a:t>左值引用</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4144057" cy="3659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返回对象</a:t>
              </a:r>
              <a:r>
                <a:rPr lang="en-US" altLang="zh-CN" sz="2000" dirty="0">
                  <a:solidFill>
                    <a:srgbClr val="008000"/>
                  </a:solidFill>
                  <a:latin typeface="LMMono8-Regular-Identity-H"/>
                </a:rPr>
                <a:t>a </a:t>
              </a:r>
              <a:r>
                <a:rPr lang="zh-CN" altLang="en-US" sz="2000" dirty="0">
                  <a:solidFill>
                    <a:srgbClr val="008000"/>
                  </a:solidFill>
                  <a:latin typeface="FangSong" panose="02010609060101010101" pitchFamily="49" charset="-122"/>
                  <a:ea typeface="FangSong" panose="02010609060101010101" pitchFamily="49" charset="-122"/>
                </a:rPr>
                <a:t>或对象</a:t>
              </a:r>
              <a:r>
                <a:rPr lang="en-US" altLang="zh-CN" sz="2000" dirty="0">
                  <a:solidFill>
                    <a:srgbClr val="008000"/>
                  </a:solidFill>
                  <a:latin typeface="LMMono8-Regular-Identity-H"/>
                </a:rPr>
                <a:t>b </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把整数</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赋值给</a:t>
              </a:r>
              <a:r>
                <a:rPr lang="en-US" altLang="zh-CN" sz="2000" dirty="0">
                  <a:solidFill>
                    <a:srgbClr val="008000"/>
                  </a:solidFill>
                  <a:latin typeface="LMMono8-Regular-Identity-H"/>
                </a:rPr>
                <a:t>x </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 </a:t>
              </a:r>
              <a:r>
                <a:rPr lang="zh-CN" altLang="en-US" sz="2000" dirty="0">
                  <a:solidFill>
                    <a:srgbClr val="008000"/>
                  </a:solidFill>
                  <a:latin typeface="FangSong" panose="02010609060101010101" pitchFamily="49" charset="-122"/>
                  <a:ea typeface="FangSong" panose="02010609060101010101" pitchFamily="49" charset="-122"/>
                </a:rPr>
                <a:t>中较大者</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C7D2796B-D33C-4A68-93D8-D9D50A68EBE8}"/>
              </a:ext>
            </a:extLst>
          </p:cNvPr>
          <p:cNvGrpSpPr/>
          <p:nvPr/>
        </p:nvGrpSpPr>
        <p:grpSpPr>
          <a:xfrm>
            <a:off x="4312509" y="2034411"/>
            <a:ext cx="4749539" cy="3840519"/>
            <a:chOff x="219974" y="2044323"/>
            <a:chExt cx="4226787" cy="3840519"/>
          </a:xfrm>
        </p:grpSpPr>
        <p:sp>
          <p:nvSpPr>
            <p:cNvPr id="20" name="矩形: 圆顶角 19">
              <a:extLst>
                <a:ext uri="{FF2B5EF4-FFF2-40B4-BE49-F238E27FC236}">
                  <a16:creationId xmlns:a16="http://schemas.microsoft.com/office/drawing/2014/main" id="{7F3B3CFD-E090-4CEE-BE1F-12E980ABCB58}"/>
                </a:ext>
              </a:extLst>
            </p:cNvPr>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返回实参对象的地址</a:t>
              </a:r>
            </a:p>
          </p:txBody>
        </p:sp>
        <p:sp>
          <p:nvSpPr>
            <p:cNvPr id="21" name="矩形: 圆角 17">
              <a:extLst>
                <a:ext uri="{FF2B5EF4-FFF2-40B4-BE49-F238E27FC236}">
                  <a16:creationId xmlns:a16="http://schemas.microsoft.com/office/drawing/2014/main" id="{5A6E8EB0-5D00-4EAB-8730-B21CC916F25E}"/>
                </a:ext>
              </a:extLst>
            </p:cNvPr>
            <p:cNvSpPr/>
            <p:nvPr/>
          </p:nvSpPr>
          <p:spPr>
            <a:xfrm>
              <a:off x="219974" y="2584323"/>
              <a:ext cx="4226787"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返回引用</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或</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所绑定的实参对象的地址</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&amp;a : &amp;b;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通过返回指针把</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赋值给</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中较大者</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zh-CN" altLang="en-US" sz="2000" dirty="0">
                  <a:solidFill>
                    <a:srgbClr val="000000"/>
                  </a:solidFill>
                  <a:latin typeface="LMMono8-Regular-Identity-H"/>
                </a:rPr>
                <a:t>*</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p>
          </p:txBody>
        </p:sp>
      </p:grpSp>
    </p:spTree>
    <p:extLst>
      <p:ext uri="{BB962C8B-B14F-4D97-AF65-F5344CB8AC3E}">
        <p14:creationId xmlns:p14="http://schemas.microsoft.com/office/powerpoint/2010/main" val="38571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50064E3-B0B5-4F87-94AB-B074DDD77849}"/>
              </a:ext>
            </a:extLst>
          </p:cNvPr>
          <p:cNvGrpSpPr/>
          <p:nvPr/>
        </p:nvGrpSpPr>
        <p:grpSpPr>
          <a:xfrm>
            <a:off x="219974" y="1139526"/>
            <a:ext cx="8704052" cy="1996721"/>
            <a:chOff x="219974" y="2044323"/>
            <a:chExt cx="8704052" cy="1996721"/>
          </a:xfrm>
        </p:grpSpPr>
        <p:sp>
          <p:nvSpPr>
            <p:cNvPr id="11" name="矩形: 圆顶角 10">
              <a:extLst>
                <a:ext uri="{FF2B5EF4-FFF2-40B4-BE49-F238E27FC236}">
                  <a16:creationId xmlns:a16="http://schemas.microsoft.com/office/drawing/2014/main" id="{FBE39EB3-0168-4A5D-800A-D7A2113DD7A9}"/>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下面程序是否有问题，为什么？如果有问题，该如何修改？</a:t>
              </a:r>
            </a:p>
          </p:txBody>
        </p:sp>
        <p:sp>
          <p:nvSpPr>
            <p:cNvPr id="12" name="矩形: 圆角 17">
              <a:extLst>
                <a:ext uri="{FF2B5EF4-FFF2-40B4-BE49-F238E27FC236}">
                  <a16:creationId xmlns:a16="http://schemas.microsoft.com/office/drawing/2014/main" id="{65C7DE5A-FD57-4C48-A47B-4106409996CA}"/>
                </a:ext>
              </a:extLst>
            </p:cNvPr>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grpSp>
        <p:nvGrpSpPr>
          <p:cNvPr id="13" name="组合 12">
            <a:extLst>
              <a:ext uri="{FF2B5EF4-FFF2-40B4-BE49-F238E27FC236}">
                <a16:creationId xmlns:a16="http://schemas.microsoft.com/office/drawing/2014/main" id="{883C2CC1-6218-470B-9E7B-3C9641121981}"/>
              </a:ext>
            </a:extLst>
          </p:cNvPr>
          <p:cNvGrpSpPr/>
          <p:nvPr/>
        </p:nvGrpSpPr>
        <p:grpSpPr>
          <a:xfrm>
            <a:off x="219974" y="3302655"/>
            <a:ext cx="8704052" cy="3324008"/>
            <a:chOff x="219974" y="2044323"/>
            <a:chExt cx="8704052" cy="3324008"/>
          </a:xfrm>
        </p:grpSpPr>
        <p:sp>
          <p:nvSpPr>
            <p:cNvPr id="14" name="矩形: 圆顶角 13">
              <a:extLst>
                <a:ext uri="{FF2B5EF4-FFF2-40B4-BE49-F238E27FC236}">
                  <a16:creationId xmlns:a16="http://schemas.microsoft.com/office/drawing/2014/main" id="{2F279441-07CE-45D3-8E25-85DB102FBF3A}"/>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回答：切忌返回局部对象的地址或引用</a:t>
              </a:r>
            </a:p>
          </p:txBody>
        </p:sp>
        <p:sp>
          <p:nvSpPr>
            <p:cNvPr id="15" name="矩形: 圆角 17">
              <a:extLst>
                <a:ext uri="{FF2B5EF4-FFF2-40B4-BE49-F238E27FC236}">
                  <a16:creationId xmlns:a16="http://schemas.microsoft.com/office/drawing/2014/main" id="{77CF23F9-E43C-4DA6-8571-969CF5536459}"/>
                </a:ext>
              </a:extLst>
            </p:cNvPr>
            <p:cNvSpPr/>
            <p:nvPr/>
          </p:nvSpPr>
          <p:spPr>
            <a:xfrm>
              <a:off x="219974" y="2612833"/>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形参对象 </a:t>
              </a:r>
              <a:r>
                <a:rPr lang="en-US" altLang="zh-CN" sz="2000" dirty="0">
                  <a:solidFill>
                    <a:srgbClr val="000000"/>
                  </a:solidFill>
                  <a:latin typeface="LMSans10-Regular-Identity-H"/>
                </a:rPr>
                <a:t>a </a:t>
              </a:r>
              <a:r>
                <a:rPr lang="zh-CN" altLang="en-US" sz="2000" dirty="0">
                  <a:solidFill>
                    <a:srgbClr val="000000"/>
                  </a:solidFill>
                  <a:latin typeface="MicrosoftYaHei"/>
                </a:rPr>
                <a:t>和 </a:t>
              </a:r>
              <a:r>
                <a:rPr lang="en-US" altLang="zh-CN" sz="2000" dirty="0">
                  <a:solidFill>
                    <a:srgbClr val="000000"/>
                  </a:solidFill>
                  <a:latin typeface="LMSans10-Regular-Identity-H"/>
                </a:rPr>
                <a:t>b </a:t>
              </a:r>
              <a:r>
                <a:rPr lang="zh-CN" altLang="en-US" sz="2000" dirty="0">
                  <a:solidFill>
                    <a:srgbClr val="000000"/>
                  </a:solidFill>
                  <a:latin typeface="MicrosoftYaHei"/>
                </a:rPr>
                <a:t>都是局部对象， </a:t>
              </a:r>
              <a:r>
                <a:rPr lang="en-US" altLang="zh-CN" sz="2000" dirty="0">
                  <a:solidFill>
                    <a:srgbClr val="000000"/>
                  </a:solidFill>
                  <a:latin typeface="LMSans10-Regular-Identity-H"/>
                </a:rPr>
                <a:t>maximum </a:t>
              </a:r>
              <a:r>
                <a:rPr lang="zh-CN" altLang="en-US" sz="2000" dirty="0">
                  <a:solidFill>
                    <a:srgbClr val="000000"/>
                  </a:solidFill>
                  <a:latin typeface="MicrosoftYaHei"/>
                </a:rPr>
                <a:t>函数终止时将会从内存中消亡，因</a:t>
              </a:r>
              <a:br>
                <a:rPr lang="zh-CN" altLang="en-US" sz="2000" dirty="0">
                  <a:solidFill>
                    <a:srgbClr val="000000"/>
                  </a:solidFill>
                  <a:latin typeface="MicrosoftYaHei"/>
                </a:rPr>
              </a:br>
              <a:r>
                <a:rPr lang="zh-CN" altLang="en-US" sz="2000" dirty="0">
                  <a:solidFill>
                    <a:srgbClr val="000000"/>
                  </a:solidFill>
                  <a:latin typeface="MicrosoftYaHei"/>
                </a:rPr>
                <a:t>此返回一个已经不存在的对象的引用是无效的引用。</a:t>
              </a:r>
              <a:br>
                <a:rPr lang="zh-CN" altLang="en-US" sz="2800" dirty="0">
                  <a:solidFill>
                    <a:srgbClr val="000000"/>
                  </a:solidFill>
                  <a:latin typeface="MicrosoftYaHei"/>
                </a:rPr>
              </a:b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正确：返回静态局部对象</a:t>
              </a:r>
              <a:r>
                <a:rPr lang="en-US" altLang="zh-CN" sz="2000" dirty="0">
                  <a:solidFill>
                    <a:srgbClr val="008000"/>
                  </a:solidFill>
                  <a:latin typeface="LMMono8-Regular-Identity-H"/>
                </a:rPr>
                <a:t>c</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38079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111231"/>
            <a:ext cx="8704052" cy="3328492"/>
            <a:chOff x="219974" y="2044323"/>
            <a:chExt cx="8704052" cy="3328492"/>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值返回方法比较</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59609"/>
              <a:ext cx="8704052" cy="28132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值返回方式可以返回局部对象的值，但需要借助于一个额外的临时对象完</a:t>
              </a:r>
              <a:br>
                <a:rPr lang="zh-CN" altLang="en-US" sz="2000" dirty="0">
                  <a:solidFill>
                    <a:srgbClr val="000000"/>
                  </a:solidFill>
                  <a:latin typeface="MicrosoftYaHei"/>
                </a:rPr>
              </a:br>
              <a:r>
                <a:rPr lang="zh-CN" altLang="en-US" sz="2000" dirty="0">
                  <a:solidFill>
                    <a:srgbClr val="000000"/>
                  </a:solidFill>
                  <a:latin typeface="MicrosoftYaHei"/>
                </a:rPr>
                <a:t>成值的返回；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引用和指针返回不需要借助于临时对象，但不能返回局部对象的引用或地</a:t>
              </a:r>
              <a:br>
                <a:rPr lang="zh-CN" altLang="en-US" sz="2000" dirty="0">
                  <a:solidFill>
                    <a:srgbClr val="000000"/>
                  </a:solidFill>
                  <a:latin typeface="MicrosoftYaHei"/>
                </a:rPr>
              </a:br>
              <a:r>
                <a:rPr lang="zh-CN" altLang="en-US" sz="2000" dirty="0">
                  <a:solidFill>
                    <a:srgbClr val="000000"/>
                  </a:solidFill>
                  <a:latin typeface="MicrosoftYaHei"/>
                </a:rPr>
                <a:t>址；</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指针返回还经常用于返回一个具有动态存储周期的对象的地址。</a:t>
              </a:r>
              <a:endParaRPr lang="en-US" altLang="zh-CN" sz="2000" dirty="0">
                <a:solidFill>
                  <a:srgbClr val="000000"/>
                </a:solidFill>
                <a:latin typeface="MicrosoftYaHei"/>
              </a:endParaRPr>
            </a:p>
            <a:p>
              <a:pPr>
                <a:lnSpc>
                  <a:spcPct val="150000"/>
                </a:lnSpc>
              </a:pPr>
              <a:r>
                <a:rPr lang="zh-CN" altLang="en-US" sz="2000" dirty="0">
                  <a:solidFill>
                    <a:srgbClr val="000000"/>
                  </a:solidFill>
                  <a:latin typeface="MicrosoftYaHei"/>
                </a:rPr>
                <a:t>根据实际需要并结合安全性和效率来进行选择</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52811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5.1 </a:t>
            </a:r>
            <a:r>
              <a:rPr lang="zh-CN" altLang="en-US" sz="3200" dirty="0">
                <a:solidFill>
                  <a:schemeClr val="bg1"/>
                </a:solidFill>
              </a:rPr>
              <a:t>认识函数</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9FB2086D-9E20-4B76-831F-0A0BE8E55712}"/>
              </a:ext>
            </a:extLst>
          </p:cNvPr>
          <p:cNvGrpSpPr/>
          <p:nvPr/>
        </p:nvGrpSpPr>
        <p:grpSpPr>
          <a:xfrm>
            <a:off x="219974" y="2666234"/>
            <a:ext cx="8704052" cy="1995374"/>
            <a:chOff x="219974" y="2044323"/>
            <a:chExt cx="8704052" cy="1995374"/>
          </a:xfrm>
        </p:grpSpPr>
        <p:sp>
          <p:nvSpPr>
            <p:cNvPr id="13" name="矩形: 圆顶角 12">
              <a:extLst>
                <a:ext uri="{FF2B5EF4-FFF2-40B4-BE49-F238E27FC236}">
                  <a16:creationId xmlns:a16="http://schemas.microsoft.com/office/drawing/2014/main" id="{AC4B3DDC-1250-47B9-8DC4-B9689011A74F}"/>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a:t>
              </a:r>
            </a:p>
          </p:txBody>
        </p:sp>
        <p:sp>
          <p:nvSpPr>
            <p:cNvPr id="18" name="矩形: 圆角 17">
              <a:extLst>
                <a:ext uri="{FF2B5EF4-FFF2-40B4-BE49-F238E27FC236}">
                  <a16:creationId xmlns:a16="http://schemas.microsoft.com/office/drawing/2014/main" id="{8AB33EF2-418F-424A-9C99-14F2ADC5D63D}"/>
                </a:ext>
              </a:extLst>
            </p:cNvPr>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具有名字的语句块。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通过调用函数的名字可以执行相应的代码块；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模块化程序设计的基础。</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153752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81952" y="977626"/>
            <a:ext cx="8864337" cy="1481833"/>
            <a:chOff x="219974" y="2044323"/>
            <a:chExt cx="7811918" cy="1481833"/>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重载</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59609"/>
              <a:ext cx="7811918"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把同一作用域下具有相同名字但不同形参列表的一组函数称为重载</a:t>
              </a:r>
              <a:r>
                <a:rPr lang="en-US" altLang="zh-CN" sz="2000" dirty="0">
                  <a:solidFill>
                    <a:srgbClr val="000000"/>
                  </a:solidFill>
                  <a:latin typeface="MicrosoftYaHei"/>
                </a:rPr>
                <a:t>(</a:t>
              </a:r>
              <a:r>
                <a:rPr lang="en-US" altLang="zh-CN" sz="2000" dirty="0">
                  <a:solidFill>
                    <a:srgbClr val="000000"/>
                  </a:solidFill>
                  <a:latin typeface="LMSans10-Regular-Identity-H"/>
                </a:rPr>
                <a:t>overloaded</a:t>
              </a:r>
              <a:r>
                <a:rPr lang="en-US" altLang="zh-CN" sz="2000" dirty="0">
                  <a:solidFill>
                    <a:srgbClr val="000000"/>
                  </a:solidFill>
                  <a:latin typeface="MicrosoftYaHei"/>
                </a:rPr>
                <a:t>)</a:t>
              </a:r>
              <a:r>
                <a:rPr lang="zh-CN" altLang="en-US" sz="2000" dirty="0">
                  <a:solidFill>
                    <a:srgbClr val="000000"/>
                  </a:solidFill>
                  <a:latin typeface="MicrosoftYaHei"/>
                </a:rPr>
                <a:t>函数，这些函数执行相似的操作。</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EC0FF676-AA8E-4ED5-A514-02985F70FD86}"/>
              </a:ext>
            </a:extLst>
          </p:cNvPr>
          <p:cNvGrpSpPr/>
          <p:nvPr/>
        </p:nvGrpSpPr>
        <p:grpSpPr>
          <a:xfrm>
            <a:off x="81952" y="2622897"/>
            <a:ext cx="4922534" cy="4017875"/>
            <a:chOff x="-90766" y="2044323"/>
            <a:chExt cx="4490048" cy="4017875"/>
          </a:xfrm>
        </p:grpSpPr>
        <p:sp>
          <p:nvSpPr>
            <p:cNvPr id="8" name="矩形: 圆顶角 7">
              <a:extLst>
                <a:ext uri="{FF2B5EF4-FFF2-40B4-BE49-F238E27FC236}">
                  <a16:creationId xmlns:a16="http://schemas.microsoft.com/office/drawing/2014/main" id="{E74D7058-58D9-4A00-A126-2194F230746A}"/>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5" y="2584323"/>
              <a:ext cx="4490047" cy="347787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a,</a:t>
              </a:r>
              <a:r>
                <a:rPr lang="en-US" altLang="zh-CN" sz="2000" dirty="0" err="1">
                  <a:solidFill>
                    <a:srgbClr val="0000FF"/>
                  </a:solidFill>
                  <a:latin typeface="LMMono8-Regular-Identity-H"/>
                </a:rPr>
                <a:t>const</a:t>
              </a:r>
              <a:r>
                <a:rPr lang="en-US" altLang="zh-CN" sz="2000" dirty="0">
                  <a:solidFill>
                    <a:srgbClr val="0000FF"/>
                  </a:solidFill>
                  <a:latin typeface="LMMono8-Regular-Identity-H"/>
                </a:rPr>
                <a: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p>
            <a:p>
              <a:r>
                <a:rPr lang="en-US" altLang="zh-CN" sz="2000" dirty="0">
                  <a:solidFill>
                    <a:srgbClr val="000000"/>
                  </a:solidFill>
                  <a:latin typeface="LMMono8-Regular-Identity-H"/>
                </a:rPr>
                <a:t>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a:t>
              </a:r>
              <a:r>
                <a:rPr lang="zh-CN" altLang="en-US"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p>
          </p:txBody>
        </p:sp>
      </p:grpSp>
      <p:grpSp>
        <p:nvGrpSpPr>
          <p:cNvPr id="10" name="组合 9">
            <a:extLst>
              <a:ext uri="{FF2B5EF4-FFF2-40B4-BE49-F238E27FC236}">
                <a16:creationId xmlns:a16="http://schemas.microsoft.com/office/drawing/2014/main" id="{7EC9A3BF-7948-4748-A66D-C915C7D411AE}"/>
              </a:ext>
            </a:extLst>
          </p:cNvPr>
          <p:cNvGrpSpPr/>
          <p:nvPr/>
        </p:nvGrpSpPr>
        <p:grpSpPr>
          <a:xfrm>
            <a:off x="5115695" y="2622897"/>
            <a:ext cx="3830595" cy="3815805"/>
            <a:chOff x="122621" y="2044323"/>
            <a:chExt cx="3830595" cy="3815805"/>
          </a:xfrm>
        </p:grpSpPr>
        <p:sp>
          <p:nvSpPr>
            <p:cNvPr id="11" name="矩形: 圆顶角 10">
              <a:extLst>
                <a:ext uri="{FF2B5EF4-FFF2-40B4-BE49-F238E27FC236}">
                  <a16:creationId xmlns:a16="http://schemas.microsoft.com/office/drawing/2014/main" id="{24A21E4A-78AC-472E-8692-742CE78AAC1B}"/>
                </a:ext>
              </a:extLst>
            </p:cNvPr>
            <p:cNvSpPr/>
            <p:nvPr/>
          </p:nvSpPr>
          <p:spPr>
            <a:xfrm>
              <a:off x="122622" y="2044323"/>
              <a:ext cx="383059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最佳匹配的原则</a:t>
              </a:r>
            </a:p>
          </p:txBody>
        </p:sp>
        <p:sp>
          <p:nvSpPr>
            <p:cNvPr id="12" name="矩形: 圆角 17">
              <a:extLst>
                <a:ext uri="{FF2B5EF4-FFF2-40B4-BE49-F238E27FC236}">
                  <a16:creationId xmlns:a16="http://schemas.microsoft.com/office/drawing/2014/main" id="{1606F17F-098E-4EFD-BEA0-635711857FB5}"/>
                </a:ext>
              </a:extLst>
            </p:cNvPr>
            <p:cNvSpPr/>
            <p:nvPr/>
          </p:nvSpPr>
          <p:spPr>
            <a:xfrm>
              <a:off x="122621" y="2559609"/>
              <a:ext cx="3830594"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如果有精确匹配的函数，则调用此函数；否则选择实参与形参类型最接近的转换函数；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如果有一个以上无法区分的匹配，则会出现二义性调用</a:t>
              </a:r>
              <a:br>
                <a:rPr lang="zh-CN" altLang="en-US" sz="2000" dirty="0">
                  <a:solidFill>
                    <a:srgbClr val="000000"/>
                  </a:solidFill>
                  <a:latin typeface="MicrosoftYaHei"/>
                </a:rPr>
              </a:br>
              <a:r>
                <a:rPr lang="zh-CN" altLang="en-US" sz="2000" dirty="0">
                  <a:solidFill>
                    <a:srgbClr val="000000"/>
                  </a:solidFill>
                  <a:latin typeface="MicrosoftYaHei"/>
                </a:rPr>
                <a:t>（</a:t>
              </a:r>
              <a:r>
                <a:rPr lang="en-US" altLang="zh-CN" sz="2000" dirty="0">
                  <a:solidFill>
                    <a:srgbClr val="000000"/>
                  </a:solidFill>
                  <a:latin typeface="LMSans10-Regular-Identity-H"/>
                </a:rPr>
                <a:t>ambiguous call</a:t>
              </a:r>
              <a:r>
                <a:rPr lang="zh-CN" altLang="en-US" sz="2000" dirty="0">
                  <a:solidFill>
                    <a:srgbClr val="000000"/>
                  </a:solidFill>
                  <a:latin typeface="MicrosoftYaHei"/>
                </a:rPr>
                <a:t>）错误；</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如果找不到任何一个与实参相匹配的函数，则会出现无匹配错误。</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0643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5.5.1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EC0FF676-AA8E-4ED5-A514-02985F70FD86}"/>
              </a:ext>
            </a:extLst>
          </p:cNvPr>
          <p:cNvGrpSpPr/>
          <p:nvPr/>
        </p:nvGrpSpPr>
        <p:grpSpPr>
          <a:xfrm>
            <a:off x="219974" y="1135165"/>
            <a:ext cx="8704051" cy="3402322"/>
            <a:chOff x="-90766" y="2044323"/>
            <a:chExt cx="4490048" cy="3402322"/>
          </a:xfrm>
        </p:grpSpPr>
        <p:sp>
          <p:nvSpPr>
            <p:cNvPr id="8" name="矩形: 圆顶角 7">
              <a:extLst>
                <a:ext uri="{FF2B5EF4-FFF2-40B4-BE49-F238E27FC236}">
                  <a16:creationId xmlns:a16="http://schemas.microsoft.com/office/drawing/2014/main" id="{E74D7058-58D9-4A00-A126-2194F230746A}"/>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5" y="2584323"/>
              <a:ext cx="4490047"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6E959080-1BF6-4E16-A38C-38EC35DA06C0}"/>
              </a:ext>
            </a:extLst>
          </p:cNvPr>
          <p:cNvGrpSpPr/>
          <p:nvPr/>
        </p:nvGrpSpPr>
        <p:grpSpPr>
          <a:xfrm>
            <a:off x="219971" y="4693079"/>
            <a:ext cx="8704052" cy="1535057"/>
            <a:chOff x="219974" y="2044323"/>
            <a:chExt cx="8704052" cy="1535057"/>
          </a:xfrm>
        </p:grpSpPr>
        <p:sp>
          <p:nvSpPr>
            <p:cNvPr id="17" name="矩形: 圆顶角 16">
              <a:extLst>
                <a:ext uri="{FF2B5EF4-FFF2-40B4-BE49-F238E27FC236}">
                  <a16:creationId xmlns:a16="http://schemas.microsoft.com/office/drawing/2014/main" id="{3FBDF95C-74A8-4FC4-8738-7DA5A98E523C}"/>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以下函数调用第几个重载函数？</a:t>
              </a:r>
            </a:p>
          </p:txBody>
        </p:sp>
        <p:sp>
          <p:nvSpPr>
            <p:cNvPr id="18" name="矩形: 圆角 17">
              <a:extLst>
                <a:ext uri="{FF2B5EF4-FFF2-40B4-BE49-F238E27FC236}">
                  <a16:creationId xmlns:a16="http://schemas.microsoft.com/office/drawing/2014/main" id="{2594C67A-B249-49B5-984B-ACF05D6D4388}"/>
                </a:ext>
              </a:extLst>
            </p:cNvPr>
            <p:cNvSpPr/>
            <p:nvPr/>
          </p:nvSpPr>
          <p:spPr>
            <a:xfrm>
              <a:off x="219974" y="261283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err="1">
                  <a:solidFill>
                    <a:srgbClr val="000000"/>
                  </a:solidFill>
                  <a:latin typeface="LMMono8-Regular-Identity-H"/>
                </a:rPr>
                <a:t>getMax</a:t>
              </a:r>
              <a:r>
                <a:rPr lang="en-US" altLang="zh-CN" sz="2000" dirty="0">
                  <a:solidFill>
                    <a:srgbClr val="000000"/>
                  </a:solidFill>
                  <a:latin typeface="LMMono8-Regular-Identity-H"/>
                </a:rPr>
                <a:t>(7, 8);</a:t>
              </a:r>
              <a:br>
                <a:rPr lang="en-US" altLang="zh-CN" sz="2000" dirty="0">
                  <a:solidFill>
                    <a:srgbClr val="000000"/>
                  </a:solidFill>
                  <a:latin typeface="LMMono8-Regular-Identity-H"/>
                </a:rPr>
              </a:b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BF8040"/>
                  </a:solidFill>
                  <a:latin typeface="LMMono8-Regular-Identity-H"/>
                </a:rPr>
                <a:t>"C++"</a:t>
              </a:r>
              <a:r>
                <a:rPr lang="en-US" altLang="zh-CN" sz="2000" dirty="0">
                  <a:solidFill>
                    <a:srgbClr val="000000"/>
                  </a:solidFill>
                  <a:latin typeface="LMMono8-Regular-Identity-H"/>
                </a:rPr>
                <a:t>, </a:t>
              </a:r>
              <a:r>
                <a:rPr lang="en-US" altLang="zh-CN" sz="2000" dirty="0">
                  <a:solidFill>
                    <a:srgbClr val="BF8040"/>
                  </a:solidFill>
                  <a:latin typeface="LMMono8-Regular-Identity-H"/>
                </a:rPr>
                <a:t>"Programming"</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50559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EC0FF676-AA8E-4ED5-A514-02985F70FD86}"/>
              </a:ext>
            </a:extLst>
          </p:cNvPr>
          <p:cNvGrpSpPr/>
          <p:nvPr/>
        </p:nvGrpSpPr>
        <p:grpSpPr>
          <a:xfrm>
            <a:off x="335304" y="2888987"/>
            <a:ext cx="3833043" cy="940110"/>
            <a:chOff x="-90765" y="2044323"/>
            <a:chExt cx="1977303" cy="940110"/>
          </a:xfrm>
        </p:grpSpPr>
        <p:sp>
          <p:nvSpPr>
            <p:cNvPr id="8" name="矩形: 圆顶角 7">
              <a:extLst>
                <a:ext uri="{FF2B5EF4-FFF2-40B4-BE49-F238E27FC236}">
                  <a16:creationId xmlns:a16="http://schemas.microsoft.com/office/drawing/2014/main" id="{E74D7058-58D9-4A00-A126-2194F230746A}"/>
                </a:ext>
              </a:extLst>
            </p:cNvPr>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3" y="2584323"/>
              <a:ext cx="1977301" cy="4001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21);</a:t>
              </a:r>
              <a:r>
                <a:rPr lang="en-US" altLang="zh-CN" sz="2000" dirty="0"/>
                <a:t> </a:t>
              </a:r>
              <a:endParaRPr lang="zh-CN" altLang="en-US" sz="24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49940E65-989A-4EB0-8F6D-0DB1D2C14F6B}"/>
              </a:ext>
            </a:extLst>
          </p:cNvPr>
          <p:cNvGrpSpPr/>
          <p:nvPr/>
        </p:nvGrpSpPr>
        <p:grpSpPr>
          <a:xfrm>
            <a:off x="335304" y="4746449"/>
            <a:ext cx="8704049" cy="1044000"/>
            <a:chOff x="-90766" y="2044323"/>
            <a:chExt cx="4490047" cy="1044000"/>
          </a:xfrm>
        </p:grpSpPr>
        <p:sp>
          <p:nvSpPr>
            <p:cNvPr id="12" name="矩形: 圆顶角 11">
              <a:extLst>
                <a:ext uri="{FF2B5EF4-FFF2-40B4-BE49-F238E27FC236}">
                  <a16:creationId xmlns:a16="http://schemas.microsoft.com/office/drawing/2014/main" id="{710C155C-50EC-4433-8BC0-915AFD871631}"/>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形参的默认值可以是任何可以转换成形参类型的表达式</a:t>
              </a:r>
            </a:p>
          </p:txBody>
        </p:sp>
        <p:sp>
          <p:nvSpPr>
            <p:cNvPr id="13" name="矩形: 圆角 17">
              <a:extLst>
                <a:ext uri="{FF2B5EF4-FFF2-40B4-BE49-F238E27FC236}">
                  <a16:creationId xmlns:a16="http://schemas.microsoft.com/office/drawing/2014/main" id="{9CE6B996-4CD1-4E3D-AADF-FD07F5F14A2F}"/>
                </a:ext>
              </a:extLst>
            </p:cNvPr>
            <p:cNvSpPr/>
            <p:nvPr/>
          </p:nvSpPr>
          <p:spPr>
            <a:xfrm>
              <a:off x="-90764" y="2584323"/>
              <a:ext cx="4488785"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a:t>
              </a:r>
              <a:r>
                <a:rPr lang="en-US" altLang="zh-CN" sz="2000" dirty="0" err="1">
                  <a:solidFill>
                    <a:srgbClr val="000000"/>
                  </a:solidFill>
                  <a:latin typeface="LMMono8-Regular-Identity-H"/>
                </a:rPr>
                <a:t>getTime</a:t>
              </a: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4" name="组合 13">
            <a:extLst>
              <a:ext uri="{FF2B5EF4-FFF2-40B4-BE49-F238E27FC236}">
                <a16:creationId xmlns:a16="http://schemas.microsoft.com/office/drawing/2014/main" id="{90E55003-584F-44F6-BB76-EC13F7212DF1}"/>
              </a:ext>
            </a:extLst>
          </p:cNvPr>
          <p:cNvGrpSpPr/>
          <p:nvPr/>
        </p:nvGrpSpPr>
        <p:grpSpPr>
          <a:xfrm>
            <a:off x="4481383" y="2888987"/>
            <a:ext cx="4450873" cy="1502956"/>
            <a:chOff x="-90765" y="2044323"/>
            <a:chExt cx="1977302" cy="1502956"/>
          </a:xfrm>
        </p:grpSpPr>
        <p:sp>
          <p:nvSpPr>
            <p:cNvPr id="15" name="矩形: 圆顶角 14">
              <a:extLst>
                <a:ext uri="{FF2B5EF4-FFF2-40B4-BE49-F238E27FC236}">
                  <a16:creationId xmlns:a16="http://schemas.microsoft.com/office/drawing/2014/main" id="{7933B7D2-4A2F-47FA-B185-175A18A36CEB}"/>
                </a:ext>
              </a:extLst>
            </p:cNvPr>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a:t>
              </a:r>
            </a:p>
          </p:txBody>
        </p:sp>
        <p:sp>
          <p:nvSpPr>
            <p:cNvPr id="19" name="矩形: 圆角 17">
              <a:extLst>
                <a:ext uri="{FF2B5EF4-FFF2-40B4-BE49-F238E27FC236}">
                  <a16:creationId xmlns:a16="http://schemas.microsoft.com/office/drawing/2014/main" id="{09F90D1A-C51C-4BEF-835C-CBB817A608EE}"/>
                </a:ext>
              </a:extLst>
            </p:cNvPr>
            <p:cNvSpPr/>
            <p:nvPr/>
          </p:nvSpPr>
          <p:spPr>
            <a:xfrm>
              <a:off x="-90765" y="2584323"/>
              <a:ext cx="1977301" cy="9629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00"/>
                  </a:solidFill>
                  <a:latin typeface="LMMono8-Regular-Identity-H"/>
                </a:rPr>
                <a:t>turnoff();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省略实参，使用默认值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turnoff(22);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提供实参，接受实参值</a:t>
              </a:r>
              <a:r>
                <a:rPr lang="zh-CN" altLang="en-US" sz="2000" dirty="0"/>
                <a:t> </a:t>
              </a:r>
              <a:endParaRPr lang="zh-CN" altLang="en-US" sz="2400" dirty="0">
                <a:solidFill>
                  <a:srgbClr val="008000"/>
                </a:solidFill>
                <a:latin typeface="LMMono9-Regular-Identity-H"/>
              </a:endParaRPr>
            </a:p>
          </p:txBody>
        </p:sp>
      </p:grpSp>
      <p:grpSp>
        <p:nvGrpSpPr>
          <p:cNvPr id="20" name="组合 19">
            <a:extLst>
              <a:ext uri="{FF2B5EF4-FFF2-40B4-BE49-F238E27FC236}">
                <a16:creationId xmlns:a16="http://schemas.microsoft.com/office/drawing/2014/main" id="{9F8F3958-FBDD-47D1-9517-8F20BBED1309}"/>
              </a:ext>
            </a:extLst>
          </p:cNvPr>
          <p:cNvGrpSpPr/>
          <p:nvPr/>
        </p:nvGrpSpPr>
        <p:grpSpPr>
          <a:xfrm>
            <a:off x="335304" y="1438531"/>
            <a:ext cx="8596952" cy="1020168"/>
            <a:chOff x="219974" y="2044323"/>
            <a:chExt cx="7811918" cy="1020168"/>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默认参数</a:t>
              </a:r>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函数的某些形参总是接受一个默认的实参值（</a:t>
              </a:r>
              <a:r>
                <a:rPr lang="en-US" altLang="zh-CN" sz="2000" dirty="0">
                  <a:solidFill>
                    <a:srgbClr val="000000"/>
                  </a:solidFill>
                  <a:latin typeface="LMSans10-Regular-Identity-H"/>
                </a:rPr>
                <a:t>default argument</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16641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20" name="组合 19">
            <a:extLst>
              <a:ext uri="{FF2B5EF4-FFF2-40B4-BE49-F238E27FC236}">
                <a16:creationId xmlns:a16="http://schemas.microsoft.com/office/drawing/2014/main" id="{9F8F3958-FBDD-47D1-9517-8F20BBED1309}"/>
              </a:ext>
            </a:extLst>
          </p:cNvPr>
          <p:cNvGrpSpPr/>
          <p:nvPr/>
        </p:nvGrpSpPr>
        <p:grpSpPr>
          <a:xfrm>
            <a:off x="219974" y="1003617"/>
            <a:ext cx="8704051" cy="1020168"/>
            <a:chOff x="219974" y="2044323"/>
            <a:chExt cx="7811918" cy="1020168"/>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具有多个默认值</a:t>
              </a:r>
              <a:r>
                <a:rPr lang="zh-CN" altLang="en-US" sz="2400" dirty="0"/>
                <a:t> </a:t>
              </a:r>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一个函数可以有多个默认值，但所有具有默认值的参数必须</a:t>
              </a:r>
              <a:r>
                <a:rPr lang="zh-CN" altLang="en-US" sz="2000" dirty="0">
                  <a:solidFill>
                    <a:srgbClr val="FF0000"/>
                  </a:solidFill>
                  <a:latin typeface="MicrosoftYaHei"/>
                </a:rPr>
                <a:t>靠右侧</a:t>
              </a:r>
              <a:r>
                <a:rPr lang="zh-CN" altLang="en-US" sz="2000" dirty="0">
                  <a:solidFill>
                    <a:srgbClr val="000000"/>
                  </a:solidFill>
                  <a:latin typeface="MicrosoftYaHei"/>
                </a:rPr>
                <a:t>放置。</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98291B3D-B852-49F7-AD83-989D25EC935F}"/>
              </a:ext>
            </a:extLst>
          </p:cNvPr>
          <p:cNvGrpSpPr/>
          <p:nvPr/>
        </p:nvGrpSpPr>
        <p:grpSpPr>
          <a:xfrm>
            <a:off x="219973" y="2195445"/>
            <a:ext cx="8704052" cy="1996721"/>
            <a:chOff x="219974" y="2044323"/>
            <a:chExt cx="8704052" cy="1996721"/>
          </a:xfrm>
        </p:grpSpPr>
        <p:sp>
          <p:nvSpPr>
            <p:cNvPr id="17" name="矩形: 圆顶角 16">
              <a:extLst>
                <a:ext uri="{FF2B5EF4-FFF2-40B4-BE49-F238E27FC236}">
                  <a16:creationId xmlns:a16="http://schemas.microsoft.com/office/drawing/2014/main" id="{DE01AFB8-3645-4D83-908A-E67C73D6E8F5}"/>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定义是否正确？</a:t>
              </a:r>
            </a:p>
          </p:txBody>
        </p:sp>
        <p:sp>
          <p:nvSpPr>
            <p:cNvPr id="18" name="矩形: 圆角 17">
              <a:extLst>
                <a:ext uri="{FF2B5EF4-FFF2-40B4-BE49-F238E27FC236}">
                  <a16:creationId xmlns:a16="http://schemas.microsoft.com/office/drawing/2014/main" id="{CB800D8E-FB96-4C6E-8FE4-C5EF9682577D}"/>
                </a:ext>
              </a:extLst>
            </p:cNvPr>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r>
                <a:rPr lang="en-US" altLang="zh-CN" sz="2000" dirty="0"/>
                <a:t> </a:t>
              </a:r>
              <a:endParaRPr lang="en-US" sz="2000" dirty="0">
                <a:solidFill>
                  <a:srgbClr val="000000"/>
                </a:solidFill>
                <a:latin typeface="Consolas" panose="020B0609020204030204" pitchFamily="49" charset="0"/>
              </a:endParaRPr>
            </a:p>
          </p:txBody>
        </p:sp>
      </p:grpSp>
      <p:grpSp>
        <p:nvGrpSpPr>
          <p:cNvPr id="23" name="组合 22">
            <a:extLst>
              <a:ext uri="{FF2B5EF4-FFF2-40B4-BE49-F238E27FC236}">
                <a16:creationId xmlns:a16="http://schemas.microsoft.com/office/drawing/2014/main" id="{DB373F32-E98A-4865-83AB-D211F2FBB5B2}"/>
              </a:ext>
            </a:extLst>
          </p:cNvPr>
          <p:cNvGrpSpPr/>
          <p:nvPr/>
        </p:nvGrpSpPr>
        <p:grpSpPr>
          <a:xfrm>
            <a:off x="219973" y="4362659"/>
            <a:ext cx="8704052" cy="1993131"/>
            <a:chOff x="219974" y="2044323"/>
            <a:chExt cx="8704052" cy="1993131"/>
          </a:xfrm>
        </p:grpSpPr>
        <p:sp>
          <p:nvSpPr>
            <p:cNvPr id="24" name="矩形: 圆顶角 23">
              <a:extLst>
                <a:ext uri="{FF2B5EF4-FFF2-40B4-BE49-F238E27FC236}">
                  <a16:creationId xmlns:a16="http://schemas.microsoft.com/office/drawing/2014/main" id="{CED2A6E2-AE7A-4371-B3F2-E07D84FD239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答案</a:t>
              </a:r>
            </a:p>
          </p:txBody>
        </p:sp>
        <p:sp>
          <p:nvSpPr>
            <p:cNvPr id="25" name="矩形: 圆角 17">
              <a:extLst>
                <a:ext uri="{FF2B5EF4-FFF2-40B4-BE49-F238E27FC236}">
                  <a16:creationId xmlns:a16="http://schemas.microsoft.com/office/drawing/2014/main" id="{2B32F222-1670-472B-B962-3C1FA3AEBF47}"/>
                </a:ext>
              </a:extLst>
            </p:cNvPr>
            <p:cNvSpPr/>
            <p:nvPr/>
          </p:nvSpPr>
          <p:spPr>
            <a:xfrm>
              <a:off x="219974" y="261283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正确：部分参数具有默认值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错误：最右侧参数没有默认值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正确：所有参数具有默认值</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26313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20" name="组合 19">
            <a:extLst>
              <a:ext uri="{FF2B5EF4-FFF2-40B4-BE49-F238E27FC236}">
                <a16:creationId xmlns:a16="http://schemas.microsoft.com/office/drawing/2014/main" id="{9F8F3958-FBDD-47D1-9517-8F20BBED1309}"/>
              </a:ext>
            </a:extLst>
          </p:cNvPr>
          <p:cNvGrpSpPr/>
          <p:nvPr/>
        </p:nvGrpSpPr>
        <p:grpSpPr>
          <a:xfrm>
            <a:off x="219974" y="904761"/>
            <a:ext cx="8704051" cy="2020442"/>
            <a:chOff x="219974" y="2044323"/>
            <a:chExt cx="7811918" cy="2020442"/>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函数优缺点</a:t>
              </a:r>
              <a:endParaRPr lang="zh-CN" altLang="en-US" sz="2400" dirty="0"/>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函数的使用体现了模块化程序设计思想，降低了程序设计的复杂性；</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函数调用，比如执行流的转移操作、参数传递、返回值处理等，需要时间</a:t>
              </a:r>
              <a:br>
                <a:rPr lang="zh-CN" altLang="en-US" sz="2000" dirty="0">
                  <a:solidFill>
                    <a:srgbClr val="000000"/>
                  </a:solidFill>
                  <a:latin typeface="MicrosoftYaHei"/>
                </a:rPr>
              </a:br>
              <a:r>
                <a:rPr lang="zh-CN" altLang="en-US" sz="2000" dirty="0">
                  <a:solidFill>
                    <a:srgbClr val="000000"/>
                  </a:solidFill>
                  <a:latin typeface="MicrosoftYaHei"/>
                </a:rPr>
                <a:t>和空间的开销。</a:t>
              </a:r>
              <a:endParaRPr lang="en-US" altLang="zh-CN" sz="2000" dirty="0">
                <a:solidFill>
                  <a:srgbClr val="000000"/>
                </a:solidFill>
                <a:latin typeface="MicrosoftYaHei"/>
              </a:endParaRPr>
            </a:p>
            <a:p>
              <a:pPr>
                <a:lnSpc>
                  <a:spcPts val="2800"/>
                </a:lnSpc>
              </a:pPr>
              <a:r>
                <a:rPr lang="en-US" altLang="zh-CN" sz="2000" dirty="0">
                  <a:solidFill>
                    <a:srgbClr val="000000"/>
                  </a:solidFill>
                  <a:latin typeface="LMSans10-Regular-Identity-H"/>
                </a:rPr>
                <a:t>C++ </a:t>
              </a:r>
              <a:r>
                <a:rPr lang="zh-CN" altLang="en-US" sz="2000" dirty="0">
                  <a:solidFill>
                    <a:srgbClr val="000000"/>
                  </a:solidFill>
                  <a:latin typeface="MicrosoftYaHei"/>
                </a:rPr>
                <a:t>提供了一种即保证函数化的形式又兼顾执行效率的方法： </a:t>
              </a:r>
              <a:r>
                <a:rPr lang="zh-CN" altLang="en-US" sz="2000" dirty="0">
                  <a:solidFill>
                    <a:srgbClr val="FF0000"/>
                  </a:solidFill>
                  <a:latin typeface="MicrosoftYaHei"/>
                </a:rPr>
                <a:t>内联函数</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021ABC0A-C18D-40D4-AE4F-C33E56FF30F6}"/>
              </a:ext>
            </a:extLst>
          </p:cNvPr>
          <p:cNvGrpSpPr/>
          <p:nvPr/>
        </p:nvGrpSpPr>
        <p:grpSpPr>
          <a:xfrm>
            <a:off x="219974" y="4209129"/>
            <a:ext cx="8761347" cy="1302296"/>
            <a:chOff x="219974" y="2044323"/>
            <a:chExt cx="7811918" cy="1302296"/>
          </a:xfrm>
        </p:grpSpPr>
        <p:sp>
          <p:nvSpPr>
            <p:cNvPr id="14" name="矩形: 圆顶角 13">
              <a:extLst>
                <a:ext uri="{FF2B5EF4-FFF2-40B4-BE49-F238E27FC236}">
                  <a16:creationId xmlns:a16="http://schemas.microsoft.com/office/drawing/2014/main" id="{136DEB36-CC22-41B1-A268-17071BA326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减少开销</a:t>
              </a:r>
              <a:endParaRPr lang="zh-CN" altLang="en-US" sz="2400" dirty="0"/>
            </a:p>
          </p:txBody>
        </p:sp>
        <p:sp>
          <p:nvSpPr>
            <p:cNvPr id="15" name="矩形: 圆角 17">
              <a:extLst>
                <a:ext uri="{FF2B5EF4-FFF2-40B4-BE49-F238E27FC236}">
                  <a16:creationId xmlns:a16="http://schemas.microsoft.com/office/drawing/2014/main" id="{13D74A9D-621D-4E63-BA9E-363A9D7A180E}"/>
                </a:ext>
              </a:extLst>
            </p:cNvPr>
            <p:cNvSpPr/>
            <p:nvPr/>
          </p:nvSpPr>
          <p:spPr>
            <a:xfrm>
              <a:off x="219974" y="2559609"/>
              <a:ext cx="7811918" cy="7870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zh-CN" altLang="en-US" sz="2000" dirty="0">
                  <a:solidFill>
                    <a:srgbClr val="000000"/>
                  </a:solidFill>
                  <a:latin typeface="MicrosoftYaHei"/>
                </a:rPr>
                <a:t>编译器将在调用处嵌入内联函数的代码，不会发生函数调用，因而也不会产生函数调用的开销了。</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BD6335C0-5F68-409D-B532-356A0998BD60}"/>
              </a:ext>
            </a:extLst>
          </p:cNvPr>
          <p:cNvGrpSpPr/>
          <p:nvPr/>
        </p:nvGrpSpPr>
        <p:grpSpPr>
          <a:xfrm>
            <a:off x="219973" y="5616182"/>
            <a:ext cx="8761347" cy="1072509"/>
            <a:chOff x="81952" y="2044323"/>
            <a:chExt cx="8842074" cy="1072509"/>
          </a:xfrm>
        </p:grpSpPr>
        <p:sp>
          <p:nvSpPr>
            <p:cNvPr id="26" name="矩形: 圆顶角 25">
              <a:extLst>
                <a:ext uri="{FF2B5EF4-FFF2-40B4-BE49-F238E27FC236}">
                  <a16:creationId xmlns:a16="http://schemas.microsoft.com/office/drawing/2014/main" id="{7C62AEA0-DC21-40D6-84CE-8CE1FEC461AC}"/>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注意</a:t>
              </a:r>
              <a:endParaRPr lang="zh-CN" altLang="en-US" sz="2400" dirty="0"/>
            </a:p>
          </p:txBody>
        </p:sp>
        <p:sp>
          <p:nvSpPr>
            <p:cNvPr id="27" name="矩形: 圆角 17">
              <a:extLst>
                <a:ext uri="{FF2B5EF4-FFF2-40B4-BE49-F238E27FC236}">
                  <a16:creationId xmlns:a16="http://schemas.microsoft.com/office/drawing/2014/main" id="{25AC8A35-EEA2-4B40-8409-4D6A86578291}"/>
                </a:ext>
              </a:extLst>
            </p:cNvPr>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对于编译器来说， </a:t>
              </a:r>
              <a:r>
                <a:rPr lang="en-US" altLang="zh-CN" sz="2000" dirty="0">
                  <a:solidFill>
                    <a:srgbClr val="000000"/>
                  </a:solidFill>
                  <a:latin typeface="LMSans10-Regular-Identity-H"/>
                </a:rPr>
                <a:t>inline </a:t>
              </a:r>
              <a:r>
                <a:rPr lang="zh-CN" altLang="en-US" sz="2000" dirty="0">
                  <a:solidFill>
                    <a:srgbClr val="000000"/>
                  </a:solidFill>
                  <a:latin typeface="MicrosoftYaHei"/>
                </a:rPr>
                <a:t>关键字只是一个建议。</a:t>
              </a:r>
              <a:r>
                <a:rPr lang="zh-CN" altLang="en-US" sz="2000" dirty="0"/>
                <a:t> </a:t>
              </a:r>
              <a:endParaRPr lang="en-US" altLang="zh-CN" sz="2000" dirty="0">
                <a:solidFill>
                  <a:srgbClr val="000000"/>
                </a:solidFill>
                <a:latin typeface="MicrosoftYaHei"/>
              </a:endParaRPr>
            </a:p>
          </p:txBody>
        </p:sp>
      </p:grpSp>
      <p:grpSp>
        <p:nvGrpSpPr>
          <p:cNvPr id="28" name="组合 27">
            <a:extLst>
              <a:ext uri="{FF2B5EF4-FFF2-40B4-BE49-F238E27FC236}">
                <a16:creationId xmlns:a16="http://schemas.microsoft.com/office/drawing/2014/main" id="{571D6EAE-CD7E-484F-8C81-C2556A87F52A}"/>
              </a:ext>
            </a:extLst>
          </p:cNvPr>
          <p:cNvGrpSpPr/>
          <p:nvPr/>
        </p:nvGrpSpPr>
        <p:grpSpPr>
          <a:xfrm>
            <a:off x="219973" y="3042486"/>
            <a:ext cx="8704052" cy="1044882"/>
            <a:chOff x="219974" y="2044323"/>
            <a:chExt cx="8704052" cy="1044882"/>
          </a:xfrm>
        </p:grpSpPr>
        <p:sp>
          <p:nvSpPr>
            <p:cNvPr id="29" name="矩形: 圆顶角 28">
              <a:extLst>
                <a:ext uri="{FF2B5EF4-FFF2-40B4-BE49-F238E27FC236}">
                  <a16:creationId xmlns:a16="http://schemas.microsoft.com/office/drawing/2014/main" id="{5AA9FE6C-99D4-4166-A256-8C0C14DF65A3}"/>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30" name="矩形: 圆角 17">
              <a:extLst>
                <a:ext uri="{FF2B5EF4-FFF2-40B4-BE49-F238E27FC236}">
                  <a16:creationId xmlns:a16="http://schemas.microsoft.com/office/drawing/2014/main" id="{6BDB6EA6-4A6B-4D06-98A5-10EF722F54C3}"/>
                </a:ext>
              </a:extLst>
            </p:cNvPr>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inline 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r>
                <a:rPr lang="en-US" altLang="zh-CN" sz="2000" dirty="0">
                  <a:solidFill>
                    <a:srgbClr val="008000"/>
                  </a:solidFill>
                  <a:latin typeface="LMMono8-Regular-Identity-H"/>
                </a:rPr>
                <a:t>/*...*/ </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6809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0817B778-29FA-46BD-89BA-6EB682C80D43}"/>
              </a:ext>
            </a:extLst>
          </p:cNvPr>
          <p:cNvGrpSpPr/>
          <p:nvPr/>
        </p:nvGrpSpPr>
        <p:grpSpPr>
          <a:xfrm>
            <a:off x="219974" y="1142765"/>
            <a:ext cx="8704052" cy="1108510"/>
            <a:chOff x="219974" y="2044323"/>
            <a:chExt cx="8704052" cy="1108510"/>
          </a:xfrm>
        </p:grpSpPr>
        <p:sp>
          <p:nvSpPr>
            <p:cNvPr id="17" name="矩形: 圆顶角 16">
              <a:extLst>
                <a:ext uri="{FF2B5EF4-FFF2-40B4-BE49-F238E27FC236}">
                  <a16:creationId xmlns:a16="http://schemas.microsoft.com/office/drawing/2014/main" id="{C8DF540A-7FFB-4C75-8D71-BEFCF323BE75}"/>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5.2</a:t>
              </a:r>
              <a:r>
                <a:rPr lang="zh-CN" altLang="en-US" sz="2400" dirty="0"/>
                <a:t>：</a:t>
              </a:r>
            </a:p>
          </p:txBody>
        </p:sp>
        <p:sp>
          <p:nvSpPr>
            <p:cNvPr id="18" name="矩形: 圆角 17">
              <a:extLst>
                <a:ext uri="{FF2B5EF4-FFF2-40B4-BE49-F238E27FC236}">
                  <a16:creationId xmlns:a16="http://schemas.microsoft.com/office/drawing/2014/main" id="{8ED2E709-0A19-49CD-8020-81BD03FCA086}"/>
                </a:ext>
              </a:extLst>
            </p:cNvPr>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利用冒泡排序法将容器中的学生成绩排序。</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5A931D8D-9957-401C-AD43-CDCCDEE33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302" y="2514099"/>
            <a:ext cx="5580000" cy="3595736"/>
          </a:xfrm>
          <a:prstGeom prst="rect">
            <a:avLst/>
          </a:prstGeom>
        </p:spPr>
      </p:pic>
    </p:spTree>
    <p:extLst>
      <p:ext uri="{BB962C8B-B14F-4D97-AF65-F5344CB8AC3E}">
        <p14:creationId xmlns:p14="http://schemas.microsoft.com/office/powerpoint/2010/main" val="391025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8" name="组合 7">
            <a:extLst>
              <a:ext uri="{FF2B5EF4-FFF2-40B4-BE49-F238E27FC236}">
                <a16:creationId xmlns:a16="http://schemas.microsoft.com/office/drawing/2014/main" id="{28E20B61-10A0-4B05-88A0-C5BFEB918C37}"/>
              </a:ext>
            </a:extLst>
          </p:cNvPr>
          <p:cNvGrpSpPr/>
          <p:nvPr/>
        </p:nvGrpSpPr>
        <p:grpSpPr>
          <a:xfrm>
            <a:off x="219974" y="871304"/>
            <a:ext cx="8704052" cy="5895312"/>
            <a:chOff x="219974" y="2044323"/>
            <a:chExt cx="8704052" cy="5895312"/>
          </a:xfrm>
        </p:grpSpPr>
        <p:sp>
          <p:nvSpPr>
            <p:cNvPr id="9" name="矩形: 圆顶角 8">
              <a:extLst>
                <a:ext uri="{FF2B5EF4-FFF2-40B4-BE49-F238E27FC236}">
                  <a16:creationId xmlns:a16="http://schemas.microsoft.com/office/drawing/2014/main" id="{C47AE00E-918A-43C3-BAD8-DC05990DD9B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利用冒泡排序法将容器中的学生成绩排序</a:t>
              </a:r>
            </a:p>
          </p:txBody>
        </p:sp>
        <p:sp>
          <p:nvSpPr>
            <p:cNvPr id="10" name="矩形: 圆角 17">
              <a:extLst>
                <a:ext uri="{FF2B5EF4-FFF2-40B4-BE49-F238E27FC236}">
                  <a16:creationId xmlns:a16="http://schemas.microsoft.com/office/drawing/2014/main" id="{0066EF58-7531-481F-8484-D4C4DD9AD348}"/>
                </a:ext>
              </a:extLst>
            </p:cNvPr>
            <p:cNvSpPr/>
            <p:nvPr/>
          </p:nvSpPr>
          <p:spPr>
            <a:xfrm>
              <a:off x="219974" y="2584323"/>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inline 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&amp;x, </a:t>
              </a:r>
              <a:r>
                <a:rPr lang="en-US" altLang="zh-CN" dirty="0">
                  <a:solidFill>
                    <a:srgbClr val="0000FF"/>
                  </a:solidFill>
                  <a:latin typeface="LMMono8-Regular-Identity-H"/>
                </a:rPr>
                <a:t>int </a:t>
              </a:r>
              <a:r>
                <a:rPr lang="en-US" altLang="zh-CN" dirty="0">
                  <a:solidFill>
                    <a:srgbClr val="000000"/>
                  </a:solidFill>
                  <a:latin typeface="LMMono8-Regular-Identity-H"/>
                </a:rPr>
                <a:t>&amp;y)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srand</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score(10);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i</a:t>
              </a:r>
              <a:r>
                <a:rPr lang="en-US" altLang="zh-CN" dirty="0">
                  <a:solidFill>
                    <a:srgbClr val="000000"/>
                  </a:solidFill>
                  <a:latin typeface="LMMono8-Regular-Identity-H"/>
                </a:rPr>
                <a:t> = rand() % 100;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a:t>
              </a:r>
              <a:r>
                <a:rPr lang="en-US" altLang="zh-CN" dirty="0" err="1">
                  <a:solidFill>
                    <a:srgbClr val="000000"/>
                  </a:solidFill>
                  <a:latin typeface="LMMono8-Regular-Identity-H"/>
                </a:rPr>
                <a:t>score.size</a:t>
              </a:r>
              <a:r>
                <a:rPr lang="en-US" altLang="zh-CN" dirty="0">
                  <a:solidFill>
                    <a:srgbClr val="000000"/>
                  </a:solidFill>
                  <a:latin typeface="LMMono8-Regular-Identity-H"/>
                </a:rPr>
                <a:t>()-1; </a:t>
              </a:r>
              <a:r>
                <a:rPr lang="en-US" altLang="zh-CN" dirty="0" err="1">
                  <a:solidFill>
                    <a:srgbClr val="000000"/>
                  </a:solidFill>
                  <a:latin typeface="LMMono8-Regular-Identity-H"/>
                </a:rPr>
                <a:t>i</a:t>
              </a:r>
              <a:r>
                <a:rPr lang="en-US" altLang="zh-CN" dirty="0">
                  <a:solidFill>
                    <a:srgbClr val="000000"/>
                  </a:solidFill>
                  <a:latin typeface="LMMono8-Regular-Identity-H"/>
                </a:rPr>
                <a:t> &gt;=0; --</a:t>
              </a:r>
              <a:r>
                <a:rPr lang="en-US" altLang="zh-CN" dirty="0" err="1">
                  <a:solidFill>
                    <a:srgbClr val="000000"/>
                  </a:solidFill>
                  <a:latin typeface="LMMono8-Regular-Identity-H"/>
                </a:rPr>
                <a:t>i</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j = 0; j &lt; </a:t>
              </a:r>
              <a:r>
                <a:rPr lang="en-US" altLang="zh-CN" dirty="0" err="1">
                  <a:solidFill>
                    <a:srgbClr val="000000"/>
                  </a:solidFill>
                  <a:latin typeface="LMMono8-Regular-Identity-H"/>
                </a:rPr>
                <a:t>i</a:t>
              </a:r>
              <a:r>
                <a:rPr lang="en-US" altLang="zh-CN" dirty="0">
                  <a:solidFill>
                    <a:srgbClr val="000000"/>
                  </a:solidFill>
                  <a:latin typeface="LMMono8-Regular-Identity-H"/>
                </a:rPr>
                <a:t>;++j) {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每一轮冒泡过程将最大的数浮出来（右边）</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if </a:t>
              </a:r>
              <a:r>
                <a:rPr lang="en-US" altLang="zh-CN" dirty="0">
                  <a:solidFill>
                    <a:srgbClr val="000000"/>
                  </a:solidFill>
                  <a:latin typeface="LMMono8-Regular-Identity-H"/>
                </a:rPr>
                <a:t>(score[j+1] &lt; score[j])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相邻的两个数比较</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00"/>
                  </a:solidFill>
                  <a:latin typeface="LMMono8-Regular-Identity-H"/>
                </a:rPr>
                <a:t>Swap(score[j+1], score[j]);}</a:t>
              </a:r>
              <a:br>
                <a:rPr lang="en-US" altLang="zh-CN" dirty="0">
                  <a:solidFill>
                    <a:srgbClr val="000000"/>
                  </a:solidFill>
                  <a:latin typeface="LMMono8-Regular-Identity-H"/>
                </a:rPr>
              </a:b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3343354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599E3368-B40B-4E9D-BEBE-88062BC6D6B6}"/>
              </a:ext>
            </a:extLst>
          </p:cNvPr>
          <p:cNvGrpSpPr/>
          <p:nvPr/>
        </p:nvGrpSpPr>
        <p:grpSpPr>
          <a:xfrm>
            <a:off x="219974" y="1654239"/>
            <a:ext cx="8704052" cy="2458386"/>
            <a:chOff x="219974" y="2044323"/>
            <a:chExt cx="8704052" cy="2458386"/>
          </a:xfrm>
        </p:grpSpPr>
        <p:sp>
          <p:nvSpPr>
            <p:cNvPr id="11" name="矩形: 圆顶角 10">
              <a:extLst>
                <a:ext uri="{FF2B5EF4-FFF2-40B4-BE49-F238E27FC236}">
                  <a16:creationId xmlns:a16="http://schemas.microsoft.com/office/drawing/2014/main" id="{BE23CF09-F394-4D31-AAFB-697689E42557}"/>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2A208109-A9BB-4A5C-BF29-061C804FBF57}"/>
                </a:ext>
              </a:extLst>
            </p:cNvPr>
            <p:cNvSpPr/>
            <p:nvPr/>
          </p:nvSpPr>
          <p:spPr>
            <a:xfrm>
              <a:off x="219974" y="261283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以下程序是否正确，为什么，该如何修改？</a:t>
              </a:r>
              <a:br>
                <a:rPr lang="zh-CN" altLang="en-US" sz="2800" dirty="0">
                  <a:solidFill>
                    <a:srgbClr val="000000"/>
                  </a:solidFill>
                  <a:latin typeface="MicrosoftYaHei"/>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a:extLst>
              <a:ext uri="{FF2B5EF4-FFF2-40B4-BE49-F238E27FC236}">
                <a16:creationId xmlns:a16="http://schemas.microsoft.com/office/drawing/2014/main" id="{4EE28C8A-A2F0-4E5E-B2A7-8D41FEC2127D}"/>
              </a:ext>
            </a:extLst>
          </p:cNvPr>
          <p:cNvSpPr txBox="1"/>
          <p:nvPr/>
        </p:nvSpPr>
        <p:spPr>
          <a:xfrm>
            <a:off x="219974" y="4502994"/>
            <a:ext cx="8704051" cy="966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此时编译器会报错，提示无法在编译时计算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的值。这是因为只能在运行期间调用函数 </a:t>
            </a:r>
            <a:r>
              <a:rPr lang="en-US" altLang="zh-CN" sz="2000" b="1" dirty="0" err="1">
                <a:solidFill>
                  <a:schemeClr val="bg1"/>
                </a:solidFill>
                <a:latin typeface="LMSans10-Regular-Identity-H"/>
              </a:rPr>
              <a:t>getNumber</a:t>
            </a:r>
            <a:r>
              <a:rPr lang="en-US" altLang="zh-CN" sz="2000" b="1" dirty="0">
                <a:solidFill>
                  <a:schemeClr val="bg1"/>
                </a:solidFill>
                <a:latin typeface="LMSans10-Regular-Identity-H"/>
              </a:rPr>
              <a:t> </a:t>
            </a:r>
            <a:r>
              <a:rPr lang="zh-CN" altLang="en-US" sz="2000" b="1" dirty="0">
                <a:solidFill>
                  <a:schemeClr val="bg1"/>
                </a:solidFill>
                <a:latin typeface="MicrosoftYaHei"/>
              </a:rPr>
              <a:t>后才能计算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a:t>
            </a:r>
            <a:r>
              <a:rPr lang="zh-CN" altLang="en-US" sz="2000" b="1" dirty="0">
                <a:solidFill>
                  <a:schemeClr val="bg1"/>
                </a:solidFill>
              </a:rPr>
              <a:t> </a:t>
            </a:r>
          </a:p>
        </p:txBody>
      </p:sp>
    </p:spTree>
    <p:extLst>
      <p:ext uri="{BB962C8B-B14F-4D97-AF65-F5344CB8AC3E}">
        <p14:creationId xmlns:p14="http://schemas.microsoft.com/office/powerpoint/2010/main" val="183355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8" name="组合 7">
            <a:extLst>
              <a:ext uri="{FF2B5EF4-FFF2-40B4-BE49-F238E27FC236}">
                <a16:creationId xmlns:a16="http://schemas.microsoft.com/office/drawing/2014/main" id="{F57CED51-3349-4645-A8A4-6D73969BF8DF}"/>
              </a:ext>
            </a:extLst>
          </p:cNvPr>
          <p:cNvGrpSpPr/>
          <p:nvPr/>
        </p:nvGrpSpPr>
        <p:grpSpPr>
          <a:xfrm>
            <a:off x="219973" y="5605397"/>
            <a:ext cx="8704052" cy="1072509"/>
            <a:chOff x="81952" y="2044323"/>
            <a:chExt cx="8842074" cy="1072509"/>
          </a:xfrm>
        </p:grpSpPr>
        <p:sp>
          <p:nvSpPr>
            <p:cNvPr id="9" name="矩形: 圆顶角 8">
              <a:extLst>
                <a:ext uri="{FF2B5EF4-FFF2-40B4-BE49-F238E27FC236}">
                  <a16:creationId xmlns:a16="http://schemas.microsoft.com/office/drawing/2014/main" id="{86B7D584-05D2-4910-8794-DE3983E5C5A9}"/>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0" name="矩形: 圆角 17">
              <a:extLst>
                <a:ext uri="{FF2B5EF4-FFF2-40B4-BE49-F238E27FC236}">
                  <a16:creationId xmlns:a16="http://schemas.microsoft.com/office/drawing/2014/main" id="{DF77CD47-C5EB-48A7-A57C-63C777159842}"/>
                </a:ext>
              </a:extLst>
            </p:cNvPr>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函数会隐式转化为内联函数。</a:t>
              </a:r>
              <a:r>
                <a:rPr lang="zh-CN" altLang="en-US" sz="2000" dirty="0"/>
                <a:t> </a:t>
              </a:r>
              <a:endParaRPr lang="en-US" altLang="zh-CN" sz="2000" dirty="0">
                <a:solidFill>
                  <a:srgbClr val="000000"/>
                </a:solidFill>
                <a:latin typeface="MicrosoftYaHei"/>
              </a:endParaRPr>
            </a:p>
          </p:txBody>
        </p:sp>
      </p:grpSp>
      <p:grpSp>
        <p:nvGrpSpPr>
          <p:cNvPr id="14" name="组合 13">
            <a:extLst>
              <a:ext uri="{FF2B5EF4-FFF2-40B4-BE49-F238E27FC236}">
                <a16:creationId xmlns:a16="http://schemas.microsoft.com/office/drawing/2014/main" id="{24EFA805-F687-45FD-87B7-4ADD74FA0880}"/>
              </a:ext>
            </a:extLst>
          </p:cNvPr>
          <p:cNvGrpSpPr/>
          <p:nvPr/>
        </p:nvGrpSpPr>
        <p:grpSpPr>
          <a:xfrm>
            <a:off x="219973" y="3032219"/>
            <a:ext cx="8704052" cy="2394354"/>
            <a:chOff x="219974" y="2044323"/>
            <a:chExt cx="8704052" cy="2394354"/>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8543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a:solidFill>
                    <a:srgbClr val="000000"/>
                  </a:solidFill>
                  <a:latin typeface="LMMono8-Regular-Identity-H"/>
                </a:rPr>
                <a:t>f()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stu1[</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(10)];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a:t>
              </a:r>
              <a:r>
                <a:rPr lang="en-US" altLang="zh-CN" sz="2000" dirty="0" err="1">
                  <a:solidFill>
                    <a:srgbClr val="008000"/>
                  </a:solidFill>
                  <a:latin typeface="LMMono8-Regular-Identity-H"/>
                </a:rPr>
                <a:t>getNumber</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是常量表达式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num = 10;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stu2[</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(num)];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错误：运行时才能确定</a:t>
              </a:r>
              <a:r>
                <a:rPr lang="en-US" altLang="zh-CN" sz="2000" dirty="0">
                  <a:solidFill>
                    <a:srgbClr val="008000"/>
                  </a:solidFill>
                  <a:latin typeface="LMMono8-Regular-Identity-H"/>
                </a:rPr>
                <a:t>num</a:t>
              </a:r>
              <a:r>
                <a:rPr lang="zh-CN" altLang="en-US" sz="2000" dirty="0">
                  <a:solidFill>
                    <a:srgbClr val="008000"/>
                  </a:solidFill>
                  <a:latin typeface="FangSong" panose="02010609060101010101" pitchFamily="49" charset="-122"/>
                  <a:ea typeface="FangSong" panose="02010609060101010101" pitchFamily="49" charset="-122"/>
                </a:rPr>
                <a:t>的值</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1003617"/>
            <a:ext cx="8704051" cy="1838725"/>
            <a:chOff x="219974" y="2044323"/>
            <a:chExt cx="7811918" cy="1838725"/>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constexpr </a:t>
              </a:r>
              <a:r>
                <a:rPr lang="zh-CN" altLang="en-US" sz="2400" dirty="0">
                  <a:solidFill>
                    <a:srgbClr val="FFFFFF"/>
                  </a:solidFill>
                  <a:latin typeface="MicrosoftYaHei"/>
                </a:rPr>
                <a:t>函数</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函数指的是能用于常量表达式的函数。要求：</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函数体中有且仅有一条 </a:t>
              </a:r>
              <a:r>
                <a:rPr lang="en-US" altLang="zh-CN" sz="2000" dirty="0">
                  <a:solidFill>
                    <a:srgbClr val="000000"/>
                  </a:solidFill>
                  <a:latin typeface="LMSans10-Regular-Identity-H"/>
                </a:rPr>
                <a:t>return </a:t>
              </a:r>
              <a:r>
                <a:rPr lang="zh-CN" altLang="en-US" sz="2000" dirty="0">
                  <a:solidFill>
                    <a:srgbClr val="000000"/>
                  </a:solidFill>
                  <a:latin typeface="MicrosoftYaHei"/>
                </a:rPr>
                <a:t>语句；</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函数返回值类型不能为 </a:t>
              </a:r>
              <a:r>
                <a:rPr lang="en-US" altLang="zh-CN" sz="2000" dirty="0">
                  <a:solidFill>
                    <a:srgbClr val="000000"/>
                  </a:solidFill>
                  <a:latin typeface="LMSans10-Regular-Identity-H"/>
                </a:rPr>
                <a:t>void</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a:t>
              </a:r>
              <a:r>
                <a:rPr lang="zh-CN" altLang="en-US" sz="2000" dirty="0">
                  <a:solidFill>
                    <a:srgbClr val="000000"/>
                  </a:solidFill>
                  <a:latin typeface="MicrosoftYaHei"/>
                </a:rPr>
                <a:t>语句中的表达式必须是编译时的常量表达式。</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09448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2" y="2810378"/>
            <a:ext cx="8704052" cy="1682492"/>
            <a:chOff x="219974" y="2044323"/>
            <a:chExt cx="8704052" cy="1682492"/>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1424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声明一个</a:t>
              </a:r>
              <a:r>
                <a:rPr lang="en-US" altLang="zh-CN" sz="2000" dirty="0">
                  <a:solidFill>
                    <a:srgbClr val="008000"/>
                  </a:solidFill>
                  <a:latin typeface="LMMono8-Regular-Identity-H"/>
                </a:rPr>
                <a:t>~</a:t>
              </a:r>
              <a:r>
                <a:rPr lang="en-US" altLang="zh-CN" sz="2000" dirty="0" err="1">
                  <a:solidFill>
                    <a:srgbClr val="008000"/>
                  </a:solidFill>
                  <a:latin typeface="LMMono8-Regular-Identity-H"/>
                </a:rPr>
                <a:t>compareInt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函数：比较两个整数大小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a:t>
              </a:r>
              <a:r>
                <a:rPr lang="en-US" altLang="zh-CN" sz="2000" dirty="0">
                  <a:solidFill>
                    <a:srgbClr val="000000"/>
                  </a:solidFill>
                  <a:latin typeface="LMMono8-Regular-Identity-H"/>
                </a:rPr>
                <a:t>(*pf)(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定义一个指向此类型函数的指针</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966546"/>
            <a:ext cx="8704051" cy="1661369"/>
            <a:chOff x="219974" y="2044323"/>
            <a:chExt cx="7811918" cy="1661369"/>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函数名对应于函数的执行代码的入口地址；</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指针可以指向一个函数；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函数的类型由</a:t>
              </a:r>
              <a:r>
                <a:rPr lang="zh-CN" altLang="en-US" sz="2000" dirty="0">
                  <a:solidFill>
                    <a:srgbClr val="FF0000"/>
                  </a:solidFill>
                  <a:latin typeface="MicrosoftYaHei"/>
                </a:rPr>
                <a:t>返回值类型</a:t>
              </a:r>
              <a:r>
                <a:rPr lang="zh-CN" altLang="en-US" sz="2000" dirty="0">
                  <a:solidFill>
                    <a:srgbClr val="000000"/>
                  </a:solidFill>
                  <a:latin typeface="MicrosoftYaHei"/>
                </a:rPr>
                <a:t>和</a:t>
              </a:r>
              <a:r>
                <a:rPr lang="zh-CN" altLang="en-US" sz="2000" dirty="0">
                  <a:solidFill>
                    <a:srgbClr val="FF0000"/>
                  </a:solidFill>
                  <a:latin typeface="MicrosoftYaHei"/>
                </a:rPr>
                <a:t>形参列表</a:t>
              </a:r>
              <a:r>
                <a:rPr lang="zh-CN" altLang="en-US" sz="2000" dirty="0">
                  <a:solidFill>
                    <a:srgbClr val="000000"/>
                  </a:solidFill>
                  <a:latin typeface="MicrosoftYaHei"/>
                </a:rPr>
                <a:t>决定。</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A251F896-FF61-47A8-BFDA-91883BF1E039}"/>
              </a:ext>
            </a:extLst>
          </p:cNvPr>
          <p:cNvGrpSpPr/>
          <p:nvPr/>
        </p:nvGrpSpPr>
        <p:grpSpPr>
          <a:xfrm>
            <a:off x="219972" y="4653733"/>
            <a:ext cx="8704052" cy="1073392"/>
            <a:chOff x="219974" y="2044323"/>
            <a:chExt cx="8704052" cy="1073392"/>
          </a:xfrm>
        </p:grpSpPr>
        <p:sp>
          <p:nvSpPr>
            <p:cNvPr id="20" name="矩形: 圆顶角 19">
              <a:extLst>
                <a:ext uri="{FF2B5EF4-FFF2-40B4-BE49-F238E27FC236}">
                  <a16:creationId xmlns:a16="http://schemas.microsoft.com/office/drawing/2014/main" id="{60EFE81D-9741-4237-BE98-7E34445A2601}"/>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问题：请说明下面指针的含义？</a:t>
              </a:r>
            </a:p>
          </p:txBody>
        </p:sp>
        <p:sp>
          <p:nvSpPr>
            <p:cNvPr id="21" name="矩形: 圆角 17">
              <a:extLst>
                <a:ext uri="{FF2B5EF4-FFF2-40B4-BE49-F238E27FC236}">
                  <a16:creationId xmlns:a16="http://schemas.microsoft.com/office/drawing/2014/main" id="{561253FE-397B-47A5-A0E5-29C0A385026C}"/>
                </a:ext>
              </a:extLst>
            </p:cNvPr>
            <p:cNvSpPr/>
            <p:nvPr/>
          </p:nvSpPr>
          <p:spPr>
            <a:xfrm>
              <a:off x="219974" y="261283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bool</a:t>
              </a:r>
              <a:r>
                <a:rPr lang="en-US" altLang="zh-CN" sz="2000" dirty="0">
                  <a:solidFill>
                    <a:srgbClr val="000000"/>
                  </a:solidFill>
                  <a:latin typeface="LMMono8-Regular-Identity-H"/>
                </a:rPr>
                <a:t>* 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22" name="文本框 21">
            <a:extLst>
              <a:ext uri="{FF2B5EF4-FFF2-40B4-BE49-F238E27FC236}">
                <a16:creationId xmlns:a16="http://schemas.microsoft.com/office/drawing/2014/main" id="{474F0689-CE8E-4DF8-B215-5031F99D038C}"/>
              </a:ext>
            </a:extLst>
          </p:cNvPr>
          <p:cNvSpPr txBox="1"/>
          <p:nvPr/>
        </p:nvSpPr>
        <p:spPr>
          <a:xfrm>
            <a:off x="219973" y="5887988"/>
            <a:ext cx="8704051" cy="5048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函数名为 </a:t>
            </a:r>
            <a:r>
              <a:rPr lang="en-US" altLang="zh-CN" sz="2000" b="1" dirty="0">
                <a:solidFill>
                  <a:schemeClr val="bg1"/>
                </a:solidFill>
                <a:latin typeface="LMSans10-Regular-Identity-H"/>
              </a:rPr>
              <a:t>pf</a:t>
            </a:r>
            <a:r>
              <a:rPr lang="zh-CN" altLang="en-US" sz="2000" b="1" dirty="0">
                <a:solidFill>
                  <a:schemeClr val="bg1"/>
                </a:solidFill>
                <a:latin typeface="MicrosoftYaHei"/>
              </a:rPr>
              <a:t>，返回值类型为 </a:t>
            </a:r>
            <a:r>
              <a:rPr lang="en-US" altLang="zh-CN" sz="2000" b="1" dirty="0">
                <a:solidFill>
                  <a:schemeClr val="bg1"/>
                </a:solidFill>
                <a:latin typeface="LMSans10-Regular-Identity-H"/>
              </a:rPr>
              <a:t>bool* </a:t>
            </a:r>
            <a:r>
              <a:rPr lang="zh-CN" altLang="en-US" sz="2000" b="1" dirty="0">
                <a:solidFill>
                  <a:schemeClr val="bg1"/>
                </a:solidFill>
                <a:latin typeface="MicrosoftYaHei"/>
              </a:rPr>
              <a:t>的函数声明。</a:t>
            </a:r>
            <a:r>
              <a:rPr lang="zh-CN" altLang="en-US" sz="2000" b="1" dirty="0">
                <a:solidFill>
                  <a:schemeClr val="bg1"/>
                </a:solidFill>
              </a:rPr>
              <a:t> </a:t>
            </a:r>
          </a:p>
        </p:txBody>
      </p:sp>
    </p:spTree>
    <p:extLst>
      <p:ext uri="{BB962C8B-B14F-4D97-AF65-F5344CB8AC3E}">
        <p14:creationId xmlns:p14="http://schemas.microsoft.com/office/powerpoint/2010/main" val="20245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5.1.1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定义函数</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9FB2086D-9E20-4B76-831F-0A0BE8E55712}"/>
              </a:ext>
            </a:extLst>
          </p:cNvPr>
          <p:cNvGrpSpPr/>
          <p:nvPr/>
        </p:nvGrpSpPr>
        <p:grpSpPr>
          <a:xfrm>
            <a:off x="219974" y="1090546"/>
            <a:ext cx="8704052" cy="2458385"/>
            <a:chOff x="219974" y="2044323"/>
            <a:chExt cx="8704052" cy="2458385"/>
          </a:xfrm>
        </p:grpSpPr>
        <p:sp>
          <p:nvSpPr>
            <p:cNvPr id="13" name="矩形: 圆顶角 12">
              <a:extLst>
                <a:ext uri="{FF2B5EF4-FFF2-40B4-BE49-F238E27FC236}">
                  <a16:creationId xmlns:a16="http://schemas.microsoft.com/office/drawing/2014/main" id="{AC4B3DDC-1250-47B9-8DC4-B9689011A74F}"/>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函数四要素</a:t>
              </a:r>
            </a:p>
          </p:txBody>
        </p:sp>
        <p:sp>
          <p:nvSpPr>
            <p:cNvPr id="18" name="矩形: 圆角 17">
              <a:extLst>
                <a:ext uri="{FF2B5EF4-FFF2-40B4-BE49-F238E27FC236}">
                  <a16:creationId xmlns:a16="http://schemas.microsoft.com/office/drawing/2014/main" id="{8AB33EF2-418F-424A-9C99-14F2ADC5D63D}"/>
                </a:ext>
              </a:extLst>
            </p:cNvPr>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 </a:t>
              </a:r>
              <a:r>
                <a:rPr lang="en-US" altLang="zh-CN" sz="2000" dirty="0">
                  <a:solidFill>
                    <a:srgbClr val="000000"/>
                  </a:solidFill>
                  <a:latin typeface="LMSans10-Regular-Identity-H"/>
                </a:rPr>
                <a:t>(return type)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 </a:t>
              </a:r>
              <a:r>
                <a:rPr lang="en-US" altLang="zh-CN" sz="2000" dirty="0">
                  <a:solidFill>
                    <a:srgbClr val="000000"/>
                  </a:solidFill>
                  <a:latin typeface="LMSans10-Regular-Identity-H"/>
                </a:rPr>
                <a:t>(function name)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参数列表 </a:t>
              </a:r>
              <a:r>
                <a:rPr lang="en-US" altLang="zh-CN" sz="2000" dirty="0">
                  <a:solidFill>
                    <a:srgbClr val="000000"/>
                  </a:solidFill>
                  <a:latin typeface="LMSans10-Regular-Identity-H"/>
                </a:rPr>
                <a:t>(parameter list)</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 </a:t>
              </a:r>
              <a:r>
                <a:rPr lang="en-US" altLang="zh-CN" sz="2000" dirty="0">
                  <a:solidFill>
                    <a:srgbClr val="000000"/>
                  </a:solidFill>
                  <a:latin typeface="LMSans10-Regular-Identity-H"/>
                </a:rPr>
                <a:t>(function body)</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76024C13-7CC8-4EEF-9C0D-D1C017B0CBA2}"/>
              </a:ext>
            </a:extLst>
          </p:cNvPr>
          <p:cNvGrpSpPr/>
          <p:nvPr/>
        </p:nvGrpSpPr>
        <p:grpSpPr>
          <a:xfrm>
            <a:off x="219974" y="3716865"/>
            <a:ext cx="8704052" cy="2891221"/>
            <a:chOff x="219974" y="2044323"/>
            <a:chExt cx="8704052" cy="2891221"/>
          </a:xfrm>
        </p:grpSpPr>
        <p:sp>
          <p:nvSpPr>
            <p:cNvPr id="9" name="矩形: 圆顶角 8">
              <a:extLst>
                <a:ext uri="{FF2B5EF4-FFF2-40B4-BE49-F238E27FC236}">
                  <a16:creationId xmlns:a16="http://schemas.microsoft.com/office/drawing/2014/main" id="{8C115415-6964-4A45-B96A-A02460B58FE7}"/>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 </a:t>
              </a:r>
              <a:r>
                <a:rPr lang="zh-CN" altLang="en-US" sz="2400" dirty="0"/>
                <a:t>返回两个整数中较大的数</a:t>
              </a:r>
            </a:p>
          </p:txBody>
        </p:sp>
        <p:sp>
          <p:nvSpPr>
            <p:cNvPr id="10" name="矩形: 圆角 17">
              <a:extLst>
                <a:ext uri="{FF2B5EF4-FFF2-40B4-BE49-F238E27FC236}">
                  <a16:creationId xmlns:a16="http://schemas.microsoft.com/office/drawing/2014/main" id="{E6878F18-2BEE-4D14-8DC0-FDE63C1A110F}"/>
                </a:ext>
              </a:extLst>
            </p:cNvPr>
            <p:cNvSpPr/>
            <p:nvPr/>
          </p:nvSpPr>
          <p:spPr>
            <a:xfrm>
              <a:off x="219974" y="2584323"/>
              <a:ext cx="8704052" cy="23512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 </a:t>
              </a:r>
              <a:r>
                <a:rPr lang="en-US" altLang="zh-CN" dirty="0">
                  <a:solidFill>
                    <a:srgbClr val="008000"/>
                  </a:solidFill>
                  <a:latin typeface="LMMono9-Regular-Identity-H"/>
                </a:rPr>
                <a:t>//a</a:t>
              </a:r>
              <a:r>
                <a:rPr lang="zh-CN" altLang="en-US" dirty="0">
                  <a:solidFill>
                    <a:srgbClr val="008000"/>
                  </a:solidFill>
                  <a:latin typeface="LMMono9-Regular-Identity-H"/>
                </a:rPr>
                <a:t>和</a:t>
              </a:r>
              <a:r>
                <a:rPr lang="en-US" altLang="zh-CN" dirty="0">
                  <a:solidFill>
                    <a:srgbClr val="008000"/>
                  </a:solidFill>
                  <a:latin typeface="LMMono9-Regular-Identity-H"/>
                </a:rPr>
                <a:t>b</a:t>
              </a:r>
              <a:r>
                <a:rPr lang="zh-CN" altLang="en-US" dirty="0">
                  <a:solidFill>
                    <a:srgbClr val="008000"/>
                  </a:solidFill>
                  <a:latin typeface="LMMono9-Regular-Identity-H"/>
                </a:rPr>
                <a:t>为两个</a:t>
              </a:r>
              <a:r>
                <a:rPr lang="en-US" altLang="zh-CN" dirty="0">
                  <a:solidFill>
                    <a:srgbClr val="008000"/>
                  </a:solidFill>
                  <a:latin typeface="LMMono9-Regular-Identity-H"/>
                </a:rPr>
                <a:t>int</a:t>
              </a:r>
              <a:r>
                <a:rPr lang="zh-CN" altLang="en-US" dirty="0">
                  <a:solidFill>
                    <a:srgbClr val="008000"/>
                  </a:solidFill>
                  <a:latin typeface="LMMono9-Regular-Identity-H"/>
                </a:rPr>
                <a:t>类型的</a:t>
              </a:r>
              <a:r>
                <a:rPr lang="zh-CN" altLang="en-US" dirty="0">
                  <a:solidFill>
                    <a:srgbClr val="FF0000"/>
                  </a:solidFill>
                  <a:latin typeface="LMMono9-Regular-Identity-H"/>
                </a:rPr>
                <a:t>形参</a:t>
              </a:r>
              <a:endParaRPr lang="en-US" altLang="zh-CN" sz="2000" dirty="0">
                <a:solidFill>
                  <a:srgbClr val="FF0000"/>
                </a:solidFill>
                <a:latin typeface="LMMono9-Regular-Identity-H"/>
              </a:endParaRPr>
            </a:p>
            <a:p>
              <a:pPr>
                <a:lnSpc>
                  <a:spcPct val="150000"/>
                </a:lnSpc>
              </a:pPr>
              <a:r>
                <a:rPr lang="en-US" altLang="zh-CN" sz="2000" dirty="0">
                  <a:solidFill>
                    <a:srgbClr val="0000FF"/>
                  </a:solidFill>
                  <a:latin typeface="LMMono9-Regular-Identity-H"/>
                </a:rPr>
                <a:t>       </a:t>
              </a:r>
              <a:r>
                <a:rPr lang="en-US" altLang="zh-CN" sz="2000">
                  <a:solidFill>
                    <a:srgbClr val="0000FF"/>
                  </a:solidFill>
                  <a:latin typeface="LMMono9-Regular-Identity-H"/>
                </a:rPr>
                <a:t>int</a:t>
              </a:r>
              <a:r>
                <a:rPr lang="en-US" altLang="zh-CN" sz="2000">
                  <a:solidFill>
                    <a:srgbClr val="008000"/>
                  </a:solidFill>
                  <a:latin typeface="LMMono9-Regular-Identity-H"/>
                </a:rPr>
                <a:t> </a:t>
              </a:r>
              <a:r>
                <a:rPr lang="en-US" altLang="zh-CN" sz="2000">
                  <a:solidFill>
                    <a:srgbClr val="000000"/>
                  </a:solidFill>
                  <a:latin typeface="Consolas" panose="020B0609020204030204" pitchFamily="49" charset="0"/>
                </a:rPr>
                <a:t>c;                </a:t>
              </a:r>
              <a:r>
                <a:rPr lang="en-US" altLang="zh-CN" dirty="0">
                  <a:solidFill>
                    <a:srgbClr val="008000"/>
                  </a:solidFill>
                  <a:latin typeface="LMMono9-Regular-Identity-H"/>
                </a:rPr>
                <a:t>//</a:t>
              </a:r>
              <a:r>
                <a:rPr lang="zh-CN" altLang="en-US" dirty="0">
                  <a:solidFill>
                    <a:srgbClr val="008000"/>
                  </a:solidFill>
                  <a:latin typeface="LMMono9-Regular-Identity-H"/>
                </a:rPr>
                <a:t>用来保存结果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   c=a&gt;b? a:b;</a:t>
              </a:r>
            </a:p>
            <a:p>
              <a:pPr>
                <a:lnSpc>
                  <a:spcPct val="1500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r>
                <a:rPr lang="en-US" altLang="zh-CN" dirty="0">
                  <a:solidFill>
                    <a:srgbClr val="008000"/>
                  </a:solidFill>
                  <a:latin typeface="LMMono9-Regular-Identity-H"/>
                </a:rPr>
                <a:t>//</a:t>
              </a:r>
              <a:r>
                <a:rPr lang="zh-CN" altLang="en-US" dirty="0">
                  <a:solidFill>
                    <a:srgbClr val="008000"/>
                  </a:solidFill>
                  <a:latin typeface="LMMono9-Regular-Identity-H"/>
                </a:rPr>
                <a:t>返回结果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9662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3" y="3244792"/>
            <a:ext cx="8704052" cy="1964621"/>
            <a:chOff x="219974" y="2044323"/>
            <a:chExt cx="8704052" cy="1964621"/>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typedef bool</a:t>
              </a:r>
              <a:r>
                <a:rPr lang="en-US" altLang="zh-CN" sz="2000" dirty="0">
                  <a:solidFill>
                    <a:srgbClr val="000000"/>
                  </a:solidFill>
                  <a:latin typeface="LMMono8-Regular-Identity-H"/>
                </a:rPr>
                <a:t>(*</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using </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 = </a:t>
              </a:r>
              <a:r>
                <a:rPr lang="en-US" altLang="zh-CN" sz="2000" dirty="0">
                  <a:solidFill>
                    <a:srgbClr val="0000FF"/>
                  </a:solidFill>
                  <a:latin typeface="LMMono8-Regular-Identity-H"/>
                </a:rPr>
                <a:t>bool</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与上式等价</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和定义普通指针一样的方式来定义一个函数指针</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3" y="1752337"/>
            <a:ext cx="8704051" cy="1020168"/>
            <a:chOff x="219974" y="2044323"/>
            <a:chExt cx="7811918" cy="1020168"/>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简化函数指针定义</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利用类型别名关键字 </a:t>
              </a:r>
              <a:r>
                <a:rPr lang="en-US" altLang="zh-CN" sz="2000" dirty="0">
                  <a:solidFill>
                    <a:srgbClr val="000000"/>
                  </a:solidFill>
                  <a:latin typeface="LMSans10-Regular-Identity-H"/>
                </a:rPr>
                <a:t>typedef </a:t>
              </a:r>
              <a:r>
                <a:rPr lang="zh-CN" altLang="en-US" sz="2000" dirty="0">
                  <a:solidFill>
                    <a:srgbClr val="000000"/>
                  </a:solidFill>
                  <a:latin typeface="MicrosoftYaHei"/>
                </a:rPr>
                <a:t>或 </a:t>
              </a:r>
              <a:r>
                <a:rPr lang="en-US" altLang="zh-CN" sz="2000" dirty="0">
                  <a:solidFill>
                    <a:srgbClr val="000000"/>
                  </a:solidFill>
                  <a:latin typeface="LMSans10-Regular-Identity-H"/>
                </a:rPr>
                <a:t>using </a:t>
              </a:r>
              <a:r>
                <a:rPr lang="zh-CN" altLang="en-US" sz="2000" dirty="0">
                  <a:solidFill>
                    <a:srgbClr val="000000"/>
                  </a:solidFill>
                  <a:latin typeface="MicrosoftYaHei"/>
                </a:rPr>
                <a:t>来简化函数指针的定义。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31845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3" y="2339685"/>
            <a:ext cx="8704052" cy="1964621"/>
            <a:chOff x="219974" y="2044323"/>
            <a:chExt cx="8704052" cy="1964621"/>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pf1 =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隐式初始化，</a:t>
              </a:r>
              <a:r>
                <a:rPr lang="en-US" altLang="zh-CN" sz="2000" dirty="0">
                  <a:solidFill>
                    <a:srgbClr val="008000"/>
                  </a:solidFill>
                  <a:latin typeface="LMMono8-Regular-Identity-H"/>
                </a:rPr>
                <a:t>pf1</a:t>
              </a:r>
              <a:r>
                <a:rPr lang="zh-CN" altLang="en-US" sz="2000" dirty="0">
                  <a:solidFill>
                    <a:srgbClr val="008000"/>
                  </a:solidFill>
                  <a:latin typeface="FangSong" panose="02010609060101010101" pitchFamily="49" charset="-122"/>
                  <a:ea typeface="FangSong"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FangSong" panose="02010609060101010101" pitchFamily="49" charset="-122"/>
                  <a:ea typeface="FangSong" panose="02010609060101010101" pitchFamily="49" charset="-122"/>
                </a:rPr>
                <a:t>函数</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pf2 = &amp;</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显式初始化，</a:t>
              </a:r>
              <a:r>
                <a:rPr lang="en-US" altLang="zh-CN" sz="2000" dirty="0">
                  <a:solidFill>
                    <a:srgbClr val="008000"/>
                  </a:solidFill>
                  <a:latin typeface="LMMono8-Regular-Identity-H"/>
                </a:rPr>
                <a:t>pf2</a:t>
              </a:r>
              <a:r>
                <a:rPr lang="zh-CN" altLang="en-US" sz="2000" dirty="0">
                  <a:solidFill>
                    <a:srgbClr val="008000"/>
                  </a:solidFill>
                  <a:latin typeface="FangSong" panose="02010609060101010101" pitchFamily="49" charset="-122"/>
                  <a:ea typeface="FangSong"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FangSong" panose="02010609060101010101" pitchFamily="49" charset="-122"/>
                  <a:ea typeface="FangSong" panose="02010609060101010101" pitchFamily="49" charset="-122"/>
                </a:rPr>
                <a:t>函数</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pf3 = </a:t>
              </a:r>
              <a:r>
                <a:rPr lang="en-US" altLang="zh-CN" sz="2000" dirty="0" err="1">
                  <a:solidFill>
                    <a:srgbClr val="000000"/>
                  </a:solidFill>
                  <a:latin typeface="LMMono8-Regular-Identity-H"/>
                </a:rPr>
                <a:t>nullptr</a:t>
              </a:r>
              <a:r>
                <a:rPr lang="en-US" altLang="zh-CN" sz="2000" dirty="0">
                  <a:solidFill>
                    <a:srgbClr val="000000"/>
                  </a:solidFill>
                  <a:latin typeface="LMMono8-Regular-Identity-H"/>
                </a:rPr>
                <a:t>;             </a:t>
              </a:r>
              <a:r>
                <a:rPr lang="en-US" altLang="zh-CN" sz="2000" dirty="0">
                  <a:solidFill>
                    <a:srgbClr val="008000"/>
                  </a:solidFill>
                  <a:latin typeface="LMMono8-Regular-Identity-H"/>
                </a:rPr>
                <a:t>//pf3</a:t>
              </a:r>
              <a:r>
                <a:rPr lang="zh-CN" altLang="en-US" sz="2000" dirty="0">
                  <a:solidFill>
                    <a:srgbClr val="008000"/>
                  </a:solidFill>
                  <a:latin typeface="FangSong" panose="02010609060101010101" pitchFamily="49" charset="-122"/>
                  <a:ea typeface="FangSong" panose="02010609060101010101" pitchFamily="49" charset="-122"/>
                </a:rPr>
                <a:t>不指向任何函数</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1066821"/>
            <a:ext cx="8704051" cy="1020168"/>
            <a:chOff x="219974" y="2044323"/>
            <a:chExt cx="7811918" cy="1020168"/>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函数指针初始化</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和普通指针类型一样，应该在定义函数指针时初始化</a:t>
              </a:r>
              <a:r>
                <a:rPr lang="zh-CN" altLang="en-US"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92EDDB67-9D99-4D88-BE53-B16EB9336FA9}"/>
              </a:ext>
            </a:extLst>
          </p:cNvPr>
          <p:cNvGrpSpPr/>
          <p:nvPr/>
        </p:nvGrpSpPr>
        <p:grpSpPr>
          <a:xfrm>
            <a:off x="219973" y="4591896"/>
            <a:ext cx="8704052" cy="1968211"/>
            <a:chOff x="219974" y="2044323"/>
            <a:chExt cx="8704052" cy="1968211"/>
          </a:xfrm>
        </p:grpSpPr>
        <p:sp>
          <p:nvSpPr>
            <p:cNvPr id="11" name="矩形: 圆顶角 10">
              <a:extLst>
                <a:ext uri="{FF2B5EF4-FFF2-40B4-BE49-F238E27FC236}">
                  <a16:creationId xmlns:a16="http://schemas.microsoft.com/office/drawing/2014/main" id="{E405417C-19FB-47D8-92E1-53E3DC5B6489}"/>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2" name="矩形: 圆角 17">
              <a:extLst>
                <a:ext uri="{FF2B5EF4-FFF2-40B4-BE49-F238E27FC236}">
                  <a16:creationId xmlns:a16="http://schemas.microsoft.com/office/drawing/2014/main" id="{73804FBF-2E63-473B-887D-8703F7AA4AD8}"/>
                </a:ext>
              </a:extLst>
            </p:cNvPr>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当一个指针指向了一个具体的函数后，可以通过该指针来调用其指向的函数</a:t>
              </a:r>
              <a:br>
                <a:rPr lang="zh-CN" altLang="en-US" sz="2800" dirty="0">
                  <a:solidFill>
                    <a:srgbClr val="000000"/>
                  </a:solidFill>
                  <a:latin typeface="MicrosoftYaHei"/>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b1 = pf1(1, 2);</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b2 = (*pf2)(1, 2);</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6596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28BC6382-8752-4EB7-81E5-351C16653021}"/>
              </a:ext>
            </a:extLst>
          </p:cNvPr>
          <p:cNvGrpSpPr/>
          <p:nvPr/>
        </p:nvGrpSpPr>
        <p:grpSpPr>
          <a:xfrm>
            <a:off x="219974" y="2258212"/>
            <a:ext cx="8704052" cy="1529799"/>
            <a:chOff x="219973" y="2044323"/>
            <a:chExt cx="8704053" cy="1529799"/>
          </a:xfrm>
        </p:grpSpPr>
        <p:sp>
          <p:nvSpPr>
            <p:cNvPr id="20" name="矩形: 圆顶角 19">
              <a:extLst>
                <a:ext uri="{FF2B5EF4-FFF2-40B4-BE49-F238E27FC236}">
                  <a16:creationId xmlns:a16="http://schemas.microsoft.com/office/drawing/2014/main" id="{1525F213-170C-46F6-AB57-DD828ADEC5BA}"/>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提示</a:t>
              </a:r>
            </a:p>
          </p:txBody>
        </p:sp>
        <p:sp>
          <p:nvSpPr>
            <p:cNvPr id="21" name="矩形: 圆角 17">
              <a:extLst>
                <a:ext uri="{FF2B5EF4-FFF2-40B4-BE49-F238E27FC236}">
                  <a16:creationId xmlns:a16="http://schemas.microsoft.com/office/drawing/2014/main" id="{62A87EF7-7141-4541-8469-35EC5635539B}"/>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想要实现一个求积分的通用函数，可以将待求积分函数以参数的形式传递到这个通用函数里面，然后利用梯形法求解被积函数的积分。</a:t>
              </a:r>
              <a:r>
                <a:rPr lang="zh-CN" altLang="en-US" sz="2000" dirty="0"/>
                <a:t> </a:t>
              </a:r>
              <a:endParaRPr lang="en-US" altLang="zh-CN" sz="2000" dirty="0">
                <a:solidFill>
                  <a:schemeClr val="tx1"/>
                </a:solidFill>
              </a:endParaRPr>
            </a:p>
          </p:txBody>
        </p:sp>
      </p:grpSp>
      <p:grpSp>
        <p:nvGrpSpPr>
          <p:cNvPr id="22" name="组合 21">
            <a:extLst>
              <a:ext uri="{FF2B5EF4-FFF2-40B4-BE49-F238E27FC236}">
                <a16:creationId xmlns:a16="http://schemas.microsoft.com/office/drawing/2014/main" id="{1C7887E5-1DEF-463E-A7C1-6F22BCD02E06}"/>
              </a:ext>
            </a:extLst>
          </p:cNvPr>
          <p:cNvGrpSpPr/>
          <p:nvPr/>
        </p:nvGrpSpPr>
        <p:grpSpPr>
          <a:xfrm>
            <a:off x="219974" y="1018678"/>
            <a:ext cx="8704052" cy="1072046"/>
            <a:chOff x="219974" y="2044323"/>
            <a:chExt cx="8704052" cy="1072046"/>
          </a:xfrm>
        </p:grpSpPr>
        <p:sp>
          <p:nvSpPr>
            <p:cNvPr id="23" name="矩形: 圆顶角 22">
              <a:extLst>
                <a:ext uri="{FF2B5EF4-FFF2-40B4-BE49-F238E27FC236}">
                  <a16:creationId xmlns:a16="http://schemas.microsoft.com/office/drawing/2014/main" id="{F2DDED24-76F6-46F6-9BC7-09A999C42B29}"/>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5.3</a:t>
              </a:r>
              <a:r>
                <a:rPr lang="zh-CN" altLang="en-US" sz="2400" dirty="0"/>
                <a:t>：</a:t>
              </a:r>
            </a:p>
          </p:txBody>
        </p:sp>
        <p:sp>
          <p:nvSpPr>
            <p:cNvPr id="24" name="矩形: 圆角 17">
              <a:extLst>
                <a:ext uri="{FF2B5EF4-FFF2-40B4-BE49-F238E27FC236}">
                  <a16:creationId xmlns:a16="http://schemas.microsoft.com/office/drawing/2014/main" id="{C990D2E5-E594-44EF-BDB0-567533D0BEAB}"/>
                </a:ext>
              </a:extLst>
            </p:cNvPr>
            <p:cNvSpPr/>
            <p:nvPr/>
          </p:nvSpPr>
          <p:spPr>
            <a:xfrm>
              <a:off x="219974" y="2612833"/>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利用梯形法设计一个求数值积分的通用函数。</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987CF807-8318-4728-BCBC-4FB618C66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99" y="4086811"/>
            <a:ext cx="3348000" cy="2479480"/>
          </a:xfrm>
          <a:prstGeom prst="rect">
            <a:avLst/>
          </a:prstGeom>
        </p:spPr>
      </p:pic>
    </p:spTree>
    <p:extLst>
      <p:ext uri="{BB962C8B-B14F-4D97-AF65-F5344CB8AC3E}">
        <p14:creationId xmlns:p14="http://schemas.microsoft.com/office/powerpoint/2010/main" val="6979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C6382D8F-9826-464B-9274-ABC54FD08E65}"/>
              </a:ext>
            </a:extLst>
          </p:cNvPr>
          <p:cNvGrpSpPr/>
          <p:nvPr/>
        </p:nvGrpSpPr>
        <p:grpSpPr>
          <a:xfrm>
            <a:off x="232331" y="871303"/>
            <a:ext cx="8704052" cy="5771742"/>
            <a:chOff x="219974" y="2044323"/>
            <a:chExt cx="8704052" cy="5771742"/>
          </a:xfrm>
        </p:grpSpPr>
        <p:sp>
          <p:nvSpPr>
            <p:cNvPr id="12" name="矩形: 圆顶角 11">
              <a:extLst>
                <a:ext uri="{FF2B5EF4-FFF2-40B4-BE49-F238E27FC236}">
                  <a16:creationId xmlns:a16="http://schemas.microsoft.com/office/drawing/2014/main" id="{1CDCAE49-EF0A-4A89-B56F-9AEF1C93D3CD}"/>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5.3</a:t>
              </a:r>
              <a:r>
                <a:rPr lang="zh-CN" altLang="en-US" sz="2400" dirty="0"/>
                <a:t>，例 </a:t>
              </a:r>
              <a:r>
                <a:rPr lang="en-US" altLang="zh-CN" sz="2400" dirty="0"/>
                <a:t>5.3</a:t>
              </a:r>
              <a:endParaRPr lang="zh-CN" altLang="en-US" sz="2400" dirty="0"/>
            </a:p>
          </p:txBody>
        </p:sp>
        <p:sp>
          <p:nvSpPr>
            <p:cNvPr id="14" name="矩形: 圆角 17">
              <a:extLst>
                <a:ext uri="{FF2B5EF4-FFF2-40B4-BE49-F238E27FC236}">
                  <a16:creationId xmlns:a16="http://schemas.microsoft.com/office/drawing/2014/main" id="{7344B062-0DA3-4A73-92B0-0B3F16E387FB}"/>
                </a:ext>
              </a:extLst>
            </p:cNvPr>
            <p:cNvSpPr/>
            <p:nvPr/>
          </p:nvSpPr>
          <p:spPr>
            <a:xfrm>
              <a:off x="219974" y="2460753"/>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using </a:t>
              </a:r>
              <a:r>
                <a:rPr lang="en-US" altLang="zh-CN" dirty="0" err="1">
                  <a:solidFill>
                    <a:srgbClr val="000000"/>
                  </a:solidFill>
                  <a:latin typeface="LMMono8-Regular-Identity-H"/>
                </a:rPr>
                <a:t>pFun</a:t>
              </a:r>
              <a:r>
                <a:rPr lang="en-US" altLang="zh-CN" dirty="0">
                  <a:solidFill>
                    <a:srgbClr val="000000"/>
                  </a:solidFill>
                  <a:latin typeface="LMMono8-Regular-Identity-H"/>
                </a:rPr>
                <a:t> = </a:t>
              </a:r>
              <a:r>
                <a:rPr lang="en-US" altLang="zh-CN" dirty="0">
                  <a:solidFill>
                    <a:srgbClr val="0000FF"/>
                  </a:solidFill>
                  <a:latin typeface="LMMono8-Regular-Identity-H"/>
                </a:rPr>
                <a:t>double</a:t>
              </a:r>
              <a:r>
                <a:rPr lang="en-US" altLang="zh-CN" dirty="0">
                  <a:solidFill>
                    <a:srgbClr val="000000"/>
                  </a:solidFill>
                  <a:latin typeface="LMMono8-Regular-Identity-H"/>
                </a:rPr>
                <a:t>(*)(</a:t>
              </a:r>
              <a:r>
                <a:rPr lang="en-US" altLang="zh-CN" dirty="0">
                  <a:solidFill>
                    <a:srgbClr val="0000FF"/>
                  </a:solidFill>
                  <a:latin typeface="LMMono8-Regular-Identity-H"/>
                </a:rPr>
                <a:t>double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f_sphere</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x*x;}</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f_default</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f_sin</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sin(x);}</a:t>
              </a:r>
              <a:r>
                <a:rPr lang="en-US" altLang="zh-CN" dirty="0"/>
                <a:t> </a:t>
              </a:r>
            </a:p>
            <a:p>
              <a:r>
                <a:rPr lang="en-US" altLang="zh-CN" dirty="0">
                  <a:solidFill>
                    <a:srgbClr val="0000FF"/>
                  </a:solidFill>
                  <a:latin typeface="LMMono8-Regular-Identity-H"/>
                </a:rPr>
                <a:t>double </a:t>
              </a:r>
              <a:r>
                <a:rPr lang="en-US" altLang="zh-CN" dirty="0">
                  <a:solidFill>
                    <a:srgbClr val="000000"/>
                  </a:solidFill>
                  <a:latin typeface="LMMono8-Regular-Identity-H"/>
                </a:rPr>
                <a:t>integrate(</a:t>
              </a:r>
              <a:r>
                <a:rPr lang="en-US" altLang="zh-CN" dirty="0">
                  <a:solidFill>
                    <a:srgbClr val="0000FF"/>
                  </a:solidFill>
                  <a:latin typeface="LMMono8-Regular-Identity-H"/>
                </a:rPr>
                <a:t>double </a:t>
              </a:r>
              <a:r>
                <a:rPr lang="en-US" altLang="zh-CN" dirty="0">
                  <a:solidFill>
                    <a:srgbClr val="000000"/>
                  </a:solidFill>
                  <a:latin typeface="LMMono8-Regular-Identity-H"/>
                </a:rPr>
                <a:t>l, </a:t>
              </a:r>
              <a:r>
                <a:rPr lang="en-US" altLang="zh-CN" dirty="0">
                  <a:solidFill>
                    <a:srgbClr val="0000FF"/>
                  </a:solidFill>
                  <a:latin typeface="LMMono8-Regular-Identity-H"/>
                </a:rPr>
                <a:t>double </a:t>
              </a:r>
              <a:r>
                <a:rPr lang="en-US" altLang="zh-CN" dirty="0">
                  <a:solidFill>
                    <a:srgbClr val="000000"/>
                  </a:solidFill>
                  <a:latin typeface="LMMono8-Regular-Identity-H"/>
                </a:rPr>
                <a:t>u, </a:t>
              </a:r>
              <a:r>
                <a:rPr lang="en-US" altLang="zh-CN" dirty="0" err="1">
                  <a:solidFill>
                    <a:srgbClr val="000000"/>
                  </a:solidFill>
                  <a:latin typeface="LMMono8-Regular-Identity-H"/>
                </a:rPr>
                <a:t>pFun</a:t>
              </a:r>
              <a:r>
                <a:rPr lang="en-US" altLang="zh-CN" dirty="0">
                  <a:solidFill>
                    <a:srgbClr val="000000"/>
                  </a:solidFill>
                  <a:latin typeface="LMMono8-Regular-Identity-H"/>
                </a:rPr>
                <a:t> pf = </a:t>
              </a:r>
              <a:r>
                <a:rPr lang="en-US" altLang="zh-CN" dirty="0" err="1">
                  <a:solidFill>
                    <a:srgbClr val="000000"/>
                  </a:solidFill>
                  <a:latin typeface="LMMono8-Regular-Identity-H"/>
                </a:rPr>
                <a:t>f_default</a:t>
              </a: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n = 1000)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sum = 0.0;</a:t>
              </a:r>
            </a:p>
            <a:p>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gap = (u - l) / n;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每个间隔的长度</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0; </a:t>
              </a:r>
              <a:r>
                <a:rPr lang="en-US" altLang="zh-CN" dirty="0" err="1">
                  <a:solidFill>
                    <a:srgbClr val="000000"/>
                  </a:solidFill>
                  <a:latin typeface="LMMono8-Regular-Identity-H"/>
                </a:rPr>
                <a:t>i</a:t>
              </a:r>
              <a:r>
                <a:rPr lang="en-US" altLang="zh-CN" dirty="0">
                  <a:solidFill>
                    <a:srgbClr val="000000"/>
                  </a:solidFill>
                  <a:latin typeface="LMMono8-Regular-Identity-H"/>
                </a:rPr>
                <a:t> &lt; n; </a:t>
              </a:r>
              <a:r>
                <a:rPr lang="en-US" altLang="zh-CN" dirty="0" err="1">
                  <a:solidFill>
                    <a:srgbClr val="000000"/>
                  </a:solidFill>
                  <a:latin typeface="LMMono8-Regular-Identity-H"/>
                </a:rPr>
                <a:t>i</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sum += (gap / 2.0) * (pf(l + </a:t>
              </a:r>
              <a:r>
                <a:rPr lang="en-US" altLang="zh-CN" dirty="0" err="1">
                  <a:solidFill>
                    <a:srgbClr val="000000"/>
                  </a:solidFill>
                  <a:latin typeface="LMMono8-Regular-Identity-H"/>
                </a:rPr>
                <a:t>i</a:t>
              </a:r>
              <a:r>
                <a:rPr lang="en-US" altLang="zh-CN" dirty="0">
                  <a:solidFill>
                    <a:srgbClr val="000000"/>
                  </a:solidFill>
                  <a:latin typeface="LMMono8-Regular-Identity-H"/>
                </a:rPr>
                <a:t>*gap) + pf(l + (</a:t>
              </a:r>
              <a:r>
                <a:rPr lang="en-US" altLang="zh-CN" dirty="0" err="1">
                  <a:solidFill>
                    <a:srgbClr val="000000"/>
                  </a:solidFill>
                  <a:latin typeface="LMMono8-Regular-Identity-H"/>
                </a:rPr>
                <a:t>i</a:t>
              </a:r>
              <a:r>
                <a:rPr lang="en-US" altLang="zh-CN" dirty="0">
                  <a:solidFill>
                    <a:srgbClr val="000000"/>
                  </a:solidFill>
                  <a:latin typeface="LMMono8-Regular-Identity-H"/>
                </a:rPr>
                <a:t> + 1)*gap));</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sum;</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a:t>
              </a:r>
              <a:r>
                <a:rPr lang="zh-CN" altLang="en-US" dirty="0">
                  <a:solidFill>
                    <a:srgbClr val="BF8040"/>
                  </a:solidFill>
                  <a:latin typeface="FangSong" panose="02010609060101010101" pitchFamily="49" charset="-122"/>
                  <a:ea typeface="FangSong" panose="02010609060101010101" pitchFamily="49" charset="-122"/>
                </a:rPr>
                <a:t>默认函数在区间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"Sphere</a:t>
              </a:r>
              <a:r>
                <a:rPr lang="zh-CN" altLang="en-US" dirty="0">
                  <a:solidFill>
                    <a:srgbClr val="BF8040"/>
                  </a:solidFill>
                  <a:latin typeface="FangSong" panose="02010609060101010101" pitchFamily="49" charset="-122"/>
                  <a:ea typeface="FangSong"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f_sphere</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"sin</a:t>
              </a:r>
              <a:r>
                <a:rPr lang="zh-CN" altLang="en-US" dirty="0">
                  <a:solidFill>
                    <a:srgbClr val="BF8040"/>
                  </a:solidFill>
                  <a:latin typeface="FangSong" panose="02010609060101010101" pitchFamily="49" charset="-122"/>
                  <a:ea typeface="FangSong"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f_sin</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1372157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CB3199B9-BA7F-4512-AF1E-04FA0D8C35D8}"/>
              </a:ext>
            </a:extLst>
          </p:cNvPr>
          <p:cNvGrpSpPr/>
          <p:nvPr/>
        </p:nvGrpSpPr>
        <p:grpSpPr>
          <a:xfrm>
            <a:off x="219976" y="2796875"/>
            <a:ext cx="4211470" cy="1679414"/>
            <a:chOff x="219974" y="2044323"/>
            <a:chExt cx="3660050" cy="1679414"/>
          </a:xfrm>
        </p:grpSpPr>
        <p:sp>
          <p:nvSpPr>
            <p:cNvPr id="8" name="矩形: 圆顶角 7">
              <a:extLst>
                <a:ext uri="{FF2B5EF4-FFF2-40B4-BE49-F238E27FC236}">
                  <a16:creationId xmlns:a16="http://schemas.microsoft.com/office/drawing/2014/main" id="{C9EE2BF8-90D5-43B8-A82F-462869A620B6}"/>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简单例子</a:t>
              </a:r>
            </a:p>
          </p:txBody>
        </p:sp>
        <p:sp>
          <p:nvSpPr>
            <p:cNvPr id="9" name="矩形: 圆角 17">
              <a:extLst>
                <a:ext uri="{FF2B5EF4-FFF2-40B4-BE49-F238E27FC236}">
                  <a16:creationId xmlns:a16="http://schemas.microsoft.com/office/drawing/2014/main" id="{AA3316F4-C0D2-4D34-B91D-2D9A10E9A983}"/>
                </a:ext>
              </a:extLst>
            </p:cNvPr>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(*p1)[5];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*p2[5];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*&amp;p3 = p2[0];</a:t>
              </a:r>
              <a:r>
                <a:rPr lang="en-US" altLang="zh-CN"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AA620769-9EAE-4EF0-8A3F-CFC76A4F0158}"/>
              </a:ext>
            </a:extLst>
          </p:cNvPr>
          <p:cNvGrpSpPr/>
          <p:nvPr/>
        </p:nvGrpSpPr>
        <p:grpSpPr>
          <a:xfrm>
            <a:off x="219974" y="999555"/>
            <a:ext cx="8704051" cy="1661369"/>
            <a:chOff x="219974" y="2044323"/>
            <a:chExt cx="7811918" cy="1661369"/>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识别指针的原则</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取出标识符；</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由里向外；</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由右向左。</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A92E6A66-B331-435F-A165-8DB8FC90DD1E}"/>
              </a:ext>
            </a:extLst>
          </p:cNvPr>
          <p:cNvGrpSpPr/>
          <p:nvPr/>
        </p:nvGrpSpPr>
        <p:grpSpPr>
          <a:xfrm>
            <a:off x="4712554" y="2817803"/>
            <a:ext cx="4211470" cy="1679414"/>
            <a:chOff x="219974" y="2044323"/>
            <a:chExt cx="3660050" cy="1679414"/>
          </a:xfrm>
        </p:grpSpPr>
        <p:sp>
          <p:nvSpPr>
            <p:cNvPr id="17" name="矩形: 圆顶角 16">
              <a:extLst>
                <a:ext uri="{FF2B5EF4-FFF2-40B4-BE49-F238E27FC236}">
                  <a16:creationId xmlns:a16="http://schemas.microsoft.com/office/drawing/2014/main" id="{02F38D10-E9D6-4654-9230-B7F4007D409D}"/>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识别指针</a:t>
              </a:r>
            </a:p>
          </p:txBody>
        </p:sp>
        <p:sp>
          <p:nvSpPr>
            <p:cNvPr id="18" name="矩形: 圆角 17">
              <a:extLst>
                <a:ext uri="{FF2B5EF4-FFF2-40B4-BE49-F238E27FC236}">
                  <a16:creationId xmlns:a16="http://schemas.microsoft.com/office/drawing/2014/main" id="{B7D7C855-5939-4BA4-ABFC-89D95C71C27F}"/>
                </a:ext>
              </a:extLst>
            </p:cNvPr>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void</a:t>
              </a:r>
              <a:r>
                <a:rPr lang="en-US" altLang="zh-CN" sz="2000" dirty="0">
                  <a:solidFill>
                    <a:srgbClr val="000000"/>
                  </a:solidFill>
                  <a:latin typeface="LMMono8-Regular-Identity-H"/>
                </a:rPr>
                <a:t>(*a[5])(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(*(*b)[5])(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(*c(</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err="1">
                  <a:solidFill>
                    <a:srgbClr val="000000"/>
                  </a:solidFill>
                  <a:latin typeface="LMMono8-Regular-Identity-H"/>
                </a:rPr>
                <a:t>fp</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1AC6048A-CA64-49B3-B49B-22ADAEAD9A05}"/>
              </a:ext>
            </a:extLst>
          </p:cNvPr>
          <p:cNvGrpSpPr/>
          <p:nvPr/>
        </p:nvGrpSpPr>
        <p:grpSpPr>
          <a:xfrm>
            <a:off x="219973" y="4652093"/>
            <a:ext cx="8704051" cy="2014157"/>
            <a:chOff x="219974" y="2044323"/>
            <a:chExt cx="3660050" cy="2014157"/>
          </a:xfrm>
        </p:grpSpPr>
        <p:sp>
          <p:nvSpPr>
            <p:cNvPr id="20" name="矩形: 圆顶角 19">
              <a:extLst>
                <a:ext uri="{FF2B5EF4-FFF2-40B4-BE49-F238E27FC236}">
                  <a16:creationId xmlns:a16="http://schemas.microsoft.com/office/drawing/2014/main" id="{8B80CB67-62CD-4EED-ACEC-81F0AC7B2B26}"/>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 </a:t>
              </a:r>
              <a:r>
                <a:rPr lang="en-US" altLang="zh-CN" sz="2400" dirty="0"/>
                <a:t>using </a:t>
              </a:r>
              <a:r>
                <a:rPr lang="zh-CN" altLang="en-US" sz="2400" dirty="0"/>
                <a:t>声明简化语句</a:t>
              </a:r>
            </a:p>
          </p:txBody>
        </p:sp>
        <p:sp>
          <p:nvSpPr>
            <p:cNvPr id="21" name="矩形: 圆角 17">
              <a:extLst>
                <a:ext uri="{FF2B5EF4-FFF2-40B4-BE49-F238E27FC236}">
                  <a16:creationId xmlns:a16="http://schemas.microsoft.com/office/drawing/2014/main" id="{BB9750B7-C659-42D6-90E0-27C4C2196706}"/>
                </a:ext>
              </a:extLst>
            </p:cNvPr>
            <p:cNvSpPr/>
            <p:nvPr/>
          </p:nvSpPr>
          <p:spPr>
            <a:xfrm>
              <a:off x="219974" y="2529856"/>
              <a:ext cx="3660050" cy="15286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using </a:t>
              </a:r>
              <a:r>
                <a:rPr lang="en-US" altLang="zh-CN" sz="2000" dirty="0">
                  <a:solidFill>
                    <a:srgbClr val="000000"/>
                  </a:solidFill>
                  <a:latin typeface="LMMono8-Regular-Identity-H"/>
                </a:rPr>
                <a:t>PF =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a:solidFill>
                    <a:srgbClr val="000000"/>
                  </a:solidFill>
                  <a:latin typeface="LMMono8-Regular-Identity-H"/>
                </a:rPr>
                <a:t>PF a</a:t>
              </a:r>
              <a:r>
                <a:rPr lang="en-US" altLang="zh-CN" sz="2000" dirty="0">
                  <a:solidFill>
                    <a:srgbClr val="000000"/>
                  </a:solidFill>
                  <a:latin typeface="LMMono8-Regular-Identity-H"/>
                </a:rPr>
                <a:t>[5];</a:t>
              </a:r>
              <a:br>
                <a:rPr lang="en-US" altLang="zh-CN" sz="2000" dirty="0">
                  <a:solidFill>
                    <a:srgbClr val="000000"/>
                  </a:solidFill>
                  <a:latin typeface="LMMono8-Regular-Identity-H"/>
                </a:rPr>
              </a:br>
              <a:r>
                <a:rPr lang="en-US" altLang="zh-CN" sz="2000" dirty="0">
                  <a:solidFill>
                    <a:srgbClr val="000000"/>
                  </a:solidFill>
                  <a:latin typeface="LMMono8-Regular-Identity-H"/>
                </a:rPr>
                <a:t>PF(*b)[5];</a:t>
              </a:r>
              <a:br>
                <a:rPr lang="en-US" altLang="zh-CN" sz="2000" dirty="0">
                  <a:solidFill>
                    <a:srgbClr val="000000"/>
                  </a:solidFill>
                  <a:latin typeface="LMMono8-Regular-Identity-H"/>
                </a:rPr>
              </a:br>
              <a:r>
                <a:rPr lang="en-US" altLang="zh-CN" sz="2000" dirty="0">
                  <a:solidFill>
                    <a:srgbClr val="000000"/>
                  </a:solidFill>
                  <a:latin typeface="LMMono8-Regular-Identity-H"/>
                </a:rPr>
                <a:t>PF c(</a:t>
              </a:r>
              <a:r>
                <a:rPr lang="en-US" altLang="zh-CN" sz="2000" dirty="0">
                  <a:solidFill>
                    <a:srgbClr val="0000FF"/>
                  </a:solidFill>
                  <a:latin typeface="LMMono8-Regular-Identity-H"/>
                </a:rPr>
                <a:t>int</a:t>
              </a:r>
              <a:r>
                <a:rPr lang="en-US" altLang="zh-CN" sz="2000" dirty="0">
                  <a:solidFill>
                    <a:srgbClr val="000000"/>
                  </a:solidFill>
                  <a:latin typeface="LMMono8-Regular-Identity-H"/>
                </a:rPr>
                <a:t>, PF);</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1406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5340" y="1118671"/>
            <a:ext cx="8704051" cy="2020442"/>
            <a:chOff x="219974" y="2044323"/>
            <a:chExt cx="7811918" cy="2020442"/>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lambda </a:t>
              </a:r>
              <a:r>
                <a:rPr lang="zh-CN" altLang="en-US" sz="2400" dirty="0">
                  <a:solidFill>
                    <a:srgbClr val="FFFFFF"/>
                  </a:solidFill>
                  <a:latin typeface="MicrosoftYaHei"/>
                </a:rPr>
                <a:t>表达式</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只使用一次；</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临时的匿名函数，表示一个可以调用的代码单元；</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与函数类似，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表达式具有返回值、形参列表和函数体；</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可定义在一个函数内部。</a:t>
              </a:r>
              <a:r>
                <a:rPr lang="zh-CN" altLang="en-US" sz="2000" dirty="0"/>
                <a:t> </a:t>
              </a:r>
              <a:endParaRPr lang="zh-CN" altLang="en-US" sz="2000" dirty="0">
                <a:solidFill>
                  <a:srgbClr val="008000"/>
                </a:solidFill>
                <a:latin typeface="LMMono9-Regular-Identity-H"/>
              </a:endParaRPr>
            </a:p>
          </p:txBody>
        </p:sp>
      </p:grpSp>
      <p:grpSp>
        <p:nvGrpSpPr>
          <p:cNvPr id="22" name="组合 21">
            <a:extLst>
              <a:ext uri="{FF2B5EF4-FFF2-40B4-BE49-F238E27FC236}">
                <a16:creationId xmlns:a16="http://schemas.microsoft.com/office/drawing/2014/main" id="{902E8E14-693A-44E8-9E18-27C4F1B0DA20}"/>
              </a:ext>
            </a:extLst>
          </p:cNvPr>
          <p:cNvGrpSpPr/>
          <p:nvPr/>
        </p:nvGrpSpPr>
        <p:grpSpPr>
          <a:xfrm>
            <a:off x="215340" y="3318389"/>
            <a:ext cx="8704051" cy="2886063"/>
            <a:chOff x="219974" y="2044323"/>
            <a:chExt cx="7811918" cy="2886063"/>
          </a:xfrm>
        </p:grpSpPr>
        <p:sp>
          <p:nvSpPr>
            <p:cNvPr id="23" name="矩形: 圆顶角 22">
              <a:extLst>
                <a:ext uri="{FF2B5EF4-FFF2-40B4-BE49-F238E27FC236}">
                  <a16:creationId xmlns:a16="http://schemas.microsoft.com/office/drawing/2014/main" id="{CA88483A-4585-43AC-BA23-480F3ED233D6}"/>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LMSans12-Regular-Identity-H"/>
                </a:rPr>
                <a:t>1. </a:t>
              </a:r>
              <a:r>
                <a:rPr lang="zh-CN" altLang="en-US" sz="2400" dirty="0">
                  <a:solidFill>
                    <a:srgbClr val="FFFFFF"/>
                  </a:solidFill>
                  <a:latin typeface="MicrosoftYaHei"/>
                </a:rPr>
                <a:t>定义 </a:t>
              </a:r>
              <a:r>
                <a:rPr lang="en-US" altLang="zh-CN" sz="2400" dirty="0">
                  <a:solidFill>
                    <a:srgbClr val="FFFFFF"/>
                  </a:solidFill>
                  <a:latin typeface="LMSans12-Regular-Identity-H"/>
                </a:rPr>
                <a:t>lambda </a:t>
              </a:r>
              <a:r>
                <a:rPr lang="zh-CN" altLang="en-US" sz="2400" dirty="0">
                  <a:solidFill>
                    <a:srgbClr val="FFFFFF"/>
                  </a:solidFill>
                  <a:latin typeface="MicrosoftYaHei"/>
                </a:rPr>
                <a:t>表达式</a:t>
              </a:r>
              <a:r>
                <a:rPr lang="zh-CN" altLang="en-US" sz="2400" dirty="0"/>
                <a:t> </a:t>
              </a:r>
            </a:p>
          </p:txBody>
        </p:sp>
        <p:sp>
          <p:nvSpPr>
            <p:cNvPr id="24" name="矩形: 圆角 17">
              <a:extLst>
                <a:ext uri="{FF2B5EF4-FFF2-40B4-BE49-F238E27FC236}">
                  <a16:creationId xmlns:a16="http://schemas.microsoft.com/office/drawing/2014/main" id="{800CE65E-9812-4713-929C-95E9D74F0E0F}"/>
                </a:ext>
              </a:extLst>
            </p:cNvPr>
            <p:cNvSpPr/>
            <p:nvPr/>
          </p:nvSpPr>
          <p:spPr>
            <a:xfrm>
              <a:off x="219974" y="2559609"/>
              <a:ext cx="7811918" cy="23707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lnSpc>
                  <a:spcPts val="3000"/>
                </a:lnSpc>
              </a:pPr>
              <a:r>
                <a:rPr lang="en-US" altLang="zh-CN" sz="2400" dirty="0">
                  <a:solidFill>
                    <a:srgbClr val="000000"/>
                  </a:solidFill>
                  <a:latin typeface="LMSans10-Regular-Identity-H"/>
                </a:rPr>
                <a:t>  [captures](parameters) -&gt; return type {statements}</a:t>
              </a: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captures</a:t>
              </a:r>
              <a:r>
                <a:rPr lang="zh-CN" altLang="en-US" sz="2000" dirty="0">
                  <a:solidFill>
                    <a:srgbClr val="000000"/>
                  </a:solidFill>
                  <a:latin typeface="MicrosoftYaHei"/>
                </a:rPr>
                <a:t>：指定在同一作用域下 </a:t>
              </a:r>
              <a:r>
                <a:rPr lang="en-US" altLang="zh-CN" sz="2000" dirty="0">
                  <a:solidFill>
                    <a:srgbClr val="000000"/>
                  </a:solidFill>
                  <a:latin typeface="LMSans10-Regular-Identity-H"/>
                </a:rPr>
                <a:t>lambda </a:t>
              </a:r>
              <a:r>
                <a:rPr lang="zh-CN" altLang="en-US" sz="2000" dirty="0">
                  <a:solidFill>
                    <a:srgbClr val="000000"/>
                  </a:solidFill>
                  <a:latin typeface="MicrosoftYaHei"/>
                </a:rPr>
                <a:t>主体捕获（访问）哪些对象以及如何捕获这些对象；</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parameters</a:t>
              </a:r>
              <a:r>
                <a:rPr lang="zh-CN" altLang="en-US" sz="2000" dirty="0">
                  <a:solidFill>
                    <a:srgbClr val="000000"/>
                  </a:solidFill>
                  <a:latin typeface="MicrosoftYaHei"/>
                </a:rPr>
                <a:t>：形参列表；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type</a:t>
              </a: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statements</a:t>
              </a:r>
              <a:r>
                <a:rPr lang="zh-CN" altLang="en-US" sz="2000" dirty="0">
                  <a:solidFill>
                    <a:srgbClr val="000000"/>
                  </a:solidFill>
                  <a:latin typeface="MicrosoftYaHei"/>
                </a:rPr>
                <a:t>：函数体。</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39550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BB96C335-8377-4ED0-B6C0-5726E00C4E20}"/>
              </a:ext>
            </a:extLst>
          </p:cNvPr>
          <p:cNvGrpSpPr/>
          <p:nvPr/>
        </p:nvGrpSpPr>
        <p:grpSpPr>
          <a:xfrm>
            <a:off x="219974" y="1733929"/>
            <a:ext cx="8704052" cy="2429876"/>
            <a:chOff x="219974" y="2044323"/>
            <a:chExt cx="8704052" cy="2429876"/>
          </a:xfrm>
        </p:grpSpPr>
        <p:sp>
          <p:nvSpPr>
            <p:cNvPr id="12" name="矩形: 圆顶角 11">
              <a:extLst>
                <a:ext uri="{FF2B5EF4-FFF2-40B4-BE49-F238E27FC236}">
                  <a16:creationId xmlns:a16="http://schemas.microsoft.com/office/drawing/2014/main" id="{097A7DF4-BBED-4166-9E40-68DF719F3493}"/>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auto </a:t>
              </a:r>
              <a:r>
                <a:rPr lang="zh-CN" altLang="en-US" sz="2400" dirty="0"/>
                <a:t>关键字</a:t>
              </a:r>
            </a:p>
          </p:txBody>
        </p:sp>
        <p:sp>
          <p:nvSpPr>
            <p:cNvPr id="14" name="矩形: 圆角 17">
              <a:extLst>
                <a:ext uri="{FF2B5EF4-FFF2-40B4-BE49-F238E27FC236}">
                  <a16:creationId xmlns:a16="http://schemas.microsoft.com/office/drawing/2014/main" id="{5E2212D9-1D37-422A-8363-9DCBA5C8DEBD}"/>
                </a:ext>
              </a:extLst>
            </p:cNvPr>
            <p:cNvSpPr/>
            <p:nvPr/>
          </p:nvSpPr>
          <p:spPr>
            <a:xfrm>
              <a:off x="219974" y="258432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auto </a:t>
              </a:r>
              <a:r>
                <a:rPr lang="en-US" altLang="zh-CN" sz="2000" dirty="0">
                  <a:solidFill>
                    <a:srgbClr val="000000"/>
                  </a:solidFill>
                  <a:latin typeface="LMMono8-Regular-Identity-H"/>
                </a:rPr>
                <a:t>fun =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fun(17);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a:solidFill>
                    <a:srgbClr val="008000"/>
                  </a:solidFill>
                  <a:latin typeface="LMMono8-Regular-Identity-H"/>
                </a:rPr>
                <a:t>17</a:t>
              </a: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auto </a:t>
              </a:r>
              <a:r>
                <a:rPr lang="zh-CN" altLang="en-US" sz="2000" dirty="0">
                  <a:solidFill>
                    <a:srgbClr val="000000"/>
                  </a:solidFill>
                  <a:latin typeface="MicrosoftYaHei"/>
                </a:rPr>
                <a:t>关键字把一个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表达式存放到一个对象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lambda </a:t>
              </a:r>
              <a:r>
                <a:rPr lang="zh-CN" altLang="en-US" sz="2000" dirty="0">
                  <a:solidFill>
                    <a:srgbClr val="000000"/>
                  </a:solidFill>
                  <a:latin typeface="MicrosoftYaHei"/>
                </a:rPr>
                <a:t>可以根据函数主体来推断返回类型。</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D2D26B66-0224-4CA7-99F4-1C13BDA66D18}"/>
              </a:ext>
            </a:extLst>
          </p:cNvPr>
          <p:cNvGrpSpPr/>
          <p:nvPr/>
        </p:nvGrpSpPr>
        <p:grpSpPr>
          <a:xfrm>
            <a:off x="219974" y="4751326"/>
            <a:ext cx="8704052" cy="1044882"/>
            <a:chOff x="219974" y="2044323"/>
            <a:chExt cx="8704052" cy="1044882"/>
          </a:xfrm>
        </p:grpSpPr>
        <p:sp>
          <p:nvSpPr>
            <p:cNvPr id="17" name="矩形: 圆顶角 16">
              <a:extLst>
                <a:ext uri="{FF2B5EF4-FFF2-40B4-BE49-F238E27FC236}">
                  <a16:creationId xmlns:a16="http://schemas.microsoft.com/office/drawing/2014/main" id="{EB14A69F-8031-4801-B208-D28E5A08774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显式指明 </a:t>
              </a:r>
              <a:r>
                <a:rPr lang="en-US" altLang="zh-CN" sz="2400" dirty="0">
                  <a:solidFill>
                    <a:srgbClr val="FFFFFF"/>
                  </a:solidFill>
                  <a:latin typeface="LMSans12-Regular-Identity-H"/>
                </a:rPr>
                <a:t>return type</a:t>
              </a:r>
              <a:r>
                <a:rPr lang="en-US" altLang="zh-CN" sz="2400" dirty="0"/>
                <a:t> </a:t>
              </a:r>
              <a:endParaRPr lang="zh-CN" altLang="en-US" sz="2400" dirty="0"/>
            </a:p>
          </p:txBody>
        </p:sp>
        <p:sp>
          <p:nvSpPr>
            <p:cNvPr id="18" name="矩形: 圆角 17">
              <a:extLst>
                <a:ext uri="{FF2B5EF4-FFF2-40B4-BE49-F238E27FC236}">
                  <a16:creationId xmlns:a16="http://schemas.microsoft.com/office/drawing/2014/main" id="{E7FA7CFD-5568-492F-B143-5E7E61015D33}"/>
                </a:ext>
              </a:extLst>
            </p:cNvPr>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)-&gt;</a:t>
              </a:r>
              <a:r>
                <a:rPr lang="en-US" altLang="zh-CN" sz="2000" dirty="0">
                  <a:solidFill>
                    <a:srgbClr val="0000FF"/>
                  </a:solidFill>
                  <a:latin typeface="LMMono8-Regular-Identity-H"/>
                </a:rPr>
                <a:t>int </a:t>
              </a: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1981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939196"/>
            <a:ext cx="8704051" cy="943224"/>
            <a:chOff x="219974" y="2044323"/>
            <a:chExt cx="7811918" cy="943224"/>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捕获对象</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427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00"/>
                  </a:solidFill>
                  <a:latin typeface="LMSans10-Regular-Identity-H"/>
                </a:rPr>
                <a:t>lambda </a:t>
              </a:r>
              <a:r>
                <a:rPr lang="zh-CN" altLang="en-US" sz="2000" dirty="0">
                  <a:solidFill>
                    <a:srgbClr val="000000"/>
                  </a:solidFill>
                  <a:latin typeface="MicrosoftYaHei"/>
                </a:rPr>
                <a:t>可以捕获外围作用域内的局部对象，而且还可以指定捕获的方式</a:t>
              </a:r>
              <a:r>
                <a:rPr lang="zh-CN" altLang="en-US"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0D1AE77E-9875-4EC0-83E4-C69CDAAF1E4D}"/>
              </a:ext>
            </a:extLst>
          </p:cNvPr>
          <p:cNvGrpSpPr/>
          <p:nvPr/>
        </p:nvGrpSpPr>
        <p:grpSpPr>
          <a:xfrm>
            <a:off x="219973" y="1995996"/>
            <a:ext cx="4255273" cy="3556859"/>
            <a:chOff x="219974" y="2044323"/>
            <a:chExt cx="3660050" cy="3556859"/>
          </a:xfrm>
        </p:grpSpPr>
        <p:sp>
          <p:nvSpPr>
            <p:cNvPr id="12" name="矩形: 圆顶角 11">
              <a:extLst>
                <a:ext uri="{FF2B5EF4-FFF2-40B4-BE49-F238E27FC236}">
                  <a16:creationId xmlns:a16="http://schemas.microsoft.com/office/drawing/2014/main" id="{AD38396F-726E-49E1-9DDC-8FF137CCC015}"/>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p>
          </p:txBody>
        </p:sp>
        <p:sp>
          <p:nvSpPr>
            <p:cNvPr id="14" name="矩形: 圆角 17">
              <a:extLst>
                <a:ext uri="{FF2B5EF4-FFF2-40B4-BE49-F238E27FC236}">
                  <a16:creationId xmlns:a16="http://schemas.microsoft.com/office/drawing/2014/main" id="{36934CF6-550F-433F-8A43-08A514ABC300}"/>
                </a:ext>
              </a:extLst>
            </p:cNvPr>
            <p:cNvSpPr/>
            <p:nvPr/>
          </p:nvSpPr>
          <p:spPr>
            <a:xfrm>
              <a:off x="219974" y="2448396"/>
              <a:ext cx="3660050"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divisor = 5;</a:t>
              </a: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p>
            <a:p>
              <a:pPr>
                <a:lnSpc>
                  <a:spcPts val="2400"/>
                </a:lnSpc>
              </a:pPr>
              <a:r>
                <a:rPr lang="en-US" altLang="zh-CN" dirty="0" err="1">
                  <a:solidFill>
                    <a:srgbClr val="000000"/>
                  </a:solidFill>
                  <a:latin typeface="LMMono8-Regular-Identity-H"/>
                </a:rPr>
                <a:t>for_eash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a:t>
              </a:r>
            </a:p>
            <a:p>
              <a:pPr>
                <a:lnSpc>
                  <a:spcPts val="2400"/>
                </a:lnSpc>
              </a:pPr>
              <a:r>
                <a:rPr lang="en-US" altLang="zh-CN" dirty="0">
                  <a:solidFill>
                    <a:srgbClr val="000000"/>
                  </a:solidFill>
                  <a:latin typeface="LMMono8-Regular-Identity-H"/>
                </a:rPr>
                <a:t>      [divisor](</a:t>
              </a:r>
              <a:r>
                <a:rPr lang="en-US" altLang="zh-CN" dirty="0">
                  <a:solidFill>
                    <a:srgbClr val="0000FF"/>
                  </a:solidFill>
                  <a:latin typeface="LMMono8-Regular-Identity-H"/>
                </a:rPr>
                <a:t>int</a:t>
              </a:r>
              <a:r>
                <a:rPr lang="en-US" altLang="zh-CN" dirty="0">
                  <a:solidFill>
                    <a:srgbClr val="000000"/>
                  </a:solidFill>
                  <a:latin typeface="LMMono8-Regular-Identity-H"/>
                </a:rPr>
                <a:t> 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//divisor</a:t>
              </a:r>
              <a:r>
                <a:rPr lang="zh-CN" altLang="en-US" dirty="0">
                  <a:solidFill>
                    <a:srgbClr val="008000"/>
                  </a:solidFill>
                  <a:latin typeface="FangSong" panose="02010609060101010101" pitchFamily="49" charset="-122"/>
                  <a:ea typeface="FangSong" panose="02010609060101010101" pitchFamily="49" charset="-122"/>
                </a:rPr>
                <a:t>为外围</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的拷贝</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p>
            <a:p>
              <a:pPr>
                <a:lnSpc>
                  <a:spcPts val="2400"/>
                </a:lnSpc>
              </a:pP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&lt;&lt;y&lt;&lt;</a:t>
              </a:r>
              <a:r>
                <a:rPr lang="en-US" altLang="zh-CN" dirty="0" err="1">
                  <a:solidFill>
                    <a:srgbClr val="000000"/>
                  </a:solidFill>
                  <a:latin typeface="LMMono8-Regular-Identity-H"/>
                </a:rPr>
                <a:t>endl</a:t>
              </a:r>
              <a:r>
                <a:rPr lang="en-US" altLang="zh-CN" dirty="0">
                  <a:solidFill>
                    <a:srgbClr val="000000"/>
                  </a:solidFill>
                  <a:latin typeface="LMMono8-Regular-Identity-H"/>
                </a:rPr>
                <a:t>;</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输出被</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整除的元素</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00"/>
                  </a:solidFill>
                  <a:latin typeface="LMMono8-Regular-Identity-H"/>
                </a:rPr>
                <a:t>});</a:t>
              </a:r>
            </a:p>
            <a:p>
              <a:pPr>
                <a:lnSpc>
                  <a:spcPts val="2400"/>
                </a:lnSpc>
              </a:pPr>
              <a:r>
                <a:rPr lang="en-US" altLang="zh-CN" dirty="0">
                  <a:solidFill>
                    <a:srgbClr val="000000"/>
                  </a:solidFill>
                  <a:latin typeface="LMMono8-Regular-Identity-H"/>
                </a:rPr>
                <a:t>Divisor</a:t>
              </a:r>
              <a:r>
                <a:rPr lang="zh-CN" altLang="en-US" dirty="0">
                  <a:solidFill>
                    <a:srgbClr val="000000"/>
                  </a:solidFill>
                  <a:latin typeface="LMMono8-Regular-Identity-H"/>
                </a:rPr>
                <a:t>作为副本在函数体内部使用</a:t>
              </a:r>
            </a:p>
          </p:txBody>
        </p:sp>
      </p:grpSp>
      <p:grpSp>
        <p:nvGrpSpPr>
          <p:cNvPr id="16" name="组合 15">
            <a:extLst>
              <a:ext uri="{FF2B5EF4-FFF2-40B4-BE49-F238E27FC236}">
                <a16:creationId xmlns:a16="http://schemas.microsoft.com/office/drawing/2014/main" id="{09C91415-4622-4AD8-B8B6-3C61AD3F4E31}"/>
              </a:ext>
            </a:extLst>
          </p:cNvPr>
          <p:cNvGrpSpPr/>
          <p:nvPr/>
        </p:nvGrpSpPr>
        <p:grpSpPr>
          <a:xfrm>
            <a:off x="4571999" y="1995996"/>
            <a:ext cx="4349494" cy="3558142"/>
            <a:chOff x="219974" y="2044323"/>
            <a:chExt cx="3660050" cy="3558142"/>
          </a:xfrm>
        </p:grpSpPr>
        <p:sp>
          <p:nvSpPr>
            <p:cNvPr id="17" name="矩形: 圆顶角 16">
              <a:extLst>
                <a:ext uri="{FF2B5EF4-FFF2-40B4-BE49-F238E27FC236}">
                  <a16:creationId xmlns:a16="http://schemas.microsoft.com/office/drawing/2014/main" id="{61E14C77-B7EA-4AC2-8CA0-D05F710AD438}"/>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按引用捕获特定的外围对象</a:t>
              </a:r>
            </a:p>
          </p:txBody>
        </p:sp>
        <p:sp>
          <p:nvSpPr>
            <p:cNvPr id="18" name="矩形: 圆角 17">
              <a:extLst>
                <a:ext uri="{FF2B5EF4-FFF2-40B4-BE49-F238E27FC236}">
                  <a16:creationId xmlns:a16="http://schemas.microsoft.com/office/drawing/2014/main" id="{2D415893-87EA-4D58-842D-06898A006051}"/>
                </a:ext>
              </a:extLst>
            </p:cNvPr>
            <p:cNvSpPr/>
            <p:nvPr/>
          </p:nvSpPr>
          <p:spPr>
            <a:xfrm>
              <a:off x="219974" y="2448396"/>
              <a:ext cx="3660050" cy="31540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sum = 0;</a:t>
              </a: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p>
            <a:p>
              <a:pPr>
                <a:lnSpc>
                  <a:spcPts val="2400"/>
                </a:lnSpc>
              </a:pPr>
              <a:r>
                <a:rPr lang="en-US" altLang="zh-CN" dirty="0" err="1">
                  <a:solidFill>
                    <a:srgbClr val="000000"/>
                  </a:solidFill>
                  <a:latin typeface="LMMono8-Regular-Identity-H"/>
                </a:rPr>
                <a:t>for_eash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 [divisor, &amp;sum](</a:t>
              </a:r>
              <a:r>
                <a:rPr lang="en-US" altLang="zh-CN" dirty="0">
                  <a:solidFill>
                    <a:srgbClr val="0000FF"/>
                  </a:solidFill>
                  <a:latin typeface="LMMono8-Regular-Identity-H"/>
                </a:rPr>
                <a:t>int</a:t>
              </a:r>
              <a:r>
                <a:rPr lang="en-US" altLang="zh-CN" dirty="0">
                  <a:solidFill>
                    <a:srgbClr val="000000"/>
                  </a:solidFill>
                  <a:latin typeface="LMMono8-Regular-Identity-H"/>
                </a:rPr>
                <a:t> 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//sum</a:t>
              </a:r>
              <a:r>
                <a:rPr lang="zh-CN" altLang="en-US" dirty="0">
                  <a:solidFill>
                    <a:srgbClr val="008000"/>
                  </a:solidFill>
                  <a:latin typeface="FangSong" panose="02010609060101010101" pitchFamily="49" charset="-122"/>
                  <a:ea typeface="FangSong" panose="02010609060101010101" pitchFamily="49" charset="-122"/>
                </a:rPr>
                <a:t>为外围</a:t>
              </a:r>
              <a:r>
                <a:rPr lang="en-US" altLang="zh-CN" dirty="0">
                  <a:solidFill>
                    <a:srgbClr val="008000"/>
                  </a:solidFill>
                  <a:latin typeface="FangSong" panose="02010609060101010101" pitchFamily="49" charset="-122"/>
                  <a:ea typeface="FangSong" panose="02010609060101010101" pitchFamily="49" charset="-122"/>
                </a:rPr>
                <a:t>sum</a:t>
              </a:r>
              <a:r>
                <a:rPr lang="zh-CN" altLang="en-US" dirty="0">
                  <a:solidFill>
                    <a:srgbClr val="008000"/>
                  </a:solidFill>
                  <a:latin typeface="FangSong" panose="02010609060101010101" pitchFamily="49" charset="-122"/>
                  <a:ea typeface="FangSong" panose="02010609060101010101" pitchFamily="49" charset="-122"/>
                </a:rPr>
                <a:t>的拷贝</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p>
            <a:p>
              <a:pPr>
                <a:lnSpc>
                  <a:spcPts val="2400"/>
                </a:lnSpc>
              </a:pPr>
              <a:r>
                <a:rPr lang="en-US" altLang="zh-CN" dirty="0">
                  <a:solidFill>
                    <a:srgbClr val="000000"/>
                  </a:solidFill>
                  <a:latin typeface="LMMono8-Regular-Identity-H"/>
                </a:rPr>
                <a:t>                 sum+=y;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累加被</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整除的元素，放到 </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外围对象</a:t>
              </a:r>
              <a:r>
                <a:rPr lang="en-US" altLang="zh-CN" dirty="0">
                  <a:solidFill>
                    <a:srgbClr val="008000"/>
                  </a:solidFill>
                  <a:latin typeface="FangSong" panose="02010609060101010101" pitchFamily="49" charset="-122"/>
                  <a:ea typeface="FangSong" panose="02010609060101010101" pitchFamily="49" charset="-122"/>
                </a:rPr>
                <a:t>sum</a:t>
              </a:r>
              <a:r>
                <a:rPr lang="zh-CN" altLang="en-US" dirty="0">
                  <a:solidFill>
                    <a:srgbClr val="008000"/>
                  </a:solidFill>
                  <a:latin typeface="FangSong" panose="02010609060101010101" pitchFamily="49" charset="-122"/>
                  <a:ea typeface="FangSong" panose="02010609060101010101" pitchFamily="49" charset="-122"/>
                </a:rPr>
                <a:t>中</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00"/>
                  </a:solidFill>
                  <a:latin typeface="LMMono8-Regular-Identity-H"/>
                </a:rPr>
                <a:t>});</a:t>
              </a:r>
            </a:p>
          </p:txBody>
        </p:sp>
      </p:grpSp>
      <p:grpSp>
        <p:nvGrpSpPr>
          <p:cNvPr id="28" name="组合 27">
            <a:extLst>
              <a:ext uri="{FF2B5EF4-FFF2-40B4-BE49-F238E27FC236}">
                <a16:creationId xmlns:a16="http://schemas.microsoft.com/office/drawing/2014/main" id="{D4CCE4D1-DBFA-4706-9BBB-0BA9AB439F1B}"/>
              </a:ext>
            </a:extLst>
          </p:cNvPr>
          <p:cNvGrpSpPr/>
          <p:nvPr/>
        </p:nvGrpSpPr>
        <p:grpSpPr>
          <a:xfrm>
            <a:off x="219973" y="5654207"/>
            <a:ext cx="8701520" cy="901319"/>
            <a:chOff x="219974" y="2044323"/>
            <a:chExt cx="3660050" cy="901319"/>
          </a:xfrm>
        </p:grpSpPr>
        <p:sp>
          <p:nvSpPr>
            <p:cNvPr id="29" name="矩形: 圆顶角 28">
              <a:extLst>
                <a:ext uri="{FF2B5EF4-FFF2-40B4-BE49-F238E27FC236}">
                  <a16:creationId xmlns:a16="http://schemas.microsoft.com/office/drawing/2014/main" id="{10DE78EA-6FE8-4D5D-8EC0-C2B8C57B1EEB}"/>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p>
          </p:txBody>
        </p:sp>
        <p:sp>
          <p:nvSpPr>
            <p:cNvPr id="30" name="矩形: 圆角 17">
              <a:extLst>
                <a:ext uri="{FF2B5EF4-FFF2-40B4-BE49-F238E27FC236}">
                  <a16:creationId xmlns:a16="http://schemas.microsoft.com/office/drawing/2014/main" id="{AF5A687F-4487-4554-B639-DDE8A2D8382D}"/>
                </a:ext>
              </a:extLst>
            </p:cNvPr>
            <p:cNvSpPr/>
            <p:nvPr/>
          </p:nvSpPr>
          <p:spPr>
            <a:xfrm>
              <a:off x="219974" y="2441642"/>
              <a:ext cx="3660050"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en-US" altLang="zh-CN" dirty="0">
                  <a:solidFill>
                    <a:srgbClr val="000000"/>
                  </a:solidFill>
                  <a:latin typeface="LMSans10-Regular-Identity-H"/>
                </a:rPr>
                <a:t>[=]</a:t>
              </a:r>
              <a:r>
                <a:rPr lang="zh-CN" altLang="en-US" dirty="0">
                  <a:solidFill>
                    <a:srgbClr val="000000"/>
                  </a:solidFill>
                  <a:latin typeface="MicrosoftYaHei"/>
                </a:rPr>
                <a:t>和 </a:t>
              </a:r>
              <a:r>
                <a:rPr lang="en-US" altLang="zh-CN" dirty="0">
                  <a:solidFill>
                    <a:srgbClr val="000000"/>
                  </a:solidFill>
                  <a:latin typeface="LMSans10-Regular-Identity-H"/>
                </a:rPr>
                <a:t>[&amp;] </a:t>
              </a:r>
              <a:r>
                <a:rPr lang="zh-CN" altLang="en-US" dirty="0">
                  <a:solidFill>
                    <a:srgbClr val="000000"/>
                  </a:solidFill>
                  <a:latin typeface="MicrosoftYaHei"/>
                </a:rPr>
                <a:t>分别以值捕获和引用捕获方式捕获外围所有对象</a:t>
              </a:r>
              <a:r>
                <a:rPr lang="zh-CN" altLang="en-US" dirty="0"/>
                <a:t> </a:t>
              </a:r>
              <a:endParaRPr lang="zh-CN" altLang="en-US" dirty="0">
                <a:solidFill>
                  <a:srgbClr val="000000"/>
                </a:solidFill>
                <a:latin typeface="LMMono8-Regular-Identity-H"/>
              </a:endParaRPr>
            </a:p>
          </p:txBody>
        </p:sp>
      </p:grpSp>
    </p:spTree>
    <p:extLst>
      <p:ext uri="{BB962C8B-B14F-4D97-AF65-F5344CB8AC3E}">
        <p14:creationId xmlns:p14="http://schemas.microsoft.com/office/powerpoint/2010/main" val="382686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 </a:t>
            </a:r>
            <a:r>
              <a:rPr lang="zh-CN" altLang="en-US" sz="3200" dirty="0">
                <a:solidFill>
                  <a:schemeClr val="bg1"/>
                </a:solidFill>
              </a:rPr>
              <a:t>递归调用</a:t>
            </a: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2618666"/>
            <a:ext cx="8704051" cy="1943497"/>
            <a:chOff x="219974" y="2044323"/>
            <a:chExt cx="7811918" cy="1943497"/>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递归调用</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一个函数直接或间接地调用自己，这个函数称为递归函数（</a:t>
              </a:r>
              <a:r>
                <a:rPr lang="en-US" altLang="zh-CN" sz="2000" dirty="0">
                  <a:solidFill>
                    <a:srgbClr val="000000"/>
                  </a:solidFill>
                  <a:latin typeface="LMSans10-Regular-Identity-H"/>
                </a:rPr>
                <a:t>recursive function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易实现；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可读性强。</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916720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BA1CE13E-45C4-47EC-969A-33379245EAC8}"/>
              </a:ext>
            </a:extLst>
          </p:cNvPr>
          <p:cNvGrpSpPr/>
          <p:nvPr/>
        </p:nvGrpSpPr>
        <p:grpSpPr>
          <a:xfrm>
            <a:off x="219974" y="2203718"/>
            <a:ext cx="8704052" cy="2450564"/>
            <a:chOff x="219974" y="2044323"/>
            <a:chExt cx="8704052" cy="2450564"/>
          </a:xfrm>
        </p:grpSpPr>
        <p:sp>
          <p:nvSpPr>
            <p:cNvPr id="8" name="矩形: 圆顶角 7">
              <a:extLst>
                <a:ext uri="{FF2B5EF4-FFF2-40B4-BE49-F238E27FC236}">
                  <a16:creationId xmlns:a16="http://schemas.microsoft.com/office/drawing/2014/main" id="{A440D54E-F8DC-4CD7-A99B-3BB3AC9B963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5.4</a:t>
              </a:r>
              <a:r>
                <a:rPr lang="zh-CN" altLang="en-US" sz="2400" dirty="0"/>
                <a:t>：</a:t>
              </a:r>
            </a:p>
          </p:txBody>
        </p:sp>
        <mc:AlternateContent xmlns:mc="http://schemas.openxmlformats.org/markup-compatibility/2006" xmlns:a14="http://schemas.microsoft.com/office/drawing/2010/main">
          <mc:Choice Requires="a14">
            <p:sp>
              <p:nvSpPr>
                <p:cNvPr id="9" name="矩形: 圆角 17">
                  <a:extLst>
                    <a:ext uri="{FF2B5EF4-FFF2-40B4-BE49-F238E27FC236}">
                      <a16:creationId xmlns:a16="http://schemas.microsoft.com/office/drawing/2014/main" id="{704ADD82-0954-44E1-8E28-B174B8C7A8AB}"/>
                    </a:ext>
                  </a:extLst>
                </p:cNvPr>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400" dirty="0">
                      <a:solidFill>
                        <a:srgbClr val="000000"/>
                      </a:solidFill>
                      <a:latin typeface="MicrosoftYaHei"/>
                    </a:rPr>
                    <a:t>求解以下数列的第 </a:t>
                  </a:r>
                  <a:r>
                    <a:rPr lang="en-US" altLang="zh-CN" sz="2400" dirty="0">
                      <a:solidFill>
                        <a:srgbClr val="000000"/>
                      </a:solidFill>
                      <a:latin typeface="LMSans10-Regular-Identity-H"/>
                    </a:rPr>
                    <a:t>n </a:t>
                  </a:r>
                  <a:r>
                    <a:rPr lang="zh-CN" altLang="en-US" sz="2400" dirty="0">
                      <a:solidFill>
                        <a:srgbClr val="000000"/>
                      </a:solidFill>
                      <a:latin typeface="MicrosoftYaHei"/>
                    </a:rPr>
                    <a:t>项。</a:t>
                  </a:r>
                  <a:br>
                    <a:rPr lang="zh-CN" altLang="en-US" sz="2400" dirty="0">
                      <a:solidFill>
                        <a:srgbClr val="000000"/>
                      </a:solidFill>
                      <a:latin typeface="MicrosoftYaHei"/>
                    </a:rPr>
                  </a:br>
                  <a14:m>
                    <m:oMathPara xmlns:m="http://schemas.openxmlformats.org/officeDocument/2006/math">
                      <m:oMathParaPr>
                        <m:jc m:val="centerGroup"/>
                      </m:oMathParaPr>
                      <m:oMath xmlns:m="http://schemas.openxmlformats.org/officeDocument/2006/math">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e>
                        </m:d>
                        <m:r>
                          <a:rPr lang="en-US" altLang="zh-CN" sz="2400" b="0" i="1" smtClean="0">
                            <a:solidFill>
                              <a:srgbClr val="000000"/>
                            </a:solidFill>
                            <a:latin typeface="Cambria Math" panose="02040503050406030204" pitchFamily="18" charset="0"/>
                          </a:rPr>
                          <m:t>=</m:t>
                        </m:r>
                        <m:d>
                          <m:dPr>
                            <m:begChr m:val="{"/>
                            <m:endChr m:val=""/>
                            <m:ctrlPr>
                              <a:rPr lang="en-US" altLang="zh-CN" sz="2400" b="0" i="1" smtClean="0">
                                <a:solidFill>
                                  <a:srgbClr val="000000"/>
                                </a:solidFill>
                                <a:latin typeface="Cambria Math" panose="02040503050406030204" pitchFamily="18" charset="0"/>
                              </a:rPr>
                            </m:ctrlPr>
                          </m:dPr>
                          <m:e>
                            <m:eqArr>
                              <m:eqArrPr>
                                <m:ctrlPr>
                                  <a:rPr lang="en-US" altLang="zh-CN" sz="2400" b="0" i="1" smtClean="0">
                                    <a:solidFill>
                                      <a:srgbClr val="000000"/>
                                    </a:solidFill>
                                    <a:latin typeface="Cambria Math" panose="02040503050406030204" pitchFamily="18" charset="0"/>
                                  </a:rPr>
                                </m:ctrlPr>
                              </m:eqArrPr>
                              <m:e>
                                <m:r>
                                  <a:rPr lang="en-US" altLang="zh-CN" sz="2400" b="0" i="1" smtClean="0">
                                    <a:solidFill>
                                      <a:srgbClr val="000000"/>
                                    </a:solidFill>
                                    <a:latin typeface="Cambria Math" panose="02040503050406030204" pitchFamily="18" charset="0"/>
                                  </a:rPr>
                                  <m:t>0                         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=0</m:t>
                                </m:r>
                              </m:e>
                              <m:e>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−1</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&gt;0</m:t>
                                </m:r>
                              </m:e>
                            </m:eqArr>
                          </m:e>
                        </m:d>
                      </m:oMath>
                    </m:oMathPara>
                  </a14:m>
                  <a:endParaRPr lang="en-US" sz="2400" dirty="0">
                    <a:solidFill>
                      <a:srgbClr val="000000"/>
                    </a:solidFill>
                    <a:latin typeface="Consolas" panose="020B0609020204030204" pitchFamily="49" charset="0"/>
                  </a:endParaRPr>
                </a:p>
              </p:txBody>
            </p:sp>
          </mc:Choice>
          <mc:Fallback xmlns="">
            <p:sp>
              <p:nvSpPr>
                <p:cNvPr id="9" name="矩形: 圆角 17">
                  <a:extLst>
                    <a:ext uri="{FF2B5EF4-FFF2-40B4-BE49-F238E27FC236}">
                      <a16:creationId xmlns:a16="http://schemas.microsoft.com/office/drawing/2014/main" id="{704ADD82-0954-44E1-8E28-B174B8C7A8AB}"/>
                    </a:ext>
                  </a:extLst>
                </p:cNvPr>
                <p:cNvSpPr>
                  <a:spLocks noRot="1" noChangeAspect="1" noMove="1" noResize="1" noEditPoints="1" noAdjustHandles="1" noChangeArrowheads="1" noChangeShapeType="1" noTextEdit="1"/>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blipFill>
                  <a:blip r:embed="rId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25305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5.1.2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调用函数</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28115" y="1073767"/>
            <a:ext cx="4682221" cy="5628957"/>
            <a:chOff x="219974" y="2044323"/>
            <a:chExt cx="4572001" cy="5628957"/>
          </a:xfrm>
        </p:grpSpPr>
        <p:sp>
          <p:nvSpPr>
            <p:cNvPr id="9" name="矩形: 圆顶角 8">
              <a:extLst>
                <a:ext uri="{FF2B5EF4-FFF2-40B4-BE49-F238E27FC236}">
                  <a16:creationId xmlns:a16="http://schemas.microsoft.com/office/drawing/2014/main" id="{8C115415-6964-4A45-B96A-A02460B58FE7}"/>
                </a:ext>
              </a:extLst>
            </p:cNvPr>
            <p:cNvSpPr/>
            <p:nvPr/>
          </p:nvSpPr>
          <p:spPr>
            <a:xfrm>
              <a:off x="219975" y="2044323"/>
              <a:ext cx="457200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a:t>
              </a:r>
              <a:r>
                <a:rPr lang="en-US" altLang="zh-CN" sz="2400" dirty="0"/>
                <a:t>maximum </a:t>
              </a:r>
              <a:r>
                <a:rPr lang="zh-CN" altLang="en-US" sz="2400" dirty="0"/>
                <a:t>函数</a:t>
              </a:r>
              <a:r>
                <a:rPr lang="en-US" altLang="zh-CN" sz="2400" dirty="0"/>
                <a:t>:</a:t>
              </a:r>
              <a:endParaRPr lang="zh-CN" altLang="en-US" sz="2400" dirty="0"/>
            </a:p>
          </p:txBody>
        </p:sp>
        <p:sp>
          <p:nvSpPr>
            <p:cNvPr id="10" name="矩形: 圆角 17">
              <a:extLst>
                <a:ext uri="{FF2B5EF4-FFF2-40B4-BE49-F238E27FC236}">
                  <a16:creationId xmlns:a16="http://schemas.microsoft.com/office/drawing/2014/main" id="{E6878F18-2BEE-4D14-8DC0-FDE63C1A110F}"/>
                </a:ext>
              </a:extLst>
            </p:cNvPr>
            <p:cNvSpPr/>
            <p:nvPr/>
          </p:nvSpPr>
          <p:spPr>
            <a:xfrm>
              <a:off x="219974" y="2584323"/>
              <a:ext cx="4572001" cy="5088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p>
            <a:p>
              <a:pPr>
                <a:lnSpc>
                  <a:spcPts val="2800"/>
                </a:lnSpc>
              </a:pP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main(){</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int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x,y,z</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cin</a:t>
              </a:r>
              <a:r>
                <a:rPr lang="en-US" altLang="zh-CN" sz="2000" dirty="0">
                  <a:solidFill>
                    <a:srgbClr val="000000"/>
                  </a:solidFill>
                  <a:latin typeface="Consolas" panose="020B0609020204030204" pitchFamily="49" charset="0"/>
                </a:rPr>
                <a:t>&gt;&gt;x&gt;&gt;y;</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8000"/>
                  </a:solidFill>
                  <a:latin typeface="LMMono9-Regular-Identity-H"/>
                </a:rPr>
                <a:t>//</a:t>
              </a:r>
              <a:r>
                <a:rPr lang="zh-CN" altLang="en-US" sz="2000" dirty="0">
                  <a:solidFill>
                    <a:srgbClr val="008000"/>
                  </a:solidFill>
                  <a:latin typeface="LMMono9-Regular-Identity-H"/>
                </a:rPr>
                <a:t>调用函数</a:t>
              </a:r>
              <a:r>
                <a:rPr lang="en-US" altLang="zh-CN" sz="2000" dirty="0">
                  <a:solidFill>
                    <a:srgbClr val="008000"/>
                  </a:solidFill>
                  <a:latin typeface="LMMono9-Regular-Identity-H"/>
                </a:rPr>
                <a:t>maximum</a:t>
              </a:r>
              <a:r>
                <a:rPr lang="zh-CN" altLang="en-US" sz="2000" dirty="0">
                  <a:solidFill>
                    <a:srgbClr val="008000"/>
                  </a:solidFill>
                  <a:latin typeface="LMMono9-Regular-Identity-H"/>
                </a:rPr>
                <a:t>，</a:t>
              </a:r>
              <a:r>
                <a:rPr lang="en-US" altLang="zh-CN" sz="2000" dirty="0">
                  <a:solidFill>
                    <a:srgbClr val="008000"/>
                  </a:solidFill>
                  <a:latin typeface="LMMono9-Regular-Identity-H"/>
                </a:rPr>
                <a:t>x</a:t>
              </a:r>
              <a:r>
                <a:rPr lang="zh-CN" altLang="en-US" sz="2000" dirty="0">
                  <a:solidFill>
                    <a:srgbClr val="008000"/>
                  </a:solidFill>
                  <a:latin typeface="LMMono9-Regular-Identity-H"/>
                </a:rPr>
                <a:t>和</a:t>
              </a:r>
              <a:r>
                <a:rPr lang="en-US" altLang="zh-CN" sz="2000" dirty="0">
                  <a:solidFill>
                    <a:srgbClr val="008000"/>
                  </a:solidFill>
                  <a:latin typeface="LMMono9-Regular-Identity-H"/>
                </a:rPr>
                <a:t>y</a:t>
              </a:r>
              <a:r>
                <a:rPr lang="zh-CN" altLang="en-US" sz="2000" dirty="0">
                  <a:solidFill>
                    <a:srgbClr val="008000"/>
                  </a:solidFill>
                  <a:latin typeface="LMMono9-Regular-Identity-H"/>
                </a:rPr>
                <a:t>为</a:t>
              </a:r>
              <a:r>
                <a:rPr lang="zh-CN" altLang="en-US" sz="2000" dirty="0">
                  <a:solidFill>
                    <a:srgbClr val="FF0000"/>
                  </a:solidFill>
                  <a:latin typeface="LMMono9-Regular-Identity-H"/>
                </a:rPr>
                <a:t>实参</a:t>
              </a:r>
              <a:endParaRPr lang="en-US" altLang="zh-CN" sz="2000" dirty="0">
                <a:solidFill>
                  <a:srgbClr val="FF0000"/>
                </a:solidFill>
                <a:latin typeface="LMMono9-Regular-Identity-H"/>
              </a:endParaRPr>
            </a:p>
            <a:p>
              <a:pPr>
                <a:lnSpc>
                  <a:spcPts val="2800"/>
                </a:lnSpc>
              </a:pPr>
              <a:r>
                <a:rPr lang="en-US" altLang="zh-CN" sz="2000" dirty="0">
                  <a:solidFill>
                    <a:srgbClr val="000000"/>
                  </a:solidFill>
                  <a:latin typeface="Consolas" panose="020B0609020204030204" pitchFamily="49" charset="0"/>
                </a:rPr>
                <a:t>   z=maximum(</a:t>
              </a:r>
              <a:r>
                <a:rPr lang="en-US" altLang="zh-CN" sz="2000" dirty="0" err="1">
                  <a:solidFill>
                    <a:srgbClr val="000000"/>
                  </a:solidFill>
                  <a:latin typeface="Consolas" panose="020B0609020204030204" pitchFamily="49" charset="0"/>
                </a:rPr>
                <a:t>x,y</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&lt;&lt;</a:t>
              </a:r>
              <a:r>
                <a:rPr lang="en-US" altLang="zh-CN" sz="2000" dirty="0">
                  <a:solidFill>
                    <a:srgbClr val="E0AB5B"/>
                  </a:solidFill>
                  <a:latin typeface="Consolas" panose="020B0609020204030204" pitchFamily="49" charset="0"/>
                </a:rPr>
                <a:t>“The maximum value is ”</a:t>
              </a:r>
            </a:p>
            <a:p>
              <a:pPr>
                <a:lnSpc>
                  <a:spcPts val="2800"/>
                </a:lnSpc>
              </a:pPr>
              <a:r>
                <a:rPr lang="en-US" altLang="zh-CN" sz="2000" dirty="0">
                  <a:solidFill>
                    <a:srgbClr val="000000"/>
                  </a:solidFill>
                  <a:latin typeface="Consolas" panose="020B0609020204030204" pitchFamily="49" charset="0"/>
                </a:rPr>
                <a:t>      &lt;&lt;z&lt;&lt;</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return</a:t>
              </a:r>
              <a:r>
                <a:rPr lang="en-US" altLang="zh-CN" sz="2000" dirty="0">
                  <a:solidFill>
                    <a:srgbClr val="000000"/>
                  </a:solidFill>
                  <a:latin typeface="Consolas" panose="020B0609020204030204" pitchFamily="49" charset="0"/>
                </a:rPr>
                <a:t> 0;</a:t>
              </a:r>
            </a:p>
            <a:p>
              <a:pPr>
                <a:lnSpc>
                  <a:spcPts val="28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
        <p:nvSpPr>
          <p:cNvPr id="6" name="矩形 5">
            <a:extLst>
              <a:ext uri="{FF2B5EF4-FFF2-40B4-BE49-F238E27FC236}">
                <a16:creationId xmlns:a16="http://schemas.microsoft.com/office/drawing/2014/main" id="{847F29B4-FD95-4E27-9C74-F31551314937}"/>
              </a:ext>
            </a:extLst>
          </p:cNvPr>
          <p:cNvSpPr/>
          <p:nvPr/>
        </p:nvSpPr>
        <p:spPr>
          <a:xfrm>
            <a:off x="4980622" y="1223584"/>
            <a:ext cx="2954655" cy="461665"/>
          </a:xfrm>
          <a:prstGeom prst="rect">
            <a:avLst/>
          </a:prstGeom>
        </p:spPr>
        <p:txBody>
          <a:bodyPr wrap="none">
            <a:spAutoFit/>
          </a:bodyPr>
          <a:lstStyle/>
          <a:p>
            <a:r>
              <a:rPr lang="zh-CN" altLang="en-US" sz="2400" dirty="0"/>
              <a:t>函数调用过程如下：</a:t>
            </a:r>
          </a:p>
        </p:txBody>
      </p:sp>
      <p:pic>
        <p:nvPicPr>
          <p:cNvPr id="14" name="图片 13">
            <a:extLst>
              <a:ext uri="{FF2B5EF4-FFF2-40B4-BE49-F238E27FC236}">
                <a16:creationId xmlns:a16="http://schemas.microsoft.com/office/drawing/2014/main" id="{607F0F4B-0F2D-4438-B516-72306501D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923" y="1821225"/>
            <a:ext cx="3924000" cy="2672106"/>
          </a:xfrm>
          <a:prstGeom prst="rect">
            <a:avLst/>
          </a:prstGeom>
        </p:spPr>
      </p:pic>
    </p:spTree>
    <p:extLst>
      <p:ext uri="{BB962C8B-B14F-4D97-AF65-F5344CB8AC3E}">
        <p14:creationId xmlns:p14="http://schemas.microsoft.com/office/powerpoint/2010/main" val="40884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71008271-3327-40CE-8E25-23A33BF48A8F}"/>
              </a:ext>
            </a:extLst>
          </p:cNvPr>
          <p:cNvGrpSpPr/>
          <p:nvPr/>
        </p:nvGrpSpPr>
        <p:grpSpPr>
          <a:xfrm>
            <a:off x="368797" y="1000612"/>
            <a:ext cx="3736286" cy="3692235"/>
            <a:chOff x="219974" y="2044323"/>
            <a:chExt cx="3736286" cy="3692235"/>
          </a:xfrm>
        </p:grpSpPr>
        <p:sp>
          <p:nvSpPr>
            <p:cNvPr id="11" name="矩形: 圆顶角 10">
              <a:extLst>
                <a:ext uri="{FF2B5EF4-FFF2-40B4-BE49-F238E27FC236}">
                  <a16:creationId xmlns:a16="http://schemas.microsoft.com/office/drawing/2014/main" id="{7D99857A-F646-4E48-BDFE-81A9994B5216}"/>
                </a:ext>
              </a:extLst>
            </p:cNvPr>
            <p:cNvSpPr/>
            <p:nvPr/>
          </p:nvSpPr>
          <p:spPr>
            <a:xfrm>
              <a:off x="219974" y="2044323"/>
              <a:ext cx="3736286"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a:t>
              </a:r>
              <a:r>
                <a:rPr lang="en-US" altLang="zh-CN" sz="2000" dirty="0"/>
                <a:t>5.4</a:t>
              </a:r>
              <a:r>
                <a:rPr lang="zh-CN" altLang="en-US" sz="2000" dirty="0"/>
                <a:t>：</a:t>
              </a:r>
            </a:p>
          </p:txBody>
        </p:sp>
        <p:sp>
          <p:nvSpPr>
            <p:cNvPr id="12" name="矩形: 圆角 17">
              <a:extLst>
                <a:ext uri="{FF2B5EF4-FFF2-40B4-BE49-F238E27FC236}">
                  <a16:creationId xmlns:a16="http://schemas.microsoft.com/office/drawing/2014/main" id="{19B3A220-798F-4FD0-810F-3C3C8F7EFD9F}"/>
                </a:ext>
              </a:extLst>
            </p:cNvPr>
            <p:cNvSpPr/>
            <p:nvPr/>
          </p:nvSpPr>
          <p:spPr>
            <a:xfrm>
              <a:off x="219974" y="2436039"/>
              <a:ext cx="3736286"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#include</a:t>
              </a:r>
              <a:r>
                <a:rPr lang="en-US" altLang="zh-CN" sz="2000" dirty="0">
                  <a:solidFill>
                    <a:srgbClr val="000000"/>
                  </a:solidFill>
                  <a:latin typeface="LMMono8-Regular-Identity-H"/>
                </a:rPr>
                <a:t>&lt;iostream&gt;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 +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(3);</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8A02C56D-A427-4320-8FBA-2A0DA2BB8A41}"/>
              </a:ext>
            </a:extLst>
          </p:cNvPr>
          <p:cNvGrpSpPr/>
          <p:nvPr/>
        </p:nvGrpSpPr>
        <p:grpSpPr>
          <a:xfrm>
            <a:off x="4806412" y="1364593"/>
            <a:ext cx="3868303" cy="3261159"/>
            <a:chOff x="4682844" y="1575648"/>
            <a:chExt cx="3868303" cy="3261159"/>
          </a:xfrm>
        </p:grpSpPr>
        <p:pic>
          <p:nvPicPr>
            <p:cNvPr id="3" name="图片 2">
              <a:extLst>
                <a:ext uri="{FF2B5EF4-FFF2-40B4-BE49-F238E27FC236}">
                  <a16:creationId xmlns:a16="http://schemas.microsoft.com/office/drawing/2014/main" id="{88669807-B272-4208-9CF0-AC3DE0885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350" y="1575648"/>
              <a:ext cx="3060000" cy="2773125"/>
            </a:xfrm>
            <a:prstGeom prst="rect">
              <a:avLst/>
            </a:prstGeom>
          </p:spPr>
        </p:pic>
        <p:sp>
          <p:nvSpPr>
            <p:cNvPr id="6" name="矩形 5">
              <a:extLst>
                <a:ext uri="{FF2B5EF4-FFF2-40B4-BE49-F238E27FC236}">
                  <a16:creationId xmlns:a16="http://schemas.microsoft.com/office/drawing/2014/main" id="{FE72E567-9DB1-4C5B-B6BB-819A0E2F667B}"/>
                </a:ext>
              </a:extLst>
            </p:cNvPr>
            <p:cNvSpPr/>
            <p:nvPr/>
          </p:nvSpPr>
          <p:spPr>
            <a:xfrm>
              <a:off x="4682844" y="4467475"/>
              <a:ext cx="3868303" cy="369332"/>
            </a:xfrm>
            <a:prstGeom prst="rect">
              <a:avLst/>
            </a:prstGeom>
          </p:spPr>
          <p:txBody>
            <a:bodyPr wrap="none">
              <a:spAutoFit/>
            </a:bodyPr>
            <a:lstStyle/>
            <a:p>
              <a:r>
                <a:rPr lang="zh-CN" altLang="en-US" dirty="0"/>
                <a:t>图：函数调用</a:t>
              </a:r>
              <a:r>
                <a:rPr lang="en-US" altLang="zh-CN" dirty="0" err="1"/>
                <a:t>sumTo</a:t>
              </a:r>
              <a:r>
                <a:rPr lang="en-US" altLang="zh-CN" dirty="0"/>
                <a:t>(3)</a:t>
              </a:r>
              <a:r>
                <a:rPr lang="zh-CN" altLang="en-US" dirty="0"/>
                <a:t>的执行过程</a:t>
              </a:r>
            </a:p>
          </p:txBody>
        </p:sp>
      </p:grpSp>
      <p:grpSp>
        <p:nvGrpSpPr>
          <p:cNvPr id="14" name="组合 13">
            <a:extLst>
              <a:ext uri="{FF2B5EF4-FFF2-40B4-BE49-F238E27FC236}">
                <a16:creationId xmlns:a16="http://schemas.microsoft.com/office/drawing/2014/main" id="{59C847D0-EB72-4663-817B-0A239334C4C6}"/>
              </a:ext>
            </a:extLst>
          </p:cNvPr>
          <p:cNvGrpSpPr/>
          <p:nvPr/>
        </p:nvGrpSpPr>
        <p:grpSpPr>
          <a:xfrm>
            <a:off x="368797" y="4950107"/>
            <a:ext cx="8146553" cy="1756615"/>
            <a:chOff x="219974" y="2044323"/>
            <a:chExt cx="3736286" cy="1756615"/>
          </a:xfrm>
        </p:grpSpPr>
        <p:sp>
          <p:nvSpPr>
            <p:cNvPr id="15" name="矩形: 圆顶角 14">
              <a:extLst>
                <a:ext uri="{FF2B5EF4-FFF2-40B4-BE49-F238E27FC236}">
                  <a16:creationId xmlns:a16="http://schemas.microsoft.com/office/drawing/2014/main" id="{1BF5E8BA-8157-4FD8-8F9C-9BA2B60BE4C3}"/>
                </a:ext>
              </a:extLst>
            </p:cNvPr>
            <p:cNvSpPr/>
            <p:nvPr/>
          </p:nvSpPr>
          <p:spPr>
            <a:xfrm>
              <a:off x="219974" y="2044323"/>
              <a:ext cx="373628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递归调用三要素</a:t>
              </a:r>
            </a:p>
          </p:txBody>
        </p:sp>
        <p:sp>
          <p:nvSpPr>
            <p:cNvPr id="16" name="矩形: 圆角 17">
              <a:extLst>
                <a:ext uri="{FF2B5EF4-FFF2-40B4-BE49-F238E27FC236}">
                  <a16:creationId xmlns:a16="http://schemas.microsoft.com/office/drawing/2014/main" id="{50D7AAC9-2534-4E4F-B91B-74BFF3842E43}"/>
                </a:ext>
              </a:extLst>
            </p:cNvPr>
            <p:cNvSpPr/>
            <p:nvPr/>
          </p:nvSpPr>
          <p:spPr>
            <a:xfrm>
              <a:off x="219974" y="2584323"/>
              <a:ext cx="3736286"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回归；</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终止条件。</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0386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BA1CE13E-45C4-47EC-969A-33379245EAC8}"/>
              </a:ext>
            </a:extLst>
          </p:cNvPr>
          <p:cNvGrpSpPr/>
          <p:nvPr/>
        </p:nvGrpSpPr>
        <p:grpSpPr>
          <a:xfrm>
            <a:off x="219974" y="1160972"/>
            <a:ext cx="8704052" cy="2168500"/>
            <a:chOff x="219974" y="2044323"/>
            <a:chExt cx="8704052" cy="2168500"/>
          </a:xfrm>
        </p:grpSpPr>
        <p:sp>
          <p:nvSpPr>
            <p:cNvPr id="8" name="矩形: 圆顶角 7">
              <a:extLst>
                <a:ext uri="{FF2B5EF4-FFF2-40B4-BE49-F238E27FC236}">
                  <a16:creationId xmlns:a16="http://schemas.microsoft.com/office/drawing/2014/main" id="{A440D54E-F8DC-4CD7-A99B-3BB3AC9B963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5.5</a:t>
              </a:r>
              <a:r>
                <a:rPr lang="zh-CN" altLang="en-US" sz="2400" dirty="0"/>
                <a:t>：</a:t>
              </a:r>
            </a:p>
          </p:txBody>
        </p:sp>
        <p:sp>
          <p:nvSpPr>
            <p:cNvPr id="9" name="矩形: 圆角 17">
              <a:extLst>
                <a:ext uri="{FF2B5EF4-FFF2-40B4-BE49-F238E27FC236}">
                  <a16:creationId xmlns:a16="http://schemas.microsoft.com/office/drawing/2014/main" id="{704ADD82-0954-44E1-8E28-B174B8C7A8AB}"/>
                </a:ext>
              </a:extLst>
            </p:cNvPr>
            <p:cNvSpPr/>
            <p:nvPr/>
          </p:nvSpPr>
          <p:spPr>
            <a:xfrm>
              <a:off x="219974" y="2612833"/>
              <a:ext cx="8704052" cy="1599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汉诺塔问题（</a:t>
              </a:r>
              <a:r>
                <a:rPr lang="en-US" altLang="zh-CN" sz="2000" dirty="0">
                  <a:solidFill>
                    <a:srgbClr val="000000"/>
                  </a:solidFill>
                  <a:latin typeface="LMSans10-Regular-Identity-H"/>
                </a:rPr>
                <a:t>Tower of Hanoi</a:t>
              </a:r>
              <a:r>
                <a:rPr lang="zh-CN" altLang="en-US" sz="2000" dirty="0">
                  <a:solidFill>
                    <a:srgbClr val="000000"/>
                  </a:solidFill>
                  <a:latin typeface="MicrosoftYaHei"/>
                </a:rPr>
                <a:t>）。如图所示，有 </a:t>
              </a:r>
              <a:r>
                <a:rPr lang="en-US" altLang="zh-CN" sz="2000" dirty="0">
                  <a:solidFill>
                    <a:srgbClr val="000000"/>
                  </a:solidFill>
                  <a:latin typeface="LMSans10-Regular-Identity-H"/>
                </a:rPr>
                <a:t>A</a:t>
              </a:r>
              <a:r>
                <a:rPr lang="zh-CN" altLang="en-US" sz="2000" dirty="0">
                  <a:solidFill>
                    <a:srgbClr val="000000"/>
                  </a:solidFill>
                  <a:latin typeface="MicrosoftYaHei"/>
                </a:rPr>
                <a:t>、 </a:t>
              </a:r>
              <a:r>
                <a:rPr lang="en-US" altLang="zh-CN" sz="2000" dirty="0">
                  <a:solidFill>
                    <a:srgbClr val="000000"/>
                  </a:solidFill>
                  <a:latin typeface="LMSans10-Regular-Identity-H"/>
                </a:rPr>
                <a:t>B</a:t>
              </a:r>
              <a:r>
                <a:rPr lang="zh-CN" altLang="en-US" sz="2000" dirty="0">
                  <a:solidFill>
                    <a:srgbClr val="000000"/>
                  </a:solidFill>
                  <a:latin typeface="MicrosoftYaHei"/>
                </a:rPr>
                <a:t>、 </a:t>
              </a:r>
              <a:r>
                <a:rPr lang="en-US" altLang="zh-CN" sz="2000" dirty="0">
                  <a:solidFill>
                    <a:srgbClr val="000000"/>
                  </a:solidFill>
                  <a:latin typeface="LMSans10-Regular-Identity-H"/>
                </a:rPr>
                <a:t>C </a:t>
              </a:r>
              <a:r>
                <a:rPr lang="zh-CN" altLang="en-US" sz="2000" dirty="0">
                  <a:solidFill>
                    <a:srgbClr val="000000"/>
                  </a:solidFill>
                  <a:latin typeface="MicrosoftYaHei"/>
                </a:rPr>
                <a:t>三个柱子， </a:t>
              </a:r>
              <a:r>
                <a:rPr lang="en-US" altLang="zh-CN" sz="2000" dirty="0">
                  <a:solidFill>
                    <a:srgbClr val="000000"/>
                  </a:solidFill>
                  <a:latin typeface="LMSans10-Regular-Identity-H"/>
                </a:rPr>
                <a:t>A </a:t>
              </a:r>
              <a:r>
                <a:rPr lang="zh-CN" altLang="en-US" sz="2000" dirty="0">
                  <a:solidFill>
                    <a:srgbClr val="000000"/>
                  </a:solidFill>
                  <a:latin typeface="MicrosoftYaHei"/>
                </a:rPr>
                <a:t>柱上</a:t>
              </a:r>
              <a:br>
                <a:rPr lang="zh-CN" altLang="en-US" sz="2000" dirty="0">
                  <a:solidFill>
                    <a:srgbClr val="000000"/>
                  </a:solidFill>
                  <a:latin typeface="MicrosoftYaHei"/>
                </a:rPr>
              </a:br>
              <a:r>
                <a:rPr lang="zh-CN" altLang="en-US" sz="2000" dirty="0">
                  <a:solidFill>
                    <a:srgbClr val="000000"/>
                  </a:solidFill>
                  <a:latin typeface="MicrosoftYaHei"/>
                </a:rPr>
                <a:t>有 </a:t>
              </a:r>
              <a:r>
                <a:rPr lang="en-US" altLang="zh-CN" sz="2000" dirty="0">
                  <a:solidFill>
                    <a:srgbClr val="000000"/>
                  </a:solidFill>
                  <a:latin typeface="LMSans10-Regular-Identity-H"/>
                </a:rPr>
                <a:t>n </a:t>
              </a:r>
              <a:r>
                <a:rPr lang="zh-CN" altLang="en-US" sz="2000" dirty="0">
                  <a:solidFill>
                    <a:srgbClr val="000000"/>
                  </a:solidFill>
                  <a:latin typeface="MicrosoftYaHei"/>
                </a:rPr>
                <a:t>个大小不同的盘子，大盘在下、小盘在上依次存放。要求将 </a:t>
              </a:r>
              <a:r>
                <a:rPr lang="en-US" altLang="zh-CN" sz="2000" dirty="0">
                  <a:solidFill>
                    <a:srgbClr val="000000"/>
                  </a:solidFill>
                  <a:latin typeface="LMSans10-Regular-Identity-H"/>
                </a:rPr>
                <a:t>A </a:t>
              </a:r>
              <a:r>
                <a:rPr lang="zh-CN" altLang="en-US" sz="2000" dirty="0">
                  <a:solidFill>
                    <a:srgbClr val="000000"/>
                  </a:solidFill>
                  <a:latin typeface="MicrosoftYaHei"/>
                </a:rPr>
                <a:t>柱上的盘子全部移动到 </a:t>
              </a:r>
              <a:r>
                <a:rPr lang="en-US" altLang="zh-CN" sz="2000" dirty="0">
                  <a:solidFill>
                    <a:srgbClr val="000000"/>
                  </a:solidFill>
                  <a:latin typeface="LMSans10-Regular-Identity-H"/>
                </a:rPr>
                <a:t>C </a:t>
              </a:r>
              <a:r>
                <a:rPr lang="zh-CN" altLang="en-US" sz="2000" dirty="0">
                  <a:solidFill>
                    <a:srgbClr val="000000"/>
                  </a:solidFill>
                  <a:latin typeface="MicrosoftYaHei"/>
                </a:rPr>
                <a:t>柱上，每一次只能移动一个盘子，可以借助任何一个柱子，但必须要保证在任意时刻大盘在下、小盘在上。</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6D8E7794-2502-404F-B165-5D1359B3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50" y="3750394"/>
            <a:ext cx="5544000" cy="2122560"/>
          </a:xfrm>
          <a:prstGeom prst="rect">
            <a:avLst/>
          </a:prstGeom>
        </p:spPr>
      </p:pic>
    </p:spTree>
    <p:extLst>
      <p:ext uri="{BB962C8B-B14F-4D97-AF65-F5344CB8AC3E}">
        <p14:creationId xmlns:p14="http://schemas.microsoft.com/office/powerpoint/2010/main" val="1341807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42921F08-DB82-4193-A526-2579D73E9C48}"/>
              </a:ext>
            </a:extLst>
          </p:cNvPr>
          <p:cNvGrpSpPr/>
          <p:nvPr/>
        </p:nvGrpSpPr>
        <p:grpSpPr>
          <a:xfrm>
            <a:off x="219974" y="4204260"/>
            <a:ext cx="8704052" cy="1535057"/>
            <a:chOff x="219973" y="2044323"/>
            <a:chExt cx="8704053" cy="1535057"/>
          </a:xfrm>
        </p:grpSpPr>
        <p:sp>
          <p:nvSpPr>
            <p:cNvPr id="11" name="矩形: 圆顶角 10">
              <a:extLst>
                <a:ext uri="{FF2B5EF4-FFF2-40B4-BE49-F238E27FC236}">
                  <a16:creationId xmlns:a16="http://schemas.microsoft.com/office/drawing/2014/main" id="{03B08B92-BF36-4614-9D5B-D2FF7C59D169}"/>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目标</a:t>
              </a:r>
            </a:p>
          </p:txBody>
        </p:sp>
        <p:sp>
          <p:nvSpPr>
            <p:cNvPr id="12" name="矩形: 圆角 17">
              <a:extLst>
                <a:ext uri="{FF2B5EF4-FFF2-40B4-BE49-F238E27FC236}">
                  <a16:creationId xmlns:a16="http://schemas.microsoft.com/office/drawing/2014/main" id="{53222F3A-8136-4EEE-B778-18CF7EFA2D22}"/>
                </a:ext>
              </a:extLst>
            </p:cNvPr>
            <p:cNvSpPr/>
            <p:nvPr/>
          </p:nvSpPr>
          <p:spPr>
            <a:xfrm>
              <a:off x="219973" y="2612833"/>
              <a:ext cx="8704051"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设计递归函数，其功能是将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个盘子从初始柱 </a:t>
              </a:r>
              <a:r>
                <a:rPr lang="en-US" altLang="zh-CN" sz="2000" dirty="0" err="1">
                  <a:solidFill>
                    <a:srgbClr val="000000"/>
                  </a:solidFill>
                  <a:latin typeface="LMSans10-Regular-Identity-H"/>
                </a:rPr>
                <a:t>src</a:t>
              </a:r>
              <a:r>
                <a:rPr lang="en-US" altLang="zh-CN" sz="2000" dirty="0">
                  <a:solidFill>
                    <a:srgbClr val="000000"/>
                  </a:solidFill>
                  <a:latin typeface="LMSans10-Regular-Identity-H"/>
                </a:rPr>
                <a:t> </a:t>
              </a:r>
              <a:r>
                <a:rPr lang="zh-CN" altLang="en-US" sz="2000" dirty="0">
                  <a:solidFill>
                    <a:srgbClr val="000000"/>
                  </a:solidFill>
                  <a:latin typeface="MicrosoftYaHei"/>
                </a:rPr>
                <a:t>上借助中间柱 </a:t>
              </a:r>
              <a:r>
                <a:rPr lang="en-US" altLang="zh-CN" sz="2000" dirty="0">
                  <a:solidFill>
                    <a:srgbClr val="000000"/>
                  </a:solidFill>
                  <a:latin typeface="LMSans10-Regular-Identity-H"/>
                </a:rPr>
                <a:t>mid </a:t>
              </a:r>
              <a:r>
                <a:rPr lang="zh-CN" altLang="en-US" sz="2000" dirty="0">
                  <a:solidFill>
                    <a:srgbClr val="000000"/>
                  </a:solidFill>
                  <a:latin typeface="MicrosoftYaHei"/>
                </a:rPr>
                <a:t>移动到目标柱 </a:t>
              </a:r>
              <a:r>
                <a:rPr lang="en-US" altLang="zh-CN" sz="2000" dirty="0">
                  <a:solidFill>
                    <a:srgbClr val="000000"/>
                  </a:solidFill>
                  <a:latin typeface="LMSans10-Regular-Identity-H"/>
                </a:rPr>
                <a:t>tar </a:t>
              </a:r>
              <a:r>
                <a:rPr lang="zh-CN" altLang="en-US" sz="2000" dirty="0">
                  <a:solidFill>
                    <a:srgbClr val="000000"/>
                  </a:solidFill>
                  <a:latin typeface="MicrosoftYaHei"/>
                </a:rPr>
                <a:t>上。</a:t>
              </a:r>
              <a:r>
                <a:rPr lang="zh-CN" altLang="en-US" sz="2000" dirty="0"/>
                <a:t> </a:t>
              </a:r>
              <a:endParaRPr lang="en-US" altLang="zh-CN" sz="2000" dirty="0">
                <a:solidFill>
                  <a:schemeClr val="tx1"/>
                </a:solidFill>
              </a:endParaRPr>
            </a:p>
          </p:txBody>
        </p:sp>
      </p:grpSp>
      <p:grpSp>
        <p:nvGrpSpPr>
          <p:cNvPr id="13" name="组合 12">
            <a:extLst>
              <a:ext uri="{FF2B5EF4-FFF2-40B4-BE49-F238E27FC236}">
                <a16:creationId xmlns:a16="http://schemas.microsoft.com/office/drawing/2014/main" id="{927ED93B-9F80-49E9-9766-EC6D3788D4B8}"/>
              </a:ext>
            </a:extLst>
          </p:cNvPr>
          <p:cNvGrpSpPr/>
          <p:nvPr/>
        </p:nvGrpSpPr>
        <p:grpSpPr>
          <a:xfrm>
            <a:off x="219974" y="1308561"/>
            <a:ext cx="8704052" cy="2458386"/>
            <a:chOff x="219973" y="2044323"/>
            <a:chExt cx="8704053" cy="2458386"/>
          </a:xfrm>
        </p:grpSpPr>
        <p:sp>
          <p:nvSpPr>
            <p:cNvPr id="14" name="矩形: 圆顶角 13">
              <a:extLst>
                <a:ext uri="{FF2B5EF4-FFF2-40B4-BE49-F238E27FC236}">
                  <a16:creationId xmlns:a16="http://schemas.microsoft.com/office/drawing/2014/main" id="{BD554F43-B7D9-4989-9C61-6F131FFB2C3F}"/>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5" name="矩形: 圆角 17">
              <a:extLst>
                <a:ext uri="{FF2B5EF4-FFF2-40B4-BE49-F238E27FC236}">
                  <a16:creationId xmlns:a16="http://schemas.microsoft.com/office/drawing/2014/main" id="{460C1F20-CA4A-4CE3-886C-BF00C7BE94B3}"/>
                </a:ext>
              </a:extLst>
            </p:cNvPr>
            <p:cNvSpPr/>
            <p:nvPr/>
          </p:nvSpPr>
          <p:spPr>
            <a:xfrm>
              <a:off x="219973" y="2612833"/>
              <a:ext cx="8704051"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要想将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 </a:t>
              </a:r>
              <a:r>
                <a:rPr lang="en-US" altLang="zh-CN" sz="2000" dirty="0">
                  <a:solidFill>
                    <a:srgbClr val="000000"/>
                  </a:solidFill>
                  <a:latin typeface="LMSans10-Regular-Identity-H"/>
                </a:rPr>
                <a:t>A </a:t>
              </a:r>
              <a:r>
                <a:rPr lang="zh-CN" altLang="en-US" sz="2000" dirty="0">
                  <a:solidFill>
                    <a:srgbClr val="000000"/>
                  </a:solidFill>
                  <a:latin typeface="MicrosoftYaHei"/>
                </a:rPr>
                <a:t>柱移到 </a:t>
              </a:r>
              <a:r>
                <a:rPr lang="en-US" altLang="zh-CN" sz="2000" dirty="0">
                  <a:solidFill>
                    <a:srgbClr val="000000"/>
                  </a:solidFill>
                  <a:latin typeface="LMSans10-Regular-Identity-H"/>
                </a:rPr>
                <a:t>C </a:t>
              </a:r>
              <a:r>
                <a:rPr lang="zh-CN" altLang="en-US" sz="2000" dirty="0">
                  <a:solidFill>
                    <a:srgbClr val="000000"/>
                  </a:solidFill>
                  <a:latin typeface="MicrosoftYaHei"/>
                </a:rPr>
                <a:t>柱，有三个步骤必须要完成：</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先把 </a:t>
              </a:r>
              <a:r>
                <a:rPr lang="en-US" altLang="zh-CN" sz="2000" dirty="0">
                  <a:solidFill>
                    <a:srgbClr val="000000"/>
                  </a:solidFill>
                  <a:latin typeface="LMSans10-Regular-Identity-H"/>
                </a:rPr>
                <a:t>A </a:t>
              </a:r>
              <a:r>
                <a:rPr lang="zh-CN" altLang="en-US" sz="2000" dirty="0">
                  <a:solidFill>
                    <a:srgbClr val="000000"/>
                  </a:solidFill>
                  <a:latin typeface="MicrosoftYaHei"/>
                </a:rPr>
                <a:t>柱上 </a:t>
              </a:r>
              <a:r>
                <a:rPr lang="en-US" altLang="zh-CN" sz="2000" dirty="0">
                  <a:solidFill>
                    <a:srgbClr val="000000"/>
                  </a:solidFill>
                  <a:latin typeface="LMSans10-Regular-Identity-H"/>
                </a:rPr>
                <a:t>n-1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B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将第 </a:t>
              </a:r>
              <a:r>
                <a:rPr lang="en-US" altLang="zh-CN" sz="2000" dirty="0">
                  <a:solidFill>
                    <a:srgbClr val="000000"/>
                  </a:solidFill>
                  <a:latin typeface="LMSans10-Regular-Identity-H"/>
                </a:rPr>
                <a:t>n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 </a:t>
              </a:r>
              <a:r>
                <a:rPr lang="en-US" altLang="zh-CN" sz="2000" dirty="0">
                  <a:solidFill>
                    <a:srgbClr val="000000"/>
                  </a:solidFill>
                  <a:latin typeface="LMSans10-Regular-Identity-H"/>
                </a:rPr>
                <a:t>n-1 </a:t>
              </a:r>
              <a:r>
                <a:rPr lang="zh-CN" altLang="en-US" sz="2000" dirty="0">
                  <a:solidFill>
                    <a:srgbClr val="000000"/>
                  </a:solidFill>
                  <a:latin typeface="MicrosoftYaHei"/>
                </a:rPr>
                <a:t>个盘子从 </a:t>
              </a:r>
              <a:r>
                <a:rPr lang="en-US" altLang="zh-CN" sz="2000" dirty="0">
                  <a:solidFill>
                    <a:srgbClr val="000000"/>
                  </a:solidFill>
                  <a:latin typeface="LMSans10-Regular-Identity-H"/>
                </a:rPr>
                <a:t>B </a:t>
              </a:r>
              <a:r>
                <a:rPr lang="zh-CN" altLang="en-US" sz="2000" dirty="0">
                  <a:solidFill>
                    <a:srgbClr val="000000"/>
                  </a:solidFill>
                  <a:latin typeface="MicrosoftYaHei"/>
                </a:rPr>
                <a:t>柱移动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19975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09D1B9CB-F78D-4915-9186-16D26CFE33C6}"/>
              </a:ext>
            </a:extLst>
          </p:cNvPr>
          <p:cNvGrpSpPr/>
          <p:nvPr/>
        </p:nvGrpSpPr>
        <p:grpSpPr>
          <a:xfrm>
            <a:off x="156092" y="927179"/>
            <a:ext cx="4848394" cy="5761942"/>
            <a:chOff x="219974" y="2044323"/>
            <a:chExt cx="3681004" cy="5761942"/>
          </a:xfrm>
        </p:grpSpPr>
        <p:sp>
          <p:nvSpPr>
            <p:cNvPr id="17" name="矩形: 圆顶角 16">
              <a:extLst>
                <a:ext uri="{FF2B5EF4-FFF2-40B4-BE49-F238E27FC236}">
                  <a16:creationId xmlns:a16="http://schemas.microsoft.com/office/drawing/2014/main" id="{5BA5C689-1EE8-4CAD-9D7B-7260FCA7E4BF}"/>
                </a:ext>
              </a:extLst>
            </p:cNvPr>
            <p:cNvSpPr/>
            <p:nvPr/>
          </p:nvSpPr>
          <p:spPr>
            <a:xfrm>
              <a:off x="219974" y="2044323"/>
              <a:ext cx="368100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汉诺塔问题</a:t>
              </a:r>
            </a:p>
          </p:txBody>
        </p:sp>
        <p:sp>
          <p:nvSpPr>
            <p:cNvPr id="18" name="矩形: 圆角 17">
              <a:extLst>
                <a:ext uri="{FF2B5EF4-FFF2-40B4-BE49-F238E27FC236}">
                  <a16:creationId xmlns:a16="http://schemas.microsoft.com/office/drawing/2014/main" id="{04CDC2CD-5933-4005-B505-55D19B77280D}"/>
                </a:ext>
              </a:extLst>
            </p:cNvPr>
            <p:cNvSpPr/>
            <p:nvPr/>
          </p:nvSpPr>
          <p:spPr>
            <a:xfrm>
              <a:off x="219974" y="2584323"/>
              <a:ext cx="3681004" cy="52219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000"/>
                </a:lnSpc>
              </a:pPr>
              <a:r>
                <a:rPr lang="zh-CN" altLang="zh-CN" dirty="0">
                  <a:solidFill>
                    <a:srgbClr val="0000FF"/>
                  </a:solidFill>
                  <a:latin typeface="Arial" panose="020B0604020202020204" pitchFamily="34" charset="0"/>
                  <a:ea typeface="LMMono8-Regular-Identity-H"/>
                </a:rPr>
                <a:t>#include</a:t>
              </a:r>
              <a:r>
                <a:rPr lang="zh-CN" altLang="zh-CN" dirty="0">
                  <a:solidFill>
                    <a:srgbClr val="000000"/>
                  </a:solidFill>
                  <a:latin typeface="Arial" panose="020B0604020202020204" pitchFamily="34" charset="0"/>
                  <a:ea typeface="LMMono8-Regular-Identity-H"/>
                </a:rPr>
                <a:t>&lt;iostream&gt;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using namespace </a:t>
              </a:r>
              <a:r>
                <a:rPr lang="zh-CN" altLang="zh-CN" dirty="0">
                  <a:solidFill>
                    <a:srgbClr val="000000"/>
                  </a:solidFill>
                  <a:latin typeface="Arial" panose="020B0604020202020204" pitchFamily="34" charset="0"/>
                  <a:ea typeface="LMMono8-Regular-Identity-H"/>
                </a:rPr>
                <a:t>std;</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void </a:t>
              </a:r>
              <a:r>
                <a:rPr lang="zh-CN" altLang="zh-CN" dirty="0">
                  <a:solidFill>
                    <a:srgbClr val="000000"/>
                  </a:solidFill>
                  <a:latin typeface="Arial" panose="020B0604020202020204" pitchFamily="34" charset="0"/>
                  <a:ea typeface="LMMono8-Regular-Identity-H"/>
                </a:rPr>
                <a:t>hanoi(</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n,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src,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mid, </a:t>
              </a:r>
              <a:r>
                <a:rPr lang="zh-CN" altLang="zh-CN" dirty="0">
                  <a:solidFill>
                    <a:srgbClr val="0000FF"/>
                  </a:solidFill>
                  <a:latin typeface="Arial" panose="020B0604020202020204" pitchFamily="34" charset="0"/>
                  <a:ea typeface="LMMono8-Regular-Identity-H"/>
                </a:rPr>
                <a:t>char</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tar)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if </a:t>
              </a:r>
              <a:r>
                <a:rPr lang="zh-CN" altLang="zh-CN" dirty="0">
                  <a:solidFill>
                    <a:srgbClr val="000000"/>
                  </a:solidFill>
                  <a:latin typeface="Arial" panose="020B0604020202020204" pitchFamily="34" charset="0"/>
                  <a:ea typeface="LMMono8-Regular-Identity-H"/>
                </a:rPr>
                <a:t>(n == 1)</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cout &lt;&lt; src &lt;&lt; </a:t>
              </a:r>
              <a:r>
                <a:rPr lang="zh-CN" altLang="zh-CN" dirty="0">
                  <a:solidFill>
                    <a:srgbClr val="BF8040"/>
                  </a:solidFill>
                  <a:latin typeface="Arial" panose="020B0604020202020204" pitchFamily="34" charset="0"/>
                  <a:ea typeface="LMMono8-Regular-Identity-H"/>
                </a:rPr>
                <a:t>"-&gt;" </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else </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FangSong" panose="02010609060101010101" pitchFamily="49" charset="-122"/>
                </a:rPr>
                <a:t>个盘子移到中间柱上</a:t>
              </a:r>
              <a:endParaRPr lang="en-US" altLang="zh-CN" dirty="0">
                <a:solidFill>
                  <a:srgbClr val="008000"/>
                </a:solidFill>
                <a:latin typeface="Arial" panose="020B0604020202020204" pitchFamily="34" charset="0"/>
                <a:ea typeface="FangSong" panose="02010609060101010101" pitchFamily="49" charset="-122"/>
              </a:endParaRPr>
            </a:p>
            <a:p>
              <a:pPr>
                <a:lnSpc>
                  <a:spcPts val="2000"/>
                </a:lnSpc>
              </a:pP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hanoi(n - 1, src, tar, mid);</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将最后一个盘子移到目标柱上</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00"/>
                  </a:solidFill>
                  <a:latin typeface="Arial" panose="020B0604020202020204" pitchFamily="34" charset="0"/>
                  <a:ea typeface="LMMono8-Regular-Identity-H"/>
                </a:rPr>
                <a:t>cout&lt;&lt;src&lt;&lt;</a:t>
              </a:r>
              <a:r>
                <a:rPr lang="zh-CN" altLang="zh-CN" dirty="0">
                  <a:solidFill>
                    <a:srgbClr val="BF8040"/>
                  </a:solidFill>
                  <a:latin typeface="Arial" panose="020B0604020202020204" pitchFamily="34" charset="0"/>
                  <a:ea typeface="LMMono8-Regular-Identity-H"/>
                </a:rPr>
                <a:t>"-&gt;"</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FangSong" panose="02010609060101010101" pitchFamily="49" charset="-122"/>
                </a:rPr>
                <a:t>个盘子从中间柱移到目标柱上</a:t>
              </a:r>
              <a:endParaRPr lang="en-US" altLang="zh-CN" dirty="0">
                <a:solidFill>
                  <a:srgbClr val="008000"/>
                </a:solidFill>
                <a:latin typeface="Arial" panose="020B0604020202020204" pitchFamily="34" charset="0"/>
                <a:ea typeface="FangSong" panose="02010609060101010101" pitchFamily="49" charset="-122"/>
              </a:endParaRPr>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hanoi</a:t>
              </a:r>
              <a:r>
                <a:rPr lang="en-US" altLang="zh-CN" dirty="0">
                  <a:solidFill>
                    <a:srgbClr val="000000"/>
                  </a:solidFill>
                  <a:latin typeface="LMMono8-Regular-Identity-H"/>
                </a:rPr>
                <a:t>(n - 1, mid, </a:t>
              </a:r>
              <a:r>
                <a:rPr lang="en-US" altLang="zh-CN" dirty="0" err="1">
                  <a:solidFill>
                    <a:srgbClr val="000000"/>
                  </a:solidFill>
                  <a:latin typeface="LMMono8-Regular-Identity-H"/>
                </a:rPr>
                <a:t>src</a:t>
              </a:r>
              <a:r>
                <a:rPr lang="en-US" altLang="zh-CN" dirty="0">
                  <a:solidFill>
                    <a:srgbClr val="000000"/>
                  </a:solidFill>
                  <a:latin typeface="LMMono8-Regular-Identity-H"/>
                </a:rPr>
                <a:t>, tar);</a:t>
              </a:r>
            </a:p>
            <a:p>
              <a:pPr>
                <a:lnSpc>
                  <a:spcPts val="2000"/>
                </a:lnSpc>
              </a:pPr>
              <a:r>
                <a:rPr lang="en-US" altLang="zh-CN" dirty="0">
                  <a:solidFill>
                    <a:srgbClr val="000000"/>
                  </a:solidFill>
                  <a:latin typeface="LMMono8-Regular-Identity-H"/>
                </a:rPr>
                <a:t>        }</a:t>
              </a:r>
            </a:p>
            <a:p>
              <a:pPr>
                <a:lnSpc>
                  <a:spcPts val="2000"/>
                </a:lnSpc>
              </a:pPr>
              <a:r>
                <a:rPr lang="en-US" altLang="zh-CN" dirty="0">
                  <a:solidFill>
                    <a:srgbClr val="000000"/>
                  </a:solidFill>
                  <a:latin typeface="LMMono8-Regular-Identity-H"/>
                </a:rPr>
                <a:t>}</a:t>
              </a:r>
              <a:endParaRPr lang="en-US" altLang="zh-CN" dirty="0"/>
            </a:p>
            <a:p>
              <a:pPr>
                <a:lnSpc>
                  <a:spcPts val="2000"/>
                </a:lnSpc>
              </a:pPr>
              <a:r>
                <a:rPr lang="en-US" altLang="zh-CN" dirty="0">
                  <a:solidFill>
                    <a:srgbClr val="0000FF"/>
                  </a:solidFill>
                  <a:latin typeface="LMMono8-Regular-Identity-H"/>
                </a:rPr>
                <a:t>int </a:t>
              </a:r>
              <a:r>
                <a:rPr lang="en-US" altLang="zh-CN" dirty="0">
                  <a:solidFill>
                    <a:srgbClr val="000000"/>
                  </a:solidFill>
                  <a:latin typeface="LMMono8-Regular-Identity-H"/>
                </a:rPr>
                <a:t>main() {</a:t>
              </a:r>
              <a:endParaRPr lang="en-US" altLang="zh-CN" dirty="0"/>
            </a:p>
            <a:p>
              <a:pPr>
                <a:lnSpc>
                  <a:spcPts val="2000"/>
                </a:lnSpc>
              </a:pPr>
              <a:r>
                <a:rPr lang="en-US" altLang="zh-CN" dirty="0">
                  <a:solidFill>
                    <a:srgbClr val="0000FF"/>
                  </a:solidFill>
                  <a:latin typeface="LMMono8-Regular-Identity-H"/>
                </a:rPr>
                <a:t>      int </a:t>
              </a:r>
              <a:r>
                <a:rPr lang="en-US" altLang="zh-CN" dirty="0">
                  <a:solidFill>
                    <a:srgbClr val="000000"/>
                  </a:solidFill>
                  <a:latin typeface="LMMono8-Regular-Identity-H"/>
                </a:rPr>
                <a:t>n;</a:t>
              </a:r>
              <a:endParaRPr lang="en-US" altLang="zh-CN" dirty="0"/>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cin</a:t>
              </a:r>
              <a:r>
                <a:rPr lang="en-US" altLang="zh-CN" dirty="0">
                  <a:solidFill>
                    <a:srgbClr val="000000"/>
                  </a:solidFill>
                  <a:latin typeface="LMMono8-Regular-Identity-H"/>
                </a:rPr>
                <a:t> &gt;&gt; n;</a:t>
              </a:r>
              <a:endParaRPr lang="en-US" altLang="zh-CN" dirty="0"/>
            </a:p>
            <a:p>
              <a:pPr>
                <a:lnSpc>
                  <a:spcPts val="2000"/>
                </a:lnSpc>
              </a:pPr>
              <a:r>
                <a:rPr lang="pt-BR" altLang="zh-CN" dirty="0">
                  <a:solidFill>
                    <a:srgbClr val="000000"/>
                  </a:solidFill>
                  <a:latin typeface="LMMono8-Regular-Identity-H"/>
                </a:rPr>
                <a:t>      hanoi(n, </a:t>
              </a:r>
              <a:r>
                <a:rPr lang="pt-BR" altLang="zh-CN" dirty="0">
                  <a:solidFill>
                    <a:srgbClr val="BF8040"/>
                  </a:solidFill>
                  <a:latin typeface="LMMono8-Regular-Identity-H"/>
                </a:rPr>
                <a:t>'A'</a:t>
              </a:r>
              <a:r>
                <a:rPr lang="pt-BR" altLang="zh-CN" dirty="0">
                  <a:solidFill>
                    <a:srgbClr val="000000"/>
                  </a:solidFill>
                  <a:latin typeface="LMMono8-Regular-Identity-H"/>
                </a:rPr>
                <a:t>, </a:t>
              </a:r>
              <a:r>
                <a:rPr lang="pt-BR" altLang="zh-CN" dirty="0">
                  <a:solidFill>
                    <a:srgbClr val="BF8040"/>
                  </a:solidFill>
                  <a:latin typeface="LMMono8-Regular-Identity-H"/>
                </a:rPr>
                <a:t>'B'</a:t>
              </a:r>
              <a:r>
                <a:rPr lang="pt-BR" altLang="zh-CN" dirty="0">
                  <a:solidFill>
                    <a:srgbClr val="000000"/>
                  </a:solidFill>
                  <a:latin typeface="LMMono8-Regular-Identity-H"/>
                </a:rPr>
                <a:t>, </a:t>
              </a:r>
              <a:r>
                <a:rPr lang="pt-BR" altLang="zh-CN" dirty="0">
                  <a:solidFill>
                    <a:srgbClr val="BF8040"/>
                  </a:solidFill>
                  <a:latin typeface="LMMono8-Regular-Identity-H"/>
                </a:rPr>
                <a:t>'C’</a:t>
              </a:r>
              <a:r>
                <a:rPr lang="pt-BR" altLang="zh-CN" dirty="0">
                  <a:solidFill>
                    <a:srgbClr val="000000"/>
                  </a:solidFill>
                  <a:latin typeface="LMMono8-Regular-Identity-H"/>
                </a:rPr>
                <a:t>);</a:t>
              </a:r>
              <a:endParaRPr lang="pt-BR" altLang="zh-CN" dirty="0"/>
            </a:p>
            <a:p>
              <a:pPr>
                <a:lnSpc>
                  <a:spcPts val="2000"/>
                </a:lnSpc>
              </a:pPr>
              <a:r>
                <a:rPr lang="en-US" altLang="zh-CN" dirty="0">
                  <a:solidFill>
                    <a:srgbClr val="0000FF"/>
                  </a:solidFill>
                  <a:latin typeface="LMMono8-Regular-Identity-H"/>
                </a:rPr>
                <a:t>      return </a:t>
              </a:r>
              <a:r>
                <a:rPr lang="en-US" altLang="zh-CN" dirty="0">
                  <a:solidFill>
                    <a:srgbClr val="000000"/>
                  </a:solidFill>
                  <a:latin typeface="LMMono8-Regular-Identity-H"/>
                </a:rPr>
                <a:t>0;</a:t>
              </a:r>
              <a:endParaRPr lang="en-US" altLang="zh-CN" dirty="0"/>
            </a:p>
            <a:p>
              <a:pPr>
                <a:lnSpc>
                  <a:spcPts val="2000"/>
                </a:lnSpc>
              </a:pPr>
              <a:r>
                <a:rPr lang="en-US" altLang="zh-CN" dirty="0">
                  <a:solidFill>
                    <a:schemeClr val="tx1"/>
                  </a:solidFill>
                  <a:latin typeface="LMMono9-Regular-Identity-H"/>
                </a:rPr>
                <a:t>}</a:t>
              </a:r>
            </a:p>
          </p:txBody>
        </p:sp>
      </p:grpSp>
      <p:sp>
        <p:nvSpPr>
          <p:cNvPr id="7" name="Rectangle 2">
            <a:extLst>
              <a:ext uri="{FF2B5EF4-FFF2-40B4-BE49-F238E27FC236}">
                <a16:creationId xmlns:a16="http://schemas.microsoft.com/office/drawing/2014/main" id="{173005D8-5AD7-47E8-9BAE-433E3A5A8268}"/>
              </a:ext>
            </a:extLst>
          </p:cNvPr>
          <p:cNvSpPr>
            <a:spLocks noChangeArrowheads="1"/>
          </p:cNvSpPr>
          <p:nvPr/>
        </p:nvSpPr>
        <p:spPr bwMode="auto">
          <a:xfrm>
            <a:off x="3578225" y="2672318"/>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8" name="图片 27">
            <a:extLst>
              <a:ext uri="{FF2B5EF4-FFF2-40B4-BE49-F238E27FC236}">
                <a16:creationId xmlns:a16="http://schemas.microsoft.com/office/drawing/2014/main" id="{F250CDF1-CE08-4C54-90CD-20217D82C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551" y="2663220"/>
            <a:ext cx="3780000" cy="1388210"/>
          </a:xfrm>
          <a:prstGeom prst="rect">
            <a:avLst/>
          </a:prstGeom>
        </p:spPr>
      </p:pic>
      <p:pic>
        <p:nvPicPr>
          <p:cNvPr id="32" name="图片 31">
            <a:extLst>
              <a:ext uri="{FF2B5EF4-FFF2-40B4-BE49-F238E27FC236}">
                <a16:creationId xmlns:a16="http://schemas.microsoft.com/office/drawing/2014/main" id="{1E1B9D3E-D17A-4ABE-AC68-3E01671EB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551" y="2661634"/>
            <a:ext cx="3780000" cy="1388210"/>
          </a:xfrm>
          <a:prstGeom prst="rect">
            <a:avLst/>
          </a:prstGeom>
        </p:spPr>
      </p:pic>
      <p:pic>
        <p:nvPicPr>
          <p:cNvPr id="34" name="图片 33">
            <a:extLst>
              <a:ext uri="{FF2B5EF4-FFF2-40B4-BE49-F238E27FC236}">
                <a16:creationId xmlns:a16="http://schemas.microsoft.com/office/drawing/2014/main" id="{783D9403-96F7-4030-8A94-2DBDDC71F3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551" y="2660048"/>
            <a:ext cx="3780000" cy="1388210"/>
          </a:xfrm>
          <a:prstGeom prst="rect">
            <a:avLst/>
          </a:prstGeom>
        </p:spPr>
      </p:pic>
      <p:pic>
        <p:nvPicPr>
          <p:cNvPr id="36" name="图片 35">
            <a:extLst>
              <a:ext uri="{FF2B5EF4-FFF2-40B4-BE49-F238E27FC236}">
                <a16:creationId xmlns:a16="http://schemas.microsoft.com/office/drawing/2014/main" id="{1303E5AD-4D27-451F-AB17-05434A659D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5551" y="2658462"/>
            <a:ext cx="3780000" cy="1388210"/>
          </a:xfrm>
          <a:prstGeom prst="rect">
            <a:avLst/>
          </a:prstGeom>
        </p:spPr>
      </p:pic>
      <p:pic>
        <p:nvPicPr>
          <p:cNvPr id="38" name="图片 37">
            <a:extLst>
              <a:ext uri="{FF2B5EF4-FFF2-40B4-BE49-F238E27FC236}">
                <a16:creationId xmlns:a16="http://schemas.microsoft.com/office/drawing/2014/main" id="{18E1F228-5404-4CB8-9245-5EED6044FF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5551" y="2656876"/>
            <a:ext cx="3780000" cy="1388210"/>
          </a:xfrm>
          <a:prstGeom prst="rect">
            <a:avLst/>
          </a:prstGeom>
        </p:spPr>
      </p:pic>
      <p:pic>
        <p:nvPicPr>
          <p:cNvPr id="40" name="图片 39">
            <a:extLst>
              <a:ext uri="{FF2B5EF4-FFF2-40B4-BE49-F238E27FC236}">
                <a16:creationId xmlns:a16="http://schemas.microsoft.com/office/drawing/2014/main" id="{7BDF451D-7840-4A9D-9170-C0C905738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5551" y="2655290"/>
            <a:ext cx="3780000" cy="1388210"/>
          </a:xfrm>
          <a:prstGeom prst="rect">
            <a:avLst/>
          </a:prstGeom>
        </p:spPr>
      </p:pic>
      <p:pic>
        <p:nvPicPr>
          <p:cNvPr id="42" name="图片 41">
            <a:extLst>
              <a:ext uri="{FF2B5EF4-FFF2-40B4-BE49-F238E27FC236}">
                <a16:creationId xmlns:a16="http://schemas.microsoft.com/office/drawing/2014/main" id="{6514C612-3A3E-4566-9B26-CAF69C6936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95551" y="2650515"/>
            <a:ext cx="3780000" cy="1388210"/>
          </a:xfrm>
          <a:prstGeom prst="rect">
            <a:avLst/>
          </a:prstGeom>
        </p:spPr>
      </p:pic>
      <p:pic>
        <p:nvPicPr>
          <p:cNvPr id="44" name="图片 43">
            <a:extLst>
              <a:ext uri="{FF2B5EF4-FFF2-40B4-BE49-F238E27FC236}">
                <a16:creationId xmlns:a16="http://schemas.microsoft.com/office/drawing/2014/main" id="{E5D9C4A4-D946-41FB-ACE9-7B36E99E6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95551" y="2672318"/>
            <a:ext cx="3780000" cy="1388210"/>
          </a:xfrm>
          <a:prstGeom prst="rect">
            <a:avLst/>
          </a:prstGeom>
        </p:spPr>
      </p:pic>
    </p:spTree>
    <p:extLst>
      <p:ext uri="{BB962C8B-B14F-4D97-AF65-F5344CB8AC3E}">
        <p14:creationId xmlns:p14="http://schemas.microsoft.com/office/powerpoint/2010/main" val="31555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50"/>
                                        <p:tgtEl>
                                          <p:spTgt spid="28"/>
                                        </p:tgtEl>
                                      </p:cBhvr>
                                    </p:animEffect>
                                    <p:set>
                                      <p:cBhvr>
                                        <p:cTn id="7" dur="1" fill="hold">
                                          <p:stCondLst>
                                            <p:cond delay="249"/>
                                          </p:stCondLst>
                                        </p:cTn>
                                        <p:tgtEl>
                                          <p:spTgt spid="28"/>
                                        </p:tgtEl>
                                        <p:attrNameLst>
                                          <p:attrName>style.visibility</p:attrName>
                                        </p:attrNameLst>
                                      </p:cBhvr>
                                      <p:to>
                                        <p:strVal val="hidden"/>
                                      </p:to>
                                    </p:se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250"/>
                                        <p:tgtEl>
                                          <p:spTgt spid="32"/>
                                        </p:tgtEl>
                                      </p:cBhvr>
                                    </p:animEffect>
                                    <p:set>
                                      <p:cBhvr>
                                        <p:cTn id="15" dur="1" fill="hold">
                                          <p:stCondLst>
                                            <p:cond delay="249"/>
                                          </p:stCondLst>
                                        </p:cTn>
                                        <p:tgtEl>
                                          <p:spTgt spid="32"/>
                                        </p:tgtEl>
                                        <p:attrNameLst>
                                          <p:attrName>style.visibility</p:attrName>
                                        </p:attrNameLst>
                                      </p:cBhvr>
                                      <p:to>
                                        <p:strVal val="hidden"/>
                                      </p:to>
                                    </p:se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250"/>
                                        <p:tgtEl>
                                          <p:spTgt spid="34"/>
                                        </p:tgtEl>
                                      </p:cBhvr>
                                    </p:animEffect>
                                    <p:set>
                                      <p:cBhvr>
                                        <p:cTn id="23" dur="1" fill="hold">
                                          <p:stCondLst>
                                            <p:cond delay="249"/>
                                          </p:stCondLst>
                                        </p:cTn>
                                        <p:tgtEl>
                                          <p:spTgt spid="34"/>
                                        </p:tgtEl>
                                        <p:attrNameLst>
                                          <p:attrName>style.visibility</p:attrName>
                                        </p:attrNameLst>
                                      </p:cBhvr>
                                      <p:to>
                                        <p:strVal val="hidden"/>
                                      </p:to>
                                    </p:se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750"/>
                                        <p:tgtEl>
                                          <p:spTgt spid="36"/>
                                        </p:tgtEl>
                                      </p:cBhvr>
                                    </p:animEffec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250"/>
                                        <p:tgtEl>
                                          <p:spTgt spid="36"/>
                                        </p:tgtEl>
                                      </p:cBhvr>
                                    </p:animEffect>
                                    <p:set>
                                      <p:cBhvr>
                                        <p:cTn id="31" dur="1" fill="hold">
                                          <p:stCondLst>
                                            <p:cond delay="249"/>
                                          </p:stCondLst>
                                        </p:cTn>
                                        <p:tgtEl>
                                          <p:spTgt spid="36"/>
                                        </p:tgtEl>
                                        <p:attrNameLst>
                                          <p:attrName>style.visibility</p:attrName>
                                        </p:attrNameLst>
                                      </p:cBhvr>
                                      <p:to>
                                        <p:strVal val="hidden"/>
                                      </p:to>
                                    </p:se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750"/>
                                        <p:tgtEl>
                                          <p:spTgt spid="38"/>
                                        </p:tgtEl>
                                      </p:cBhvr>
                                    </p:animEffect>
                                  </p:childTnLst>
                                </p:cTn>
                              </p:par>
                            </p:childTnLst>
                          </p:cTn>
                        </p:par>
                        <p:par>
                          <p:cTn id="36" fill="hold">
                            <p:stCondLst>
                              <p:cond delay="4000"/>
                            </p:stCondLst>
                            <p:childTnLst>
                              <p:par>
                                <p:cTn id="37" presetID="10" presetClass="exit" presetSubtype="0" fill="hold" nodeType="afterEffect">
                                  <p:stCondLst>
                                    <p:cond delay="0"/>
                                  </p:stCondLst>
                                  <p:childTnLst>
                                    <p:animEffect transition="out" filter="fade">
                                      <p:cBhvr>
                                        <p:cTn id="38" dur="250"/>
                                        <p:tgtEl>
                                          <p:spTgt spid="38"/>
                                        </p:tgtEl>
                                      </p:cBhvr>
                                    </p:animEffect>
                                    <p:set>
                                      <p:cBhvr>
                                        <p:cTn id="39" dur="1" fill="hold">
                                          <p:stCondLst>
                                            <p:cond delay="249"/>
                                          </p:stCondLst>
                                        </p:cTn>
                                        <p:tgtEl>
                                          <p:spTgt spid="38"/>
                                        </p:tgtEl>
                                        <p:attrNameLst>
                                          <p:attrName>style.visibility</p:attrName>
                                        </p:attrNameLst>
                                      </p:cBhvr>
                                      <p:to>
                                        <p:strVal val="hidden"/>
                                      </p:to>
                                    </p:set>
                                  </p:childTnLst>
                                </p:cTn>
                              </p:par>
                            </p:childTnLst>
                          </p:cTn>
                        </p:par>
                        <p:par>
                          <p:cTn id="40" fill="hold">
                            <p:stCondLst>
                              <p:cond delay="4250"/>
                            </p:stCondLst>
                            <p:childTnLst>
                              <p:par>
                                <p:cTn id="41" presetID="10" presetClass="entr" presetSubtype="0"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50"/>
                                        <p:tgtEl>
                                          <p:spTgt spid="40"/>
                                        </p:tgtEl>
                                      </p:cBhvr>
                                    </p:animEffect>
                                  </p:childTnLst>
                                </p:cTn>
                              </p:par>
                            </p:childTnLst>
                          </p:cTn>
                        </p:par>
                        <p:par>
                          <p:cTn id="44" fill="hold">
                            <p:stCondLst>
                              <p:cond delay="5000"/>
                            </p:stCondLst>
                            <p:childTnLst>
                              <p:par>
                                <p:cTn id="45" presetID="10" presetClass="exit" presetSubtype="0" fill="hold" nodeType="afterEffect">
                                  <p:stCondLst>
                                    <p:cond delay="0"/>
                                  </p:stCondLst>
                                  <p:childTnLst>
                                    <p:animEffect transition="out" filter="fade">
                                      <p:cBhvr>
                                        <p:cTn id="46" dur="250"/>
                                        <p:tgtEl>
                                          <p:spTgt spid="40"/>
                                        </p:tgtEl>
                                      </p:cBhvr>
                                    </p:animEffect>
                                    <p:set>
                                      <p:cBhvr>
                                        <p:cTn id="47" dur="1" fill="hold">
                                          <p:stCondLst>
                                            <p:cond delay="249"/>
                                          </p:stCondLst>
                                        </p:cTn>
                                        <p:tgtEl>
                                          <p:spTgt spid="40"/>
                                        </p:tgtEl>
                                        <p:attrNameLst>
                                          <p:attrName>style.visibility</p:attrName>
                                        </p:attrNameLst>
                                      </p:cBhvr>
                                      <p:to>
                                        <p:strVal val="hidden"/>
                                      </p:to>
                                    </p:set>
                                  </p:childTnLst>
                                </p:cTn>
                              </p:par>
                            </p:childTnLst>
                          </p:cTn>
                        </p:par>
                        <p:par>
                          <p:cTn id="48" fill="hold">
                            <p:stCondLst>
                              <p:cond delay="5250"/>
                            </p:stCondLst>
                            <p:childTnLst>
                              <p:par>
                                <p:cTn id="49" presetID="10" presetClass="entr" presetSubtype="0"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750"/>
                                        <p:tgtEl>
                                          <p:spTgt spid="42"/>
                                        </p:tgtEl>
                                      </p:cBhvr>
                                    </p:animEffect>
                                  </p:childTnLst>
                                </p:cTn>
                              </p:par>
                            </p:childTnLst>
                          </p:cTn>
                        </p:par>
                        <p:par>
                          <p:cTn id="52" fill="hold">
                            <p:stCondLst>
                              <p:cond delay="6000"/>
                            </p:stCondLst>
                            <p:childTnLst>
                              <p:par>
                                <p:cTn id="53" presetID="10" presetClass="exit" presetSubtype="0" fill="hold" nodeType="afterEffect">
                                  <p:stCondLst>
                                    <p:cond delay="0"/>
                                  </p:stCondLst>
                                  <p:childTnLst>
                                    <p:animEffect transition="out" filter="fade">
                                      <p:cBhvr>
                                        <p:cTn id="54" dur="250"/>
                                        <p:tgtEl>
                                          <p:spTgt spid="42"/>
                                        </p:tgtEl>
                                      </p:cBhvr>
                                    </p:animEffect>
                                    <p:set>
                                      <p:cBhvr>
                                        <p:cTn id="55" dur="1" fill="hold">
                                          <p:stCondLst>
                                            <p:cond delay="249"/>
                                          </p:stCondLst>
                                        </p:cTn>
                                        <p:tgtEl>
                                          <p:spTgt spid="42"/>
                                        </p:tgtEl>
                                        <p:attrNameLst>
                                          <p:attrName>style.visibility</p:attrName>
                                        </p:attrNameLst>
                                      </p:cBhvr>
                                      <p:to>
                                        <p:strVal val="hidden"/>
                                      </p:to>
                                    </p:set>
                                  </p:childTnLst>
                                </p:cTn>
                              </p:par>
                            </p:childTnLst>
                          </p:cTn>
                        </p:par>
                        <p:par>
                          <p:cTn id="56" fill="hold">
                            <p:stCondLst>
                              <p:cond delay="6250"/>
                            </p:stCondLst>
                            <p:childTnLst>
                              <p:par>
                                <p:cTn id="57" presetID="10"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50A1C77C-B912-4F0D-9597-76AE01B11D76}"/>
              </a:ext>
            </a:extLst>
          </p:cNvPr>
          <p:cNvGrpSpPr/>
          <p:nvPr/>
        </p:nvGrpSpPr>
        <p:grpSpPr>
          <a:xfrm>
            <a:off x="219974" y="2590141"/>
            <a:ext cx="8704051" cy="1943497"/>
            <a:chOff x="219974" y="2044323"/>
            <a:chExt cx="7811918" cy="1943497"/>
          </a:xfrm>
        </p:grpSpPr>
        <p:sp>
          <p:nvSpPr>
            <p:cNvPr id="8" name="矩形: 圆顶角 7">
              <a:extLst>
                <a:ext uri="{FF2B5EF4-FFF2-40B4-BE49-F238E27FC236}">
                  <a16:creationId xmlns:a16="http://schemas.microsoft.com/office/drawing/2014/main" id="{C4ED9246-0199-4BFD-A44F-F67D01B662DF}"/>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递归和循环</a:t>
              </a:r>
              <a:endParaRPr lang="zh-CN" altLang="en-US" sz="2400" dirty="0"/>
            </a:p>
          </p:txBody>
        </p:sp>
        <p:sp>
          <p:nvSpPr>
            <p:cNvPr id="9" name="矩形: 圆角 17">
              <a:extLst>
                <a:ext uri="{FF2B5EF4-FFF2-40B4-BE49-F238E27FC236}">
                  <a16:creationId xmlns:a16="http://schemas.microsoft.com/office/drawing/2014/main" id="{F4253349-D49A-490F-BADD-1A1E476BF291}"/>
                </a:ext>
              </a:extLst>
            </p:cNvPr>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递归程序的递推和回归过程可以用循环结构来实现；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和循环结构相比，递归函数实现简单并且思路清晰，但缺点是需要消耗内</a:t>
              </a:r>
              <a:br>
                <a:rPr lang="zh-CN" altLang="en-US" sz="2000" dirty="0">
                  <a:solidFill>
                    <a:srgbClr val="000000"/>
                  </a:solidFill>
                  <a:latin typeface="MicrosoftYaHei"/>
                </a:rPr>
              </a:br>
              <a:r>
                <a:rPr lang="zh-CN" altLang="en-US" sz="2000" dirty="0">
                  <a:solidFill>
                    <a:srgbClr val="000000"/>
                  </a:solidFill>
                  <a:latin typeface="MicrosoftYaHei"/>
                </a:rPr>
                <a:t>存和其它的函数调用开销</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3213409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53553F38-EFF0-4611-A828-429749F3F7D2}"/>
              </a:ext>
            </a:extLst>
          </p:cNvPr>
          <p:cNvGrpSpPr/>
          <p:nvPr/>
        </p:nvGrpSpPr>
        <p:grpSpPr>
          <a:xfrm>
            <a:off x="219974" y="3538675"/>
            <a:ext cx="8704052" cy="1991464"/>
            <a:chOff x="219973" y="2044323"/>
            <a:chExt cx="8704053" cy="1991464"/>
          </a:xfrm>
        </p:grpSpPr>
        <p:sp>
          <p:nvSpPr>
            <p:cNvPr id="11" name="矩形: 圆顶角 10">
              <a:extLst>
                <a:ext uri="{FF2B5EF4-FFF2-40B4-BE49-F238E27FC236}">
                  <a16:creationId xmlns:a16="http://schemas.microsoft.com/office/drawing/2014/main" id="{51BDA9AF-79E6-4229-B8F5-D389F0AF0446}"/>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2" name="矩形: 圆角 17">
              <a:extLst>
                <a:ext uri="{FF2B5EF4-FFF2-40B4-BE49-F238E27FC236}">
                  <a16:creationId xmlns:a16="http://schemas.microsoft.com/office/drawing/2014/main" id="{D65A53D5-2F9A-4A57-BB70-2E661FCB8A00}"/>
                </a:ext>
              </a:extLst>
            </p:cNvPr>
            <p:cNvSpPr/>
            <p:nvPr/>
          </p:nvSpPr>
          <p:spPr>
            <a:xfrm>
              <a:off x="219973" y="2612833"/>
              <a:ext cx="8704051" cy="14229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对于八皇后问题，每一次递推在新一行安排一个皇后。有两种情形需要回归：</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当前行没有可行位置，则程序需要回归，即进行回溯操作；</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当所有的皇后都已经成功摆放，需要回归寻找下一个可行的方案。</a:t>
              </a:r>
              <a:r>
                <a:rPr lang="zh-CN" altLang="en-US" sz="2000" dirty="0"/>
                <a:t> </a:t>
              </a:r>
              <a:endParaRPr lang="en-US" altLang="zh-CN" sz="2000" dirty="0">
                <a:solidFill>
                  <a:schemeClr val="tx1"/>
                </a:solidFill>
              </a:endParaRPr>
            </a:p>
          </p:txBody>
        </p:sp>
      </p:grpSp>
      <p:grpSp>
        <p:nvGrpSpPr>
          <p:cNvPr id="13" name="组合 12">
            <a:extLst>
              <a:ext uri="{FF2B5EF4-FFF2-40B4-BE49-F238E27FC236}">
                <a16:creationId xmlns:a16="http://schemas.microsoft.com/office/drawing/2014/main" id="{1C2B93BC-ABE2-4B94-BEFB-C1A9C3A0D066}"/>
              </a:ext>
            </a:extLst>
          </p:cNvPr>
          <p:cNvGrpSpPr/>
          <p:nvPr/>
        </p:nvGrpSpPr>
        <p:grpSpPr>
          <a:xfrm>
            <a:off x="219974" y="1996554"/>
            <a:ext cx="8704052" cy="1142455"/>
            <a:chOff x="219974" y="2044323"/>
            <a:chExt cx="8704052" cy="1142455"/>
          </a:xfrm>
        </p:grpSpPr>
        <p:sp>
          <p:nvSpPr>
            <p:cNvPr id="14" name="矩形: 圆顶角 13">
              <a:extLst>
                <a:ext uri="{FF2B5EF4-FFF2-40B4-BE49-F238E27FC236}">
                  <a16:creationId xmlns:a16="http://schemas.microsoft.com/office/drawing/2014/main" id="{4105F310-26AC-4FD1-A134-A2AEA91DD0D2}"/>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5.6</a:t>
              </a:r>
              <a:r>
                <a:rPr lang="zh-CN" altLang="en-US" sz="2400" dirty="0"/>
                <a:t>：</a:t>
              </a:r>
            </a:p>
          </p:txBody>
        </p:sp>
        <p:sp>
          <p:nvSpPr>
            <p:cNvPr id="15" name="矩形: 圆角 17">
              <a:extLst>
                <a:ext uri="{FF2B5EF4-FFF2-40B4-BE49-F238E27FC236}">
                  <a16:creationId xmlns:a16="http://schemas.microsoft.com/office/drawing/2014/main" id="{F4C030FC-46A8-4E47-B806-0356B0D0824C}"/>
                </a:ext>
              </a:extLst>
            </p:cNvPr>
            <p:cNvSpPr/>
            <p:nvPr/>
          </p:nvSpPr>
          <p:spPr>
            <a:xfrm>
              <a:off x="219974" y="2682778"/>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利用递归程序设计方法求解八皇后问题，要求找出所有可能方案。</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2378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81407181-AF0B-43E7-9846-76C96B85E26E}"/>
              </a:ext>
            </a:extLst>
          </p:cNvPr>
          <p:cNvGrpSpPr/>
          <p:nvPr/>
        </p:nvGrpSpPr>
        <p:grpSpPr>
          <a:xfrm>
            <a:off x="219974" y="939984"/>
            <a:ext cx="8704052" cy="5759385"/>
            <a:chOff x="219974" y="2044323"/>
            <a:chExt cx="8704052" cy="5759385"/>
          </a:xfrm>
        </p:grpSpPr>
        <p:sp>
          <p:nvSpPr>
            <p:cNvPr id="17" name="矩形: 圆顶角 16">
              <a:extLst>
                <a:ext uri="{FF2B5EF4-FFF2-40B4-BE49-F238E27FC236}">
                  <a16:creationId xmlns:a16="http://schemas.microsoft.com/office/drawing/2014/main" id="{680C8283-7112-4975-BD98-890F1E596E7C}"/>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5.6</a:t>
              </a:r>
              <a:r>
                <a:rPr lang="zh-CN" altLang="en-US" sz="2000" dirty="0"/>
                <a:t>，例 </a:t>
              </a:r>
              <a:r>
                <a:rPr lang="en-US" altLang="zh-CN" sz="2000" dirty="0"/>
                <a:t>5.6</a:t>
              </a:r>
              <a:endParaRPr lang="zh-CN" altLang="en-US" sz="2000" dirty="0"/>
            </a:p>
          </p:txBody>
        </p:sp>
        <p:sp>
          <p:nvSpPr>
            <p:cNvPr id="18" name="矩形: 圆角 17">
              <a:extLst>
                <a:ext uri="{FF2B5EF4-FFF2-40B4-BE49-F238E27FC236}">
                  <a16:creationId xmlns:a16="http://schemas.microsoft.com/office/drawing/2014/main" id="{BAD70BA7-6553-4537-9259-2DF9F6386E1E}"/>
                </a:ext>
              </a:extLst>
            </p:cNvPr>
            <p:cNvSpPr/>
            <p:nvPr/>
          </p:nvSpPr>
          <p:spPr>
            <a:xfrm>
              <a:off x="219974" y="2448396"/>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bool </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00FF"/>
                  </a:solidFill>
                  <a:latin typeface="LMMono8-Regular-Identity-H"/>
                </a:rPr>
                <a:t>const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i</a:t>
              </a:r>
              <a:r>
                <a:rPr lang="en-US" altLang="zh-CN" dirty="0">
                  <a:solidFill>
                    <a:srgbClr val="000000"/>
                  </a:solidFill>
                  <a:latin typeface="LMMono8-Regular-Identity-H"/>
                </a:rPr>
                <a:t>;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(que[k] == que[</a:t>
              </a:r>
              <a:r>
                <a:rPr lang="en-US" altLang="zh-CN" dirty="0" err="1">
                  <a:solidFill>
                    <a:srgbClr val="000000"/>
                  </a:solidFill>
                  <a:latin typeface="LMMono8-Regular-Identity-H"/>
                </a:rPr>
                <a:t>i</a:t>
              </a:r>
              <a:r>
                <a:rPr lang="en-US" altLang="zh-CN" dirty="0">
                  <a:solidFill>
                    <a:srgbClr val="000000"/>
                  </a:solidFill>
                  <a:latin typeface="LMMono8-Regular-Identity-H"/>
                </a:rPr>
                <a:t>] || (abs(que[</a:t>
              </a:r>
              <a:r>
                <a:rPr lang="en-US" altLang="zh-CN" dirty="0" err="1">
                  <a:solidFill>
                    <a:srgbClr val="000000"/>
                  </a:solidFill>
                  <a:latin typeface="LMMono8-Regular-Identity-H"/>
                </a:rPr>
                <a:t>i</a:t>
              </a:r>
              <a:r>
                <a:rPr lang="en-US" altLang="zh-CN" dirty="0">
                  <a:solidFill>
                    <a:srgbClr val="000000"/>
                  </a:solidFill>
                  <a:latin typeface="LMMono8-Regular-Identity-H"/>
                </a:rPr>
                <a:t>] - que[k]) == abs(</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false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true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void </a:t>
              </a:r>
              <a:r>
                <a:rPr lang="en-US" altLang="zh-CN" dirty="0">
                  <a:solidFill>
                    <a:srgbClr val="000000"/>
                  </a:solidFill>
                  <a:latin typeface="LMMono8-Regular-Identity-H"/>
                </a:rPr>
                <a:t>queen(</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r>
                <a:rPr lang="en-US" altLang="zh-CN" dirty="0">
                  <a:solidFill>
                    <a:srgbClr val="0000FF"/>
                  </a:solidFill>
                  <a:latin typeface="LMMono8-Regular-Identity-H"/>
                </a:rPr>
                <a:t>int </a:t>
              </a:r>
              <a:r>
                <a:rPr lang="en-US" altLang="zh-CN" dirty="0">
                  <a:solidFill>
                    <a:srgbClr val="000000"/>
                  </a:solidFill>
                  <a:latin typeface="LMMono8-Regular-Identity-H"/>
                </a:rPr>
                <a:t>&amp;</a:t>
              </a:r>
              <a:r>
                <a:rPr lang="en-US" altLang="zh-CN" dirty="0" err="1">
                  <a:solidFill>
                    <a:srgbClr val="000000"/>
                  </a:solidFill>
                  <a:latin typeface="LMMono8-Regular-Identity-H"/>
                </a:rPr>
                <a:t>cnt</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 8) {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zh-CN" altLang="en-US" dirty="0">
                  <a:solidFill>
                    <a:srgbClr val="BF8040"/>
                  </a:solidFill>
                  <a:latin typeface="FangSong" panose="02010609060101010101" pitchFamily="49" charset="-122"/>
                  <a:ea typeface="FangSong" panose="02010609060101010101" pitchFamily="49" charset="-122"/>
                </a:rPr>
                <a:t>方案</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cnt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a:t>
              </a:r>
              <a:r>
                <a:rPr lang="en-US" altLang="zh-CN" dirty="0" err="1">
                  <a:solidFill>
                    <a:srgbClr val="000000"/>
                  </a:solidFill>
                  <a:latin typeface="LMMono8-Regular-Identity-H"/>
                </a:rPr>
                <a:t>cout</a:t>
              </a:r>
              <a:r>
                <a:rPr lang="en-US" altLang="zh-CN" dirty="0">
                  <a:solidFill>
                    <a:srgbClr val="000000"/>
                  </a:solidFill>
                  <a:latin typeface="LMMono8-Regular-Identity-H"/>
                </a:rPr>
                <a:t> &lt;&lt; que[k];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a:t>
              </a:r>
              <a:br>
                <a:rPr lang="en-US" altLang="zh-CN" dirty="0">
                  <a:solidFill>
                    <a:srgbClr val="000000"/>
                  </a:solidFill>
                  <a:latin typeface="LMMono8-Regular-Identity-H"/>
                </a:rPr>
              </a:br>
              <a:r>
                <a:rPr lang="en-US" altLang="zh-CN" dirty="0">
                  <a:solidFill>
                    <a:srgbClr val="000000"/>
                  </a:solidFill>
                  <a:latin typeface="LMMono8-Regular-Identity-H"/>
                </a:rPr>
                <a:t>             que[</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que)) queen(</a:t>
              </a:r>
              <a:r>
                <a:rPr lang="en-US" altLang="zh-CN" dirty="0" err="1">
                  <a:solidFill>
                    <a:srgbClr val="000000"/>
                  </a:solidFill>
                  <a:latin typeface="LMMono8-Regular-Identity-H"/>
                </a:rPr>
                <a:t>i</a:t>
              </a:r>
              <a:r>
                <a:rPr lang="en-US" altLang="zh-CN" dirty="0">
                  <a:solidFill>
                    <a:srgbClr val="000000"/>
                  </a:solidFill>
                  <a:latin typeface="LMMono8-Regular-Identity-H"/>
                </a:rPr>
                <a:t> + 1, que, </a:t>
              </a:r>
              <a:r>
                <a:rPr lang="en-US" altLang="zh-CN" dirty="0" err="1">
                  <a:solidFill>
                    <a:srgbClr val="000000"/>
                  </a:solidFill>
                  <a:latin typeface="LMMono8-Regular-Identity-H"/>
                </a:rPr>
                <a:t>cnt</a:t>
              </a:r>
              <a:r>
                <a:rPr lang="en-US" altLang="zh-CN" dirty="0">
                  <a:solidFill>
                    <a:srgbClr val="000000"/>
                  </a:solidFill>
                  <a:latin typeface="LMMono8-Regular-Identity-H"/>
                </a:rPr>
                <a:t>); }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如果安全，安排下一行皇后</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constexpr </a:t>
              </a:r>
              <a:r>
                <a:rPr lang="en-US" altLang="zh-CN" dirty="0">
                  <a:solidFill>
                    <a:srgbClr val="0000FF"/>
                  </a:solidFill>
                  <a:latin typeface="LMMono8-Regular-Identity-H"/>
                </a:rPr>
                <a:t>int </a:t>
              </a:r>
              <a:r>
                <a:rPr lang="en-US" altLang="zh-CN" dirty="0" err="1">
                  <a:solidFill>
                    <a:srgbClr val="000000"/>
                  </a:solidFill>
                  <a:latin typeface="LMMono8-Regular-Identity-H"/>
                </a:rPr>
                <a:t>sz</a:t>
              </a:r>
              <a:r>
                <a:rPr lang="en-US" altLang="zh-CN" dirty="0">
                  <a:solidFill>
                    <a:srgbClr val="000000"/>
                  </a:solidFill>
                  <a:latin typeface="LMMono8-Regular-Identity-H"/>
                </a:rPr>
                <a:t> = 8; </a:t>
              </a:r>
              <a:r>
                <a:rPr lang="en-US" altLang="zh-CN" dirty="0">
                  <a:solidFill>
                    <a:srgbClr val="0000FF"/>
                  </a:solidFill>
                  <a:latin typeface="LMMono8-Regular-Identity-H"/>
                </a:rPr>
                <a:t>int </a:t>
              </a:r>
              <a:r>
                <a:rPr lang="en-US" altLang="zh-CN" dirty="0" err="1">
                  <a:solidFill>
                    <a:srgbClr val="000000"/>
                  </a:solidFill>
                  <a:latin typeface="LMMono8-Regular-Identity-H"/>
                </a:rPr>
                <a:t>cnt</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que(</a:t>
              </a:r>
              <a:r>
                <a:rPr lang="en-US" altLang="zh-CN" dirty="0" err="1">
                  <a:solidFill>
                    <a:srgbClr val="000000"/>
                  </a:solidFill>
                  <a:latin typeface="LMMono8-Regular-Identity-H"/>
                </a:rPr>
                <a:t>sz</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queen(0, que, </a:t>
              </a:r>
              <a:r>
                <a:rPr lang="en-US" altLang="zh-CN" dirty="0" err="1">
                  <a:solidFill>
                    <a:srgbClr val="000000"/>
                  </a:solidFill>
                  <a:latin typeface="LMMono8-Regular-Identity-H"/>
                </a:rPr>
                <a:t>cnt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615354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 </a:t>
            </a:r>
            <a:r>
              <a:rPr lang="zh-CN" altLang="en-US" sz="3200" dirty="0">
                <a:solidFill>
                  <a:schemeClr val="bg1"/>
                </a:solidFill>
              </a:rPr>
              <a:t>编译预处理和多文件结构</a:t>
            </a: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1790763"/>
            <a:ext cx="8704051" cy="3790157"/>
            <a:chOff x="219974" y="2044323"/>
            <a:chExt cx="7811918" cy="3790157"/>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预处理指令</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由 </a:t>
              </a:r>
              <a:r>
                <a:rPr lang="en-US" altLang="zh-CN" sz="2000" dirty="0">
                  <a:solidFill>
                    <a:srgbClr val="000000"/>
                  </a:solidFill>
                  <a:latin typeface="LMSans10-Regular-Identity-H"/>
                </a:rPr>
                <a:t># </a:t>
              </a:r>
              <a:r>
                <a:rPr lang="zh-CN" altLang="en-US" sz="2000" dirty="0">
                  <a:solidFill>
                    <a:srgbClr val="000000"/>
                  </a:solidFill>
                  <a:latin typeface="MicrosoftYaHei"/>
                </a:rPr>
                <a:t>符号开头；</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每条指令占一行；</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通常放在文件的开始部分。</a:t>
              </a:r>
              <a:endParaRPr lang="en-US" altLang="zh-CN" sz="2000" dirty="0">
                <a:solidFill>
                  <a:srgbClr val="000000"/>
                </a:solidFill>
                <a:latin typeface="MicrosoftYaHei"/>
              </a:endParaRPr>
            </a:p>
            <a:p>
              <a:pPr>
                <a:lnSpc>
                  <a:spcPct val="150000"/>
                </a:lnSpc>
              </a:pPr>
              <a:r>
                <a:rPr lang="zh-CN" altLang="en-US" sz="2000" dirty="0">
                  <a:solidFill>
                    <a:srgbClr val="000000"/>
                  </a:solidFill>
                  <a:latin typeface="MicrosoftYaHei"/>
                </a:rPr>
                <a:t>例如：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文件包含指令 </a:t>
              </a:r>
              <a:r>
                <a:rPr lang="en-US" altLang="zh-CN" sz="2000" dirty="0">
                  <a:solidFill>
                    <a:srgbClr val="000000"/>
                  </a:solidFill>
                  <a:latin typeface="LMSans10-Regular-Identity-H"/>
                </a:rPr>
                <a:t>#include </a:t>
              </a:r>
              <a:r>
                <a:rPr lang="zh-CN" altLang="en-US" sz="2000" dirty="0">
                  <a:solidFill>
                    <a:srgbClr val="000000"/>
                  </a:solidFill>
                  <a:latin typeface="MicrosoftYaHei"/>
                </a:rPr>
                <a:t>；</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188492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宏定义</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925788"/>
            <a:ext cx="8704051" cy="1661369"/>
            <a:chOff x="219974" y="2044323"/>
            <a:chExt cx="7811918" cy="1661369"/>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宏定义</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宏定义指令为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功能是定义一个标识符来代替一串字符，该标识符称为宏名；</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分为带参和不带参两种。</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C25932A3-5455-4CAE-808D-3F53B5A5C862}"/>
              </a:ext>
            </a:extLst>
          </p:cNvPr>
          <p:cNvGrpSpPr/>
          <p:nvPr/>
        </p:nvGrpSpPr>
        <p:grpSpPr>
          <a:xfrm>
            <a:off x="181402" y="2704087"/>
            <a:ext cx="4254674" cy="2762055"/>
            <a:chOff x="219974" y="2044323"/>
            <a:chExt cx="7811918" cy="2762055"/>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1. </a:t>
              </a:r>
              <a:r>
                <a:rPr lang="zh-CN" altLang="en-US" sz="2400" dirty="0">
                  <a:solidFill>
                    <a:srgbClr val="FFFFFF"/>
                  </a:solidFill>
                  <a:latin typeface="MicrosoftYaHei"/>
                </a:rPr>
                <a:t>不带参宏定义</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a:t>
              </a:r>
              <a:r>
                <a:rPr lang="zh-CN" altLang="en-US" sz="2000" dirty="0">
                  <a:solidFill>
                    <a:srgbClr val="000000"/>
                  </a:solidFill>
                  <a:latin typeface="MicrosoftYaHei"/>
                </a:rPr>
                <a:t>宏名 字符串常量</a:t>
              </a:r>
              <a:br>
                <a:rPr lang="zh-CN" altLang="en-US" sz="28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PI 3.14159</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testPI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2 * PI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用来编译希望执行的代码</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DEBUG</a:t>
              </a:r>
              <a:r>
                <a:rPr lang="en-US" altLang="zh-CN"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571999" y="2704087"/>
            <a:ext cx="4352025" cy="2762055"/>
            <a:chOff x="219974" y="2044323"/>
            <a:chExt cx="7811918" cy="2762055"/>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2. </a:t>
              </a:r>
              <a:r>
                <a:rPr lang="zh-CN" altLang="en-US" sz="2400" dirty="0">
                  <a:solidFill>
                    <a:srgbClr val="FFFFFF"/>
                  </a:solidFill>
                  <a:latin typeface="MicrosoftYaHei"/>
                </a:rPr>
                <a:t>带参宏定义</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a:t>
              </a:r>
              <a:r>
                <a:rPr lang="zh-CN" altLang="en-US" sz="2000" dirty="0">
                  <a:solidFill>
                    <a:srgbClr val="000000"/>
                  </a:solidFill>
                  <a:latin typeface="MicrosoftYaHei"/>
                </a:rPr>
                <a:t>宏名（参数表） 字符串常量</a:t>
              </a:r>
              <a:br>
                <a:rPr lang="zh-CN" altLang="en-US" sz="20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fun2(</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fun3(</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testFun</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fun2(1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fun3(1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FF0000"/>
                  </a:solidFill>
                  <a:latin typeface="FangSong" panose="02010609060101010101" pitchFamily="49" charset="-122"/>
                  <a:ea typeface="FangSong" panose="02010609060101010101" pitchFamily="49" charset="-122"/>
                </a:rPr>
                <a:t>参数必须用小括号括起来</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EF2A3F0D-095F-4C10-810F-B8572AC80AFF}"/>
              </a:ext>
            </a:extLst>
          </p:cNvPr>
          <p:cNvGrpSpPr/>
          <p:nvPr/>
        </p:nvGrpSpPr>
        <p:grpSpPr>
          <a:xfrm>
            <a:off x="181402" y="5616284"/>
            <a:ext cx="8742622" cy="1108509"/>
            <a:chOff x="81952" y="2044323"/>
            <a:chExt cx="8842074" cy="1108509"/>
          </a:xfrm>
        </p:grpSpPr>
        <p:sp>
          <p:nvSpPr>
            <p:cNvPr id="17" name="矩形: 圆顶角 16">
              <a:extLst>
                <a:ext uri="{FF2B5EF4-FFF2-40B4-BE49-F238E27FC236}">
                  <a16:creationId xmlns:a16="http://schemas.microsoft.com/office/drawing/2014/main" id="{DAB291FD-1EBA-486A-B356-E2A102126AD9}"/>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8" name="矩形: 圆角 17">
              <a:extLst>
                <a:ext uri="{FF2B5EF4-FFF2-40B4-BE49-F238E27FC236}">
                  <a16:creationId xmlns:a16="http://schemas.microsoft.com/office/drawing/2014/main" id="{26BDD522-DA39-4CC5-9550-6BA7B9AF3EBA}"/>
                </a:ext>
              </a:extLst>
            </p:cNvPr>
            <p:cNvSpPr/>
            <p:nvPr/>
          </p:nvSpPr>
          <p:spPr>
            <a:xfrm>
              <a:off x="81952" y="2612832"/>
              <a:ext cx="8842074"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尽量使用 </a:t>
              </a:r>
              <a:r>
                <a:rPr lang="en-US" altLang="zh-CN" sz="2000" dirty="0">
                  <a:solidFill>
                    <a:srgbClr val="000000"/>
                  </a:solidFill>
                  <a:latin typeface="LMSans10-Regular-Identity-H"/>
                </a:rPr>
                <a:t>const </a:t>
              </a:r>
              <a:r>
                <a:rPr lang="zh-CN" altLang="en-US" sz="2000" dirty="0">
                  <a:solidFill>
                    <a:srgbClr val="000000"/>
                  </a:solidFill>
                  <a:latin typeface="MicrosoftYaHei"/>
                </a:rPr>
                <a:t>对象和内联函数</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74282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1" y="155276"/>
            <a:ext cx="9144000"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800" dirty="0">
                <a:solidFill>
                  <a:schemeClr val="bg1"/>
                </a:solidFill>
              </a:rPr>
              <a:t>宏定义</a:t>
            </a:r>
            <a:r>
              <a:rPr lang="en-US" altLang="zh-CN" sz="2000" dirty="0">
                <a:solidFill>
                  <a:schemeClr val="bg1"/>
                </a:solidFill>
              </a:rPr>
              <a:t>—</a:t>
            </a:r>
            <a:r>
              <a:rPr lang="zh-CN" altLang="en-US" sz="2000" dirty="0">
                <a:solidFill>
                  <a:schemeClr val="bg1"/>
                </a:solidFill>
              </a:rPr>
              <a:t>使用特殊操作符</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1037001"/>
            <a:ext cx="8704051" cy="1055286"/>
            <a:chOff x="219974" y="2044323"/>
            <a:chExt cx="7811918" cy="1055286"/>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特殊操作符</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zh-CN" altLang="en-US" sz="2000" dirty="0">
                  <a:solidFill>
                    <a:srgbClr val="000000"/>
                  </a:solidFill>
                  <a:latin typeface="MicrosoftYaHei"/>
                </a:rPr>
                <a:t>可以使用一些特殊的操作符来实现特殊的功能</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C25932A3-5455-4CAE-808D-3F53B5A5C862}"/>
              </a:ext>
            </a:extLst>
          </p:cNvPr>
          <p:cNvGrpSpPr/>
          <p:nvPr/>
        </p:nvGrpSpPr>
        <p:grpSpPr>
          <a:xfrm>
            <a:off x="181402" y="2192994"/>
            <a:ext cx="4254674" cy="3790157"/>
            <a:chOff x="219974" y="2044323"/>
            <a:chExt cx="7811918" cy="3790157"/>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字符串化操作符 </a:t>
              </a:r>
              <a:r>
                <a:rPr lang="en-US" altLang="zh-CN" sz="2400" dirty="0">
                  <a:solidFill>
                    <a:srgbClr val="FFFFFF"/>
                  </a:solidFill>
                  <a:latin typeface="MicrosoftYaHei"/>
                </a:rPr>
                <a:t>#</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把语言符号转化成字符串，即将后面</a:t>
              </a:r>
              <a:br>
                <a:rPr lang="zh-CN" altLang="en-US" sz="2000" dirty="0">
                  <a:solidFill>
                    <a:srgbClr val="000000"/>
                  </a:solidFill>
                  <a:latin typeface="MicrosoftYaHei"/>
                </a:rPr>
              </a:br>
              <a:r>
                <a:rPr lang="zh-CN" altLang="en-US" sz="2000" dirty="0">
                  <a:solidFill>
                    <a:srgbClr val="000000"/>
                  </a:solidFill>
                  <a:latin typeface="MicrosoftYaHei"/>
                </a:rPr>
                <a:t>的宏参数进行字符串化操作。</a:t>
              </a:r>
              <a:br>
                <a:rPr lang="zh-CN" altLang="en-US" sz="2800" dirty="0">
                  <a:solidFill>
                    <a:srgbClr val="000000"/>
                  </a:solidFill>
                  <a:latin typeface="MicrosoftYaHei"/>
                </a:rPr>
              </a:b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str(a) #a</a:t>
              </a:r>
              <a:br>
                <a:rPr lang="en-US" altLang="zh-CN" sz="2800" dirty="0">
                  <a:solidFill>
                    <a:srgbClr val="000000"/>
                  </a:solidFill>
                  <a:latin typeface="LMSans10-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str(a) #a</a:t>
              </a:r>
              <a:br>
                <a:rPr lang="en-US" altLang="zh-CN" sz="2000" dirty="0">
                  <a:solidFill>
                    <a:srgbClr val="000000"/>
                  </a:solidFill>
                  <a:latin typeface="LMMono8-Regular-Identity-H"/>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str(test)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610573" y="2192994"/>
            <a:ext cx="4352025" cy="4251822"/>
            <a:chOff x="219974" y="2044323"/>
            <a:chExt cx="7811918" cy="4251822"/>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连接符 </a:t>
              </a:r>
              <a:r>
                <a:rPr lang="en-US" altLang="zh-CN" sz="2400" dirty="0">
                  <a:solidFill>
                    <a:srgbClr val="FFFFFF"/>
                  </a:solidFill>
                  <a:latin typeface="MicrosoftYaHei"/>
                </a:rPr>
                <a:t>##</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3736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将两个语言符号连接为一个语言符号</a:t>
              </a:r>
              <a:br>
                <a:rPr lang="zh-CN" altLang="en-US" sz="2000" dirty="0">
                  <a:solidFill>
                    <a:srgbClr val="000000"/>
                  </a:solidFill>
                  <a:latin typeface="MicrosoftYaHei"/>
                </a:rPr>
              </a:b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glue(</a:t>
              </a:r>
              <a:r>
                <a:rPr lang="en-US" altLang="zh-CN" sz="2000" dirty="0" err="1">
                  <a:solidFill>
                    <a:srgbClr val="000000"/>
                  </a:solidFill>
                  <a:latin typeface="LMSans10-Regular-Identity-H"/>
                </a:rPr>
                <a:t>a,b</a:t>
              </a:r>
              <a:r>
                <a:rPr lang="en-US" altLang="zh-CN" sz="2000" dirty="0">
                  <a:solidFill>
                    <a:srgbClr val="000000"/>
                  </a:solidFill>
                  <a:latin typeface="LMSans10-Regular-Identity-H"/>
                </a:rPr>
                <a:t>) a##b</a:t>
              </a:r>
              <a:br>
                <a:rPr lang="en-US" altLang="zh-CN" sz="2800" dirty="0">
                  <a:solidFill>
                    <a:srgbClr val="000000"/>
                  </a:solidFill>
                  <a:latin typeface="LMSans10-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glue(</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00"/>
                  </a:solidFill>
                  <a:latin typeface="LMMono8-Regular-Identity-H"/>
                </a:rPr>
                <a:t>glue(c, out)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glue(x, 1) = 1;</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x1 = 1;</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5166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5.1.3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调用规则</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85350" y="3692470"/>
            <a:ext cx="3410465" cy="2397303"/>
            <a:chOff x="219975" y="2044323"/>
            <a:chExt cx="3277806" cy="2397303"/>
          </a:xfrm>
        </p:grpSpPr>
        <p:sp>
          <p:nvSpPr>
            <p:cNvPr id="9" name="矩形: 圆顶角 8">
              <a:extLst>
                <a:ext uri="{FF2B5EF4-FFF2-40B4-BE49-F238E27FC236}">
                  <a16:creationId xmlns:a16="http://schemas.microsoft.com/office/drawing/2014/main" id="{8C115415-6964-4A45-B96A-A02460B58FE7}"/>
                </a:ext>
              </a:extLst>
            </p:cNvPr>
            <p:cNvSpPr/>
            <p:nvPr/>
          </p:nvSpPr>
          <p:spPr>
            <a:xfrm>
              <a:off x="219975" y="2044323"/>
              <a:ext cx="327780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a:t>
              </a:r>
              <a:endParaRPr lang="zh-CN" altLang="en-US" sz="2400" dirty="0"/>
            </a:p>
          </p:txBody>
        </p:sp>
        <p:sp>
          <p:nvSpPr>
            <p:cNvPr id="10" name="矩形: 圆角 17">
              <a:extLst>
                <a:ext uri="{FF2B5EF4-FFF2-40B4-BE49-F238E27FC236}">
                  <a16:creationId xmlns:a16="http://schemas.microsoft.com/office/drawing/2014/main" id="{E6878F18-2BEE-4D14-8DC0-FDE63C1A110F}"/>
                </a:ext>
              </a:extLst>
            </p:cNvPr>
            <p:cNvSpPr/>
            <p:nvPr/>
          </p:nvSpPr>
          <p:spPr>
            <a:xfrm>
              <a:off x="219975" y="2584323"/>
              <a:ext cx="3277806" cy="18573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p>
            <a:p>
              <a:pPr>
                <a:lnSpc>
                  <a:spcPts val="2800"/>
                </a:lnSpc>
              </a:pPr>
              <a:r>
                <a:rPr lang="en-US" altLang="zh-CN" sz="2000" dirty="0">
                  <a:solidFill>
                    <a:srgbClr val="000000"/>
                  </a:solidFill>
                  <a:latin typeface="Consolas" panose="020B0609020204030204" pitchFamily="49" charset="0"/>
                </a:rPr>
                <a:t>}</a:t>
              </a:r>
            </a:p>
          </p:txBody>
        </p:sp>
      </p:grpSp>
      <p:grpSp>
        <p:nvGrpSpPr>
          <p:cNvPr id="11" name="组合 10">
            <a:extLst>
              <a:ext uri="{FF2B5EF4-FFF2-40B4-BE49-F238E27FC236}">
                <a16:creationId xmlns:a16="http://schemas.microsoft.com/office/drawing/2014/main" id="{8A8B5264-3D54-4332-BC4A-CB32009EA8F2}"/>
              </a:ext>
            </a:extLst>
          </p:cNvPr>
          <p:cNvGrpSpPr/>
          <p:nvPr/>
        </p:nvGrpSpPr>
        <p:grpSpPr>
          <a:xfrm>
            <a:off x="146650" y="1198706"/>
            <a:ext cx="8704052" cy="1995374"/>
            <a:chOff x="219974" y="2044323"/>
            <a:chExt cx="8704052" cy="1995374"/>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调用规则</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调用处的函数名要和被调函数的函数名一致；</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实参和形参存在一一对应的关系，类型要兼容；</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实参可以是左值或右值，但形参必须是左值（用于接受实参的值）</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3629E595-DBE8-479C-B714-E44A2EF61648}"/>
              </a:ext>
            </a:extLst>
          </p:cNvPr>
          <p:cNvGrpSpPr/>
          <p:nvPr/>
        </p:nvGrpSpPr>
        <p:grpSpPr>
          <a:xfrm>
            <a:off x="3728477" y="3692470"/>
            <a:ext cx="5230172" cy="2486984"/>
            <a:chOff x="219974" y="2044323"/>
            <a:chExt cx="5230172" cy="2486984"/>
          </a:xfrm>
        </p:grpSpPr>
        <p:sp>
          <p:nvSpPr>
            <p:cNvPr id="17" name="矩形: 圆顶角 16">
              <a:extLst>
                <a:ext uri="{FF2B5EF4-FFF2-40B4-BE49-F238E27FC236}">
                  <a16:creationId xmlns:a16="http://schemas.microsoft.com/office/drawing/2014/main" id="{6CE2E11F-3567-4905-974D-CA1DBF9A693A}"/>
                </a:ext>
              </a:extLst>
            </p:cNvPr>
            <p:cNvSpPr/>
            <p:nvPr/>
          </p:nvSpPr>
          <p:spPr>
            <a:xfrm>
              <a:off x="219974" y="2044323"/>
              <a:ext cx="523017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是否正确调用 </a:t>
              </a:r>
              <a:r>
                <a:rPr lang="en-US" altLang="zh-CN" sz="2400" dirty="0"/>
                <a:t>maximum </a:t>
              </a:r>
              <a:r>
                <a:rPr lang="zh-CN" altLang="en-US" sz="2400" dirty="0"/>
                <a:t>函数</a:t>
              </a:r>
              <a:r>
                <a:rPr lang="en-US" altLang="zh-CN" sz="2400" dirty="0"/>
                <a:t>?</a:t>
              </a:r>
              <a:endParaRPr lang="zh-CN" altLang="en-US" sz="2400" dirty="0"/>
            </a:p>
          </p:txBody>
        </p:sp>
        <p:sp>
          <p:nvSpPr>
            <p:cNvPr id="18" name="矩形: 圆角 17">
              <a:extLst>
                <a:ext uri="{FF2B5EF4-FFF2-40B4-BE49-F238E27FC236}">
                  <a16:creationId xmlns:a16="http://schemas.microsoft.com/office/drawing/2014/main" id="{32C885DE-413B-4841-89AB-531FE3E420F2}"/>
                </a:ext>
              </a:extLst>
            </p:cNvPr>
            <p:cNvSpPr/>
            <p:nvPr/>
          </p:nvSpPr>
          <p:spPr>
            <a:xfrm>
              <a:off x="219974" y="2612833"/>
              <a:ext cx="5230172" cy="1918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Mono8-Regular-Identity-H"/>
                </a:rPr>
                <a:t>maximum(1); </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错误：实参数目不足</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a:t>
              </a:r>
              <a:r>
                <a:rPr lang="en-US" altLang="zh-CN" sz="2000" dirty="0">
                  <a:solidFill>
                    <a:srgbClr val="BF8040"/>
                  </a:solidFill>
                  <a:latin typeface="LMMono8-Regular-Identity-H"/>
                </a:rPr>
                <a:t>“</a:t>
              </a:r>
              <a:r>
                <a:rPr lang="en-US" altLang="zh-CN" sz="2000" dirty="0" err="1">
                  <a:solidFill>
                    <a:srgbClr val="BF8040"/>
                  </a:solidFill>
                  <a:latin typeface="LMMono8-Regular-Identity-H"/>
                </a:rPr>
                <a:t>c++</a:t>
              </a:r>
              <a:r>
                <a:rPr lang="en-US" altLang="zh-CN" sz="2000" dirty="0">
                  <a:solidFill>
                    <a:srgbClr val="BF8040"/>
                  </a:solidFill>
                  <a:latin typeface="LMMono8-Regular-Identity-H"/>
                </a:rPr>
                <a:t>”</a:t>
              </a:r>
              <a:r>
                <a:rPr lang="en-US" altLang="zh-CN" sz="2000" dirty="0">
                  <a:solidFill>
                    <a:srgbClr val="000000"/>
                  </a:solidFill>
                  <a:latin typeface="LMMono8-Regular-Identity-H"/>
                </a:rPr>
                <a:t>, </a:t>
              </a:r>
              <a:r>
                <a:rPr lang="en-US" altLang="zh-CN" sz="2000" dirty="0">
                  <a:solidFill>
                    <a:srgbClr val="BF8040"/>
                  </a:solidFill>
                  <a:latin typeface="LMMono8-Regular-Identity-H"/>
                </a:rPr>
                <a:t>“max”</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错误：类型不匹配</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maxi(1, 2);</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错误：函数名和被调函数名不一致</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maximum(1, 2, 3);</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错误：实参个数太多</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maximum(2.3, 4 + 1);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正确：第一个实参将被转   </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换为</a:t>
              </a:r>
              <a:r>
                <a:rPr lang="en-US" altLang="zh-CN" dirty="0">
                  <a:solidFill>
                    <a:srgbClr val="008000"/>
                  </a:solidFill>
                  <a:latin typeface="LMMono8-Regular-Identity-H"/>
                </a:rPr>
                <a:t>int</a:t>
              </a:r>
              <a:r>
                <a:rPr lang="zh-CN" altLang="en-US" dirty="0">
                  <a:solidFill>
                    <a:srgbClr val="008000"/>
                  </a:solidFill>
                  <a:latin typeface="FangSong" panose="02010609060101010101" pitchFamily="49" charset="-122"/>
                  <a:ea typeface="FangSong" panose="02010609060101010101" pitchFamily="49" charset="-122"/>
                </a:rPr>
                <a:t>类型</a:t>
              </a:r>
              <a:r>
                <a:rPr lang="zh-CN" altLang="en-US" dirty="0"/>
                <a:t> </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42504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5.8.2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条件编译</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C25932A3-5455-4CAE-808D-3F53B5A5C862}"/>
              </a:ext>
            </a:extLst>
          </p:cNvPr>
          <p:cNvGrpSpPr/>
          <p:nvPr/>
        </p:nvGrpSpPr>
        <p:grpSpPr>
          <a:xfrm>
            <a:off x="181402" y="3055237"/>
            <a:ext cx="4254674" cy="2866827"/>
            <a:chOff x="219974" y="2044323"/>
            <a:chExt cx="7811918" cy="2866827"/>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1</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23515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#ifdef </a:t>
              </a:r>
              <a:r>
                <a:rPr lang="en-US" altLang="zh-CN" sz="2000" dirty="0">
                  <a:solidFill>
                    <a:srgbClr val="000000"/>
                  </a:solidFill>
                  <a:latin typeface="LMMono8-Regular-Identity-H"/>
                </a:rPr>
                <a:t>DEBUG</a:t>
              </a:r>
              <a:br>
                <a:rPr lang="en-US" altLang="zh-CN" sz="2000" dirty="0">
                  <a:solidFill>
                    <a:srgbClr val="000000"/>
                  </a:solidFill>
                  <a:latin typeface="LMMono8-Regular-Identity-H"/>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"x=" </a:t>
              </a:r>
              <a:r>
                <a:rPr lang="en-US" altLang="zh-CN" sz="2000" dirty="0">
                  <a:solidFill>
                    <a:srgbClr val="000000"/>
                  </a:solidFill>
                  <a:latin typeface="LMMono8-Regular-Identity-H"/>
                </a:rPr>
                <a:t>&lt;&lt; x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如果定义了 </a:t>
              </a:r>
              <a:r>
                <a:rPr lang="en-US" altLang="zh-CN" sz="2000" dirty="0">
                  <a:solidFill>
                    <a:srgbClr val="000000"/>
                  </a:solidFill>
                  <a:latin typeface="LMSans10-Regular-Identity-H"/>
                </a:rPr>
                <a:t>DEBUG </a:t>
              </a:r>
              <a:r>
                <a:rPr lang="zh-CN" altLang="en-US" sz="2000" dirty="0">
                  <a:solidFill>
                    <a:srgbClr val="000000"/>
                  </a:solidFill>
                  <a:latin typeface="MicrosoftYaHei"/>
                </a:rPr>
                <a:t>宏，则上述 </a:t>
              </a:r>
              <a:r>
                <a:rPr lang="en-US" altLang="zh-CN" sz="2000" dirty="0" err="1">
                  <a:solidFill>
                    <a:srgbClr val="000000"/>
                  </a:solidFill>
                  <a:latin typeface="LMSans10-Regular-Identity-H"/>
                </a:rPr>
                <a:t>cout</a:t>
              </a:r>
              <a:r>
                <a:rPr lang="en-US" altLang="zh-CN" sz="2000" dirty="0">
                  <a:solidFill>
                    <a:srgbClr val="000000"/>
                  </a:solidFill>
                  <a:latin typeface="LMSans10-Regular-Identity-H"/>
                </a:rPr>
                <a:t> </a:t>
              </a:r>
              <a:r>
                <a:rPr lang="zh-CN" altLang="en-US" sz="2000" dirty="0">
                  <a:solidFill>
                    <a:srgbClr val="000000"/>
                  </a:solidFill>
                  <a:latin typeface="MicrosoftYaHei"/>
                </a:rPr>
                <a:t>语句将被编译，否则将被忽略。</a:t>
              </a:r>
              <a:r>
                <a:rPr lang="zh-CN" altLang="en-US"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610573" y="3055237"/>
            <a:ext cx="4352025" cy="3328492"/>
            <a:chOff x="219974" y="2044323"/>
            <a:chExt cx="7811918" cy="3328492"/>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2</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28132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zh-CN" altLang="en-US" sz="2000" dirty="0">
                  <a:solidFill>
                    <a:srgbClr val="BF8040"/>
                  </a:solidFill>
                  <a:latin typeface="FangSong" panose="02010609060101010101" pitchFamily="49" charset="-122"/>
                  <a:ea typeface="FangSong" panose="02010609060101010101" pitchFamily="49" charset="-122"/>
                </a:rPr>
                <a:t>此行代码永远也不会被编  </a:t>
              </a:r>
              <a:endParaRPr lang="en-US" altLang="zh-CN" sz="2000" dirty="0">
                <a:solidFill>
                  <a:srgbClr val="BF8040"/>
                </a:solidFill>
                <a:latin typeface="FangSong" panose="02010609060101010101" pitchFamily="49" charset="-122"/>
                <a:ea typeface="FangSong" panose="02010609060101010101" pitchFamily="49" charset="-122"/>
              </a:endParaRPr>
            </a:p>
            <a:p>
              <a:pPr>
                <a:lnSpc>
                  <a:spcPct val="150000"/>
                </a:lnSpc>
              </a:pPr>
              <a:r>
                <a:rPr lang="en-US" altLang="zh-CN" sz="2000" dirty="0">
                  <a:solidFill>
                    <a:srgbClr val="BF8040"/>
                  </a:solidFill>
                  <a:latin typeface="FangSong" panose="02010609060101010101" pitchFamily="49" charset="-122"/>
                  <a:ea typeface="FangSong" panose="02010609060101010101" pitchFamily="49" charset="-122"/>
                </a:rPr>
                <a:t>          </a:t>
              </a:r>
              <a:r>
                <a:rPr lang="zh-CN" altLang="en-US" sz="2000" dirty="0">
                  <a:solidFill>
                    <a:srgbClr val="BF8040"/>
                  </a:solidFill>
                  <a:latin typeface="FangSong" panose="02010609060101010101" pitchFamily="49" charset="-122"/>
                  <a:ea typeface="FangSong" panose="02010609060101010101" pitchFamily="49" charset="-122"/>
                </a:rPr>
                <a:t>译</a:t>
              </a:r>
              <a:r>
                <a:rPr lang="en-US" altLang="zh-CN" sz="2000" dirty="0">
                  <a:solidFill>
                    <a:srgbClr val="BF8040"/>
                  </a:solidFill>
                  <a:latin typeface="LMMono8-Regular-Identity-H"/>
                </a:rPr>
                <a:t>"</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常量表达式的值为 </a:t>
              </a:r>
              <a:r>
                <a:rPr lang="en-US" altLang="zh-CN" sz="2000" dirty="0">
                  <a:solidFill>
                    <a:srgbClr val="000000"/>
                  </a:solidFill>
                  <a:latin typeface="LMSans10-Regular-Identity-H"/>
                </a:rPr>
                <a:t>false </a:t>
              </a:r>
              <a:r>
                <a:rPr lang="zh-CN" altLang="en-US" sz="2000" dirty="0">
                  <a:solidFill>
                    <a:srgbClr val="000000"/>
                  </a:solidFill>
                  <a:latin typeface="MicrosoftYaHei"/>
                </a:rPr>
                <a:t>，上面</a:t>
              </a:r>
              <a:br>
                <a:rPr lang="zh-CN" altLang="en-US" sz="2000" dirty="0">
                  <a:solidFill>
                    <a:srgbClr val="000000"/>
                  </a:solidFill>
                  <a:latin typeface="MicrosoftYaHei"/>
                </a:rPr>
              </a:br>
              <a:r>
                <a:rPr lang="zh-CN" altLang="en-US" sz="2000" dirty="0">
                  <a:solidFill>
                    <a:srgbClr val="000000"/>
                  </a:solidFill>
                  <a:latin typeface="MicrosoftYaHei"/>
                </a:rPr>
                <a:t>的 </a:t>
              </a:r>
              <a:r>
                <a:rPr lang="en-US" altLang="zh-CN" sz="2000" dirty="0" err="1">
                  <a:solidFill>
                    <a:srgbClr val="000000"/>
                  </a:solidFill>
                  <a:latin typeface="LMSans10-Regular-Identity-H"/>
                </a:rPr>
                <a:t>cout</a:t>
              </a:r>
              <a:r>
                <a:rPr lang="en-US" altLang="zh-CN" sz="2000" dirty="0">
                  <a:solidFill>
                    <a:srgbClr val="000000"/>
                  </a:solidFill>
                  <a:latin typeface="LMSans10-Regular-Identity-H"/>
                </a:rPr>
                <a:t> </a:t>
              </a:r>
              <a:r>
                <a:rPr lang="zh-CN" altLang="en-US" sz="2000" dirty="0">
                  <a:solidFill>
                    <a:srgbClr val="000000"/>
                  </a:solidFill>
                  <a:latin typeface="MicrosoftYaHei"/>
                </a:rPr>
                <a:t>语句永远也不会被编译。</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DDB19CA3-5CC7-4CC6-9299-BECB43764F64}"/>
              </a:ext>
            </a:extLst>
          </p:cNvPr>
          <p:cNvGrpSpPr/>
          <p:nvPr/>
        </p:nvGrpSpPr>
        <p:grpSpPr>
          <a:xfrm>
            <a:off x="181402" y="988204"/>
            <a:ext cx="8781196" cy="1932211"/>
            <a:chOff x="219974" y="2044323"/>
            <a:chExt cx="7811918" cy="1932211"/>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条件编译</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程序中的代码在满足一定条件下才会被编译；</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编译的条件有两类：宏名和常量表达式；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条件编译指令包括： </a:t>
              </a:r>
              <a:r>
                <a:rPr lang="en-US" altLang="zh-CN" sz="2000" dirty="0">
                  <a:solidFill>
                    <a:srgbClr val="000000"/>
                  </a:solidFill>
                  <a:latin typeface="LMSans10-Regular-Identity-H"/>
                </a:rPr>
                <a:t>#ifdef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undef</a:t>
              </a:r>
              <a:r>
                <a:rPr lang="zh-CN" altLang="en-US" sz="2000" dirty="0">
                  <a:solidFill>
                    <a:srgbClr val="000000"/>
                  </a:solidFill>
                  <a:latin typeface="MicrosoftYaHei"/>
                </a:rPr>
                <a:t>、 </a:t>
              </a:r>
              <a:r>
                <a:rPr lang="en-US" altLang="zh-CN" sz="2000" dirty="0">
                  <a:solidFill>
                    <a:srgbClr val="000000"/>
                  </a:solidFill>
                  <a:latin typeface="LMSans10-Regular-Identity-H"/>
                </a:rPr>
                <a:t>#if</a:t>
              </a:r>
              <a:r>
                <a:rPr lang="zh-CN" altLang="en-US" sz="2000" dirty="0">
                  <a:solidFill>
                    <a:srgbClr val="000000"/>
                  </a:solidFill>
                  <a:latin typeface="MicrosoftYaHei"/>
                </a:rPr>
                <a:t>、 </a:t>
              </a:r>
              <a:r>
                <a:rPr lang="en-US" altLang="zh-CN" sz="2000" dirty="0">
                  <a:solidFill>
                    <a:srgbClr val="000000"/>
                  </a:solidFill>
                  <a:latin typeface="LMSans10-Regular-Identity-H"/>
                </a:rPr>
                <a:t>#else</a:t>
              </a:r>
              <a:r>
                <a:rPr lang="zh-CN" altLang="en-US" sz="2000" dirty="0">
                  <a:solidFill>
                    <a:srgbClr val="000000"/>
                  </a:solidFill>
                  <a:latin typeface="MicrosoftYaHei"/>
                </a:rPr>
                <a:t>、 </a:t>
              </a:r>
              <a:r>
                <a:rPr lang="en-US" altLang="zh-CN" sz="2000" dirty="0">
                  <a:solidFill>
                    <a:srgbClr val="000000"/>
                  </a:solidFill>
                  <a:latin typeface="LMSans10-Regular-Identity-H"/>
                </a:rPr>
                <a:t>#endif </a:t>
              </a:r>
              <a:r>
                <a:rPr lang="zh-CN" altLang="en-US" sz="2000" dirty="0">
                  <a:solidFill>
                    <a:srgbClr val="000000"/>
                  </a:solidFill>
                  <a:latin typeface="MicrosoftYaHei"/>
                </a:rPr>
                <a:t>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6776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DDB19CA3-5CC7-4CC6-9299-BECB43764F64}"/>
              </a:ext>
            </a:extLst>
          </p:cNvPr>
          <p:cNvGrpSpPr/>
          <p:nvPr/>
        </p:nvGrpSpPr>
        <p:grpSpPr>
          <a:xfrm>
            <a:off x="179128" y="1334194"/>
            <a:ext cx="8781196" cy="4798381"/>
            <a:chOff x="219974" y="2044323"/>
            <a:chExt cx="7811918" cy="4798381"/>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多文件结构</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7811918" cy="429438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pPr>
              <a:r>
                <a:rPr lang="zh-CN" altLang="en-US" sz="2000" dirty="0">
                  <a:solidFill>
                    <a:srgbClr val="000000"/>
                  </a:solidFill>
                  <a:latin typeface="MicrosoftYaHei"/>
                </a:rPr>
                <a:t>编写一个较大的程序时，通常根据代码之间的耦合关系将它们放到不同的文件里面，进行单独的编写与编译，最终完成一个完整的程序。</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标识符的可见性：把标识符的声明放到头文件里面，实现名字共享；</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头文件保护：</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a:t>
              </a:r>
              <a:r>
                <a:rPr lang="en-US" altLang="zh-CN" sz="2000" dirty="0">
                  <a:solidFill>
                    <a:srgbClr val="000000"/>
                  </a:solidFill>
                  <a:latin typeface="LMSans10-Regular-Identity-H"/>
                </a:rPr>
                <a:t>#define</a:t>
              </a:r>
              <a:r>
                <a:rPr lang="zh-CN" altLang="en-US" sz="2000" dirty="0">
                  <a:solidFill>
                    <a:srgbClr val="000000"/>
                  </a:solidFill>
                  <a:latin typeface="LMSans10-Regular-Identity-H"/>
                </a:rPr>
                <a:t>、</a:t>
              </a:r>
              <a:r>
                <a:rPr lang="en-US" altLang="zh-CN" sz="2000" dirty="0">
                  <a:solidFill>
                    <a:srgbClr val="000000"/>
                  </a:solidFill>
                  <a:latin typeface="LMSans10-Regular-Identity-H"/>
                </a:rPr>
                <a:t>#endif </a:t>
              </a:r>
              <a:r>
                <a:rPr lang="zh-CN" altLang="en-US" sz="2000" dirty="0">
                  <a:solidFill>
                    <a:srgbClr val="000000"/>
                  </a:solidFill>
                  <a:latin typeface="MicrosoftYaHei"/>
                </a:rPr>
                <a:t>预编译指令或者 </a:t>
              </a:r>
              <a:r>
                <a:rPr lang="en-US" altLang="zh-CN" sz="2000" dirty="0">
                  <a:solidFill>
                    <a:srgbClr val="000000"/>
                  </a:solidFill>
                  <a:latin typeface="LMSans10-Regular-Identity-H"/>
                </a:rPr>
                <a:t>#pragma once</a:t>
              </a:r>
              <a:r>
                <a:rPr lang="zh-CN" altLang="en-US" sz="2000" dirty="0">
                  <a:solidFill>
                    <a:srgbClr val="000000"/>
                  </a:solidFill>
                  <a:latin typeface="MicrosoftYaHei"/>
                </a:rPr>
                <a:t>宏</a:t>
              </a:r>
              <a:r>
                <a:rPr lang="en-US" altLang="zh-CN" sz="2000" dirty="0">
                  <a:solidFill>
                    <a:srgbClr val="000000"/>
                  </a:solidFill>
                  <a:latin typeface="MicrosoftYaHei"/>
                </a:rPr>
                <a:t>;</a:t>
              </a: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头文件包含：</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dirty="0">
                  <a:solidFill>
                    <a:srgbClr val="000000"/>
                  </a:solidFill>
                  <a:latin typeface="MicrosoftYaHei"/>
                </a:rPr>
                <a:t> </a:t>
              </a:r>
              <a:r>
                <a:rPr lang="zh-CN" altLang="en-US" sz="2000" dirty="0">
                  <a:solidFill>
                    <a:srgbClr val="000000"/>
                  </a:solidFill>
                  <a:latin typeface="MicrosoftYaHei"/>
                </a:rPr>
                <a:t>函数的声明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 </a:t>
              </a:r>
              <a:r>
                <a:rPr lang="zh-CN" altLang="en-US" sz="2000" dirty="0">
                  <a:solidFill>
                    <a:srgbClr val="000000"/>
                  </a:solidFill>
                  <a:latin typeface="MicrosoftYaHei"/>
                </a:rPr>
                <a:t>对象</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全局对象的声明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内联函数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constexpr </a:t>
              </a:r>
              <a:r>
                <a:rPr lang="zh-CN" altLang="en-US" sz="2000" dirty="0">
                  <a:solidFill>
                    <a:srgbClr val="000000"/>
                  </a:solidFill>
                  <a:latin typeface="MicrosoftYaHei"/>
                </a:rPr>
                <a:t>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类和模版的定义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871254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DDB19CA3-5CC7-4CC6-9299-BECB43764F64}"/>
              </a:ext>
            </a:extLst>
          </p:cNvPr>
          <p:cNvGrpSpPr/>
          <p:nvPr/>
        </p:nvGrpSpPr>
        <p:grpSpPr>
          <a:xfrm>
            <a:off x="216198" y="1015064"/>
            <a:ext cx="4714147" cy="5374564"/>
            <a:chOff x="219974" y="2044323"/>
            <a:chExt cx="3523234" cy="5374564"/>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err="1">
                  <a:solidFill>
                    <a:srgbClr val="FFFFFF"/>
                  </a:solidFill>
                  <a:latin typeface="MicrosoftYaHei"/>
                </a:rPr>
                <a:t>myHeader.h</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3523234" cy="48705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zh-CN" altLang="zh-CN" dirty="0">
                  <a:solidFill>
                    <a:srgbClr val="0000FF"/>
                  </a:solidFill>
                  <a:latin typeface="Arial" panose="020B0604020202020204" pitchFamily="34" charset="0"/>
                  <a:ea typeface="LMMono8-Regular-Identity-H"/>
                </a:rPr>
                <a:t>#ifndef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#define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const double </a:t>
              </a:r>
              <a:r>
                <a:rPr lang="zh-CN" altLang="zh-CN" dirty="0">
                  <a:solidFill>
                    <a:srgbClr val="000000"/>
                  </a:solidFill>
                  <a:latin typeface="Arial" panose="020B0604020202020204" pitchFamily="34" charset="0"/>
                  <a:ea typeface="LMMono8-Regular-Identity-H"/>
                </a:rPr>
                <a:t>pi = 3.1415926;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a:t>
              </a:r>
              <a:r>
                <a:rPr lang="zh-CN" altLang="zh-CN" dirty="0">
                  <a:solidFill>
                    <a:srgbClr val="008000"/>
                  </a:solidFill>
                  <a:latin typeface="Arial" panose="020B0604020202020204" pitchFamily="34" charset="0"/>
                  <a:ea typeface="FangSong" panose="02010609060101010101" pitchFamily="49" charset="-122"/>
                </a:rPr>
                <a:t>对象</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00FF"/>
                  </a:solidFill>
                  <a:latin typeface="LMMono8-Regular-Identity-H"/>
                </a:rPr>
                <a:t>int </a:t>
              </a:r>
              <a:r>
                <a:rPr lang="en-US" altLang="zh-CN" dirty="0">
                  <a:solidFill>
                    <a:srgbClr val="000000"/>
                  </a:solidFill>
                  <a:latin typeface="LMMono8-Regular-Identity-H"/>
                </a:rPr>
                <a:t>add(</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函数声明</a:t>
              </a:r>
              <a:endParaRPr lang="en-US" altLang="zh-CN" dirty="0">
                <a:solidFill>
                  <a:srgbClr val="008000"/>
                </a:solidFill>
                <a:latin typeface="FangSong" panose="02010609060101010101" pitchFamily="49" charset="-122"/>
                <a:ea typeface="FangSong" panose="02010609060101010101" pitchFamily="49" charset="-122"/>
              </a:endParaRPr>
            </a:p>
            <a:p>
              <a:pPr>
                <a:lnSpc>
                  <a:spcPts val="2200"/>
                </a:lnSpc>
              </a:pPr>
              <a:r>
                <a:rPr lang="en-US" altLang="zh-CN" dirty="0">
                  <a:solidFill>
                    <a:srgbClr val="0000FF"/>
                  </a:solidFill>
                  <a:latin typeface="LMMono8-Regular-Identity-H"/>
                </a:rPr>
                <a:t>extern int </a:t>
              </a:r>
              <a:r>
                <a:rPr lang="en-US" altLang="zh-CN" dirty="0" err="1">
                  <a:solidFill>
                    <a:srgbClr val="000000"/>
                  </a:solidFill>
                  <a:latin typeface="LMMono8-Regular-Identity-H"/>
                </a:rPr>
                <a:t>g_sum</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全局对象声明</a:t>
              </a:r>
              <a:br>
                <a:rPr lang="zh-CN" altLang="zh-CN" dirty="0">
                  <a:solidFill>
                    <a:prstClr val="black"/>
                  </a:solidFill>
                  <a:latin typeface="Arial" panose="020B0604020202020204" pitchFamily="34" charset="0"/>
                </a:rPr>
              </a:br>
              <a:r>
                <a:rPr lang="zh-CN" altLang="zh-CN" dirty="0">
                  <a:solidFill>
                    <a:srgbClr val="0000FF"/>
                  </a:solidFill>
                  <a:latin typeface="Arial" panose="020B0604020202020204" pitchFamily="34" charset="0"/>
                  <a:ea typeface="LMMono8-Regular-Identity-H"/>
                </a:rPr>
                <a:t>inline bool </a:t>
              </a:r>
              <a:r>
                <a:rPr lang="zh-CN" altLang="zh-CN" dirty="0">
                  <a:solidFill>
                    <a:srgbClr val="000000"/>
                  </a:solidFill>
                  <a:latin typeface="Arial" panose="020B0604020202020204" pitchFamily="34" charset="0"/>
                  <a:ea typeface="LMMono8-Regular-Identity-H"/>
                </a:rPr>
                <a:t>isNumber(</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ch)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内联函数</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ch &gt;= </a:t>
              </a:r>
              <a:r>
                <a:rPr lang="zh-CN" altLang="zh-CN" dirty="0">
                  <a:solidFill>
                    <a:srgbClr val="BF8040"/>
                  </a:solidFill>
                  <a:latin typeface="Arial" panose="020B0604020202020204" pitchFamily="34" charset="0"/>
                  <a:ea typeface="LMMono8-Regular-Identity-H"/>
                </a:rPr>
                <a:t>'0'</a:t>
              </a:r>
              <a:r>
                <a:rPr lang="zh-CN" altLang="zh-CN" dirty="0">
                  <a:solidFill>
                    <a:srgbClr val="000000"/>
                  </a:solidFill>
                  <a:latin typeface="Arial" panose="020B0604020202020204" pitchFamily="34" charset="0"/>
                  <a:ea typeface="LMMono8-Regular-Identity-H"/>
                </a:rPr>
                <a:t>&amp;&amp;ch &lt;= </a:t>
              </a:r>
              <a:r>
                <a:rPr lang="zh-CN" altLang="zh-CN" dirty="0">
                  <a:solidFill>
                    <a:srgbClr val="BF8040"/>
                  </a:solidFill>
                  <a:latin typeface="Arial" panose="020B0604020202020204" pitchFamily="34" charset="0"/>
                  <a:ea typeface="LMMono8-Regular-Identity-H"/>
                </a:rPr>
                <a:t>'9' </a:t>
              </a:r>
              <a:r>
                <a:rPr lang="zh-CN" altLang="zh-CN" dirty="0">
                  <a:solidFill>
                    <a:srgbClr val="000000"/>
                  </a:solidFill>
                  <a:latin typeface="Arial" panose="020B0604020202020204" pitchFamily="34" charset="0"/>
                  <a:ea typeface="LMMono8-Regular-Identity-H"/>
                </a:rPr>
                <a:t>? 1 : 0;</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constexpr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scale()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//constexpr </a:t>
              </a:r>
              <a:r>
                <a:rPr lang="zh-CN" altLang="zh-CN" dirty="0">
                  <a:solidFill>
                    <a:srgbClr val="008000"/>
                  </a:solidFill>
                  <a:latin typeface="Arial" panose="020B0604020202020204" pitchFamily="34" charset="0"/>
                  <a:ea typeface="FangSong" panose="02010609060101010101" pitchFamily="49" charset="-122"/>
                </a:rPr>
                <a:t>函数</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10;</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class </a:t>
              </a:r>
              <a:r>
                <a:rPr lang="zh-CN" altLang="zh-CN" dirty="0">
                  <a:solidFill>
                    <a:srgbClr val="000000"/>
                  </a:solidFill>
                  <a:latin typeface="Arial" panose="020B0604020202020204" pitchFamily="34" charset="0"/>
                  <a:ea typeface="LMMono8-Regular-Identity-H"/>
                </a:rPr>
                <a:t>myClass {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FangSong" panose="02010609060101010101" pitchFamily="49" charset="-122"/>
                </a:rPr>
                <a:t>类定义</a:t>
              </a:r>
              <a:br>
                <a:rPr lang="zh-CN" altLang="zh-CN" dirty="0">
                  <a:solidFill>
                    <a:srgbClr val="008000"/>
                  </a:solidFill>
                  <a:latin typeface="Arial" panose="020B0604020202020204" pitchFamily="34" charset="0"/>
                  <a:ea typeface="FangSong" panose="02010609060101010101" pitchFamily="49" charset="-122"/>
                </a:rPr>
              </a:br>
              <a:r>
                <a:rPr lang="zh-CN" altLang="zh-CN" dirty="0">
                  <a:solidFill>
                    <a:srgbClr val="0000FF"/>
                  </a:solidFill>
                  <a:latin typeface="Arial" panose="020B0604020202020204" pitchFamily="34" charset="0"/>
                  <a:ea typeface="LMMono8-Regular-Identity-H"/>
                </a:rPr>
                <a:t>template</a:t>
              </a:r>
              <a:r>
                <a:rPr lang="zh-CN" altLang="zh-CN" dirty="0">
                  <a:solidFill>
                    <a:srgbClr val="000000"/>
                  </a:solidFill>
                  <a:latin typeface="Arial" panose="020B0604020202020204" pitchFamily="34" charset="0"/>
                  <a:ea typeface="LMMono8-Regular-Identity-H"/>
                </a:rPr>
                <a:t>&lt;</a:t>
              </a:r>
              <a:r>
                <a:rPr lang="zh-CN" altLang="zh-CN" dirty="0">
                  <a:solidFill>
                    <a:srgbClr val="0000FF"/>
                  </a:solidFill>
                  <a:latin typeface="Arial" panose="020B0604020202020204" pitchFamily="34" charset="0"/>
                  <a:ea typeface="LMMono8-Regular-Identity-H"/>
                </a:rPr>
                <a:t>typename </a:t>
              </a:r>
              <a:r>
                <a:rPr lang="zh-CN" altLang="zh-CN" dirty="0">
                  <a:solidFill>
                    <a:srgbClr val="000000"/>
                  </a:solidFill>
                  <a:latin typeface="Arial" panose="020B0604020202020204" pitchFamily="34" charset="0"/>
                  <a:ea typeface="LMMono8-Regular-Identity-H"/>
                </a:rPr>
                <a:t>T&gt;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FangSong" panose="02010609060101010101" pitchFamily="49" charset="-122"/>
                </a:rPr>
                <a:t>函数模板</a:t>
              </a:r>
              <a:br>
                <a:rPr lang="zh-CN" altLang="zh-CN" dirty="0">
                  <a:solidFill>
                    <a:srgbClr val="008000"/>
                  </a:solidFill>
                  <a:latin typeface="Arial" panose="020B0604020202020204" pitchFamily="34" charset="0"/>
                  <a:ea typeface="FangSong" panose="02010609060101010101" pitchFamily="49" charset="-122"/>
                </a:rPr>
              </a:b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T&amp; getMax(</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&amp;a, </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&gt; b ? a : b;</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FF"/>
                  </a:solidFill>
                  <a:latin typeface="Arial" panose="020B0604020202020204" pitchFamily="34" charset="0"/>
                  <a:ea typeface="LMMono8-Regular-Identity-H"/>
                </a:rPr>
                <a:t>#endif </a:t>
              </a:r>
              <a:r>
                <a:rPr lang="en-US" altLang="zh-CN" dirty="0">
                  <a:solidFill>
                    <a:srgbClr val="0000FF"/>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!MYHEADER_H</a:t>
              </a:r>
              <a:r>
                <a:rPr lang="zh-CN" altLang="zh-CN" dirty="0">
                  <a:solidFill>
                    <a:schemeClr val="tx1"/>
                  </a:solidFill>
                  <a:latin typeface="Arial" panose="020B0604020202020204" pitchFamily="34" charset="0"/>
                </a:rPr>
                <a:t> </a:t>
              </a:r>
              <a:endParaRPr lang="en-US" altLang="zh-CN" dirty="0">
                <a:solidFill>
                  <a:schemeClr val="tx1"/>
                </a:solidFill>
                <a:latin typeface="Arial" panose="020B0604020202020204" pitchFamily="34" charset="0"/>
              </a:endParaRPr>
            </a:p>
          </p:txBody>
        </p:sp>
      </p:grpSp>
      <p:grpSp>
        <p:nvGrpSpPr>
          <p:cNvPr id="9" name="组合 8">
            <a:extLst>
              <a:ext uri="{FF2B5EF4-FFF2-40B4-BE49-F238E27FC236}">
                <a16:creationId xmlns:a16="http://schemas.microsoft.com/office/drawing/2014/main" id="{8CA35010-0BFA-449D-AABF-B0BEEBAE4DD8}"/>
              </a:ext>
            </a:extLst>
          </p:cNvPr>
          <p:cNvGrpSpPr/>
          <p:nvPr/>
        </p:nvGrpSpPr>
        <p:grpSpPr>
          <a:xfrm>
            <a:off x="5051941" y="1016874"/>
            <a:ext cx="3960386" cy="2258326"/>
            <a:chOff x="219974" y="2044323"/>
            <a:chExt cx="3523234" cy="2258326"/>
          </a:xfrm>
        </p:grpSpPr>
        <p:sp>
          <p:nvSpPr>
            <p:cNvPr id="10" name="矩形: 圆顶角 9">
              <a:extLst>
                <a:ext uri="{FF2B5EF4-FFF2-40B4-BE49-F238E27FC236}">
                  <a16:creationId xmlns:a16="http://schemas.microsoft.com/office/drawing/2014/main" id="{8D050783-EFE0-4FF0-8ABD-19BCB70BFDFE}"/>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add.cpp</a:t>
              </a:r>
              <a:endParaRPr lang="zh-CN" altLang="en-US" sz="2400" dirty="0"/>
            </a:p>
          </p:txBody>
        </p:sp>
        <p:sp>
          <p:nvSpPr>
            <p:cNvPr id="11" name="矩形: 圆角 17">
              <a:extLst>
                <a:ext uri="{FF2B5EF4-FFF2-40B4-BE49-F238E27FC236}">
                  <a16:creationId xmlns:a16="http://schemas.microsoft.com/office/drawing/2014/main" id="{745AA5EB-4881-4815-AD75-1B4281CA3050}"/>
                </a:ext>
              </a:extLst>
            </p:cNvPr>
            <p:cNvSpPr/>
            <p:nvPr/>
          </p:nvSpPr>
          <p:spPr>
            <a:xfrm>
              <a:off x="219974" y="2548323"/>
              <a:ext cx="3523234" cy="1754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endParaRPr lang="en-US" altLang="zh-CN" dirty="0">
                <a:solidFill>
                  <a:srgbClr val="0000FF"/>
                </a:solidFill>
                <a:latin typeface="Arial" panose="020B0604020202020204" pitchFamily="34" charset="0"/>
                <a:ea typeface="LMMono8-Regular-Identity-H"/>
              </a:endParaRPr>
            </a:p>
            <a:p>
              <a:r>
                <a:rPr lang="en-US" altLang="zh-CN" dirty="0" err="1">
                  <a:solidFill>
                    <a:srgbClr val="0000FF"/>
                  </a:solidFill>
                  <a:latin typeface="Arial" panose="020B0604020202020204" pitchFamily="34" charset="0"/>
                  <a:ea typeface="LMMono8-Regular-Identity-H"/>
                </a:rPr>
                <a:t>int</a:t>
              </a:r>
              <a:r>
                <a:rPr lang="en-US" altLang="zh-CN" dirty="0">
                  <a:solidFill>
                    <a:srgbClr val="0000FF"/>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g_sum = 10;</a:t>
              </a:r>
              <a:endParaRPr lang="en-US" altLang="zh-CN" dirty="0">
                <a:solidFill>
                  <a:srgbClr val="000000"/>
                </a:solidFill>
                <a:latin typeface="Arial" panose="020B0604020202020204" pitchFamily="34" charset="0"/>
                <a:ea typeface="LMMono8-Regular-Identity-H"/>
              </a:endParaRPr>
            </a:p>
            <a:p>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int </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add(</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a,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 b;</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a:t>
              </a:r>
              <a:endParaRPr lang="en-US" altLang="zh-CN" dirty="0">
                <a:solidFill>
                  <a:schemeClr val="tx1"/>
                </a:solidFill>
                <a:latin typeface="Arial" panose="020B0604020202020204" pitchFamily="34" charset="0"/>
              </a:endParaRPr>
            </a:p>
          </p:txBody>
        </p:sp>
      </p:grpSp>
      <p:sp>
        <p:nvSpPr>
          <p:cNvPr id="7" name="Rectangle 2">
            <a:extLst>
              <a:ext uri="{FF2B5EF4-FFF2-40B4-BE49-F238E27FC236}">
                <a16:creationId xmlns:a16="http://schemas.microsoft.com/office/drawing/2014/main" id="{21C72654-1BDB-45C4-9915-3ECEA679441D}"/>
              </a:ext>
            </a:extLst>
          </p:cNvPr>
          <p:cNvSpPr>
            <a:spLocks noChangeArrowheads="1"/>
          </p:cNvSpPr>
          <p:nvPr/>
        </p:nvSpPr>
        <p:spPr bwMode="auto">
          <a:xfrm>
            <a:off x="4384675" y="3524806"/>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a:extLst>
              <a:ext uri="{FF2B5EF4-FFF2-40B4-BE49-F238E27FC236}">
                <a16:creationId xmlns:a16="http://schemas.microsoft.com/office/drawing/2014/main" id="{3C5036E0-DEDB-48D1-ACED-1046731735FD}"/>
              </a:ext>
            </a:extLst>
          </p:cNvPr>
          <p:cNvGrpSpPr/>
          <p:nvPr/>
        </p:nvGrpSpPr>
        <p:grpSpPr>
          <a:xfrm>
            <a:off x="5051941" y="3343009"/>
            <a:ext cx="3999430" cy="3040720"/>
            <a:chOff x="219974" y="2044323"/>
            <a:chExt cx="3523234" cy="3040720"/>
          </a:xfrm>
        </p:grpSpPr>
        <p:sp>
          <p:nvSpPr>
            <p:cNvPr id="15" name="矩形: 圆顶角 14">
              <a:extLst>
                <a:ext uri="{FF2B5EF4-FFF2-40B4-BE49-F238E27FC236}">
                  <a16:creationId xmlns:a16="http://schemas.microsoft.com/office/drawing/2014/main" id="{83E21EFB-AD09-4583-A557-6B05038E3E52}"/>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multi_fle.cpp</a:t>
              </a:r>
              <a:endParaRPr lang="zh-CN" altLang="en-US" sz="2400" dirty="0"/>
            </a:p>
          </p:txBody>
        </p:sp>
        <p:sp>
          <p:nvSpPr>
            <p:cNvPr id="19" name="矩形: 圆角 17">
              <a:extLst>
                <a:ext uri="{FF2B5EF4-FFF2-40B4-BE49-F238E27FC236}">
                  <a16:creationId xmlns:a16="http://schemas.microsoft.com/office/drawing/2014/main" id="{E701BBC1-CBDA-41F5-8045-8F3F3426F731}"/>
                </a:ext>
              </a:extLst>
            </p:cNvPr>
            <p:cNvSpPr/>
            <p:nvPr/>
          </p:nvSpPr>
          <p:spPr>
            <a:xfrm>
              <a:off x="219974" y="2548323"/>
              <a:ext cx="3523234" cy="25367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br>
                <a:rPr lang="en-US" altLang="zh-CN" dirty="0">
                  <a:solidFill>
                    <a:srgbClr val="BF8040"/>
                  </a:solidFill>
                  <a:latin typeface="LMMono8-Regular-Identity-H"/>
                </a:rPr>
              </a:br>
              <a:r>
                <a:rPr lang="en-US" altLang="zh-CN" dirty="0">
                  <a:solidFill>
                    <a:srgbClr val="0000FF"/>
                  </a:solidFill>
                  <a:latin typeface="LMMono8-Regular-Identity-H"/>
                </a:rPr>
                <a:t>#include </a:t>
              </a:r>
              <a:r>
                <a:rPr lang="en-US" altLang="zh-CN" dirty="0">
                  <a:solidFill>
                    <a:srgbClr val="000000"/>
                  </a:solidFill>
                  <a:latin typeface="LMMono8-Regular-Identity-H"/>
                </a:rPr>
                <a:t>&lt;iostream&gt;</a:t>
              </a:r>
              <a:br>
                <a:rPr lang="en-US" altLang="zh-CN" dirty="0">
                  <a:solidFill>
                    <a:srgbClr val="000000"/>
                  </a:solidFill>
                  <a:latin typeface="LMMono8-Regular-Identity-H"/>
                </a:rPr>
              </a:br>
              <a:r>
                <a:rPr lang="en-US" altLang="zh-CN" dirty="0">
                  <a:solidFill>
                    <a:srgbClr val="0000FF"/>
                  </a:solidFill>
                  <a:latin typeface="LMMono8-Regular-Identity-H"/>
                </a:rPr>
                <a:t>using namespace </a:t>
              </a:r>
              <a:r>
                <a:rPr lang="en-US" altLang="zh-CN" dirty="0">
                  <a:solidFill>
                    <a:srgbClr val="000000"/>
                  </a:solidFill>
                  <a:latin typeface="LMMono8-Regular-Identity-H"/>
                </a:rPr>
                <a:t>std;</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g_sum</a:t>
              </a:r>
              <a:r>
                <a:rPr lang="en-US" altLang="zh-CN" dirty="0">
                  <a:solidFill>
                    <a:srgbClr val="000000"/>
                  </a:solidFill>
                  <a:latin typeface="LMMono8-Regular-Identity-H"/>
                </a:rPr>
                <a:t> = add(4, 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err="1">
                  <a:solidFill>
                    <a:srgbClr val="000000"/>
                  </a:solidFill>
                  <a:latin typeface="LMMono8-Regular-Identity-H"/>
                </a:rPr>
                <a:t>g_sum</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en-US" altLang="zh-CN" dirty="0">
                <a:solidFill>
                  <a:schemeClr val="tx1"/>
                </a:solidFill>
                <a:latin typeface="Arial" panose="020B0604020202020204" pitchFamily="34" charset="0"/>
              </a:endParaRPr>
            </a:p>
          </p:txBody>
        </p:sp>
      </p:grpSp>
    </p:spTree>
    <p:extLst>
      <p:ext uri="{BB962C8B-B14F-4D97-AF65-F5344CB8AC3E}">
        <p14:creationId xmlns:p14="http://schemas.microsoft.com/office/powerpoint/2010/main" val="19172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73</a:t>
            </a:fld>
            <a:endParaRPr lang="zh-CN" altLang="en-US"/>
          </a:p>
        </p:txBody>
      </p:sp>
      <p:sp>
        <p:nvSpPr>
          <p:cNvPr id="10" name="文本框 9">
            <a:extLst>
              <a:ext uri="{FF2B5EF4-FFF2-40B4-BE49-F238E27FC236}">
                <a16:creationId xmlns:a16="http://schemas.microsoft.com/office/drawing/2014/main" id="{00EFE7EA-9E44-4911-903D-FA011D56B860}"/>
              </a:ext>
            </a:extLst>
          </p:cNvPr>
          <p:cNvSpPr txBox="1"/>
          <p:nvPr/>
        </p:nvSpPr>
        <p:spPr>
          <a:xfrm>
            <a:off x="3457618" y="3075057"/>
            <a:ext cx="2228763" cy="707886"/>
          </a:xfrm>
          <a:prstGeom prst="rect">
            <a:avLst/>
          </a:prstGeom>
          <a:noFill/>
        </p:spPr>
        <p:txBody>
          <a:bodyPr wrap="square" rtlCol="0">
            <a:spAutoFit/>
          </a:bodyPr>
          <a:lstStyle/>
          <a:p>
            <a:r>
              <a:rPr lang="zh-CN" altLang="en-US" sz="4000" dirty="0"/>
              <a:t>本章结束</a:t>
            </a:r>
          </a:p>
        </p:txBody>
      </p:sp>
    </p:spTree>
    <p:extLst>
      <p:ext uri="{BB962C8B-B14F-4D97-AF65-F5344CB8AC3E}">
        <p14:creationId xmlns:p14="http://schemas.microsoft.com/office/powerpoint/2010/main" val="282895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935790" cy="584775"/>
          </a:xfrm>
          <a:prstGeom prst="rect">
            <a:avLst/>
          </a:prstGeom>
          <a:noFill/>
        </p:spPr>
        <p:txBody>
          <a:bodyPr wrap="square" rtlCol="0">
            <a:spAutoFit/>
          </a:bodyPr>
          <a:lstStyle/>
          <a:p>
            <a:r>
              <a:rPr lang="en-US" altLang="zh-CN" sz="3200" dirty="0">
                <a:solidFill>
                  <a:schemeClr val="bg1"/>
                </a:solidFill>
              </a:rPr>
              <a:t>5.1.4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无参列表和</a:t>
            </a:r>
            <a:r>
              <a:rPr lang="en-US" altLang="zh-CN" sz="2000" dirty="0">
                <a:solidFill>
                  <a:schemeClr val="bg1"/>
                </a:solidFill>
              </a:rPr>
              <a:t>void</a:t>
            </a:r>
            <a:r>
              <a:rPr lang="zh-CN" altLang="en-US" sz="2000" dirty="0">
                <a:solidFill>
                  <a:schemeClr val="bg1"/>
                </a:solidFill>
              </a:rPr>
              <a:t>返回类型</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4" name="组合 13">
            <a:extLst>
              <a:ext uri="{FF2B5EF4-FFF2-40B4-BE49-F238E27FC236}">
                <a16:creationId xmlns:a16="http://schemas.microsoft.com/office/drawing/2014/main" id="{DBABD7C2-2877-4778-97EF-4EF7EF4FE331}"/>
              </a:ext>
            </a:extLst>
          </p:cNvPr>
          <p:cNvGrpSpPr/>
          <p:nvPr/>
        </p:nvGrpSpPr>
        <p:grpSpPr>
          <a:xfrm>
            <a:off x="219974" y="1460154"/>
            <a:ext cx="8704052" cy="984009"/>
            <a:chOff x="219974" y="2044323"/>
            <a:chExt cx="8704052" cy="984009"/>
          </a:xfrm>
        </p:grpSpPr>
        <p:sp>
          <p:nvSpPr>
            <p:cNvPr id="19" name="矩形: 圆顶角 18">
              <a:extLst>
                <a:ext uri="{FF2B5EF4-FFF2-40B4-BE49-F238E27FC236}">
                  <a16:creationId xmlns:a16="http://schemas.microsoft.com/office/drawing/2014/main" id="{3ECB4FDF-44BB-456A-82BD-F6C8CE884537}"/>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20" name="矩形: 圆角 17">
              <a:extLst>
                <a:ext uri="{FF2B5EF4-FFF2-40B4-BE49-F238E27FC236}">
                  <a16:creationId xmlns:a16="http://schemas.microsoft.com/office/drawing/2014/main" id="{EA3BF8AF-F0BF-4B27-8823-944C86532361}"/>
                </a:ext>
              </a:extLst>
            </p:cNvPr>
            <p:cNvSpPr/>
            <p:nvPr/>
          </p:nvSpPr>
          <p:spPr>
            <a:xfrm>
              <a:off x="219974" y="2566667"/>
              <a:ext cx="8704052" cy="461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400" dirty="0">
                  <a:solidFill>
                    <a:srgbClr val="000000"/>
                  </a:solidFill>
                  <a:latin typeface="MicrosoftYaHei"/>
                </a:rPr>
                <a:t>函数的形参和返回值的作用是什么？</a:t>
              </a:r>
              <a:r>
                <a:rPr lang="zh-CN" altLang="en-US" sz="2400" dirty="0"/>
                <a:t> </a:t>
              </a:r>
              <a:endParaRPr lang="en-US" sz="2400" dirty="0">
                <a:solidFill>
                  <a:srgbClr val="000000"/>
                </a:solidFill>
                <a:latin typeface="Consolas" panose="020B0609020204030204" pitchFamily="49" charset="0"/>
              </a:endParaRPr>
            </a:p>
          </p:txBody>
        </p:sp>
      </p:grpSp>
      <p:sp>
        <p:nvSpPr>
          <p:cNvPr id="21" name="文本框 20">
            <a:extLst>
              <a:ext uri="{FF2B5EF4-FFF2-40B4-BE49-F238E27FC236}">
                <a16:creationId xmlns:a16="http://schemas.microsoft.com/office/drawing/2014/main" id="{AFF1BCA9-AEDB-46FD-ADAF-2AB4AD425668}"/>
              </a:ext>
            </a:extLst>
          </p:cNvPr>
          <p:cNvSpPr txBox="1"/>
          <p:nvPr/>
        </p:nvSpPr>
        <p:spPr>
          <a:xfrm>
            <a:off x="219974" y="2638789"/>
            <a:ext cx="8157908"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chorCtr="0">
            <a:spAutoFit/>
          </a:bodyPr>
          <a:lstStyle/>
          <a:p>
            <a:r>
              <a:rPr lang="zh-CN" altLang="en-US" sz="2000" b="1" dirty="0"/>
              <a:t>函数的形参和返回值是主调函数和被调函数间信息传递的主要方式</a:t>
            </a:r>
          </a:p>
        </p:txBody>
      </p:sp>
      <p:grpSp>
        <p:nvGrpSpPr>
          <p:cNvPr id="22" name="组合 21">
            <a:extLst>
              <a:ext uri="{FF2B5EF4-FFF2-40B4-BE49-F238E27FC236}">
                <a16:creationId xmlns:a16="http://schemas.microsoft.com/office/drawing/2014/main" id="{1786C1D7-CF82-41D8-8F64-71452253A734}"/>
              </a:ext>
            </a:extLst>
          </p:cNvPr>
          <p:cNvGrpSpPr/>
          <p:nvPr/>
        </p:nvGrpSpPr>
        <p:grpSpPr>
          <a:xfrm>
            <a:off x="219974" y="3889889"/>
            <a:ext cx="8704052" cy="1507957"/>
            <a:chOff x="219974" y="2044323"/>
            <a:chExt cx="8704052" cy="1507957"/>
          </a:xfrm>
        </p:grpSpPr>
        <p:sp>
          <p:nvSpPr>
            <p:cNvPr id="23" name="矩形: 圆顶角 22">
              <a:extLst>
                <a:ext uri="{FF2B5EF4-FFF2-40B4-BE49-F238E27FC236}">
                  <a16:creationId xmlns:a16="http://schemas.microsoft.com/office/drawing/2014/main" id="{0E24E144-731A-484B-AD0F-630D45D75458}"/>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无参列表和 </a:t>
              </a:r>
              <a:r>
                <a:rPr lang="en-US" altLang="zh-CN" sz="2400" dirty="0"/>
                <a:t>void </a:t>
              </a:r>
              <a:r>
                <a:rPr lang="zh-CN" altLang="en-US" sz="2400" dirty="0"/>
                <a:t>返回类型例子</a:t>
              </a:r>
            </a:p>
          </p:txBody>
        </p:sp>
        <p:sp>
          <p:nvSpPr>
            <p:cNvPr id="24" name="矩形: 圆角 17">
              <a:extLst>
                <a:ext uri="{FF2B5EF4-FFF2-40B4-BE49-F238E27FC236}">
                  <a16:creationId xmlns:a16="http://schemas.microsoft.com/office/drawing/2014/main" id="{9244F441-7CFC-49AE-97A8-C585DEFC7FC1}"/>
                </a:ext>
              </a:extLst>
            </p:cNvPr>
            <p:cNvSpPr/>
            <p:nvPr/>
          </p:nvSpPr>
          <p:spPr>
            <a:xfrm>
              <a:off x="219974" y="2584323"/>
              <a:ext cx="8704052" cy="967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隐式定义空形参列表， 返回值类型为</a:t>
              </a:r>
              <a:r>
                <a:rPr lang="en-US" altLang="zh-CN" dirty="0">
                  <a:solidFill>
                    <a:srgbClr val="008000"/>
                  </a:solidFill>
                  <a:latin typeface="LMMono8-Regular-Identity-H"/>
                </a:rPr>
                <a:t>~void</a:t>
              </a:r>
              <a:br>
                <a:rPr lang="en-US" altLang="zh-CN" dirty="0">
                  <a:solidFill>
                    <a:srgbClr val="008000"/>
                  </a:solidFill>
                  <a:latin typeface="LMMono8-Regular-Identity-H"/>
                </a:rPr>
              </a:br>
              <a:r>
                <a:rPr lang="en-US" altLang="zh-CN" sz="2000" dirty="0" err="1">
                  <a:solidFill>
                    <a:srgbClr val="0000FF"/>
                  </a:solidFill>
                  <a:latin typeface="LMMono8-Regular-Identity-H"/>
                </a:rPr>
                <a:t>void</a:t>
              </a:r>
              <a:r>
                <a:rPr lang="en-US" altLang="zh-CN" sz="2000" dirty="0">
                  <a:solidFill>
                    <a:srgbClr val="0000FF"/>
                  </a:solidFill>
                  <a:latin typeface="LMMono8-Regular-Identity-H"/>
                </a:rPr>
                <a:t>  </a:t>
              </a:r>
              <a:r>
                <a:rPr lang="en-US" altLang="zh-CN" sz="2000" dirty="0">
                  <a:solidFill>
                    <a:srgbClr val="000000"/>
                  </a:solidFill>
                  <a:latin typeface="LMMono8-Regular-Identity-H"/>
                </a:rPr>
                <a:t>fun(</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显式定义空形参列表， 返回值类型为</a:t>
              </a:r>
              <a:r>
                <a:rPr lang="en-US" altLang="zh-CN" dirty="0">
                  <a:solidFill>
                    <a:srgbClr val="008000"/>
                  </a:solidFill>
                  <a:latin typeface="LMMono8-Regular-Identity-H"/>
                </a:rPr>
                <a:t>~void</a:t>
              </a:r>
              <a:r>
                <a:rPr lang="en-US" altLang="zh-CN" dirty="0"/>
                <a:t> </a:t>
              </a:r>
              <a:endParaRPr lang="zh-CN" alt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8353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935790" cy="584775"/>
          </a:xfrm>
          <a:prstGeom prst="rect">
            <a:avLst/>
          </a:prstGeom>
          <a:noFill/>
        </p:spPr>
        <p:txBody>
          <a:bodyPr wrap="square" rtlCol="0">
            <a:spAutoFit/>
          </a:bodyPr>
          <a:lstStyle/>
          <a:p>
            <a:r>
              <a:rPr lang="zh-CN" altLang="en-US" sz="3200" dirty="0">
                <a:solidFill>
                  <a:schemeClr val="bg1"/>
                </a:solidFill>
              </a:rPr>
              <a:t>练习</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2" name="组合 21">
            <a:extLst>
              <a:ext uri="{FF2B5EF4-FFF2-40B4-BE49-F238E27FC236}">
                <a16:creationId xmlns:a16="http://schemas.microsoft.com/office/drawing/2014/main" id="{1786C1D7-CF82-41D8-8F64-71452253A734}"/>
              </a:ext>
            </a:extLst>
          </p:cNvPr>
          <p:cNvGrpSpPr/>
          <p:nvPr/>
        </p:nvGrpSpPr>
        <p:grpSpPr>
          <a:xfrm>
            <a:off x="293296" y="1633468"/>
            <a:ext cx="3549654" cy="2404228"/>
            <a:chOff x="219974" y="2044323"/>
            <a:chExt cx="3549654" cy="2404228"/>
          </a:xfrm>
        </p:grpSpPr>
        <p:sp>
          <p:nvSpPr>
            <p:cNvPr id="23" name="矩形: 圆顶角 22">
              <a:extLst>
                <a:ext uri="{FF2B5EF4-FFF2-40B4-BE49-F238E27FC236}">
                  <a16:creationId xmlns:a16="http://schemas.microsoft.com/office/drawing/2014/main" id="{0E24E144-731A-484B-AD0F-630D45D75458}"/>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1</a:t>
              </a:r>
              <a:endParaRPr lang="zh-CN" altLang="en-US" sz="2400" dirty="0"/>
            </a:p>
          </p:txBody>
        </p:sp>
        <p:sp>
          <p:nvSpPr>
            <p:cNvPr id="24" name="矩形: 圆角 17">
              <a:extLst>
                <a:ext uri="{FF2B5EF4-FFF2-40B4-BE49-F238E27FC236}">
                  <a16:creationId xmlns:a16="http://schemas.microsoft.com/office/drawing/2014/main" id="{9244F441-7CFC-49AE-97A8-C585DEFC7FC1}"/>
                </a:ext>
              </a:extLst>
            </p:cNvPr>
            <p:cNvSpPr/>
            <p:nvPr/>
          </p:nvSpPr>
          <p:spPr>
            <a:xfrm>
              <a:off x="219974" y="2584323"/>
              <a:ext cx="3549653" cy="18642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cin</a:t>
              </a:r>
              <a:r>
                <a:rPr lang="en-US" altLang="zh-CN" sz="2000" dirty="0">
                  <a:solidFill>
                    <a:srgbClr val="000000"/>
                  </a:solidFill>
                  <a:latin typeface="LMMono8-Regular-Identity-H"/>
                </a:rPr>
                <a:t>&gt;&gt;s;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6500C534-B552-4FD2-86FC-601A59ACA588}"/>
              </a:ext>
            </a:extLst>
          </p:cNvPr>
          <p:cNvSpPr/>
          <p:nvPr/>
        </p:nvSpPr>
        <p:spPr>
          <a:xfrm>
            <a:off x="215893" y="1022640"/>
            <a:ext cx="2954655" cy="461665"/>
          </a:xfrm>
          <a:prstGeom prst="rect">
            <a:avLst/>
          </a:prstGeom>
        </p:spPr>
        <p:txBody>
          <a:bodyPr wrap="none">
            <a:spAutoFit/>
          </a:bodyPr>
          <a:lstStyle/>
          <a:p>
            <a:r>
              <a:rPr lang="zh-CN" altLang="en-US" sz="2400" dirty="0"/>
              <a:t>找出下面函数的错误</a:t>
            </a:r>
          </a:p>
        </p:txBody>
      </p:sp>
      <p:grpSp>
        <p:nvGrpSpPr>
          <p:cNvPr id="13" name="组合 12">
            <a:extLst>
              <a:ext uri="{FF2B5EF4-FFF2-40B4-BE49-F238E27FC236}">
                <a16:creationId xmlns:a16="http://schemas.microsoft.com/office/drawing/2014/main" id="{8535E8EF-0675-4AAE-B0F0-6C8B9A3389A3}"/>
              </a:ext>
            </a:extLst>
          </p:cNvPr>
          <p:cNvGrpSpPr/>
          <p:nvPr/>
        </p:nvGrpSpPr>
        <p:grpSpPr>
          <a:xfrm>
            <a:off x="4965692" y="1653986"/>
            <a:ext cx="3549654" cy="2383710"/>
            <a:chOff x="219974" y="2044323"/>
            <a:chExt cx="3549654" cy="2383710"/>
          </a:xfrm>
        </p:grpSpPr>
        <p:sp>
          <p:nvSpPr>
            <p:cNvPr id="15" name="矩形: 圆顶角 14">
              <a:extLst>
                <a:ext uri="{FF2B5EF4-FFF2-40B4-BE49-F238E27FC236}">
                  <a16:creationId xmlns:a16="http://schemas.microsoft.com/office/drawing/2014/main" id="{A4A1E789-6EFE-44F4-B17B-EA9D446604E5}"/>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2</a:t>
              </a:r>
              <a:endParaRPr lang="zh-CN" altLang="en-US" sz="2400" dirty="0"/>
            </a:p>
          </p:txBody>
        </p:sp>
        <p:sp>
          <p:nvSpPr>
            <p:cNvPr id="16" name="矩形: 圆角 17">
              <a:extLst>
                <a:ext uri="{FF2B5EF4-FFF2-40B4-BE49-F238E27FC236}">
                  <a16:creationId xmlns:a16="http://schemas.microsoft.com/office/drawing/2014/main" id="{9EE54173-B58C-439A-AB3E-CD506956DE4F}"/>
                </a:ext>
              </a:extLst>
            </p:cNvPr>
            <p:cNvSpPr/>
            <p:nvPr/>
          </p:nvSpPr>
          <p:spPr>
            <a:xfrm>
              <a:off x="219974" y="2584323"/>
              <a:ext cx="3549653" cy="18437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定义一个无返回值的函数</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f2(</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&lt;&lt;</a:t>
              </a:r>
              <a:r>
                <a:rPr lang="en-US" altLang="zh-CN" sz="2000" dirty="0" err="1">
                  <a:solidFill>
                    <a:srgbClr val="000000"/>
                  </a:solidFill>
                  <a:latin typeface="LMMono8-Regular-Identity-H"/>
                </a:rPr>
                <a:t>i</a:t>
              </a:r>
              <a:r>
                <a:rPr lang="en-US" altLang="zh-CN" sz="2000" dirty="0">
                  <a:solidFill>
                    <a:srgbClr val="000000"/>
                  </a:solidFill>
                  <a:latin typeface="LMMono8-Regular-Identity-H"/>
                </a:rPr>
                <a:t>&lt;&lt;</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dirty="0">
                <a:solidFill>
                  <a:srgbClr val="000000"/>
                </a:solidFill>
                <a:latin typeface="Consolas" panose="020B0609020204030204" pitchFamily="49" charset="0"/>
              </a:endParaRPr>
            </a:p>
          </p:txBody>
        </p:sp>
      </p:grpSp>
      <p:grpSp>
        <p:nvGrpSpPr>
          <p:cNvPr id="17" name="组合 16">
            <a:extLst>
              <a:ext uri="{FF2B5EF4-FFF2-40B4-BE49-F238E27FC236}">
                <a16:creationId xmlns:a16="http://schemas.microsoft.com/office/drawing/2014/main" id="{BB53F45D-2300-4F84-B015-88DE82B00993}"/>
              </a:ext>
            </a:extLst>
          </p:cNvPr>
          <p:cNvGrpSpPr/>
          <p:nvPr/>
        </p:nvGrpSpPr>
        <p:grpSpPr>
          <a:xfrm>
            <a:off x="293297" y="4307696"/>
            <a:ext cx="3549654" cy="1968211"/>
            <a:chOff x="219974" y="2044323"/>
            <a:chExt cx="3549654" cy="1968211"/>
          </a:xfrm>
        </p:grpSpPr>
        <p:sp>
          <p:nvSpPr>
            <p:cNvPr id="18" name="矩形: 圆顶角 17">
              <a:extLst>
                <a:ext uri="{FF2B5EF4-FFF2-40B4-BE49-F238E27FC236}">
                  <a16:creationId xmlns:a16="http://schemas.microsoft.com/office/drawing/2014/main" id="{99FF7D56-3774-4B2F-B5FE-35DD62090E29}"/>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3</a:t>
              </a:r>
              <a:endParaRPr lang="zh-CN" altLang="en-US" sz="2400" dirty="0"/>
            </a:p>
          </p:txBody>
        </p:sp>
        <p:sp>
          <p:nvSpPr>
            <p:cNvPr id="25" name="矩形: 圆角 17">
              <a:extLst>
                <a:ext uri="{FF2B5EF4-FFF2-40B4-BE49-F238E27FC236}">
                  <a16:creationId xmlns:a16="http://schemas.microsoft.com/office/drawing/2014/main" id="{433794E5-2932-4B0B-A220-2F5AEC2F17E5}"/>
                </a:ext>
              </a:extLst>
            </p:cNvPr>
            <p:cNvSpPr/>
            <p:nvPr/>
          </p:nvSpPr>
          <p:spPr>
            <a:xfrm>
              <a:off x="219974" y="2584323"/>
              <a:ext cx="3549653"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v1, </a:t>
              </a:r>
              <a:r>
                <a:rPr lang="en-US" altLang="zh-CN" sz="2000" dirty="0">
                  <a:solidFill>
                    <a:srgbClr val="0000FF"/>
                  </a:solidFill>
                  <a:latin typeface="LMMono8-Regular-Identity-H"/>
                </a:rPr>
                <a:t>int </a:t>
              </a:r>
              <a:r>
                <a:rPr lang="en-US" altLang="zh-CN" sz="2000" dirty="0">
                  <a:solidFill>
                    <a:srgbClr val="000000"/>
                  </a:solidFill>
                  <a:latin typeface="LMMono8-Regular-Identity-H"/>
                </a:rPr>
                <a:t>v2)</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x=v1+v2;</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26" name="组合 25">
            <a:extLst>
              <a:ext uri="{FF2B5EF4-FFF2-40B4-BE49-F238E27FC236}">
                <a16:creationId xmlns:a16="http://schemas.microsoft.com/office/drawing/2014/main" id="{8984108A-FB35-4F61-8564-6F4B8AC5572F}"/>
              </a:ext>
            </a:extLst>
          </p:cNvPr>
          <p:cNvGrpSpPr/>
          <p:nvPr/>
        </p:nvGrpSpPr>
        <p:grpSpPr>
          <a:xfrm>
            <a:off x="4965693" y="4540019"/>
            <a:ext cx="3549654" cy="1506547"/>
            <a:chOff x="219974" y="2044323"/>
            <a:chExt cx="3549654" cy="1506547"/>
          </a:xfrm>
        </p:grpSpPr>
        <p:sp>
          <p:nvSpPr>
            <p:cNvPr id="27" name="矩形: 圆顶角 26">
              <a:extLst>
                <a:ext uri="{FF2B5EF4-FFF2-40B4-BE49-F238E27FC236}">
                  <a16:creationId xmlns:a16="http://schemas.microsoft.com/office/drawing/2014/main" id="{D7EC846A-7E3F-4E8E-BAFE-17C7C0453365}"/>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4</a:t>
              </a:r>
              <a:endParaRPr lang="zh-CN" altLang="en-US" sz="2400" dirty="0"/>
            </a:p>
          </p:txBody>
        </p:sp>
        <p:sp>
          <p:nvSpPr>
            <p:cNvPr id="28" name="矩形: 圆角 17">
              <a:extLst>
                <a:ext uri="{FF2B5EF4-FFF2-40B4-BE49-F238E27FC236}">
                  <a16:creationId xmlns:a16="http://schemas.microsoft.com/office/drawing/2014/main" id="{81B6B291-6368-45F0-9069-505729C0FBED}"/>
                </a:ext>
              </a:extLst>
            </p:cNvPr>
            <p:cNvSpPr/>
            <p:nvPr/>
          </p:nvSpPr>
          <p:spPr>
            <a:xfrm>
              <a:off x="219974" y="2584323"/>
              <a:ext cx="3549653"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double </a:t>
              </a:r>
              <a:r>
                <a:rPr lang="en-US" altLang="zh-CN" sz="2000" dirty="0">
                  <a:solidFill>
                    <a:srgbClr val="000000"/>
                  </a:solidFill>
                  <a:latin typeface="LMMono8-Regular-Identity-H"/>
                </a:rPr>
                <a:t>square(</a:t>
              </a:r>
              <a:r>
                <a:rPr lang="en-US" altLang="zh-CN" sz="2000" dirty="0">
                  <a:solidFill>
                    <a:srgbClr val="0000FF"/>
                  </a:solidFill>
                  <a:latin typeface="LMMono8-Regular-Identity-H"/>
                </a:rPr>
                <a:t>double </a:t>
              </a:r>
              <a:r>
                <a:rPr lang="en-US" altLang="zh-CN" sz="2000" dirty="0">
                  <a:solidFill>
                    <a:srgbClr val="000000"/>
                  </a:solidFill>
                  <a:latin typeface="LMMono8-Regular-Identity-H"/>
                </a:rPr>
                <a:t>x)</a:t>
              </a:r>
              <a:br>
                <a:rPr lang="en-US" altLang="zh-CN" sz="2000" dirty="0">
                  <a:solidFill>
                    <a:srgbClr val="000000"/>
                  </a:solidFill>
                  <a:latin typeface="LMMono8-Regular-Identity-H"/>
                </a:rPr>
              </a:br>
              <a:r>
                <a:rPr lang="en-US" altLang="zh-CN" sz="2000" dirty="0">
                  <a:solidFill>
                    <a:srgbClr val="0000FF"/>
                  </a:solidFill>
                  <a:latin typeface="LMMono8-Regular-Identity-H"/>
                </a:rPr>
                <a:t>return </a:t>
              </a:r>
              <a:r>
                <a:rPr lang="en-US" altLang="zh-CN" sz="2000" dirty="0">
                  <a:solidFill>
                    <a:srgbClr val="000000"/>
                  </a:solidFill>
                  <a:latin typeface="LMMono8-Regular-Identity-H"/>
                </a:rPr>
                <a:t>x*x;</a:t>
              </a:r>
              <a:r>
                <a:rPr lang="en-US" altLang="zh-CN"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77273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1927</TotalTime>
  <Words>4493</Words>
  <Application>Microsoft Office PowerPoint</Application>
  <PresentationFormat>全屏显示(4:3)</PresentationFormat>
  <Paragraphs>677</Paragraphs>
  <Slides>73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FangSong</vt:lpstr>
      <vt:lpstr>LMMono12-Regular-Identity-H</vt:lpstr>
      <vt:lpstr>LMMono8-Regular-Identity-H</vt:lpstr>
      <vt:lpstr>LMMono9-Regular-Identity-H</vt:lpstr>
      <vt:lpstr>LMSans10-Regular-Identity-H</vt:lpstr>
      <vt:lpstr>LMSans12-Regular-Identity-H</vt:lpstr>
      <vt:lpstr>LMSans9-Regular-Identity-H</vt:lpstr>
      <vt:lpstr>MicrosoftYaHei</vt:lpstr>
      <vt:lpstr>等线</vt:lpstr>
      <vt:lpstr>微软雅黑</vt:lpstr>
      <vt:lpstr>Arial</vt:lpstr>
      <vt:lpstr>Cambria Math</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Li</cp:lastModifiedBy>
  <cp:revision>709</cp:revision>
  <dcterms:created xsi:type="dcterms:W3CDTF">2019-01-17T01:34:51Z</dcterms:created>
  <dcterms:modified xsi:type="dcterms:W3CDTF">2019-06-17T06:55:15Z</dcterms:modified>
</cp:coreProperties>
</file>