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58" r:id="rId6"/>
    <p:sldId id="261" r:id="rId7"/>
    <p:sldId id="272" r:id="rId8"/>
    <p:sldId id="262" r:id="rId9"/>
    <p:sldId id="263" r:id="rId10"/>
    <p:sldId id="264" r:id="rId11"/>
    <p:sldId id="266" r:id="rId12"/>
    <p:sldId id="267" r:id="rId13"/>
    <p:sldId id="279" r:id="rId14"/>
    <p:sldId id="277" r:id="rId15"/>
    <p:sldId id="278" r:id="rId16"/>
    <p:sldId id="276" r:id="rId17"/>
    <p:sldId id="275" r:id="rId18"/>
    <p:sldId id="280" r:id="rId19"/>
    <p:sldId id="271" r:id="rId20"/>
    <p:sldId id="281" r:id="rId21"/>
    <p:sldId id="274" r:id="rId22"/>
    <p:sldId id="28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5" autoAdjust="0"/>
  </p:normalViewPr>
  <p:slideViewPr>
    <p:cSldViewPr>
      <p:cViewPr varScale="1">
        <p:scale>
          <a:sx n="88" d="100"/>
          <a:sy n="88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6822-AB29-4F49-9DED-B747B6B02005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5A567-2346-4635-B675-61D07D9D7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Russo EB, Burnett A, Hall B, Parker KK (2005). </a:t>
            </a:r>
            <a:r>
              <a:rPr lang="en-US" altLang="ko-KR" b="1" dirty="0" smtClean="0"/>
              <a:t>Agonistic properties </a:t>
            </a:r>
            <a:r>
              <a:rPr lang="en-US" altLang="ko-KR" dirty="0" smtClean="0"/>
              <a:t>of </a:t>
            </a:r>
            <a:r>
              <a:rPr lang="en-US" altLang="ko-KR" dirty="0" err="1" smtClean="0"/>
              <a:t>cannabidiol</a:t>
            </a:r>
            <a:r>
              <a:rPr lang="en-US" altLang="ko-KR" dirty="0" smtClean="0"/>
              <a:t> at 5-HT1a receptors. </a:t>
            </a:r>
            <a:r>
              <a:rPr lang="en-US" altLang="ko-KR" dirty="0" err="1" smtClean="0"/>
              <a:t>Neurochem</a:t>
            </a:r>
            <a:r>
              <a:rPr lang="en-US" altLang="ko-KR" dirty="0" smtClean="0"/>
              <a:t> Res 30: 1037–1043.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6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suggesting CBD’s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neuroprotective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effect was not mediated by activation of CB1 or CB2 receptors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treatment with the antagonists alone did not further exacerbate PAC-induced mechanical sensitivity</a:t>
            </a:r>
          </a:p>
          <a:p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/PAC, WAY/CBD/PAC, SR1/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/PAC and SR2/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/PAC groups were statistically different from the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Veh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group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8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that CBD represents a cannabinoid that is regarded as being devoid of psychoactive euphoric effects</a:t>
            </a:r>
          </a:p>
          <a:p>
            <a:r>
              <a:rPr lang="en-US" altLang="ko-KR" dirty="0" smtClean="0"/>
              <a:t>Surprisingly, however, a few preclinical studies to date have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investigated CBD in reward models</a:t>
            </a:r>
          </a:p>
          <a:p>
            <a:r>
              <a:rPr lang="en-US" altLang="ko-KR" dirty="0" smtClean="0"/>
              <a:t>Here we demonstrate that CBD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does not produce a CPP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3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7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Determination of the effect of a putative anti-CIPN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pharmacotherapy on </a:t>
            </a:r>
            <a:r>
              <a:rPr lang="en-US" altLang="ko-KR" b="1" dirty="0" smtClean="0"/>
              <a:t>learning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memory</a:t>
            </a:r>
            <a:r>
              <a:rPr lang="en-US" altLang="ko-KR" dirty="0" smtClean="0"/>
              <a:t> is important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because cancer chemotherapeutics themselves are associated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with a form of cognitive impairment in many cancer patients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also known as ‘</a:t>
            </a:r>
            <a:r>
              <a:rPr lang="en-US" altLang="ko-KR" dirty="0" err="1" smtClean="0"/>
              <a:t>chemofog</a:t>
            </a:r>
            <a:r>
              <a:rPr lang="en-US" altLang="ko-KR" dirty="0" smtClean="0"/>
              <a:t>’ or ‘</a:t>
            </a:r>
            <a:r>
              <a:rPr lang="en-US" altLang="ko-KR" dirty="0" err="1" smtClean="0"/>
              <a:t>chemobrain</a:t>
            </a:r>
            <a:r>
              <a:rPr lang="en-US" altLang="ko-KR" dirty="0" smtClean="0"/>
              <a:t>’</a:t>
            </a:r>
          </a:p>
          <a:p>
            <a:r>
              <a:rPr lang="en-US" altLang="ko-KR" b="1" dirty="0" smtClean="0"/>
              <a:t>CB agonists are likely to exacerbate these effects,</a:t>
            </a:r>
            <a:r>
              <a:rPr lang="en-US" altLang="ko-KR" dirty="0" smtClean="0"/>
              <a:t> while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in contrast CBD should not affect cognition, and may therefore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prove to be a more tolerable alternative as an adjuvant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chemotherapy agent.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1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determined that at optimal concentrations, CBD in combination with PAC produces additive to synergistic inhibition of breast cancer cell viability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higher dose ratios was limited by the solubility of PAC; however, this did not affect the calculation of a CI.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higher dose ratios was limited by the solubility of PAC; however, this did not affect the calculation of a CI.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7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6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(1)Wang W, Wu SX, Wang YY, Liu XY, Li YQ. 5-hydroxytryptamine1A receptor is involved in the bee venom induced inflammatory pain. Pain. 2003;106:135–142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Liu XY, Wu SX, Wang YY, Wang W, Zhou L, Li YQ. Changes of 5-HT receptor subtype mRNAs in rat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dorsal root ganglion by bee venom-induced inflammatory pain.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2005;375:42–46.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A567-2346-4635-B675-61D07D9D79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7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1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0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986A-B482-4918-ADBF-94FF74458E84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E91B-4C5E-428D-99B2-3CCBB30B4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8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fscience.com/2014/02/23/5-must-know-facts-cannabidiol-cb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thonpot.com/2014/09/24/5-differences-between-cbd-vs-th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cbdcrew.org/assets/c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8261"/>
            <a:ext cx="6418335" cy="22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 smtClean="0"/>
              <a:t>Cannabidiol</a:t>
            </a:r>
            <a:r>
              <a:rPr lang="en-US" altLang="ko-KR" dirty="0" smtClean="0"/>
              <a:t> inhibits paclitaxel-induced</a:t>
            </a:r>
            <a:r>
              <a:rPr lang="en-US" altLang="ko-KR" dirty="0"/>
              <a:t> </a:t>
            </a:r>
            <a:r>
              <a:rPr lang="en-US" altLang="ko-KR" dirty="0" smtClean="0"/>
              <a:t>neuropathic pain through</a:t>
            </a:r>
            <a:r>
              <a:rPr lang="en-US" altLang="ko-KR" dirty="0"/>
              <a:t> </a:t>
            </a:r>
            <a:r>
              <a:rPr lang="en-US" altLang="ko-KR" b="1" dirty="0" smtClean="0"/>
              <a:t>5-HT1A receptors </a:t>
            </a:r>
            <a:r>
              <a:rPr lang="en-US" altLang="ko-KR" dirty="0" smtClean="0"/>
              <a:t>without diminishing nervous system function or chemotherapy</a:t>
            </a:r>
            <a:r>
              <a:rPr lang="en-US" altLang="ko-KR" dirty="0"/>
              <a:t> </a:t>
            </a:r>
            <a:r>
              <a:rPr lang="en-US" altLang="ko-KR" dirty="0" smtClean="0"/>
              <a:t>efficacy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– mechanical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days 1, 3, 5 and 7 with three </a:t>
            </a:r>
            <a:r>
              <a:rPr lang="en-US" altLang="ko-KR" dirty="0" err="1" smtClean="0"/>
              <a:t>i.p</a:t>
            </a:r>
            <a:r>
              <a:rPr lang="en-US" altLang="ko-KR" dirty="0" smtClean="0"/>
              <a:t>. injections spaced 15 min apart</a:t>
            </a:r>
          </a:p>
          <a:p>
            <a:r>
              <a:rPr lang="en-US" altLang="ko-KR" dirty="0"/>
              <a:t>group 1 – saline, </a:t>
            </a:r>
            <a:r>
              <a:rPr lang="en-US" altLang="ko-KR" dirty="0" smtClean="0"/>
              <a:t>CRM vehicle</a:t>
            </a:r>
            <a:r>
              <a:rPr lang="en-US" altLang="ko-KR" dirty="0"/>
              <a:t>, CRM </a:t>
            </a:r>
            <a:r>
              <a:rPr lang="en-US" altLang="ko-KR" dirty="0" smtClean="0"/>
              <a:t>vehicle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2 – saline, CRM </a:t>
            </a:r>
            <a:r>
              <a:rPr lang="en-US" altLang="ko-KR" dirty="0" smtClean="0"/>
              <a:t>vehicle, 8.0 </a:t>
            </a:r>
            <a:r>
              <a:rPr lang="en-US" altLang="ko-KR" dirty="0"/>
              <a:t>mg·kg−1 </a:t>
            </a:r>
            <a:r>
              <a:rPr lang="en-US" altLang="ko-KR" dirty="0" smtClean="0"/>
              <a:t>PAC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3 – saline, 5.0 mg·kg−1 </a:t>
            </a:r>
            <a:r>
              <a:rPr lang="en-US" altLang="ko-KR" dirty="0" smtClean="0"/>
              <a:t>CBD, 8.0 </a:t>
            </a:r>
            <a:r>
              <a:rPr lang="en-US" altLang="ko-KR" dirty="0"/>
              <a:t>mg·kg−1 </a:t>
            </a:r>
            <a:r>
              <a:rPr lang="en-US" altLang="ko-KR" dirty="0" smtClean="0"/>
              <a:t>PAC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4 – 3.0 mg·kg−1 </a:t>
            </a:r>
            <a:r>
              <a:rPr lang="en-US" altLang="ko-KR" b="1" dirty="0"/>
              <a:t>SR141716</a:t>
            </a:r>
            <a:r>
              <a:rPr lang="en-US" altLang="ko-KR" dirty="0"/>
              <a:t>, 5.0 mg·kg−</a:t>
            </a:r>
            <a:r>
              <a:rPr lang="en-US" altLang="ko-KR" dirty="0" smtClean="0"/>
              <a:t>1 CBD</a:t>
            </a:r>
            <a:r>
              <a:rPr lang="en-US" altLang="ko-KR" dirty="0"/>
              <a:t>, 8.0 mg·kg−1 </a:t>
            </a:r>
            <a:r>
              <a:rPr lang="en-US" altLang="ko-KR" dirty="0" smtClean="0"/>
              <a:t>PAC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5 – 3.0 mg·kg−1 </a:t>
            </a:r>
            <a:r>
              <a:rPr lang="en-US" altLang="ko-KR" b="1" dirty="0" smtClean="0"/>
              <a:t>SR144528</a:t>
            </a:r>
            <a:r>
              <a:rPr lang="en-US" altLang="ko-KR" dirty="0" smtClean="0"/>
              <a:t>, 5.0 </a:t>
            </a:r>
            <a:r>
              <a:rPr lang="en-US" altLang="ko-KR" dirty="0"/>
              <a:t>mg·kg−1 CBD, 8.0 mg·kg−1 </a:t>
            </a:r>
            <a:r>
              <a:rPr lang="en-US" altLang="ko-KR" dirty="0" smtClean="0"/>
              <a:t>PAC</a:t>
            </a:r>
          </a:p>
          <a:p>
            <a:endParaRPr lang="en-US" altLang="ko-KR" dirty="0"/>
          </a:p>
          <a:p>
            <a:r>
              <a:rPr lang="en-US" altLang="ko-KR" dirty="0" smtClean="0"/>
              <a:t>Doses </a:t>
            </a:r>
            <a:r>
              <a:rPr lang="en-US" altLang="ko-KR" dirty="0"/>
              <a:t>of SR141716 </a:t>
            </a:r>
            <a:r>
              <a:rPr lang="en-US" altLang="ko-KR" dirty="0" smtClean="0"/>
              <a:t>and SR144528 </a:t>
            </a:r>
            <a:r>
              <a:rPr lang="en-US" altLang="ko-KR" dirty="0"/>
              <a:t>were based on several studies investigating </a:t>
            </a:r>
            <a:r>
              <a:rPr lang="en-US" altLang="ko-KR" dirty="0" smtClean="0"/>
              <a:t>blockade of </a:t>
            </a:r>
            <a:r>
              <a:rPr lang="en-US" altLang="ko-KR" dirty="0"/>
              <a:t>CB1 and CB2 agonist-mediated effects </a:t>
            </a:r>
            <a:r>
              <a:rPr lang="en-US" altLang="ko-KR" dirty="0" smtClean="0"/>
              <a:t>respectively </a:t>
            </a:r>
            <a:r>
              <a:rPr lang="da-DK" altLang="ko-KR" dirty="0" smtClean="0"/>
              <a:t>(Rahn </a:t>
            </a:r>
            <a:r>
              <a:rPr lang="da-DK" altLang="ko-KR" i="1" dirty="0"/>
              <a:t>et al</a:t>
            </a:r>
            <a:r>
              <a:rPr lang="da-DK" altLang="ko-KR" dirty="0"/>
              <a:t>., 2007; 2008).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2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Mechanical 3 result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63" y="1124744"/>
            <a:ext cx="6912770" cy="526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9670557">
            <a:off x="668130" y="62804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19670557">
            <a:off x="1357337" y="62804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19670557">
            <a:off x="1933401" y="62804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19670557">
            <a:off x="3332427" y="62804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9670557">
            <a:off x="3908491" y="62804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78421" y="4149080"/>
            <a:ext cx="3209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1.0 mg·kg−1 </a:t>
            </a:r>
            <a:r>
              <a:rPr lang="en-US" altLang="ko-KR" sz="1400" b="1" dirty="0"/>
              <a:t>WAY</a:t>
            </a:r>
            <a:r>
              <a:rPr lang="en-US" altLang="ko-KR" sz="1400" dirty="0"/>
              <a:t>, CRM, </a:t>
            </a:r>
            <a:r>
              <a:rPr lang="en-US" altLang="ko-KR" sz="1400" dirty="0" smtClean="0"/>
              <a:t>8.0mg·kg−1PAC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3.0 mg·kg−1 </a:t>
            </a:r>
            <a:r>
              <a:rPr lang="en-US" altLang="ko-KR" sz="1400" b="1" dirty="0"/>
              <a:t>SR141716</a:t>
            </a:r>
            <a:r>
              <a:rPr lang="en-US" altLang="ko-KR" sz="1400" dirty="0"/>
              <a:t>, CRM, </a:t>
            </a:r>
            <a:r>
              <a:rPr lang="en-US" altLang="ko-KR" sz="1400" dirty="0" smtClean="0"/>
              <a:t>8.0mg·kg</a:t>
            </a:r>
            <a:r>
              <a:rPr lang="en-US" altLang="ko-KR" sz="1400" dirty="0"/>
              <a:t>−1 PAC; </a:t>
            </a:r>
            <a:endParaRPr lang="en-US" altLang="ko-KR" sz="1400" dirty="0" smtClean="0"/>
          </a:p>
          <a:p>
            <a:r>
              <a:rPr lang="en-US" altLang="ko-KR" sz="1400" dirty="0" smtClean="0"/>
              <a:t>3.0 </a:t>
            </a:r>
            <a:r>
              <a:rPr lang="en-US" altLang="ko-KR" sz="1400" dirty="0"/>
              <a:t>mg·kg−</a:t>
            </a:r>
            <a:r>
              <a:rPr lang="en-US" altLang="ko-KR" sz="1400" dirty="0" smtClean="0"/>
              <a:t>1 </a:t>
            </a:r>
            <a:r>
              <a:rPr lang="pt-BR" altLang="ko-KR" sz="1400" b="1" dirty="0" smtClean="0"/>
              <a:t>SR144528</a:t>
            </a:r>
            <a:r>
              <a:rPr lang="pt-BR" altLang="ko-KR" sz="1400" dirty="0"/>
              <a:t>, CRM, </a:t>
            </a:r>
            <a:r>
              <a:rPr lang="pt-BR" altLang="ko-KR" sz="1400" dirty="0" smtClean="0"/>
              <a:t>8.0mg·kg</a:t>
            </a:r>
            <a:r>
              <a:rPr lang="pt-BR" altLang="ko-KR" sz="1400" dirty="0"/>
              <a:t>−1 PAC</a:t>
            </a:r>
            <a:endParaRPr lang="ko-KR" altLang="en-US" sz="1400" dirty="0"/>
          </a:p>
        </p:txBody>
      </p:sp>
      <p:sp>
        <p:nvSpPr>
          <p:cNvPr id="16" name="아래로 구부러진 화살표 15"/>
          <p:cNvSpPr/>
          <p:nvPr/>
        </p:nvSpPr>
        <p:spPr>
          <a:xfrm>
            <a:off x="1364415" y="2132856"/>
            <a:ext cx="5007786" cy="1020722"/>
          </a:xfrm>
          <a:prstGeom prst="curvedDownArrow">
            <a:avLst>
              <a:gd name="adj1" fmla="val 5652"/>
              <a:gd name="adj2" fmla="val 12360"/>
              <a:gd name="adj3" fmla="val 1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아래로 구부러진 화살표 16"/>
          <p:cNvSpPr/>
          <p:nvPr/>
        </p:nvSpPr>
        <p:spPr>
          <a:xfrm>
            <a:off x="1364415" y="2130844"/>
            <a:ext cx="4359713" cy="1020722"/>
          </a:xfrm>
          <a:prstGeom prst="curvedDownArrow">
            <a:avLst>
              <a:gd name="adj1" fmla="val 5652"/>
              <a:gd name="adj2" fmla="val 12360"/>
              <a:gd name="adj3" fmla="val 1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아래로 구부러진 화살표 17"/>
          <p:cNvSpPr/>
          <p:nvPr/>
        </p:nvSpPr>
        <p:spPr>
          <a:xfrm>
            <a:off x="1364415" y="2132856"/>
            <a:ext cx="1952575" cy="1020722"/>
          </a:xfrm>
          <a:prstGeom prst="curvedDownArrow">
            <a:avLst>
              <a:gd name="adj1" fmla="val 5652"/>
              <a:gd name="adj2" fmla="val 12360"/>
              <a:gd name="adj3" fmla="val 1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아래로 구부러진 화살표 18"/>
          <p:cNvSpPr/>
          <p:nvPr/>
        </p:nvSpPr>
        <p:spPr>
          <a:xfrm>
            <a:off x="1403648" y="2132856"/>
            <a:ext cx="792088" cy="1020722"/>
          </a:xfrm>
          <a:prstGeom prst="curvedDownArrow">
            <a:avLst>
              <a:gd name="adj1" fmla="val 5652"/>
              <a:gd name="adj2" fmla="val 12360"/>
              <a:gd name="adj3" fmla="val 1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0" y="836712"/>
            <a:ext cx="7272808" cy="545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Place conditioning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8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 </a:t>
            </a:r>
            <a:r>
              <a:rPr lang="en-US" altLang="ko-KR" dirty="0" smtClean="0"/>
              <a:t>conditioning result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200800" cy="473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6182126"/>
            <a:ext cx="7956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Y</a:t>
            </a:r>
            <a:r>
              <a:rPr lang="en-US" altLang="ko-KR" dirty="0"/>
              <a:t>-axis: the time spent in the drug-paired (white) compartment on</a:t>
            </a:r>
          </a:p>
          <a:p>
            <a:r>
              <a:rPr lang="en-US" altLang="ko-KR" dirty="0"/>
              <a:t>the treatment-free test 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2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frontiersin.org/files/Articles/123585/fnbeh-08-00456-r2/image_m/fnbeh-08-00456-g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1" y="1059407"/>
            <a:ext cx="6696744" cy="57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Autoshaping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2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 shaping result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66" y="1196061"/>
            <a:ext cx="7163734" cy="48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3942" y="5805264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Y</a:t>
            </a:r>
            <a:r>
              <a:rPr lang="en-US" altLang="ko-KR" dirty="0"/>
              <a:t>-axis:</a:t>
            </a:r>
          </a:p>
          <a:p>
            <a:r>
              <a:rPr lang="en-US" altLang="ko-KR" dirty="0"/>
              <a:t>the time elapsed between the first earned </a:t>
            </a:r>
            <a:r>
              <a:rPr lang="en-US" altLang="ko-KR" dirty="0" err="1"/>
              <a:t>reinforcer</a:t>
            </a:r>
            <a:r>
              <a:rPr lang="en-US" altLang="ko-KR" dirty="0"/>
              <a:t> and the tenth</a:t>
            </a:r>
          </a:p>
          <a:p>
            <a:r>
              <a:rPr lang="en-US" altLang="ko-KR" dirty="0" err="1"/>
              <a:t>reinforcer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31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CBD enhances PAC inhibition </a:t>
            </a:r>
            <a:r>
              <a:rPr lang="en-US" altLang="ko-KR" dirty="0" smtClean="0"/>
              <a:t>of breast cancer </a:t>
            </a:r>
            <a:r>
              <a:rPr lang="en-US" altLang="ko-KR" dirty="0"/>
              <a:t>cell viability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Breast cancer cell line: </a:t>
            </a:r>
            <a:r>
              <a:rPr lang="en-US" altLang="ko-KR" u="sng" dirty="0" smtClean="0"/>
              <a:t>4T1(mouse)</a:t>
            </a:r>
            <a:r>
              <a:rPr lang="en-US" altLang="ko-KR" dirty="0" smtClean="0"/>
              <a:t>, </a:t>
            </a:r>
            <a:r>
              <a:rPr lang="en-US" altLang="ko-KR" u="sng" dirty="0" smtClean="0"/>
              <a:t>MDA-MB-231-luc-D3H2LN(human)</a:t>
            </a:r>
          </a:p>
          <a:p>
            <a:r>
              <a:rPr lang="en-US" altLang="ko-KR" dirty="0"/>
              <a:t>cultured </a:t>
            </a:r>
            <a:r>
              <a:rPr lang="en-US" altLang="ko-KR" dirty="0" smtClean="0"/>
              <a:t>in </a:t>
            </a:r>
            <a:r>
              <a:rPr lang="it-IT" altLang="ko-KR" dirty="0" smtClean="0"/>
              <a:t>RPMI </a:t>
            </a:r>
            <a:r>
              <a:rPr lang="it-IT" altLang="ko-KR" dirty="0"/>
              <a:t>media containing 10% FBS.</a:t>
            </a:r>
            <a:r>
              <a:rPr lang="en-US" altLang="ko-KR" u="sng" dirty="0" smtClean="0"/>
              <a:t> </a:t>
            </a:r>
          </a:p>
          <a:p>
            <a:r>
              <a:rPr lang="en-US" altLang="ko-KR" dirty="0"/>
              <a:t>Cells were then seeded </a:t>
            </a:r>
            <a:r>
              <a:rPr lang="en-US" altLang="ko-KR" dirty="0" smtClean="0"/>
              <a:t>into 96-well </a:t>
            </a:r>
            <a:r>
              <a:rPr lang="en-US" altLang="ko-KR" dirty="0"/>
              <a:t>plates in 10% FBS and on the first day of </a:t>
            </a:r>
            <a:r>
              <a:rPr lang="en-US" altLang="ko-KR" dirty="0" smtClean="0"/>
              <a:t>treatment the </a:t>
            </a:r>
            <a:r>
              <a:rPr lang="en-US" altLang="ko-KR" dirty="0"/>
              <a:t>media was replaced with </a:t>
            </a:r>
            <a:r>
              <a:rPr lang="en-US" altLang="ko-KR" u="sng" dirty="0"/>
              <a:t>vehicle control </a:t>
            </a:r>
            <a:r>
              <a:rPr lang="en-US" altLang="ko-KR" dirty="0"/>
              <a:t>or </a:t>
            </a:r>
            <a:r>
              <a:rPr lang="en-US" altLang="ko-KR" u="sng" dirty="0" smtClean="0"/>
              <a:t>drug(CBD, PAC)</a:t>
            </a:r>
            <a:r>
              <a:rPr lang="en-US" altLang="ko-KR" dirty="0" smtClean="0"/>
              <a:t> </a:t>
            </a:r>
            <a:r>
              <a:rPr lang="en-US" altLang="ko-KR" dirty="0"/>
              <a:t>in </a:t>
            </a:r>
            <a:r>
              <a:rPr lang="en-US" altLang="ko-KR" dirty="0" smtClean="0"/>
              <a:t>RPMI and </a:t>
            </a:r>
            <a:r>
              <a:rPr lang="en-US" altLang="ko-KR" dirty="0"/>
              <a:t>0.1% FBS as previously reported</a:t>
            </a:r>
            <a:endParaRPr lang="en-US" altLang="ko-KR" u="sng" dirty="0" smtClean="0"/>
          </a:p>
        </p:txBody>
      </p:sp>
    </p:spTree>
    <p:extLst>
      <p:ext uri="{BB962C8B-B14F-4D97-AF65-F5344CB8AC3E}">
        <p14:creationId xmlns:p14="http://schemas.microsoft.com/office/powerpoint/2010/main" val="124853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3946988" cy="2960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MTT assay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MTT assay is a </a:t>
            </a:r>
            <a:r>
              <a:rPr lang="en-US" altLang="ko-KR" b="1" dirty="0" smtClean="0"/>
              <a:t>colorimetric assay </a:t>
            </a:r>
            <a:r>
              <a:rPr lang="en-US" altLang="ko-KR" dirty="0" smtClean="0"/>
              <a:t>for assessing cell metabolic activity.</a:t>
            </a:r>
          </a:p>
          <a:p>
            <a:r>
              <a:rPr lang="en-US" altLang="ko-KR" dirty="0" smtClean="0"/>
              <a:t>NAD(P)H-dependent cellular </a:t>
            </a:r>
            <a:r>
              <a:rPr lang="en-US" altLang="ko-KR" dirty="0" err="1" smtClean="0"/>
              <a:t>oxidoreductase</a:t>
            </a:r>
            <a:r>
              <a:rPr lang="en-US" altLang="ko-KR" dirty="0" smtClean="0"/>
              <a:t> enzymes may, under defined conditions, </a:t>
            </a:r>
            <a:r>
              <a:rPr lang="en-US" altLang="ko-KR" b="1" dirty="0" smtClean="0"/>
              <a:t>reflect the number of viable cells present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70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4" b="50578"/>
          <a:stretch/>
        </p:blipFill>
        <p:spPr bwMode="auto">
          <a:xfrm>
            <a:off x="11744" y="0"/>
            <a:ext cx="2922357" cy="261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70" y="2708920"/>
            <a:ext cx="548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A) 4T1 and MDA-MB231-luc-D3H2LN (LN 231) cells were treated for 2 days with vehicle, CBD or PAC. </a:t>
            </a:r>
            <a:r>
              <a:rPr lang="en-US" altLang="ko-KR" u="sng" dirty="0"/>
              <a:t>Specific dose ratios of CBD</a:t>
            </a:r>
          </a:p>
          <a:p>
            <a:r>
              <a:rPr lang="en-US" altLang="ko-KR" u="sng" dirty="0"/>
              <a:t>and Pac where then combined in (B) 4T1 and (C) MDA-MB231-luc-D3H2LN cells.</a:t>
            </a:r>
            <a:r>
              <a:rPr lang="en-US" altLang="ko-KR" dirty="0"/>
              <a:t> Cell viability (%) was calculated as the MTT product absorbance</a:t>
            </a:r>
          </a:p>
          <a:p>
            <a:r>
              <a:rPr lang="en-US" altLang="ko-KR" dirty="0"/>
              <a:t>in the </a:t>
            </a:r>
            <a:r>
              <a:rPr lang="en-US" altLang="ko-KR" b="1" dirty="0"/>
              <a:t>treated cells/control cells × 100</a:t>
            </a:r>
            <a:r>
              <a:rPr lang="en-US" altLang="ko-KR" dirty="0"/>
              <a:t>. These data were used to calculate (D) CI values as described in Methods. A </a:t>
            </a:r>
            <a:r>
              <a:rPr lang="en-US" altLang="ko-KR" b="1" dirty="0"/>
              <a:t>CI value of &lt;1, 1 and &gt;1 indicates</a:t>
            </a:r>
          </a:p>
          <a:p>
            <a:r>
              <a:rPr lang="en-US" altLang="ko-KR" b="1" dirty="0"/>
              <a:t>synergism, </a:t>
            </a:r>
            <a:r>
              <a:rPr lang="en-US" altLang="ko-KR" b="1" dirty="0" err="1"/>
              <a:t>additivity</a:t>
            </a:r>
            <a:r>
              <a:rPr lang="en-US" altLang="ko-KR" b="1" dirty="0"/>
              <a:t> and antagonism respectively </a:t>
            </a:r>
            <a:r>
              <a:rPr lang="en-US" altLang="ko-KR" dirty="0"/>
              <a:t>(Chou </a:t>
            </a:r>
            <a:r>
              <a:rPr lang="en-US" altLang="ko-KR" i="1" dirty="0"/>
              <a:t>et al</a:t>
            </a:r>
            <a:r>
              <a:rPr lang="en-US" altLang="ko-KR" dirty="0"/>
              <a:t>., 1993). Data are the mean of at least three independent experiments; bars, ±SEM.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8" r="50000"/>
          <a:stretch/>
        </p:blipFill>
        <p:spPr bwMode="auto">
          <a:xfrm>
            <a:off x="6051310" y="54496"/>
            <a:ext cx="3059832" cy="249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2934101" y="-27384"/>
            <a:ext cx="3150067" cy="268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52670" r="-221" b="327"/>
          <a:stretch/>
        </p:blipFill>
        <p:spPr bwMode="auto">
          <a:xfrm>
            <a:off x="6012160" y="2564904"/>
            <a:ext cx="3168352" cy="237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444208" y="5337212"/>
            <a:ext cx="2018862" cy="324036"/>
          </a:xfrm>
          <a:prstGeom prst="wedgeEllipseCallout">
            <a:avLst>
              <a:gd name="adj1" fmla="val 17767"/>
              <a:gd name="adj2" fmla="val -4133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synergistic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7524328" y="2492896"/>
            <a:ext cx="1730830" cy="324036"/>
          </a:xfrm>
          <a:prstGeom prst="wedgeEllipseCallout">
            <a:avLst>
              <a:gd name="adj1" fmla="val -41830"/>
              <a:gd name="adj2" fmla="val 289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additive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78" y="4533900"/>
            <a:ext cx="8964488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24128" y="2416992"/>
            <a:ext cx="3015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median-effect dose (</a:t>
            </a:r>
            <a:r>
              <a:rPr lang="en-US" altLang="ko-KR" dirty="0" err="1"/>
              <a:t>Dm</a:t>
            </a:r>
            <a:r>
              <a:rPr lang="en-US" altLang="ko-KR" dirty="0"/>
              <a:t>), slope (m), linear correlation coefficient (</a:t>
            </a:r>
            <a:r>
              <a:rPr lang="en-US" altLang="ko-KR" i="1" dirty="0"/>
              <a:t>r</a:t>
            </a:r>
            <a:r>
              <a:rPr lang="en-US" altLang="ko-KR" dirty="0"/>
              <a:t>) and DRI (dose-reduction index) for drugs were calculated </a:t>
            </a:r>
            <a:r>
              <a:rPr lang="en-US" altLang="ko-KR" dirty="0" smtClean="0"/>
              <a:t>using </a:t>
            </a:r>
            <a:r>
              <a:rPr lang="en-US" altLang="ko-KR" dirty="0" err="1" smtClean="0"/>
              <a:t>Compusyn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4" b="50578"/>
          <a:stretch/>
        </p:blipFill>
        <p:spPr bwMode="auto">
          <a:xfrm>
            <a:off x="-36512" y="193358"/>
            <a:ext cx="5688632" cy="444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8957083" cy="9589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Determining </a:t>
            </a:r>
            <a:r>
              <a:rPr lang="en-US" altLang="ko-KR" dirty="0"/>
              <a:t>optimal concentrations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69909" y="5240408"/>
            <a:ext cx="2526027" cy="4928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69909" y="5960488"/>
            <a:ext cx="2526027" cy="4928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Cannabidiol</a:t>
            </a:r>
            <a:r>
              <a:rPr lang="en-US" altLang="ko-KR" dirty="0" smtClean="0"/>
              <a:t>(CBD)?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Cannabidiol</a:t>
            </a:r>
            <a:r>
              <a:rPr lang="en-US" altLang="ko-KR" dirty="0" smtClean="0"/>
              <a:t>(CBD) is one of at least 113 active cannabinoids identified in cannabis.</a:t>
            </a:r>
          </a:p>
          <a:p>
            <a:r>
              <a:rPr lang="en-US" altLang="ko-KR" dirty="0" smtClean="0"/>
              <a:t>CBD is a key ingredient in cannabis</a:t>
            </a:r>
          </a:p>
          <a:p>
            <a:r>
              <a:rPr lang="en-US" altLang="ko-KR" dirty="0" smtClean="0"/>
              <a:t>CBD is non-psychoactive</a:t>
            </a:r>
          </a:p>
          <a:p>
            <a:r>
              <a:rPr lang="en-US" altLang="ko-KR" dirty="0" smtClean="0"/>
              <a:t>CBD has a wide range of medical benefits</a:t>
            </a:r>
          </a:p>
          <a:p>
            <a:r>
              <a:rPr lang="en-US" altLang="ko-KR" dirty="0" smtClean="0"/>
              <a:t>CBD reduces the negative effects of THC</a:t>
            </a:r>
          </a:p>
          <a:p>
            <a:pPr lvl="1"/>
            <a:r>
              <a:rPr lang="en-US" altLang="ko-KR" dirty="0" err="1" smtClean="0"/>
              <a:t>Tetrahydrocannabinol</a:t>
            </a:r>
            <a:r>
              <a:rPr lang="en-US" altLang="ko-KR" dirty="0" smtClean="0"/>
              <a:t> (THC) is credited with causing the marijuana high.</a:t>
            </a:r>
          </a:p>
          <a:p>
            <a:r>
              <a:rPr lang="en-US" altLang="ko-KR" dirty="0" smtClean="0"/>
              <a:t>CBD is still illegal</a:t>
            </a:r>
          </a:p>
          <a:p>
            <a:pPr marL="0" indent="0">
              <a:buNone/>
            </a:pPr>
            <a:endParaRPr lang="en-US" altLang="ko-KR" dirty="0" smtClean="0">
              <a:hlinkClick r:id="rId2"/>
            </a:endParaRP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http://www.leafscience.com/2014/02/23/5-must-know-facts-cannabidiol-cbd/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63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IC50</a:t>
            </a:r>
            <a:endParaRPr lang="ko-KR" altLang="en-US" dirty="0"/>
          </a:p>
        </p:txBody>
      </p:sp>
      <p:pic>
        <p:nvPicPr>
          <p:cNvPr id="1026" name="Picture 2" descr="https://upload.wikimedia.org/wikipedia/commons/8/81/Example_IC50_curve_demonstrating_visually_how_IC50_is_deriv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76606"/>
            <a:ext cx="5760640" cy="53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16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 with our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CBD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CB1, CB2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5-HT1A </a:t>
            </a:r>
            <a:r>
              <a:rPr lang="en-US" altLang="ko-KR" dirty="0" smtClean="0"/>
              <a:t>receptor</a:t>
            </a:r>
            <a:r>
              <a:rPr lang="ko-KR" altLang="en-US" dirty="0" smtClean="0"/>
              <a:t>에 작용해서 </a:t>
            </a:r>
            <a:r>
              <a:rPr lang="en-US" altLang="ko-KR" dirty="0" smtClean="0"/>
              <a:t>Paclitaxel-induced neuropathic pain</a:t>
            </a:r>
            <a:r>
              <a:rPr lang="ko-KR" altLang="en-US" dirty="0" smtClean="0"/>
              <a:t>을 줄여준다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Paclitaxel-induced neuropathic pain</a:t>
            </a:r>
            <a:r>
              <a:rPr lang="ko-KR" altLang="en-US" dirty="0" smtClean="0"/>
              <a:t>을 억제하는 기전으로 </a:t>
            </a:r>
            <a:r>
              <a:rPr lang="en-US" altLang="ko-KR" dirty="0" smtClean="0"/>
              <a:t>RVM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descending inhibitory pathway</a:t>
            </a:r>
            <a:r>
              <a:rPr lang="ko-KR" altLang="en-US" dirty="0" smtClean="0"/>
              <a:t>가 가능함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BV</a:t>
            </a:r>
            <a:r>
              <a:rPr lang="ko-KR" altLang="en-US" dirty="0" smtClean="0"/>
              <a:t>의 작용이 </a:t>
            </a:r>
            <a:r>
              <a:rPr lang="en-US" altLang="ko-KR" dirty="0" smtClean="0"/>
              <a:t>5-HT1A </a:t>
            </a:r>
            <a:r>
              <a:rPr lang="en-US" altLang="ko-KR" dirty="0" smtClean="0"/>
              <a:t>receptor</a:t>
            </a:r>
            <a:r>
              <a:rPr lang="ko-KR" altLang="en-US" dirty="0" smtClean="0"/>
              <a:t>와 연관이 되어 </a:t>
            </a:r>
            <a:r>
              <a:rPr lang="ko-KR" altLang="en-US" dirty="0" smtClean="0"/>
              <a:t>있다는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BV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5-HT1A receptor</a:t>
            </a:r>
            <a:r>
              <a:rPr lang="ko-KR" altLang="en-US" dirty="0" smtClean="0"/>
              <a:t>에 작용하여 </a:t>
            </a:r>
            <a:r>
              <a:rPr lang="en-US" altLang="ko-KR" dirty="0" smtClean="0"/>
              <a:t>Paclitaxel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CIPN</a:t>
            </a:r>
            <a:r>
              <a:rPr lang="ko-KR" altLang="en-US" dirty="0" smtClean="0"/>
              <a:t>을 억제하는 기전을 생각해 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21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expression of 5-HT1A mRNA and its protein, serotonin 1A receptors is also increased in the </a:t>
            </a:r>
            <a:r>
              <a:rPr lang="en-US" altLang="ko-KR" dirty="0" err="1"/>
              <a:t>ipsilateral</a:t>
            </a:r>
            <a:r>
              <a:rPr lang="en-US" altLang="ko-KR" dirty="0"/>
              <a:t> lumbar spinal cord by bee venom(1)</a:t>
            </a:r>
          </a:p>
          <a:p>
            <a:r>
              <a:rPr lang="en-US" altLang="ko-KR" b="1" dirty="0"/>
              <a:t>Antisense </a:t>
            </a:r>
            <a:r>
              <a:rPr lang="en-US" altLang="ko-KR" b="1" dirty="0" err="1"/>
              <a:t>oligodeoxynucleotide</a:t>
            </a:r>
            <a:r>
              <a:rPr lang="en-US" altLang="ko-KR" b="1" dirty="0"/>
              <a:t> </a:t>
            </a:r>
            <a:r>
              <a:rPr lang="en-US" altLang="ko-KR" dirty="0"/>
              <a:t>knockdown of spinal 5-HT1A receptor expression inhibited the bee venom-induced persistent nociceptive responses as well as primary heat </a:t>
            </a:r>
            <a:r>
              <a:rPr lang="en-US" altLang="ko-KR" dirty="0" err="1"/>
              <a:t>hyperalgesia</a:t>
            </a:r>
            <a:r>
              <a:rPr lang="en-US" altLang="ko-KR" dirty="0"/>
              <a:t>, but without affecting primary mechanical </a:t>
            </a:r>
            <a:r>
              <a:rPr lang="en-US" altLang="ko-KR" dirty="0" err="1"/>
              <a:t>hyperalgesia</a:t>
            </a:r>
            <a:r>
              <a:rPr lang="en-US" altLang="ko-KR" dirty="0"/>
              <a:t>, </a:t>
            </a:r>
            <a:r>
              <a:rPr lang="en-US" altLang="ko-KR" u="sng" dirty="0"/>
              <a:t>suggesting an involvement of 5-HT in the mediation of bee venom-induced pain and thermal </a:t>
            </a:r>
            <a:r>
              <a:rPr lang="en-US" altLang="ko-KR" u="sng" dirty="0" err="1"/>
              <a:t>hyperalgesia</a:t>
            </a:r>
            <a:r>
              <a:rPr lang="en-US" altLang="ko-KR" u="sng" dirty="0"/>
              <a:t> through spinal 5-HT1A receptors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expression of mRNA of several serotonin (5-HT) receptors is increased including of 5-HT1A, 5-HT1B, 5-HT2A and 5-HT3 at both 1 h and 4 h after treatment. mRNA levels of 5-HT2C, 5-HT4, 5-HT6 and 5-HT7 are significantly increased in the DRG at 4 h after bee venom injection, whereas levels of 5-HT1D, 5-HT1F, 5-HT5A remain unchanged(2)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2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CBD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THC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Cannabidiol</a:t>
            </a:r>
            <a:r>
              <a:rPr lang="en-US" altLang="ko-KR" dirty="0"/>
              <a:t> (CBD)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tetrahydrocannabinol</a:t>
            </a:r>
            <a:r>
              <a:rPr lang="en-US" altLang="ko-KR" dirty="0" smtClean="0"/>
              <a:t> </a:t>
            </a:r>
            <a:r>
              <a:rPr lang="en-US" altLang="ko-KR" dirty="0"/>
              <a:t>(THC) are the two main ingredients in the marijuana plant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THC</a:t>
            </a:r>
            <a:r>
              <a:rPr lang="en-US" altLang="ko-KR" dirty="0" smtClean="0"/>
              <a:t> is probably best known for being the </a:t>
            </a:r>
            <a:r>
              <a:rPr lang="en-US" altLang="ko-KR" b="1" dirty="0" smtClean="0"/>
              <a:t>psychoactive</a:t>
            </a:r>
            <a:r>
              <a:rPr lang="en-US" altLang="ko-KR" dirty="0" smtClean="0"/>
              <a:t> ingredient in marijuana. </a:t>
            </a:r>
            <a:r>
              <a:rPr lang="en-US" altLang="ko-KR" b="1" dirty="0" smtClean="0"/>
              <a:t>CBD</a:t>
            </a:r>
            <a:r>
              <a:rPr lang="en-US" altLang="ko-KR" dirty="0" smtClean="0"/>
              <a:t>, however, is </a:t>
            </a:r>
            <a:r>
              <a:rPr lang="en-US" altLang="ko-KR" b="1" dirty="0" smtClean="0"/>
              <a:t>non-psychoactive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THC</a:t>
            </a:r>
            <a:r>
              <a:rPr lang="en-US" altLang="ko-KR" dirty="0"/>
              <a:t> is known to cause some people to feel </a:t>
            </a:r>
            <a:r>
              <a:rPr lang="en-US" altLang="ko-KR" b="1" dirty="0"/>
              <a:t>anxious</a:t>
            </a:r>
            <a:r>
              <a:rPr lang="en-US" altLang="ko-KR" dirty="0"/>
              <a:t> or paranoid</a:t>
            </a:r>
            <a:r>
              <a:rPr lang="en-US" altLang="ko-KR" dirty="0" smtClean="0"/>
              <a:t>. </a:t>
            </a:r>
            <a:r>
              <a:rPr lang="en-US" altLang="ko-KR" b="1" dirty="0"/>
              <a:t>CBD</a:t>
            </a:r>
            <a:r>
              <a:rPr lang="en-US" altLang="ko-KR" dirty="0"/>
              <a:t> works to </a:t>
            </a:r>
            <a:r>
              <a:rPr lang="en-US" altLang="ko-KR" b="1" dirty="0"/>
              <a:t>counteract the anxiety </a:t>
            </a:r>
            <a:r>
              <a:rPr lang="en-US" altLang="ko-KR" dirty="0"/>
              <a:t>caused by ingesting THC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CBD</a:t>
            </a:r>
            <a:r>
              <a:rPr lang="en-US" altLang="ko-KR" dirty="0"/>
              <a:t> seems to have </a:t>
            </a:r>
            <a:r>
              <a:rPr lang="en-US" altLang="ko-KR" b="1" dirty="0"/>
              <a:t>antipsychotic</a:t>
            </a:r>
            <a:r>
              <a:rPr lang="en-US" altLang="ko-KR" dirty="0"/>
              <a:t> properties. </a:t>
            </a:r>
            <a:r>
              <a:rPr lang="en-US" altLang="ko-KR" dirty="0" smtClean="0"/>
              <a:t>CBD may protect marijuana users from getting too high by reducing the psychosis-like effects of THC.</a:t>
            </a:r>
          </a:p>
          <a:p>
            <a:r>
              <a:rPr lang="en-US" altLang="ko-KR" b="1" dirty="0" smtClean="0"/>
              <a:t>THC</a:t>
            </a:r>
            <a:r>
              <a:rPr lang="en-US" altLang="ko-KR" dirty="0" smtClean="0"/>
              <a:t> </a:t>
            </a:r>
            <a:r>
              <a:rPr lang="en-US" altLang="ko-KR" dirty="0"/>
              <a:t>is believed to be responsible for most of marijuana’s </a:t>
            </a:r>
            <a:r>
              <a:rPr lang="en-US" altLang="ko-KR" b="1" dirty="0" smtClean="0"/>
              <a:t>sleep-inducing</a:t>
            </a:r>
            <a:r>
              <a:rPr lang="en-US" altLang="ko-KR" dirty="0" smtClean="0"/>
              <a:t> </a:t>
            </a:r>
            <a:r>
              <a:rPr lang="en-US" altLang="ko-KR" dirty="0"/>
              <a:t>effects</a:t>
            </a:r>
            <a:r>
              <a:rPr lang="en-US" altLang="ko-KR" dirty="0" smtClean="0"/>
              <a:t>. </a:t>
            </a:r>
            <a:r>
              <a:rPr lang="en-US" altLang="ko-KR" b="1" dirty="0"/>
              <a:t>CBD</a:t>
            </a:r>
            <a:r>
              <a:rPr lang="en-US" altLang="ko-KR" dirty="0"/>
              <a:t> acts to promote </a:t>
            </a:r>
            <a:r>
              <a:rPr lang="en-US" altLang="ko-KR" b="1" dirty="0" smtClean="0"/>
              <a:t>wakefulness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 pharmaceutical form of CBD, called </a:t>
            </a:r>
            <a:r>
              <a:rPr lang="en-US" altLang="ko-KR" b="1" dirty="0" err="1" smtClean="0"/>
              <a:t>Epidiolex</a:t>
            </a:r>
            <a:r>
              <a:rPr lang="en-US" altLang="ko-KR" dirty="0" smtClean="0"/>
              <a:t>, was only recently cleared by the FDA to be tested in children with severe epilepsy.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http://www.truthonpot.com/2014/09/24/5-differences-between-cbd-vs-thc/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914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CBD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Unlike </a:t>
            </a:r>
            <a:r>
              <a:rPr lang="en-US" altLang="ko-KR" dirty="0"/>
              <a:t>psychoactive THC, CBD has little binding affinity to either the CB1 or CB2 cannabinoid receptors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CBD</a:t>
            </a:r>
            <a:r>
              <a:rPr lang="en-US" altLang="ko-KR" dirty="0" smtClean="0"/>
              <a:t> </a:t>
            </a:r>
            <a:r>
              <a:rPr lang="en-US" altLang="ko-KR" dirty="0"/>
              <a:t>indirectly stimulates endogenous cannabinoid signaling by suppressing the enzyme fatty acid amide hydroxylase (</a:t>
            </a:r>
            <a:r>
              <a:rPr lang="en-US" altLang="ko-KR" b="1" dirty="0"/>
              <a:t>FAAH</a:t>
            </a:r>
            <a:r>
              <a:rPr lang="en-US" altLang="ko-KR" dirty="0"/>
              <a:t>)—the enzyme that breaks down </a:t>
            </a:r>
            <a:r>
              <a:rPr lang="en-US" altLang="ko-KR" b="1" dirty="0" err="1" smtClean="0"/>
              <a:t>anandamide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err="1" smtClean="0"/>
              <a:t>Anandamide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binds </a:t>
            </a:r>
            <a:r>
              <a:rPr lang="en-US" altLang="ko-KR" dirty="0"/>
              <a:t>to one or more cannabinoid receptors and is found naturally inside the mammalian brain and </a:t>
            </a:r>
            <a:r>
              <a:rPr lang="en-US" altLang="ko-KR" dirty="0" smtClean="0"/>
              <a:t>body. </a:t>
            </a:r>
            <a:r>
              <a:rPr lang="en-US" altLang="ko-KR" dirty="0" err="1"/>
              <a:t>Anandamide</a:t>
            </a:r>
            <a:r>
              <a:rPr lang="en-US" altLang="ko-KR" dirty="0"/>
              <a:t> favors the CB1 </a:t>
            </a:r>
            <a:r>
              <a:rPr lang="en-US" altLang="ko-KR" dirty="0" smtClean="0"/>
              <a:t>receptor, therefore CBD -&gt; suppress FAAH -&gt; abundant </a:t>
            </a:r>
            <a:r>
              <a:rPr lang="en-US" altLang="ko-KR" dirty="0" err="1" smtClean="0"/>
              <a:t>anandamide</a:t>
            </a:r>
            <a:r>
              <a:rPr lang="en-US" altLang="ko-KR" dirty="0" smtClean="0"/>
              <a:t> -&gt; greater CB1 activation.</a:t>
            </a:r>
          </a:p>
          <a:p>
            <a:r>
              <a:rPr lang="en-US" altLang="ko-KR" b="1" dirty="0"/>
              <a:t>CBD</a:t>
            </a:r>
            <a:r>
              <a:rPr lang="en-US" altLang="ko-KR" dirty="0"/>
              <a:t> also stimulates the release of </a:t>
            </a:r>
            <a:r>
              <a:rPr lang="en-US" altLang="ko-KR" b="1" dirty="0"/>
              <a:t>2-AG</a:t>
            </a:r>
            <a:r>
              <a:rPr lang="en-US" altLang="ko-KR" dirty="0"/>
              <a:t>, another </a:t>
            </a:r>
            <a:r>
              <a:rPr lang="en-US" altLang="ko-KR" dirty="0" err="1"/>
              <a:t>endocannabinoid</a:t>
            </a:r>
            <a:r>
              <a:rPr lang="en-US" altLang="ko-KR" dirty="0"/>
              <a:t> that activates both CB1 and CB2 receptor.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At high concentrations, </a:t>
            </a:r>
            <a:r>
              <a:rPr lang="en-US" altLang="ko-KR" b="1" dirty="0" smtClean="0"/>
              <a:t>CBD</a:t>
            </a:r>
            <a:r>
              <a:rPr lang="en-US" altLang="ko-KR" dirty="0" smtClean="0"/>
              <a:t> directly activates the </a:t>
            </a:r>
            <a:r>
              <a:rPr lang="en-US" altLang="ko-KR" b="1" dirty="0" smtClean="0"/>
              <a:t>5-HT1A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hydroxytryptamine</a:t>
            </a:r>
            <a:r>
              <a:rPr lang="en-US" altLang="ko-KR" dirty="0" smtClean="0"/>
              <a:t>) serotonin receptor, thereby conferring an anti-depressant effect.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3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Medical application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41679"/>
              </p:ext>
            </p:extLst>
          </p:nvPr>
        </p:nvGraphicFramePr>
        <p:xfrm>
          <a:off x="683568" y="1628800"/>
          <a:ext cx="7848872" cy="4855892"/>
        </p:xfrm>
        <a:graphic>
          <a:graphicData uri="http://schemas.openxmlformats.org/drawingml/2006/table">
            <a:tbl>
              <a:tblPr/>
              <a:tblGrid>
                <a:gridCol w="3139549"/>
                <a:gridCol w="4709323"/>
              </a:tblGrid>
              <a:tr h="4559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Medical Properties of CBD</a:t>
                      </a:r>
                    </a:p>
                  </a:txBody>
                  <a:tcPr marL="45884" marR="45884" marT="91767" marB="9176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b="1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Effects</a:t>
                      </a:r>
                    </a:p>
                  </a:txBody>
                  <a:tcPr marL="45884" marR="45884" marT="91767" marB="9176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6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Antiemetic</a:t>
                      </a:r>
                    </a:p>
                    <a:p>
                      <a:pPr algn="l" fontAlgn="ctr"/>
                      <a:r>
                        <a:rPr lang="ko-KR" altLang="en-US" sz="1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항구토제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Reduces nausea and vomiting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Anticonvulsant</a:t>
                      </a:r>
                    </a:p>
                    <a:p>
                      <a:pPr algn="l" fontAlgn="ctr"/>
                      <a:r>
                        <a:rPr lang="ko-KR" altLang="en-US" sz="1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항경련제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Suppresses seizure activity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Antipsychotic</a:t>
                      </a:r>
                    </a:p>
                    <a:p>
                      <a:pPr algn="l" fontAlgn="ctr"/>
                      <a:r>
                        <a:rPr lang="ko-KR" altLang="en-US" sz="1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항정신병제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Combats psychosis disorders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Anti-inflammatory</a:t>
                      </a:r>
                    </a:p>
                    <a:p>
                      <a:pPr algn="l" fontAlgn="ctr"/>
                      <a:r>
                        <a:rPr lang="ko-KR" altLang="en-US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소염제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Combats inflammatory disorders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Anti-oxidant</a:t>
                      </a:r>
                    </a:p>
                    <a:p>
                      <a:pPr algn="l" fontAlgn="ctr"/>
                      <a:r>
                        <a:rPr lang="ko-KR" altLang="en-US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항산화제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Combats neurodegenerative disorders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Anti-</a:t>
                      </a:r>
                      <a:r>
                        <a:rPr lang="en-US" sz="1700" dirty="0" err="1" smtClean="0">
                          <a:effectLst/>
                          <a:latin typeface="inherit"/>
                        </a:rPr>
                        <a:t>tumoral</a:t>
                      </a:r>
                      <a:r>
                        <a:rPr lang="en-US" sz="1700" dirty="0" smtClean="0">
                          <a:effectLst/>
                          <a:latin typeface="inherit"/>
                        </a:rPr>
                        <a:t>/Anti-cancer</a:t>
                      </a:r>
                    </a:p>
                    <a:p>
                      <a:pPr algn="l" fontAlgn="ctr"/>
                      <a:r>
                        <a:rPr lang="ko-KR" altLang="en-US" sz="1700" dirty="0" smtClean="0">
                          <a:effectLst/>
                          <a:latin typeface="inherit"/>
                        </a:rPr>
                        <a:t>항암제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Combats tumor and cancer cells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 smtClean="0">
                          <a:effectLst/>
                          <a:latin typeface="inherit"/>
                        </a:rPr>
                        <a:t>Anxiolytic/Anti-depressant</a:t>
                      </a:r>
                    </a:p>
                    <a:p>
                      <a:pPr algn="l" fontAlgn="ctr"/>
                      <a:r>
                        <a:rPr lang="ko-KR" altLang="en-US" sz="1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항불안제</a:t>
                      </a:r>
                      <a:r>
                        <a:rPr lang="ko-KR" altLang="en-US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항우울제</a:t>
                      </a:r>
                      <a:endParaRPr lang="en-US" sz="1700" dirty="0">
                        <a:effectLst/>
                        <a:latin typeface="inherit"/>
                      </a:endParaRP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dirty="0">
                          <a:effectLst/>
                          <a:latin typeface="inherit"/>
                        </a:rPr>
                        <a:t>Combats anxiety and depression disorders</a:t>
                      </a:r>
                    </a:p>
                  </a:txBody>
                  <a:tcPr marL="45884" marR="45884" marT="45884" marB="458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– mechanical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Animals. Female C57Bl/6 mice weighing 16–20 g</a:t>
            </a:r>
          </a:p>
          <a:p>
            <a:r>
              <a:rPr lang="en-US" altLang="ko-KR" dirty="0"/>
              <a:t>All injections were given </a:t>
            </a:r>
            <a:r>
              <a:rPr lang="en-US" altLang="ko-KR" dirty="0" err="1"/>
              <a:t>i.p</a:t>
            </a:r>
            <a:r>
              <a:rPr lang="en-US" altLang="ko-KR" dirty="0"/>
              <a:t>. in </a:t>
            </a:r>
            <a:r>
              <a:rPr lang="en-US" altLang="ko-KR" dirty="0" smtClean="0"/>
              <a:t>a volume </a:t>
            </a:r>
            <a:r>
              <a:rPr lang="en-US" altLang="ko-KR" dirty="0"/>
              <a:t>of 10 </a:t>
            </a:r>
            <a:r>
              <a:rPr lang="en-US" altLang="ko-KR" dirty="0" err="1" smtClean="0"/>
              <a:t>μL</a:t>
            </a:r>
            <a:r>
              <a:rPr lang="en-US" altLang="ko-KR" dirty="0" smtClean="0"/>
              <a:t>/g </a:t>
            </a:r>
            <a:r>
              <a:rPr lang="en-US" altLang="ko-KR" dirty="0"/>
              <a:t>of body weight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days 1, 3, 5 and 7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 간격으로 두 번 주사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1 </a:t>
            </a:r>
            <a:r>
              <a:rPr lang="en-US" altLang="ko-KR" dirty="0" smtClean="0"/>
              <a:t>- CRM </a:t>
            </a:r>
            <a:r>
              <a:rPr lang="en-US" altLang="ko-KR" dirty="0"/>
              <a:t>vehicle, CRM </a:t>
            </a:r>
            <a:r>
              <a:rPr lang="en-US" altLang="ko-KR" dirty="0" smtClean="0"/>
              <a:t>vehicle</a:t>
            </a:r>
          </a:p>
          <a:p>
            <a:r>
              <a:rPr lang="en-US" altLang="ko-KR" dirty="0" smtClean="0"/>
              <a:t>group 2 - CRM </a:t>
            </a:r>
            <a:r>
              <a:rPr lang="en-US" altLang="ko-KR" dirty="0"/>
              <a:t>vehicle, 4.0 mg·kg−1 </a:t>
            </a:r>
            <a:r>
              <a:rPr lang="en-US" altLang="ko-KR" dirty="0" smtClean="0"/>
              <a:t>PAC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3 </a:t>
            </a:r>
            <a:r>
              <a:rPr lang="en-US" altLang="ko-KR" dirty="0" smtClean="0"/>
              <a:t>- CRM vehicle, 8.0 </a:t>
            </a:r>
            <a:r>
              <a:rPr lang="en-US" altLang="ko-KR" dirty="0"/>
              <a:t>mg·kg−1 </a:t>
            </a:r>
            <a:r>
              <a:rPr lang="en-US" altLang="ko-KR" dirty="0" smtClean="0"/>
              <a:t>PAC</a:t>
            </a:r>
          </a:p>
          <a:p>
            <a:r>
              <a:rPr lang="en-US" altLang="ko-KR" dirty="0" smtClean="0"/>
              <a:t>group </a:t>
            </a:r>
            <a:r>
              <a:rPr lang="en-US" altLang="ko-KR" dirty="0"/>
              <a:t>4 </a:t>
            </a:r>
            <a:r>
              <a:rPr lang="en-US" altLang="ko-KR" dirty="0" smtClean="0"/>
              <a:t>- 2.5 </a:t>
            </a:r>
            <a:r>
              <a:rPr lang="en-US" altLang="ko-KR" dirty="0"/>
              <a:t>mg·kg−1 CBD, 8.0 mg·kg−1 </a:t>
            </a:r>
            <a:r>
              <a:rPr lang="en-US" altLang="ko-KR" dirty="0" smtClean="0"/>
              <a:t>PAC</a:t>
            </a:r>
            <a:endParaRPr lang="en-US" altLang="ko-KR" dirty="0"/>
          </a:p>
          <a:p>
            <a:r>
              <a:rPr lang="en-US" altLang="ko-KR" dirty="0" smtClean="0"/>
              <a:t>Group 5 - 5.0 </a:t>
            </a:r>
            <a:r>
              <a:rPr lang="en-US" altLang="ko-KR" dirty="0"/>
              <a:t>mg·kg−1 CBD, 8.0 mg·kg−1 </a:t>
            </a:r>
            <a:r>
              <a:rPr lang="en-US" altLang="ko-KR" dirty="0" smtClean="0"/>
              <a:t>PAC</a:t>
            </a:r>
          </a:p>
          <a:p>
            <a:endParaRPr lang="en-US" altLang="ko-KR" dirty="0"/>
          </a:p>
          <a:p>
            <a:r>
              <a:rPr lang="en-US" altLang="ko-KR" dirty="0"/>
              <a:t>PAC and CBD doses </a:t>
            </a:r>
            <a:r>
              <a:rPr lang="en-US" altLang="ko-KR" dirty="0" smtClean="0"/>
              <a:t>were based </a:t>
            </a:r>
            <a:r>
              <a:rPr lang="en-US" altLang="ko-KR" dirty="0"/>
              <a:t>on significant findings from Ward </a:t>
            </a:r>
            <a:r>
              <a:rPr lang="en-US" altLang="ko-KR" i="1" dirty="0"/>
              <a:t>et al</a:t>
            </a:r>
            <a:r>
              <a:rPr lang="en-US" altLang="ko-KR" dirty="0"/>
              <a:t>. (2011).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18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Mechanical 1 result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9" y="1268760"/>
            <a:ext cx="7056784" cy="527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3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– mechanical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days 1, 3, 5 and 7 with three </a:t>
            </a:r>
            <a:r>
              <a:rPr lang="en-US" altLang="ko-KR" dirty="0" err="1" smtClean="0"/>
              <a:t>i.p</a:t>
            </a:r>
            <a:r>
              <a:rPr lang="en-US" altLang="ko-KR" dirty="0" smtClean="0"/>
              <a:t>. injections spaced 15 min apart</a:t>
            </a:r>
          </a:p>
          <a:p>
            <a:r>
              <a:rPr lang="en-US" altLang="ko-KR" dirty="0" smtClean="0"/>
              <a:t>group 1 – saline, CRM vehicle, CRM vehicle</a:t>
            </a:r>
          </a:p>
          <a:p>
            <a:r>
              <a:rPr lang="en-US" altLang="ko-KR" dirty="0" smtClean="0"/>
              <a:t>group 2 – saline, CRM vehicle, 8.0 mg·kg−1 PAC</a:t>
            </a:r>
          </a:p>
          <a:p>
            <a:r>
              <a:rPr lang="en-US" altLang="ko-KR" dirty="0" smtClean="0"/>
              <a:t>group 3 – saline, 5.0 mg·kg−1 CBD, 8.0 mg·kg−1 PAC</a:t>
            </a:r>
          </a:p>
          <a:p>
            <a:r>
              <a:rPr lang="en-US" altLang="ko-KR" dirty="0" smtClean="0"/>
              <a:t>group 4 – 1.0 mg·kg−1 </a:t>
            </a:r>
            <a:r>
              <a:rPr lang="en-US" altLang="ko-KR" b="1" dirty="0" smtClean="0"/>
              <a:t>WAY100635</a:t>
            </a:r>
            <a:r>
              <a:rPr lang="en-US" altLang="ko-KR" dirty="0" smtClean="0"/>
              <a:t>, 5.0 mg·kg−1 CBD, 8.0 mg·kg−1 PAC</a:t>
            </a:r>
          </a:p>
          <a:p>
            <a:endParaRPr lang="en-US" altLang="ko-KR" dirty="0"/>
          </a:p>
          <a:p>
            <a:r>
              <a:rPr lang="en-US" altLang="ko-KR" dirty="0" smtClean="0"/>
              <a:t>Dose of WAY100635 was based on several studies investigating blockade of 5-HT1A agonist-mediated </a:t>
            </a:r>
            <a:r>
              <a:rPr lang="en-US" altLang="ko-KR" dirty="0" err="1" smtClean="0"/>
              <a:t>behavioural</a:t>
            </a:r>
            <a:r>
              <a:rPr lang="en-US" altLang="ko-KR" dirty="0" smtClean="0"/>
              <a:t> pharmacological effects (e.g. Hagiwara et al., 2008).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4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Mechanical 2 result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128792" cy="523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8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1569</Words>
  <Application>Microsoft Office PowerPoint</Application>
  <PresentationFormat>화면 슬라이드 쇼(4:3)</PresentationFormat>
  <Paragraphs>147</Paragraphs>
  <Slides>22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Cannabidiol inhibits paclitaxel-induced neuropathic pain through 5-HT1A receptors without diminishing nervous system function or chemotherapy efficacy</vt:lpstr>
      <vt:lpstr>What is Cannabidiol(CBD)?</vt:lpstr>
      <vt:lpstr>CBD vs THC</vt:lpstr>
      <vt:lpstr>CBD</vt:lpstr>
      <vt:lpstr>Medical application</vt:lpstr>
      <vt:lpstr>Method – mechanical 1</vt:lpstr>
      <vt:lpstr>Mechanical 1 result</vt:lpstr>
      <vt:lpstr>Method – mechanical 2</vt:lpstr>
      <vt:lpstr>Mechanical 2 result</vt:lpstr>
      <vt:lpstr>Method – mechanical 3</vt:lpstr>
      <vt:lpstr>Mechanical 3 result</vt:lpstr>
      <vt:lpstr>Place conditioning</vt:lpstr>
      <vt:lpstr>Place conditioning result</vt:lpstr>
      <vt:lpstr>Autoshaping</vt:lpstr>
      <vt:lpstr>Auto shaping result</vt:lpstr>
      <vt:lpstr>CBD enhances PAC inhibition of breast cancer cell viability</vt:lpstr>
      <vt:lpstr>MTT assay</vt:lpstr>
      <vt:lpstr>PowerPoint 프레젠테이션</vt:lpstr>
      <vt:lpstr>Determining optimal concentrations</vt:lpstr>
      <vt:lpstr>IC50</vt:lpstr>
      <vt:lpstr>Relation with our experiment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Cannabidiol inhibits paclitaxel-induced neuropathic pain through 5-HT1A receptors without diminishing nervous system function or chemotherapy efficacy</dc:title>
  <dc:creator>User</dc:creator>
  <cp:lastModifiedBy>User</cp:lastModifiedBy>
  <cp:revision>29</cp:revision>
  <dcterms:created xsi:type="dcterms:W3CDTF">2016-08-04T04:13:33Z</dcterms:created>
  <dcterms:modified xsi:type="dcterms:W3CDTF">2016-08-05T06:43:25Z</dcterms:modified>
</cp:coreProperties>
</file>