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6"/>
  </p:notesMasterIdLst>
  <p:sldIdLst>
    <p:sldId id="258" r:id="rId3"/>
    <p:sldId id="259" r:id="rId4"/>
    <p:sldId id="267" r:id="rId5"/>
    <p:sldId id="268" r:id="rId6"/>
    <p:sldId id="278" r:id="rId7"/>
    <p:sldId id="271" r:id="rId8"/>
    <p:sldId id="270" r:id="rId9"/>
    <p:sldId id="274" r:id="rId10"/>
    <p:sldId id="272" r:id="rId11"/>
    <p:sldId id="277" r:id="rId12"/>
    <p:sldId id="279" r:id="rId13"/>
    <p:sldId id="276" r:id="rId14"/>
    <p:sldId id="27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채연 유" initials="채유" lastIdx="1" clrIdx="0">
    <p:extLst>
      <p:ext uri="{19B8F6BF-5375-455C-9EA6-DF929625EA0E}">
        <p15:presenceInfo xmlns:p15="http://schemas.microsoft.com/office/powerpoint/2012/main" userId="3b2defec89aa66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365E77"/>
    <a:srgbClr val="3A3A3C"/>
    <a:srgbClr val="81C0E5"/>
    <a:srgbClr val="424953"/>
    <a:srgbClr val="C4C4C4"/>
    <a:srgbClr val="9DCDEB"/>
    <a:srgbClr val="497FA3"/>
    <a:srgbClr val="172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90" autoAdjust="0"/>
    <p:restoredTop sz="82663" autoAdjust="0"/>
  </p:normalViewPr>
  <p:slideViewPr>
    <p:cSldViewPr snapToGrid="0">
      <p:cViewPr varScale="1">
        <p:scale>
          <a:sx n="95" d="100"/>
          <a:sy n="95" d="100"/>
        </p:scale>
        <p:origin x="6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23403C-A913-49CA-B12A-A9BD76CA2396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2DA802-3994-411A-9E69-A6AF884E90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67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발표는 조직 구성</a:t>
            </a:r>
            <a:r>
              <a:rPr lang="en-US" altLang="ko-KR" dirty="0"/>
              <a:t>, </a:t>
            </a:r>
            <a:r>
              <a:rPr lang="ko-KR" altLang="en-US" dirty="0"/>
              <a:t>프로젝트 개요</a:t>
            </a:r>
            <a:r>
              <a:rPr lang="en-US" altLang="ko-KR" dirty="0"/>
              <a:t>, </a:t>
            </a:r>
            <a:r>
              <a:rPr lang="ko-KR" altLang="en-US" dirty="0"/>
              <a:t>프로젝트 요구사양 및 기능 순으로 진행될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973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주요 산출물입니다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5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972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프로젝트의 주요 모듈 및 담당 개발자입니다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주요 모듈은 카메라 촬영</a:t>
            </a:r>
            <a:r>
              <a:rPr lang="en-US" altLang="ko-KR" dirty="0"/>
              <a:t>, </a:t>
            </a:r>
            <a:r>
              <a:rPr lang="ko-KR" altLang="en-US" dirty="0"/>
              <a:t>발 상태 분석</a:t>
            </a:r>
            <a:r>
              <a:rPr lang="en-US" altLang="ko-KR" dirty="0"/>
              <a:t>, </a:t>
            </a:r>
            <a:r>
              <a:rPr lang="ko-KR" altLang="en-US" dirty="0"/>
              <a:t>신발 추천</a:t>
            </a:r>
            <a:r>
              <a:rPr lang="en-US" altLang="ko-KR" dirty="0"/>
              <a:t>, </a:t>
            </a:r>
            <a:r>
              <a:rPr lang="ko-KR" altLang="en-US" dirty="0"/>
              <a:t>비교</a:t>
            </a:r>
            <a:r>
              <a:rPr lang="en-US" altLang="ko-KR" dirty="0"/>
              <a:t>, </a:t>
            </a:r>
            <a:r>
              <a:rPr lang="ko-KR" altLang="en-US" dirty="0"/>
              <a:t>스트레칭 제공이 있으며</a:t>
            </a:r>
            <a:r>
              <a:rPr lang="en-US" altLang="ko-KR" dirty="0"/>
              <a:t>, </a:t>
            </a:r>
            <a:r>
              <a:rPr lang="ko-KR" altLang="en-US" dirty="0"/>
              <a:t>외에 로그인과 옵션</a:t>
            </a:r>
            <a:r>
              <a:rPr lang="en-US" altLang="ko-KR" dirty="0"/>
              <a:t>, </a:t>
            </a:r>
            <a:r>
              <a:rPr lang="ko-KR" altLang="en-US" dirty="0"/>
              <a:t>튜토리얼이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저희는 이번에 발 사이즈를 측정하기 위한 사진을 카메라 촬영을 통해 직접 얻도록 할 것입니다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사용자가 카메라 촬영 </a:t>
            </a:r>
            <a:r>
              <a:rPr lang="ko-KR" altLang="en-US" dirty="0" err="1"/>
              <a:t>튜토리얼에</a:t>
            </a:r>
            <a:r>
              <a:rPr lang="ko-KR" altLang="en-US" dirty="0"/>
              <a:t> 나와있는 설명을 따라 촬영을 한 후</a:t>
            </a:r>
            <a:r>
              <a:rPr lang="en-US" altLang="ko-KR" dirty="0"/>
              <a:t>, </a:t>
            </a:r>
            <a:r>
              <a:rPr lang="ko-KR" altLang="en-US" dirty="0"/>
              <a:t>해당 사진으로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297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본격적인 발표에 앞서</a:t>
            </a:r>
            <a:r>
              <a:rPr lang="en-US" altLang="ko-KR" dirty="0"/>
              <a:t>, </a:t>
            </a:r>
            <a:r>
              <a:rPr lang="ko-KR" altLang="en-US" dirty="0" err="1"/>
              <a:t>무지외반증의</a:t>
            </a:r>
            <a:r>
              <a:rPr lang="ko-KR" altLang="en-US" dirty="0"/>
              <a:t> 개념에 대해 먼저 말씀드리겠습니다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무지외반증이란</a:t>
            </a:r>
            <a:r>
              <a:rPr lang="en-US" altLang="ko-KR" dirty="0"/>
              <a:t>, </a:t>
            </a:r>
            <a:r>
              <a:rPr lang="ko-KR" altLang="en-US" dirty="0"/>
              <a:t>엄지발가락이 검지발가락 쪽으로 휘어져 통증이 발생하는 질병을 일컫는데요</a:t>
            </a:r>
            <a:r>
              <a:rPr lang="en-US" altLang="ko-KR" dirty="0"/>
              <a:t>, </a:t>
            </a:r>
            <a:r>
              <a:rPr lang="ko-KR" altLang="en-US" dirty="0"/>
              <a:t>보통 엄지발가락이 </a:t>
            </a:r>
            <a:r>
              <a:rPr lang="en-US" altLang="ko-KR" dirty="0"/>
              <a:t>15</a:t>
            </a:r>
            <a:r>
              <a:rPr lang="ko-KR" altLang="en-US" dirty="0"/>
              <a:t>도 이상 휘었을 때를 </a:t>
            </a:r>
            <a:r>
              <a:rPr lang="ko-KR" altLang="en-US" dirty="0" err="1"/>
              <a:t>무지외반증이라고</a:t>
            </a:r>
            <a:r>
              <a:rPr lang="ko-KR" altLang="en-US" dirty="0"/>
              <a:t> 판단합니다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무지외반증은</a:t>
            </a:r>
            <a:r>
              <a:rPr lang="ko-KR" altLang="en-US" dirty="0"/>
              <a:t> 워커</a:t>
            </a:r>
            <a:r>
              <a:rPr lang="en-US" altLang="ko-KR" dirty="0"/>
              <a:t>, </a:t>
            </a:r>
            <a:r>
              <a:rPr lang="ko-KR" altLang="en-US" dirty="0"/>
              <a:t>하이힐 뿐만 아니라 본인의 발에 맞지 않는 신발이나</a:t>
            </a:r>
            <a:r>
              <a:rPr lang="en-US" altLang="ko-KR" dirty="0"/>
              <a:t>, </a:t>
            </a:r>
            <a:r>
              <a:rPr lang="ko-KR" altLang="en-US" dirty="0" err="1"/>
              <a:t>발볼이</a:t>
            </a:r>
            <a:r>
              <a:rPr lang="ko-KR" altLang="en-US" dirty="0"/>
              <a:t> 좁은 신발을 자주 신게 되면 발병 가능성이 높아지게 됩니다</a:t>
            </a:r>
            <a:r>
              <a:rPr lang="en-US" altLang="ko-KR" dirty="0"/>
              <a:t>. </a:t>
            </a:r>
            <a:r>
              <a:rPr lang="ko-KR" altLang="en-US" dirty="0"/>
              <a:t>이러한 </a:t>
            </a:r>
            <a:r>
              <a:rPr lang="ko-KR" altLang="en-US" dirty="0" err="1"/>
              <a:t>무지외반증은</a:t>
            </a:r>
            <a:r>
              <a:rPr lang="ko-KR" altLang="en-US" dirty="0"/>
              <a:t> 방치했을 시 증상이 심해져 무릎</a:t>
            </a:r>
            <a:r>
              <a:rPr lang="en-US" altLang="ko-KR" dirty="0"/>
              <a:t>, </a:t>
            </a:r>
            <a:r>
              <a:rPr lang="ko-KR" altLang="en-US" dirty="0"/>
              <a:t>허리</a:t>
            </a:r>
            <a:r>
              <a:rPr lang="en-US" altLang="ko-KR" dirty="0"/>
              <a:t>, </a:t>
            </a:r>
            <a:r>
              <a:rPr lang="ko-KR" altLang="en-US" dirty="0"/>
              <a:t>골반 등에 합병증이 동반되기도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이러한 </a:t>
            </a:r>
            <a:r>
              <a:rPr lang="ko-KR" altLang="en-US" dirty="0" err="1"/>
              <a:t>무지외반증은</a:t>
            </a:r>
            <a:r>
              <a:rPr lang="ko-KR" altLang="en-US" dirty="0"/>
              <a:t> 간단한 스트레칭이나</a:t>
            </a:r>
            <a:r>
              <a:rPr lang="en-US" altLang="ko-KR" dirty="0"/>
              <a:t>, </a:t>
            </a:r>
            <a:r>
              <a:rPr lang="ko-KR" altLang="en-US" dirty="0"/>
              <a:t>본인에게 맞는 신발을 신는 것만으로도 증상을 호전 시키는 데에 많은 도움을 줍니다</a:t>
            </a:r>
            <a:r>
              <a:rPr lang="en-US" altLang="ko-KR" dirty="0"/>
              <a:t>. </a:t>
            </a:r>
            <a:r>
              <a:rPr lang="ko-KR" altLang="en-US" dirty="0"/>
              <a:t>그리하여 저희는 </a:t>
            </a:r>
            <a:r>
              <a:rPr lang="ko-KR" altLang="en-US" dirty="0" err="1"/>
              <a:t>무지외반증을</a:t>
            </a:r>
            <a:r>
              <a:rPr lang="ko-KR" altLang="en-US" dirty="0"/>
              <a:t> 사용자에게 맞는 신발을 추천하고</a:t>
            </a:r>
            <a:r>
              <a:rPr lang="en-US" altLang="ko-KR" dirty="0"/>
              <a:t>, </a:t>
            </a:r>
            <a:r>
              <a:rPr lang="ko-KR" altLang="en-US" dirty="0"/>
              <a:t>스트레칭을 유도함으로써 사용자가 </a:t>
            </a:r>
            <a:r>
              <a:rPr lang="ko-KR" altLang="en-US" dirty="0" err="1"/>
              <a:t>무지외반증을</a:t>
            </a:r>
            <a:r>
              <a:rPr lang="ko-KR" altLang="en-US" dirty="0"/>
              <a:t> 예방하고 관리할 수 있는 앱을 만들고자 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88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프로젝트 개발 목적입니다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9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개발과정 및 일정입니다</a:t>
            </a:r>
            <a:r>
              <a:rPr lang="en-US" altLang="ko-KR" dirty="0"/>
              <a:t>. 1</a:t>
            </a:r>
            <a:r>
              <a:rPr lang="ko-KR" altLang="en-US" dirty="0"/>
              <a:t>주차에는 제안 단계에서 팀 구성과</a:t>
            </a:r>
            <a:r>
              <a:rPr lang="en-US" altLang="ko-KR" dirty="0"/>
              <a:t> </a:t>
            </a:r>
            <a:r>
              <a:rPr lang="ko-KR" altLang="en-US" dirty="0"/>
              <a:t>주제 선정을 하였으며</a:t>
            </a:r>
            <a:r>
              <a:rPr lang="en-US" altLang="ko-KR" dirty="0"/>
              <a:t>, 2</a:t>
            </a:r>
            <a:r>
              <a:rPr lang="ko-KR" altLang="en-US" dirty="0"/>
              <a:t>주차</a:t>
            </a:r>
            <a:r>
              <a:rPr lang="en-US" altLang="ko-KR" dirty="0"/>
              <a:t>~4</a:t>
            </a:r>
            <a:r>
              <a:rPr lang="ko-KR" altLang="en-US" dirty="0"/>
              <a:t>주차에는 요구사항을 분석하였습니다</a:t>
            </a:r>
            <a:r>
              <a:rPr lang="en-US" altLang="ko-KR" dirty="0"/>
              <a:t>. 5</a:t>
            </a:r>
            <a:r>
              <a:rPr lang="ko-KR" altLang="en-US" dirty="0"/>
              <a:t>주차</a:t>
            </a:r>
            <a:r>
              <a:rPr lang="en-US" altLang="ko-KR" dirty="0"/>
              <a:t>~7</a:t>
            </a:r>
            <a:r>
              <a:rPr lang="ko-KR" altLang="en-US" dirty="0"/>
              <a:t>주차에는 설계로 프로젝트의 구체적인 모듈을 형성하는 활동을 주로 하였습니다</a:t>
            </a:r>
            <a:r>
              <a:rPr lang="en-US" altLang="ko-KR" dirty="0"/>
              <a:t>. 7</a:t>
            </a:r>
            <a:r>
              <a:rPr lang="ko-KR" altLang="en-US" dirty="0"/>
              <a:t>주차</a:t>
            </a:r>
            <a:r>
              <a:rPr lang="en-US" altLang="ko-KR" dirty="0"/>
              <a:t>~12</a:t>
            </a:r>
            <a:r>
              <a:rPr lang="ko-KR" altLang="en-US" dirty="0"/>
              <a:t>주차는 프로젝트 구현을 할 예정입니다</a:t>
            </a:r>
            <a:r>
              <a:rPr lang="en-US" altLang="ko-KR" dirty="0"/>
              <a:t>. 12</a:t>
            </a:r>
            <a:r>
              <a:rPr lang="ko-KR" altLang="en-US" dirty="0"/>
              <a:t>주차</a:t>
            </a:r>
            <a:r>
              <a:rPr lang="en-US" altLang="ko-KR" dirty="0"/>
              <a:t>~15</a:t>
            </a:r>
            <a:r>
              <a:rPr lang="ko-KR" altLang="en-US" dirty="0"/>
              <a:t>주차 시험 </a:t>
            </a:r>
            <a:r>
              <a:rPr lang="en-US" altLang="ko-KR" dirty="0"/>
              <a:t>15</a:t>
            </a:r>
            <a:r>
              <a:rPr lang="ko-KR" altLang="en-US" dirty="0"/>
              <a:t>주차</a:t>
            </a:r>
            <a:r>
              <a:rPr lang="en-US" altLang="ko-KR" dirty="0"/>
              <a:t>~16</a:t>
            </a:r>
            <a:r>
              <a:rPr lang="ko-KR" altLang="en-US" dirty="0"/>
              <a:t>주차 완료 예정</a:t>
            </a:r>
            <a:r>
              <a:rPr lang="en-US" altLang="ko-KR" dirty="0"/>
              <a:t>. </a:t>
            </a:r>
            <a:r>
              <a:rPr lang="ko-KR" altLang="en-US" dirty="0"/>
              <a:t>일정은 상황에 따라 유동적으로 변경될 가능성이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69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아키텍처입니다</a:t>
            </a:r>
            <a:r>
              <a:rPr lang="en-US" altLang="ko-KR" dirty="0"/>
              <a:t>. </a:t>
            </a:r>
            <a:r>
              <a:rPr lang="ko-KR" altLang="en-US" dirty="0"/>
              <a:t>어플리케이션의 주요 모듈인 카메라 촬영</a:t>
            </a:r>
            <a:r>
              <a:rPr lang="en-US" altLang="ko-KR" dirty="0"/>
              <a:t>, </a:t>
            </a:r>
            <a:r>
              <a:rPr lang="ko-KR" altLang="en-US" dirty="0"/>
              <a:t>발 데이터 분석</a:t>
            </a:r>
            <a:r>
              <a:rPr lang="en-US" altLang="ko-KR" dirty="0"/>
              <a:t>, </a:t>
            </a:r>
            <a:r>
              <a:rPr lang="ko-KR" altLang="en-US" dirty="0"/>
              <a:t>신발 추천</a:t>
            </a:r>
            <a:r>
              <a:rPr lang="en-US" altLang="ko-KR" dirty="0"/>
              <a:t>, </a:t>
            </a:r>
            <a:r>
              <a:rPr lang="ko-KR" altLang="en-US" dirty="0"/>
              <a:t>비교</a:t>
            </a:r>
            <a:r>
              <a:rPr lang="en-US" altLang="ko-KR" dirty="0"/>
              <a:t>, </a:t>
            </a:r>
            <a:r>
              <a:rPr lang="ko-KR" altLang="en-US" dirty="0"/>
              <a:t>스트레칭 제공이 어플리케이션 소프트웨어에 들어가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225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일정입니다</a:t>
            </a:r>
            <a:r>
              <a:rPr lang="en-US" altLang="ko-KR" dirty="0"/>
              <a:t>. </a:t>
            </a:r>
            <a:r>
              <a:rPr lang="ko-KR" altLang="en-US" dirty="0"/>
              <a:t>일정은 상황에 따라 변경될 예정입니다</a:t>
            </a:r>
            <a:r>
              <a:rPr lang="en-US" altLang="ko-KR" dirty="0"/>
              <a:t>. </a:t>
            </a:r>
            <a:r>
              <a:rPr lang="ko-KR" altLang="en-US" dirty="0"/>
              <a:t>대략적인 일정을 참고해주세요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73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프로젝트는 안드로이드 스튜디오를 통해 개발할 예정입니다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78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저번 학기 프로젝트를 더 개발하고자 하기 때문에</a:t>
            </a:r>
            <a:r>
              <a:rPr lang="en-US" altLang="ko-KR" dirty="0"/>
              <a:t>, </a:t>
            </a:r>
            <a:r>
              <a:rPr lang="ko-KR" altLang="en-US" dirty="0"/>
              <a:t>지난 학기에는 못하였지만 이번 학기에 변경하고자 하는 내용이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2DA802-3994-411A-9E69-A6AF884E90F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0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D5FE0-41FD-4B9E-9731-D573F70AD21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8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8F201-4156-40AF-8059-E37F551717F0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07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505E-99C9-4C29-8240-892D7422272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082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A5C2-FE43-4EFE-B594-25D60CEB30B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335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FF6C0-53C9-4C30-B783-C765F1A7730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53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073F3-ECA3-4B8E-9328-3132092F6A2B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243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0C71C-A6DB-4C8A-AA97-AFD31B13EAC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0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A24C-4811-4946-899B-EA0F26DD73C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62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A952-7233-4E55-A0C8-BB60F38CA1D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27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7CC54-5D8D-4C0D-9AC2-0434AB7A6AA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491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22DDA-C994-4ED7-A8FE-B0F3693BDAB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28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56E5-CADD-4343-B88D-ADE32B9216F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18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E3862-DDD5-4700-B727-8C25780372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95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DD3F3-1C6B-45D5-8315-A9D2AB3BADB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668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1A8C7-C104-4128-9745-C060C2AA0A5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6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3752D-7CBA-4A2E-9148-C19114EC22D6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22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3170F-36F6-4F52-8B12-8B9CA48F16E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5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B9E08-7F35-4358-A4F6-7C195C284D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80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9D99D-ED40-453B-B628-5BD000E744D7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451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686F0-4C26-482A-A40F-89CA70A51AD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1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6A422-4699-42DF-B706-822F9E7663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5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E07A-4773-4CC8-852C-751F9F3B573A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71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FE15F-D3AE-4379-BBA2-21646B52614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66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C4C96-558A-4BB0-AEB6-C1B16F4B1F0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2019-10-10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864243" y="207898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55F77">
                  <a:alpha val="0"/>
                </a:srgbClr>
              </a:gs>
              <a:gs pos="100000">
                <a:schemeClr val="tx1"/>
              </a:gs>
            </a:gsLst>
            <a:path path="rect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22958" y="620257"/>
            <a:ext cx="7876161" cy="101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>
                <a:solidFill>
                  <a:prstClr val="white"/>
                </a:solidFill>
              </a:rPr>
              <a:t>무지외반증</a:t>
            </a:r>
            <a:r>
              <a:rPr lang="ko-KR" altLang="en-US" sz="3200" b="1" dirty="0">
                <a:solidFill>
                  <a:prstClr val="white"/>
                </a:solidFill>
              </a:rPr>
              <a:t> 예방</a:t>
            </a:r>
            <a:r>
              <a:rPr lang="en-US" altLang="ko-KR" sz="3200" b="1" dirty="0">
                <a:solidFill>
                  <a:prstClr val="white"/>
                </a:solidFill>
              </a:rPr>
              <a:t>&amp;</a:t>
            </a:r>
            <a:r>
              <a:rPr lang="ko-KR" altLang="en-US" sz="3200" b="1" dirty="0">
                <a:solidFill>
                  <a:prstClr val="white"/>
                </a:solidFill>
              </a:rPr>
              <a:t>관리 앱 </a:t>
            </a:r>
            <a:r>
              <a:rPr lang="en-US" altLang="ko-KR" sz="2000" b="1" dirty="0">
                <a:solidFill>
                  <a:prstClr val="white"/>
                </a:solidFill>
              </a:rPr>
              <a:t>(</a:t>
            </a:r>
            <a:r>
              <a:rPr lang="ko-KR" altLang="en-US" sz="2000" b="1" dirty="0">
                <a:solidFill>
                  <a:prstClr val="white"/>
                </a:solidFill>
              </a:rPr>
              <a:t>분석</a:t>
            </a:r>
            <a:r>
              <a:rPr lang="en-US" altLang="ko-KR" sz="2000" b="1" dirty="0">
                <a:solidFill>
                  <a:prstClr val="white"/>
                </a:solidFill>
              </a:rPr>
              <a:t>~</a:t>
            </a:r>
            <a:r>
              <a:rPr lang="ko-KR" altLang="en-US" sz="2000" b="1" dirty="0">
                <a:solidFill>
                  <a:prstClr val="white"/>
                </a:solidFill>
              </a:rPr>
              <a:t>설계</a:t>
            </a:r>
            <a:r>
              <a:rPr lang="en-US" altLang="ko-KR" sz="2000" b="1" dirty="0">
                <a:solidFill>
                  <a:prstClr val="white"/>
                </a:solidFill>
              </a:rPr>
              <a:t>)</a:t>
            </a:r>
            <a:r>
              <a:rPr lang="ko-KR" altLang="en-US" sz="2000" b="1" dirty="0">
                <a:solidFill>
                  <a:prstClr val="white"/>
                </a:solidFill>
              </a:rPr>
              <a:t> </a:t>
            </a:r>
            <a:endParaRPr lang="ko-KR" altLang="en-US" sz="32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Toe Bone Twist </a:t>
            </a:r>
            <a:r>
              <a:rPr lang="en-US" altLang="ko-KR" sz="900" dirty="0">
                <a:solidFill>
                  <a:schemeClr val="bg1"/>
                </a:solidFill>
              </a:rPr>
              <a:t>Prevention</a:t>
            </a:r>
            <a:r>
              <a:rPr lang="en-US" altLang="ko-KR" sz="900" b="1" dirty="0">
                <a:solidFill>
                  <a:schemeClr val="bg1"/>
                </a:solidFill>
              </a:rPr>
              <a:t> &amp; </a:t>
            </a:r>
            <a:r>
              <a:rPr lang="en-US" altLang="ko-KR" sz="900" dirty="0">
                <a:solidFill>
                  <a:prstClr val="white"/>
                </a:solidFill>
              </a:rPr>
              <a:t>Management App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62987" y="1909799"/>
            <a:ext cx="1898248" cy="289368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prstClr val="white"/>
                </a:solidFill>
              </a:rPr>
              <a:t>버전 </a:t>
            </a:r>
            <a:r>
              <a:rPr lang="en-US" altLang="ko-KR" sz="1200" dirty="0" smtClean="0">
                <a:solidFill>
                  <a:prstClr val="white"/>
                </a:solidFill>
              </a:rPr>
              <a:t>v2.2.0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09501" y="1909799"/>
            <a:ext cx="1778766" cy="289368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prstClr val="white"/>
                </a:solidFill>
              </a:rPr>
              <a:t>작성자 </a:t>
            </a:r>
            <a:r>
              <a:rPr lang="en-US" altLang="ko-KR" sz="1200" dirty="0">
                <a:solidFill>
                  <a:prstClr val="white"/>
                </a:solidFill>
              </a:rPr>
              <a:t>[PM]</a:t>
            </a:r>
            <a:r>
              <a:rPr lang="ko-KR" altLang="en-US" sz="1200" dirty="0">
                <a:solidFill>
                  <a:prstClr val="white"/>
                </a:solidFill>
              </a:rPr>
              <a:t>유채연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0" y="5590572"/>
            <a:ext cx="12192000" cy="1267428"/>
          </a:xfrm>
          <a:prstGeom prst="rect">
            <a:avLst/>
          </a:prstGeom>
          <a:solidFill>
            <a:schemeClr val="tx2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76434"/>
              </p:ext>
            </p:extLst>
          </p:nvPr>
        </p:nvGraphicFramePr>
        <p:xfrm>
          <a:off x="4465243" y="5712553"/>
          <a:ext cx="6201628" cy="937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4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04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04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7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[PM]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유채연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[QA]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이수현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[ENG]</a:t>
                      </a:r>
                    </a:p>
                    <a:p>
                      <a:pPr algn="ctr" latinLnBrk="1"/>
                      <a:r>
                        <a:rPr lang="ko-KR" altLang="en-US" sz="1100" b="1" dirty="0" err="1"/>
                        <a:t>임창민</a:t>
                      </a:r>
                      <a:endParaRPr lang="ko-KR" altLang="en-US" sz="1100" b="1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[CM]</a:t>
                      </a:r>
                    </a:p>
                    <a:p>
                      <a:pPr algn="ctr" latinLnBrk="1"/>
                      <a:r>
                        <a:rPr lang="ko-KR" altLang="en-US" sz="1100" b="1" dirty="0"/>
                        <a:t>이원식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B99D4E7-3D66-44A3-9324-F2D5D39535FB}"/>
              </a:ext>
            </a:extLst>
          </p:cNvPr>
          <p:cNvSpPr txBox="1"/>
          <p:nvPr/>
        </p:nvSpPr>
        <p:spPr>
          <a:xfrm>
            <a:off x="3761247" y="6041119"/>
            <a:ext cx="959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팀원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ECF175-D613-4F3B-92A4-F566F6CF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23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5235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dirty="0" smtClean="0"/>
              <a:t>03. </a:t>
            </a:r>
            <a:r>
              <a:rPr lang="ko-KR" altLang="en-US" sz="2400" b="1" dirty="0"/>
              <a:t>이전 프로젝트에서 </a:t>
            </a:r>
            <a:r>
              <a:rPr lang="ko-KR" altLang="en-US" sz="2400" b="1" dirty="0" smtClean="0"/>
              <a:t>개선된 </a:t>
            </a:r>
            <a:r>
              <a:rPr lang="ko-KR" altLang="en-US" sz="2400" b="1" dirty="0"/>
              <a:t>내용</a:t>
            </a:r>
            <a:endParaRPr lang="en-US" altLang="ko-KR" sz="24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17" name="직사각형 16"/>
          <p:cNvSpPr/>
          <p:nvPr/>
        </p:nvSpPr>
        <p:spPr>
          <a:xfrm>
            <a:off x="0" y="783771"/>
            <a:ext cx="12192000" cy="5194997"/>
          </a:xfrm>
          <a:prstGeom prst="rect">
            <a:avLst/>
          </a:prstGeom>
          <a:solidFill>
            <a:srgbClr val="3A3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27176" y="788679"/>
            <a:ext cx="1130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Before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/>
          <p:cNvCxnSpPr>
            <a:stCxn id="17" idx="0"/>
            <a:endCxn id="17" idx="2"/>
          </p:cNvCxnSpPr>
          <p:nvPr/>
        </p:nvCxnSpPr>
        <p:spPr>
          <a:xfrm>
            <a:off x="6096000" y="783771"/>
            <a:ext cx="0" cy="5194997"/>
          </a:xfrm>
          <a:prstGeom prst="line">
            <a:avLst/>
          </a:prstGeom>
          <a:ln w="9525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78921" y="764523"/>
            <a:ext cx="11301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 smtClean="0">
                <a:solidFill>
                  <a:schemeClr val="bg1"/>
                </a:solidFill>
              </a:rPr>
              <a:t>After</a:t>
            </a:r>
            <a:endParaRPr lang="ko-KR" altLang="en-US" sz="2200" b="1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472719" y="1517516"/>
            <a:ext cx="5342562" cy="595353"/>
          </a:xfrm>
          <a:prstGeom prst="roundRect">
            <a:avLst/>
          </a:prstGeom>
          <a:solidFill>
            <a:schemeClr val="bg1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365E77"/>
                </a:solidFill>
              </a:rPr>
              <a:t>  설문조사 결과 </a:t>
            </a:r>
            <a:r>
              <a:rPr lang="en-US" altLang="ko-KR" b="1" dirty="0" smtClean="0">
                <a:solidFill>
                  <a:srgbClr val="365E77"/>
                </a:solidFill>
              </a:rPr>
              <a:t>+ </a:t>
            </a:r>
            <a:r>
              <a:rPr lang="ko-KR" altLang="en-US" b="1" dirty="0" smtClean="0">
                <a:solidFill>
                  <a:srgbClr val="365E77"/>
                </a:solidFill>
              </a:rPr>
              <a:t>각도  </a:t>
            </a:r>
            <a:r>
              <a:rPr lang="en-US" altLang="ko-KR" b="1" dirty="0" smtClean="0">
                <a:solidFill>
                  <a:srgbClr val="365E77"/>
                </a:solidFill>
              </a:rPr>
              <a:t>	   </a:t>
            </a:r>
            <a:r>
              <a:rPr lang="ko-KR" altLang="en-US" b="1" dirty="0" err="1" smtClean="0">
                <a:solidFill>
                  <a:srgbClr val="365E77"/>
                </a:solidFill>
              </a:rPr>
              <a:t>무지외반증</a:t>
            </a:r>
            <a:r>
              <a:rPr lang="ko-KR" altLang="en-US" b="1" dirty="0" smtClean="0">
                <a:solidFill>
                  <a:srgbClr val="365E77"/>
                </a:solidFill>
              </a:rPr>
              <a:t> 가능성</a:t>
            </a:r>
            <a:endParaRPr lang="ko-KR" altLang="en-US" b="1" dirty="0">
              <a:solidFill>
                <a:srgbClr val="365E77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9133725" y="1635394"/>
            <a:ext cx="349321" cy="359596"/>
          </a:xfrm>
          <a:prstGeom prst="rightArrow">
            <a:avLst>
              <a:gd name="adj1" fmla="val 38572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6462444" y="2434975"/>
            <a:ext cx="5342562" cy="595353"/>
          </a:xfrm>
          <a:prstGeom prst="roundRect">
            <a:avLst/>
          </a:prstGeom>
          <a:solidFill>
            <a:schemeClr val="bg1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365E77"/>
                </a:solidFill>
              </a:rPr>
              <a:t>스트레칭 동영상 직접 출력</a:t>
            </a:r>
            <a:endParaRPr lang="ko-KR" altLang="en-US" b="1" dirty="0">
              <a:solidFill>
                <a:srgbClr val="365E77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462444" y="5173279"/>
            <a:ext cx="5342562" cy="595353"/>
          </a:xfrm>
          <a:prstGeom prst="roundRect">
            <a:avLst/>
          </a:prstGeom>
          <a:solidFill>
            <a:schemeClr val="bg1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err="1" smtClean="0">
                <a:solidFill>
                  <a:srgbClr val="365E77"/>
                </a:solidFill>
              </a:rPr>
              <a:t>튜토리얼</a:t>
            </a:r>
            <a:r>
              <a:rPr lang="ko-KR" altLang="en-US" b="1" dirty="0" smtClean="0">
                <a:solidFill>
                  <a:srgbClr val="365E77"/>
                </a:solidFill>
              </a:rPr>
              <a:t> 제공</a:t>
            </a:r>
            <a:endParaRPr lang="ko-KR" altLang="en-US" b="1" dirty="0">
              <a:solidFill>
                <a:srgbClr val="365E77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472719" y="3347743"/>
            <a:ext cx="5342562" cy="595353"/>
          </a:xfrm>
          <a:prstGeom prst="roundRect">
            <a:avLst/>
          </a:prstGeom>
          <a:solidFill>
            <a:schemeClr val="bg1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365E77"/>
                </a:solidFill>
              </a:rPr>
              <a:t>카메라 직접 촬영 가능</a:t>
            </a:r>
            <a:endParaRPr lang="ko-KR" altLang="en-US" b="1" dirty="0">
              <a:solidFill>
                <a:srgbClr val="365E77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462444" y="4260511"/>
            <a:ext cx="5342562" cy="595353"/>
          </a:xfrm>
          <a:prstGeom prst="roundRect">
            <a:avLst/>
          </a:prstGeom>
          <a:solidFill>
            <a:schemeClr val="bg1"/>
          </a:solidFill>
          <a:ln>
            <a:solidFill>
              <a:srgbClr val="3A3A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rgbClr val="365E77"/>
                </a:solidFill>
              </a:rPr>
              <a:t>관심 상품 모아보기</a:t>
            </a:r>
            <a:endParaRPr lang="ko-KR" altLang="en-US" b="1" dirty="0">
              <a:solidFill>
                <a:srgbClr val="365E77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376719" y="1517515"/>
            <a:ext cx="5342562" cy="3669837"/>
            <a:chOff x="376719" y="1517515"/>
            <a:chExt cx="5342562" cy="3669837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376719" y="1517515"/>
              <a:ext cx="5342562" cy="595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A3A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365E77"/>
                  </a:solidFill>
                </a:rPr>
                <a:t>설문조사 결과 </a:t>
              </a:r>
              <a:r>
                <a:rPr lang="en-US" altLang="ko-KR" b="1" dirty="0" smtClean="0">
                  <a:solidFill>
                    <a:srgbClr val="365E77"/>
                  </a:solidFill>
                </a:rPr>
                <a:t>	    </a:t>
              </a:r>
              <a:r>
                <a:rPr lang="ko-KR" altLang="en-US" b="1" dirty="0" smtClean="0">
                  <a:solidFill>
                    <a:srgbClr val="365E77"/>
                  </a:solidFill>
                </a:rPr>
                <a:t>표정 아이콘</a:t>
              </a:r>
              <a:r>
                <a:rPr lang="en-US" altLang="ko-KR" b="1" dirty="0" smtClean="0">
                  <a:solidFill>
                    <a:srgbClr val="365E77"/>
                  </a:solidFill>
                </a:rPr>
                <a:t>	</a:t>
              </a:r>
              <a:endParaRPr lang="ko-KR" altLang="en-US" b="1" dirty="0">
                <a:solidFill>
                  <a:srgbClr val="365E77"/>
                </a:solidFill>
              </a:endParaRPr>
            </a:p>
          </p:txBody>
        </p:sp>
        <p:sp>
          <p:nvSpPr>
            <p:cNvPr id="33" name="오른쪽 화살표 32"/>
            <p:cNvSpPr/>
            <p:nvPr/>
          </p:nvSpPr>
          <p:spPr>
            <a:xfrm>
              <a:off x="2873339" y="1635393"/>
              <a:ext cx="349321" cy="359596"/>
            </a:xfrm>
            <a:prstGeom prst="rightArrow">
              <a:avLst>
                <a:gd name="adj1" fmla="val 38572"/>
                <a:gd name="adj2" fmla="val 5000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1167244" y="2398819"/>
              <a:ext cx="3761510" cy="2788533"/>
              <a:chOff x="992584" y="2230746"/>
              <a:chExt cx="3761510" cy="2788533"/>
            </a:xfrm>
          </p:grpSpPr>
          <p:pic>
            <p:nvPicPr>
              <p:cNvPr id="1025" name="_x326192992" descr="DRW0000284c31e1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4990"/>
              <a:stretch/>
            </p:blipFill>
            <p:spPr bwMode="auto">
              <a:xfrm>
                <a:off x="992584" y="2230746"/>
                <a:ext cx="3761510" cy="27885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4" name="그룹 23"/>
              <p:cNvGrpSpPr/>
              <p:nvPr/>
            </p:nvGrpSpPr>
            <p:grpSpPr>
              <a:xfrm>
                <a:off x="3802603" y="3198021"/>
                <a:ext cx="659860" cy="592931"/>
                <a:chOff x="5168775" y="3745824"/>
                <a:chExt cx="676930" cy="578173"/>
              </a:xfrm>
            </p:grpSpPr>
            <p:sp>
              <p:nvSpPr>
                <p:cNvPr id="23" name="직사각형 22"/>
                <p:cNvSpPr/>
                <p:nvPr/>
              </p:nvSpPr>
              <p:spPr>
                <a:xfrm>
                  <a:off x="5168775" y="3745824"/>
                  <a:ext cx="676930" cy="57817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4" name="_x326192992" descr="DRW0000284c31e1"/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6950" t="16885" r="10485" b="75818"/>
                <a:stretch/>
              </p:blipFill>
              <p:spPr bwMode="auto">
                <a:xfrm>
                  <a:off x="5293485" y="3797806"/>
                  <a:ext cx="472612" cy="4520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41" name="그룹 40"/>
          <p:cNvGrpSpPr/>
          <p:nvPr/>
        </p:nvGrpSpPr>
        <p:grpSpPr>
          <a:xfrm>
            <a:off x="386995" y="1517515"/>
            <a:ext cx="5342562" cy="3670895"/>
            <a:chOff x="386995" y="1516457"/>
            <a:chExt cx="5342562" cy="3670895"/>
          </a:xfrm>
        </p:grpSpPr>
        <p:sp>
          <p:nvSpPr>
            <p:cNvPr id="40" name="모서리가 둥근 직사각형 39"/>
            <p:cNvSpPr/>
            <p:nvPr/>
          </p:nvSpPr>
          <p:spPr>
            <a:xfrm>
              <a:off x="386995" y="1516457"/>
              <a:ext cx="5342562" cy="595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A3A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365E77"/>
                  </a:solidFill>
                </a:rPr>
                <a:t>스트레칭 동영상 링크 연결</a:t>
              </a:r>
              <a:endParaRPr lang="ko-KR" altLang="en-US" b="1" dirty="0">
                <a:solidFill>
                  <a:srgbClr val="365E77"/>
                </a:solidFill>
              </a:endParaRPr>
            </a:p>
          </p:txBody>
        </p:sp>
        <p:pic>
          <p:nvPicPr>
            <p:cNvPr id="1027" name="_x326157352" descr="EMB0000284c31e9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3570"/>
            <a:stretch/>
          </p:blipFill>
          <p:spPr bwMode="auto">
            <a:xfrm>
              <a:off x="1227463" y="2434182"/>
              <a:ext cx="3661625" cy="2753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그룹 42"/>
          <p:cNvGrpSpPr/>
          <p:nvPr/>
        </p:nvGrpSpPr>
        <p:grpSpPr>
          <a:xfrm>
            <a:off x="386994" y="1517515"/>
            <a:ext cx="5342562" cy="4228022"/>
            <a:chOff x="386994" y="1513477"/>
            <a:chExt cx="5342562" cy="4228022"/>
          </a:xfrm>
        </p:grpSpPr>
        <p:pic>
          <p:nvPicPr>
            <p:cNvPr id="1029" name="_x326148784" descr="EMB0000284c31ea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39" b="36910"/>
            <a:stretch/>
          </p:blipFill>
          <p:spPr bwMode="auto">
            <a:xfrm>
              <a:off x="1503265" y="2176550"/>
              <a:ext cx="3089468" cy="35649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모서리가 둥근 직사각형 45"/>
            <p:cNvSpPr/>
            <p:nvPr/>
          </p:nvSpPr>
          <p:spPr>
            <a:xfrm>
              <a:off x="386994" y="1513477"/>
              <a:ext cx="5342562" cy="59535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3A3A3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>
                  <a:solidFill>
                    <a:srgbClr val="365E77"/>
                  </a:solidFill>
                </a:rPr>
                <a:t>카메라 촬영 불가 갤러리 사진 불러오기</a:t>
              </a:r>
              <a:endParaRPr lang="ko-KR" altLang="en-US" b="1" dirty="0">
                <a:solidFill>
                  <a:srgbClr val="365E7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10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/>
              <a:t>04. </a:t>
            </a:r>
            <a:r>
              <a:rPr lang="ko-KR" altLang="en-US" sz="2400" b="1" dirty="0" smtClean="0"/>
              <a:t>프로젝트 </a:t>
            </a:r>
            <a:r>
              <a:rPr lang="ko-KR" altLang="en-US" sz="2400" b="1" dirty="0"/>
              <a:t>주요 산출물 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6350CE7F-FDBE-46FC-B49A-6E1118925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443096"/>
              </p:ext>
            </p:extLst>
          </p:nvPr>
        </p:nvGraphicFramePr>
        <p:xfrm>
          <a:off x="502920" y="1439690"/>
          <a:ext cx="11323320" cy="37189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25868">
                  <a:extLst>
                    <a:ext uri="{9D8B030D-6E8A-4147-A177-3AD203B41FA5}">
                      <a16:colId xmlns:a16="http://schemas.microsoft.com/office/drawing/2014/main" val="3794105762"/>
                    </a:ext>
                  </a:extLst>
                </a:gridCol>
                <a:gridCol w="1856602">
                  <a:extLst>
                    <a:ext uri="{9D8B030D-6E8A-4147-A177-3AD203B41FA5}">
                      <a16:colId xmlns:a16="http://schemas.microsoft.com/office/drawing/2014/main" val="2232953442"/>
                    </a:ext>
                  </a:extLst>
                </a:gridCol>
                <a:gridCol w="7540850">
                  <a:extLst>
                    <a:ext uri="{9D8B030D-6E8A-4147-A177-3AD203B41FA5}">
                      <a16:colId xmlns:a16="http://schemas.microsoft.com/office/drawing/2014/main" val="3686530505"/>
                    </a:ext>
                  </a:extLst>
                </a:gridCol>
              </a:tblGrid>
              <a:tr h="610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이름</a:t>
                      </a:r>
                    </a:p>
                  </a:txBody>
                  <a:tcPr>
                    <a:solidFill>
                      <a:srgbClr val="4249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역할</a:t>
                      </a:r>
                      <a:endParaRPr lang="ko-KR" altLang="en-US" sz="2000" dirty="0"/>
                    </a:p>
                  </a:txBody>
                  <a:tcPr>
                    <a:solidFill>
                      <a:srgbClr val="4249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주요 산출물</a:t>
                      </a:r>
                    </a:p>
                  </a:txBody>
                  <a:tcPr>
                    <a:solidFill>
                      <a:srgbClr val="4249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023047"/>
                  </a:ext>
                </a:extLst>
              </a:tr>
              <a:tr h="564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유채연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요구사양서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이름선정서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일정관리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팀원 시간표 모음집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편성서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회의계획서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시나리오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PPT,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메뉴얼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개발완료보고서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664407"/>
                  </a:ext>
                </a:extLst>
              </a:tr>
              <a:tr h="564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이수현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위험관리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품질보증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시스템 시험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품질 관리 조정 위원회 회의 결과 보고서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통합 시험 결과서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테스트계획서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요구사양 심사서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단위 시험 보고서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65805"/>
                  </a:ext>
                </a:extLst>
              </a:tr>
              <a:tr h="564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임창민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시스템 설계서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,DB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설계서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소프트웨어 단위 시험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0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요구정의 및 기본설계서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요구정의 및 상세설계서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S/W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소스코드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최종제품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329374"/>
                  </a:ext>
                </a:extLst>
              </a:tr>
              <a:tr h="5641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이원식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로고 선정서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형상관리 계획서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주제선정서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회의록 및 모든 문서 틀</a:t>
                      </a:r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7054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C16CDB-EDE0-4FFE-8F07-6FEDA30A303D}"/>
              </a:ext>
            </a:extLst>
          </p:cNvPr>
          <p:cNvSpPr txBox="1"/>
          <p:nvPr/>
        </p:nvSpPr>
        <p:spPr>
          <a:xfrm>
            <a:off x="9310343" y="5997651"/>
            <a:ext cx="33192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*</a:t>
            </a:r>
            <a:r>
              <a:rPr lang="ko-KR" altLang="en-US" sz="1600" dirty="0"/>
              <a:t>개발 계획서 </a:t>
            </a:r>
            <a:r>
              <a:rPr lang="en-US" altLang="ko-KR" sz="1600" dirty="0"/>
              <a:t>5.3 </a:t>
            </a:r>
            <a:r>
              <a:rPr lang="ko-KR" altLang="en-US" sz="1600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273655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3048000" y="2105561"/>
            <a:ext cx="6096000" cy="264687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16600" b="1" dirty="0">
                <a:solidFill>
                  <a:srgbClr val="365E77"/>
                </a:solidFill>
              </a:rPr>
              <a:t>Q</a:t>
            </a:r>
            <a:r>
              <a:rPr lang="en-US" altLang="ko-KR" sz="13800" b="1" dirty="0">
                <a:solidFill>
                  <a:srgbClr val="81C0E5"/>
                </a:solidFill>
              </a:rPr>
              <a:t>&amp;</a:t>
            </a:r>
            <a:r>
              <a:rPr lang="en-US" altLang="ko-KR" sz="16600" b="1" dirty="0">
                <a:solidFill>
                  <a:srgbClr val="365E77"/>
                </a:solidFill>
              </a:rPr>
              <a:t>A</a:t>
            </a:r>
            <a:endParaRPr lang="en-US" altLang="ko-KR" sz="13800" b="1" dirty="0">
              <a:solidFill>
                <a:srgbClr val="365E77"/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20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8638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/>
              <a:t>03.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3-1. </a:t>
            </a:r>
            <a:r>
              <a:rPr lang="ko-KR" altLang="en-US" sz="2000" b="1" dirty="0"/>
              <a:t>프로젝트 주요 모듈 및 담당 개발자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95DE3A81-8647-44C0-9838-D52844B36325}"/>
              </a:ext>
            </a:extLst>
          </p:cNvPr>
          <p:cNvSpPr txBox="1"/>
          <p:nvPr/>
        </p:nvSpPr>
        <p:spPr>
          <a:xfrm>
            <a:off x="2381299" y="1486472"/>
            <a:ext cx="222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Analyze foot data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4D210D-D55F-4456-8590-903C1462FC61}"/>
              </a:ext>
            </a:extLst>
          </p:cNvPr>
          <p:cNvSpPr txBox="1"/>
          <p:nvPr/>
        </p:nvSpPr>
        <p:spPr>
          <a:xfrm>
            <a:off x="9735684" y="1452721"/>
            <a:ext cx="245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Stretching </a:t>
            </a:r>
            <a:r>
              <a:rPr lang="en-US" altLang="ko-KR" b="1" dirty="0"/>
              <a:t>supply</a:t>
            </a:r>
            <a:endParaRPr lang="ko-KR" altLang="en-US" b="1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10EE44A-2828-4B77-BED1-309E4136AC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3"/>
          <a:stretch/>
        </p:blipFill>
        <p:spPr>
          <a:xfrm>
            <a:off x="2439890" y="2101738"/>
            <a:ext cx="2432103" cy="3445770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3564B2A3-E10E-4176-98EB-14CC1364DC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14"/>
          <a:stretch/>
        </p:blipFill>
        <p:spPr>
          <a:xfrm>
            <a:off x="0" y="2101738"/>
            <a:ext cx="2444708" cy="344723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A66AC60-F369-46F6-BB81-A140DEC3D0A3}"/>
              </a:ext>
            </a:extLst>
          </p:cNvPr>
          <p:cNvSpPr txBox="1"/>
          <p:nvPr/>
        </p:nvSpPr>
        <p:spPr>
          <a:xfrm>
            <a:off x="224859" y="1486472"/>
            <a:ext cx="194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Photoshoot</a:t>
            </a:r>
            <a:endParaRPr lang="ko-KR" altLang="en-US" b="1" dirty="0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23C02CF7-12AD-4127-80D9-25D0CD5D468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05"/>
          <a:stretch/>
        </p:blipFill>
        <p:spPr>
          <a:xfrm>
            <a:off x="4868514" y="2101738"/>
            <a:ext cx="2438611" cy="347016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9B910A2-F54C-4D7B-8186-94358EB37EFE}"/>
              </a:ext>
            </a:extLst>
          </p:cNvPr>
          <p:cNvSpPr txBox="1"/>
          <p:nvPr/>
        </p:nvSpPr>
        <p:spPr>
          <a:xfrm>
            <a:off x="4937433" y="1452721"/>
            <a:ext cx="2340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shoes recommendation</a:t>
            </a:r>
            <a:endParaRPr lang="ko-KR" altLang="en-US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2B2E88-826E-4829-8D0E-B1E10F944AEA}"/>
              </a:ext>
            </a:extLst>
          </p:cNvPr>
          <p:cNvSpPr txBox="1"/>
          <p:nvPr/>
        </p:nvSpPr>
        <p:spPr>
          <a:xfrm>
            <a:off x="7307061" y="1486472"/>
            <a:ext cx="194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comparison</a:t>
            </a:r>
            <a:endParaRPr lang="ko-KR" altLang="en-US" b="1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C34704B3-38E9-4862-B18C-A7D506DD641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47"/>
          <a:stretch/>
        </p:blipFill>
        <p:spPr>
          <a:xfrm>
            <a:off x="7307061" y="2094622"/>
            <a:ext cx="2444708" cy="353214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378C247D-21A2-4001-A154-C28322F89B1E}"/>
              </a:ext>
            </a:extLst>
          </p:cNvPr>
          <p:cNvGrpSpPr/>
          <p:nvPr/>
        </p:nvGrpSpPr>
        <p:grpSpPr>
          <a:xfrm>
            <a:off x="9712977" y="2094623"/>
            <a:ext cx="2446637" cy="3429000"/>
            <a:chOff x="9714488" y="2405266"/>
            <a:chExt cx="2446637" cy="3429000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5E73511E-71D3-463E-8228-46D8596B58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16" t="20583" r="5868" b="7203"/>
            <a:stretch/>
          </p:blipFill>
          <p:spPr>
            <a:xfrm>
              <a:off x="9714488" y="2405266"/>
              <a:ext cx="2446637" cy="3429000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AA17EF6-A7A5-42F1-96DC-E8077076DAB2}"/>
                </a:ext>
              </a:extLst>
            </p:cNvPr>
            <p:cNvSpPr/>
            <p:nvPr/>
          </p:nvSpPr>
          <p:spPr>
            <a:xfrm>
              <a:off x="10944520" y="4025245"/>
              <a:ext cx="1214612" cy="18090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92F9771E-A71E-4123-AE4C-195C78478B37}"/>
                </a:ext>
              </a:extLst>
            </p:cNvPr>
            <p:cNvSpPr/>
            <p:nvPr/>
          </p:nvSpPr>
          <p:spPr>
            <a:xfrm>
              <a:off x="11219469" y="3649744"/>
              <a:ext cx="939663" cy="1355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0029453-B427-4C38-BEBD-B6E3A9AE2341}"/>
                </a:ext>
              </a:extLst>
            </p:cNvPr>
            <p:cNvSpPr/>
            <p:nvPr/>
          </p:nvSpPr>
          <p:spPr>
            <a:xfrm>
              <a:off x="10883968" y="4119766"/>
              <a:ext cx="939663" cy="13558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06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591911" y="0"/>
            <a:ext cx="6096000" cy="81624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srgbClr val="2C303A"/>
                </a:solidFill>
              </a:rPr>
              <a:t>INDEX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ADFFBB0-585E-402A-8946-6ADAB219D2CD}"/>
              </a:ext>
            </a:extLst>
          </p:cNvPr>
          <p:cNvSpPr/>
          <p:nvPr/>
        </p:nvSpPr>
        <p:spPr>
          <a:xfrm>
            <a:off x="9107424" y="0"/>
            <a:ext cx="3084576" cy="6858000"/>
          </a:xfrm>
          <a:prstGeom prst="rect">
            <a:avLst/>
          </a:prstGeom>
          <a:solidFill>
            <a:srgbClr val="2C30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ko-KR" altLang="en-US" sz="1100" dirty="0">
              <a:solidFill>
                <a:srgbClr val="57607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9C97D-D161-4975-8893-3C18EECEA428}"/>
              </a:ext>
            </a:extLst>
          </p:cNvPr>
          <p:cNvSpPr txBox="1"/>
          <p:nvPr/>
        </p:nvSpPr>
        <p:spPr>
          <a:xfrm>
            <a:off x="591911" y="977377"/>
            <a:ext cx="550408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01. </a:t>
            </a:r>
            <a:r>
              <a:rPr lang="ko-KR" altLang="en-US" sz="2000" b="1" dirty="0" smtClean="0"/>
              <a:t>프로젝트 </a:t>
            </a:r>
            <a:r>
              <a:rPr lang="ko-KR" altLang="en-US" sz="2000" b="1" dirty="0"/>
              <a:t>개요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dirty="0"/>
              <a:t>  </a:t>
            </a:r>
            <a:r>
              <a:rPr lang="en-US" altLang="ko-KR" sz="2000" dirty="0" smtClean="0"/>
              <a:t>1-1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무지외반증의</a:t>
            </a:r>
            <a:r>
              <a:rPr lang="ko-KR" altLang="en-US" sz="2000" dirty="0"/>
              <a:t> 개념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en-US" altLang="ko-KR" sz="2000" dirty="0" smtClean="0"/>
              <a:t>1-2</a:t>
            </a:r>
            <a:r>
              <a:rPr lang="en-US" altLang="ko-KR" sz="2000" dirty="0"/>
              <a:t>. </a:t>
            </a:r>
            <a:r>
              <a:rPr lang="ko-KR" altLang="en-US" sz="2000" dirty="0"/>
              <a:t>프로젝트 개발배경 및 목적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 smtClean="0"/>
              <a:t>02. </a:t>
            </a:r>
            <a:r>
              <a:rPr lang="ko-KR" altLang="en-US" sz="2000" b="1" dirty="0"/>
              <a:t>프로젝트 요구사양 및 기능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dirty="0"/>
              <a:t>  </a:t>
            </a:r>
            <a:r>
              <a:rPr lang="en-US" altLang="ko-KR" sz="2000" dirty="0" smtClean="0"/>
              <a:t>2-1</a:t>
            </a:r>
            <a:r>
              <a:rPr lang="en-US" altLang="ko-KR" sz="2000" dirty="0"/>
              <a:t>. </a:t>
            </a:r>
            <a:r>
              <a:rPr lang="ko-KR" altLang="en-US" sz="2000" dirty="0"/>
              <a:t>프로젝트 주요 모듈 및 담당 개발자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en-US" altLang="ko-KR" sz="2000" dirty="0" smtClean="0"/>
              <a:t>2-2</a:t>
            </a:r>
            <a:r>
              <a:rPr lang="en-US" altLang="ko-KR" sz="2000" dirty="0"/>
              <a:t>. </a:t>
            </a:r>
            <a:r>
              <a:rPr lang="ko-KR" altLang="en-US" sz="2000" dirty="0"/>
              <a:t>프로젝트 아키텍처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en-US" altLang="ko-KR" sz="2000" dirty="0" smtClean="0"/>
              <a:t>2-3</a:t>
            </a:r>
            <a:r>
              <a:rPr lang="en-US" altLang="ko-KR" sz="2000" dirty="0"/>
              <a:t>. </a:t>
            </a:r>
            <a:r>
              <a:rPr lang="ko-KR" altLang="en-US" sz="2000" dirty="0"/>
              <a:t>프로젝트 개발과정</a:t>
            </a:r>
            <a:r>
              <a:rPr lang="en-US" altLang="ko-KR" sz="2000" dirty="0"/>
              <a:t> </a:t>
            </a:r>
            <a:r>
              <a:rPr lang="ko-KR" altLang="en-US" sz="2000" dirty="0"/>
              <a:t>및 일정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en-US" altLang="ko-KR" sz="2000" dirty="0" smtClean="0"/>
              <a:t>2-4</a:t>
            </a:r>
            <a:r>
              <a:rPr lang="en-US" altLang="ko-KR" sz="2000" dirty="0"/>
              <a:t>. </a:t>
            </a:r>
            <a:r>
              <a:rPr lang="ko-KR" altLang="en-US" sz="2000" dirty="0"/>
              <a:t>프로젝트 개발환경</a:t>
            </a:r>
            <a:endParaRPr lang="en-US" altLang="ko-KR" sz="2000" dirty="0"/>
          </a:p>
          <a:p>
            <a:r>
              <a:rPr lang="en-US" altLang="ko-KR" sz="2000" dirty="0"/>
              <a:t>  </a:t>
            </a:r>
            <a:r>
              <a:rPr lang="en-US" altLang="ko-KR" sz="2000" dirty="0" smtClean="0"/>
              <a:t>2-5</a:t>
            </a:r>
            <a:r>
              <a:rPr lang="en-US" altLang="ko-KR" sz="2000" dirty="0"/>
              <a:t>. </a:t>
            </a:r>
            <a:r>
              <a:rPr lang="ko-KR" altLang="en-US" sz="2000" dirty="0"/>
              <a:t>프로젝트 주요 </a:t>
            </a:r>
            <a:r>
              <a:rPr lang="ko-KR" altLang="en-US" sz="2000" dirty="0" smtClean="0"/>
              <a:t>산출물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b="1" dirty="0" smtClean="0"/>
              <a:t>03. </a:t>
            </a:r>
            <a:r>
              <a:rPr lang="ko-KR" altLang="en-US" sz="2000" b="1" dirty="0"/>
              <a:t>이전 프로젝트에서 개선된 내용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 smtClean="0"/>
              <a:t>04. </a:t>
            </a:r>
            <a:r>
              <a:rPr lang="ko-KR" altLang="en-US" sz="2000" b="1" dirty="0"/>
              <a:t>프로젝트 주요 산출물 </a:t>
            </a:r>
            <a:endParaRPr lang="en-US" altLang="ko-KR" sz="20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BA981A2-6F74-4514-B5AB-CF9795ED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2" descr="C:\Users\toore\Desktop\KakaoTalk_20190417_165120817.png">
            <a:extLst>
              <a:ext uri="{FF2B5EF4-FFF2-40B4-BE49-F238E27FC236}">
                <a16:creationId xmlns:a16="http://schemas.microsoft.com/office/drawing/2014/main" id="{D0F525B0-37FE-4022-943E-8D5D12971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529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01.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개요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1-1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무지외반증의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개념</a:t>
            </a:r>
            <a:endParaRPr lang="en-US" altLang="ko-KR" sz="2800" b="1" dirty="0">
              <a:solidFill>
                <a:srgbClr val="2C303A"/>
              </a:solidFill>
            </a:endParaRPr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11FFA5E-9540-4CDB-9297-56BC798DB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743" y="2008534"/>
            <a:ext cx="4950513" cy="372533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87B3836-7D47-48FD-BB43-2ABFEBE86AD2}"/>
              </a:ext>
            </a:extLst>
          </p:cNvPr>
          <p:cNvSpPr/>
          <p:nvPr/>
        </p:nvSpPr>
        <p:spPr>
          <a:xfrm>
            <a:off x="1316181" y="1278468"/>
            <a:ext cx="9559636" cy="500090"/>
          </a:xfrm>
          <a:prstGeom prst="rect">
            <a:avLst/>
          </a:prstGeom>
          <a:solidFill>
            <a:srgbClr val="424953"/>
          </a:solidFill>
          <a:ln>
            <a:solidFill>
              <a:srgbClr val="42495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b="1" dirty="0"/>
              <a:t>엄지발가락이 검지발가락 쪽으로 휘어져 통증이 발생하는 질병</a:t>
            </a:r>
          </a:p>
        </p:txBody>
      </p:sp>
    </p:spTree>
    <p:extLst>
      <p:ext uri="{BB962C8B-B14F-4D97-AF65-F5344CB8AC3E}">
        <p14:creationId xmlns:p14="http://schemas.microsoft.com/office/powerpoint/2010/main" val="266139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01.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개요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b="1" dirty="0"/>
              <a:t>1</a:t>
            </a:r>
            <a:r>
              <a:rPr lang="en-US" altLang="ko-KR" sz="2000" b="1" dirty="0" smtClean="0"/>
              <a:t>-2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프로젝트 개발배경 및 목적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746CA00-98B7-4D79-A416-7BAAD3B7D7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04" y="1240349"/>
            <a:ext cx="5685395" cy="3811089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E1260F7-548C-4A8D-A105-EAAC67A59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05" y="4963857"/>
            <a:ext cx="5685395" cy="1152525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58E527A-FA8E-4465-9920-733E3DB9C1BC}"/>
              </a:ext>
            </a:extLst>
          </p:cNvPr>
          <p:cNvCxnSpPr>
            <a:cxnSpLocks/>
          </p:cNvCxnSpPr>
          <p:nvPr/>
        </p:nvCxnSpPr>
        <p:spPr>
          <a:xfrm>
            <a:off x="3409011" y="5601261"/>
            <a:ext cx="254923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C:\Users\konyang\Desktop\Why.PNG">
            <a:extLst>
              <a:ext uri="{FF2B5EF4-FFF2-40B4-BE49-F238E27FC236}">
                <a16:creationId xmlns:a16="http://schemas.microsoft.com/office/drawing/2014/main" id="{4C008BCE-AD33-43E7-8C8F-954CC673F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842" y="1179271"/>
            <a:ext cx="5591622" cy="493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77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A8B97B7-3C89-4B87-A3F4-D3B8DF7E51E7}"/>
              </a:ext>
            </a:extLst>
          </p:cNvPr>
          <p:cNvSpPr/>
          <p:nvPr/>
        </p:nvSpPr>
        <p:spPr>
          <a:xfrm>
            <a:off x="0" y="1545034"/>
            <a:ext cx="12192000" cy="4135394"/>
          </a:xfrm>
          <a:prstGeom prst="rect">
            <a:avLst/>
          </a:prstGeom>
          <a:solidFill>
            <a:srgbClr val="81C0E5">
              <a:alpha val="2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32360" y="1750975"/>
            <a:ext cx="2776152" cy="2479589"/>
          </a:xfrm>
          <a:prstGeom prst="roundRect">
            <a:avLst/>
          </a:prstGeom>
          <a:solidFill>
            <a:srgbClr val="36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A2257B-5194-42F9-923D-5FD0863C432E}"/>
              </a:ext>
            </a:extLst>
          </p:cNvPr>
          <p:cNvSpPr txBox="1"/>
          <p:nvPr/>
        </p:nvSpPr>
        <p:spPr>
          <a:xfrm>
            <a:off x="11681255" y="6550223"/>
            <a:ext cx="510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>
                    <a:lumMod val="50000"/>
                  </a:schemeClr>
                </a:solidFill>
              </a:rPr>
              <a:t>25</a:t>
            </a:r>
            <a:endParaRPr lang="ko-KR" altLang="en-US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12" y="1947275"/>
            <a:ext cx="2088845" cy="2086987"/>
          </a:xfrm>
          <a:prstGeom prst="rect">
            <a:avLst/>
          </a:prstGeom>
        </p:spPr>
      </p:pic>
      <p:sp>
        <p:nvSpPr>
          <p:cNvPr id="16" name="모서리가 둥근 직사각형 15"/>
          <p:cNvSpPr/>
          <p:nvPr/>
        </p:nvSpPr>
        <p:spPr>
          <a:xfrm>
            <a:off x="4707924" y="1750975"/>
            <a:ext cx="2776152" cy="2479589"/>
          </a:xfrm>
          <a:prstGeom prst="roundRect">
            <a:avLst/>
          </a:prstGeom>
          <a:solidFill>
            <a:srgbClr val="36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549" y="2200295"/>
            <a:ext cx="1684234" cy="1580946"/>
          </a:xfrm>
          <a:prstGeom prst="rect">
            <a:avLst/>
          </a:prstGeom>
        </p:spPr>
      </p:pic>
      <p:sp>
        <p:nvSpPr>
          <p:cNvPr id="17" name="모서리가 둥근 직사각형 16"/>
          <p:cNvSpPr/>
          <p:nvPr/>
        </p:nvSpPr>
        <p:spPr>
          <a:xfrm>
            <a:off x="8699158" y="1750975"/>
            <a:ext cx="2776152" cy="2479589"/>
          </a:xfrm>
          <a:prstGeom prst="roundRect">
            <a:avLst/>
          </a:prstGeom>
          <a:solidFill>
            <a:srgbClr val="365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4461229"/>
            <a:ext cx="121920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63427" y="4670719"/>
            <a:ext cx="2914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효율적인 발 상태 관리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78956" y="4670719"/>
            <a:ext cx="354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본인 발에 맞는 신발 구매</a:t>
            </a:r>
          </a:p>
        </p:txBody>
      </p:sp>
      <p:sp>
        <p:nvSpPr>
          <p:cNvPr id="15" name="십자형 14"/>
          <p:cNvSpPr/>
          <p:nvPr/>
        </p:nvSpPr>
        <p:spPr>
          <a:xfrm>
            <a:off x="3764692" y="2747757"/>
            <a:ext cx="576648" cy="551936"/>
          </a:xfrm>
          <a:prstGeom prst="plus">
            <a:avLst>
              <a:gd name="adj" fmla="val 384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460" y="1988857"/>
            <a:ext cx="1361547" cy="200382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668401" y="4670719"/>
            <a:ext cx="2837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>
                    <a:lumMod val="50000"/>
                  </a:schemeClr>
                </a:solidFill>
              </a:rPr>
              <a:t>무지외반증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 예방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</a:rPr>
              <a:t>&amp;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</a:rPr>
              <a:t>관리</a:t>
            </a:r>
          </a:p>
        </p:txBody>
      </p:sp>
      <p:sp>
        <p:nvSpPr>
          <p:cNvPr id="21" name="등호 20"/>
          <p:cNvSpPr/>
          <p:nvPr/>
        </p:nvSpPr>
        <p:spPr>
          <a:xfrm>
            <a:off x="7636476" y="2677731"/>
            <a:ext cx="897924" cy="626076"/>
          </a:xfrm>
          <a:prstGeom prst="mathEqual">
            <a:avLst>
              <a:gd name="adj1" fmla="val 23520"/>
              <a:gd name="adj2" fmla="val 1965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01.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프로젝트 개요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b="1" dirty="0"/>
              <a:t>1</a:t>
            </a:r>
            <a:r>
              <a:rPr lang="en-US" altLang="ko-KR" sz="2000" b="1" dirty="0" smtClean="0"/>
              <a:t>-2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프로젝트 개발배경 및 목적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53244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/>
              <a:t>02.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 smtClean="0"/>
              <a:t>2-1. </a:t>
            </a:r>
            <a:r>
              <a:rPr lang="ko-KR" altLang="en-US" sz="2000" b="1" dirty="0"/>
              <a:t>프로젝트 개발과정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및 일정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DC47F55-B5CA-4D21-869A-334B20142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26836"/>
              </p:ext>
            </p:extLst>
          </p:nvPr>
        </p:nvGraphicFramePr>
        <p:xfrm>
          <a:off x="87456" y="1459149"/>
          <a:ext cx="12023488" cy="4536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4244070140"/>
                    </a:ext>
                  </a:extLst>
                </a:gridCol>
                <a:gridCol w="751468">
                  <a:extLst>
                    <a:ext uri="{9D8B030D-6E8A-4147-A177-3AD203B41FA5}">
                      <a16:colId xmlns:a16="http://schemas.microsoft.com/office/drawing/2014/main" val="4138049702"/>
                    </a:ext>
                  </a:extLst>
                </a:gridCol>
              </a:tblGrid>
              <a:tr h="732670"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13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14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15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5E7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r>
                        <a:rPr lang="ko-KR" altLang="en-US" sz="1400" dirty="0"/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5E7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6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C3952ABB-9A4E-4AF1-A77A-5099ED9423E7}"/>
              </a:ext>
            </a:extLst>
          </p:cNvPr>
          <p:cNvGrpSpPr/>
          <p:nvPr/>
        </p:nvGrpSpPr>
        <p:grpSpPr>
          <a:xfrm>
            <a:off x="59950" y="2309152"/>
            <a:ext cx="806106" cy="527357"/>
            <a:chOff x="271018" y="2310435"/>
            <a:chExt cx="1627915" cy="52735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A75AF12-FC3C-427B-9777-9FE88EEEEDDE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C764A2D-1A67-4D5A-8453-A7BF9A53B9C9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E6CF9B6-F5D5-41AC-8230-DA1B577E41A4}"/>
                </a:ext>
              </a:extLst>
            </p:cNvPr>
            <p:cNvSpPr/>
            <p:nvPr/>
          </p:nvSpPr>
          <p:spPr>
            <a:xfrm>
              <a:off x="537206" y="2310435"/>
              <a:ext cx="942681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제안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A04DCD8-AD55-4341-B9A8-F8A52E2A0C3A}"/>
              </a:ext>
            </a:extLst>
          </p:cNvPr>
          <p:cNvGrpSpPr/>
          <p:nvPr/>
        </p:nvGrpSpPr>
        <p:grpSpPr>
          <a:xfrm>
            <a:off x="866056" y="2967044"/>
            <a:ext cx="2246795" cy="550930"/>
            <a:chOff x="271018" y="2317780"/>
            <a:chExt cx="1627915" cy="520012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150C51-1CB8-4501-90A9-DFAAAB02D7B5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DE90FF3-C531-4C5F-A07E-044EDD339962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9B2EEDF-CF86-4909-9D0B-803248BAA0C1}"/>
                </a:ext>
              </a:extLst>
            </p:cNvPr>
            <p:cNvSpPr/>
            <p:nvPr/>
          </p:nvSpPr>
          <p:spPr>
            <a:xfrm>
              <a:off x="345207" y="2317780"/>
              <a:ext cx="338216" cy="2959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분석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D723D6B-DD56-408A-9415-9EA387CE6ABC}"/>
              </a:ext>
            </a:extLst>
          </p:cNvPr>
          <p:cNvGrpSpPr/>
          <p:nvPr/>
        </p:nvGrpSpPr>
        <p:grpSpPr>
          <a:xfrm>
            <a:off x="3112851" y="3417378"/>
            <a:ext cx="2205803" cy="533230"/>
            <a:chOff x="271018" y="2320456"/>
            <a:chExt cx="1627915" cy="5173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078838-1694-4F5E-B8D3-CD7D57D73C21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008793F-3B36-4091-AA64-297E0E1A217A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8F8FC16-70AA-4040-8E6D-2A4E9ED4C1E3}"/>
                </a:ext>
              </a:extLst>
            </p:cNvPr>
            <p:cNvSpPr/>
            <p:nvPr/>
          </p:nvSpPr>
          <p:spPr>
            <a:xfrm>
              <a:off x="311266" y="2320456"/>
              <a:ext cx="344501" cy="3042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설계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EF12115-A372-4F89-94B4-9E6C3E7829A3}"/>
              </a:ext>
            </a:extLst>
          </p:cNvPr>
          <p:cNvGrpSpPr/>
          <p:nvPr/>
        </p:nvGrpSpPr>
        <p:grpSpPr>
          <a:xfrm>
            <a:off x="4572000" y="3990347"/>
            <a:ext cx="4545851" cy="517336"/>
            <a:chOff x="271018" y="2320456"/>
            <a:chExt cx="2136881" cy="51733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04059B4-7657-45FF-A155-FD4386E409EF}"/>
                </a:ext>
              </a:extLst>
            </p:cNvPr>
            <p:cNvSpPr/>
            <p:nvPr/>
          </p:nvSpPr>
          <p:spPr>
            <a:xfrm>
              <a:off x="271018" y="2634003"/>
              <a:ext cx="2136881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23ECC38-AFF8-4EFC-A24D-97B59B5FBABC}"/>
                </a:ext>
              </a:extLst>
            </p:cNvPr>
            <p:cNvSpPr/>
            <p:nvPr/>
          </p:nvSpPr>
          <p:spPr>
            <a:xfrm>
              <a:off x="274086" y="2689993"/>
              <a:ext cx="2119678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7D376F1-4B61-40CD-8768-FCE2598EE24B}"/>
                </a:ext>
              </a:extLst>
            </p:cNvPr>
            <p:cNvSpPr/>
            <p:nvPr/>
          </p:nvSpPr>
          <p:spPr>
            <a:xfrm>
              <a:off x="311266" y="2320456"/>
              <a:ext cx="219427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구현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284A7B3-5A22-4DF6-BD01-B71315B1269D}"/>
              </a:ext>
            </a:extLst>
          </p:cNvPr>
          <p:cNvGrpSpPr/>
          <p:nvPr/>
        </p:nvGrpSpPr>
        <p:grpSpPr>
          <a:xfrm>
            <a:off x="8323385" y="4572998"/>
            <a:ext cx="3030415" cy="517336"/>
            <a:chOff x="271018" y="2320456"/>
            <a:chExt cx="2016423" cy="51733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D40CE7A-5BD3-4221-9F6E-BEBF69E7E139}"/>
                </a:ext>
              </a:extLst>
            </p:cNvPr>
            <p:cNvSpPr/>
            <p:nvPr/>
          </p:nvSpPr>
          <p:spPr>
            <a:xfrm>
              <a:off x="271018" y="2634003"/>
              <a:ext cx="2016423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8BB855D-D2FC-41A0-9ADF-ECE565BD9B03}"/>
                </a:ext>
              </a:extLst>
            </p:cNvPr>
            <p:cNvSpPr/>
            <p:nvPr/>
          </p:nvSpPr>
          <p:spPr>
            <a:xfrm>
              <a:off x="274086" y="2689993"/>
              <a:ext cx="2013355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A7322DB-ABB0-4F5B-949F-3548840686B0}"/>
                </a:ext>
              </a:extLst>
            </p:cNvPr>
            <p:cNvSpPr/>
            <p:nvPr/>
          </p:nvSpPr>
          <p:spPr>
            <a:xfrm>
              <a:off x="311266" y="2320456"/>
              <a:ext cx="310602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시험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D71ABD-7528-4D82-A15A-A3E183F3EEBB}"/>
              </a:ext>
            </a:extLst>
          </p:cNvPr>
          <p:cNvGrpSpPr/>
          <p:nvPr/>
        </p:nvGrpSpPr>
        <p:grpSpPr>
          <a:xfrm>
            <a:off x="10612877" y="5314488"/>
            <a:ext cx="1579123" cy="500508"/>
            <a:chOff x="271018" y="2337284"/>
            <a:chExt cx="1627915" cy="50050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D6BC9E-9D49-49CD-AD3A-EE39D3761C95}"/>
                </a:ext>
              </a:extLst>
            </p:cNvPr>
            <p:cNvSpPr/>
            <p:nvPr/>
          </p:nvSpPr>
          <p:spPr>
            <a:xfrm>
              <a:off x="271018" y="2634003"/>
              <a:ext cx="1627915" cy="203789"/>
            </a:xfrm>
            <a:prstGeom prst="rect">
              <a:avLst/>
            </a:prstGeom>
            <a:solidFill>
              <a:srgbClr val="9DCDEB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4EB9AF5-BB62-41E4-904A-275485C7EC53}"/>
                </a:ext>
              </a:extLst>
            </p:cNvPr>
            <p:cNvSpPr/>
            <p:nvPr/>
          </p:nvSpPr>
          <p:spPr>
            <a:xfrm>
              <a:off x="274086" y="2689993"/>
              <a:ext cx="1598214" cy="97596"/>
            </a:xfrm>
            <a:prstGeom prst="rect">
              <a:avLst/>
            </a:prstGeom>
            <a:solidFill>
              <a:srgbClr val="365E7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CDFDFC-B497-44CC-B87D-2E6B9886DD6D}"/>
                </a:ext>
              </a:extLst>
            </p:cNvPr>
            <p:cNvSpPr/>
            <p:nvPr/>
          </p:nvSpPr>
          <p:spPr>
            <a:xfrm>
              <a:off x="271018" y="2337284"/>
              <a:ext cx="481217" cy="31354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100" b="1" dirty="0">
                  <a:solidFill>
                    <a:srgbClr val="365E77"/>
                  </a:solidFill>
                  <a:latin typeface="+mn-ea"/>
                </a:rPr>
                <a:t>완료</a:t>
              </a:r>
              <a:endParaRPr lang="en-US" altLang="ko-KR" sz="1100" b="1" dirty="0">
                <a:solidFill>
                  <a:srgbClr val="365E77"/>
                </a:solidFill>
                <a:latin typeface="+mn-ea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A11AE741-D628-4813-BF4A-244E5C44705B}"/>
              </a:ext>
            </a:extLst>
          </p:cNvPr>
          <p:cNvSpPr txBox="1"/>
          <p:nvPr/>
        </p:nvSpPr>
        <p:spPr>
          <a:xfrm>
            <a:off x="129490" y="2869369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~08.29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548015-EBE6-425F-80AB-8FDAE3C9DF99}"/>
              </a:ext>
            </a:extLst>
          </p:cNvPr>
          <p:cNvSpPr txBox="1"/>
          <p:nvPr/>
        </p:nvSpPr>
        <p:spPr>
          <a:xfrm>
            <a:off x="2354386" y="2971881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~09.18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A3CED9-F2FA-4FCA-B66F-6D088B4C1CD7}"/>
              </a:ext>
            </a:extLst>
          </p:cNvPr>
          <p:cNvSpPr txBox="1"/>
          <p:nvPr/>
        </p:nvSpPr>
        <p:spPr>
          <a:xfrm>
            <a:off x="4682189" y="3509237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~10.09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AF640F-9D74-4B94-8495-6DBD455DB38A}"/>
              </a:ext>
            </a:extLst>
          </p:cNvPr>
          <p:cNvSpPr txBox="1"/>
          <p:nvPr/>
        </p:nvSpPr>
        <p:spPr>
          <a:xfrm>
            <a:off x="8369278" y="3968069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~11.15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DDF0604-F9E9-462C-B9AE-1E948F047CDF}"/>
              </a:ext>
            </a:extLst>
          </p:cNvPr>
          <p:cNvSpPr txBox="1"/>
          <p:nvPr/>
        </p:nvSpPr>
        <p:spPr>
          <a:xfrm>
            <a:off x="10539262" y="4630089"/>
            <a:ext cx="806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~12.07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2C266C-C637-464B-A2DC-91E48FF27823}"/>
              </a:ext>
            </a:extLst>
          </p:cNvPr>
          <p:cNvSpPr txBox="1"/>
          <p:nvPr/>
        </p:nvSpPr>
        <p:spPr>
          <a:xfrm>
            <a:off x="11442385" y="5334208"/>
            <a:ext cx="83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>
                    <a:lumMod val="50000"/>
                  </a:schemeClr>
                </a:solidFill>
              </a:rPr>
              <a:t>~12.14</a:t>
            </a:r>
            <a:endParaRPr lang="ko-KR" alt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04FF27-BB05-48D2-8A9F-96C40BCB2BC0}"/>
              </a:ext>
            </a:extLst>
          </p:cNvPr>
          <p:cNvCxnSpPr/>
          <p:nvPr/>
        </p:nvCxnSpPr>
        <p:spPr>
          <a:xfrm>
            <a:off x="97184" y="6012608"/>
            <a:ext cx="12023488" cy="0"/>
          </a:xfrm>
          <a:prstGeom prst="line">
            <a:avLst/>
          </a:prstGeom>
          <a:ln>
            <a:solidFill>
              <a:srgbClr val="365E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74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/>
              <a:t>02.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 smtClean="0"/>
              <a:t>2-2. </a:t>
            </a:r>
            <a:r>
              <a:rPr lang="ko-KR" altLang="en-US" sz="2000" b="1" dirty="0"/>
              <a:t>프로젝트 </a:t>
            </a:r>
            <a:r>
              <a:rPr lang="ko-KR" altLang="en-US" sz="2000" b="1" dirty="0" smtClean="0"/>
              <a:t>아키텍처 및 담당 개발자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l="1348" t="8520" b="9780"/>
          <a:stretch/>
        </p:blipFill>
        <p:spPr>
          <a:xfrm>
            <a:off x="848867" y="1028700"/>
            <a:ext cx="10686965" cy="4978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48867" y="1028700"/>
            <a:ext cx="10686965" cy="4978400"/>
          </a:xfrm>
          <a:prstGeom prst="rect">
            <a:avLst/>
          </a:prstGeom>
          <a:noFill/>
          <a:ln w="57150">
            <a:solidFill>
              <a:srgbClr val="365E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0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/>
              <a:t>02.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</a:t>
            </a:r>
            <a:r>
              <a:rPr lang="en-US" altLang="ko-KR" sz="2000" dirty="0"/>
              <a:t> </a:t>
            </a:r>
            <a:r>
              <a:rPr lang="en-US" altLang="ko-KR" sz="2000" b="1" dirty="0"/>
              <a:t>2</a:t>
            </a:r>
            <a:r>
              <a:rPr lang="en-US" altLang="ko-KR" sz="2000" b="1" dirty="0" smtClean="0"/>
              <a:t>-3. </a:t>
            </a:r>
            <a:r>
              <a:rPr lang="ko-KR" altLang="en-US" sz="2000" b="1" dirty="0"/>
              <a:t>프로젝트 개발과정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및 일정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6DB07C77-91B8-48D8-974A-92BE58110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511" y="13890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405690352" descr="EMB000029c86475">
            <a:extLst>
              <a:ext uri="{FF2B5EF4-FFF2-40B4-BE49-F238E27FC236}">
                <a16:creationId xmlns:a16="http://schemas.microsoft.com/office/drawing/2014/main" id="{96DCA0E4-1EF8-4EC3-B461-18B9D002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2" y="863826"/>
            <a:ext cx="54006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_x405691288" descr="EMB000029c86476">
            <a:extLst>
              <a:ext uri="{FF2B5EF4-FFF2-40B4-BE49-F238E27FC236}">
                <a16:creationId xmlns:a16="http://schemas.microsoft.com/office/drawing/2014/main" id="{E55ECAF4-2272-46C0-B369-6D1562BA1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2" y="3168875"/>
            <a:ext cx="5400675" cy="316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_x405691720" descr="EMB000029c86477">
            <a:extLst>
              <a:ext uri="{FF2B5EF4-FFF2-40B4-BE49-F238E27FC236}">
                <a16:creationId xmlns:a16="http://schemas.microsoft.com/office/drawing/2014/main" id="{446944F3-00A2-421D-902C-90FD7942B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93" y="6306409"/>
            <a:ext cx="5400675" cy="29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1703292" y="5019900"/>
            <a:ext cx="5400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69200" y="2971416"/>
            <a:ext cx="3784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프로젝트 진행률</a:t>
            </a:r>
            <a:endParaRPr lang="en-US" altLang="ko-KR" b="1" dirty="0" smtClean="0"/>
          </a:p>
          <a:p>
            <a:pPr algn="ctr"/>
            <a:r>
              <a:rPr lang="en-US" altLang="ko-KR" sz="2800" b="1" dirty="0" smtClean="0">
                <a:solidFill>
                  <a:srgbClr val="365E77"/>
                </a:solidFill>
              </a:rPr>
              <a:t>70.58%</a:t>
            </a:r>
          </a:p>
          <a:p>
            <a:pPr algn="ctr"/>
            <a:r>
              <a:rPr lang="en-US" altLang="ko-KR" dirty="0" smtClean="0"/>
              <a:t>(</a:t>
            </a:r>
            <a:r>
              <a:rPr lang="ko-KR" altLang="en-US" dirty="0" smtClean="0"/>
              <a:t>진행 완료 개수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전체 개수*</a:t>
            </a:r>
            <a:r>
              <a:rPr lang="en-US" altLang="ko-KR" dirty="0" smtClean="0"/>
              <a:t>100)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69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AACC5A8C-82AD-4880-94AF-5AFCAAFF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A78BE75-CCEC-4A06-AF16-26D0DC863852}"/>
              </a:ext>
            </a:extLst>
          </p:cNvPr>
          <p:cNvSpPr/>
          <p:nvPr/>
        </p:nvSpPr>
        <p:spPr>
          <a:xfrm>
            <a:off x="0" y="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/>
              <a:t>02. </a:t>
            </a:r>
            <a:r>
              <a:rPr lang="ko-KR" altLang="en-US" sz="2400" b="1" dirty="0"/>
              <a:t>프로젝트 요구사양 및 기능</a:t>
            </a:r>
            <a:endParaRPr lang="en-US" altLang="ko-KR" sz="2400" b="1" dirty="0"/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	 </a:t>
            </a:r>
            <a:r>
              <a:rPr lang="en-US" altLang="ko-KR" sz="2000" b="1" dirty="0"/>
              <a:t>2</a:t>
            </a:r>
            <a:r>
              <a:rPr lang="en-US" altLang="ko-KR" sz="2000" b="1" dirty="0" smtClean="0"/>
              <a:t>-4</a:t>
            </a:r>
            <a:r>
              <a:rPr lang="en-US" altLang="ko-KR" sz="2000" b="1" dirty="0"/>
              <a:t>. </a:t>
            </a:r>
            <a:r>
              <a:rPr lang="ko-KR" altLang="en-US" sz="2000" b="1" dirty="0"/>
              <a:t>프로젝트 </a:t>
            </a:r>
            <a:r>
              <a:rPr lang="ko-KR" altLang="en-US" sz="2000" b="1" dirty="0" smtClean="0"/>
              <a:t>개발환경</a:t>
            </a:r>
            <a:endParaRPr lang="en-US" altLang="ko-KR" sz="2000" b="1" dirty="0"/>
          </a:p>
        </p:txBody>
      </p:sp>
      <p:pic>
        <p:nvPicPr>
          <p:cNvPr id="36" name="Picture 2" descr="C:\Users\toore\Desktop\KakaoTalk_20190417_165120817.png">
            <a:extLst>
              <a:ext uri="{FF2B5EF4-FFF2-40B4-BE49-F238E27FC236}">
                <a16:creationId xmlns:a16="http://schemas.microsoft.com/office/drawing/2014/main" id="{B089A465-15AD-485D-85FF-9A413B65F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56" y="6283165"/>
            <a:ext cx="1106533" cy="511492"/>
          </a:xfrm>
          <a:prstGeom prst="rect">
            <a:avLst/>
          </a:prstGeom>
          <a:noFill/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3170F1A-11A3-484E-B16E-C856E04ED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263" y="1627833"/>
            <a:ext cx="4203560" cy="3152670"/>
          </a:xfrm>
          <a:prstGeom prst="rect">
            <a:avLst/>
          </a:prstGeom>
        </p:spPr>
      </p:pic>
      <p:pic>
        <p:nvPicPr>
          <p:cNvPr id="4" name="그림 3" descr="Samsung &lt;strong&gt;Galaxy&lt;/strong&gt; Grand Prime มือถือสำหรับคนรัก selfie ...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66" y="1627833"/>
            <a:ext cx="4873451" cy="32489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2217" y="4780503"/>
            <a:ext cx="3719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365E77"/>
                </a:solidFill>
              </a:rPr>
              <a:t>Android Smart Phone User</a:t>
            </a:r>
            <a:endParaRPr lang="ko-KR" altLang="en-US" sz="2000" b="1" dirty="0">
              <a:solidFill>
                <a:srgbClr val="365E7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4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753</Words>
  <Application>Microsoft Office PowerPoint</Application>
  <PresentationFormat>와이드스크린</PresentationFormat>
  <Paragraphs>175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konyang</cp:lastModifiedBy>
  <cp:revision>31</cp:revision>
  <dcterms:created xsi:type="dcterms:W3CDTF">2019-08-21T03:19:36Z</dcterms:created>
  <dcterms:modified xsi:type="dcterms:W3CDTF">2019-10-10T06:39:21Z</dcterms:modified>
</cp:coreProperties>
</file>