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8" r:id="rId3"/>
    <p:sldId id="259" r:id="rId4"/>
    <p:sldId id="267" r:id="rId5"/>
    <p:sldId id="268" r:id="rId6"/>
    <p:sldId id="278" r:id="rId7"/>
    <p:sldId id="271" r:id="rId8"/>
    <p:sldId id="270" r:id="rId9"/>
    <p:sldId id="274" r:id="rId10"/>
    <p:sldId id="272" r:id="rId11"/>
    <p:sldId id="277" r:id="rId12"/>
    <p:sldId id="279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연 유" initials="채유" lastIdx="1" clrIdx="0">
    <p:extLst>
      <p:ext uri="{19B8F6BF-5375-455C-9EA6-DF929625EA0E}">
        <p15:presenceInfo xmlns:p15="http://schemas.microsoft.com/office/powerpoint/2012/main" userId="3b2defec89aa6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65E77"/>
    <a:srgbClr val="3A3A3C"/>
    <a:srgbClr val="81C0E5"/>
    <a:srgbClr val="424953"/>
    <a:srgbClr val="C4C4C4"/>
    <a:srgbClr val="9DCDEB"/>
    <a:srgbClr val="497FA3"/>
    <a:srgbClr val="17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0" autoAdjust="0"/>
    <p:restoredTop sz="82663" autoAdjust="0"/>
  </p:normalViewPr>
  <p:slideViewPr>
    <p:cSldViewPr snapToGrid="0">
      <p:cViewPr varScale="1">
        <p:scale>
          <a:sx n="71" d="100"/>
          <a:sy n="71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403C-A913-49CA-B12A-A9BD76CA239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802-3994-411A-9E69-A6AF884E9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조직 구성</a:t>
            </a:r>
            <a:r>
              <a:rPr lang="en-US" altLang="ko-KR" dirty="0"/>
              <a:t>, </a:t>
            </a:r>
            <a:r>
              <a:rPr lang="ko-KR" altLang="en-US" dirty="0"/>
              <a:t>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 요구사양 및 기능 순으로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7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주요 산출물입니다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발표에 앞서</a:t>
            </a:r>
            <a:r>
              <a:rPr lang="en-US" altLang="ko-KR" dirty="0"/>
              <a:t>, </a:t>
            </a:r>
            <a:r>
              <a:rPr lang="ko-KR" altLang="en-US" dirty="0" err="1"/>
              <a:t>무지외반증의</a:t>
            </a:r>
            <a:r>
              <a:rPr lang="ko-KR" altLang="en-US" dirty="0"/>
              <a:t> 개념에 대해 먼저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무지외반증이란</a:t>
            </a:r>
            <a:r>
              <a:rPr lang="en-US" altLang="ko-KR" dirty="0"/>
              <a:t>, </a:t>
            </a:r>
            <a:r>
              <a:rPr lang="ko-KR" altLang="en-US" dirty="0"/>
              <a:t>엄지발가락이 검지발가락 쪽으로 휘어져 통증이 발생하는 질병을 일컫는데요</a:t>
            </a:r>
            <a:r>
              <a:rPr lang="en-US" altLang="ko-KR" dirty="0"/>
              <a:t>, </a:t>
            </a:r>
            <a:r>
              <a:rPr lang="ko-KR" altLang="en-US" dirty="0"/>
              <a:t>보통 엄지발가락이 </a:t>
            </a:r>
            <a:r>
              <a:rPr lang="en-US" altLang="ko-KR" dirty="0"/>
              <a:t>15</a:t>
            </a:r>
            <a:r>
              <a:rPr lang="ko-KR" altLang="en-US" dirty="0"/>
              <a:t>도 이상 휘었을 때를 </a:t>
            </a:r>
            <a:r>
              <a:rPr lang="ko-KR" altLang="en-US" dirty="0" err="1"/>
              <a:t>무지외반증이라고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무지외반증은</a:t>
            </a:r>
            <a:r>
              <a:rPr lang="ko-KR" altLang="en-US" dirty="0"/>
              <a:t> 워커</a:t>
            </a:r>
            <a:r>
              <a:rPr lang="en-US" altLang="ko-KR" dirty="0"/>
              <a:t>, </a:t>
            </a:r>
            <a:r>
              <a:rPr lang="ko-KR" altLang="en-US" dirty="0"/>
              <a:t>하이힐 뿐만 아니라 본인의 발에 맞지 않는 신발이나</a:t>
            </a:r>
            <a:r>
              <a:rPr lang="en-US" altLang="ko-KR" dirty="0"/>
              <a:t>, </a:t>
            </a:r>
            <a:r>
              <a:rPr lang="ko-KR" altLang="en-US" dirty="0" err="1"/>
              <a:t>발볼이</a:t>
            </a:r>
            <a:r>
              <a:rPr lang="ko-KR" altLang="en-US" dirty="0"/>
              <a:t> 좁은 신발을 자주 신게 되면 발병 가능성이 높아지게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방치했을 시 증상이 심해져 무릎</a:t>
            </a:r>
            <a:r>
              <a:rPr lang="en-US" altLang="ko-KR" dirty="0"/>
              <a:t>, 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골반 등에 합병증이 동반되기도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간단한 스트레칭이나</a:t>
            </a:r>
            <a:r>
              <a:rPr lang="en-US" altLang="ko-KR" dirty="0"/>
              <a:t>, </a:t>
            </a:r>
            <a:r>
              <a:rPr lang="ko-KR" altLang="en-US" dirty="0"/>
              <a:t>본인에게 맞는 신발을 신는 것만으로도 증상을 호전 시키는 데에 많은 도움을 줍니다</a:t>
            </a:r>
            <a:r>
              <a:rPr lang="en-US" altLang="ko-KR" dirty="0"/>
              <a:t>. </a:t>
            </a:r>
            <a:r>
              <a:rPr lang="ko-KR" altLang="en-US" dirty="0"/>
              <a:t>그리하여 저희는 </a:t>
            </a:r>
            <a:r>
              <a:rPr lang="ko-KR" altLang="en-US" dirty="0" err="1"/>
              <a:t>무지외반증을</a:t>
            </a:r>
            <a:r>
              <a:rPr lang="ko-KR" altLang="en-US" dirty="0"/>
              <a:t> 사용자에게 맞는 신발을 추천하고</a:t>
            </a:r>
            <a:r>
              <a:rPr lang="en-US" altLang="ko-KR" dirty="0"/>
              <a:t>, </a:t>
            </a:r>
            <a:r>
              <a:rPr lang="ko-KR" altLang="en-US" dirty="0"/>
              <a:t>스트레칭을 유도함으로써 사용자가 </a:t>
            </a:r>
            <a:r>
              <a:rPr lang="ko-KR" altLang="en-US" dirty="0" err="1"/>
              <a:t>무지외반증을</a:t>
            </a:r>
            <a:r>
              <a:rPr lang="ko-KR" altLang="en-US" dirty="0"/>
              <a:t> 예방하고 관리할 수 있는 앱을 만들고자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 목적입니다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9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개발과정 및 일정입니다</a:t>
            </a:r>
            <a:r>
              <a:rPr lang="en-US" altLang="ko-KR" dirty="0"/>
              <a:t>. 1</a:t>
            </a:r>
            <a:r>
              <a:rPr lang="ko-KR" altLang="en-US" dirty="0"/>
              <a:t>주차에는 제안 단계에서 팀 구성과</a:t>
            </a:r>
            <a:r>
              <a:rPr lang="en-US" altLang="ko-KR" dirty="0"/>
              <a:t> </a:t>
            </a:r>
            <a:r>
              <a:rPr lang="ko-KR" altLang="en-US" dirty="0"/>
              <a:t>주제 선정을 하였으며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~4</a:t>
            </a:r>
            <a:r>
              <a:rPr lang="ko-KR" altLang="en-US" dirty="0"/>
              <a:t>주차에는 요구사항을 분석하였습니다</a:t>
            </a:r>
            <a:r>
              <a:rPr lang="en-US" altLang="ko-KR" dirty="0"/>
              <a:t>. 5</a:t>
            </a:r>
            <a:r>
              <a:rPr lang="ko-KR" altLang="en-US" dirty="0"/>
              <a:t>주차</a:t>
            </a:r>
            <a:r>
              <a:rPr lang="en-US" altLang="ko-KR" dirty="0"/>
              <a:t>~7</a:t>
            </a:r>
            <a:r>
              <a:rPr lang="ko-KR" altLang="en-US" dirty="0"/>
              <a:t>주차에는 설계로 프로젝트의 구체적인 모듈을 형성하는 활동을 주로 하였습니다</a:t>
            </a:r>
            <a:r>
              <a:rPr lang="en-US" altLang="ko-KR" dirty="0"/>
              <a:t>. 7</a:t>
            </a:r>
            <a:r>
              <a:rPr lang="ko-KR" altLang="en-US" dirty="0"/>
              <a:t>주차</a:t>
            </a:r>
            <a:r>
              <a:rPr lang="en-US" altLang="ko-KR" dirty="0"/>
              <a:t>~12</a:t>
            </a:r>
            <a:r>
              <a:rPr lang="ko-KR" altLang="en-US" dirty="0"/>
              <a:t>주차는 프로젝트 구현을 할 예정입니다</a:t>
            </a:r>
            <a:r>
              <a:rPr lang="en-US" altLang="ko-KR" dirty="0"/>
              <a:t>. 12</a:t>
            </a:r>
            <a:r>
              <a:rPr lang="ko-KR" altLang="en-US" dirty="0"/>
              <a:t>주차</a:t>
            </a:r>
            <a:r>
              <a:rPr lang="en-US" altLang="ko-KR" dirty="0"/>
              <a:t>~15</a:t>
            </a:r>
            <a:r>
              <a:rPr lang="ko-KR" altLang="en-US" dirty="0"/>
              <a:t>주차 시험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~16</a:t>
            </a:r>
            <a:r>
              <a:rPr lang="ko-KR" altLang="en-US" dirty="0"/>
              <a:t>주차 완료 예정</a:t>
            </a:r>
            <a:r>
              <a:rPr lang="en-US" altLang="ko-KR" dirty="0"/>
              <a:t>. </a:t>
            </a:r>
            <a:r>
              <a:rPr lang="ko-KR" altLang="en-US" dirty="0"/>
              <a:t>일정은 상황에 따라 유동적으로 변경될 가능성이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6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아키텍처입니다</a:t>
            </a:r>
            <a:r>
              <a:rPr lang="en-US" altLang="ko-KR" dirty="0"/>
              <a:t>. </a:t>
            </a:r>
            <a:r>
              <a:rPr lang="ko-KR" altLang="en-US" dirty="0"/>
              <a:t>어플리케이션의 주요 모듈인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어플리케이션 소프트웨어에 들어가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일정입니다</a:t>
            </a:r>
            <a:r>
              <a:rPr lang="en-US" altLang="ko-KR" dirty="0"/>
              <a:t>. </a:t>
            </a:r>
            <a:r>
              <a:rPr lang="ko-KR" altLang="en-US" dirty="0"/>
              <a:t>일정은 상황에 따라 변경될 예정입니다</a:t>
            </a:r>
            <a:r>
              <a:rPr lang="en-US" altLang="ko-KR" dirty="0"/>
              <a:t>. </a:t>
            </a:r>
            <a:r>
              <a:rPr lang="ko-KR" altLang="en-US" dirty="0"/>
              <a:t>대략적인 일정을 참고해주세요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저번 학기 프로젝트를 더 개발하고자 하기 때문에</a:t>
            </a:r>
            <a:r>
              <a:rPr lang="en-US" altLang="ko-KR" dirty="0"/>
              <a:t>, </a:t>
            </a:r>
            <a:r>
              <a:rPr lang="ko-KR" altLang="en-US" dirty="0"/>
              <a:t>지난 학기에는 못하였지만 이번 학기에 변경하고자 하는 내용이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0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FE0-41FD-4B9E-9731-D573F70AD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F201-4156-40AF-8059-E37F551717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05E-99C9-4C29-8240-892D742227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5C2-FE43-4EFE-B594-25D60CEB30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F6C0-53C9-4C30-B783-C765F1A773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73F3-ECA3-4B8E-9328-3132092F6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71C-A6DB-4C8A-AA97-AFD31B13EA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24C-4811-4946-899B-EA0F26DD73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952-7233-4E55-A0C8-BB60F38CA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CC54-5D8D-4C0D-9AC2-0434AB7A6A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2DDA-C994-4ED7-A8FE-B0F3693BDA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6E5-CADD-4343-B88D-ADE32B9216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3862-DDD5-4700-B727-8C25780372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D3F3-1C6B-45D5-8315-A9D2AB3BAD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8C7-C104-4128-9745-C060C2AA0A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52D-7CBA-4A2E-9148-C19114EC22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70F-36F6-4F52-8B12-8B9CA48F1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E08-7F35-4358-A4F6-7C195C284D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D99D-ED40-453B-B628-5BD000E744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6F0-4C26-482A-A40F-89CA70A51A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A422-4699-42DF-B706-822F9E7663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E07A-4773-4CC8-852C-751F9F3B57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E15F-D3AE-4379-BBA2-21646B5261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4C96-558A-4BB0-AEB6-C1B16F4B1F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8" y="620257"/>
            <a:ext cx="787616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prstClr val="white"/>
                </a:solidFill>
              </a:rPr>
              <a:t>무지외반증</a:t>
            </a:r>
            <a:r>
              <a:rPr lang="ko-KR" altLang="en-US" sz="3200" b="1" dirty="0">
                <a:solidFill>
                  <a:prstClr val="white"/>
                </a:solidFill>
              </a:rPr>
              <a:t> 예방</a:t>
            </a:r>
            <a:r>
              <a:rPr lang="en-US" altLang="ko-KR" sz="3200" b="1" dirty="0">
                <a:solidFill>
                  <a:prstClr val="white"/>
                </a:solidFill>
              </a:rPr>
              <a:t>&amp;</a:t>
            </a:r>
            <a:r>
              <a:rPr lang="ko-KR" altLang="en-US" sz="3200" b="1" dirty="0">
                <a:solidFill>
                  <a:prstClr val="white"/>
                </a:solidFill>
              </a:rPr>
              <a:t>관리 앱 </a:t>
            </a:r>
            <a:r>
              <a:rPr lang="en-US" altLang="ko-KR" sz="2000" b="1" dirty="0">
                <a:solidFill>
                  <a:prstClr val="white"/>
                </a:solidFill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</a:rPr>
              <a:t>분석</a:t>
            </a:r>
            <a:r>
              <a:rPr lang="en-US" altLang="ko-KR" sz="2000" b="1" dirty="0">
                <a:solidFill>
                  <a:prstClr val="white"/>
                </a:solidFill>
              </a:rPr>
              <a:t>~</a:t>
            </a:r>
            <a:r>
              <a:rPr lang="ko-KR" altLang="en-US" sz="2000" b="1" dirty="0">
                <a:solidFill>
                  <a:prstClr val="white"/>
                </a:solidFill>
              </a:rPr>
              <a:t>설계</a:t>
            </a:r>
            <a:r>
              <a:rPr lang="en-US" altLang="ko-KR" sz="2000" b="1" dirty="0">
                <a:solidFill>
                  <a:prstClr val="white"/>
                </a:solidFill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Toe Bone Twist </a:t>
            </a:r>
            <a:r>
              <a:rPr lang="en-US" altLang="ko-KR" sz="900" dirty="0">
                <a:solidFill>
                  <a:schemeClr val="bg1"/>
                </a:solidFill>
              </a:rPr>
              <a:t>Prevention</a:t>
            </a:r>
            <a:r>
              <a:rPr lang="en-US" altLang="ko-KR" sz="900" b="1" dirty="0">
                <a:solidFill>
                  <a:schemeClr val="bg1"/>
                </a:solidFill>
              </a:rPr>
              <a:t> &amp; </a:t>
            </a:r>
            <a:r>
              <a:rPr lang="en-US" altLang="ko-KR" sz="900" dirty="0">
                <a:solidFill>
                  <a:prstClr val="white"/>
                </a:solidFill>
              </a:rPr>
              <a:t>Management App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버전 </a:t>
            </a:r>
            <a:r>
              <a:rPr lang="en-US" altLang="ko-KR" sz="1200" dirty="0">
                <a:solidFill>
                  <a:prstClr val="white"/>
                </a:solidFill>
              </a:rPr>
              <a:t>v2.3.0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1" y="1909799"/>
            <a:ext cx="1778766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작성자 </a:t>
            </a:r>
            <a:r>
              <a:rPr lang="en-US" altLang="ko-KR" sz="1200" dirty="0">
                <a:solidFill>
                  <a:prstClr val="white"/>
                </a:solidFill>
              </a:rPr>
              <a:t>[PM]</a:t>
            </a:r>
            <a:r>
              <a:rPr lang="ko-KR" altLang="en-US" sz="1200" dirty="0">
                <a:solidFill>
                  <a:prstClr val="white"/>
                </a:solidFill>
              </a:rPr>
              <a:t>유채연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76434"/>
              </p:ext>
            </p:extLst>
          </p:nvPr>
        </p:nvGraphicFramePr>
        <p:xfrm>
          <a:off x="4465243" y="5712553"/>
          <a:ext cx="6201628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[PM]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유채연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[QA]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이수현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[ENG]</a:t>
                      </a:r>
                    </a:p>
                    <a:p>
                      <a:pPr algn="ctr" latinLnBrk="1"/>
                      <a:r>
                        <a:rPr lang="ko-KR" altLang="en-US" sz="1100" b="1" dirty="0" err="1"/>
                        <a:t>임창민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[CM]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이원식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99D4E7-3D66-44A3-9324-F2D5D39535FB}"/>
              </a:ext>
            </a:extLst>
          </p:cNvPr>
          <p:cNvSpPr txBox="1"/>
          <p:nvPr/>
        </p:nvSpPr>
        <p:spPr>
          <a:xfrm>
            <a:off x="3761247" y="6041119"/>
            <a:ext cx="95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ECF175-D613-4F3B-92A4-F566F6C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이전 프로젝트에서 개선된 내용</a:t>
            </a:r>
            <a:endParaRPr lang="en-US" altLang="ko-KR" sz="24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783771"/>
            <a:ext cx="12192000" cy="5194997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7176" y="788679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Before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stCxn id="17" idx="0"/>
            <a:endCxn id="17" idx="2"/>
          </p:cNvCxnSpPr>
          <p:nvPr/>
        </p:nvCxnSpPr>
        <p:spPr>
          <a:xfrm>
            <a:off x="6096000" y="783771"/>
            <a:ext cx="0" cy="5194997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921" y="764523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After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72719" y="1517516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365E77"/>
                </a:solidFill>
              </a:rPr>
              <a:t>  설문조사 결과 </a:t>
            </a:r>
            <a:r>
              <a:rPr lang="en-US" altLang="ko-KR" b="1" dirty="0">
                <a:solidFill>
                  <a:srgbClr val="365E77"/>
                </a:solidFill>
              </a:rPr>
              <a:t>+ </a:t>
            </a:r>
            <a:r>
              <a:rPr lang="ko-KR" altLang="en-US" b="1" dirty="0">
                <a:solidFill>
                  <a:srgbClr val="365E77"/>
                </a:solidFill>
              </a:rPr>
              <a:t>각도  </a:t>
            </a:r>
            <a:r>
              <a:rPr lang="en-US" altLang="ko-KR" b="1" dirty="0">
                <a:solidFill>
                  <a:srgbClr val="365E77"/>
                </a:solidFill>
              </a:rPr>
              <a:t>	   </a:t>
            </a:r>
            <a:r>
              <a:rPr lang="ko-KR" altLang="en-US" b="1" dirty="0" err="1">
                <a:solidFill>
                  <a:srgbClr val="365E77"/>
                </a:solidFill>
              </a:rPr>
              <a:t>무지외반증</a:t>
            </a:r>
            <a:r>
              <a:rPr lang="ko-KR" altLang="en-US" b="1" dirty="0">
                <a:solidFill>
                  <a:srgbClr val="365E77"/>
                </a:solidFill>
              </a:rPr>
              <a:t> 가능성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9133725" y="1635394"/>
            <a:ext cx="349321" cy="359596"/>
          </a:xfrm>
          <a:prstGeom prst="rightArrow">
            <a:avLst>
              <a:gd name="adj1" fmla="val 3857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62444" y="2434975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365E77"/>
                </a:solidFill>
              </a:rPr>
              <a:t>스트레칭 동영상 직접 출력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62444" y="5173279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rgbClr val="365E77"/>
                </a:solidFill>
              </a:rPr>
              <a:t>튜토리얼</a:t>
            </a:r>
            <a:r>
              <a:rPr lang="ko-KR" altLang="en-US" b="1" dirty="0">
                <a:solidFill>
                  <a:srgbClr val="365E77"/>
                </a:solidFill>
              </a:rPr>
              <a:t> 제공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72719" y="3347743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365E77"/>
                </a:solidFill>
              </a:rPr>
              <a:t>카메라 직접 촬영 가능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62444" y="4260511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365E77"/>
                </a:solidFill>
              </a:rPr>
              <a:t>관심 상품 모아보기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76719" y="1517515"/>
            <a:ext cx="5342562" cy="3669837"/>
            <a:chOff x="376719" y="1517515"/>
            <a:chExt cx="5342562" cy="366983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76719" y="1517515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설문조사 결과 </a:t>
              </a:r>
              <a:r>
                <a:rPr lang="en-US" altLang="ko-KR" b="1" dirty="0">
                  <a:solidFill>
                    <a:srgbClr val="365E77"/>
                  </a:solidFill>
                </a:rPr>
                <a:t>	    </a:t>
              </a:r>
              <a:r>
                <a:rPr lang="ko-KR" altLang="en-US" b="1" dirty="0">
                  <a:solidFill>
                    <a:srgbClr val="365E77"/>
                  </a:solidFill>
                </a:rPr>
                <a:t>표정 아이콘</a:t>
              </a:r>
              <a:r>
                <a:rPr lang="en-US" altLang="ko-KR" b="1" dirty="0">
                  <a:solidFill>
                    <a:srgbClr val="365E77"/>
                  </a:solidFill>
                </a:rPr>
                <a:t>	</a:t>
              </a:r>
              <a:endParaRPr lang="ko-KR" altLang="en-US" b="1" dirty="0">
                <a:solidFill>
                  <a:srgbClr val="365E77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2873339" y="1635393"/>
              <a:ext cx="349321" cy="359596"/>
            </a:xfrm>
            <a:prstGeom prst="rightArrow">
              <a:avLst>
                <a:gd name="adj1" fmla="val 38572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7244" y="2398819"/>
              <a:ext cx="3761510" cy="2788533"/>
              <a:chOff x="992584" y="2230746"/>
              <a:chExt cx="3761510" cy="2788533"/>
            </a:xfrm>
          </p:grpSpPr>
          <p:pic>
            <p:nvPicPr>
              <p:cNvPr id="1025" name="_x326192992" descr="DRW0000284c31e1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990"/>
              <a:stretch/>
            </p:blipFill>
            <p:spPr bwMode="auto">
              <a:xfrm>
                <a:off x="992584" y="2230746"/>
                <a:ext cx="3761510" cy="2788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그룹 23"/>
              <p:cNvGrpSpPr/>
              <p:nvPr/>
            </p:nvGrpSpPr>
            <p:grpSpPr>
              <a:xfrm>
                <a:off x="3802603" y="3198021"/>
                <a:ext cx="659860" cy="592931"/>
                <a:chOff x="5168775" y="3745824"/>
                <a:chExt cx="676930" cy="578173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5168775" y="3745824"/>
                  <a:ext cx="676930" cy="578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4" name="_x326192992" descr="DRW0000284c31e1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950" t="16885" r="10485" b="75818"/>
                <a:stretch/>
              </p:blipFill>
              <p:spPr bwMode="auto">
                <a:xfrm>
                  <a:off x="5293485" y="3797806"/>
                  <a:ext cx="472612" cy="4520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1" name="그룹 40"/>
          <p:cNvGrpSpPr/>
          <p:nvPr/>
        </p:nvGrpSpPr>
        <p:grpSpPr>
          <a:xfrm>
            <a:off x="386995" y="1517515"/>
            <a:ext cx="5342562" cy="3670895"/>
            <a:chOff x="386995" y="1516457"/>
            <a:chExt cx="5342562" cy="367089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86995" y="1516457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스트레칭 동영상 링크 연결</a:t>
              </a:r>
            </a:p>
          </p:txBody>
        </p:sp>
        <p:pic>
          <p:nvPicPr>
            <p:cNvPr id="1027" name="_x326157352" descr="EMB0000284c31e9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70"/>
            <a:stretch/>
          </p:blipFill>
          <p:spPr bwMode="auto">
            <a:xfrm>
              <a:off x="1227463" y="2434182"/>
              <a:ext cx="3661625" cy="2753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386994" y="1517515"/>
            <a:ext cx="5342562" cy="4228022"/>
            <a:chOff x="386994" y="1513477"/>
            <a:chExt cx="5342562" cy="4228022"/>
          </a:xfrm>
        </p:grpSpPr>
        <p:pic>
          <p:nvPicPr>
            <p:cNvPr id="1029" name="_x326148784" descr="EMB0000284c31ea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9" b="36910"/>
            <a:stretch/>
          </p:blipFill>
          <p:spPr bwMode="auto">
            <a:xfrm>
              <a:off x="1503265" y="2176550"/>
              <a:ext cx="3089468" cy="356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386994" y="1513477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카메라 촬영 불가 갤러리 사진 불러오기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1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프로젝트 주요 산출물 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350CE7F-FDBE-46FC-B49A-6E111892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432"/>
              </p:ext>
            </p:extLst>
          </p:nvPr>
        </p:nvGraphicFramePr>
        <p:xfrm>
          <a:off x="108921" y="1486668"/>
          <a:ext cx="11974158" cy="414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6311">
                  <a:extLst>
                    <a:ext uri="{9D8B030D-6E8A-4147-A177-3AD203B41FA5}">
                      <a16:colId xmlns:a16="http://schemas.microsoft.com/office/drawing/2014/main" val="3794105762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232953442"/>
                    </a:ext>
                  </a:extLst>
                </a:gridCol>
                <a:gridCol w="8141172">
                  <a:extLst>
                    <a:ext uri="{9D8B030D-6E8A-4147-A177-3AD203B41FA5}">
                      <a16:colId xmlns:a16="http://schemas.microsoft.com/office/drawing/2014/main" val="3686530505"/>
                    </a:ext>
                  </a:extLst>
                </a:gridCol>
                <a:gridCol w="1928700">
                  <a:extLst>
                    <a:ext uri="{9D8B030D-6E8A-4147-A177-3AD203B41FA5}">
                      <a16:colId xmlns:a16="http://schemas.microsoft.com/office/drawing/2014/main" val="2325126644"/>
                    </a:ext>
                  </a:extLst>
                </a:gridCol>
              </a:tblGrid>
              <a:tr h="547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역할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산출물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모듈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23047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시간표 모음집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편성서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개발완료보고서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 데이터 분석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비교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407"/>
                  </a:ext>
                </a:extLst>
              </a:tr>
              <a:tr h="103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품질보증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시스템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관리 조정 위원회 회의 결과 보고서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통합 시험 결과서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테스트계획서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 심사서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촬영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 사이즈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805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임창민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설계서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기본설계서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상세설계서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S/W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신발 추천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374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 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회의록 및 모든 문서 틀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스트레칭 제공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튜토리얼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54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C16CDB-EDE0-4FFE-8F07-6FEDA30A303D}"/>
              </a:ext>
            </a:extLst>
          </p:cNvPr>
          <p:cNvSpPr txBox="1"/>
          <p:nvPr/>
        </p:nvSpPr>
        <p:spPr>
          <a:xfrm>
            <a:off x="9310343" y="5997651"/>
            <a:ext cx="33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개발 계획서 </a:t>
            </a:r>
            <a:r>
              <a:rPr lang="en-US" altLang="ko-KR" sz="1600" dirty="0"/>
              <a:t>5.3 </a:t>
            </a:r>
            <a:r>
              <a:rPr lang="ko-KR" altLang="en-US" sz="16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3655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3048000" y="2105561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65E77"/>
                </a:solidFill>
              </a:rPr>
              <a:t>Q</a:t>
            </a:r>
            <a:r>
              <a:rPr lang="en-US" altLang="ko-KR" sz="13800" b="1" dirty="0">
                <a:solidFill>
                  <a:srgbClr val="81C0E5"/>
                </a:solidFill>
              </a:rPr>
              <a:t>&amp;</a:t>
            </a:r>
            <a:r>
              <a:rPr lang="en-US" altLang="ko-KR" sz="16600" b="1" dirty="0">
                <a:solidFill>
                  <a:srgbClr val="365E77"/>
                </a:solidFill>
              </a:rPr>
              <a:t>A</a:t>
            </a:r>
            <a:endParaRPr lang="en-US" altLang="ko-KR" sz="13800" b="1" dirty="0">
              <a:solidFill>
                <a:srgbClr val="365E77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1911" y="0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C303A"/>
                </a:solidFill>
              </a:rPr>
              <a:t>INDEX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FFBB0-585E-402A-8946-6ADAB219D2CD}"/>
              </a:ext>
            </a:extLst>
          </p:cNvPr>
          <p:cNvSpPr/>
          <p:nvPr/>
        </p:nvSpPr>
        <p:spPr>
          <a:xfrm>
            <a:off x="9107424" y="0"/>
            <a:ext cx="3084576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97D-D161-4975-8893-3C18EECEA428}"/>
              </a:ext>
            </a:extLst>
          </p:cNvPr>
          <p:cNvSpPr txBox="1"/>
          <p:nvPr/>
        </p:nvSpPr>
        <p:spPr>
          <a:xfrm>
            <a:off x="591911" y="977377"/>
            <a:ext cx="55040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/>
              <a:t>프로젝트 개요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1-1. </a:t>
            </a:r>
            <a:r>
              <a:rPr lang="ko-KR" altLang="en-US" sz="2000" dirty="0" err="1"/>
              <a:t>무지외반증의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r>
              <a:rPr lang="en-US" altLang="ko-KR" sz="2000" dirty="0"/>
              <a:t>  1-2. </a:t>
            </a:r>
            <a:r>
              <a:rPr lang="ko-KR" altLang="en-US" sz="2000" dirty="0"/>
              <a:t>프로젝트 개발배경 및 목적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02. </a:t>
            </a:r>
            <a:r>
              <a:rPr lang="ko-KR" altLang="en-US" sz="2000" b="1" dirty="0"/>
              <a:t>프로젝트 요구사양 및 기능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2-1. </a:t>
            </a:r>
            <a:r>
              <a:rPr lang="ko-KR" altLang="en-US" sz="2000" dirty="0"/>
              <a:t>프로젝트 주요 모듈 및 담당 개발자</a:t>
            </a:r>
            <a:endParaRPr lang="en-US" altLang="ko-KR" sz="2000" dirty="0"/>
          </a:p>
          <a:p>
            <a:r>
              <a:rPr lang="en-US" altLang="ko-KR" sz="2000" dirty="0"/>
              <a:t>  2-2. </a:t>
            </a:r>
            <a:r>
              <a:rPr lang="ko-KR" altLang="en-US" sz="2000" dirty="0"/>
              <a:t>프로젝트 아키텍처</a:t>
            </a:r>
            <a:endParaRPr lang="en-US" altLang="ko-KR" sz="2000" dirty="0"/>
          </a:p>
          <a:p>
            <a:r>
              <a:rPr lang="en-US" altLang="ko-KR" sz="2000" dirty="0"/>
              <a:t>  2-3. </a:t>
            </a:r>
            <a:r>
              <a:rPr lang="ko-KR" altLang="en-US" sz="2000" dirty="0"/>
              <a:t>프로젝트 개발과정</a:t>
            </a:r>
            <a:r>
              <a:rPr lang="en-US" altLang="ko-KR" sz="2000" dirty="0"/>
              <a:t> </a:t>
            </a:r>
            <a:r>
              <a:rPr lang="ko-KR" altLang="en-US" sz="2000" dirty="0"/>
              <a:t>및 일정</a:t>
            </a:r>
            <a:endParaRPr lang="en-US" altLang="ko-KR" sz="2000" dirty="0"/>
          </a:p>
          <a:p>
            <a:r>
              <a:rPr lang="en-US" altLang="ko-KR" sz="2000" dirty="0"/>
              <a:t>  2-4. </a:t>
            </a:r>
            <a:r>
              <a:rPr lang="ko-KR" altLang="en-US" sz="2000" dirty="0"/>
              <a:t>프로젝트 개발환경</a:t>
            </a:r>
            <a:endParaRPr lang="en-US" altLang="ko-KR" sz="2000" dirty="0"/>
          </a:p>
          <a:p>
            <a:r>
              <a:rPr lang="en-US" altLang="ko-KR" sz="2000" dirty="0"/>
              <a:t>  2-5. </a:t>
            </a:r>
            <a:r>
              <a:rPr lang="ko-KR" altLang="en-US" sz="2000" dirty="0"/>
              <a:t>프로젝트 주요 산출물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03. </a:t>
            </a:r>
            <a:r>
              <a:rPr lang="ko-KR" altLang="en-US" sz="2000" b="1" dirty="0"/>
              <a:t>이전 프로젝트에서 개선된 내용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04. </a:t>
            </a:r>
            <a:r>
              <a:rPr lang="ko-KR" altLang="en-US" sz="2000" b="1" dirty="0"/>
              <a:t>프로젝트 주요 산출물 </a:t>
            </a:r>
            <a:endParaRPr lang="en-US" altLang="ko-KR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A981A2-6F74-4514-B5AB-CF9795E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toore\Desktop\KakaoTalk_20190417_165120817.png">
            <a:extLst>
              <a:ext uri="{FF2B5EF4-FFF2-40B4-BE49-F238E27FC236}">
                <a16:creationId xmlns:a16="http://schemas.microsoft.com/office/drawing/2014/main" id="{D0F525B0-37FE-4022-943E-8D5D129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1-1.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무지외반증의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개념</a:t>
            </a:r>
            <a:endParaRPr lang="en-US" altLang="ko-KR" sz="2800" b="1" dirty="0">
              <a:solidFill>
                <a:srgbClr val="2C303A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1FFA5E-9540-4CDB-9297-56BC798D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43" y="2008534"/>
            <a:ext cx="4950513" cy="3725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B3836-7D47-48FD-BB43-2ABFEBE86AD2}"/>
              </a:ext>
            </a:extLst>
          </p:cNvPr>
          <p:cNvSpPr/>
          <p:nvPr/>
        </p:nvSpPr>
        <p:spPr>
          <a:xfrm>
            <a:off x="1316181" y="1278468"/>
            <a:ext cx="9559636" cy="500090"/>
          </a:xfrm>
          <a:prstGeom prst="rect">
            <a:avLst/>
          </a:prstGeom>
          <a:solidFill>
            <a:srgbClr val="424953"/>
          </a:solidFill>
          <a:ln>
            <a:solidFill>
              <a:srgbClr val="42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엄지발가락이 검지발가락 쪽으로 휘어져 통증이 발생하는 질병</a:t>
            </a:r>
          </a:p>
        </p:txBody>
      </p:sp>
    </p:spTree>
    <p:extLst>
      <p:ext uri="{BB962C8B-B14F-4D97-AF65-F5344CB8AC3E}">
        <p14:creationId xmlns:p14="http://schemas.microsoft.com/office/powerpoint/2010/main" val="2661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" y="1240349"/>
            <a:ext cx="5685395" cy="38110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260F7-548C-4A8D-A105-EAAC67A5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5" y="4963857"/>
            <a:ext cx="5685395" cy="11525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8E527A-FA8E-4465-9920-733E3DB9C1BC}"/>
              </a:ext>
            </a:extLst>
          </p:cNvPr>
          <p:cNvCxnSpPr>
            <a:cxnSpLocks/>
          </p:cNvCxnSpPr>
          <p:nvPr/>
        </p:nvCxnSpPr>
        <p:spPr>
          <a:xfrm>
            <a:off x="3409011" y="5601261"/>
            <a:ext cx="2549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konyang\Desktop\Why.PNG">
            <a:extLst>
              <a:ext uri="{FF2B5EF4-FFF2-40B4-BE49-F238E27FC236}">
                <a16:creationId xmlns:a16="http://schemas.microsoft.com/office/drawing/2014/main" id="{4C008BCE-AD33-43E7-8C8F-954CC673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42" y="1179271"/>
            <a:ext cx="5591622" cy="49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8B97B7-3C89-4B87-A3F4-D3B8DF7E51E7}"/>
              </a:ext>
            </a:extLst>
          </p:cNvPr>
          <p:cNvSpPr/>
          <p:nvPr/>
        </p:nvSpPr>
        <p:spPr>
          <a:xfrm>
            <a:off x="0" y="1545034"/>
            <a:ext cx="12192000" cy="4135394"/>
          </a:xfrm>
          <a:prstGeom prst="rect">
            <a:avLst/>
          </a:prstGeom>
          <a:solidFill>
            <a:srgbClr val="81C0E5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360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257B-5194-42F9-923D-5FD0863C432E}"/>
              </a:ext>
            </a:extLst>
          </p:cNvPr>
          <p:cNvSpPr txBox="1"/>
          <p:nvPr/>
        </p:nvSpPr>
        <p:spPr>
          <a:xfrm>
            <a:off x="11681255" y="6550223"/>
            <a:ext cx="51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2" y="1947275"/>
            <a:ext cx="2088845" cy="20869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707924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49" y="2200295"/>
            <a:ext cx="1684234" cy="158094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699158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461229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7" y="4670719"/>
            <a:ext cx="291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효율적인 발 상태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8956" y="4670719"/>
            <a:ext cx="354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본인 발에 맞는 신발 구매</a:t>
            </a:r>
          </a:p>
        </p:txBody>
      </p:sp>
      <p:sp>
        <p:nvSpPr>
          <p:cNvPr id="15" name="십자형 14"/>
          <p:cNvSpPr/>
          <p:nvPr/>
        </p:nvSpPr>
        <p:spPr>
          <a:xfrm>
            <a:off x="3764692" y="2747757"/>
            <a:ext cx="576648" cy="551936"/>
          </a:xfrm>
          <a:prstGeom prst="plus">
            <a:avLst>
              <a:gd name="adj" fmla="val 384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60" y="1988857"/>
            <a:ext cx="1361547" cy="20038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68401" y="4670719"/>
            <a:ext cx="283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</a:rPr>
              <a:t>무지외반증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 예방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관리</a:t>
            </a:r>
          </a:p>
        </p:txBody>
      </p:sp>
      <p:sp>
        <p:nvSpPr>
          <p:cNvPr id="21" name="등호 20"/>
          <p:cNvSpPr/>
          <p:nvPr/>
        </p:nvSpPr>
        <p:spPr>
          <a:xfrm>
            <a:off x="7636476" y="2677731"/>
            <a:ext cx="897924" cy="626076"/>
          </a:xfrm>
          <a:prstGeom prst="mathEqual">
            <a:avLst>
              <a:gd name="adj1" fmla="val 23520"/>
              <a:gd name="adj2" fmla="val 19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3244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C47F55-B5CA-4D21-869A-334B2014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6836"/>
              </p:ext>
            </p:extLst>
          </p:nvPr>
        </p:nvGraphicFramePr>
        <p:xfrm>
          <a:off x="87456" y="1459149"/>
          <a:ext cx="12023488" cy="45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24407014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138049702"/>
                    </a:ext>
                  </a:extLst>
                </a:gridCol>
              </a:tblGrid>
              <a:tr h="73267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3952ABB-9A4E-4AF1-A77A-5099ED9423E7}"/>
              </a:ext>
            </a:extLst>
          </p:cNvPr>
          <p:cNvGrpSpPr/>
          <p:nvPr/>
        </p:nvGrpSpPr>
        <p:grpSpPr>
          <a:xfrm>
            <a:off x="59950" y="2309152"/>
            <a:ext cx="806106" cy="527357"/>
            <a:chOff x="271018" y="2310435"/>
            <a:chExt cx="1627915" cy="5273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5AF12-FC3C-427B-9777-9FE88EEEEDDE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764A2D-1A67-4D5A-8453-A7BF9A53B9C9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6CF9B6-F5D5-41AC-8230-DA1B577E41A4}"/>
                </a:ext>
              </a:extLst>
            </p:cNvPr>
            <p:cNvSpPr/>
            <p:nvPr/>
          </p:nvSpPr>
          <p:spPr>
            <a:xfrm>
              <a:off x="537206" y="2310435"/>
              <a:ext cx="94268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제안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4DCD8-AD55-4341-B9A8-F8A52E2A0C3A}"/>
              </a:ext>
            </a:extLst>
          </p:cNvPr>
          <p:cNvGrpSpPr/>
          <p:nvPr/>
        </p:nvGrpSpPr>
        <p:grpSpPr>
          <a:xfrm>
            <a:off x="866056" y="2967044"/>
            <a:ext cx="2246795" cy="550930"/>
            <a:chOff x="271018" y="2317780"/>
            <a:chExt cx="1627915" cy="5200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150C51-1CB8-4501-90A9-DFAAAB02D7B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E90FF3-C531-4C5F-A07E-044EDD339962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B2EEDF-CF86-4909-9D0B-803248BAA0C1}"/>
                </a:ext>
              </a:extLst>
            </p:cNvPr>
            <p:cNvSpPr/>
            <p:nvPr/>
          </p:nvSpPr>
          <p:spPr>
            <a:xfrm>
              <a:off x="345207" y="2317780"/>
              <a:ext cx="338216" cy="295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23D6B-DD56-408A-9415-9EA387CE6ABC}"/>
              </a:ext>
            </a:extLst>
          </p:cNvPr>
          <p:cNvGrpSpPr/>
          <p:nvPr/>
        </p:nvGrpSpPr>
        <p:grpSpPr>
          <a:xfrm>
            <a:off x="3112851" y="3417378"/>
            <a:ext cx="2205803" cy="533230"/>
            <a:chOff x="271018" y="2320456"/>
            <a:chExt cx="1627915" cy="5173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78838-1694-4F5E-B8D3-CD7D57D73C21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08793F-3B36-4091-AA64-297E0E1A217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F8FC16-70AA-4040-8E6D-2A4E9ED4C1E3}"/>
                </a:ext>
              </a:extLst>
            </p:cNvPr>
            <p:cNvSpPr/>
            <p:nvPr/>
          </p:nvSpPr>
          <p:spPr>
            <a:xfrm>
              <a:off x="311266" y="2320456"/>
              <a:ext cx="344501" cy="304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설계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F12115-A372-4F89-94B4-9E6C3E7829A3}"/>
              </a:ext>
            </a:extLst>
          </p:cNvPr>
          <p:cNvGrpSpPr/>
          <p:nvPr/>
        </p:nvGrpSpPr>
        <p:grpSpPr>
          <a:xfrm>
            <a:off x="4572000" y="3990347"/>
            <a:ext cx="4545851" cy="517336"/>
            <a:chOff x="271018" y="2320456"/>
            <a:chExt cx="2136881" cy="5173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4059B4-7657-45FF-A155-FD4386E409EF}"/>
                </a:ext>
              </a:extLst>
            </p:cNvPr>
            <p:cNvSpPr/>
            <p:nvPr/>
          </p:nvSpPr>
          <p:spPr>
            <a:xfrm>
              <a:off x="271018" y="2634003"/>
              <a:ext cx="2136881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3ECC38-AFF8-4EFC-A24D-97B59B5FBABC}"/>
                </a:ext>
              </a:extLst>
            </p:cNvPr>
            <p:cNvSpPr/>
            <p:nvPr/>
          </p:nvSpPr>
          <p:spPr>
            <a:xfrm>
              <a:off x="274086" y="2689993"/>
              <a:ext cx="2119678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D376F1-4B61-40CD-8768-FCE2598EE24B}"/>
                </a:ext>
              </a:extLst>
            </p:cNvPr>
            <p:cNvSpPr/>
            <p:nvPr/>
          </p:nvSpPr>
          <p:spPr>
            <a:xfrm>
              <a:off x="311266" y="2320456"/>
              <a:ext cx="2194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구현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84A7B3-5A22-4DF6-BD01-B71315B1269D}"/>
              </a:ext>
            </a:extLst>
          </p:cNvPr>
          <p:cNvGrpSpPr/>
          <p:nvPr/>
        </p:nvGrpSpPr>
        <p:grpSpPr>
          <a:xfrm>
            <a:off x="8323385" y="4572998"/>
            <a:ext cx="3030415" cy="517336"/>
            <a:chOff x="271018" y="2320456"/>
            <a:chExt cx="2016423" cy="5173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40CE7A-5BD3-4221-9F6E-BEBF69E7E139}"/>
                </a:ext>
              </a:extLst>
            </p:cNvPr>
            <p:cNvSpPr/>
            <p:nvPr/>
          </p:nvSpPr>
          <p:spPr>
            <a:xfrm>
              <a:off x="271018" y="2634003"/>
              <a:ext cx="2016423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B855D-D2FC-41A0-9ADF-ECE565BD9B03}"/>
                </a:ext>
              </a:extLst>
            </p:cNvPr>
            <p:cNvSpPr/>
            <p:nvPr/>
          </p:nvSpPr>
          <p:spPr>
            <a:xfrm>
              <a:off x="274086" y="2689993"/>
              <a:ext cx="2013355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7322DB-ABB0-4F5B-949F-3548840686B0}"/>
                </a:ext>
              </a:extLst>
            </p:cNvPr>
            <p:cNvSpPr/>
            <p:nvPr/>
          </p:nvSpPr>
          <p:spPr>
            <a:xfrm>
              <a:off x="311266" y="2320456"/>
              <a:ext cx="3106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시험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1ABD-7528-4D82-A15A-A3E183F3EEBB}"/>
              </a:ext>
            </a:extLst>
          </p:cNvPr>
          <p:cNvGrpSpPr/>
          <p:nvPr/>
        </p:nvGrpSpPr>
        <p:grpSpPr>
          <a:xfrm>
            <a:off x="10612877" y="5314488"/>
            <a:ext cx="1579123" cy="500508"/>
            <a:chOff x="271018" y="2337284"/>
            <a:chExt cx="1627915" cy="5005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D6BC9E-9D49-49CD-AD3A-EE39D3761C9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B9AF5-BB62-41E4-904A-275485C7EC5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CDFDFC-B497-44CC-B87D-2E6B9886DD6D}"/>
                </a:ext>
              </a:extLst>
            </p:cNvPr>
            <p:cNvSpPr/>
            <p:nvPr/>
          </p:nvSpPr>
          <p:spPr>
            <a:xfrm>
              <a:off x="271018" y="2337284"/>
              <a:ext cx="48121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완료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1AE741-D628-4813-BF4A-244E5C44705B}"/>
              </a:ext>
            </a:extLst>
          </p:cNvPr>
          <p:cNvSpPr txBox="1"/>
          <p:nvPr/>
        </p:nvSpPr>
        <p:spPr>
          <a:xfrm>
            <a:off x="129490" y="28693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~08.29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48015-EBE6-425F-80AB-8FDAE3C9DF99}"/>
              </a:ext>
            </a:extLst>
          </p:cNvPr>
          <p:cNvSpPr txBox="1"/>
          <p:nvPr/>
        </p:nvSpPr>
        <p:spPr>
          <a:xfrm>
            <a:off x="2354386" y="2971881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~09.18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3CED9-F2FA-4FCA-B66F-6D088B4C1CD7}"/>
              </a:ext>
            </a:extLst>
          </p:cNvPr>
          <p:cNvSpPr txBox="1"/>
          <p:nvPr/>
        </p:nvSpPr>
        <p:spPr>
          <a:xfrm>
            <a:off x="4682189" y="3509237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~10.09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F640F-9D74-4B94-8495-6DBD455DB38A}"/>
              </a:ext>
            </a:extLst>
          </p:cNvPr>
          <p:cNvSpPr txBox="1"/>
          <p:nvPr/>
        </p:nvSpPr>
        <p:spPr>
          <a:xfrm>
            <a:off x="8369278" y="39680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~11.15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F0604-F9E9-462C-B9AE-1E948F047CDF}"/>
              </a:ext>
            </a:extLst>
          </p:cNvPr>
          <p:cNvSpPr txBox="1"/>
          <p:nvPr/>
        </p:nvSpPr>
        <p:spPr>
          <a:xfrm>
            <a:off x="10539262" y="463008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~12.07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C266C-C637-464B-A2DC-91E48FF27823}"/>
              </a:ext>
            </a:extLst>
          </p:cNvPr>
          <p:cNvSpPr txBox="1"/>
          <p:nvPr/>
        </p:nvSpPr>
        <p:spPr>
          <a:xfrm>
            <a:off x="11442385" y="5334208"/>
            <a:ext cx="83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~12.14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4FF27-BB05-48D2-8A9F-96C40BCB2BC0}"/>
              </a:ext>
            </a:extLst>
          </p:cNvPr>
          <p:cNvCxnSpPr/>
          <p:nvPr/>
        </p:nvCxnSpPr>
        <p:spPr>
          <a:xfrm>
            <a:off x="97184" y="6012608"/>
            <a:ext cx="12023488" cy="0"/>
          </a:xfrm>
          <a:prstGeom prst="line">
            <a:avLst/>
          </a:prstGeom>
          <a:ln>
            <a:solidFill>
              <a:srgbClr val="365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2-2. </a:t>
            </a:r>
            <a:r>
              <a:rPr lang="ko-KR" altLang="en-US" sz="2000" b="1" dirty="0"/>
              <a:t>프로젝트 아키텍처 및 담당 개발자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C168ACA-041F-4CC9-A96E-5FE27FABD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73" b="8383"/>
          <a:stretch/>
        </p:blipFill>
        <p:spPr>
          <a:xfrm>
            <a:off x="656168" y="923330"/>
            <a:ext cx="11117222" cy="53369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6835" y="939800"/>
            <a:ext cx="11106555" cy="5320434"/>
          </a:xfrm>
          <a:prstGeom prst="rect">
            <a:avLst/>
          </a:prstGeom>
          <a:noFill/>
          <a:ln w="57150">
            <a:solidFill>
              <a:srgbClr val="36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2-3.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6DB07C77-91B8-48D8-974A-92BE5811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1" y="1389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05690352" descr="EMB000029c86475">
            <a:extLst>
              <a:ext uri="{FF2B5EF4-FFF2-40B4-BE49-F238E27FC236}">
                <a16:creationId xmlns:a16="http://schemas.microsoft.com/office/drawing/2014/main" id="{96DCA0E4-1EF8-4EC3-B461-18B9D002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863826"/>
            <a:ext cx="5400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405691288" descr="EMB000029c86476">
            <a:extLst>
              <a:ext uri="{FF2B5EF4-FFF2-40B4-BE49-F238E27FC236}">
                <a16:creationId xmlns:a16="http://schemas.microsoft.com/office/drawing/2014/main" id="{E55ECAF4-2272-46C0-B369-6D1562BA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3168875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05691720" descr="EMB000029c86477">
            <a:extLst>
              <a:ext uri="{FF2B5EF4-FFF2-40B4-BE49-F238E27FC236}">
                <a16:creationId xmlns:a16="http://schemas.microsoft.com/office/drawing/2014/main" id="{446944F3-00A2-421D-902C-90FD794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3" y="6306409"/>
            <a:ext cx="5400675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03292" y="5019900"/>
            <a:ext cx="5400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9200" y="2971416"/>
            <a:ext cx="378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진행률</a:t>
            </a:r>
            <a:endParaRPr lang="en-US" altLang="ko-KR" b="1" dirty="0"/>
          </a:p>
          <a:p>
            <a:pPr algn="ctr"/>
            <a:r>
              <a:rPr lang="en-US" altLang="ko-KR" sz="2800" b="1" dirty="0">
                <a:solidFill>
                  <a:srgbClr val="365E77"/>
                </a:solidFill>
              </a:rPr>
              <a:t>70.58%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진행 완료 개수</a:t>
            </a:r>
            <a:r>
              <a:rPr lang="en-US" altLang="ko-KR" dirty="0"/>
              <a:t>/</a:t>
            </a:r>
            <a:r>
              <a:rPr lang="ko-KR" altLang="en-US" dirty="0"/>
              <a:t>전체 개수*</a:t>
            </a:r>
            <a:r>
              <a:rPr lang="en-US" altLang="ko-KR" dirty="0"/>
              <a:t>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6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2-4. </a:t>
            </a:r>
            <a:r>
              <a:rPr lang="ko-KR" altLang="en-US" sz="2000" b="1" dirty="0"/>
              <a:t>프로젝트 개발환경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70F1A-11A3-484E-B16E-C856E04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3" y="1627833"/>
            <a:ext cx="4203560" cy="3152670"/>
          </a:xfrm>
          <a:prstGeom prst="rect">
            <a:avLst/>
          </a:prstGeom>
        </p:spPr>
      </p:pic>
      <p:pic>
        <p:nvPicPr>
          <p:cNvPr id="4" name="그림 3" descr="Samsung &lt;strong&gt;Galaxy&lt;/strong&gt; Grand Prime มือถือสำหรับคนรัก selfi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66" y="1627833"/>
            <a:ext cx="4873451" cy="324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217" y="4780503"/>
            <a:ext cx="37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65E77"/>
                </a:solidFill>
              </a:rPr>
              <a:t>Android Smart Phone User</a:t>
            </a:r>
            <a:endParaRPr lang="ko-KR" altLang="en-US" sz="2000" b="1" dirty="0">
              <a:solidFill>
                <a:srgbClr val="365E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426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702</Words>
  <Application>Microsoft Office PowerPoint</Application>
  <PresentationFormat>와이드스크린</PresentationFormat>
  <Paragraphs>173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채연 유</cp:lastModifiedBy>
  <cp:revision>34</cp:revision>
  <dcterms:created xsi:type="dcterms:W3CDTF">2019-08-21T03:19:36Z</dcterms:created>
  <dcterms:modified xsi:type="dcterms:W3CDTF">2019-10-17T04:28:29Z</dcterms:modified>
</cp:coreProperties>
</file>