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67" r:id="rId5"/>
    <p:sldId id="268" r:id="rId6"/>
    <p:sldId id="278" r:id="rId7"/>
    <p:sldId id="271" r:id="rId8"/>
    <p:sldId id="274" r:id="rId9"/>
    <p:sldId id="270" r:id="rId10"/>
    <p:sldId id="279" r:id="rId11"/>
    <p:sldId id="272" r:id="rId12"/>
    <p:sldId id="277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65E77"/>
    <a:srgbClr val="3A3A3C"/>
    <a:srgbClr val="81C0E5"/>
    <a:srgbClr val="424953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 autoAdjust="0"/>
    <p:restoredTop sz="82663" autoAdjust="0"/>
  </p:normalViewPr>
  <p:slideViewPr>
    <p:cSldViewPr snapToGrid="0">
      <p:cViewPr varScale="1">
        <p:scale>
          <a:sx n="71" d="100"/>
          <a:sy n="71" d="100"/>
        </p:scale>
        <p:origin x="13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</a:t>
            </a:r>
            <a:r>
              <a:rPr lang="en-US" altLang="ko-KR" dirty="0"/>
              <a:t>, </a:t>
            </a:r>
            <a:r>
              <a:rPr lang="ko-KR" altLang="en-US" dirty="0"/>
              <a:t>이전 프로젝트에서 개선된 내용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저번 학기 프로젝트를 더 개발하고자 하기 때문에</a:t>
            </a:r>
            <a:r>
              <a:rPr lang="en-US" altLang="ko-KR" dirty="0"/>
              <a:t>, </a:t>
            </a:r>
            <a:r>
              <a:rPr lang="ko-KR" altLang="en-US" dirty="0"/>
              <a:t>지난 학기에는 못하였지만 이번 학기에 변경하고자 하는 내용이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이전에는 설문조사 결과를 표정 아이콘으로만 제공했다면</a:t>
            </a:r>
            <a:r>
              <a:rPr lang="en-US" altLang="ko-KR" dirty="0"/>
              <a:t>, </a:t>
            </a:r>
            <a:r>
              <a:rPr lang="ko-KR" altLang="en-US" dirty="0"/>
              <a:t>이번에는 설문조사 결과와 각도를 </a:t>
            </a:r>
            <a:r>
              <a:rPr lang="ko-KR" altLang="en-US" dirty="0" err="1"/>
              <a:t>수치화하여</a:t>
            </a:r>
            <a:r>
              <a:rPr lang="ko-KR" altLang="en-US" dirty="0"/>
              <a:t> </a:t>
            </a:r>
            <a:r>
              <a:rPr lang="ko-KR" altLang="en-US" dirty="0" err="1"/>
              <a:t>무지외반증</a:t>
            </a:r>
            <a:r>
              <a:rPr lang="ko-KR" altLang="en-US" dirty="0"/>
              <a:t> 가능성을 보여줄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이전에는 스트레칭 영상을 링크 연결하여 사이트에서 볼 수 있게 했다면</a:t>
            </a:r>
            <a:r>
              <a:rPr lang="en-US" altLang="ko-KR" dirty="0"/>
              <a:t>, </a:t>
            </a:r>
            <a:r>
              <a:rPr lang="ko-KR" altLang="en-US" dirty="0"/>
              <a:t>이번에는 스트레칭 동영상을 타이머와 함께 직접 출력하면서 사용자의 편의성과 참여도를 높이고자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이전에는 카메라 직접 촬영이 되지 않아 갤러리에서 사진을 불러와 사용하였다면 이번에는 앱에서 카메라 촬영을 할 수 있게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외에 관심 상품 </a:t>
            </a:r>
            <a:r>
              <a:rPr lang="ko-KR" altLang="en-US" dirty="0" err="1"/>
              <a:t>모아보기와</a:t>
            </a:r>
            <a:r>
              <a:rPr lang="ko-KR" altLang="en-US" dirty="0"/>
              <a:t> 초기 이용자를 위한 튜토리얼 제공이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0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저희는 </a:t>
            </a:r>
            <a:r>
              <a:rPr lang="ko-KR" altLang="en-US" dirty="0" err="1"/>
              <a:t>무지외반증</a:t>
            </a:r>
            <a:r>
              <a:rPr lang="ko-KR" altLang="en-US" dirty="0"/>
              <a:t> 예방 및 관리를 위해 발 데이터 분석 및 스트레칭 제공을 통한 발 상태 관리와 신발 추천을 통한 본인 발에 맞는 신발 구매를 할 수 있도록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9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범주는 노란색은 재사용</a:t>
            </a:r>
            <a:r>
              <a:rPr lang="en-US" altLang="ko-KR" dirty="0"/>
              <a:t>, </a:t>
            </a:r>
            <a:r>
              <a:rPr lang="ko-KR" altLang="en-US" dirty="0"/>
              <a:t>파란색은 개발예정</a:t>
            </a:r>
            <a:r>
              <a:rPr lang="en-US" altLang="ko-KR" dirty="0"/>
              <a:t>, </a:t>
            </a:r>
            <a:r>
              <a:rPr lang="ko-KR" altLang="en-US" dirty="0"/>
              <a:t>빨간색은 시스템 제공</a:t>
            </a:r>
            <a:r>
              <a:rPr lang="en-US" altLang="ko-KR" dirty="0"/>
              <a:t>, </a:t>
            </a:r>
            <a:r>
              <a:rPr lang="ko-KR" altLang="en-US" dirty="0"/>
              <a:t>초록색은 하드웨어입니다</a:t>
            </a:r>
            <a:r>
              <a:rPr lang="en-US" altLang="ko-KR" dirty="0"/>
              <a:t>. </a:t>
            </a:r>
            <a:r>
              <a:rPr lang="ko-KR" altLang="en-US" dirty="0"/>
              <a:t>제공되는 서비스는 사진촬영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서비스를 제공하기 위한 미들웨어 레이어는 화면과 같이 구성이 되어있고</a:t>
            </a:r>
            <a:r>
              <a:rPr lang="en-US" altLang="ko-KR" dirty="0"/>
              <a:t>, </a:t>
            </a:r>
            <a:r>
              <a:rPr lang="ko-KR" altLang="en-US" dirty="0"/>
              <a:t>그를 위한 라이브러리와 커널</a:t>
            </a:r>
            <a:r>
              <a:rPr lang="en-US" altLang="ko-KR" dirty="0"/>
              <a:t>, </a:t>
            </a:r>
            <a:r>
              <a:rPr lang="ko-KR" altLang="en-US" dirty="0"/>
              <a:t>데이터 베이스는 이러한 것을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스튜디오로 개발하기 때문에 연결되는 하드웨어는 안드로이드를 사용하는 스마트폰이 될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 및 담당자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버전 </a:t>
            </a:r>
            <a:r>
              <a:rPr lang="en-US" altLang="ko-KR" sz="1200">
                <a:solidFill>
                  <a:prstClr val="white"/>
                </a:solidFill>
              </a:rPr>
              <a:t>v2.4.0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2-4. </a:t>
            </a:r>
            <a:r>
              <a:rPr lang="ko-KR" altLang="en-US" sz="2000" b="1" dirty="0"/>
              <a:t>프로젝트 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3" y="1627833"/>
            <a:ext cx="4203560" cy="3152670"/>
          </a:xfrm>
          <a:prstGeom prst="rect">
            <a:avLst/>
          </a:prstGeom>
        </p:spPr>
      </p:pic>
      <p:pic>
        <p:nvPicPr>
          <p:cNvPr id="4" name="그림 3" descr="Samsung &lt;strong&gt;Galaxy&lt;/strong&gt; Grand Prime มือถือสำหรับคนรัก selfi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66" y="1627833"/>
            <a:ext cx="4873451" cy="324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217" y="4780503"/>
            <a:ext cx="37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65E77"/>
                </a:solidFill>
              </a:rPr>
              <a:t>Android Smart Phone User</a:t>
            </a:r>
            <a:endParaRPr lang="ko-KR" altLang="en-US" sz="2000" b="1" dirty="0">
              <a:solidFill>
                <a:srgbClr val="365E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이전 프로젝트에서 개선된 내용</a:t>
            </a:r>
            <a:endParaRPr lang="en-US" altLang="ko-KR" sz="24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783771"/>
            <a:ext cx="12192000" cy="5194997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7176" y="788679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Before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stCxn id="17" idx="0"/>
            <a:endCxn id="17" idx="2"/>
          </p:cNvCxnSpPr>
          <p:nvPr/>
        </p:nvCxnSpPr>
        <p:spPr>
          <a:xfrm>
            <a:off x="6096000" y="783771"/>
            <a:ext cx="0" cy="5194997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921" y="764523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After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72719" y="1517516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365E77"/>
                </a:solidFill>
              </a:rPr>
              <a:t>  설문조사 결과 </a:t>
            </a:r>
            <a:r>
              <a:rPr lang="en-US" altLang="ko-KR" b="1" dirty="0">
                <a:solidFill>
                  <a:srgbClr val="365E77"/>
                </a:solidFill>
              </a:rPr>
              <a:t>+ </a:t>
            </a:r>
            <a:r>
              <a:rPr lang="ko-KR" altLang="en-US" b="1" dirty="0">
                <a:solidFill>
                  <a:srgbClr val="365E77"/>
                </a:solidFill>
              </a:rPr>
              <a:t>각도  </a:t>
            </a:r>
            <a:r>
              <a:rPr lang="en-US" altLang="ko-KR" b="1" dirty="0">
                <a:solidFill>
                  <a:srgbClr val="365E77"/>
                </a:solidFill>
              </a:rPr>
              <a:t>	   </a:t>
            </a:r>
            <a:r>
              <a:rPr lang="ko-KR" altLang="en-US" b="1" dirty="0" err="1">
                <a:solidFill>
                  <a:srgbClr val="365E77"/>
                </a:solidFill>
              </a:rPr>
              <a:t>무지외반증</a:t>
            </a:r>
            <a:r>
              <a:rPr lang="ko-KR" altLang="en-US" b="1" dirty="0">
                <a:solidFill>
                  <a:srgbClr val="365E77"/>
                </a:solidFill>
              </a:rPr>
              <a:t> 가능성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9133725" y="1635394"/>
            <a:ext cx="349321" cy="359596"/>
          </a:xfrm>
          <a:prstGeom prst="rightArrow">
            <a:avLst>
              <a:gd name="adj1" fmla="val 3857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62444" y="2434975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65E77"/>
                </a:solidFill>
              </a:rPr>
              <a:t>스트레칭 동영상 직접 출력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62444" y="5173279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rgbClr val="365E77"/>
                </a:solidFill>
              </a:rPr>
              <a:t>튜토리얼</a:t>
            </a:r>
            <a:r>
              <a:rPr lang="ko-KR" altLang="en-US" b="1" dirty="0">
                <a:solidFill>
                  <a:srgbClr val="365E77"/>
                </a:solidFill>
              </a:rPr>
              <a:t> 제공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72719" y="3347743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65E77"/>
                </a:solidFill>
              </a:rPr>
              <a:t>카메라 직접 촬영 가능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62444" y="4260511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365E77"/>
                </a:solidFill>
              </a:rPr>
              <a:t>관심 상품 모아보기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76719" y="1517515"/>
            <a:ext cx="5342562" cy="3669837"/>
            <a:chOff x="376719" y="1517515"/>
            <a:chExt cx="5342562" cy="366983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76719" y="1517515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설문조사 결과 </a:t>
              </a:r>
              <a:r>
                <a:rPr lang="en-US" altLang="ko-KR" b="1" dirty="0">
                  <a:solidFill>
                    <a:srgbClr val="365E77"/>
                  </a:solidFill>
                </a:rPr>
                <a:t>	    </a:t>
              </a:r>
              <a:r>
                <a:rPr lang="ko-KR" altLang="en-US" b="1" dirty="0">
                  <a:solidFill>
                    <a:srgbClr val="365E77"/>
                  </a:solidFill>
                </a:rPr>
                <a:t>표정 아이콘</a:t>
              </a:r>
              <a:r>
                <a:rPr lang="en-US" altLang="ko-KR" b="1" dirty="0">
                  <a:solidFill>
                    <a:srgbClr val="365E77"/>
                  </a:solidFill>
                </a:rPr>
                <a:t>	</a:t>
              </a:r>
              <a:endParaRPr lang="ko-KR" altLang="en-US" b="1" dirty="0">
                <a:solidFill>
                  <a:srgbClr val="365E77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873339" y="1635393"/>
              <a:ext cx="349321" cy="359596"/>
            </a:xfrm>
            <a:prstGeom prst="rightArrow">
              <a:avLst>
                <a:gd name="adj1" fmla="val 3857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7244" y="2398819"/>
              <a:ext cx="3761510" cy="2788533"/>
              <a:chOff x="992584" y="2230746"/>
              <a:chExt cx="3761510" cy="2788533"/>
            </a:xfrm>
          </p:grpSpPr>
          <p:pic>
            <p:nvPicPr>
              <p:cNvPr id="1025" name="_x326192992" descr="DRW0000284c31e1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990"/>
              <a:stretch/>
            </p:blipFill>
            <p:spPr bwMode="auto">
              <a:xfrm>
                <a:off x="992584" y="2230746"/>
                <a:ext cx="3761510" cy="2788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그룹 23"/>
              <p:cNvGrpSpPr/>
              <p:nvPr/>
            </p:nvGrpSpPr>
            <p:grpSpPr>
              <a:xfrm>
                <a:off x="3802603" y="3198021"/>
                <a:ext cx="659860" cy="592931"/>
                <a:chOff x="5168775" y="3745824"/>
                <a:chExt cx="676930" cy="578173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5168775" y="3745824"/>
                  <a:ext cx="676930" cy="578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_x326192992" descr="DRW0000284c31e1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950" t="16885" r="10485" b="75818"/>
                <a:stretch/>
              </p:blipFill>
              <p:spPr bwMode="auto">
                <a:xfrm>
                  <a:off x="5293485" y="3797806"/>
                  <a:ext cx="472612" cy="4520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1" name="그룹 40"/>
          <p:cNvGrpSpPr/>
          <p:nvPr/>
        </p:nvGrpSpPr>
        <p:grpSpPr>
          <a:xfrm>
            <a:off x="386995" y="1517515"/>
            <a:ext cx="5342562" cy="3670895"/>
            <a:chOff x="386995" y="1516457"/>
            <a:chExt cx="5342562" cy="367089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86995" y="1516457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스트레칭 동영상 링크 연결</a:t>
              </a:r>
            </a:p>
          </p:txBody>
        </p:sp>
        <p:pic>
          <p:nvPicPr>
            <p:cNvPr id="1027" name="_x326157352" descr="EMB0000284c31e9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70"/>
            <a:stretch/>
          </p:blipFill>
          <p:spPr bwMode="auto">
            <a:xfrm>
              <a:off x="1227463" y="2434182"/>
              <a:ext cx="3661625" cy="2753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386994" y="1517515"/>
            <a:ext cx="5342562" cy="4228022"/>
            <a:chOff x="386994" y="1513477"/>
            <a:chExt cx="5342562" cy="4228022"/>
          </a:xfrm>
        </p:grpSpPr>
        <p:pic>
          <p:nvPicPr>
            <p:cNvPr id="1029" name="_x326148784" descr="EMB0000284c31ea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9" b="36910"/>
            <a:stretch/>
          </p:blipFill>
          <p:spPr bwMode="auto">
            <a:xfrm>
              <a:off x="1503265" y="2176550"/>
              <a:ext cx="3089468" cy="356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386994" y="1513477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카메라 촬영 불가 갤러리 사진 불러오기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1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10556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6600" b="1" dirty="0">
                <a:solidFill>
                  <a:srgbClr val="365E77"/>
                </a:solidFill>
              </a:rPr>
              <a:t>A</a:t>
            </a:r>
            <a:endParaRPr lang="en-US" altLang="ko-KR" sz="13800" b="1" dirty="0">
              <a:solidFill>
                <a:srgbClr val="365E77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1" y="1228397"/>
            <a:ext cx="5504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프로젝트 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1-1.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1-2.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02.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2-1.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2-2.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2-3. </a:t>
            </a:r>
            <a:r>
              <a:rPr lang="ko-KR" altLang="en-US" sz="2000" dirty="0"/>
              <a:t>프로젝트 주요 산출물 및 담당자</a:t>
            </a:r>
            <a:endParaRPr lang="en-US" altLang="ko-KR" sz="2000" dirty="0"/>
          </a:p>
          <a:p>
            <a:r>
              <a:rPr lang="en-US" altLang="ko-KR" sz="2000" dirty="0"/>
              <a:t>  2-4.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03. </a:t>
            </a:r>
            <a:r>
              <a:rPr lang="ko-KR" altLang="en-US" sz="2000" b="1" dirty="0"/>
              <a:t>이전 프로젝트에서 개선된 내용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1-1.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43" y="2008534"/>
            <a:ext cx="4950513" cy="3725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316181" y="1278468"/>
            <a:ext cx="9559636" cy="500090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엄지발가락이 검지발가락 쪽으로 휘어져 통증이 발생하는 질병</a:t>
            </a:r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1179271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8B97B7-3C89-4B87-A3F4-D3B8DF7E51E7}"/>
              </a:ext>
            </a:extLst>
          </p:cNvPr>
          <p:cNvSpPr/>
          <p:nvPr/>
        </p:nvSpPr>
        <p:spPr>
          <a:xfrm>
            <a:off x="0" y="1545034"/>
            <a:ext cx="12192000" cy="4135394"/>
          </a:xfrm>
          <a:prstGeom prst="rect">
            <a:avLst/>
          </a:prstGeom>
          <a:solidFill>
            <a:srgbClr val="81C0E5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360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257B-5194-42F9-923D-5FD0863C432E}"/>
              </a:ext>
            </a:extLst>
          </p:cNvPr>
          <p:cNvSpPr txBox="1"/>
          <p:nvPr/>
        </p:nvSpPr>
        <p:spPr>
          <a:xfrm>
            <a:off x="11681255" y="6550223"/>
            <a:ext cx="51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2" y="1947275"/>
            <a:ext cx="2088845" cy="20869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707924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49" y="2200295"/>
            <a:ext cx="1684234" cy="158094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699158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461229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" y="4658745"/>
            <a:ext cx="291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스트레칭을 통한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발 상태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8956" y="4670719"/>
            <a:ext cx="354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본인 발에 맞는 신발 구매</a:t>
            </a:r>
          </a:p>
        </p:txBody>
      </p:sp>
      <p:sp>
        <p:nvSpPr>
          <p:cNvPr id="15" name="십자형 14"/>
          <p:cNvSpPr/>
          <p:nvPr/>
        </p:nvSpPr>
        <p:spPr>
          <a:xfrm>
            <a:off x="3764692" y="2747757"/>
            <a:ext cx="576648" cy="551936"/>
          </a:xfrm>
          <a:prstGeom prst="plus">
            <a:avLst>
              <a:gd name="adj" fmla="val 384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60" y="1988857"/>
            <a:ext cx="1361547" cy="20038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68401" y="4670719"/>
            <a:ext cx="283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무지외반증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예방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21" name="등호 20"/>
          <p:cNvSpPr/>
          <p:nvPr/>
        </p:nvSpPr>
        <p:spPr>
          <a:xfrm>
            <a:off x="7636476" y="2677731"/>
            <a:ext cx="897924" cy="626076"/>
          </a:xfrm>
          <a:prstGeom prst="mathEqual">
            <a:avLst>
              <a:gd name="adj1" fmla="val 23520"/>
              <a:gd name="adj2" fmla="val 19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324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~11.15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863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3168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3" y="6306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03292" y="5019900"/>
            <a:ext cx="5400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9200" y="2971416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진행률</a:t>
            </a:r>
            <a:endParaRPr lang="en-US" altLang="ko-KR" b="1" dirty="0"/>
          </a:p>
          <a:p>
            <a:pPr algn="ctr"/>
            <a:r>
              <a:rPr lang="en-US" altLang="ko-KR" sz="2800" b="1" dirty="0">
                <a:solidFill>
                  <a:srgbClr val="365E77"/>
                </a:solidFill>
              </a:rPr>
              <a:t>70.58%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진행 완료 개수</a:t>
            </a:r>
            <a:r>
              <a:rPr lang="en-US" altLang="ko-KR" dirty="0"/>
              <a:t>/</a:t>
            </a:r>
            <a:r>
              <a:rPr lang="ko-KR" altLang="en-US" dirty="0"/>
              <a:t>전체 개수*</a:t>
            </a:r>
            <a:r>
              <a:rPr lang="en-US" altLang="ko-KR" dirty="0"/>
              <a:t>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2-2. </a:t>
            </a:r>
            <a:r>
              <a:rPr lang="ko-KR" altLang="en-US" sz="2000" b="1" dirty="0"/>
              <a:t>프로젝트 아키텍처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6F9142-CE0B-4B54-BB1F-7B4C1B7D8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58" y="959942"/>
            <a:ext cx="11395913" cy="53089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3159" y="939800"/>
            <a:ext cx="11395912" cy="5320434"/>
          </a:xfrm>
          <a:prstGeom prst="rect">
            <a:avLst/>
          </a:prstGeom>
          <a:noFill/>
          <a:ln w="57150"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58193"/>
              </p:ext>
            </p:extLst>
          </p:nvPr>
        </p:nvGraphicFramePr>
        <p:xfrm>
          <a:off x="108921" y="1486668"/>
          <a:ext cx="11974158" cy="441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6311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8141172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  <a:gridCol w="1928700">
                  <a:extLst>
                    <a:ext uri="{9D8B030D-6E8A-4147-A177-3AD203B41FA5}">
                      <a16:colId xmlns:a16="http://schemas.microsoft.com/office/drawing/2014/main" val="2325126644"/>
                    </a:ext>
                  </a:extLst>
                </a:gridCol>
              </a:tblGrid>
              <a:tr h="547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모듈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가능성 분석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설문조사 결과 비교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103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촬영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 사이즈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신발 추천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스트레칭 제공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튜토리얼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FC2C8C-4AFB-477D-9DCC-4508268C03C0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2-3. </a:t>
            </a:r>
            <a:r>
              <a:rPr lang="ko-KR" altLang="en-US" sz="2000" b="1" dirty="0"/>
              <a:t>프로젝트 주요 산출물 및 담당자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36551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872</Words>
  <Application>Microsoft Office PowerPoint</Application>
  <PresentationFormat>와이드스크린</PresentationFormat>
  <Paragraphs>179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채연 유</cp:lastModifiedBy>
  <cp:revision>38</cp:revision>
  <dcterms:created xsi:type="dcterms:W3CDTF">2019-08-21T03:19:36Z</dcterms:created>
  <dcterms:modified xsi:type="dcterms:W3CDTF">2019-10-17T05:06:37Z</dcterms:modified>
</cp:coreProperties>
</file>