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8" r:id="rId3"/>
    <p:sldId id="259" r:id="rId4"/>
    <p:sldId id="267" r:id="rId5"/>
    <p:sldId id="268" r:id="rId6"/>
    <p:sldId id="278" r:id="rId7"/>
    <p:sldId id="271" r:id="rId8"/>
    <p:sldId id="274" r:id="rId9"/>
    <p:sldId id="270" r:id="rId10"/>
    <p:sldId id="279" r:id="rId11"/>
    <p:sldId id="272" r:id="rId12"/>
    <p:sldId id="277" r:id="rId13"/>
    <p:sldId id="280" r:id="rId14"/>
    <p:sldId id="281" r:id="rId15"/>
    <p:sldId id="282" r:id="rId16"/>
    <p:sldId id="283" r:id="rId17"/>
    <p:sldId id="286" r:id="rId18"/>
    <p:sldId id="287" r:id="rId19"/>
    <p:sldId id="284" r:id="rId20"/>
    <p:sldId id="28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연 유" initials="채유" lastIdx="1" clrIdx="0">
    <p:extLst>
      <p:ext uri="{19B8F6BF-5375-455C-9EA6-DF929625EA0E}">
        <p15:presenceInfo xmlns:p15="http://schemas.microsoft.com/office/powerpoint/2012/main" userId="3b2defec89aa6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65E77"/>
    <a:srgbClr val="3A3A3C"/>
    <a:srgbClr val="81C0E5"/>
    <a:srgbClr val="424953"/>
    <a:srgbClr val="C4C4C4"/>
    <a:srgbClr val="9DCDEB"/>
    <a:srgbClr val="497FA3"/>
    <a:srgbClr val="17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0" autoAdjust="0"/>
    <p:restoredTop sz="82663" autoAdjust="0"/>
  </p:normalViewPr>
  <p:slideViewPr>
    <p:cSldViewPr snapToGrid="0">
      <p:cViewPr varScale="1">
        <p:scale>
          <a:sx n="71" d="100"/>
          <a:sy n="71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403C-A913-49CA-B12A-A9BD76CA2396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A802-3994-411A-9E69-A6AF884E9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 요구사양 및 기능</a:t>
            </a:r>
            <a:r>
              <a:rPr lang="en-US" altLang="ko-KR" dirty="0"/>
              <a:t>, </a:t>
            </a:r>
            <a:r>
              <a:rPr lang="ko-KR" altLang="en-US" dirty="0"/>
              <a:t>이전 프로젝트에서 개선된 내용 순으로 진행될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7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저번 학기 프로젝트를 더 개발하고자 하기 때문에</a:t>
            </a:r>
            <a:r>
              <a:rPr lang="en-US" altLang="ko-KR" dirty="0"/>
              <a:t>, </a:t>
            </a:r>
            <a:r>
              <a:rPr lang="ko-KR" altLang="en-US" dirty="0"/>
              <a:t>지난 학기에는 못하였지만 이번 학기에 변경하고자 하는 내용이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이전에는 설문조사 결과를 표정 아이콘으로만 제공했다면</a:t>
            </a:r>
            <a:r>
              <a:rPr lang="en-US" altLang="ko-KR" dirty="0"/>
              <a:t>, </a:t>
            </a:r>
            <a:r>
              <a:rPr lang="ko-KR" altLang="en-US" dirty="0"/>
              <a:t>이번에는 설문조사 결과와 각도를 </a:t>
            </a:r>
            <a:r>
              <a:rPr lang="ko-KR" altLang="en-US" dirty="0" err="1"/>
              <a:t>수치화하여</a:t>
            </a:r>
            <a:r>
              <a:rPr lang="ko-KR" altLang="en-US" dirty="0"/>
              <a:t> </a:t>
            </a:r>
            <a:r>
              <a:rPr lang="ko-KR" altLang="en-US" dirty="0" err="1"/>
              <a:t>무지외반증</a:t>
            </a:r>
            <a:r>
              <a:rPr lang="ko-KR" altLang="en-US" dirty="0"/>
              <a:t> 가능성을 보여줄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이전에는 스트레칭 영상을 링크 연결하여 사이트에서 볼 수 있게 했다면</a:t>
            </a:r>
            <a:r>
              <a:rPr lang="en-US" altLang="ko-KR" dirty="0"/>
              <a:t>, </a:t>
            </a:r>
            <a:r>
              <a:rPr lang="ko-KR" altLang="en-US" dirty="0"/>
              <a:t>이번에는 스트레칭 동영상을 타이머와 함께 직접 출력하면서 사용자의 편의성과 참여도를 높이고자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이전에는 카메라 직접 촬영이 되지 않아 갤러리에서 사진을 불러와 사용하였다면 이번에는 앱에서 카메라 촬영을 할 수 있게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외에 관심 상품 </a:t>
            </a:r>
            <a:r>
              <a:rPr lang="ko-KR" altLang="en-US" dirty="0" err="1"/>
              <a:t>모아보기와</a:t>
            </a:r>
            <a:r>
              <a:rPr lang="ko-KR" altLang="en-US" dirty="0"/>
              <a:t> 초기 이용자를 위한 튜토리얼 제공이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0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5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8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2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3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20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5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7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발표에 앞서</a:t>
            </a:r>
            <a:r>
              <a:rPr lang="en-US" altLang="ko-KR" dirty="0"/>
              <a:t>, </a:t>
            </a:r>
            <a:r>
              <a:rPr lang="ko-KR" altLang="en-US" dirty="0" err="1"/>
              <a:t>무지외반증의</a:t>
            </a:r>
            <a:r>
              <a:rPr lang="ko-KR" altLang="en-US" dirty="0"/>
              <a:t> 개념에 대해 먼저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무지외반증이란</a:t>
            </a:r>
            <a:r>
              <a:rPr lang="en-US" altLang="ko-KR" dirty="0"/>
              <a:t>, </a:t>
            </a:r>
            <a:r>
              <a:rPr lang="ko-KR" altLang="en-US" dirty="0"/>
              <a:t>엄지발가락이 검지발가락 쪽으로 휘어져 통증이 발생하는 질병을 일컫는데요</a:t>
            </a:r>
            <a:r>
              <a:rPr lang="en-US" altLang="ko-KR" dirty="0"/>
              <a:t>, </a:t>
            </a:r>
            <a:r>
              <a:rPr lang="ko-KR" altLang="en-US" dirty="0"/>
              <a:t>보통 엄지발가락이 </a:t>
            </a:r>
            <a:r>
              <a:rPr lang="en-US" altLang="ko-KR" dirty="0"/>
              <a:t>15</a:t>
            </a:r>
            <a:r>
              <a:rPr lang="ko-KR" altLang="en-US" dirty="0"/>
              <a:t>도 이상 휘었을 때를 </a:t>
            </a:r>
            <a:r>
              <a:rPr lang="ko-KR" altLang="en-US" dirty="0" err="1"/>
              <a:t>무지외반증이라고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무지외반증은</a:t>
            </a:r>
            <a:r>
              <a:rPr lang="ko-KR" altLang="en-US" dirty="0"/>
              <a:t> 워커</a:t>
            </a:r>
            <a:r>
              <a:rPr lang="en-US" altLang="ko-KR" dirty="0"/>
              <a:t>, </a:t>
            </a:r>
            <a:r>
              <a:rPr lang="ko-KR" altLang="en-US" dirty="0"/>
              <a:t>하이힐 뿐만 아니라 본인의 발에 맞지 않는 신발이나</a:t>
            </a:r>
            <a:r>
              <a:rPr lang="en-US" altLang="ko-KR" dirty="0"/>
              <a:t>, </a:t>
            </a:r>
            <a:r>
              <a:rPr lang="ko-KR" altLang="en-US" dirty="0" err="1"/>
              <a:t>발볼이</a:t>
            </a:r>
            <a:r>
              <a:rPr lang="ko-KR" altLang="en-US" dirty="0"/>
              <a:t> 좁은 신발을 자주 신게 되면 발병 가능성이 높아지게 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방치했을 시 증상이 심해져 무릎</a:t>
            </a:r>
            <a:r>
              <a:rPr lang="en-US" altLang="ko-KR" dirty="0"/>
              <a:t>, </a:t>
            </a:r>
            <a:r>
              <a:rPr lang="ko-KR" altLang="en-US" dirty="0"/>
              <a:t>허리</a:t>
            </a:r>
            <a:r>
              <a:rPr lang="en-US" altLang="ko-KR" dirty="0"/>
              <a:t>, </a:t>
            </a:r>
            <a:r>
              <a:rPr lang="ko-KR" altLang="en-US" dirty="0"/>
              <a:t>골반 등에 합병증이 동반되기도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간단한 스트레칭이나</a:t>
            </a:r>
            <a:r>
              <a:rPr lang="en-US" altLang="ko-KR" dirty="0"/>
              <a:t>, </a:t>
            </a:r>
            <a:r>
              <a:rPr lang="ko-KR" altLang="en-US" dirty="0"/>
              <a:t>본인에게 맞는 신발을 신는 것만으로도 증상을 호전 시키는 데에 많은 도움을 줍니다</a:t>
            </a:r>
            <a:r>
              <a:rPr lang="en-US" altLang="ko-KR" dirty="0"/>
              <a:t>. </a:t>
            </a:r>
            <a:r>
              <a:rPr lang="ko-KR" altLang="en-US" dirty="0"/>
              <a:t>그리하여 저희는 </a:t>
            </a:r>
            <a:r>
              <a:rPr lang="ko-KR" altLang="en-US" dirty="0" err="1"/>
              <a:t>무지외반증을</a:t>
            </a:r>
            <a:r>
              <a:rPr lang="ko-KR" altLang="en-US" dirty="0"/>
              <a:t> 사용자에게 맞는 신발을 추천하고</a:t>
            </a:r>
            <a:r>
              <a:rPr lang="en-US" altLang="ko-KR" dirty="0"/>
              <a:t>, </a:t>
            </a:r>
            <a:r>
              <a:rPr lang="ko-KR" altLang="en-US" dirty="0"/>
              <a:t>스트레칭을 유도함으로써 사용자가 </a:t>
            </a:r>
            <a:r>
              <a:rPr lang="ko-KR" altLang="en-US" dirty="0" err="1"/>
              <a:t>무지외반증을</a:t>
            </a:r>
            <a:r>
              <a:rPr lang="ko-KR" altLang="en-US" dirty="0"/>
              <a:t> 예방하고 관리할 수 있는 앱을 만들고자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것과 같이 저희는 </a:t>
            </a:r>
            <a:r>
              <a:rPr lang="ko-KR" altLang="en-US" dirty="0" err="1"/>
              <a:t>무지외반증</a:t>
            </a:r>
            <a:r>
              <a:rPr lang="ko-KR" altLang="en-US" dirty="0"/>
              <a:t> 예방 및 관리를 위해 발 데이터 분석 및 스트레칭 제공을 통한 발 상태 관리와 신발 추천을 통한 본인 발에 맞는 신발 구매를 할 수 있도록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9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개발과정 및 일정입니다</a:t>
            </a:r>
            <a:r>
              <a:rPr lang="en-US" altLang="ko-KR" dirty="0"/>
              <a:t>. 1</a:t>
            </a:r>
            <a:r>
              <a:rPr lang="ko-KR" altLang="en-US" dirty="0"/>
              <a:t>주차에는 제안 단계에서 팀 구성과</a:t>
            </a:r>
            <a:r>
              <a:rPr lang="en-US" altLang="ko-KR" dirty="0"/>
              <a:t> </a:t>
            </a:r>
            <a:r>
              <a:rPr lang="ko-KR" altLang="en-US" dirty="0"/>
              <a:t>주제 선정을 하였으며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~4</a:t>
            </a:r>
            <a:r>
              <a:rPr lang="ko-KR" altLang="en-US" dirty="0"/>
              <a:t>주차에는 요구사항을 분석하였습니다</a:t>
            </a:r>
            <a:r>
              <a:rPr lang="en-US" altLang="ko-KR" dirty="0"/>
              <a:t>. 5</a:t>
            </a:r>
            <a:r>
              <a:rPr lang="ko-KR" altLang="en-US" dirty="0"/>
              <a:t>주차</a:t>
            </a:r>
            <a:r>
              <a:rPr lang="en-US" altLang="ko-KR" dirty="0"/>
              <a:t>~7</a:t>
            </a:r>
            <a:r>
              <a:rPr lang="ko-KR" altLang="en-US" dirty="0"/>
              <a:t>주차에는 설계로 프로젝트의 구체적인 모듈을 형성하는 활동을 주로 하였습니다</a:t>
            </a:r>
            <a:r>
              <a:rPr lang="en-US" altLang="ko-KR" dirty="0"/>
              <a:t>. 7</a:t>
            </a:r>
            <a:r>
              <a:rPr lang="ko-KR" altLang="en-US" dirty="0"/>
              <a:t>주차</a:t>
            </a:r>
            <a:r>
              <a:rPr lang="en-US" altLang="ko-KR" dirty="0"/>
              <a:t>~12</a:t>
            </a:r>
            <a:r>
              <a:rPr lang="ko-KR" altLang="en-US" dirty="0"/>
              <a:t>주차는 프로젝트 구현을 할 예정입니다</a:t>
            </a:r>
            <a:r>
              <a:rPr lang="en-US" altLang="ko-KR" dirty="0"/>
              <a:t>. 12</a:t>
            </a:r>
            <a:r>
              <a:rPr lang="ko-KR" altLang="en-US" dirty="0"/>
              <a:t>주차</a:t>
            </a:r>
            <a:r>
              <a:rPr lang="en-US" altLang="ko-KR" dirty="0"/>
              <a:t>~15</a:t>
            </a:r>
            <a:r>
              <a:rPr lang="ko-KR" altLang="en-US" dirty="0"/>
              <a:t>주차 시험 </a:t>
            </a:r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~16</a:t>
            </a:r>
            <a:r>
              <a:rPr lang="ko-KR" altLang="en-US" dirty="0"/>
              <a:t>주차 완료 예정</a:t>
            </a:r>
            <a:r>
              <a:rPr lang="en-US" altLang="ko-KR" dirty="0"/>
              <a:t>. </a:t>
            </a:r>
            <a:r>
              <a:rPr lang="ko-KR" altLang="en-US" dirty="0"/>
              <a:t>일정은 상황에 따라 유동적으로 변경될 가능성이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6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일정입니다</a:t>
            </a:r>
            <a:r>
              <a:rPr lang="en-US" altLang="ko-KR" dirty="0"/>
              <a:t>. </a:t>
            </a:r>
            <a:r>
              <a:rPr lang="ko-KR" altLang="en-US" dirty="0"/>
              <a:t>일정은 상황에 따라 변경될 예정입니다</a:t>
            </a:r>
            <a:r>
              <a:rPr lang="en-US" altLang="ko-KR" dirty="0"/>
              <a:t>. </a:t>
            </a:r>
            <a:r>
              <a:rPr lang="ko-KR" altLang="en-US" dirty="0"/>
              <a:t>대략적인 일정을 참고해주세요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7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아키텍처입니다</a:t>
            </a:r>
            <a:r>
              <a:rPr lang="en-US" altLang="ko-KR" dirty="0"/>
              <a:t>. </a:t>
            </a:r>
            <a:r>
              <a:rPr lang="ko-KR" altLang="en-US" dirty="0"/>
              <a:t>어플리케이션의 주요 모듈인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어플리케이션 소프트웨어에 들어가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범주는 노란색은 재사용</a:t>
            </a:r>
            <a:r>
              <a:rPr lang="en-US" altLang="ko-KR" dirty="0"/>
              <a:t>, </a:t>
            </a:r>
            <a:r>
              <a:rPr lang="ko-KR" altLang="en-US" dirty="0"/>
              <a:t>파란색은 개발예정</a:t>
            </a:r>
            <a:r>
              <a:rPr lang="en-US" altLang="ko-KR" dirty="0"/>
              <a:t>, </a:t>
            </a:r>
            <a:r>
              <a:rPr lang="ko-KR" altLang="en-US" dirty="0"/>
              <a:t>빨간색은 시스템 제공</a:t>
            </a:r>
            <a:r>
              <a:rPr lang="en-US" altLang="ko-KR" dirty="0"/>
              <a:t>, </a:t>
            </a:r>
            <a:r>
              <a:rPr lang="ko-KR" altLang="en-US" dirty="0"/>
              <a:t>초록색은 하드웨어입니다</a:t>
            </a:r>
            <a:r>
              <a:rPr lang="en-US" altLang="ko-KR" dirty="0"/>
              <a:t>. </a:t>
            </a:r>
            <a:r>
              <a:rPr lang="ko-KR" altLang="en-US" dirty="0"/>
              <a:t>제공되는 서비스는 사진촬영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서비스를 제공하기 위한 미들웨어 레이어는 화면과 같이 구성이 되어있고</a:t>
            </a:r>
            <a:r>
              <a:rPr lang="en-US" altLang="ko-KR" dirty="0"/>
              <a:t>, </a:t>
            </a:r>
            <a:r>
              <a:rPr lang="ko-KR" altLang="en-US" dirty="0"/>
              <a:t>그를 위한 라이브러리와 커널</a:t>
            </a:r>
            <a:r>
              <a:rPr lang="en-US" altLang="ko-KR" dirty="0"/>
              <a:t>, </a:t>
            </a:r>
            <a:r>
              <a:rPr lang="ko-KR" altLang="en-US" dirty="0"/>
              <a:t>데이터 베이스는 이러한 것을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 스튜디오로 개발하기 때문에 연결되는 하드웨어는 안드로이드를 사용하는 스마트폰이 될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주요 산출물 및 담당자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안드로이드 스튜디오를 통해 개발할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FE0-41FD-4B9E-9731-D573F70AD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F201-4156-40AF-8059-E37F551717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505E-99C9-4C29-8240-892D742227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5C2-FE43-4EFE-B594-25D60CEB30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F6C0-53C9-4C30-B783-C765F1A773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73F3-ECA3-4B8E-9328-3132092F6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71C-A6DB-4C8A-AA97-AFD31B13EA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24C-4811-4946-899B-EA0F26DD73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952-7233-4E55-A0C8-BB60F38CA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CC54-5D8D-4C0D-9AC2-0434AB7A6A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2DDA-C994-4ED7-A8FE-B0F3693BDA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6E5-CADD-4343-B88D-ADE32B9216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3862-DDD5-4700-B727-8C25780372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D3F3-1C6B-45D5-8315-A9D2AB3BAD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8C7-C104-4128-9745-C060C2AA0A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52D-7CBA-4A2E-9148-C19114EC22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70F-36F6-4F52-8B12-8B9CA48F16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9E08-7F35-4358-A4F6-7C195C284D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D99D-ED40-453B-B628-5BD000E744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6F0-4C26-482A-A40F-89CA70A51A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A422-4699-42DF-B706-822F9E7663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E07A-4773-4CC8-852C-751F9F3B57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E15F-D3AE-4379-BBA2-21646B5261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4C96-558A-4BB0-AEB6-C1B16F4B1F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8" y="620257"/>
            <a:ext cx="787616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prstClr val="white"/>
                </a:solidFill>
              </a:rPr>
              <a:t>무지외반증</a:t>
            </a:r>
            <a:r>
              <a:rPr lang="ko-KR" altLang="en-US" sz="3200" b="1" dirty="0">
                <a:solidFill>
                  <a:prstClr val="white"/>
                </a:solidFill>
              </a:rPr>
              <a:t> 예방</a:t>
            </a:r>
            <a:r>
              <a:rPr lang="en-US" altLang="ko-KR" sz="3200" b="1" dirty="0">
                <a:solidFill>
                  <a:prstClr val="white"/>
                </a:solidFill>
              </a:rPr>
              <a:t>&amp;</a:t>
            </a:r>
            <a:r>
              <a:rPr lang="ko-KR" altLang="en-US" sz="3200" b="1" dirty="0">
                <a:solidFill>
                  <a:prstClr val="white"/>
                </a:solidFill>
              </a:rPr>
              <a:t>관리 앱 </a:t>
            </a:r>
            <a:r>
              <a:rPr lang="en-US" altLang="ko-KR" sz="2000" b="1" dirty="0">
                <a:solidFill>
                  <a:prstClr val="white"/>
                </a:solidFill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</a:rPr>
              <a:t>분석</a:t>
            </a:r>
            <a:r>
              <a:rPr lang="en-US" altLang="ko-KR" sz="2000" b="1" dirty="0">
                <a:solidFill>
                  <a:prstClr val="white"/>
                </a:solidFill>
              </a:rPr>
              <a:t>~</a:t>
            </a:r>
            <a:r>
              <a:rPr lang="ko-KR" altLang="en-US" sz="2000" b="1" dirty="0">
                <a:solidFill>
                  <a:prstClr val="white"/>
                </a:solidFill>
              </a:rPr>
              <a:t>설계</a:t>
            </a:r>
            <a:r>
              <a:rPr lang="en-US" altLang="ko-KR" sz="2000" b="1" dirty="0">
                <a:solidFill>
                  <a:prstClr val="white"/>
                </a:solidFill>
              </a:rPr>
              <a:t>)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3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Toe Bone Twist </a:t>
            </a:r>
            <a:r>
              <a:rPr lang="en-US" altLang="ko-KR" sz="900" dirty="0">
                <a:solidFill>
                  <a:schemeClr val="bg1"/>
                </a:solidFill>
              </a:rPr>
              <a:t>Prevention</a:t>
            </a:r>
            <a:r>
              <a:rPr lang="en-US" altLang="ko-KR" sz="900" b="1" dirty="0">
                <a:solidFill>
                  <a:schemeClr val="bg1"/>
                </a:solidFill>
              </a:rPr>
              <a:t> &amp; </a:t>
            </a:r>
            <a:r>
              <a:rPr lang="en-US" altLang="ko-KR" sz="900" dirty="0">
                <a:solidFill>
                  <a:prstClr val="white"/>
                </a:solidFill>
              </a:rPr>
              <a:t>Management App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1898248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버전 </a:t>
            </a:r>
            <a:r>
              <a:rPr lang="en-US" altLang="ko-KR" sz="1200">
                <a:solidFill>
                  <a:prstClr val="white"/>
                </a:solidFill>
              </a:rPr>
              <a:t>v2.5.0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501" y="1909799"/>
            <a:ext cx="1778766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작성자 </a:t>
            </a:r>
            <a:r>
              <a:rPr lang="en-US" altLang="ko-KR" sz="1200" dirty="0">
                <a:solidFill>
                  <a:prstClr val="white"/>
                </a:solidFill>
              </a:rPr>
              <a:t>[PM]</a:t>
            </a:r>
            <a:r>
              <a:rPr lang="ko-KR" altLang="en-US" sz="1200" dirty="0">
                <a:solidFill>
                  <a:prstClr val="white"/>
                </a:solidFill>
              </a:rPr>
              <a:t>유채연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76434"/>
              </p:ext>
            </p:extLst>
          </p:nvPr>
        </p:nvGraphicFramePr>
        <p:xfrm>
          <a:off x="4465243" y="5712553"/>
          <a:ext cx="6201628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[PM]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유채연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[QA]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이수현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[ENG]</a:t>
                      </a:r>
                    </a:p>
                    <a:p>
                      <a:pPr algn="ctr" latinLnBrk="1"/>
                      <a:r>
                        <a:rPr lang="ko-KR" altLang="en-US" sz="1100" b="1" dirty="0" err="1"/>
                        <a:t>임창민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[CM]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이원식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99D4E7-3D66-44A3-9324-F2D5D39535FB}"/>
              </a:ext>
            </a:extLst>
          </p:cNvPr>
          <p:cNvSpPr txBox="1"/>
          <p:nvPr/>
        </p:nvSpPr>
        <p:spPr>
          <a:xfrm>
            <a:off x="3761247" y="6041119"/>
            <a:ext cx="95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ECF175-D613-4F3B-92A4-F566F6C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2-4. </a:t>
            </a:r>
            <a:r>
              <a:rPr lang="ko-KR" altLang="en-US" sz="2000" b="1" dirty="0"/>
              <a:t>프로젝트 개발환경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170F1A-11A3-484E-B16E-C856E04E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3" y="1627833"/>
            <a:ext cx="4203560" cy="3152670"/>
          </a:xfrm>
          <a:prstGeom prst="rect">
            <a:avLst/>
          </a:prstGeom>
        </p:spPr>
      </p:pic>
      <p:pic>
        <p:nvPicPr>
          <p:cNvPr id="4" name="그림 3" descr="Samsung &lt;strong&gt;Galaxy&lt;/strong&gt; Grand Prime มือถือสำหรับคนรัก selfi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66" y="1627833"/>
            <a:ext cx="4873451" cy="324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2217" y="4780503"/>
            <a:ext cx="37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65E77"/>
                </a:solidFill>
              </a:rPr>
              <a:t>Android Smart Phone User</a:t>
            </a:r>
            <a:endParaRPr lang="ko-KR" altLang="en-US" sz="2000" b="1" dirty="0">
              <a:solidFill>
                <a:srgbClr val="365E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4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이전 프로젝트에서 개선된 내용</a:t>
            </a:r>
            <a:endParaRPr lang="en-US" altLang="ko-KR" sz="24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0" y="783771"/>
            <a:ext cx="12192000" cy="5194997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7176" y="788679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Before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>
            <a:stCxn id="17" idx="0"/>
            <a:endCxn id="17" idx="2"/>
          </p:cNvCxnSpPr>
          <p:nvPr/>
        </p:nvCxnSpPr>
        <p:spPr>
          <a:xfrm>
            <a:off x="6096000" y="783771"/>
            <a:ext cx="0" cy="5194997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8921" y="764523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After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6AE5EF-ACD0-46A3-9711-619B19A46B22}"/>
              </a:ext>
            </a:extLst>
          </p:cNvPr>
          <p:cNvGrpSpPr/>
          <p:nvPr/>
        </p:nvGrpSpPr>
        <p:grpSpPr>
          <a:xfrm>
            <a:off x="376719" y="1517515"/>
            <a:ext cx="11438562" cy="3669837"/>
            <a:chOff x="376719" y="1517515"/>
            <a:chExt cx="11438562" cy="3669837"/>
          </a:xfrm>
        </p:grpSpPr>
        <p:grpSp>
          <p:nvGrpSpPr>
            <p:cNvPr id="38" name="그룹 37"/>
            <p:cNvGrpSpPr/>
            <p:nvPr/>
          </p:nvGrpSpPr>
          <p:grpSpPr>
            <a:xfrm>
              <a:off x="376719" y="1517515"/>
              <a:ext cx="5342562" cy="3669837"/>
              <a:chOff x="376719" y="1517515"/>
              <a:chExt cx="5342562" cy="366983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76719" y="1517515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설문조사 결과 </a:t>
                </a:r>
                <a:r>
                  <a:rPr lang="en-US" altLang="ko-KR" b="1" dirty="0">
                    <a:solidFill>
                      <a:srgbClr val="365E77"/>
                    </a:solidFill>
                  </a:rPr>
                  <a:t>	    </a:t>
                </a:r>
                <a:r>
                  <a:rPr lang="ko-KR" altLang="en-US" b="1" dirty="0">
                    <a:solidFill>
                      <a:srgbClr val="365E77"/>
                    </a:solidFill>
                  </a:rPr>
                  <a:t>표정 아이콘</a:t>
                </a:r>
                <a:r>
                  <a:rPr lang="en-US" altLang="ko-KR" b="1" dirty="0">
                    <a:solidFill>
                      <a:srgbClr val="365E77"/>
                    </a:solidFill>
                  </a:rPr>
                  <a:t>	</a:t>
                </a:r>
                <a:endParaRPr lang="ko-KR" altLang="en-US" b="1" dirty="0">
                  <a:solidFill>
                    <a:srgbClr val="365E77"/>
                  </a:solidFill>
                </a:endParaRPr>
              </a:p>
            </p:txBody>
          </p:sp>
          <p:sp>
            <p:nvSpPr>
              <p:cNvPr id="33" name="오른쪽 화살표 32"/>
              <p:cNvSpPr/>
              <p:nvPr/>
            </p:nvSpPr>
            <p:spPr>
              <a:xfrm>
                <a:off x="2873339" y="1635393"/>
                <a:ext cx="349321" cy="359596"/>
              </a:xfrm>
              <a:prstGeom prst="rightArrow">
                <a:avLst>
                  <a:gd name="adj1" fmla="val 38572"/>
                  <a:gd name="adj2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1167244" y="2398819"/>
                <a:ext cx="3761510" cy="2788533"/>
                <a:chOff x="992584" y="2230746"/>
                <a:chExt cx="3761510" cy="2788533"/>
              </a:xfrm>
            </p:grpSpPr>
            <p:pic>
              <p:nvPicPr>
                <p:cNvPr id="1025" name="_x326192992" descr="DRW0000284c31e1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4990"/>
                <a:stretch/>
              </p:blipFill>
              <p:spPr bwMode="auto">
                <a:xfrm>
                  <a:off x="992584" y="2230746"/>
                  <a:ext cx="3761510" cy="27885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그룹 23"/>
                <p:cNvGrpSpPr/>
                <p:nvPr/>
              </p:nvGrpSpPr>
              <p:grpSpPr>
                <a:xfrm>
                  <a:off x="3802603" y="3198021"/>
                  <a:ext cx="659860" cy="592931"/>
                  <a:chOff x="5168775" y="3745824"/>
                  <a:chExt cx="676930" cy="578173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5168775" y="3745824"/>
                    <a:ext cx="676930" cy="578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4" name="_x326192992" descr="DRW0000284c31e1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6950" t="16885" r="10485" b="75818"/>
                  <a:stretch/>
                </p:blipFill>
                <p:spPr bwMode="auto">
                  <a:xfrm>
                    <a:off x="5293485" y="3797806"/>
                    <a:ext cx="472612" cy="4520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599020-3997-41A3-9741-D312F3588B8F}"/>
                </a:ext>
              </a:extLst>
            </p:cNvPr>
            <p:cNvGrpSpPr/>
            <p:nvPr/>
          </p:nvGrpSpPr>
          <p:grpSpPr>
            <a:xfrm>
              <a:off x="6472719" y="1517516"/>
              <a:ext cx="5342562" cy="3619607"/>
              <a:chOff x="6472719" y="1517516"/>
              <a:chExt cx="5342562" cy="3619607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6472719" y="1517516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  설문조사 결과 </a:t>
                </a:r>
                <a:r>
                  <a:rPr lang="en-US" altLang="ko-KR" b="1" dirty="0">
                    <a:solidFill>
                      <a:srgbClr val="365E77"/>
                    </a:solidFill>
                  </a:rPr>
                  <a:t>	   </a:t>
                </a:r>
                <a:r>
                  <a:rPr lang="ko-KR" altLang="en-US" b="1" dirty="0" err="1">
                    <a:solidFill>
                      <a:srgbClr val="365E77"/>
                    </a:solidFill>
                  </a:rPr>
                  <a:t>무지외반증</a:t>
                </a:r>
                <a:r>
                  <a:rPr lang="ko-KR" altLang="en-US" b="1" dirty="0">
                    <a:solidFill>
                      <a:srgbClr val="365E77"/>
                    </a:solidFill>
                  </a:rPr>
                  <a:t> 가능성</a:t>
                </a:r>
              </a:p>
            </p:txBody>
          </p:sp>
          <p:sp>
            <p:nvSpPr>
              <p:cNvPr id="20" name="오른쪽 화살표 19"/>
              <p:cNvSpPr/>
              <p:nvPr/>
            </p:nvSpPr>
            <p:spPr>
              <a:xfrm>
                <a:off x="8848040" y="1643299"/>
                <a:ext cx="349321" cy="359596"/>
              </a:xfrm>
              <a:prstGeom prst="rightArrow">
                <a:avLst>
                  <a:gd name="adj1" fmla="val 38572"/>
                  <a:gd name="adj2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CFC52ED-9699-447E-A665-4BFC61E38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8765" y="2403448"/>
                <a:ext cx="5029200" cy="2733675"/>
              </a:xfrm>
              <a:prstGeom prst="rect">
                <a:avLst/>
              </a:prstGeom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E5998C-A770-4C0D-BFBF-355B25FFD67A}"/>
              </a:ext>
            </a:extLst>
          </p:cNvPr>
          <p:cNvGrpSpPr/>
          <p:nvPr/>
        </p:nvGrpSpPr>
        <p:grpSpPr>
          <a:xfrm>
            <a:off x="377989" y="1516824"/>
            <a:ext cx="11437292" cy="4378010"/>
            <a:chOff x="377354" y="1506355"/>
            <a:chExt cx="11437292" cy="4378010"/>
          </a:xfrm>
        </p:grpSpPr>
        <p:grpSp>
          <p:nvGrpSpPr>
            <p:cNvPr id="41" name="그룹 40"/>
            <p:cNvGrpSpPr/>
            <p:nvPr/>
          </p:nvGrpSpPr>
          <p:grpSpPr>
            <a:xfrm>
              <a:off x="377354" y="1516457"/>
              <a:ext cx="5342562" cy="3670895"/>
              <a:chOff x="386995" y="1516457"/>
              <a:chExt cx="5342562" cy="3670895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386995" y="1516457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스트레칭 동영상 링크 연결</a:t>
                </a:r>
              </a:p>
            </p:txBody>
          </p:sp>
          <p:pic>
            <p:nvPicPr>
              <p:cNvPr id="1027" name="_x326157352" descr="EMB0000284c31e9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3570"/>
              <a:stretch/>
            </p:blipFill>
            <p:spPr bwMode="auto">
              <a:xfrm>
                <a:off x="1227463" y="2434182"/>
                <a:ext cx="3661625" cy="2753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모서리가 둥근 직사각형 24"/>
            <p:cNvSpPr/>
            <p:nvPr/>
          </p:nvSpPr>
          <p:spPr>
            <a:xfrm>
              <a:off x="6472084" y="1506355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스트레칭 동영상 직접 출력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020CD7-2919-4AE9-B5EF-D76345E46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0611" y="2319415"/>
              <a:ext cx="3446118" cy="356495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B75931-FAFC-461D-A257-8AEE55F7548C}"/>
              </a:ext>
            </a:extLst>
          </p:cNvPr>
          <p:cNvGrpSpPr/>
          <p:nvPr/>
        </p:nvGrpSpPr>
        <p:grpSpPr>
          <a:xfrm>
            <a:off x="375449" y="1510814"/>
            <a:ext cx="11439197" cy="4435960"/>
            <a:chOff x="375449" y="1510814"/>
            <a:chExt cx="11439197" cy="4435960"/>
          </a:xfrm>
        </p:grpSpPr>
        <p:grpSp>
          <p:nvGrpSpPr>
            <p:cNvPr id="43" name="그룹 42"/>
            <p:cNvGrpSpPr/>
            <p:nvPr/>
          </p:nvGrpSpPr>
          <p:grpSpPr>
            <a:xfrm>
              <a:off x="375449" y="1510814"/>
              <a:ext cx="5342562" cy="4228022"/>
              <a:chOff x="386994" y="1513477"/>
              <a:chExt cx="5342562" cy="4228022"/>
            </a:xfrm>
          </p:grpSpPr>
          <p:pic>
            <p:nvPicPr>
              <p:cNvPr id="1029" name="_x326148784" descr="EMB0000284c31ea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9" b="36910"/>
              <a:stretch/>
            </p:blipFill>
            <p:spPr bwMode="auto">
              <a:xfrm>
                <a:off x="1503265" y="2176550"/>
                <a:ext cx="3089468" cy="3564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모서리가 둥근 직사각형 45"/>
              <p:cNvSpPr/>
              <p:nvPr/>
            </p:nvSpPr>
            <p:spPr>
              <a:xfrm>
                <a:off x="386994" y="1513477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카메라 촬영 불가 갤러리 사진 불러오기</a:t>
                </a:r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6472084" y="1525420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카메라 직접 촬영 가능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01CCA22-8FE0-4A9E-B7F6-E83F21E2C903}"/>
                </a:ext>
              </a:extLst>
            </p:cNvPr>
            <p:cNvGrpSpPr/>
            <p:nvPr/>
          </p:nvGrpSpPr>
          <p:grpSpPr>
            <a:xfrm>
              <a:off x="7667420" y="2223988"/>
              <a:ext cx="2822843" cy="3722786"/>
              <a:chOff x="7438986" y="2223790"/>
              <a:chExt cx="2822843" cy="372278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DB57F07-ED70-40AD-9B35-982E1204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8986" y="2223790"/>
                <a:ext cx="2822843" cy="3722786"/>
              </a:xfrm>
              <a:prstGeom prst="rect">
                <a:avLst/>
              </a:prstGeom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EBF2CF4-D952-4888-A7DE-AA8C5EB9213E}"/>
                  </a:ext>
                </a:extLst>
              </p:cNvPr>
              <p:cNvSpPr/>
              <p:nvPr/>
            </p:nvSpPr>
            <p:spPr>
              <a:xfrm>
                <a:off x="8578921" y="5434799"/>
                <a:ext cx="497346" cy="460035"/>
              </a:xfrm>
              <a:prstGeom prst="ellipse">
                <a:avLst/>
              </a:prstGeom>
              <a:solidFill>
                <a:srgbClr val="F2F2F2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CBCC45-6841-4AB8-96F7-802C794BA079}"/>
              </a:ext>
            </a:extLst>
          </p:cNvPr>
          <p:cNvGrpSpPr/>
          <p:nvPr/>
        </p:nvGrpSpPr>
        <p:grpSpPr>
          <a:xfrm>
            <a:off x="3454046" y="1664189"/>
            <a:ext cx="5342562" cy="2292172"/>
            <a:chOff x="10890052" y="355058"/>
            <a:chExt cx="5342562" cy="22921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89FE2C5-B5CE-441E-9315-1C659182F4A3}"/>
                </a:ext>
              </a:extLst>
            </p:cNvPr>
            <p:cNvGrpSpPr/>
            <p:nvPr/>
          </p:nvGrpSpPr>
          <p:grpSpPr>
            <a:xfrm>
              <a:off x="10890052" y="1195410"/>
              <a:ext cx="5342562" cy="1451820"/>
              <a:chOff x="12513327" y="4280656"/>
              <a:chExt cx="5342562" cy="145182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12513327" y="5137123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err="1">
                    <a:solidFill>
                      <a:srgbClr val="365E77"/>
                    </a:solidFill>
                  </a:rPr>
                  <a:t>튜토리얼</a:t>
                </a:r>
                <a:r>
                  <a:rPr lang="ko-KR" altLang="en-US" b="1" dirty="0">
                    <a:solidFill>
                      <a:srgbClr val="365E77"/>
                    </a:solidFill>
                  </a:rPr>
                  <a:t> 제공</a:t>
                </a: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12513327" y="4280656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관심 상품 모아보기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7D73C7-4F96-4EAB-A8F2-03CF6C9D62CB}"/>
                </a:ext>
              </a:extLst>
            </p:cNvPr>
            <p:cNvSpPr txBox="1"/>
            <p:nvPr/>
          </p:nvSpPr>
          <p:spPr>
            <a:xfrm>
              <a:off x="12996254" y="355058"/>
              <a:ext cx="11301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1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pic>
        <p:nvPicPr>
          <p:cNvPr id="1025" name="_x269457984" descr="EMB00006a584498">
            <a:extLst>
              <a:ext uri="{FF2B5EF4-FFF2-40B4-BE49-F238E27FC236}">
                <a16:creationId xmlns:a16="http://schemas.microsoft.com/office/drawing/2014/main" id="{0F34E0BA-D5C1-4BDB-952D-E1A1716E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29" y="799870"/>
            <a:ext cx="9373541" cy="55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AD7A2B-DA6D-441A-9892-47C91D7B4B41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287655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D549E9-0B62-498E-9994-1A86E6F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880" y="7284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21280080" descr="EMB00006a58449c">
            <a:extLst>
              <a:ext uri="{FF2B5EF4-FFF2-40B4-BE49-F238E27FC236}">
                <a16:creationId xmlns:a16="http://schemas.microsoft.com/office/drawing/2014/main" id="{109D4837-4EB5-4645-93FA-7EF12E02B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62" y="915232"/>
            <a:ext cx="3189676" cy="57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822E70-F034-4A41-B3FD-276E72148E09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발 상태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메인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3660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A3E3A5-BF1C-4A80-B2F0-BECC5615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68557040" descr="EMB00006a5844a0">
            <a:extLst>
              <a:ext uri="{FF2B5EF4-FFF2-40B4-BE49-F238E27FC236}">
                <a16:creationId xmlns:a16="http://schemas.microsoft.com/office/drawing/2014/main" id="{4E2A472E-EACB-47A7-9E4F-4E026DDC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13" y="957150"/>
            <a:ext cx="3093971" cy="55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0B1262-12BB-4DC8-8738-438A8040E684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설문조사</a:t>
            </a:r>
          </a:p>
        </p:txBody>
      </p:sp>
    </p:spTree>
    <p:extLst>
      <p:ext uri="{BB962C8B-B14F-4D97-AF65-F5344CB8AC3E}">
        <p14:creationId xmlns:p14="http://schemas.microsoft.com/office/powerpoint/2010/main" val="393786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770948-904E-4882-A4CE-5A46E9EF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53" y="244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21270216" descr="EMB00006a5844a4">
            <a:extLst>
              <a:ext uri="{FF2B5EF4-FFF2-40B4-BE49-F238E27FC236}">
                <a16:creationId xmlns:a16="http://schemas.microsoft.com/office/drawing/2014/main" id="{F0F0F556-ED7A-4416-9836-7E434A9C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66" y="701446"/>
            <a:ext cx="6654867" cy="58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259B40-BDAE-43C6-8055-355319DE6D80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촬영 튜토리얼</a:t>
            </a:r>
          </a:p>
        </p:txBody>
      </p:sp>
    </p:spTree>
    <p:extLst>
      <p:ext uri="{BB962C8B-B14F-4D97-AF65-F5344CB8AC3E}">
        <p14:creationId xmlns:p14="http://schemas.microsoft.com/office/powerpoint/2010/main" val="279404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770948-904E-4882-A4CE-5A46E9EF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53" y="244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259B40-BDAE-43C6-8055-355319DE6D80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촬영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044745-DD0B-457F-A3A4-F1D1BA2B91E0}"/>
              </a:ext>
            </a:extLst>
          </p:cNvPr>
          <p:cNvGrpSpPr/>
          <p:nvPr/>
        </p:nvGrpSpPr>
        <p:grpSpPr>
          <a:xfrm>
            <a:off x="4101506" y="1028470"/>
            <a:ext cx="3988986" cy="4876944"/>
            <a:chOff x="2365890" y="1141768"/>
            <a:chExt cx="2822843" cy="372278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9E5657-5AC2-49A2-AA6D-0E1CCAA1F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5890" y="1141768"/>
              <a:ext cx="2822843" cy="3722786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EC94D64-FEC7-454E-89B4-66FA39791160}"/>
                </a:ext>
              </a:extLst>
            </p:cNvPr>
            <p:cNvSpPr/>
            <p:nvPr/>
          </p:nvSpPr>
          <p:spPr>
            <a:xfrm>
              <a:off x="3505826" y="4352777"/>
              <a:ext cx="497346" cy="460035"/>
            </a:xfrm>
            <a:prstGeom prst="ellipse">
              <a:avLst/>
            </a:prstGeom>
            <a:solidFill>
              <a:srgbClr val="F2F2F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770948-904E-4882-A4CE-5A46E9EF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53" y="244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259B40-BDAE-43C6-8055-355319DE6D80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측정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9E5657-5AC2-49A2-AA6D-0E1CCAA1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655" y="960687"/>
            <a:ext cx="3988986" cy="48769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C976EF-0158-4851-BC69-5817F77AE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360" y="960687"/>
            <a:ext cx="3988986" cy="487694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B6F310-E5F4-4C32-B920-7DFCA561EE9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630853" y="2144889"/>
            <a:ext cx="0" cy="36927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D0F18DD-9B78-4E3B-BAA2-A293D6550628}"/>
              </a:ext>
            </a:extLst>
          </p:cNvPr>
          <p:cNvCxnSpPr>
            <a:cxnSpLocks/>
          </p:cNvCxnSpPr>
          <p:nvPr/>
        </p:nvCxnSpPr>
        <p:spPr>
          <a:xfrm>
            <a:off x="7800622" y="3059290"/>
            <a:ext cx="19416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784A7D1-F907-4D2E-974B-83C6BD1149A2}"/>
              </a:ext>
            </a:extLst>
          </p:cNvPr>
          <p:cNvSpPr/>
          <p:nvPr/>
        </p:nvSpPr>
        <p:spPr>
          <a:xfrm>
            <a:off x="2646749" y="2991507"/>
            <a:ext cx="203200" cy="158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0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68545448" descr="EMB00006a5844a8">
            <a:extLst>
              <a:ext uri="{FF2B5EF4-FFF2-40B4-BE49-F238E27FC236}">
                <a16:creationId xmlns:a16="http://schemas.microsoft.com/office/drawing/2014/main" id="{93EBAAB6-60D3-4ED3-BD12-6F18B3B4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36" y="740373"/>
            <a:ext cx="3269475" cy="57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BF622A-0B68-4AF1-9298-793FD359A8C2}"/>
              </a:ext>
            </a:extLst>
          </p:cNvPr>
          <p:cNvCxnSpPr/>
          <p:nvPr/>
        </p:nvCxnSpPr>
        <p:spPr>
          <a:xfrm flipV="1">
            <a:off x="3886200" y="1721630"/>
            <a:ext cx="422031" cy="576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FE95C-5577-4553-9B19-9E14E20BC483}"/>
              </a:ext>
            </a:extLst>
          </p:cNvPr>
          <p:cNvSpPr txBox="1"/>
          <p:nvPr/>
        </p:nvSpPr>
        <p:spPr>
          <a:xfrm>
            <a:off x="3072822" y="2576636"/>
            <a:ext cx="1233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신발 종류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전체</a:t>
            </a:r>
          </a:p>
          <a:p>
            <a:r>
              <a:rPr lang="ko-KR" altLang="en-US" b="1" dirty="0"/>
              <a:t>힐</a:t>
            </a:r>
          </a:p>
          <a:p>
            <a:r>
              <a:rPr lang="ko-KR" altLang="en-US" b="1" dirty="0"/>
              <a:t>단화</a:t>
            </a:r>
          </a:p>
          <a:p>
            <a:r>
              <a:rPr lang="ko-KR" altLang="en-US" b="1" dirty="0"/>
              <a:t>부츠</a:t>
            </a:r>
          </a:p>
          <a:p>
            <a:r>
              <a:rPr lang="ko-KR" altLang="en-US" b="1" dirty="0"/>
              <a:t>워커</a:t>
            </a:r>
          </a:p>
          <a:p>
            <a:r>
              <a:rPr lang="ko-KR" altLang="en-US" b="1" dirty="0"/>
              <a:t>운동화</a:t>
            </a:r>
          </a:p>
          <a:p>
            <a:r>
              <a:rPr lang="ko-KR" altLang="en-US" b="1" dirty="0"/>
              <a:t>샌들</a:t>
            </a:r>
          </a:p>
          <a:p>
            <a:r>
              <a:rPr lang="ko-KR" altLang="en-US" b="1" dirty="0"/>
              <a:t>슬리퍼</a:t>
            </a:r>
            <a:r>
              <a:rPr lang="en-US" altLang="ko-KR" b="1" dirty="0"/>
              <a:t>/</a:t>
            </a:r>
            <a:r>
              <a:rPr lang="ko-KR" altLang="en-US" b="1" dirty="0"/>
              <a:t>쪼리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88B566-7BB8-4E1A-9EBC-E7F12903EC00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신발 추천</a:t>
            </a:r>
          </a:p>
        </p:txBody>
      </p:sp>
    </p:spTree>
    <p:extLst>
      <p:ext uri="{BB962C8B-B14F-4D97-AF65-F5344CB8AC3E}">
        <p14:creationId xmlns:p14="http://schemas.microsoft.com/office/powerpoint/2010/main" val="417033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21273744" descr="EMB00006a5844ac">
            <a:extLst>
              <a:ext uri="{FF2B5EF4-FFF2-40B4-BE49-F238E27FC236}">
                <a16:creationId xmlns:a16="http://schemas.microsoft.com/office/drawing/2014/main" id="{FA033C93-C768-41EF-870B-B4493AFA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52" y="878361"/>
            <a:ext cx="340449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C47F29-6EBB-4E5E-83DB-87D4BCE6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152" y="1473935"/>
            <a:ext cx="3446118" cy="35649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7A3D7E5-B12C-48FA-81CD-8FAC9220F8E4}"/>
              </a:ext>
            </a:extLst>
          </p:cNvPr>
          <p:cNvSpPr/>
          <p:nvPr/>
        </p:nvSpPr>
        <p:spPr>
          <a:xfrm>
            <a:off x="6096000" y="2732442"/>
            <a:ext cx="1097280" cy="935916"/>
          </a:xfrm>
          <a:prstGeom prst="rightArrow">
            <a:avLst/>
          </a:prstGeom>
          <a:solidFill>
            <a:srgbClr val="365E77"/>
          </a:solidFill>
          <a:ln>
            <a:solidFill>
              <a:srgbClr val="36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506396-8ADC-4B30-AE83-CBD8B1DCCF66}"/>
              </a:ext>
            </a:extLst>
          </p:cNvPr>
          <p:cNvSpPr/>
          <p:nvPr/>
        </p:nvSpPr>
        <p:spPr>
          <a:xfrm>
            <a:off x="5038230" y="20206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스트레칭 제공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826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1911" y="0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C303A"/>
                </a:solidFill>
              </a:rPr>
              <a:t>INDEX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FFBB0-585E-402A-8946-6ADAB219D2CD}"/>
              </a:ext>
            </a:extLst>
          </p:cNvPr>
          <p:cNvSpPr/>
          <p:nvPr/>
        </p:nvSpPr>
        <p:spPr>
          <a:xfrm>
            <a:off x="9107424" y="0"/>
            <a:ext cx="3084576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9C97D-D161-4975-8893-3C18EECEA428}"/>
              </a:ext>
            </a:extLst>
          </p:cNvPr>
          <p:cNvSpPr txBox="1"/>
          <p:nvPr/>
        </p:nvSpPr>
        <p:spPr>
          <a:xfrm>
            <a:off x="591911" y="1228397"/>
            <a:ext cx="55040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01. </a:t>
            </a:r>
            <a:r>
              <a:rPr lang="ko-KR" altLang="en-US" sz="2000" b="1" dirty="0"/>
              <a:t>프로젝트 개요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1-1. </a:t>
            </a:r>
            <a:r>
              <a:rPr lang="ko-KR" altLang="en-US" sz="2000" dirty="0" err="1"/>
              <a:t>무지외반증의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r>
              <a:rPr lang="en-US" altLang="ko-KR" sz="2000" dirty="0"/>
              <a:t>  1-2. </a:t>
            </a:r>
            <a:r>
              <a:rPr lang="ko-KR" altLang="en-US" sz="2000" dirty="0"/>
              <a:t>프로젝트 개발배경 및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02. </a:t>
            </a:r>
            <a:r>
              <a:rPr lang="ko-KR" altLang="en-US" sz="2000" b="1" dirty="0"/>
              <a:t>프로젝트 요구사양 및 기능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2-1. </a:t>
            </a:r>
            <a:r>
              <a:rPr lang="ko-KR" altLang="en-US" sz="2000" dirty="0"/>
              <a:t>프로젝트 개발과정</a:t>
            </a:r>
            <a:r>
              <a:rPr lang="en-US" altLang="ko-KR" sz="2000" dirty="0"/>
              <a:t> </a:t>
            </a:r>
            <a:r>
              <a:rPr lang="ko-KR" altLang="en-US" sz="2000" dirty="0"/>
              <a:t>및 일정</a:t>
            </a:r>
            <a:endParaRPr lang="en-US" altLang="ko-KR" sz="2000" dirty="0"/>
          </a:p>
          <a:p>
            <a:r>
              <a:rPr lang="en-US" altLang="ko-KR" sz="2000" dirty="0"/>
              <a:t>  2-2. </a:t>
            </a:r>
            <a:r>
              <a:rPr lang="ko-KR" altLang="en-US" sz="2000" dirty="0"/>
              <a:t>프로젝트 아키텍처</a:t>
            </a:r>
            <a:endParaRPr lang="en-US" altLang="ko-KR" sz="2000" dirty="0"/>
          </a:p>
          <a:p>
            <a:r>
              <a:rPr lang="en-US" altLang="ko-KR" sz="2000" dirty="0"/>
              <a:t>  2-3. </a:t>
            </a:r>
            <a:r>
              <a:rPr lang="ko-KR" altLang="en-US" sz="2000" dirty="0"/>
              <a:t>프로젝트 주요 산출물 및 담당자</a:t>
            </a:r>
            <a:endParaRPr lang="en-US" altLang="ko-KR" sz="2000" dirty="0"/>
          </a:p>
          <a:p>
            <a:r>
              <a:rPr lang="en-US" altLang="ko-KR" sz="2000" dirty="0"/>
              <a:t>  2-4. </a:t>
            </a:r>
            <a:r>
              <a:rPr lang="ko-KR" altLang="en-US" sz="2000" dirty="0"/>
              <a:t>프로젝트 개발환경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03. </a:t>
            </a:r>
            <a:r>
              <a:rPr lang="ko-KR" altLang="en-US" sz="2000" b="1" dirty="0"/>
              <a:t>이전 프로젝트에서 개선된 내용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04. </a:t>
            </a:r>
            <a:r>
              <a:rPr lang="ko-KR" altLang="en-US" sz="2000" b="1" dirty="0"/>
              <a:t>사용자 시나리오</a:t>
            </a:r>
            <a:endParaRPr lang="en-US" altLang="ko-KR" sz="2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A981A2-6F74-4514-B5AB-CF9795E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toore\Desktop\KakaoTalk_20190417_165120817.png">
            <a:extLst>
              <a:ext uri="{FF2B5EF4-FFF2-40B4-BE49-F238E27FC236}">
                <a16:creationId xmlns:a16="http://schemas.microsoft.com/office/drawing/2014/main" id="{D0F525B0-37FE-4022-943E-8D5D129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3048000" y="2105561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65E77"/>
                </a:solidFill>
              </a:rPr>
              <a:t>Q</a:t>
            </a:r>
            <a:r>
              <a:rPr lang="en-US" altLang="ko-KR" sz="13800" b="1" dirty="0">
                <a:solidFill>
                  <a:srgbClr val="81C0E5"/>
                </a:solidFill>
              </a:rPr>
              <a:t>&amp;</a:t>
            </a:r>
            <a:r>
              <a:rPr lang="en-US" altLang="ko-KR" sz="16600" b="1" dirty="0">
                <a:solidFill>
                  <a:srgbClr val="365E77"/>
                </a:solidFill>
              </a:rPr>
              <a:t>A</a:t>
            </a:r>
            <a:endParaRPr lang="en-US" altLang="ko-KR" sz="13800" b="1" dirty="0">
              <a:solidFill>
                <a:srgbClr val="365E77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1-1.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무지외반증의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개념</a:t>
            </a:r>
            <a:endParaRPr lang="en-US" altLang="ko-KR" sz="2800" b="1" dirty="0">
              <a:solidFill>
                <a:srgbClr val="2C303A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1FFA5E-9540-4CDB-9297-56BC798D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43" y="2008534"/>
            <a:ext cx="4950513" cy="3725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B3836-7D47-48FD-BB43-2ABFEBE86AD2}"/>
              </a:ext>
            </a:extLst>
          </p:cNvPr>
          <p:cNvSpPr/>
          <p:nvPr/>
        </p:nvSpPr>
        <p:spPr>
          <a:xfrm>
            <a:off x="1316181" y="1278468"/>
            <a:ext cx="9559636" cy="500090"/>
          </a:xfrm>
          <a:prstGeom prst="rect">
            <a:avLst/>
          </a:prstGeom>
          <a:solidFill>
            <a:srgbClr val="424953"/>
          </a:solidFill>
          <a:ln>
            <a:solidFill>
              <a:srgbClr val="42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엄지발가락이 검지발가락 쪽으로 휘어져 통증이 발생하는 질병</a:t>
            </a:r>
          </a:p>
        </p:txBody>
      </p:sp>
    </p:spTree>
    <p:extLst>
      <p:ext uri="{BB962C8B-B14F-4D97-AF65-F5344CB8AC3E}">
        <p14:creationId xmlns:p14="http://schemas.microsoft.com/office/powerpoint/2010/main" val="26613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4" y="1240349"/>
            <a:ext cx="5685395" cy="38110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260F7-548C-4A8D-A105-EAAC67A59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5" y="4963857"/>
            <a:ext cx="5685395" cy="11525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8E527A-FA8E-4465-9920-733E3DB9C1BC}"/>
              </a:ext>
            </a:extLst>
          </p:cNvPr>
          <p:cNvCxnSpPr>
            <a:cxnSpLocks/>
          </p:cNvCxnSpPr>
          <p:nvPr/>
        </p:nvCxnSpPr>
        <p:spPr>
          <a:xfrm>
            <a:off x="3409011" y="5601261"/>
            <a:ext cx="2549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konyang\Desktop\Why.PNG">
            <a:extLst>
              <a:ext uri="{FF2B5EF4-FFF2-40B4-BE49-F238E27FC236}">
                <a16:creationId xmlns:a16="http://schemas.microsoft.com/office/drawing/2014/main" id="{4C008BCE-AD33-43E7-8C8F-954CC673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42" y="1179271"/>
            <a:ext cx="5591622" cy="49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8B97B7-3C89-4B87-A3F4-D3B8DF7E51E7}"/>
              </a:ext>
            </a:extLst>
          </p:cNvPr>
          <p:cNvSpPr/>
          <p:nvPr/>
        </p:nvSpPr>
        <p:spPr>
          <a:xfrm>
            <a:off x="0" y="1545034"/>
            <a:ext cx="12192000" cy="4135394"/>
          </a:xfrm>
          <a:prstGeom prst="rect">
            <a:avLst/>
          </a:prstGeom>
          <a:solidFill>
            <a:srgbClr val="81C0E5">
              <a:alpha val="2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360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2257B-5194-42F9-923D-5FD0863C432E}"/>
              </a:ext>
            </a:extLst>
          </p:cNvPr>
          <p:cNvSpPr txBox="1"/>
          <p:nvPr/>
        </p:nvSpPr>
        <p:spPr>
          <a:xfrm>
            <a:off x="11681255" y="6550223"/>
            <a:ext cx="51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2" y="1947275"/>
            <a:ext cx="2088845" cy="20869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707924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49" y="2200295"/>
            <a:ext cx="1684234" cy="158094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8699158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4461229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" y="4658745"/>
            <a:ext cx="2914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스트레칭을 통한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발 상태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8956" y="4670719"/>
            <a:ext cx="354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본인 발에 맞는 신발 구매</a:t>
            </a:r>
          </a:p>
        </p:txBody>
      </p:sp>
      <p:sp>
        <p:nvSpPr>
          <p:cNvPr id="15" name="십자형 14"/>
          <p:cNvSpPr/>
          <p:nvPr/>
        </p:nvSpPr>
        <p:spPr>
          <a:xfrm>
            <a:off x="3764692" y="2747757"/>
            <a:ext cx="576648" cy="551936"/>
          </a:xfrm>
          <a:prstGeom prst="plus">
            <a:avLst>
              <a:gd name="adj" fmla="val 384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60" y="1988857"/>
            <a:ext cx="1361547" cy="20038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68401" y="4670719"/>
            <a:ext cx="283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</a:rPr>
              <a:t>무지외반증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 예방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관리</a:t>
            </a:r>
          </a:p>
        </p:txBody>
      </p:sp>
      <p:sp>
        <p:nvSpPr>
          <p:cNvPr id="21" name="등호 20"/>
          <p:cNvSpPr/>
          <p:nvPr/>
        </p:nvSpPr>
        <p:spPr>
          <a:xfrm>
            <a:off x="7636476" y="2677731"/>
            <a:ext cx="897924" cy="626076"/>
          </a:xfrm>
          <a:prstGeom prst="mathEqual">
            <a:avLst>
              <a:gd name="adj1" fmla="val 23520"/>
              <a:gd name="adj2" fmla="val 19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3244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2-1.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C47F55-B5CA-4D21-869A-334B2014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26836"/>
              </p:ext>
            </p:extLst>
          </p:nvPr>
        </p:nvGraphicFramePr>
        <p:xfrm>
          <a:off x="87456" y="1459149"/>
          <a:ext cx="12023488" cy="453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24407014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138049702"/>
                    </a:ext>
                  </a:extLst>
                </a:gridCol>
              </a:tblGrid>
              <a:tr h="73267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3952ABB-9A4E-4AF1-A77A-5099ED9423E7}"/>
              </a:ext>
            </a:extLst>
          </p:cNvPr>
          <p:cNvGrpSpPr/>
          <p:nvPr/>
        </p:nvGrpSpPr>
        <p:grpSpPr>
          <a:xfrm>
            <a:off x="59950" y="2309152"/>
            <a:ext cx="806106" cy="527357"/>
            <a:chOff x="271018" y="2310435"/>
            <a:chExt cx="1627915" cy="5273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75AF12-FC3C-427B-9777-9FE88EEEEDDE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764A2D-1A67-4D5A-8453-A7BF9A53B9C9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6CF9B6-F5D5-41AC-8230-DA1B577E41A4}"/>
                </a:ext>
              </a:extLst>
            </p:cNvPr>
            <p:cNvSpPr/>
            <p:nvPr/>
          </p:nvSpPr>
          <p:spPr>
            <a:xfrm>
              <a:off x="537206" y="2310435"/>
              <a:ext cx="942681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제안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4DCD8-AD55-4341-B9A8-F8A52E2A0C3A}"/>
              </a:ext>
            </a:extLst>
          </p:cNvPr>
          <p:cNvGrpSpPr/>
          <p:nvPr/>
        </p:nvGrpSpPr>
        <p:grpSpPr>
          <a:xfrm>
            <a:off x="866056" y="2967044"/>
            <a:ext cx="2246795" cy="550930"/>
            <a:chOff x="271018" y="2317780"/>
            <a:chExt cx="1627915" cy="5200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150C51-1CB8-4501-90A9-DFAAAB02D7B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E90FF3-C531-4C5F-A07E-044EDD339962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B2EEDF-CF86-4909-9D0B-803248BAA0C1}"/>
                </a:ext>
              </a:extLst>
            </p:cNvPr>
            <p:cNvSpPr/>
            <p:nvPr/>
          </p:nvSpPr>
          <p:spPr>
            <a:xfrm>
              <a:off x="345207" y="2317780"/>
              <a:ext cx="338216" cy="295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723D6B-DD56-408A-9415-9EA387CE6ABC}"/>
              </a:ext>
            </a:extLst>
          </p:cNvPr>
          <p:cNvGrpSpPr/>
          <p:nvPr/>
        </p:nvGrpSpPr>
        <p:grpSpPr>
          <a:xfrm>
            <a:off x="3112851" y="3417378"/>
            <a:ext cx="2205803" cy="533230"/>
            <a:chOff x="271018" y="2320456"/>
            <a:chExt cx="1627915" cy="5173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078838-1694-4F5E-B8D3-CD7D57D73C21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08793F-3B36-4091-AA64-297E0E1A217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F8FC16-70AA-4040-8E6D-2A4E9ED4C1E3}"/>
                </a:ext>
              </a:extLst>
            </p:cNvPr>
            <p:cNvSpPr/>
            <p:nvPr/>
          </p:nvSpPr>
          <p:spPr>
            <a:xfrm>
              <a:off x="311266" y="2320456"/>
              <a:ext cx="344501" cy="304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설계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F12115-A372-4F89-94B4-9E6C3E7829A3}"/>
              </a:ext>
            </a:extLst>
          </p:cNvPr>
          <p:cNvGrpSpPr/>
          <p:nvPr/>
        </p:nvGrpSpPr>
        <p:grpSpPr>
          <a:xfrm>
            <a:off x="4572000" y="3990347"/>
            <a:ext cx="4545851" cy="517336"/>
            <a:chOff x="271018" y="2320456"/>
            <a:chExt cx="2136881" cy="5173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4059B4-7657-45FF-A155-FD4386E409EF}"/>
                </a:ext>
              </a:extLst>
            </p:cNvPr>
            <p:cNvSpPr/>
            <p:nvPr/>
          </p:nvSpPr>
          <p:spPr>
            <a:xfrm>
              <a:off x="271018" y="2634003"/>
              <a:ext cx="2136881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3ECC38-AFF8-4EFC-A24D-97B59B5FBABC}"/>
                </a:ext>
              </a:extLst>
            </p:cNvPr>
            <p:cNvSpPr/>
            <p:nvPr/>
          </p:nvSpPr>
          <p:spPr>
            <a:xfrm>
              <a:off x="274086" y="2689993"/>
              <a:ext cx="2119678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D376F1-4B61-40CD-8768-FCE2598EE24B}"/>
                </a:ext>
              </a:extLst>
            </p:cNvPr>
            <p:cNvSpPr/>
            <p:nvPr/>
          </p:nvSpPr>
          <p:spPr>
            <a:xfrm>
              <a:off x="311266" y="2320456"/>
              <a:ext cx="2194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구현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84A7B3-5A22-4DF6-BD01-B71315B1269D}"/>
              </a:ext>
            </a:extLst>
          </p:cNvPr>
          <p:cNvGrpSpPr/>
          <p:nvPr/>
        </p:nvGrpSpPr>
        <p:grpSpPr>
          <a:xfrm>
            <a:off x="8323385" y="4572998"/>
            <a:ext cx="3030415" cy="517336"/>
            <a:chOff x="271018" y="2320456"/>
            <a:chExt cx="2016423" cy="5173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40CE7A-5BD3-4221-9F6E-BEBF69E7E139}"/>
                </a:ext>
              </a:extLst>
            </p:cNvPr>
            <p:cNvSpPr/>
            <p:nvPr/>
          </p:nvSpPr>
          <p:spPr>
            <a:xfrm>
              <a:off x="271018" y="2634003"/>
              <a:ext cx="2016423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BB855D-D2FC-41A0-9ADF-ECE565BD9B03}"/>
                </a:ext>
              </a:extLst>
            </p:cNvPr>
            <p:cNvSpPr/>
            <p:nvPr/>
          </p:nvSpPr>
          <p:spPr>
            <a:xfrm>
              <a:off x="274086" y="2689993"/>
              <a:ext cx="2013355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7322DB-ABB0-4F5B-949F-3548840686B0}"/>
                </a:ext>
              </a:extLst>
            </p:cNvPr>
            <p:cNvSpPr/>
            <p:nvPr/>
          </p:nvSpPr>
          <p:spPr>
            <a:xfrm>
              <a:off x="311266" y="2320456"/>
              <a:ext cx="310602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시험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1ABD-7528-4D82-A15A-A3E183F3EEBB}"/>
              </a:ext>
            </a:extLst>
          </p:cNvPr>
          <p:cNvGrpSpPr/>
          <p:nvPr/>
        </p:nvGrpSpPr>
        <p:grpSpPr>
          <a:xfrm>
            <a:off x="10612877" y="5314488"/>
            <a:ext cx="1579123" cy="500508"/>
            <a:chOff x="271018" y="2337284"/>
            <a:chExt cx="1627915" cy="5005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D6BC9E-9D49-49CD-AD3A-EE39D3761C9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B9AF5-BB62-41E4-904A-275485C7EC5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CDFDFC-B497-44CC-B87D-2E6B9886DD6D}"/>
                </a:ext>
              </a:extLst>
            </p:cNvPr>
            <p:cNvSpPr/>
            <p:nvPr/>
          </p:nvSpPr>
          <p:spPr>
            <a:xfrm>
              <a:off x="271018" y="2337284"/>
              <a:ext cx="48121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완료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1AE741-D628-4813-BF4A-244E5C44705B}"/>
              </a:ext>
            </a:extLst>
          </p:cNvPr>
          <p:cNvSpPr txBox="1"/>
          <p:nvPr/>
        </p:nvSpPr>
        <p:spPr>
          <a:xfrm>
            <a:off x="129490" y="28693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~08.29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48015-EBE6-425F-80AB-8FDAE3C9DF99}"/>
              </a:ext>
            </a:extLst>
          </p:cNvPr>
          <p:cNvSpPr txBox="1"/>
          <p:nvPr/>
        </p:nvSpPr>
        <p:spPr>
          <a:xfrm>
            <a:off x="2354386" y="2971881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~09.18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3CED9-F2FA-4FCA-B66F-6D088B4C1CD7}"/>
              </a:ext>
            </a:extLst>
          </p:cNvPr>
          <p:cNvSpPr txBox="1"/>
          <p:nvPr/>
        </p:nvSpPr>
        <p:spPr>
          <a:xfrm>
            <a:off x="4682189" y="3509237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~10.09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F640F-9D74-4B94-8495-6DBD455DB38A}"/>
              </a:ext>
            </a:extLst>
          </p:cNvPr>
          <p:cNvSpPr txBox="1"/>
          <p:nvPr/>
        </p:nvSpPr>
        <p:spPr>
          <a:xfrm>
            <a:off x="8369278" y="39680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~11.15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DF0604-F9E9-462C-B9AE-1E948F047CDF}"/>
              </a:ext>
            </a:extLst>
          </p:cNvPr>
          <p:cNvSpPr txBox="1"/>
          <p:nvPr/>
        </p:nvSpPr>
        <p:spPr>
          <a:xfrm>
            <a:off x="10539262" y="463008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~12.07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C266C-C637-464B-A2DC-91E48FF27823}"/>
              </a:ext>
            </a:extLst>
          </p:cNvPr>
          <p:cNvSpPr txBox="1"/>
          <p:nvPr/>
        </p:nvSpPr>
        <p:spPr>
          <a:xfrm>
            <a:off x="11442385" y="5334208"/>
            <a:ext cx="83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~12.14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4FF27-BB05-48D2-8A9F-96C40BCB2BC0}"/>
              </a:ext>
            </a:extLst>
          </p:cNvPr>
          <p:cNvCxnSpPr/>
          <p:nvPr/>
        </p:nvCxnSpPr>
        <p:spPr>
          <a:xfrm>
            <a:off x="97184" y="6012608"/>
            <a:ext cx="12023488" cy="0"/>
          </a:xfrm>
          <a:prstGeom prst="line">
            <a:avLst/>
          </a:prstGeom>
          <a:ln>
            <a:solidFill>
              <a:srgbClr val="365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2-1.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6DB07C77-91B8-48D8-974A-92BE5811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1" y="1389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05690352" descr="EMB000029c86475">
            <a:extLst>
              <a:ext uri="{FF2B5EF4-FFF2-40B4-BE49-F238E27FC236}">
                <a16:creationId xmlns:a16="http://schemas.microsoft.com/office/drawing/2014/main" id="{96DCA0E4-1EF8-4EC3-B461-18B9D002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863826"/>
            <a:ext cx="5400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405691288" descr="EMB000029c86476">
            <a:extLst>
              <a:ext uri="{FF2B5EF4-FFF2-40B4-BE49-F238E27FC236}">
                <a16:creationId xmlns:a16="http://schemas.microsoft.com/office/drawing/2014/main" id="{E55ECAF4-2272-46C0-B369-6D1562BA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3168875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05691720" descr="EMB000029c86477">
            <a:extLst>
              <a:ext uri="{FF2B5EF4-FFF2-40B4-BE49-F238E27FC236}">
                <a16:creationId xmlns:a16="http://schemas.microsoft.com/office/drawing/2014/main" id="{446944F3-00A2-421D-902C-90FD7942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3" y="6306409"/>
            <a:ext cx="5400675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03292" y="5019900"/>
            <a:ext cx="5400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9200" y="2971416"/>
            <a:ext cx="378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진행률</a:t>
            </a:r>
            <a:endParaRPr lang="en-US" altLang="ko-KR" b="1" dirty="0"/>
          </a:p>
          <a:p>
            <a:pPr algn="ctr"/>
            <a:r>
              <a:rPr lang="en-US" altLang="ko-KR" sz="2800" b="1" dirty="0">
                <a:solidFill>
                  <a:srgbClr val="365E77"/>
                </a:solidFill>
              </a:rPr>
              <a:t>70.58%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진행 완료 개수</a:t>
            </a:r>
            <a:r>
              <a:rPr lang="en-US" altLang="ko-KR" dirty="0"/>
              <a:t>/</a:t>
            </a:r>
            <a:r>
              <a:rPr lang="ko-KR" altLang="en-US" dirty="0"/>
              <a:t>전체 개수*</a:t>
            </a:r>
            <a:r>
              <a:rPr lang="en-US" altLang="ko-KR" dirty="0"/>
              <a:t>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6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2-2. </a:t>
            </a:r>
            <a:r>
              <a:rPr lang="ko-KR" altLang="en-US" sz="2000" b="1" dirty="0"/>
              <a:t>프로젝트 아키텍처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3DA539-8B18-411C-9A17-277808738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59" y="929878"/>
            <a:ext cx="11395912" cy="53240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3159" y="939800"/>
            <a:ext cx="11395912" cy="5320434"/>
          </a:xfrm>
          <a:prstGeom prst="rect">
            <a:avLst/>
          </a:prstGeom>
          <a:noFill/>
          <a:ln w="57150">
            <a:solidFill>
              <a:srgbClr val="36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3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350CE7F-FDBE-46FC-B49A-6E111892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58193"/>
              </p:ext>
            </p:extLst>
          </p:nvPr>
        </p:nvGraphicFramePr>
        <p:xfrm>
          <a:off x="108921" y="1486668"/>
          <a:ext cx="11974158" cy="441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6311">
                  <a:extLst>
                    <a:ext uri="{9D8B030D-6E8A-4147-A177-3AD203B41FA5}">
                      <a16:colId xmlns:a16="http://schemas.microsoft.com/office/drawing/2014/main" val="3794105762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232953442"/>
                    </a:ext>
                  </a:extLst>
                </a:gridCol>
                <a:gridCol w="8141172">
                  <a:extLst>
                    <a:ext uri="{9D8B030D-6E8A-4147-A177-3AD203B41FA5}">
                      <a16:colId xmlns:a16="http://schemas.microsoft.com/office/drawing/2014/main" val="3686530505"/>
                    </a:ext>
                  </a:extLst>
                </a:gridCol>
                <a:gridCol w="1928700">
                  <a:extLst>
                    <a:ext uri="{9D8B030D-6E8A-4147-A177-3AD203B41FA5}">
                      <a16:colId xmlns:a16="http://schemas.microsoft.com/office/drawing/2014/main" val="2325126644"/>
                    </a:ext>
                  </a:extLst>
                </a:gridCol>
              </a:tblGrid>
              <a:tr h="547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역할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산출물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모듈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23047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시간표 모음집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편성서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메뉴얼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개발완료보고서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가능성 분석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설문조사 결과 비교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4407"/>
                  </a:ext>
                </a:extLst>
              </a:tr>
              <a:tr h="103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품질보증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시스템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관리 조정 위원회 회의 결과 보고서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통합 시험 결과서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테스트계획서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 심사서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촬영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 사이즈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5805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임창민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설계서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기본설계서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상세설계서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S/W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신발 추천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29374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이원식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 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회의록 및 모든 문서 틀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스트레칭 제공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튜토리얼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54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C16CDB-EDE0-4FFE-8F07-6FEDA30A303D}"/>
              </a:ext>
            </a:extLst>
          </p:cNvPr>
          <p:cNvSpPr txBox="1"/>
          <p:nvPr/>
        </p:nvSpPr>
        <p:spPr>
          <a:xfrm>
            <a:off x="9310343" y="5997651"/>
            <a:ext cx="33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개발 계획서 </a:t>
            </a:r>
            <a:r>
              <a:rPr lang="en-US" altLang="ko-KR" sz="1600" dirty="0"/>
              <a:t>5.3 </a:t>
            </a:r>
            <a:r>
              <a:rPr lang="ko-KR" altLang="en-US" sz="1600" dirty="0"/>
              <a:t>참고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FC2C8C-4AFB-477D-9DCC-4508268C03C0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2-3. </a:t>
            </a:r>
            <a:r>
              <a:rPr lang="ko-KR" altLang="en-US" sz="2000" b="1" dirty="0"/>
              <a:t>프로젝트 주요 산출물 및 담당자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36551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950</Words>
  <Application>Microsoft Office PowerPoint</Application>
  <PresentationFormat>와이드스크린</PresentationFormat>
  <Paragraphs>224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채연 유</cp:lastModifiedBy>
  <cp:revision>45</cp:revision>
  <dcterms:created xsi:type="dcterms:W3CDTF">2019-08-21T03:19:36Z</dcterms:created>
  <dcterms:modified xsi:type="dcterms:W3CDTF">2019-10-23T08:49:03Z</dcterms:modified>
</cp:coreProperties>
</file>