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8" r:id="rId3"/>
    <p:sldId id="259" r:id="rId4"/>
    <p:sldId id="267" r:id="rId5"/>
    <p:sldId id="268" r:id="rId6"/>
    <p:sldId id="278" r:id="rId7"/>
    <p:sldId id="271" r:id="rId8"/>
    <p:sldId id="274" r:id="rId9"/>
    <p:sldId id="270" r:id="rId10"/>
    <p:sldId id="279" r:id="rId11"/>
    <p:sldId id="272" r:id="rId12"/>
    <p:sldId id="277" r:id="rId13"/>
    <p:sldId id="280" r:id="rId14"/>
    <p:sldId id="281" r:id="rId15"/>
    <p:sldId id="282" r:id="rId16"/>
    <p:sldId id="283" r:id="rId17"/>
    <p:sldId id="286" r:id="rId18"/>
    <p:sldId id="287" r:id="rId19"/>
    <p:sldId id="284" r:id="rId20"/>
    <p:sldId id="28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E77"/>
    <a:srgbClr val="3A3A3C"/>
    <a:srgbClr val="F2F2F2"/>
    <a:srgbClr val="81C0E5"/>
    <a:srgbClr val="424953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 autoAdjust="0"/>
    <p:restoredTop sz="82663" autoAdjust="0"/>
  </p:normalViewPr>
  <p:slideViewPr>
    <p:cSldViewPr snapToGrid="0">
      <p:cViewPr varScale="1">
        <p:scale>
          <a:sx n="84" d="100"/>
          <a:sy n="84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</a:t>
            </a:r>
            <a:r>
              <a:rPr lang="en-US" altLang="ko-KR" dirty="0"/>
              <a:t>, </a:t>
            </a:r>
            <a:r>
              <a:rPr lang="ko-KR" altLang="en-US" dirty="0"/>
              <a:t>이전 프로젝트에서 개선된 내용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이전에는 설문조사 결과를 표정 아이콘으로만 제공했다면</a:t>
            </a:r>
            <a:r>
              <a:rPr lang="en-US" altLang="ko-KR" dirty="0"/>
              <a:t>, </a:t>
            </a:r>
            <a:r>
              <a:rPr lang="ko-KR" altLang="en-US" dirty="0"/>
              <a:t>이번에는 설문조사 결과와 각도를 </a:t>
            </a:r>
            <a:r>
              <a:rPr lang="ko-KR" altLang="en-US" dirty="0" err="1"/>
              <a:t>수치화하여</a:t>
            </a:r>
            <a:r>
              <a:rPr lang="ko-KR" altLang="en-US" dirty="0"/>
              <a:t> </a:t>
            </a:r>
            <a:r>
              <a:rPr lang="ko-KR" altLang="en-US" dirty="0" err="1"/>
              <a:t>무지외반증</a:t>
            </a:r>
            <a:r>
              <a:rPr lang="ko-KR" altLang="en-US" dirty="0"/>
              <a:t> 가능성을 보여줄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이전에는 스트레칭 영상을 링크 연결하여 사이트에서 볼 수 있게 했다면</a:t>
            </a:r>
            <a:r>
              <a:rPr lang="en-US" altLang="ko-KR" dirty="0"/>
              <a:t>, </a:t>
            </a:r>
            <a:r>
              <a:rPr lang="ko-KR" altLang="en-US" dirty="0"/>
              <a:t>이번에는 스트레칭 동영상을 타이머와 함께 직접 출력하면서 사용자의 편의성과 참여도를 높이고자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이전에는 카메라 직접 촬영이 되지 않아 갤러리에서 사진을 불러와 사용하였다면 이번에는 앱에서 카메라 촬영을 할 수 있게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외에 관심 상품 </a:t>
            </a:r>
            <a:r>
              <a:rPr lang="ko-KR" altLang="en-US" dirty="0" err="1"/>
              <a:t>모아보기와</a:t>
            </a:r>
            <a:r>
              <a:rPr lang="ko-KR" altLang="en-US" dirty="0"/>
              <a:t> 초기 이용자를 위한 튜토리얼 제공이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5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8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3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8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20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5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저희는 </a:t>
            </a:r>
            <a:r>
              <a:rPr lang="ko-KR" altLang="en-US" dirty="0" err="1"/>
              <a:t>무지외반증</a:t>
            </a:r>
            <a:r>
              <a:rPr lang="ko-KR" altLang="en-US" dirty="0"/>
              <a:t> 예방 및 관리를 위해 발 데이터 분석 및 스트레칭 제공을 통한 발 상태 관리와 신발 추천을 통한 본인 발에 맞는 신발 구매를 할 수 있도록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9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범주는 노란색은 재사용</a:t>
            </a:r>
            <a:r>
              <a:rPr lang="en-US" altLang="ko-KR" dirty="0"/>
              <a:t>, </a:t>
            </a:r>
            <a:r>
              <a:rPr lang="ko-KR" altLang="en-US" dirty="0"/>
              <a:t>파란색은 개발예정</a:t>
            </a:r>
            <a:r>
              <a:rPr lang="en-US" altLang="ko-KR" dirty="0"/>
              <a:t>, </a:t>
            </a:r>
            <a:r>
              <a:rPr lang="ko-KR" altLang="en-US" dirty="0"/>
              <a:t>빨간색은 시스템 제공</a:t>
            </a:r>
            <a:r>
              <a:rPr lang="en-US" altLang="ko-KR" dirty="0"/>
              <a:t>, </a:t>
            </a:r>
            <a:r>
              <a:rPr lang="ko-KR" altLang="en-US" dirty="0"/>
              <a:t>초록색은 하드웨어입니다</a:t>
            </a:r>
            <a:r>
              <a:rPr lang="en-US" altLang="ko-KR" dirty="0"/>
              <a:t>. </a:t>
            </a:r>
            <a:r>
              <a:rPr lang="ko-KR" altLang="en-US" dirty="0"/>
              <a:t>제공되는 서비스는 사진촬영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서비스를 제공하기 위한 미들웨어 레이어는 화면과 같이 구성이 되어있고</a:t>
            </a:r>
            <a:r>
              <a:rPr lang="en-US" altLang="ko-KR" dirty="0"/>
              <a:t>, </a:t>
            </a:r>
            <a:r>
              <a:rPr lang="ko-KR" altLang="en-US" dirty="0"/>
              <a:t>그를 위한 라이브러리와 커널</a:t>
            </a:r>
            <a:r>
              <a:rPr lang="en-US" altLang="ko-KR" dirty="0"/>
              <a:t>, </a:t>
            </a:r>
            <a:r>
              <a:rPr lang="ko-KR" altLang="en-US" dirty="0"/>
              <a:t>데이터 베이스는 이러한 것을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스튜디오로 개발하기 때문에 연결되는 하드웨어는 안드로이드를 사용하는 스마트폰이 될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 및 담당자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>
                <a:solidFill>
                  <a:prstClr val="white"/>
                </a:solidFill>
              </a:rPr>
              <a:t>v2.5.1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2-4.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627833"/>
            <a:ext cx="4203560" cy="3152670"/>
          </a:xfrm>
          <a:prstGeom prst="rect">
            <a:avLst/>
          </a:prstGeom>
        </p:spPr>
      </p:pic>
      <p:pic>
        <p:nvPicPr>
          <p:cNvPr id="4" name="그림 3" descr="Samsung &lt;strong&gt;Galaxy&lt;/strong&gt; Grand Prime มือถือสำหรับคนรัก selfi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66" y="1627833"/>
            <a:ext cx="4873451" cy="324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17" y="4780503"/>
            <a:ext cx="37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65E77"/>
                </a:solidFill>
              </a:rPr>
              <a:t>Android Smart Phone User</a:t>
            </a:r>
            <a:endParaRPr lang="ko-KR" altLang="en-US" sz="2000" b="1" dirty="0">
              <a:solidFill>
                <a:srgbClr val="365E7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이전 프로젝트에서 개선된 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783771"/>
            <a:ext cx="12192000" cy="5194997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7176" y="788679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Before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17" idx="0"/>
            <a:endCxn id="17" idx="2"/>
          </p:cNvCxnSpPr>
          <p:nvPr/>
        </p:nvCxnSpPr>
        <p:spPr>
          <a:xfrm>
            <a:off x="6096000" y="783771"/>
            <a:ext cx="0" cy="5194997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921" y="764523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</a:rPr>
              <a:t>After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6AE5EF-ACD0-46A3-9711-619B19A46B22}"/>
              </a:ext>
            </a:extLst>
          </p:cNvPr>
          <p:cNvGrpSpPr/>
          <p:nvPr/>
        </p:nvGrpSpPr>
        <p:grpSpPr>
          <a:xfrm>
            <a:off x="376719" y="1517515"/>
            <a:ext cx="11438562" cy="3669837"/>
            <a:chOff x="376719" y="1517515"/>
            <a:chExt cx="11438562" cy="3669837"/>
          </a:xfrm>
        </p:grpSpPr>
        <p:grpSp>
          <p:nvGrpSpPr>
            <p:cNvPr id="38" name="그룹 37"/>
            <p:cNvGrpSpPr/>
            <p:nvPr/>
          </p:nvGrpSpPr>
          <p:grpSpPr>
            <a:xfrm>
              <a:off x="376719" y="1517515"/>
              <a:ext cx="5342562" cy="3669837"/>
              <a:chOff x="376719" y="1517515"/>
              <a:chExt cx="5342562" cy="366983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76719" y="1517515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설문조사 결과 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    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표정 아이콘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</a:t>
                </a:r>
                <a:endParaRPr lang="ko-KR" altLang="en-US" b="1" dirty="0">
                  <a:solidFill>
                    <a:srgbClr val="365E77"/>
                  </a:solidFill>
                </a:endParaRPr>
              </a:p>
            </p:txBody>
          </p:sp>
          <p:sp>
            <p:nvSpPr>
              <p:cNvPr id="33" name="오른쪽 화살표 32"/>
              <p:cNvSpPr/>
              <p:nvPr/>
            </p:nvSpPr>
            <p:spPr>
              <a:xfrm>
                <a:off x="2873339" y="1635393"/>
                <a:ext cx="349321" cy="359596"/>
              </a:xfrm>
              <a:prstGeom prst="rightArrow">
                <a:avLst>
                  <a:gd name="adj1" fmla="val 38572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167244" y="2398819"/>
                <a:ext cx="3761510" cy="2788533"/>
                <a:chOff x="992584" y="2230746"/>
                <a:chExt cx="3761510" cy="2788533"/>
              </a:xfrm>
            </p:grpSpPr>
            <p:pic>
              <p:nvPicPr>
                <p:cNvPr id="1025" name="_x326192992" descr="DRW0000284c31e1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4990"/>
                <a:stretch/>
              </p:blipFill>
              <p:spPr bwMode="auto">
                <a:xfrm>
                  <a:off x="992584" y="2230746"/>
                  <a:ext cx="3761510" cy="27885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그룹 23"/>
                <p:cNvGrpSpPr/>
                <p:nvPr/>
              </p:nvGrpSpPr>
              <p:grpSpPr>
                <a:xfrm>
                  <a:off x="3802603" y="3198021"/>
                  <a:ext cx="659860" cy="592931"/>
                  <a:chOff x="5168775" y="3745824"/>
                  <a:chExt cx="676930" cy="578173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5168775" y="3745824"/>
                    <a:ext cx="676930" cy="578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4" name="_x326192992" descr="DRW0000284c31e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6950" t="16885" r="10485" b="75818"/>
                  <a:stretch/>
                </p:blipFill>
                <p:spPr bwMode="auto">
                  <a:xfrm>
                    <a:off x="5293485" y="3797806"/>
                    <a:ext cx="472612" cy="45206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599020-3997-41A3-9741-D312F3588B8F}"/>
                </a:ext>
              </a:extLst>
            </p:cNvPr>
            <p:cNvGrpSpPr/>
            <p:nvPr/>
          </p:nvGrpSpPr>
          <p:grpSpPr>
            <a:xfrm>
              <a:off x="6472719" y="1517516"/>
              <a:ext cx="5342562" cy="3619607"/>
              <a:chOff x="6472719" y="1517516"/>
              <a:chExt cx="5342562" cy="3619607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6472719" y="1517516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  설문조사 결과 </a:t>
                </a:r>
                <a:r>
                  <a:rPr lang="en-US" altLang="ko-KR" b="1" dirty="0">
                    <a:solidFill>
                      <a:srgbClr val="365E77"/>
                    </a:solidFill>
                  </a:rPr>
                  <a:t>	   </a:t>
                </a:r>
                <a:r>
                  <a:rPr lang="ko-KR" altLang="en-US" b="1" dirty="0" err="1">
                    <a:solidFill>
                      <a:srgbClr val="365E77"/>
                    </a:solidFill>
                  </a:rPr>
                  <a:t>무지외반증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 가능성</a:t>
                </a:r>
              </a:p>
            </p:txBody>
          </p:sp>
          <p:sp>
            <p:nvSpPr>
              <p:cNvPr id="20" name="오른쪽 화살표 19"/>
              <p:cNvSpPr/>
              <p:nvPr/>
            </p:nvSpPr>
            <p:spPr>
              <a:xfrm>
                <a:off x="8848040" y="1643299"/>
                <a:ext cx="349321" cy="359596"/>
              </a:xfrm>
              <a:prstGeom prst="rightArrow">
                <a:avLst>
                  <a:gd name="adj1" fmla="val 38572"/>
                  <a:gd name="adj2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CFC52ED-9699-447E-A665-4BFC61E38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765" y="2403448"/>
                <a:ext cx="5029200" cy="2733675"/>
              </a:xfrm>
              <a:prstGeom prst="rect">
                <a:avLst/>
              </a:prstGeom>
            </p:spPr>
          </p:pic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FE5998C-A770-4C0D-BFBF-355B25FFD67A}"/>
              </a:ext>
            </a:extLst>
          </p:cNvPr>
          <p:cNvGrpSpPr/>
          <p:nvPr/>
        </p:nvGrpSpPr>
        <p:grpSpPr>
          <a:xfrm>
            <a:off x="377989" y="1516824"/>
            <a:ext cx="11437292" cy="4378010"/>
            <a:chOff x="377354" y="1506355"/>
            <a:chExt cx="11437292" cy="4378010"/>
          </a:xfrm>
        </p:grpSpPr>
        <p:grpSp>
          <p:nvGrpSpPr>
            <p:cNvPr id="41" name="그룹 40"/>
            <p:cNvGrpSpPr/>
            <p:nvPr/>
          </p:nvGrpSpPr>
          <p:grpSpPr>
            <a:xfrm>
              <a:off x="377354" y="1516457"/>
              <a:ext cx="5342562" cy="3670895"/>
              <a:chOff x="386995" y="1516457"/>
              <a:chExt cx="5342562" cy="3670895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386995" y="1516457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스트레칭 동영상 링크 연결</a:t>
                </a:r>
              </a:p>
            </p:txBody>
          </p:sp>
          <p:pic>
            <p:nvPicPr>
              <p:cNvPr id="1027" name="_x326157352" descr="EMB0000284c31e9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3570"/>
              <a:stretch/>
            </p:blipFill>
            <p:spPr bwMode="auto">
              <a:xfrm>
                <a:off x="1227463" y="2434182"/>
                <a:ext cx="3661625" cy="2753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모서리가 둥근 직사각형 24"/>
            <p:cNvSpPr/>
            <p:nvPr/>
          </p:nvSpPr>
          <p:spPr>
            <a:xfrm>
              <a:off x="6472084" y="1506355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스트레칭 동영상 직접 출력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020CD7-2919-4AE9-B5EF-D76345E46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0611" y="2319415"/>
              <a:ext cx="3446118" cy="356495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B75931-FAFC-461D-A257-8AEE55F7548C}"/>
              </a:ext>
            </a:extLst>
          </p:cNvPr>
          <p:cNvGrpSpPr/>
          <p:nvPr/>
        </p:nvGrpSpPr>
        <p:grpSpPr>
          <a:xfrm>
            <a:off x="375449" y="1510814"/>
            <a:ext cx="11439197" cy="4435960"/>
            <a:chOff x="375449" y="1510814"/>
            <a:chExt cx="11439197" cy="4435960"/>
          </a:xfrm>
        </p:grpSpPr>
        <p:grpSp>
          <p:nvGrpSpPr>
            <p:cNvPr id="43" name="그룹 42"/>
            <p:cNvGrpSpPr/>
            <p:nvPr/>
          </p:nvGrpSpPr>
          <p:grpSpPr>
            <a:xfrm>
              <a:off x="375449" y="1510814"/>
              <a:ext cx="5342562" cy="4228022"/>
              <a:chOff x="386994" y="1513477"/>
              <a:chExt cx="5342562" cy="4228022"/>
            </a:xfrm>
          </p:grpSpPr>
          <p:pic>
            <p:nvPicPr>
              <p:cNvPr id="1029" name="_x326148784" descr="EMB0000284c31ea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9" b="36910"/>
              <a:stretch/>
            </p:blipFill>
            <p:spPr bwMode="auto">
              <a:xfrm>
                <a:off x="1503265" y="2176550"/>
                <a:ext cx="3089468" cy="3564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모서리가 둥근 직사각형 45"/>
              <p:cNvSpPr/>
              <p:nvPr/>
            </p:nvSpPr>
            <p:spPr>
              <a:xfrm>
                <a:off x="386994" y="1513477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카메라 촬영 불가 갤러리 사진 불러오기</a:t>
                </a:r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6472084" y="1525420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365E77"/>
                  </a:solidFill>
                </a:rPr>
                <a:t>카메라 직접 촬영 가능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01CCA22-8FE0-4A9E-B7F6-E83F21E2C903}"/>
                </a:ext>
              </a:extLst>
            </p:cNvPr>
            <p:cNvGrpSpPr/>
            <p:nvPr/>
          </p:nvGrpSpPr>
          <p:grpSpPr>
            <a:xfrm>
              <a:off x="7667420" y="2223988"/>
              <a:ext cx="2822843" cy="3722786"/>
              <a:chOff x="7438986" y="2223790"/>
              <a:chExt cx="2822843" cy="372278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DB57F07-ED70-40AD-9B35-982E1204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38986" y="2223790"/>
                <a:ext cx="2822843" cy="3722786"/>
              </a:xfrm>
              <a:prstGeom prst="rect">
                <a:avLst/>
              </a:prstGeom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EBF2CF4-D952-4888-A7DE-AA8C5EB9213E}"/>
                  </a:ext>
                </a:extLst>
              </p:cNvPr>
              <p:cNvSpPr/>
              <p:nvPr/>
            </p:nvSpPr>
            <p:spPr>
              <a:xfrm>
                <a:off x="8578921" y="5434799"/>
                <a:ext cx="497346" cy="460035"/>
              </a:xfrm>
              <a:prstGeom prst="ellipse">
                <a:avLst/>
              </a:prstGeom>
              <a:solidFill>
                <a:srgbClr val="F2F2F2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CBCC45-6841-4AB8-96F7-802C794BA079}"/>
              </a:ext>
            </a:extLst>
          </p:cNvPr>
          <p:cNvGrpSpPr/>
          <p:nvPr/>
        </p:nvGrpSpPr>
        <p:grpSpPr>
          <a:xfrm>
            <a:off x="3454046" y="1664189"/>
            <a:ext cx="5342562" cy="2292172"/>
            <a:chOff x="10890052" y="355058"/>
            <a:chExt cx="5342562" cy="229217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9FE2C5-B5CE-441E-9315-1C659182F4A3}"/>
                </a:ext>
              </a:extLst>
            </p:cNvPr>
            <p:cNvGrpSpPr/>
            <p:nvPr/>
          </p:nvGrpSpPr>
          <p:grpSpPr>
            <a:xfrm>
              <a:off x="10890052" y="1195410"/>
              <a:ext cx="5342562" cy="1451820"/>
              <a:chOff x="12513327" y="4280656"/>
              <a:chExt cx="5342562" cy="145182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12513327" y="5137123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err="1">
                    <a:solidFill>
                      <a:srgbClr val="365E77"/>
                    </a:solidFill>
                  </a:rPr>
                  <a:t>튜토리얼</a:t>
                </a:r>
                <a:r>
                  <a:rPr lang="ko-KR" altLang="en-US" b="1" dirty="0">
                    <a:solidFill>
                      <a:srgbClr val="365E77"/>
                    </a:solidFill>
                  </a:rPr>
                  <a:t> 제공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12513327" y="4280656"/>
                <a:ext cx="5342562" cy="595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A3A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365E77"/>
                    </a:solidFill>
                  </a:rPr>
                  <a:t>관심 상품 모아보기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D73C7-4F96-4EAB-A8F2-03CF6C9D62CB}"/>
                </a:ext>
              </a:extLst>
            </p:cNvPr>
            <p:cNvSpPr txBox="1"/>
            <p:nvPr/>
          </p:nvSpPr>
          <p:spPr>
            <a:xfrm>
              <a:off x="12996254" y="355058"/>
              <a:ext cx="11301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pic>
        <p:nvPicPr>
          <p:cNvPr id="1025" name="_x269457984" descr="EMB00006a584498">
            <a:extLst>
              <a:ext uri="{FF2B5EF4-FFF2-40B4-BE49-F238E27FC236}">
                <a16:creationId xmlns:a16="http://schemas.microsoft.com/office/drawing/2014/main" id="{0F34E0BA-D5C1-4BDB-952D-E1A1716E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29" y="799870"/>
            <a:ext cx="9373541" cy="55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AD7A2B-DA6D-441A-9892-47C91D7B4B41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튜토리얼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7655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D549E9-0B62-498E-9994-1A86E6F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880" y="7284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21280080" descr="EMB00006a58449c">
            <a:extLst>
              <a:ext uri="{FF2B5EF4-FFF2-40B4-BE49-F238E27FC236}">
                <a16:creationId xmlns:a16="http://schemas.microsoft.com/office/drawing/2014/main" id="{109D4837-4EB5-4645-93FA-7EF12E02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62" y="915232"/>
            <a:ext cx="3189676" cy="57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822E70-F034-4A41-B3FD-276E72148E09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발 상태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메인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66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A3E3A5-BF1C-4A80-B2F0-BECC5615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68557040" descr="EMB00006a5844a0">
            <a:extLst>
              <a:ext uri="{FF2B5EF4-FFF2-40B4-BE49-F238E27FC236}">
                <a16:creationId xmlns:a16="http://schemas.microsoft.com/office/drawing/2014/main" id="{4E2A472E-EACB-47A7-9E4F-4E026DDC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13" y="957150"/>
            <a:ext cx="3093971" cy="55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0B1262-12BB-4DC8-8738-438A8040E684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설문조사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786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21270216" descr="EMB00006a5844a4">
            <a:extLst>
              <a:ext uri="{FF2B5EF4-FFF2-40B4-BE49-F238E27FC236}">
                <a16:creationId xmlns:a16="http://schemas.microsoft.com/office/drawing/2014/main" id="{F0F0F556-ED7A-4416-9836-7E434A9C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66" y="701446"/>
            <a:ext cx="6654867" cy="58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촬영 튜토리얼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9404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6426B-7963-4561-8BCB-2DB30DCFF134}"/>
              </a:ext>
            </a:extLst>
          </p:cNvPr>
          <p:cNvSpPr/>
          <p:nvPr/>
        </p:nvSpPr>
        <p:spPr>
          <a:xfrm>
            <a:off x="4185920" y="701446"/>
            <a:ext cx="3931920" cy="5581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촬영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9E5657-5AC2-49A2-AA6D-0E1CCAA1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58" y="981963"/>
            <a:ext cx="3287785" cy="401965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EC94D64-FEC7-454E-89B4-66FA39791160}"/>
              </a:ext>
            </a:extLst>
          </p:cNvPr>
          <p:cNvSpPr/>
          <p:nvPr/>
        </p:nvSpPr>
        <p:spPr>
          <a:xfrm>
            <a:off x="5798447" y="5234973"/>
            <a:ext cx="702804" cy="602658"/>
          </a:xfrm>
          <a:prstGeom prst="ellipse">
            <a:avLst/>
          </a:prstGeom>
          <a:solidFill>
            <a:srgbClr val="F2F2F2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42BF0-F6EF-47CE-B12C-26667FDE2A23}"/>
              </a:ext>
            </a:extLst>
          </p:cNvPr>
          <p:cNvSpPr/>
          <p:nvPr/>
        </p:nvSpPr>
        <p:spPr>
          <a:xfrm>
            <a:off x="4505957" y="981963"/>
            <a:ext cx="3287785" cy="4019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432364-7F7E-4F59-A007-DDDF0F6BE8D3}"/>
              </a:ext>
            </a:extLst>
          </p:cNvPr>
          <p:cNvCxnSpPr>
            <a:cxnSpLocks/>
          </p:cNvCxnSpPr>
          <p:nvPr/>
        </p:nvCxnSpPr>
        <p:spPr>
          <a:xfrm flipV="1">
            <a:off x="7793742" y="1355494"/>
            <a:ext cx="1187698" cy="26266"/>
          </a:xfrm>
          <a:prstGeom prst="straightConnector1">
            <a:avLst/>
          </a:prstGeom>
          <a:ln w="57150">
            <a:solidFill>
              <a:srgbClr val="365E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B5D4A7-1498-4084-B62D-5399ECE1BF5E}"/>
              </a:ext>
            </a:extLst>
          </p:cNvPr>
          <p:cNvSpPr txBox="1"/>
          <p:nvPr/>
        </p:nvSpPr>
        <p:spPr>
          <a:xfrm>
            <a:off x="9083040" y="110744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A4 </a:t>
            </a:r>
            <a:r>
              <a:rPr lang="ko-KR" altLang="en-US" dirty="0"/>
              <a:t>용지 비율의 그리드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0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770948-904E-4882-A4CE-5A46E9EF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853" y="244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59B40-BDAE-43C6-8055-355319DE6D8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측정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9E5657-5AC2-49A2-AA6D-0E1CCAA1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55" y="960687"/>
            <a:ext cx="3988986" cy="48769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976EF-0158-4851-BC69-5817F77A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360" y="960687"/>
            <a:ext cx="3988986" cy="487694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B6F310-E5F4-4C32-B920-7DFCA561EE9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630853" y="2144889"/>
            <a:ext cx="0" cy="36927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D0F18DD-9B78-4E3B-BAA2-A293D6550628}"/>
              </a:ext>
            </a:extLst>
          </p:cNvPr>
          <p:cNvCxnSpPr>
            <a:cxnSpLocks/>
          </p:cNvCxnSpPr>
          <p:nvPr/>
        </p:nvCxnSpPr>
        <p:spPr>
          <a:xfrm>
            <a:off x="7800622" y="3059290"/>
            <a:ext cx="19416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784A7D1-F907-4D2E-974B-83C6BD1149A2}"/>
              </a:ext>
            </a:extLst>
          </p:cNvPr>
          <p:cNvSpPr/>
          <p:nvPr/>
        </p:nvSpPr>
        <p:spPr>
          <a:xfrm>
            <a:off x="2646749" y="2991507"/>
            <a:ext cx="203200" cy="158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5970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68545448" descr="EMB00006a5844a8">
            <a:extLst>
              <a:ext uri="{FF2B5EF4-FFF2-40B4-BE49-F238E27FC236}">
                <a16:creationId xmlns:a16="http://schemas.microsoft.com/office/drawing/2014/main" id="{93EBAAB6-60D3-4ED3-BD12-6F18B3B4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36" y="740373"/>
            <a:ext cx="3269475" cy="57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BF622A-0B68-4AF1-9298-793FD359A8C2}"/>
              </a:ext>
            </a:extLst>
          </p:cNvPr>
          <p:cNvCxnSpPr/>
          <p:nvPr/>
        </p:nvCxnSpPr>
        <p:spPr>
          <a:xfrm flipV="1">
            <a:off x="3886200" y="1721630"/>
            <a:ext cx="422031" cy="576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8FE95C-5577-4553-9B19-9E14E20BC483}"/>
              </a:ext>
            </a:extLst>
          </p:cNvPr>
          <p:cNvSpPr txBox="1"/>
          <p:nvPr/>
        </p:nvSpPr>
        <p:spPr>
          <a:xfrm>
            <a:off x="3072822" y="2576636"/>
            <a:ext cx="1233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신발 종류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전체</a:t>
            </a:r>
          </a:p>
          <a:p>
            <a:r>
              <a:rPr lang="ko-KR" altLang="en-US" b="1" dirty="0"/>
              <a:t>힐</a:t>
            </a:r>
          </a:p>
          <a:p>
            <a:r>
              <a:rPr lang="ko-KR" altLang="en-US" b="1" dirty="0"/>
              <a:t>단화</a:t>
            </a:r>
          </a:p>
          <a:p>
            <a:r>
              <a:rPr lang="ko-KR" altLang="en-US" b="1" dirty="0"/>
              <a:t>부츠</a:t>
            </a:r>
          </a:p>
          <a:p>
            <a:r>
              <a:rPr lang="ko-KR" altLang="en-US" b="1" dirty="0"/>
              <a:t>워커</a:t>
            </a:r>
          </a:p>
          <a:p>
            <a:r>
              <a:rPr lang="ko-KR" altLang="en-US" b="1" dirty="0"/>
              <a:t>운동화</a:t>
            </a:r>
          </a:p>
          <a:p>
            <a:r>
              <a:rPr lang="ko-KR" altLang="en-US" b="1" dirty="0"/>
              <a:t>샌들</a:t>
            </a:r>
          </a:p>
          <a:p>
            <a:r>
              <a:rPr lang="ko-KR" altLang="en-US" b="1" dirty="0"/>
              <a:t>슬리퍼</a:t>
            </a:r>
            <a:r>
              <a:rPr lang="en-US" altLang="ko-KR" b="1" dirty="0"/>
              <a:t>/</a:t>
            </a:r>
            <a:r>
              <a:rPr lang="ko-KR" altLang="en-US" b="1" dirty="0"/>
              <a:t>쪼리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8B566-7BB8-4E1A-9EBC-E7F12903EC00}"/>
              </a:ext>
            </a:extLst>
          </p:cNvPr>
          <p:cNvSpPr/>
          <p:nvPr/>
        </p:nvSpPr>
        <p:spPr>
          <a:xfrm>
            <a:off x="4846319" y="16910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신발 추천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03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BB2F39D-4AE4-435C-BB39-916DBC2BBF49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04. </a:t>
            </a:r>
            <a:r>
              <a:rPr lang="ko-KR" altLang="en-US" sz="2400" b="1" dirty="0"/>
              <a:t>사용자 시나리오</a:t>
            </a:r>
            <a:endParaRPr lang="en-US" altLang="ko-KR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23F9B-BB2F-4EB2-A1F0-F0175CDF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2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21273744" descr="EMB00006a5844ac">
            <a:extLst>
              <a:ext uri="{FF2B5EF4-FFF2-40B4-BE49-F238E27FC236}">
                <a16:creationId xmlns:a16="http://schemas.microsoft.com/office/drawing/2014/main" id="{FA033C93-C768-41EF-870B-B4493AFA1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12249"/>
          <a:stretch/>
        </p:blipFill>
        <p:spPr bwMode="auto">
          <a:xfrm>
            <a:off x="2489200" y="869950"/>
            <a:ext cx="289074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C47F29-6EBB-4E5E-83DB-87D4BCE6C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152" y="1473935"/>
            <a:ext cx="3446118" cy="35649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7A3D7E5-B12C-48FA-81CD-8FAC9220F8E4}"/>
              </a:ext>
            </a:extLst>
          </p:cNvPr>
          <p:cNvSpPr/>
          <p:nvPr/>
        </p:nvSpPr>
        <p:spPr>
          <a:xfrm>
            <a:off x="6096000" y="2732442"/>
            <a:ext cx="1097280" cy="935916"/>
          </a:xfrm>
          <a:prstGeom prst="rightArrow">
            <a:avLst/>
          </a:prstGeom>
          <a:solidFill>
            <a:srgbClr val="365E77"/>
          </a:solidFill>
          <a:ln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506396-8ADC-4B30-AE83-CBD8B1DCCF66}"/>
              </a:ext>
            </a:extLst>
          </p:cNvPr>
          <p:cNvSpPr/>
          <p:nvPr/>
        </p:nvSpPr>
        <p:spPr>
          <a:xfrm>
            <a:off x="5038230" y="202064"/>
            <a:ext cx="2499360" cy="461664"/>
          </a:xfrm>
          <a:prstGeom prst="rect">
            <a:avLst/>
          </a:prstGeom>
          <a:solidFill>
            <a:srgbClr val="365E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스트레칭 제공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826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1" y="1228397"/>
            <a:ext cx="55040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1-1.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1-2.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2-3. </a:t>
            </a:r>
            <a:r>
              <a:rPr lang="ko-KR" altLang="en-US" sz="2000" dirty="0"/>
              <a:t>프로젝트 주요 산출물 및 담당자</a:t>
            </a:r>
            <a:endParaRPr lang="en-US" altLang="ko-KR" sz="2000" dirty="0"/>
          </a:p>
          <a:p>
            <a:r>
              <a:rPr lang="en-US" altLang="ko-KR" sz="2000" dirty="0"/>
              <a:t>  2-4.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이전 프로젝트에서 개선된 내용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04. </a:t>
            </a:r>
            <a:r>
              <a:rPr lang="ko-KR" altLang="en-US" sz="2000" b="1" dirty="0"/>
              <a:t>사용자 시나리오</a:t>
            </a:r>
            <a:endParaRPr lang="en-US" altLang="ko-KR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1-1.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43" y="2008534"/>
            <a:ext cx="4950513" cy="3725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316181" y="1278468"/>
            <a:ext cx="9559636" cy="500090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엄지발가락이 검지발가락 쪽으로 휘어져 통증이 발생하는 질병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1179271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8B97B7-3C89-4B87-A3F4-D3B8DF7E51E7}"/>
              </a:ext>
            </a:extLst>
          </p:cNvPr>
          <p:cNvSpPr/>
          <p:nvPr/>
        </p:nvSpPr>
        <p:spPr>
          <a:xfrm>
            <a:off x="0" y="1545034"/>
            <a:ext cx="12192000" cy="4135394"/>
          </a:xfrm>
          <a:prstGeom prst="rect">
            <a:avLst/>
          </a:prstGeom>
          <a:solidFill>
            <a:srgbClr val="81C0E5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360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257B-5194-42F9-923D-5FD0863C432E}"/>
              </a:ext>
            </a:extLst>
          </p:cNvPr>
          <p:cNvSpPr txBox="1"/>
          <p:nvPr/>
        </p:nvSpPr>
        <p:spPr>
          <a:xfrm>
            <a:off x="11681255" y="6550223"/>
            <a:ext cx="51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2" y="1947275"/>
            <a:ext cx="2088845" cy="20869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07924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9" y="2200295"/>
            <a:ext cx="1684234" cy="15809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699158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461229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" y="4658745"/>
            <a:ext cx="291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스트레칭을 통한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발 상태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8956" y="4670719"/>
            <a:ext cx="354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본인 발에 맞는 신발 구매</a:t>
            </a:r>
          </a:p>
        </p:txBody>
      </p:sp>
      <p:sp>
        <p:nvSpPr>
          <p:cNvPr id="15" name="십자형 14"/>
          <p:cNvSpPr/>
          <p:nvPr/>
        </p:nvSpPr>
        <p:spPr>
          <a:xfrm>
            <a:off x="3764692" y="2747757"/>
            <a:ext cx="576648" cy="551936"/>
          </a:xfrm>
          <a:prstGeom prst="plus">
            <a:avLst>
              <a:gd name="adj" fmla="val 384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60" y="1988857"/>
            <a:ext cx="1361547" cy="20038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68401" y="4670719"/>
            <a:ext cx="283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무지외반증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예방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21" name="등호 20"/>
          <p:cNvSpPr/>
          <p:nvPr/>
        </p:nvSpPr>
        <p:spPr>
          <a:xfrm>
            <a:off x="7636476" y="2677731"/>
            <a:ext cx="897924" cy="626076"/>
          </a:xfrm>
          <a:prstGeom prst="mathEqual">
            <a:avLst>
              <a:gd name="adj1" fmla="val 23520"/>
              <a:gd name="adj2" fmla="val 19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  <p:pic>
        <p:nvPicPr>
          <p:cNvPr id="24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24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863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168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3" y="6306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03292" y="5019900"/>
            <a:ext cx="5400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00" y="2971416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진행률</a:t>
            </a:r>
            <a:endParaRPr lang="en-US" altLang="ko-KR" b="1" dirty="0"/>
          </a:p>
          <a:p>
            <a:pPr algn="ctr"/>
            <a:r>
              <a:rPr lang="en-US" altLang="ko-KR" sz="2800" b="1" dirty="0">
                <a:solidFill>
                  <a:srgbClr val="365E77"/>
                </a:solidFill>
              </a:rPr>
              <a:t>70.58%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진행 완료 개수</a:t>
            </a:r>
            <a:r>
              <a:rPr lang="en-US" altLang="ko-KR" dirty="0"/>
              <a:t>/</a:t>
            </a:r>
            <a:r>
              <a:rPr lang="ko-KR" altLang="en-US" dirty="0"/>
              <a:t>전체 개수*</a:t>
            </a:r>
            <a:r>
              <a:rPr lang="en-US" altLang="ko-KR" dirty="0"/>
              <a:t>100)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아키텍처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3DA539-8B18-411C-9A17-27780873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59" y="929878"/>
            <a:ext cx="11395912" cy="53240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159" y="939800"/>
            <a:ext cx="11395912" cy="5320434"/>
          </a:xfrm>
          <a:prstGeom prst="rect">
            <a:avLst/>
          </a:prstGeom>
          <a:noFill/>
          <a:ln w="57150"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58193"/>
              </p:ext>
            </p:extLst>
          </p:nvPr>
        </p:nvGraphicFramePr>
        <p:xfrm>
          <a:off x="108921" y="1486668"/>
          <a:ext cx="11974158" cy="4418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311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857975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8141172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  <a:gridCol w="1928700">
                  <a:extLst>
                    <a:ext uri="{9D8B030D-6E8A-4147-A177-3AD203B41FA5}">
                      <a16:colId xmlns:a16="http://schemas.microsoft.com/office/drawing/2014/main" val="2325126644"/>
                    </a:ext>
                  </a:extLst>
                </a:gridCol>
              </a:tblGrid>
              <a:tr h="547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모듈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가능성 분석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설문조사 결과 비교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103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카메라 촬영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 사이즈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신발 추천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ase"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72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스트레칭 제공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튜토리얼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FC2C8C-4AFB-477D-9DCC-4508268C03C0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2-3. </a:t>
            </a:r>
            <a:r>
              <a:rPr lang="ko-KR" altLang="en-US" sz="2000" b="1" dirty="0"/>
              <a:t>프로젝트 주요 산출물 및 담당자</a:t>
            </a:r>
            <a:endParaRPr lang="en-US" altLang="ko-K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2003" y="6454505"/>
            <a:ext cx="84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V2.5.1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5519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969</Words>
  <Application>Microsoft Office PowerPoint</Application>
  <PresentationFormat>와이드스크린</PresentationFormat>
  <Paragraphs>244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konyang</cp:lastModifiedBy>
  <cp:revision>47</cp:revision>
  <dcterms:created xsi:type="dcterms:W3CDTF">2019-08-21T03:19:36Z</dcterms:created>
  <dcterms:modified xsi:type="dcterms:W3CDTF">2019-10-24T04:52:17Z</dcterms:modified>
</cp:coreProperties>
</file>