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57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81C0E5"/>
    <a:srgbClr val="C00000"/>
    <a:srgbClr val="ED7D31"/>
    <a:srgbClr val="E6E6E6"/>
    <a:srgbClr val="365E77"/>
    <a:srgbClr val="497FA3"/>
    <a:srgbClr val="42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5A12-D172-4320-8733-9A68D37B9315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335D-C16D-4658-A7B8-BD7544FEE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1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5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5BDB-3776-4654-9945-844A21731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B8FE62-B60E-48B1-B068-29A3C38F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46581-6439-4EBF-8541-B7104BB4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3707C-DC8D-4A30-BDC4-D93639B0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08E9B-E3D0-4EAB-AA56-0687DDB9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61409-3FFF-47CD-8864-19BF0666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F280A-20B2-45FA-9195-5853B5668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B5931-7705-474F-A318-99E1C8A7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FF541-B948-4B26-AB74-5F07525C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DC394-3603-451A-A02B-BB162E12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82B29-AF23-4E6B-B49E-9ED191D46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EC817-7A99-4296-9AE7-1A303EB00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95594-E50D-4420-9ED9-0028D927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45B24-DB09-4ACC-AF0F-19FCD21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9F2FB-A7A7-43C6-9787-DDA839DE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41BCD-A2AF-4E6A-9540-758ACC12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D50B-5376-4DA4-BFC5-49DBCB3C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180B9-8EEB-42FD-AD6C-9C16C3F4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46FC0-F749-4AFF-B1AB-D57B08DB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F9E84-AFFD-4DEA-9B2A-1399490D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28A20-B457-4DB0-9C81-495D5FD4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48D74-6BBD-42CE-ABFF-A046891D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B05C8-1FCB-4815-8FDA-9F0FCD5D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3F9A-6662-4F5E-9A38-61EBD320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530D0-9485-4167-A2AD-33B24B5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4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EFFFE-4260-4390-948E-891DD33E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0A1FD-4462-4D75-9A34-D969B24EF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24139-71A0-4A0B-8B31-BF83141F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AD1B2-54F0-432C-B7B3-3E615498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91D06-6DB0-4907-9E63-FA058FCD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1B2E0-7387-4D0F-B91B-D3579CD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50C7-9306-476D-87BF-BD5BE3D1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ADE0B-E4BB-4655-B788-D4E4BE59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AC599-E5E0-48BD-A428-ABAF6BA50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6D650-D0A4-4995-BB1E-6AD09730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9813F6-C492-475C-95C4-E5AB0E62A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331DB-AB4D-4F6D-900B-95DAA9F8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7A356D-1FB2-4CEA-BBBF-B81E156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6E287-30D1-4810-BB68-ECAFCE6C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7E27-5F77-467F-A8FB-43BD430D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8AB266-166A-4B9E-88F9-0DD03369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C013F6-1973-4DFC-9FE9-8EF5110B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9B2543-BF44-4F2C-AFF2-7488C9A0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A4FA6-2EC2-42B1-AC07-0CE408E8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B9E06-A789-463A-A248-947FFB5A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0059E-8316-4924-AE77-47E13F92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2E9-4584-4013-A879-B38E3181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429B2-D0A5-4E08-B2DA-26930622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D6450-AB27-4351-8CD3-598B5F96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B64B23-459E-4C02-A1D0-69FBBD6D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5C6DC-B229-4E37-A94D-C146A7E2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C6695-2B87-4CF3-9B16-CD4F6578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3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2B4D-06F2-4B08-9346-52416690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48F2C-21F2-4856-B8E3-372D8224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FC319-2D4A-46AF-A94C-613C48F4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BA344-1B38-4C41-97BF-9EAF5E92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FAA44-2968-4727-87CE-F428A5B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74733-4F0C-4094-AA9B-96E92932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EF559D-1795-4462-AFF6-669E6C03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D46AB-C55B-4276-97FA-85CC9DE0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13450-7DBC-4511-ABD8-2BA251F2D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45E1-5976-42DA-A084-E38925F74E8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56E46-DC67-4ABC-83A0-0A2FE77D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9CBEF-8C07-4863-BFAE-2492BCF2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CC88-6C8E-49B6-ABFF-1BDAE04B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B54408-393E-4F18-9BB7-FD3CB411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26545"/>
              </p:ext>
            </p:extLst>
          </p:nvPr>
        </p:nvGraphicFramePr>
        <p:xfrm>
          <a:off x="1110155" y="1293737"/>
          <a:ext cx="3027934" cy="991362"/>
        </p:xfrm>
        <a:graphic>
          <a:graphicData uri="http://schemas.openxmlformats.org/drawingml/2006/table">
            <a:tbl>
              <a:tblPr/>
              <a:tblGrid>
                <a:gridCol w="645287">
                  <a:extLst>
                    <a:ext uri="{9D8B030D-6E8A-4147-A177-3AD203B41FA5}">
                      <a16:colId xmlns:a16="http://schemas.microsoft.com/office/drawing/2014/main" val="3359965579"/>
                    </a:ext>
                  </a:extLst>
                </a:gridCol>
                <a:gridCol w="2382647">
                  <a:extLst>
                    <a:ext uri="{9D8B030D-6E8A-4147-A177-3AD203B41FA5}">
                      <a16:colId xmlns:a16="http://schemas.microsoft.com/office/drawing/2014/main" val="114131276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편성서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08766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시간표 모음집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53686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계획서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682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76D342F-89D6-40F2-8193-DCA1798D03FE}"/>
              </a:ext>
            </a:extLst>
          </p:cNvPr>
          <p:cNvSpPr/>
          <p:nvPr/>
        </p:nvSpPr>
        <p:spPr>
          <a:xfrm>
            <a:off x="1135803" y="838036"/>
            <a:ext cx="1056700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조직구성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D4456-4735-427E-8961-E79869F96B34}"/>
              </a:ext>
            </a:extLst>
          </p:cNvPr>
          <p:cNvSpPr/>
          <p:nvPr/>
        </p:nvSpPr>
        <p:spPr>
          <a:xfrm>
            <a:off x="1166260" y="2224440"/>
            <a:ext cx="2082621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주제 선정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0A213E-B4ED-41B8-871D-EF8E7DB9C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21302"/>
              </p:ext>
            </p:extLst>
          </p:nvPr>
        </p:nvGraphicFramePr>
        <p:xfrm>
          <a:off x="1110155" y="2680141"/>
          <a:ext cx="3027934" cy="330454"/>
        </p:xfrm>
        <a:graphic>
          <a:graphicData uri="http://schemas.openxmlformats.org/drawingml/2006/table">
            <a:tbl>
              <a:tblPr/>
              <a:tblGrid>
                <a:gridCol w="667639">
                  <a:extLst>
                    <a:ext uri="{9D8B030D-6E8A-4147-A177-3AD203B41FA5}">
                      <a16:colId xmlns:a16="http://schemas.microsoft.com/office/drawing/2014/main" val="3748345491"/>
                    </a:ext>
                  </a:extLst>
                </a:gridCol>
                <a:gridCol w="2360295">
                  <a:extLst>
                    <a:ext uri="{9D8B030D-6E8A-4147-A177-3AD203B41FA5}">
                      <a16:colId xmlns:a16="http://schemas.microsoft.com/office/drawing/2014/main" val="139451584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4457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778FFA2-2700-435B-BA7E-AB377AF58A1D}"/>
              </a:ext>
            </a:extLst>
          </p:cNvPr>
          <p:cNvSpPr/>
          <p:nvPr/>
        </p:nvSpPr>
        <p:spPr>
          <a:xfrm>
            <a:off x="1166260" y="2949936"/>
            <a:ext cx="2082621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사전 작업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77F1F55-6D1A-4254-BA49-302DA5CBA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10785"/>
              </p:ext>
            </p:extLst>
          </p:nvPr>
        </p:nvGraphicFramePr>
        <p:xfrm>
          <a:off x="1110155" y="3405637"/>
          <a:ext cx="3027934" cy="660908"/>
        </p:xfrm>
        <a:graphic>
          <a:graphicData uri="http://schemas.openxmlformats.org/drawingml/2006/table">
            <a:tbl>
              <a:tblPr/>
              <a:tblGrid>
                <a:gridCol w="645287">
                  <a:extLst>
                    <a:ext uri="{9D8B030D-6E8A-4147-A177-3AD203B41FA5}">
                      <a16:colId xmlns:a16="http://schemas.microsoft.com/office/drawing/2014/main" val="1783993205"/>
                    </a:ext>
                  </a:extLst>
                </a:gridCol>
                <a:gridCol w="2382647">
                  <a:extLst>
                    <a:ext uri="{9D8B030D-6E8A-4147-A177-3AD203B41FA5}">
                      <a16:colId xmlns:a16="http://schemas.microsoft.com/office/drawing/2014/main" val="3053405268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선정서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9547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선정서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1023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E8BFCB9-3F80-43AF-ACE3-31399A9A723D}"/>
              </a:ext>
            </a:extLst>
          </p:cNvPr>
          <p:cNvSpPr/>
          <p:nvPr/>
        </p:nvSpPr>
        <p:spPr>
          <a:xfrm>
            <a:off x="4363225" y="1836955"/>
            <a:ext cx="2082621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관리 계획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60DDE3F-F707-46DF-B062-D12FFF9D8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13867"/>
              </p:ext>
            </p:extLst>
          </p:nvPr>
        </p:nvGraphicFramePr>
        <p:xfrm>
          <a:off x="4307120" y="2292656"/>
          <a:ext cx="3027934" cy="1982724"/>
        </p:xfrm>
        <a:graphic>
          <a:graphicData uri="http://schemas.openxmlformats.org/drawingml/2006/table">
            <a:tbl>
              <a:tblPr/>
              <a:tblGrid>
                <a:gridCol w="687451">
                  <a:extLst>
                    <a:ext uri="{9D8B030D-6E8A-4147-A177-3AD203B41FA5}">
                      <a16:colId xmlns:a16="http://schemas.microsoft.com/office/drawing/2014/main" val="3094746087"/>
                    </a:ext>
                  </a:extLst>
                </a:gridCol>
                <a:gridCol w="2340483">
                  <a:extLst>
                    <a:ext uri="{9D8B030D-6E8A-4147-A177-3AD203B41FA5}">
                      <a16:colId xmlns:a16="http://schemas.microsoft.com/office/drawing/2014/main" val="392688664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0504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사양서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3045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사양 심사서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96458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보증 계획서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2034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관리 계획서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75884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 관리 계획서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0518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3557AE-94BE-4DC8-9FCC-5EA0E1FF3FB1}"/>
              </a:ext>
            </a:extLst>
          </p:cNvPr>
          <p:cNvSpPr/>
          <p:nvPr/>
        </p:nvSpPr>
        <p:spPr>
          <a:xfrm>
            <a:off x="4353836" y="811402"/>
            <a:ext cx="2454518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 설계 및 상세 설계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8F38FD-CC94-4766-AB6F-6AC128F3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8067"/>
              </p:ext>
            </p:extLst>
          </p:nvPr>
        </p:nvGraphicFramePr>
        <p:xfrm>
          <a:off x="4307120" y="1288438"/>
          <a:ext cx="3027934" cy="660908"/>
        </p:xfrm>
        <a:graphic>
          <a:graphicData uri="http://schemas.openxmlformats.org/drawingml/2006/table">
            <a:tbl>
              <a:tblPr/>
              <a:tblGrid>
                <a:gridCol w="645287">
                  <a:extLst>
                    <a:ext uri="{9D8B030D-6E8A-4147-A177-3AD203B41FA5}">
                      <a16:colId xmlns:a16="http://schemas.microsoft.com/office/drawing/2014/main" val="285769056"/>
                    </a:ext>
                  </a:extLst>
                </a:gridCol>
                <a:gridCol w="2382647">
                  <a:extLst>
                    <a:ext uri="{9D8B030D-6E8A-4147-A177-3AD203B41FA5}">
                      <a16:colId xmlns:a16="http://schemas.microsoft.com/office/drawing/2014/main" val="104083096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0140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543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DDB276-529C-4E25-84D9-ECB00306BAF2}"/>
              </a:ext>
            </a:extLst>
          </p:cNvPr>
          <p:cNvSpPr/>
          <p:nvPr/>
        </p:nvSpPr>
        <p:spPr>
          <a:xfrm>
            <a:off x="7539006" y="811402"/>
            <a:ext cx="620683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구현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1712F2-9B2D-472D-8707-170B9D34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10021"/>
              </p:ext>
            </p:extLst>
          </p:nvPr>
        </p:nvGraphicFramePr>
        <p:xfrm>
          <a:off x="7526182" y="1324504"/>
          <a:ext cx="3027934" cy="330454"/>
        </p:xfrm>
        <a:graphic>
          <a:graphicData uri="http://schemas.openxmlformats.org/drawingml/2006/table">
            <a:tbl>
              <a:tblPr/>
              <a:tblGrid>
                <a:gridCol w="667639">
                  <a:extLst>
                    <a:ext uri="{9D8B030D-6E8A-4147-A177-3AD203B41FA5}">
                      <a16:colId xmlns:a16="http://schemas.microsoft.com/office/drawing/2014/main" val="2579912865"/>
                    </a:ext>
                  </a:extLst>
                </a:gridCol>
                <a:gridCol w="2360295">
                  <a:extLst>
                    <a:ext uri="{9D8B030D-6E8A-4147-A177-3AD203B41FA5}">
                      <a16:colId xmlns:a16="http://schemas.microsoft.com/office/drawing/2014/main" val="199402582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기능별 소스 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5698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FA2F1C-1E15-428E-BE6A-BCEAC74025E0}"/>
              </a:ext>
            </a:extLst>
          </p:cNvPr>
          <p:cNvSpPr/>
          <p:nvPr/>
        </p:nvSpPr>
        <p:spPr>
          <a:xfrm>
            <a:off x="7501955" y="1664835"/>
            <a:ext cx="838691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테스트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ED64AE8-1897-4B3D-83D8-AD4A8174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45606"/>
              </p:ext>
            </p:extLst>
          </p:nvPr>
        </p:nvGraphicFramePr>
        <p:xfrm>
          <a:off x="7526182" y="2160659"/>
          <a:ext cx="3048544" cy="660908"/>
        </p:xfrm>
        <a:graphic>
          <a:graphicData uri="http://schemas.openxmlformats.org/drawingml/2006/table">
            <a:tbl>
              <a:tblPr/>
              <a:tblGrid>
                <a:gridCol w="588955">
                  <a:extLst>
                    <a:ext uri="{9D8B030D-6E8A-4147-A177-3AD203B41FA5}">
                      <a16:colId xmlns:a16="http://schemas.microsoft.com/office/drawing/2014/main" val="3595887370"/>
                    </a:ext>
                  </a:extLst>
                </a:gridCol>
                <a:gridCol w="2459589">
                  <a:extLst>
                    <a:ext uri="{9D8B030D-6E8A-4147-A177-3AD203B41FA5}">
                      <a16:colId xmlns:a16="http://schemas.microsoft.com/office/drawing/2014/main" val="1793813487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단위 시험 보고서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4001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통합 시험 결과서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3529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F3CFF7-F519-4ADF-8258-DFACB6E9B171}"/>
              </a:ext>
            </a:extLst>
          </p:cNvPr>
          <p:cNvSpPr/>
          <p:nvPr/>
        </p:nvSpPr>
        <p:spPr>
          <a:xfrm>
            <a:off x="7574844" y="2791191"/>
            <a:ext cx="1133644" cy="492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최종 결과</a:t>
            </a:r>
            <a:endParaRPr lang="ko-KR" altLang="en-US" sz="17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CED05B0-82DB-4B2A-B9F3-A3F02829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23466"/>
              </p:ext>
            </p:extLst>
          </p:nvPr>
        </p:nvGraphicFramePr>
        <p:xfrm>
          <a:off x="7546792" y="3311574"/>
          <a:ext cx="3027934" cy="660908"/>
        </p:xfrm>
        <a:graphic>
          <a:graphicData uri="http://schemas.openxmlformats.org/drawingml/2006/table">
            <a:tbl>
              <a:tblPr/>
              <a:tblGrid>
                <a:gridCol w="667639">
                  <a:extLst>
                    <a:ext uri="{9D8B030D-6E8A-4147-A177-3AD203B41FA5}">
                      <a16:colId xmlns:a16="http://schemas.microsoft.com/office/drawing/2014/main" val="2714704002"/>
                    </a:ext>
                  </a:extLst>
                </a:gridCol>
                <a:gridCol w="2360295">
                  <a:extLst>
                    <a:ext uri="{9D8B030D-6E8A-4147-A177-3AD203B41FA5}">
                      <a16:colId xmlns:a16="http://schemas.microsoft.com/office/drawing/2014/main" val="412084928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53484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 보고서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79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0C9DA20-F6E3-4412-B0C9-282A3EF4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6" y="619487"/>
            <a:ext cx="12027344" cy="56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EBA38E-0D9C-4DE3-8BA3-670EB23E935B}"/>
              </a:ext>
            </a:extLst>
          </p:cNvPr>
          <p:cNvSpPr/>
          <p:nvPr/>
        </p:nvSpPr>
        <p:spPr>
          <a:xfrm>
            <a:off x="179033" y="98535"/>
            <a:ext cx="1748901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Use Case</a:t>
            </a:r>
            <a:endParaRPr lang="ko-KR" altLang="en-US" sz="2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E04BCA0-1485-4ED6-BF4A-C231810F6834}"/>
              </a:ext>
            </a:extLst>
          </p:cNvPr>
          <p:cNvGrpSpPr/>
          <p:nvPr/>
        </p:nvGrpSpPr>
        <p:grpSpPr>
          <a:xfrm>
            <a:off x="12192000" y="387060"/>
            <a:ext cx="1373860" cy="2309945"/>
            <a:chOff x="12233014" y="87021"/>
            <a:chExt cx="1373860" cy="230994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0F2DD14-C029-488B-B654-BF6346CCA7E7}"/>
                </a:ext>
              </a:extLst>
            </p:cNvPr>
            <p:cNvGrpSpPr/>
            <p:nvPr/>
          </p:nvGrpSpPr>
          <p:grpSpPr>
            <a:xfrm>
              <a:off x="12233014" y="614408"/>
              <a:ext cx="1373860" cy="1782558"/>
              <a:chOff x="967473" y="567452"/>
              <a:chExt cx="10169236" cy="506924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B4B87E-4726-48F9-8645-2D74D16E4D5F}"/>
                  </a:ext>
                </a:extLst>
              </p:cNvPr>
              <p:cNvSpPr/>
              <p:nvPr/>
            </p:nvSpPr>
            <p:spPr>
              <a:xfrm>
                <a:off x="967473" y="3102072"/>
                <a:ext cx="10169236" cy="1267310"/>
              </a:xfrm>
              <a:prstGeom prst="rect">
                <a:avLst/>
              </a:prstGeom>
              <a:solidFill>
                <a:srgbClr val="81C0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07E7947-C273-462F-A8FB-326F851923BC}"/>
                  </a:ext>
                </a:extLst>
              </p:cNvPr>
              <p:cNvSpPr/>
              <p:nvPr/>
            </p:nvSpPr>
            <p:spPr>
              <a:xfrm>
                <a:off x="967473" y="1834762"/>
                <a:ext cx="10169236" cy="1267310"/>
              </a:xfrm>
              <a:prstGeom prst="rect">
                <a:avLst/>
              </a:prstGeom>
              <a:solidFill>
                <a:srgbClr val="497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02959A9-1C81-460D-B8F5-3D7EC138FB1C}"/>
                  </a:ext>
                </a:extLst>
              </p:cNvPr>
              <p:cNvSpPr/>
              <p:nvPr/>
            </p:nvSpPr>
            <p:spPr>
              <a:xfrm>
                <a:off x="967473" y="567452"/>
                <a:ext cx="10169236" cy="1267310"/>
              </a:xfrm>
              <a:prstGeom prst="rect">
                <a:avLst/>
              </a:prstGeom>
              <a:solidFill>
                <a:srgbClr val="365E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9065F34-6D4D-473F-BF77-8DC5DA73995F}"/>
                  </a:ext>
                </a:extLst>
              </p:cNvPr>
              <p:cNvSpPr/>
              <p:nvPr/>
            </p:nvSpPr>
            <p:spPr>
              <a:xfrm>
                <a:off x="967473" y="4369382"/>
                <a:ext cx="10169236" cy="126731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89670E-AB20-4A32-B584-3DCC9A2B853D}"/>
                </a:ext>
              </a:extLst>
            </p:cNvPr>
            <p:cNvSpPr/>
            <p:nvPr/>
          </p:nvSpPr>
          <p:spPr>
            <a:xfrm>
              <a:off x="12233014" y="87021"/>
              <a:ext cx="1373860" cy="5363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3DF5C3-C500-4AB1-985A-A39116178CA1}"/>
              </a:ext>
            </a:extLst>
          </p:cNvPr>
          <p:cNvGrpSpPr/>
          <p:nvPr/>
        </p:nvGrpSpPr>
        <p:grpSpPr>
          <a:xfrm>
            <a:off x="273155" y="3085759"/>
            <a:ext cx="1017235" cy="1123820"/>
            <a:chOff x="2552329" y="2068329"/>
            <a:chExt cx="1957527" cy="2130638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E4C37C6-2387-42F3-B469-B4427F4FD462}"/>
                </a:ext>
              </a:extLst>
            </p:cNvPr>
            <p:cNvSpPr/>
            <p:nvPr/>
          </p:nvSpPr>
          <p:spPr>
            <a:xfrm>
              <a:off x="2552329" y="3202643"/>
              <a:ext cx="1957527" cy="996324"/>
            </a:xfrm>
            <a:custGeom>
              <a:avLst/>
              <a:gdLst>
                <a:gd name="connsiteX0" fmla="*/ 1060882 w 2121764"/>
                <a:gd name="connsiteY0" fmla="*/ 0 h 1074199"/>
                <a:gd name="connsiteX1" fmla="*/ 2121764 w 2121764"/>
                <a:gd name="connsiteY1" fmla="*/ 1074199 h 1074199"/>
                <a:gd name="connsiteX2" fmla="*/ 0 w 2121764"/>
                <a:gd name="connsiteY2" fmla="*/ 1074199 h 1074199"/>
                <a:gd name="connsiteX3" fmla="*/ 1060882 w 2121764"/>
                <a:gd name="connsiteY3" fmla="*/ 0 h 107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764" h="1074199">
                  <a:moveTo>
                    <a:pt x="1060882" y="0"/>
                  </a:moveTo>
                  <a:cubicBezTo>
                    <a:pt x="1646791" y="0"/>
                    <a:pt x="2121764" y="480935"/>
                    <a:pt x="2121764" y="1074199"/>
                  </a:cubicBezTo>
                  <a:lnTo>
                    <a:pt x="0" y="1074199"/>
                  </a:lnTo>
                  <a:cubicBezTo>
                    <a:pt x="0" y="480935"/>
                    <a:pt x="474973" y="0"/>
                    <a:pt x="1060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F5A1AE8-2EB7-46FF-9F02-E51EA4AE6C52}"/>
                </a:ext>
              </a:extLst>
            </p:cNvPr>
            <p:cNvSpPr/>
            <p:nvPr/>
          </p:nvSpPr>
          <p:spPr>
            <a:xfrm>
              <a:off x="2970873" y="2068329"/>
              <a:ext cx="1120437" cy="10814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7DD669-DE01-42FE-A2B2-E5DF0B96F723}"/>
              </a:ext>
            </a:extLst>
          </p:cNvPr>
          <p:cNvSpPr txBox="1"/>
          <p:nvPr/>
        </p:nvSpPr>
        <p:spPr>
          <a:xfrm>
            <a:off x="179033" y="4292430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629D4-839A-4076-9C0E-A769EDCB53DB}"/>
              </a:ext>
            </a:extLst>
          </p:cNvPr>
          <p:cNvSpPr/>
          <p:nvPr/>
        </p:nvSpPr>
        <p:spPr>
          <a:xfrm>
            <a:off x="1954152" y="1360087"/>
            <a:ext cx="9976965" cy="4553034"/>
          </a:xfrm>
          <a:prstGeom prst="rect">
            <a:avLst/>
          </a:prstGeom>
          <a:solidFill>
            <a:schemeClr val="bg1"/>
          </a:solidFill>
          <a:ln w="76200">
            <a:solidFill>
              <a:srgbClr val="81C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102740-1645-406E-8EC2-E0F03F01B5D2}"/>
              </a:ext>
            </a:extLst>
          </p:cNvPr>
          <p:cNvSpPr/>
          <p:nvPr/>
        </p:nvSpPr>
        <p:spPr>
          <a:xfrm>
            <a:off x="2300380" y="1614626"/>
            <a:ext cx="1844003" cy="870227"/>
          </a:xfrm>
          <a:prstGeom prst="ellipse">
            <a:avLst/>
          </a:prstGeom>
          <a:solidFill>
            <a:schemeClr val="tx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사진을 촬영한다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218764-A113-4AE9-9157-4B472A09542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220631" y="2357411"/>
            <a:ext cx="1349797" cy="821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1D927C-F580-404A-B22E-2BE10E48BA81}"/>
              </a:ext>
            </a:extLst>
          </p:cNvPr>
          <p:cNvSpPr/>
          <p:nvPr/>
        </p:nvSpPr>
        <p:spPr>
          <a:xfrm>
            <a:off x="2806427" y="6010580"/>
            <a:ext cx="1748901" cy="360326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사용자가 하는 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2EE0F4-9D28-467A-AF47-15EA263E5A5D}"/>
              </a:ext>
            </a:extLst>
          </p:cNvPr>
          <p:cNvSpPr/>
          <p:nvPr/>
        </p:nvSpPr>
        <p:spPr>
          <a:xfrm>
            <a:off x="4596284" y="6010429"/>
            <a:ext cx="1748901" cy="360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서버가 하는 것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DDBF41-E94F-47CB-9FC2-E606211FFA0B}"/>
              </a:ext>
            </a:extLst>
          </p:cNvPr>
          <p:cNvCxnSpPr>
            <a:cxnSpLocks/>
            <a:stCxn id="44" idx="5"/>
            <a:endCxn id="65" idx="7"/>
          </p:cNvCxnSpPr>
          <p:nvPr/>
        </p:nvCxnSpPr>
        <p:spPr>
          <a:xfrm flipH="1">
            <a:off x="9147253" y="2208631"/>
            <a:ext cx="471162" cy="5290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4DFED1-CD32-40DC-B6F3-980FA54E97F7}"/>
              </a:ext>
            </a:extLst>
          </p:cNvPr>
          <p:cNvCxnSpPr/>
          <p:nvPr/>
        </p:nvCxnSpPr>
        <p:spPr>
          <a:xfrm>
            <a:off x="4144383" y="2087626"/>
            <a:ext cx="910553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EA1F1E-4BB0-45DA-AAF2-C6B68F89EBC1}"/>
              </a:ext>
            </a:extLst>
          </p:cNvPr>
          <p:cNvCxnSpPr>
            <a:cxnSpLocks/>
          </p:cNvCxnSpPr>
          <p:nvPr/>
        </p:nvCxnSpPr>
        <p:spPr>
          <a:xfrm flipV="1">
            <a:off x="6901034" y="1900959"/>
            <a:ext cx="839639" cy="20931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5D0D1B9-7867-4801-BF94-CEF8F46A9BE5}"/>
              </a:ext>
            </a:extLst>
          </p:cNvPr>
          <p:cNvSpPr/>
          <p:nvPr/>
        </p:nvSpPr>
        <p:spPr>
          <a:xfrm>
            <a:off x="5057031" y="1650379"/>
            <a:ext cx="1844003" cy="870227"/>
          </a:xfrm>
          <a:prstGeom prst="ellipse">
            <a:avLst/>
          </a:prstGeom>
          <a:solidFill>
            <a:schemeClr val="accent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발 사진을 불러온다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02FBB55-ECA9-471C-9ABC-55FF0C1783F7}"/>
              </a:ext>
            </a:extLst>
          </p:cNvPr>
          <p:cNvSpPr/>
          <p:nvPr/>
        </p:nvSpPr>
        <p:spPr>
          <a:xfrm>
            <a:off x="7740673" y="1465846"/>
            <a:ext cx="2199912" cy="870227"/>
          </a:xfrm>
          <a:prstGeom prst="ellipse">
            <a:avLst/>
          </a:prstGeom>
          <a:solidFill>
            <a:schemeClr val="accent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발 사이즈를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분석한다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10708A4-8548-4DC9-A1F1-0899A0D3ECBF}"/>
              </a:ext>
            </a:extLst>
          </p:cNvPr>
          <p:cNvSpPr/>
          <p:nvPr/>
        </p:nvSpPr>
        <p:spPr>
          <a:xfrm>
            <a:off x="9448042" y="3189783"/>
            <a:ext cx="2199912" cy="870227"/>
          </a:xfrm>
          <a:prstGeom prst="ellipse">
            <a:avLst/>
          </a:prstGeom>
          <a:solidFill>
            <a:srgbClr val="70AD47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가능성을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보여준다</a:t>
            </a:r>
            <a:endParaRPr lang="en-US" altLang="ko-KR" sz="20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D0628E8-848E-4E75-B943-3E97FFC02AB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220631" y="3057727"/>
            <a:ext cx="1134395" cy="462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41AE79B-4296-4369-AF34-71403A2B7609}"/>
              </a:ext>
            </a:extLst>
          </p:cNvPr>
          <p:cNvSpPr/>
          <p:nvPr/>
        </p:nvSpPr>
        <p:spPr>
          <a:xfrm>
            <a:off x="2355026" y="2622613"/>
            <a:ext cx="1789357" cy="870227"/>
          </a:xfrm>
          <a:prstGeom prst="ellipse">
            <a:avLst/>
          </a:prstGeom>
          <a:solidFill>
            <a:schemeClr val="tx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설문조사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완료</a:t>
            </a:r>
            <a:endParaRPr lang="en-US" altLang="ko-KR" sz="20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25891B-7141-43FB-AA34-6C275EFF8F95}"/>
              </a:ext>
            </a:extLst>
          </p:cNvPr>
          <p:cNvCxnSpPr>
            <a:cxnSpLocks/>
          </p:cNvCxnSpPr>
          <p:nvPr/>
        </p:nvCxnSpPr>
        <p:spPr>
          <a:xfrm flipV="1">
            <a:off x="4144383" y="3032945"/>
            <a:ext cx="706599" cy="2478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1F7B804-BCED-46A9-89DE-2F21DEAD7540}"/>
              </a:ext>
            </a:extLst>
          </p:cNvPr>
          <p:cNvSpPr/>
          <p:nvPr/>
        </p:nvSpPr>
        <p:spPr>
          <a:xfrm>
            <a:off x="4831622" y="2576821"/>
            <a:ext cx="1832554" cy="870227"/>
          </a:xfrm>
          <a:prstGeom prst="ellipse">
            <a:avLst/>
          </a:prstGeom>
          <a:solidFill>
            <a:schemeClr val="accent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결과 분석</a:t>
            </a:r>
            <a:endParaRPr lang="ko-KR" altLang="en-US" sz="20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38EA11-75EF-4302-8D6E-2D767658DD5B}"/>
              </a:ext>
            </a:extLst>
          </p:cNvPr>
          <p:cNvCxnSpPr>
            <a:cxnSpLocks/>
          </p:cNvCxnSpPr>
          <p:nvPr/>
        </p:nvCxnSpPr>
        <p:spPr>
          <a:xfrm>
            <a:off x="6690532" y="3060027"/>
            <a:ext cx="611813" cy="2175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BE86764-2D5B-48EF-A66B-21AF5FA18A98}"/>
              </a:ext>
            </a:extLst>
          </p:cNvPr>
          <p:cNvCxnSpPr>
            <a:cxnSpLocks/>
          </p:cNvCxnSpPr>
          <p:nvPr/>
        </p:nvCxnSpPr>
        <p:spPr>
          <a:xfrm>
            <a:off x="1346325" y="3946820"/>
            <a:ext cx="985683" cy="268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113283-2401-4126-9EBA-2FDD5CB0FFDA}"/>
              </a:ext>
            </a:extLst>
          </p:cNvPr>
          <p:cNvSpPr/>
          <p:nvPr/>
        </p:nvSpPr>
        <p:spPr>
          <a:xfrm>
            <a:off x="2335092" y="3611667"/>
            <a:ext cx="1789357" cy="1199055"/>
          </a:xfrm>
          <a:prstGeom prst="ellipse">
            <a:avLst/>
          </a:prstGeom>
          <a:solidFill>
            <a:schemeClr val="tx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앱 하단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신발쇼핑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클릭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2429DA3-CE64-4830-A59F-313121BDA4F1}"/>
              </a:ext>
            </a:extLst>
          </p:cNvPr>
          <p:cNvCxnSpPr>
            <a:cxnSpLocks/>
          </p:cNvCxnSpPr>
          <p:nvPr/>
        </p:nvCxnSpPr>
        <p:spPr>
          <a:xfrm flipV="1">
            <a:off x="4144383" y="4211194"/>
            <a:ext cx="953713" cy="455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1945ACF9-EFF3-48E8-9A48-8A1189ECC14A}"/>
              </a:ext>
            </a:extLst>
          </p:cNvPr>
          <p:cNvSpPr/>
          <p:nvPr/>
        </p:nvSpPr>
        <p:spPr>
          <a:xfrm>
            <a:off x="5079947" y="3630601"/>
            <a:ext cx="3280952" cy="1112412"/>
          </a:xfrm>
          <a:prstGeom prst="ellipse">
            <a:avLst/>
          </a:prstGeom>
          <a:solidFill>
            <a:schemeClr val="accent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b="1" dirty="0"/>
              <a:t>발 사이즈를 </a:t>
            </a:r>
            <a:endParaRPr lang="en-US" altLang="ko-KR" sz="2000" b="1" dirty="0"/>
          </a:p>
          <a:p>
            <a:r>
              <a:rPr lang="ko-KR" altLang="en-US" sz="2000" b="1" dirty="0"/>
              <a:t>데이터를 불러온다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AE51BDC-468A-45E0-A671-DB8CA58BFBE5}"/>
              </a:ext>
            </a:extLst>
          </p:cNvPr>
          <p:cNvSpPr/>
          <p:nvPr/>
        </p:nvSpPr>
        <p:spPr>
          <a:xfrm>
            <a:off x="7269511" y="2610222"/>
            <a:ext cx="2199912" cy="870227"/>
          </a:xfrm>
          <a:prstGeom prst="ellipse">
            <a:avLst/>
          </a:prstGeom>
          <a:solidFill>
            <a:schemeClr val="accent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데이터 저장</a:t>
            </a:r>
            <a:endParaRPr lang="ko-KR" altLang="en-US" sz="2000" b="1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843C82-833F-4373-B44C-F301864FF389}"/>
              </a:ext>
            </a:extLst>
          </p:cNvPr>
          <p:cNvCxnSpPr>
            <a:cxnSpLocks/>
          </p:cNvCxnSpPr>
          <p:nvPr/>
        </p:nvCxnSpPr>
        <p:spPr>
          <a:xfrm>
            <a:off x="9431555" y="3034790"/>
            <a:ext cx="685719" cy="19733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9C76DC-D041-40F1-BA9E-FF7D5C93590B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8363983" y="4235551"/>
            <a:ext cx="570590" cy="30364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1EB43242-ACDD-4782-80A8-444F3FCAFD08}"/>
              </a:ext>
            </a:extLst>
          </p:cNvPr>
          <p:cNvSpPr/>
          <p:nvPr/>
        </p:nvSpPr>
        <p:spPr>
          <a:xfrm>
            <a:off x="8934573" y="4104082"/>
            <a:ext cx="1956377" cy="870227"/>
          </a:xfrm>
          <a:prstGeom prst="ellipse">
            <a:avLst/>
          </a:prstGeom>
          <a:solidFill>
            <a:srgbClr val="70AD47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신발을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추천한다</a:t>
            </a:r>
            <a:endParaRPr lang="en-US" altLang="ko-KR" sz="20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A72280-55B0-48BA-9E8A-77E1D77FC307}"/>
              </a:ext>
            </a:extLst>
          </p:cNvPr>
          <p:cNvSpPr/>
          <p:nvPr/>
        </p:nvSpPr>
        <p:spPr>
          <a:xfrm>
            <a:off x="6391942" y="6004576"/>
            <a:ext cx="1968957" cy="35003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화면에 보여지는 것</a:t>
            </a:r>
            <a:endParaRPr lang="ko-KR" altLang="en-US" sz="16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9514DF4-17C4-4D5F-AE2B-7043F8A7477D}"/>
              </a:ext>
            </a:extLst>
          </p:cNvPr>
          <p:cNvSpPr/>
          <p:nvPr/>
        </p:nvSpPr>
        <p:spPr>
          <a:xfrm>
            <a:off x="2372693" y="4895864"/>
            <a:ext cx="1908193" cy="865677"/>
          </a:xfrm>
          <a:prstGeom prst="ellipse">
            <a:avLst/>
          </a:prstGeom>
          <a:solidFill>
            <a:schemeClr val="tx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스트레칭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시작 클릭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B6D17E-3738-4B76-B9D3-7A7F54C1788E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408475" y="4300886"/>
            <a:ext cx="1243666" cy="721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847331-B6DD-4E52-B2DE-1C35D5419075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280886" y="5328703"/>
            <a:ext cx="834877" cy="17042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F5BD10BF-F3E3-4866-9DEE-88874E562430}"/>
              </a:ext>
            </a:extLst>
          </p:cNvPr>
          <p:cNvSpPr/>
          <p:nvPr/>
        </p:nvSpPr>
        <p:spPr>
          <a:xfrm>
            <a:off x="5098096" y="4893165"/>
            <a:ext cx="1832554" cy="870227"/>
          </a:xfrm>
          <a:prstGeom prst="ellipse">
            <a:avLst/>
          </a:prstGeom>
          <a:solidFill>
            <a:schemeClr val="accent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타이머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작동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8AF0FA-E7AE-493A-A8AD-3E1F32E3D597}"/>
              </a:ext>
            </a:extLst>
          </p:cNvPr>
          <p:cNvCxnSpPr>
            <a:cxnSpLocks/>
          </p:cNvCxnSpPr>
          <p:nvPr/>
        </p:nvCxnSpPr>
        <p:spPr>
          <a:xfrm flipV="1">
            <a:off x="6930650" y="5345745"/>
            <a:ext cx="953713" cy="455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DD14DEFF-C081-4765-BD44-9396B2D562D5}"/>
              </a:ext>
            </a:extLst>
          </p:cNvPr>
          <p:cNvSpPr/>
          <p:nvPr/>
        </p:nvSpPr>
        <p:spPr>
          <a:xfrm>
            <a:off x="7900656" y="4910631"/>
            <a:ext cx="1956377" cy="870227"/>
          </a:xfrm>
          <a:prstGeom prst="ellipse">
            <a:avLst/>
          </a:prstGeom>
          <a:solidFill>
            <a:srgbClr val="70AD47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스트레칭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제공</a:t>
            </a:r>
            <a:endParaRPr lang="en-US" altLang="ko-KR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CFB6F6-2CE5-4C02-B842-388C89025106}"/>
              </a:ext>
            </a:extLst>
          </p:cNvPr>
          <p:cNvSpPr txBox="1"/>
          <p:nvPr/>
        </p:nvSpPr>
        <p:spPr>
          <a:xfrm>
            <a:off x="1764626" y="5985273"/>
            <a:ext cx="11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Legend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668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0C9F91-B6AB-465E-9BE4-0F7757CB37EE}"/>
              </a:ext>
            </a:extLst>
          </p:cNvPr>
          <p:cNvSpPr/>
          <p:nvPr/>
        </p:nvSpPr>
        <p:spPr>
          <a:xfrm>
            <a:off x="133165" y="142043"/>
            <a:ext cx="727969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E820494-2420-44F6-9831-27BC64274A5C}"/>
              </a:ext>
            </a:extLst>
          </p:cNvPr>
          <p:cNvSpPr/>
          <p:nvPr/>
        </p:nvSpPr>
        <p:spPr>
          <a:xfrm>
            <a:off x="2334446" y="1183410"/>
            <a:ext cx="2043829" cy="399495"/>
          </a:xfrm>
          <a:prstGeom prst="roundRect">
            <a:avLst/>
          </a:prstGeom>
          <a:solidFill>
            <a:srgbClr val="42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TBT </a:t>
            </a:r>
            <a:r>
              <a:rPr lang="en-US" altLang="ko-KR" sz="2000" b="1" dirty="0"/>
              <a:t>ver1.0</a:t>
            </a:r>
            <a:endParaRPr lang="ko-KR" altLang="en-US" sz="28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37F79C-3713-44AB-BD91-A462E8DA39EF}"/>
              </a:ext>
            </a:extLst>
          </p:cNvPr>
          <p:cNvGrpSpPr/>
          <p:nvPr/>
        </p:nvGrpSpPr>
        <p:grpSpPr>
          <a:xfrm>
            <a:off x="12192000" y="387060"/>
            <a:ext cx="1373860" cy="2309945"/>
            <a:chOff x="12233014" y="87021"/>
            <a:chExt cx="1373860" cy="23099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66A0221-6946-46F1-A960-94B44FFFD508}"/>
                </a:ext>
              </a:extLst>
            </p:cNvPr>
            <p:cNvGrpSpPr/>
            <p:nvPr/>
          </p:nvGrpSpPr>
          <p:grpSpPr>
            <a:xfrm>
              <a:off x="12233014" y="614408"/>
              <a:ext cx="1373860" cy="1782558"/>
              <a:chOff x="967473" y="567452"/>
              <a:chExt cx="10169236" cy="506924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4FFC90D-C229-441D-9F01-DA5F4BA87BC6}"/>
                  </a:ext>
                </a:extLst>
              </p:cNvPr>
              <p:cNvSpPr/>
              <p:nvPr/>
            </p:nvSpPr>
            <p:spPr>
              <a:xfrm>
                <a:off x="967473" y="3102072"/>
                <a:ext cx="10169236" cy="1267310"/>
              </a:xfrm>
              <a:prstGeom prst="rect">
                <a:avLst/>
              </a:prstGeom>
              <a:solidFill>
                <a:srgbClr val="81C0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FEB8BEC-E70B-4C0E-9234-ED99D2498B20}"/>
                  </a:ext>
                </a:extLst>
              </p:cNvPr>
              <p:cNvSpPr/>
              <p:nvPr/>
            </p:nvSpPr>
            <p:spPr>
              <a:xfrm>
                <a:off x="967473" y="1834762"/>
                <a:ext cx="10169236" cy="1267310"/>
              </a:xfrm>
              <a:prstGeom prst="rect">
                <a:avLst/>
              </a:prstGeom>
              <a:solidFill>
                <a:srgbClr val="497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61F575D-93A4-40CA-B54C-B48692F57822}"/>
                  </a:ext>
                </a:extLst>
              </p:cNvPr>
              <p:cNvSpPr/>
              <p:nvPr/>
            </p:nvSpPr>
            <p:spPr>
              <a:xfrm>
                <a:off x="967473" y="567452"/>
                <a:ext cx="10169236" cy="1267310"/>
              </a:xfrm>
              <a:prstGeom prst="rect">
                <a:avLst/>
              </a:prstGeom>
              <a:solidFill>
                <a:srgbClr val="365E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742FEFE-344A-4106-A819-1A584A23D1E3}"/>
                  </a:ext>
                </a:extLst>
              </p:cNvPr>
              <p:cNvSpPr/>
              <p:nvPr/>
            </p:nvSpPr>
            <p:spPr>
              <a:xfrm>
                <a:off x="967473" y="4369382"/>
                <a:ext cx="10169236" cy="126731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A69A6B-0B61-426B-9848-90A97F3731EE}"/>
                </a:ext>
              </a:extLst>
            </p:cNvPr>
            <p:cNvSpPr/>
            <p:nvPr/>
          </p:nvSpPr>
          <p:spPr>
            <a:xfrm>
              <a:off x="12233014" y="87021"/>
              <a:ext cx="1373860" cy="5363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FC211A-BE54-49D6-B7B9-54628E4FEDA4}"/>
              </a:ext>
            </a:extLst>
          </p:cNvPr>
          <p:cNvCxnSpPr>
            <a:cxnSpLocks/>
          </p:cNvCxnSpPr>
          <p:nvPr/>
        </p:nvCxnSpPr>
        <p:spPr>
          <a:xfrm>
            <a:off x="5681709" y="1660124"/>
            <a:ext cx="0" cy="2933343"/>
          </a:xfrm>
          <a:prstGeom prst="line">
            <a:avLst/>
          </a:prstGeom>
          <a:ln w="57150">
            <a:solidFill>
              <a:srgbClr val="42495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228891-72E5-42A1-9162-A602217C5B9B}"/>
              </a:ext>
            </a:extLst>
          </p:cNvPr>
          <p:cNvCxnSpPr>
            <a:cxnSpLocks/>
          </p:cNvCxnSpPr>
          <p:nvPr/>
        </p:nvCxnSpPr>
        <p:spPr>
          <a:xfrm>
            <a:off x="1074198" y="1653927"/>
            <a:ext cx="9294920" cy="6197"/>
          </a:xfrm>
          <a:prstGeom prst="line">
            <a:avLst/>
          </a:prstGeom>
          <a:ln w="57150">
            <a:solidFill>
              <a:srgbClr val="42495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59FD21-B682-4440-9131-F62EA3A7F512}"/>
              </a:ext>
            </a:extLst>
          </p:cNvPr>
          <p:cNvSpPr txBox="1"/>
          <p:nvPr/>
        </p:nvSpPr>
        <p:spPr>
          <a:xfrm>
            <a:off x="861134" y="1731145"/>
            <a:ext cx="5021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24953"/>
                </a:solidFill>
              </a:rPr>
              <a:t>카메라 촬영 </a:t>
            </a:r>
            <a:r>
              <a:rPr lang="ko-KR" altLang="en-US" sz="2800" b="1" dirty="0">
                <a:solidFill>
                  <a:srgbClr val="497FA3"/>
                </a:solidFill>
              </a:rPr>
              <a:t>불가</a:t>
            </a:r>
            <a:endParaRPr lang="en-US" altLang="ko-KR" sz="2800" b="1" dirty="0">
              <a:solidFill>
                <a:srgbClr val="497FA3"/>
              </a:solidFill>
            </a:endParaRPr>
          </a:p>
          <a:p>
            <a:r>
              <a:rPr lang="en-US" altLang="ko-KR" sz="2400" b="1" dirty="0">
                <a:solidFill>
                  <a:srgbClr val="424953"/>
                </a:solidFill>
              </a:rPr>
              <a:t>    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촬영 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사진을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컴퓨터로 전송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24953"/>
                </a:solidFill>
              </a:rPr>
              <a:t>발</a:t>
            </a:r>
            <a:r>
              <a:rPr lang="en-US" altLang="ko-KR" sz="2800" b="1" dirty="0">
                <a:solidFill>
                  <a:srgbClr val="424953"/>
                </a:solidFill>
              </a:rPr>
              <a:t> </a:t>
            </a:r>
            <a:r>
              <a:rPr lang="ko-KR" altLang="en-US" sz="2800" b="1" dirty="0">
                <a:solidFill>
                  <a:srgbClr val="424953"/>
                </a:solidFill>
              </a:rPr>
              <a:t>상태 분석 결과</a:t>
            </a:r>
            <a:endParaRPr lang="en-US" altLang="ko-KR" sz="2800" b="1" dirty="0">
              <a:solidFill>
                <a:srgbClr val="424953"/>
              </a:solidFill>
            </a:endParaRPr>
          </a:p>
          <a:p>
            <a:r>
              <a:rPr lang="en-US" altLang="ko-KR" sz="2400" b="1" dirty="0">
                <a:solidFill>
                  <a:srgbClr val="424953"/>
                </a:solidFill>
              </a:rPr>
              <a:t>    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 내용만 사용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결과에 모호한 표현 사용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24953"/>
                </a:solidFill>
              </a:rPr>
              <a:t>스트레칭 동영상 </a:t>
            </a:r>
            <a:r>
              <a:rPr lang="ko-KR" altLang="en-US" sz="2800" b="1" dirty="0">
                <a:solidFill>
                  <a:srgbClr val="497FA3"/>
                </a:solidFill>
              </a:rPr>
              <a:t>링크 연결</a:t>
            </a:r>
            <a:endParaRPr lang="en-US" altLang="ko-KR" sz="2800" b="1" dirty="0">
              <a:solidFill>
                <a:srgbClr val="497FA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31A254-CB27-4A0D-B20F-82430E558E52}"/>
              </a:ext>
            </a:extLst>
          </p:cNvPr>
          <p:cNvSpPr txBox="1"/>
          <p:nvPr/>
        </p:nvSpPr>
        <p:spPr>
          <a:xfrm>
            <a:off x="5820795" y="1666321"/>
            <a:ext cx="46696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24953"/>
                </a:solidFill>
              </a:rPr>
              <a:t>카메라 촬영 </a:t>
            </a:r>
            <a:r>
              <a:rPr lang="ko-KR" altLang="en-US" sz="2800" b="1" dirty="0">
                <a:solidFill>
                  <a:srgbClr val="FF0000"/>
                </a:solidFill>
              </a:rPr>
              <a:t>가능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424953"/>
                </a:solidFill>
              </a:rPr>
              <a:t>   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앱에서 촬영 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사진 바로 사용 가능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24953"/>
                </a:solidFill>
              </a:rPr>
              <a:t>발</a:t>
            </a:r>
            <a:r>
              <a:rPr lang="en-US" altLang="ko-KR" sz="2800" b="1" dirty="0">
                <a:solidFill>
                  <a:srgbClr val="424953"/>
                </a:solidFill>
              </a:rPr>
              <a:t> </a:t>
            </a:r>
            <a:r>
              <a:rPr lang="ko-KR" altLang="en-US" sz="2800" b="1" dirty="0">
                <a:solidFill>
                  <a:srgbClr val="424953"/>
                </a:solidFill>
              </a:rPr>
              <a:t>상태 분석 결과</a:t>
            </a:r>
            <a:endParaRPr lang="en-US" altLang="ko-KR" sz="2800" b="1" dirty="0">
              <a:solidFill>
                <a:srgbClr val="424953"/>
              </a:solidFill>
            </a:endParaRPr>
          </a:p>
          <a:p>
            <a:r>
              <a:rPr lang="en-US" altLang="ko-KR" sz="2800" b="1" dirty="0">
                <a:solidFill>
                  <a:srgbClr val="424953"/>
                </a:solidFill>
              </a:rPr>
              <a:t>  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 내용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 각도 반영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               	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가능성 수치화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24953"/>
                </a:solidFill>
              </a:rPr>
              <a:t>스트레칭 동영상 </a:t>
            </a:r>
            <a:r>
              <a:rPr lang="ko-KR" altLang="en-US" sz="2800" b="1" dirty="0">
                <a:solidFill>
                  <a:srgbClr val="FF0000"/>
                </a:solidFill>
              </a:rPr>
              <a:t>제공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669C9138-7BF3-491D-91FC-29A0FBCA23B9}"/>
              </a:ext>
            </a:extLst>
          </p:cNvPr>
          <p:cNvSpPr/>
          <p:nvPr/>
        </p:nvSpPr>
        <p:spPr>
          <a:xfrm>
            <a:off x="1177767" y="2256220"/>
            <a:ext cx="328474" cy="286770"/>
          </a:xfrm>
          <a:prstGeom prst="rightArrow">
            <a:avLst/>
          </a:prstGeom>
          <a:solidFill>
            <a:srgbClr val="497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DAEC8C3-EADF-4491-8079-521B30F3C84F}"/>
              </a:ext>
            </a:extLst>
          </p:cNvPr>
          <p:cNvSpPr/>
          <p:nvPr/>
        </p:nvSpPr>
        <p:spPr>
          <a:xfrm>
            <a:off x="1177767" y="3388588"/>
            <a:ext cx="328474" cy="286770"/>
          </a:xfrm>
          <a:prstGeom prst="rightArrow">
            <a:avLst/>
          </a:prstGeom>
          <a:solidFill>
            <a:srgbClr val="497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376103F-051A-4A29-AF46-04CD413A09CE}"/>
              </a:ext>
            </a:extLst>
          </p:cNvPr>
          <p:cNvSpPr/>
          <p:nvPr/>
        </p:nvSpPr>
        <p:spPr>
          <a:xfrm>
            <a:off x="6093068" y="2187415"/>
            <a:ext cx="328474" cy="286770"/>
          </a:xfrm>
          <a:prstGeom prst="rightArrow">
            <a:avLst/>
          </a:prstGeom>
          <a:solidFill>
            <a:srgbClr val="497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6BB10E-C9A4-40BC-B183-3EA4AF7F81C1}"/>
              </a:ext>
            </a:extLst>
          </p:cNvPr>
          <p:cNvSpPr/>
          <p:nvPr/>
        </p:nvSpPr>
        <p:spPr>
          <a:xfrm>
            <a:off x="6093068" y="3417812"/>
            <a:ext cx="328474" cy="286770"/>
          </a:xfrm>
          <a:prstGeom prst="rightArrow">
            <a:avLst/>
          </a:prstGeom>
          <a:solidFill>
            <a:srgbClr val="497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D8D51FF-4051-4B8A-BB40-C8D97E79DADA}"/>
              </a:ext>
            </a:extLst>
          </p:cNvPr>
          <p:cNvCxnSpPr>
            <a:cxnSpLocks/>
          </p:cNvCxnSpPr>
          <p:nvPr/>
        </p:nvCxnSpPr>
        <p:spPr>
          <a:xfrm>
            <a:off x="1074198" y="4607561"/>
            <a:ext cx="9294920" cy="6197"/>
          </a:xfrm>
          <a:prstGeom prst="line">
            <a:avLst/>
          </a:prstGeom>
          <a:ln w="57150">
            <a:solidFill>
              <a:srgbClr val="42495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D856503-E12A-4A17-88A2-DFC921CA0066}"/>
              </a:ext>
            </a:extLst>
          </p:cNvPr>
          <p:cNvSpPr/>
          <p:nvPr/>
        </p:nvSpPr>
        <p:spPr>
          <a:xfrm>
            <a:off x="7009261" y="1183410"/>
            <a:ext cx="2043829" cy="399495"/>
          </a:xfrm>
          <a:prstGeom prst="roundRect">
            <a:avLst/>
          </a:prstGeom>
          <a:solidFill>
            <a:srgbClr val="42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TBT </a:t>
            </a:r>
            <a:r>
              <a:rPr lang="en-US" altLang="ko-KR" sz="2000" b="1" dirty="0"/>
              <a:t>ver2.0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390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157</Words>
  <Application>Microsoft Office PowerPoint</Application>
  <PresentationFormat>와이드스크린</PresentationFormat>
  <Paragraphs>92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ChangMin</cp:lastModifiedBy>
  <cp:revision>21</cp:revision>
  <dcterms:created xsi:type="dcterms:W3CDTF">2019-11-29T00:32:37Z</dcterms:created>
  <dcterms:modified xsi:type="dcterms:W3CDTF">2019-12-02T10:55:36Z</dcterms:modified>
</cp:coreProperties>
</file>