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9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90C3E7-51A6-44CC-9A10-C507FBA96B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3CD87-4132-4A87-BF1A-476944E8B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43D4-8393-4816-A0F6-D3A115E1652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E8AE0-3492-45DA-8AEF-9859EA73C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26536-BAF9-4DC8-BCFF-547B23216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0CB0-5BC1-40DA-99FF-F67A380B5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53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CDBD3-FED2-4CB8-9EA0-335DEA91154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523B-96FD-45D0-904E-32B00C601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3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C254-DBE5-4AD2-B213-377D4044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18B8F-0AAF-4B19-A841-C35C38D7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D4E70-B3F1-4C5B-B21E-E37A39C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32C-F289-4EC3-87AF-1386F4834D5B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99A03-AB3F-48CC-8499-E4E30EDB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16326-CD93-419E-8394-5C837E7F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5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D872A-24A1-4466-9F98-90C4B65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E68A4-D978-41DD-B992-2F0A671D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1DB7A-E820-492F-9D01-4BB1DC4E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ACA-FDDB-4770-9E81-A1271CDDB972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276EE-F669-412C-9D19-F8101DA6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1C9AD-4AA3-47B1-9702-7F4B6857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3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AD8A9-EFB4-43D8-B3F2-AE29D1B81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C4478-D2EB-4F15-ABE0-88E67106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953A1-B5DE-4008-A5E5-72479D90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F1FC-30F0-4160-85BD-A420D5A8AF21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9E21B-9DA1-4FFA-8C7E-05020DB7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7809-AC85-4EA9-AD70-4D8AA179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8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103-7E08-4DCE-ADD0-A8A0554DA0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8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EF38-F804-4F22-96CE-2B7172363D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8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352-B0C1-4B6F-95A5-B732EE9C9A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082D-8306-4743-9D1C-DEA289CA08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5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F87-BC38-4E66-B392-9B60C1CBE1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2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160-A27D-409F-950D-69416DEDCB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8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4A2B-8196-46E7-9B3E-6B8CD22644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41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66C-683D-485D-8350-45AB74D240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ECA6B-4571-43AF-BB9C-F865D31F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433B-F9A1-4911-BBDE-02F221E2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598BC-229B-4B4B-A391-4A5C6F6C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BD70-03CE-4B85-AE57-F22457F99596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A72A6-90E1-46A6-88BE-B8C192BD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C69B8-6D51-4E3F-8BF3-BC03DA20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61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3D1F-00D5-44C5-B067-37CED051E1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41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D06E-1189-445E-BB49-B14BBEE9EF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43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509-20E5-434B-A232-77CF0226F45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0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8EFE-BEFA-40DE-909C-8A5A82D8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83DDF-2839-4319-9F32-836B9C84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DAEA4-8224-40CA-8114-F4A7202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53CE-C7D1-4A72-AF3F-700BB913554F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E53F0-DDE3-430C-A4DB-BE32D2E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40D07-063D-4786-83F3-8EEEEEF5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B61A-46C4-4B97-99E7-070F0E98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7BF41-0133-43B3-926A-C01DE415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B0886-F381-4B31-BA09-2E08FA7D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9539D-F87F-4C03-9A76-46E8D5FA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DE55-0BDE-4F75-A468-84BF5A39EA43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605EA-15A5-4472-B209-08384C3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7B221-148F-40C7-A0E0-F5E6E8C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14126-A347-485D-8A6E-B6604D95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9BB71-7E88-460B-A8B4-65DCCE9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96AEC-1446-452C-99CF-B66BBFF1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3EA40-2A09-4A30-8CDB-F02CD2D6D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0AFB7-7F60-45B1-8584-0C05ADB1F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D38CFD-5522-4813-9DEA-3ECE607F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392E-0E15-4CFE-B2E4-9ACECB2CE084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6517F7-3BA5-46F4-AAAE-07267E2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64AFF-7DD6-4E15-ADF2-1BE6AE6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7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E24E-3DB1-4C92-B3DD-7B420D85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FCC427-F467-4A98-AC0B-D18BF3A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6BA-2F59-49AC-A10B-1DD607A65C2A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A6B3EA-ABAE-4566-BD71-3B9850BF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F26F2-1366-4E40-ABC1-7B9558B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699D7-EA9D-4A8D-A129-CF6B265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341-4849-42A1-9BA4-491FAD7E1E80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1D6D8-567E-4549-9D9A-1F02FCF1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6D9C2-5CF3-4542-A742-1663C752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CEB9-7D17-4B50-8CEB-7BDA9252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42238-92F0-4191-8D52-8925D691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12E24-5825-4176-874D-698C5AE9D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724A8-A35A-4E13-A48A-7BBEE853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1BFC-C5B8-4F30-9944-4F83A78F137C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DBA59-714F-485A-B334-285349B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70AC4-6B70-40FF-B348-C60CCB63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6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3E210-8EF1-4F31-B920-A592584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45B47-3731-48FB-B9BE-6A9D6BE16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86CFF-1F6F-459D-8BB4-1F72BAC7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2BF39-B557-4704-9EFE-B825A956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3A19-4082-41A6-A79A-4602AB1AA91B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0C2F1-AD85-41F6-9850-AE27FBD4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B820-5F38-448B-95FD-CBE64A38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44A02-B508-4625-9D5C-CBCC2F2C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30C7B-495B-4CD3-8749-57A8E6B0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FC9A4-F9B9-4E25-BFEA-7F2E1E3E7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FB3A-E259-49D7-BAC7-A46E3CCF22A7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AD81-ADEE-41C8-A587-23831A07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BOWAK v1.0.0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4662-89AC-4977-AD63-65AE16B3C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E1-0CF6-441F-9C5D-9AA5291E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58D4-EF32-4198-AB2E-5FC7B6B385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today.co.kr/news/articleView.html?idxno=2130667" TargetMode="External"/><Relationship Id="rId2" Type="http://schemas.openxmlformats.org/officeDocument/2006/relationships/hyperlink" Target="http://m.segye.com/view/2020101252007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anghee-lee.tistory.com/35" TargetMode="External"/><Relationship Id="rId4" Type="http://schemas.openxmlformats.org/officeDocument/2006/relationships/hyperlink" Target="https://www.sideview.co.kr/news/articleView.html?idxno=55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i="1" dirty="0">
                <a:solidFill>
                  <a:prstClr val="white"/>
                </a:solidFill>
              </a:rPr>
              <a:t>휠체어 이용자를 위한</a:t>
            </a:r>
            <a:endParaRPr lang="en-US" altLang="ko-KR" sz="4400" i="1" dirty="0">
              <a:solidFill>
                <a:prstClr val="white"/>
              </a:solidFill>
            </a:endParaRPr>
          </a:p>
          <a:p>
            <a:pPr algn="ctr"/>
            <a:r>
              <a:rPr lang="ko-KR" altLang="en-US" sz="4400" b="1" i="1" dirty="0">
                <a:solidFill>
                  <a:prstClr val="white"/>
                </a:solidFill>
              </a:rPr>
              <a:t>맞춤형 키오스크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982200" y="4426419"/>
            <a:ext cx="1619353" cy="1989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16615029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여인욱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16615044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임창민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16615047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조유상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16615051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홍석진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18615009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김하은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18615021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신수민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70B291E-66D5-41E0-94E6-FE4CB46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BOWAK v1.0.0</a:t>
            </a:r>
            <a:endParaRPr lang="ko-KR" altLang="en-US" dirty="0"/>
          </a:p>
        </p:txBody>
      </p:sp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A0A022E3-DA75-4A66-B2FA-D23D92C322DE}"/>
              </a:ext>
            </a:extLst>
          </p:cNvPr>
          <p:cNvSpPr txBox="1">
            <a:spLocks/>
          </p:cNvSpPr>
          <p:nvPr/>
        </p:nvSpPr>
        <p:spPr>
          <a:xfrm>
            <a:off x="9970763" y="6356349"/>
            <a:ext cx="2221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작성자 </a:t>
            </a:r>
            <a:r>
              <a:rPr lang="en-US" altLang="ko-KR" dirty="0"/>
              <a:t>: MITS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71AE6-2756-459A-A31C-5C6303D6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A18B-5AE1-42BA-A923-B4F124F22165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F9DD1-DB04-4C56-A057-C09FC8A6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E1-0CF6-441F-9C5D-9AA5291EE83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2E89D-AF19-48E9-B661-C48285B02509}"/>
              </a:ext>
            </a:extLst>
          </p:cNvPr>
          <p:cNvSpPr/>
          <p:nvPr/>
        </p:nvSpPr>
        <p:spPr>
          <a:xfrm>
            <a:off x="10340202" y="3945947"/>
            <a:ext cx="121219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명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MITS</a:t>
            </a:r>
          </a:p>
        </p:txBody>
      </p: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08AAA6-F242-490F-9B81-77959B0ED669}"/>
              </a:ext>
            </a:extLst>
          </p:cNvPr>
          <p:cNvSpPr/>
          <p:nvPr/>
        </p:nvSpPr>
        <p:spPr>
          <a:xfrm>
            <a:off x="155920" y="1103264"/>
            <a:ext cx="13099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highlight>
                  <a:srgbClr val="C0C0C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WHY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63E46-A334-40AA-9630-B58CD82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98" y="1784884"/>
            <a:ext cx="8053431" cy="1527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5378EA-30A9-4B53-8D52-301153D3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6" y="3426007"/>
            <a:ext cx="4754487" cy="2948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7336F9-63C0-4956-81C3-EA16AC94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30" y="4780781"/>
            <a:ext cx="4983060" cy="1561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B7BEE0-8E6E-424F-89E5-5D871CF8B7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1" t="10658" b="36019"/>
          <a:stretch/>
        </p:blipFill>
        <p:spPr>
          <a:xfrm>
            <a:off x="1465852" y="1250731"/>
            <a:ext cx="6626996" cy="44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0268E5-F9BB-49EF-8639-6753D795E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771" y="3450971"/>
            <a:ext cx="6503978" cy="123317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DD73F6-78F8-47DD-9B70-13C3A017A7D8}"/>
              </a:ext>
            </a:extLst>
          </p:cNvPr>
          <p:cNvCxnSpPr>
            <a:cxnSpLocks/>
          </p:cNvCxnSpPr>
          <p:nvPr/>
        </p:nvCxnSpPr>
        <p:spPr>
          <a:xfrm flipV="1">
            <a:off x="1911459" y="2168266"/>
            <a:ext cx="3593312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42D53A-DE2B-489B-9F8E-DFF430B7048D}"/>
              </a:ext>
            </a:extLst>
          </p:cNvPr>
          <p:cNvCxnSpPr>
            <a:cxnSpLocks/>
          </p:cNvCxnSpPr>
          <p:nvPr/>
        </p:nvCxnSpPr>
        <p:spPr>
          <a:xfrm>
            <a:off x="8262851" y="1982600"/>
            <a:ext cx="1626653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A43D9-2A13-474A-9EF3-60AF398A7D57}"/>
              </a:ext>
            </a:extLst>
          </p:cNvPr>
          <p:cNvCxnSpPr>
            <a:cxnSpLocks/>
          </p:cNvCxnSpPr>
          <p:nvPr/>
        </p:nvCxnSpPr>
        <p:spPr>
          <a:xfrm flipV="1">
            <a:off x="1373903" y="5092094"/>
            <a:ext cx="188468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DEBC9-1C46-47D7-A822-22DF40C519A4}"/>
              </a:ext>
            </a:extLst>
          </p:cNvPr>
          <p:cNvCxnSpPr>
            <a:cxnSpLocks/>
          </p:cNvCxnSpPr>
          <p:nvPr/>
        </p:nvCxnSpPr>
        <p:spPr>
          <a:xfrm flipV="1">
            <a:off x="810886" y="5269838"/>
            <a:ext cx="190737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FDA98A-C095-49F5-9DD9-CEB1D9CFD575}"/>
              </a:ext>
            </a:extLst>
          </p:cNvPr>
          <p:cNvCxnSpPr>
            <a:cxnSpLocks/>
          </p:cNvCxnSpPr>
          <p:nvPr/>
        </p:nvCxnSpPr>
        <p:spPr>
          <a:xfrm flipV="1">
            <a:off x="5523402" y="3840048"/>
            <a:ext cx="2839202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C4C9D5-7B46-4913-AB9F-3DD1BC296C2B}"/>
              </a:ext>
            </a:extLst>
          </p:cNvPr>
          <p:cNvCxnSpPr>
            <a:cxnSpLocks/>
          </p:cNvCxnSpPr>
          <p:nvPr/>
        </p:nvCxnSpPr>
        <p:spPr>
          <a:xfrm>
            <a:off x="11649274" y="3622979"/>
            <a:ext cx="3594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50CD3A-0082-474C-AB28-9C32A3B1CB23}"/>
              </a:ext>
            </a:extLst>
          </p:cNvPr>
          <p:cNvCxnSpPr>
            <a:cxnSpLocks/>
          </p:cNvCxnSpPr>
          <p:nvPr/>
        </p:nvCxnSpPr>
        <p:spPr>
          <a:xfrm>
            <a:off x="9361357" y="6083197"/>
            <a:ext cx="178970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CB5CE2-F4F2-4A40-B269-8D680E626F56}"/>
              </a:ext>
            </a:extLst>
          </p:cNvPr>
          <p:cNvCxnSpPr>
            <a:cxnSpLocks/>
          </p:cNvCxnSpPr>
          <p:nvPr/>
        </p:nvCxnSpPr>
        <p:spPr>
          <a:xfrm flipV="1">
            <a:off x="6339800" y="6300555"/>
            <a:ext cx="386100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FF9CA0A6-E901-42A9-8DFA-9A6C20AE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날짜 개체 틀 33">
            <a:extLst>
              <a:ext uri="{FF2B5EF4-FFF2-40B4-BE49-F238E27FC236}">
                <a16:creationId xmlns:a16="http://schemas.microsoft.com/office/drawing/2014/main" id="{05862581-C859-4382-86E8-DBE7364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EDD-AB04-4ADF-A311-E9F1BDD6D6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FDEB6EF1-7B3A-4A7B-86BE-B798E0B5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 &amp; HOW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37D094-EFC8-4EEF-B174-2C86BA0E88AA}"/>
              </a:ext>
            </a:extLst>
          </p:cNvPr>
          <p:cNvSpPr/>
          <p:nvPr/>
        </p:nvSpPr>
        <p:spPr>
          <a:xfrm>
            <a:off x="176940" y="1077934"/>
            <a:ext cx="975686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highlight>
                  <a:srgbClr val="C0C0C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“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휠체어 이용자를 위한 맞춤형 키오스크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43C0BE-5CEA-43B5-82D1-31077ADA1E46}"/>
              </a:ext>
            </a:extLst>
          </p:cNvPr>
          <p:cNvSpPr/>
          <p:nvPr/>
        </p:nvSpPr>
        <p:spPr>
          <a:xfrm>
            <a:off x="493408" y="1803419"/>
            <a:ext cx="10998990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이용자의 눈높이에 맞춰 키오스크 </a:t>
            </a:r>
            <a:r>
              <a:rPr lang="en-US" altLang="ko-KR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UI </a:t>
            </a:r>
            <a:r>
              <a:rPr lang="ko-KR" altLang="en-US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조절</a:t>
            </a:r>
            <a:endParaRPr lang="en-US" altLang="ko-KR" sz="2000" dirty="0">
              <a:solidFill>
                <a:srgbClr val="0B487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휠체어 장애인에게 맞춰 키오스크 </a:t>
            </a:r>
            <a:r>
              <a:rPr lang="en-US" altLang="ko-KR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UI </a:t>
            </a:r>
            <a:r>
              <a:rPr lang="ko-KR" altLang="en-US" sz="2000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비율을 자동으로 조절하고 메뉴를 쉽게 터치하는 방식</a:t>
            </a:r>
            <a:endParaRPr lang="en-US" altLang="ko-KR" sz="2000" dirty="0">
              <a:solidFill>
                <a:srgbClr val="0B4877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096E3-C40E-43B9-B89E-A79855460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62" b="99123" l="8009" r="99314">
                        <a14:foregroundMark x1="31808" y1="23977" x2="16247" y2="23684"/>
                        <a14:foregroundMark x1="53547" y1="22807" x2="55149" y2="23099"/>
                        <a14:foregroundMark x1="60870" y1="28070" x2="51487" y2="30848"/>
                        <a14:foregroundMark x1="41190" y1="22515" x2="63844" y2="2778"/>
                        <a14:foregroundMark x1="63844" y1="2778" x2="92449" y2="19006"/>
                        <a14:foregroundMark x1="92449" y1="19006" x2="77346" y2="67836"/>
                        <a14:foregroundMark x1="77346" y1="67836" x2="85355" y2="85819"/>
                        <a14:foregroundMark x1="90618" y1="18129" x2="84668" y2="89474"/>
                        <a14:foregroundMark x1="94737" y1="92251" x2="51157" y2="96638"/>
                        <a14:foregroundMark x1="20791" y1="94185" x2="10984" y2="75731"/>
                        <a14:foregroundMark x1="22036" y1="96528" x2="21044" y2="94661"/>
                        <a14:foregroundMark x1="10984" y1="75731" x2="12128" y2="24708"/>
                        <a14:foregroundMark x1="12128" y1="24708" x2="13501" y2="23099"/>
                        <a14:foregroundMark x1="43707" y1="15058" x2="76430" y2="2193"/>
                        <a14:foregroundMark x1="76430" y1="2193" x2="93364" y2="26316"/>
                        <a14:foregroundMark x1="93364" y1="26316" x2="88558" y2="74415"/>
                        <a14:foregroundMark x1="88558" y1="74415" x2="50801" y2="74269"/>
                        <a14:foregroundMark x1="50801" y1="74269" x2="41876" y2="46784"/>
                        <a14:foregroundMark x1="41876" y1="46784" x2="43707" y2="11988"/>
                        <a14:foregroundMark x1="69565" y1="23392" x2="51716" y2="19883"/>
                        <a14:foregroundMark x1="79176" y1="31140" x2="59954" y2="52924"/>
                        <a14:foregroundMark x1="59954" y1="52924" x2="47597" y2="30556"/>
                        <a14:foregroundMark x1="47597" y1="30556" x2="56522" y2="32456"/>
                        <a14:foregroundMark x1="43936" y1="14912" x2="80320" y2="4532"/>
                        <a14:foregroundMark x1="80320" y1="4532" x2="87643" y2="4532"/>
                        <a14:foregroundMark x1="72998" y1="2778" x2="89931" y2="1462"/>
                        <a14:foregroundMark x1="18078" y1="56140" x2="11670" y2="79678"/>
                        <a14:foregroundMark x1="11670" y1="79678" x2="31012" y2="96562"/>
                        <a14:foregroundMark x1="77938" y1="96739" x2="99108" y2="75151"/>
                        <a14:foregroundMark x1="13380" y1="96495" x2="8238" y2="86404"/>
                        <a14:foregroundMark x1="9153" y1="80848" x2="10297" y2="86257"/>
                        <a14:foregroundMark x1="8009" y1="82456" x2="8467" y2="86988"/>
                        <a14:backgroundMark x1="20366" y1="99123" x2="20366" y2="99123"/>
                        <a14:backgroundMark x1="13043" y1="99123" x2="90389" y2="99415"/>
                        <a14:backgroundMark x1="12128" y1="97953" x2="19222" y2="96784"/>
                        <a14:backgroundMark x1="98856" y1="48392" x2="99542" y2="75146"/>
                        <a14:backgroundMark x1="99542" y1="75146" x2="99542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3755" y="3311016"/>
            <a:ext cx="1318344" cy="2008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A278A4-81EF-42B6-BAA9-7220CC70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08" y="3959673"/>
            <a:ext cx="2928628" cy="111327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53A5550-BD22-4C14-A212-617605AAF302}"/>
              </a:ext>
            </a:extLst>
          </p:cNvPr>
          <p:cNvSpPr/>
          <p:nvPr/>
        </p:nvSpPr>
        <p:spPr>
          <a:xfrm>
            <a:off x="3598424" y="4377474"/>
            <a:ext cx="543464" cy="369332"/>
          </a:xfrm>
          <a:prstGeom prst="rightArrow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902CD1-4905-40D6-B615-EFAE641CA4AE}"/>
              </a:ext>
            </a:extLst>
          </p:cNvPr>
          <p:cNvSpPr/>
          <p:nvPr/>
        </p:nvSpPr>
        <p:spPr>
          <a:xfrm>
            <a:off x="6366673" y="4377474"/>
            <a:ext cx="543464" cy="369332"/>
          </a:xfrm>
          <a:prstGeom prst="rightArrow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F058D9-40C9-4F0F-AB3A-0594D8EC6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99" y="3959673"/>
            <a:ext cx="1776163" cy="12049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78BD2-C745-47F6-BF9E-A99F888FB2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87" b="93184" l="4375" r="41328">
                        <a14:foregroundMark x1="27266" y1="26480" x2="36563" y2="9832"/>
                        <a14:foregroundMark x1="36563" y1="9832" x2="32266" y2="42458"/>
                        <a14:foregroundMark x1="32266" y1="42458" x2="22500" y2="45028"/>
                        <a14:foregroundMark x1="34375" y1="29274" x2="20234" y2="22905"/>
                        <a14:foregroundMark x1="20234" y1="22905" x2="29453" y2="5810"/>
                        <a14:foregroundMark x1="29453" y1="5810" x2="39219" y2="24246"/>
                        <a14:foregroundMark x1="39219" y1="24246" x2="38516" y2="45363"/>
                        <a14:foregroundMark x1="38516" y1="45363" x2="23516" y2="60782"/>
                        <a14:foregroundMark x1="23516" y1="60782" x2="18359" y2="38324"/>
                        <a14:foregroundMark x1="18359" y1="38324" x2="19453" y2="22682"/>
                        <a14:foregroundMark x1="31875" y1="77207" x2="16563" y2="84134"/>
                        <a14:foregroundMark x1="16563" y1="84134" x2="9375" y2="68045"/>
                        <a14:foregroundMark x1="39688" y1="75307" x2="26953" y2="91173"/>
                        <a14:foregroundMark x1="26953" y1="91173" x2="11719" y2="91955"/>
                        <a14:foregroundMark x1="11719" y1="91955" x2="5156" y2="71508"/>
                        <a14:foregroundMark x1="5156" y1="71508" x2="5313" y2="39888"/>
                        <a14:foregroundMark x1="31719" y1="76425" x2="29063" y2="73520"/>
                        <a14:foregroundMark x1="41406" y1="85251" x2="26563" y2="90726"/>
                        <a14:foregroundMark x1="26563" y1="90726" x2="26328" y2="88715"/>
                        <a14:foregroundMark x1="39297" y1="87151" x2="32656" y2="87151"/>
                        <a14:foregroundMark x1="13594" y1="90950" x2="6641" y2="76760"/>
                        <a14:foregroundMark x1="12031" y1="90391" x2="4922" y2="77765"/>
                        <a14:foregroundMark x1="27656" y1="54302" x2="16797" y2="39441"/>
                        <a14:foregroundMark x1="16797" y1="39441" x2="19219" y2="15978"/>
                        <a14:foregroundMark x1="19219" y1="15978" x2="33750" y2="29385"/>
                        <a14:foregroundMark x1="33750" y1="29385" x2="31953" y2="51508"/>
                        <a14:foregroundMark x1="31953" y1="51508" x2="31875" y2="51620"/>
                        <a14:foregroundMark x1="9141" y1="93184" x2="9375" y2="90391"/>
                        <a14:foregroundMark x1="27266" y1="57989" x2="20703" y2="34525"/>
                        <a14:foregroundMark x1="20703" y1="34525" x2="27500" y2="21006"/>
                        <a14:foregroundMark x1="38516" y1="78659" x2="38750" y2="87039"/>
                      </a14:backgroundRemoval>
                    </a14:imgEffect>
                  </a14:imgLayer>
                </a14:imgProps>
              </a:ext>
            </a:extLst>
          </a:blip>
          <a:srcRect t="654" r="53916" b="6237"/>
          <a:stretch/>
        </p:blipFill>
        <p:spPr>
          <a:xfrm>
            <a:off x="8486278" y="3245878"/>
            <a:ext cx="1488583" cy="21029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8B374F-74AA-42F7-90EE-C194906670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45" b="93855" l="4688" r="40000">
                        <a14:foregroundMark x1="22344" y1="40670" x2="19844" y2="62682"/>
                        <a14:foregroundMark x1="19844" y1="62682" x2="9453" y2="46592"/>
                        <a14:foregroundMark x1="9453" y1="46592" x2="10547" y2="32514"/>
                        <a14:foregroundMark x1="32734" y1="18994" x2="30156" y2="16872"/>
                        <a14:foregroundMark x1="21875" y1="31732" x2="17344" y2="10279"/>
                        <a14:foregroundMark x1="17344" y1="10279" x2="32578" y2="4469"/>
                        <a14:foregroundMark x1="32578" y1="4469" x2="41250" y2="23911"/>
                        <a14:foregroundMark x1="41250" y1="23911" x2="33828" y2="92067"/>
                        <a14:foregroundMark x1="33828" y1="92067" x2="18672" y2="92291"/>
                        <a14:foregroundMark x1="18672" y1="92291" x2="6328" y2="65251"/>
                        <a14:foregroundMark x1="6328" y1="65251" x2="6016" y2="48939"/>
                        <a14:foregroundMark x1="28203" y1="64916" x2="22031" y2="36983"/>
                        <a14:foregroundMark x1="22031" y1="36983" x2="27734" y2="17095"/>
                        <a14:foregroundMark x1="27734" y1="17095" x2="32813" y2="16872"/>
                        <a14:foregroundMark x1="33516" y1="24134" x2="32188" y2="31397"/>
                        <a14:foregroundMark x1="35938" y1="35754" x2="28281" y2="16872"/>
                        <a14:foregroundMark x1="28281" y1="16872" x2="39688" y2="19665"/>
                        <a14:foregroundMark x1="38438" y1="9162" x2="35391" y2="6704"/>
                        <a14:foregroundMark x1="38828" y1="8045" x2="40078" y2="22346"/>
                        <a14:foregroundMark x1="21797" y1="25475" x2="7891" y2="34860"/>
                        <a14:foregroundMark x1="7891" y1="34860" x2="7891" y2="36536"/>
                        <a14:foregroundMark x1="18828" y1="23911" x2="6484" y2="35754"/>
                        <a14:foregroundMark x1="6484" y1="35754" x2="18359" y2="22235"/>
                        <a14:foregroundMark x1="18359" y1="22235" x2="18438" y2="22011"/>
                        <a14:foregroundMark x1="7891" y1="73743" x2="19453" y2="87821"/>
                        <a14:foregroundMark x1="19453" y1="87821" x2="34375" y2="79330"/>
                        <a14:foregroundMark x1="34375" y1="79330" x2="34688" y2="72961"/>
                        <a14:foregroundMark x1="5391" y1="74860" x2="9922" y2="89497"/>
                        <a14:foregroundMark x1="7656" y1="86816" x2="7891" y2="84358"/>
                        <a14:foregroundMark x1="23750" y1="75978" x2="25391" y2="71397"/>
                        <a14:foregroundMark x1="29531" y1="78994" x2="23125" y2="79218"/>
                        <a14:foregroundMark x1="20938" y1="70503" x2="24063" y2="80335"/>
                        <a14:foregroundMark x1="38281" y1="77318" x2="35234" y2="92961"/>
                        <a14:foregroundMark x1="37891" y1="84916" x2="38281" y2="91061"/>
                        <a14:foregroundMark x1="37266" y1="90056" x2="5391" y2="93855"/>
                        <a14:foregroundMark x1="5391" y1="93855" x2="9609" y2="89497"/>
                        <a14:foregroundMark x1="4688" y1="75084" x2="7656" y2="81006"/>
                        <a14:foregroundMark x1="38828" y1="78436" x2="33672" y2="93743"/>
                        <a14:foregroundMark x1="19375" y1="16313" x2="32422" y2="6145"/>
                      </a14:backgroundRemoval>
                    </a14:imgEffect>
                  </a14:imgLayer>
                </a14:imgProps>
              </a:ext>
            </a:extLst>
          </a:blip>
          <a:srcRect l="2584" r="56515" b="6093"/>
          <a:stretch/>
        </p:blipFill>
        <p:spPr>
          <a:xfrm>
            <a:off x="10025366" y="3263692"/>
            <a:ext cx="1309932" cy="21029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294DA-89A5-4F99-91B4-E4468056BA55}"/>
              </a:ext>
            </a:extLst>
          </p:cNvPr>
          <p:cNvSpPr/>
          <p:nvPr/>
        </p:nvSpPr>
        <p:spPr>
          <a:xfrm>
            <a:off x="176940" y="3076839"/>
            <a:ext cx="13099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dirty="0">
                <a:solidFill>
                  <a:srgbClr val="0B4877"/>
                </a:solidFill>
                <a:highlight>
                  <a:srgbClr val="C0C0C0"/>
                </a:highlight>
                <a:latin typeface="맑은 고딕" panose="020F0502020204030204"/>
                <a:ea typeface="맑은 고딕" panose="020B0503020000020004" pitchFamily="50" charset="-127"/>
              </a:rPr>
              <a:t>HOW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19E25-D954-4A24-8233-BA7CAF8D6011}"/>
              </a:ext>
            </a:extLst>
          </p:cNvPr>
          <p:cNvSpPr txBox="1"/>
          <p:nvPr/>
        </p:nvSpPr>
        <p:spPr>
          <a:xfrm>
            <a:off x="493408" y="5389436"/>
            <a:ext cx="7180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B4877"/>
                </a:solidFill>
                <a:sym typeface="Wingdings" panose="05000000000000000000" pitchFamily="2" charset="2"/>
              </a:rPr>
              <a:t>-  Faster R-CNN </a:t>
            </a:r>
            <a:r>
              <a:rPr lang="ko-KR" altLang="en-US" sz="1800" dirty="0">
                <a:solidFill>
                  <a:srgbClr val="0B4877"/>
                </a:solidFill>
                <a:sym typeface="Wingdings" panose="05000000000000000000" pitchFamily="2" charset="2"/>
              </a:rPr>
              <a:t>프레임 워크를 사용하여 휠체어를 인식 </a:t>
            </a:r>
            <a:endParaRPr lang="en-US" altLang="ko-KR" sz="18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sz="1800" dirty="0">
                <a:solidFill>
                  <a:srgbClr val="0B4877"/>
                </a:solidFill>
                <a:sym typeface="Wingdings" panose="05000000000000000000" pitchFamily="2" charset="2"/>
              </a:rPr>
              <a:t>-  Eye Tracking </a:t>
            </a:r>
            <a:r>
              <a:rPr lang="ko-KR" altLang="en-US" sz="1800" dirty="0">
                <a:solidFill>
                  <a:srgbClr val="0B4877"/>
                </a:solidFill>
                <a:sym typeface="Wingdings" panose="05000000000000000000" pitchFamily="2" charset="2"/>
              </a:rPr>
              <a:t>기술을 통해 휠체어 이용자의 눈높이를 계산</a:t>
            </a:r>
            <a:endParaRPr lang="en-US" altLang="ko-KR" sz="18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sz="1800" dirty="0">
                <a:solidFill>
                  <a:srgbClr val="0B4877"/>
                </a:solidFill>
                <a:sym typeface="Wingdings" panose="05000000000000000000" pitchFamily="2" charset="2"/>
              </a:rPr>
              <a:t>-  </a:t>
            </a:r>
            <a:r>
              <a:rPr lang="ko-KR" altLang="en-US" sz="1800" dirty="0">
                <a:solidFill>
                  <a:srgbClr val="0B4877"/>
                </a:solidFill>
                <a:sym typeface="Wingdings" panose="05000000000000000000" pitchFamily="2" charset="2"/>
              </a:rPr>
              <a:t>계산된 눈높이에 따라 키오스크 화면의 비율과 높이를 자동 조절</a:t>
            </a:r>
            <a:r>
              <a:rPr lang="en-US" altLang="ko-KR" sz="1800" dirty="0">
                <a:solidFill>
                  <a:srgbClr val="0B4877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FE7AFE-56DE-4BF7-B94F-D088DD13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날짜 개체 틀 14">
            <a:extLst>
              <a:ext uri="{FF2B5EF4-FFF2-40B4-BE49-F238E27FC236}">
                <a16:creationId xmlns:a16="http://schemas.microsoft.com/office/drawing/2014/main" id="{0BA25EA6-1E2B-49CB-BD3B-169BF645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B36-EEFE-4650-B501-DA0DEB7E43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21F6F30-9642-43EB-AB65-150FCB3E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128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08AAA6-F242-490F-9B81-77959B0ED669}"/>
              </a:ext>
            </a:extLst>
          </p:cNvPr>
          <p:cNvSpPr/>
          <p:nvPr/>
        </p:nvSpPr>
        <p:spPr>
          <a:xfrm>
            <a:off x="372230" y="1178821"/>
            <a:ext cx="165321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0B4877"/>
                </a:solidFill>
                <a:highlight>
                  <a:srgbClr val="C0C0C0"/>
                </a:highlight>
                <a:latin typeface="맑은 고딕" panose="020F0502020204030204"/>
                <a:ea typeface="맑은 고딕" panose="020B0503020000020004" pitchFamily="50" charset="-127"/>
              </a:rPr>
              <a:t>참고문헌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B66FD-3B56-4E95-8351-6130CBD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06C-668F-4FFE-9255-5F2D7515F3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311B8-4E19-4EDC-9229-6F0862BC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BOWAK 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3C104EA-2899-4BE0-AFB0-69B54C5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292AB-E206-404B-AA8A-F6D515B5FC4E}"/>
              </a:ext>
            </a:extLst>
          </p:cNvPr>
          <p:cNvSpPr txBox="1"/>
          <p:nvPr/>
        </p:nvSpPr>
        <p:spPr>
          <a:xfrm>
            <a:off x="838200" y="2098614"/>
            <a:ext cx="107940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"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보이지 않아요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" "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닿지 않아요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"…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공포가 된 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'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키오스크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'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주문</a:t>
            </a:r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  <a:hlinkClick r:id="rId2"/>
            </a:endParaRPr>
          </a:p>
          <a:p>
            <a:r>
              <a:rPr lang="en-US" altLang="ko-KR" dirty="0">
                <a:solidFill>
                  <a:srgbClr val="0B4877"/>
                </a:solidFill>
                <a:sym typeface="Wingdings" panose="05000000000000000000" pitchFamily="2" charset="2"/>
                <a:hlinkClick r:id="rId2"/>
              </a:rPr>
              <a:t>http://m.segye.com/view/20201012520076</a:t>
            </a:r>
            <a:endParaRPr lang="en-US" altLang="ko-KR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르포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]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키오스크 매장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…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누군가에겐 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'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높은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'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디지털의 벽</a:t>
            </a:r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B4877"/>
                </a:solidFill>
                <a:sym typeface="Wingdings" panose="05000000000000000000" pitchFamily="2" charset="2"/>
                <a:hlinkClick r:id="rId3"/>
              </a:rPr>
              <a:t>https://www.cctoday.co.kr/news/articleView.html?idxno=2130667</a:t>
            </a:r>
            <a:endParaRPr lang="en-US" altLang="ko-KR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키오스크 매장 확대에 사회적 약자가 느끼는 ‘소외감’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…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정답일까</a:t>
            </a:r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B4877"/>
                </a:solidFill>
                <a:sym typeface="Wingdings" panose="05000000000000000000" pitchFamily="2" charset="2"/>
                <a:hlinkClick r:id="rId4"/>
              </a:rPr>
              <a:t>https://www.sideview.co.kr/news/articleView.html?idxno=5503</a:t>
            </a:r>
            <a:endParaRPr lang="en-US" altLang="ko-KR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논문리뷰</a:t>
            </a:r>
            <a:r>
              <a:rPr lang="en-US" altLang="ko-KR" sz="2000" dirty="0">
                <a:solidFill>
                  <a:srgbClr val="0B4877"/>
                </a:solidFill>
                <a:sym typeface="Wingdings" panose="05000000000000000000" pitchFamily="2" charset="2"/>
              </a:rPr>
              <a:t>) R-CNN </a:t>
            </a:r>
            <a:r>
              <a:rPr lang="ko-KR" altLang="en-US" sz="2000" dirty="0">
                <a:solidFill>
                  <a:srgbClr val="0B4877"/>
                </a:solidFill>
                <a:sym typeface="Wingdings" panose="05000000000000000000" pitchFamily="2" charset="2"/>
              </a:rPr>
              <a:t>설명 및 정리</a:t>
            </a:r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B4877"/>
                </a:solidFill>
                <a:sym typeface="Wingdings" panose="05000000000000000000" pitchFamily="2" charset="2"/>
                <a:hlinkClick r:id="rId5"/>
              </a:rPr>
              <a:t>https://ganghee-lee.tistory.com/35</a:t>
            </a:r>
            <a:endParaRPr lang="en-US" altLang="ko-KR" dirty="0">
              <a:solidFill>
                <a:srgbClr val="0B4877"/>
              </a:solidFill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rgbClr val="0B4877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77010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206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하은</dc:creator>
  <cp:lastModifiedBy>[학부생]신수민</cp:lastModifiedBy>
  <cp:revision>28</cp:revision>
  <dcterms:created xsi:type="dcterms:W3CDTF">2021-03-28T14:25:53Z</dcterms:created>
  <dcterms:modified xsi:type="dcterms:W3CDTF">2021-03-29T13:12:41Z</dcterms:modified>
</cp:coreProperties>
</file>