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rfyjFzPyiAN5DCmS4g93CCX/I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47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f92bf37b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ef92bf37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00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0C9301D-EE8E-4642-B1CA-5E6F1A720554}" type="datetime1">
              <a:rPr lang="ko-KR" altLang="en-US" smtClean="0"/>
              <a:t>2021-09-21</a:t>
            </a:fld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v1.0.0</a:t>
            </a:r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7BA768C-EF55-43D4-AA89-9A832CC0C4DC}" type="datetime1">
              <a:rPr lang="ko-KR" altLang="en-US" smtClean="0"/>
              <a:t>2021-09-21</a:t>
            </a:fld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v1.0.0</a:t>
            </a:r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264CDF3-B228-4DD4-95E4-48FE5D43F7A7}" type="datetime1">
              <a:rPr lang="ko-KR" altLang="en-US" smtClean="0"/>
              <a:t>2021-09-21</a:t>
            </a:fld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v1.0.0</a:t>
            </a: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E9229F5-4642-4255-8714-028C7C28EC18}" type="datetime1">
              <a:rPr lang="ko-KR" altLang="en-US" smtClean="0"/>
              <a:t>2021-09-21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v1.0.0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6B3AE7C-120B-46DF-B2D6-3DED4C886F45}" type="datetime1">
              <a:rPr lang="ko-KR" altLang="en-US" smtClean="0"/>
              <a:t>2021-09-21</a:t>
            </a:fld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v1.0.0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DDEA62B-5728-4EB9-926A-3D7414758D45}" type="datetime1">
              <a:rPr lang="ko-KR" altLang="en-US" smtClean="0"/>
              <a:t>2021-09-21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v1.0.0</a:t>
            </a: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6A41D34-FB77-43C6-84EF-229E172CD5E9}" type="datetime1">
              <a:rPr lang="ko-KR" altLang="en-US" smtClean="0"/>
              <a:t>2021-09-21</a:t>
            </a:fld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v1.0.0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D40C94E-90F2-4E88-A509-D7EED85EE925}" type="datetime1">
              <a:rPr lang="ko-KR" altLang="en-US" smtClean="0"/>
              <a:t>2021-09-21</a:t>
            </a:fld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v1.0.0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D0210C8-63DA-4264-A4C7-0E3F1D55CB5F}" type="datetime1">
              <a:rPr lang="ko-KR" altLang="en-US" smtClean="0"/>
              <a:t>2021-09-21</a:t>
            </a:fld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v1.0.0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C42CD451-54C1-4CD1-A80E-F788097EF7A9}" type="datetime1">
              <a:rPr lang="ko-KR" altLang="en-US" smtClean="0"/>
              <a:t>2021-09-21</a:t>
            </a:fld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en-US"/>
              <a:t>MUTATIO v1.0.0</a:t>
            </a:r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 rot="-5400000" flipH="1">
            <a:off x="7038635" y="1705319"/>
            <a:ext cx="6858686" cy="3448048"/>
          </a:xfrm>
          <a:custGeom>
            <a:avLst/>
            <a:gdLst/>
            <a:ahLst/>
            <a:cxnLst/>
            <a:rect l="l" t="t" r="r" b="b"/>
            <a:pathLst>
              <a:path w="10001" h="35395" extrusionOk="0">
                <a:moveTo>
                  <a:pt x="0" y="27395"/>
                </a:moveTo>
                <a:lnTo>
                  <a:pt x="10000" y="0"/>
                </a:lnTo>
                <a:cubicBezTo>
                  <a:pt x="9995" y="11667"/>
                  <a:pt x="10005" y="23728"/>
                  <a:pt x="10000" y="35395"/>
                </a:cubicBezTo>
                <a:lnTo>
                  <a:pt x="0" y="35395"/>
                </a:lnTo>
                <a:lnTo>
                  <a:pt x="0" y="27395"/>
                </a:lnTo>
                <a:close/>
              </a:path>
            </a:pathLst>
          </a:custGeom>
          <a:solidFill>
            <a:srgbClr val="74BF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219200" y="442912"/>
            <a:ext cx="9753600" cy="5972175"/>
          </a:xfrm>
          <a:prstGeom prst="roundRect">
            <a:avLst>
              <a:gd name="adj" fmla="val 4705"/>
            </a:avLst>
          </a:prstGeom>
          <a:gradFill>
            <a:gsLst>
              <a:gs pos="0">
                <a:srgbClr val="F6F9FC"/>
              </a:gs>
              <a:gs pos="82000">
                <a:schemeClr val="lt1"/>
              </a:gs>
              <a:gs pos="84000">
                <a:srgbClr val="9DD1FB"/>
              </a:gs>
              <a:gs pos="100000">
                <a:srgbClr val="9DD1FB"/>
              </a:gs>
            </a:gsLst>
            <a:lin ang="1260000" scaled="0"/>
          </a:gradFill>
          <a:ln>
            <a:noFill/>
          </a:ln>
          <a:effectLst>
            <a:outerShdw blurRad="254000" dist="38100" dir="2700000" algn="tl" rotWithShape="0">
              <a:srgbClr val="000000">
                <a:alpha val="1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i="1" u="none" strike="noStrike" cap="none" dirty="0" err="1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크롤링을</a:t>
            </a:r>
            <a:r>
              <a:rPr lang="ko-KR" sz="4400" b="1" i="1" u="none" strike="noStrike" cap="none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활용한</a:t>
            </a:r>
            <a:endParaRPr sz="4400" b="1" i="1" u="none" strike="noStrike" cap="none" dirty="0">
              <a:solidFill>
                <a:srgbClr val="4454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i="1" u="none" strike="noStrike" cap="none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인기논문 수집 사이트</a:t>
            </a:r>
            <a:endParaRPr sz="900" b="0" i="0" u="none" strike="noStrike" cap="none" dirty="0">
              <a:solidFill>
                <a:srgbClr val="4454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286323" y="4870396"/>
            <a:ext cx="1619354" cy="69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의료IT공학과</a:t>
            </a:r>
            <a:endParaRPr sz="1400" b="1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16615044 </a:t>
            </a:r>
            <a:r>
              <a:rPr lang="ko-KR" sz="14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임창민</a:t>
            </a:r>
            <a:endParaRPr sz="1400" b="1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B7FD4-9255-4700-935C-D2D0AFA74CD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F04B514-5BF7-45B1-88AF-4141555C28BD}" type="datetime1">
              <a:rPr lang="ko-KR" altLang="en-US" smtClean="0"/>
              <a:t>2021-09-21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BA933C-27C0-4D9E-A6C3-627A1B53C8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v1.0.0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92467-4E38-41FA-8FA1-48456F32F9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1" u="none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PROBLEM (문제정의)   </a:t>
            </a:r>
            <a:r>
              <a:rPr lang="ko-KR" sz="1800" b="1" i="1" u="none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AND</a:t>
            </a:r>
            <a:r>
              <a:rPr lang="ko-KR" sz="2800" b="1" i="1" u="none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  WHY (문제분석)</a:t>
            </a:r>
            <a:endParaRPr sz="2800" b="0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284" y="1170150"/>
            <a:ext cx="7011028" cy="2339485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167" y="2038006"/>
            <a:ext cx="4715080" cy="2150619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" name="Google Shape;104;p2"/>
          <p:cNvSpPr txBox="1"/>
          <p:nvPr/>
        </p:nvSpPr>
        <p:spPr>
          <a:xfrm>
            <a:off x="8197481" y="1827523"/>
            <a:ext cx="38133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&lt;문제정의&gt;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사이트별 자료의 공개 및 소통이 극히 제한돼 있지만,</a:t>
            </a:r>
            <a:b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연구원, 교수, 대학원생 할 것 없이 </a:t>
            </a:r>
            <a:r>
              <a:rPr lang="ko-KR" sz="1800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논문 이용자 수가 증가</a:t>
            </a:r>
            <a:r>
              <a:rPr lang="ko-KR" sz="1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(사용자 확대)</a:t>
            </a:r>
            <a:br>
              <a:rPr 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 있습니다.</a:t>
            </a:r>
            <a:endParaRPr dirty="0"/>
          </a:p>
          <a:p>
            <a:pPr marL="0" marR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&lt;문제분석&gt;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이러한 문제로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국내◦외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대부분의 논문 사이트가 많은 논문 구독료를 요구하고 있습니다.</a:t>
            </a:r>
            <a:b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</a:t>
            </a:r>
            <a:r>
              <a:rPr lang="ko-KR" sz="1800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높은 논문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찾기 위해 여러 사이트 거쳐 정보를 제각각 수집해야 됩니다.</a:t>
            </a:r>
            <a:endParaRPr dirty="0"/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6963" y="4188625"/>
            <a:ext cx="6202352" cy="1954681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20485" y="3476942"/>
            <a:ext cx="4017826" cy="1357980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07" name="Google Shape;107;p2"/>
          <p:cNvCxnSpPr/>
          <p:nvPr/>
        </p:nvCxnSpPr>
        <p:spPr>
          <a:xfrm rot="10800000">
            <a:off x="8382000" y="3783074"/>
            <a:ext cx="3216442" cy="0"/>
          </a:xfrm>
          <a:prstGeom prst="straightConnector1">
            <a:avLst/>
          </a:prstGeom>
          <a:noFill/>
          <a:ln w="1905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13131-2185-40EA-843C-0865DAF530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DD0DB7E-1536-4AFA-B445-8ED27ABA0F82}" type="datetime1">
              <a:rPr lang="ko-KR" altLang="en-US" smtClean="0"/>
              <a:t>2021-09-21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05A3CA-8040-41D8-A7A3-B33A98961E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v1.0.0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32E0A-8280-4E06-ABC9-35D4923179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WHAT (문제정의)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7117055" y="2733654"/>
            <a:ext cx="49386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  <a:sym typeface="Arial"/>
              </a:rPr>
              <a:t>세부문제사항</a:t>
            </a:r>
            <a:endParaRPr sz="1600" b="1" i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ko-KR" altLang="en-US" sz="16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논문의 품질을 측정하기 번거롭다</a:t>
            </a:r>
            <a:r>
              <a:rPr lang="en-US" altLang="ko-KR" sz="16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ko-KR" altLang="en-US" sz="16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저자의 히스토리를 알기 어렵다</a:t>
            </a:r>
            <a:r>
              <a:rPr lang="en-US" altLang="ko-KR" sz="16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ko-KR" sz="16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제공 인터페이스가 달라 가독성이 떨어진다.</a:t>
            </a:r>
            <a:endParaRPr sz="1600" dirty="0">
              <a:latin typeface="+mj-ea"/>
              <a:ea typeface="+mj-e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ko-KR" sz="16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초기 사이트 조작에 익숙하지 않으면 모든 정보를 완전히 활용하기 힘들다.</a:t>
            </a:r>
            <a:endParaRPr sz="16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ko-KR" sz="16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한눈에 논문을 살펴보기 힘들다.</a:t>
            </a:r>
            <a:endParaRPr sz="1600" dirty="0">
              <a:latin typeface="+mj-ea"/>
              <a:ea typeface="+mj-e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ko-KR" sz="16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최신논문정보를 매번 갱신, 조사하기 힘들다. </a:t>
            </a:r>
            <a:endParaRPr sz="1600" dirty="0">
              <a:latin typeface="+mj-ea"/>
              <a:ea typeface="+mj-e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ko-KR" sz="16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찾은 논문의 제공사이트를 알기 힘들다.</a:t>
            </a:r>
            <a:endParaRPr sz="16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5044" y="1237206"/>
            <a:ext cx="3483244" cy="1961934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269" y="1237206"/>
            <a:ext cx="2904810" cy="2145208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03325" y="1253418"/>
            <a:ext cx="1074754" cy="53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6">
            <a:alphaModFix/>
          </a:blip>
          <a:srcRect b="15060"/>
          <a:stretch/>
        </p:blipFill>
        <p:spPr>
          <a:xfrm>
            <a:off x="273269" y="3764894"/>
            <a:ext cx="2658642" cy="2465478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7">
            <a:alphaModFix/>
          </a:blip>
          <a:srcRect t="21150"/>
          <a:stretch/>
        </p:blipFill>
        <p:spPr>
          <a:xfrm>
            <a:off x="1340550" y="3588432"/>
            <a:ext cx="1300152" cy="295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8">
            <a:alphaModFix/>
          </a:blip>
          <a:srcRect b="12008"/>
          <a:stretch/>
        </p:blipFill>
        <p:spPr>
          <a:xfrm>
            <a:off x="3240678" y="3764894"/>
            <a:ext cx="3567610" cy="2305165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98991" y="3859105"/>
            <a:ext cx="1057423" cy="34294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7117055" y="1169243"/>
            <a:ext cx="479933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1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옆</a:t>
            </a:r>
            <a:r>
              <a:rPr lang="ko-KR" sz="1800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</a:t>
            </a:r>
            <a:r>
              <a:rPr lang="ko-KR" sz="1600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사진은 사이트별 </a:t>
            </a:r>
            <a:r>
              <a:rPr lang="ko-KR" sz="1600" b="1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&lt;인기 논문&gt;</a:t>
            </a:r>
            <a:r>
              <a:rPr lang="ko-KR" sz="1600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을 보여줍니다.</a:t>
            </a:r>
            <a:endParaRPr sz="1600" dirty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각 사이트 모두 같은 </a:t>
            </a:r>
            <a:r>
              <a:rPr lang="ko-KR" sz="1600" i="1" u="sng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인기논문 카테고리</a:t>
            </a:r>
            <a:r>
              <a:rPr lang="ko-KR" sz="1600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검색</a:t>
            </a:r>
            <a:br>
              <a:rPr lang="ko-KR" sz="1600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</a:br>
            <a:r>
              <a:rPr lang="ko-KR" sz="1600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결과지만, 이용자의 </a:t>
            </a:r>
            <a:r>
              <a:rPr lang="ko-KR" sz="1600" b="1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관심분야</a:t>
            </a:r>
            <a:r>
              <a:rPr lang="ko-KR" sz="1600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와 추구하는 </a:t>
            </a:r>
            <a:r>
              <a:rPr lang="ko-KR" sz="1600" b="1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성향</a:t>
            </a:r>
            <a:r>
              <a:rPr lang="ko-KR" sz="1600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에 따라 제공된 </a:t>
            </a:r>
            <a:r>
              <a:rPr lang="ko-KR" sz="1600" b="1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정보가 다름</a:t>
            </a:r>
            <a:r>
              <a:rPr lang="ko-KR" sz="1600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을 알 수 있습니다.</a:t>
            </a:r>
            <a:endParaRPr sz="1600" dirty="0">
              <a:latin typeface="+mj-ea"/>
              <a:ea typeface="+mj-ea"/>
            </a:endParaRPr>
          </a:p>
        </p:txBody>
      </p:sp>
      <p:cxnSp>
        <p:nvCxnSpPr>
          <p:cNvPr id="125" name="Google Shape;125;p3"/>
          <p:cNvCxnSpPr/>
          <p:nvPr/>
        </p:nvCxnSpPr>
        <p:spPr>
          <a:xfrm rot="10800000">
            <a:off x="7467600" y="2560758"/>
            <a:ext cx="4042612" cy="0"/>
          </a:xfrm>
          <a:prstGeom prst="straightConnector1">
            <a:avLst/>
          </a:prstGeom>
          <a:noFill/>
          <a:ln w="1905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A9F4B6F-D867-49E3-99FD-90877ACDC29F}" type="datetime1">
              <a:rPr lang="ko-KR" altLang="en-US" smtClean="0"/>
              <a:t>2021-09-21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v1.0.0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HOW (문제해결 설계)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벤치마킹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856" y="1866031"/>
            <a:ext cx="3600000" cy="3600000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9926" y="1866031"/>
            <a:ext cx="3600000" cy="3600000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6368" y="1866031"/>
            <a:ext cx="3600000" cy="3600000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7" name="Google Shape;137;p4"/>
          <p:cNvCxnSpPr/>
          <p:nvPr/>
        </p:nvCxnSpPr>
        <p:spPr>
          <a:xfrm rot="10800000">
            <a:off x="352926" y="1697601"/>
            <a:ext cx="11373853" cy="0"/>
          </a:xfrm>
          <a:prstGeom prst="straightConnector1">
            <a:avLst/>
          </a:prstGeom>
          <a:noFill/>
          <a:ln w="1905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4"/>
          <p:cNvSpPr/>
          <p:nvPr/>
        </p:nvSpPr>
        <p:spPr>
          <a:xfrm>
            <a:off x="352926" y="1251289"/>
            <a:ext cx="2302043" cy="446312"/>
          </a:xfrm>
          <a:prstGeom prst="trapezoid">
            <a:avLst>
              <a:gd name="adj" fmla="val 68133"/>
            </a:avLst>
          </a:prstGeom>
          <a:solidFill>
            <a:srgbClr val="BBD6EE"/>
          </a:solidFill>
          <a:ln w="1270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벤치마킹 사이트</a:t>
            </a:r>
            <a:endParaRPr dirty="0"/>
          </a:p>
        </p:txBody>
      </p:sp>
      <p:sp>
        <p:nvSpPr>
          <p:cNvPr id="139" name="Google Shape;139;p4"/>
          <p:cNvSpPr txBox="1"/>
          <p:nvPr/>
        </p:nvSpPr>
        <p:spPr>
          <a:xfrm>
            <a:off x="285856" y="5522166"/>
            <a:ext cx="3600000" cy="50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Malgun Gothic"/>
              <a:buNone/>
            </a:pPr>
            <a:r>
              <a:rPr lang="ko-KR" sz="1600" b="1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외부 사이트 크롤링 활용 부분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249926" y="5522166"/>
            <a:ext cx="3600000" cy="50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Malgun Gothic"/>
              <a:buNone/>
            </a:pPr>
            <a:r>
              <a:rPr lang="ko-KR" sz="1600" b="1" dirty="0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[논문] 간단 정보 및 링크 제공 부분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8246368" y="5522166"/>
            <a:ext cx="36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Malgun Gothic"/>
              <a:buNone/>
            </a:pPr>
            <a:r>
              <a:rPr lang="ko-KR" sz="1600" b="1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유사 사이트와 차별성 확보 부분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2625" y="1866025"/>
            <a:ext cx="2396700" cy="2397000"/>
          </a:xfrm>
          <a:prstGeom prst="rect">
            <a:avLst/>
          </a:prstGeom>
          <a:noFill/>
          <a:ln w="9525" cap="flat" cmpd="sng">
            <a:solidFill>
              <a:srgbClr val="74BFF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09BD7B-BF0F-4717-838D-A035931375C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E0C4D21-EFB5-49DF-A306-AE2A748B2DFF}" type="datetime1">
              <a:rPr lang="ko-KR" altLang="en-US" smtClean="0"/>
              <a:t>2021-09-21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7EE7E-2A0E-49BE-B5D8-89AC9E84C9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v1.0.0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881B5-A095-4497-AE19-89D0113943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HOW (문제해결 설계)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전체 계획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51;p5"/>
          <p:cNvGrpSpPr/>
          <p:nvPr/>
        </p:nvGrpSpPr>
        <p:grpSpPr>
          <a:xfrm>
            <a:off x="1352460" y="2129578"/>
            <a:ext cx="9486912" cy="2781249"/>
            <a:chOff x="1569157" y="2591540"/>
            <a:chExt cx="8618198" cy="2458237"/>
          </a:xfrm>
        </p:grpSpPr>
        <p:sp>
          <p:nvSpPr>
            <p:cNvPr id="152" name="Google Shape;152;p5"/>
            <p:cNvSpPr/>
            <p:nvPr/>
          </p:nvSpPr>
          <p:spPr>
            <a:xfrm>
              <a:off x="6567450" y="3329802"/>
              <a:ext cx="1788901" cy="531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53" name="Google Shape;153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21379" y="2748426"/>
              <a:ext cx="1859925" cy="18569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" name="Google Shape;154;p5"/>
            <p:cNvGrpSpPr/>
            <p:nvPr/>
          </p:nvGrpSpPr>
          <p:grpSpPr>
            <a:xfrm>
              <a:off x="5346162" y="2591540"/>
              <a:ext cx="1499675" cy="2199125"/>
              <a:chOff x="4509575" y="1801450"/>
              <a:chExt cx="1499675" cy="2199125"/>
            </a:xfrm>
          </p:grpSpPr>
          <p:pic>
            <p:nvPicPr>
              <p:cNvPr id="155" name="Google Shape;155;p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509575" y="2500900"/>
                <a:ext cx="1499675" cy="1499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712775" y="1801450"/>
                <a:ext cx="880774" cy="699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7" name="Google Shape;157;p5"/>
            <p:cNvGrpSpPr/>
            <p:nvPr/>
          </p:nvGrpSpPr>
          <p:grpSpPr>
            <a:xfrm>
              <a:off x="8356351" y="2777177"/>
              <a:ext cx="1788900" cy="1799425"/>
              <a:chOff x="6733176" y="1657825"/>
              <a:chExt cx="1788900" cy="1799425"/>
            </a:xfrm>
          </p:grpSpPr>
          <p:pic>
            <p:nvPicPr>
              <p:cNvPr id="158" name="Google Shape;158;p5"/>
              <p:cNvPicPr preferRelativeResize="0"/>
              <p:nvPr/>
            </p:nvPicPr>
            <p:blipFill rotWithShape="1">
              <a:blip r:embed="rId6">
                <a:alphaModFix/>
              </a:blip>
              <a:srcRect t="41499"/>
              <a:stretch/>
            </p:blipFill>
            <p:spPr>
              <a:xfrm>
                <a:off x="6733176" y="2394446"/>
                <a:ext cx="1788900" cy="10628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264965" y="1657825"/>
                <a:ext cx="725326" cy="7366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0" name="Google Shape;160;p5"/>
            <p:cNvSpPr/>
            <p:nvPr/>
          </p:nvSpPr>
          <p:spPr>
            <a:xfrm>
              <a:off x="3970404" y="3467952"/>
              <a:ext cx="1421413" cy="255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569157" y="3467952"/>
              <a:ext cx="361200" cy="255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8153955" y="4668777"/>
              <a:ext cx="20334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lang="ko-KR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New Service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4545900" y="4668777"/>
              <a:ext cx="29235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38100" lvl="0" indent="0" algn="ctr" rtl="0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124"/>
                </a:buClr>
                <a:buSzPts val="1600"/>
                <a:buFont typeface="Malgun Gothic"/>
                <a:buNone/>
              </a:pPr>
              <a:r>
                <a:rPr lang="ko-KR" sz="1600" b="1">
                  <a:solidFill>
                    <a:srgbClr val="202124"/>
                  </a:solidFill>
                  <a:highlight>
                    <a:srgbClr val="F8F9FA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Integration Information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1961940" y="4668777"/>
              <a:ext cx="1978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38100" lvl="0" indent="0" algn="ctr" rtl="0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124"/>
                </a:buClr>
                <a:buSzPts val="1600"/>
                <a:buFont typeface="Malgun Gothic"/>
                <a:buNone/>
              </a:pPr>
              <a:r>
                <a:rPr lang="ko-KR" sz="1600" b="1">
                  <a:solidFill>
                    <a:srgbClr val="202124"/>
                  </a:solidFill>
                  <a:highlight>
                    <a:srgbClr val="F8F9FA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Web Crawling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5" name="Google Shape;165;p5"/>
          <p:cNvSpPr txBox="1"/>
          <p:nvPr/>
        </p:nvSpPr>
        <p:spPr>
          <a:xfrm>
            <a:off x="1715754" y="4922685"/>
            <a:ext cx="231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Malgun Gothic"/>
              <a:buNone/>
            </a:pPr>
            <a:r>
              <a:rPr lang="ko-KR" sz="1600" b="1" dirty="0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정보수집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5060479" y="4922685"/>
            <a:ext cx="2316600" cy="50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alt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통합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8610600" y="4922685"/>
            <a:ext cx="231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만족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42E603-7A21-41FB-8DFA-984175A115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A29C503-6F38-4398-932F-77B0D19F54B0}" type="datetime1">
              <a:rPr lang="ko-KR" altLang="en-US" smtClean="0"/>
              <a:t>2021-09-21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34C44-1E1E-45C4-85B5-C75858389A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v1.0.0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785248-D1F7-47D4-99C5-54CC928647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f92bf37b1_0_1"/>
          <p:cNvSpPr/>
          <p:nvPr/>
        </p:nvSpPr>
        <p:spPr>
          <a:xfrm flipH="1">
            <a:off x="0" y="1"/>
            <a:ext cx="12192000" cy="951000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8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HOW (문제해결 설계)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품질 측정 알고리즘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ef92bf37b1_0_1"/>
          <p:cNvSpPr txBox="1"/>
          <p:nvPr/>
        </p:nvSpPr>
        <p:spPr>
          <a:xfrm>
            <a:off x="7727794" y="2140018"/>
            <a:ext cx="3673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j-ea"/>
                <a:ea typeface="+mj-ea"/>
              </a:rPr>
              <a:t>하지만 논문을 많이 게재한 경우에 높은 점수를 </a:t>
            </a:r>
            <a:r>
              <a:rPr lang="ko-KR" dirty="0" err="1">
                <a:latin typeface="+mj-ea"/>
                <a:ea typeface="+mj-ea"/>
              </a:rPr>
              <a:t>부여받게</a:t>
            </a:r>
            <a:r>
              <a:rPr lang="ko-KR" dirty="0">
                <a:latin typeface="+mj-ea"/>
                <a:ea typeface="+mj-ea"/>
              </a:rPr>
              <a:t> 되는 문제점이 존재한다.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77" name="Google Shape;177;gef92bf37b1_0_1"/>
          <p:cNvSpPr txBox="1"/>
          <p:nvPr/>
        </p:nvSpPr>
        <p:spPr>
          <a:xfrm>
            <a:off x="7727794" y="1514963"/>
            <a:ext cx="3673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j-ea"/>
                <a:ea typeface="+mj-ea"/>
              </a:rPr>
              <a:t>본래 논문은 인용 수, *IF, </a:t>
            </a:r>
            <a:r>
              <a:rPr lang="ko-KR" dirty="0" err="1">
                <a:latin typeface="+mj-ea"/>
                <a:ea typeface="+mj-ea"/>
              </a:rPr>
              <a:t>최신성</a:t>
            </a:r>
            <a:r>
              <a:rPr lang="ko-KR" dirty="0">
                <a:latin typeface="+mj-ea"/>
                <a:ea typeface="+mj-ea"/>
              </a:rPr>
              <a:t>, 저자관계로 논문품질 판별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178" name="Google Shape;178;gef92bf37b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077" y="5843442"/>
            <a:ext cx="3347400" cy="56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ef92bf37b1_0_1"/>
          <p:cNvSpPr txBox="1"/>
          <p:nvPr/>
        </p:nvSpPr>
        <p:spPr>
          <a:xfrm>
            <a:off x="7655677" y="5533917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*IF(</a:t>
            </a:r>
            <a:r>
              <a:rPr lang="ko-KR" sz="1200" b="1" dirty="0" err="1">
                <a:solidFill>
                  <a:schemeClr val="dk1"/>
                </a:solidFill>
                <a:latin typeface="+mj-ea"/>
                <a:ea typeface="+mj-ea"/>
              </a:rPr>
              <a:t>Impact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1200" b="1" dirty="0" err="1">
                <a:solidFill>
                  <a:schemeClr val="dk1"/>
                </a:solidFill>
                <a:latin typeface="+mj-ea"/>
                <a:ea typeface="+mj-ea"/>
              </a:rPr>
              <a:t>Factor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-피인용지수)란?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180" name="Google Shape;180;gef92bf37b1_0_1"/>
          <p:cNvSpPr txBox="1"/>
          <p:nvPr/>
        </p:nvSpPr>
        <p:spPr>
          <a:xfrm>
            <a:off x="7729069" y="2810812"/>
            <a:ext cx="36840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j-ea"/>
                <a:ea typeface="+mj-ea"/>
              </a:rPr>
              <a:t>때문에 논문의 중요성은 </a:t>
            </a:r>
            <a:r>
              <a:rPr lang="ko-KR" u="sng" dirty="0">
                <a:solidFill>
                  <a:srgbClr val="FF0000"/>
                </a:solidFill>
                <a:latin typeface="+mj-ea"/>
                <a:ea typeface="+mj-ea"/>
              </a:rPr>
              <a:t>희소성</a:t>
            </a:r>
            <a:r>
              <a:rPr lang="ko-KR" dirty="0">
                <a:latin typeface="+mj-ea"/>
                <a:ea typeface="+mj-ea"/>
              </a:rPr>
              <a:t>이 있는 연구 분야와 </a:t>
            </a:r>
            <a:r>
              <a:rPr lang="ko-KR" u="sng" dirty="0">
                <a:latin typeface="+mj-ea"/>
                <a:ea typeface="+mj-ea"/>
              </a:rPr>
              <a:t>최근에 많이 연구되는 분야</a:t>
            </a:r>
            <a:r>
              <a:rPr lang="ko-KR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dirty="0" err="1">
                <a:solidFill>
                  <a:srgbClr val="FF0000"/>
                </a:solidFill>
                <a:latin typeface="+mj-ea"/>
                <a:ea typeface="+mj-ea"/>
              </a:rPr>
              <a:t>최근토픽</a:t>
            </a:r>
            <a:r>
              <a:rPr lang="ko-KR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r>
              <a:rPr lang="ko-KR" dirty="0">
                <a:latin typeface="+mj-ea"/>
                <a:ea typeface="+mj-ea"/>
              </a:rPr>
              <a:t>에 가중치를 부여하여 중요성을 </a:t>
            </a:r>
            <a:r>
              <a:rPr lang="ko-KR" u="sng" dirty="0">
                <a:latin typeface="+mj-ea"/>
                <a:ea typeface="+mj-ea"/>
              </a:rPr>
              <a:t>추가 판단</a:t>
            </a:r>
            <a:r>
              <a:rPr lang="ko-KR" dirty="0">
                <a:latin typeface="+mj-ea"/>
                <a:ea typeface="+mj-ea"/>
              </a:rPr>
              <a:t>한다.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181" name="Google Shape;181;gef92bf37b1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50900"/>
            <a:ext cx="7153600" cy="2451275"/>
          </a:xfrm>
          <a:prstGeom prst="rect">
            <a:avLst/>
          </a:prstGeom>
          <a:noFill/>
          <a:ln w="9525" cap="flat" cmpd="sng">
            <a:solidFill>
              <a:srgbClr val="74BFF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2" name="Google Shape;182;gef92bf37b1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700" y="3706350"/>
            <a:ext cx="3485700" cy="196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ef92bf37b1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8850" y="3701600"/>
            <a:ext cx="3527149" cy="19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ef92bf37b1_0_1"/>
          <p:cNvSpPr txBox="1"/>
          <p:nvPr/>
        </p:nvSpPr>
        <p:spPr>
          <a:xfrm>
            <a:off x="233900" y="5707550"/>
            <a:ext cx="3347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latin typeface="+mj-ea"/>
                <a:ea typeface="+mj-ea"/>
              </a:rPr>
              <a:t>전문가 추천 수 변화에 따른 </a:t>
            </a:r>
            <a:r>
              <a:rPr lang="ko-KR" sz="1300" b="1" dirty="0" err="1">
                <a:latin typeface="+mj-ea"/>
                <a:ea typeface="+mj-ea"/>
              </a:rPr>
              <a:t>Recall</a:t>
            </a:r>
            <a:r>
              <a:rPr lang="ko-KR" sz="1300" b="1" dirty="0">
                <a:latin typeface="+mj-ea"/>
                <a:ea typeface="+mj-ea"/>
              </a:rPr>
              <a:t>(</a:t>
            </a:r>
            <a:r>
              <a:rPr lang="ko-KR" sz="1300" b="1" dirty="0" err="1">
                <a:latin typeface="+mj-ea"/>
                <a:ea typeface="+mj-ea"/>
              </a:rPr>
              <a:t>재현율</a:t>
            </a:r>
            <a:r>
              <a:rPr lang="ko-KR" sz="1300" b="1" dirty="0">
                <a:latin typeface="+mj-ea"/>
                <a:ea typeface="+mj-ea"/>
              </a:rPr>
              <a:t>)</a:t>
            </a:r>
            <a:endParaRPr sz="1300" b="1" dirty="0">
              <a:latin typeface="+mj-ea"/>
              <a:ea typeface="+mj-ea"/>
            </a:endParaRPr>
          </a:p>
        </p:txBody>
      </p:sp>
      <p:sp>
        <p:nvSpPr>
          <p:cNvPr id="185" name="Google Shape;185;gef92bf37b1_0_1"/>
          <p:cNvSpPr txBox="1"/>
          <p:nvPr/>
        </p:nvSpPr>
        <p:spPr>
          <a:xfrm>
            <a:off x="3751722" y="5707550"/>
            <a:ext cx="359734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latin typeface="+mj-ea"/>
                <a:ea typeface="+mj-ea"/>
              </a:rPr>
              <a:t>전문가 추천 수 변화에 따른 Precision(</a:t>
            </a:r>
            <a:r>
              <a:rPr lang="ko-KR" sz="1300" b="1" dirty="0" err="1">
                <a:latin typeface="+mj-ea"/>
                <a:ea typeface="+mj-ea"/>
              </a:rPr>
              <a:t>정확률</a:t>
            </a:r>
            <a:r>
              <a:rPr lang="ko-KR" sz="1300" b="1" dirty="0">
                <a:latin typeface="+mj-ea"/>
                <a:ea typeface="+mj-ea"/>
              </a:rPr>
              <a:t>)</a:t>
            </a:r>
            <a:endParaRPr sz="1300" b="1" dirty="0">
              <a:latin typeface="+mj-ea"/>
              <a:ea typeface="+mj-ea"/>
            </a:endParaRPr>
          </a:p>
        </p:txBody>
      </p:sp>
      <p:sp>
        <p:nvSpPr>
          <p:cNvPr id="186" name="Google Shape;186;gef92bf37b1_0_1"/>
          <p:cNvSpPr txBox="1"/>
          <p:nvPr/>
        </p:nvSpPr>
        <p:spPr>
          <a:xfrm>
            <a:off x="7727794" y="1092464"/>
            <a:ext cx="367380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dirty="0">
                <a:latin typeface="+mj-ea"/>
                <a:ea typeface="+mj-ea"/>
              </a:rPr>
              <a:t>논문 품질 측정법</a:t>
            </a:r>
            <a:r>
              <a:rPr lang="ko-KR" sz="1500" b="1" dirty="0">
                <a:latin typeface="+mj-ea"/>
                <a:ea typeface="+mj-ea"/>
              </a:rPr>
              <a:t>(개선)</a:t>
            </a:r>
            <a:endParaRPr sz="1500" b="1" dirty="0">
              <a:latin typeface="+mj-ea"/>
              <a:ea typeface="+mj-ea"/>
            </a:endParaRPr>
          </a:p>
        </p:txBody>
      </p:sp>
      <p:sp>
        <p:nvSpPr>
          <p:cNvPr id="189" name="Google Shape;189;gef92bf37b1_0_1"/>
          <p:cNvSpPr txBox="1"/>
          <p:nvPr/>
        </p:nvSpPr>
        <p:spPr>
          <a:xfrm>
            <a:off x="7668525" y="3957223"/>
            <a:ext cx="185647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</a:rPr>
              <a:t># </a:t>
            </a:r>
            <a:r>
              <a:rPr lang="ko-KR" sz="1200" b="1" dirty="0" err="1">
                <a:solidFill>
                  <a:schemeClr val="dk1"/>
                </a:solidFill>
              </a:rPr>
              <a:t>논문발행년도</a:t>
            </a:r>
            <a:r>
              <a:rPr lang="ko-KR" sz="1200" b="1" dirty="0">
                <a:solidFill>
                  <a:schemeClr val="dk1"/>
                </a:solidFill>
              </a:rPr>
              <a:t> 기준</a:t>
            </a:r>
            <a:r>
              <a:rPr lang="en-US" altLang="ko-KR" sz="1200" b="1" dirty="0">
                <a:solidFill>
                  <a:schemeClr val="dk1"/>
                </a:solidFill>
              </a:rPr>
              <a:t> #</a:t>
            </a:r>
            <a:endParaRPr sz="1200" b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4B6FECE-8732-4744-9922-513FF17AF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01C66C-A111-46B2-A8EE-8E42E11A9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691" y="4283232"/>
            <a:ext cx="2565322" cy="4973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52AF55-B418-4721-99AF-AEE61187CE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8932" y="4856064"/>
            <a:ext cx="2931742" cy="524446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CA68A8-2294-48CF-92E2-36941A4AEC2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65DEF68-5951-4976-909D-BD0ECB33E734}" type="datetime1">
              <a:rPr lang="ko-KR" altLang="en-US" smtClean="0"/>
              <a:t>2021-09-21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C3EEE-BE64-4508-929E-3DE800DF9F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v1.0.0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74BF8-9D87-4FD3-9BD0-00CF4C515C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HOW (문제해결 설계)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정보수집 적용기술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778313" y="4195485"/>
            <a:ext cx="2759400" cy="144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algun Gothic"/>
              <a:buNone/>
            </a:pPr>
            <a:r>
              <a:rPr lang="ko-KR" sz="17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Selenium이란?</a:t>
            </a:r>
            <a:endParaRPr sz="1700" b="1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Malgun Gothic"/>
              <a:buNone/>
            </a:pPr>
            <a:r>
              <a:rPr lang="ko-KR" sz="12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Selenium은 웹 브라우저 구동 시키는 WebDriver를  자동화(제어)하는 오픈 소스 도구입니다</a:t>
            </a:r>
            <a:endParaRPr sz="12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4309788" y="4195485"/>
            <a:ext cx="275940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algun Gothic"/>
              <a:buNone/>
            </a:pPr>
            <a:r>
              <a:rPr lang="ko-KR" sz="17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BeautifulSoup 이란</a:t>
            </a:r>
            <a:endParaRPr sz="1700" b="1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Malgun Gothic"/>
              <a:buNone/>
            </a:pPr>
            <a:r>
              <a:rPr lang="ko-KR" sz="12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 라이브러리로 HTML이라는 웹을 이루는 언어(태그)의 데이터를 선택적으로 가져올 수 있는 도구입니다.</a:t>
            </a:r>
            <a:endParaRPr sz="12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473" y="2269875"/>
            <a:ext cx="2042375" cy="17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0684" y="2585150"/>
            <a:ext cx="2911472" cy="1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 txBox="1"/>
          <p:nvPr/>
        </p:nvSpPr>
        <p:spPr>
          <a:xfrm>
            <a:off x="4416989" y="1528873"/>
            <a:ext cx="2042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ko-KR" sz="1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Beautiful Soup</a:t>
            </a:r>
            <a:endParaRPr sz="1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1272610" y="1528873"/>
            <a:ext cx="1328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ko-KR" sz="1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Selenium</a:t>
            </a:r>
            <a:endParaRPr sz="1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8" name="Google Shape;208;p6"/>
          <p:cNvCxnSpPr/>
          <p:nvPr/>
        </p:nvCxnSpPr>
        <p:spPr>
          <a:xfrm>
            <a:off x="3666049" y="2302040"/>
            <a:ext cx="0" cy="2943642"/>
          </a:xfrm>
          <a:prstGeom prst="straightConnector1">
            <a:avLst/>
          </a:prstGeom>
          <a:noFill/>
          <a:ln w="1905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09" name="Google Shape;209;p6"/>
          <p:cNvSpPr txBox="1"/>
          <p:nvPr/>
        </p:nvSpPr>
        <p:spPr>
          <a:xfrm>
            <a:off x="7839602" y="1635337"/>
            <a:ext cx="3613484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elenium 을 통해서 웹 브라우저를 제어할 수 있도록 합니다.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eautiful Soup로 논문의 품질을 결정짓는 요소의 데이터를 수집합니다.</a:t>
            </a:r>
            <a:b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(인용 수, 최신, 저자의 이력, 조회수 등)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집된 논문의 사이트, 품질, 등록날짜, 트렌드(조회수)별로 검색 및 정렬을 수행할 수 있습니다.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이메일을 통해서 관심 논문을 지속적으로 받아볼 수 있습니다.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301490" y="1331494"/>
            <a:ext cx="6973605" cy="4868779"/>
          </a:xfrm>
          <a:prstGeom prst="rect">
            <a:avLst/>
          </a:prstGeom>
          <a:noFill/>
          <a:ln w="1270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91F3-22E8-45F4-96D0-50433BC19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04E1543-DAC1-4F51-90B0-CFC3FF7315C6}" type="datetime1">
              <a:rPr lang="ko-KR" altLang="en-US" smtClean="0"/>
              <a:t>2021-09-21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EB7F9-D630-4CF1-94C6-5E8733ED6D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v1.0.0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FB7E4-13B5-4E29-8C54-FEADC5A29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일정표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91F3-22E8-45F4-96D0-50433BC19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04E1543-DAC1-4F51-90B0-CFC3FF7315C6}" type="datetime1">
              <a:rPr lang="ko-KR" altLang="en-US" smtClean="0"/>
              <a:t>2021-09-21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EB7F9-D630-4CF1-94C6-5E8733ED6D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v1.0.0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FB7E4-13B5-4E29-8C54-FEADC5A29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graphicFrame>
        <p:nvGraphicFramePr>
          <p:cNvPr id="15" name="표 38">
            <a:extLst>
              <a:ext uri="{FF2B5EF4-FFF2-40B4-BE49-F238E27FC236}">
                <a16:creationId xmlns:a16="http://schemas.microsoft.com/office/drawing/2014/main" id="{956AEA71-E4FE-4CC4-A135-A7C365377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44539"/>
              </p:ext>
            </p:extLst>
          </p:nvPr>
        </p:nvGraphicFramePr>
        <p:xfrm>
          <a:off x="1840710" y="1380787"/>
          <a:ext cx="8510580" cy="4545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372">
                  <a:extLst>
                    <a:ext uri="{9D8B030D-6E8A-4147-A177-3AD203B41FA5}">
                      <a16:colId xmlns:a16="http://schemas.microsoft.com/office/drawing/2014/main" val="1496160732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3707725428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723622162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697384733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881327330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196775582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098548049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459421603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479721036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442033855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576269882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3030447500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3474461220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3386600129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1544617519"/>
                    </a:ext>
                  </a:extLst>
                </a:gridCol>
              </a:tblGrid>
              <a:tr h="562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02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03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06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07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08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09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98637"/>
                  </a:ext>
                </a:extLst>
              </a:tr>
              <a:tr h="39832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116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CE5F16FD-6252-42B6-B923-53444B33BD77}"/>
              </a:ext>
            </a:extLst>
          </p:cNvPr>
          <p:cNvGrpSpPr/>
          <p:nvPr/>
        </p:nvGrpSpPr>
        <p:grpSpPr>
          <a:xfrm>
            <a:off x="1840711" y="2021984"/>
            <a:ext cx="2259064" cy="527360"/>
            <a:chOff x="271018" y="2310432"/>
            <a:chExt cx="1627915" cy="52736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A7D340D-0227-4C15-9889-FB8045A131AF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09EF27E-F187-490B-8840-8D5AD2E96CCD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F726103-E0AB-42DA-AE23-AEB2FB2724BD}"/>
                </a:ext>
              </a:extLst>
            </p:cNvPr>
            <p:cNvSpPr/>
            <p:nvPr/>
          </p:nvSpPr>
          <p:spPr>
            <a:xfrm>
              <a:off x="271018" y="2310432"/>
              <a:ext cx="688397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계획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AEA6A2-7057-4CE5-AADC-BBC9766EDA99}"/>
              </a:ext>
            </a:extLst>
          </p:cNvPr>
          <p:cNvGrpSpPr/>
          <p:nvPr/>
        </p:nvGrpSpPr>
        <p:grpSpPr>
          <a:xfrm>
            <a:off x="3553051" y="2673220"/>
            <a:ext cx="1114212" cy="527360"/>
            <a:chOff x="271018" y="2310432"/>
            <a:chExt cx="1627915" cy="52736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D73551A-D876-4334-9541-52ABB9B175AB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8497B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30D9151-DB04-44BC-BD04-FB8E1788A354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9B6AA30-47C0-407B-A054-F737132BE5FC}"/>
                </a:ext>
              </a:extLst>
            </p:cNvPr>
            <p:cNvSpPr/>
            <p:nvPr/>
          </p:nvSpPr>
          <p:spPr>
            <a:xfrm>
              <a:off x="271018" y="2310432"/>
              <a:ext cx="331973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분석</a:t>
              </a:r>
              <a:endParaRPr lang="en-US" altLang="ko-KR" sz="1100" b="1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9490DA0-E2B2-4490-9A18-82B3B2308DA3}"/>
              </a:ext>
            </a:extLst>
          </p:cNvPr>
          <p:cNvGrpSpPr/>
          <p:nvPr/>
        </p:nvGrpSpPr>
        <p:grpSpPr>
          <a:xfrm>
            <a:off x="4118622" y="3280927"/>
            <a:ext cx="1114213" cy="527360"/>
            <a:chOff x="271018" y="2310432"/>
            <a:chExt cx="1627915" cy="52736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D716F74-5449-41BF-B407-153FEDB28893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8497B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E153CA6-2126-465D-BE43-AC59DAA7CE83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5D15096-A313-4146-8F25-AD45C8671A41}"/>
                </a:ext>
              </a:extLst>
            </p:cNvPr>
            <p:cNvSpPr/>
            <p:nvPr/>
          </p:nvSpPr>
          <p:spPr>
            <a:xfrm>
              <a:off x="271018" y="2310432"/>
              <a:ext cx="443779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설계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8E540DA-6330-40D5-8142-BA86A03BCBB5}"/>
              </a:ext>
            </a:extLst>
          </p:cNvPr>
          <p:cNvGrpSpPr/>
          <p:nvPr/>
        </p:nvGrpSpPr>
        <p:grpSpPr>
          <a:xfrm>
            <a:off x="5246442" y="3837025"/>
            <a:ext cx="3378988" cy="527360"/>
            <a:chOff x="271018" y="2310432"/>
            <a:chExt cx="1627915" cy="52736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7ACD267-1221-4193-91B4-BF8358B91660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8497B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ECE597-5067-440A-BFA6-27A4ADDBA1C8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9FBD586-B304-4581-B402-F97415747B1B}"/>
                </a:ext>
              </a:extLst>
            </p:cNvPr>
            <p:cNvSpPr/>
            <p:nvPr/>
          </p:nvSpPr>
          <p:spPr>
            <a:xfrm>
              <a:off x="271018" y="2310432"/>
              <a:ext cx="451171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구현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7FB1B24-E281-4916-876D-7AEC569C9205}"/>
              </a:ext>
            </a:extLst>
          </p:cNvPr>
          <p:cNvGrpSpPr/>
          <p:nvPr/>
        </p:nvGrpSpPr>
        <p:grpSpPr>
          <a:xfrm>
            <a:off x="8671997" y="4423928"/>
            <a:ext cx="1134534" cy="527360"/>
            <a:chOff x="271018" y="2310432"/>
            <a:chExt cx="1627915" cy="52736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F9BA56-091F-4843-94E0-812A2B63DADD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8497B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9E3FCCA-852E-4B4A-BDD7-E2FF34ECF591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8428EE4-6436-49E4-89CC-3E20D03F7AE0}"/>
                </a:ext>
              </a:extLst>
            </p:cNvPr>
            <p:cNvSpPr/>
            <p:nvPr/>
          </p:nvSpPr>
          <p:spPr>
            <a:xfrm>
              <a:off x="271018" y="2310432"/>
              <a:ext cx="679227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시험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98C223D-7AF9-47EF-85CD-0D6A5AF9C6D4}"/>
              </a:ext>
            </a:extLst>
          </p:cNvPr>
          <p:cNvGrpSpPr/>
          <p:nvPr/>
        </p:nvGrpSpPr>
        <p:grpSpPr>
          <a:xfrm>
            <a:off x="9793832" y="5059604"/>
            <a:ext cx="550332" cy="527360"/>
            <a:chOff x="271018" y="2310432"/>
            <a:chExt cx="1627915" cy="52736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3858914-E152-47F0-B3D7-CA2E8A1D18DF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FB67383-D59C-4E02-8430-A2E8457BCE1A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0B3B6D3-A6CF-4C00-9F3A-2B1AFB817ECA}"/>
                </a:ext>
              </a:extLst>
            </p:cNvPr>
            <p:cNvSpPr/>
            <p:nvPr/>
          </p:nvSpPr>
          <p:spPr>
            <a:xfrm>
              <a:off x="271018" y="2310432"/>
              <a:ext cx="688397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완료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0" name="TextBox 62">
            <a:extLst>
              <a:ext uri="{FF2B5EF4-FFF2-40B4-BE49-F238E27FC236}">
                <a16:creationId xmlns:a16="http://schemas.microsoft.com/office/drawing/2014/main" id="{4BB93503-7FE4-4C16-AF56-E2E80A0D8F49}"/>
              </a:ext>
            </a:extLst>
          </p:cNvPr>
          <p:cNvSpPr txBox="1"/>
          <p:nvPr/>
        </p:nvSpPr>
        <p:spPr>
          <a:xfrm>
            <a:off x="3602785" y="2509643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09.21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1" name="TextBox 63">
            <a:extLst>
              <a:ext uri="{FF2B5EF4-FFF2-40B4-BE49-F238E27FC236}">
                <a16:creationId xmlns:a16="http://schemas.microsoft.com/office/drawing/2014/main" id="{58AB33C6-9D3D-41EA-B775-237C391BC0D9}"/>
              </a:ext>
            </a:extLst>
          </p:cNvPr>
          <p:cNvSpPr txBox="1"/>
          <p:nvPr/>
        </p:nvSpPr>
        <p:spPr>
          <a:xfrm>
            <a:off x="4150208" y="3139150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09 30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2" name="TextBox 64">
            <a:extLst>
              <a:ext uri="{FF2B5EF4-FFF2-40B4-BE49-F238E27FC236}">
                <a16:creationId xmlns:a16="http://schemas.microsoft.com/office/drawing/2014/main" id="{7920419C-3E4E-42D3-AE3C-920A38F1649C}"/>
              </a:ext>
            </a:extLst>
          </p:cNvPr>
          <p:cNvSpPr txBox="1"/>
          <p:nvPr/>
        </p:nvSpPr>
        <p:spPr>
          <a:xfrm>
            <a:off x="4699598" y="3762703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10. 11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3" name="TextBox 65">
            <a:extLst>
              <a:ext uri="{FF2B5EF4-FFF2-40B4-BE49-F238E27FC236}">
                <a16:creationId xmlns:a16="http://schemas.microsoft.com/office/drawing/2014/main" id="{424959E8-1C3C-48C3-8203-66989333C9B5}"/>
              </a:ext>
            </a:extLst>
          </p:cNvPr>
          <p:cNvSpPr txBox="1"/>
          <p:nvPr/>
        </p:nvSpPr>
        <p:spPr>
          <a:xfrm>
            <a:off x="8090806" y="4340606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11. 19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4" name="TextBox 66">
            <a:extLst>
              <a:ext uri="{FF2B5EF4-FFF2-40B4-BE49-F238E27FC236}">
                <a16:creationId xmlns:a16="http://schemas.microsoft.com/office/drawing/2014/main" id="{7FC4BE7F-08FB-461D-8137-619562040A62}"/>
              </a:ext>
            </a:extLst>
          </p:cNvPr>
          <p:cNvSpPr txBox="1"/>
          <p:nvPr/>
        </p:nvSpPr>
        <p:spPr>
          <a:xfrm>
            <a:off x="9286372" y="4966344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11. 30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B1B6C6B9-E1A7-42B6-BD28-73694F29E8CB}"/>
              </a:ext>
            </a:extLst>
          </p:cNvPr>
          <p:cNvSpPr txBox="1"/>
          <p:nvPr/>
        </p:nvSpPr>
        <p:spPr>
          <a:xfrm>
            <a:off x="9858221" y="5533836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12 06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71462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507</Words>
  <Application>Microsoft Office PowerPoint</Application>
  <PresentationFormat>와이드스크린</PresentationFormat>
  <Paragraphs>123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Symbols</vt:lpstr>
      <vt:lpstr>Malgun Gothic</vt:lpstr>
      <vt:lpstr>Malgun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 창민</cp:lastModifiedBy>
  <cp:revision>18</cp:revision>
  <dcterms:created xsi:type="dcterms:W3CDTF">2021-09-02T07:12:19Z</dcterms:created>
  <dcterms:modified xsi:type="dcterms:W3CDTF">2021-09-21T05:45:01Z</dcterms:modified>
</cp:coreProperties>
</file>