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66" r:id="rId4"/>
    <p:sldId id="267" r:id="rId5"/>
    <p:sldId id="257" r:id="rId6"/>
    <p:sldId id="258" r:id="rId7"/>
    <p:sldId id="268" r:id="rId8"/>
    <p:sldId id="259" r:id="rId9"/>
    <p:sldId id="260" r:id="rId10"/>
    <p:sldId id="270" r:id="rId11"/>
    <p:sldId id="261" r:id="rId12"/>
    <p:sldId id="262" r:id="rId13"/>
    <p:sldId id="271" r:id="rId14"/>
    <p:sldId id="272" r:id="rId15"/>
    <p:sldId id="277" r:id="rId16"/>
    <p:sldId id="278" r:id="rId17"/>
    <p:sldId id="275" r:id="rId18"/>
    <p:sldId id="264" r:id="rId19"/>
    <p:sldId id="273" r:id="rId20"/>
    <p:sldId id="269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rfyjFzPyiAN5DCmS4g93CCX/I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CFF"/>
    <a:srgbClr val="FFFCFF"/>
    <a:srgbClr val="4B78A1"/>
    <a:srgbClr val="5A9BD5"/>
    <a:srgbClr val="0000FF"/>
    <a:srgbClr val="92BDE3"/>
    <a:srgbClr val="FF0000"/>
    <a:srgbClr val="000000"/>
    <a:srgbClr val="FF00FF"/>
    <a:srgbClr val="B5D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64" autoAdjust="0"/>
    <p:restoredTop sz="96353" autoAdjust="0"/>
  </p:normalViewPr>
  <p:slideViewPr>
    <p:cSldViewPr snapToGrid="0">
      <p:cViewPr>
        <p:scale>
          <a:sx n="100" d="100"/>
          <a:sy n="100" d="100"/>
        </p:scale>
        <p:origin x="19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10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f92bf37b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ef92bf37b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525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785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09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1915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dirty="0"/>
              <a:t>- 사용자</a:t>
            </a:r>
          </a:p>
          <a:p>
            <a:r>
              <a:rPr lang="ko-KR" altLang="en-US" dirty="0"/>
              <a:t>  * 개인 이용자</a:t>
            </a:r>
          </a:p>
          <a:p>
            <a:r>
              <a:rPr lang="ko-KR" altLang="en-US" dirty="0"/>
              <a:t>  1) 고등학생   2) 대학생   3) 대학원생   4) 교수   5)연구원</a:t>
            </a:r>
            <a:r>
              <a:rPr lang="en-US" altLang="ko-KR" dirty="0"/>
              <a:t>…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* 기관</a:t>
            </a:r>
          </a:p>
          <a:p>
            <a:r>
              <a:rPr lang="ko-KR" altLang="en-US" dirty="0"/>
              <a:t>  1) 대학교   2) 연구기관(사설, 공공)   3)정부 학술기관</a:t>
            </a:r>
            <a:r>
              <a:rPr lang="en-US" altLang="ko-KR" dirty="0"/>
              <a:t>…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* 논문저자</a:t>
            </a:r>
          </a:p>
          <a:p>
            <a:r>
              <a:rPr lang="ko-KR" altLang="en-US" dirty="0"/>
              <a:t>  1) 특허권을 가진 사람</a:t>
            </a:r>
            <a:r>
              <a:rPr lang="en-US" altLang="ko-KR" dirty="0"/>
              <a:t>(</a:t>
            </a:r>
            <a:r>
              <a:rPr lang="ko-KR" altLang="en-US" dirty="0"/>
              <a:t>본인</a:t>
            </a:r>
            <a:r>
              <a:rPr lang="en-US" altLang="ko-KR" dirty="0"/>
              <a:t>)</a:t>
            </a:r>
            <a:r>
              <a:rPr lang="ko-KR" altLang="en-US" dirty="0"/>
              <a:t>   2) 학술 사이트 운영자   3) 논문 인용자</a:t>
            </a:r>
            <a:r>
              <a:rPr lang="en-US" altLang="ko-KR" dirty="0"/>
              <a:t>…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774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1001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694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3884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858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6589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309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906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FA7A6DB-55D0-4BD3-BE1A-69B792605B2B}" type="datetime1">
              <a:rPr lang="ko-KR" altLang="en-US" smtClean="0"/>
              <a:t>2021-10-02</a:t>
            </a:fld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v2.4.0</a:t>
            </a:r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8557798-AB67-4D4D-9F34-6D5E5D9FAD10}" type="datetime1">
              <a:rPr lang="ko-KR" altLang="en-US" smtClean="0"/>
              <a:t>2021-10-02</a:t>
            </a:fld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v2.4.0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29521F6-AF89-4ABB-9B16-9E7A6F6CECE9}" type="datetime1">
              <a:rPr lang="ko-KR" altLang="en-US" smtClean="0"/>
              <a:t>2021-10-02</a:t>
            </a:fld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v2.4.0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62D0AAD-94F5-48C2-B15C-15DF80C1D8BB}" type="datetime1">
              <a:rPr lang="ko-KR" altLang="en-US" smtClean="0"/>
              <a:t>2021-10-02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v2.4.0</a:t>
            </a:r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7F09EF3-E4D5-49FF-BD4D-880DCE1DDD20}" type="datetime1">
              <a:rPr lang="ko-KR" altLang="en-US" smtClean="0"/>
              <a:t>2021-10-02</a:t>
            </a:fld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v2.4.0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FBC40B7-AD0E-4E9C-BCA7-C9C0F869A1D0}" type="datetime1">
              <a:rPr lang="ko-KR" altLang="en-US" smtClean="0"/>
              <a:t>2021-10-02</a:t>
            </a:fld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v2.4.0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0627592-0891-46CF-BE38-3F53E1BCEECC}" type="datetime1">
              <a:rPr lang="ko-KR" altLang="en-US" smtClean="0"/>
              <a:t>2021-10-02</a:t>
            </a:fld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v2.4.0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576B142E-2587-435B-999D-B40804709C69}" type="datetime1">
              <a:rPr lang="ko-KR" altLang="en-US" smtClean="0"/>
              <a:t>2021-10-02</a:t>
            </a:fld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en-US"/>
              <a:t>MUTATIO v2.4.0</a:t>
            </a:r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 rot="-5400000" flipH="1">
            <a:off x="7038635" y="1705319"/>
            <a:ext cx="6858686" cy="3448048"/>
          </a:xfrm>
          <a:custGeom>
            <a:avLst/>
            <a:gdLst/>
            <a:ahLst/>
            <a:cxnLst/>
            <a:rect l="l" t="t" r="r" b="b"/>
            <a:pathLst>
              <a:path w="10001" h="35395" extrusionOk="0">
                <a:moveTo>
                  <a:pt x="0" y="27395"/>
                </a:moveTo>
                <a:lnTo>
                  <a:pt x="10000" y="0"/>
                </a:lnTo>
                <a:cubicBezTo>
                  <a:pt x="9995" y="11667"/>
                  <a:pt x="10005" y="23728"/>
                  <a:pt x="10000" y="35395"/>
                </a:cubicBezTo>
                <a:lnTo>
                  <a:pt x="0" y="35395"/>
                </a:lnTo>
                <a:lnTo>
                  <a:pt x="0" y="27395"/>
                </a:lnTo>
                <a:close/>
              </a:path>
            </a:pathLst>
          </a:custGeom>
          <a:solidFill>
            <a:srgbClr val="92B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219200" y="442912"/>
            <a:ext cx="9753600" cy="5972175"/>
          </a:xfrm>
          <a:prstGeom prst="roundRect">
            <a:avLst>
              <a:gd name="adj" fmla="val 4705"/>
            </a:avLst>
          </a:prstGeom>
          <a:gradFill>
            <a:gsLst>
              <a:gs pos="0">
                <a:srgbClr val="F6F9FC"/>
              </a:gs>
              <a:gs pos="82000">
                <a:schemeClr val="lt1"/>
              </a:gs>
              <a:gs pos="84000">
                <a:srgbClr val="9DD1FB"/>
              </a:gs>
              <a:gs pos="100000">
                <a:srgbClr val="9DD1FB"/>
              </a:gs>
            </a:gsLst>
            <a:lin ang="1260000" scaled="0"/>
          </a:gradFill>
          <a:ln>
            <a:noFill/>
          </a:ln>
          <a:effectLst>
            <a:outerShdw blurRad="254000" dist="38100" dir="2700000" algn="tl" rotWithShape="0">
              <a:srgbClr val="000000">
                <a:alpha val="1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i="1" u="none" strike="noStrike" cap="none" dirty="0" err="1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크롤링을</a:t>
            </a:r>
            <a:r>
              <a:rPr lang="ko-KR" sz="4400" b="1" i="1" u="none" strike="noStrike" cap="none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활용한</a:t>
            </a:r>
            <a:endParaRPr sz="4400" b="1" i="1" u="none" strike="noStrike" cap="none" dirty="0">
              <a:solidFill>
                <a:srgbClr val="4454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i="1" u="none" strike="noStrike" cap="none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인기논문 수집 사이트</a:t>
            </a:r>
            <a:endParaRPr sz="900" b="0" i="0" u="none" strike="noStrike" cap="none" dirty="0">
              <a:solidFill>
                <a:srgbClr val="4454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286323" y="4870396"/>
            <a:ext cx="1619354" cy="69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의료IT공학과</a:t>
            </a:r>
            <a:endParaRPr sz="1400" b="1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16615044 </a:t>
            </a:r>
            <a:r>
              <a:rPr lang="ko-KR" sz="14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임창민</a:t>
            </a:r>
            <a:endParaRPr sz="1400" b="1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B7FD4-9255-4700-935C-D2D0AFA74CD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5FD3FFE-2D7B-4E7C-830E-E32343478D1C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BA933C-27C0-4D9E-A6C3-627A1B53C8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v2.4.0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192467-4E38-41FA-8FA1-48456F32F9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Operational Feasibility (how)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272DB2-6CD8-4A6E-9F03-C87869CC30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E268815-C26A-4E2C-8023-CE730F90FF69}" type="datetime1">
              <a:rPr lang="ko-KR" altLang="en-US" smtClean="0"/>
              <a:t>2021-10-02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859530-4264-44E7-895A-BD8BA4FFFB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v2.4.0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77069-B8DC-4C65-B034-48D1073B3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2D3197-3969-4E84-A4D7-599EC9F7D9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139"/>
          <a:stretch/>
        </p:blipFill>
        <p:spPr>
          <a:xfrm>
            <a:off x="693836" y="1116963"/>
            <a:ext cx="4656926" cy="3287353"/>
          </a:xfrm>
          <a:prstGeom prst="rect">
            <a:avLst/>
          </a:prstGeom>
          <a:ln w="15875">
            <a:solidFill>
              <a:srgbClr val="5A9BD5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7C3E4A-829B-4C47-A46C-FB4FE2E0D79D}"/>
              </a:ext>
            </a:extLst>
          </p:cNvPr>
          <p:cNvSpPr/>
          <p:nvPr/>
        </p:nvSpPr>
        <p:spPr>
          <a:xfrm>
            <a:off x="2292162" y="2117436"/>
            <a:ext cx="709655" cy="708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1184C3A-14DB-4D3C-9C6C-6A2816D23E0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001817" y="2443404"/>
            <a:ext cx="2905612" cy="28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BF20BED6-4789-444C-929C-655DD9D37B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97"/>
          <a:stretch/>
        </p:blipFill>
        <p:spPr>
          <a:xfrm>
            <a:off x="5992607" y="1116964"/>
            <a:ext cx="5505557" cy="655940"/>
          </a:xfrm>
          <a:prstGeom prst="rect">
            <a:avLst/>
          </a:prstGeom>
          <a:ln w="15875">
            <a:solidFill>
              <a:srgbClr val="5A9BD5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DD5BB61-B232-4BDF-BAC8-2CD2462CA0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7"/>
          <a:stretch/>
        </p:blipFill>
        <p:spPr>
          <a:xfrm>
            <a:off x="5992607" y="1772904"/>
            <a:ext cx="5505557" cy="2631414"/>
          </a:xfrm>
          <a:prstGeom prst="rect">
            <a:avLst/>
          </a:prstGeom>
          <a:ln w="15875">
            <a:solidFill>
              <a:srgbClr val="5A9BD5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3CF277-B9A3-400B-A900-BC3837DA8608}"/>
              </a:ext>
            </a:extLst>
          </p:cNvPr>
          <p:cNvSpPr txBox="1"/>
          <p:nvPr/>
        </p:nvSpPr>
        <p:spPr>
          <a:xfrm>
            <a:off x="693836" y="4660153"/>
            <a:ext cx="1080432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ko-KR" altLang="en-US" sz="1800" b="1" dirty="0">
                <a:latin typeface="+mn-ea"/>
                <a:ea typeface="+mn-ea"/>
              </a:rPr>
              <a:t>유튜브 </a:t>
            </a:r>
            <a:r>
              <a:rPr lang="en-US" altLang="ko-KR" sz="1800" b="1" dirty="0">
                <a:latin typeface="+mn-ea"/>
                <a:ea typeface="+mn-ea"/>
              </a:rPr>
              <a:t>API</a:t>
            </a:r>
            <a:r>
              <a:rPr lang="ko-KR" altLang="en-US" sz="1800" b="1" dirty="0">
                <a:latin typeface="+mn-ea"/>
                <a:ea typeface="+mn-ea"/>
              </a:rPr>
              <a:t>와 </a:t>
            </a:r>
            <a:r>
              <a:rPr lang="ko-KR" altLang="en-US" sz="1800" b="1" dirty="0" err="1">
                <a:latin typeface="+mn-ea"/>
                <a:ea typeface="+mn-ea"/>
              </a:rPr>
              <a:t>크롤링을</a:t>
            </a:r>
            <a:r>
              <a:rPr lang="ko-KR" altLang="en-US" sz="1800" b="1" dirty="0">
                <a:latin typeface="+mn-ea"/>
                <a:ea typeface="+mn-ea"/>
              </a:rPr>
              <a:t> 이용해서 만든 사이트이다</a:t>
            </a:r>
            <a:r>
              <a:rPr lang="en-US" altLang="ko-KR" sz="1800" b="1" dirty="0">
                <a:latin typeface="+mn-ea"/>
                <a:ea typeface="+mn-ea"/>
              </a:rPr>
              <a:t>.</a:t>
            </a:r>
          </a:p>
          <a:p>
            <a:pPr>
              <a:spcAft>
                <a:spcPts val="800"/>
              </a:spcAft>
            </a:pPr>
            <a:r>
              <a:rPr lang="ko-KR" altLang="en-US" sz="1800" b="1" dirty="0">
                <a:latin typeface="+mn-ea"/>
                <a:ea typeface="+mn-ea"/>
              </a:rPr>
              <a:t>개발할 애플리케이션 시스템의 흐름 또한 </a:t>
            </a:r>
            <a:r>
              <a:rPr lang="ko-KR" altLang="en-US" sz="1800" b="1" dirty="0" err="1">
                <a:latin typeface="+mn-ea"/>
                <a:ea typeface="+mn-ea"/>
              </a:rPr>
              <a:t>크롤링을</a:t>
            </a:r>
            <a:r>
              <a:rPr lang="ko-KR" altLang="en-US" sz="1800" b="1" dirty="0">
                <a:latin typeface="+mn-ea"/>
                <a:ea typeface="+mn-ea"/>
              </a:rPr>
              <a:t> 통해서 데이터를 수집</a:t>
            </a:r>
            <a:r>
              <a:rPr lang="en-US" altLang="ko-KR" sz="1800" b="1" dirty="0">
                <a:latin typeface="+mn-ea"/>
                <a:ea typeface="+mn-ea"/>
              </a:rPr>
              <a:t>, </a:t>
            </a:r>
            <a:r>
              <a:rPr lang="ko-KR" altLang="en-US" sz="1800" b="1" dirty="0">
                <a:latin typeface="+mn-ea"/>
                <a:ea typeface="+mn-ea"/>
              </a:rPr>
              <a:t>저장하고</a:t>
            </a:r>
            <a:endParaRPr lang="en-US" altLang="ko-KR" sz="1800" b="1" dirty="0">
              <a:latin typeface="+mn-ea"/>
              <a:ea typeface="+mn-ea"/>
            </a:endParaRPr>
          </a:p>
          <a:p>
            <a:pPr>
              <a:spcAft>
                <a:spcPts val="800"/>
              </a:spcAft>
            </a:pPr>
            <a:r>
              <a:rPr lang="ko-KR" altLang="en-US" sz="1800" b="1" dirty="0">
                <a:latin typeface="+mn-ea"/>
                <a:ea typeface="+mn-ea"/>
              </a:rPr>
              <a:t>데이터를 가공해 새로 구축된 사이트를 통해서 정보전달을 구상했다</a:t>
            </a:r>
            <a:r>
              <a:rPr lang="en-US" altLang="ko-KR" sz="1800" b="1" dirty="0">
                <a:latin typeface="+mn-ea"/>
                <a:ea typeface="+mn-ea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ko-KR" altLang="en-US" sz="1800" b="1" dirty="0">
                <a:latin typeface="+mn-ea"/>
                <a:ea typeface="+mn-ea"/>
              </a:rPr>
              <a:t>때문에 참고 사이트를 바탕으로 개발 애플리케이션의 운영적 타당성을 확인할 수 있다</a:t>
            </a:r>
            <a:r>
              <a:rPr lang="en-US" altLang="ko-KR" sz="1800" b="1" dirty="0">
                <a:latin typeface="+mn-ea"/>
                <a:ea typeface="+mn-ea"/>
              </a:rPr>
              <a:t>.</a:t>
            </a:r>
            <a:endParaRPr lang="ko-KR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475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f92bf37b1_0_1"/>
          <p:cNvSpPr/>
          <p:nvPr/>
        </p:nvSpPr>
        <p:spPr>
          <a:xfrm flipH="1">
            <a:off x="0" y="1"/>
            <a:ext cx="12192000" cy="951000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8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5.</a:t>
            </a:r>
            <a:r>
              <a:rPr 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HOW (문제해결 설계)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품질 측정 알고리즘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ef92bf37b1_0_1"/>
          <p:cNvSpPr txBox="1"/>
          <p:nvPr/>
        </p:nvSpPr>
        <p:spPr>
          <a:xfrm>
            <a:off x="7727794" y="2140018"/>
            <a:ext cx="3673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+mj-ea"/>
                <a:ea typeface="+mj-ea"/>
              </a:rPr>
              <a:t>하지만 논문을 많이 게재한 경우에 높은 점수를 </a:t>
            </a:r>
            <a:r>
              <a:rPr lang="ko-KR" dirty="0" err="1">
                <a:latin typeface="+mj-ea"/>
                <a:ea typeface="+mj-ea"/>
              </a:rPr>
              <a:t>부여받게</a:t>
            </a:r>
            <a:r>
              <a:rPr lang="ko-KR" dirty="0">
                <a:latin typeface="+mj-ea"/>
                <a:ea typeface="+mj-ea"/>
              </a:rPr>
              <a:t> 되는 문제점이 존재한다.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77" name="Google Shape;177;gef92bf37b1_0_1"/>
          <p:cNvSpPr txBox="1"/>
          <p:nvPr/>
        </p:nvSpPr>
        <p:spPr>
          <a:xfrm>
            <a:off x="7727794" y="1514963"/>
            <a:ext cx="3673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+mj-ea"/>
                <a:ea typeface="+mj-ea"/>
              </a:rPr>
              <a:t>본래 논문은 인용 수, *IF, </a:t>
            </a:r>
            <a:r>
              <a:rPr lang="ko-KR" dirty="0" err="1">
                <a:latin typeface="+mj-ea"/>
                <a:ea typeface="+mj-ea"/>
              </a:rPr>
              <a:t>최신성</a:t>
            </a:r>
            <a:r>
              <a:rPr lang="ko-KR" dirty="0">
                <a:latin typeface="+mj-ea"/>
                <a:ea typeface="+mj-ea"/>
              </a:rPr>
              <a:t>, 저자관계로 논문품질 판별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178" name="Google Shape;178;gef92bf37b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077" y="5843442"/>
            <a:ext cx="3347400" cy="56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ef92bf37b1_0_1"/>
          <p:cNvSpPr txBox="1"/>
          <p:nvPr/>
        </p:nvSpPr>
        <p:spPr>
          <a:xfrm>
            <a:off x="7655677" y="5533917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*IF(</a:t>
            </a:r>
            <a:r>
              <a:rPr lang="ko-KR" sz="1200" b="1" dirty="0" err="1">
                <a:solidFill>
                  <a:schemeClr val="dk1"/>
                </a:solidFill>
                <a:latin typeface="+mj-ea"/>
                <a:ea typeface="+mj-ea"/>
              </a:rPr>
              <a:t>Impact</a:t>
            </a: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sz="1200" b="1" dirty="0" err="1">
                <a:solidFill>
                  <a:schemeClr val="dk1"/>
                </a:solidFill>
                <a:latin typeface="+mj-ea"/>
                <a:ea typeface="+mj-ea"/>
              </a:rPr>
              <a:t>Factor</a:t>
            </a: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-피인용지수)란?</a:t>
            </a:r>
            <a:endParaRPr sz="1200" b="1" dirty="0">
              <a:latin typeface="+mj-ea"/>
              <a:ea typeface="+mj-ea"/>
            </a:endParaRPr>
          </a:p>
        </p:txBody>
      </p:sp>
      <p:sp>
        <p:nvSpPr>
          <p:cNvPr id="180" name="Google Shape;180;gef92bf37b1_0_1"/>
          <p:cNvSpPr txBox="1"/>
          <p:nvPr/>
        </p:nvSpPr>
        <p:spPr>
          <a:xfrm>
            <a:off x="7729069" y="2810812"/>
            <a:ext cx="36840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+mj-ea"/>
                <a:ea typeface="+mj-ea"/>
              </a:rPr>
              <a:t>때문에 논문의 중요성은 </a:t>
            </a:r>
            <a:r>
              <a:rPr lang="ko-KR" u="sng" dirty="0">
                <a:solidFill>
                  <a:srgbClr val="FF0000"/>
                </a:solidFill>
                <a:latin typeface="+mj-ea"/>
                <a:ea typeface="+mj-ea"/>
              </a:rPr>
              <a:t>희소성</a:t>
            </a:r>
            <a:r>
              <a:rPr lang="ko-KR" dirty="0">
                <a:latin typeface="+mj-ea"/>
                <a:ea typeface="+mj-ea"/>
              </a:rPr>
              <a:t>이 있는 연구 분야와 </a:t>
            </a:r>
            <a:r>
              <a:rPr lang="ko-KR" u="sng" dirty="0">
                <a:latin typeface="+mj-ea"/>
                <a:ea typeface="+mj-ea"/>
              </a:rPr>
              <a:t>최근에 많이 연구되는 분야</a:t>
            </a:r>
            <a:r>
              <a:rPr lang="ko-KR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ko-KR" dirty="0" err="1">
                <a:solidFill>
                  <a:srgbClr val="FF0000"/>
                </a:solidFill>
                <a:latin typeface="+mj-ea"/>
                <a:ea typeface="+mj-ea"/>
              </a:rPr>
              <a:t>최근토픽</a:t>
            </a:r>
            <a:r>
              <a:rPr lang="ko-KR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r>
              <a:rPr lang="ko-KR" dirty="0">
                <a:latin typeface="+mj-ea"/>
                <a:ea typeface="+mj-ea"/>
              </a:rPr>
              <a:t>에 가중치를 부여하여 중요성을 </a:t>
            </a:r>
            <a:r>
              <a:rPr lang="ko-KR" u="sng" dirty="0">
                <a:latin typeface="+mj-ea"/>
                <a:ea typeface="+mj-ea"/>
              </a:rPr>
              <a:t>추가 판단</a:t>
            </a:r>
            <a:r>
              <a:rPr lang="ko-KR" dirty="0">
                <a:latin typeface="+mj-ea"/>
                <a:ea typeface="+mj-ea"/>
              </a:rPr>
              <a:t>한다.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181" name="Google Shape;181;gef92bf37b1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50900"/>
            <a:ext cx="7153600" cy="2451275"/>
          </a:xfrm>
          <a:prstGeom prst="rect">
            <a:avLst/>
          </a:prstGeom>
          <a:noFill/>
          <a:ln w="9525" cap="flat" cmpd="sng">
            <a:solidFill>
              <a:srgbClr val="74BFF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2" name="Google Shape;182;gef92bf37b1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700" y="3706350"/>
            <a:ext cx="3485700" cy="196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ef92bf37b1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8850" y="3701600"/>
            <a:ext cx="3527149" cy="19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ef92bf37b1_0_1"/>
          <p:cNvSpPr txBox="1"/>
          <p:nvPr/>
        </p:nvSpPr>
        <p:spPr>
          <a:xfrm>
            <a:off x="233900" y="5707550"/>
            <a:ext cx="3347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>
                <a:latin typeface="+mj-ea"/>
                <a:ea typeface="+mj-ea"/>
              </a:rPr>
              <a:t>전문가 추천 수 변화에 따른 </a:t>
            </a:r>
            <a:r>
              <a:rPr lang="ko-KR" sz="1300" b="1" dirty="0" err="1">
                <a:latin typeface="+mj-ea"/>
                <a:ea typeface="+mj-ea"/>
              </a:rPr>
              <a:t>Recall</a:t>
            </a:r>
            <a:r>
              <a:rPr lang="ko-KR" sz="1300" b="1" dirty="0">
                <a:latin typeface="+mj-ea"/>
                <a:ea typeface="+mj-ea"/>
              </a:rPr>
              <a:t>(</a:t>
            </a:r>
            <a:r>
              <a:rPr lang="ko-KR" sz="1300" b="1" dirty="0" err="1">
                <a:latin typeface="+mj-ea"/>
                <a:ea typeface="+mj-ea"/>
              </a:rPr>
              <a:t>재현율</a:t>
            </a:r>
            <a:r>
              <a:rPr lang="ko-KR" sz="1300" b="1" dirty="0">
                <a:latin typeface="+mj-ea"/>
                <a:ea typeface="+mj-ea"/>
              </a:rPr>
              <a:t>)</a:t>
            </a:r>
            <a:endParaRPr sz="1300" b="1" dirty="0">
              <a:latin typeface="+mj-ea"/>
              <a:ea typeface="+mj-ea"/>
            </a:endParaRPr>
          </a:p>
        </p:txBody>
      </p:sp>
      <p:sp>
        <p:nvSpPr>
          <p:cNvPr id="185" name="Google Shape;185;gef92bf37b1_0_1"/>
          <p:cNvSpPr txBox="1"/>
          <p:nvPr/>
        </p:nvSpPr>
        <p:spPr>
          <a:xfrm>
            <a:off x="3751722" y="5707550"/>
            <a:ext cx="359734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>
                <a:latin typeface="+mj-ea"/>
                <a:ea typeface="+mj-ea"/>
              </a:rPr>
              <a:t>전문가 추천 수 변화에 따른 Precision(</a:t>
            </a:r>
            <a:r>
              <a:rPr lang="ko-KR" sz="1300" b="1" dirty="0" err="1">
                <a:latin typeface="+mj-ea"/>
                <a:ea typeface="+mj-ea"/>
              </a:rPr>
              <a:t>정확률</a:t>
            </a:r>
            <a:r>
              <a:rPr lang="ko-KR" sz="1300" b="1" dirty="0">
                <a:latin typeface="+mj-ea"/>
                <a:ea typeface="+mj-ea"/>
              </a:rPr>
              <a:t>)</a:t>
            </a:r>
            <a:endParaRPr sz="1300" b="1" dirty="0">
              <a:latin typeface="+mj-ea"/>
              <a:ea typeface="+mj-ea"/>
            </a:endParaRPr>
          </a:p>
        </p:txBody>
      </p:sp>
      <p:sp>
        <p:nvSpPr>
          <p:cNvPr id="186" name="Google Shape;186;gef92bf37b1_0_1"/>
          <p:cNvSpPr txBox="1"/>
          <p:nvPr/>
        </p:nvSpPr>
        <p:spPr>
          <a:xfrm>
            <a:off x="7727794" y="1092464"/>
            <a:ext cx="367380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 dirty="0">
                <a:latin typeface="+mj-ea"/>
                <a:ea typeface="+mj-ea"/>
              </a:rPr>
              <a:t>논문 품질 측정법</a:t>
            </a:r>
            <a:r>
              <a:rPr lang="ko-KR" sz="1500" b="1" dirty="0">
                <a:latin typeface="+mj-ea"/>
                <a:ea typeface="+mj-ea"/>
              </a:rPr>
              <a:t>(개선)</a:t>
            </a:r>
            <a:endParaRPr sz="1500" b="1" dirty="0">
              <a:latin typeface="+mj-ea"/>
              <a:ea typeface="+mj-ea"/>
            </a:endParaRPr>
          </a:p>
        </p:txBody>
      </p:sp>
      <p:sp>
        <p:nvSpPr>
          <p:cNvPr id="189" name="Google Shape;189;gef92bf37b1_0_1"/>
          <p:cNvSpPr txBox="1"/>
          <p:nvPr/>
        </p:nvSpPr>
        <p:spPr>
          <a:xfrm>
            <a:off x="7668525" y="3957223"/>
            <a:ext cx="185647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dk1"/>
                </a:solidFill>
              </a:rPr>
              <a:t># </a:t>
            </a:r>
            <a:r>
              <a:rPr lang="ko-KR" sz="1200" b="1" dirty="0" err="1">
                <a:solidFill>
                  <a:schemeClr val="dk1"/>
                </a:solidFill>
              </a:rPr>
              <a:t>논문발행년도</a:t>
            </a:r>
            <a:r>
              <a:rPr lang="ko-KR" sz="1200" b="1" dirty="0">
                <a:solidFill>
                  <a:schemeClr val="dk1"/>
                </a:solidFill>
              </a:rPr>
              <a:t> 기준</a:t>
            </a:r>
            <a:r>
              <a:rPr lang="en-US" altLang="ko-KR" sz="1200" b="1" dirty="0">
                <a:solidFill>
                  <a:schemeClr val="dk1"/>
                </a:solidFill>
              </a:rPr>
              <a:t> #</a:t>
            </a:r>
            <a:endParaRPr sz="1200" b="1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4B6FECE-8732-4744-9922-513FF17AF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01C66C-A111-46B2-A8EE-8E42E11A9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2691" y="4283232"/>
            <a:ext cx="2565322" cy="4973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52AF55-B418-4721-99AF-AEE61187CE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8932" y="4856064"/>
            <a:ext cx="2931742" cy="524446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CA68A8-2294-48CF-92E2-36941A4AEC2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D769510-3FA4-4490-A7DD-D2C01A247FCE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C3EEE-BE64-4508-929E-3DE800DF9F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v2.4.0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374BF8-9D87-4FD3-9BD0-00CF4C515C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5.</a:t>
            </a:r>
            <a:r>
              <a:rPr 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HOW (문제해결 설계)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정보수집 기술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6"/>
          <p:cNvSpPr txBox="1"/>
          <p:nvPr/>
        </p:nvSpPr>
        <p:spPr>
          <a:xfrm>
            <a:off x="778313" y="4195485"/>
            <a:ext cx="2759400" cy="144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algun Gothic"/>
              <a:buNone/>
            </a:pPr>
            <a:r>
              <a:rPr lang="ko-KR" sz="1700" b="1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Selenium이란?</a:t>
            </a:r>
            <a:endParaRPr sz="1700" b="1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Malgun Gothic"/>
              <a:buNone/>
            </a:pPr>
            <a:r>
              <a:rPr lang="ko-KR" sz="12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Selenium은 웹 브라우저 구동 시키는 WebDriver를  자동화(제어)하는 오픈 소스 도구입니다</a:t>
            </a:r>
            <a:endParaRPr sz="12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4309788" y="4195485"/>
            <a:ext cx="2759400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algun Gothic"/>
              <a:buNone/>
            </a:pPr>
            <a:r>
              <a:rPr lang="ko-KR" sz="1700" b="1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BeautifulSoup 이란</a:t>
            </a:r>
            <a:endParaRPr sz="1700" b="1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Malgun Gothic"/>
              <a:buNone/>
            </a:pPr>
            <a:r>
              <a:rPr lang="ko-KR" sz="12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 라이브러리로 HTML이라는 웹을 이루는 언어(태그)의 데이터를 선택적으로 가져올 수 있는 도구입니다.</a:t>
            </a:r>
            <a:endParaRPr sz="12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4" name="Google Shape;20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473" y="2269875"/>
            <a:ext cx="2042375" cy="17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0684" y="2585150"/>
            <a:ext cx="2911472" cy="1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"/>
          <p:cNvSpPr txBox="1"/>
          <p:nvPr/>
        </p:nvSpPr>
        <p:spPr>
          <a:xfrm>
            <a:off x="4416989" y="1528873"/>
            <a:ext cx="2042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ko-KR" sz="1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Beautiful Soup</a:t>
            </a:r>
            <a:endParaRPr sz="1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1272610" y="1528873"/>
            <a:ext cx="1328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ko-KR" sz="1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Selenium</a:t>
            </a:r>
            <a:endParaRPr sz="1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8" name="Google Shape;208;p6"/>
          <p:cNvCxnSpPr/>
          <p:nvPr/>
        </p:nvCxnSpPr>
        <p:spPr>
          <a:xfrm>
            <a:off x="3666049" y="2302040"/>
            <a:ext cx="0" cy="2943642"/>
          </a:xfrm>
          <a:prstGeom prst="straightConnector1">
            <a:avLst/>
          </a:prstGeom>
          <a:noFill/>
          <a:ln w="19050" cap="flat" cmpd="sng">
            <a:solidFill>
              <a:srgbClr val="9DD1F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09" name="Google Shape;209;p6"/>
          <p:cNvSpPr txBox="1"/>
          <p:nvPr/>
        </p:nvSpPr>
        <p:spPr>
          <a:xfrm>
            <a:off x="7841263" y="1331494"/>
            <a:ext cx="3613484" cy="473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elenium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을 통해서 웹 브라우저를 제어할 수 있도록 합니다.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eautiful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Soup로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논문의 품질을 결정짓는 요소의 데이터를 수집합니다.</a:t>
            </a:r>
            <a:b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(인용 수, 최신, 저자의 이력, 조회수 등)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집된 논문의 사이트, 품질, 등록날짜, 트렌드(조회수)별로 검색 및 정렬을 수행할 수 있습니다.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 이메일을 통해서 관심 논문을 지속적으로 받아볼 수 있습니다.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301490" y="1331494"/>
            <a:ext cx="6973605" cy="4868779"/>
          </a:xfrm>
          <a:prstGeom prst="rect">
            <a:avLst/>
          </a:prstGeom>
          <a:noFill/>
          <a:ln w="12700" cap="flat" cmpd="sng">
            <a:solidFill>
              <a:srgbClr val="9DD1F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C91F3-22E8-45F4-96D0-50433BC198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3047B9-B374-433D-867D-3227CE7AF2C0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EB7F9-D630-4CF1-94C6-5E8733ED6D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v2.4.0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FB7E4-13B5-4E29-8C54-FEADC5A29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Technical Feasibility (how)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272DB2-6CD8-4A6E-9F03-C87869CC30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1B7075-80A3-4151-903F-E0A38E2EE9B2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859530-4264-44E7-895A-BD8BA4FFFB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v2.4.0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77069-B8DC-4C65-B034-48D1073B3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52436D-FD30-4800-BED4-AE718ABAF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" y="1179188"/>
            <a:ext cx="6687483" cy="1355033"/>
          </a:xfrm>
          <a:prstGeom prst="rect">
            <a:avLst/>
          </a:prstGeom>
          <a:ln w="15875">
            <a:solidFill>
              <a:srgbClr val="5A9BD5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D673F1-6B33-4498-8988-8050B1243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5" y="2955637"/>
            <a:ext cx="6687483" cy="3027816"/>
          </a:xfrm>
          <a:prstGeom prst="rect">
            <a:avLst/>
          </a:prstGeom>
          <a:ln w="15875">
            <a:solidFill>
              <a:srgbClr val="5A9BD5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528A93-658C-488C-BF6D-6209FF8A6AFC}"/>
              </a:ext>
            </a:extLst>
          </p:cNvPr>
          <p:cNvSpPr txBox="1"/>
          <p:nvPr/>
        </p:nvSpPr>
        <p:spPr>
          <a:xfrm>
            <a:off x="7402657" y="3081802"/>
            <a:ext cx="4334862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+mn-ea"/>
                <a:ea typeface="+mn-ea"/>
              </a:rPr>
              <a:t>KCI</a:t>
            </a:r>
            <a:r>
              <a:rPr lang="ko-KR" altLang="en-US" sz="1800" b="1" dirty="0">
                <a:latin typeface="+mn-ea"/>
                <a:ea typeface="+mn-ea"/>
              </a:rPr>
              <a:t>와 같은 논문 간 </a:t>
            </a:r>
            <a:r>
              <a:rPr lang="ko-KR" altLang="en-US" sz="1800" b="1" u="sng" dirty="0">
                <a:latin typeface="+mn-ea"/>
                <a:ea typeface="+mn-ea"/>
              </a:rPr>
              <a:t>인용 관계를 분석하는 데이터베이스가 존재</a:t>
            </a:r>
            <a:r>
              <a:rPr lang="ko-KR" altLang="en-US" sz="1800" b="1" dirty="0">
                <a:latin typeface="+mn-ea"/>
                <a:ea typeface="+mn-ea"/>
              </a:rPr>
              <a:t>한다</a:t>
            </a:r>
            <a:r>
              <a:rPr lang="en-US" altLang="ko-KR" sz="1800" b="1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+mn-ea"/>
                <a:ea typeface="+mn-ea"/>
              </a:rPr>
              <a:t>결국 비교 사이트</a:t>
            </a:r>
            <a:r>
              <a:rPr lang="en-US" altLang="ko-KR" sz="1800" b="1" dirty="0">
                <a:latin typeface="+mn-ea"/>
                <a:ea typeface="+mn-ea"/>
              </a:rPr>
              <a:t>(KCI)</a:t>
            </a:r>
            <a:r>
              <a:rPr lang="ko-KR" altLang="en-US" sz="1800" b="1" dirty="0">
                <a:latin typeface="+mn-ea"/>
                <a:ea typeface="+mn-ea"/>
              </a:rPr>
              <a:t>를 참고했을 때</a:t>
            </a:r>
            <a:r>
              <a:rPr lang="en-US" altLang="ko-KR" sz="1800" b="1" dirty="0">
                <a:latin typeface="+mn-ea"/>
                <a:ea typeface="+mn-ea"/>
              </a:rPr>
              <a:t>,</a:t>
            </a:r>
            <a:r>
              <a:rPr lang="ko-KR" altLang="en-US" sz="1800" b="1" dirty="0">
                <a:latin typeface="+mn-ea"/>
                <a:ea typeface="+mn-ea"/>
              </a:rPr>
              <a:t> 개발 애플리케이션 </a:t>
            </a:r>
            <a:r>
              <a:rPr lang="ko-KR" altLang="en-US" sz="1800" b="1" u="sng" dirty="0">
                <a:latin typeface="+mn-ea"/>
                <a:ea typeface="+mn-ea"/>
              </a:rPr>
              <a:t>기술 솔루션의 실용성</a:t>
            </a:r>
            <a:r>
              <a:rPr lang="ko-KR" altLang="en-US" sz="1800" b="1" dirty="0">
                <a:latin typeface="+mn-ea"/>
                <a:ea typeface="+mn-ea"/>
              </a:rPr>
              <a:t>과 이전 장에서 소개한 </a:t>
            </a:r>
            <a:r>
              <a:rPr lang="en-US" altLang="ko-KR" sz="1800" b="1" dirty="0">
                <a:latin typeface="+mn-ea"/>
                <a:ea typeface="+mn-ea"/>
              </a:rPr>
              <a:t>‘</a:t>
            </a:r>
            <a:r>
              <a:rPr lang="ko-KR" altLang="en-US" sz="1800" b="1" dirty="0">
                <a:latin typeface="+mn-ea"/>
                <a:ea typeface="+mn-ea"/>
              </a:rPr>
              <a:t>논문</a:t>
            </a:r>
            <a:r>
              <a:rPr lang="en-US" altLang="ko-KR" sz="1800" b="1" dirty="0">
                <a:latin typeface="+mn-ea"/>
                <a:ea typeface="+mn-ea"/>
              </a:rPr>
              <a:t>’</a:t>
            </a:r>
            <a:r>
              <a:rPr lang="ko-KR" altLang="en-US" sz="1800" b="1" dirty="0">
                <a:latin typeface="+mn-ea"/>
                <a:ea typeface="+mn-ea"/>
              </a:rPr>
              <a:t>을 통해 </a:t>
            </a:r>
            <a:r>
              <a:rPr lang="ko-KR" altLang="en-US" sz="1800" b="1" u="sng" dirty="0">
                <a:solidFill>
                  <a:srgbClr val="202124"/>
                </a:solidFill>
                <a:latin typeface="+mn-ea"/>
                <a:ea typeface="+mn-ea"/>
              </a:rPr>
              <a:t>전문지식 가용성</a:t>
            </a:r>
            <a:r>
              <a:rPr lang="ko-KR" altLang="en-US" sz="1800" b="1" dirty="0">
                <a:solidFill>
                  <a:srgbClr val="202124"/>
                </a:solidFill>
                <a:latin typeface="+mn-ea"/>
                <a:ea typeface="+mn-ea"/>
              </a:rPr>
              <a:t>의 타당성도 확인할 수 있다</a:t>
            </a:r>
            <a:r>
              <a:rPr lang="en-US" altLang="ko-KR" sz="1800" b="1" dirty="0">
                <a:solidFill>
                  <a:srgbClr val="202124"/>
                </a:solidFill>
                <a:latin typeface="+mn-ea"/>
                <a:ea typeface="+mn-ea"/>
              </a:rPr>
              <a:t>.</a:t>
            </a:r>
            <a:endParaRPr lang="ko-KR" altLang="en-US" sz="1800" b="1" dirty="0">
              <a:latin typeface="+mn-ea"/>
              <a:ea typeface="+mn-ea"/>
            </a:endParaRPr>
          </a:p>
        </p:txBody>
      </p:sp>
      <p:pic>
        <p:nvPicPr>
          <p:cNvPr id="11" name="Google Shape;181;gef92bf37b1_0_1">
            <a:extLst>
              <a:ext uri="{FF2B5EF4-FFF2-40B4-BE49-F238E27FC236}">
                <a16:creationId xmlns:a16="http://schemas.microsoft.com/office/drawing/2014/main" id="{F13684E8-7F03-4A67-AF7C-36A61560337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2657" y="1160716"/>
            <a:ext cx="4045238" cy="1711347"/>
          </a:xfrm>
          <a:prstGeom prst="rect">
            <a:avLst/>
          </a:prstGeom>
          <a:noFill/>
          <a:ln w="9525" cap="flat" cmpd="sng">
            <a:solidFill>
              <a:srgbClr val="74BFF8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47908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Economic Feasibility (how)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272DB2-6CD8-4A6E-9F03-C87869CC30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74782A-92F3-4E8F-9D3E-37ED2E156E9C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859530-4264-44E7-895A-BD8BA4FFFB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v2.4.0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77069-B8DC-4C65-B034-48D1073B3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14</a:t>
            </a:fld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35345F1-F38E-450D-B81A-BAD06B1D010F}"/>
              </a:ext>
            </a:extLst>
          </p:cNvPr>
          <p:cNvGrpSpPr/>
          <p:nvPr/>
        </p:nvGrpSpPr>
        <p:grpSpPr>
          <a:xfrm>
            <a:off x="304799" y="1440873"/>
            <a:ext cx="3470564" cy="4221018"/>
            <a:chOff x="110836" y="1237673"/>
            <a:chExt cx="3470564" cy="422101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A963E0A-C9B1-400B-A0E3-ECDE34EC9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1364" y="1582831"/>
              <a:ext cx="1681627" cy="168878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40D2B5D-00BE-435C-A6FC-93C142DB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271" y="3633458"/>
              <a:ext cx="3013364" cy="1580179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FFBBF0-0FF7-4CB6-B316-19050A101457}"/>
                </a:ext>
              </a:extLst>
            </p:cNvPr>
            <p:cNvSpPr/>
            <p:nvPr/>
          </p:nvSpPr>
          <p:spPr>
            <a:xfrm>
              <a:off x="110836" y="1237673"/>
              <a:ext cx="3470564" cy="4221018"/>
            </a:xfrm>
            <a:prstGeom prst="rect">
              <a:avLst/>
            </a:prstGeom>
            <a:noFill/>
            <a:ln>
              <a:solidFill>
                <a:srgbClr val="5A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3DB329C-5211-4836-9D59-753D60D9E4C7}"/>
              </a:ext>
            </a:extLst>
          </p:cNvPr>
          <p:cNvGrpSpPr/>
          <p:nvPr/>
        </p:nvGrpSpPr>
        <p:grpSpPr>
          <a:xfrm>
            <a:off x="3960090" y="1440873"/>
            <a:ext cx="3336637" cy="4221018"/>
            <a:chOff x="3766127" y="1237673"/>
            <a:chExt cx="3336637" cy="422101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4374810-37A4-4E31-94A2-AEB8AF7BC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9373" y="4065578"/>
              <a:ext cx="2938604" cy="95097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41B89CD-4BFB-4672-A393-DB3619185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77026" y="1657140"/>
              <a:ext cx="1577187" cy="1540164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B1C4146-BCC8-4488-90DA-531D1DFE3E97}"/>
                </a:ext>
              </a:extLst>
            </p:cNvPr>
            <p:cNvSpPr/>
            <p:nvPr/>
          </p:nvSpPr>
          <p:spPr>
            <a:xfrm>
              <a:off x="3766127" y="1237673"/>
              <a:ext cx="3336637" cy="4221018"/>
            </a:xfrm>
            <a:prstGeom prst="rect">
              <a:avLst/>
            </a:prstGeom>
            <a:noFill/>
            <a:ln>
              <a:solidFill>
                <a:srgbClr val="5A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04398E6-62EA-4755-83D0-024E65683E5A}"/>
              </a:ext>
            </a:extLst>
          </p:cNvPr>
          <p:cNvSpPr txBox="1"/>
          <p:nvPr/>
        </p:nvSpPr>
        <p:spPr>
          <a:xfrm>
            <a:off x="7559966" y="1550942"/>
            <a:ext cx="4114800" cy="385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b="1" dirty="0">
                <a:latin typeface="+mn-ea"/>
                <a:ea typeface="+mn-ea"/>
              </a:rPr>
              <a:t>Python</a:t>
            </a:r>
            <a:r>
              <a:rPr lang="ko-KR" altLang="en-US" sz="1800" b="1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3.8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Anaconda Individual Edition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Selenium (</a:t>
            </a:r>
            <a:r>
              <a:rPr lang="ko-KR" altLang="en-US" sz="1800" b="1" i="0" dirty="0" err="1">
                <a:solidFill>
                  <a:srgbClr val="0B2227"/>
                </a:solidFill>
                <a:effectLst/>
                <a:latin typeface="+mn-ea"/>
                <a:ea typeface="+mn-ea"/>
              </a:rPr>
              <a:t>크롤링</a:t>
            </a:r>
            <a:r>
              <a:rPr lang="en-US" altLang="ko-KR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Beautiful soup (</a:t>
            </a:r>
            <a:r>
              <a:rPr lang="ko-KR" altLang="en-US" sz="1800" b="1" i="0" dirty="0" err="1">
                <a:solidFill>
                  <a:srgbClr val="0B2227"/>
                </a:solidFill>
                <a:effectLst/>
                <a:latin typeface="+mn-ea"/>
                <a:ea typeface="+mn-ea"/>
              </a:rPr>
              <a:t>크롤링</a:t>
            </a:r>
            <a:r>
              <a:rPr lang="en-US" altLang="ko-KR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)</a:t>
            </a:r>
          </a:p>
          <a:p>
            <a:pPr>
              <a:spcAft>
                <a:spcPts val="800"/>
              </a:spcAft>
            </a:pPr>
            <a:r>
              <a:rPr lang="ko-KR" altLang="en-US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파이썬</a:t>
            </a:r>
            <a:r>
              <a:rPr lang="en-US" altLang="ko-KR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Edition</a:t>
            </a: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Tool </a:t>
            </a: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모두 무료이고</a:t>
            </a:r>
            <a:endParaRPr lang="en-US" altLang="ko-KR" sz="1800" b="1" i="0" dirty="0">
              <a:solidFill>
                <a:srgbClr val="0B2227"/>
              </a:solidFill>
              <a:effectLst/>
              <a:latin typeface="+mn-ea"/>
              <a:ea typeface="+mn-ea"/>
            </a:endParaRPr>
          </a:p>
          <a:p>
            <a:pPr>
              <a:spcAft>
                <a:spcPts val="800"/>
              </a:spcAft>
            </a:pPr>
            <a:r>
              <a:rPr lang="ko-KR" altLang="en-US" sz="1800" b="1" i="0" dirty="0" err="1">
                <a:solidFill>
                  <a:srgbClr val="0B2227"/>
                </a:solidFill>
                <a:effectLst/>
                <a:latin typeface="+mn-ea"/>
                <a:ea typeface="+mn-ea"/>
              </a:rPr>
              <a:t>크롤링에</a:t>
            </a:r>
            <a:r>
              <a:rPr lang="ko-KR" altLang="en-US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 필요한 두 프로그램은</a:t>
            </a:r>
            <a:br>
              <a:rPr lang="en-US" altLang="ko-KR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</a:b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오픈 소스 기반 소프트웨어이다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.</a:t>
            </a:r>
          </a:p>
          <a:p>
            <a:pPr>
              <a:spcAft>
                <a:spcPts val="800"/>
              </a:spcAft>
            </a:pPr>
            <a:endParaRPr lang="en-US" altLang="ko-KR" sz="1800" b="1" i="0" dirty="0">
              <a:solidFill>
                <a:srgbClr val="0B2227"/>
              </a:solidFill>
              <a:effectLst/>
              <a:latin typeface="+mn-ea"/>
              <a:ea typeface="+mn-ea"/>
            </a:endParaRPr>
          </a:p>
          <a:p>
            <a:pPr>
              <a:spcAft>
                <a:spcPts val="800"/>
              </a:spcAft>
            </a:pPr>
            <a:r>
              <a:rPr lang="ko-KR" altLang="en-US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따라서 개발 환경 구축에 필요한 비용은 </a:t>
            </a: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인건비가 전부이므로 경제적 효율성이 좋을 것으로 판단된다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.</a:t>
            </a:r>
            <a:endParaRPr lang="en-US" altLang="ko-KR" sz="1800" b="1" i="0" dirty="0">
              <a:solidFill>
                <a:srgbClr val="0B2227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7822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6.Stakeholder Elicitation (</a:t>
            </a:r>
            <a:r>
              <a:rPr lang="ko-KR" alt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도출</a:t>
            </a:r>
            <a:r>
              <a:rPr 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C91F3-22E8-45F4-96D0-50433BC198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B55C995-D27B-4C89-834E-5CCA1FC873C9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EB7F9-D630-4CF1-94C6-5E8733ED6D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v2.4.0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FB7E4-13B5-4E29-8C54-FEADC5A29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15</a:t>
            </a:fld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21D4AC-E390-4778-9AC2-D6005A422F34}"/>
              </a:ext>
            </a:extLst>
          </p:cNvPr>
          <p:cNvSpPr txBox="1"/>
          <p:nvPr/>
        </p:nvSpPr>
        <p:spPr>
          <a:xfrm>
            <a:off x="957928" y="1431991"/>
            <a:ext cx="5282589" cy="478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+mn-ea"/>
                <a:ea typeface="+mn-ea"/>
              </a:rPr>
              <a:t>Problem</a:t>
            </a:r>
            <a:r>
              <a:rPr lang="ko-KR" altLang="en-US" sz="1600" b="1" dirty="0">
                <a:latin typeface="+mn-ea"/>
                <a:ea typeface="+mn-ea"/>
              </a:rPr>
              <a:t> :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ko-KR" altLang="en-US" sz="1500" dirty="0">
                <a:latin typeface="+mn-ea"/>
                <a:ea typeface="+mn-ea"/>
              </a:rPr>
              <a:t>학술지 사이트에 구독비용이 증가했다.</a:t>
            </a:r>
            <a:endParaRPr lang="en-US" altLang="ko-KR" sz="15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0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+mn-ea"/>
                <a:ea typeface="+mn-ea"/>
              </a:rPr>
              <a:t>Why</a:t>
            </a:r>
            <a:r>
              <a:rPr lang="ko-KR" altLang="en-US" sz="1600" b="1" dirty="0">
                <a:latin typeface="+mn-ea"/>
                <a:ea typeface="+mn-ea"/>
              </a:rPr>
              <a:t> :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ko-KR" altLang="en-US" sz="1500" dirty="0">
                <a:latin typeface="+mn-ea"/>
                <a:ea typeface="+mn-ea"/>
              </a:rPr>
              <a:t>학술지를 장기구독해야 되는 대학원, 각종 연구기관, 기타 학생(수입이 적은)들이 많은 구독료를 지불한다.</a:t>
            </a:r>
            <a:endParaRPr lang="en-US" altLang="ko-KR" sz="15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0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+mn-ea"/>
                <a:ea typeface="+mn-ea"/>
              </a:rPr>
              <a:t>What</a:t>
            </a:r>
            <a:r>
              <a:rPr lang="ko-KR" altLang="en-US" sz="1600" b="1" dirty="0">
                <a:latin typeface="+mn-ea"/>
                <a:ea typeface="+mn-ea"/>
              </a:rPr>
              <a:t> :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br>
              <a:rPr lang="en-US" altLang="ko-KR" sz="1500" dirty="0">
                <a:latin typeface="+mn-ea"/>
                <a:ea typeface="+mn-ea"/>
              </a:rPr>
            </a:br>
            <a:r>
              <a:rPr lang="ko-KR" altLang="en-US" sz="1500" dirty="0">
                <a:latin typeface="+mn-ea"/>
                <a:ea typeface="+mn-ea"/>
              </a:rPr>
              <a:t>원하는 특정 분야와 주제를 찾기 번거롭다</a:t>
            </a:r>
            <a:r>
              <a:rPr lang="en-US" altLang="ko-KR" sz="1500" dirty="0">
                <a:latin typeface="+mn-ea"/>
                <a:ea typeface="+mn-ea"/>
              </a:rPr>
              <a:t> / </a:t>
            </a:r>
            <a:r>
              <a:rPr lang="ko-KR" altLang="en-US" sz="1500" dirty="0">
                <a:latin typeface="+mn-ea"/>
                <a:ea typeface="+mn-ea"/>
              </a:rPr>
              <a:t>논문의 품질을 측정하기 어렵다</a:t>
            </a:r>
            <a:r>
              <a:rPr lang="en-US" altLang="ko-KR" sz="1500" dirty="0">
                <a:latin typeface="+mn-ea"/>
                <a:ea typeface="+mn-ea"/>
              </a:rPr>
              <a:t> /</a:t>
            </a:r>
            <a:r>
              <a:rPr lang="ko-KR" altLang="en-US" sz="1500" dirty="0">
                <a:latin typeface="+mn-ea"/>
                <a:ea typeface="+mn-ea"/>
              </a:rPr>
              <a:t> 여러 사이트의 최근 토픽을 실시간으로 확인하기 어렵다</a:t>
            </a:r>
            <a:r>
              <a:rPr lang="en-US" altLang="ko-KR" sz="1500" dirty="0">
                <a:latin typeface="+mn-ea"/>
                <a:ea typeface="+mn-ea"/>
              </a:rPr>
              <a:t> /</a:t>
            </a:r>
            <a:r>
              <a:rPr lang="ko-KR" altLang="en-US" sz="1500" dirty="0">
                <a:latin typeface="+mn-ea"/>
                <a:ea typeface="+mn-ea"/>
              </a:rPr>
              <a:t> 관심있는 저자의 히스토리를 알기 어렵다</a:t>
            </a:r>
            <a:r>
              <a:rPr lang="en-US" altLang="ko-KR" sz="1500" dirty="0">
                <a:latin typeface="+mn-ea"/>
                <a:ea typeface="+mn-ea"/>
              </a:rPr>
              <a:t> / </a:t>
            </a:r>
            <a:r>
              <a:rPr lang="ko-KR" altLang="en-US" sz="1500" dirty="0">
                <a:latin typeface="+mn-ea"/>
                <a:ea typeface="+mn-ea"/>
              </a:rPr>
              <a:t>학술지 사이트의 </a:t>
            </a:r>
            <a:r>
              <a:rPr lang="ko-KR" altLang="en-US" sz="1500" dirty="0" err="1">
                <a:latin typeface="+mn-ea"/>
                <a:ea typeface="+mn-ea"/>
              </a:rPr>
              <a:t>UI가</a:t>
            </a:r>
            <a:r>
              <a:rPr lang="ko-KR" altLang="en-US" sz="1500" dirty="0">
                <a:latin typeface="+mn-ea"/>
                <a:ea typeface="+mn-ea"/>
              </a:rPr>
              <a:t> 복잡하다</a:t>
            </a:r>
            <a:r>
              <a:rPr lang="en-US" altLang="ko-KR" sz="1500" dirty="0">
                <a:latin typeface="+mn-ea"/>
                <a:ea typeface="+mn-ea"/>
              </a:rPr>
              <a:t>.</a:t>
            </a:r>
            <a:br>
              <a:rPr lang="en-US" altLang="ko-KR" sz="1500" dirty="0">
                <a:latin typeface="+mn-ea"/>
                <a:ea typeface="+mn-ea"/>
              </a:rPr>
            </a:br>
            <a:r>
              <a:rPr lang="en-US" altLang="ko-KR" sz="1600" b="1" dirty="0">
                <a:latin typeface="+mn-ea"/>
                <a:ea typeface="+mn-ea"/>
              </a:rPr>
              <a:t>-&gt; </a:t>
            </a:r>
            <a:r>
              <a:rPr lang="ko-KR" altLang="en-US" sz="1500" dirty="0">
                <a:latin typeface="+mn-ea"/>
                <a:ea typeface="+mn-ea"/>
              </a:rPr>
              <a:t>해당 문제를 비롯해</a:t>
            </a:r>
            <a:r>
              <a:rPr lang="en-US" altLang="ko-KR" sz="1500" dirty="0">
                <a:latin typeface="+mn-ea"/>
                <a:ea typeface="+mn-ea"/>
              </a:rPr>
              <a:t> </a:t>
            </a:r>
            <a:r>
              <a:rPr lang="ko-KR" altLang="en-US" sz="1500" dirty="0">
                <a:latin typeface="+mn-ea"/>
                <a:ea typeface="+mn-ea"/>
              </a:rPr>
              <a:t>관심있는 분야와 주제를 가진</a:t>
            </a:r>
            <a:br>
              <a:rPr lang="en-US" altLang="ko-KR" sz="1500" dirty="0">
                <a:latin typeface="+mn-ea"/>
                <a:ea typeface="+mn-ea"/>
              </a:rPr>
            </a:br>
            <a:r>
              <a:rPr lang="en-US" altLang="ko-KR" sz="1500" dirty="0">
                <a:latin typeface="+mn-ea"/>
                <a:ea typeface="+mn-ea"/>
              </a:rPr>
              <a:t>    </a:t>
            </a:r>
            <a:r>
              <a:rPr lang="ko-KR" altLang="en-US" sz="1500" dirty="0">
                <a:latin typeface="+mn-ea"/>
                <a:ea typeface="+mn-ea"/>
              </a:rPr>
              <a:t>품질 높은 논문이 많은 학술지 사이트를 효과적으로</a:t>
            </a:r>
            <a:br>
              <a:rPr lang="en-US" altLang="ko-KR" sz="1500" dirty="0">
                <a:latin typeface="+mn-ea"/>
                <a:ea typeface="+mn-ea"/>
              </a:rPr>
            </a:br>
            <a:r>
              <a:rPr lang="en-US" altLang="ko-KR" sz="1500" dirty="0">
                <a:latin typeface="+mn-ea"/>
                <a:ea typeface="+mn-ea"/>
              </a:rPr>
              <a:t>    </a:t>
            </a:r>
            <a:r>
              <a:rPr lang="ko-KR" altLang="en-US" sz="1500" dirty="0">
                <a:latin typeface="+mn-ea"/>
                <a:ea typeface="+mn-ea"/>
              </a:rPr>
              <a:t>구분해 구독해야 된다.</a:t>
            </a:r>
            <a:endParaRPr lang="en-US" altLang="ko-KR" sz="15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0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+mn-ea"/>
                <a:ea typeface="+mn-ea"/>
              </a:rPr>
              <a:t>How</a:t>
            </a:r>
            <a:r>
              <a:rPr lang="ko-KR" altLang="en-US" sz="1600" b="1" dirty="0">
                <a:latin typeface="+mn-ea"/>
                <a:ea typeface="+mn-ea"/>
              </a:rPr>
              <a:t> :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ko-KR" altLang="en-US" sz="1500" dirty="0">
                <a:latin typeface="+mn-ea"/>
                <a:ea typeface="+mn-ea"/>
              </a:rPr>
              <a:t>기존 논문 품질을 측정법을 개선한 학술 검색 기법을 적용 </a:t>
            </a:r>
            <a:r>
              <a:rPr lang="en-US" altLang="ko-KR" sz="1500" dirty="0">
                <a:latin typeface="+mn-ea"/>
                <a:ea typeface="+mn-ea"/>
              </a:rPr>
              <a:t>/</a:t>
            </a:r>
            <a:r>
              <a:rPr lang="ko-KR" altLang="en-US" sz="1500" dirty="0">
                <a:latin typeface="+mn-ea"/>
                <a:ea typeface="+mn-ea"/>
              </a:rPr>
              <a:t> </a:t>
            </a:r>
            <a:r>
              <a:rPr lang="ko-KR" altLang="en-US" sz="1500" dirty="0" err="1">
                <a:latin typeface="+mn-ea"/>
                <a:ea typeface="+mn-ea"/>
              </a:rPr>
              <a:t>크롤링을</a:t>
            </a:r>
            <a:r>
              <a:rPr lang="ko-KR" altLang="en-US" sz="1500" dirty="0">
                <a:latin typeface="+mn-ea"/>
                <a:ea typeface="+mn-ea"/>
              </a:rPr>
              <a:t> 통한 여러 학술지 논문 정보를 실시간으로 간단히 수집 </a:t>
            </a:r>
            <a:r>
              <a:rPr lang="en-US" altLang="ko-KR" sz="1500" dirty="0">
                <a:latin typeface="+mn-ea"/>
                <a:ea typeface="+mn-ea"/>
              </a:rPr>
              <a:t>/</a:t>
            </a:r>
            <a:r>
              <a:rPr lang="ko-KR" altLang="en-US" sz="1500" dirty="0">
                <a:latin typeface="+mn-ea"/>
                <a:ea typeface="+mn-ea"/>
              </a:rPr>
              <a:t> 단순한 UI 구성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3F2DF5-7CDE-4325-A629-85FAA52AC136}"/>
              </a:ext>
            </a:extLst>
          </p:cNvPr>
          <p:cNvSpPr txBox="1"/>
          <p:nvPr/>
        </p:nvSpPr>
        <p:spPr>
          <a:xfrm>
            <a:off x="7418684" y="1351750"/>
            <a:ext cx="3451276" cy="4789682"/>
          </a:xfrm>
          <a:prstGeom prst="rect">
            <a:avLst/>
          </a:prstGeom>
          <a:noFill/>
          <a:ln w="12700">
            <a:solidFill>
              <a:srgbClr val="5A9BD5"/>
            </a:solidFill>
          </a:ln>
        </p:spPr>
        <p:txBody>
          <a:bodyPr wrap="square" lIns="360000" tIns="360000" rIns="360000" bIns="36000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&lt;Stakeholder&gt;</a:t>
            </a:r>
            <a:endParaRPr lang="ko-KR" altLang="en-US" sz="2000" b="1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  <a:ea typeface="+mn-ea"/>
              </a:rPr>
              <a:t>개인 이용자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1) 고등학생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2) 대학생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3) 대학원생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4) 교수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5) 연구원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  <a:ea typeface="+mn-ea"/>
              </a:rPr>
              <a:t>기관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1) 대학교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2) 연구기관(사설, 공공)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3) 정부 학술기관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+mn-ea"/>
                <a:ea typeface="+mn-ea"/>
              </a:rPr>
              <a:t>논문 관계자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1) 특허권을 가진 사람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본인</a:t>
            </a:r>
            <a:r>
              <a:rPr lang="en-US" altLang="ko-KR" dirty="0">
                <a:latin typeface="+mn-ea"/>
                <a:ea typeface="+mn-ea"/>
              </a:rPr>
              <a:t>)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2) 학술 사이트 운영자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3) 논문 인용자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BE4CE41-5D5C-445E-8139-EA0F853D3C26}"/>
              </a:ext>
            </a:extLst>
          </p:cNvPr>
          <p:cNvSpPr/>
          <p:nvPr/>
        </p:nvSpPr>
        <p:spPr>
          <a:xfrm>
            <a:off x="6445810" y="3471101"/>
            <a:ext cx="347949" cy="365125"/>
          </a:xfrm>
          <a:prstGeom prst="rightArrow">
            <a:avLst/>
          </a:prstGeom>
          <a:solidFill>
            <a:srgbClr val="92BDE3"/>
          </a:solidFill>
          <a:ln>
            <a:solidFill>
              <a:srgbClr val="5A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E5AE6-6031-4062-80EF-E4030E058417}"/>
              </a:ext>
            </a:extLst>
          </p:cNvPr>
          <p:cNvSpPr txBox="1"/>
          <p:nvPr/>
        </p:nvSpPr>
        <p:spPr>
          <a:xfrm>
            <a:off x="957928" y="1055537"/>
            <a:ext cx="229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Summary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E5EFB-21BF-4B49-BB41-3C99A5E5A65B}"/>
              </a:ext>
            </a:extLst>
          </p:cNvPr>
          <p:cNvSpPr txBox="1"/>
          <p:nvPr/>
        </p:nvSpPr>
        <p:spPr>
          <a:xfrm>
            <a:off x="6276377" y="3824954"/>
            <a:ext cx="660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j-ea"/>
                <a:ea typeface="+mj-ea"/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81103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6.Stakeholder 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Predictive Analysis1</a:t>
            </a:r>
            <a:endParaRPr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C91F3-22E8-45F4-96D0-50433BC198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40FB855-48BB-4F17-BD8E-26A7AB481883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EB7F9-D630-4CF1-94C6-5E8733ED6D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v2.4.0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FB7E4-13B5-4E29-8C54-FEADC5A29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AA2AFC-FF60-4D9B-83B4-5CB4BA1E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251" y="2211471"/>
            <a:ext cx="1080000" cy="108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6CCFAC-49FF-4583-BB85-304D263E6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070" y="3004680"/>
            <a:ext cx="1368018" cy="13680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B7F5DD-7581-457B-AE53-24E7236FE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260" y="3902332"/>
            <a:ext cx="1080000" cy="108000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A55CBE1C-3243-4CE8-A7E7-32261E037F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350" r="16106"/>
          <a:stretch/>
        </p:blipFill>
        <p:spPr>
          <a:xfrm>
            <a:off x="5253376" y="1533458"/>
            <a:ext cx="1080000" cy="7828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383A372-22F5-4EA7-8DC5-931FEC8C24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3354" y="3395143"/>
            <a:ext cx="1080000" cy="108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36327D4-F268-4B1D-A941-2D22594A4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5079" y="4991068"/>
            <a:ext cx="1080000" cy="108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A98D3C4-511F-4CF3-B605-1E49E3B67F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2539" y="1156150"/>
            <a:ext cx="1080000" cy="1080000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A523906-4EB0-425D-BF07-91DAE282D398}"/>
              </a:ext>
            </a:extLst>
          </p:cNvPr>
          <p:cNvCxnSpPr>
            <a:cxnSpLocks/>
          </p:cNvCxnSpPr>
          <p:nvPr/>
        </p:nvCxnSpPr>
        <p:spPr>
          <a:xfrm flipH="1" flipV="1">
            <a:off x="7863840" y="4588739"/>
            <a:ext cx="289561" cy="472381"/>
          </a:xfrm>
          <a:prstGeom prst="straightConnector1">
            <a:avLst/>
          </a:prstGeom>
          <a:ln w="38100">
            <a:solidFill>
              <a:srgbClr val="4B78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B4D5023-D794-43A4-915A-32C7A5BFC5B7}"/>
              </a:ext>
            </a:extLst>
          </p:cNvPr>
          <p:cNvCxnSpPr>
            <a:cxnSpLocks/>
          </p:cNvCxnSpPr>
          <p:nvPr/>
        </p:nvCxnSpPr>
        <p:spPr>
          <a:xfrm flipH="1" flipV="1">
            <a:off x="2456329" y="3798921"/>
            <a:ext cx="1053825" cy="6798"/>
          </a:xfrm>
          <a:prstGeom prst="straightConnector1">
            <a:avLst/>
          </a:prstGeom>
          <a:ln w="38100">
            <a:solidFill>
              <a:srgbClr val="4B78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4E20823-0DBB-48FD-8147-EB416A8A4985}"/>
              </a:ext>
            </a:extLst>
          </p:cNvPr>
          <p:cNvCxnSpPr>
            <a:cxnSpLocks/>
          </p:cNvCxnSpPr>
          <p:nvPr/>
        </p:nvCxnSpPr>
        <p:spPr>
          <a:xfrm>
            <a:off x="6096000" y="2662313"/>
            <a:ext cx="526224" cy="498898"/>
          </a:xfrm>
          <a:prstGeom prst="straightConnector1">
            <a:avLst/>
          </a:prstGeom>
          <a:ln w="38100">
            <a:solidFill>
              <a:srgbClr val="4B78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DECC6FE-F43C-42D8-AC7C-5752F02227F0}"/>
              </a:ext>
            </a:extLst>
          </p:cNvPr>
          <p:cNvCxnSpPr>
            <a:cxnSpLocks/>
          </p:cNvCxnSpPr>
          <p:nvPr/>
        </p:nvCxnSpPr>
        <p:spPr>
          <a:xfrm flipH="1">
            <a:off x="7844984" y="2621703"/>
            <a:ext cx="264104" cy="373707"/>
          </a:xfrm>
          <a:prstGeom prst="straightConnector1">
            <a:avLst/>
          </a:prstGeom>
          <a:ln w="38100">
            <a:solidFill>
              <a:srgbClr val="4B78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D747D82-CBAC-4FD8-A616-A26CE70997A9}"/>
              </a:ext>
            </a:extLst>
          </p:cNvPr>
          <p:cNvCxnSpPr>
            <a:cxnSpLocks/>
          </p:cNvCxnSpPr>
          <p:nvPr/>
        </p:nvCxnSpPr>
        <p:spPr>
          <a:xfrm flipH="1">
            <a:off x="8352729" y="2934789"/>
            <a:ext cx="1205522" cy="437947"/>
          </a:xfrm>
          <a:prstGeom prst="straightConnector1">
            <a:avLst/>
          </a:prstGeom>
          <a:ln w="38100">
            <a:solidFill>
              <a:srgbClr val="4B78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ECCA516-6C5D-4A47-8763-CF3E634082EE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260128" y="3923212"/>
            <a:ext cx="1537132" cy="519120"/>
          </a:xfrm>
          <a:prstGeom prst="straightConnector1">
            <a:avLst/>
          </a:prstGeom>
          <a:ln w="38100">
            <a:solidFill>
              <a:srgbClr val="4B78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9598210-1097-4FA2-8882-44145F527236}"/>
              </a:ext>
            </a:extLst>
          </p:cNvPr>
          <p:cNvCxnSpPr>
            <a:cxnSpLocks/>
          </p:cNvCxnSpPr>
          <p:nvPr/>
        </p:nvCxnSpPr>
        <p:spPr>
          <a:xfrm flipH="1">
            <a:off x="5311140" y="3853320"/>
            <a:ext cx="1305196" cy="0"/>
          </a:xfrm>
          <a:prstGeom prst="straightConnector1">
            <a:avLst/>
          </a:prstGeom>
          <a:ln w="38100">
            <a:solidFill>
              <a:srgbClr val="4B78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5AEFBBFA-81A0-4C07-A25F-CE65026F213D}"/>
              </a:ext>
            </a:extLst>
          </p:cNvPr>
          <p:cNvGrpSpPr/>
          <p:nvPr/>
        </p:nvGrpSpPr>
        <p:grpSpPr>
          <a:xfrm>
            <a:off x="2303928" y="1817117"/>
            <a:ext cx="2903797" cy="1314634"/>
            <a:chOff x="1958006" y="1817117"/>
            <a:chExt cx="3249720" cy="1314634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15A9B1DE-A76F-4165-B7A4-A8FF864CB753}"/>
                </a:ext>
              </a:extLst>
            </p:cNvPr>
            <p:cNvSpPr/>
            <p:nvPr/>
          </p:nvSpPr>
          <p:spPr>
            <a:xfrm>
              <a:off x="1994263" y="1817117"/>
              <a:ext cx="3213463" cy="1274426"/>
            </a:xfrm>
            <a:custGeom>
              <a:avLst/>
              <a:gdLst>
                <a:gd name="connsiteX0" fmla="*/ 3213463 w 3213463"/>
                <a:gd name="connsiteY0" fmla="*/ 11683 h 1274426"/>
                <a:gd name="connsiteX1" fmla="*/ 2290354 w 3213463"/>
                <a:gd name="connsiteY1" fmla="*/ 37809 h 1274426"/>
                <a:gd name="connsiteX2" fmla="*/ 1393371 w 3213463"/>
                <a:gd name="connsiteY2" fmla="*/ 325192 h 1274426"/>
                <a:gd name="connsiteX3" fmla="*/ 618308 w 3213463"/>
                <a:gd name="connsiteY3" fmla="*/ 769329 h 1274426"/>
                <a:gd name="connsiteX4" fmla="*/ 0 w 3213463"/>
                <a:gd name="connsiteY4" fmla="*/ 1274426 h 127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463" h="1274426">
                  <a:moveTo>
                    <a:pt x="3213463" y="11683"/>
                  </a:moveTo>
                  <a:cubicBezTo>
                    <a:pt x="2903583" y="-1380"/>
                    <a:pt x="2593703" y="-14443"/>
                    <a:pt x="2290354" y="37809"/>
                  </a:cubicBezTo>
                  <a:cubicBezTo>
                    <a:pt x="1987005" y="90061"/>
                    <a:pt x="1672045" y="203272"/>
                    <a:pt x="1393371" y="325192"/>
                  </a:cubicBezTo>
                  <a:cubicBezTo>
                    <a:pt x="1114697" y="447112"/>
                    <a:pt x="850536" y="611123"/>
                    <a:pt x="618308" y="769329"/>
                  </a:cubicBezTo>
                  <a:cubicBezTo>
                    <a:pt x="386079" y="927535"/>
                    <a:pt x="193039" y="1100980"/>
                    <a:pt x="0" y="127442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화살표: 오른쪽 74">
              <a:extLst>
                <a:ext uri="{FF2B5EF4-FFF2-40B4-BE49-F238E27FC236}">
                  <a16:creationId xmlns:a16="http://schemas.microsoft.com/office/drawing/2014/main" id="{9A86E5EE-12A1-4FBD-AFF1-5FCF04F5BE85}"/>
                </a:ext>
              </a:extLst>
            </p:cNvPr>
            <p:cNvSpPr/>
            <p:nvPr/>
          </p:nvSpPr>
          <p:spPr>
            <a:xfrm rot="7864574">
              <a:off x="1958006" y="3086032"/>
              <a:ext cx="45719" cy="45719"/>
            </a:xfrm>
            <a:prstGeom prst="rightArrow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0B89432-27ED-4DFD-8777-68D7E8466D5C}"/>
              </a:ext>
            </a:extLst>
          </p:cNvPr>
          <p:cNvGrpSpPr/>
          <p:nvPr/>
        </p:nvGrpSpPr>
        <p:grpSpPr>
          <a:xfrm>
            <a:off x="2293935" y="4495799"/>
            <a:ext cx="5526361" cy="1234302"/>
            <a:chOff x="1856137" y="4495799"/>
            <a:chExt cx="5964160" cy="1234302"/>
          </a:xfrm>
        </p:grpSpPr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05084849-6C71-4BD0-B17A-9A87DA82313D}"/>
                </a:ext>
              </a:extLst>
            </p:cNvPr>
            <p:cNvSpPr/>
            <p:nvPr/>
          </p:nvSpPr>
          <p:spPr>
            <a:xfrm>
              <a:off x="1889760" y="4528457"/>
              <a:ext cx="5930537" cy="1201644"/>
            </a:xfrm>
            <a:custGeom>
              <a:avLst/>
              <a:gdLst>
                <a:gd name="connsiteX0" fmla="*/ 5930537 w 5930537"/>
                <a:gd name="connsiteY0" fmla="*/ 1071154 h 1201644"/>
                <a:gd name="connsiteX1" fmla="*/ 2386149 w 5930537"/>
                <a:gd name="connsiteY1" fmla="*/ 1105989 h 1201644"/>
                <a:gd name="connsiteX2" fmla="*/ 0 w 5930537"/>
                <a:gd name="connsiteY2" fmla="*/ 0 h 120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30537" h="1201644">
                  <a:moveTo>
                    <a:pt x="5930537" y="1071154"/>
                  </a:moveTo>
                  <a:cubicBezTo>
                    <a:pt x="4652554" y="1177834"/>
                    <a:pt x="3374572" y="1284515"/>
                    <a:pt x="2386149" y="1105989"/>
                  </a:cubicBezTo>
                  <a:cubicBezTo>
                    <a:pt x="1397726" y="927463"/>
                    <a:pt x="357051" y="194491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화살표: 오른쪽 77">
              <a:extLst>
                <a:ext uri="{FF2B5EF4-FFF2-40B4-BE49-F238E27FC236}">
                  <a16:creationId xmlns:a16="http://schemas.microsoft.com/office/drawing/2014/main" id="{C6808F46-6C86-4060-825C-5EB8DC2D2933}"/>
                </a:ext>
              </a:extLst>
            </p:cNvPr>
            <p:cNvSpPr/>
            <p:nvPr/>
          </p:nvSpPr>
          <p:spPr>
            <a:xfrm rot="12758719">
              <a:off x="1856137" y="4495799"/>
              <a:ext cx="45719" cy="50167"/>
            </a:xfrm>
            <a:prstGeom prst="rightArrow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C38DFA0-A866-4780-A676-016922D84321}"/>
              </a:ext>
            </a:extLst>
          </p:cNvPr>
          <p:cNvSpPr txBox="1"/>
          <p:nvPr/>
        </p:nvSpPr>
        <p:spPr>
          <a:xfrm>
            <a:off x="534534" y="4337498"/>
            <a:ext cx="1597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논문저자 </a:t>
            </a:r>
            <a:r>
              <a:rPr lang="en-US" altLang="ko-KR" b="1" dirty="0">
                <a:latin typeface="+mj-ea"/>
                <a:ea typeface="+mj-ea"/>
              </a:rPr>
              <a:t>&amp; </a:t>
            </a:r>
            <a:r>
              <a:rPr lang="ko-KR" altLang="en-US" b="1" dirty="0">
                <a:latin typeface="+mj-ea"/>
                <a:ea typeface="+mj-ea"/>
              </a:rPr>
              <a:t>논문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D00E1F-21D5-478F-9B32-B26E59ECF5D5}"/>
              </a:ext>
            </a:extLst>
          </p:cNvPr>
          <p:cNvSpPr txBox="1"/>
          <p:nvPr/>
        </p:nvSpPr>
        <p:spPr>
          <a:xfrm>
            <a:off x="3569337" y="4354746"/>
            <a:ext cx="1537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다양한 학술저널사이트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9538AB-B74D-4E64-9774-D843CEE0959F}"/>
              </a:ext>
            </a:extLst>
          </p:cNvPr>
          <p:cNvSpPr txBox="1"/>
          <p:nvPr/>
        </p:nvSpPr>
        <p:spPr>
          <a:xfrm>
            <a:off x="6670066" y="4337498"/>
            <a:ext cx="153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MUTATIO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AD1DDB-C009-4217-A453-208BFA16754B}"/>
              </a:ext>
            </a:extLst>
          </p:cNvPr>
          <p:cNvSpPr txBox="1"/>
          <p:nvPr/>
        </p:nvSpPr>
        <p:spPr>
          <a:xfrm>
            <a:off x="7736513" y="6048573"/>
            <a:ext cx="153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j-ea"/>
                <a:ea typeface="+mj-ea"/>
              </a:rPr>
              <a:t>연구원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AF11EE-8EC5-4EEA-9855-CCB6412B3153}"/>
              </a:ext>
            </a:extLst>
          </p:cNvPr>
          <p:cNvSpPr txBox="1"/>
          <p:nvPr/>
        </p:nvSpPr>
        <p:spPr>
          <a:xfrm>
            <a:off x="9568694" y="4991068"/>
            <a:ext cx="153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대학</a:t>
            </a:r>
            <a:r>
              <a:rPr lang="en-US" altLang="ko-KR" b="1" dirty="0">
                <a:latin typeface="+mj-ea"/>
                <a:ea typeface="+mj-ea"/>
              </a:rPr>
              <a:t>/</a:t>
            </a:r>
            <a:r>
              <a:rPr lang="ko-KR" altLang="en-US" b="1" dirty="0">
                <a:latin typeface="+mj-ea"/>
                <a:ea typeface="+mj-ea"/>
              </a:rPr>
              <a:t>대학원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9BE5CF5-BCB3-4B50-977B-DBEF35CD6FCB}"/>
              </a:ext>
            </a:extLst>
          </p:cNvPr>
          <p:cNvSpPr txBox="1"/>
          <p:nvPr/>
        </p:nvSpPr>
        <p:spPr>
          <a:xfrm>
            <a:off x="9558251" y="2932794"/>
            <a:ext cx="1069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j-ea"/>
                <a:ea typeface="+mj-ea"/>
              </a:rPr>
              <a:t>대학원생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2754AF-ACF3-4A01-94BC-A1E0C528C3FA}"/>
              </a:ext>
            </a:extLst>
          </p:cNvPr>
          <p:cNvSpPr txBox="1"/>
          <p:nvPr/>
        </p:nvSpPr>
        <p:spPr>
          <a:xfrm>
            <a:off x="7787760" y="2179614"/>
            <a:ext cx="1069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일반학생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F98580-1576-4E27-855E-E090693B1199}"/>
              </a:ext>
            </a:extLst>
          </p:cNvPr>
          <p:cNvSpPr txBox="1"/>
          <p:nvPr/>
        </p:nvSpPr>
        <p:spPr>
          <a:xfrm>
            <a:off x="5238718" y="2210913"/>
            <a:ext cx="113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j-ea"/>
                <a:ea typeface="+mj-ea"/>
              </a:rPr>
              <a:t>논문 인용자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21613B6C-01C2-4A85-B236-0D248811B3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6788" y="3201106"/>
            <a:ext cx="1080000" cy="1080000"/>
          </a:xfrm>
          <a:prstGeom prst="rect">
            <a:avLst/>
          </a:prstGeom>
          <a:solidFill>
            <a:srgbClr val="F7FCFF"/>
          </a:solidFill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3422EDD8-ED21-481D-A306-4435627C20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3209" y="2921885"/>
            <a:ext cx="1080000" cy="1080000"/>
          </a:xfrm>
          <a:prstGeom prst="rect">
            <a:avLst/>
          </a:prstGeom>
          <a:solidFill>
            <a:srgbClr val="F7FCFF"/>
          </a:solidFill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BC628FDA-3421-42B3-88EB-F4FB4ACD3C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7195" y="3337511"/>
            <a:ext cx="922820" cy="9228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C20E893-DF1B-4643-9FAB-748CB7A32DA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6349"/>
          <a:stretch/>
        </p:blipFill>
        <p:spPr>
          <a:xfrm>
            <a:off x="364908" y="3206929"/>
            <a:ext cx="1011421" cy="1080000"/>
          </a:xfrm>
          <a:prstGeom prst="rect">
            <a:avLst/>
          </a:prstGeom>
          <a:solidFill>
            <a:srgbClr val="F7FCFF"/>
          </a:solidFill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AE5132-A8E4-46F3-8B28-92FBBFDA9A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5292" y="1209097"/>
            <a:ext cx="834678" cy="83467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BA0A1A8-A22C-40DF-AE65-9F79EF734DA6}"/>
              </a:ext>
            </a:extLst>
          </p:cNvPr>
          <p:cNvSpPr txBox="1"/>
          <p:nvPr/>
        </p:nvSpPr>
        <p:spPr>
          <a:xfrm>
            <a:off x="1122148" y="2050808"/>
            <a:ext cx="1011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j-ea"/>
                <a:ea typeface="+mj-ea"/>
              </a:rPr>
              <a:t>정부기관</a:t>
            </a:r>
            <a:endParaRPr lang="ko-KR" altLang="en-US" b="1" dirty="0">
              <a:latin typeface="+mj-ea"/>
              <a:ea typeface="+mj-ea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A6EDB71-DF93-4F9B-AC4B-A9FD0C168B56}"/>
              </a:ext>
            </a:extLst>
          </p:cNvPr>
          <p:cNvCxnSpPr>
            <a:cxnSpLocks/>
          </p:cNvCxnSpPr>
          <p:nvPr/>
        </p:nvCxnSpPr>
        <p:spPr>
          <a:xfrm>
            <a:off x="1605493" y="2473870"/>
            <a:ext cx="0" cy="573126"/>
          </a:xfrm>
          <a:prstGeom prst="straightConnector1">
            <a:avLst/>
          </a:prstGeom>
          <a:ln w="38100">
            <a:solidFill>
              <a:srgbClr val="4B78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A5F7FB2-55CE-40F6-A71D-42AC61B9E88E}"/>
              </a:ext>
            </a:extLst>
          </p:cNvPr>
          <p:cNvCxnSpPr>
            <a:cxnSpLocks/>
          </p:cNvCxnSpPr>
          <p:nvPr/>
        </p:nvCxnSpPr>
        <p:spPr>
          <a:xfrm>
            <a:off x="2151639" y="2264363"/>
            <a:ext cx="1501571" cy="942566"/>
          </a:xfrm>
          <a:prstGeom prst="straightConnector1">
            <a:avLst/>
          </a:prstGeom>
          <a:ln w="38100">
            <a:solidFill>
              <a:srgbClr val="4B78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A6155A4-E8B2-40B7-8268-7D4FFD3787CB}"/>
              </a:ext>
            </a:extLst>
          </p:cNvPr>
          <p:cNvGrpSpPr/>
          <p:nvPr/>
        </p:nvGrpSpPr>
        <p:grpSpPr>
          <a:xfrm>
            <a:off x="2183363" y="1670180"/>
            <a:ext cx="4343423" cy="1787451"/>
            <a:chOff x="2183363" y="1670180"/>
            <a:chExt cx="4343423" cy="1787451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5470F698-E2FA-4D9E-8768-EB724331034D}"/>
                </a:ext>
              </a:extLst>
            </p:cNvPr>
            <p:cNvSpPr/>
            <p:nvPr/>
          </p:nvSpPr>
          <p:spPr>
            <a:xfrm>
              <a:off x="2183363" y="1670180"/>
              <a:ext cx="4301413" cy="1754155"/>
            </a:xfrm>
            <a:custGeom>
              <a:avLst/>
              <a:gdLst>
                <a:gd name="connsiteX0" fmla="*/ 0 w 4301413"/>
                <a:gd name="connsiteY0" fmla="*/ 0 h 1754155"/>
                <a:gd name="connsiteX1" fmla="*/ 2733870 w 4301413"/>
                <a:gd name="connsiteY1" fmla="*/ 979714 h 1754155"/>
                <a:gd name="connsiteX2" fmla="*/ 4301413 w 4301413"/>
                <a:gd name="connsiteY2" fmla="*/ 1754155 h 175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1413" h="1754155">
                  <a:moveTo>
                    <a:pt x="0" y="0"/>
                  </a:moveTo>
                  <a:cubicBezTo>
                    <a:pt x="1008484" y="343677"/>
                    <a:pt x="2016968" y="687355"/>
                    <a:pt x="2733870" y="979714"/>
                  </a:cubicBezTo>
                  <a:cubicBezTo>
                    <a:pt x="3450772" y="1272073"/>
                    <a:pt x="3876092" y="1513114"/>
                    <a:pt x="4301413" y="17541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오른쪽 53">
              <a:extLst>
                <a:ext uri="{FF2B5EF4-FFF2-40B4-BE49-F238E27FC236}">
                  <a16:creationId xmlns:a16="http://schemas.microsoft.com/office/drawing/2014/main" id="{6F79F60A-AA06-46DF-A04F-0ACD18CC5401}"/>
                </a:ext>
              </a:extLst>
            </p:cNvPr>
            <p:cNvSpPr/>
            <p:nvPr/>
          </p:nvSpPr>
          <p:spPr>
            <a:xfrm rot="1744574">
              <a:off x="6481067" y="3416779"/>
              <a:ext cx="45719" cy="40852"/>
            </a:xfrm>
            <a:prstGeom prst="rightArrow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1933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6.Stakeholder Predictive Analysis2</a:t>
            </a:r>
            <a:endParaRPr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C91F3-22E8-45F4-96D0-50433BC198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FE155B1-C865-4BFC-AEC2-DEF520731940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EB7F9-D630-4CF1-94C6-5E8733ED6D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v2.4.0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FB7E4-13B5-4E29-8C54-FEADC5A29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17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8590FA8-A427-499A-91E0-A1F976DEFF72}"/>
              </a:ext>
            </a:extLst>
          </p:cNvPr>
          <p:cNvCxnSpPr>
            <a:cxnSpLocks/>
          </p:cNvCxnSpPr>
          <p:nvPr/>
        </p:nvCxnSpPr>
        <p:spPr>
          <a:xfrm>
            <a:off x="1266938" y="5778347"/>
            <a:ext cx="10212636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2FE3B97-D82A-4196-A16D-BD980ABAAE66}"/>
              </a:ext>
            </a:extLst>
          </p:cNvPr>
          <p:cNvCxnSpPr>
            <a:cxnSpLocks/>
          </p:cNvCxnSpPr>
          <p:nvPr/>
        </p:nvCxnSpPr>
        <p:spPr>
          <a:xfrm flipV="1">
            <a:off x="1830634" y="1244908"/>
            <a:ext cx="16525" cy="490007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5F6DCCB-D66D-4F7D-82EC-06354AA44CCF}"/>
              </a:ext>
            </a:extLst>
          </p:cNvPr>
          <p:cNvSpPr/>
          <p:nvPr/>
        </p:nvSpPr>
        <p:spPr>
          <a:xfrm>
            <a:off x="1880211" y="1536457"/>
            <a:ext cx="4212000" cy="1980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4AB86DB-0B6B-4836-A390-76AF8F50353B}"/>
              </a:ext>
            </a:extLst>
          </p:cNvPr>
          <p:cNvSpPr/>
          <p:nvPr/>
        </p:nvSpPr>
        <p:spPr>
          <a:xfrm>
            <a:off x="1880211" y="3767767"/>
            <a:ext cx="4212000" cy="19800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EC8AD8A-BE84-4D66-9038-773A82DA3622}"/>
              </a:ext>
            </a:extLst>
          </p:cNvPr>
          <p:cNvSpPr/>
          <p:nvPr/>
        </p:nvSpPr>
        <p:spPr>
          <a:xfrm>
            <a:off x="6370538" y="1536457"/>
            <a:ext cx="4212000" cy="1980000"/>
          </a:xfrm>
          <a:prstGeom prst="rect">
            <a:avLst/>
          </a:prstGeom>
          <a:solidFill>
            <a:srgbClr val="FF00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80FBFA0-9299-487F-A123-9ED69F47A892}"/>
              </a:ext>
            </a:extLst>
          </p:cNvPr>
          <p:cNvSpPr/>
          <p:nvPr/>
        </p:nvSpPr>
        <p:spPr>
          <a:xfrm>
            <a:off x="6370538" y="3767767"/>
            <a:ext cx="4212000" cy="1980000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58C03E-5A3F-49C7-826E-B2BD8E5AA4E6}"/>
              </a:ext>
            </a:extLst>
          </p:cNvPr>
          <p:cNvSpPr txBox="1"/>
          <p:nvPr/>
        </p:nvSpPr>
        <p:spPr>
          <a:xfrm>
            <a:off x="1157180" y="5837209"/>
            <a:ext cx="675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less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7CAEC90-3A92-4D4B-9CC7-3C50883678DE}"/>
              </a:ext>
            </a:extLst>
          </p:cNvPr>
          <p:cNvSpPr txBox="1"/>
          <p:nvPr/>
        </p:nvSpPr>
        <p:spPr>
          <a:xfrm>
            <a:off x="10477042" y="5808928"/>
            <a:ext cx="75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more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CE9A5B-A9C3-4D3F-B355-DD075085630D}"/>
              </a:ext>
            </a:extLst>
          </p:cNvPr>
          <p:cNvSpPr txBox="1"/>
          <p:nvPr/>
        </p:nvSpPr>
        <p:spPr>
          <a:xfrm>
            <a:off x="1057620" y="1528979"/>
            <a:ext cx="756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more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F60C32-0D22-475C-9D43-B88111316AD9}"/>
              </a:ext>
            </a:extLst>
          </p:cNvPr>
          <p:cNvSpPr txBox="1"/>
          <p:nvPr/>
        </p:nvSpPr>
        <p:spPr>
          <a:xfrm>
            <a:off x="392450" y="3472835"/>
            <a:ext cx="1491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ea"/>
                <a:ea typeface="+mj-ea"/>
              </a:rPr>
              <a:t>Influence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DD0567-C01A-4C84-8F02-8D25061E15CB}"/>
              </a:ext>
            </a:extLst>
          </p:cNvPr>
          <p:cNvSpPr txBox="1"/>
          <p:nvPr/>
        </p:nvSpPr>
        <p:spPr>
          <a:xfrm>
            <a:off x="5416224" y="5829783"/>
            <a:ext cx="1491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ea"/>
                <a:ea typeface="+mj-ea"/>
              </a:rPr>
              <a:t>Interest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166CB7-9D26-4E54-8B2D-665D774F990D}"/>
              </a:ext>
            </a:extLst>
          </p:cNvPr>
          <p:cNvSpPr txBox="1"/>
          <p:nvPr/>
        </p:nvSpPr>
        <p:spPr>
          <a:xfrm>
            <a:off x="2024395" y="5211000"/>
            <a:ext cx="9924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고등학생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E52342-D592-4853-93A6-3C1B63C38DE1}"/>
              </a:ext>
            </a:extLst>
          </p:cNvPr>
          <p:cNvSpPr txBox="1"/>
          <p:nvPr/>
        </p:nvSpPr>
        <p:spPr>
          <a:xfrm>
            <a:off x="9546117" y="4038368"/>
            <a:ext cx="7656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대학생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5493E8-AF3E-4EDF-998E-9009EBBEEC39}"/>
              </a:ext>
            </a:extLst>
          </p:cNvPr>
          <p:cNvSpPr txBox="1"/>
          <p:nvPr/>
        </p:nvSpPr>
        <p:spPr>
          <a:xfrm>
            <a:off x="9219367" y="3035876"/>
            <a:ext cx="9924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대학원생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2771BD-DB93-4AD2-8B68-FCB49BE8743D}"/>
              </a:ext>
            </a:extLst>
          </p:cNvPr>
          <p:cNvSpPr txBox="1"/>
          <p:nvPr/>
        </p:nvSpPr>
        <p:spPr>
          <a:xfrm>
            <a:off x="2450132" y="2507289"/>
            <a:ext cx="787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대학교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DF7544-4545-4490-A7D9-CD6DF24EE979}"/>
              </a:ext>
            </a:extLst>
          </p:cNvPr>
          <p:cNvSpPr txBox="1"/>
          <p:nvPr/>
        </p:nvSpPr>
        <p:spPr>
          <a:xfrm>
            <a:off x="3016831" y="4768111"/>
            <a:ext cx="13385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정부 학술기관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6812940-901C-420D-81B3-A6BE53D0F5E9}"/>
              </a:ext>
            </a:extLst>
          </p:cNvPr>
          <p:cNvSpPr txBox="1"/>
          <p:nvPr/>
        </p:nvSpPr>
        <p:spPr>
          <a:xfrm>
            <a:off x="3944954" y="4068714"/>
            <a:ext cx="1812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연구기관(사설, 공공)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DA6749-8E2D-41FF-9FE5-95C2D952CC69}"/>
              </a:ext>
            </a:extLst>
          </p:cNvPr>
          <p:cNvSpPr txBox="1"/>
          <p:nvPr/>
        </p:nvSpPr>
        <p:spPr>
          <a:xfrm>
            <a:off x="8394853" y="5125446"/>
            <a:ext cx="15873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특허권을 가진 저자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ko-KR" altLang="en-US" b="1" dirty="0">
                <a:latin typeface="+mj-ea"/>
                <a:ea typeface="+mj-ea"/>
              </a:rPr>
              <a:t>본인</a:t>
            </a:r>
            <a:r>
              <a:rPr lang="en-US" altLang="ko-KR" b="1" dirty="0">
                <a:latin typeface="+mj-ea"/>
                <a:ea typeface="+mj-ea"/>
              </a:rPr>
              <a:t>)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23C7D2-004A-424B-B5A3-4E58F3638295}"/>
              </a:ext>
            </a:extLst>
          </p:cNvPr>
          <p:cNvSpPr txBox="1"/>
          <p:nvPr/>
        </p:nvSpPr>
        <p:spPr>
          <a:xfrm>
            <a:off x="3581399" y="2912068"/>
            <a:ext cx="13413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학술 사이트 운영자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758875-A01D-4407-B816-AF92C13FA50E}"/>
              </a:ext>
            </a:extLst>
          </p:cNvPr>
          <p:cNvSpPr txBox="1"/>
          <p:nvPr/>
        </p:nvSpPr>
        <p:spPr>
          <a:xfrm>
            <a:off x="9295652" y="2592798"/>
            <a:ext cx="1184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논문 인용자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11C6FF-C476-42A3-9B01-CEFA97D0C365}"/>
              </a:ext>
            </a:extLst>
          </p:cNvPr>
          <p:cNvSpPr txBox="1"/>
          <p:nvPr/>
        </p:nvSpPr>
        <p:spPr>
          <a:xfrm>
            <a:off x="1926152" y="3776407"/>
            <a:ext cx="109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Monitor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312F779-9AAC-4AD1-99D5-E937AC883DD1}"/>
              </a:ext>
            </a:extLst>
          </p:cNvPr>
          <p:cNvSpPr txBox="1"/>
          <p:nvPr/>
        </p:nvSpPr>
        <p:spPr>
          <a:xfrm>
            <a:off x="1826999" y="1569013"/>
            <a:ext cx="1272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Keep</a:t>
            </a:r>
          </a:p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satisfied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402BDF0-3FC0-4172-AE54-5CBD258C9E0E}"/>
              </a:ext>
            </a:extLst>
          </p:cNvPr>
          <p:cNvSpPr txBox="1"/>
          <p:nvPr/>
        </p:nvSpPr>
        <p:spPr>
          <a:xfrm>
            <a:off x="6376965" y="1569013"/>
            <a:ext cx="1272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Engage&amp;</a:t>
            </a:r>
          </a:p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consult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F6F4EF-053C-4CE1-A992-8A98B21B626F}"/>
              </a:ext>
            </a:extLst>
          </p:cNvPr>
          <p:cNvSpPr txBox="1"/>
          <p:nvPr/>
        </p:nvSpPr>
        <p:spPr>
          <a:xfrm>
            <a:off x="6376965" y="3771293"/>
            <a:ext cx="1272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Keep</a:t>
            </a:r>
          </a:p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informed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33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7.Schedule</a:t>
            </a:r>
            <a:endParaRPr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C91F3-22E8-45F4-96D0-50433BC198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B50CB68-DE2D-4875-A392-A270D507742A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EB7F9-D630-4CF1-94C6-5E8733ED6D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v2.4.0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FB7E4-13B5-4E29-8C54-FEADC5A29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18</a:t>
            </a:fld>
            <a:endParaRPr lang="ko-KR" altLang="en-US"/>
          </a:p>
        </p:txBody>
      </p:sp>
      <p:graphicFrame>
        <p:nvGraphicFramePr>
          <p:cNvPr id="15" name="표 38">
            <a:extLst>
              <a:ext uri="{FF2B5EF4-FFF2-40B4-BE49-F238E27FC236}">
                <a16:creationId xmlns:a16="http://schemas.microsoft.com/office/drawing/2014/main" id="{956AEA71-E4FE-4CC4-A135-A7C365377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44539"/>
              </p:ext>
            </p:extLst>
          </p:nvPr>
        </p:nvGraphicFramePr>
        <p:xfrm>
          <a:off x="1840710" y="1380787"/>
          <a:ext cx="8510580" cy="4545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372">
                  <a:extLst>
                    <a:ext uri="{9D8B030D-6E8A-4147-A177-3AD203B41FA5}">
                      <a16:colId xmlns:a16="http://schemas.microsoft.com/office/drawing/2014/main" val="1496160732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3707725428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723622162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2697384733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881327330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2196775582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2098548049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459421603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2479721036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2442033855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576269882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3030447500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3474461220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3386600129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1544617519"/>
                    </a:ext>
                  </a:extLst>
                </a:gridCol>
              </a:tblGrid>
              <a:tr h="562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02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03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06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07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08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09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98637"/>
                  </a:ext>
                </a:extLst>
              </a:tr>
              <a:tr h="39832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116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CE5F16FD-6252-42B6-B923-53444B33BD77}"/>
              </a:ext>
            </a:extLst>
          </p:cNvPr>
          <p:cNvGrpSpPr/>
          <p:nvPr/>
        </p:nvGrpSpPr>
        <p:grpSpPr>
          <a:xfrm>
            <a:off x="1840711" y="2021984"/>
            <a:ext cx="2259064" cy="527360"/>
            <a:chOff x="271018" y="2310432"/>
            <a:chExt cx="1627915" cy="52736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A7D340D-0227-4C15-9889-FB8045A131AF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09EF27E-F187-490B-8840-8D5AD2E96CCD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0B48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F726103-E0AB-42DA-AE23-AEB2FB2724BD}"/>
                </a:ext>
              </a:extLst>
            </p:cNvPr>
            <p:cNvSpPr/>
            <p:nvPr/>
          </p:nvSpPr>
          <p:spPr>
            <a:xfrm>
              <a:off x="271018" y="2310432"/>
              <a:ext cx="688397" cy="3135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ko-KR" altLang="en-US" sz="1100" b="1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계획</a:t>
              </a: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AEA6A2-7057-4CE5-AADC-BBC9766EDA99}"/>
              </a:ext>
            </a:extLst>
          </p:cNvPr>
          <p:cNvGrpSpPr/>
          <p:nvPr/>
        </p:nvGrpSpPr>
        <p:grpSpPr>
          <a:xfrm>
            <a:off x="3553051" y="2673220"/>
            <a:ext cx="1114212" cy="527360"/>
            <a:chOff x="271018" y="2310432"/>
            <a:chExt cx="1627915" cy="52736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D73551A-D876-4334-9541-52ABB9B175AB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8497B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30D9151-DB04-44BC-BD04-FB8E1788A354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0B48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9B6AA30-47C0-407B-A054-F737132BE5FC}"/>
                </a:ext>
              </a:extLst>
            </p:cNvPr>
            <p:cNvSpPr/>
            <p:nvPr/>
          </p:nvSpPr>
          <p:spPr>
            <a:xfrm>
              <a:off x="271018" y="2310432"/>
              <a:ext cx="331973" cy="3135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분석</a:t>
              </a:r>
              <a:endParaRPr lang="en-US" altLang="ko-KR" sz="1100" b="1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9490DA0-E2B2-4490-9A18-82B3B2308DA3}"/>
              </a:ext>
            </a:extLst>
          </p:cNvPr>
          <p:cNvGrpSpPr/>
          <p:nvPr/>
        </p:nvGrpSpPr>
        <p:grpSpPr>
          <a:xfrm>
            <a:off x="4118622" y="3280927"/>
            <a:ext cx="1114213" cy="527360"/>
            <a:chOff x="271018" y="2310432"/>
            <a:chExt cx="1627915" cy="52736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D716F74-5449-41BF-B407-153FEDB28893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8497B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E153CA6-2126-465D-BE43-AC59DAA7CE83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0B48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5D15096-A313-4146-8F25-AD45C8671A41}"/>
                </a:ext>
              </a:extLst>
            </p:cNvPr>
            <p:cNvSpPr/>
            <p:nvPr/>
          </p:nvSpPr>
          <p:spPr>
            <a:xfrm>
              <a:off x="271018" y="2310432"/>
              <a:ext cx="443779" cy="3135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ko-KR" altLang="en-US" sz="1100" b="1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설계</a:t>
              </a: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8E540DA-6330-40D5-8142-BA86A03BCBB5}"/>
              </a:ext>
            </a:extLst>
          </p:cNvPr>
          <p:cNvGrpSpPr/>
          <p:nvPr/>
        </p:nvGrpSpPr>
        <p:grpSpPr>
          <a:xfrm>
            <a:off x="5246442" y="3837025"/>
            <a:ext cx="3378988" cy="527360"/>
            <a:chOff x="271018" y="2310432"/>
            <a:chExt cx="1627915" cy="52736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7ACD267-1221-4193-91B4-BF8358B91660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8497B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ECE597-5067-440A-BFA6-27A4ADDBA1C8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0B48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9FBD586-B304-4581-B402-F97415747B1B}"/>
                </a:ext>
              </a:extLst>
            </p:cNvPr>
            <p:cNvSpPr/>
            <p:nvPr/>
          </p:nvSpPr>
          <p:spPr>
            <a:xfrm>
              <a:off x="271018" y="2310432"/>
              <a:ext cx="451171" cy="3135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ko-KR" altLang="en-US" sz="1100" b="1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구현</a:t>
              </a: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7FB1B24-E281-4916-876D-7AEC569C9205}"/>
              </a:ext>
            </a:extLst>
          </p:cNvPr>
          <p:cNvGrpSpPr/>
          <p:nvPr/>
        </p:nvGrpSpPr>
        <p:grpSpPr>
          <a:xfrm>
            <a:off x="8671997" y="4423928"/>
            <a:ext cx="1134534" cy="527360"/>
            <a:chOff x="271018" y="2310432"/>
            <a:chExt cx="1627915" cy="52736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1F9BA56-091F-4843-94E0-812A2B63DADD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8497B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9E3FCCA-852E-4B4A-BDD7-E2FF34ECF591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0B48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8428EE4-6436-49E4-89CC-3E20D03F7AE0}"/>
                </a:ext>
              </a:extLst>
            </p:cNvPr>
            <p:cNvSpPr/>
            <p:nvPr/>
          </p:nvSpPr>
          <p:spPr>
            <a:xfrm>
              <a:off x="271018" y="2310432"/>
              <a:ext cx="679227" cy="3135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ko-KR" altLang="en-US" sz="1100" b="1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시험</a:t>
              </a: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98C223D-7AF9-47EF-85CD-0D6A5AF9C6D4}"/>
              </a:ext>
            </a:extLst>
          </p:cNvPr>
          <p:cNvGrpSpPr/>
          <p:nvPr/>
        </p:nvGrpSpPr>
        <p:grpSpPr>
          <a:xfrm>
            <a:off x="9793832" y="5059604"/>
            <a:ext cx="550332" cy="527360"/>
            <a:chOff x="271018" y="2310432"/>
            <a:chExt cx="1627915" cy="52736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3858914-E152-47F0-B3D7-CA2E8A1D18DF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FB67383-D59C-4E02-8430-A2E8457BCE1A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0B3B6D3-A6CF-4C00-9F3A-2B1AFB817ECA}"/>
                </a:ext>
              </a:extLst>
            </p:cNvPr>
            <p:cNvSpPr/>
            <p:nvPr/>
          </p:nvSpPr>
          <p:spPr>
            <a:xfrm>
              <a:off x="271018" y="2310432"/>
              <a:ext cx="688397" cy="3135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ko-KR" altLang="en-US" sz="1100" b="1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완료</a:t>
              </a: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0" name="TextBox 62">
            <a:extLst>
              <a:ext uri="{FF2B5EF4-FFF2-40B4-BE49-F238E27FC236}">
                <a16:creationId xmlns:a16="http://schemas.microsoft.com/office/drawing/2014/main" id="{4BB93503-7FE4-4C16-AF56-E2E80A0D8F49}"/>
              </a:ext>
            </a:extLst>
          </p:cNvPr>
          <p:cNvSpPr txBox="1"/>
          <p:nvPr/>
        </p:nvSpPr>
        <p:spPr>
          <a:xfrm>
            <a:off x="3602785" y="2509643"/>
            <a:ext cx="676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~ 09.21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1" name="TextBox 63">
            <a:extLst>
              <a:ext uri="{FF2B5EF4-FFF2-40B4-BE49-F238E27FC236}">
                <a16:creationId xmlns:a16="http://schemas.microsoft.com/office/drawing/2014/main" id="{58AB33C6-9D3D-41EA-B775-237C391BC0D9}"/>
              </a:ext>
            </a:extLst>
          </p:cNvPr>
          <p:cNvSpPr txBox="1"/>
          <p:nvPr/>
        </p:nvSpPr>
        <p:spPr>
          <a:xfrm>
            <a:off x="4150208" y="3139150"/>
            <a:ext cx="676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~ 09 30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2" name="TextBox 64">
            <a:extLst>
              <a:ext uri="{FF2B5EF4-FFF2-40B4-BE49-F238E27FC236}">
                <a16:creationId xmlns:a16="http://schemas.microsoft.com/office/drawing/2014/main" id="{7920419C-3E4E-42D3-AE3C-920A38F1649C}"/>
              </a:ext>
            </a:extLst>
          </p:cNvPr>
          <p:cNvSpPr txBox="1"/>
          <p:nvPr/>
        </p:nvSpPr>
        <p:spPr>
          <a:xfrm>
            <a:off x="4699598" y="3762703"/>
            <a:ext cx="676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~ 10. 11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3" name="TextBox 65">
            <a:extLst>
              <a:ext uri="{FF2B5EF4-FFF2-40B4-BE49-F238E27FC236}">
                <a16:creationId xmlns:a16="http://schemas.microsoft.com/office/drawing/2014/main" id="{424959E8-1C3C-48C3-8203-66989333C9B5}"/>
              </a:ext>
            </a:extLst>
          </p:cNvPr>
          <p:cNvSpPr txBox="1"/>
          <p:nvPr/>
        </p:nvSpPr>
        <p:spPr>
          <a:xfrm>
            <a:off x="8090806" y="4340606"/>
            <a:ext cx="676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~ 11. 19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4" name="TextBox 66">
            <a:extLst>
              <a:ext uri="{FF2B5EF4-FFF2-40B4-BE49-F238E27FC236}">
                <a16:creationId xmlns:a16="http://schemas.microsoft.com/office/drawing/2014/main" id="{7FC4BE7F-08FB-461D-8137-619562040A62}"/>
              </a:ext>
            </a:extLst>
          </p:cNvPr>
          <p:cNvSpPr txBox="1"/>
          <p:nvPr/>
        </p:nvSpPr>
        <p:spPr>
          <a:xfrm>
            <a:off x="9286372" y="4966344"/>
            <a:ext cx="676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~ 11. 30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TextBox 67">
            <a:extLst>
              <a:ext uri="{FF2B5EF4-FFF2-40B4-BE49-F238E27FC236}">
                <a16:creationId xmlns:a16="http://schemas.microsoft.com/office/drawing/2014/main" id="{B1B6C6B9-E1A7-42B6-BD28-73694F29E8CB}"/>
              </a:ext>
            </a:extLst>
          </p:cNvPr>
          <p:cNvSpPr txBox="1"/>
          <p:nvPr/>
        </p:nvSpPr>
        <p:spPr>
          <a:xfrm>
            <a:off x="9858221" y="5533836"/>
            <a:ext cx="676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~ 12 06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6714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Schedule Feasibility </a:t>
            </a:r>
            <a:r>
              <a:rPr lang="en-US" altLang="ko-KR" sz="28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(schedule)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272DB2-6CD8-4A6E-9F03-C87869CC30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53EF745-4731-4E05-BBC7-DDAF3D2ABD80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859530-4264-44E7-895A-BD8BA4FFFB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v2.4.0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77069-B8DC-4C65-B034-48D1073B3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19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EE08F1F-EF40-4911-A8FF-A18F7CF9B382}"/>
              </a:ext>
            </a:extLst>
          </p:cNvPr>
          <p:cNvGrpSpPr/>
          <p:nvPr/>
        </p:nvGrpSpPr>
        <p:grpSpPr>
          <a:xfrm>
            <a:off x="186268" y="1089322"/>
            <a:ext cx="5342466" cy="5128683"/>
            <a:chOff x="8467" y="950977"/>
            <a:chExt cx="6214533" cy="569800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F800428-0D6F-4976-8D3B-5C7F8A57F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7" y="950977"/>
              <a:ext cx="6214533" cy="34670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7C588A9-8923-4207-8C62-D27B9B3DE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7" y="4511786"/>
              <a:ext cx="6214533" cy="213719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2D1322-A0E8-4961-BDD0-D95A803F4C21}"/>
              </a:ext>
            </a:extLst>
          </p:cNvPr>
          <p:cNvSpPr txBox="1"/>
          <p:nvPr/>
        </p:nvSpPr>
        <p:spPr>
          <a:xfrm>
            <a:off x="5833532" y="3816488"/>
            <a:ext cx="5867399" cy="21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이전에 실시한 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BOWAK </a:t>
            </a: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프로젝트의 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WBS</a:t>
            </a: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와 일정표이다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과거 프로젝트보다 구현 예정인 프로젝트의 규모가 클 것으로 예상되지만 구현 애플리케이션의  </a:t>
            </a:r>
            <a:r>
              <a:rPr lang="ko-KR" altLang="en-US" sz="1800" b="1" i="1" u="sng" dirty="0">
                <a:solidFill>
                  <a:srgbClr val="0B2227"/>
                </a:solidFill>
                <a:latin typeface="+mn-ea"/>
                <a:ea typeface="+mn-ea"/>
              </a:rPr>
              <a:t>계획기간이 짧고 구현기간이 길어진</a:t>
            </a: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 덕분에 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16</a:t>
            </a: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주차에 걸친 개발 과정이 합리적이라고 판단된다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DA3126-075B-40F3-9877-E490AA311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734" y="1103708"/>
            <a:ext cx="6299198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 flipH="1">
            <a:off x="0" y="0"/>
            <a:ext cx="396240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800" b="0" i="0" u="none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813131-2185-40EA-843C-0865DAF5306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C38975-453B-4C2A-B208-355BD3AA6BB6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05A3CA-8040-41D8-A7A3-B33A98961E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v2.4.0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732E0A-8280-4E06-ABC9-35D4923179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9557A-C1A8-4B93-AE67-9A00C4B0F33C}"/>
              </a:ext>
            </a:extLst>
          </p:cNvPr>
          <p:cNvSpPr txBox="1"/>
          <p:nvPr/>
        </p:nvSpPr>
        <p:spPr>
          <a:xfrm>
            <a:off x="4531591" y="1895177"/>
            <a:ext cx="3509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3. WHY </a:t>
            </a:r>
            <a:r>
              <a:rPr lang="en-US" altLang="ko-KR" dirty="0">
                <a:latin typeface="+mn-ea"/>
                <a:ea typeface="+mn-ea"/>
              </a:rPr>
              <a:t>------------------------ p.5</a:t>
            </a:r>
            <a:endParaRPr lang="en-US" altLang="ko-KR" b="1" dirty="0">
              <a:latin typeface="+mn-ea"/>
              <a:ea typeface="+mn-ea"/>
            </a:endParaRPr>
          </a:p>
          <a:p>
            <a:r>
              <a:rPr lang="en-US" altLang="ko-KR" sz="1800" b="1" dirty="0">
                <a:latin typeface="+mn-ea"/>
                <a:ea typeface="+mn-ea"/>
              </a:rPr>
              <a:t>    - </a:t>
            </a:r>
            <a:r>
              <a:rPr lang="ko-KR" altLang="en-US" sz="1800" b="1" dirty="0">
                <a:latin typeface="+mn-ea"/>
                <a:ea typeface="+mn-ea"/>
              </a:rPr>
              <a:t>문제분석</a:t>
            </a:r>
            <a:endParaRPr lang="en-US" altLang="ko-KR" sz="1800" b="1" dirty="0"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0F4F3-9070-40C2-BB43-28EF208519C2}"/>
              </a:ext>
            </a:extLst>
          </p:cNvPr>
          <p:cNvSpPr txBox="1"/>
          <p:nvPr/>
        </p:nvSpPr>
        <p:spPr>
          <a:xfrm>
            <a:off x="4531591" y="1049506"/>
            <a:ext cx="3509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2. PROBLEM </a:t>
            </a:r>
            <a:r>
              <a:rPr lang="en-US" altLang="ko-KR" dirty="0">
                <a:latin typeface="+mn-ea"/>
                <a:ea typeface="+mn-ea"/>
              </a:rPr>
              <a:t>--------------- p.4</a:t>
            </a:r>
            <a:br>
              <a:rPr lang="en-US" altLang="ko-KR" sz="2400" b="1" dirty="0">
                <a:latin typeface="+mn-ea"/>
                <a:ea typeface="+mn-ea"/>
              </a:rPr>
            </a:br>
            <a:r>
              <a:rPr lang="en-US" altLang="ko-KR" sz="1800" b="1" dirty="0">
                <a:latin typeface="+mn-ea"/>
                <a:ea typeface="+mn-ea"/>
              </a:rPr>
              <a:t>    - </a:t>
            </a:r>
            <a:r>
              <a:rPr lang="ko-KR" altLang="en-US" sz="1800" b="1" dirty="0">
                <a:latin typeface="+mn-ea"/>
                <a:ea typeface="+mn-ea"/>
              </a:rPr>
              <a:t>문제정의</a:t>
            </a:r>
            <a:endParaRPr lang="en-US" altLang="ko-KR" sz="1800" b="1" dirty="0"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CD3BB0-58A4-4544-A35C-DB394D773E06}"/>
              </a:ext>
            </a:extLst>
          </p:cNvPr>
          <p:cNvSpPr txBox="1"/>
          <p:nvPr/>
        </p:nvSpPr>
        <p:spPr>
          <a:xfrm>
            <a:off x="4531591" y="203835"/>
            <a:ext cx="3509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1. Feasibility Study</a:t>
            </a:r>
            <a:r>
              <a:rPr lang="en-US" altLang="ko-KR" dirty="0">
                <a:latin typeface="+mn-ea"/>
                <a:ea typeface="+mn-ea"/>
              </a:rPr>
              <a:t> -- p.3</a:t>
            </a:r>
            <a:br>
              <a:rPr lang="en-US" altLang="ko-KR" sz="2400" b="1" dirty="0">
                <a:latin typeface="+mn-ea"/>
                <a:ea typeface="+mn-ea"/>
              </a:rPr>
            </a:br>
            <a:r>
              <a:rPr lang="en-US" altLang="ko-KR" sz="1800" b="1" dirty="0">
                <a:latin typeface="+mn-ea"/>
                <a:ea typeface="+mn-ea"/>
              </a:rPr>
              <a:t>    - </a:t>
            </a:r>
            <a:r>
              <a:rPr lang="ko-KR" altLang="en-US" sz="1800" b="1" dirty="0">
                <a:latin typeface="+mn-ea"/>
                <a:ea typeface="+mn-ea"/>
              </a:rPr>
              <a:t>타당성 조사 목록</a:t>
            </a:r>
            <a:endParaRPr lang="en-US" altLang="ko-KR" sz="1800" b="1" dirty="0"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3C5B97-CFDF-47F9-88D8-6F72E994E0CC}"/>
              </a:ext>
            </a:extLst>
          </p:cNvPr>
          <p:cNvSpPr txBox="1"/>
          <p:nvPr/>
        </p:nvSpPr>
        <p:spPr>
          <a:xfrm>
            <a:off x="4531591" y="2740848"/>
            <a:ext cx="3509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4. WHAT </a:t>
            </a:r>
            <a:r>
              <a:rPr lang="en-US" altLang="ko-KR" dirty="0">
                <a:latin typeface="+mn-ea"/>
                <a:ea typeface="+mn-ea"/>
              </a:rPr>
              <a:t>--------------------- p.6</a:t>
            </a:r>
          </a:p>
          <a:p>
            <a:r>
              <a:rPr lang="en-US" altLang="ko-KR" sz="1800" b="1" dirty="0">
                <a:latin typeface="+mn-ea"/>
                <a:ea typeface="+mn-ea"/>
              </a:rPr>
              <a:t>    - </a:t>
            </a:r>
            <a:r>
              <a:rPr lang="ko-KR" altLang="en-US" sz="1800" b="1" dirty="0">
                <a:latin typeface="+mn-ea"/>
                <a:ea typeface="+mn-ea"/>
              </a:rPr>
              <a:t>문제정의</a:t>
            </a:r>
            <a:endParaRPr lang="en-US" altLang="ko-KR" sz="1800" b="1" dirty="0">
              <a:latin typeface="+mn-ea"/>
              <a:ea typeface="+mn-ea"/>
            </a:endParaRPr>
          </a:p>
          <a:p>
            <a:r>
              <a:rPr lang="en-US" altLang="ko-KR" sz="1800" b="1" dirty="0">
                <a:latin typeface="+mn-ea"/>
                <a:ea typeface="+mn-ea"/>
              </a:rPr>
              <a:t>    - Cultural Feasibility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9A54D1-AB50-4DA0-8628-E610DB8C9956}"/>
              </a:ext>
            </a:extLst>
          </p:cNvPr>
          <p:cNvSpPr txBox="1"/>
          <p:nvPr/>
        </p:nvSpPr>
        <p:spPr>
          <a:xfrm>
            <a:off x="4531591" y="3863519"/>
            <a:ext cx="35098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5. HOW</a:t>
            </a:r>
            <a:r>
              <a:rPr lang="en-US" altLang="ko-KR" dirty="0">
                <a:latin typeface="+mn-ea"/>
                <a:ea typeface="+mn-ea"/>
              </a:rPr>
              <a:t> ------------------------ p.8</a:t>
            </a:r>
          </a:p>
          <a:p>
            <a:r>
              <a:rPr lang="en-US" altLang="ko-KR" sz="1800" b="1" dirty="0">
                <a:latin typeface="+mn-ea"/>
                <a:ea typeface="+mn-ea"/>
              </a:rPr>
              <a:t>    - </a:t>
            </a:r>
            <a:r>
              <a:rPr lang="ko-KR" altLang="en-US" sz="1800" b="1" dirty="0">
                <a:latin typeface="+mn-ea"/>
                <a:ea typeface="+mn-ea"/>
              </a:rPr>
              <a:t>벤치마킹</a:t>
            </a:r>
            <a:endParaRPr lang="en-US" altLang="ko-KR" sz="1800" b="1" dirty="0">
              <a:latin typeface="+mn-ea"/>
              <a:ea typeface="+mn-ea"/>
            </a:endParaRPr>
          </a:p>
          <a:p>
            <a:r>
              <a:rPr lang="en-US" altLang="ko-KR" sz="1800" b="1" dirty="0">
                <a:latin typeface="+mn-ea"/>
                <a:ea typeface="+mn-ea"/>
              </a:rPr>
              <a:t>    - </a:t>
            </a:r>
            <a:r>
              <a:rPr lang="ko-KR" altLang="en-US" sz="1800" b="1" dirty="0">
                <a:latin typeface="+mn-ea"/>
                <a:ea typeface="+mn-ea"/>
              </a:rPr>
              <a:t>시스템 구성</a:t>
            </a:r>
            <a:endParaRPr lang="en-US" altLang="ko-KR" sz="1800" b="1" dirty="0">
              <a:latin typeface="+mn-ea"/>
              <a:ea typeface="+mn-ea"/>
            </a:endParaRPr>
          </a:p>
          <a:p>
            <a:r>
              <a:rPr lang="en-US" altLang="ko-KR" sz="1800" b="1" dirty="0">
                <a:latin typeface="+mn-ea"/>
                <a:ea typeface="+mn-ea"/>
              </a:rPr>
              <a:t>    - Operational Feasibility</a:t>
            </a:r>
          </a:p>
          <a:p>
            <a:r>
              <a:rPr lang="en-US" altLang="ko-KR" sz="1800" b="1" dirty="0">
                <a:latin typeface="+mn-ea"/>
                <a:ea typeface="+mn-ea"/>
              </a:rPr>
              <a:t>    - </a:t>
            </a:r>
            <a:r>
              <a:rPr lang="ko-KR" altLang="en-US" sz="1800" b="1" dirty="0">
                <a:latin typeface="+mn-ea"/>
                <a:ea typeface="+mn-ea"/>
              </a:rPr>
              <a:t>품질 측정 알고리즘</a:t>
            </a:r>
            <a:endParaRPr lang="en-US" altLang="ko-KR" sz="1800" b="1" dirty="0">
              <a:latin typeface="+mn-ea"/>
              <a:ea typeface="+mn-ea"/>
            </a:endParaRPr>
          </a:p>
          <a:p>
            <a:r>
              <a:rPr lang="en-US" altLang="ko-KR" sz="1800" b="1" dirty="0">
                <a:latin typeface="+mn-ea"/>
                <a:ea typeface="+mn-ea"/>
              </a:rPr>
              <a:t>    - </a:t>
            </a:r>
            <a:r>
              <a:rPr lang="ko-KR" altLang="en-US" sz="1800" b="1" dirty="0">
                <a:latin typeface="+mn-ea"/>
                <a:ea typeface="+mn-ea"/>
              </a:rPr>
              <a:t>정보수집 기술</a:t>
            </a:r>
            <a:endParaRPr lang="en-US" altLang="ko-KR" sz="1800" b="1" dirty="0">
              <a:latin typeface="+mn-ea"/>
              <a:ea typeface="+mn-ea"/>
            </a:endParaRPr>
          </a:p>
          <a:p>
            <a:r>
              <a:rPr lang="en-US" altLang="ko-KR" sz="1800" b="1" dirty="0">
                <a:latin typeface="+mn-ea"/>
                <a:ea typeface="+mn-ea"/>
              </a:rPr>
              <a:t>    - Technical Feasibility</a:t>
            </a:r>
          </a:p>
          <a:p>
            <a:r>
              <a:rPr lang="en-US" altLang="ko-KR" sz="1800" b="1" dirty="0">
                <a:latin typeface="+mn-ea"/>
                <a:ea typeface="+mn-ea"/>
              </a:rPr>
              <a:t>    - Economic Feasibility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DBA2F8-8516-42AA-BFA6-B11DA8793DBD}"/>
              </a:ext>
            </a:extLst>
          </p:cNvPr>
          <p:cNvSpPr txBox="1"/>
          <p:nvPr/>
        </p:nvSpPr>
        <p:spPr>
          <a:xfrm>
            <a:off x="8153400" y="1574648"/>
            <a:ext cx="3509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7. Schedule</a:t>
            </a:r>
            <a:r>
              <a:rPr lang="en-US" altLang="ko-KR" dirty="0">
                <a:latin typeface="+mn-ea"/>
                <a:ea typeface="+mn-ea"/>
              </a:rPr>
              <a:t> --------------- p.18</a:t>
            </a:r>
          </a:p>
          <a:p>
            <a:r>
              <a:rPr lang="en-US" altLang="ko-KR" sz="1800" b="1" dirty="0">
                <a:latin typeface="+mn-ea"/>
                <a:ea typeface="+mn-ea"/>
              </a:rPr>
              <a:t>    - schedule</a:t>
            </a:r>
          </a:p>
          <a:p>
            <a:r>
              <a:rPr lang="en-US" altLang="ko-KR" sz="1800" b="1" dirty="0">
                <a:latin typeface="+mn-ea"/>
                <a:ea typeface="+mn-ea"/>
              </a:rPr>
              <a:t>    - Schedule Feasibility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9B7C9D-AA75-4041-AF68-655DE875244A}"/>
              </a:ext>
            </a:extLst>
          </p:cNvPr>
          <p:cNvSpPr txBox="1"/>
          <p:nvPr/>
        </p:nvSpPr>
        <p:spPr>
          <a:xfrm>
            <a:off x="8153400" y="2770278"/>
            <a:ext cx="3509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8. More…</a:t>
            </a:r>
          </a:p>
          <a:p>
            <a:r>
              <a:rPr lang="en-US" altLang="ko-KR" sz="1800" b="1" dirty="0">
                <a:latin typeface="+mn-ea"/>
                <a:ea typeface="+mn-ea"/>
              </a:rPr>
              <a:t>    - Legal Feasibility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B2B73C-9C9A-4FF8-8586-7D240FFD0E7A}"/>
              </a:ext>
            </a:extLst>
          </p:cNvPr>
          <p:cNvSpPr txBox="1"/>
          <p:nvPr/>
        </p:nvSpPr>
        <p:spPr>
          <a:xfrm>
            <a:off x="8153400" y="203835"/>
            <a:ext cx="35098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6. Stakeholder</a:t>
            </a:r>
            <a:r>
              <a:rPr lang="en-US" altLang="ko-KR" dirty="0">
                <a:latin typeface="+mn-ea"/>
                <a:ea typeface="+mn-ea"/>
              </a:rPr>
              <a:t> ---------- p.15</a:t>
            </a:r>
          </a:p>
          <a:p>
            <a:r>
              <a:rPr lang="en-US" altLang="ko-KR" sz="1800" b="1" dirty="0">
                <a:latin typeface="+mn-ea"/>
                <a:ea typeface="+mn-ea"/>
              </a:rPr>
              <a:t>    - Stakeholder Elicitation</a:t>
            </a:r>
          </a:p>
          <a:p>
            <a:r>
              <a:rPr lang="en-US" altLang="ko-KR" sz="1800" b="1" dirty="0">
                <a:latin typeface="+mn-ea"/>
                <a:ea typeface="+mn-ea"/>
              </a:rPr>
              <a:t>    - Predictive Analysis1</a:t>
            </a:r>
          </a:p>
          <a:p>
            <a:r>
              <a:rPr lang="en-US" altLang="ko-KR" sz="1800" b="1" dirty="0">
                <a:latin typeface="+mn-ea"/>
                <a:ea typeface="+mn-ea"/>
              </a:rPr>
              <a:t>    - Predictive Analysis2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1DDD54-92D5-4347-A498-1A99EC21E078}"/>
              </a:ext>
            </a:extLst>
          </p:cNvPr>
          <p:cNvSpPr/>
          <p:nvPr/>
        </p:nvSpPr>
        <p:spPr>
          <a:xfrm>
            <a:off x="8153399" y="203835"/>
            <a:ext cx="3621809" cy="1292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02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8.Legal Feasibility (more…)</a:t>
            </a:r>
            <a:endParaRPr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C91F3-22E8-45F4-96D0-50433BC198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FD1433D-33DD-4B7D-B9FE-A002744BA699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EB7F9-D630-4CF1-94C6-5E8733ED6D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v2.4.0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FB7E4-13B5-4E29-8C54-FEADC5A29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20</a:t>
            </a:fld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3A9118-D751-4710-81D0-CD012EA74CF1}"/>
              </a:ext>
            </a:extLst>
          </p:cNvPr>
          <p:cNvSpPr txBox="1"/>
          <p:nvPr/>
        </p:nvSpPr>
        <p:spPr>
          <a:xfrm>
            <a:off x="1139822" y="3627693"/>
            <a:ext cx="10036177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모든 논문의 내용은 영리적이든 </a:t>
            </a:r>
            <a:r>
              <a:rPr kumimoji="0" lang="ko-KR" altLang="en-US" sz="16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비영리적이든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 퍼가게 되면 저작권 침해로 법적 처벌이 될 수 있다</a:t>
            </a:r>
            <a:r>
              <a:rPr lang="en-US" altLang="ko-KR" sz="1600" b="1" dirty="0">
                <a:solidFill>
                  <a:srgbClr val="202124"/>
                </a:solidFill>
                <a:latin typeface="+mn-ea"/>
                <a:ea typeface="+mn-e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때문에 </a:t>
            </a:r>
            <a:r>
              <a:rPr lang="en-US" altLang="ko-KR" sz="1600" b="1" dirty="0">
                <a:solidFill>
                  <a:srgbClr val="202124"/>
                </a:solidFill>
                <a:latin typeface="+mn-ea"/>
                <a:ea typeface="+mn-ea"/>
              </a:rPr>
              <a:t>‘</a:t>
            </a: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오픈 액세스 가능한 논문</a:t>
            </a:r>
            <a:r>
              <a:rPr lang="en-US" altLang="ko-KR" sz="1600" b="1" dirty="0">
                <a:solidFill>
                  <a:srgbClr val="202124"/>
                </a:solidFill>
                <a:latin typeface="+mn-ea"/>
                <a:ea typeface="+mn-ea"/>
              </a:rPr>
              <a:t>’</a:t>
            </a: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들의 저작권은 모두 학자들과 협의하여 결정되어야 하는 문제가 존재한다</a:t>
            </a:r>
            <a:r>
              <a:rPr lang="en-US" altLang="ko-KR" sz="1600" b="1" dirty="0">
                <a:solidFill>
                  <a:srgbClr val="202124"/>
                </a:solidFill>
                <a:latin typeface="+mn-ea"/>
                <a:ea typeface="+mn-ea"/>
              </a:rPr>
              <a:t>.</a:t>
            </a: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 </a:t>
            </a:r>
            <a:endParaRPr lang="en-US" altLang="ko-KR" sz="1600" b="1" dirty="0">
              <a:solidFill>
                <a:srgbClr val="202124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실제 출시를 위해서는 </a:t>
            </a:r>
            <a:r>
              <a:rPr lang="en-US" altLang="ko-KR" sz="1600" b="1" dirty="0">
                <a:solidFill>
                  <a:srgbClr val="202124"/>
                </a:solidFill>
                <a:latin typeface="+mn-ea"/>
                <a:ea typeface="+mn-ea"/>
              </a:rPr>
              <a:t>Copyright Clearance Center</a:t>
            </a: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와 같은 각 논문 별로 저작권 허락 구할 수 있는 방안을 모색해야 되고</a:t>
            </a:r>
            <a:r>
              <a:rPr lang="en-US" altLang="ko-KR" sz="1600" b="1" dirty="0">
                <a:solidFill>
                  <a:srgbClr val="202124"/>
                </a:solidFill>
                <a:latin typeface="+mn-ea"/>
                <a:ea typeface="+mn-ea"/>
              </a:rPr>
              <a:t>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이에 </a:t>
            </a:r>
            <a:r>
              <a:rPr kumimoji="0" lang="ko-KR" altLang="en-US" sz="1600" b="1" i="0" u="sng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기존의 법적</a:t>
            </a:r>
            <a:r>
              <a:rPr kumimoji="0" lang="en-US" altLang="ko-KR" sz="1600" b="1" i="0" u="sng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/</a:t>
            </a:r>
            <a:r>
              <a:rPr kumimoji="0" lang="ko-KR" altLang="en-US" sz="1600" b="1" i="0" u="sng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계약적 의무내에서 아직 솔루션이 적절히 </a:t>
            </a:r>
            <a:r>
              <a:rPr kumimoji="0" lang="ko-KR" altLang="en-US" sz="16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</a:rPr>
              <a:t>이루어지지 않았다고 판단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된다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.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FDDF10-704A-41B4-8CED-B3CF527F24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144"/>
          <a:stretch/>
        </p:blipFill>
        <p:spPr>
          <a:xfrm>
            <a:off x="1139823" y="2111824"/>
            <a:ext cx="9893302" cy="998106"/>
          </a:xfrm>
          <a:prstGeom prst="rect">
            <a:avLst/>
          </a:prstGeom>
          <a:ln w="15875">
            <a:solidFill>
              <a:srgbClr val="5A9BD5"/>
            </a:solidFill>
          </a:ln>
        </p:spPr>
      </p:pic>
    </p:spTree>
    <p:extLst>
      <p:ext uri="{BB962C8B-B14F-4D97-AF65-F5344CB8AC3E}">
        <p14:creationId xmlns:p14="http://schemas.microsoft.com/office/powerpoint/2010/main" val="11690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1.Feasibility</a:t>
            </a:r>
            <a:r>
              <a:rPr lang="ko-KR" alt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Study(</a:t>
            </a:r>
            <a:r>
              <a:rPr lang="ko-KR" alt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타당성 조사 테스트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) – </a:t>
            </a:r>
            <a:r>
              <a:rPr lang="en-US" altLang="ko-KR" sz="20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20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r>
              <a:rPr lang="en-US" altLang="ko-KR" sz="20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: what</a:t>
            </a:r>
            <a:r>
              <a:rPr lang="ko-KR" altLang="en-US" sz="20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~ schedule)</a:t>
            </a:r>
            <a:endParaRPr sz="2800" b="0" i="0" u="none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813131-2185-40EA-843C-0865DAF5306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9A869EF-3DB8-4FA5-8C34-A8D404049501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05A3CA-8040-41D8-A7A3-B33A98961E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v2.4.0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732E0A-8280-4E06-ABC9-35D4923179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9EA6F7D-2E1A-4DF4-9A5F-1CE626760A64}"/>
              </a:ext>
            </a:extLst>
          </p:cNvPr>
          <p:cNvGrpSpPr/>
          <p:nvPr/>
        </p:nvGrpSpPr>
        <p:grpSpPr>
          <a:xfrm>
            <a:off x="241300" y="1349500"/>
            <a:ext cx="5943601" cy="4637617"/>
            <a:chOff x="5748867" y="1496761"/>
            <a:chExt cx="5943601" cy="4437339"/>
          </a:xfrm>
        </p:grpSpPr>
        <p:pic>
          <p:nvPicPr>
            <p:cNvPr id="1033" name="Picture 9" descr="Feasibility Analysis Matrix PowerPoint Template | SketchBubble">
              <a:extLst>
                <a:ext uri="{FF2B5EF4-FFF2-40B4-BE49-F238E27FC236}">
                  <a16:creationId xmlns:a16="http://schemas.microsoft.com/office/drawing/2014/main" id="{860B75B3-D54B-494F-8B1E-E092692594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0" t="13584" r="6544" b="6658"/>
            <a:stretch/>
          </p:blipFill>
          <p:spPr bwMode="auto">
            <a:xfrm>
              <a:off x="5748868" y="1831733"/>
              <a:ext cx="5943600" cy="410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EA8A99-9C09-43AF-91B3-B25C3B72C8C2}"/>
                </a:ext>
              </a:extLst>
            </p:cNvPr>
            <p:cNvSpPr txBox="1"/>
            <p:nvPr/>
          </p:nvSpPr>
          <p:spPr>
            <a:xfrm>
              <a:off x="5748867" y="1496761"/>
              <a:ext cx="5943601" cy="338554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600" b="1" dirty="0"/>
                <a:t>FEASIBILTY ANALYSIS MATRIX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B479DD4-3A4E-4F1A-8961-3867B6C6CA0E}"/>
              </a:ext>
            </a:extLst>
          </p:cNvPr>
          <p:cNvSpPr txBox="1"/>
          <p:nvPr/>
        </p:nvSpPr>
        <p:spPr>
          <a:xfrm>
            <a:off x="6383866" y="1837204"/>
            <a:ext cx="55456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*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운영적 타당성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솔루션이 시스템 요구 사항을 얼마나 잘 충족하는지 측정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A222B3-2489-4218-B103-0F29E2849D70}"/>
              </a:ext>
            </a:extLst>
          </p:cNvPr>
          <p:cNvSpPr txBox="1"/>
          <p:nvPr/>
        </p:nvSpPr>
        <p:spPr>
          <a:xfrm>
            <a:off x="6383866" y="2510221"/>
            <a:ext cx="55456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*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문화적 타당성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조직 환경에서 솔루션이 얼마나 잘 수용되는지 측정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043265-951B-4DA0-AC6A-8170027DE70D}"/>
              </a:ext>
            </a:extLst>
          </p:cNvPr>
          <p:cNvSpPr txBox="1"/>
          <p:nvPr/>
        </p:nvSpPr>
        <p:spPr>
          <a:xfrm>
            <a:off x="6383866" y="3183238"/>
            <a:ext cx="55456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*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기술적 타당성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기술 솔루션의 실용성과 기술 자원 및 전문 지식의 가용성 측정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C8C4BD-05BC-49EF-B74F-5883C9492F69}"/>
              </a:ext>
            </a:extLst>
          </p:cNvPr>
          <p:cNvSpPr txBox="1"/>
          <p:nvPr/>
        </p:nvSpPr>
        <p:spPr>
          <a:xfrm>
            <a:off x="6383866" y="3856255"/>
            <a:ext cx="55456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*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일정 타당성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프로젝트 일정이 얼마나 합리적인지 측정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B4DC69-FDC0-4CE6-A115-0BC2F6617DB2}"/>
              </a:ext>
            </a:extLst>
          </p:cNvPr>
          <p:cNvSpPr txBox="1"/>
          <p:nvPr/>
        </p:nvSpPr>
        <p:spPr>
          <a:xfrm>
            <a:off x="6383866" y="4529271"/>
            <a:ext cx="55456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*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경제적 타당성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프로젝트 또는 솔루션의 비용 효율성 측정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70BD8A-A845-462C-B071-EE614729284F}"/>
              </a:ext>
            </a:extLst>
          </p:cNvPr>
          <p:cNvSpPr txBox="1"/>
          <p:nvPr/>
        </p:nvSpPr>
        <p:spPr>
          <a:xfrm>
            <a:off x="6383866" y="1379631"/>
            <a:ext cx="55456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타당성 조사</a:t>
            </a:r>
            <a:r>
              <a:rPr lang="en-US" altLang="ko-KR" sz="1600" b="1" dirty="0">
                <a:solidFill>
                  <a:srgbClr val="202124"/>
                </a:solidFill>
                <a:latin typeface="+mn-ea"/>
                <a:ea typeface="+mn-ea"/>
              </a:rPr>
              <a:t>(Feasibility Study)</a:t>
            </a: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를 위한 </a:t>
            </a:r>
            <a:r>
              <a:rPr lang="en-US" altLang="ko-KR" sz="1600" b="1" dirty="0">
                <a:solidFill>
                  <a:srgbClr val="202124"/>
                </a:solidFill>
                <a:latin typeface="+mn-ea"/>
                <a:ea typeface="+mn-ea"/>
              </a:rPr>
              <a:t>6</a:t>
            </a: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가지 분석 테스트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31851C-0373-49B9-B401-262526EE5941}"/>
              </a:ext>
            </a:extLst>
          </p:cNvPr>
          <p:cNvSpPr txBox="1"/>
          <p:nvPr/>
        </p:nvSpPr>
        <p:spPr>
          <a:xfrm>
            <a:off x="6383866" y="5202287"/>
            <a:ext cx="554566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*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법률적 타당성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기존의 법적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/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계약적 의무내에서 솔루션을 얼마나 잘 구현할 수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dirty="0">
                <a:solidFill>
                  <a:srgbClr val="202124"/>
                </a:solidFill>
                <a:latin typeface="+mn-ea"/>
                <a:ea typeface="+mn-ea"/>
              </a:rPr>
              <a:t>있는지 측정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134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u="none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lang="ko-KR" sz="2800" b="1" i="1" u="none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PROBLEM (문제정의)</a:t>
            </a:r>
            <a:endParaRPr sz="2800" b="0" i="0" u="none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451115" y="3185495"/>
            <a:ext cx="6432922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&lt;문제정의&gt;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논문 작성이 필요한 대학원과 연구원 뿐 아니라 일반 대학에서도 학생들의 학업에 대한 질을 높이기 위해 높은 구독료를 내면서 많은 학술지 사이트와 계약 중이다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813131-2185-40EA-843C-0865DAF5306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32D960-12E4-440A-A278-54BE2688A8B0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05A3CA-8040-41D8-A7A3-B33A98961E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v2.4.0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732E0A-8280-4E06-ABC9-35D4923179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BB56CD-E716-4434-9964-4D1A27C7D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5" y="2989448"/>
            <a:ext cx="4953771" cy="336690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DDA2381-5145-4122-9C20-3FD6FD268869}"/>
              </a:ext>
            </a:extLst>
          </p:cNvPr>
          <p:cNvGrpSpPr/>
          <p:nvPr/>
        </p:nvGrpSpPr>
        <p:grpSpPr>
          <a:xfrm>
            <a:off x="135465" y="1058841"/>
            <a:ext cx="6593102" cy="1866398"/>
            <a:chOff x="347130" y="4623674"/>
            <a:chExt cx="7078137" cy="179194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B28C0F8-33A0-4309-9501-D401C64638E8}"/>
                </a:ext>
              </a:extLst>
            </p:cNvPr>
            <p:cNvSpPr/>
            <p:nvPr/>
          </p:nvSpPr>
          <p:spPr>
            <a:xfrm>
              <a:off x="347130" y="4623674"/>
              <a:ext cx="7078137" cy="1791946"/>
            </a:xfrm>
            <a:prstGeom prst="rect">
              <a:avLst/>
            </a:prstGeom>
            <a:noFill/>
            <a:ln w="19050">
              <a:solidFill>
                <a:srgbClr val="5A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D294575-FDEF-46BA-BBC1-BADA6D87F736}"/>
                </a:ext>
              </a:extLst>
            </p:cNvPr>
            <p:cNvGrpSpPr/>
            <p:nvPr/>
          </p:nvGrpSpPr>
          <p:grpSpPr>
            <a:xfrm>
              <a:off x="397932" y="4682942"/>
              <a:ext cx="6967380" cy="1658250"/>
              <a:chOff x="327680" y="4400494"/>
              <a:chExt cx="6967380" cy="1658250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13C0143-3370-4E8D-A478-54A3EFF21A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80" y="4400494"/>
                <a:ext cx="3109790" cy="698456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7D35DA34-A288-4C76-AD19-CE3FE303A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313" y="5068006"/>
                <a:ext cx="6963747" cy="990738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1640E693-CB67-4DC4-9708-E441D7C31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6933" y="5482266"/>
                <a:ext cx="2198127" cy="0"/>
              </a:xfrm>
              <a:prstGeom prst="line">
                <a:avLst/>
              </a:prstGeom>
              <a:ln w="12700">
                <a:noFill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EC989658-3B1E-4701-BED6-22CFA850F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313" y="5727799"/>
                <a:ext cx="6374287" cy="0"/>
              </a:xfrm>
              <a:prstGeom prst="line">
                <a:avLst/>
              </a:prstGeom>
              <a:ln w="12700">
                <a:noFill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2B12275-DADB-4D9F-91A2-D0323E5DE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544" y="1091994"/>
            <a:ext cx="5184755" cy="1826697"/>
          </a:xfrm>
          <a:prstGeom prst="rect">
            <a:avLst/>
          </a:prstGeom>
          <a:ln w="15875">
            <a:solidFill>
              <a:srgbClr val="5A9BD5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6FBE33-605B-49F6-BDD9-376270E85A33}"/>
              </a:ext>
            </a:extLst>
          </p:cNvPr>
          <p:cNvSpPr txBox="1"/>
          <p:nvPr/>
        </p:nvSpPr>
        <p:spPr>
          <a:xfrm>
            <a:off x="5457955" y="5082236"/>
            <a:ext cx="63052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국책연구기관 한국교육학술정보원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(KERIS)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'2019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년 대학도서관 통계 분석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'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에 따르면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전자저널 구입 비용은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1148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억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2100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만원으로 전체 자료구입비의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50.4%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를 차지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911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u="none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3.</a:t>
            </a:r>
            <a:r>
              <a:rPr lang="ko-KR" sz="2800" b="1" i="1" u="none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WHY (문제분석)</a:t>
            </a:r>
            <a:endParaRPr sz="2800" b="0" i="0" u="none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300231" y="3709856"/>
            <a:ext cx="6266457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&lt;문제분석&gt;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대학교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연구원에서 많은 구독료를 지불하고 구독소장도서를 늘렸지만 </a:t>
            </a:r>
            <a:r>
              <a:rPr lang="ko-KR" altLang="en-US" sz="1800" i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정작 재학생 </a:t>
            </a:r>
            <a:r>
              <a:rPr lang="en-US" altLang="ko-KR" sz="1800" i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800" i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인당 대출 책 수는 감소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하고 있습니다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altLang="ko-KR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대출 수</a:t>
            </a:r>
            <a:r>
              <a:rPr lang="en-US" altLang="ko-KR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</a:t>
            </a:r>
            <a:r>
              <a:rPr lang="ko-KR" alt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도서자료</a:t>
            </a:r>
            <a:r>
              <a:rPr lang="en-US" altLang="ko-KR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~</a:t>
            </a:r>
            <a:r>
              <a:rPr lang="ko-KR" alt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전자자료 등 포함</a:t>
            </a:r>
            <a:r>
              <a:rPr lang="en-US" altLang="ko-KR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때문에 효과적인 학술저널 구독을 위한 새로운 서비스를 제공하는 플랫폼이 필요할 것입니다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813131-2185-40EA-843C-0865DAF5306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DE279A0-59B4-401D-A179-6612167383CA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05A3CA-8040-41D8-A7A3-B33A98961E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v2.4.0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732E0A-8280-4E06-ABC9-35D4923179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DAE5FE0-B7D7-4B35-BC4B-D7BC1B303304}"/>
              </a:ext>
            </a:extLst>
          </p:cNvPr>
          <p:cNvGrpSpPr/>
          <p:nvPr/>
        </p:nvGrpSpPr>
        <p:grpSpPr>
          <a:xfrm>
            <a:off x="754667" y="3737521"/>
            <a:ext cx="4390526" cy="2642818"/>
            <a:chOff x="466290" y="1234070"/>
            <a:chExt cx="6230219" cy="491558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BED2C76-A1C0-4BF7-876D-806BB4A6A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290" y="4596864"/>
              <a:ext cx="6230219" cy="1552792"/>
            </a:xfrm>
            <a:prstGeom prst="rect">
              <a:avLst/>
            </a:prstGeom>
            <a:ln w="12700">
              <a:solidFill>
                <a:srgbClr val="5A9BD5"/>
              </a:solidFill>
            </a:ln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1E340FB-47CF-4A6E-B0F7-40A78CAAD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290" y="1234070"/>
              <a:ext cx="6230219" cy="3362794"/>
            </a:xfrm>
            <a:prstGeom prst="rect">
              <a:avLst/>
            </a:prstGeom>
            <a:ln w="12700">
              <a:solidFill>
                <a:srgbClr val="5A9BD5"/>
              </a:solidFill>
            </a:ln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9F5E0FAE-0571-4812-BB39-612535CE6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67" y="1072582"/>
            <a:ext cx="5866537" cy="2576259"/>
          </a:xfrm>
          <a:prstGeom prst="rect">
            <a:avLst/>
          </a:prstGeom>
          <a:ln w="12700">
            <a:solidFill>
              <a:srgbClr val="5A9BD5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5506FCF-D50F-47F6-BF87-9FAF41933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8484" y="1072582"/>
            <a:ext cx="4390526" cy="2566757"/>
          </a:xfrm>
          <a:prstGeom prst="rect">
            <a:avLst/>
          </a:prstGeom>
          <a:ln w="12700">
            <a:solidFill>
              <a:srgbClr val="5A9BD5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C4A039-E512-46AB-AD33-A507FE358F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7911" y="1087264"/>
            <a:ext cx="2120992" cy="4518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A42F589-282E-49A1-8A85-B6E477EDB2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5643" y="1087265"/>
            <a:ext cx="1713624" cy="3651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4.</a:t>
            </a:r>
            <a:r>
              <a:rPr 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WHAT (문제정의)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7011282" y="3030906"/>
            <a:ext cx="46800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  <a:sym typeface="Arial"/>
              </a:rPr>
              <a:t>세부문제사항</a:t>
            </a:r>
            <a:r>
              <a:rPr lang="en-US" altLang="ko-KR" sz="1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  <a:sym typeface="Arial"/>
              </a:rPr>
              <a:t>(</a:t>
            </a:r>
            <a:r>
              <a:rPr lang="ko-KR" altLang="en-US" sz="1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  <a:sym typeface="Arial"/>
              </a:rPr>
              <a:t>개선사항</a:t>
            </a:r>
            <a:r>
              <a:rPr lang="en-US" altLang="ko-KR" sz="1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  <a:sym typeface="Arial"/>
              </a:rPr>
              <a:t>)</a:t>
            </a:r>
            <a:endParaRPr sz="1600" b="1" i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논문의 품질을 측정하기 번거로운 점</a:t>
            </a:r>
            <a:endParaRPr lang="ko-KR" altLang="en-US" sz="1600" dirty="0">
              <a:latin typeface="+mn-ea"/>
              <a:ea typeface="+mn-ea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저자의 히스토리를 알기 어려운 점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인터페이스가 달라 가독성이 떨어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지는 점</a:t>
            </a:r>
            <a:endParaRPr sz="1600" dirty="0">
              <a:latin typeface="+mn-ea"/>
              <a:ea typeface="+mn-ea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초기 사이트 조작에 익숙하지 않으면 모든 정보를 완전히 활용하기 힘들다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는 점</a:t>
            </a:r>
            <a:endParaRPr sz="16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한눈에 논문을 살펴보기 </a:t>
            </a:r>
            <a:r>
              <a:rPr lang="ko-KR" altLang="en-US" sz="1600" dirty="0">
                <a:latin typeface="+mn-ea"/>
                <a:ea typeface="+mn-ea"/>
              </a:rPr>
              <a:t>어려운 점</a:t>
            </a:r>
            <a:endParaRPr sz="1600" dirty="0">
              <a:latin typeface="+mn-ea"/>
              <a:ea typeface="+mn-ea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최신논문정보를 매번 갱신, 조사하기 힘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든 점</a:t>
            </a:r>
            <a:r>
              <a:rPr 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endParaRPr sz="1600" dirty="0">
              <a:latin typeface="+mn-ea"/>
              <a:ea typeface="+mn-ea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논문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출처</a:t>
            </a:r>
            <a:r>
              <a:rPr 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사이트를 알기 </a:t>
            </a:r>
            <a:r>
              <a:rPr lang="ko-KR" altLang="en-US" sz="1600" dirty="0">
                <a:latin typeface="+mn-ea"/>
                <a:ea typeface="+mn-ea"/>
              </a:rPr>
              <a:t>어렵다는 점</a:t>
            </a:r>
            <a:endParaRPr sz="16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3448" y="1237206"/>
            <a:ext cx="3483244" cy="1961934"/>
          </a:xfrm>
          <a:prstGeom prst="rect">
            <a:avLst/>
          </a:prstGeom>
          <a:noFill/>
          <a:ln w="9525" cap="flat" cmpd="sng">
            <a:solidFill>
              <a:srgbClr val="9DD1FB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1423EA4-28F3-4747-B707-224D0BDBF982}"/>
              </a:ext>
            </a:extLst>
          </p:cNvPr>
          <p:cNvGrpSpPr/>
          <p:nvPr/>
        </p:nvGrpSpPr>
        <p:grpSpPr>
          <a:xfrm>
            <a:off x="171673" y="1237206"/>
            <a:ext cx="3006406" cy="2145208"/>
            <a:chOff x="171673" y="1237206"/>
            <a:chExt cx="3006406" cy="2145208"/>
          </a:xfrm>
        </p:grpSpPr>
        <p:pic>
          <p:nvPicPr>
            <p:cNvPr id="118" name="Google Shape;118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1673" y="1237206"/>
              <a:ext cx="2904810" cy="2145208"/>
            </a:xfrm>
            <a:prstGeom prst="rect">
              <a:avLst/>
            </a:prstGeom>
            <a:noFill/>
            <a:ln w="9525" cap="flat" cmpd="sng">
              <a:solidFill>
                <a:srgbClr val="9DD1FB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19" name="Google Shape;119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03325" y="1253418"/>
              <a:ext cx="1074754" cy="5332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A78A3AA-D89B-409C-9028-26CAAC9A768A}"/>
              </a:ext>
            </a:extLst>
          </p:cNvPr>
          <p:cNvGrpSpPr/>
          <p:nvPr/>
        </p:nvGrpSpPr>
        <p:grpSpPr>
          <a:xfrm>
            <a:off x="171673" y="3588432"/>
            <a:ext cx="2658642" cy="2641940"/>
            <a:chOff x="171673" y="3588432"/>
            <a:chExt cx="2658642" cy="2641940"/>
          </a:xfrm>
        </p:grpSpPr>
        <p:pic>
          <p:nvPicPr>
            <p:cNvPr id="120" name="Google Shape;120;p3"/>
            <p:cNvPicPr preferRelativeResize="0"/>
            <p:nvPr/>
          </p:nvPicPr>
          <p:blipFill rotWithShape="1">
            <a:blip r:embed="rId6">
              <a:alphaModFix/>
            </a:blip>
            <a:srcRect b="15060"/>
            <a:stretch/>
          </p:blipFill>
          <p:spPr>
            <a:xfrm>
              <a:off x="171673" y="3764894"/>
              <a:ext cx="2658642" cy="2465478"/>
            </a:xfrm>
            <a:prstGeom prst="rect">
              <a:avLst/>
            </a:prstGeom>
            <a:noFill/>
            <a:ln w="9525" cap="flat" cmpd="sng">
              <a:solidFill>
                <a:srgbClr val="9DD1FB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21" name="Google Shape;121;p3"/>
            <p:cNvPicPr preferRelativeResize="0"/>
            <p:nvPr/>
          </p:nvPicPr>
          <p:blipFill rotWithShape="1">
            <a:blip r:embed="rId7">
              <a:alphaModFix/>
            </a:blip>
            <a:srcRect t="21150"/>
            <a:stretch/>
          </p:blipFill>
          <p:spPr>
            <a:xfrm>
              <a:off x="1340550" y="3588432"/>
              <a:ext cx="1300152" cy="2956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EE6356D-E8A7-4CCB-9C47-596ED37BEBD4}"/>
              </a:ext>
            </a:extLst>
          </p:cNvPr>
          <p:cNvGrpSpPr/>
          <p:nvPr/>
        </p:nvGrpSpPr>
        <p:grpSpPr>
          <a:xfrm>
            <a:off x="3139082" y="3924913"/>
            <a:ext cx="3673100" cy="2305165"/>
            <a:chOff x="3139082" y="3924913"/>
            <a:chExt cx="3673100" cy="2305165"/>
          </a:xfrm>
        </p:grpSpPr>
        <p:pic>
          <p:nvPicPr>
            <p:cNvPr id="122" name="Google Shape;122;p3"/>
            <p:cNvPicPr preferRelativeResize="0"/>
            <p:nvPr/>
          </p:nvPicPr>
          <p:blipFill rotWithShape="1">
            <a:blip r:embed="rId8">
              <a:alphaModFix/>
            </a:blip>
            <a:srcRect b="12008"/>
            <a:stretch/>
          </p:blipFill>
          <p:spPr>
            <a:xfrm>
              <a:off x="3139082" y="3924913"/>
              <a:ext cx="3567610" cy="2305165"/>
            </a:xfrm>
            <a:prstGeom prst="rect">
              <a:avLst/>
            </a:prstGeom>
            <a:noFill/>
            <a:ln w="9525" cap="flat" cmpd="sng">
              <a:solidFill>
                <a:srgbClr val="9DD1FB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23" name="Google Shape;123;p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754759" y="4072978"/>
              <a:ext cx="1057423" cy="3429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25" name="Google Shape;125;p3"/>
          <p:cNvCxnSpPr/>
          <p:nvPr/>
        </p:nvCxnSpPr>
        <p:spPr>
          <a:xfrm rot="10800000">
            <a:off x="7033407" y="2922053"/>
            <a:ext cx="4680000" cy="0"/>
          </a:xfrm>
          <a:prstGeom prst="straightConnector1">
            <a:avLst/>
          </a:prstGeom>
          <a:noFill/>
          <a:ln w="19050" cap="flat" cmpd="sng">
            <a:solidFill>
              <a:srgbClr val="9DD1F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272DB2-6CD8-4A6E-9F03-C87869CC30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C9B8371-1374-433D-BA9B-5DC09E7BAB3A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859530-4264-44E7-895A-BD8BA4FFFB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v2.4.0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77069-B8DC-4C65-B034-48D1073B3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F29189-EB91-44C7-8693-04E547F6989B}"/>
              </a:ext>
            </a:extLst>
          </p:cNvPr>
          <p:cNvSpPr txBox="1"/>
          <p:nvPr/>
        </p:nvSpPr>
        <p:spPr>
          <a:xfrm>
            <a:off x="6955253" y="1166583"/>
            <a:ext cx="51366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옆</a:t>
            </a:r>
            <a:r>
              <a:rPr lang="ko-KR" altLang="en-US" sz="1600" dirty="0">
                <a:latin typeface="+mn-ea"/>
                <a:ea typeface="+mn-ea"/>
              </a:rPr>
              <a:t> 사진처럼 학술지 사이트별 인기논문목록 조차 제공되는 논문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서비스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이 천차만별이다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r>
              <a:rPr lang="ko-KR" altLang="en-US" sz="1600" dirty="0">
                <a:latin typeface="+mn-ea"/>
                <a:ea typeface="+mn-ea"/>
              </a:rPr>
              <a:t>때문에 학술지 사이트별 </a:t>
            </a:r>
            <a:r>
              <a:rPr lang="ko-KR" altLang="en-US" sz="1600" u="sng" dirty="0">
                <a:solidFill>
                  <a:srgbClr val="FF0000"/>
                </a:solidFill>
                <a:latin typeface="+mn-ea"/>
                <a:ea typeface="+mn-ea"/>
              </a:rPr>
              <a:t>치중된 분야</a:t>
            </a:r>
            <a:r>
              <a:rPr lang="ko-KR" altLang="en-US" sz="1600" dirty="0">
                <a:latin typeface="+mn-ea"/>
                <a:ea typeface="+mn-ea"/>
              </a:rPr>
              <a:t>와 </a:t>
            </a:r>
            <a:r>
              <a:rPr lang="ko-KR" altLang="en-US" sz="1600" u="sng" dirty="0">
                <a:solidFill>
                  <a:srgbClr val="FF0000"/>
                </a:solidFill>
                <a:latin typeface="+mn-ea"/>
                <a:ea typeface="+mn-ea"/>
              </a:rPr>
              <a:t>논문 품질</a:t>
            </a:r>
            <a:r>
              <a:rPr lang="ko-KR" altLang="en-US" sz="1600" dirty="0">
                <a:latin typeface="+mn-ea"/>
                <a:ea typeface="+mn-ea"/>
              </a:rPr>
              <a:t>에 대한 정보를 </a:t>
            </a:r>
            <a:r>
              <a:rPr lang="ko-KR" altLang="en-US" sz="1600" u="sng" dirty="0">
                <a:latin typeface="+mn-ea"/>
                <a:ea typeface="+mn-ea"/>
              </a:rPr>
              <a:t>수집 및 측정</a:t>
            </a:r>
            <a:r>
              <a:rPr lang="ko-KR" altLang="en-US" sz="1600" dirty="0">
                <a:latin typeface="+mn-ea"/>
                <a:ea typeface="+mn-ea"/>
              </a:rPr>
              <a:t>하고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가공된 정보를 통해 구독자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기관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가 원하는 논문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인기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토픽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으로 데이터를 정렬하고 학술저널 찾아 구독할 수 있도록 한다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Cultural Feasibility (what)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272DB2-6CD8-4A6E-9F03-C87869CC30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7BC67E3-9051-4EA7-BD27-3D31E70D2BB8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859530-4264-44E7-895A-BD8BA4FFFB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v2.4.0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77069-B8DC-4C65-B034-48D1073B3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F29189-EB91-44C7-8693-04E547F6989B}"/>
              </a:ext>
            </a:extLst>
          </p:cNvPr>
          <p:cNvSpPr txBox="1"/>
          <p:nvPr/>
        </p:nvSpPr>
        <p:spPr>
          <a:xfrm>
            <a:off x="1235455" y="3640981"/>
            <a:ext cx="444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국내 학위논문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ko-KR" altLang="en-US" sz="1800" dirty="0">
                <a:latin typeface="+mn-ea"/>
                <a:ea typeface="+mn-ea"/>
              </a:rPr>
              <a:t>학술지논문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ko-KR" altLang="en-US" sz="1800" dirty="0">
                <a:latin typeface="+mn-ea"/>
                <a:ea typeface="+mn-ea"/>
              </a:rPr>
              <a:t>학술지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ko-KR" altLang="en-US" sz="1800" dirty="0">
                <a:latin typeface="+mn-ea"/>
                <a:ea typeface="+mn-ea"/>
              </a:rPr>
              <a:t>단행본</a:t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ko-KR" altLang="en-US" sz="1800" dirty="0">
                <a:latin typeface="+mn-ea"/>
                <a:ea typeface="+mn-ea"/>
              </a:rPr>
              <a:t>해외 학술지 등 검색 및 링크 제공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F71D69-5856-479F-B189-CEC2D5968F84}"/>
              </a:ext>
            </a:extLst>
          </p:cNvPr>
          <p:cNvSpPr txBox="1"/>
          <p:nvPr/>
        </p:nvSpPr>
        <p:spPr>
          <a:xfrm>
            <a:off x="6581361" y="3640981"/>
            <a:ext cx="421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국내 </a:t>
            </a:r>
            <a:r>
              <a:rPr lang="ko-KR" altLang="en-US" sz="1800" dirty="0" err="1">
                <a:latin typeface="+mn-ea"/>
                <a:ea typeface="+mn-ea"/>
              </a:rPr>
              <a:t>오픈액세스</a:t>
            </a:r>
            <a:r>
              <a:rPr lang="ko-KR" altLang="en-US" sz="1800" dirty="0">
                <a:latin typeface="+mn-ea"/>
                <a:ea typeface="+mn-ea"/>
              </a:rPr>
              <a:t> 학술 활동을 지원하며</a:t>
            </a:r>
            <a:r>
              <a:rPr lang="en-US" altLang="ko-KR" sz="1800" dirty="0">
                <a:latin typeface="+mn-ea"/>
                <a:ea typeface="+mn-ea"/>
              </a:rPr>
              <a:t>, 30,670,801</a:t>
            </a:r>
            <a:r>
              <a:rPr lang="ko-KR" altLang="en-US" sz="1800" dirty="0">
                <a:latin typeface="+mn-ea"/>
                <a:ea typeface="+mn-ea"/>
              </a:rPr>
              <a:t>개의 논문을 공유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EC5A55-37A1-4CD4-8A04-393A25B88386}"/>
              </a:ext>
            </a:extLst>
          </p:cNvPr>
          <p:cNvSpPr txBox="1"/>
          <p:nvPr/>
        </p:nvSpPr>
        <p:spPr>
          <a:xfrm>
            <a:off x="1079355" y="4638446"/>
            <a:ext cx="1003328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latin typeface="+mn-ea"/>
                <a:ea typeface="+mn-ea"/>
              </a:rPr>
              <a:t>이미 </a:t>
            </a:r>
            <a:r>
              <a:rPr lang="en-US" altLang="ko-KR" sz="1800" b="1" dirty="0">
                <a:latin typeface="+mn-ea"/>
                <a:ea typeface="+mn-ea"/>
              </a:rPr>
              <a:t>RISS</a:t>
            </a:r>
            <a:r>
              <a:rPr lang="ko-KR" altLang="en-US" sz="1800" b="1" dirty="0">
                <a:latin typeface="+mn-ea"/>
                <a:ea typeface="+mn-ea"/>
              </a:rPr>
              <a:t>와 </a:t>
            </a:r>
            <a:r>
              <a:rPr lang="en-US" altLang="ko-KR" sz="1800" b="1" dirty="0">
                <a:latin typeface="+mn-ea"/>
                <a:ea typeface="+mn-ea"/>
              </a:rPr>
              <a:t>KOAR </a:t>
            </a:r>
            <a:r>
              <a:rPr lang="ko-KR" altLang="en-US" sz="1800" b="1" dirty="0">
                <a:latin typeface="+mn-ea"/>
                <a:ea typeface="+mn-ea"/>
              </a:rPr>
              <a:t>같은 타학술저널 논문정보나 </a:t>
            </a:r>
            <a:r>
              <a:rPr lang="ko-KR" altLang="en-US" sz="1800" b="1" dirty="0" err="1">
                <a:latin typeface="+mn-ea"/>
                <a:ea typeface="+mn-ea"/>
              </a:rPr>
              <a:t>오픈액세스</a:t>
            </a:r>
            <a:r>
              <a:rPr lang="ko-KR" altLang="en-US" sz="1800" b="1" dirty="0">
                <a:latin typeface="+mn-ea"/>
                <a:ea typeface="+mn-ea"/>
              </a:rPr>
              <a:t> 학술자료를 보유 및 관리하여 운영되고 있다</a:t>
            </a:r>
            <a:r>
              <a:rPr lang="en-US" altLang="ko-KR" sz="1800" b="1" dirty="0">
                <a:latin typeface="+mn-ea"/>
                <a:ea typeface="+mn-ea"/>
              </a:rPr>
              <a:t>. </a:t>
            </a:r>
            <a:r>
              <a:rPr lang="ko-KR" altLang="en-US" sz="1800" b="1" u="sng" dirty="0">
                <a:latin typeface="+mn-ea"/>
                <a:ea typeface="+mn-ea"/>
              </a:rPr>
              <a:t>개발 애플리케이션</a:t>
            </a:r>
            <a:r>
              <a:rPr lang="ko-KR" altLang="en-US" sz="1800" b="1" dirty="0">
                <a:latin typeface="+mn-ea"/>
                <a:ea typeface="+mn-ea"/>
              </a:rPr>
              <a:t> 또한 유사한 환경으로 구축되기에 일반 학술저널 이용자에게 거부감 없는 콘텐츠로 자리 잡을 것이라 판단된다</a:t>
            </a:r>
            <a:r>
              <a:rPr lang="en-US" altLang="ko-KR" sz="1800" b="1" dirty="0">
                <a:latin typeface="+mn-ea"/>
                <a:ea typeface="+mn-ea"/>
              </a:rPr>
              <a:t>.</a:t>
            </a:r>
            <a:endParaRPr lang="ko-KR" altLang="en-US" sz="1800" b="1" dirty="0">
              <a:latin typeface="+mn-ea"/>
              <a:ea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0927CCC-21C4-42E7-A195-3C7F1B82C6AD}"/>
              </a:ext>
            </a:extLst>
          </p:cNvPr>
          <p:cNvGrpSpPr/>
          <p:nvPr/>
        </p:nvGrpSpPr>
        <p:grpSpPr>
          <a:xfrm>
            <a:off x="1343705" y="1228690"/>
            <a:ext cx="4201444" cy="2386578"/>
            <a:chOff x="1369106" y="1186356"/>
            <a:chExt cx="4201444" cy="2386578"/>
          </a:xfrm>
        </p:grpSpPr>
        <p:pic>
          <p:nvPicPr>
            <p:cNvPr id="16" name="Google Shape;118;p3">
              <a:extLst>
                <a:ext uri="{FF2B5EF4-FFF2-40B4-BE49-F238E27FC236}">
                  <a16:creationId xmlns:a16="http://schemas.microsoft.com/office/drawing/2014/main" id="{220411FC-2254-4E17-99A6-5D8548E23A4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69106" y="1186356"/>
              <a:ext cx="4201443" cy="2386578"/>
            </a:xfrm>
            <a:prstGeom prst="rect">
              <a:avLst/>
            </a:prstGeom>
            <a:noFill/>
            <a:ln w="9525" cap="flat" cmpd="sng">
              <a:solidFill>
                <a:srgbClr val="9DD1FB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0" name="Google Shape;119;p3">
              <a:extLst>
                <a:ext uri="{FF2B5EF4-FFF2-40B4-BE49-F238E27FC236}">
                  <a16:creationId xmlns:a16="http://schemas.microsoft.com/office/drawing/2014/main" id="{F4323453-515E-4543-B5FB-8E43C2B8088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80267" y="1203602"/>
              <a:ext cx="2590283" cy="8707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5219DFC-FE23-4AA8-82A1-C8CE45EAA773}"/>
              </a:ext>
            </a:extLst>
          </p:cNvPr>
          <p:cNvGrpSpPr/>
          <p:nvPr/>
        </p:nvGrpSpPr>
        <p:grpSpPr>
          <a:xfrm>
            <a:off x="6596048" y="1228690"/>
            <a:ext cx="4201443" cy="2386579"/>
            <a:chOff x="6621449" y="1186355"/>
            <a:chExt cx="4201443" cy="2386579"/>
          </a:xfrm>
        </p:grpSpPr>
        <p:pic>
          <p:nvPicPr>
            <p:cNvPr id="22" name="Google Shape;122;p3">
              <a:extLst>
                <a:ext uri="{FF2B5EF4-FFF2-40B4-BE49-F238E27FC236}">
                  <a16:creationId xmlns:a16="http://schemas.microsoft.com/office/drawing/2014/main" id="{3A1F12BF-1AE6-4125-9D0F-9259AA75DAA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12008"/>
            <a:stretch/>
          </p:blipFill>
          <p:spPr>
            <a:xfrm>
              <a:off x="6621449" y="1186355"/>
              <a:ext cx="4201443" cy="2386579"/>
            </a:xfrm>
            <a:prstGeom prst="rect">
              <a:avLst/>
            </a:prstGeom>
            <a:noFill/>
            <a:ln w="9525" cap="flat" cmpd="sng">
              <a:solidFill>
                <a:srgbClr val="9DD1FB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" name="Google Shape;123;p3">
              <a:extLst>
                <a:ext uri="{FF2B5EF4-FFF2-40B4-BE49-F238E27FC236}">
                  <a16:creationId xmlns:a16="http://schemas.microsoft.com/office/drawing/2014/main" id="{83D1172F-EBC6-47EF-9FE3-C6FE7F981C21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619067" y="1188921"/>
              <a:ext cx="2190753" cy="76688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6383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5.</a:t>
            </a:r>
            <a:r>
              <a:rPr 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HOW (문제해결 설계)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2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벤치마킹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856" y="1866031"/>
            <a:ext cx="3600000" cy="3600000"/>
          </a:xfrm>
          <a:prstGeom prst="rect">
            <a:avLst/>
          </a:prstGeom>
          <a:noFill/>
          <a:ln w="9525" cap="flat" cmpd="sng">
            <a:solidFill>
              <a:srgbClr val="9DD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9926" y="1866031"/>
            <a:ext cx="3600000" cy="3600000"/>
          </a:xfrm>
          <a:prstGeom prst="rect">
            <a:avLst/>
          </a:prstGeom>
          <a:noFill/>
          <a:ln w="9525" cap="flat" cmpd="sng">
            <a:solidFill>
              <a:srgbClr val="9DD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6368" y="1866031"/>
            <a:ext cx="3600000" cy="3600000"/>
          </a:xfrm>
          <a:prstGeom prst="rect">
            <a:avLst/>
          </a:prstGeom>
          <a:noFill/>
          <a:ln w="9525" cap="flat" cmpd="sng">
            <a:solidFill>
              <a:srgbClr val="9DD1FB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37" name="Google Shape;137;p4"/>
          <p:cNvCxnSpPr/>
          <p:nvPr/>
        </p:nvCxnSpPr>
        <p:spPr>
          <a:xfrm rot="10800000">
            <a:off x="352926" y="1697601"/>
            <a:ext cx="11373853" cy="0"/>
          </a:xfrm>
          <a:prstGeom prst="straightConnector1">
            <a:avLst/>
          </a:prstGeom>
          <a:noFill/>
          <a:ln w="19050" cap="flat" cmpd="sng">
            <a:solidFill>
              <a:srgbClr val="9DD1F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4"/>
          <p:cNvSpPr/>
          <p:nvPr/>
        </p:nvSpPr>
        <p:spPr>
          <a:xfrm>
            <a:off x="352926" y="1251289"/>
            <a:ext cx="2302043" cy="446312"/>
          </a:xfrm>
          <a:prstGeom prst="trapezoid">
            <a:avLst>
              <a:gd name="adj" fmla="val 68133"/>
            </a:avLst>
          </a:prstGeom>
          <a:solidFill>
            <a:srgbClr val="BBD6EE"/>
          </a:solidFill>
          <a:ln w="12700" cap="flat" cmpd="sng">
            <a:solidFill>
              <a:srgbClr val="9DD1F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벤치마킹 사이트</a:t>
            </a:r>
            <a:endParaRPr dirty="0"/>
          </a:p>
        </p:txBody>
      </p:sp>
      <p:sp>
        <p:nvSpPr>
          <p:cNvPr id="139" name="Google Shape;139;p4"/>
          <p:cNvSpPr txBox="1"/>
          <p:nvPr/>
        </p:nvSpPr>
        <p:spPr>
          <a:xfrm>
            <a:off x="285856" y="5522166"/>
            <a:ext cx="3600000" cy="50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Malgun Gothic"/>
              <a:buNone/>
            </a:pPr>
            <a:r>
              <a:rPr lang="ko-KR" sz="1600" b="1">
                <a:solidFill>
                  <a:srgbClr val="202124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외부 사이트 크롤링 활용 부분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249926" y="5522166"/>
            <a:ext cx="3600000" cy="50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Malgun Gothic"/>
              <a:buNone/>
            </a:pPr>
            <a:r>
              <a:rPr lang="ko-KR" sz="1600" b="1" dirty="0">
                <a:solidFill>
                  <a:srgbClr val="202124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[논문] </a:t>
            </a:r>
            <a:r>
              <a:rPr lang="ko-KR" altLang="en-US" sz="1600" b="1" dirty="0">
                <a:solidFill>
                  <a:srgbClr val="202124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리뷰</a:t>
            </a:r>
            <a:r>
              <a:rPr lang="ko-KR" sz="1600" b="1" dirty="0">
                <a:solidFill>
                  <a:srgbClr val="202124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 정보 및 링크 제공 부분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8246368" y="5522166"/>
            <a:ext cx="36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Malgun Gothic"/>
              <a:buNone/>
            </a:pPr>
            <a:r>
              <a:rPr lang="ko-KR" sz="1600" b="1">
                <a:solidFill>
                  <a:srgbClr val="202124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유사 사이트와 차별성 확보 부분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2" name="Google Shape;142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2625" y="1866025"/>
            <a:ext cx="2396700" cy="2397000"/>
          </a:xfrm>
          <a:prstGeom prst="rect">
            <a:avLst/>
          </a:prstGeom>
          <a:noFill/>
          <a:ln w="9525" cap="flat" cmpd="sng">
            <a:solidFill>
              <a:srgbClr val="74BFF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09BD7B-BF0F-4717-838D-A035931375C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8416CB3-3642-4CDA-AF4B-100D86F9E95F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7EE7E-2A0E-49BE-B5D8-89AC9E84C9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v2.4.0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4881B5-A095-4497-AE19-89D0113943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5.</a:t>
            </a:r>
            <a:r>
              <a:rPr 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HOW (문제해결 설계)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시스템 설계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1" name="Google Shape;151;p5"/>
          <p:cNvGrpSpPr/>
          <p:nvPr/>
        </p:nvGrpSpPr>
        <p:grpSpPr>
          <a:xfrm>
            <a:off x="1352460" y="2129578"/>
            <a:ext cx="9486912" cy="2781249"/>
            <a:chOff x="1569157" y="2591540"/>
            <a:chExt cx="8618198" cy="2458237"/>
          </a:xfrm>
        </p:grpSpPr>
        <p:sp>
          <p:nvSpPr>
            <p:cNvPr id="152" name="Google Shape;152;p5"/>
            <p:cNvSpPr/>
            <p:nvPr/>
          </p:nvSpPr>
          <p:spPr>
            <a:xfrm>
              <a:off x="6567450" y="3329802"/>
              <a:ext cx="1788901" cy="531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53" name="Google Shape;153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21379" y="2748426"/>
              <a:ext cx="1859925" cy="18569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4" name="Google Shape;154;p5"/>
            <p:cNvGrpSpPr/>
            <p:nvPr/>
          </p:nvGrpSpPr>
          <p:grpSpPr>
            <a:xfrm>
              <a:off x="5346162" y="2591540"/>
              <a:ext cx="1499675" cy="2199125"/>
              <a:chOff x="4509575" y="1801450"/>
              <a:chExt cx="1499675" cy="2199125"/>
            </a:xfrm>
          </p:grpSpPr>
          <p:pic>
            <p:nvPicPr>
              <p:cNvPr id="155" name="Google Shape;155;p5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509575" y="2500900"/>
                <a:ext cx="1499675" cy="1499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Google Shape;156;p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712775" y="1801450"/>
                <a:ext cx="880774" cy="699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7" name="Google Shape;157;p5"/>
            <p:cNvGrpSpPr/>
            <p:nvPr/>
          </p:nvGrpSpPr>
          <p:grpSpPr>
            <a:xfrm>
              <a:off x="8356351" y="2777177"/>
              <a:ext cx="1788900" cy="1799425"/>
              <a:chOff x="6733176" y="1657825"/>
              <a:chExt cx="1788900" cy="1799425"/>
            </a:xfrm>
          </p:grpSpPr>
          <p:pic>
            <p:nvPicPr>
              <p:cNvPr id="158" name="Google Shape;158;p5"/>
              <p:cNvPicPr preferRelativeResize="0"/>
              <p:nvPr/>
            </p:nvPicPr>
            <p:blipFill rotWithShape="1">
              <a:blip r:embed="rId6">
                <a:alphaModFix/>
              </a:blip>
              <a:srcRect t="41499"/>
              <a:stretch/>
            </p:blipFill>
            <p:spPr>
              <a:xfrm>
                <a:off x="6733176" y="2394446"/>
                <a:ext cx="1788900" cy="10628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5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264965" y="1657825"/>
                <a:ext cx="725326" cy="7366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0" name="Google Shape;160;p5"/>
            <p:cNvSpPr/>
            <p:nvPr/>
          </p:nvSpPr>
          <p:spPr>
            <a:xfrm>
              <a:off x="3970404" y="3467952"/>
              <a:ext cx="1421413" cy="2550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1569157" y="3467952"/>
              <a:ext cx="361200" cy="2550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8153955" y="4668777"/>
              <a:ext cx="20334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lang="ko-KR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New Service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4545900" y="4668777"/>
              <a:ext cx="29235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38100" lvl="0" indent="0" algn="ctr" rtl="0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124"/>
                </a:buClr>
                <a:buSzPts val="1600"/>
                <a:buFont typeface="Malgun Gothic"/>
                <a:buNone/>
              </a:pPr>
              <a:r>
                <a:rPr lang="ko-KR" sz="1600" b="1">
                  <a:solidFill>
                    <a:srgbClr val="202124"/>
                  </a:solidFill>
                  <a:highlight>
                    <a:srgbClr val="F8F9FA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Integration Information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1961940" y="4668777"/>
              <a:ext cx="1978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38100" lvl="0" indent="0" algn="ctr" rtl="0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124"/>
                </a:buClr>
                <a:buSzPts val="1600"/>
                <a:buFont typeface="Malgun Gothic"/>
                <a:buNone/>
              </a:pPr>
              <a:r>
                <a:rPr lang="ko-KR" sz="1600" b="1">
                  <a:solidFill>
                    <a:srgbClr val="202124"/>
                  </a:solidFill>
                  <a:highlight>
                    <a:srgbClr val="F8F9FA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Web Crawling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5" name="Google Shape;165;p5"/>
          <p:cNvSpPr txBox="1"/>
          <p:nvPr/>
        </p:nvSpPr>
        <p:spPr>
          <a:xfrm>
            <a:off x="1715754" y="4922685"/>
            <a:ext cx="2316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Malgun Gothic"/>
              <a:buNone/>
            </a:pPr>
            <a:r>
              <a:rPr lang="ko-KR" sz="1600" b="1" dirty="0">
                <a:solidFill>
                  <a:srgbClr val="202124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정보수집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5060479" y="4922685"/>
            <a:ext cx="2316600" cy="50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alt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통합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8610600" y="4922685"/>
            <a:ext cx="2316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만족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42E603-7A21-41FB-8DFA-984175A115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884206D-3203-4E7A-8663-EE1D29622F3E}" type="datetime1">
              <a:rPr lang="ko-KR" altLang="en-US" smtClean="0"/>
              <a:t>2021-10-02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634C44-1E1E-45C4-85B5-C75858389A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v2.4.0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785248-D1F7-47D4-99C5-54CC928647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1475</Words>
  <Application>Microsoft Office PowerPoint</Application>
  <PresentationFormat>와이드스크린</PresentationFormat>
  <Paragraphs>289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맑은 고딕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임 창민</cp:lastModifiedBy>
  <cp:revision>234</cp:revision>
  <dcterms:created xsi:type="dcterms:W3CDTF">2021-09-02T07:12:19Z</dcterms:created>
  <dcterms:modified xsi:type="dcterms:W3CDTF">2021-10-02T05:48:34Z</dcterms:modified>
</cp:coreProperties>
</file>