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>
        <p:scale>
          <a:sx n="33" d="100"/>
          <a:sy n="33" d="100"/>
        </p:scale>
        <p:origin x="2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EF3-ED0E-4DD6-8F73-99E0C8ECC7C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B39-1739-43A3-A826-A6EAB4D82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4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EF3-ED0E-4DD6-8F73-99E0C8ECC7C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B39-1739-43A3-A826-A6EAB4D82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EF3-ED0E-4DD6-8F73-99E0C8ECC7C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B39-1739-43A3-A826-A6EAB4D82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76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EF3-ED0E-4DD6-8F73-99E0C8ECC7C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B39-1739-43A3-A826-A6EAB4D82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1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EF3-ED0E-4DD6-8F73-99E0C8ECC7C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B39-1739-43A3-A826-A6EAB4D82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8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EF3-ED0E-4DD6-8F73-99E0C8ECC7C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B39-1739-43A3-A826-A6EAB4D82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EF3-ED0E-4DD6-8F73-99E0C8ECC7C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B39-1739-43A3-A826-A6EAB4D82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EF3-ED0E-4DD6-8F73-99E0C8ECC7C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B39-1739-43A3-A826-A6EAB4D82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8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EF3-ED0E-4DD6-8F73-99E0C8ECC7C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B39-1739-43A3-A826-A6EAB4D82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EF3-ED0E-4DD6-8F73-99E0C8ECC7C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B39-1739-43A3-A826-A6EAB4D82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2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EF3-ED0E-4DD6-8F73-99E0C8ECC7C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2B39-1739-43A3-A826-A6EAB4D82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9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0EF3-ED0E-4DD6-8F73-99E0C8ECC7C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2B39-1739-43A3-A826-A6EAB4D82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C005-D5BF-49E4-908D-6F22AFD7A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347" y="2286000"/>
            <a:ext cx="20633253" cy="309880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b="1" dirty="0" err="1">
                <a:solidFill>
                  <a:schemeClr val="bg1"/>
                </a:solidFill>
              </a:rPr>
              <a:t>크롤링을</a:t>
            </a:r>
            <a:r>
              <a:rPr lang="ko-KR" altLang="en-US" sz="6600" b="1" dirty="0">
                <a:solidFill>
                  <a:schemeClr val="bg1"/>
                </a:solidFill>
              </a:rPr>
              <a:t> 활용한 논문 정보 공유 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25BEC-1FCB-4D07-BC07-56A0DF7A827B}"/>
              </a:ext>
            </a:extLst>
          </p:cNvPr>
          <p:cNvSpPr txBox="1"/>
          <p:nvPr/>
        </p:nvSpPr>
        <p:spPr>
          <a:xfrm>
            <a:off x="3639612" y="6727265"/>
            <a:ext cx="324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의료</a:t>
            </a:r>
            <a:r>
              <a:rPr lang="en-US" altLang="ko-KR" sz="4000" b="1" dirty="0"/>
              <a:t>IT</a:t>
            </a:r>
            <a:r>
              <a:rPr lang="ko-KR" altLang="en-US" sz="4000" b="1" dirty="0"/>
              <a:t>공학과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417A3-AE48-4BAF-8615-0B989405970A}"/>
              </a:ext>
            </a:extLst>
          </p:cNvPr>
          <p:cNvSpPr txBox="1"/>
          <p:nvPr/>
        </p:nvSpPr>
        <p:spPr>
          <a:xfrm>
            <a:off x="10546410" y="6727265"/>
            <a:ext cx="3817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김진수 교수님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00806-A735-48FF-B251-3FA4B98D363C}"/>
              </a:ext>
            </a:extLst>
          </p:cNvPr>
          <p:cNvSpPr txBox="1"/>
          <p:nvPr/>
        </p:nvSpPr>
        <p:spPr>
          <a:xfrm>
            <a:off x="17377007" y="6727265"/>
            <a:ext cx="12801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임창민</a:t>
            </a:r>
            <a:endParaRPr lang="ko-KR" altLang="en-US" sz="4000" b="1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173A15F4-13D0-449B-B18B-BC2BC1AF3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347" y="8039270"/>
            <a:ext cx="29737294" cy="854849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1894E683-7AED-444D-B7A6-D7B75137E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2347" y="14701472"/>
            <a:ext cx="29737294" cy="854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266D242-3DD5-4E75-BCFA-2536BAC430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7491" y="12576490"/>
            <a:ext cx="31075079" cy="163860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E17F46-5829-410E-8E11-C82552B189C1}"/>
              </a:ext>
            </a:extLst>
          </p:cNvPr>
          <p:cNvSpPr txBox="1"/>
          <p:nvPr/>
        </p:nvSpPr>
        <p:spPr>
          <a:xfrm>
            <a:off x="914400" y="6727265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rgbClr val="0070C0"/>
                </a:solidFill>
              </a:rPr>
              <a:t>ㅣ학과명ㅣ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5ED26-E9BE-4CEE-810B-8773DB6282ED}"/>
              </a:ext>
            </a:extLst>
          </p:cNvPr>
          <p:cNvSpPr txBox="1"/>
          <p:nvPr/>
        </p:nvSpPr>
        <p:spPr>
          <a:xfrm>
            <a:off x="7317326" y="6727265"/>
            <a:ext cx="324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rgbClr val="0070C0"/>
                </a:solidFill>
              </a:rPr>
              <a:t>ㅣ지도교수ㅣ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809F5-9669-4B7A-9967-139B075F6443}"/>
              </a:ext>
            </a:extLst>
          </p:cNvPr>
          <p:cNvSpPr txBox="1"/>
          <p:nvPr/>
        </p:nvSpPr>
        <p:spPr>
          <a:xfrm>
            <a:off x="14147923" y="6727265"/>
            <a:ext cx="3247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rgbClr val="0070C0"/>
                </a:solidFill>
              </a:rPr>
              <a:t>ㅣ참여학생ㅣ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DC67F7A5-9D5C-45EB-AF61-9EB1DF2067DE}"/>
              </a:ext>
            </a:extLst>
          </p:cNvPr>
          <p:cNvSpPr txBox="1">
            <a:spLocks/>
          </p:cNvSpPr>
          <p:nvPr/>
        </p:nvSpPr>
        <p:spPr>
          <a:xfrm>
            <a:off x="318652" y="37661922"/>
            <a:ext cx="14045048" cy="4050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239902" rtl="0" eaLnBrk="1" latinLnBrk="1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None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19951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39902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59853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79804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99755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19706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39657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59608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500"/>
              </a:spcBef>
              <a:spcAft>
                <a:spcPts val="1500"/>
              </a:spcAft>
            </a:pPr>
            <a:r>
              <a:rPr lang="ko-KR" altLang="en-US" sz="3500" dirty="0"/>
              <a:t>먼저</a:t>
            </a:r>
            <a:r>
              <a:rPr lang="en-US" altLang="ko-KR" sz="3500" dirty="0"/>
              <a:t>, </a:t>
            </a:r>
            <a:r>
              <a:rPr lang="ko-KR" altLang="en-US" sz="3500" dirty="0" err="1"/>
              <a:t>크롤링을</a:t>
            </a:r>
            <a:r>
              <a:rPr lang="ko-KR" altLang="en-US" sz="3500" dirty="0"/>
              <a:t> 통해서 논문의 정보를 수집한다</a:t>
            </a:r>
            <a:r>
              <a:rPr lang="en-US" altLang="ko-KR" sz="3500" dirty="0"/>
              <a:t>.</a:t>
            </a:r>
          </a:p>
          <a:p>
            <a:pPr algn="l">
              <a:spcBef>
                <a:spcPts val="1500"/>
              </a:spcBef>
              <a:spcAft>
                <a:spcPts val="1500"/>
              </a:spcAft>
            </a:pPr>
            <a:r>
              <a:rPr lang="ko-KR" altLang="en-US" sz="3500" dirty="0"/>
              <a:t>수집된 데이터를  통해 </a:t>
            </a:r>
            <a:r>
              <a:rPr lang="en-US" altLang="ko-KR" sz="3500" dirty="0"/>
              <a:t>&lt;</a:t>
            </a:r>
            <a:r>
              <a:rPr lang="ko-KR" altLang="en-US" sz="3500" dirty="0"/>
              <a:t>논문의 품질수치</a:t>
            </a:r>
            <a:r>
              <a:rPr lang="en-US" altLang="ko-KR" sz="3500" dirty="0"/>
              <a:t>&gt;</a:t>
            </a:r>
            <a:r>
              <a:rPr lang="ko-KR" altLang="en-US" sz="3500" dirty="0"/>
              <a:t>와 인공지능을 통한 키워드 분석으로 </a:t>
            </a:r>
            <a:r>
              <a:rPr lang="en-US" altLang="ko-KR" sz="3500" dirty="0"/>
              <a:t>&lt;</a:t>
            </a:r>
            <a:r>
              <a:rPr lang="ko-KR" altLang="en-US" sz="3500" dirty="0"/>
              <a:t>주제어</a:t>
            </a:r>
            <a:r>
              <a:rPr lang="en-US" altLang="ko-KR" sz="3500" dirty="0"/>
              <a:t>&gt;</a:t>
            </a:r>
            <a:r>
              <a:rPr lang="ko-KR" altLang="en-US" sz="3500" dirty="0"/>
              <a:t>를 새롭게 가공 및 추출하여 사용자에게 더 나은 비교 분석 데이터 제공을 제공한다</a:t>
            </a:r>
            <a:r>
              <a:rPr lang="en-US" altLang="ko-KR" sz="3500" dirty="0"/>
              <a:t>.</a:t>
            </a:r>
          </a:p>
          <a:p>
            <a:pPr algn="l">
              <a:spcBef>
                <a:spcPts val="1500"/>
              </a:spcBef>
              <a:spcAft>
                <a:spcPts val="1500"/>
              </a:spcAft>
            </a:pPr>
            <a:r>
              <a:rPr lang="ko-KR" altLang="en-US" sz="3500" dirty="0"/>
              <a:t>또한 매일 새로운 논문 데이터를 수집 및 갱신하고 사이트 회원의 검색패턴을 기록하여 </a:t>
            </a:r>
            <a:r>
              <a:rPr lang="en-US" altLang="ko-KR" sz="3500" dirty="0"/>
              <a:t>&lt;</a:t>
            </a:r>
            <a:r>
              <a:rPr lang="ko-KR" altLang="en-US" sz="3500" dirty="0"/>
              <a:t>맞춤형 서비스</a:t>
            </a:r>
            <a:r>
              <a:rPr lang="en-US" altLang="ko-KR" sz="3500" dirty="0"/>
              <a:t>&gt;</a:t>
            </a:r>
            <a:r>
              <a:rPr lang="ko-KR" altLang="en-US" sz="3500" dirty="0"/>
              <a:t>를 제공한다</a:t>
            </a:r>
            <a:r>
              <a:rPr lang="en-US" altLang="ko-KR" sz="3500" dirty="0"/>
              <a:t>.</a:t>
            </a:r>
            <a:r>
              <a:rPr lang="ko-KR" altLang="en-US" sz="3500" dirty="0"/>
              <a:t> 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45828412-775D-4312-B5F9-E109713BCE30}"/>
              </a:ext>
            </a:extLst>
          </p:cNvPr>
          <p:cNvSpPr txBox="1">
            <a:spLocks/>
          </p:cNvSpPr>
          <p:nvPr/>
        </p:nvSpPr>
        <p:spPr>
          <a:xfrm>
            <a:off x="14970371" y="38276808"/>
            <a:ext cx="14734500" cy="2594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239902" rtl="0" eaLnBrk="1" latinLnBrk="1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None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19951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39902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59853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79804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99755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19706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39657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59608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500" dirty="0"/>
              <a:t>1. </a:t>
            </a:r>
            <a:r>
              <a:rPr lang="ko-KR" altLang="en-US" sz="3500" dirty="0"/>
              <a:t>학술지 구독자의 구독료를 효과적으로 조정할 수 있다</a:t>
            </a:r>
            <a:r>
              <a:rPr lang="en-US" altLang="ko-KR" sz="3500" dirty="0"/>
              <a:t>.</a:t>
            </a:r>
          </a:p>
          <a:p>
            <a:pPr algn="l"/>
            <a:r>
              <a:rPr lang="en-US" altLang="ko-KR" sz="3500" dirty="0"/>
              <a:t>2. </a:t>
            </a:r>
            <a:r>
              <a:rPr lang="ko-KR" altLang="en-US" sz="3500" dirty="0"/>
              <a:t>품질 높은 논문을 찾아 구독할 수 있다</a:t>
            </a:r>
            <a:r>
              <a:rPr lang="en-US" altLang="ko-KR" sz="3500" dirty="0"/>
              <a:t>.</a:t>
            </a:r>
          </a:p>
          <a:p>
            <a:pPr algn="l"/>
            <a:r>
              <a:rPr lang="en-US" altLang="ko-KR" sz="3500" dirty="0"/>
              <a:t>3. </a:t>
            </a:r>
            <a:r>
              <a:rPr lang="ko-KR" altLang="en-US" sz="3500" dirty="0"/>
              <a:t>사용자의 관심사를 자동 분석하여 새로운 논문 정보를 추천해 준다</a:t>
            </a:r>
            <a:r>
              <a:rPr lang="en-US" altLang="ko-KR" sz="3500" dirty="0"/>
              <a:t>.</a:t>
            </a:r>
            <a:endParaRPr lang="ko-KR" altLang="en-US" sz="3500" dirty="0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6E5C7252-279B-4F83-BA45-046FE8979385}"/>
              </a:ext>
            </a:extLst>
          </p:cNvPr>
          <p:cNvSpPr txBox="1">
            <a:spLocks/>
          </p:cNvSpPr>
          <p:nvPr/>
        </p:nvSpPr>
        <p:spPr>
          <a:xfrm>
            <a:off x="15164163" y="9234953"/>
            <a:ext cx="13781072" cy="49787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3239902" rtl="0" eaLnBrk="1" latinLnBrk="1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None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19951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39902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59853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79804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99755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19706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39657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59608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500"/>
              </a:spcBef>
              <a:spcAft>
                <a:spcPts val="1500"/>
              </a:spcAft>
            </a:pPr>
            <a:r>
              <a:rPr lang="ko-KR" altLang="en-US" sz="3500" dirty="0"/>
              <a:t>과도하게 많은 학술 사이트를 이용하는 사람들을 대상으로 한다</a:t>
            </a:r>
            <a:r>
              <a:rPr lang="en-US" altLang="ko-KR" sz="3500" dirty="0"/>
              <a:t>.</a:t>
            </a:r>
          </a:p>
          <a:p>
            <a:pPr algn="l">
              <a:spcBef>
                <a:spcPts val="1500"/>
              </a:spcBef>
              <a:spcAft>
                <a:spcPts val="1500"/>
              </a:spcAft>
            </a:pPr>
            <a:r>
              <a:rPr lang="ko-KR" altLang="en-US" sz="3500" dirty="0"/>
              <a:t>현재는 많은 비용을 지불하며</a:t>
            </a:r>
            <a:r>
              <a:rPr lang="en-US" altLang="ko-KR" sz="3500" dirty="0"/>
              <a:t>, </a:t>
            </a:r>
            <a:r>
              <a:rPr lang="ko-KR" altLang="en-US" sz="3500" dirty="0"/>
              <a:t>여러 학술사이트를 구독하고 논문을 찾아야 하는 불편함이 있다 </a:t>
            </a:r>
            <a:r>
              <a:rPr lang="en-US" altLang="ko-KR" sz="3500" dirty="0"/>
              <a:t>.</a:t>
            </a:r>
          </a:p>
          <a:p>
            <a:pPr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</a:pPr>
            <a:r>
              <a:rPr lang="ko-KR" altLang="en-US" sz="3500" dirty="0"/>
              <a:t>때문에 이번 과제를 통해 </a:t>
            </a:r>
            <a:r>
              <a:rPr lang="en-US" altLang="ko-KR" sz="3500" dirty="0"/>
              <a:t>SIS(Sharing Information Site)</a:t>
            </a:r>
            <a:r>
              <a:rPr lang="ko-KR" altLang="en-US" sz="3500" dirty="0"/>
              <a:t>를 개발하여 사용자가 원하는 </a:t>
            </a:r>
            <a:r>
              <a:rPr lang="en-US" altLang="ko-KR" sz="3500" dirty="0"/>
              <a:t>&lt;</a:t>
            </a:r>
            <a:r>
              <a:rPr lang="ko-KR" altLang="en-US" sz="3500" dirty="0"/>
              <a:t>분야와 주제</a:t>
            </a:r>
            <a:r>
              <a:rPr lang="en-US" altLang="ko-KR" sz="3500" dirty="0"/>
              <a:t>&gt;</a:t>
            </a:r>
            <a:r>
              <a:rPr lang="ko-KR" altLang="en-US" sz="3500" dirty="0"/>
              <a:t>에 해당하는 논문의 정보 조회 및 비교 분석을 도와주고 자신에게 필요한 논문을 많이 보유한 몇가지의 학술 사이트를 선택하여 학술사이트 이용자가 구독비용을 보다 효과적으로 아끼고 품질 좋은 논문을 찾도록 하는 것이다</a:t>
            </a:r>
            <a:r>
              <a:rPr lang="en-US" altLang="ko-KR" sz="3500" dirty="0"/>
              <a:t>.</a:t>
            </a:r>
            <a:endParaRPr lang="ko-KR" altLang="en-US" sz="35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7D99E20-F3B4-48A0-B4BD-D772025035D6}"/>
              </a:ext>
            </a:extLst>
          </p:cNvPr>
          <p:cNvGrpSpPr/>
          <p:nvPr/>
        </p:nvGrpSpPr>
        <p:grpSpPr>
          <a:xfrm>
            <a:off x="2082426" y="15915050"/>
            <a:ext cx="12989202" cy="4000931"/>
            <a:chOff x="2573870" y="18819070"/>
            <a:chExt cx="9574740" cy="3577261"/>
          </a:xfrm>
        </p:grpSpPr>
        <p:grpSp>
          <p:nvGrpSpPr>
            <p:cNvPr id="25" name="Google Shape;151;p5">
              <a:extLst>
                <a:ext uri="{FF2B5EF4-FFF2-40B4-BE49-F238E27FC236}">
                  <a16:creationId xmlns:a16="http://schemas.microsoft.com/office/drawing/2014/main" id="{9F34AF91-C2C2-4F94-9741-3CF17FED401A}"/>
                </a:ext>
              </a:extLst>
            </p:cNvPr>
            <p:cNvGrpSpPr/>
            <p:nvPr/>
          </p:nvGrpSpPr>
          <p:grpSpPr>
            <a:xfrm>
              <a:off x="2573870" y="18819070"/>
              <a:ext cx="9486912" cy="3146887"/>
              <a:chOff x="1569157" y="2591540"/>
              <a:chExt cx="8618198" cy="2781411"/>
            </a:xfrm>
          </p:grpSpPr>
          <p:sp>
            <p:nvSpPr>
              <p:cNvPr id="28" name="Google Shape;152;p5">
                <a:extLst>
                  <a:ext uri="{FF2B5EF4-FFF2-40B4-BE49-F238E27FC236}">
                    <a16:creationId xmlns:a16="http://schemas.microsoft.com/office/drawing/2014/main" id="{C244208F-260A-4418-AEA4-4F584D276637}"/>
                  </a:ext>
                </a:extLst>
              </p:cNvPr>
              <p:cNvSpPr/>
              <p:nvPr/>
            </p:nvSpPr>
            <p:spPr>
              <a:xfrm>
                <a:off x="6567450" y="3329802"/>
                <a:ext cx="1788901" cy="531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29" name="Google Shape;153;p5">
                <a:extLst>
                  <a:ext uri="{FF2B5EF4-FFF2-40B4-BE49-F238E27FC236}">
                    <a16:creationId xmlns:a16="http://schemas.microsoft.com/office/drawing/2014/main" id="{93717E8C-1DD6-498E-801C-C1EFC3762298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2021379" y="2748426"/>
                <a:ext cx="1859925" cy="18569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0" name="Google Shape;154;p5">
                <a:extLst>
                  <a:ext uri="{FF2B5EF4-FFF2-40B4-BE49-F238E27FC236}">
                    <a16:creationId xmlns:a16="http://schemas.microsoft.com/office/drawing/2014/main" id="{E2FB1962-F9FB-494D-B64C-597DD2203CA1}"/>
                  </a:ext>
                </a:extLst>
              </p:cNvPr>
              <p:cNvGrpSpPr/>
              <p:nvPr/>
            </p:nvGrpSpPr>
            <p:grpSpPr>
              <a:xfrm>
                <a:off x="5346162" y="2591540"/>
                <a:ext cx="1499675" cy="2199125"/>
                <a:chOff x="4509575" y="1801450"/>
                <a:chExt cx="1499675" cy="2199125"/>
              </a:xfrm>
            </p:grpSpPr>
            <p:pic>
              <p:nvPicPr>
                <p:cNvPr id="39" name="Google Shape;155;p5">
                  <a:extLst>
                    <a:ext uri="{FF2B5EF4-FFF2-40B4-BE49-F238E27FC236}">
                      <a16:creationId xmlns:a16="http://schemas.microsoft.com/office/drawing/2014/main" id="{86DC5849-F9CC-41F4-8A3E-3671DD16B96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4509575" y="2500900"/>
                  <a:ext cx="1499675" cy="14996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156;p5">
                  <a:extLst>
                    <a:ext uri="{FF2B5EF4-FFF2-40B4-BE49-F238E27FC236}">
                      <a16:creationId xmlns:a16="http://schemas.microsoft.com/office/drawing/2014/main" id="{3E70E26E-C786-4059-9106-775CF5E79A5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4712775" y="1801450"/>
                  <a:ext cx="880774" cy="699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1" name="Google Shape;157;p5">
                <a:extLst>
                  <a:ext uri="{FF2B5EF4-FFF2-40B4-BE49-F238E27FC236}">
                    <a16:creationId xmlns:a16="http://schemas.microsoft.com/office/drawing/2014/main" id="{82F0A178-A600-4F37-B4CB-EEE4D78ECCD2}"/>
                  </a:ext>
                </a:extLst>
              </p:cNvPr>
              <p:cNvGrpSpPr/>
              <p:nvPr/>
            </p:nvGrpSpPr>
            <p:grpSpPr>
              <a:xfrm>
                <a:off x="8356351" y="2777177"/>
                <a:ext cx="1788900" cy="1799425"/>
                <a:chOff x="6733176" y="1657825"/>
                <a:chExt cx="1788900" cy="1799425"/>
              </a:xfrm>
            </p:grpSpPr>
            <p:pic>
              <p:nvPicPr>
                <p:cNvPr id="37" name="Google Shape;158;p5">
                  <a:extLst>
                    <a:ext uri="{FF2B5EF4-FFF2-40B4-BE49-F238E27FC236}">
                      <a16:creationId xmlns:a16="http://schemas.microsoft.com/office/drawing/2014/main" id="{9B013AAF-6614-4D1F-AB93-5E11456906D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t="41499"/>
                <a:stretch/>
              </p:blipFill>
              <p:spPr>
                <a:xfrm>
                  <a:off x="6733176" y="2394446"/>
                  <a:ext cx="1788900" cy="10628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" name="Google Shape;159;p5">
                  <a:extLst>
                    <a:ext uri="{FF2B5EF4-FFF2-40B4-BE49-F238E27FC236}">
                      <a16:creationId xmlns:a16="http://schemas.microsoft.com/office/drawing/2014/main" id="{22EB8764-3D22-4809-9AD2-A06A27153AF7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7264965" y="1657825"/>
                  <a:ext cx="725326" cy="7366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" name="Google Shape;160;p5">
                <a:extLst>
                  <a:ext uri="{FF2B5EF4-FFF2-40B4-BE49-F238E27FC236}">
                    <a16:creationId xmlns:a16="http://schemas.microsoft.com/office/drawing/2014/main" id="{680673E0-86C9-4AAD-9DA3-F4850BC7CE53}"/>
                  </a:ext>
                </a:extLst>
              </p:cNvPr>
              <p:cNvSpPr/>
              <p:nvPr/>
            </p:nvSpPr>
            <p:spPr>
              <a:xfrm>
                <a:off x="3970404" y="3467952"/>
                <a:ext cx="1421413" cy="2550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" name="Google Shape;161;p5">
                <a:extLst>
                  <a:ext uri="{FF2B5EF4-FFF2-40B4-BE49-F238E27FC236}">
                    <a16:creationId xmlns:a16="http://schemas.microsoft.com/office/drawing/2014/main" id="{3747EDE9-BDB6-4986-984E-1590021A6A1A}"/>
                  </a:ext>
                </a:extLst>
              </p:cNvPr>
              <p:cNvSpPr/>
              <p:nvPr/>
            </p:nvSpPr>
            <p:spPr>
              <a:xfrm>
                <a:off x="1569157" y="3467952"/>
                <a:ext cx="361200" cy="2550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" name="Google Shape;162;p5">
                <a:extLst>
                  <a:ext uri="{FF2B5EF4-FFF2-40B4-BE49-F238E27FC236}">
                    <a16:creationId xmlns:a16="http://schemas.microsoft.com/office/drawing/2014/main" id="{E5E1537B-461B-4BC3-AC8E-B6AA703FC7C0}"/>
                  </a:ext>
                </a:extLst>
              </p:cNvPr>
              <p:cNvSpPr txBox="1"/>
              <p:nvPr/>
            </p:nvSpPr>
            <p:spPr>
              <a:xfrm>
                <a:off x="8153955" y="4668777"/>
                <a:ext cx="2033400" cy="387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algun Gothic"/>
                  <a:buNone/>
                </a:pPr>
                <a:r>
                  <a:rPr lang="ko-KR" sz="3200" b="1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New Service</a:t>
                </a:r>
                <a:endParaRPr sz="32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" name="Google Shape;163;p5">
                <a:extLst>
                  <a:ext uri="{FF2B5EF4-FFF2-40B4-BE49-F238E27FC236}">
                    <a16:creationId xmlns:a16="http://schemas.microsoft.com/office/drawing/2014/main" id="{E92EE8F3-B9F4-4609-A659-20068E6B9850}"/>
                  </a:ext>
                </a:extLst>
              </p:cNvPr>
              <p:cNvSpPr txBox="1"/>
              <p:nvPr/>
            </p:nvSpPr>
            <p:spPr>
              <a:xfrm>
                <a:off x="4416785" y="4725032"/>
                <a:ext cx="3358427" cy="647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38100" lvl="0" indent="0" algn="ctr" rtl="0">
                  <a:lnSpc>
                    <a:spcPct val="12857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02124"/>
                  </a:buClr>
                  <a:buSzPts val="1600"/>
                  <a:buFont typeface="Malgun Gothic"/>
                  <a:buNone/>
                </a:pPr>
                <a:r>
                  <a:rPr lang="ko-KR" sz="3200" b="1" dirty="0">
                    <a:solidFill>
                      <a:srgbClr val="202124"/>
                    </a:solidFill>
                    <a:highlight>
                      <a:srgbClr val="F8F9FA"/>
                    </a:highlight>
                    <a:latin typeface="Malgun Gothic"/>
                    <a:ea typeface="Malgun Gothic"/>
                    <a:cs typeface="Malgun Gothic"/>
                    <a:sym typeface="Malgun Gothic"/>
                  </a:rPr>
                  <a:t>Integration </a:t>
                </a:r>
                <a:r>
                  <a:rPr lang="en-US" altLang="ko-KR" sz="3200" b="1" dirty="0">
                    <a:solidFill>
                      <a:srgbClr val="202124"/>
                    </a:solidFill>
                    <a:highlight>
                      <a:srgbClr val="F8F9FA"/>
                    </a:highlight>
                    <a:latin typeface="Malgun Gothic"/>
                    <a:ea typeface="Malgun Gothic"/>
                    <a:cs typeface="Malgun Gothic"/>
                    <a:sym typeface="Malgun Gothic"/>
                  </a:rPr>
                  <a:t>Platform</a:t>
                </a:r>
                <a:endParaRPr sz="32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64;p5">
                <a:extLst>
                  <a:ext uri="{FF2B5EF4-FFF2-40B4-BE49-F238E27FC236}">
                    <a16:creationId xmlns:a16="http://schemas.microsoft.com/office/drawing/2014/main" id="{FCD1E3AA-CEA4-44A4-AED7-F2E5D6ADCB19}"/>
                  </a:ext>
                </a:extLst>
              </p:cNvPr>
              <p:cNvSpPr txBox="1"/>
              <p:nvPr/>
            </p:nvSpPr>
            <p:spPr>
              <a:xfrm>
                <a:off x="1961940" y="4668777"/>
                <a:ext cx="1978800" cy="469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38100" lvl="0" indent="0" algn="ctr" rtl="0">
                  <a:lnSpc>
                    <a:spcPct val="12857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02124"/>
                  </a:buClr>
                  <a:buSzPts val="1600"/>
                  <a:buFont typeface="Malgun Gothic"/>
                  <a:buNone/>
                </a:pPr>
                <a:r>
                  <a:rPr lang="ko-KR" sz="3200" b="1" dirty="0">
                    <a:solidFill>
                      <a:srgbClr val="202124"/>
                    </a:solidFill>
                    <a:highlight>
                      <a:srgbClr val="F8F9FA"/>
                    </a:highlight>
                    <a:latin typeface="Malgun Gothic"/>
                    <a:ea typeface="Malgun Gothic"/>
                    <a:cs typeface="Malgun Gothic"/>
                    <a:sym typeface="Malgun Gothic"/>
                  </a:rPr>
                  <a:t>Web Crawling</a:t>
                </a:r>
                <a:endParaRPr sz="32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1" name="Google Shape;165;p5">
              <a:extLst>
                <a:ext uri="{FF2B5EF4-FFF2-40B4-BE49-F238E27FC236}">
                  <a16:creationId xmlns:a16="http://schemas.microsoft.com/office/drawing/2014/main" id="{DBDDB287-994F-41D6-AC31-49F277F30201}"/>
                </a:ext>
              </a:extLst>
            </p:cNvPr>
            <p:cNvSpPr txBox="1"/>
            <p:nvPr/>
          </p:nvSpPr>
          <p:spPr>
            <a:xfrm>
              <a:off x="2937164" y="21612177"/>
              <a:ext cx="2316600" cy="530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124"/>
                </a:buClr>
                <a:buSzPts val="1600"/>
                <a:buFont typeface="Malgun Gothic"/>
                <a:buNone/>
              </a:pPr>
              <a:r>
                <a:rPr lang="ko-KR" sz="3200" b="1" dirty="0">
                  <a:solidFill>
                    <a:srgbClr val="202124"/>
                  </a:solidFill>
                  <a:highlight>
                    <a:srgbClr val="F8F9FA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정보수집</a:t>
              </a:r>
              <a:endParaRPr sz="3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66;p5">
              <a:extLst>
                <a:ext uri="{FF2B5EF4-FFF2-40B4-BE49-F238E27FC236}">
                  <a16:creationId xmlns:a16="http://schemas.microsoft.com/office/drawing/2014/main" id="{30B4EB14-7121-4417-91B7-78299AFCEE07}"/>
                </a:ext>
              </a:extLst>
            </p:cNvPr>
            <p:cNvSpPr txBox="1"/>
            <p:nvPr/>
          </p:nvSpPr>
          <p:spPr>
            <a:xfrm>
              <a:off x="6281889" y="21663276"/>
              <a:ext cx="2316600" cy="733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ko-KR" altLang="en-US" sz="32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 플랫폼</a:t>
              </a:r>
              <a:endParaRPr sz="3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67;p5">
              <a:extLst>
                <a:ext uri="{FF2B5EF4-FFF2-40B4-BE49-F238E27FC236}">
                  <a16:creationId xmlns:a16="http://schemas.microsoft.com/office/drawing/2014/main" id="{7FBFBAB3-A8CE-48C9-A140-47E0F82FC5CC}"/>
                </a:ext>
              </a:extLst>
            </p:cNvPr>
            <p:cNvSpPr txBox="1"/>
            <p:nvPr/>
          </p:nvSpPr>
          <p:spPr>
            <a:xfrm>
              <a:off x="9832010" y="21612177"/>
              <a:ext cx="2316600" cy="438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ko-KR" sz="32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 만족</a:t>
              </a:r>
              <a:endParaRPr sz="3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63BC330-F184-471B-B7D2-04241EAD0049}"/>
              </a:ext>
            </a:extLst>
          </p:cNvPr>
          <p:cNvGrpSpPr/>
          <p:nvPr/>
        </p:nvGrpSpPr>
        <p:grpSpPr>
          <a:xfrm>
            <a:off x="1488223" y="11114214"/>
            <a:ext cx="8967109" cy="2918280"/>
            <a:chOff x="347130" y="4623674"/>
            <a:chExt cx="7078137" cy="179194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FCF4E4-F2BD-49EC-910A-05A07FC3FD44}"/>
                </a:ext>
              </a:extLst>
            </p:cNvPr>
            <p:cNvSpPr/>
            <p:nvPr/>
          </p:nvSpPr>
          <p:spPr>
            <a:xfrm>
              <a:off x="347130" y="4623674"/>
              <a:ext cx="7078137" cy="1791946"/>
            </a:xfrm>
            <a:prstGeom prst="rect">
              <a:avLst/>
            </a:prstGeom>
            <a:noFill/>
            <a:ln w="19050">
              <a:solidFill>
                <a:srgbClr val="5A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DEF9350-8471-4671-9E17-E8AB211DB3CD}"/>
                </a:ext>
              </a:extLst>
            </p:cNvPr>
            <p:cNvGrpSpPr/>
            <p:nvPr/>
          </p:nvGrpSpPr>
          <p:grpSpPr>
            <a:xfrm>
              <a:off x="397932" y="4682942"/>
              <a:ext cx="6967380" cy="1658250"/>
              <a:chOff x="327680" y="4400494"/>
              <a:chExt cx="6967380" cy="1658250"/>
            </a:xfrm>
          </p:grpSpPr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B28B0706-D982-4D90-BD67-3039F3430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680" y="4400494"/>
                <a:ext cx="3109790" cy="69845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3BA2C12E-229E-49B9-B1B3-3A211F118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1313" y="5068006"/>
                <a:ext cx="6963747" cy="990738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B8C6C0A-A564-451C-AD67-8D6578729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6933" y="5482266"/>
                <a:ext cx="2198127" cy="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787D53C3-6EA5-4E60-B726-14866CF8A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313" y="5727799"/>
                <a:ext cx="6374287" cy="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9908F39D-F5FC-4E45-9DD1-CA33CF601F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5138" y="9081993"/>
            <a:ext cx="8967109" cy="3132538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sp>
        <p:nvSpPr>
          <p:cNvPr id="56" name="부제목 2">
            <a:extLst>
              <a:ext uri="{FF2B5EF4-FFF2-40B4-BE49-F238E27FC236}">
                <a16:creationId xmlns:a16="http://schemas.microsoft.com/office/drawing/2014/main" id="{58546BF8-C66E-46EA-AF5C-DBB6168B5766}"/>
              </a:ext>
            </a:extLst>
          </p:cNvPr>
          <p:cNvSpPr txBox="1">
            <a:spLocks/>
          </p:cNvSpPr>
          <p:nvPr/>
        </p:nvSpPr>
        <p:spPr>
          <a:xfrm>
            <a:off x="15975570" y="16041937"/>
            <a:ext cx="12657630" cy="3718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239902" rtl="0" eaLnBrk="1" latinLnBrk="1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None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19951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39902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59853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79804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99755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19706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39657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59608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3600" b="1" dirty="0"/>
              <a:t> &lt;</a:t>
            </a:r>
            <a:r>
              <a:rPr lang="ko-KR" altLang="en-US" sz="3600" b="1" dirty="0"/>
              <a:t>시스템 개요</a:t>
            </a:r>
            <a:r>
              <a:rPr lang="en-US" altLang="ko-KR" sz="3600" b="1" dirty="0"/>
              <a:t>&gt;</a:t>
            </a: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ko-KR" altLang="en-US" sz="3600" dirty="0"/>
              <a:t>논문의 정보 수집</a:t>
            </a:r>
            <a:r>
              <a:rPr lang="en-US" altLang="ko-KR" sz="3600" dirty="0"/>
              <a:t>.</a:t>
            </a: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ko-KR" altLang="en-US" sz="3600" dirty="0"/>
              <a:t>모든 정보를 공유하는 통합 플랫폼을 구축</a:t>
            </a:r>
            <a:endParaRPr lang="en-US" altLang="ko-KR" sz="3600" dirty="0"/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ko-KR" altLang="en-US" sz="3600" dirty="0"/>
              <a:t>수집된 데이터를 가공하여 사용자에게 새로운 서비스 제공</a:t>
            </a:r>
            <a:endParaRPr lang="en-US" altLang="ko-KR" sz="3600" dirty="0"/>
          </a:p>
        </p:txBody>
      </p:sp>
      <p:pic>
        <p:nvPicPr>
          <p:cNvPr id="57" name="그래픽 56">
            <a:extLst>
              <a:ext uri="{FF2B5EF4-FFF2-40B4-BE49-F238E27FC236}">
                <a16:creationId xmlns:a16="http://schemas.microsoft.com/office/drawing/2014/main" id="{C8001C2E-C3A1-4664-84A1-C3D99ECE36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6029" y="25734477"/>
            <a:ext cx="29983613" cy="67004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D5F3E0BF-BCE2-468B-970C-D8BAC4E7AFB0}"/>
              </a:ext>
            </a:extLst>
          </p:cNvPr>
          <p:cNvGrpSpPr/>
          <p:nvPr/>
        </p:nvGrpSpPr>
        <p:grpSpPr>
          <a:xfrm>
            <a:off x="15626977" y="31499851"/>
            <a:ext cx="6934728" cy="4394186"/>
            <a:chOff x="14147923" y="30987000"/>
            <a:chExt cx="8063259" cy="4243890"/>
          </a:xfrm>
        </p:grpSpPr>
        <p:pic>
          <p:nvPicPr>
            <p:cNvPr id="59" name="Google Shape;182;gef92bf37b1_0_1">
              <a:extLst>
                <a:ext uri="{FF2B5EF4-FFF2-40B4-BE49-F238E27FC236}">
                  <a16:creationId xmlns:a16="http://schemas.microsoft.com/office/drawing/2014/main" id="{F76C7D7F-168C-4944-A2FB-C14E320DFC52}"/>
                </a:ext>
              </a:extLst>
            </p:cNvPr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14147923" y="30987000"/>
              <a:ext cx="8024351" cy="3630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184;gef92bf37b1_0_1">
              <a:extLst>
                <a:ext uri="{FF2B5EF4-FFF2-40B4-BE49-F238E27FC236}">
                  <a16:creationId xmlns:a16="http://schemas.microsoft.com/office/drawing/2014/main" id="{1D7A1CBF-8261-4DF4-81EC-2A0C21D86848}"/>
                </a:ext>
              </a:extLst>
            </p:cNvPr>
            <p:cNvSpPr txBox="1"/>
            <p:nvPr/>
          </p:nvSpPr>
          <p:spPr>
            <a:xfrm>
              <a:off x="14186830" y="34553812"/>
              <a:ext cx="8024352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1" dirty="0">
                  <a:latin typeface="+mj-ea"/>
                  <a:ea typeface="+mj-ea"/>
                </a:rPr>
                <a:t>전문가 추천 수 변화에 따른 Recall(재현율)</a:t>
              </a:r>
              <a:endParaRPr sz="3200" b="1" dirty="0">
                <a:latin typeface="+mj-ea"/>
                <a:ea typeface="+mj-ea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ADBA159-4997-4CF7-AFFD-074392A8C06A}"/>
              </a:ext>
            </a:extLst>
          </p:cNvPr>
          <p:cNvGrpSpPr/>
          <p:nvPr/>
        </p:nvGrpSpPr>
        <p:grpSpPr>
          <a:xfrm>
            <a:off x="23043871" y="31506293"/>
            <a:ext cx="7477622" cy="4467636"/>
            <a:chOff x="22270176" y="30993442"/>
            <a:chExt cx="8694502" cy="4314828"/>
          </a:xfrm>
        </p:grpSpPr>
        <p:pic>
          <p:nvPicPr>
            <p:cNvPr id="60" name="Google Shape;183;gef92bf37b1_0_1">
              <a:extLst>
                <a:ext uri="{FF2B5EF4-FFF2-40B4-BE49-F238E27FC236}">
                  <a16:creationId xmlns:a16="http://schemas.microsoft.com/office/drawing/2014/main" id="{81009247-E1BA-4D1A-8ED5-7ED8282A44E0}"/>
                </a:ext>
              </a:extLst>
            </p:cNvPr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22508380" y="30993442"/>
              <a:ext cx="7917865" cy="36255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185;gef92bf37b1_0_1">
              <a:extLst>
                <a:ext uri="{FF2B5EF4-FFF2-40B4-BE49-F238E27FC236}">
                  <a16:creationId xmlns:a16="http://schemas.microsoft.com/office/drawing/2014/main" id="{02E6A8A6-6A11-4158-8965-A0D15A24070F}"/>
                </a:ext>
              </a:extLst>
            </p:cNvPr>
            <p:cNvSpPr txBox="1"/>
            <p:nvPr/>
          </p:nvSpPr>
          <p:spPr>
            <a:xfrm>
              <a:off x="22270176" y="34631192"/>
              <a:ext cx="8694502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1" dirty="0">
                  <a:latin typeface="+mj-ea"/>
                  <a:ea typeface="+mj-ea"/>
                </a:rPr>
                <a:t>전문가 추천 수 변화에 따른 Precision(정확률)</a:t>
              </a:r>
              <a:endParaRPr sz="3200" b="1" dirty="0">
                <a:latin typeface="+mj-ea"/>
                <a:ea typeface="+mj-ea"/>
              </a:endParaRPr>
            </a:p>
          </p:txBody>
        </p:sp>
      </p:grpSp>
      <p:pic>
        <p:nvPicPr>
          <p:cNvPr id="63" name="Google Shape;181;gef92bf37b1_0_1">
            <a:extLst>
              <a:ext uri="{FF2B5EF4-FFF2-40B4-BE49-F238E27FC236}">
                <a16:creationId xmlns:a16="http://schemas.microsoft.com/office/drawing/2014/main" id="{AA1D88EC-64DB-41A6-B992-84A081E112C5}"/>
              </a:ext>
            </a:extLst>
          </p:cNvPr>
          <p:cNvPicPr preferRelativeResize="0"/>
          <p:nvPr/>
        </p:nvPicPr>
        <p:blipFill rotWithShape="1">
          <a:blip r:embed="rId20">
            <a:alphaModFix/>
          </a:blip>
          <a:srcRect b="62352"/>
          <a:stretch/>
        </p:blipFill>
        <p:spPr>
          <a:xfrm>
            <a:off x="20581432" y="26592701"/>
            <a:ext cx="8864689" cy="1521608"/>
          </a:xfrm>
          <a:prstGeom prst="rect">
            <a:avLst/>
          </a:prstGeom>
          <a:noFill/>
          <a:ln w="9525" cap="flat" cmpd="sng">
            <a:solidFill>
              <a:srgbClr val="74BFF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4" name="그래픽 63">
            <a:extLst>
              <a:ext uri="{FF2B5EF4-FFF2-40B4-BE49-F238E27FC236}">
                <a16:creationId xmlns:a16="http://schemas.microsoft.com/office/drawing/2014/main" id="{94301365-293C-4632-B287-3C22A1297C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6029" y="20374061"/>
            <a:ext cx="29983613" cy="67004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ABCC7376-21C0-4608-B041-46BE1D56962C}"/>
              </a:ext>
            </a:extLst>
          </p:cNvPr>
          <p:cNvGrpSpPr/>
          <p:nvPr/>
        </p:nvGrpSpPr>
        <p:grpSpPr>
          <a:xfrm>
            <a:off x="1512078" y="21092988"/>
            <a:ext cx="3137163" cy="3641540"/>
            <a:chOff x="1015800" y="24658296"/>
            <a:chExt cx="3137163" cy="3641540"/>
          </a:xfrm>
        </p:grpSpPr>
        <p:pic>
          <p:nvPicPr>
            <p:cNvPr id="65" name="Google Shape;153;p5">
              <a:extLst>
                <a:ext uri="{FF2B5EF4-FFF2-40B4-BE49-F238E27FC236}">
                  <a16:creationId xmlns:a16="http://schemas.microsoft.com/office/drawing/2014/main" id="{AF30EB22-13E3-4501-98A9-1CC4A1C027F2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10034" y="24658296"/>
              <a:ext cx="2948700" cy="28297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164;p5">
              <a:extLst>
                <a:ext uri="{FF2B5EF4-FFF2-40B4-BE49-F238E27FC236}">
                  <a16:creationId xmlns:a16="http://schemas.microsoft.com/office/drawing/2014/main" id="{DF90EF40-AB44-4C1B-A312-CB1431030D27}"/>
                </a:ext>
              </a:extLst>
            </p:cNvPr>
            <p:cNvSpPr txBox="1"/>
            <p:nvPr/>
          </p:nvSpPr>
          <p:spPr>
            <a:xfrm>
              <a:off x="1015800" y="27584736"/>
              <a:ext cx="3137163" cy="7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124"/>
                </a:buClr>
                <a:buSzPts val="1600"/>
                <a:buFont typeface="Malgun Gothic"/>
                <a:buNone/>
              </a:pPr>
              <a:r>
                <a:rPr lang="ko-KR" sz="3200" b="1" dirty="0">
                  <a:solidFill>
                    <a:srgbClr val="202124"/>
                  </a:solidFill>
                  <a:highlight>
                    <a:srgbClr val="F8F9FA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Web Crawling</a:t>
              </a:r>
              <a:endParaRPr sz="3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BA438F-D1DB-4849-832C-E172064D11F5}"/>
              </a:ext>
            </a:extLst>
          </p:cNvPr>
          <p:cNvGrpSpPr/>
          <p:nvPr/>
        </p:nvGrpSpPr>
        <p:grpSpPr>
          <a:xfrm>
            <a:off x="89613" y="28921054"/>
            <a:ext cx="14478948" cy="7600219"/>
            <a:chOff x="79249" y="24101103"/>
            <a:chExt cx="16316753" cy="8643608"/>
          </a:xfrm>
        </p:grpSpPr>
        <p:sp>
          <p:nvSpPr>
            <p:cNvPr id="24" name="부제목 2">
              <a:extLst>
                <a:ext uri="{FF2B5EF4-FFF2-40B4-BE49-F238E27FC236}">
                  <a16:creationId xmlns:a16="http://schemas.microsoft.com/office/drawing/2014/main" id="{377FF422-AC53-4E1B-B4A4-338FD23A106E}"/>
                </a:ext>
              </a:extLst>
            </p:cNvPr>
            <p:cNvSpPr txBox="1">
              <a:spLocks/>
            </p:cNvSpPr>
            <p:nvPr/>
          </p:nvSpPr>
          <p:spPr>
            <a:xfrm>
              <a:off x="79249" y="31889861"/>
              <a:ext cx="16316753" cy="8548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3239902" rtl="0" eaLnBrk="1" latinLnBrk="1" hangingPunct="1">
                <a:lnSpc>
                  <a:spcPct val="90000"/>
                </a:lnSpc>
                <a:spcBef>
                  <a:spcPts val="3543"/>
                </a:spcBef>
                <a:buFont typeface="Arial" panose="020B0604020202020204" pitchFamily="34" charset="0"/>
                <a:buNone/>
                <a:defRPr sz="85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19951" indent="0" algn="ctr" defTabSz="3239902" rtl="0" eaLnBrk="1" latinLnBrk="1" hangingPunct="1">
                <a:lnSpc>
                  <a:spcPct val="90000"/>
                </a:lnSpc>
                <a:spcBef>
                  <a:spcPts val="1772"/>
                </a:spcBef>
                <a:buFont typeface="Arial" panose="020B0604020202020204" pitchFamily="34" charset="0"/>
                <a:buNone/>
                <a:defRPr sz="708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39902" indent="0" algn="ctr" defTabSz="3239902" rtl="0" eaLnBrk="1" latinLnBrk="1" hangingPunct="1">
                <a:lnSpc>
                  <a:spcPct val="90000"/>
                </a:lnSpc>
                <a:spcBef>
                  <a:spcPts val="1772"/>
                </a:spcBef>
                <a:buFont typeface="Arial" panose="020B0604020202020204" pitchFamily="34" charset="0"/>
                <a:buNone/>
                <a:defRPr sz="637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859853" indent="0" algn="ctr" defTabSz="3239902" rtl="0" eaLnBrk="1" latinLnBrk="1" hangingPunct="1">
                <a:lnSpc>
                  <a:spcPct val="90000"/>
                </a:lnSpc>
                <a:spcBef>
                  <a:spcPts val="1772"/>
                </a:spcBef>
                <a:buFont typeface="Arial" panose="020B0604020202020204" pitchFamily="34" charset="0"/>
                <a:buNone/>
                <a:defRPr sz="566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479804" indent="0" algn="ctr" defTabSz="3239902" rtl="0" eaLnBrk="1" latinLnBrk="1" hangingPunct="1">
                <a:lnSpc>
                  <a:spcPct val="90000"/>
                </a:lnSpc>
                <a:spcBef>
                  <a:spcPts val="1772"/>
                </a:spcBef>
                <a:buFont typeface="Arial" panose="020B0604020202020204" pitchFamily="34" charset="0"/>
                <a:buNone/>
                <a:defRPr sz="566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099755" indent="0" algn="ctr" defTabSz="3239902" rtl="0" eaLnBrk="1" latinLnBrk="1" hangingPunct="1">
                <a:lnSpc>
                  <a:spcPct val="90000"/>
                </a:lnSpc>
                <a:spcBef>
                  <a:spcPts val="1772"/>
                </a:spcBef>
                <a:buFont typeface="Arial" panose="020B0604020202020204" pitchFamily="34" charset="0"/>
                <a:buNone/>
                <a:defRPr sz="566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719706" indent="0" algn="ctr" defTabSz="3239902" rtl="0" eaLnBrk="1" latinLnBrk="1" hangingPunct="1">
                <a:lnSpc>
                  <a:spcPct val="90000"/>
                </a:lnSpc>
                <a:spcBef>
                  <a:spcPts val="1772"/>
                </a:spcBef>
                <a:buFont typeface="Arial" panose="020B0604020202020204" pitchFamily="34" charset="0"/>
                <a:buNone/>
                <a:defRPr sz="566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39657" indent="0" algn="ctr" defTabSz="3239902" rtl="0" eaLnBrk="1" latinLnBrk="1" hangingPunct="1">
                <a:lnSpc>
                  <a:spcPct val="90000"/>
                </a:lnSpc>
                <a:spcBef>
                  <a:spcPts val="1772"/>
                </a:spcBef>
                <a:buFont typeface="Arial" panose="020B0604020202020204" pitchFamily="34" charset="0"/>
                <a:buNone/>
                <a:defRPr sz="566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959608" indent="0" algn="ctr" defTabSz="3239902" rtl="0" eaLnBrk="1" latinLnBrk="1" hangingPunct="1">
                <a:lnSpc>
                  <a:spcPct val="90000"/>
                </a:lnSpc>
                <a:spcBef>
                  <a:spcPts val="1772"/>
                </a:spcBef>
                <a:buFont typeface="Arial" panose="020B0604020202020204" pitchFamily="34" charset="0"/>
                <a:buNone/>
                <a:defRPr sz="566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200" b="1" dirty="0"/>
                <a:t>UML (Use Case)</a:t>
              </a:r>
              <a:endParaRPr lang="ko-KR" altLang="en-US" sz="3200" b="1" dirty="0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8B71EDD9-DA6D-476A-A994-60B8D26F9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62906" y="24101103"/>
              <a:ext cx="14949440" cy="7783874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F4387DC-925B-46C4-ADED-B128A82E9AC6}"/>
              </a:ext>
            </a:extLst>
          </p:cNvPr>
          <p:cNvGrpSpPr/>
          <p:nvPr/>
        </p:nvGrpSpPr>
        <p:grpSpPr>
          <a:xfrm>
            <a:off x="6128096" y="21215599"/>
            <a:ext cx="5354616" cy="2385367"/>
            <a:chOff x="3766128" y="1237673"/>
            <a:chExt cx="5354616" cy="2385367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EB4FFA15-E2EF-4042-A453-051870A9B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730769" y="1969090"/>
              <a:ext cx="2938604" cy="950977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410A80AF-6754-417A-83BD-309EA840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998599" y="1657140"/>
              <a:ext cx="1577187" cy="1540164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F865D2B-920B-42DC-9616-E9EE0A4A04EA}"/>
                </a:ext>
              </a:extLst>
            </p:cNvPr>
            <p:cNvSpPr/>
            <p:nvPr/>
          </p:nvSpPr>
          <p:spPr>
            <a:xfrm>
              <a:off x="3766128" y="1237673"/>
              <a:ext cx="5354616" cy="2385367"/>
            </a:xfrm>
            <a:prstGeom prst="rect">
              <a:avLst/>
            </a:prstGeom>
            <a:noFill/>
            <a:ln>
              <a:solidFill>
                <a:srgbClr val="5A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Google Shape;152;p5">
            <a:extLst>
              <a:ext uri="{FF2B5EF4-FFF2-40B4-BE49-F238E27FC236}">
                <a16:creationId xmlns:a16="http://schemas.microsoft.com/office/drawing/2014/main" id="{6A0CCDBB-97C9-4923-843D-F5ADE096943D}"/>
              </a:ext>
            </a:extLst>
          </p:cNvPr>
          <p:cNvSpPr/>
          <p:nvPr/>
        </p:nvSpPr>
        <p:spPr>
          <a:xfrm>
            <a:off x="5131201" y="22192410"/>
            <a:ext cx="612936" cy="115556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CA95E93-528F-40D2-A552-0C4D3460550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804669" y="20636754"/>
            <a:ext cx="12767352" cy="2941789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C169059D-79B0-48AE-89D7-EEFE2B16675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425245" y="22221527"/>
            <a:ext cx="17294439" cy="3048125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542E7005-2AC1-426F-BE62-09E45F7266F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458813" y="28435513"/>
            <a:ext cx="6311255" cy="2659380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C34E966-57EF-43FC-8CE4-944C36E52090}"/>
              </a:ext>
            </a:extLst>
          </p:cNvPr>
          <p:cNvGrpSpPr/>
          <p:nvPr/>
        </p:nvGrpSpPr>
        <p:grpSpPr>
          <a:xfrm>
            <a:off x="3260323" y="26018061"/>
            <a:ext cx="7335950" cy="2782765"/>
            <a:chOff x="4475900" y="26325594"/>
            <a:chExt cx="7335950" cy="2782765"/>
          </a:xfrm>
        </p:grpSpPr>
        <p:pic>
          <p:nvPicPr>
            <p:cNvPr id="88" name="Google Shape;156;p5">
              <a:extLst>
                <a:ext uri="{FF2B5EF4-FFF2-40B4-BE49-F238E27FC236}">
                  <a16:creationId xmlns:a16="http://schemas.microsoft.com/office/drawing/2014/main" id="{A1FE30D9-045C-4170-95BC-EC2FE0AA9D01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828329" y="26325594"/>
              <a:ext cx="1315311" cy="885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155;p5">
              <a:extLst>
                <a:ext uri="{FF2B5EF4-FFF2-40B4-BE49-F238E27FC236}">
                  <a16:creationId xmlns:a16="http://schemas.microsoft.com/office/drawing/2014/main" id="{03746296-BAB9-4F0D-9747-9C003DEE023E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75900" y="27210676"/>
              <a:ext cx="2239551" cy="1897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163;p5">
              <a:extLst>
                <a:ext uri="{FF2B5EF4-FFF2-40B4-BE49-F238E27FC236}">
                  <a16:creationId xmlns:a16="http://schemas.microsoft.com/office/drawing/2014/main" id="{88851568-FE86-4DE2-BED3-9F42D1DADD88}"/>
                </a:ext>
              </a:extLst>
            </p:cNvPr>
            <p:cNvSpPr txBox="1"/>
            <p:nvPr/>
          </p:nvSpPr>
          <p:spPr>
            <a:xfrm>
              <a:off x="6088121" y="26832663"/>
              <a:ext cx="5723729" cy="978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124"/>
                </a:buClr>
                <a:buSzPts val="1600"/>
                <a:buFont typeface="Malgun Gothic"/>
                <a:buNone/>
              </a:pPr>
              <a:r>
                <a:rPr lang="ko-KR" altLang="ko-KR" sz="4000" b="1" dirty="0">
                  <a:solidFill>
                    <a:srgbClr val="202124"/>
                  </a:solidFill>
                  <a:highlight>
                    <a:srgbClr val="F8F9FA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Integration</a:t>
              </a:r>
              <a:r>
                <a:rPr lang="en-US" altLang="ko-KR" sz="4000" b="1" dirty="0">
                  <a:solidFill>
                    <a:srgbClr val="202124"/>
                  </a:solidFill>
                  <a:highlight>
                    <a:srgbClr val="F8F9FA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 Platform</a:t>
              </a:r>
              <a:endParaRPr sz="4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166;p5">
              <a:extLst>
                <a:ext uri="{FF2B5EF4-FFF2-40B4-BE49-F238E27FC236}">
                  <a16:creationId xmlns:a16="http://schemas.microsoft.com/office/drawing/2014/main" id="{12A46892-C137-4901-AD98-5FF4B0C27565}"/>
                </a:ext>
              </a:extLst>
            </p:cNvPr>
            <p:cNvSpPr txBox="1"/>
            <p:nvPr/>
          </p:nvSpPr>
          <p:spPr>
            <a:xfrm>
              <a:off x="7157926" y="27729388"/>
              <a:ext cx="3142726" cy="899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ko-KR" altLang="en-US" sz="36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 플랫폼</a:t>
              </a:r>
              <a:endParaRPr sz="3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1" name="Google Shape;163;p5">
            <a:extLst>
              <a:ext uri="{FF2B5EF4-FFF2-40B4-BE49-F238E27FC236}">
                <a16:creationId xmlns:a16="http://schemas.microsoft.com/office/drawing/2014/main" id="{C858EF42-919E-4597-ACC4-2F70DA64A931}"/>
              </a:ext>
            </a:extLst>
          </p:cNvPr>
          <p:cNvSpPr txBox="1"/>
          <p:nvPr/>
        </p:nvSpPr>
        <p:spPr>
          <a:xfrm>
            <a:off x="4986724" y="23590772"/>
            <a:ext cx="7776195" cy="145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altLang="en-US" sz="32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파이썬 라이브러리와 </a:t>
            </a:r>
            <a:endParaRPr lang="en-US" altLang="ko-KR" sz="3200" b="1" dirty="0">
              <a:solidFill>
                <a:srgbClr val="202124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altLang="en-US" sz="32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오픈 소프트웨어를 사용한 데이터 수집</a:t>
            </a:r>
            <a:endParaRPr sz="3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2D138CB-1C09-49E8-AA73-8B095FE3BCCF}"/>
              </a:ext>
            </a:extLst>
          </p:cNvPr>
          <p:cNvGrpSpPr/>
          <p:nvPr/>
        </p:nvGrpSpPr>
        <p:grpSpPr>
          <a:xfrm>
            <a:off x="15418207" y="26919867"/>
            <a:ext cx="3155742" cy="3379375"/>
            <a:chOff x="15980707" y="26657652"/>
            <a:chExt cx="3155742" cy="3379375"/>
          </a:xfrm>
        </p:grpSpPr>
        <p:pic>
          <p:nvPicPr>
            <p:cNvPr id="94" name="Google Shape;158;p5">
              <a:extLst>
                <a:ext uri="{FF2B5EF4-FFF2-40B4-BE49-F238E27FC236}">
                  <a16:creationId xmlns:a16="http://schemas.microsoft.com/office/drawing/2014/main" id="{B1AF18F6-FBCD-4530-BAC3-64E5D5756052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 t="41499"/>
            <a:stretch/>
          </p:blipFill>
          <p:spPr>
            <a:xfrm>
              <a:off x="16282957" y="27589770"/>
              <a:ext cx="2671468" cy="1344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159;p5">
              <a:extLst>
                <a:ext uri="{FF2B5EF4-FFF2-40B4-BE49-F238E27FC236}">
                  <a16:creationId xmlns:a16="http://schemas.microsoft.com/office/drawing/2014/main" id="{23D83E21-B736-45E2-A001-0E928EC974A8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7077108" y="26657652"/>
              <a:ext cx="1083171" cy="9321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162;p5">
              <a:extLst>
                <a:ext uri="{FF2B5EF4-FFF2-40B4-BE49-F238E27FC236}">
                  <a16:creationId xmlns:a16="http://schemas.microsoft.com/office/drawing/2014/main" id="{1C293B72-49D6-426D-8057-8FD1A7729BC7}"/>
                </a:ext>
              </a:extLst>
            </p:cNvPr>
            <p:cNvSpPr txBox="1"/>
            <p:nvPr/>
          </p:nvSpPr>
          <p:spPr>
            <a:xfrm>
              <a:off x="15980707" y="29051276"/>
              <a:ext cx="3036594" cy="4903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ko-KR" sz="32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New Service</a:t>
              </a:r>
              <a:endParaRPr sz="3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67;p5">
              <a:extLst>
                <a:ext uri="{FF2B5EF4-FFF2-40B4-BE49-F238E27FC236}">
                  <a16:creationId xmlns:a16="http://schemas.microsoft.com/office/drawing/2014/main" id="{B4A5E72F-CE43-4211-8441-E55BD4013209}"/>
                </a:ext>
              </a:extLst>
            </p:cNvPr>
            <p:cNvSpPr txBox="1"/>
            <p:nvPr/>
          </p:nvSpPr>
          <p:spPr>
            <a:xfrm>
              <a:off x="15993723" y="29546655"/>
              <a:ext cx="3142726" cy="490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ko-KR" sz="32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 만족</a:t>
              </a:r>
              <a:endParaRPr sz="3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1" name="Google Shape;152;p5">
            <a:extLst>
              <a:ext uri="{FF2B5EF4-FFF2-40B4-BE49-F238E27FC236}">
                <a16:creationId xmlns:a16="http://schemas.microsoft.com/office/drawing/2014/main" id="{E6E566EF-4719-495A-872C-22D51BCDC442}"/>
              </a:ext>
            </a:extLst>
          </p:cNvPr>
          <p:cNvSpPr/>
          <p:nvPr/>
        </p:nvSpPr>
        <p:spPr>
          <a:xfrm rot="5400000">
            <a:off x="7150094" y="28057576"/>
            <a:ext cx="612936" cy="115556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52;p5">
            <a:extLst>
              <a:ext uri="{FF2B5EF4-FFF2-40B4-BE49-F238E27FC236}">
                <a16:creationId xmlns:a16="http://schemas.microsoft.com/office/drawing/2014/main" id="{CF925C7A-70F9-40FC-A3AB-392DCDE7FD3D}"/>
              </a:ext>
            </a:extLst>
          </p:cNvPr>
          <p:cNvSpPr/>
          <p:nvPr/>
        </p:nvSpPr>
        <p:spPr>
          <a:xfrm>
            <a:off x="18927507" y="27983909"/>
            <a:ext cx="612936" cy="115556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" name="그래픽 102">
            <a:extLst>
              <a:ext uri="{FF2B5EF4-FFF2-40B4-BE49-F238E27FC236}">
                <a16:creationId xmlns:a16="http://schemas.microsoft.com/office/drawing/2014/main" id="{95006BEE-48AB-4FD6-B3F8-81863CA43C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14627464" y="26064232"/>
            <a:ext cx="61213" cy="15590620"/>
          </a:xfrm>
          <a:prstGeom prst="rect">
            <a:avLst/>
          </a:prstGeom>
        </p:spPr>
      </p:pic>
      <p:sp>
        <p:nvSpPr>
          <p:cNvPr id="104" name="부제목 2">
            <a:extLst>
              <a:ext uri="{FF2B5EF4-FFF2-40B4-BE49-F238E27FC236}">
                <a16:creationId xmlns:a16="http://schemas.microsoft.com/office/drawing/2014/main" id="{3A960646-3333-4048-8A3D-EBA780093A12}"/>
              </a:ext>
            </a:extLst>
          </p:cNvPr>
          <p:cNvSpPr txBox="1">
            <a:spLocks/>
          </p:cNvSpPr>
          <p:nvPr/>
        </p:nvSpPr>
        <p:spPr>
          <a:xfrm>
            <a:off x="19814048" y="29002171"/>
            <a:ext cx="4826789" cy="1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239902" rtl="0" eaLnBrk="1" latinLnBrk="1" hangingPunct="1">
              <a:lnSpc>
                <a:spcPct val="90000"/>
              </a:lnSpc>
              <a:spcBef>
                <a:spcPts val="3543"/>
              </a:spcBef>
              <a:buFont typeface="Arial" panose="020B0604020202020204" pitchFamily="34" charset="0"/>
              <a:buNone/>
              <a:defRPr sz="85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19951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7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39902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59853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79804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99755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719706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39657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959608" indent="0" algn="ctr" defTabSz="3239902" rtl="0" eaLnBrk="1" latinLnBrk="1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ko-KR" altLang="en-US" sz="3600" b="1" dirty="0"/>
              <a:t>새로운 논문 품질 측정</a:t>
            </a:r>
            <a:endParaRPr lang="en-US" altLang="ko-KR" sz="3600" b="1" dirty="0"/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ko-KR" altLang="en-US" sz="3600" b="1" dirty="0"/>
              <a:t>알고리즘 적용</a:t>
            </a:r>
            <a:endParaRPr lang="en-US" altLang="ko-KR" sz="3600" dirty="0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22DEE978-A57F-44BF-934C-59023A83A068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r="18920" b="3883"/>
          <a:stretch/>
        </p:blipFill>
        <p:spPr>
          <a:xfrm>
            <a:off x="14700510" y="36877149"/>
            <a:ext cx="15490367" cy="835375"/>
          </a:xfrm>
          <a:prstGeom prst="rect">
            <a:avLst/>
          </a:prstGeom>
        </p:spPr>
      </p:pic>
      <p:sp>
        <p:nvSpPr>
          <p:cNvPr id="107" name="Google Shape;166;p5">
            <a:extLst>
              <a:ext uri="{FF2B5EF4-FFF2-40B4-BE49-F238E27FC236}">
                <a16:creationId xmlns:a16="http://schemas.microsoft.com/office/drawing/2014/main" id="{D4C8ED55-CB1C-4EA2-BC56-C6E9554E4B04}"/>
              </a:ext>
            </a:extLst>
          </p:cNvPr>
          <p:cNvSpPr txBox="1"/>
          <p:nvPr/>
        </p:nvSpPr>
        <p:spPr>
          <a:xfrm>
            <a:off x="198106" y="36823156"/>
            <a:ext cx="1585540" cy="105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altLang="en-US" sz="4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요약</a:t>
            </a:r>
            <a:endParaRPr lang="en-US" altLang="ko-KR" sz="4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" name="그래픽 108">
            <a:extLst>
              <a:ext uri="{FF2B5EF4-FFF2-40B4-BE49-F238E27FC236}">
                <a16:creationId xmlns:a16="http://schemas.microsoft.com/office/drawing/2014/main" id="{81B7AE48-A341-45A3-AD09-50FC6CD864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5229" y="36757009"/>
            <a:ext cx="13270229" cy="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2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4399</TotalTime>
  <Words>255</Words>
  <Application>Microsoft Office PowerPoint</Application>
  <PresentationFormat>사용자 지정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맑은 고딕</vt:lpstr>
      <vt:lpstr>Arial</vt:lpstr>
      <vt:lpstr>Calibri</vt:lpstr>
      <vt:lpstr>Calibri Light</vt:lpstr>
      <vt:lpstr>Office 테마</vt:lpstr>
      <vt:lpstr>크롤링을 활용한 논문 정보 공유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제목 입력</dc:title>
  <dc:creator>박 지현</dc:creator>
  <cp:lastModifiedBy>임 창민</cp:lastModifiedBy>
  <cp:revision>51</cp:revision>
  <dcterms:created xsi:type="dcterms:W3CDTF">2021-10-28T07:04:40Z</dcterms:created>
  <dcterms:modified xsi:type="dcterms:W3CDTF">2021-11-07T13:43:36Z</dcterms:modified>
</cp:coreProperties>
</file>