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7" r:id="rId4"/>
    <p:sldId id="257" r:id="rId5"/>
    <p:sldId id="258" r:id="rId6"/>
    <p:sldId id="268" r:id="rId7"/>
    <p:sldId id="259" r:id="rId8"/>
    <p:sldId id="260" r:id="rId9"/>
    <p:sldId id="270" r:id="rId10"/>
    <p:sldId id="261" r:id="rId11"/>
    <p:sldId id="262" r:id="rId12"/>
    <p:sldId id="271" r:id="rId13"/>
    <p:sldId id="272" r:id="rId14"/>
    <p:sldId id="264" r:id="rId15"/>
    <p:sldId id="273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rfyjFzPyiAN5DCmS4g93CCX/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BD5"/>
    <a:srgbClr val="F7FCFF"/>
    <a:srgbClr val="F2F2F2"/>
    <a:srgbClr val="92BD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f92bf37b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ef92bf37b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525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7785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100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694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58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589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309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906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31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AB6A51-D8ED-44F4-A3BD-517040A163B5}" type="datetime1">
              <a:rPr lang="ko-KR" altLang="en-US" smtClean="0"/>
              <a:t>2021-09-22</a:t>
            </a:fld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E7D2B5E-3758-426E-BB99-E8684A8B638A}" type="datetime1">
              <a:rPr lang="ko-KR" altLang="en-US" smtClean="0"/>
              <a:t>2021-09-22</a:t>
            </a:fld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E8236D3-0FBA-43B4-A7D7-36CC01E175FF}" type="datetime1">
              <a:rPr lang="ko-KR" altLang="en-US" smtClean="0"/>
              <a:t>2021-09-22</a:t>
            </a:fld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AE39B20-0EDB-4158-A8F9-0F365D5A4DC3}" type="datetime1">
              <a:rPr lang="ko-KR" altLang="en-US" smtClean="0"/>
              <a:t>2021-09-22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BCA2AE4-FDD8-457D-A6C3-44FBF6416DCE}" type="datetime1">
              <a:rPr lang="ko-KR" altLang="en-US" smtClean="0"/>
              <a:t>2021-09-22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504388C-4903-432F-B207-4F410746247F}" type="datetime1">
              <a:rPr lang="ko-KR" altLang="en-US" smtClean="0"/>
              <a:t>2021-09-22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2F6041-75D2-4922-BF14-4307CC944FAD}" type="datetime1">
              <a:rPr lang="ko-KR" altLang="en-US" smtClean="0"/>
              <a:t>2021-09-22</a:t>
            </a:fld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01B04F4-CE25-4243-A389-CDECAF296D56}" type="datetime1">
              <a:rPr lang="ko-KR" altLang="en-US" smtClean="0"/>
              <a:t>2021-09-22</a:t>
            </a:fld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35BA183-7D8C-45A1-971F-3985A3B73C3C}" type="datetime1">
              <a:rPr lang="ko-KR" altLang="en-US" smtClean="0"/>
              <a:t>2021-09-22</a:t>
            </a:fld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86367498-0824-4024-9C40-59A696D9FF2C}" type="datetime1">
              <a:rPr lang="ko-KR" altLang="en-US" smtClean="0"/>
              <a:t>2021-09-22</a:t>
            </a:fld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r>
              <a:rPr lang="en-US"/>
              <a:t>MUTATIO v2.0.0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 rot="-5400000" flipH="1">
            <a:off x="7038635" y="1705319"/>
            <a:ext cx="6858686" cy="3448048"/>
          </a:xfrm>
          <a:custGeom>
            <a:avLst/>
            <a:gdLst/>
            <a:ahLst/>
            <a:cxnLst/>
            <a:rect l="l" t="t" r="r" b="b"/>
            <a:pathLst>
              <a:path w="10001" h="35395" extrusionOk="0">
                <a:moveTo>
                  <a:pt x="0" y="27395"/>
                </a:moveTo>
                <a:lnTo>
                  <a:pt x="10000" y="0"/>
                </a:lnTo>
                <a:cubicBezTo>
                  <a:pt x="9995" y="11667"/>
                  <a:pt x="10005" y="23728"/>
                  <a:pt x="10000" y="35395"/>
                </a:cubicBezTo>
                <a:lnTo>
                  <a:pt x="0" y="35395"/>
                </a:lnTo>
                <a:lnTo>
                  <a:pt x="0" y="27395"/>
                </a:lnTo>
                <a:close/>
              </a:path>
            </a:pathLst>
          </a:custGeom>
          <a:solidFill>
            <a:srgbClr val="74BF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19200" y="442912"/>
            <a:ext cx="9753600" cy="5972175"/>
          </a:xfrm>
          <a:prstGeom prst="roundRect">
            <a:avLst>
              <a:gd name="adj" fmla="val 4705"/>
            </a:avLst>
          </a:prstGeom>
          <a:gradFill>
            <a:gsLst>
              <a:gs pos="0">
                <a:srgbClr val="F6F9FC"/>
              </a:gs>
              <a:gs pos="82000">
                <a:schemeClr val="lt1"/>
              </a:gs>
              <a:gs pos="84000">
                <a:srgbClr val="9DD1FB"/>
              </a:gs>
              <a:gs pos="100000">
                <a:srgbClr val="9DD1FB"/>
              </a:gs>
            </a:gsLst>
            <a:lin ang="1260000" scaled="0"/>
          </a:gradFill>
          <a:ln>
            <a:noFill/>
          </a:ln>
          <a:effectLst>
            <a:outerShdw blurRad="254000" dist="38100" dir="2700000" algn="tl" rotWithShape="0">
              <a:srgbClr val="000000">
                <a:alpha val="1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 err="1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크롤링을</a:t>
            </a: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활용한</a:t>
            </a:r>
            <a:endParaRPr sz="4400" b="1" i="1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i="1" u="none" strike="noStrike" cap="none" dirty="0">
                <a:solidFill>
                  <a:srgbClr val="44546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인기논문 수집 사이트</a:t>
            </a:r>
            <a:endParaRPr sz="900" b="0" i="0" u="none" strike="noStrike" cap="none" dirty="0">
              <a:solidFill>
                <a:srgbClr val="44546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5286323" y="4870396"/>
            <a:ext cx="1619354" cy="69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의료IT공학과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16615044 </a:t>
            </a:r>
            <a:r>
              <a:rPr lang="ko-KR" sz="1400" b="1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임창민</a:t>
            </a:r>
            <a:endParaRPr sz="1400" b="1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B7FD4-9255-4700-935C-D2D0AFA74CD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67CB6A-B946-408E-AEB3-DE40ED9E399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BA933C-27C0-4D9E-A6C3-627A1B53C8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92467-4E38-41FA-8FA1-48456F32F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92bf37b1_0_1"/>
          <p:cNvSpPr/>
          <p:nvPr/>
        </p:nvSpPr>
        <p:spPr>
          <a:xfrm flipH="1">
            <a:off x="0" y="1"/>
            <a:ext cx="12192000" cy="951000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8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품질 측정 알고리즘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ef92bf37b1_0_1"/>
          <p:cNvSpPr txBox="1"/>
          <p:nvPr/>
        </p:nvSpPr>
        <p:spPr>
          <a:xfrm>
            <a:off x="7727794" y="2140018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하지만 논문을 많이 게재한 경우에 높은 점수를 </a:t>
            </a:r>
            <a:r>
              <a:rPr lang="ko-KR" dirty="0" err="1">
                <a:latin typeface="+mj-ea"/>
                <a:ea typeface="+mj-ea"/>
              </a:rPr>
              <a:t>부여받게</a:t>
            </a:r>
            <a:r>
              <a:rPr lang="ko-KR" dirty="0">
                <a:latin typeface="+mj-ea"/>
                <a:ea typeface="+mj-ea"/>
              </a:rPr>
              <a:t> 되는 문제점이 존재한다.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77" name="Google Shape;177;gef92bf37b1_0_1"/>
          <p:cNvSpPr txBox="1"/>
          <p:nvPr/>
        </p:nvSpPr>
        <p:spPr>
          <a:xfrm>
            <a:off x="7727794" y="1514963"/>
            <a:ext cx="36738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본래 논문은 인용 수, *IF, </a:t>
            </a:r>
            <a:r>
              <a:rPr lang="ko-KR" dirty="0" err="1">
                <a:latin typeface="+mj-ea"/>
                <a:ea typeface="+mj-ea"/>
              </a:rPr>
              <a:t>최신성</a:t>
            </a:r>
            <a:r>
              <a:rPr lang="ko-KR" dirty="0">
                <a:latin typeface="+mj-ea"/>
                <a:ea typeface="+mj-ea"/>
              </a:rPr>
              <a:t>, 저자관계로 논문품질 판별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78" name="Google Shape;178;gef92bf37b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5077" y="5843442"/>
            <a:ext cx="3347400" cy="569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ef92bf37b1_0_1"/>
          <p:cNvSpPr txBox="1"/>
          <p:nvPr/>
        </p:nvSpPr>
        <p:spPr>
          <a:xfrm>
            <a:off x="7655677" y="5533917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*IF(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Impact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+mj-ea"/>
                <a:ea typeface="+mj-ea"/>
              </a:rPr>
              <a:t>Factor</a:t>
            </a:r>
            <a:r>
              <a:rPr lang="ko-KR" sz="1200" b="1" dirty="0">
                <a:solidFill>
                  <a:schemeClr val="dk1"/>
                </a:solidFill>
                <a:latin typeface="+mj-ea"/>
                <a:ea typeface="+mj-ea"/>
              </a:rPr>
              <a:t>-피인용지수)란?</a:t>
            </a:r>
            <a:endParaRPr sz="1200" b="1" dirty="0">
              <a:latin typeface="+mj-ea"/>
              <a:ea typeface="+mj-ea"/>
            </a:endParaRPr>
          </a:p>
        </p:txBody>
      </p:sp>
      <p:sp>
        <p:nvSpPr>
          <p:cNvPr id="180" name="Google Shape;180;gef92bf37b1_0_1"/>
          <p:cNvSpPr txBox="1"/>
          <p:nvPr/>
        </p:nvSpPr>
        <p:spPr>
          <a:xfrm>
            <a:off x="7729069" y="2810812"/>
            <a:ext cx="36840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+mj-ea"/>
                <a:ea typeface="+mj-ea"/>
              </a:rPr>
              <a:t>때문에 논문의 중요성은 </a:t>
            </a:r>
            <a:r>
              <a:rPr lang="ko-KR" u="sng" dirty="0">
                <a:solidFill>
                  <a:srgbClr val="FF0000"/>
                </a:solidFill>
                <a:latin typeface="+mj-ea"/>
                <a:ea typeface="+mj-ea"/>
              </a:rPr>
              <a:t>희소성</a:t>
            </a:r>
            <a:r>
              <a:rPr lang="ko-KR" dirty="0">
                <a:latin typeface="+mj-ea"/>
                <a:ea typeface="+mj-ea"/>
              </a:rPr>
              <a:t>이 있는 연구 분야와 </a:t>
            </a:r>
            <a:r>
              <a:rPr lang="ko-KR" u="sng" dirty="0">
                <a:latin typeface="+mj-ea"/>
                <a:ea typeface="+mj-ea"/>
              </a:rPr>
              <a:t>최근에 많이 연구되는 분야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(</a:t>
            </a:r>
            <a:r>
              <a:rPr lang="ko-KR" dirty="0" err="1">
                <a:solidFill>
                  <a:srgbClr val="FF0000"/>
                </a:solidFill>
                <a:latin typeface="+mj-ea"/>
                <a:ea typeface="+mj-ea"/>
              </a:rPr>
              <a:t>최근토픽</a:t>
            </a:r>
            <a:r>
              <a:rPr lang="ko-KR" dirty="0">
                <a:solidFill>
                  <a:schemeClr val="dk1"/>
                </a:solidFill>
                <a:latin typeface="+mj-ea"/>
                <a:ea typeface="+mj-ea"/>
              </a:rPr>
              <a:t>)</a:t>
            </a:r>
            <a:r>
              <a:rPr lang="ko-KR" dirty="0">
                <a:latin typeface="+mj-ea"/>
                <a:ea typeface="+mj-ea"/>
              </a:rPr>
              <a:t>에 가중치를 부여하여 중요성을 </a:t>
            </a:r>
            <a:r>
              <a:rPr lang="ko-KR" u="sng" dirty="0">
                <a:latin typeface="+mj-ea"/>
                <a:ea typeface="+mj-ea"/>
              </a:rPr>
              <a:t>추가 판단</a:t>
            </a:r>
            <a:r>
              <a:rPr lang="ko-KR" dirty="0">
                <a:latin typeface="+mj-ea"/>
                <a:ea typeface="+mj-ea"/>
              </a:rPr>
              <a:t>한다.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181" name="Google Shape;181;gef92bf37b1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50900"/>
            <a:ext cx="7153600" cy="2451275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2" name="Google Shape;182;gef92bf37b1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00" y="3706350"/>
            <a:ext cx="3485700" cy="196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ef92bf37b1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8850" y="3701600"/>
            <a:ext cx="3527149" cy="19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ef92bf37b1_0_1"/>
          <p:cNvSpPr txBox="1"/>
          <p:nvPr/>
        </p:nvSpPr>
        <p:spPr>
          <a:xfrm>
            <a:off x="233900" y="5707550"/>
            <a:ext cx="3347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</a:t>
            </a:r>
            <a:r>
              <a:rPr lang="ko-KR" sz="1300" b="1" dirty="0" err="1">
                <a:latin typeface="+mj-ea"/>
                <a:ea typeface="+mj-ea"/>
              </a:rPr>
              <a:t>Recall</a:t>
            </a:r>
            <a:r>
              <a:rPr lang="ko-KR" sz="1300" b="1" dirty="0">
                <a:latin typeface="+mj-ea"/>
                <a:ea typeface="+mj-ea"/>
              </a:rPr>
              <a:t>(</a:t>
            </a:r>
            <a:r>
              <a:rPr lang="ko-KR" sz="1300" b="1" dirty="0" err="1">
                <a:latin typeface="+mj-ea"/>
                <a:ea typeface="+mj-ea"/>
              </a:rPr>
              <a:t>재현율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5" name="Google Shape;185;gef92bf37b1_0_1"/>
          <p:cNvSpPr txBox="1"/>
          <p:nvPr/>
        </p:nvSpPr>
        <p:spPr>
          <a:xfrm>
            <a:off x="3751722" y="5707550"/>
            <a:ext cx="359734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>
                <a:latin typeface="+mj-ea"/>
                <a:ea typeface="+mj-ea"/>
              </a:rPr>
              <a:t>전문가 추천 수 변화에 따른 Precision(</a:t>
            </a:r>
            <a:r>
              <a:rPr lang="ko-KR" sz="1300" b="1" dirty="0" err="1">
                <a:latin typeface="+mj-ea"/>
                <a:ea typeface="+mj-ea"/>
              </a:rPr>
              <a:t>정확률</a:t>
            </a:r>
            <a:r>
              <a:rPr lang="ko-KR" sz="1300" b="1" dirty="0">
                <a:latin typeface="+mj-ea"/>
                <a:ea typeface="+mj-ea"/>
              </a:rPr>
              <a:t>)</a:t>
            </a:r>
            <a:endParaRPr sz="1300" b="1" dirty="0">
              <a:latin typeface="+mj-ea"/>
              <a:ea typeface="+mj-ea"/>
            </a:endParaRPr>
          </a:p>
        </p:txBody>
      </p:sp>
      <p:sp>
        <p:nvSpPr>
          <p:cNvPr id="186" name="Google Shape;186;gef92bf37b1_0_1"/>
          <p:cNvSpPr txBox="1"/>
          <p:nvPr/>
        </p:nvSpPr>
        <p:spPr>
          <a:xfrm>
            <a:off x="7727794" y="1092464"/>
            <a:ext cx="36738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b="1" dirty="0">
                <a:latin typeface="+mj-ea"/>
                <a:ea typeface="+mj-ea"/>
              </a:rPr>
              <a:t>논문 품질 측정법</a:t>
            </a:r>
            <a:r>
              <a:rPr lang="ko-KR" sz="1500" b="1" dirty="0">
                <a:latin typeface="+mj-ea"/>
                <a:ea typeface="+mj-ea"/>
              </a:rPr>
              <a:t>(개선)</a:t>
            </a:r>
            <a:endParaRPr sz="1500" b="1" dirty="0">
              <a:latin typeface="+mj-ea"/>
              <a:ea typeface="+mj-ea"/>
            </a:endParaRPr>
          </a:p>
        </p:txBody>
      </p:sp>
      <p:sp>
        <p:nvSpPr>
          <p:cNvPr id="189" name="Google Shape;189;gef92bf37b1_0_1"/>
          <p:cNvSpPr txBox="1"/>
          <p:nvPr/>
        </p:nvSpPr>
        <p:spPr>
          <a:xfrm>
            <a:off x="7668525" y="3957223"/>
            <a:ext cx="185647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dirty="0">
                <a:solidFill>
                  <a:schemeClr val="dk1"/>
                </a:solidFill>
              </a:rPr>
              <a:t># </a:t>
            </a:r>
            <a:r>
              <a:rPr lang="ko-KR" sz="1200" b="1" dirty="0" err="1">
                <a:solidFill>
                  <a:schemeClr val="dk1"/>
                </a:solidFill>
              </a:rPr>
              <a:t>논문발행년도</a:t>
            </a:r>
            <a:r>
              <a:rPr lang="ko-KR" sz="1200" b="1" dirty="0">
                <a:solidFill>
                  <a:schemeClr val="dk1"/>
                </a:solidFill>
              </a:rPr>
              <a:t> 기준</a:t>
            </a:r>
            <a:r>
              <a:rPr lang="en-US" altLang="ko-KR" sz="1200" b="1" dirty="0">
                <a:solidFill>
                  <a:schemeClr val="dk1"/>
                </a:solidFill>
              </a:rPr>
              <a:t> #</a:t>
            </a:r>
            <a:endParaRPr sz="1200" b="1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4B6FECE-8732-4744-9922-513FF17A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01C66C-A111-46B2-A8EE-8E42E11A9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691" y="4283232"/>
            <a:ext cx="2565322" cy="4973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752AF55-B418-4721-99AF-AEE61187CE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8932" y="4856064"/>
            <a:ext cx="2931742" cy="524446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CA68A8-2294-48CF-92E2-36941A4AEC2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3BF7435-A421-40D5-B91D-2D9E8CC077D2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C3EEE-BE64-4508-929E-3DE800DF9F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374BF8-9D87-4FD3-9BD0-00CF4C515C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정보수집 적용기술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778313" y="4195485"/>
            <a:ext cx="2759400" cy="144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Selenium이란?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Selenium은 웹 브라우저 구동 시키는 WebDriver를  자동화(제어)하는 오픈 소스 도구입니다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4309788" y="4195485"/>
            <a:ext cx="2759400" cy="173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Malgun Gothic"/>
              <a:buNone/>
            </a:pPr>
            <a:r>
              <a:rPr lang="ko-KR" sz="1700" b="1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BeautifulSoup 이란</a:t>
            </a:r>
            <a:endParaRPr sz="1700" b="1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50"/>
              <a:buFont typeface="Malgun Gothic"/>
              <a:buNone/>
            </a:pPr>
            <a:r>
              <a:rPr lang="ko-KR" sz="125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파이썬 라이브러리로 HTML이라는 웹을 이루는 언어(태그)의 데이터를 선택적으로 가져올 수 있는 도구입니다.</a:t>
            </a:r>
            <a:endParaRPr sz="125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4" name="Google Shape;20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473" y="2269875"/>
            <a:ext cx="2042375" cy="17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0684" y="2585150"/>
            <a:ext cx="2911472" cy="11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6"/>
          <p:cNvSpPr txBox="1"/>
          <p:nvPr/>
        </p:nvSpPr>
        <p:spPr>
          <a:xfrm>
            <a:off x="4416989" y="1528873"/>
            <a:ext cx="2042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Beautiful Soup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272610" y="1528873"/>
            <a:ext cx="132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None/>
            </a:pPr>
            <a:r>
              <a:rPr lang="ko-KR" sz="1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Selenium</a:t>
            </a:r>
            <a:endParaRPr sz="19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6"/>
          <p:cNvCxnSpPr/>
          <p:nvPr/>
        </p:nvCxnSpPr>
        <p:spPr>
          <a:xfrm>
            <a:off x="3666049" y="2302040"/>
            <a:ext cx="0" cy="2943642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09" name="Google Shape;209;p6"/>
          <p:cNvSpPr txBox="1"/>
          <p:nvPr/>
        </p:nvSpPr>
        <p:spPr>
          <a:xfrm>
            <a:off x="7841263" y="1331494"/>
            <a:ext cx="3613484" cy="4739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elenium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을 통해서 웹 브라우저를 제어할 수 있도록 합니다.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eautiful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Soup로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논문의 품질을 결정짓는 요소의 데이터를 수집합니다.</a:t>
            </a:r>
            <a:b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(인용 수, 최신, 저자의 이력, 조회수 등)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집된 논문의 사이트, 품질, 등록날짜, 트렌드(조회수)별로 검색 및 정렬을 수행할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445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+mj-lt"/>
              <a:buAutoNum type="arabicPeriod"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이메일을 통해서 관심 논문을 지속적으로 받아볼 수 있습니다.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301490" y="1331494"/>
            <a:ext cx="6973605" cy="4868779"/>
          </a:xfrm>
          <a:prstGeom prst="rect">
            <a:avLst/>
          </a:prstGeom>
          <a:noFill/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2373328-4C72-47FB-A996-80643EDCD316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Technical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52436D-FD30-4800-BED4-AE718ABAF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1179188"/>
            <a:ext cx="6687483" cy="135503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3D673F1-6B33-4498-8988-8050B124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05" y="2955637"/>
            <a:ext cx="6687483" cy="302781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28A93-658C-488C-BF6D-6209FF8A6AFC}"/>
              </a:ext>
            </a:extLst>
          </p:cNvPr>
          <p:cNvSpPr txBox="1"/>
          <p:nvPr/>
        </p:nvSpPr>
        <p:spPr>
          <a:xfrm>
            <a:off x="7402657" y="3081802"/>
            <a:ext cx="4334862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+mn-ea"/>
                <a:ea typeface="+mn-ea"/>
              </a:rPr>
              <a:t>KCI</a:t>
            </a:r>
            <a:r>
              <a:rPr lang="ko-KR" altLang="en-US" sz="1800" b="1" dirty="0">
                <a:latin typeface="+mn-ea"/>
                <a:ea typeface="+mn-ea"/>
              </a:rPr>
              <a:t>와 같은 논문 간 </a:t>
            </a:r>
            <a:r>
              <a:rPr lang="ko-KR" altLang="en-US" sz="1800" b="1" u="sng" dirty="0">
                <a:latin typeface="+mn-ea"/>
                <a:ea typeface="+mn-ea"/>
              </a:rPr>
              <a:t>인용 관계를 분석하는 데이터베이스가 존재</a:t>
            </a:r>
            <a:r>
              <a:rPr lang="ko-KR" altLang="en-US" sz="1800" b="1" dirty="0">
                <a:latin typeface="+mn-ea"/>
                <a:ea typeface="+mn-ea"/>
              </a:rPr>
              <a:t>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해당 데이터베이스는 기록된 데이터에 한정되어 있지만</a:t>
            </a:r>
            <a:r>
              <a:rPr lang="en-US" altLang="ko-KR" sz="1800" b="1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개발 애플리케이션 </a:t>
            </a:r>
            <a:r>
              <a:rPr lang="ko-KR" altLang="en-US" sz="1800" b="1" u="sng" dirty="0">
                <a:latin typeface="+mn-ea"/>
                <a:ea typeface="+mn-ea"/>
              </a:rPr>
              <a:t>기술 솔루션의 실용성</a:t>
            </a:r>
            <a:r>
              <a:rPr lang="ko-KR" altLang="en-US" sz="1800" b="1" dirty="0">
                <a:latin typeface="+mn-ea"/>
                <a:ea typeface="+mn-ea"/>
              </a:rPr>
              <a:t>과 </a:t>
            </a:r>
            <a:r>
              <a:rPr lang="en-US" altLang="ko-KR" sz="1800" b="1" dirty="0">
                <a:latin typeface="+mn-ea"/>
                <a:ea typeface="+mn-ea"/>
              </a:rPr>
              <a:t>‘</a:t>
            </a:r>
            <a:r>
              <a:rPr lang="ko-KR" altLang="en-US" sz="1800" b="1" dirty="0">
                <a:latin typeface="+mn-ea"/>
                <a:ea typeface="+mn-ea"/>
              </a:rPr>
              <a:t>논문</a:t>
            </a:r>
            <a:r>
              <a:rPr lang="en-US" altLang="ko-KR" sz="1800" b="1" dirty="0">
                <a:latin typeface="+mn-ea"/>
                <a:ea typeface="+mn-ea"/>
              </a:rPr>
              <a:t>’</a:t>
            </a:r>
            <a:r>
              <a:rPr lang="ko-KR" altLang="en-US" sz="1800" b="1" dirty="0">
                <a:latin typeface="+mn-ea"/>
                <a:ea typeface="+mn-ea"/>
              </a:rPr>
              <a:t>을 통한 </a:t>
            </a:r>
            <a:r>
              <a:rPr lang="ko-KR" altLang="en-US" sz="1800" b="1" u="sng" dirty="0">
                <a:solidFill>
                  <a:srgbClr val="202124"/>
                </a:solidFill>
                <a:latin typeface="+mn-ea"/>
                <a:ea typeface="+mn-ea"/>
              </a:rPr>
              <a:t>전문지식의 가용성</a:t>
            </a:r>
            <a:r>
              <a:rPr lang="ko-KR" altLang="en-US" sz="1800" b="1" dirty="0">
                <a:solidFill>
                  <a:srgbClr val="202124"/>
                </a:solidFill>
                <a:latin typeface="+mn-ea"/>
                <a:ea typeface="+mn-ea"/>
              </a:rPr>
              <a:t>의 타당성도 확인할 수 있다</a:t>
            </a:r>
            <a:r>
              <a:rPr lang="en-US" altLang="ko-KR" sz="18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pic>
        <p:nvPicPr>
          <p:cNvPr id="11" name="Google Shape;181;gef92bf37b1_0_1">
            <a:extLst>
              <a:ext uri="{FF2B5EF4-FFF2-40B4-BE49-F238E27FC236}">
                <a16:creationId xmlns:a16="http://schemas.microsoft.com/office/drawing/2014/main" id="{F13684E8-7F03-4A67-AF7C-36A6156033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657" y="1160716"/>
            <a:ext cx="4045238" cy="1711347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908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Economic Feasibility (cost)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35345F1-F38E-450D-B81A-BAD06B1D010F}"/>
              </a:ext>
            </a:extLst>
          </p:cNvPr>
          <p:cNvGrpSpPr/>
          <p:nvPr/>
        </p:nvGrpSpPr>
        <p:grpSpPr>
          <a:xfrm>
            <a:off x="304799" y="1440873"/>
            <a:ext cx="3470564" cy="4221018"/>
            <a:chOff x="110836" y="1237673"/>
            <a:chExt cx="3470564" cy="422101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963E0A-C9B1-400B-A0E3-ECDE34EC9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364" y="1582831"/>
              <a:ext cx="1681627" cy="16887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40D2B5D-00BE-435C-A6FC-93C142DB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271" y="3633458"/>
              <a:ext cx="3013364" cy="15801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FFFBBF0-0FF7-4CB6-B316-19050A101457}"/>
                </a:ext>
              </a:extLst>
            </p:cNvPr>
            <p:cNvSpPr/>
            <p:nvPr/>
          </p:nvSpPr>
          <p:spPr>
            <a:xfrm>
              <a:off x="110836" y="1237673"/>
              <a:ext cx="3470564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DB329C-5211-4836-9D59-753D60D9E4C7}"/>
              </a:ext>
            </a:extLst>
          </p:cNvPr>
          <p:cNvGrpSpPr/>
          <p:nvPr/>
        </p:nvGrpSpPr>
        <p:grpSpPr>
          <a:xfrm>
            <a:off x="3960090" y="1440873"/>
            <a:ext cx="3336637" cy="4221018"/>
            <a:chOff x="3766127" y="1237673"/>
            <a:chExt cx="3336637" cy="422101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4374810-37A4-4E31-94A2-AEB8AF7BC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9373" y="4065578"/>
              <a:ext cx="2938604" cy="95097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41B89CD-4BFB-4672-A393-DB3619185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77026" y="1657140"/>
              <a:ext cx="1577187" cy="15401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B1C4146-BCC8-4488-90DA-531D1DFE3E97}"/>
                </a:ext>
              </a:extLst>
            </p:cNvPr>
            <p:cNvSpPr/>
            <p:nvPr/>
          </p:nvSpPr>
          <p:spPr>
            <a:xfrm>
              <a:off x="3766127" y="1237673"/>
              <a:ext cx="3336637" cy="4221018"/>
            </a:xfrm>
            <a:prstGeom prst="rect">
              <a:avLst/>
            </a:prstGeom>
            <a:noFill/>
            <a:ln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04398E6-62EA-4755-83D0-024E65683E5A}"/>
              </a:ext>
            </a:extLst>
          </p:cNvPr>
          <p:cNvSpPr txBox="1"/>
          <p:nvPr/>
        </p:nvSpPr>
        <p:spPr>
          <a:xfrm>
            <a:off x="7559966" y="1550942"/>
            <a:ext cx="411480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dirty="0">
                <a:latin typeface="+mn-ea"/>
                <a:ea typeface="+mn-ea"/>
              </a:rPr>
              <a:t>Python</a:t>
            </a:r>
            <a:r>
              <a:rPr lang="ko-KR" altLang="en-US" sz="1800" b="1" dirty="0">
                <a:latin typeface="+mn-ea"/>
                <a:ea typeface="+mn-ea"/>
              </a:rPr>
              <a:t> </a:t>
            </a:r>
            <a:r>
              <a:rPr lang="en-US" altLang="ko-KR" sz="1800" b="1" dirty="0">
                <a:latin typeface="+mn-ea"/>
                <a:ea typeface="+mn-ea"/>
              </a:rPr>
              <a:t>3.8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Anaconda Individual Edition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Selenium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Beautiful soup (</a:t>
            </a: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파이썬</a:t>
            </a:r>
            <a: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,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Edition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Tool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모두 무료이고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 err="1">
                <a:solidFill>
                  <a:srgbClr val="0B2227"/>
                </a:solidFill>
                <a:effectLst/>
                <a:latin typeface="+mn-ea"/>
                <a:ea typeface="+mn-ea"/>
              </a:rPr>
              <a:t>크롤링에</a:t>
            </a: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 필요한 두 프로그램은</a:t>
            </a:r>
            <a:br>
              <a:rPr lang="en-US" altLang="ko-KR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</a:b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오픈 소스 기반 소프트웨어이다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i="0" dirty="0">
                <a:solidFill>
                  <a:srgbClr val="0B2227"/>
                </a:solidFill>
                <a:effectLst/>
                <a:latin typeface="+mn-ea"/>
                <a:ea typeface="+mn-ea"/>
              </a:rPr>
              <a:t>따라서 개발 환경 구축에 필요한 비용은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인건비가 전부이므로 경제적 효율성이 좋을 것으로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  <a:endParaRPr lang="en-US" altLang="ko-KR" sz="1800" b="1" i="0" dirty="0">
              <a:solidFill>
                <a:srgbClr val="0B2227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2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Schedule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D5EA1C-2E39-415E-9E10-C2F78EA96C8E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graphicFrame>
        <p:nvGraphicFramePr>
          <p:cNvPr id="15" name="표 38">
            <a:extLst>
              <a:ext uri="{FF2B5EF4-FFF2-40B4-BE49-F238E27FC236}">
                <a16:creationId xmlns:a16="http://schemas.microsoft.com/office/drawing/2014/main" id="{956AEA71-E4FE-4CC4-A135-A7C365377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44539"/>
              </p:ext>
            </p:extLst>
          </p:nvPr>
        </p:nvGraphicFramePr>
        <p:xfrm>
          <a:off x="1840710" y="1380787"/>
          <a:ext cx="8510580" cy="4545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372">
                  <a:extLst>
                    <a:ext uri="{9D8B030D-6E8A-4147-A177-3AD203B41FA5}">
                      <a16:colId xmlns:a16="http://schemas.microsoft.com/office/drawing/2014/main" val="149616073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707725428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72362216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69738473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88132733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1967755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09854804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459421603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79721036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2442033855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576269882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03044750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474461220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3386600129"/>
                    </a:ext>
                  </a:extLst>
                </a:gridCol>
                <a:gridCol w="567372">
                  <a:extLst>
                    <a:ext uri="{9D8B030D-6E8A-4147-A177-3AD203B41FA5}">
                      <a16:colId xmlns:a16="http://schemas.microsoft.com/office/drawing/2014/main" val="1544617519"/>
                    </a:ext>
                  </a:extLst>
                </a:gridCol>
              </a:tblGrid>
              <a:tr h="5624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06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07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08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09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</a:p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98637"/>
                  </a:ext>
                </a:extLst>
              </a:tr>
              <a:tr h="398329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1161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E5F16FD-6252-42B6-B923-53444B33BD77}"/>
              </a:ext>
            </a:extLst>
          </p:cNvPr>
          <p:cNvGrpSpPr/>
          <p:nvPr/>
        </p:nvGrpSpPr>
        <p:grpSpPr>
          <a:xfrm>
            <a:off x="1840711" y="2021984"/>
            <a:ext cx="2259064" cy="527360"/>
            <a:chOff x="271018" y="2310432"/>
            <a:chExt cx="1627915" cy="52736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A7D340D-0227-4C15-9889-FB8045A131A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09EF27E-F187-490B-8840-8D5AD2E96CCD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F726103-E0AB-42DA-AE23-AEB2FB2724BD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계획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0AEA6A2-7057-4CE5-AADC-BBC9766EDA99}"/>
              </a:ext>
            </a:extLst>
          </p:cNvPr>
          <p:cNvGrpSpPr/>
          <p:nvPr/>
        </p:nvGrpSpPr>
        <p:grpSpPr>
          <a:xfrm>
            <a:off x="3553051" y="2673220"/>
            <a:ext cx="1114212" cy="527360"/>
            <a:chOff x="271018" y="2310432"/>
            <a:chExt cx="1627915" cy="52736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73551A-D876-4334-9541-52ABB9B175AB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30D9151-DB04-44BC-BD04-FB8E1788A354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B6AA30-47C0-407B-A054-F737132BE5FC}"/>
                </a:ext>
              </a:extLst>
            </p:cNvPr>
            <p:cNvSpPr/>
            <p:nvPr/>
          </p:nvSpPr>
          <p:spPr>
            <a:xfrm>
              <a:off x="271018" y="2310432"/>
              <a:ext cx="331973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 dirty="0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490DA0-E2B2-4490-9A18-82B3B2308DA3}"/>
              </a:ext>
            </a:extLst>
          </p:cNvPr>
          <p:cNvGrpSpPr/>
          <p:nvPr/>
        </p:nvGrpSpPr>
        <p:grpSpPr>
          <a:xfrm>
            <a:off x="4118622" y="3280927"/>
            <a:ext cx="1114213" cy="527360"/>
            <a:chOff x="271018" y="2310432"/>
            <a:chExt cx="1627915" cy="52736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716F74-5449-41BF-B407-153FEDB28893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E153CA6-2126-465D-BE43-AC59DAA7CE8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5D15096-A313-4146-8F25-AD45C8671A41}"/>
                </a:ext>
              </a:extLst>
            </p:cNvPr>
            <p:cNvSpPr/>
            <p:nvPr/>
          </p:nvSpPr>
          <p:spPr>
            <a:xfrm>
              <a:off x="271018" y="2310432"/>
              <a:ext cx="443779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설계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8E540DA-6330-40D5-8142-BA86A03BCBB5}"/>
              </a:ext>
            </a:extLst>
          </p:cNvPr>
          <p:cNvGrpSpPr/>
          <p:nvPr/>
        </p:nvGrpSpPr>
        <p:grpSpPr>
          <a:xfrm>
            <a:off x="5246442" y="3837025"/>
            <a:ext cx="3378988" cy="527360"/>
            <a:chOff x="271018" y="2310432"/>
            <a:chExt cx="1627915" cy="52736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7ACD267-1221-4193-91B4-BF8358B91660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ECE597-5067-440A-BFA6-27A4ADDBA1C8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FBD586-B304-4581-B402-F97415747B1B}"/>
                </a:ext>
              </a:extLst>
            </p:cNvPr>
            <p:cNvSpPr/>
            <p:nvPr/>
          </p:nvSpPr>
          <p:spPr>
            <a:xfrm>
              <a:off x="271018" y="2310432"/>
              <a:ext cx="451171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구현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7FB1B24-E281-4916-876D-7AEC569C9205}"/>
              </a:ext>
            </a:extLst>
          </p:cNvPr>
          <p:cNvGrpSpPr/>
          <p:nvPr/>
        </p:nvGrpSpPr>
        <p:grpSpPr>
          <a:xfrm>
            <a:off x="8671997" y="4423928"/>
            <a:ext cx="1134534" cy="527360"/>
            <a:chOff x="271018" y="2310432"/>
            <a:chExt cx="1627915" cy="52736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F9BA56-091F-4843-94E0-812A2B63DADD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8497B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9E3FCCA-852E-4B4A-BDD7-E2FF34ECF591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0B48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428EE4-6436-49E4-89CC-3E20D03F7AE0}"/>
                </a:ext>
              </a:extLst>
            </p:cNvPr>
            <p:cNvSpPr/>
            <p:nvPr/>
          </p:nvSpPr>
          <p:spPr>
            <a:xfrm>
              <a:off x="271018" y="2310432"/>
              <a:ext cx="6792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시험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98C223D-7AF9-47EF-85CD-0D6A5AF9C6D4}"/>
              </a:ext>
            </a:extLst>
          </p:cNvPr>
          <p:cNvGrpSpPr/>
          <p:nvPr/>
        </p:nvGrpSpPr>
        <p:grpSpPr>
          <a:xfrm>
            <a:off x="9793832" y="5059604"/>
            <a:ext cx="550332" cy="527360"/>
            <a:chOff x="271018" y="2310432"/>
            <a:chExt cx="1627915" cy="52736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3858914-E152-47F0-B3D7-CA2E8A1D18DF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FB67383-D59C-4E02-8430-A2E8457BCE1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B3B6D3-A6CF-4C00-9F3A-2B1AFB817ECA}"/>
                </a:ext>
              </a:extLst>
            </p:cNvPr>
            <p:cNvSpPr/>
            <p:nvPr/>
          </p:nvSpPr>
          <p:spPr>
            <a:xfrm>
              <a:off x="271018" y="2310432"/>
              <a:ext cx="688397" cy="31354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defRPr/>
              </a:pPr>
              <a:r>
                <a:rPr lang="ko-KR" altLang="en-US" sz="1100" b="1">
                  <a:solidFill>
                    <a:schemeClr val="accent6">
                      <a:lumMod val="50000"/>
                    </a:schemeClr>
                  </a:solidFill>
                  <a:latin typeface="+mn-ea"/>
                </a:rPr>
                <a:t>완료</a:t>
              </a:r>
              <a:endParaRPr lang="en-US" altLang="ko-KR" sz="1100" b="1">
                <a:solidFill>
                  <a:schemeClr val="accent6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0" name="TextBox 62">
            <a:extLst>
              <a:ext uri="{FF2B5EF4-FFF2-40B4-BE49-F238E27FC236}">
                <a16:creationId xmlns:a16="http://schemas.microsoft.com/office/drawing/2014/main" id="{4BB93503-7FE4-4C16-AF56-E2E80A0D8F49}"/>
              </a:ext>
            </a:extLst>
          </p:cNvPr>
          <p:cNvSpPr txBox="1"/>
          <p:nvPr/>
        </p:nvSpPr>
        <p:spPr>
          <a:xfrm>
            <a:off x="3602785" y="250964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09.21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1" name="TextBox 63">
            <a:extLst>
              <a:ext uri="{FF2B5EF4-FFF2-40B4-BE49-F238E27FC236}">
                <a16:creationId xmlns:a16="http://schemas.microsoft.com/office/drawing/2014/main" id="{58AB33C6-9D3D-41EA-B775-237C391BC0D9}"/>
              </a:ext>
            </a:extLst>
          </p:cNvPr>
          <p:cNvSpPr txBox="1"/>
          <p:nvPr/>
        </p:nvSpPr>
        <p:spPr>
          <a:xfrm>
            <a:off x="4150208" y="3139150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09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2" name="TextBox 64">
            <a:extLst>
              <a:ext uri="{FF2B5EF4-FFF2-40B4-BE49-F238E27FC236}">
                <a16:creationId xmlns:a16="http://schemas.microsoft.com/office/drawing/2014/main" id="{7920419C-3E4E-42D3-AE3C-920A38F1649C}"/>
              </a:ext>
            </a:extLst>
          </p:cNvPr>
          <p:cNvSpPr txBox="1"/>
          <p:nvPr/>
        </p:nvSpPr>
        <p:spPr>
          <a:xfrm>
            <a:off x="4699598" y="3762703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10. 11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24959E8-1C3C-48C3-8203-66989333C9B5}"/>
              </a:ext>
            </a:extLst>
          </p:cNvPr>
          <p:cNvSpPr txBox="1"/>
          <p:nvPr/>
        </p:nvSpPr>
        <p:spPr>
          <a:xfrm>
            <a:off x="8090806" y="434060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19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4" name="TextBox 66">
            <a:extLst>
              <a:ext uri="{FF2B5EF4-FFF2-40B4-BE49-F238E27FC236}">
                <a16:creationId xmlns:a16="http://schemas.microsoft.com/office/drawing/2014/main" id="{7FC4BE7F-08FB-461D-8137-619562040A62}"/>
              </a:ext>
            </a:extLst>
          </p:cNvPr>
          <p:cNvSpPr txBox="1"/>
          <p:nvPr/>
        </p:nvSpPr>
        <p:spPr>
          <a:xfrm>
            <a:off x="9286372" y="4966344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11. 30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5" name="TextBox 67">
            <a:extLst>
              <a:ext uri="{FF2B5EF4-FFF2-40B4-BE49-F238E27FC236}">
                <a16:creationId xmlns:a16="http://schemas.microsoft.com/office/drawing/2014/main" id="{B1B6C6B9-E1A7-42B6-BD28-73694F29E8CB}"/>
              </a:ext>
            </a:extLst>
          </p:cNvPr>
          <p:cNvSpPr txBox="1"/>
          <p:nvPr/>
        </p:nvSpPr>
        <p:spPr>
          <a:xfrm>
            <a:off x="9858221" y="5533836"/>
            <a:ext cx="67666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~ 12 06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6714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Schedule Feasibility </a:t>
            </a:r>
            <a:r>
              <a:rPr lang="en-US" altLang="ko-KR" sz="28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(schedule)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EE08F1F-EF40-4911-A8FF-A18F7CF9B382}"/>
              </a:ext>
            </a:extLst>
          </p:cNvPr>
          <p:cNvGrpSpPr/>
          <p:nvPr/>
        </p:nvGrpSpPr>
        <p:grpSpPr>
          <a:xfrm>
            <a:off x="186268" y="1089322"/>
            <a:ext cx="5342466" cy="5128683"/>
            <a:chOff x="8467" y="950977"/>
            <a:chExt cx="6214533" cy="56980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800428-0D6F-4976-8D3B-5C7F8A57F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7" y="950977"/>
              <a:ext cx="6214533" cy="34670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7C588A9-8923-4207-8C62-D27B9B3D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" y="4511786"/>
              <a:ext cx="6214533" cy="21371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2D1322-A0E8-4961-BDD0-D95A803F4C21}"/>
              </a:ext>
            </a:extLst>
          </p:cNvPr>
          <p:cNvSpPr txBox="1"/>
          <p:nvPr/>
        </p:nvSpPr>
        <p:spPr>
          <a:xfrm>
            <a:off x="5833532" y="3816488"/>
            <a:ext cx="5867399" cy="21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이전에 실시한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BOWAK 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프로젝트의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WBS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와 일정표이다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과거 프로젝트보다 구현 예정인 프로젝트의 규모가 클 것으로 예상되지만 구현 애플리케이션의  </a:t>
            </a:r>
            <a:r>
              <a:rPr lang="ko-KR" altLang="en-US" sz="1800" b="1" i="1" u="sng" dirty="0">
                <a:solidFill>
                  <a:srgbClr val="0B2227"/>
                </a:solidFill>
                <a:latin typeface="+mn-ea"/>
                <a:ea typeface="+mn-ea"/>
              </a:rPr>
              <a:t>계획기간이 짧고 구현기간이 길어진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 덕분에 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16</a:t>
            </a:r>
            <a:r>
              <a:rPr lang="ko-KR" altLang="en-US" sz="1800" b="1" dirty="0">
                <a:solidFill>
                  <a:srgbClr val="0B2227"/>
                </a:solidFill>
                <a:latin typeface="+mn-ea"/>
                <a:ea typeface="+mn-ea"/>
              </a:rPr>
              <a:t>주차에 걸친 개발 과정이 합리적이라고 판단된다</a:t>
            </a:r>
            <a:r>
              <a:rPr lang="en-US" altLang="ko-KR" sz="1800" b="1" dirty="0">
                <a:solidFill>
                  <a:srgbClr val="0B2227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6DA3126-075B-40F3-9877-E490AA311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734" y="1103708"/>
            <a:ext cx="6299198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2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Legal Feasibility (more…)</a:t>
            </a:r>
            <a:endParaRPr sz="2800" b="1" i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AC91F3-22E8-45F4-96D0-50433BC198F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D5EA1C-2E39-415E-9E10-C2F78EA96C8E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EB7F9-D630-4CF1-94C6-5E8733ED6D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FB7E4-13B5-4E29-8C54-FEADC5A29F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3A9118-D751-4710-81D0-CD012EA74CF1}"/>
              </a:ext>
            </a:extLst>
          </p:cNvPr>
          <p:cNvSpPr txBox="1"/>
          <p:nvPr/>
        </p:nvSpPr>
        <p:spPr>
          <a:xfrm>
            <a:off x="1139822" y="3627693"/>
            <a:ext cx="10036177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모든 논문의 내용은 영리적이든 </a:t>
            </a:r>
            <a:r>
              <a:rPr kumimoji="0" lang="ko-KR" altLang="en-US" sz="16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비영리적이든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 퍼가게 되면 저작권 침해로 법적 처벌이 될 수 있다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때문에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‘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오픈 액세스 가능한 논문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’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들의 저작권은 모두 학자들과 협의하여 결정되어야 하는 문제가 존재한다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.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endParaRPr lang="en-US" altLang="ko-KR" sz="1600" b="1" dirty="0">
              <a:solidFill>
                <a:srgbClr val="202124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실제 출시를 위해서는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Copyright Clearance Center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와 같은 각 논문 별로 저작권 허락 구할 수 있는 방안을 모색해야 되고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이에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아직 솔루션이 적절히 </a:t>
            </a:r>
            <a:r>
              <a:rPr kumimoji="0" lang="ko-KR" altLang="en-US" sz="16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ea typeface="+mn-ea"/>
              </a:rPr>
              <a:t>이루어지지 않았다고 판단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된다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FDDF10-704A-41B4-8CED-B3CF527F2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44"/>
          <a:stretch/>
        </p:blipFill>
        <p:spPr>
          <a:xfrm>
            <a:off x="1139823" y="2111824"/>
            <a:ext cx="9893302" cy="998106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</p:spTree>
    <p:extLst>
      <p:ext uri="{BB962C8B-B14F-4D97-AF65-F5344CB8AC3E}">
        <p14:creationId xmlns:p14="http://schemas.microsoft.com/office/powerpoint/2010/main" val="116905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Feasibility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Study(</a:t>
            </a:r>
            <a:r>
              <a:rPr lang="ko-KR" altLang="en-US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타당성 조사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) –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: what</a:t>
            </a:r>
            <a:r>
              <a:rPr lang="ko-KR" altLang="en-US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~ schedule)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8E9F48F-6C79-4ED6-A38C-B9FE38095EDC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9EA6F7D-2E1A-4DF4-9A5F-1CE626760A64}"/>
              </a:ext>
            </a:extLst>
          </p:cNvPr>
          <p:cNvGrpSpPr/>
          <p:nvPr/>
        </p:nvGrpSpPr>
        <p:grpSpPr>
          <a:xfrm>
            <a:off x="241300" y="1349500"/>
            <a:ext cx="5943601" cy="4637617"/>
            <a:chOff x="5748867" y="1496761"/>
            <a:chExt cx="5943601" cy="4437339"/>
          </a:xfrm>
        </p:grpSpPr>
        <p:pic>
          <p:nvPicPr>
            <p:cNvPr id="1033" name="Picture 9" descr="Feasibility Analysis Matrix PowerPoint Template | SketchBubble">
              <a:extLst>
                <a:ext uri="{FF2B5EF4-FFF2-40B4-BE49-F238E27FC236}">
                  <a16:creationId xmlns:a16="http://schemas.microsoft.com/office/drawing/2014/main" id="{860B75B3-D54B-494F-8B1E-E092692594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90" t="13584" r="6544" b="6658"/>
            <a:stretch/>
          </p:blipFill>
          <p:spPr bwMode="auto">
            <a:xfrm>
              <a:off x="5748868" y="1831733"/>
              <a:ext cx="5943600" cy="4102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EA8A99-9C09-43AF-91B3-B25C3B72C8C2}"/>
                </a:ext>
              </a:extLst>
            </p:cNvPr>
            <p:cNvSpPr txBox="1"/>
            <p:nvPr/>
          </p:nvSpPr>
          <p:spPr>
            <a:xfrm>
              <a:off x="5748867" y="1496761"/>
              <a:ext cx="5943601" cy="338554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dirty="0"/>
                <a:t>FEASIBILTY ANALYSIS MATRIX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B479DD4-3A4E-4F1A-8961-3867B6C6CA0E}"/>
              </a:ext>
            </a:extLst>
          </p:cNvPr>
          <p:cNvSpPr txBox="1"/>
          <p:nvPr/>
        </p:nvSpPr>
        <p:spPr>
          <a:xfrm>
            <a:off x="6383866" y="1837204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운영적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솔루션이 시스템 요구 사항을 얼마나 잘 충족하는지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A222B3-2489-4218-B103-0F29E2849D70}"/>
              </a:ext>
            </a:extLst>
          </p:cNvPr>
          <p:cNvSpPr txBox="1"/>
          <p:nvPr/>
        </p:nvSpPr>
        <p:spPr>
          <a:xfrm>
            <a:off x="6383866" y="251022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문화적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조직 환경에서 솔루션이 얼마나 잘 수용되는지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43265-951B-4DA0-AC6A-8170027DE70D}"/>
              </a:ext>
            </a:extLst>
          </p:cNvPr>
          <p:cNvSpPr txBox="1"/>
          <p:nvPr/>
        </p:nvSpPr>
        <p:spPr>
          <a:xfrm>
            <a:off x="6383866" y="3183238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기술적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기술 솔루션의 실용성과 기술 자원 및 전문 지식의 가용성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C8C4BD-05BC-49EF-B74F-5883C9492F69}"/>
              </a:ext>
            </a:extLst>
          </p:cNvPr>
          <p:cNvSpPr txBox="1"/>
          <p:nvPr/>
        </p:nvSpPr>
        <p:spPr>
          <a:xfrm>
            <a:off x="6383866" y="3856255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일정 타당성 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일정이 얼마나 합리적인지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4DC69-FDC0-4CE6-A115-0BC2F6617DB2}"/>
              </a:ext>
            </a:extLst>
          </p:cNvPr>
          <p:cNvSpPr txBox="1"/>
          <p:nvPr/>
        </p:nvSpPr>
        <p:spPr>
          <a:xfrm>
            <a:off x="6383866" y="4529271"/>
            <a:ext cx="554566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경제적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프로젝트 또는 솔루션의 비용 효율성 측정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0BD8A-A845-462C-B071-EE614729284F}"/>
              </a:ext>
            </a:extLst>
          </p:cNvPr>
          <p:cNvSpPr txBox="1"/>
          <p:nvPr/>
        </p:nvSpPr>
        <p:spPr>
          <a:xfrm>
            <a:off x="6383866" y="1379631"/>
            <a:ext cx="5545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타당성 조사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(Feasibility Study)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를 위한 </a:t>
            </a:r>
            <a:r>
              <a:rPr lang="en-US" altLang="ko-KR" sz="1600" b="1" dirty="0">
                <a:solidFill>
                  <a:srgbClr val="202124"/>
                </a:solidFill>
                <a:latin typeface="+mn-ea"/>
                <a:ea typeface="+mn-ea"/>
              </a:rPr>
              <a:t>5</a:t>
            </a:r>
            <a:r>
              <a:rPr lang="ko-KR" altLang="en-US" sz="1600" b="1" dirty="0">
                <a:solidFill>
                  <a:srgbClr val="202124"/>
                </a:solidFill>
                <a:latin typeface="+mn-ea"/>
                <a:ea typeface="+mn-ea"/>
              </a:rPr>
              <a:t>가지 분석 테스트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31851C-0373-49B9-B401-262526EE5941}"/>
              </a:ext>
            </a:extLst>
          </p:cNvPr>
          <p:cNvSpPr txBox="1"/>
          <p:nvPr/>
        </p:nvSpPr>
        <p:spPr>
          <a:xfrm>
            <a:off x="6383866" y="5202287"/>
            <a:ext cx="554566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*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법률적 타당성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기존의 법적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/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+mn-ea"/>
                <a:ea typeface="+mn-ea"/>
              </a:rPr>
              <a:t>계약적 의무내에서 솔루션을 얼마나 잘 구현할 수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500" dirty="0">
                <a:solidFill>
                  <a:srgbClr val="202124"/>
                </a:solidFill>
                <a:latin typeface="+mn-ea"/>
                <a:ea typeface="+mn-ea"/>
              </a:rPr>
              <a:t>있는지 측정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34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PROBLEM (문제정의)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541921" y="3675667"/>
            <a:ext cx="643292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&lt;문제정의&gt;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논문 작성이 필요한 대학원과 연구원 뿐 아니라 일반 대학에서도 학생들의 학업에 대한 질을 높이기 위해 높은 구독료를 내면서 많은 학술지 사이트와 계약 중이다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endParaRPr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3AA958-0A5E-4884-95CA-A5BFDA887F48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B56CD-E716-4434-9964-4D1A27C7D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65" y="2989448"/>
            <a:ext cx="4953771" cy="336690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DDA2381-5145-4122-9C20-3FD6FD268869}"/>
              </a:ext>
            </a:extLst>
          </p:cNvPr>
          <p:cNvGrpSpPr/>
          <p:nvPr/>
        </p:nvGrpSpPr>
        <p:grpSpPr>
          <a:xfrm>
            <a:off x="135465" y="1058841"/>
            <a:ext cx="6593102" cy="1866398"/>
            <a:chOff x="347130" y="4623674"/>
            <a:chExt cx="7078137" cy="17919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28C0F8-33A0-4309-9501-D401C64638E8}"/>
                </a:ext>
              </a:extLst>
            </p:cNvPr>
            <p:cNvSpPr/>
            <p:nvPr/>
          </p:nvSpPr>
          <p:spPr>
            <a:xfrm>
              <a:off x="347130" y="4623674"/>
              <a:ext cx="7078137" cy="1791946"/>
            </a:xfrm>
            <a:prstGeom prst="rect">
              <a:avLst/>
            </a:prstGeom>
            <a:noFill/>
            <a:ln w="19050">
              <a:solidFill>
                <a:srgbClr val="5A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D294575-FDEF-46BA-BBC1-BADA6D87F736}"/>
                </a:ext>
              </a:extLst>
            </p:cNvPr>
            <p:cNvGrpSpPr/>
            <p:nvPr/>
          </p:nvGrpSpPr>
          <p:grpSpPr>
            <a:xfrm>
              <a:off x="397932" y="4682942"/>
              <a:ext cx="6967380" cy="1658250"/>
              <a:chOff x="327680" y="4400494"/>
              <a:chExt cx="6967380" cy="16582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13C0143-3370-4E8D-A478-54A3EFF21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680" y="4400494"/>
                <a:ext cx="3109790" cy="698456"/>
              </a:xfrm>
              <a:prstGeom prst="rect">
                <a:avLst/>
              </a:prstGeom>
              <a:ln w="12700">
                <a:noFill/>
              </a:ln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7D35DA34-A288-4C76-AD19-CE3FE303A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313" y="5068006"/>
                <a:ext cx="6963747" cy="990738"/>
              </a:xfrm>
              <a:prstGeom prst="rect">
                <a:avLst/>
              </a:prstGeom>
              <a:ln w="12700">
                <a:noFill/>
              </a:ln>
            </p:spPr>
          </p:pic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640E693-CB67-4DC4-9708-E441D7C31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6933" y="5482266"/>
                <a:ext cx="219812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EC989658-3B1E-4701-BED6-22CFA850F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1313" y="5727799"/>
                <a:ext cx="6374287" cy="0"/>
              </a:xfrm>
              <a:prstGeom prst="line">
                <a:avLst/>
              </a:prstGeom>
              <a:ln w="12700">
                <a:noFill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2B12275-DADB-4D9F-91A2-D0323E5DE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544" y="1091994"/>
            <a:ext cx="5184755" cy="1826697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</p:spTree>
    <p:extLst>
      <p:ext uri="{BB962C8B-B14F-4D97-AF65-F5344CB8AC3E}">
        <p14:creationId xmlns:p14="http://schemas.microsoft.com/office/powerpoint/2010/main" val="263911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u="none" strike="noStrike" cap="non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WHY (문제분석)</a:t>
            </a:r>
            <a:endParaRPr sz="2800" b="0" i="0" u="none" strike="noStrike" cap="non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771572" y="3803907"/>
            <a:ext cx="54102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&lt;문제분석&gt;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대학교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연구원에서 많은 구독료를 지불하고 구독소장도서를 늘렸지만 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정작 재학생 </a:t>
            </a:r>
            <a:r>
              <a:rPr lang="en-US" altLang="ko-KR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800" i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인당 대출 책 수는 감소</a:t>
            </a: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때문에 효과적인 학술저널 구독을 위한 새로운 서비스를 제공하는 플랫폼이 필요할 것입니다</a:t>
            </a:r>
            <a:r>
              <a:rPr lang="en-US" alt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813131-2185-40EA-843C-0865DAF530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82CB345-C506-4EC6-95C8-55443CB61E5A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5A3CA-8040-41D8-A7A3-B33A98961E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732E0A-8280-4E06-ABC9-35D4923179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AE5FE0-B7D7-4B35-BC4B-D7BC1B303304}"/>
              </a:ext>
            </a:extLst>
          </p:cNvPr>
          <p:cNvGrpSpPr/>
          <p:nvPr/>
        </p:nvGrpSpPr>
        <p:grpSpPr>
          <a:xfrm>
            <a:off x="754667" y="3737521"/>
            <a:ext cx="4390526" cy="2642818"/>
            <a:chOff x="466290" y="1234070"/>
            <a:chExt cx="6230219" cy="4915586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7BED2C76-A1C0-4BF7-876D-806BB4A6A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90" y="4596864"/>
              <a:ext cx="6230219" cy="1552792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1E340FB-47CF-4A6E-B0F7-40A78CAAD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290" y="1234070"/>
              <a:ext cx="6230219" cy="3362794"/>
            </a:xfrm>
            <a:prstGeom prst="rect">
              <a:avLst/>
            </a:prstGeom>
            <a:ln w="12700">
              <a:solidFill>
                <a:srgbClr val="5A9BD5"/>
              </a:solidFill>
            </a:ln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9F5E0FAE-0571-4812-BB39-612535CE6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67" y="1072582"/>
            <a:ext cx="5866537" cy="2576259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506FCF-D50F-47F6-BF87-9FAF41933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484" y="1072582"/>
            <a:ext cx="4390526" cy="2566757"/>
          </a:xfrm>
          <a:prstGeom prst="rect">
            <a:avLst/>
          </a:prstGeom>
          <a:ln w="12700">
            <a:solidFill>
              <a:srgbClr val="5A9BD5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WHAT (문제정의)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7011282" y="3030906"/>
            <a:ext cx="46800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세부문제사항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(</a:t>
            </a:r>
            <a:r>
              <a:rPr lang="ko-KR" altLang="en-US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개선사항</a:t>
            </a:r>
            <a:r>
              <a:rPr lang="en-US" altLang="ko-KR" sz="16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Arial"/>
                <a:sym typeface="Arial"/>
              </a:rPr>
              <a:t>)</a:t>
            </a:r>
            <a:endParaRPr sz="1600" b="1" i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논문의 품질을 측정하기 번거로운 점</a:t>
            </a:r>
            <a:endParaRPr lang="ko-KR" altLang="en-US"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저자의 히스토리를 알기 어려운 점</a:t>
            </a:r>
            <a:endParaRPr lang="en-US" altLang="ko-KR"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인터페이스가 달라 가독성이 떨어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지는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초기 사이트 조작에 익숙하지 않으면 모든 정보를 완전히 활용하기 힘들다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한눈에 논문을 살펴보기 </a:t>
            </a:r>
            <a:r>
              <a:rPr lang="ko-KR" altLang="en-US" sz="1600" dirty="0">
                <a:latin typeface="+mn-ea"/>
                <a:ea typeface="+mn-ea"/>
              </a:rPr>
              <a:t>어려운 점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최신논문정보를 매번 갱신, 조사하기 힘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든 점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endParaRPr sz="1600" dirty="0">
              <a:latin typeface="+mn-ea"/>
              <a:ea typeface="+mn-ea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</a:pP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논문</a:t>
            </a: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출처</a:t>
            </a:r>
            <a:r>
              <a:rPr lang="ko-KR" sz="1600" dirty="0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 사이트를 알기 </a:t>
            </a:r>
            <a:r>
              <a:rPr lang="ko-KR" altLang="en-US" sz="1600" dirty="0">
                <a:latin typeface="+mn-ea"/>
                <a:ea typeface="+mn-ea"/>
              </a:rPr>
              <a:t>어렵다는 점</a:t>
            </a:r>
            <a:endParaRPr sz="1600" dirty="0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3448" y="1237206"/>
            <a:ext cx="3483244" cy="1961934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1423EA4-28F3-4747-B707-224D0BDBF982}"/>
              </a:ext>
            </a:extLst>
          </p:cNvPr>
          <p:cNvGrpSpPr/>
          <p:nvPr/>
        </p:nvGrpSpPr>
        <p:grpSpPr>
          <a:xfrm>
            <a:off x="171673" y="1237206"/>
            <a:ext cx="3006406" cy="2145208"/>
            <a:chOff x="171673" y="1237206"/>
            <a:chExt cx="3006406" cy="214520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1673" y="1237206"/>
              <a:ext cx="2904810" cy="214520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03325" y="1253418"/>
              <a:ext cx="1074754" cy="5332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78A3AA-D89B-409C-9028-26CAAC9A768A}"/>
              </a:ext>
            </a:extLst>
          </p:cNvPr>
          <p:cNvGrpSpPr/>
          <p:nvPr/>
        </p:nvGrpSpPr>
        <p:grpSpPr>
          <a:xfrm>
            <a:off x="171673" y="3588432"/>
            <a:ext cx="2658642" cy="2641940"/>
            <a:chOff x="171673" y="3588432"/>
            <a:chExt cx="2658642" cy="2641940"/>
          </a:xfrm>
        </p:grpSpPr>
        <p:pic>
          <p:nvPicPr>
            <p:cNvPr id="120" name="Google Shape;120;p3"/>
            <p:cNvPicPr preferRelativeResize="0"/>
            <p:nvPr/>
          </p:nvPicPr>
          <p:blipFill rotWithShape="1">
            <a:blip r:embed="rId6">
              <a:alphaModFix/>
            </a:blip>
            <a:srcRect b="15060"/>
            <a:stretch/>
          </p:blipFill>
          <p:spPr>
            <a:xfrm>
              <a:off x="171673" y="3764894"/>
              <a:ext cx="2658642" cy="24654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7">
              <a:alphaModFix/>
            </a:blip>
            <a:srcRect t="21150"/>
            <a:stretch/>
          </p:blipFill>
          <p:spPr>
            <a:xfrm>
              <a:off x="1340550" y="3588432"/>
              <a:ext cx="1300152" cy="295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E6356D-E8A7-4CCB-9C47-596ED37BEBD4}"/>
              </a:ext>
            </a:extLst>
          </p:cNvPr>
          <p:cNvGrpSpPr/>
          <p:nvPr/>
        </p:nvGrpSpPr>
        <p:grpSpPr>
          <a:xfrm>
            <a:off x="3139082" y="3924913"/>
            <a:ext cx="3673100" cy="2305165"/>
            <a:chOff x="3139082" y="3924913"/>
            <a:chExt cx="3673100" cy="2305165"/>
          </a:xfrm>
        </p:grpSpPr>
        <p:pic>
          <p:nvPicPr>
            <p:cNvPr id="122" name="Google Shape;122;p3"/>
            <p:cNvPicPr preferRelativeResize="0"/>
            <p:nvPr/>
          </p:nvPicPr>
          <p:blipFill rotWithShape="1">
            <a:blip r:embed="rId8">
              <a:alphaModFix/>
            </a:blip>
            <a:srcRect b="12008"/>
            <a:stretch/>
          </p:blipFill>
          <p:spPr>
            <a:xfrm>
              <a:off x="3139082" y="3924913"/>
              <a:ext cx="3567610" cy="2305165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3" name="Google Shape;123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754759" y="4072978"/>
              <a:ext cx="1057423" cy="3429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5" name="Google Shape;125;p3"/>
          <p:cNvCxnSpPr/>
          <p:nvPr/>
        </p:nvCxnSpPr>
        <p:spPr>
          <a:xfrm rot="10800000">
            <a:off x="7033407" y="2922053"/>
            <a:ext cx="4680000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6955253" y="1166583"/>
            <a:ext cx="51366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옆</a:t>
            </a:r>
            <a:r>
              <a:rPr lang="ko-KR" altLang="en-US" sz="1600" dirty="0">
                <a:latin typeface="+mn-ea"/>
                <a:ea typeface="+mn-ea"/>
              </a:rPr>
              <a:t> 사진처럼 학술지 사이트별 인기논문목록 조차 제공되는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서비스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이 천차만별이다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ko-KR" altLang="en-US" sz="1600" dirty="0">
                <a:latin typeface="+mn-ea"/>
                <a:ea typeface="+mn-ea"/>
              </a:rPr>
              <a:t>때문에 학술지 사이트별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치중된 분야</a:t>
            </a:r>
            <a:r>
              <a:rPr lang="ko-KR" altLang="en-US" sz="1600" dirty="0">
                <a:latin typeface="+mn-ea"/>
                <a:ea typeface="+mn-ea"/>
              </a:rPr>
              <a:t>와 </a:t>
            </a:r>
            <a:r>
              <a:rPr lang="ko-KR" altLang="en-US" sz="1600" u="sng" dirty="0">
                <a:solidFill>
                  <a:srgbClr val="FF0000"/>
                </a:solidFill>
                <a:latin typeface="+mn-ea"/>
                <a:ea typeface="+mn-ea"/>
              </a:rPr>
              <a:t>논문 품질</a:t>
            </a:r>
            <a:r>
              <a:rPr lang="ko-KR" altLang="en-US" sz="1600" dirty="0">
                <a:latin typeface="+mn-ea"/>
                <a:ea typeface="+mn-ea"/>
              </a:rPr>
              <a:t>에 대한 정보를 </a:t>
            </a:r>
            <a:r>
              <a:rPr lang="ko-KR" altLang="en-US" sz="1600" u="sng" dirty="0">
                <a:latin typeface="+mn-ea"/>
                <a:ea typeface="+mn-ea"/>
              </a:rPr>
              <a:t>수집 및 측정</a:t>
            </a:r>
            <a:r>
              <a:rPr lang="ko-KR" altLang="en-US" sz="1600" dirty="0">
                <a:latin typeface="+mn-ea"/>
                <a:ea typeface="+mn-ea"/>
              </a:rPr>
              <a:t>하고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가공된 정보를 통해 구독자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기관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가 원하는 논문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인기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토픽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  <a:r>
              <a:rPr lang="ko-KR" altLang="en-US" sz="1600" dirty="0">
                <a:latin typeface="+mn-ea"/>
                <a:ea typeface="+mn-ea"/>
              </a:rPr>
              <a:t>으로 데이터를 정렬하고 학술저널 찾아 구독할 수 있도록 한다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Cultural Feasibility (what)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29189-EB91-44C7-8693-04E547F6989B}"/>
              </a:ext>
            </a:extLst>
          </p:cNvPr>
          <p:cNvSpPr txBox="1"/>
          <p:nvPr/>
        </p:nvSpPr>
        <p:spPr>
          <a:xfrm>
            <a:off x="1235455" y="3640981"/>
            <a:ext cx="4445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학위논문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학술지논문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학술지</a:t>
            </a: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단행본</a:t>
            </a:r>
            <a:br>
              <a:rPr lang="en-US" altLang="ko-KR" sz="1800" dirty="0">
                <a:latin typeface="+mn-ea"/>
                <a:ea typeface="+mn-ea"/>
              </a:rPr>
            </a:br>
            <a:r>
              <a:rPr lang="en-US" altLang="ko-KR" sz="1800" dirty="0">
                <a:latin typeface="+mn-ea"/>
                <a:ea typeface="+mn-ea"/>
              </a:rPr>
              <a:t>/</a:t>
            </a:r>
            <a:r>
              <a:rPr lang="ko-KR" altLang="en-US" sz="1800" dirty="0">
                <a:latin typeface="+mn-ea"/>
                <a:ea typeface="+mn-ea"/>
              </a:rPr>
              <a:t>해외 학술지 등 검색 및 링크 제공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F71D69-5856-479F-B189-CEC2D5968F84}"/>
              </a:ext>
            </a:extLst>
          </p:cNvPr>
          <p:cNvSpPr txBox="1"/>
          <p:nvPr/>
        </p:nvSpPr>
        <p:spPr>
          <a:xfrm>
            <a:off x="6581361" y="3640981"/>
            <a:ext cx="4216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+mn-ea"/>
                <a:ea typeface="+mn-ea"/>
              </a:rPr>
              <a:t>국내 </a:t>
            </a:r>
            <a:r>
              <a:rPr lang="ko-KR" altLang="en-US" sz="1800" dirty="0" err="1">
                <a:latin typeface="+mn-ea"/>
                <a:ea typeface="+mn-ea"/>
              </a:rPr>
              <a:t>오픈액세스</a:t>
            </a:r>
            <a:r>
              <a:rPr lang="ko-KR" altLang="en-US" sz="1800" dirty="0">
                <a:latin typeface="+mn-ea"/>
                <a:ea typeface="+mn-ea"/>
              </a:rPr>
              <a:t> 학술 활동을 지원하며</a:t>
            </a:r>
            <a:r>
              <a:rPr lang="en-US" altLang="ko-KR" sz="1800" dirty="0">
                <a:latin typeface="+mn-ea"/>
                <a:ea typeface="+mn-ea"/>
              </a:rPr>
              <a:t>, 30,670,801</a:t>
            </a:r>
            <a:r>
              <a:rPr lang="ko-KR" altLang="en-US" sz="1800" dirty="0">
                <a:latin typeface="+mn-ea"/>
                <a:ea typeface="+mn-ea"/>
              </a:rPr>
              <a:t>개의 논문을 공유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C5A55-37A1-4CD4-8A04-393A25B88386}"/>
              </a:ext>
            </a:extLst>
          </p:cNvPr>
          <p:cNvSpPr txBox="1"/>
          <p:nvPr/>
        </p:nvSpPr>
        <p:spPr>
          <a:xfrm>
            <a:off x="1079355" y="4638446"/>
            <a:ext cx="10033289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+mn-ea"/>
                <a:ea typeface="+mn-ea"/>
              </a:rPr>
              <a:t>이미 </a:t>
            </a:r>
            <a:r>
              <a:rPr lang="en-US" altLang="ko-KR" sz="1800" b="1" dirty="0">
                <a:latin typeface="+mn-ea"/>
                <a:ea typeface="+mn-ea"/>
              </a:rPr>
              <a:t>RISS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en-US" altLang="ko-KR" sz="1800" b="1" dirty="0">
                <a:latin typeface="+mn-ea"/>
                <a:ea typeface="+mn-ea"/>
              </a:rPr>
              <a:t>KOAR </a:t>
            </a:r>
            <a:r>
              <a:rPr lang="ko-KR" altLang="en-US" sz="1800" b="1" dirty="0">
                <a:latin typeface="+mn-ea"/>
                <a:ea typeface="+mn-ea"/>
              </a:rPr>
              <a:t>같은 타학술저널 논문정보나 </a:t>
            </a:r>
            <a:r>
              <a:rPr lang="ko-KR" altLang="en-US" sz="1800" b="1" dirty="0" err="1">
                <a:latin typeface="+mn-ea"/>
                <a:ea typeface="+mn-ea"/>
              </a:rPr>
              <a:t>오픈액세스</a:t>
            </a:r>
            <a:r>
              <a:rPr lang="ko-KR" altLang="en-US" sz="1800" b="1" dirty="0">
                <a:latin typeface="+mn-ea"/>
                <a:ea typeface="+mn-ea"/>
              </a:rPr>
              <a:t> 학술자료를 보유 및 관리하여 운영되고 있다</a:t>
            </a:r>
            <a:r>
              <a:rPr lang="en-US" altLang="ko-KR" sz="1800" b="1" dirty="0">
                <a:latin typeface="+mn-ea"/>
                <a:ea typeface="+mn-ea"/>
              </a:rPr>
              <a:t>. </a:t>
            </a:r>
            <a:r>
              <a:rPr lang="ko-KR" altLang="en-US" sz="1800" b="1" u="sng" dirty="0">
                <a:latin typeface="+mn-ea"/>
                <a:ea typeface="+mn-ea"/>
              </a:rPr>
              <a:t>개발 애플리케이션</a:t>
            </a:r>
            <a:r>
              <a:rPr lang="ko-KR" altLang="en-US" sz="1800" b="1" dirty="0">
                <a:latin typeface="+mn-ea"/>
                <a:ea typeface="+mn-ea"/>
              </a:rPr>
              <a:t> 또한 유사한 환경으로 구축되기에 일반 학술저널 이용자에게 거부감 없는 콘텐츠로 자리 잡을 것이라 판단된다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0927CCC-21C4-42E7-A195-3C7F1B82C6AD}"/>
              </a:ext>
            </a:extLst>
          </p:cNvPr>
          <p:cNvGrpSpPr/>
          <p:nvPr/>
        </p:nvGrpSpPr>
        <p:grpSpPr>
          <a:xfrm>
            <a:off x="1343705" y="1228690"/>
            <a:ext cx="4201444" cy="2386578"/>
            <a:chOff x="1369106" y="1186356"/>
            <a:chExt cx="4201444" cy="2386578"/>
          </a:xfrm>
        </p:grpSpPr>
        <p:pic>
          <p:nvPicPr>
            <p:cNvPr id="16" name="Google Shape;118;p3">
              <a:extLst>
                <a:ext uri="{FF2B5EF4-FFF2-40B4-BE49-F238E27FC236}">
                  <a16:creationId xmlns:a16="http://schemas.microsoft.com/office/drawing/2014/main" id="{220411FC-2254-4E17-99A6-5D8548E23A4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69106" y="1186356"/>
              <a:ext cx="4201443" cy="2386578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" name="Google Shape;119;p3">
              <a:extLst>
                <a:ext uri="{FF2B5EF4-FFF2-40B4-BE49-F238E27FC236}">
                  <a16:creationId xmlns:a16="http://schemas.microsoft.com/office/drawing/2014/main" id="{F4323453-515E-4543-B5FB-8E43C2B8088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80267" y="1203602"/>
              <a:ext cx="2590283" cy="8707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5219DFC-FE23-4AA8-82A1-C8CE45EAA773}"/>
              </a:ext>
            </a:extLst>
          </p:cNvPr>
          <p:cNvGrpSpPr/>
          <p:nvPr/>
        </p:nvGrpSpPr>
        <p:grpSpPr>
          <a:xfrm>
            <a:off x="6596048" y="1228690"/>
            <a:ext cx="4201443" cy="2386579"/>
            <a:chOff x="6621449" y="1186355"/>
            <a:chExt cx="4201443" cy="2386579"/>
          </a:xfrm>
        </p:grpSpPr>
        <p:pic>
          <p:nvPicPr>
            <p:cNvPr id="22" name="Google Shape;122;p3">
              <a:extLst>
                <a:ext uri="{FF2B5EF4-FFF2-40B4-BE49-F238E27FC236}">
                  <a16:creationId xmlns:a16="http://schemas.microsoft.com/office/drawing/2014/main" id="{3A1F12BF-1AE6-4125-9D0F-9259AA75DAA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12008"/>
            <a:stretch/>
          </p:blipFill>
          <p:spPr>
            <a:xfrm>
              <a:off x="6621449" y="1186355"/>
              <a:ext cx="4201443" cy="2386579"/>
            </a:xfrm>
            <a:prstGeom prst="rect">
              <a:avLst/>
            </a:prstGeom>
            <a:noFill/>
            <a:ln w="9525" cap="flat" cmpd="sng">
              <a:solidFill>
                <a:srgbClr val="9DD1FB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3" name="Google Shape;123;p3">
              <a:extLst>
                <a:ext uri="{FF2B5EF4-FFF2-40B4-BE49-F238E27FC236}">
                  <a16:creationId xmlns:a16="http://schemas.microsoft.com/office/drawing/2014/main" id="{83D1172F-EBC6-47EF-9FE3-C6FE7F981C21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619067" y="1188921"/>
              <a:ext cx="2190753" cy="76688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6383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24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벤치마킹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5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9926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46368" y="1866031"/>
            <a:ext cx="3600000" cy="3600000"/>
          </a:xfrm>
          <a:prstGeom prst="rect">
            <a:avLst/>
          </a:prstGeom>
          <a:noFill/>
          <a:ln w="9525" cap="flat" cmpd="sng">
            <a:solidFill>
              <a:srgbClr val="9DD1FB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7" name="Google Shape;137;p4"/>
          <p:cNvCxnSpPr/>
          <p:nvPr/>
        </p:nvCxnSpPr>
        <p:spPr>
          <a:xfrm rot="10800000">
            <a:off x="352926" y="1697601"/>
            <a:ext cx="11373853" cy="0"/>
          </a:xfrm>
          <a:prstGeom prst="straightConnector1">
            <a:avLst/>
          </a:prstGeom>
          <a:noFill/>
          <a:ln w="1905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4"/>
          <p:cNvSpPr/>
          <p:nvPr/>
        </p:nvSpPr>
        <p:spPr>
          <a:xfrm>
            <a:off x="352926" y="1251289"/>
            <a:ext cx="2302043" cy="446312"/>
          </a:xfrm>
          <a:prstGeom prst="trapezoid">
            <a:avLst>
              <a:gd name="adj" fmla="val 68133"/>
            </a:avLst>
          </a:prstGeom>
          <a:solidFill>
            <a:srgbClr val="BBD6EE"/>
          </a:solidFill>
          <a:ln w="12700" cap="flat" cmpd="sng">
            <a:solidFill>
              <a:srgbClr val="9DD1F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벤치마킹 사이트</a:t>
            </a:r>
            <a:endParaRPr dirty="0"/>
          </a:p>
        </p:txBody>
      </p:sp>
      <p:sp>
        <p:nvSpPr>
          <p:cNvPr id="139" name="Google Shape;139;p4"/>
          <p:cNvSpPr txBox="1"/>
          <p:nvPr/>
        </p:nvSpPr>
        <p:spPr>
          <a:xfrm>
            <a:off x="28585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외부 사이트 크롤링 활용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249926" y="5522166"/>
            <a:ext cx="36000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[논문] </a:t>
            </a:r>
            <a:r>
              <a:rPr lang="ko-KR" altLang="en-US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리뷰</a:t>
            </a: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정보 및 링크 제공 부분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246368" y="5522166"/>
            <a:ext cx="36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유사 사이트와 차별성 확보 부분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2625" y="1866025"/>
            <a:ext cx="2396700" cy="2397000"/>
          </a:xfrm>
          <a:prstGeom prst="rect">
            <a:avLst/>
          </a:prstGeom>
          <a:noFill/>
          <a:ln w="9525" cap="flat" cmpd="sng">
            <a:solidFill>
              <a:srgbClr val="74BFF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09BD7B-BF0F-4717-838D-A035931375C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81D3733-D0D5-4A7E-94E5-586164A993C0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D7EE7E-2A0E-49BE-B5D8-89AC9E84C9A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881B5-A095-4497-AE19-89D0113943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HOW (문제해결 설계)</a:t>
            </a: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– </a:t>
            </a:r>
            <a:r>
              <a:rPr lang="ko-KR" altLang="en-US" sz="1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시스템 설계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51;p5"/>
          <p:cNvGrpSpPr/>
          <p:nvPr/>
        </p:nvGrpSpPr>
        <p:grpSpPr>
          <a:xfrm>
            <a:off x="1352460" y="2129578"/>
            <a:ext cx="9486912" cy="2781249"/>
            <a:chOff x="1569157" y="2591540"/>
            <a:chExt cx="8618198" cy="2458237"/>
          </a:xfrm>
        </p:grpSpPr>
        <p:sp>
          <p:nvSpPr>
            <p:cNvPr id="152" name="Google Shape;152;p5"/>
            <p:cNvSpPr/>
            <p:nvPr/>
          </p:nvSpPr>
          <p:spPr>
            <a:xfrm>
              <a:off x="6567450" y="3329802"/>
              <a:ext cx="1788901" cy="531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53" name="Google Shape;15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21379" y="2748426"/>
              <a:ext cx="1859925" cy="18569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" name="Google Shape;154;p5"/>
            <p:cNvGrpSpPr/>
            <p:nvPr/>
          </p:nvGrpSpPr>
          <p:grpSpPr>
            <a:xfrm>
              <a:off x="5346162" y="2591540"/>
              <a:ext cx="1499675" cy="2199125"/>
              <a:chOff x="4509575" y="1801450"/>
              <a:chExt cx="1499675" cy="2199125"/>
            </a:xfrm>
          </p:grpSpPr>
          <p:pic>
            <p:nvPicPr>
              <p:cNvPr id="155" name="Google Shape;155;p5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509575" y="2500900"/>
                <a:ext cx="1499675" cy="1499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5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712775" y="1801450"/>
                <a:ext cx="880774" cy="699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7" name="Google Shape;157;p5"/>
            <p:cNvGrpSpPr/>
            <p:nvPr/>
          </p:nvGrpSpPr>
          <p:grpSpPr>
            <a:xfrm>
              <a:off x="8356351" y="2777177"/>
              <a:ext cx="1788900" cy="1799425"/>
              <a:chOff x="6733176" y="1657825"/>
              <a:chExt cx="1788900" cy="1799425"/>
            </a:xfrm>
          </p:grpSpPr>
          <p:pic>
            <p:nvPicPr>
              <p:cNvPr id="158" name="Google Shape;158;p5"/>
              <p:cNvPicPr preferRelativeResize="0"/>
              <p:nvPr/>
            </p:nvPicPr>
            <p:blipFill rotWithShape="1">
              <a:blip r:embed="rId6">
                <a:alphaModFix/>
              </a:blip>
              <a:srcRect t="41499"/>
              <a:stretch/>
            </p:blipFill>
            <p:spPr>
              <a:xfrm>
                <a:off x="6733176" y="2394446"/>
                <a:ext cx="1788900" cy="106280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5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264965" y="1657825"/>
                <a:ext cx="725326" cy="7366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0" name="Google Shape;160;p5"/>
            <p:cNvSpPr/>
            <p:nvPr/>
          </p:nvSpPr>
          <p:spPr>
            <a:xfrm>
              <a:off x="3970404" y="3467952"/>
              <a:ext cx="1421413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569157" y="3467952"/>
              <a:ext cx="361200" cy="2550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8153955" y="4668777"/>
              <a:ext cx="20334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 Service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4545900" y="4668777"/>
              <a:ext cx="29235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Integration Information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961940" y="4668777"/>
              <a:ext cx="19788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38100" lvl="0" indent="0" algn="ctr" rtl="0">
                <a:lnSpc>
                  <a:spcPct val="128571"/>
                </a:lnSpc>
                <a:spcBef>
                  <a:spcPts val="0"/>
                </a:spcBef>
                <a:spcAft>
                  <a:spcPts val="0"/>
                </a:spcAft>
                <a:buClr>
                  <a:srgbClr val="202124"/>
                </a:buClr>
                <a:buSzPts val="1600"/>
                <a:buFont typeface="Malgun Gothic"/>
                <a:buNone/>
              </a:pPr>
              <a:r>
                <a:rPr lang="ko-KR" sz="1600" b="1">
                  <a:solidFill>
                    <a:srgbClr val="202124"/>
                  </a:solidFill>
                  <a:highlight>
                    <a:srgbClr val="F8F9FA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Web Crawling</a:t>
              </a:r>
              <a:endParaRPr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1715754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rgbClr val="202124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정보수집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060479" y="4922685"/>
            <a:ext cx="2316600" cy="50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altLang="en-US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통합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8610600" y="4922685"/>
            <a:ext cx="2316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381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lang="ko-KR" sz="1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만족</a:t>
            </a:r>
            <a:endParaRPr sz="1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42E603-7A21-41FB-8DFA-984175A115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AD5DB60-036A-4B4C-B47E-0818D6E6D2E6}" type="datetime1">
              <a:rPr lang="ko-KR" altLang="en-US" smtClean="0"/>
              <a:t>2021-09-22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34C44-1E1E-45C4-85B5-C75858389A0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85248-D1F7-47D4-99C5-54CC92864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flipH="1">
            <a:off x="0" y="1"/>
            <a:ext cx="12192000" cy="950976"/>
          </a:xfrm>
          <a:prstGeom prst="rect">
            <a:avLst/>
          </a:prstGeom>
          <a:gradFill>
            <a:gsLst>
              <a:gs pos="0">
                <a:srgbClr val="FFFFFF"/>
              </a:gs>
              <a:gs pos="8000">
                <a:srgbClr val="FFFFFF"/>
              </a:gs>
              <a:gs pos="86000">
                <a:srgbClr val="5A9BD5"/>
              </a:gs>
              <a:gs pos="100000">
                <a:srgbClr val="5A9BD5"/>
              </a:gs>
            </a:gsLst>
            <a:lin ang="3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360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8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lgun Gothic"/>
                <a:ea typeface="Malgun Gothic"/>
                <a:cs typeface="Malgun Gothic"/>
                <a:sym typeface="Malgun Gothic"/>
              </a:rPr>
              <a:t>Operational Feasibility (how)</a:t>
            </a:r>
            <a:endParaRPr sz="2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272DB2-6CD8-4A6E-9F03-C87869CC309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787D76D-0C8F-448D-B3A1-F1C145835FB7}" type="datetime1">
              <a:rPr lang="ko-KR" altLang="en-US" smtClean="0"/>
              <a:t>2021-09-22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859530-4264-44E7-895A-BD8BA4FFFB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MUTATIO v2.0.0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77069-B8DC-4C65-B034-48D1073B35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2D3197-3969-4E84-A4D7-599EC9F7D9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139"/>
          <a:stretch/>
        </p:blipFill>
        <p:spPr>
          <a:xfrm>
            <a:off x="693836" y="1116963"/>
            <a:ext cx="4656926" cy="3287353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7C3E4A-829B-4C47-A46C-FB4FE2E0D79D}"/>
              </a:ext>
            </a:extLst>
          </p:cNvPr>
          <p:cNvSpPr/>
          <p:nvPr/>
        </p:nvSpPr>
        <p:spPr>
          <a:xfrm>
            <a:off x="2292162" y="2117436"/>
            <a:ext cx="709655" cy="7088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184C3A-14DB-4D3C-9C6C-6A2816D23E0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001817" y="2443404"/>
            <a:ext cx="2905612" cy="28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F20BED6-4789-444C-929C-655DD9D37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97"/>
          <a:stretch/>
        </p:blipFill>
        <p:spPr>
          <a:xfrm>
            <a:off x="5992607" y="1116964"/>
            <a:ext cx="5505557" cy="655940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DD5BB61-B232-4BDF-BAC8-2CD2462CA0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7"/>
          <a:stretch/>
        </p:blipFill>
        <p:spPr>
          <a:xfrm>
            <a:off x="5992607" y="1772904"/>
            <a:ext cx="5505557" cy="2631414"/>
          </a:xfrm>
          <a:prstGeom prst="rect">
            <a:avLst/>
          </a:prstGeom>
          <a:ln w="15875">
            <a:solidFill>
              <a:srgbClr val="5A9BD5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3CF277-B9A3-400B-A900-BC3837DA8608}"/>
              </a:ext>
            </a:extLst>
          </p:cNvPr>
          <p:cNvSpPr txBox="1"/>
          <p:nvPr/>
        </p:nvSpPr>
        <p:spPr>
          <a:xfrm>
            <a:off x="693836" y="4660153"/>
            <a:ext cx="1080432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유튜브 </a:t>
            </a:r>
            <a:r>
              <a:rPr lang="en-US" altLang="ko-KR" sz="1800" b="1" dirty="0">
                <a:latin typeface="+mn-ea"/>
                <a:ea typeface="+mn-ea"/>
              </a:rPr>
              <a:t>API</a:t>
            </a:r>
            <a:r>
              <a:rPr lang="ko-KR" altLang="en-US" sz="1800" b="1" dirty="0">
                <a:latin typeface="+mn-ea"/>
                <a:ea typeface="+mn-ea"/>
              </a:rPr>
              <a:t>와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이용해서 만든 사이트이다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개발할 애플리케이션 시스템의 흐름 또한 </a:t>
            </a:r>
            <a:r>
              <a:rPr lang="ko-KR" altLang="en-US" sz="1800" b="1" dirty="0" err="1">
                <a:latin typeface="+mn-ea"/>
                <a:ea typeface="+mn-ea"/>
              </a:rPr>
              <a:t>크롤링을</a:t>
            </a:r>
            <a:r>
              <a:rPr lang="ko-KR" altLang="en-US" sz="1800" b="1" dirty="0">
                <a:latin typeface="+mn-ea"/>
                <a:ea typeface="+mn-ea"/>
              </a:rPr>
              <a:t> 통해서 데이터를 수집</a:t>
            </a:r>
            <a:r>
              <a:rPr lang="en-US" altLang="ko-KR" sz="1800" b="1" dirty="0">
                <a:latin typeface="+mn-ea"/>
                <a:ea typeface="+mn-ea"/>
              </a:rPr>
              <a:t>, </a:t>
            </a:r>
            <a:r>
              <a:rPr lang="ko-KR" altLang="en-US" sz="1800" b="1" dirty="0">
                <a:latin typeface="+mn-ea"/>
                <a:ea typeface="+mn-ea"/>
              </a:rPr>
              <a:t>저장하고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spcAft>
                <a:spcPts val="800"/>
              </a:spcAft>
            </a:pPr>
            <a:r>
              <a:rPr lang="ko-KR" altLang="en-US" sz="1800" b="1" dirty="0">
                <a:latin typeface="+mn-ea"/>
                <a:ea typeface="+mn-ea"/>
              </a:rPr>
              <a:t>데이터를 가공해 새로 구축된 사이트를 통해서 정보전달을 구상했다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</a:p>
          <a:p>
            <a:pPr>
              <a:spcAft>
                <a:spcPts val="1000"/>
              </a:spcAft>
            </a:pPr>
            <a:r>
              <a:rPr lang="ko-KR" altLang="en-US" sz="1800" b="1" dirty="0">
                <a:latin typeface="+mn-ea"/>
                <a:ea typeface="+mn-ea"/>
              </a:rPr>
              <a:t>때문에 참고 사이트를 바탕으로 개발 애플리케이션의 운영적 타당성을 확인할 수 있다</a:t>
            </a:r>
            <a:r>
              <a:rPr lang="en-US" altLang="ko-KR" sz="1800" b="1" dirty="0">
                <a:latin typeface="+mn-ea"/>
                <a:ea typeface="+mn-ea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4750210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954</Words>
  <Application>Microsoft Office PowerPoint</Application>
  <PresentationFormat>와이드스크린</PresentationFormat>
  <Paragraphs>193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</vt:lpstr>
      <vt:lpstr>Malgun Gothic</vt:lpstr>
      <vt:lpstr>Arial</vt:lpstr>
      <vt:lpstr>Wingdings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창민</cp:lastModifiedBy>
  <cp:revision>117</cp:revision>
  <dcterms:created xsi:type="dcterms:W3CDTF">2021-09-02T07:12:19Z</dcterms:created>
  <dcterms:modified xsi:type="dcterms:W3CDTF">2021-09-22T11:05:40Z</dcterms:modified>
</cp:coreProperties>
</file>