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4" r:id="rId2"/>
    <p:sldId id="256" r:id="rId3"/>
    <p:sldId id="259" r:id="rId4"/>
    <p:sldId id="258" r:id="rId5"/>
    <p:sldId id="260" r:id="rId6"/>
    <p:sldId id="261" r:id="rId7"/>
    <p:sldId id="263" r:id="rId8"/>
    <p:sldId id="265" r:id="rId9"/>
    <p:sldId id="267" r:id="rId10"/>
    <p:sldId id="268" r:id="rId11"/>
    <p:sldId id="270" r:id="rId12"/>
    <p:sldId id="271" r:id="rId13"/>
    <p:sldId id="272" r:id="rId14"/>
    <p:sldId id="306" r:id="rId15"/>
    <p:sldId id="273" r:id="rId16"/>
    <p:sldId id="274" r:id="rId17"/>
    <p:sldId id="275" r:id="rId18"/>
    <p:sldId id="276" r:id="rId19"/>
    <p:sldId id="277" r:id="rId20"/>
    <p:sldId id="307" r:id="rId21"/>
    <p:sldId id="278" r:id="rId22"/>
    <p:sldId id="281" r:id="rId23"/>
    <p:sldId id="283" r:id="rId24"/>
    <p:sldId id="284" r:id="rId25"/>
    <p:sldId id="285" r:id="rId26"/>
    <p:sldId id="286" r:id="rId27"/>
    <p:sldId id="304" r:id="rId28"/>
    <p:sldId id="290" r:id="rId29"/>
    <p:sldId id="287" r:id="rId30"/>
    <p:sldId id="288" r:id="rId31"/>
    <p:sldId id="289" r:id="rId32"/>
    <p:sldId id="308" r:id="rId33"/>
    <p:sldId id="293" r:id="rId34"/>
    <p:sldId id="294" r:id="rId35"/>
    <p:sldId id="295" r:id="rId36"/>
    <p:sldId id="303" r:id="rId37"/>
    <p:sldId id="296" r:id="rId38"/>
    <p:sldId id="297" r:id="rId39"/>
    <p:sldId id="299" r:id="rId40"/>
    <p:sldId id="30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58"/>
    <p:restoredTop sz="94646"/>
  </p:normalViewPr>
  <p:slideViewPr>
    <p:cSldViewPr snapToGrid="0" snapToObjects="1" showGuides="1">
      <p:cViewPr varScale="1">
        <p:scale>
          <a:sx n="169" d="100"/>
          <a:sy n="169" d="100"/>
        </p:scale>
        <p:origin x="224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2687A-A7E1-7D40-8E85-E6E53CD3F200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546B2-8582-F349-8D1E-F4C1BA91CC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68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68733-7FE1-4B4A-A328-DDA859EAB88E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8A200-B825-344E-BE09-E22B954053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34311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498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78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959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10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27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540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42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063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809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3359E9-A305-D944-B314-47BCBB7E1084}" type="datetime1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95CF-05EF-C041-9559-1A6EF722025D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404685" y="65087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en-US" altLang="ko-KR" sz="800" b="0" i="0" kern="1200" smtClean="0"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FAST CAMPUS SCHOOL 2018</a:t>
            </a:r>
          </a:p>
          <a:p>
            <a:r>
              <a:rPr lang="en-US" smtClean="0"/>
              <a:t>Copyright FAST CAMPUS Corp.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4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FB5E0B-E31B-4444-9FBE-B895AE97DC4E}" type="datetime1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95CF-05EF-C041-9559-1A6EF72202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81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058374-224D-C047-B2BD-EC34BAED6202}" type="datetime1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95CF-05EF-C041-9559-1A6EF72202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317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AC7FC-863D-3249-9489-B122B9821B42}" type="datetime1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95CF-05EF-C041-9559-1A6EF72202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943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CB89A-9BA9-AA41-842E-E1C60E4BC446}" type="datetime1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95CF-05EF-C041-9559-1A6EF72202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149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92DCB6-AD24-8A41-86E4-870139419B2C}" type="datetime1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95CF-05EF-C041-9559-1A6EF72202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A95E5-3545-E04D-8D09-48ACF1805E37}" type="datetime1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95CF-05EF-C041-9559-1A6EF72202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090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A6E428-C56F-AF43-A6C3-20D8E4A8483A}" type="datetime1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95CF-05EF-C041-9559-1A6EF72202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09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99484-5500-324C-A2DE-89B53979F121}" type="datetime1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95CF-05EF-C041-9559-1A6EF72202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737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404AC9-3962-3745-B241-F9E7CF902580}" type="datetime1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95CF-05EF-C041-9559-1A6EF72202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70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7D7CFE-E5E1-3849-9A0C-1BEE2F9D4B52}" type="datetime1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95CF-05EF-C041-9559-1A6EF72202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000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52285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800" b="0" i="0" smtClean="0"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FAST CAMPUS SCHOOL 2018</a:t>
            </a:r>
          </a:p>
          <a:p>
            <a:r>
              <a:rPr lang="en-US" dirty="0" smtClean="0"/>
              <a:t>Copyright FAST CAMPUS Corp. All Rights Reserved</a:t>
            </a:r>
            <a:endParaRPr lang="en-US" dirty="0"/>
          </a:p>
        </p:txBody>
      </p:sp>
      <p:sp>
        <p:nvSpPr>
          <p:cNvPr id="7" name="텍스트 상자 6"/>
          <p:cNvSpPr txBox="1"/>
          <p:nvPr userDrawn="1"/>
        </p:nvSpPr>
        <p:spPr>
          <a:xfrm>
            <a:off x="128336" y="136358"/>
            <a:ext cx="2077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0" i="0" u="none" smtClean="0">
                <a:latin typeface="Helvetica" charset="0"/>
                <a:ea typeface="Helvetica" charset="0"/>
                <a:cs typeface="Helvetica" charset="0"/>
              </a:rPr>
              <a:t>2018 FASTCAMPUS</a:t>
            </a:r>
            <a:r>
              <a:rPr kumimoji="1" lang="en-US" altLang="ko-KR" sz="800" b="0" i="0" u="none" baseline="0" smtClean="0">
                <a:latin typeface="Helvetica" charset="0"/>
                <a:ea typeface="Helvetica" charset="0"/>
                <a:cs typeface="Helvetica" charset="0"/>
              </a:rPr>
              <a:t> Extension SCHOOL</a:t>
            </a:r>
            <a:endParaRPr kumimoji="1" lang="ko-KR" altLang="en-US" sz="800" b="0" i="0" u="none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직선 연결선[R] 8"/>
          <p:cNvCxnSpPr/>
          <p:nvPr userDrawn="1"/>
        </p:nvCxnSpPr>
        <p:spPr>
          <a:xfrm>
            <a:off x="156410" y="326615"/>
            <a:ext cx="2021306" cy="91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69661" y="181955"/>
            <a:ext cx="925824" cy="289320"/>
          </a:xfrm>
          <a:prstGeom prst="rect">
            <a:avLst/>
          </a:prstGeom>
        </p:spPr>
      </p:pic>
      <p:sp>
        <p:nvSpPr>
          <p:cNvPr id="13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227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Funnel_analysis" TargetMode="Externa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STP_%EB%A7%88%EC%BC%80%ED%8C%85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www.logicalfox.com/blog/what-it-means-to-niche-down-and-how-to-do-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martinsights.com/digital-marketing-strategy/online-marketing-mix/7ps-marketing-mix-alternativ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science2knowledge.wordpress.com/data-science-scientis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setracker.co.kr/%EC%8A%A4%ED%83%80%ED%8A%B8%EC%97%85%EC%9D%84-%EC%9C%84%ED%95%9C-aarrr%ED%95%B4%EC%A0%81%EC%A7%80%ED%91%9C-%EA%B0%9C%EB%85%90%EC%9E%A1%EA%B8%B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songhunhwa@gmail.com" TargetMode="External"/><Relationship Id="rId4" Type="http://schemas.openxmlformats.org/officeDocument/2006/relationships/hyperlink" Target="https://github.com/songhunhw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s://alexpetralia.com/posts/2017/6/8/hard-skills-for-modern-business-analy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s://www.linkedin.com/pulse/apache-spark-scala-via-python-nimisha-sharat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.apache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ghunhwa/songhunhwa.github.com/tree/master/tutorial/tutorial_01" TargetMode="External"/><Relationship Id="rId4" Type="http://schemas.openxmlformats.org/officeDocument/2006/relationships/hyperlink" Target="http://spark.apache.org/download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ghunhwa/MachineLearning_Pyspark" TargetMode="External"/><Relationship Id="rId4" Type="http://schemas.openxmlformats.org/officeDocument/2006/relationships/hyperlink" Target="https://spark.apache.org/sql/" TargetMode="External"/><Relationship Id="rId5" Type="http://schemas.openxmlformats.org/officeDocument/2006/relationships/hyperlink" Target="https://spark.apache.org/mllib/" TargetMode="External"/><Relationship Id="rId6" Type="http://schemas.openxmlformats.org/officeDocument/2006/relationships/hyperlink" Target="https://spark.apache.org/streaming/" TargetMode="External"/><Relationship Id="rId7" Type="http://schemas.openxmlformats.org/officeDocument/2006/relationships/hyperlink" Target="https://spark.apache.org/graphx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emr/" TargetMode="External"/><Relationship Id="rId4" Type="http://schemas.openxmlformats.org/officeDocument/2006/relationships/image" Target="../media/image26.png"/><Relationship Id="rId5" Type="http://schemas.openxmlformats.org/officeDocument/2006/relationships/hyperlink" Target="https://aws.amazon.com/" TargetMode="External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ko/big-data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onghunhwa/songhunhwa.github.com/tree/master/tutorial/tutorial_01" TargetMode="External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ghunhwa/songhunhwa.github.com/tree/master/tutorial/tutorial_01" TargetMode="External"/><Relationship Id="rId4" Type="http://schemas.openxmlformats.org/officeDocument/2006/relationships/hyperlink" Target="http://blog.yhat.com/posts/pandasql-sql-for-pandas-datafram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ikidocs.net/book/1" TargetMode="External"/><Relationship Id="rId4" Type="http://schemas.openxmlformats.org/officeDocument/2006/relationships/hyperlink" Target="http://rfriend.tistory.com/" TargetMode="External"/><Relationship Id="rId5" Type="http://schemas.openxmlformats.org/officeDocument/2006/relationships/hyperlink" Target="https://datascienceschool.net/" TargetMode="External"/><Relationship Id="rId6" Type="http://schemas.openxmlformats.org/officeDocument/2006/relationships/hyperlink" Target="https://www.w3schools.com/sql/" TargetMode="External"/><Relationship Id="rId7" Type="http://schemas.openxmlformats.org/officeDocument/2006/relationships/hyperlink" Target="http://book.naver.com/bookdb/book_detail.nhn?bid=7164927" TargetMode="External"/><Relationship Id="rId8" Type="http://schemas.openxmlformats.org/officeDocument/2006/relationships/hyperlink" Target="http://book.naver.com/bookdb/book_detail.nhn?bid=10652749" TargetMode="External"/><Relationship Id="rId9" Type="http://schemas.openxmlformats.org/officeDocument/2006/relationships/hyperlink" Target="http://book.naver.com/bookdb/book_detail.nhn?bid=12174889" TargetMode="External"/><Relationship Id="rId10" Type="http://schemas.openxmlformats.org/officeDocument/2006/relationships/hyperlink" Target="http://book.naver.com/bookdb/book_detail.nhn?bid=831747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19085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데이터 사이언스 </a:t>
            </a:r>
            <a:r>
              <a:rPr kumimoji="1" lang="en-US" altLang="ko-KR" dirty="0">
                <a:solidFill>
                  <a:schemeClr val="bg1"/>
                </a:solidFill>
              </a:rPr>
              <a:t>Extension </a:t>
            </a:r>
            <a:r>
              <a:rPr kumimoji="1" lang="en-US" altLang="ko-KR" dirty="0" smtClean="0">
                <a:solidFill>
                  <a:schemeClr val="bg1"/>
                </a:solidFill>
              </a:rPr>
              <a:t>SCHOOL</a:t>
            </a:r>
            <a:br>
              <a:rPr kumimoji="1" lang="en-US" altLang="ko-KR" dirty="0" smtClean="0">
                <a:solidFill>
                  <a:schemeClr val="bg1"/>
                </a:solidFill>
              </a:rPr>
            </a:br>
            <a:r>
              <a:rPr kumimoji="1" lang="en-US" altLang="ko-KR" sz="4400" dirty="0" smtClean="0">
                <a:solidFill>
                  <a:schemeClr val="bg1"/>
                </a:solidFill>
              </a:rPr>
              <a:t>-3</a:t>
            </a:r>
            <a:r>
              <a:rPr kumimoji="1" lang="ko-KR" altLang="en-US" sz="4400" dirty="0" smtClean="0">
                <a:solidFill>
                  <a:schemeClr val="bg1"/>
                </a:solidFill>
              </a:rPr>
              <a:t>학기</a:t>
            </a:r>
            <a:r>
              <a:rPr kumimoji="1" lang="en-US" altLang="ko-KR" sz="4400" dirty="0" smtClean="0">
                <a:solidFill>
                  <a:schemeClr val="bg1"/>
                </a:solidFill>
              </a:rPr>
              <a:t>-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15637" y="581891"/>
            <a:ext cx="6887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01-1. </a:t>
            </a:r>
            <a:r>
              <a:rPr kumimoji="1" lang="ko-KR" altLang="en-US" sz="2000" b="1" dirty="0" smtClean="0"/>
              <a:t>분석 주제 예시</a:t>
            </a:r>
            <a:r>
              <a:rPr kumimoji="1" lang="en-US" altLang="ko-KR" sz="2000" b="1" dirty="0" smtClean="0"/>
              <a:t>(1)</a:t>
            </a:r>
            <a:endParaRPr lang="ko-KR" altLang="en-US" sz="2000" b="1" dirty="0"/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pic>
        <p:nvPicPr>
          <p:cNvPr id="1026" name="Picture 2" descr="https://wikidocs.net/images/page/16560/it_conce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93" y="3491116"/>
            <a:ext cx="33813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76972" y="1256943"/>
            <a:ext cx="1029582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데이터 분석이 제공할 수 있는 가치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분석가가 자주 다루는 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문제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는 어떠한 것이 있을까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사실 데이터 분석 자체가 목적이 되는 경우는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거의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없다고 봐도 무방하다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분석은 데이터를 통해서만 만들어낼 수 있는 가치 혹은 서비스를 제공하기 위한 과정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에 불과하다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그렇다면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분석이 어떠한 가치나 서비스를 만들어내는 데 기여할 수 있을까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일반적인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IT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회사의 경우 사업 영역을 단순화하면 간단하게 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1)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비즈니스 영역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, 2)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개발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생산 영역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으로 나눌 수 있다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 </a:t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IT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회사뿐 아니라 대부분의 회사는 서비스를 개발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생산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하고 이것의 가치를 통해 비즈니스를 하면서 소비자로부터 수익을 얻는다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 </a:t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데이터는 이 과정에서 긍정적인 역할을 할 수 있다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물론 데이터나 로직 자체가 상품인 경우도 일부 있으나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대부분의 경우 데이터는 이미 존재하는 비즈니스 과정에 있어서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일종의 윤활유 같은 역할을 한다고 볼 수 있다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  <a:endParaRPr lang="ko-KR" altLang="en-US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8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01-1. </a:t>
            </a:r>
            <a:r>
              <a:rPr kumimoji="1" lang="ko-KR" altLang="en-US" sz="2000" b="1" dirty="0" smtClean="0"/>
              <a:t>분석 주제 예시</a:t>
            </a:r>
            <a:r>
              <a:rPr kumimoji="1" lang="en-US" altLang="ko-KR" sz="2000" b="1" dirty="0" smtClean="0"/>
              <a:t>(2)</a:t>
            </a:r>
            <a:endParaRPr lang="ko-KR" altLang="en-US" sz="2000" b="1" dirty="0"/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55330" y="1486955"/>
            <a:ext cx="100035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기획</a:t>
            </a:r>
            <a:r>
              <a:rPr lang="en-US" altLang="ko-KR" sz="1600" b="1" dirty="0">
                <a:solidFill>
                  <a:srgbClr val="000000"/>
                </a:solidFill>
                <a:latin typeface="Malgun Gothic" charset="-127"/>
              </a:rPr>
              <a:t>/UX </a:t>
            </a:r>
            <a:r>
              <a:rPr lang="ko-KR" altLang="en-US" sz="1600" b="1" dirty="0" smtClean="0">
                <a:solidFill>
                  <a:srgbClr val="000000"/>
                </a:solidFill>
                <a:latin typeface="Malgun Gothic" charset="-127"/>
              </a:rPr>
              <a:t>영역</a:t>
            </a:r>
            <a:endParaRPr lang="en-US" altLang="ko-KR" sz="1600" b="1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ko-KR" altLang="en-US" sz="1400" b="1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기획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/UX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영역에서 가장 중요한 것은 유저에게 매끈한 경험을 제공하는 것이다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매끈한 유저 경험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이란 무엇일까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데이터를 기반으로 정의하자면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Conversion Rate(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전환율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높다는 것을 의미한다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Conversion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Rate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Churn Rate(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이탈율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의 반대어이므로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Conversion Rate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1- Churn Rate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으로 정의할 수도 있다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보통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Conversion Rate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은 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2"/>
              </a:rPr>
              <a:t>Funnel </a:t>
            </a:r>
            <a:r>
              <a:rPr lang="ko-KR" altLang="en-US" sz="1200" dirty="0">
                <a:solidFill>
                  <a:srgbClr val="4183C4"/>
                </a:solidFill>
                <a:latin typeface="Malgun Gothic" charset="-127"/>
                <a:hlinkClick r:id="rId2"/>
              </a:rPr>
              <a:t>분석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통해 파악한다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비록 오래된 방법론이긴 하지만 분석하기 쉽고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결과를 직관적으로 이해하기 쉽다는 점에서 많이 이용된다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이탈이 많이 일어나는 구간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(Bottleneck)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파악해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AB Test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등을 통해 개선함으로써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UX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향상시킬 수 있다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데이터를 통해 유저로부터 즉각적인 피드백을 받을 수 있음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 향후 진행방향에 대한 아이디어 도출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&amp;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 객관적 평가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2050" name="Picture 2" descr="https://wikidocs.net/images/page/16560/fun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22" y="3643826"/>
            <a:ext cx="1847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상자 4"/>
          <p:cNvSpPr txBox="1"/>
          <p:nvPr/>
        </p:nvSpPr>
        <p:spPr>
          <a:xfrm>
            <a:off x="3228203" y="3823179"/>
            <a:ext cx="815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참고로 기획 영역에서는 </a:t>
            </a:r>
            <a:r>
              <a:rPr lang="en-US" altLang="ko-KR" sz="1200" dirty="0"/>
              <a:t>UX </a:t>
            </a:r>
            <a:r>
              <a:rPr lang="ko-KR" altLang="en-US" sz="1200" dirty="0"/>
              <a:t>개선을 위한 목적뿐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데이터에 기반해 새로운 서비스를 기획하는 것도 가능하다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대표적으로 </a:t>
            </a:r>
            <a:r>
              <a:rPr lang="ko-KR" altLang="en-US" sz="1200" dirty="0"/>
              <a:t>아래 서비스가 상용화되어 있다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b="1" dirty="0" smtClean="0"/>
              <a:t>추천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랭킹 서비스 </a:t>
            </a:r>
            <a:r>
              <a:rPr lang="en-US" altLang="ko-KR" sz="1200" dirty="0"/>
              <a:t>(</a:t>
            </a:r>
            <a:r>
              <a:rPr lang="ko-KR" altLang="en-US" sz="1200" dirty="0"/>
              <a:t>영화</a:t>
            </a:r>
            <a:r>
              <a:rPr lang="en-US" altLang="ko-KR" sz="1200" dirty="0"/>
              <a:t>, </a:t>
            </a:r>
            <a:r>
              <a:rPr lang="ko-KR" altLang="en-US" sz="1200" dirty="0"/>
              <a:t>매장</a:t>
            </a:r>
            <a:r>
              <a:rPr lang="en-US" altLang="ko-KR" sz="1200" dirty="0"/>
              <a:t>, </a:t>
            </a:r>
            <a:r>
              <a:rPr lang="ko-KR" altLang="en-US" sz="1200" dirty="0"/>
              <a:t>뉴스</a:t>
            </a:r>
            <a:r>
              <a:rPr lang="en-US" altLang="ko-KR" sz="1200" dirty="0"/>
              <a:t>/</a:t>
            </a:r>
            <a:r>
              <a:rPr lang="ko-KR" altLang="en-US" sz="1200" dirty="0"/>
              <a:t>블로그 컨텐츠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</a:t>
            </a:r>
            <a:r>
              <a:rPr lang="en-US" altLang="ko-KR" sz="1200" dirty="0"/>
              <a:t>, </a:t>
            </a:r>
            <a:r>
              <a:rPr lang="ko-KR" altLang="en-US" sz="1200" dirty="0"/>
              <a:t>지인 등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b="1" dirty="0"/>
              <a:t>이미지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텍스트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오디오 데이터 처리를 통한 자동분류 서비스 </a:t>
            </a:r>
            <a:r>
              <a:rPr lang="en-US" altLang="ko-KR" sz="1200" dirty="0"/>
              <a:t>(</a:t>
            </a:r>
            <a:r>
              <a:rPr lang="ko-KR" altLang="en-US" sz="1200" dirty="0"/>
              <a:t>병 진단</a:t>
            </a:r>
            <a:r>
              <a:rPr lang="en-US" altLang="ko-KR" sz="1200" dirty="0"/>
              <a:t>, </a:t>
            </a:r>
            <a:r>
              <a:rPr lang="ko-KR" altLang="en-US" sz="1200" dirty="0"/>
              <a:t>번역</a:t>
            </a:r>
            <a:r>
              <a:rPr lang="en-US" altLang="ko-KR" sz="1200" dirty="0"/>
              <a:t>, </a:t>
            </a:r>
            <a:r>
              <a:rPr lang="ko-KR" altLang="en-US" sz="1200" dirty="0"/>
              <a:t>주문 처리 등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b="1" dirty="0"/>
              <a:t>이상치 </a:t>
            </a:r>
            <a:r>
              <a:rPr lang="ko-KR" altLang="en-US" sz="1200" b="1" dirty="0" smtClean="0"/>
              <a:t>탐지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기능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291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415637" y="581891"/>
            <a:ext cx="6887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01-1. </a:t>
            </a:r>
            <a:r>
              <a:rPr kumimoji="1" lang="ko-KR" altLang="en-US" sz="2000" b="1" dirty="0" smtClean="0"/>
              <a:t>분석 주제 예시</a:t>
            </a:r>
            <a:r>
              <a:rPr kumimoji="1" lang="en-US" altLang="ko-KR" sz="2000" b="1" dirty="0" smtClean="0"/>
              <a:t>(3)</a:t>
            </a:r>
            <a:endParaRPr lang="ko-KR" altLang="en-US" sz="2000" b="1" dirty="0"/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06683" y="1340463"/>
            <a:ext cx="1033233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마케팅 영역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마케팅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부서는 기본적으로 돈을 쓰는 부서이다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따라서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ROI(Return on Investment)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에 민감하며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지표가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KPI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로 고려되는 경우가 많다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ROI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Input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대비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Output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계산한 후 산출하며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최소의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Input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으로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Output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극대화하는 것이 마케팅의 핵심이다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주로 사용되는 지표는 아래와 같다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집행량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(expense)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대비 노출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(impression)</a:t>
            </a: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노출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대비 클릭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(Click </a:t>
            </a:r>
            <a:r>
              <a:rPr lang="en-US" altLang="ko-KR" sz="1200" b="1" dirty="0" err="1">
                <a:solidFill>
                  <a:srgbClr val="000000"/>
                </a:solidFill>
                <a:latin typeface="Malgun Gothic" charset="-127"/>
              </a:rPr>
              <a:t>Thorugh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 Rate)</a:t>
            </a: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클릭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대비 구매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(Purchase Rate)</a:t>
            </a: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구매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대비 재구매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(Repurchase Rate)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위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지표 역시 일종의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Funnel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분석이며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Segment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별 성과를 측정하여 보다 풍부한 분석하고 유의미한 결과를 얻을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예를 들면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높은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ROI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보이는 세그먼트를 집중적으로 공략해 전체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ROI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높이는 마케팅 전략을 고려해볼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3076" name="Picture 4" descr="https://wikidocs.net/images/page/16560/r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90" y="3851266"/>
            <a:ext cx="41148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415637" y="581891"/>
            <a:ext cx="6887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01-1. </a:t>
            </a:r>
            <a:r>
              <a:rPr kumimoji="1" lang="ko-KR" altLang="en-US" sz="2000" b="1" dirty="0" smtClean="0"/>
              <a:t>분석 주제 예시</a:t>
            </a:r>
            <a:r>
              <a:rPr kumimoji="1" lang="en-US" altLang="ko-KR" sz="2000" b="1" dirty="0" smtClean="0"/>
              <a:t>(4)</a:t>
            </a:r>
            <a:endParaRPr lang="ko-KR" altLang="en-US" sz="2000" b="1" dirty="0"/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895108" y="1453519"/>
            <a:ext cx="10286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Malgun Gothic" charset="-127"/>
              </a:rPr>
              <a:t>마케팅 </a:t>
            </a:r>
            <a:r>
              <a:rPr lang="en-US" altLang="ko-KR" sz="1600" b="1" dirty="0" smtClean="0">
                <a:solidFill>
                  <a:srgbClr val="000000"/>
                </a:solidFill>
                <a:latin typeface="Malgun Gothic" charset="-127"/>
              </a:rPr>
              <a:t>Mix &amp; STP</a:t>
            </a: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위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지표를 세그먼트별로 구분하거나 유입 채널별로 구분하는 등 다양한 관점으로 효과를 분석하고 마케팅 활동을 개선할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주로 사용하는 분석 방법은 회귀분석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(Regression)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경우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실수 예측보다는 인과관계 파악하고 마케팅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Mix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위해 이용한다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 </a:t>
            </a:r>
            <a:r>
              <a:rPr lang="ko-KR" altLang="en-US" sz="1200" dirty="0">
                <a:solidFill>
                  <a:srgbClr val="4183C4"/>
                </a:solidFill>
                <a:latin typeface="Malgun Gothic" charset="-127"/>
                <a:hlinkClick r:id="rId2"/>
              </a:rPr>
              <a:t>마케팅 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2"/>
              </a:rPr>
              <a:t>Mix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는 최적의 채널별 예산안 분배를 위한 분석으로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채널별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Expense(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원인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X)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와 클릭율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결과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Y)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필수 요인이다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마찬가지로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 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3"/>
              </a:rPr>
              <a:t>STP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(Segment, Targeting, Positioning)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전략 수립을 위해 데이터 분석이 활용되기도 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K-means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등의 클러스터링을 통해 전체 고객을 나누고 특정 기준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예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충성도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재구매율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으로 세그먼트를 정렬한 후 우선순위에 따라 맞춤형 컨텐츠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커뮤니케이션을 제공하여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(Association-Rules),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마케팅 활동의 효율성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효과성을 높인다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4100" name="Picture 4" descr="https://wikidocs.net/images/page/16560/st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08" y="3412871"/>
            <a:ext cx="61912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156494" y="5529758"/>
            <a:ext cx="152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Malgun Gothic" charset="-127"/>
              </a:rPr>
              <a:t>Source: </a:t>
            </a:r>
            <a:r>
              <a:rPr lang="en-US" altLang="ko-KR" sz="1200">
                <a:solidFill>
                  <a:srgbClr val="4183C4"/>
                </a:solidFill>
                <a:latin typeface="Malgun Gothic" charset="-127"/>
                <a:hlinkClick r:id="rId5"/>
              </a:rPr>
              <a:t>Logical Fox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04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415637" y="581891"/>
            <a:ext cx="6887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01-1. </a:t>
            </a:r>
            <a:r>
              <a:rPr kumimoji="1" lang="ko-KR" altLang="en-US" sz="2000" b="1" dirty="0" smtClean="0"/>
              <a:t>분석 주제 예시</a:t>
            </a:r>
            <a:r>
              <a:rPr kumimoji="1" lang="en-US" altLang="ko-KR" sz="2000" b="1" dirty="0" smtClean="0"/>
              <a:t>(5)</a:t>
            </a:r>
            <a:endParaRPr lang="ko-KR" altLang="en-US" sz="2000" b="1" dirty="0"/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03616" y="1518475"/>
            <a:ext cx="1032336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영업</a:t>
            </a:r>
            <a:r>
              <a:rPr lang="en-US" altLang="ko-KR" sz="1600" b="1" dirty="0">
                <a:solidFill>
                  <a:srgbClr val="000000"/>
                </a:solidFill>
                <a:latin typeface="Malgun Gothic" charset="-127"/>
              </a:rPr>
              <a:t>/CS/</a:t>
            </a:r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개발 영역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영업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영역에서는 신규 고객 창출과 기존 고객의 유지가 주요한 관심사이다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데이터를 통해 신규 고객을 창출할 수 있는 기회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영역을 탐색할 수 있으며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고객의 이탈을 사전 예측함으로써 </a:t>
            </a:r>
            <a:r>
              <a:rPr lang="ko-KR" altLang="en-US" sz="1200" b="1" dirty="0">
                <a:solidFill>
                  <a:srgbClr val="0432FF"/>
                </a:solidFill>
                <a:latin typeface="Malgun Gothic" charset="-127"/>
              </a:rPr>
              <a:t>이탈을 예방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할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CS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영역에서는 </a:t>
            </a:r>
            <a:r>
              <a:rPr lang="ko-KR" altLang="en-US" sz="1200" b="1" dirty="0">
                <a:solidFill>
                  <a:srgbClr val="0432FF"/>
                </a:solidFill>
                <a:latin typeface="Malgun Gothic" charset="-127"/>
              </a:rPr>
              <a:t>자동화 </a:t>
            </a:r>
            <a:r>
              <a:rPr lang="ko-KR" altLang="en-US" sz="1200" b="1" dirty="0" smtClean="0">
                <a:solidFill>
                  <a:srgbClr val="0432FF"/>
                </a:solidFill>
                <a:latin typeface="Malgun Gothic" charset="-127"/>
              </a:rPr>
              <a:t>응대</a:t>
            </a:r>
            <a:r>
              <a:rPr lang="en-US" altLang="ko-KR" sz="1200" b="1" dirty="0" smtClean="0">
                <a:solidFill>
                  <a:srgbClr val="0432FF"/>
                </a:solidFill>
                <a:latin typeface="Malgun Gothic" charset="-127"/>
              </a:rPr>
              <a:t>(</a:t>
            </a:r>
            <a:r>
              <a:rPr lang="ko-KR" altLang="en-US" sz="1200" b="1" dirty="0" smtClean="0">
                <a:solidFill>
                  <a:srgbClr val="0432FF"/>
                </a:solidFill>
                <a:latin typeface="Malgun Gothic" charset="-127"/>
              </a:rPr>
              <a:t>챗봇</a:t>
            </a:r>
            <a:r>
              <a:rPr lang="en-US" altLang="ko-KR" sz="1200" b="1" dirty="0" smtClean="0">
                <a:solidFill>
                  <a:srgbClr val="0432FF"/>
                </a:solidFill>
                <a:latin typeface="Malgun Gothic" charset="-127"/>
              </a:rPr>
              <a:t>)</a:t>
            </a:r>
            <a:r>
              <a:rPr lang="ko-KR" altLang="en-US" sz="1200" b="1" dirty="0" smtClean="0">
                <a:solidFill>
                  <a:srgbClr val="0432FF"/>
                </a:solidFill>
                <a:latin typeface="Malgun Gothic" charset="-127"/>
              </a:rPr>
              <a:t>나 </a:t>
            </a:r>
            <a:r>
              <a:rPr lang="ko-KR" altLang="en-US" sz="1200" b="1" dirty="0">
                <a:solidFill>
                  <a:srgbClr val="0432FF"/>
                </a:solidFill>
                <a:latin typeface="Malgun Gothic" charset="-127"/>
              </a:rPr>
              <a:t>이슈 대응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위해 데이터를 활용할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개발 영역에서는 제품의 </a:t>
            </a:r>
            <a:r>
              <a:rPr lang="ko-KR" altLang="en-US" sz="1200" b="1" dirty="0">
                <a:solidFill>
                  <a:srgbClr val="0432FF"/>
                </a:solidFill>
                <a:latin typeface="Malgun Gothic" charset="-127"/>
              </a:rPr>
              <a:t>안정화 및 버그 관리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등을 위해 데이터가 활용된다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신규 고객 창출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200" i="0" dirty="0" smtClean="0">
                <a:solidFill>
                  <a:srgbClr val="000000"/>
                </a:solidFill>
                <a:effectLst/>
                <a:latin typeface="Malgun Gothic" charset="-127"/>
              </a:rPr>
              <a:t>기존 고객 충성도 유지 </a:t>
            </a:r>
            <a:r>
              <a:rPr lang="en-US" altLang="ko-KR" sz="1200" i="0" dirty="0" smtClean="0">
                <a:solidFill>
                  <a:srgbClr val="000000"/>
                </a:solidFill>
                <a:effectLst/>
                <a:latin typeface="Malgun Gothic" charset="-127"/>
              </a:rPr>
              <a:t>/</a:t>
            </a:r>
            <a:r>
              <a:rPr lang="ko-KR" altLang="en-US" sz="1200" i="0" dirty="0" smtClean="0">
                <a:solidFill>
                  <a:srgbClr val="000000"/>
                </a:solidFill>
                <a:effectLst/>
                <a:latin typeface="Malgun Gothic" charset="-127"/>
              </a:rPr>
              <a:t> 이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탈 예측</a:t>
            </a:r>
            <a:endParaRPr lang="en-US" altLang="ko-KR" sz="1200" i="0" dirty="0" smtClean="0">
              <a:solidFill>
                <a:srgbClr val="000000"/>
              </a:solidFill>
              <a:effectLst/>
              <a:latin typeface="Malgun Gothic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영업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광고 효율화  및 최적화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 marL="171450" indent="-171450">
              <a:buFont typeface="Arial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제품 안정화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크러시율 트래킹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롤백 등 의사결정에 참고</a:t>
            </a:r>
            <a:endParaRPr lang="en-US" altLang="ko-KR" sz="120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01-2. </a:t>
            </a:r>
            <a:r>
              <a:rPr kumimoji="1" lang="ko-KR" altLang="en-US" sz="2000" b="1" dirty="0" smtClean="0"/>
              <a:t>분석 프로세스</a:t>
            </a:r>
            <a:r>
              <a:rPr kumimoji="1" lang="en-US" altLang="ko-KR" sz="2000" b="1" dirty="0" smtClean="0"/>
              <a:t>(1)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895108" y="1696501"/>
            <a:ext cx="100082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분석 프로세스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일반적인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분석의 업무 프로세스는 아래와 같다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그러나 상황에 따라 유동적으로 바뀌는 경우도 많다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각 단계가 모두 중요하지만 특히 프로세스의 처음과 끝의 중요성은 간과되지 말아야 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문제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정의 및 리포팅 단계는 특별한 이론이나 스킬이 요구되지 않지만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분석가의 경험과 태도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일에 대한 철학에 의해 성과가 좌우되는 경향이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성공적인 프로젝트 진행을 위해 분석가는 필수 스킬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이론 뿐아니라 소프트역량을 지속적으로 개선해야 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6146" name="Picture 2" descr="https://wikidocs.net/images/page/16561/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08" y="3403779"/>
            <a:ext cx="6913097" cy="116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59290" y="4662244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100" b="1" dirty="0" smtClean="0">
                <a:solidFill>
                  <a:srgbClr val="000000"/>
                </a:solidFill>
                <a:latin typeface="Malgun Gothic" charset="-127"/>
              </a:rPr>
              <a:t> 문제 </a:t>
            </a:r>
            <a:r>
              <a:rPr lang="ko-KR" altLang="en-US" sz="1100" b="1" dirty="0" smtClean="0">
                <a:solidFill>
                  <a:srgbClr val="000000"/>
                </a:solidFill>
                <a:latin typeface="Malgun Gothic" charset="-127"/>
              </a:rPr>
              <a:t>정의 </a:t>
            </a:r>
            <a:r>
              <a:rPr lang="en-US" altLang="ko-KR" sz="1100" b="1" dirty="0" smtClean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en-US" altLang="ko-KR" sz="1100" b="1" dirty="0" smtClean="0">
                <a:solidFill>
                  <a:srgbClr val="000000"/>
                </a:solidFill>
                <a:latin typeface="Malgun Gothic" charset="-127"/>
              </a:rPr>
              <a:t>Frame </a:t>
            </a:r>
            <a:r>
              <a:rPr lang="ko-KR" altLang="en-US" sz="1100" b="1" dirty="0" smtClean="0">
                <a:solidFill>
                  <a:srgbClr val="000000"/>
                </a:solidFill>
                <a:latin typeface="Malgun Gothic" charset="-127"/>
              </a:rPr>
              <a:t>설정</a:t>
            </a:r>
            <a:r>
              <a:rPr lang="en-US" altLang="ko-KR" sz="1100" b="1" dirty="0" smtClean="0">
                <a:solidFill>
                  <a:srgbClr val="000000"/>
                </a:solidFill>
                <a:latin typeface="Malgun Gothic" charset="-127"/>
              </a:rPr>
              <a:t>)</a:t>
            </a:r>
            <a:endParaRPr lang="ko-KR" altLang="en-US" sz="1100" b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100" b="1" dirty="0" smtClean="0">
                <a:solidFill>
                  <a:srgbClr val="000000"/>
                </a:solidFill>
                <a:latin typeface="Malgun Gothic" charset="-127"/>
              </a:rPr>
              <a:t> 데이터 </a:t>
            </a:r>
            <a:r>
              <a:rPr lang="ko-KR" altLang="en-US" sz="1100" b="1" dirty="0">
                <a:solidFill>
                  <a:srgbClr val="000000"/>
                </a:solidFill>
                <a:latin typeface="Malgun Gothic" charset="-127"/>
              </a:rPr>
              <a:t>수집</a:t>
            </a:r>
          </a:p>
          <a:p>
            <a:pPr>
              <a:buFont typeface="Arial" charset="0"/>
              <a:buChar char="•"/>
            </a:pPr>
            <a:r>
              <a:rPr lang="ko-KR" altLang="en-US" sz="1100" b="1" dirty="0" smtClean="0">
                <a:solidFill>
                  <a:srgbClr val="000000"/>
                </a:solidFill>
                <a:latin typeface="Malgun Gothic" charset="-127"/>
              </a:rPr>
              <a:t> 데이터 </a:t>
            </a:r>
            <a:r>
              <a:rPr lang="ko-KR" altLang="en-US" sz="1100" b="1" dirty="0">
                <a:solidFill>
                  <a:srgbClr val="000000"/>
                </a:solidFill>
                <a:latin typeface="Malgun Gothic" charset="-127"/>
              </a:rPr>
              <a:t>처리</a:t>
            </a:r>
          </a:p>
          <a:p>
            <a:pPr>
              <a:buFont typeface="Arial" charset="0"/>
              <a:buChar char="•"/>
            </a:pPr>
            <a:r>
              <a:rPr lang="ko-KR" altLang="en-US" sz="1100" b="1" dirty="0" smtClean="0">
                <a:solidFill>
                  <a:srgbClr val="000000"/>
                </a:solidFill>
                <a:latin typeface="Malgun Gothic" charset="-127"/>
              </a:rPr>
              <a:t> 데이터 </a:t>
            </a:r>
            <a:r>
              <a:rPr lang="ko-KR" altLang="en-US" sz="1100" b="1" dirty="0">
                <a:solidFill>
                  <a:srgbClr val="000000"/>
                </a:solidFill>
                <a:latin typeface="Malgun Gothic" charset="-127"/>
              </a:rPr>
              <a:t>분석</a:t>
            </a:r>
          </a:p>
          <a:p>
            <a:pPr>
              <a:buFont typeface="Arial" charset="0"/>
              <a:buChar char="•"/>
            </a:pPr>
            <a:r>
              <a:rPr lang="ko-KR" altLang="en-US" sz="1100" b="1" dirty="0" smtClean="0">
                <a:solidFill>
                  <a:srgbClr val="000000"/>
                </a:solidFill>
                <a:latin typeface="Malgun Gothic" charset="-127"/>
              </a:rPr>
              <a:t> 리포팅</a:t>
            </a:r>
            <a:r>
              <a:rPr lang="en-US" altLang="ko-KR" sz="1100" b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100" b="1" dirty="0">
                <a:solidFill>
                  <a:srgbClr val="000000"/>
                </a:solidFill>
                <a:latin typeface="Malgun Gothic" charset="-127"/>
              </a:rPr>
              <a:t>피드백 </a:t>
            </a:r>
            <a:r>
              <a:rPr lang="en-US" altLang="ko-KR" sz="1100" b="1" dirty="0">
                <a:solidFill>
                  <a:srgbClr val="000000"/>
                </a:solidFill>
                <a:latin typeface="Malgun Gothic" charset="-127"/>
              </a:rPr>
              <a:t>loop</a:t>
            </a:r>
            <a:endParaRPr lang="en-US" altLang="ko-KR" sz="1100" b="1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7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01-2. </a:t>
            </a:r>
            <a:r>
              <a:rPr kumimoji="1" lang="ko-KR" altLang="en-US" sz="2000" b="1" dirty="0" smtClean="0"/>
              <a:t>분석 프로세스</a:t>
            </a:r>
            <a:r>
              <a:rPr kumimoji="1" lang="en-US" altLang="ko-KR" sz="2000" b="1" dirty="0" smtClean="0"/>
              <a:t>(2)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856392" y="1289777"/>
            <a:ext cx="990407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문제 정의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업무의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큰 방향성과 전반적인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Frame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설정하는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'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문제 정의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'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단계는 중요성을 아무리 강조해도 지나침이 없다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유관자와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업무의 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목적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이유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비즈니스에 미치는 영향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구체적인 설계와 지표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일정과 예상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Output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 등에 대해 협의하는 단계에 해당한다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분석가는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요청자의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모호한 비즈니스적 요구사항을 해석하고 구체화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하여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컨펌 후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엔지니어와 협업을 통해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수집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처리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분석을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준비한다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이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과정에서 분석가는 요청자의 모호한 언어를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개발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통계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분석적인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언어로 해석할 수 있는 능력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요구되며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때로는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요청자의 니즈를 파악하여 문제 정의 과정을 리딩할 필요가 종종 발생한다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또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구체화 과정에서 약간의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수학적 지식과 지표의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타당성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,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비즈니스와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연결성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고려하여 전반적인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Frame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잘 설정할 필요가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7170" name="Picture 2" descr="https://wikidocs.net/images/page/16561/frame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47" y="3276600"/>
            <a:ext cx="57531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01-2. </a:t>
            </a:r>
            <a:r>
              <a:rPr kumimoji="1" lang="ko-KR" altLang="en-US" sz="2000" b="1" dirty="0" smtClean="0"/>
              <a:t>분석 프로세스</a:t>
            </a:r>
            <a:r>
              <a:rPr kumimoji="1" lang="en-US" altLang="ko-KR" sz="2000" b="1" dirty="0" smtClean="0"/>
              <a:t>(3)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98980" y="1597486"/>
            <a:ext cx="93256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데이터 수집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수집 및 처리 영역은 사실 데이터 엔지니어의 역할이 큰 비중을 차지한다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최근 유저의 행동 패턴을 파악하기 위해 로그를 수집하는 경우가 많다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일반적인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로그 데이터 수집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처리 과정은 아래와 같다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로그성 데이터가 아닌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의 경우 별도 서버에 동기화를 하거나 이관하는 방식으로 마트를 구성한다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로그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설계 단계</a:t>
            </a: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로그 항목 및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Format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정의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Key, Value,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Parameter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정의</a:t>
            </a: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모듈화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단계</a:t>
            </a: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모듈화 개발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모듈 적용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테스트</a:t>
            </a: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로그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검증</a:t>
            </a: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퀄리티 검증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관리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수집 과정 모니터링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위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과정에서 분석가는 주로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로그 설계와 검증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부분을 담당한다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또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,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분석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목적에 맞춰 무수한 로그를 선별하고 항목을 정의하며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실제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데이터가 정의한 대로 잘 쌓이고 있는지 확인하고 수정하는 작업에 관여한다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92"/>
          <a:stretch/>
        </p:blipFill>
        <p:spPr>
          <a:xfrm>
            <a:off x="7455507" y="3028150"/>
            <a:ext cx="3065880" cy="28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01-2. </a:t>
            </a:r>
            <a:r>
              <a:rPr kumimoji="1" lang="ko-KR" altLang="en-US" sz="2000" b="1" dirty="0" smtClean="0"/>
              <a:t>분석 프로세스</a:t>
            </a:r>
            <a:r>
              <a:rPr kumimoji="1" lang="en-US" altLang="ko-KR" sz="2000" b="1" dirty="0" smtClean="0"/>
              <a:t>(4)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87707" y="1621033"/>
            <a:ext cx="955683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600" b="1" dirty="0" smtClean="0">
                <a:solidFill>
                  <a:srgbClr val="000000"/>
                </a:solidFill>
                <a:latin typeface="Malgun Gothic" charset="-127"/>
              </a:rPr>
              <a:t>처리</a:t>
            </a:r>
            <a:endParaRPr lang="ko-KR" altLang="en-US" sz="1600" b="1" dirty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엔지니어가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담당하는 데이터 처리와 분석가가 진행하는 데이터 처리는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다소 차이가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엔지니어는 주로 실시간 혹은 시간대별 배치 작업을 통해 테이블을 업데이트하거나 동기화하는 업무를 맡는다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이러한 작업 덕분에 분석가는 원하는 데이터를 추출하여 분석전 전처리 작업을 진행할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분석가의 입장에서 전처리 작업은 아래와 같은 활동을 의미한다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추출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필터링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그룹핑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조인 등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(SQL)</a:t>
            </a:r>
          </a:p>
          <a:p>
            <a:pPr>
              <a:buFont typeface="Arial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이상치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제거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분포 변환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표준화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카테고리화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차원 축소 등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Python/R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)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첫번째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항목의 경우 주로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SQL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활용하며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다양한 소스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(DB, Hadoop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로부터 데이터 분석을 위한 기본적인 테이블을 만드는 단계이다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단계에서 가장 중요한 점은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테이블과 컬럼의 명칭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처리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집계 기준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조인시 데이터 증식 방지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등이며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엔지니어로부터 도움이 필요한 경우가 많다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두번째 항목의 경우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분석가가 주도적으로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R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이나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Python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으로 진행하는 경우가 많으며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의미 있는 분석 결과나 성능 좋은 모델을 만들기 위해 가장 중요한 단계라 할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대부분의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분석가는 이 과정에서 많은 시간을 소요하며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모델 개선이나 재분석 진행시 이 과정으로 돌아와서 개선을 하는 경우가 많다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695" y="5245498"/>
            <a:ext cx="1057842" cy="11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01-2. </a:t>
            </a:r>
            <a:r>
              <a:rPr kumimoji="1" lang="ko-KR" altLang="en-US" sz="2000" b="1" dirty="0" smtClean="0"/>
              <a:t>분석 프로세스</a:t>
            </a:r>
            <a:r>
              <a:rPr kumimoji="1" lang="en-US" altLang="ko-KR" sz="2000" b="1" dirty="0" smtClean="0"/>
              <a:t>(5)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895109" y="1395047"/>
            <a:ext cx="98577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데이터 분석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영역은 사실 매우 큰 영역을 아우르는 범위이며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도메인과 여러 상황에 따라 다양한 분석을 진행한다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간략하게 영역을 구분하면 아래와 같다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하지만 엄밀히 구분되는 개념들은 아니다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)</a:t>
            </a: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지표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정의 및 트래킹</a:t>
            </a: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비즈니스와 관련한 주요 지표를 개발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산출하고 대시보드 및 리포트를 통해 트래킹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DAU, MAU, WAU, NRU, Retention, Conversion(Purchase) Rate, ARPPU, LTV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2"/>
              </a:rPr>
              <a:t>AARRR</a:t>
            </a: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탐색적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분석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(EDA)</a:t>
            </a: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그룹별 평균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합 등 현황 확인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분포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및 상관관계 확인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통계분석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(Statistical Analysis)</a:t>
            </a: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가설 검정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모수 추정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변수간 관계 파악 및 변수간 영향력 파악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통계 모형 구축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차원 축소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요인분석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군집분석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머신러닝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(Machine Learning)</a:t>
            </a: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분류 및 회귀 문제 해결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지도학습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추천 및 이상치 탐지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클러스터링 등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비지도학습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8194" name="Picture 2" descr="https://wikidocs.net/images/page/16561/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993" y="3253572"/>
            <a:ext cx="3057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175585" y="6023051"/>
            <a:ext cx="2716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Source: 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4"/>
              </a:rPr>
              <a:t>Science2knowledge</a:t>
            </a: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44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/>
              <a:t>✓</a:t>
            </a:r>
            <a:r>
              <a:rPr kumimoji="1" lang="en-US" altLang="ko-KR" sz="2000" b="1" dirty="0" smtClean="0"/>
              <a:t>Introduction</a:t>
            </a:r>
            <a:endParaRPr kumimoji="1"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647700" y="1309450"/>
            <a:ext cx="89763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저는 현재 데이터 분석가로 재직중이고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2010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년 말부터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IT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회사와 리서치회사에서 경력을 쌓았습니다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전공은 학사 및 석사 모두 심리학으로 전공했고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현재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IT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회사에서 파이썬 및 스파크 환경에서 분석 업무를 수행하고 있습니다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2017/03 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~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현재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: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우아한형제들</a:t>
            </a: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2015/10 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~ 2017/01: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인프라웨어</a:t>
            </a: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2010/12 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~ 2015/09: TNS Korea</a:t>
            </a: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2001/02 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~ 2011/02: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심리학 석사 및 학사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주요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담당업무는 아래와 같으며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엔지니어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기획자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마케터 등과 긴밀히 협업하며 데이터를 통해 의미 있는 결과를 내기 위해 노력하고 있습니다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로그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정의 및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설계</a:t>
            </a:r>
            <a:endParaRPr lang="ko-KR" altLang="en-US" sz="1200" i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분석을 통한 프로덕트 개선사항 도출 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/ AB Testing</a:t>
            </a: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기계학습을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통한 예측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분류 모형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구축</a:t>
            </a: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endParaRPr lang="ko-KR" altLang="en-US" sz="1200" i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추천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및 랭킹 로직 개발</a:t>
            </a: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지표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설계 및 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Tracking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대시보드 구축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강의 자료의 대부분은 제 개인적 경험을 토대로 작성된 것입니다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분석이라는 분야가 매우 넓고 </a:t>
            </a:r>
            <a:r>
              <a:rPr lang="ko-KR" altLang="en-US" sz="1200" b="1" dirty="0">
                <a:solidFill>
                  <a:srgbClr val="0432FF"/>
                </a:solidFill>
                <a:latin typeface="Malgun Gothic" charset="-127"/>
              </a:rPr>
              <a:t>절대적 기준이라는 것이 없으므로 비판적 사고로 받아들이는 태도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가 요구됩니다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본 강의가 이 분야로 전직 혹은 신규로 진입하시는 분들을 위해 조금이나마 도움이 되길 바라며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실무 및 분석에 대한 내용뿐만 아니라 진로나 업무 환경 등 다양한 내용에 대해 질문해주시면 아는 범위 내에서 성실히 답변해드리겠습니다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 email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: 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3"/>
              </a:rPr>
              <a:t>songhunhwa@gmail.com</a:t>
            </a: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Malgun Gothic" charset="-127"/>
              </a:rPr>
              <a:t>github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: </a:t>
            </a:r>
            <a:r>
              <a:rPr lang="en-US" altLang="ko-KR" sz="1200" dirty="0" smtClean="0">
                <a:solidFill>
                  <a:srgbClr val="4183C4"/>
                </a:solidFill>
                <a:latin typeface="Malgun Gothic" charset="-127"/>
                <a:hlinkClick r:id="rId4"/>
              </a:rPr>
              <a:t>https://github.com/songhunhwa</a:t>
            </a:r>
            <a:endParaRPr lang="ko-KR" altLang="en-US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b="1" dirty="0">
                <a:solidFill>
                  <a:srgbClr val="FFFFFF"/>
                </a:solidFill>
                <a:latin typeface="Malgun Gothic" charset="-127"/>
              </a:rPr>
              <a:t/>
            </a:r>
            <a:br>
              <a:rPr lang="ko-KR" altLang="en-US" sz="1200" b="1" dirty="0">
                <a:solidFill>
                  <a:srgbClr val="FFFFFF"/>
                </a:solidFill>
                <a:latin typeface="Malgun Gothic" charset="-127"/>
              </a:rPr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46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01-2. </a:t>
            </a:r>
            <a:r>
              <a:rPr kumimoji="1" lang="ko-KR" altLang="en-US" sz="2000" b="1" dirty="0" smtClean="0"/>
              <a:t>분석 프로세스</a:t>
            </a:r>
            <a:r>
              <a:rPr kumimoji="1" lang="en-US" altLang="ko-KR" sz="2000" b="1" dirty="0" smtClean="0"/>
              <a:t>(6)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3" name="텍스트 상자 2"/>
          <p:cNvSpPr txBox="1"/>
          <p:nvPr/>
        </p:nvSpPr>
        <p:spPr>
          <a:xfrm>
            <a:off x="868101" y="1289777"/>
            <a:ext cx="99195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리포팅 및 피드백 반영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분석 </a:t>
            </a:r>
            <a:r>
              <a:rPr lang="ko-KR" altLang="en-US" sz="1200" dirty="0"/>
              <a:t>결과 및 인사이트를 설들력 있게 정리</a:t>
            </a:r>
            <a:r>
              <a:rPr lang="en-US" altLang="ko-KR" sz="1200" dirty="0"/>
              <a:t>/</a:t>
            </a:r>
            <a:r>
              <a:rPr lang="ko-KR" altLang="en-US" sz="1200" dirty="0"/>
              <a:t>전달하는 과정은 매우 중요하다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아무리 </a:t>
            </a:r>
            <a:r>
              <a:rPr lang="ko-KR" altLang="en-US" sz="1200" dirty="0"/>
              <a:t>좋은 분석 결과를 도출했다하더라도 이 단계가 제대로 진행되지 않으면 그 효과가 반감된다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아래 </a:t>
            </a:r>
            <a:r>
              <a:rPr lang="ko-KR" altLang="en-US" sz="1200" dirty="0"/>
              <a:t>나열된 원칙을 참고해 설득력 있는 전달을 해야 한다</a:t>
            </a:r>
            <a:r>
              <a:rPr lang="en-US" altLang="ko-KR" sz="1200" dirty="0"/>
              <a:t>.</a:t>
            </a:r>
          </a:p>
          <a:p>
            <a:endParaRPr lang="en-US" altLang="ko-KR" sz="1200" b="1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b="1" dirty="0" smtClean="0"/>
              <a:t>내용의 </a:t>
            </a:r>
            <a:r>
              <a:rPr lang="ko-KR" altLang="en-US" sz="1200" b="1" dirty="0"/>
              <a:t>초점은 분석가 아닌 상대방</a:t>
            </a:r>
            <a:endParaRPr lang="ko-KR" altLang="en-US" sz="1200" dirty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상대가 이해할 수 있는 언어 사용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상대의 입장과 니즈에 맞춰 생각하고 결과를 정리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목적을 수시로 상기하고 재확인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분석 과정 보다는 </a:t>
            </a:r>
            <a:r>
              <a:rPr lang="en-US" altLang="ko-KR" sz="1200" dirty="0"/>
              <a:t>'</a:t>
            </a:r>
            <a:r>
              <a:rPr lang="ko-KR" altLang="en-US" sz="1200" dirty="0"/>
              <a:t>결과</a:t>
            </a:r>
            <a:r>
              <a:rPr lang="en-US" altLang="ko-KR" sz="1200" dirty="0"/>
              <a:t>' </a:t>
            </a:r>
            <a:r>
              <a:rPr lang="ko-KR" altLang="en-US" sz="1200" dirty="0"/>
              <a:t>중심으로 </a:t>
            </a:r>
            <a:r>
              <a:rPr lang="ko-KR" altLang="en-US" sz="1200" dirty="0" smtClean="0"/>
              <a:t>전달</a:t>
            </a:r>
            <a:endParaRPr lang="en-US" altLang="ko-KR" sz="12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b="1" dirty="0" smtClean="0"/>
              <a:t>간결하고 </a:t>
            </a:r>
            <a:r>
              <a:rPr lang="ko-KR" altLang="en-US" sz="1200" b="1" dirty="0"/>
              <a:t>명확한 메시지로 전달</a:t>
            </a:r>
            <a:endParaRPr lang="ko-KR" altLang="en-US" sz="1200" dirty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짧은 문장 </a:t>
            </a:r>
            <a:r>
              <a:rPr lang="en-US" altLang="ko-KR" sz="1200" dirty="0"/>
              <a:t>(</a:t>
            </a:r>
            <a:r>
              <a:rPr lang="ko-KR" altLang="en-US" sz="1200" dirty="0"/>
              <a:t>불필요한 수식어 제거</a:t>
            </a:r>
            <a:r>
              <a:rPr lang="en-US" altLang="ko-KR" sz="1200" dirty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200" dirty="0" smtClean="0"/>
              <a:t>Bullet </a:t>
            </a:r>
            <a:r>
              <a:rPr lang="ko-KR" altLang="en-US" sz="1200" dirty="0" smtClean="0"/>
              <a:t>포인트 </a:t>
            </a:r>
            <a:r>
              <a:rPr lang="ko-KR" altLang="en-US" sz="1200" dirty="0"/>
              <a:t>방식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핵심 내용 먼저 전달후 근거를 </a:t>
            </a:r>
            <a:r>
              <a:rPr lang="ko-KR" altLang="en-US" sz="1200" dirty="0" smtClean="0"/>
              <a:t>나열</a:t>
            </a:r>
            <a:endParaRPr lang="en-US" altLang="ko-KR" sz="1200" dirty="0" smtClean="0"/>
          </a:p>
          <a:p>
            <a:pPr marL="628650" lvl="1" indent="-171450">
              <a:buFont typeface="Arial" charset="0"/>
              <a:buChar char="•"/>
            </a:pPr>
            <a:endParaRPr lang="ko-KR" altLang="en-US" sz="12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b="1" dirty="0"/>
              <a:t>적절한 시각화 방법 활용</a:t>
            </a:r>
            <a:endParaRPr lang="ko-KR" altLang="en-US" sz="1200" dirty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항목간 비교시 원 그래프는 지양하고 막대 그래프 위주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시계열은 라인으로</a:t>
            </a:r>
            <a:r>
              <a:rPr lang="en-US" altLang="ko-KR" sz="1200" dirty="0"/>
              <a:t>(</a:t>
            </a:r>
            <a:r>
              <a:rPr lang="ko-KR" altLang="en-US" sz="1200" dirty="0"/>
              <a:t>실선</a:t>
            </a:r>
            <a:r>
              <a:rPr lang="en-US" altLang="ko-KR" sz="1200" dirty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분포는 히스토그램이나 박스플롯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변수간 관계는 </a:t>
            </a:r>
            <a:r>
              <a:rPr lang="ko-KR" altLang="en-US" sz="1200" dirty="0" smtClean="0"/>
              <a:t>산점도</a:t>
            </a:r>
            <a:endParaRPr lang="en-US" altLang="ko-KR" sz="1200" dirty="0" smtClean="0"/>
          </a:p>
          <a:p>
            <a:pPr marL="628650" lvl="1" indent="-171450">
              <a:buFont typeface="Arial" charset="0"/>
              <a:buChar char="•"/>
            </a:pPr>
            <a:endParaRPr lang="ko-KR" altLang="en-US" sz="12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b="1" dirty="0"/>
              <a:t>투명하고 공정한 피드백</a:t>
            </a:r>
            <a:endParaRPr lang="ko-KR" altLang="en-US" sz="1200" dirty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사실 기반 공유</a:t>
            </a:r>
            <a:r>
              <a:rPr lang="en-US" altLang="ko-KR" sz="1200" dirty="0"/>
              <a:t>/</a:t>
            </a:r>
            <a:r>
              <a:rPr lang="ko-KR" altLang="en-US" sz="1200" dirty="0"/>
              <a:t>보고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실패를 두려하지 말것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200" dirty="0"/>
              <a:t>빠르고 적극적인 대응</a:t>
            </a:r>
          </a:p>
          <a:p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98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01-3. </a:t>
            </a:r>
            <a:r>
              <a:rPr kumimoji="1" lang="ko-KR" altLang="en-US" sz="2000" b="1" dirty="0" smtClean="0"/>
              <a:t>팀구성 및 환경</a:t>
            </a:r>
            <a:r>
              <a:rPr kumimoji="1" lang="en-US" altLang="ko-KR" sz="2000" b="1" dirty="0" smtClean="0"/>
              <a:t>(1)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83533" y="1522483"/>
            <a:ext cx="963785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팀구성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분석가가 속한 팀은 회사에 따라 데이터사이언스팀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데이터분석팀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예측모델링팀 등 다양하게 불린다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통칭하여 데이터사이언스팀이라고 한다면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팀은 크게 엔지니링과 분석 파트로 구분되어 서로 협업을 통해 프로젝트를 진행하는 경우가 많다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엔지니어와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분석가는 보유 역량 및 지식의 영역이 다르기 때문의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원활한 커뮤니케이션과 협업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목적의 공유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가 특히 더 강조된다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3533" y="3017073"/>
            <a:ext cx="89992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Malgun Gothic" charset="-127"/>
              </a:rPr>
              <a:t>데이터 엔지니어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이들은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소프트웨어 개발 및 인프라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데이처 수집 및 처리에 대한 경험과 전문성을 보유하고 있으며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시스템 환경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(Spark, Hadoop)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설치 및 관리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테이블 동기화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자동화 작업 등의 업무를 주로 맡는다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주로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Scalar, Java, Python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등의 언어를 사용하며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경우에 따라 웹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앱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서버 개발을 진행하기도 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400" b="1" dirty="0">
                <a:solidFill>
                  <a:srgbClr val="000000"/>
                </a:solidFill>
                <a:latin typeface="Malgun Gothic" charset="-127"/>
              </a:rPr>
              <a:t>분석가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로그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설계 및 지표 정의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탐색 분석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모델링 업무를 맡는다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통계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수학이나 산업공학을 전공한 경우가 많으며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경영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마케팅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사회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심리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물리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화학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 다양한 전공자들이 데이터 분석 업무를 수행한다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한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분야의 전문성과 지식으로 복잡한 현상을 분석하고 해석하기에 한계가 있으므로 여러 관점을 통해 다각적이고 풍부하게 해석하고자 하는 의지가 반영된 결과라 볼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주로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SQL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기반의 언어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(Presto, Hive)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통해 데이터를 추출하여 로컬 머신에서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R/Python/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사용툴을 사용해 분석하거나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사이즈가 큰 경우 분산처리 환경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(Spark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가 제공하는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API(R/Python/SQL)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에서 분석한다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Adhoc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아닌 트래킹이 필요한 경우 태블로 등을 이용해 대시보드를 구축하기도 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4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01-3. </a:t>
            </a:r>
            <a:r>
              <a:rPr kumimoji="1" lang="ko-KR" altLang="en-US" sz="2000" b="1" dirty="0" smtClean="0"/>
              <a:t>팀구성 및 환경</a:t>
            </a:r>
            <a:r>
              <a:rPr kumimoji="1" lang="en-US" altLang="ko-KR" sz="2000" b="1" dirty="0" smtClean="0"/>
              <a:t>(2)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52981" y="1289777"/>
            <a:ext cx="986934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분석 툴 및 환경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환경 및 시스템은 회사와 팀의 고유한 특성 및 상황에 따라 크게 좌지우지되는 경향이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일반적으로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IT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회사의 경우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오픈소스 및 신기술에 대한 관심도가 높을 가능성이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반면에 보안에 민감하거나 보수적인 산업의 기업들은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예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제조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금융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전통성 있고 상용 소프트웨어를 선호하는 경향이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단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항상 예외는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보수적인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IT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회사도 존재하며 유연한 사고의 금융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제조 회사도 존재한다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환경 및 시스템의 실제적인 구축과 관리는 엔지니어의 역할이다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다르게 이야기 하면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이들의 도움 없이는 분석가 자체적으로 데이터를 추출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처리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분석하기에는 많은 어려움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따른다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또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엔지니어가 구축한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환경에 분석가가 적응하지 못하면 분석 업무를 수행하는 데 문제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경험할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이제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한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IT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회사를 예시로 분석 환경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시스템에 대해 간단히 살펴보자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Spark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오픈 소스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Java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로만 다룰 수 있는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Hadoop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보다 분석 친화적으로 개선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(Scalar, Python,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R, JAVA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API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제공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RDD,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DataFrame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Dataset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 다양하고 처리가 빠른 데이터셋 제공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RDD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이용할 경우 데이터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I/O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작업을 디스크가 아닌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RAM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이용 가능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Lazy execution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으로 보다 효율적인 작업이 가능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다양한 분석 라이브러리 사용 가능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Malgun Gothic" charset="-127"/>
              </a:rPr>
              <a:t>ml</a:t>
            </a:r>
            <a:r>
              <a:rPr lang="en-US" altLang="ko-KR" sz="1200" dirty="0" err="1" smtClean="0">
                <a:solidFill>
                  <a:srgbClr val="000000"/>
                </a:solidFill>
                <a:latin typeface="Malgun Gothic" charset="-127"/>
              </a:rPr>
              <a:t>library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Zeppelin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오픈 소스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Rstudio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Jupyter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 Notebook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과 유사한 역할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코드를 저장하고 데이터를 시각화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간단한 시각화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대시보드 제공</a:t>
            </a: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분석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툴 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오픈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,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상용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Python, R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엑셀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태블로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스팟파이어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스플렁크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Re:dash</a:t>
            </a: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구글 애널리틱스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파이어베이스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SPSS, SAS,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Matlab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12290" name="Picture 2" descr="https://wikidocs.net/images/page/16563/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96" y="4192444"/>
            <a:ext cx="4905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01-4. </a:t>
            </a:r>
            <a:r>
              <a:rPr kumimoji="1" lang="ko-KR" altLang="en-US" sz="2000" b="1" dirty="0" smtClean="0"/>
              <a:t>소프트 역량</a:t>
            </a:r>
            <a:r>
              <a:rPr kumimoji="1" lang="en-US" altLang="ko-KR" sz="2000" b="1" dirty="0" smtClean="0"/>
              <a:t>(1)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03" y="3424445"/>
            <a:ext cx="3108133" cy="27926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4167" y="1438046"/>
            <a:ext cx="77380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문제 정의 역량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프로세스의 첫 단계는 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문제 정의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단계에서 첫단추를 어떻게 맞추는가에 따라 프로젝트의 성패가 갈리는 경우가 많다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문제의 정의를 잘 하기 위해서는 특정 지식이나 스킬 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도메인 및 분석 경험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더 중요하게 요구된다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문제를 정의할 때 아래 나열된 항목을 고려하여 정의를 진행하는 것이 필요하다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충분한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시간을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투자해</a:t>
            </a: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적극적으로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유관자와 논의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협의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변경사항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여부에 대해 지속적인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공유하고 받기</a:t>
            </a:r>
            <a:endParaRPr lang="ko-KR" altLang="en-US" sz="1200" i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많은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질문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대답을 통해 요구사항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명확화 </a:t>
            </a: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&amp;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수식화 </a:t>
            </a: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&amp;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용어 정의</a:t>
            </a:r>
            <a:endParaRPr lang="ko-KR" altLang="en-US" sz="1200" i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문서화를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통한 기록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비즈니스에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미치는 영향력 고려하여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우선순위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산정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지표의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타당성과 신뢰성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확보</a:t>
            </a:r>
            <a:endParaRPr lang="en-US" altLang="ko-KR" sz="1200" i="1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분석을 진행할 때 분석가는 많은 유혹을 느낀다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시간을 더 투자해서 주제에 대해 깊게 들어가보고 싶고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여러 방법론을 적용하면서 모델의 성능을 높이거나 풍부한 결과를 내고자 하는 생각을 가지게 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그러나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현실적인 시간 제한으로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적당한 깊이에서 분석을 중단하고 공유하는 것이 현명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적당한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깊이에 대한 판단은 상황과 경험에 따라 매우 다양할 수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또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분석을 진행하다 보면 목적성을 상실하고 분석 행위 자체에 의미를 두는 경우도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이때 주요한 나침반의 역할을 하는 것이 초기에 정의한 분석 목적이다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문서화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등을 통해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분석 진행중 상시로 확인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하면서 배가 산으로 가는 일을 방지하는 것이 중요하다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예를 들면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코드를 쓰는 편집기에 목적을 간단히 기입하는 것도 유용한 방법이다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01-4. </a:t>
            </a:r>
            <a:r>
              <a:rPr kumimoji="1" lang="ko-KR" altLang="en-US" sz="2000" b="1" dirty="0" smtClean="0"/>
              <a:t>소프트 역량</a:t>
            </a:r>
            <a:r>
              <a:rPr kumimoji="1" lang="en-US" altLang="ko-KR" sz="2000" b="1" dirty="0" smtClean="0"/>
              <a:t>(2)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721489" y="1397145"/>
            <a:ext cx="948738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프레임 설정 역량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 프로젝트를 시작할 때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내용이 비어 있는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프레임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짜고 추후에 데이터 분석을 통해 내용을 채워 넣는 방식으로 진행하는 것이 효율적이다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이는 잘못된 방향으로 혹은 너무 큰 범위로 분석이 진행되는 것으로 예방해준다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데이터를 큰 강물이라고 생각하고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,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틀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프레임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,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함수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을 통해 물길을 만들어 목적지에 도착하게 하는 것이 분석 과정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이라 할수 있다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더불어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예상 내용을 미리 추측하고 각 결과에 따른 대응 방안을 미리 예상해두면 예상하지 못한 결과에 대해 당황하지 않고 적절한 인사이트를 도출할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프레임을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설정할 때 아래 원칙을 고려하면 도움이 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문제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해결에 도달하기 위한 세부적인 주제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질문 선정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세부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주제별 필요 데이터 및 분석 방법론 정리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예상 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Output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및 일정 산출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유관자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혹은 유관팀 정리</a:t>
            </a:r>
            <a:endParaRPr lang="ko-KR" altLang="en-US" sz="1200" i="1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5" name="Picture 2" descr="https://wikidocs.net/images/page/16561/frame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32" y="3069162"/>
            <a:ext cx="57531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4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01-4. </a:t>
            </a:r>
            <a:r>
              <a:rPr kumimoji="1" lang="ko-KR" altLang="en-US" sz="2000" b="1" dirty="0" smtClean="0"/>
              <a:t>소프트 역량</a:t>
            </a:r>
            <a:r>
              <a:rPr kumimoji="1" lang="en-US" altLang="ko-KR" sz="2000" b="1" dirty="0" smtClean="0"/>
              <a:t>(3)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06684" y="1494901"/>
            <a:ext cx="1029761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태도 및 커뮤니케이션 역량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대부분의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분석 프로젝트는 분석가와 엔지니어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유관자가 협업하며 진행한다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분석가는 데이터 탐색 및 모델링 등 상황에 맞는 방법론을 통해 결과를 도출하는 역할을 맡을 뿐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실제 행동이나 변화를 일으키는 주체는 아니다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주로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유관자가 결과를 수용해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기존의 행동을 변화시키는 경우가 많으므로 설득이나 이해가 되지 않는다면 유관자의 행동을 변화시킬 수 없을 뿐 아니라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프로젝트가 성공적이라고 판단하기 어렵다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따라서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누군가를 설득하고 이해시키는 작업은 분석가의 중요한 업무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중 하나이다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상대방을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설득하는 데 중요한 부분은 바로 분석가의 태도와 커뮤니케이션 방식이다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이는 분석가에게 뿐만 아니라 모든 전문가에게 요구되는 기본적인 자질이다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분석가의 태도는 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기본적으로 데이터를 끈기 있고 집요하게 파고 들며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분석하고 이해하고 원인을 추론하며 대안을 생각해내는 태도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가 요구된다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그리고 결과를 누구나 이해하기 쉽게 전달하고 때로는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스토리텔링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 등을 통해 설득하고자 하는 노력이 필요하다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경청하고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문제를 이해하고 해결하고자 하는 높은 의지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객관적이고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사실에 근거한 결과 도출 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도덕성과 정직성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끊임없이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새로운 것을 학습하고 즐겁게 배우는 태도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논리적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사고 및 프로페셔널리즘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적극적이고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빠른 피드백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응대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명확하고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직관적인 결과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메시지 전달 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두괄식 문장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간결하게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호기심</a:t>
            </a:r>
            <a:endParaRPr lang="ko-KR" altLang="en-US" sz="1200" i="1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01-4. </a:t>
            </a:r>
            <a:r>
              <a:rPr kumimoji="1" lang="ko-KR" altLang="en-US" sz="2000" b="1" dirty="0" smtClean="0"/>
              <a:t>소프트 역량</a:t>
            </a:r>
            <a:r>
              <a:rPr kumimoji="1" lang="en-US" altLang="ko-KR" sz="2000" b="1" dirty="0" smtClean="0"/>
              <a:t>(4)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26039" y="1503169"/>
            <a:ext cx="1048280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마치며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이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장에서는 분석 실무에서의 주요 주제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프로세스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팀구성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분석환경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소프트역량에 대해 간략히 살펴보았다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주요 핵심은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분석가가 개인의 스킬이나 지식에만 몰두하는 것이 아니라 분석가를 둘러싸고 있는 외부 환경과 임무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협업 방식과 과정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그리고 이를 보다 윤활하게 해줄 소프트 역량의 중요성을 깨닫는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것이다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분석가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자체적으로 진행할 수 있는 프로젝트는 거의 없다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따라서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항상 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겸손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경청하고 새로 배우며 나무 보다는 숲을 넓게 볼 수 있는 분석가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가 되는 것이 중요하다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아래의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질문에 간단히 토의하고 이 장을 마치고자 한다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분석가에게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정직성과 신뢰성은 중요한가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분석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과정에서 시간과 결과 간의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trade-off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는 어떻게 다루어야 하는가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기본적인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 방법론 보다 고급 분석 방법론이 더 좋은 것인가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올바른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질문과 사고를 하려면 어떠한 노력을 해야하는가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예상하지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못한 결과가 나온다면 어떻게 대처해야하는가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상대의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이해력이 매우 부족하다면 어떻게 해야하는가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분석가에게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요구되는 가장 중요한 자질은 무엇인가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분석가에게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상상력과 직관은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중요한가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66" y="3901527"/>
            <a:ext cx="2945293" cy="216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분석 실무 이해 </a:t>
            </a:r>
            <a:r>
              <a:rPr kumimoji="1" lang="en-US" altLang="ko-KR" dirty="0" smtClean="0">
                <a:solidFill>
                  <a:schemeClr val="bg1"/>
                </a:solidFill>
              </a:rPr>
              <a:t>p2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02. </a:t>
            </a:r>
            <a:r>
              <a:rPr lang="ko-KR" altLang="en-US" sz="2000" b="1" dirty="0"/>
              <a:t>분석 실무에 대한 이해 </a:t>
            </a:r>
            <a:r>
              <a:rPr lang="en-US" altLang="ko-KR" sz="2000" b="1" dirty="0"/>
              <a:t>Part </a:t>
            </a:r>
            <a:r>
              <a:rPr lang="en-US" altLang="ko-KR" sz="2000" b="1" dirty="0" smtClean="0"/>
              <a:t>2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888787" y="1497817"/>
            <a:ext cx="94462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Malgun Gothic" charset="-127"/>
              </a:rPr>
              <a:t>목적</a:t>
            </a:r>
            <a:endParaRPr lang="en-US" altLang="ko-KR" sz="1600" b="1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ko-KR" altLang="en-US" sz="1600" b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분석가를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둘러싼 시스템적 환경 및 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필수 개념에 대해 학습한다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주요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형태인 로그 데이터를 설계하는 방법에 대해 이해한다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JSON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형태의 로그 데이터를 파싱하는 작업과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SQL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통해 추출 및 간단한 전처리 실습을 진행한다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600" b="1" dirty="0" smtClean="0">
                <a:solidFill>
                  <a:srgbClr val="000000"/>
                </a:solidFill>
                <a:latin typeface="Malgun Gothic" charset="-127"/>
              </a:rPr>
              <a:t>목차</a:t>
            </a:r>
            <a:endParaRPr lang="ko-KR" altLang="en-US" sz="1600" b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Apache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Spark &amp; Modules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소개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AWS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소개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클라이언트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로그 설계 사례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JSON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및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Text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형태의 로그 데이터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Parsing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실습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SQL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및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Pandas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통한 추출 및 전처리 실습</a:t>
            </a:r>
            <a:endParaRPr lang="ko-KR" altLang="en-US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4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02-1. </a:t>
            </a:r>
            <a:r>
              <a:rPr lang="en-US" altLang="ko-KR" sz="2000" b="1" dirty="0"/>
              <a:t>Spark &amp; </a:t>
            </a:r>
            <a:r>
              <a:rPr lang="ko-KR" altLang="en-US" sz="2000" b="1" dirty="0"/>
              <a:t>주요 </a:t>
            </a:r>
            <a:r>
              <a:rPr lang="en-US" altLang="ko-KR" sz="2000" b="1" dirty="0"/>
              <a:t>Modules </a:t>
            </a:r>
            <a:r>
              <a:rPr lang="ko-KR" altLang="en-US" sz="2000" b="1" dirty="0" smtClean="0"/>
              <a:t>소개</a:t>
            </a:r>
            <a:r>
              <a:rPr lang="en-US" altLang="ko-KR" sz="2000" b="1" dirty="0" smtClean="0"/>
              <a:t>(1)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15173" y="1390353"/>
            <a:ext cx="927475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데이터 분석 환경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환경은 주로 엔지니어 및 회사 고유의 상황에 따라 결정된다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분석가는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환경적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구조적 특성과 제한점 등 여러 사항을 고려하여 분석을 진행한다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특히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수집 과정을 분석 목적에 맞게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최적화하는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등의 목적을 위해 분석가가 환경 및 구조에 관여하기도 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물론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분석가가 주도적으로 처음부터 환경을 설정하고 구조를 쌓아올라가는 경우도 있지만 이는 일반적인 상황이라고 보기 어렵다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분석가가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좋은 성과를 내기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위해서는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 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환경을 잘 이해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활용하고 때로는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 관점에 맞게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개선점을 엔지니어에게 전달하는 등 역할이 필요하다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따라서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실무는 엔지니어가 진행하더라도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환경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시스템적 요소에 대한 이해와 지속적인 관여 역시 분석가의 역할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이기도 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52" y="3940646"/>
            <a:ext cx="2857169" cy="26657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81096" y="619511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 smtClean="0"/>
              <a:t>Source: </a:t>
            </a:r>
            <a:r>
              <a:rPr lang="ko-KR" altLang="en-US" sz="900" dirty="0" smtClean="0">
                <a:hlinkClick r:id="rId3"/>
              </a:rPr>
              <a:t>https</a:t>
            </a:r>
            <a:r>
              <a:rPr lang="ko-KR" altLang="en-US" sz="900" dirty="0">
                <a:hlinkClick r:id="rId3"/>
              </a:rPr>
              <a:t>://</a:t>
            </a:r>
            <a:r>
              <a:rPr lang="ko-KR" altLang="en-US" sz="900" dirty="0" smtClean="0">
                <a:hlinkClick r:id="rId3"/>
              </a:rPr>
              <a:t>alexpetralia.com/posts/2017/6/8/hard-skills-for-modern-business-analyst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14878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00. Information</a:t>
            </a:r>
            <a:endParaRPr kumimoji="1"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662940" y="1517779"/>
            <a:ext cx="884682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목적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강의 시작 전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주요 목적 및 필요 사전 지식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전체 구성에 대한 설명을 제공한다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 </a:t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큰 그림에서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학생들이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강의의 목적을 이해하고 구조를 사전에 이해하는 데 목적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을 둔다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600" b="1" dirty="0" smtClean="0">
                <a:solidFill>
                  <a:srgbClr val="000000"/>
                </a:solidFill>
                <a:latin typeface="Malgun Gothic" charset="-127"/>
              </a:rPr>
              <a:t>목차</a:t>
            </a:r>
          </a:p>
          <a:p>
            <a:pPr>
              <a:buFont typeface="Arial" charset="0"/>
              <a:buChar char="•"/>
            </a:pP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강의 목적</a:t>
            </a: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 Target Audience</a:t>
            </a:r>
          </a:p>
          <a:p>
            <a:pPr>
              <a:buFont typeface="Arial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목차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68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02-1. </a:t>
            </a:r>
            <a:r>
              <a:rPr lang="en-US" altLang="ko-KR" sz="2000" b="1" dirty="0"/>
              <a:t>Spark &amp; </a:t>
            </a:r>
            <a:r>
              <a:rPr lang="ko-KR" altLang="en-US" sz="2000" b="1" dirty="0"/>
              <a:t>주요 </a:t>
            </a:r>
            <a:r>
              <a:rPr lang="en-US" altLang="ko-KR" sz="2000" b="1" dirty="0"/>
              <a:t>Modules </a:t>
            </a:r>
            <a:r>
              <a:rPr lang="ko-KR" altLang="en-US" sz="2000" b="1" dirty="0" smtClean="0"/>
              <a:t>소개</a:t>
            </a:r>
            <a:r>
              <a:rPr lang="en-US" altLang="ko-KR" sz="2000" b="1" dirty="0" smtClean="0"/>
              <a:t>(2)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895109" y="1376606"/>
            <a:ext cx="103207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4183C4"/>
                </a:solidFill>
                <a:latin typeface="Malgun Gothic" charset="-127"/>
                <a:hlinkClick r:id="rId2"/>
              </a:rPr>
              <a:t>스파크</a:t>
            </a:r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 </a:t>
            </a:r>
            <a:r>
              <a:rPr lang="ko-KR" altLang="en-US" sz="1600" b="1" dirty="0" smtClean="0">
                <a:solidFill>
                  <a:srgbClr val="000000"/>
                </a:solidFill>
                <a:latin typeface="Malgun Gothic" charset="-127"/>
              </a:rPr>
              <a:t>소개</a:t>
            </a:r>
            <a:endParaRPr lang="en-US" altLang="ko-KR" sz="1600" b="1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ko-KR" altLang="en-US" sz="1200" b="1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최근 비정형 데이터의 생성과 매우 큰 사이즈 등의 이슈로 기존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RDBS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에서 하둡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스파크를 도입하는 추세이다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비록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RDBS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만큼 즉각적 생성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수정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변경 등은 어렵지만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Spark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나 하둡을 이용할 경우 분산 저장 및 처리를 통해 빠른 분석 진행이 가능하다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최근에는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하둡 보다 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분석 친화적인 스파크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주로 사용해 분석하는 추세이다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 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스파크가 </a:t>
            </a:r>
            <a:r>
              <a:rPr lang="en-US" altLang="ko-KR" sz="1200" b="1" dirty="0" err="1">
                <a:solidFill>
                  <a:srgbClr val="000000"/>
                </a:solidFill>
                <a:latin typeface="Malgun Gothic" charset="-127"/>
              </a:rPr>
              <a:t>Pyspark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이나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SparkR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같은 다양한 분석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API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제공하고 있기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때문이다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참고로 하둡은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Java, Spark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는 원래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스칼라 기반이다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15362" name="Picture 2" descr="https://wikidocs.net/images/page/16565/spark_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09" y="3090440"/>
            <a:ext cx="41338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66963" y="6433059"/>
            <a:ext cx="18950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Malgun Gothic" charset="-127"/>
              </a:rPr>
              <a:t>Source: </a:t>
            </a:r>
            <a:r>
              <a:rPr lang="en-US" altLang="ko-KR" sz="900" dirty="0">
                <a:solidFill>
                  <a:srgbClr val="4183C4"/>
                </a:solidFill>
                <a:latin typeface="Malgun Gothic" charset="-127"/>
                <a:hlinkClick r:id="rId4"/>
              </a:rPr>
              <a:t>Nimisha Sharath Sharma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6055489" y="3783025"/>
            <a:ext cx="33175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 Python API </a:t>
            </a:r>
          </a:p>
          <a:p>
            <a:pPr>
              <a:buFont typeface="Arial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Malgun Gothic" charset="-127"/>
              </a:rPr>
              <a:t>DataFrame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 API</a:t>
            </a:r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Malgun Gothic" charset="-127"/>
              </a:rPr>
              <a:t>Mllib</a:t>
            </a:r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Malgun Gothic" charset="-127"/>
              </a:rPr>
              <a:t>SparkSQL</a:t>
            </a:r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8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02-1. </a:t>
            </a:r>
            <a:r>
              <a:rPr lang="en-US" altLang="ko-KR" sz="2000" b="1" dirty="0"/>
              <a:t>Spark &amp; </a:t>
            </a:r>
            <a:r>
              <a:rPr lang="ko-KR" altLang="en-US" sz="2000" b="1" dirty="0"/>
              <a:t>주요 </a:t>
            </a:r>
            <a:r>
              <a:rPr lang="en-US" altLang="ko-KR" sz="2000" b="1" dirty="0"/>
              <a:t>Modules </a:t>
            </a:r>
            <a:r>
              <a:rPr lang="ko-KR" altLang="en-US" sz="2000" b="1" dirty="0" smtClean="0"/>
              <a:t>소개</a:t>
            </a:r>
            <a:r>
              <a:rPr lang="en-US" altLang="ko-KR" sz="2000" b="1" dirty="0" smtClean="0"/>
              <a:t>(3)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765182" y="1375981"/>
            <a:ext cx="105780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스파크 </a:t>
            </a:r>
            <a:r>
              <a:rPr lang="en-US" altLang="ko-KR" sz="1600" b="1" dirty="0">
                <a:solidFill>
                  <a:srgbClr val="000000"/>
                </a:solidFill>
                <a:latin typeface="Malgun Gothic" charset="-127"/>
              </a:rPr>
              <a:t>RDD, </a:t>
            </a:r>
            <a:r>
              <a:rPr lang="en-US" altLang="ko-KR" sz="1600" b="1" dirty="0" err="1">
                <a:solidFill>
                  <a:srgbClr val="000000"/>
                </a:solidFill>
                <a:latin typeface="Malgun Gothic" charset="-127"/>
              </a:rPr>
              <a:t>DataFrame</a:t>
            </a:r>
            <a:r>
              <a:rPr lang="en-US" altLang="ko-KR" sz="1600" b="1" dirty="0">
                <a:solidFill>
                  <a:srgbClr val="000000"/>
                </a:solidFill>
                <a:latin typeface="Malgun Gothic" charset="-127"/>
              </a:rPr>
              <a:t>, Lazy execution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스파크에서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다루는 주요 데이터 타입은 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RDD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(Resilient Distributed Datasets)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와 </a:t>
            </a:r>
            <a:r>
              <a:rPr lang="en-US" altLang="ko-KR" sz="1200" b="1" dirty="0" err="1">
                <a:solidFill>
                  <a:srgbClr val="000000"/>
                </a:solidFill>
                <a:latin typeface="Malgun Gothic" charset="-127"/>
              </a:rPr>
              <a:t>DataFrame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기존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하둡에서는 디스크에서 데이터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I/O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가 발생하는 반면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스파크는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RAM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에서 발생하게 설정할 수 있으므로 속도에서 비약적인 차이가 발생한다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최근에는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RDD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보다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DataFrame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이용하는 추세이며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(RDBS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의 테이블이나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Pandas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Dataframe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과 유사하기 때문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), Spark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의 특징인 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Lazy execution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통해 보다 효율적인 처리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분석이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가능하다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Lazy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Execution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은 함수를 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Transform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과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Action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 으로 구분해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Action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일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경우에만 실제 실행이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발생한다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매번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Transform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할때 마다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결과를 갖고 오지 않고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필요한 경우에만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RAM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통해 데이터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I/O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가 발생하므로 분석 작업 속도가 매우 높아진다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이는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Spark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에서 데이터 분석을 하는 경우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매우 큰 사이즈의 데이터를 다루는 경우가 많아 이러한 매커니즘은 매우 중요한 장점으로 작용한다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다행히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Transform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단계라도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에러는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내보내므로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Action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단계에서 제대로 결과가 나왔는지 걱정할 필요는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없다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4" y="4249882"/>
            <a:ext cx="4437439" cy="19492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53486" y="4584637"/>
            <a:ext cx="5376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Transfo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r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m (Lazy)</a:t>
            </a:r>
          </a:p>
          <a:p>
            <a:pPr lvl="1">
              <a:buFont typeface="Arial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 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filter, select, drop, join, </a:t>
            </a:r>
            <a:r>
              <a:rPr lang="en-US" altLang="ko-KR" sz="1200" b="1" dirty="0" err="1">
                <a:solidFill>
                  <a:srgbClr val="000000"/>
                </a:solidFill>
                <a:latin typeface="Malgun Gothic" charset="-127"/>
              </a:rPr>
              <a:t>dropDuplicates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 distinct, </a:t>
            </a:r>
            <a:r>
              <a:rPr lang="en-US" altLang="ko-KR" sz="1200" b="1" dirty="0" err="1">
                <a:solidFill>
                  <a:srgbClr val="000000"/>
                </a:solidFill>
                <a:latin typeface="Malgun Gothic" charset="-127"/>
              </a:rPr>
              <a:t>withColumn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 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  </a:t>
            </a: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pivot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 </a:t>
            </a:r>
            <a:r>
              <a:rPr lang="en-US" altLang="ko-KR" sz="1200" b="1" dirty="0" err="1">
                <a:solidFill>
                  <a:srgbClr val="000000"/>
                </a:solidFill>
                <a:latin typeface="Malgun Gothic" charset="-127"/>
              </a:rPr>
              <a:t>get_json_object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 sample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Action</a:t>
            </a:r>
          </a:p>
          <a:p>
            <a:pPr lvl="1">
              <a:buFont typeface="Arial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 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count, collect, show, head, take</a:t>
            </a:r>
            <a:endParaRPr lang="en-US" altLang="ko-KR" sz="1200" b="1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02-1. </a:t>
            </a:r>
            <a:r>
              <a:rPr lang="en-US" altLang="ko-KR" sz="2000" b="1" dirty="0"/>
              <a:t>Spark &amp; </a:t>
            </a:r>
            <a:r>
              <a:rPr lang="ko-KR" altLang="en-US" sz="2000" b="1" dirty="0"/>
              <a:t>주요 </a:t>
            </a:r>
            <a:r>
              <a:rPr lang="en-US" altLang="ko-KR" sz="2000" b="1" dirty="0"/>
              <a:t>Modules </a:t>
            </a:r>
            <a:r>
              <a:rPr lang="ko-KR" altLang="en-US" sz="2000" b="1" dirty="0" smtClean="0"/>
              <a:t>소개</a:t>
            </a:r>
            <a:r>
              <a:rPr lang="en-US" altLang="ko-KR" sz="2000" b="1" dirty="0" smtClean="0"/>
              <a:t>(3)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4" y="3215055"/>
            <a:ext cx="3645019" cy="20373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80" y="3215055"/>
            <a:ext cx="5677600" cy="23286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34004" y="1768142"/>
            <a:ext cx="4255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000000"/>
                </a:solidFill>
                <a:latin typeface="Malgun Gothic" charset="-127"/>
              </a:rPr>
              <a:t>RDD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(to be deprecated)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600" b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Distribute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collection of JVM objects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Functional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Operators (map, filter,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reduceByKey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ect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5448" y="1697198"/>
            <a:ext cx="44022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solidFill>
                  <a:srgbClr val="000000"/>
                </a:solidFill>
                <a:latin typeface="Malgun Gothic" charset="-127"/>
              </a:rPr>
              <a:t>DataFrame</a:t>
            </a:r>
            <a:endParaRPr lang="en-US" altLang="ko-KR" sz="1600" b="1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600" b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Distribute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collection of Row objects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Expression-based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operations and UDFs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Logical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plans and optimizer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Fast/efficient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internal </a:t>
            </a:r>
            <a:r>
              <a:rPr lang="en-US" altLang="ko-KR" sz="1200" dirty="0" err="1" smtClean="0">
                <a:solidFill>
                  <a:srgbClr val="000000"/>
                </a:solidFill>
                <a:latin typeface="Malgun Gothic" charset="-127"/>
              </a:rPr>
              <a:t>reprsenstations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0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02-1. </a:t>
            </a:r>
            <a:r>
              <a:rPr lang="en-US" altLang="ko-KR" sz="2000" b="1" dirty="0"/>
              <a:t>Spark &amp; </a:t>
            </a:r>
            <a:r>
              <a:rPr lang="ko-KR" altLang="en-US" sz="2000" b="1" dirty="0"/>
              <a:t>주요 </a:t>
            </a:r>
            <a:r>
              <a:rPr lang="en-US" altLang="ko-KR" sz="2000" b="1" dirty="0"/>
              <a:t>Modules </a:t>
            </a:r>
            <a:r>
              <a:rPr lang="ko-KR" altLang="en-US" sz="2000" b="1" dirty="0" smtClean="0"/>
              <a:t>소개</a:t>
            </a:r>
            <a:r>
              <a:rPr lang="en-US" altLang="ko-KR" sz="2000" b="1" dirty="0" smtClean="0"/>
              <a:t>(4)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93" y="1164378"/>
            <a:ext cx="5246795" cy="53936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49693" y="6463408"/>
            <a:ext cx="55000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hlinkClick r:id="rId3"/>
              </a:rPr>
              <a:t>https://</a:t>
            </a:r>
            <a:r>
              <a:rPr lang="en-US" altLang="ko-KR" sz="900" dirty="0" smtClean="0">
                <a:hlinkClick r:id="rId3"/>
              </a:rPr>
              <a:t>github.com/songhunhwa/songhunhwa.github.com/tree/master/tutorial/tutorial_01</a:t>
            </a:r>
            <a:endParaRPr lang="en-US" altLang="ko-KR" sz="9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15637" y="1382111"/>
            <a:ext cx="333456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Malgun Gothic" charset="-127"/>
              </a:rPr>
              <a:t>Spark </a:t>
            </a:r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데이터 추출 및 </a:t>
            </a:r>
            <a:r>
              <a:rPr lang="ko-KR" altLang="en-US" sz="1600" b="1" dirty="0" smtClean="0">
                <a:solidFill>
                  <a:srgbClr val="000000"/>
                </a:solidFill>
                <a:latin typeface="Malgun Gothic" charset="-127"/>
              </a:rPr>
              <a:t>전처리</a:t>
            </a:r>
            <a:endParaRPr lang="en-US" altLang="ko-KR" sz="1600" b="1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ko-KR" altLang="en-US" sz="1600" b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4183C4"/>
                </a:solidFill>
                <a:latin typeface="Malgun Gothic" charset="-127"/>
                <a:hlinkClick r:id="rId4"/>
              </a:rPr>
              <a:t> </a:t>
            </a:r>
            <a:r>
              <a:rPr lang="en-US" altLang="ko-KR" sz="1200" dirty="0" smtClean="0">
                <a:solidFill>
                  <a:srgbClr val="4183C4"/>
                </a:solidFill>
                <a:latin typeface="Malgun Gothic" charset="-127"/>
                <a:hlinkClick r:id="rId4"/>
              </a:rPr>
              <a:t>Download 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4"/>
              </a:rPr>
              <a:t>Page</a:t>
            </a: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4183C4"/>
                </a:solidFill>
                <a:latin typeface="Malgun Gothic" charset="-127"/>
                <a:hlinkClick r:id="rId3"/>
              </a:rPr>
              <a:t> </a:t>
            </a:r>
            <a:r>
              <a:rPr lang="en-US" altLang="ko-KR" sz="1200" dirty="0" smtClean="0">
                <a:solidFill>
                  <a:srgbClr val="4183C4"/>
                </a:solidFill>
                <a:latin typeface="Malgun Gothic" charset="-127"/>
                <a:hlinkClick r:id="rId3"/>
              </a:rPr>
              <a:t>Github 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3"/>
              </a:rPr>
              <a:t>Page for Tutorial</a:t>
            </a: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Malgun Gothic" charset="-127"/>
              </a:rPr>
              <a:t>SparkContext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생성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Malgun Gothic" charset="-127"/>
              </a:rPr>
              <a:t>DataFrame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생성 및 추출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전처리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및 분석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96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02-1. </a:t>
            </a:r>
            <a:r>
              <a:rPr lang="en-US" altLang="ko-KR" sz="2000" b="1" dirty="0"/>
              <a:t>Spark &amp; </a:t>
            </a:r>
            <a:r>
              <a:rPr lang="ko-KR" altLang="en-US" sz="2000" b="1" dirty="0"/>
              <a:t>주요 </a:t>
            </a:r>
            <a:r>
              <a:rPr lang="en-US" altLang="ko-KR" sz="2000" b="1" dirty="0"/>
              <a:t>Modules </a:t>
            </a:r>
            <a:r>
              <a:rPr lang="ko-KR" altLang="en-US" sz="2000" b="1" dirty="0" smtClean="0"/>
              <a:t>소개</a:t>
            </a:r>
            <a:r>
              <a:rPr lang="en-US" altLang="ko-KR" sz="2000" b="1" dirty="0" smtClean="0"/>
              <a:t>(5)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38" y="581891"/>
            <a:ext cx="4326593" cy="59686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68381" y="6550572"/>
            <a:ext cx="4292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hlinkClick r:id="rId3"/>
              </a:rPr>
              <a:t>https://</a:t>
            </a:r>
            <a:r>
              <a:rPr lang="en-US" altLang="ko-KR" sz="900" dirty="0" smtClean="0">
                <a:hlinkClick r:id="rId3"/>
              </a:rPr>
              <a:t>github.com/songhunhwa/MachineLearning_Pyspark</a:t>
            </a:r>
            <a:endParaRPr lang="en-US" altLang="ko-KR" sz="9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47415" y="1361696"/>
            <a:ext cx="67854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스파크 </a:t>
            </a:r>
            <a:r>
              <a:rPr lang="en-US" altLang="ko-KR" sz="1600" b="1" dirty="0">
                <a:solidFill>
                  <a:srgbClr val="000000"/>
                </a:solidFill>
                <a:latin typeface="Malgun Gothic" charset="-127"/>
              </a:rPr>
              <a:t>Modules &amp; </a:t>
            </a:r>
            <a:r>
              <a:rPr lang="ko-KR" altLang="en-US" sz="1600" b="1" dirty="0" smtClean="0">
                <a:solidFill>
                  <a:srgbClr val="000000"/>
                </a:solidFill>
                <a:latin typeface="Malgun Gothic" charset="-127"/>
              </a:rPr>
              <a:t>머신러닝</a:t>
            </a:r>
            <a:endParaRPr lang="en-US" altLang="ko-KR" sz="1600" b="1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ko-KR" altLang="en-US" sz="1200" b="1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스파크가 최근에 각광을 받게 된 배경에는 스파크가 제공하는 모듈도 영향을 미쳤다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스파크는 분산처리프레임 위에 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Spark Streaming, </a:t>
            </a:r>
            <a:r>
              <a:rPr lang="en-US" altLang="ko-KR" sz="1200" b="1" dirty="0" err="1">
                <a:solidFill>
                  <a:srgbClr val="000000"/>
                </a:solidFill>
                <a:latin typeface="Malgun Gothic" charset="-127"/>
              </a:rPr>
              <a:t>SparkSQL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en-US" altLang="ko-KR" sz="1200" b="1" dirty="0" err="1">
                <a:solidFill>
                  <a:srgbClr val="000000"/>
                </a:solidFill>
                <a:latin typeface="Malgun Gothic" charset="-127"/>
              </a:rPr>
              <a:t>MLlib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en-US" altLang="ko-KR" sz="1200" b="1" dirty="0" err="1">
                <a:solidFill>
                  <a:srgbClr val="000000"/>
                </a:solidFill>
                <a:latin typeface="Malgun Gothic" charset="-127"/>
              </a:rPr>
              <a:t>GraphX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와 같은 모듈을 제공하여 실시간 수집부터 데이터 추출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전처리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머신러닝 및 그래프 분석까지 하나의 흐름에 가능하도록 개발되었다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각 모듈의 특성을 살펴보자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4183C4"/>
                </a:solidFill>
                <a:latin typeface="Malgun Gothic" charset="-127"/>
                <a:hlinkClick r:id="rId4"/>
              </a:rPr>
              <a:t> </a:t>
            </a:r>
            <a:r>
              <a:rPr lang="en-US" altLang="ko-KR" sz="1200" dirty="0" smtClean="0">
                <a:solidFill>
                  <a:srgbClr val="4183C4"/>
                </a:solidFill>
                <a:latin typeface="Malgun Gothic" charset="-127"/>
                <a:hlinkClick r:id="rId4"/>
              </a:rPr>
              <a:t>Spark 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4"/>
              </a:rPr>
              <a:t>SQL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: Spark Wrapper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함수에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SQL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쿼리를 넣어 추출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전처리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분석이 쉽게 가능하도록 지원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4183C4"/>
                </a:solidFill>
                <a:latin typeface="Malgun Gothic" charset="-127"/>
                <a:hlinkClick r:id="rId5"/>
              </a:rPr>
              <a:t> </a:t>
            </a:r>
            <a:r>
              <a:rPr lang="en-US" altLang="ko-KR" sz="1200" dirty="0" smtClean="0">
                <a:solidFill>
                  <a:srgbClr val="4183C4"/>
                </a:solidFill>
                <a:latin typeface="Malgun Gothic" charset="-127"/>
                <a:hlinkClick r:id="rId5"/>
              </a:rPr>
              <a:t>MLlib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머신러닝 알고리즘 제공 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3"/>
              </a:rPr>
              <a:t>(</a:t>
            </a:r>
            <a:r>
              <a:rPr lang="ko-KR" altLang="en-US" sz="1200" dirty="0">
                <a:solidFill>
                  <a:srgbClr val="4183C4"/>
                </a:solidFill>
                <a:latin typeface="Malgun Gothic" charset="-127"/>
                <a:hlinkClick r:id="rId3"/>
              </a:rPr>
              <a:t>코드 예시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3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4183C4"/>
                </a:solidFill>
                <a:latin typeface="Malgun Gothic" charset="-127"/>
                <a:hlinkClick r:id="rId6"/>
              </a:rPr>
              <a:t> </a:t>
            </a:r>
            <a:r>
              <a:rPr lang="en-US" altLang="ko-KR" sz="1200" dirty="0" smtClean="0">
                <a:solidFill>
                  <a:srgbClr val="4183C4"/>
                </a:solidFill>
                <a:latin typeface="Malgun Gothic" charset="-127"/>
                <a:hlinkClick r:id="rId6"/>
              </a:rPr>
              <a:t>Spark 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6"/>
              </a:rPr>
              <a:t>Streaming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실시간 데이터 처리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4183C4"/>
                </a:solidFill>
                <a:latin typeface="Malgun Gothic" charset="-127"/>
                <a:hlinkClick r:id="rId7"/>
              </a:rPr>
              <a:t> </a:t>
            </a:r>
            <a:r>
              <a:rPr lang="en-US" altLang="ko-KR" sz="1200" dirty="0" smtClean="0">
                <a:solidFill>
                  <a:srgbClr val="4183C4"/>
                </a:solidFill>
                <a:latin typeface="Malgun Gothic" charset="-127"/>
                <a:hlinkClick r:id="rId7"/>
              </a:rPr>
              <a:t>GraphX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그래프 분석 라이브러리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위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개의 모듈 중에 분석가가 많이 사용하는 것은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Spark SQL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과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Mllib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02-2. </a:t>
            </a:r>
            <a:r>
              <a:rPr lang="en-US" altLang="ko-KR" sz="2000" b="1" dirty="0"/>
              <a:t>AWS </a:t>
            </a:r>
            <a:r>
              <a:rPr lang="ko-KR" altLang="en-US" sz="2000" b="1" dirty="0" smtClean="0"/>
              <a:t>소개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11480" y="1409514"/>
            <a:ext cx="1012659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000000"/>
                </a:solidFill>
                <a:latin typeface="Malgun Gothic" charset="-127"/>
              </a:rPr>
              <a:t>AWS(Amazon Web Service)</a:t>
            </a:r>
            <a:endParaRPr lang="ko-KR" altLang="en-US" sz="1600" b="1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데이터를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수집하고 저장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처리 및 분석하는 일련의 과정을 직접 구현하기에 많은 인력과 자원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시간이 소모된다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이를 쉽게 가능하도록 클라우드 플랫폼 솔루션을 제공하는 것이 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2"/>
              </a:rPr>
              <a:t>AWS(Amazon Web Service)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사용량 비례 과금 방식으로 잘 설계된 저장소와 서버 등 일련의 플랫폼을 저렴하게 사용할 수 있는 것이 가장 큰 장점이다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분석가의 입장에서 가장 긴밀한 서비스는 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3"/>
              </a:rPr>
              <a:t>EMR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EMR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Spark, Hadoop, Presto,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HBase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등 분석에 유용한 분산프레임워크를 제공한다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또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Amazon S3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및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Amazon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DynamoDB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와 같은 저장소와 호환되므로 데이터 저장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입출력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추출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 등이 효율적으로 진행된다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실무에서의 분석은 로컬에서 이뤄지지 않고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Amazon EMR Cluster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띄워 사용당 과금을 하며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서버에서 진행된다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물론 자체적으로 구축된 서버를 이용하여 분석을 진행하기도 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20482" name="Picture 2" descr="https://wikidocs.net/images/page/16565/a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18" y="3542051"/>
            <a:ext cx="55721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24014" y="6379140"/>
            <a:ext cx="8547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Malgun Gothic" charset="-127"/>
              </a:rPr>
              <a:t>Source: </a:t>
            </a:r>
            <a:r>
              <a:rPr lang="en-US" altLang="ko-KR" sz="900" dirty="0">
                <a:solidFill>
                  <a:srgbClr val="4183C4"/>
                </a:solidFill>
                <a:latin typeface="Malgun Gothic" charset="-127"/>
                <a:hlinkClick r:id="rId5"/>
              </a:rPr>
              <a:t>AWS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18" y="3837575"/>
            <a:ext cx="2743797" cy="225184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736103" y="6286097"/>
            <a:ext cx="8547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Malgun Gothic" charset="-127"/>
              </a:rPr>
              <a:t>Source: </a:t>
            </a:r>
            <a:r>
              <a:rPr lang="en-US" altLang="ko-KR" sz="900" dirty="0">
                <a:solidFill>
                  <a:srgbClr val="4183C4"/>
                </a:solidFill>
                <a:latin typeface="Malgun Gothic" charset="-127"/>
                <a:hlinkClick r:id="rId5"/>
              </a:rPr>
              <a:t>AWS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686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02-2. </a:t>
            </a:r>
            <a:r>
              <a:rPr lang="ko-KR" altLang="en-US" sz="2000" b="1" dirty="0" smtClean="0"/>
              <a:t>클라이언트 로그 </a:t>
            </a:r>
            <a:r>
              <a:rPr lang="ko-KR" altLang="en-US" sz="2000" b="1" dirty="0"/>
              <a:t>정의</a:t>
            </a:r>
            <a:r>
              <a:rPr lang="en-US" altLang="ko-KR" sz="2000" b="1" dirty="0"/>
              <a:t>/</a:t>
            </a:r>
            <a:r>
              <a:rPr lang="ko-KR" altLang="en-US" sz="2000" b="1" dirty="0" smtClean="0"/>
              <a:t>파싱</a:t>
            </a:r>
            <a:r>
              <a:rPr lang="en-US" altLang="ko-KR" sz="2000" b="1" dirty="0" smtClean="0"/>
              <a:t>(1)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92"/>
          <a:stretch/>
        </p:blipFill>
        <p:spPr>
          <a:xfrm>
            <a:off x="8890767" y="1812808"/>
            <a:ext cx="2679315" cy="24856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79987" y="1409021"/>
            <a:ext cx="78116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로그 정의</a:t>
            </a:r>
            <a:r>
              <a:rPr lang="en-US" altLang="ko-KR" sz="1600" b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설계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로그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데이터는 최근 사용자의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사용성 및 행동 패턴을 확인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하거나 유저 클러스터링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모델링 등 다양한 목적으로 사용되는 행동 기반 데이터이다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로그는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설문과 같은 사용자 응답 및 기억에 의존하는 데이터 수집 방법 대비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행동을 정확하게 파악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예측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할 수 있는 장점이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또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,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RDB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의 결과론적인 데이터와 달리 특정 결과에 이르는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과정과 흐름을 상세히 파악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할 수 있어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서비스를 개선하는 데 매우 유용한 자료이다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대신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데이터 용량이 크기 때문에 스토리지 관련 비용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리소스가 발생하고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JSON, CSV, TSV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와 같은 비정형 텍스트 형태이므로 기존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RDB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와는 다른 수집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처리 시스템과 전문 인력이 요구된다는 단점을 가지고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분석가의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역할 중에 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로그 정의 및 설계가 중요한 역할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분석가는 산재된 로그를 분석 목적에 맞게 포멧을 정리하고 로깅할 항목을 우선순위에 맞게 정하는 역할을 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또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로그 발생시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수집할 필드명과 값의 이름을 정의하고 설계하는 업무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맡는다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실제 데이터 수집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처리시 정의한 대로 로그가 쌓이므로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단계는 매우 중요한 단계라고 할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더불어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쌓인 로그의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데이터 퀄리티를 확인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하고 관리하는 역할 역시 분석가의 몫이다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6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02-2. </a:t>
            </a:r>
            <a:r>
              <a:rPr lang="ko-KR" altLang="en-US" sz="2000" b="1" dirty="0"/>
              <a:t>클라이언트 로그 정의</a:t>
            </a:r>
            <a:r>
              <a:rPr lang="en-US" altLang="ko-KR" sz="2000" b="1" dirty="0"/>
              <a:t>/</a:t>
            </a:r>
            <a:r>
              <a:rPr lang="ko-KR" altLang="en-US" sz="2000" b="1" dirty="0" smtClean="0"/>
              <a:t>파싱</a:t>
            </a:r>
            <a:r>
              <a:rPr lang="en-US" altLang="ko-KR" sz="2000" b="1" dirty="0" smtClean="0"/>
              <a:t>(2)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924835" y="6107432"/>
            <a:ext cx="66549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hlinkClick r:id="rId2"/>
              </a:rPr>
              <a:t>https://</a:t>
            </a:r>
            <a:r>
              <a:rPr lang="en-US" altLang="ko-KR" sz="900" dirty="0" smtClean="0">
                <a:hlinkClick r:id="rId2"/>
              </a:rPr>
              <a:t>github.com/songhunhwa/songhunhwa.github.com/tree/master/tutorial/tutorial_01</a:t>
            </a:r>
            <a:endParaRPr lang="en-US" altLang="ko-KR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11480" y="1335702"/>
            <a:ext cx="10230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rgbClr val="000000"/>
                </a:solidFill>
                <a:latin typeface="Malgun Gothic" charset="-127"/>
              </a:rPr>
              <a:t>JSON Parsing</a:t>
            </a:r>
          </a:p>
          <a:p>
            <a:endParaRPr lang="en-US" altLang="ko-KR" sz="1600" b="1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로그 정의후 수집이 이루어지면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, JSON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과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Pandas Library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를 통해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Pandas </a:t>
            </a:r>
            <a:r>
              <a:rPr lang="en-US" altLang="ko-KR" sz="1200" dirty="0" err="1" smtClean="0">
                <a:solidFill>
                  <a:srgbClr val="000000"/>
                </a:solidFill>
                <a:latin typeface="Malgun Gothic" charset="-127"/>
              </a:rPr>
              <a:t>DataFrame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형태로 아래와 같이 파싱할 수 있다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0" y="2203362"/>
            <a:ext cx="6259649" cy="39350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71129" y="2304955"/>
            <a:ext cx="17603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4183C4"/>
                </a:solidFill>
                <a:latin typeface="Malgun Gothic" charset="-127"/>
                <a:hlinkClick r:id="rId2"/>
              </a:rPr>
              <a:t>실습파일</a:t>
            </a:r>
            <a:endParaRPr lang="en-US" altLang="ko-KR" sz="1400" b="1" dirty="0">
              <a:solidFill>
                <a:srgbClr val="000000"/>
              </a:solidFill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5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02-3. </a:t>
            </a: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데이터 추출</a:t>
            </a:r>
            <a:r>
              <a:rPr lang="en-US" altLang="ko-KR" sz="2000" b="1" dirty="0" smtClean="0"/>
              <a:t>(1)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48" y="1211719"/>
            <a:ext cx="5264335" cy="47199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60709" y="5800290"/>
            <a:ext cx="52173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hlinkClick r:id="rId3"/>
              </a:rPr>
              <a:t>https://</a:t>
            </a:r>
            <a:r>
              <a:rPr lang="en-US" altLang="ko-KR" sz="900" dirty="0" smtClean="0">
                <a:hlinkClick r:id="rId3"/>
              </a:rPr>
              <a:t>github.com/songhunhwa/songhunhwa.github.com/tree/master/tutorial/tutorial_01</a:t>
            </a:r>
            <a:endParaRPr lang="en-US" altLang="ko-KR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5637" y="1211719"/>
            <a:ext cx="63450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데이터 추출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이번에는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이미 수집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처리된 테이블에서 데이터를 불러오고 간단히 전처리는 방법을 알아보도록 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SQL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언어는 데이터를 추출하고 간단하게 전처리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탐색을 할때 매우 유용한 언어이다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실습을 위해 실제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설치하고 환경을 세팅하는 것이 불가능하므로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기능이 유사한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Python Library(</a:t>
            </a:r>
            <a:r>
              <a:rPr lang="en-US" altLang="ko-KR" sz="1200" dirty="0">
                <a:solidFill>
                  <a:srgbClr val="4183C4"/>
                </a:solidFill>
                <a:latin typeface="Malgun Gothic" charset="-127"/>
                <a:hlinkClick r:id="rId4"/>
              </a:rPr>
              <a:t>pandasql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활용한다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라이브러리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설치 방법은 아래와 같다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en-US" altLang="ko-KR" sz="1200" b="1" dirty="0" smtClean="0">
                <a:solidFill>
                  <a:srgbClr val="0432FF"/>
                </a:solidFill>
                <a:latin typeface="Malgun Gothic" charset="-127"/>
              </a:rPr>
              <a:t>$ </a:t>
            </a:r>
            <a:r>
              <a:rPr lang="en-US" altLang="ko-KR" sz="1200" b="1" dirty="0">
                <a:solidFill>
                  <a:srgbClr val="0432FF"/>
                </a:solidFill>
                <a:latin typeface="Malgun Gothic" charset="-127"/>
              </a:rPr>
              <a:t>pip install -U </a:t>
            </a:r>
            <a:r>
              <a:rPr lang="en-US" altLang="ko-KR" sz="1200" b="1" dirty="0" err="1">
                <a:solidFill>
                  <a:srgbClr val="0432FF"/>
                </a:solidFill>
                <a:latin typeface="Malgun Gothic" charset="-127"/>
              </a:rPr>
              <a:t>pandasql</a:t>
            </a:r>
            <a:endParaRPr lang="en-US" altLang="ko-KR" sz="1200" b="1" dirty="0">
              <a:solidFill>
                <a:srgbClr val="0432FF"/>
              </a:solidFill>
              <a:latin typeface="Malgun Gothic" charset="-127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아래와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같이 라이브러리를 임포트한 후에 쿼리를 작성하고 실행해보도록 하자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Malgun Gothic" charset="-127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가 없으므로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read_csv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로 불러온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csv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파일이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의 테이블이라고 가정할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02-3. </a:t>
            </a: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데이터 추출</a:t>
            </a:r>
            <a:r>
              <a:rPr lang="en-US" altLang="ko-KR" sz="2000" b="1" dirty="0" smtClean="0"/>
              <a:t>(2)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709914" y="1525261"/>
            <a:ext cx="1013556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연습문제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위 실습 데이터로 아래 연습문제를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SQL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로 풀어보고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동일한 작업을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Pandas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통해 통해 진행해보는 것이 좋다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400" b="1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Malgun Gothic" charset="-127"/>
              </a:rPr>
              <a:t>Question </a:t>
            </a:r>
            <a:r>
              <a:rPr lang="en-US" altLang="ko-KR" sz="1400" b="1" dirty="0">
                <a:solidFill>
                  <a:srgbClr val="000000"/>
                </a:solidFill>
                <a:latin typeface="Malgun Gothic" charset="-127"/>
              </a:rPr>
              <a:t>1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Malgun Gothic" charset="-127"/>
              </a:rPr>
              <a:t>df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테이블의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Action Type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값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항목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별 유니크한 세션수는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?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유니크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세션수 기준으로 내림차순 정렬하기</a:t>
            </a:r>
          </a:p>
          <a:p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400" b="1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Malgun Gothic" charset="-127"/>
              </a:rPr>
              <a:t>Question </a:t>
            </a:r>
            <a:r>
              <a:rPr lang="en-US" altLang="ko-KR" sz="1400" b="1" dirty="0">
                <a:solidFill>
                  <a:srgbClr val="000000"/>
                </a:solidFill>
                <a:latin typeface="Malgun Gothic" charset="-127"/>
              </a:rPr>
              <a:t>2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Malgun Gothic" charset="-127"/>
              </a:rPr>
              <a:t>ismydoc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1(True)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인 경우에 한해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날짜별 세션수의 유니크 빈도 구하기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유니크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빈도가 가장 큰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top 5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날짜 확인하기</a:t>
            </a:r>
          </a:p>
          <a:p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400" b="1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Malgun Gothic" charset="-127"/>
              </a:rPr>
              <a:t>Question </a:t>
            </a:r>
            <a:r>
              <a:rPr lang="en-US" altLang="ko-KR" sz="1400" b="1" dirty="0">
                <a:solidFill>
                  <a:srgbClr val="000000"/>
                </a:solidFill>
                <a:latin typeface="Malgun Gothic" charset="-127"/>
              </a:rPr>
              <a:t>3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문서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포지션별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documentposition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로 자주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OPEN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되는 확장자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ext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를 확인하기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카운트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기준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: unique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sessionid</a:t>
            </a: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그룹별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세션카운트 기준 </a:t>
            </a:r>
            <a:r>
              <a:rPr lang="en-US" altLang="ko-KR" sz="1200" dirty="0" err="1">
                <a:solidFill>
                  <a:srgbClr val="000000"/>
                </a:solidFill>
                <a:latin typeface="Malgun Gothic" charset="-127"/>
              </a:rPr>
              <a:t>desc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정렬</a:t>
            </a:r>
            <a:endParaRPr lang="ko-KR" altLang="en-US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00-1. </a:t>
            </a:r>
            <a:r>
              <a:rPr kumimoji="1" lang="ko-KR" altLang="en-US" sz="2000" b="1" dirty="0" smtClean="0"/>
              <a:t>강의 목적</a:t>
            </a:r>
            <a:r>
              <a:rPr kumimoji="1" lang="en-US" altLang="ko-KR" sz="2000" b="1" dirty="0" smtClean="0"/>
              <a:t>(1)</a:t>
            </a:r>
            <a:endParaRPr kumimoji="1"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750570" y="1511438"/>
            <a:ext cx="907923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Malgun Gothic" charset="-127"/>
              </a:rPr>
              <a:t>실무 </a:t>
            </a:r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역량 제고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강의 목적은 분석 실무에서 접하는 다양한 문제를 이해하고 직접 해결해보는 경험을 통해 실무 역량을 제고하는 것이다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일차적으로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필자의 </a:t>
            </a:r>
            <a:r>
              <a:rPr lang="ko-KR" altLang="en-US" sz="1200" b="1" dirty="0">
                <a:latin typeface="Malgun Gothic" charset="-127"/>
              </a:rPr>
              <a:t>실제 프로젝트 경험을 공유하고 같이 고민하면서 실제 실무 사례를 간접 경험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하는 것이 첫 번째 목표이다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그리고 마지막 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주 기간에는 </a:t>
            </a:r>
            <a:r>
              <a:rPr lang="ko-KR" altLang="en-US" sz="1200" b="1" dirty="0">
                <a:latin typeface="Malgun Gothic" charset="-127"/>
              </a:rPr>
              <a:t>개인이 직접 분석을 진행해보면서 문제를 해결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해보는 것이 본 강의의 목적이다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분석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환경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배경의 이해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(1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주</a:t>
            </a: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):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전반적 이해</a:t>
            </a:r>
            <a:endParaRPr lang="en-US" altLang="ko-KR" sz="1200" i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분석 실무 이해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(4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주</a:t>
            </a: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):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간접 프로젝트 경험</a:t>
            </a:r>
            <a:endParaRPr lang="en-US" altLang="ko-KR" sz="1200" i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개인별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프로젝트 진행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(3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주</a:t>
            </a: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):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직접 프로젝트 실습</a:t>
            </a:r>
            <a:endParaRPr lang="en-US" altLang="ko-KR" sz="1200" i="1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실제 실무에서 쓰이는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데이터는 정제되지 않은 데이터가 대부분이고</a:t>
            </a:r>
            <a:r>
              <a:rPr lang="en-US" altLang="ko-KR" sz="1200" b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데이터의 이해나 비즈니스 맥락 등 복합적인 요소를 동시에 고려할 필요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가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참고는 하되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필자의 경험은 단 하나의 사례일 뿐 절대적인 정답이나 솔루션은 아니므로 비판적으로 사고하면서 적극적으로 수업에 참여할 필요가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또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실제 앱에서 유저가 남긴 </a:t>
            </a:r>
            <a:r>
              <a:rPr lang="ko-KR" altLang="en-US" sz="1200" b="1" dirty="0">
                <a:solidFill>
                  <a:srgbClr val="0432FF"/>
                </a:solidFill>
                <a:latin typeface="Malgun Gothic" charset="-127"/>
              </a:rPr>
              <a:t>로그 데이터를 실습 데이터로 활용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해 비정형 데이터를 다루는 경험을 제공하고자 하였다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무엇보다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 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본인이 직접 프로젝트를 맡게된 분석가라고 생각하고 </a:t>
            </a:r>
            <a:r>
              <a:rPr lang="ko-KR" altLang="en-US" sz="1200" b="1" dirty="0">
                <a:solidFill>
                  <a:srgbClr val="0432FF"/>
                </a:solidFill>
                <a:latin typeface="Malgun Gothic" charset="-127"/>
              </a:rPr>
              <a:t>계속적으로 자유롭게 사고</a:t>
            </a:r>
            <a:r>
              <a:rPr lang="en-US" altLang="ko-KR" sz="1200" b="1" dirty="0">
                <a:solidFill>
                  <a:srgbClr val="0432FF"/>
                </a:solidFill>
                <a:latin typeface="Malgun Gothic" charset="-127"/>
              </a:rPr>
              <a:t>/</a:t>
            </a:r>
            <a:r>
              <a:rPr lang="ko-KR" altLang="en-US" sz="1200" b="1" dirty="0">
                <a:solidFill>
                  <a:srgbClr val="0432FF"/>
                </a:solidFill>
                <a:latin typeface="Malgun Gothic" charset="-127"/>
              </a:rPr>
              <a:t>질문하면서 수업에 적극적으로 참여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하는 태도가 필요하다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일방향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주입식이 아닌 </a:t>
            </a:r>
            <a:r>
              <a:rPr lang="ko-KR" altLang="en-US" sz="1200" b="1" dirty="0">
                <a:solidFill>
                  <a:srgbClr val="0432FF"/>
                </a:solidFill>
                <a:latin typeface="Malgun Gothic" charset="-127"/>
              </a:rPr>
              <a:t>쌍방향 소통이 중요한 토론식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임을 감안하여 수업에 참여하는 것을 권장한다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endParaRPr lang="en-US" altLang="ko-KR" sz="1200" b="1" dirty="0" smtClean="0">
              <a:solidFill>
                <a:srgbClr val="000000"/>
              </a:solidFill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0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수고하셨습니다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00-1. </a:t>
            </a:r>
            <a:r>
              <a:rPr kumimoji="1" lang="ko-KR" altLang="en-US" sz="2000" b="1" dirty="0" smtClean="0"/>
              <a:t>강의 목적</a:t>
            </a:r>
            <a:r>
              <a:rPr kumimoji="1" lang="en-US" altLang="ko-KR" sz="2000" b="1" dirty="0" smtClean="0"/>
              <a:t>(2)</a:t>
            </a:r>
            <a:endParaRPr kumimoji="1"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753158" y="1267035"/>
            <a:ext cx="96278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프로세스 이해</a:t>
            </a:r>
          </a:p>
          <a:p>
            <a:pPr lvl="0"/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 lvl="0"/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일반적인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실무에서의 분석 프로세스는 아래와 같다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상황에 따라 특정 과정이 생략되거나 반복되는 경우가 빈번하다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실제 분석가는 대부분의 시간을 전처리와 데이터 이해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탐색에 대부분의 시간을 사용한다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복잡한 모델링이나 최적화된 파라메터 튜닝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멋진 시각화 작업과 같은 업무는 극히 일부만 차지할 뿐이다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따라서 </a:t>
            </a:r>
            <a:r>
              <a:rPr lang="ko-KR" altLang="en-US" sz="1200" b="1" dirty="0" smtClean="0">
                <a:solidFill>
                  <a:srgbClr val="0432FF"/>
                </a:solidFill>
                <a:latin typeface="Malgun Gothic" charset="-127"/>
              </a:rPr>
              <a:t>전처리 작업에 도움이 되는 비즈니스 맥락</a:t>
            </a:r>
            <a:r>
              <a:rPr lang="en-US" altLang="ko-KR" sz="1200" b="1" dirty="0" smtClean="0">
                <a:solidFill>
                  <a:srgbClr val="0432FF"/>
                </a:solidFill>
                <a:latin typeface="Malgun Gothic" charset="-127"/>
              </a:rPr>
              <a:t>/</a:t>
            </a:r>
            <a:r>
              <a:rPr lang="ko-KR" altLang="en-US" sz="1200" b="1" dirty="0" smtClean="0">
                <a:solidFill>
                  <a:srgbClr val="0432FF"/>
                </a:solidFill>
                <a:latin typeface="Malgun Gothic" charset="-127"/>
              </a:rPr>
              <a:t>지식을 꾸준히 학습</a:t>
            </a: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할 필요가 있다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Malgun Gothic" charset="-127"/>
            </a:endParaRPr>
          </a:p>
          <a:p>
            <a:pPr lvl="0">
              <a:buFont typeface="Arial" charset="0"/>
              <a:buChar char="•"/>
            </a:pP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문제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정의 및 가설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수립 </a:t>
            </a:r>
            <a:r>
              <a:rPr lang="ko-KR" altLang="en-US" sz="1200" i="1" dirty="0">
                <a:latin typeface="Malgun Gothic" charset="-127"/>
                <a:sym typeface="Wingdings"/>
              </a:rPr>
              <a:t> </a:t>
            </a:r>
            <a:r>
              <a:rPr lang="ko-KR" altLang="en-US" sz="1200" i="1" dirty="0" smtClean="0">
                <a:latin typeface="Malgun Gothic" charset="-127"/>
                <a:sym typeface="Wingdings"/>
              </a:rPr>
              <a:t>비즈니스 영역</a:t>
            </a:r>
            <a:endParaRPr lang="ko-KR" altLang="en-US" sz="1200" i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✓ 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b="1" i="1" dirty="0">
                <a:solidFill>
                  <a:srgbClr val="000000"/>
                </a:solidFill>
                <a:latin typeface="Malgun Gothic" charset="-127"/>
              </a:rPr>
              <a:t>설계</a:t>
            </a:r>
            <a:r>
              <a:rPr lang="en-US" altLang="ko-KR" sz="1200" b="1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i="1" dirty="0">
                <a:solidFill>
                  <a:srgbClr val="000000"/>
                </a:solidFill>
                <a:latin typeface="Malgun Gothic" charset="-127"/>
              </a:rPr>
              <a:t>수집</a:t>
            </a:r>
            <a:r>
              <a:rPr lang="en-US" altLang="ko-KR" sz="1200" b="1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i="1" dirty="0">
                <a:solidFill>
                  <a:srgbClr val="000000"/>
                </a:solidFill>
                <a:latin typeface="Malgun Gothic" charset="-127"/>
              </a:rPr>
              <a:t>처리</a:t>
            </a:r>
            <a:r>
              <a:rPr lang="en-US" altLang="ko-KR" sz="1200" b="1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Malgun Gothic" charset="-127"/>
              </a:rPr>
              <a:t>검수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>
                <a:latin typeface="Malgun Gothic" charset="-127"/>
                <a:sym typeface="Wingdings"/>
              </a:rPr>
              <a:t> </a:t>
            </a:r>
            <a:r>
              <a:rPr lang="ko-KR" altLang="en-US" sz="1200" i="1" dirty="0" smtClean="0">
                <a:latin typeface="Malgun Gothic" charset="-127"/>
                <a:sym typeface="Wingdings"/>
              </a:rPr>
              <a:t>비즈니스 </a:t>
            </a:r>
            <a:r>
              <a:rPr lang="en-US" altLang="ko-KR" sz="1200" i="1" dirty="0" smtClean="0">
                <a:latin typeface="Malgun Gothic" charset="-127"/>
                <a:sym typeface="Wingdings"/>
              </a:rPr>
              <a:t>+</a:t>
            </a:r>
            <a:r>
              <a:rPr lang="ko-KR" altLang="en-US" sz="1200" i="1" dirty="0" smtClean="0">
                <a:latin typeface="Malgun Gothic" charset="-127"/>
                <a:sym typeface="Wingdings"/>
              </a:rPr>
              <a:t> 분석 </a:t>
            </a:r>
            <a:r>
              <a:rPr lang="en-US" altLang="ko-KR" sz="1200" i="1" dirty="0" smtClean="0">
                <a:latin typeface="Malgun Gothic" charset="-127"/>
                <a:sym typeface="Wingdings"/>
              </a:rPr>
              <a:t>+</a:t>
            </a:r>
            <a:r>
              <a:rPr lang="ko-KR" altLang="en-US" sz="1200" i="1" dirty="0" smtClean="0">
                <a:latin typeface="Malgun Gothic" charset="-127"/>
                <a:sym typeface="Wingdings"/>
              </a:rPr>
              <a:t> 엔지니어링 영역</a:t>
            </a:r>
            <a:endParaRPr lang="en-US" altLang="ko-KR" sz="1200" i="1" dirty="0" smtClean="0">
              <a:latin typeface="Malgun Gothic" charset="-127"/>
              <a:sym typeface="Wingdings"/>
            </a:endParaRPr>
          </a:p>
          <a:p>
            <a:pPr lvl="1"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 전처리 과정을 줄이기 위해 높은 퀄리티 확보</a:t>
            </a:r>
            <a:endParaRPr lang="en-US" altLang="ko-KR" sz="1200" i="1" dirty="0" smtClean="0">
              <a:solidFill>
                <a:srgbClr val="000000"/>
              </a:solidFill>
              <a:latin typeface="Malgun Gothic" charset="-127"/>
              <a:sym typeface="Wingdings"/>
            </a:endParaRPr>
          </a:p>
          <a:p>
            <a:pPr lvl="1">
              <a:buFont typeface="Arial" charset="0"/>
              <a:buChar char="•"/>
            </a:pP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  <a:sym typeface="Wingdings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문제를 예측해서 최대한 광범위한 문제를 해결할 수 있도록 설계</a:t>
            </a:r>
            <a:endParaRPr lang="en-US" altLang="ko-KR" sz="1200" i="1" dirty="0" smtClean="0">
              <a:solidFill>
                <a:srgbClr val="000000"/>
              </a:solidFill>
              <a:latin typeface="Malgun Gothic" charset="-127"/>
              <a:sym typeface="Wingdings"/>
            </a:endParaRPr>
          </a:p>
          <a:p>
            <a:pPr lvl="1">
              <a:buFont typeface="Arial" charset="0"/>
              <a:buChar char="•"/>
            </a:pP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 엔지니어와 긴밀한 협업</a:t>
            </a:r>
            <a:endParaRPr lang="ko-KR" altLang="en-US" sz="1200" i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latin typeface="Malgun Gothic" charset="-127"/>
              </a:rPr>
              <a:t> </a:t>
            </a:r>
            <a:r>
              <a:rPr lang="ko-KR" altLang="en-US" sz="1200" i="1" dirty="0" smtClean="0">
                <a:latin typeface="Malgun Gothic" charset="-127"/>
              </a:rPr>
              <a:t>데이터 </a:t>
            </a:r>
            <a:r>
              <a:rPr lang="ko-KR" altLang="en-US" sz="1200" i="1" dirty="0">
                <a:latin typeface="Malgun Gothic" charset="-127"/>
              </a:rPr>
              <a:t>추출 및 </a:t>
            </a:r>
            <a:r>
              <a:rPr lang="ko-KR" altLang="en-US" sz="1200" i="1" dirty="0" smtClean="0">
                <a:latin typeface="Malgun Gothic" charset="-127"/>
              </a:rPr>
              <a:t>전처리 </a:t>
            </a:r>
            <a:r>
              <a:rPr lang="ko-KR" altLang="en-US" sz="1200" i="1" dirty="0">
                <a:latin typeface="Malgun Gothic" charset="-127"/>
                <a:sym typeface="Wingdings"/>
              </a:rPr>
              <a:t> </a:t>
            </a:r>
            <a:r>
              <a:rPr lang="ko-KR" altLang="en-US" sz="1200" i="1" dirty="0" smtClean="0">
                <a:latin typeface="Malgun Gothic" charset="-127"/>
                <a:sym typeface="Wingdings"/>
              </a:rPr>
              <a:t>비즈니스 </a:t>
            </a:r>
            <a:r>
              <a:rPr lang="en-US" altLang="ko-KR" sz="1200" i="1" dirty="0" smtClean="0">
                <a:latin typeface="Malgun Gothic" charset="-127"/>
                <a:sym typeface="Wingdings"/>
              </a:rPr>
              <a:t>+</a:t>
            </a:r>
            <a:r>
              <a:rPr lang="ko-KR" altLang="en-US" sz="1200" i="1" dirty="0" smtClean="0">
                <a:latin typeface="Malgun Gothic" charset="-127"/>
                <a:sym typeface="Wingdings"/>
              </a:rPr>
              <a:t> 분석 </a:t>
            </a:r>
            <a:r>
              <a:rPr lang="ko-KR" altLang="en-US" sz="1200" i="1" dirty="0">
                <a:latin typeface="Malgun Gothic" charset="-127"/>
                <a:sym typeface="Wingdings"/>
              </a:rPr>
              <a:t>관련 영역</a:t>
            </a:r>
            <a:endParaRPr lang="ko-KR" altLang="en-US" sz="1200" b="1" i="1" dirty="0">
              <a:solidFill>
                <a:srgbClr val="000000"/>
              </a:solidFill>
              <a:latin typeface="Malgun Gothic" charset="-127"/>
            </a:endParaRPr>
          </a:p>
          <a:p>
            <a:pPr lvl="0"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데이터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탐색 및 모델링 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(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평가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모델 개선</a:t>
            </a: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)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 전문 분석 영역 </a:t>
            </a: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(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예측 알고리즘</a:t>
            </a: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,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 통계검증 등</a:t>
            </a: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  <a:sym typeface="Wingdings"/>
              </a:rPr>
              <a:t>)</a:t>
            </a:r>
            <a:endParaRPr lang="en-US" altLang="ko-KR" sz="1200" i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보고서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작성 및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커뮤니케이션 </a:t>
            </a:r>
            <a:r>
              <a:rPr lang="ko-KR" altLang="en-US" sz="1200" i="1" dirty="0">
                <a:latin typeface="Malgun Gothic" charset="-127"/>
                <a:sym typeface="Wingdings"/>
              </a:rPr>
              <a:t> 비즈니스 </a:t>
            </a:r>
            <a:r>
              <a:rPr lang="ko-KR" altLang="en-US" sz="1200" i="1" dirty="0" smtClean="0">
                <a:latin typeface="Malgun Gothic" charset="-127"/>
                <a:sym typeface="Wingdings"/>
              </a:rPr>
              <a:t>영역</a:t>
            </a:r>
            <a:endParaRPr lang="ko-KR" altLang="en-US" sz="1200" i="1" dirty="0">
              <a:solidFill>
                <a:srgbClr val="000000"/>
              </a:solidFill>
              <a:latin typeface="Malgun Gothic" charset="-127"/>
            </a:endParaRPr>
          </a:p>
          <a:p>
            <a:pPr lvl="0"/>
            <a:endParaRPr lang="en-US" altLang="ko-KR" sz="1400" b="1" dirty="0" smtClean="0">
              <a:solidFill>
                <a:srgbClr val="000000"/>
              </a:solidFill>
              <a:latin typeface="Malgun Gothic" charset="-127"/>
            </a:endParaRPr>
          </a:p>
          <a:p>
            <a:pPr lvl="0"/>
            <a:endParaRPr lang="en-US" altLang="ko-KR" sz="1400" b="1" dirty="0">
              <a:solidFill>
                <a:srgbClr val="000000"/>
              </a:solidFill>
              <a:latin typeface="Malgun Gothic" charset="-127"/>
            </a:endParaRPr>
          </a:p>
          <a:p>
            <a:pPr lvl="0"/>
            <a:r>
              <a:rPr lang="ko-KR" altLang="en-US" sz="1600" b="1" dirty="0">
                <a:solidFill>
                  <a:srgbClr val="000000"/>
                </a:solidFill>
                <a:latin typeface="Malgun Gothic" charset="-127"/>
              </a:rPr>
              <a:t>소프트 스킬의 중요성 이해</a:t>
            </a:r>
          </a:p>
          <a:p>
            <a:pPr lvl="0"/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 lvl="0"/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위와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같은 기술적 내용과 더불어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아래 나열한 소프트 스킬을 제고하여 </a:t>
            </a:r>
            <a:r>
              <a:rPr lang="ko-KR" altLang="en-US" sz="1200" b="1" dirty="0">
                <a:solidFill>
                  <a:srgbClr val="0432FF"/>
                </a:solidFill>
                <a:latin typeface="Malgun Gothic" charset="-127"/>
              </a:rPr>
              <a:t>분석 결과의 전달력과 효과성을 높이는 것 역시 중요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하다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자동차 엔진으로 비유하자면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위와 같은 기술적 내용은 엔진의 기계 파트라고 할수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이러한 기계 파트가 유연하게 작동하기 위해 엔진오일과 냉각수 등이 필요한 것처럼 아래 소프트 스킬이 그러한 역할을 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pPr lvl="0">
              <a:buFont typeface="Arial" charset="0"/>
              <a:buChar char="•"/>
            </a:pP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 lvl="0">
              <a:buFont typeface="Arial" charset="0"/>
              <a:buChar char="•"/>
            </a:pP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 ✓ 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Malgun Gothic" charset="-127"/>
              </a:rPr>
              <a:t>마인드셋</a:t>
            </a:r>
            <a:r>
              <a:rPr lang="en-US" altLang="ko-KR" sz="1200" b="1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i="1" dirty="0">
                <a:solidFill>
                  <a:srgbClr val="000000"/>
                </a:solidFill>
                <a:latin typeface="Malgun Gothic" charset="-127"/>
              </a:rPr>
              <a:t>태도</a:t>
            </a:r>
            <a:r>
              <a:rPr lang="en-US" altLang="ko-KR" sz="1200" b="1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Malgun Gothic" charset="-127"/>
              </a:rPr>
              <a:t>원칙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Malgun Gothic" charset="-127"/>
              </a:rPr>
              <a:t>철학</a:t>
            </a:r>
            <a:endParaRPr lang="ko-KR" altLang="en-US" sz="1200" b="1" i="1" dirty="0">
              <a:solidFill>
                <a:srgbClr val="000000"/>
              </a:solidFill>
              <a:latin typeface="Malgun Gothic" charset="-127"/>
            </a:endParaRPr>
          </a:p>
          <a:p>
            <a:pPr lvl="0"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커뮤니케이션 방식</a:t>
            </a:r>
            <a:endParaRPr lang="en-US" altLang="ko-KR" sz="1200" i="1" dirty="0" smtClean="0">
              <a:solidFill>
                <a:srgbClr val="000000"/>
              </a:solidFill>
              <a:latin typeface="Malgun Gothic" charset="-127"/>
            </a:endParaRPr>
          </a:p>
          <a:p>
            <a:pPr lvl="0"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비즈니스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문제 정의</a:t>
            </a:r>
            <a:r>
              <a:rPr lang="en-US" altLang="ko-KR" sz="1200" i="1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해결 방안 고민</a:t>
            </a:r>
          </a:p>
          <a:p>
            <a:pPr lvl="0">
              <a:buFont typeface="Arial" charset="0"/>
              <a:buChar char="•"/>
            </a:pPr>
            <a:r>
              <a:rPr lang="en-US" altLang="ko-KR" sz="1200" i="1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200" i="1" dirty="0" smtClean="0">
                <a:solidFill>
                  <a:srgbClr val="000000"/>
                </a:solidFill>
                <a:latin typeface="Malgun Gothic" charset="-127"/>
              </a:rPr>
              <a:t>비즈니스 </a:t>
            </a:r>
            <a:r>
              <a:rPr lang="ko-KR" altLang="en-US" sz="1200" i="1" dirty="0">
                <a:solidFill>
                  <a:srgbClr val="000000"/>
                </a:solidFill>
                <a:latin typeface="Malgun Gothic" charset="-127"/>
              </a:rPr>
              <a:t>본질 및 주요 고객에 대한 이해</a:t>
            </a:r>
          </a:p>
        </p:txBody>
      </p:sp>
    </p:spTree>
    <p:extLst>
      <p:ext uri="{BB962C8B-B14F-4D97-AF65-F5344CB8AC3E}">
        <p14:creationId xmlns:p14="http://schemas.microsoft.com/office/powerpoint/2010/main" val="14527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00-2. Target Audience</a:t>
            </a:r>
            <a:endParaRPr kumimoji="1"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703213" y="1178869"/>
            <a:ext cx="100555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강의는 </a:t>
            </a:r>
            <a:r>
              <a:rPr lang="ko-KR" altLang="en-US" sz="1200" b="1" dirty="0">
                <a:latin typeface="Malgun Gothic" charset="-127"/>
              </a:rPr>
              <a:t>실무에 실제 쓰이는 프로그래밍 코드와 실용적인 통계</a:t>
            </a:r>
            <a:r>
              <a:rPr lang="en-US" altLang="ko-KR" sz="1200" b="1" dirty="0">
                <a:latin typeface="Malgun Gothic" charset="-127"/>
              </a:rPr>
              <a:t>/</a:t>
            </a:r>
            <a:r>
              <a:rPr lang="ko-KR" altLang="en-US" sz="1200" b="1" dirty="0">
                <a:latin typeface="Malgun Gothic" charset="-127"/>
              </a:rPr>
              <a:t>머신러닝 방법론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을 중심으로 구성되었다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만약 사전에 아래 지식 및 스킬을 보유하고 있을 경우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본 강의를 보다 쉽게 이해할 수 있으며 높은 교육 효과를 기대할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latin typeface="Malgun Gothic" charset="-127"/>
              </a:rPr>
              <a:t> </a:t>
            </a:r>
            <a:r>
              <a:rPr lang="en-US" altLang="ko-KR" sz="1200" b="1" dirty="0" smtClean="0">
                <a:solidFill>
                  <a:srgbClr val="0432FF"/>
                </a:solidFill>
                <a:latin typeface="Malgun Gothic" charset="-127"/>
              </a:rPr>
              <a:t>Python</a:t>
            </a:r>
            <a:r>
              <a:rPr lang="ko-KR" altLang="en-US" sz="1200" b="1" dirty="0" smtClean="0">
                <a:latin typeface="Malgun Gothic" charset="-127"/>
              </a:rPr>
              <a:t> </a:t>
            </a:r>
            <a:r>
              <a:rPr lang="en-US" altLang="ko-KR" sz="1200" dirty="0" smtClean="0">
                <a:latin typeface="Malgun Gothic" charset="-127"/>
              </a:rPr>
              <a:t>(</a:t>
            </a:r>
            <a:r>
              <a:rPr lang="en-US" altLang="ko-KR" sz="1200" dirty="0" smtClean="0">
                <a:latin typeface="Malgun Gothic" charset="-127"/>
              </a:rPr>
              <a:t>for</a:t>
            </a:r>
            <a:r>
              <a:rPr lang="ko-KR" altLang="en-US" sz="1200" dirty="0">
                <a:latin typeface="Malgun Gothic" charset="-127"/>
              </a:rPr>
              <a:t>문</a:t>
            </a:r>
            <a:r>
              <a:rPr lang="en-US" altLang="ko-KR" sz="1200" dirty="0">
                <a:latin typeface="Malgun Gothic" charset="-127"/>
              </a:rPr>
              <a:t>, if</a:t>
            </a:r>
            <a:r>
              <a:rPr lang="ko-KR" altLang="en-US" sz="1200" dirty="0">
                <a:latin typeface="Malgun Gothic" charset="-127"/>
              </a:rPr>
              <a:t>문</a:t>
            </a:r>
            <a:r>
              <a:rPr lang="en-US" altLang="ko-KR" sz="1200" dirty="0">
                <a:latin typeface="Malgun Gothic" charset="-127"/>
              </a:rPr>
              <a:t>, lambda</a:t>
            </a:r>
            <a:r>
              <a:rPr lang="ko-KR" altLang="en-US" sz="1200" dirty="0">
                <a:latin typeface="Malgun Gothic" charset="-127"/>
              </a:rPr>
              <a:t>함수</a:t>
            </a:r>
            <a:r>
              <a:rPr lang="en-US" altLang="ko-KR" sz="1200" dirty="0">
                <a:latin typeface="Malgun Gothic" charset="-127"/>
              </a:rPr>
              <a:t>, list comprehension, slicing </a:t>
            </a:r>
            <a:r>
              <a:rPr lang="ko-KR" altLang="en-US" sz="1200" dirty="0">
                <a:latin typeface="Malgun Gothic" charset="-127"/>
              </a:rPr>
              <a:t>등</a:t>
            </a:r>
            <a:r>
              <a:rPr lang="en-US" altLang="ko-KR" sz="1200" dirty="0">
                <a:latin typeface="Malgun Gothic" charset="-127"/>
              </a:rPr>
              <a:t>)</a:t>
            </a:r>
            <a:r>
              <a:rPr lang="ko-KR" altLang="en-US" sz="1200" dirty="0">
                <a:latin typeface="Malgun Gothic" charset="-127"/>
              </a:rPr>
              <a:t>을 통해 원하는 형태의 데이터셋을 만들 수 있음</a:t>
            </a: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latin typeface="Malgun Gothic" charset="-127"/>
              </a:rPr>
              <a:t> </a:t>
            </a:r>
            <a:r>
              <a:rPr lang="en-US" altLang="ko-KR" sz="1200" b="1" dirty="0" err="1" smtClean="0">
                <a:solidFill>
                  <a:srgbClr val="0432FF"/>
                </a:solidFill>
                <a:latin typeface="Malgun Gothic" charset="-127"/>
              </a:rPr>
              <a:t>Numpy</a:t>
            </a:r>
            <a:r>
              <a:rPr lang="en-US" altLang="ko-KR" sz="1200" b="1" dirty="0">
                <a:solidFill>
                  <a:srgbClr val="0432FF"/>
                </a:solidFill>
                <a:latin typeface="Malgun Gothic" charset="-127"/>
              </a:rPr>
              <a:t>, Pandas, </a:t>
            </a:r>
            <a:r>
              <a:rPr lang="en-US" altLang="ko-KR" sz="1200" b="1" dirty="0" err="1">
                <a:solidFill>
                  <a:srgbClr val="0432FF"/>
                </a:solidFill>
                <a:latin typeface="Malgun Gothic" charset="-127"/>
              </a:rPr>
              <a:t>Scipy</a:t>
            </a:r>
            <a:r>
              <a:rPr lang="en-US" altLang="ko-KR" sz="1200" b="1" dirty="0">
                <a:solidFill>
                  <a:srgbClr val="0432FF"/>
                </a:solidFill>
                <a:latin typeface="Malgun Gothic" charset="-127"/>
              </a:rPr>
              <a:t>, </a:t>
            </a:r>
            <a:r>
              <a:rPr lang="en-US" altLang="ko-KR" sz="1200" b="1" dirty="0" err="1">
                <a:solidFill>
                  <a:srgbClr val="0432FF"/>
                </a:solidFill>
                <a:latin typeface="Malgun Gothic" charset="-127"/>
              </a:rPr>
              <a:t>Statsmodel</a:t>
            </a:r>
            <a:r>
              <a:rPr lang="en-US" altLang="ko-KR" sz="1200" b="1" dirty="0">
                <a:solidFill>
                  <a:srgbClr val="0432FF"/>
                </a:solidFill>
                <a:latin typeface="Malgun Gothic" charset="-127"/>
              </a:rPr>
              <a:t>, </a:t>
            </a:r>
            <a:r>
              <a:rPr lang="en-US" altLang="ko-KR" sz="1200" b="1" dirty="0" err="1">
                <a:solidFill>
                  <a:srgbClr val="0432FF"/>
                </a:solidFill>
                <a:latin typeface="Malgun Gothic" charset="-127"/>
              </a:rPr>
              <a:t>Scikit</a:t>
            </a:r>
            <a:r>
              <a:rPr lang="en-US" altLang="ko-KR" sz="1200" b="1" dirty="0">
                <a:solidFill>
                  <a:srgbClr val="0432FF"/>
                </a:solidFill>
                <a:latin typeface="Malgun Gothic" charset="-127"/>
              </a:rPr>
              <a:t>-learn, </a:t>
            </a:r>
            <a:r>
              <a:rPr lang="en-US" altLang="ko-KR" sz="1200" b="1" dirty="0" err="1">
                <a:solidFill>
                  <a:srgbClr val="0432FF"/>
                </a:solidFill>
                <a:latin typeface="Malgun Gothic" charset="-127"/>
              </a:rPr>
              <a:t>Matplotlib</a:t>
            </a:r>
            <a:r>
              <a:rPr lang="en-US" altLang="ko-KR" sz="1200" b="1" dirty="0">
                <a:latin typeface="Malgun Gothic" charset="-127"/>
              </a:rPr>
              <a:t> </a:t>
            </a:r>
            <a:r>
              <a:rPr lang="ko-KR" altLang="en-US" sz="1200" dirty="0">
                <a:latin typeface="Malgun Gothic" charset="-127"/>
              </a:rPr>
              <a:t>등의 라이브러리 기본 사용법을 알고 있음</a:t>
            </a: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latin typeface="Malgun Gothic" charset="-127"/>
              </a:rPr>
              <a:t> </a:t>
            </a:r>
            <a:r>
              <a:rPr lang="ko-KR" altLang="en-US" sz="1200" b="1" dirty="0" smtClean="0">
                <a:solidFill>
                  <a:srgbClr val="0432FF"/>
                </a:solidFill>
                <a:latin typeface="Malgun Gothic" charset="-127"/>
              </a:rPr>
              <a:t>통계 </a:t>
            </a:r>
            <a:r>
              <a:rPr lang="ko-KR" altLang="en-US" sz="1200" b="1" dirty="0">
                <a:solidFill>
                  <a:srgbClr val="0432FF"/>
                </a:solidFill>
                <a:latin typeface="Malgun Gothic" charset="-127"/>
              </a:rPr>
              <a:t>및 머신러닝에 대한 기초 지식</a:t>
            </a:r>
            <a:r>
              <a:rPr lang="ko-KR" altLang="en-US" sz="1200" dirty="0">
                <a:latin typeface="Malgun Gothic" charset="-127"/>
              </a:rPr>
              <a:t>을 보유하고 </a:t>
            </a:r>
            <a:r>
              <a:rPr lang="ko-KR" altLang="en-US" sz="1200" dirty="0" smtClean="0">
                <a:latin typeface="Malgun Gothic" charset="-127"/>
              </a:rPr>
              <a:t>있음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b="1" dirty="0" smtClean="0">
                <a:latin typeface="Malgun Gothic" charset="-127"/>
              </a:rPr>
              <a:t>ANOVA, T-test </a:t>
            </a:r>
            <a:r>
              <a:rPr lang="ko-KR" altLang="en-US" sz="1200" dirty="0" smtClean="0">
                <a:latin typeface="Malgun Gothic" charset="-127"/>
              </a:rPr>
              <a:t>등 통계적 가설 검정 방법 및 해석 방법</a:t>
            </a:r>
            <a:r>
              <a:rPr lang="en-US" altLang="ko-KR" sz="1200" dirty="0" smtClean="0">
                <a:latin typeface="Malgun Gothic" charset="-127"/>
              </a:rPr>
              <a:t>, </a:t>
            </a:r>
            <a:r>
              <a:rPr lang="ko-KR" altLang="en-US" sz="1200" dirty="0" smtClean="0">
                <a:latin typeface="Malgun Gothic" charset="-127"/>
              </a:rPr>
              <a:t>개념 등에 대해 이해함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b="1" dirty="0" smtClean="0">
                <a:latin typeface="Malgun Gothic" charset="-127"/>
              </a:rPr>
              <a:t>Ridge/LASSO </a:t>
            </a:r>
            <a:r>
              <a:rPr lang="en-US" altLang="ko-KR" sz="1200" b="1" dirty="0">
                <a:latin typeface="Malgun Gothic" charset="-127"/>
              </a:rPr>
              <a:t>Regression, Logistic Regression, </a:t>
            </a:r>
            <a:r>
              <a:rPr lang="en-US" altLang="ko-KR" sz="1200" b="1" dirty="0" err="1">
                <a:latin typeface="Malgun Gothic" charset="-127"/>
              </a:rPr>
              <a:t>RandomForest</a:t>
            </a:r>
            <a:r>
              <a:rPr lang="en-US" altLang="ko-KR" sz="1200" b="1" dirty="0">
                <a:latin typeface="Malgun Gothic" charset="-127"/>
              </a:rPr>
              <a:t>, SVM, ANN </a:t>
            </a:r>
            <a:r>
              <a:rPr lang="ko-KR" altLang="en-US" sz="1200" dirty="0">
                <a:latin typeface="Malgun Gothic" charset="-127"/>
              </a:rPr>
              <a:t>등 머신러닝 모델을 이해함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b="1" dirty="0">
                <a:latin typeface="Malgun Gothic" charset="-127"/>
              </a:rPr>
              <a:t>Confusion Matrix, AUC, R-</a:t>
            </a:r>
            <a:r>
              <a:rPr lang="en-US" altLang="ko-KR" sz="1200" b="1" dirty="0" err="1">
                <a:latin typeface="Malgun Gothic" charset="-127"/>
              </a:rPr>
              <a:t>sqaured</a:t>
            </a:r>
            <a:r>
              <a:rPr lang="en-US" altLang="ko-KR" sz="1200" b="1" dirty="0">
                <a:latin typeface="Malgun Gothic" charset="-127"/>
              </a:rPr>
              <a:t>, RMSE </a:t>
            </a:r>
            <a:r>
              <a:rPr lang="ko-KR" altLang="en-US" sz="1200" dirty="0">
                <a:latin typeface="Malgun Gothic" charset="-127"/>
              </a:rPr>
              <a:t>등 모델 평가 방법을 알고 있음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b="1" dirty="0">
                <a:latin typeface="Malgun Gothic" charset="-127"/>
              </a:rPr>
              <a:t>Grid Search </a:t>
            </a:r>
            <a:r>
              <a:rPr lang="ko-KR" altLang="en-US" sz="1200" b="1" dirty="0">
                <a:latin typeface="Malgun Gothic" charset="-127"/>
              </a:rPr>
              <a:t>및 </a:t>
            </a:r>
            <a:r>
              <a:rPr lang="en-US" altLang="ko-KR" sz="1200" b="1" dirty="0">
                <a:latin typeface="Malgun Gothic" charset="-127"/>
              </a:rPr>
              <a:t>K-fold CV</a:t>
            </a:r>
            <a:r>
              <a:rPr lang="en-US" altLang="ko-KR" sz="1200" dirty="0">
                <a:latin typeface="Malgun Gothic" charset="-127"/>
              </a:rPr>
              <a:t> </a:t>
            </a:r>
            <a:r>
              <a:rPr lang="ko-KR" altLang="en-US" sz="1200" dirty="0">
                <a:latin typeface="Malgun Gothic" charset="-127"/>
              </a:rPr>
              <a:t>등을 통해 모델의 파라메터 튜닝 방법을 알고 있음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200" dirty="0" smtClean="0">
                <a:latin typeface="Malgun Gothic" charset="-127"/>
              </a:rPr>
              <a:t>표준화</a:t>
            </a:r>
            <a:r>
              <a:rPr lang="en-US" altLang="ko-KR" sz="1200" dirty="0" smtClean="0">
                <a:latin typeface="Malgun Gothic" charset="-127"/>
              </a:rPr>
              <a:t>(</a:t>
            </a:r>
            <a:r>
              <a:rPr lang="en-US" altLang="ko-KR" sz="1200" dirty="0" smtClean="0">
                <a:latin typeface="Malgun Gothic" charset="-127"/>
              </a:rPr>
              <a:t>scaling)</a:t>
            </a:r>
            <a:r>
              <a:rPr lang="en-US" altLang="ko-KR" sz="1200" dirty="0" smtClean="0">
                <a:latin typeface="Malgun Gothic" charset="-127"/>
              </a:rPr>
              <a:t>, </a:t>
            </a:r>
            <a:r>
              <a:rPr lang="ko-KR" altLang="en-US" sz="1200" dirty="0">
                <a:latin typeface="Malgun Gothic" charset="-127"/>
              </a:rPr>
              <a:t>로그 </a:t>
            </a:r>
            <a:r>
              <a:rPr lang="en-US" altLang="ko-KR" sz="1200" dirty="0">
                <a:latin typeface="Malgun Gothic" charset="-127"/>
              </a:rPr>
              <a:t>transformation, Polynomial/Interaction</a:t>
            </a:r>
            <a:r>
              <a:rPr lang="ko-KR" altLang="en-US" sz="1200" dirty="0">
                <a:latin typeface="Malgun Gothic" charset="-127"/>
              </a:rPr>
              <a:t>항 등 주요 </a:t>
            </a:r>
            <a:r>
              <a:rPr lang="en-US" altLang="ko-KR" sz="1200" b="1" dirty="0">
                <a:latin typeface="Malgun Gothic" charset="-127"/>
              </a:rPr>
              <a:t>Feature Engineering </a:t>
            </a:r>
            <a:r>
              <a:rPr lang="ko-KR" altLang="en-US" sz="1200" dirty="0">
                <a:latin typeface="Malgun Gothic" charset="-127"/>
              </a:rPr>
              <a:t>방법을 알고 </a:t>
            </a:r>
            <a:r>
              <a:rPr lang="ko-KR" altLang="en-US" sz="1200" dirty="0" smtClean="0">
                <a:latin typeface="Malgun Gothic" charset="-127"/>
              </a:rPr>
              <a:t>있음</a:t>
            </a:r>
            <a:endParaRPr lang="en-US" altLang="ko-KR" sz="1200" dirty="0" smtClean="0"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200" b="1" dirty="0" smtClean="0">
                <a:latin typeface="Malgun Gothic" charset="-127"/>
              </a:rPr>
              <a:t>Overfitting</a:t>
            </a:r>
            <a:r>
              <a:rPr lang="en-US" altLang="ko-KR" sz="1200" dirty="0" smtClean="0">
                <a:latin typeface="Malgun Gothic" charset="-127"/>
              </a:rPr>
              <a:t> </a:t>
            </a:r>
            <a:r>
              <a:rPr lang="ko-KR" altLang="en-US" sz="1200" dirty="0" smtClean="0">
                <a:latin typeface="Malgun Gothic" charset="-127"/>
              </a:rPr>
              <a:t>의 개념과 측정</a:t>
            </a:r>
            <a:r>
              <a:rPr lang="en-US" altLang="ko-KR" sz="1200" dirty="0" smtClean="0">
                <a:latin typeface="Malgun Gothic" charset="-127"/>
              </a:rPr>
              <a:t>/</a:t>
            </a:r>
            <a:r>
              <a:rPr lang="ko-KR" altLang="en-US" sz="1200" dirty="0" smtClean="0">
                <a:latin typeface="Malgun Gothic" charset="-127"/>
              </a:rPr>
              <a:t>해결방법을 알고 있음</a:t>
            </a:r>
            <a:endParaRPr lang="ko-KR" altLang="en-US" sz="1200" dirty="0"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latin typeface="Malgun Gothic" charset="-127"/>
              </a:rPr>
              <a:t> </a:t>
            </a:r>
            <a:r>
              <a:rPr lang="en-US" altLang="ko-KR" sz="1200" b="1" dirty="0" smtClean="0">
                <a:solidFill>
                  <a:srgbClr val="0432FF"/>
                </a:solidFill>
                <a:latin typeface="Malgun Gothic" charset="-127"/>
              </a:rPr>
              <a:t>SQL</a:t>
            </a:r>
            <a:r>
              <a:rPr lang="en-US" altLang="ko-KR" sz="1200" b="1" dirty="0" smtClean="0">
                <a:latin typeface="Malgun Gothic" charset="-127"/>
              </a:rPr>
              <a:t> </a:t>
            </a:r>
            <a:r>
              <a:rPr lang="ko-KR" altLang="en-US" sz="1200" dirty="0">
                <a:latin typeface="Malgun Gothic" charset="-127"/>
              </a:rPr>
              <a:t>코드를 작성하여 </a:t>
            </a:r>
            <a:r>
              <a:rPr lang="ko-KR" altLang="en-US" sz="1200" dirty="0" smtClean="0">
                <a:latin typeface="Malgun Gothic" charset="-127"/>
              </a:rPr>
              <a:t>원하는 </a:t>
            </a:r>
            <a:r>
              <a:rPr lang="ko-KR" altLang="en-US" sz="1200" dirty="0">
                <a:latin typeface="Malgun Gothic" charset="-127"/>
              </a:rPr>
              <a:t>테이블을 </a:t>
            </a:r>
            <a:r>
              <a:rPr lang="ko-KR" altLang="en-US" sz="1200" dirty="0" smtClean="0">
                <a:latin typeface="Malgun Gothic" charset="-127"/>
              </a:rPr>
              <a:t>추출하거나 간단히 전처리</a:t>
            </a:r>
            <a:r>
              <a:rPr lang="en-US" altLang="ko-KR" sz="1200" dirty="0" smtClean="0">
                <a:latin typeface="Malgun Gothic" charset="-127"/>
              </a:rPr>
              <a:t>/</a:t>
            </a:r>
            <a:r>
              <a:rPr lang="ko-KR" altLang="en-US" sz="1200" dirty="0">
                <a:latin typeface="Malgun Gothic" charset="-127"/>
              </a:rPr>
              <a:t>조인할 수 있음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위에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나열된 사전 지식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스킬이 필수는 아니지만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대략적인 개념과 기초가 부족할 경우 강의 내용을 이해하는 데 어려움이 있을 수 있다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Malgun Gothic" charset="-127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따라서 개인적으로 부족한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부분은 별도의 노력으로 보충하는 것을 권장한다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. (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아래 링크 참고</a:t>
            </a:r>
            <a:r>
              <a:rPr lang="en-US" altLang="ko-KR" sz="1200" dirty="0">
                <a:solidFill>
                  <a:srgbClr val="000000"/>
                </a:solidFill>
                <a:latin typeface="Malgun Gothic" charset="-127"/>
              </a:rPr>
              <a:t>)</a:t>
            </a:r>
            <a:endParaRPr lang="en-US" altLang="ko-KR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7325" y="4474214"/>
            <a:ext cx="6096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Malgun Gothic" charset="-127"/>
              </a:rPr>
              <a:t>추천 </a:t>
            </a:r>
            <a:r>
              <a:rPr lang="ko-KR" altLang="en-US" sz="1200" b="1" dirty="0" smtClean="0">
                <a:solidFill>
                  <a:srgbClr val="000000"/>
                </a:solidFill>
                <a:latin typeface="Malgun Gothic" charset="-127"/>
              </a:rPr>
              <a:t>참고자료</a:t>
            </a:r>
            <a:endParaRPr lang="ko-KR" altLang="en-US" sz="1100" b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Malgun Gothic" charset="-127"/>
              </a:rPr>
              <a:t>추천 </a:t>
            </a:r>
            <a:r>
              <a:rPr lang="ko-KR" altLang="en-US" sz="1100" dirty="0">
                <a:solidFill>
                  <a:srgbClr val="000000"/>
                </a:solidFill>
                <a:latin typeface="Malgun Gothic" charset="-127"/>
              </a:rPr>
              <a:t>사이트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100" dirty="0">
                <a:solidFill>
                  <a:srgbClr val="4183C4"/>
                </a:solidFill>
                <a:latin typeface="Malgun Gothic" charset="-127"/>
                <a:hlinkClick r:id="rId3"/>
              </a:rPr>
              <a:t>점프투파이썬</a:t>
            </a:r>
            <a:endParaRPr lang="ko-KR" altLang="en-US" sz="11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100" dirty="0">
                <a:solidFill>
                  <a:srgbClr val="4183C4"/>
                </a:solidFill>
                <a:latin typeface="Malgun Gothic" charset="-127"/>
                <a:hlinkClick r:id="rId4"/>
              </a:rPr>
              <a:t>R-friend</a:t>
            </a:r>
            <a:endParaRPr lang="ko-KR" altLang="en-US" sz="11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100" dirty="0">
                <a:solidFill>
                  <a:srgbClr val="4183C4"/>
                </a:solidFill>
                <a:latin typeface="Malgun Gothic" charset="-127"/>
                <a:hlinkClick r:id="rId5"/>
              </a:rPr>
              <a:t>데이터사이언스스쿨</a:t>
            </a:r>
            <a:endParaRPr lang="ko-KR" altLang="en-US" sz="11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100" dirty="0">
                <a:solidFill>
                  <a:srgbClr val="4183C4"/>
                </a:solidFill>
                <a:latin typeface="Malgun Gothic" charset="-127"/>
                <a:hlinkClick r:id="rId6"/>
              </a:rPr>
              <a:t>w3schools.com</a:t>
            </a:r>
            <a:endParaRPr lang="ko-KR" altLang="en-US" sz="1100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Malgun Gothic" charset="-127"/>
              </a:rPr>
              <a:t>추천 </a:t>
            </a:r>
            <a:r>
              <a:rPr lang="ko-KR" altLang="en-US" sz="1100" dirty="0">
                <a:solidFill>
                  <a:srgbClr val="000000"/>
                </a:solidFill>
                <a:latin typeface="Malgun Gothic" charset="-127"/>
              </a:rPr>
              <a:t>책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100" dirty="0">
                <a:solidFill>
                  <a:srgbClr val="4183C4"/>
                </a:solidFill>
                <a:latin typeface="Malgun Gothic" charset="-127"/>
                <a:hlinkClick r:id="rId7"/>
              </a:rPr>
              <a:t>통계학</a:t>
            </a:r>
            <a:r>
              <a:rPr lang="en-US" altLang="ko-KR" sz="1100" dirty="0">
                <a:solidFill>
                  <a:srgbClr val="4183C4"/>
                </a:solidFill>
                <a:latin typeface="Malgun Gothic" charset="-127"/>
                <a:hlinkClick r:id="rId7"/>
              </a:rPr>
              <a:t>/</a:t>
            </a:r>
            <a:r>
              <a:rPr lang="ko-KR" altLang="en-US" sz="1100" dirty="0">
                <a:solidFill>
                  <a:srgbClr val="4183C4"/>
                </a:solidFill>
                <a:latin typeface="Malgun Gothic" charset="-127"/>
                <a:hlinkClick r:id="rId7"/>
              </a:rPr>
              <a:t>류근담</a:t>
            </a:r>
            <a:endParaRPr lang="ko-KR" altLang="en-US" sz="11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100" dirty="0">
                <a:solidFill>
                  <a:srgbClr val="4183C4"/>
                </a:solidFill>
                <a:latin typeface="Malgun Gothic" charset="-127"/>
                <a:hlinkClick r:id="rId8"/>
              </a:rPr>
              <a:t>밑바닥부터시작하는데이터과학</a:t>
            </a:r>
            <a:endParaRPr lang="ko-KR" altLang="en-US" sz="11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100" dirty="0">
                <a:solidFill>
                  <a:srgbClr val="4183C4"/>
                </a:solidFill>
                <a:latin typeface="Malgun Gothic" charset="-127"/>
                <a:hlinkClick r:id="rId9"/>
              </a:rPr>
              <a:t>파이썬라이브러리를활용한머신러닝</a:t>
            </a:r>
            <a:endParaRPr lang="ko-KR" altLang="en-US" sz="1100" dirty="0">
              <a:solidFill>
                <a:srgbClr val="000000"/>
              </a:solidFill>
              <a:latin typeface="Malgun Gothic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100" dirty="0">
                <a:solidFill>
                  <a:srgbClr val="4183C4"/>
                </a:solidFill>
                <a:latin typeface="Malgun Gothic" charset="-127"/>
                <a:hlinkClick r:id="rId10"/>
              </a:rPr>
              <a:t>R</a:t>
            </a:r>
            <a:r>
              <a:rPr lang="ko-KR" altLang="en-US" sz="1100" dirty="0">
                <a:solidFill>
                  <a:srgbClr val="4183C4"/>
                </a:solidFill>
                <a:latin typeface="Malgun Gothic" charset="-127"/>
                <a:hlinkClick r:id="rId10"/>
              </a:rPr>
              <a:t>을이용한데이터처리</a:t>
            </a:r>
            <a:r>
              <a:rPr lang="en-US" altLang="ko-KR" sz="1100" dirty="0">
                <a:solidFill>
                  <a:srgbClr val="4183C4"/>
                </a:solidFill>
                <a:latin typeface="Malgun Gothic" charset="-127"/>
                <a:hlinkClick r:id="rId10"/>
              </a:rPr>
              <a:t>&amp;</a:t>
            </a:r>
            <a:r>
              <a:rPr lang="ko-KR" altLang="en-US" sz="1100" dirty="0">
                <a:solidFill>
                  <a:srgbClr val="4183C4"/>
                </a:solidFill>
                <a:latin typeface="Malgun Gothic" charset="-127"/>
                <a:hlinkClick r:id="rId10"/>
              </a:rPr>
              <a:t>분석실무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33" y="4924842"/>
            <a:ext cx="936042" cy="12518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10" y="4865336"/>
            <a:ext cx="1121032" cy="13708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590" y="4985441"/>
            <a:ext cx="946135" cy="11912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42" y="4924842"/>
            <a:ext cx="1058242" cy="13006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55" y="5054760"/>
            <a:ext cx="789962" cy="10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00-3. </a:t>
            </a:r>
            <a:r>
              <a:rPr kumimoji="1" lang="ko-KR" altLang="en-US" sz="2000" b="1" dirty="0" smtClean="0"/>
              <a:t>목차</a:t>
            </a:r>
            <a:endParaRPr kumimoji="1"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933201" y="1717458"/>
            <a:ext cx="84005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b="1" dirty="0">
                <a:latin typeface="Malgun Gothic" charset="-127"/>
              </a:rPr>
              <a:t>1</a:t>
            </a:r>
            <a:r>
              <a:rPr lang="ko-KR" altLang="en-US" sz="1400" b="1" dirty="0">
                <a:latin typeface="Malgun Gothic" charset="-127"/>
              </a:rPr>
              <a:t>회차 </a:t>
            </a:r>
            <a:r>
              <a:rPr lang="en-US" altLang="ko-KR" sz="1400" b="1" dirty="0">
                <a:latin typeface="Malgun Gothic" charset="-127"/>
              </a:rPr>
              <a:t>Part 1: </a:t>
            </a:r>
            <a:r>
              <a:rPr lang="ko-KR" altLang="en-US" sz="1400" b="1" dirty="0">
                <a:latin typeface="Malgun Gothic" charset="-127"/>
              </a:rPr>
              <a:t>분석실무에 대한 </a:t>
            </a:r>
            <a:r>
              <a:rPr lang="ko-KR" altLang="en-US" sz="1400" b="1" dirty="0" smtClean="0">
                <a:latin typeface="Malgun Gothic" charset="-127"/>
              </a:rPr>
              <a:t>이해</a:t>
            </a:r>
            <a:endParaRPr lang="en-US" altLang="ko-KR" sz="1400" b="1" dirty="0" smtClean="0">
              <a:latin typeface="Malgun Gothic" charset="-127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b="1" dirty="0" smtClean="0"/>
              <a:t>1</a:t>
            </a:r>
            <a:r>
              <a:rPr lang="ko-KR" altLang="en-US" sz="1400" b="1" dirty="0"/>
              <a:t>회차 </a:t>
            </a:r>
            <a:r>
              <a:rPr lang="en-US" altLang="ko-KR" sz="1400" b="1" dirty="0"/>
              <a:t>Part 2: </a:t>
            </a:r>
            <a:r>
              <a:rPr lang="ko-KR" altLang="en-US" sz="1400" b="1" dirty="0"/>
              <a:t>데이터 수집 및 처리 시스템 소개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b="1" dirty="0" smtClean="0"/>
              <a:t>2</a:t>
            </a:r>
            <a:r>
              <a:rPr lang="ko-KR" altLang="en-US" sz="1400" b="1" dirty="0"/>
              <a:t>회차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유저 </a:t>
            </a:r>
            <a:r>
              <a:rPr lang="en-US" altLang="ko-KR" sz="1400" b="1" dirty="0"/>
              <a:t>Funnel </a:t>
            </a:r>
            <a:r>
              <a:rPr lang="ko-KR" altLang="en-US" sz="1400" b="1" dirty="0"/>
              <a:t>분석을 통해 이탈 구간 개선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b="1" dirty="0" smtClean="0"/>
              <a:t>3</a:t>
            </a:r>
            <a:r>
              <a:rPr lang="ko-KR" altLang="en-US" sz="1400" b="1" dirty="0"/>
              <a:t>회차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결제 예측 모델을 통한 결제율 </a:t>
            </a:r>
            <a:r>
              <a:rPr lang="ko-KR" altLang="en-US" sz="1400" b="1" dirty="0" smtClean="0"/>
              <a:t>제고</a:t>
            </a: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b="1" dirty="0" smtClean="0"/>
              <a:t>4</a:t>
            </a:r>
            <a:r>
              <a:rPr lang="ko-KR" altLang="en-US" sz="1400" b="1" dirty="0"/>
              <a:t>회차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신규 비즈니스 지표 </a:t>
            </a:r>
            <a:r>
              <a:rPr lang="ko-KR" altLang="en-US" sz="1400" b="1" dirty="0" smtClean="0"/>
              <a:t>개발</a:t>
            </a: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b="1" dirty="0" smtClean="0"/>
              <a:t>5</a:t>
            </a:r>
            <a:r>
              <a:rPr lang="ko-KR" altLang="en-US" sz="1400" b="1" dirty="0"/>
              <a:t>회차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랭킹 및 추천 로직 </a:t>
            </a:r>
            <a:r>
              <a:rPr lang="ko-KR" altLang="en-US" sz="1400" b="1" dirty="0" smtClean="0"/>
              <a:t>설계</a:t>
            </a: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mr-IN" altLang="ko-KR" sz="1400" b="1" dirty="0" smtClean="0"/>
              <a:t>6</a:t>
            </a:r>
            <a:r>
              <a:rPr lang="ko-KR" altLang="mr-IN" sz="1400" b="1" dirty="0" smtClean="0"/>
              <a:t>회차</a:t>
            </a:r>
            <a:r>
              <a:rPr lang="mr-IN" altLang="ko-KR" sz="1400" b="1" dirty="0" smtClean="0"/>
              <a:t>:</a:t>
            </a:r>
            <a:r>
              <a:rPr lang="ko-KR" altLang="en-US" sz="1400" b="1" dirty="0" smtClean="0"/>
              <a:t> </a:t>
            </a:r>
            <a:r>
              <a:rPr lang="ko-KR" altLang="mr-IN" sz="1400" b="1" dirty="0" smtClean="0"/>
              <a:t>개별 프로젝트</a:t>
            </a:r>
            <a:r>
              <a:rPr lang="en-US" altLang="ko-KR" sz="1400" b="1" dirty="0" smtClean="0"/>
              <a:t>(1)</a:t>
            </a:r>
            <a:endParaRPr lang="en-US" altLang="ko-KR" sz="1400" b="1" dirty="0"/>
          </a:p>
          <a:p>
            <a:pPr marL="285750" indent="-285750">
              <a:buFont typeface="Arial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b="1" dirty="0" smtClean="0"/>
              <a:t>7</a:t>
            </a:r>
            <a:r>
              <a:rPr lang="ko-KR" altLang="en-US" sz="1400" b="1" dirty="0" smtClean="0"/>
              <a:t>회차</a:t>
            </a:r>
            <a:r>
              <a:rPr lang="en-US" altLang="ko-KR" sz="1400" b="1" dirty="0" smtClean="0"/>
              <a:t>:</a:t>
            </a:r>
            <a:r>
              <a:rPr lang="ko-KR" altLang="en-US" sz="1400" b="1" dirty="0" smtClean="0"/>
              <a:t> 개별 프로젝트</a:t>
            </a:r>
            <a:r>
              <a:rPr lang="en-US" altLang="ko-KR" sz="1400" b="1" dirty="0" smtClean="0"/>
              <a:t>(2)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b="1" dirty="0"/>
          </a:p>
          <a:p>
            <a:pPr marL="285750" indent="-285750">
              <a:buFont typeface="Arial" charset="0"/>
              <a:buChar char="•"/>
            </a:pPr>
            <a:r>
              <a:rPr lang="en-US" altLang="ko-KR" sz="1400" b="1" dirty="0" smtClean="0"/>
              <a:t>8</a:t>
            </a:r>
            <a:r>
              <a:rPr lang="ko-KR" altLang="en-US" sz="1400" b="1" dirty="0" smtClean="0"/>
              <a:t>회차</a:t>
            </a:r>
            <a:r>
              <a:rPr lang="en-US" altLang="ko-KR" sz="1400" b="1" dirty="0" smtClean="0"/>
              <a:t>:</a:t>
            </a:r>
            <a:r>
              <a:rPr lang="ko-KR" altLang="en-US" sz="1400" b="1" dirty="0" smtClean="0"/>
              <a:t> 개별 프로젝트 및 발표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b="1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1027912" y="2516177"/>
            <a:ext cx="4168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/>
          <p:cNvCxnSpPr/>
          <p:nvPr/>
        </p:nvCxnSpPr>
        <p:spPr>
          <a:xfrm>
            <a:off x="1027912" y="4226210"/>
            <a:ext cx="4168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분석 실무 이해 </a:t>
            </a:r>
            <a:r>
              <a:rPr kumimoji="1" lang="en-US" altLang="ko-KR" dirty="0" smtClean="0">
                <a:solidFill>
                  <a:schemeClr val="bg1"/>
                </a:solidFill>
              </a:rPr>
              <a:t>part1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15637" y="581891"/>
            <a:ext cx="68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01. </a:t>
            </a:r>
            <a:r>
              <a:rPr lang="ko-KR" altLang="en-US" sz="2000" b="1" dirty="0"/>
              <a:t>분석 실무에 대한 이해 </a:t>
            </a:r>
            <a:r>
              <a:rPr lang="en-US" altLang="ko-KR" sz="2000" b="1" dirty="0"/>
              <a:t>Part 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78724" y="1608433"/>
            <a:ext cx="98752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Malgun Gothic" charset="-127"/>
              </a:rPr>
              <a:t>목적</a:t>
            </a:r>
            <a:endParaRPr lang="en-US" altLang="ko-KR" sz="1600" b="1" dirty="0" smtClean="0">
              <a:solidFill>
                <a:srgbClr val="000000"/>
              </a:solidFill>
              <a:latin typeface="Malgun Gothic" charset="-127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분석 </a:t>
            </a:r>
            <a:r>
              <a:rPr lang="ko-KR" altLang="en-US" sz="1200" dirty="0">
                <a:latin typeface="Malgun Gothic" charset="-127"/>
              </a:rPr>
              <a:t>실무의 </a:t>
            </a:r>
            <a:r>
              <a:rPr lang="ko-KR" altLang="en-US" sz="1200" b="1" dirty="0">
                <a:latin typeface="Malgun Gothic" charset="-127"/>
              </a:rPr>
              <a:t>예시와 주요 개념</a:t>
            </a:r>
            <a:r>
              <a:rPr lang="en-US" altLang="ko-KR" sz="1200" b="1" dirty="0">
                <a:latin typeface="Malgun Gothic" charset="-127"/>
              </a:rPr>
              <a:t>, </a:t>
            </a:r>
            <a:r>
              <a:rPr lang="ko-KR" altLang="en-US" sz="1200" b="1" dirty="0">
                <a:latin typeface="Malgun Gothic" charset="-127"/>
              </a:rPr>
              <a:t>프로세스 전반과 세부 업무</a:t>
            </a:r>
            <a:r>
              <a:rPr lang="ko-KR" altLang="en-US" sz="1200" dirty="0">
                <a:latin typeface="Malgun Gothic" charset="-127"/>
              </a:rPr>
              <a:t>별 중요 사항에 대해 이해한다</a:t>
            </a:r>
            <a:r>
              <a:rPr lang="en-US" altLang="ko-KR" sz="1200" dirty="0">
                <a:latin typeface="Malgun Gothic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latin typeface="Malgun Gothic" charset="-127"/>
              </a:rPr>
              <a:t> 분석가의 </a:t>
            </a:r>
            <a:r>
              <a:rPr lang="ko-KR" altLang="en-US" sz="1200" b="1" dirty="0">
                <a:latin typeface="Malgun Gothic" charset="-127"/>
              </a:rPr>
              <a:t>업무 환경와 팀구조를 이해하고</a:t>
            </a:r>
            <a:r>
              <a:rPr lang="en-US" altLang="ko-KR" sz="1200" b="1" dirty="0">
                <a:latin typeface="Malgun Gothic" charset="-127"/>
              </a:rPr>
              <a:t>, </a:t>
            </a:r>
            <a:r>
              <a:rPr lang="ko-KR" altLang="en-US" sz="1200" b="1" dirty="0">
                <a:latin typeface="Malgun Gothic" charset="-127"/>
              </a:rPr>
              <a:t>협업의 중요성</a:t>
            </a:r>
            <a:r>
              <a:rPr lang="ko-KR" altLang="en-US" sz="1200" dirty="0">
                <a:latin typeface="Malgun Gothic" charset="-127"/>
              </a:rPr>
              <a:t>을 인지한다</a:t>
            </a:r>
            <a:r>
              <a:rPr lang="en-US" altLang="ko-KR" sz="1200" dirty="0">
                <a:latin typeface="Malgun Gothic" charset="-127"/>
              </a:rPr>
              <a:t>.  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latin typeface="Malgun Gothic" charset="-127"/>
              </a:rPr>
              <a:t> 문제 </a:t>
            </a:r>
            <a:r>
              <a:rPr lang="ko-KR" altLang="en-US" sz="1200" dirty="0">
                <a:latin typeface="Malgun Gothic" charset="-127"/>
              </a:rPr>
              <a:t>정의 및 커뮤니케이션 등 </a:t>
            </a:r>
            <a:r>
              <a:rPr lang="ko-KR" altLang="en-US" sz="1200" b="1" dirty="0">
                <a:latin typeface="Malgun Gothic" charset="-127"/>
              </a:rPr>
              <a:t>소프트 역량</a:t>
            </a:r>
            <a:r>
              <a:rPr lang="en-US" altLang="ko-KR" sz="1200" b="1" dirty="0">
                <a:latin typeface="Malgun Gothic" charset="-127"/>
              </a:rPr>
              <a:t>/</a:t>
            </a:r>
            <a:r>
              <a:rPr lang="ko-KR" altLang="en-US" sz="1200" b="1" dirty="0">
                <a:latin typeface="Malgun Gothic" charset="-127"/>
              </a:rPr>
              <a:t>스킬</a:t>
            </a:r>
            <a:r>
              <a:rPr lang="ko-KR" altLang="en-US" sz="1200" dirty="0">
                <a:latin typeface="Malgun Gothic" charset="-127"/>
              </a:rPr>
              <a:t>의 역량을 높인다</a:t>
            </a:r>
            <a:r>
              <a:rPr lang="en-US" altLang="ko-KR" sz="1200" dirty="0">
                <a:latin typeface="Malgun Gothic" charset="-127"/>
              </a:rPr>
              <a:t>.</a:t>
            </a:r>
          </a:p>
          <a:p>
            <a:endParaRPr lang="en-US" altLang="ko-KR" sz="1200" b="1" dirty="0" smtClean="0">
              <a:latin typeface="Malgun Gothic" charset="-127"/>
            </a:endParaRPr>
          </a:p>
          <a:p>
            <a:r>
              <a:rPr lang="ko-KR" altLang="en-US" sz="1600" b="1" dirty="0" smtClean="0">
                <a:latin typeface="Malgun Gothic" charset="-127"/>
              </a:rPr>
              <a:t>목차</a:t>
            </a:r>
            <a:endParaRPr lang="en-US" altLang="ko-KR" sz="1600" b="1" dirty="0" smtClean="0">
              <a:latin typeface="Malgun Gothic" charset="-127"/>
            </a:endParaRPr>
          </a:p>
          <a:p>
            <a:endParaRPr lang="ko-KR" altLang="en-US" sz="1200" b="1" dirty="0">
              <a:solidFill>
                <a:srgbClr val="000000"/>
              </a:solidFill>
              <a:latin typeface="Malgun Gothic" charset="-127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분석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주제 예시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분석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프로세스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팀구성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및 역할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분석툴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및 환경 소개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소프트 </a:t>
            </a:r>
            <a:r>
              <a:rPr lang="ko-KR" altLang="en-US" sz="1200" dirty="0">
                <a:solidFill>
                  <a:srgbClr val="000000"/>
                </a:solidFill>
                <a:latin typeface="Malgun Gothic" charset="-127"/>
              </a:rPr>
              <a:t>역량</a:t>
            </a: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Malgun Gothic" charset="-127"/>
              </a:rPr>
              <a:t> 마치며</a:t>
            </a:r>
            <a:endParaRPr lang="ko-KR" altLang="en-US" sz="1200" b="0" i="0" dirty="0">
              <a:solidFill>
                <a:srgbClr val="000000"/>
              </a:solidFill>
              <a:effectLst/>
              <a:latin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2748</Words>
  <Application>Microsoft Macintosh PowerPoint</Application>
  <PresentationFormat>와이드스크린</PresentationFormat>
  <Paragraphs>545</Paragraphs>
  <Slides>40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Helvetica</vt:lpstr>
      <vt:lpstr>Malgun Gothic</vt:lpstr>
      <vt:lpstr>Mangal</vt:lpstr>
      <vt:lpstr>Wingdings</vt:lpstr>
      <vt:lpstr>Arial</vt:lpstr>
      <vt:lpstr>Office 테마</vt:lpstr>
      <vt:lpstr>데이터 사이언스 Extension SCHOOL -3학기-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분석 실무 이해 part1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분석 실무 이해 p2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수고하셨습니다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171</cp:revision>
  <dcterms:created xsi:type="dcterms:W3CDTF">2017-11-08T04:36:09Z</dcterms:created>
  <dcterms:modified xsi:type="dcterms:W3CDTF">2018-08-17T05:55:14Z</dcterms:modified>
</cp:coreProperties>
</file>