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54A2B-BF8D-44F9-9BAA-BEB6E263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E3FC6-7C75-47B7-AC01-DC337D4C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EB53C-A8CE-4945-BE40-2C0FFD5C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DFF24-A532-49C7-9395-5C9448AE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47B7B-F2A7-493E-9935-83C5169A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7FA3C-D2A8-4F8E-9D31-256A6E48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BC84B-9B34-4506-B5D6-198BACE34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F7C36-6EBA-42B2-AF23-847E0D2D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12FB5-E10C-4B29-A15C-56B9AEFF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24C0-B58E-4B7A-88A4-64AEE308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DD808A-174F-42CC-B47C-D70623507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A898B-A8D5-47BD-A64F-3269D4E15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4A4A-E503-4BB3-BDDC-516E034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17126-FE6A-4736-8746-147DC7E9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343FE-1CF2-473D-AEB1-50D02EE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7C3E2-F7F5-48A3-B1C1-3A4A0081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EB5B7-04D4-4383-B393-5A482960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4397-E235-4C50-B546-7EC43B82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73B2C-C8D8-459C-A1DA-E2D1C6E5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2C1A0-E196-4925-9378-FD5AB64E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7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F576C-8A6F-4E5F-ACA1-1E147E78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19489-FDD7-4AE5-89F3-69454DD4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C27A1-FE3B-498B-B582-FFD8C31B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9480B-1657-4E96-A592-99CD3BEE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371A0-56D0-43E7-8308-F288CC82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9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D0CA7-8E22-4317-A9D0-B059644E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144BA-DD75-4C7A-93EA-396622671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1615D-6F24-445A-AACF-6A11BC86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8928A-AFB9-4656-A5C1-6D77DB1E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E91BB-25FE-49BA-B59E-C06C6C8E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994C9-D72E-4E12-94E6-260FF2B6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8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CE768-04E3-4E71-985C-53B7ACE6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84EB6-0E61-4C9E-834C-ED0AE194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1D4D5-AB39-408C-9378-A3D6B38D7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0DF78-367C-453D-A765-D13F69069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714BA4-86A5-421B-BFF6-6E962B818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BB6184-276E-4122-A12C-A9FC5E3C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533B6-149E-4A3F-AB52-23736E0E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B6ED6-AD11-4552-9734-D8228C1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4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83559-A5F0-40EE-84C9-9A6C30AD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F9DB0C-A088-417C-AC1F-FECE4A3D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FCDE0A-DD2E-4320-9026-E0272B86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29D4ED-5D82-42F0-8214-BDA638C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7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5BAFFE-1B8D-410F-A44E-6D120534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2BFC9-DE19-4745-A376-B097C9FA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BDFD5-AC53-4A1F-87C4-8A11F4EC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26A5-DD3E-461F-A504-E8BA69F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814FE-B46E-4381-A978-93D79814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F1D4C-8163-4577-868E-46D2BA99A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B689A-0BB3-4299-BC9C-A55DB345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D2013-CC3C-4A72-90E9-8CB091FD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98EA4-4753-4093-BAD5-F43DB872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CFE57-4062-4BE1-B3B7-B0582DAA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5FB670-254A-4B8C-B931-D35D34ED7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5F763-A2A1-49CF-89DD-AF219E46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10915-DCF6-4EC9-90E9-9225C41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904D8-3070-4C8E-B1BE-6F2B0BF4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EEA67-10E7-4881-A61C-E90F8A3C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2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C5B99-E7E8-4B16-A6CE-2B4E28EB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8B7E8-6543-445F-A67F-5C4614D0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9C5E7-7D74-4451-A070-52C3C341F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7E16-67DD-44D8-92A1-0CDD4BC90B0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FDF5-15CE-41ED-929F-46AB442AF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76E2-9F2E-404C-8B76-DB16350A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D857-B00B-4AE8-AAB7-CF4BE7341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ngruize@smail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tf-wiki.github.io/ctf-wiki/pwn/readme-z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lopsled/pwntools" TargetMode="External"/><Relationship Id="rId2" Type="http://schemas.openxmlformats.org/officeDocument/2006/relationships/hyperlink" Target="https://github.com/longld/ped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vid942j/one_gadget" TargetMode="External"/><Relationship Id="rId4" Type="http://schemas.openxmlformats.org/officeDocument/2006/relationships/hyperlink" Target="https://github.com/JonathanSalwan/ROPgadg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77323-0B8E-4311-9BEE-49120446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PWN</a:t>
            </a:r>
            <a:r>
              <a:rPr lang="zh-CN" altLang="en-US" dirty="0"/>
              <a:t>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B3656-8528-4526-A3AE-EC88FD08A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17385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唐瑞泽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tangruize@smail.nju.edu.cn</a:t>
            </a:r>
            <a:endParaRPr lang="en-US" altLang="zh-CN" dirty="0"/>
          </a:p>
          <a:p>
            <a:r>
              <a:rPr lang="en-US" altLang="zh-CN" dirty="0"/>
              <a:t>2019/12/02 </a:t>
            </a:r>
          </a:p>
        </p:txBody>
      </p:sp>
    </p:spTree>
    <p:extLst>
      <p:ext uri="{BB962C8B-B14F-4D97-AF65-F5344CB8AC3E}">
        <p14:creationId xmlns:p14="http://schemas.microsoft.com/office/powerpoint/2010/main" val="131126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F94E2-502D-4464-B39A-97CD34BF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return2text</a:t>
            </a:r>
            <a:r>
              <a:rPr lang="zh-CN" altLang="en-US" dirty="0"/>
              <a:t>实战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D256D6-EFA6-48BF-B085-87578B108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6"/>
            <a:ext cx="3730508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return2text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.c</a:t>
            </a:r>
            <a:b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&lt;stdlib.h&gt;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&lt;time.h&gt;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secure()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secretcode;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srand(time(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secretcode = rand();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scanf(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&amp;input);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 == secretcode)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"/bin/sh"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43B9B0-A248-4050-B03E-B9319DA922FA}"/>
              </a:ext>
            </a:extLst>
          </p:cNvPr>
          <p:cNvSpPr/>
          <p:nvPr/>
        </p:nvSpPr>
        <p:spPr>
          <a:xfrm>
            <a:off x="5155932" y="201613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char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buf;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setvbuf(</a:t>
            </a:r>
            <a:r>
              <a:rPr lang="zh-CN" altLang="zh-CN" b="1" dirty="0">
                <a:solidFill>
                  <a:srgbClr val="1F542E"/>
                </a:solidFill>
                <a:latin typeface="Consolas" panose="020B0609020204030204" pitchFamily="49" charset="0"/>
              </a:rPr>
              <a:t>stdout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setvbuf(</a:t>
            </a:r>
            <a:r>
              <a:rPr lang="zh-CN" altLang="zh-CN" b="1" dirty="0">
                <a:solidFill>
                  <a:srgbClr val="1F542E"/>
                </a:solidFill>
                <a:latin typeface="Consolas" panose="020B0609020204030204" pitchFamily="49" charset="0"/>
              </a:rPr>
              <a:t>stdin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"There is something amazing here, do you know anything?"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gets((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char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*)&amp;buf);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"Maybe I will tell you next time!"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14800E3-94F9-4D69-8068-FA0A22851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BA44-E5D5-4483-AD8F-4A2C85CD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ret2shellcode</a:t>
            </a:r>
            <a:r>
              <a:rPr lang="zh-CN" altLang="en-US" dirty="0"/>
              <a:t>实战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15F299-65D8-46C5-9D82-1E4F2652B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8"/>
            <a:ext cx="575670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ret2shellcode.</a:t>
            </a:r>
            <a:r>
              <a:rPr kumimoji="0" lang="en-US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&lt;string.h&gt;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buf2[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setvbuf(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setvbuf(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puts(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 system for you this time !!!"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gets(s);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strncpy(buf2, s,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0x64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printf(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"bye bye ~"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9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7B1DF-707F-4E14-9605-36FA10B9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ret2syscall</a:t>
            </a:r>
            <a:r>
              <a:rPr lang="zh-CN" altLang="en-US" dirty="0"/>
              <a:t>实战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85FC45-2C26-4A2D-A467-EB0C6F90B7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5"/>
            <a:ext cx="714971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rop.c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&lt;stdlib.h&gt;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setvbuf(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setvbuf(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puts(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"This time, no system() and NO SHELLCODE!!!"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puts(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"What do you plan to do?"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gets(buf);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9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60594-19AF-4760-8161-00F5B2FA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格式化字符串实战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7DF6D7-F7C6-4676-A593-875FBF11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384" y="891044"/>
            <a:ext cx="6136616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overwrite.c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789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printf(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%p\n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&amp;c);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scanf(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printf(s);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puts(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"modified c."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puts(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"modified a for a small number."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0x12345678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puts(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"modified b for a big number!"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48D55A-43E3-4B95-A1ED-FE01CE72F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400" y="2601883"/>
            <a:ext cx="600997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leakmemory.c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0x22222222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 = -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scanf(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printf(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%08x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%08x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%08x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a, b, c, s);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printf(s);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5A0DB-0180-4181-A9B6-AE882097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PWN</a:t>
            </a:r>
            <a:r>
              <a:rPr lang="zh-CN" altLang="en-US" dirty="0"/>
              <a:t>基础知识回顾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8356C-5FCB-4BB7-B004-22403466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r>
              <a:rPr lang="en-US" altLang="zh-CN" dirty="0"/>
              <a:t>PLT/GOT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/>
              <a:t>ROP</a:t>
            </a:r>
          </a:p>
          <a:p>
            <a:r>
              <a:rPr lang="zh-CN" altLang="en-US" dirty="0"/>
              <a:t>格式化字符串</a:t>
            </a:r>
            <a:endParaRPr lang="en-US" altLang="zh-CN" dirty="0"/>
          </a:p>
          <a:p>
            <a:r>
              <a:rPr lang="en-US" altLang="zh-CN" dirty="0" err="1"/>
              <a:t>libc</a:t>
            </a:r>
            <a:r>
              <a:rPr lang="zh-CN" altLang="en-US" dirty="0"/>
              <a:t>堆利用</a:t>
            </a:r>
            <a:endParaRPr lang="en-US" altLang="zh-CN" dirty="0"/>
          </a:p>
          <a:p>
            <a:r>
              <a:rPr lang="zh-CN" altLang="en-US" dirty="0"/>
              <a:t>相关工具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7AC329-7EF8-44D4-A7BB-62C2B721E006}"/>
              </a:ext>
            </a:extLst>
          </p:cNvPr>
          <p:cNvSpPr txBox="1"/>
          <p:nvPr/>
        </p:nvSpPr>
        <p:spPr>
          <a:xfrm>
            <a:off x="5725885" y="1937657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参考资料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hlinkClick r:id="rId2"/>
              </a:rPr>
              <a:t>https://ctf-wiki.github.io/ctf-wiki/pwn/readme-zh/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25DF1A-7B69-4D4B-A0B9-BAAD19D3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78" y="2765689"/>
            <a:ext cx="5754407" cy="26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E5925-D43D-4BAD-BDD1-013A41C6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EF539-EE80-4C24-95AA-DFBE5E0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3229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基础知识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数据结构</a:t>
            </a:r>
            <a:r>
              <a:rPr lang="en-US" altLang="zh-CN" dirty="0"/>
              <a:t>: </a:t>
            </a:r>
            <a:r>
              <a:rPr lang="zh-CN" altLang="en-US" dirty="0"/>
              <a:t>后进先出</a:t>
            </a:r>
            <a:endParaRPr lang="en-US" altLang="zh-CN" dirty="0"/>
          </a:p>
          <a:p>
            <a:pPr lvl="1"/>
            <a:r>
              <a:rPr lang="zh-CN" altLang="en-US" dirty="0"/>
              <a:t>栈帧结构</a:t>
            </a:r>
            <a:r>
              <a:rPr lang="en-US" altLang="zh-CN" dirty="0"/>
              <a:t>: </a:t>
            </a:r>
            <a:r>
              <a:rPr lang="zh-CN" altLang="en-US" dirty="0"/>
              <a:t>局部变量</a:t>
            </a:r>
            <a:r>
              <a:rPr lang="en-US" altLang="zh-CN" dirty="0"/>
              <a:t>, </a:t>
            </a:r>
            <a:r>
              <a:rPr lang="zh-CN" altLang="en-US" dirty="0"/>
              <a:t>返回地址</a:t>
            </a:r>
            <a:r>
              <a:rPr lang="en-US" altLang="zh-CN" dirty="0"/>
              <a:t>, </a:t>
            </a:r>
            <a:r>
              <a:rPr lang="zh-CN" altLang="en-US" dirty="0"/>
              <a:t>函数参数等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语言函数调用约定</a:t>
            </a:r>
          </a:p>
          <a:p>
            <a:endParaRPr lang="en-US" altLang="zh-CN" dirty="0"/>
          </a:p>
          <a:p>
            <a:r>
              <a:rPr lang="zh-CN" altLang="en-US" dirty="0"/>
              <a:t>攻击方式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栈溢出攻击</a:t>
            </a:r>
            <a:endParaRPr lang="en-US" altLang="zh-CN" dirty="0"/>
          </a:p>
          <a:p>
            <a:pPr lvl="1"/>
            <a:r>
              <a:rPr lang="zh-CN" altLang="en-US" dirty="0"/>
              <a:t>利用栈内残留数据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04BE4-E802-44F5-8AC2-E3B0C832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63" y="1690688"/>
            <a:ext cx="6287991" cy="419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7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DA683-CF9F-458D-B617-3164364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PLT/GOT</a:t>
            </a:r>
            <a:r>
              <a:rPr lang="zh-CN" altLang="en-US" dirty="0"/>
              <a:t>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A9F2A-B725-473F-A301-0ED57421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810" cy="4351338"/>
          </a:xfrm>
        </p:spPr>
        <p:txBody>
          <a:bodyPr/>
          <a:lstStyle/>
          <a:p>
            <a:r>
              <a:rPr lang="zh-CN" altLang="en-US" dirty="0"/>
              <a:t>基础知识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重定位技术</a:t>
            </a:r>
            <a:r>
              <a:rPr lang="en-US" altLang="zh-CN" dirty="0"/>
              <a:t>, </a:t>
            </a:r>
            <a:r>
              <a:rPr lang="zh-CN" altLang="en-US" dirty="0"/>
              <a:t>用于动态链接库的函数调用</a:t>
            </a:r>
            <a:endParaRPr lang="en-US" altLang="zh-CN" dirty="0"/>
          </a:p>
          <a:p>
            <a:pPr lvl="1"/>
            <a:r>
              <a:rPr lang="en-US" altLang="zh-CN" dirty="0"/>
              <a:t>PLT: </a:t>
            </a:r>
            <a:r>
              <a:rPr lang="zh-CN" altLang="en-US" dirty="0"/>
              <a:t>函数延迟绑定</a:t>
            </a:r>
            <a:r>
              <a:rPr lang="en-US" altLang="zh-CN" dirty="0"/>
              <a:t>, </a:t>
            </a:r>
            <a:r>
              <a:rPr lang="zh-CN" altLang="en-US" dirty="0"/>
              <a:t>存储了许多小段代码</a:t>
            </a:r>
            <a:endParaRPr lang="en-US" altLang="zh-CN" dirty="0"/>
          </a:p>
          <a:p>
            <a:pPr lvl="1"/>
            <a:r>
              <a:rPr lang="en-US" altLang="zh-CN" dirty="0"/>
              <a:t>GOT: </a:t>
            </a:r>
            <a:r>
              <a:rPr lang="zh-CN" altLang="en-US" dirty="0"/>
              <a:t>定位全局函数地址</a:t>
            </a:r>
            <a:r>
              <a:rPr lang="en-US" altLang="zh-CN" dirty="0"/>
              <a:t>, </a:t>
            </a:r>
            <a:r>
              <a:rPr lang="zh-CN" altLang="en-US" dirty="0"/>
              <a:t>存储了函数的地址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攻击方法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劫持</a:t>
            </a:r>
            <a:r>
              <a:rPr lang="en-US" altLang="zh-CN" dirty="0"/>
              <a:t>GOT</a:t>
            </a:r>
            <a:r>
              <a:rPr lang="zh-CN" altLang="en-US" dirty="0"/>
              <a:t>表项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3A030E7-41DE-46E2-AEFB-59A8537FB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57" y="1825625"/>
            <a:ext cx="6355958" cy="421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2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53CF3-ED78-4A58-A810-D0957774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AC0D5-77BD-4061-AACB-8B9B370B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基础知识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栈溢出基础上</a:t>
            </a:r>
            <a:endParaRPr lang="en-US" altLang="zh-CN" dirty="0"/>
          </a:p>
          <a:p>
            <a:pPr lvl="1"/>
            <a:r>
              <a:rPr lang="zh-CN" altLang="en-US" dirty="0"/>
              <a:t>利用程序的小片段代码</a:t>
            </a:r>
            <a:endParaRPr lang="en-US" altLang="zh-CN" dirty="0"/>
          </a:p>
          <a:p>
            <a:pPr lvl="1"/>
            <a:r>
              <a:rPr lang="zh-CN" altLang="en-US" dirty="0"/>
              <a:t>修改寄存器或变量</a:t>
            </a:r>
            <a:endParaRPr lang="en-US" altLang="zh-CN" dirty="0"/>
          </a:p>
          <a:p>
            <a:pPr lvl="1"/>
            <a:r>
              <a:rPr lang="zh-CN" altLang="en-US" dirty="0"/>
              <a:t>最终控制整个执行流程</a:t>
            </a:r>
            <a:endParaRPr lang="en-US" altLang="zh-CN" dirty="0"/>
          </a:p>
          <a:p>
            <a:pPr lvl="1"/>
            <a:r>
              <a:rPr lang="zh-CN" altLang="en-US" dirty="0"/>
              <a:t>核心在于利用了</a:t>
            </a:r>
            <a:r>
              <a:rPr lang="en-US" altLang="zh-CN" dirty="0"/>
              <a:t>ret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攻击方法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ret2text: </a:t>
            </a:r>
            <a:r>
              <a:rPr lang="zh-CN" altLang="en-US" dirty="0"/>
              <a:t>控制程序本身的代码</a:t>
            </a:r>
            <a:endParaRPr lang="en-US" altLang="zh-CN" dirty="0"/>
          </a:p>
          <a:p>
            <a:pPr lvl="1"/>
            <a:r>
              <a:rPr lang="en-US" altLang="zh-CN" dirty="0"/>
              <a:t>ret2shellcode: </a:t>
            </a:r>
            <a:r>
              <a:rPr lang="zh-CN" altLang="en-US" dirty="0"/>
              <a:t>填充可执行代码</a:t>
            </a:r>
            <a:endParaRPr lang="en-US" altLang="zh-CN" dirty="0"/>
          </a:p>
          <a:p>
            <a:pPr lvl="1"/>
            <a:r>
              <a:rPr lang="en-US" altLang="zh-CN" dirty="0"/>
              <a:t>ret2syscall: </a:t>
            </a:r>
            <a:r>
              <a:rPr lang="zh-CN" altLang="en-US" dirty="0"/>
              <a:t>控制系统调用</a:t>
            </a:r>
            <a:endParaRPr lang="en-US" altLang="zh-CN" dirty="0"/>
          </a:p>
          <a:p>
            <a:pPr lvl="1"/>
            <a:r>
              <a:rPr lang="en-US" altLang="zh-CN" dirty="0"/>
              <a:t>ret2libc: </a:t>
            </a:r>
            <a:r>
              <a:rPr lang="zh-CN" altLang="en-US" dirty="0"/>
              <a:t>控制</a:t>
            </a:r>
            <a:r>
              <a:rPr lang="en-US" altLang="zh-CN" dirty="0" err="1"/>
              <a:t>libc</a:t>
            </a:r>
            <a:endParaRPr lang="en-US" altLang="zh-CN" dirty="0"/>
          </a:p>
        </p:txBody>
      </p:sp>
      <p:pic>
        <p:nvPicPr>
          <p:cNvPr id="4" name="Picture 4" descr="x64">
            <a:extLst>
              <a:ext uri="{FF2B5EF4-FFF2-40B4-BE49-F238E27FC236}">
                <a16:creationId xmlns:a16="http://schemas.microsoft.com/office/drawing/2014/main" id="{2EBFC0F2-359C-4701-BD58-888415A26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2245664"/>
            <a:ext cx="61341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9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989E-3A40-42E6-9164-7E521AD5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17E7F-34B1-4FEB-9C18-197C681B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scanf</a:t>
            </a:r>
            <a:r>
              <a:rPr lang="en-US" altLang="zh-CN" dirty="0"/>
              <a:t>/</a:t>
            </a:r>
            <a:r>
              <a:rPr lang="en-US" altLang="zh-CN" dirty="0" err="1"/>
              <a:t>printf</a:t>
            </a:r>
            <a:r>
              <a:rPr lang="zh-CN" altLang="en-US" dirty="0"/>
              <a:t>的用法</a:t>
            </a:r>
            <a:endParaRPr lang="en-US" altLang="zh-CN" dirty="0"/>
          </a:p>
          <a:p>
            <a:pPr lvl="1"/>
            <a:r>
              <a:rPr lang="zh-CN" altLang="en-US" dirty="0"/>
              <a:t>栈工作原理</a:t>
            </a:r>
            <a:endParaRPr lang="en-US" altLang="zh-CN" dirty="0"/>
          </a:p>
          <a:p>
            <a:pPr lvl="1"/>
            <a:r>
              <a:rPr lang="zh-CN" altLang="en-US" dirty="0"/>
              <a:t>第一个参数的格式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攻击方法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泄露内存信息</a:t>
            </a:r>
            <a:r>
              <a:rPr lang="en-US" altLang="zh-CN" dirty="0"/>
              <a:t>: %s %f %x </a:t>
            </a:r>
            <a:r>
              <a:rPr lang="en-US" altLang="zh-CN" b="1" dirty="0"/>
              <a:t>%</a:t>
            </a:r>
            <a:r>
              <a:rPr lang="en-US" altLang="zh-CN" b="1" i="1" dirty="0" err="1"/>
              <a:t>k</a:t>
            </a:r>
            <a:r>
              <a:rPr lang="en-US" altLang="zh-CN" b="1" dirty="0" err="1"/>
              <a:t>$p</a:t>
            </a:r>
            <a:r>
              <a:rPr lang="en-US" altLang="zh-CN" dirty="0"/>
              <a:t>(</a:t>
            </a:r>
            <a:r>
              <a:rPr lang="en-US" altLang="zh-CN" b="1" i="1" dirty="0"/>
              <a:t>k</a:t>
            </a:r>
            <a:r>
              <a:rPr lang="zh-CN" altLang="en-US" dirty="0"/>
              <a:t>为数字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覆盖内存</a:t>
            </a:r>
            <a:r>
              <a:rPr lang="en-US" altLang="zh-CN" dirty="0"/>
              <a:t>: %n %</a:t>
            </a:r>
            <a:r>
              <a:rPr lang="en-US" altLang="zh-CN" dirty="0" err="1"/>
              <a:t>hn</a:t>
            </a:r>
            <a:r>
              <a:rPr lang="en-US" altLang="zh-CN" dirty="0"/>
              <a:t> %</a:t>
            </a:r>
            <a:r>
              <a:rPr lang="en-US" altLang="zh-CN" dirty="0" err="1"/>
              <a:t>hhn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50D024-1C29-4ECF-9F92-8E1C3568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8705"/>
            <a:ext cx="500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03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5E785-3161-499D-8557-662751FB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libc</a:t>
            </a:r>
            <a:r>
              <a:rPr lang="zh-CN" altLang="en-US" dirty="0"/>
              <a:t>堆利用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2938E-38A9-4B46-A1FB-1501B750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相关函数</a:t>
            </a:r>
            <a:r>
              <a:rPr lang="en-US" altLang="zh-CN" dirty="0"/>
              <a:t>malloc/free</a:t>
            </a:r>
            <a:r>
              <a:rPr lang="zh-CN" altLang="en-US" dirty="0"/>
              <a:t>工作原理</a:t>
            </a:r>
            <a:endParaRPr lang="en-US" altLang="zh-CN" dirty="0"/>
          </a:p>
          <a:p>
            <a:pPr lvl="1"/>
            <a:r>
              <a:rPr lang="zh-CN" altLang="en-US" dirty="0"/>
              <a:t>堆相关数据结构 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攻击方法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堆溢出</a:t>
            </a:r>
            <a:endParaRPr lang="en-US" altLang="zh-CN" dirty="0"/>
          </a:p>
          <a:p>
            <a:pPr lvl="1"/>
            <a:r>
              <a:rPr lang="en-US" altLang="zh-CN" dirty="0"/>
              <a:t>Use After Free</a:t>
            </a:r>
          </a:p>
          <a:p>
            <a:pPr lvl="1"/>
            <a:r>
              <a:rPr lang="zh-CN" altLang="en-US" dirty="0"/>
              <a:t>伪造</a:t>
            </a:r>
            <a:r>
              <a:rPr lang="en-US" altLang="zh-CN" dirty="0"/>
              <a:t>Chunk</a:t>
            </a:r>
          </a:p>
          <a:p>
            <a:pPr lvl="1"/>
            <a:endParaRPr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808DF152-06F8-47DF-85F7-9CE3400E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676945" cy="42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97549-0E85-4B82-ADE6-81C48617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EF24-6EE4-47B5-A362-4844AB8D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gdb</a:t>
            </a:r>
            <a:r>
              <a:rPr lang="en-US" altLang="zh-CN" dirty="0"/>
              <a:t>: </a:t>
            </a:r>
            <a:r>
              <a:rPr lang="zh-CN" altLang="en-US" dirty="0"/>
              <a:t>掌握基本调试技能</a:t>
            </a:r>
            <a:endParaRPr lang="en-US" altLang="zh-CN" dirty="0"/>
          </a:p>
          <a:p>
            <a:r>
              <a:rPr lang="en-US" altLang="zh-CN" dirty="0" err="1"/>
              <a:t>gdb-peda</a:t>
            </a:r>
            <a:r>
              <a:rPr lang="en-US" altLang="zh-CN" dirty="0"/>
              <a:t>: </a:t>
            </a:r>
            <a:r>
              <a:rPr lang="zh-CN" altLang="en-US" dirty="0"/>
              <a:t>方便调试的插件 </a:t>
            </a:r>
            <a:r>
              <a:rPr lang="en-US" altLang="zh-CN" sz="1600" dirty="0">
                <a:hlinkClick r:id="rId2"/>
              </a:rPr>
              <a:t>https://github.com/longld/peda</a:t>
            </a:r>
            <a:endParaRPr lang="en-US" altLang="zh-CN" dirty="0"/>
          </a:p>
          <a:p>
            <a:r>
              <a:rPr lang="en-US" altLang="zh-CN" dirty="0" err="1"/>
              <a:t>pwntools</a:t>
            </a:r>
            <a:r>
              <a:rPr lang="en-US" altLang="zh-CN" dirty="0"/>
              <a:t>: PWN</a:t>
            </a:r>
            <a:r>
              <a:rPr lang="zh-CN" altLang="en-US" dirty="0"/>
              <a:t>的利器 </a:t>
            </a:r>
            <a:r>
              <a:rPr lang="en-US" altLang="zh-CN" sz="1600" dirty="0">
                <a:hlinkClick r:id="rId3"/>
              </a:rPr>
              <a:t>https://github.com/Gallopsled/pwntools</a:t>
            </a:r>
            <a:endParaRPr lang="en-US" altLang="zh-CN" sz="1600" dirty="0"/>
          </a:p>
          <a:p>
            <a:r>
              <a:rPr lang="en-US" altLang="zh-CN" dirty="0" err="1"/>
              <a:t>checksec</a:t>
            </a:r>
            <a:r>
              <a:rPr lang="en-US" altLang="zh-CN" dirty="0"/>
              <a:t>: </a:t>
            </a:r>
            <a:r>
              <a:rPr lang="zh-CN" altLang="en-US" dirty="0"/>
              <a:t>得到程序的安全性和运行平台等信息</a:t>
            </a:r>
            <a:endParaRPr lang="en-US" altLang="zh-CN" dirty="0"/>
          </a:p>
          <a:p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readelf</a:t>
            </a:r>
            <a:r>
              <a:rPr lang="en-US" altLang="zh-CN" dirty="0"/>
              <a:t>: </a:t>
            </a:r>
            <a:r>
              <a:rPr lang="zh-CN" altLang="en-US" dirty="0"/>
              <a:t>得到</a:t>
            </a:r>
            <a:r>
              <a:rPr lang="en-US" altLang="zh-CN" dirty="0"/>
              <a:t>ELF</a:t>
            </a:r>
            <a:r>
              <a:rPr lang="zh-CN" altLang="en-US" dirty="0"/>
              <a:t>文件的关键信息</a:t>
            </a:r>
            <a:endParaRPr lang="en-US" altLang="zh-CN" dirty="0"/>
          </a:p>
          <a:p>
            <a:r>
              <a:rPr lang="en-US" altLang="zh-CN" dirty="0"/>
              <a:t>IDA: </a:t>
            </a:r>
            <a:r>
              <a:rPr lang="zh-CN" altLang="en-US" dirty="0"/>
              <a:t>强大的反编译分析工具</a:t>
            </a:r>
            <a:endParaRPr lang="en-US" altLang="zh-CN" dirty="0"/>
          </a:p>
          <a:p>
            <a:r>
              <a:rPr lang="en-US" altLang="zh-CN" dirty="0" err="1"/>
              <a:t>ROPgadget</a:t>
            </a:r>
            <a:r>
              <a:rPr lang="en-US" altLang="zh-CN" dirty="0"/>
              <a:t>: </a:t>
            </a:r>
            <a:r>
              <a:rPr lang="zh-CN" altLang="en-US" dirty="0"/>
              <a:t>强大的</a:t>
            </a:r>
            <a:r>
              <a:rPr lang="en-US" altLang="zh-CN" dirty="0"/>
              <a:t>ROP</a:t>
            </a:r>
            <a:r>
              <a:rPr lang="zh-CN" altLang="en-US" dirty="0"/>
              <a:t>利用工具 </a:t>
            </a:r>
            <a:r>
              <a:rPr lang="en-US" altLang="zh-CN" sz="1600" dirty="0">
                <a:hlinkClick r:id="rId4"/>
              </a:rPr>
              <a:t>https://github.com/JonathanSalwan/ROPgadget</a:t>
            </a:r>
            <a:endParaRPr lang="en-US" altLang="zh-CN" sz="1600" dirty="0"/>
          </a:p>
          <a:p>
            <a:r>
              <a:rPr lang="en-US" altLang="zh-CN" dirty="0" err="1"/>
              <a:t>one_gadget</a:t>
            </a:r>
            <a:r>
              <a:rPr lang="en-US" altLang="zh-CN" dirty="0"/>
              <a:t>: </a:t>
            </a:r>
            <a:r>
              <a:rPr lang="zh-CN" altLang="en-US" dirty="0"/>
              <a:t>找到</a:t>
            </a:r>
            <a:r>
              <a:rPr lang="en-US" altLang="zh-CN" dirty="0" err="1"/>
              <a:t>libc</a:t>
            </a:r>
            <a:r>
              <a:rPr lang="zh-CN" altLang="en-US" dirty="0"/>
              <a:t>中</a:t>
            </a:r>
            <a:r>
              <a:rPr lang="en-US" altLang="zh-CN" dirty="0"/>
              <a:t>exec(‘bin/</a:t>
            </a:r>
            <a:r>
              <a:rPr lang="en-US" altLang="zh-CN" dirty="0" err="1"/>
              <a:t>sh</a:t>
            </a:r>
            <a:r>
              <a:rPr lang="en-US" altLang="zh-CN" dirty="0"/>
              <a:t>’)</a:t>
            </a:r>
            <a:r>
              <a:rPr lang="zh-CN" altLang="en-US" dirty="0"/>
              <a:t>位置 </a:t>
            </a:r>
            <a:r>
              <a:rPr lang="en-US" altLang="zh-CN" sz="1600" dirty="0">
                <a:hlinkClick r:id="rId5"/>
              </a:rPr>
              <a:t>https://github.com/david942j/one_gadget</a:t>
            </a: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86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B3522-7E6E-461F-9B73-F710EF75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PLT/GOT</a:t>
            </a:r>
            <a:r>
              <a:rPr lang="zh-CN" altLang="en-US" dirty="0"/>
              <a:t>劫持实战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D96BBC-56FB-40B0-B162-8D71BF266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47792"/>
            <a:ext cx="5054589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passcode.c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&lt;stdlib.h&gt;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passcode1;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passcode2;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printf(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"enter passcode1 : 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scanf(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passcode1);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fflush(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"enter passcode2 : 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scanf(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passcode2);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printf(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"checking...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(passcode1==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338150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passcode2==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13371337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printf(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"Login OK!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printf(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"Login Failed!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exit(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97B48F-512E-44F8-84A7-30E711B79F64}"/>
              </a:ext>
            </a:extLst>
          </p:cNvPr>
          <p:cNvSpPr/>
          <p:nvPr/>
        </p:nvSpPr>
        <p:spPr>
          <a:xfrm>
            <a:off x="6051083" y="1386291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welcome(){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name[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"enter you name : 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scanf(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%100s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"Welcome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%s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"Toddler's Secure Login System 1.0 beta.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welcome();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login();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something after login...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"Now I can safely trust you that you have credential :)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41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1285</Words>
  <Application>Microsoft Office PowerPoint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PWN实战</vt:lpstr>
      <vt:lpstr>PWN基础知识回顾</vt:lpstr>
      <vt:lpstr>栈</vt:lpstr>
      <vt:lpstr>PLT/GOT表</vt:lpstr>
      <vt:lpstr>ROP</vt:lpstr>
      <vt:lpstr>格式化字符串</vt:lpstr>
      <vt:lpstr>libc堆利用</vt:lpstr>
      <vt:lpstr>相关工具</vt:lpstr>
      <vt:lpstr>PLT/GOT劫持实战</vt:lpstr>
      <vt:lpstr>return2text实战</vt:lpstr>
      <vt:lpstr>ret2shellcode实战</vt:lpstr>
      <vt:lpstr>ret2syscall实战</vt:lpstr>
      <vt:lpstr>格式化字符串实战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PWN实战</dc:title>
  <dc:creator>唐 瑞泽</dc:creator>
  <cp:lastModifiedBy>唐 瑞泽</cp:lastModifiedBy>
  <cp:revision>41</cp:revision>
  <dcterms:created xsi:type="dcterms:W3CDTF">2019-12-01T23:53:25Z</dcterms:created>
  <dcterms:modified xsi:type="dcterms:W3CDTF">2019-12-02T09:47:46Z</dcterms:modified>
</cp:coreProperties>
</file>