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6" r:id="rId2"/>
    <p:sldId id="408" r:id="rId3"/>
    <p:sldId id="390" r:id="rId4"/>
    <p:sldId id="391" r:id="rId5"/>
    <p:sldId id="395" r:id="rId6"/>
    <p:sldId id="394" r:id="rId7"/>
    <p:sldId id="396" r:id="rId8"/>
    <p:sldId id="397" r:id="rId9"/>
    <p:sldId id="398" r:id="rId10"/>
    <p:sldId id="389" r:id="rId11"/>
    <p:sldId id="367" r:id="rId12"/>
    <p:sldId id="405" r:id="rId13"/>
    <p:sldId id="368" r:id="rId14"/>
    <p:sldId id="370" r:id="rId15"/>
    <p:sldId id="406" r:id="rId16"/>
    <p:sldId id="383" r:id="rId17"/>
    <p:sldId id="384" r:id="rId18"/>
    <p:sldId id="401" r:id="rId19"/>
    <p:sldId id="402" r:id="rId20"/>
    <p:sldId id="404" r:id="rId21"/>
    <p:sldId id="385" r:id="rId22"/>
    <p:sldId id="407" r:id="rId23"/>
    <p:sldId id="371" r:id="rId24"/>
  </p:sldIdLst>
  <p:sldSz cx="9906000" cy="6858000" type="A4"/>
  <p:notesSz cx="6858000" cy="91884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28C8B14-1AB0-42C3-8DD3-2B40DCFF40D6}">
          <p14:sldIdLst>
            <p14:sldId id="276"/>
            <p14:sldId id="408"/>
          </p14:sldIdLst>
        </p14:section>
        <p14:section name="c arrays" id="{59727089-D8D8-49B6-8743-46670E2F697A}">
          <p14:sldIdLst>
            <p14:sldId id="390"/>
            <p14:sldId id="391"/>
            <p14:sldId id="395"/>
            <p14:sldId id="394"/>
            <p14:sldId id="396"/>
            <p14:sldId id="397"/>
            <p14:sldId id="398"/>
          </p14:sldIdLst>
        </p14:section>
        <p14:section name="strcpy" id="{3A53D99F-8685-4B63-BF27-417A86D4EC49}">
          <p14:sldIdLst>
            <p14:sldId id="389"/>
            <p14:sldId id="367"/>
            <p14:sldId id="405"/>
            <p14:sldId id="368"/>
            <p14:sldId id="370"/>
            <p14:sldId id="406"/>
            <p14:sldId id="383"/>
            <p14:sldId id="384"/>
            <p14:sldId id="401"/>
            <p14:sldId id="402"/>
            <p14:sldId id="404"/>
            <p14:sldId id="385"/>
            <p14:sldId id="407"/>
            <p14:sldId id="3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6"/>
    <a:srgbClr val="DE8703"/>
    <a:srgbClr val="F70991"/>
    <a:srgbClr val="FF8400"/>
    <a:srgbClr val="993300"/>
    <a:srgbClr val="00247D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 autoAdjust="0"/>
    <p:restoredTop sz="94660" autoAdjust="0"/>
  </p:normalViewPr>
  <p:slideViewPr>
    <p:cSldViewPr>
      <p:cViewPr>
        <p:scale>
          <a:sx n="130" d="100"/>
          <a:sy n="130" d="100"/>
        </p:scale>
        <p:origin x="-702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18082" bIns="0" numCol="1" anchor="ctr" anchorCtr="0" compatLnSpc="1">
            <a:prstTxWarp prst="textNoShape">
              <a:avLst/>
            </a:prstTxWarp>
          </a:bodyPr>
          <a:lstStyle>
            <a:lvl1pPr algn="ctr" defTabSz="73660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795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324613" bIns="0" numCol="1" anchor="ctr" anchorCtr="0" compatLnSpc="1">
            <a:prstTxWarp prst="textNoShape">
              <a:avLst/>
            </a:prstTxWarp>
          </a:bodyPr>
          <a:lstStyle>
            <a:lvl1pPr algn="r" defTabSz="736600"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460375"/>
            <a:ext cx="5149850" cy="356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58813" y="4135438"/>
            <a:ext cx="5622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834" tIns="43698" rIns="73834" bIns="43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0" y="0"/>
            <a:ext cx="4935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57182" tIns="44422" rIns="88841" bIns="44422">
            <a:spAutoFit/>
          </a:bodyPr>
          <a:lstStyle>
            <a:lvl1pPr marL="542925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000" smtClean="0">
                <a:latin typeface="Arial" charset="0"/>
              </a:rPr>
              <a:t>„&lt;Seminartitel&gt;“ </a:t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&lt;Vortragstitel&gt;</a:t>
            </a:r>
            <a:endParaRPr lang="de-DE" altLang="en-US" sz="3100" smtClean="0"/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4014788" y="0"/>
            <a:ext cx="28432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29633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de-DE" altLang="en-US" sz="1000" smtClean="0">
                <a:latin typeface="Arial" charset="0"/>
              </a:rPr>
              <a:t/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&lt;Datum&gt;</a:t>
            </a:r>
            <a:endParaRPr lang="de-DE" altLang="en-US" sz="3100" smtClean="0"/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0" y="8804275"/>
            <a:ext cx="33178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88841" bIns="44422">
            <a:spAutoFit/>
          </a:bodyPr>
          <a:lstStyle>
            <a:lvl1pPr marL="4508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200" smtClean="0"/>
              <a:t>© </a:t>
            </a:r>
            <a:r>
              <a:rPr lang="en-US" altLang="en-US" sz="1000" b="1" smtClean="0">
                <a:latin typeface="Arial" charset="0"/>
              </a:rPr>
              <a:t>Compass Security AG</a:t>
            </a:r>
            <a:endParaRPr lang="de-DE" altLang="en-US" sz="3100" smtClean="0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4470400" y="8804275"/>
            <a:ext cx="2387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46717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en-US" sz="1000" smtClean="0">
                <a:latin typeface="Arial" charset="0"/>
              </a:rPr>
              <a:t>Seite </a:t>
            </a:r>
            <a:fld id="{17D751CE-AEF4-479E-9B93-BB0BDE67F26B}" type="slidenum">
              <a:rPr lang="de-DE" altLang="en-US" sz="1000" smtClean="0"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0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0500" indent="-190500" algn="l" defTabSz="760413" rtl="0" eaLnBrk="0" fontAlgn="base" hangingPunct="0">
      <a:spcBef>
        <a:spcPts val="400"/>
      </a:spcBef>
      <a:spcAft>
        <a:spcPct val="0"/>
      </a:spcAft>
      <a:buSzPct val="75000"/>
      <a:buFont typeface="Wingdings" pitchFamily="2" charset="2"/>
      <a:buChar char="u"/>
      <a:tabLst>
        <a:tab pos="1143000" algn="l"/>
      </a:tabLs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76250" indent="-95250" algn="l" defTabSz="760413" rtl="0" eaLnBrk="0" fontAlgn="base" hangingPunct="0">
      <a:spcBef>
        <a:spcPts val="3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-93663" algn="l" defTabSz="760413" rtl="0" eaLnBrk="0" fontAlgn="base" hangingPunct="0">
      <a:spcBef>
        <a:spcPts val="200"/>
      </a:spcBef>
      <a:spcAft>
        <a:spcPct val="0"/>
      </a:spcAft>
      <a:buClr>
        <a:schemeClr val="tx1"/>
      </a:buClr>
      <a:buSzPct val="65000"/>
      <a:buFont typeface="Wingdings" pitchFamily="2" charset="2"/>
      <a:buChar char="¡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42988" indent="-92075" algn="l" defTabSz="760413" rtl="0" eaLnBrk="0" fontAlgn="base" hangingPunct="0">
      <a:spcBef>
        <a:spcPts val="200"/>
      </a:spcBef>
      <a:spcAft>
        <a:spcPct val="0"/>
      </a:spcAft>
      <a:buSzPct val="100000"/>
      <a:buChar char="–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31913" indent="-98425" algn="l" defTabSz="760413" rtl="0" eaLnBrk="0" fontAlgn="base" hangingPunct="0">
      <a:spcBef>
        <a:spcPts val="200"/>
      </a:spcBef>
      <a:spcAft>
        <a:spcPct val="0"/>
      </a:spcAft>
      <a:buChar char="•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895600" y="0"/>
            <a:ext cx="6324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endParaRPr lang="de-CH" altLang="en-US" sz="2400" smtClean="0">
              <a:latin typeface="Verdana" pitchFamily="34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6" name="Picture 27" descr="sidebar_or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17"/>
            <p:cNvSpPr>
              <a:spLocks noChangeArrowheads="1"/>
            </p:cNvSpPr>
            <p:nvPr/>
          </p:nvSpPr>
          <p:spPr bwMode="auto">
            <a:xfrm flipH="1">
              <a:off x="0" y="1616"/>
              <a:ext cx="145" cy="1950"/>
            </a:xfrm>
            <a:prstGeom prst="rect">
              <a:avLst/>
            </a:prstGeom>
            <a:solidFill>
              <a:srgbClr val="002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cxnSp>
        <p:nvCxnSpPr>
          <p:cNvPr id="8" name="Gerade Verbindung 16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600700" y="5937250"/>
            <a:ext cx="4111625" cy="865188"/>
            <a:chOff x="3853" y="3740"/>
            <a:chExt cx="2265" cy="545"/>
          </a:xfrm>
        </p:grpSpPr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5202" y="3740"/>
              <a:ext cx="91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Tel	+41 55 214 41 60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Fax 	+41 55 214 41 61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team@csnc.ch  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www.csnc.ch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853" y="3740"/>
              <a:ext cx="130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err="1" smtClean="0">
                  <a:solidFill>
                    <a:schemeClr val="bg2"/>
                  </a:solidFill>
                  <a:latin typeface="Avenir LT Std 45 Book" pitchFamily="34" charset="0"/>
                </a:rPr>
                <a:t>Compass</a:t>
              </a: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 Security Schweiz AG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Werkstrasse 20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Postfach 2038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CH-8645 Jona</a:t>
              </a:r>
            </a:p>
          </p:txBody>
        </p:sp>
      </p:grpSp>
      <p:pic>
        <p:nvPicPr>
          <p:cNvPr id="12" name="Picture 23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3988" y="4581525"/>
            <a:ext cx="6696075" cy="1201738"/>
          </a:xfrm>
        </p:spPr>
        <p:txBody>
          <a:bodyPr/>
          <a:lstStyle>
            <a:lvl1pPr marL="0" indent="0">
              <a:spcBef>
                <a:spcPct val="200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23988" y="2565400"/>
            <a:ext cx="6696075" cy="160496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8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188" y="0"/>
            <a:ext cx="2057400" cy="629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3988" y="0"/>
            <a:ext cx="6019800" cy="629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6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4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4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7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3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7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1035" name="Picture 35" descr="sidebar_60trans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hteck 13"/>
            <p:cNvSpPr>
              <a:spLocks noChangeArrowheads="1"/>
            </p:cNvSpPr>
            <p:nvPr/>
          </p:nvSpPr>
          <p:spPr bwMode="auto">
            <a:xfrm flipH="1">
              <a:off x="0" y="0"/>
              <a:ext cx="382" cy="397"/>
            </a:xfrm>
            <a:prstGeom prst="rect">
              <a:avLst/>
            </a:prstGeom>
            <a:solidFill>
              <a:srgbClr val="FF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23988" y="6473825"/>
            <a:ext cx="2430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© </a:t>
            </a:r>
            <a:r>
              <a:rPr lang="de-CH" altLang="en-US" sz="1200" dirty="0" err="1" smtClean="0">
                <a:solidFill>
                  <a:schemeClr val="bg2"/>
                </a:solidFill>
                <a:latin typeface="Avenir LT Std 45 Book" pitchFamily="34" charset="0"/>
              </a:rPr>
              <a:t>Compass</a:t>
            </a: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 Security Schweiz AG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8489950" y="64897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t>Slide </a:t>
            </a:r>
            <a:fld id="{0A82DF90-168F-4898-BC3B-5DDE1B284FBD}" type="slidenum"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pPr algn="r">
                <a:defRPr/>
              </a:pPr>
              <a:t>‹#›</a:t>
            </a:fld>
            <a:endParaRPr lang="en-US" altLang="en-US" sz="1200" smtClean="0">
              <a:solidFill>
                <a:schemeClr val="bg2"/>
              </a:solidFill>
              <a:latin typeface="Avenir LT Std 45 Book" pitchFamily="34" charset="0"/>
            </a:endParaRPr>
          </a:p>
        </p:txBody>
      </p:sp>
      <p:cxnSp>
        <p:nvCxnSpPr>
          <p:cNvPr id="1029" name="Gerade Verbindung 16"/>
          <p:cNvCxnSpPr>
            <a:cxnSpLocks noChangeShapeType="1"/>
          </p:cNvCxnSpPr>
          <p:nvPr/>
        </p:nvCxnSpPr>
        <p:spPr bwMode="auto">
          <a:xfrm>
            <a:off x="0" y="6453188"/>
            <a:ext cx="9896475" cy="26987"/>
          </a:xfrm>
          <a:prstGeom prst="line">
            <a:avLst/>
          </a:prstGeom>
          <a:noFill/>
          <a:ln w="19050" algn="ctr">
            <a:solidFill>
              <a:srgbClr val="FF8400">
                <a:alpha val="74901"/>
              </a:srgb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0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3988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</a:t>
            </a:r>
          </a:p>
          <a:p>
            <a:pPr lvl="1"/>
            <a:r>
              <a:rPr lang="en-US" altLang="en-US" smtClean="0"/>
              <a:t>Code</a:t>
            </a:r>
          </a:p>
          <a:p>
            <a:pPr lvl="2"/>
            <a:r>
              <a:rPr lang="en-US" altLang="en-US" smtClean="0"/>
              <a:t>Second Layer</a:t>
            </a:r>
          </a:p>
          <a:p>
            <a:pPr lvl="3"/>
            <a:r>
              <a:rPr lang="en-US" altLang="en-US" smtClean="0"/>
              <a:t>Third Layer</a:t>
            </a:r>
          </a:p>
          <a:p>
            <a:pPr lvl="4"/>
            <a:r>
              <a:rPr lang="en-US" altLang="en-US" smtClean="0"/>
              <a:t>Forth Layer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23988" y="0"/>
            <a:ext cx="55451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33" name="Rectangle 33"/>
          <p:cNvSpPr>
            <a:spLocks noChangeArrowheads="1"/>
          </p:cNvSpPr>
          <p:nvPr/>
        </p:nvSpPr>
        <p:spPr bwMode="auto">
          <a:xfrm>
            <a:off x="4953000" y="64801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smtClean="0">
                <a:solidFill>
                  <a:schemeClr val="bg2"/>
                </a:solidFill>
                <a:latin typeface="Avenir LT Std 45 Book" pitchFamily="34" charset="0"/>
              </a:rPr>
              <a:t>www.csnc.ch</a:t>
            </a:r>
          </a:p>
        </p:txBody>
      </p:sp>
      <p:pic>
        <p:nvPicPr>
          <p:cNvPr id="1034" name="Picture 14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9pPr>
    </p:titleStyle>
    <p:bodyStyle>
      <a:lvl1pPr marL="379413" indent="-379413" algn="l" defTabSz="762000" rtl="0" eaLnBrk="1" fontAlgn="base" hangingPunct="1">
        <a:spcBef>
          <a:spcPct val="100000"/>
        </a:spcBef>
        <a:spcAft>
          <a:spcPct val="0"/>
        </a:spcAft>
        <a:buClr>
          <a:schemeClr val="bg2"/>
        </a:buClr>
        <a:buFont typeface="Marlett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2913" indent="14288" algn="l" defTabSz="762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 pitchFamily="49" charset="0"/>
        <a:defRPr sz="2000">
          <a:solidFill>
            <a:srgbClr val="00247D"/>
          </a:solidFill>
          <a:latin typeface="Courier New" pitchFamily="49" charset="0"/>
        </a:defRPr>
      </a:lvl2pPr>
      <a:lvl3pPr marL="901700" indent="-327025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3pPr>
      <a:lvl4pPr marL="1376363" indent="-279400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4pPr>
      <a:lvl5pPr marL="18811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5pPr>
      <a:lvl6pPr marL="23383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6pPr>
      <a:lvl7pPr marL="27955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7pPr>
      <a:lvl8pPr marL="32527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8pPr>
      <a:lvl9pPr marL="37099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 Arrays and Pointers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66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strcpy()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738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Basics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a common vulnerability?</a:t>
            </a:r>
          </a:p>
          <a:p>
            <a:pPr lvl="1"/>
            <a:r>
              <a:rPr lang="en-US" sz="2800" dirty="0" err="1" smtClean="0"/>
              <a:t>strcpy</a:t>
            </a:r>
            <a:r>
              <a:rPr lang="en-US" sz="2800" dirty="0" smtClean="0"/>
              <a:t>(destination, source);</a:t>
            </a:r>
          </a:p>
          <a:p>
            <a:pPr lvl="1"/>
            <a:r>
              <a:rPr lang="en-US" sz="2800" dirty="0" err="1" smtClean="0"/>
              <a:t>strcpy</a:t>
            </a:r>
            <a:r>
              <a:rPr lang="en-US" sz="2800" dirty="0" smtClean="0"/>
              <a:t>(d, “Hallo”);</a:t>
            </a:r>
          </a:p>
          <a:p>
            <a:pPr lvl="1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1458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Basics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a common vulnerability?</a:t>
            </a:r>
          </a:p>
          <a:p>
            <a:pPr lvl="1"/>
            <a:r>
              <a:rPr lang="en-US" sz="2800" dirty="0" err="1" smtClean="0"/>
              <a:t>strcpy</a:t>
            </a:r>
            <a:r>
              <a:rPr lang="en-US" sz="2800" dirty="0" smtClean="0"/>
              <a:t>(destination, source);</a:t>
            </a:r>
          </a:p>
          <a:p>
            <a:pPr lvl="1"/>
            <a:r>
              <a:rPr lang="en-US" sz="2800" dirty="0" err="1" smtClean="0"/>
              <a:t>strcpy</a:t>
            </a:r>
            <a:r>
              <a:rPr lang="en-US" sz="2800" dirty="0" smtClean="0"/>
              <a:t>(d, “Hallo”);</a:t>
            </a:r>
          </a:p>
          <a:p>
            <a:r>
              <a:rPr lang="en-US" sz="2800" dirty="0" smtClean="0"/>
              <a:t>How much does </a:t>
            </a:r>
            <a:r>
              <a:rPr lang="en-US" sz="2800" dirty="0" err="1" smtClean="0"/>
              <a:t>strcpy</a:t>
            </a:r>
            <a:r>
              <a:rPr lang="en-US" sz="2800" dirty="0" smtClean="0"/>
              <a:t>() actually copy?</a:t>
            </a:r>
          </a:p>
          <a:p>
            <a:pPr lvl="2"/>
            <a:r>
              <a:rPr lang="en-US" sz="2000" dirty="0" smtClean="0"/>
              <a:t>Until source “ends”</a:t>
            </a:r>
          </a:p>
          <a:p>
            <a:pPr lvl="2"/>
            <a:r>
              <a:rPr lang="en-US" sz="2000" dirty="0" smtClean="0"/>
              <a:t>Where is the end?</a:t>
            </a:r>
          </a:p>
          <a:p>
            <a:pPr lvl="2"/>
            <a:r>
              <a:rPr lang="en-US" sz="2000" dirty="0" smtClean="0"/>
              <a:t>0 byte \x00 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“Hallo</a:t>
            </a:r>
            <a:r>
              <a:rPr lang="en-US" sz="2800" b="1" dirty="0" smtClean="0"/>
              <a:t>\x00”</a:t>
            </a:r>
          </a:p>
          <a:p>
            <a:pPr lvl="1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10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Basics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strcpy() does not care about destination size</a:t>
            </a:r>
          </a:p>
          <a:p>
            <a:r>
              <a:rPr lang="en-US" sz="2400"/>
              <a:t>At all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char </a:t>
            </a:r>
            <a:r>
              <a:rPr lang="en-US" sz="2400" b="1" smtClean="0">
                <a:solidFill>
                  <a:srgbClr val="FF0000"/>
                </a:solidFill>
              </a:rPr>
              <a:t>destination</a:t>
            </a:r>
            <a:r>
              <a:rPr lang="en-US" sz="2400" b="1" smtClean="0"/>
              <a:t>[8]</a:t>
            </a:r>
            <a:r>
              <a:rPr lang="en-US" sz="2400" smtClean="0"/>
              <a:t>;</a:t>
            </a:r>
            <a:endParaRPr lang="en-US" sz="2400" dirty="0"/>
          </a:p>
          <a:p>
            <a:pPr lvl="1"/>
            <a:r>
              <a:rPr lang="en-US" sz="2400" dirty="0" smtClean="0"/>
              <a:t>char </a:t>
            </a:r>
            <a:r>
              <a:rPr lang="en-US" sz="2400" b="1" dirty="0" smtClean="0">
                <a:solidFill>
                  <a:srgbClr val="00B050"/>
                </a:solidFill>
              </a:rPr>
              <a:t>source</a:t>
            </a:r>
            <a:r>
              <a:rPr lang="en-US" sz="2400" b="1" dirty="0" smtClean="0"/>
              <a:t>[16]</a:t>
            </a:r>
            <a:r>
              <a:rPr lang="en-US" sz="2400" dirty="0" smtClean="0"/>
              <a:t> = “1234567890123456”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s</a:t>
            </a:r>
            <a:r>
              <a:rPr lang="en-US" sz="2400" dirty="0" err="1" smtClean="0"/>
              <a:t>trcpy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destination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source</a:t>
            </a:r>
            <a:r>
              <a:rPr lang="en-US" sz="2400" dirty="0" smtClean="0"/>
              <a:t>);</a:t>
            </a:r>
          </a:p>
          <a:p>
            <a:pPr lvl="1"/>
            <a:endParaRPr lang="en-US" sz="2400" dirty="0" smtClean="0"/>
          </a:p>
          <a:p>
            <a:pPr lvl="1"/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587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Basics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strcpy() does not care about destination size</a:t>
            </a:r>
          </a:p>
          <a:p>
            <a:r>
              <a:rPr lang="en-US" sz="2400"/>
              <a:t>At </a:t>
            </a:r>
            <a:r>
              <a:rPr lang="en-US" sz="2400" smtClean="0"/>
              <a:t>all, because:</a:t>
            </a:r>
            <a:endParaRPr lang="en-US" sz="2400"/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char </a:t>
            </a:r>
            <a:r>
              <a:rPr lang="en-US" sz="2400" dirty="0">
                <a:solidFill>
                  <a:srgbClr val="FF0000"/>
                </a:solidFill>
              </a:rPr>
              <a:t>destination</a:t>
            </a:r>
            <a:r>
              <a:rPr lang="en-US" sz="2400" b="1" dirty="0"/>
              <a:t>[8]</a:t>
            </a:r>
            <a:r>
              <a:rPr lang="en-US" sz="2400" dirty="0"/>
              <a:t>;</a:t>
            </a:r>
          </a:p>
          <a:p>
            <a:pPr lvl="1"/>
            <a:r>
              <a:rPr lang="en-US" sz="2400" dirty="0"/>
              <a:t>char *</a:t>
            </a:r>
            <a:r>
              <a:rPr lang="en-US" sz="2400" b="1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 = &amp;</a:t>
            </a:r>
            <a:r>
              <a:rPr lang="en-US" sz="2400" dirty="0">
                <a:solidFill>
                  <a:srgbClr val="FF0000"/>
                </a:solidFill>
              </a:rPr>
              <a:t>destination</a:t>
            </a:r>
            <a:r>
              <a:rPr lang="en-US" sz="2400" dirty="0"/>
              <a:t>;</a:t>
            </a:r>
          </a:p>
          <a:p>
            <a:pPr lvl="1"/>
            <a:r>
              <a:rPr lang="en-US" sz="2400" dirty="0" smtClean="0"/>
              <a:t>char </a:t>
            </a:r>
            <a:r>
              <a:rPr lang="en-US" sz="2400" b="1" dirty="0" smtClean="0">
                <a:solidFill>
                  <a:srgbClr val="00B050"/>
                </a:solidFill>
              </a:rPr>
              <a:t>source</a:t>
            </a:r>
            <a:r>
              <a:rPr lang="en-US" sz="2400" b="1" dirty="0" smtClean="0"/>
              <a:t>[16]</a:t>
            </a:r>
            <a:r>
              <a:rPr lang="en-US" sz="2400" dirty="0" smtClean="0"/>
              <a:t> = “1234567890123456”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 smtClean="0"/>
              <a:t>strcpy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source</a:t>
            </a:r>
            <a:r>
              <a:rPr lang="en-US" sz="2400" dirty="0" smtClean="0"/>
              <a:t>);</a:t>
            </a:r>
          </a:p>
          <a:p>
            <a:pPr lvl="1"/>
            <a:endParaRPr lang="en-US" sz="2400" dirty="0" smtClean="0"/>
          </a:p>
          <a:p>
            <a:pPr lvl="1"/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9741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  memory curruption example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46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Basics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/>
            <a:r>
              <a:rPr lang="de-CH" sz="2400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 lvl="1"/>
            <a:endParaRPr lang="de-CH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CH" sz="240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de-CH" sz="2400">
                <a:latin typeface="Consolas" panose="020B0609020204030204" pitchFamily="49" charset="0"/>
                <a:cs typeface="Consolas" panose="020B0609020204030204" pitchFamily="49" charset="0"/>
              </a:rPr>
              <a:t>main(int argc, char **argv) {</a:t>
            </a:r>
          </a:p>
          <a:p>
            <a:pPr lvl="1"/>
            <a:r>
              <a:rPr lang="de-CH" sz="2400">
                <a:latin typeface="Consolas" panose="020B0609020204030204" pitchFamily="49" charset="0"/>
                <a:cs typeface="Consolas" panose="020B0609020204030204" pitchFamily="49" charset="0"/>
              </a:rPr>
              <a:t>  char dest1[8] = "</a:t>
            </a:r>
            <a:r>
              <a:rPr lang="de-CH" sz="2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1111111</a:t>
            </a:r>
            <a:r>
              <a:rPr lang="de-CH" sz="240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de-CH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CH" sz="2400">
                <a:latin typeface="Consolas" panose="020B0609020204030204" pitchFamily="49" charset="0"/>
                <a:cs typeface="Consolas" panose="020B0609020204030204" pitchFamily="49" charset="0"/>
              </a:rPr>
              <a:t>  char </a:t>
            </a:r>
            <a:r>
              <a:rPr lang="de-CH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dest2</a:t>
            </a:r>
            <a:r>
              <a:rPr lang="de-CH" sz="2400">
                <a:latin typeface="Consolas" panose="020B0609020204030204" pitchFamily="49" charset="0"/>
                <a:cs typeface="Consolas" panose="020B0609020204030204" pitchFamily="49" charset="0"/>
              </a:rPr>
              <a:t>[8] = "</a:t>
            </a:r>
            <a:r>
              <a:rPr lang="de-CH" sz="2400" smtClean="0">
                <a:latin typeface="Consolas" panose="020B0609020204030204" pitchFamily="49" charset="0"/>
                <a:cs typeface="Consolas" panose="020B0609020204030204" pitchFamily="49" charset="0"/>
              </a:rPr>
              <a:t>2222222";</a:t>
            </a:r>
            <a:endParaRPr lang="de-CH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e-CH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CH" sz="2400">
                <a:latin typeface="Consolas" panose="020B0609020204030204" pitchFamily="49" charset="0"/>
                <a:cs typeface="Consolas" panose="020B0609020204030204" pitchFamily="49" charset="0"/>
              </a:rPr>
              <a:t>  strcpy(</a:t>
            </a:r>
            <a:r>
              <a:rPr lang="de-CH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dest2</a:t>
            </a:r>
            <a:r>
              <a:rPr lang="de-CH" sz="2400">
                <a:latin typeface="Consolas" panose="020B0609020204030204" pitchFamily="49" charset="0"/>
                <a:cs typeface="Consolas" panose="020B0609020204030204" pitchFamily="49" charset="0"/>
              </a:rPr>
              <a:t>, argv[1]);</a:t>
            </a:r>
          </a:p>
          <a:p>
            <a:pPr lvl="1"/>
            <a:endParaRPr lang="de-CH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CH" sz="2400">
                <a:latin typeface="Consolas" panose="020B0609020204030204" pitchFamily="49" charset="0"/>
                <a:cs typeface="Consolas" panose="020B0609020204030204" pitchFamily="49" charset="0"/>
              </a:rPr>
              <a:t>  printf("%p Dest1 : %s\n", dest1, dest1);</a:t>
            </a:r>
          </a:p>
          <a:p>
            <a:pPr lvl="1"/>
            <a:r>
              <a:rPr lang="de-CH" sz="2400">
                <a:latin typeface="Consolas" panose="020B0609020204030204" pitchFamily="49" charset="0"/>
                <a:cs typeface="Consolas" panose="020B0609020204030204" pitchFamily="49" charset="0"/>
              </a:rPr>
              <a:t>  printf("%p Dest2 : %s\n", dest2, dest2);</a:t>
            </a:r>
          </a:p>
          <a:p>
            <a:pPr lvl="1"/>
            <a:r>
              <a:rPr lang="de-CH" sz="2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2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Basics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Normal behaviour:</a:t>
            </a:r>
            <a:endParaRPr lang="de-CH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96616" y="1772816"/>
            <a:ext cx="5256584" cy="2016224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de-CH">
                <a:latin typeface="Consolas" panose="020B0609020204030204" pitchFamily="49" charset="0"/>
                <a:cs typeface="Consolas" panose="020B0609020204030204" pitchFamily="49" charset="0"/>
              </a:rPr>
              <a:t>dest1[8] = "</a:t>
            </a:r>
            <a:r>
              <a:rPr lang="de-CH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1111111</a:t>
            </a:r>
            <a:r>
              <a:rPr lang="de-CH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de-CH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CH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de-CH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dest2</a:t>
            </a:r>
            <a:r>
              <a:rPr lang="de-CH">
                <a:latin typeface="Consolas" panose="020B0609020204030204" pitchFamily="49" charset="0"/>
                <a:cs typeface="Consolas" panose="020B0609020204030204" pitchFamily="49" charset="0"/>
              </a:rPr>
              <a:t>[8] = "</a:t>
            </a:r>
            <a:r>
              <a:rPr lang="de-CH" smtClean="0">
                <a:latin typeface="Consolas" panose="020B0609020204030204" pitchFamily="49" charset="0"/>
                <a:cs typeface="Consolas" panose="020B0609020204030204" pitchFamily="49" charset="0"/>
              </a:rPr>
              <a:t>2222222";</a:t>
            </a:r>
            <a:endParaRPr lang="de-CH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e-CH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CH" smtClean="0">
                <a:latin typeface="Consolas" panose="020B0609020204030204" pitchFamily="49" charset="0"/>
                <a:cs typeface="Consolas" panose="020B0609020204030204" pitchFamily="49" charset="0"/>
              </a:rPr>
              <a:t>strcpy(</a:t>
            </a:r>
            <a:r>
              <a:rPr lang="de-CH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dest2</a:t>
            </a:r>
            <a:r>
              <a:rPr lang="de-CH">
                <a:latin typeface="Consolas" panose="020B0609020204030204" pitchFamily="49" charset="0"/>
                <a:cs typeface="Consolas" panose="020B0609020204030204" pitchFamily="49" charset="0"/>
              </a:rPr>
              <a:t>, argv[1]);</a:t>
            </a:r>
            <a:endParaRPr lang="de-CH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70403" y="4509120"/>
            <a:ext cx="2067717" cy="504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2222222o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870403" y="5013176"/>
            <a:ext cx="2067717" cy="504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Arial Rounded MT Bold" pitchFamily="34" charset="0"/>
              </a:rPr>
              <a:t>dest2[8]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38120" y="5005804"/>
            <a:ext cx="2074499" cy="51142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dest1[1]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38120" y="4509120"/>
            <a:ext cx="2074499" cy="504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1111111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28911" y="4509120"/>
            <a:ext cx="2441492" cy="504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1455048" y="4828502"/>
            <a:ext cx="792088" cy="21952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>
            <a:off x="1455048" y="4371694"/>
            <a:ext cx="792088" cy="32346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H="1">
            <a:off x="2360712" y="6021288"/>
            <a:ext cx="6651907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Basics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Normal behaviour: Init</a:t>
            </a:r>
            <a:endParaRPr lang="de-CH"/>
          </a:p>
        </p:txBody>
      </p:sp>
      <p:sp>
        <p:nvSpPr>
          <p:cNvPr id="8" name="Rectangle 7"/>
          <p:cNvSpPr/>
          <p:nvPr/>
        </p:nvSpPr>
        <p:spPr bwMode="auto">
          <a:xfrm>
            <a:off x="4088904" y="1981468"/>
            <a:ext cx="2067717" cy="504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2222222o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88904" y="2485524"/>
            <a:ext cx="2067717" cy="504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accent6"/>
                </a:solidFill>
                <a:latin typeface="Arial Rounded MT Bold" pitchFamily="34" charset="0"/>
              </a:rPr>
              <a:t>dest2[8]</a:t>
            </a:r>
            <a:endParaRPr lang="de-CH">
              <a:solidFill>
                <a:schemeClr val="accent6"/>
              </a:solidFill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56621" y="2478152"/>
            <a:ext cx="2074499" cy="51142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  <a:latin typeface="Arial Rounded MT Bold" pitchFamily="34" charset="0"/>
              </a:rPr>
              <a:t>dest1[1]</a:t>
            </a:r>
            <a:endParaRPr lang="de-CH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56621" y="1981468"/>
            <a:ext cx="2074499" cy="504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1111111o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47412" y="1981468"/>
            <a:ext cx="2441492" cy="504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673549" y="2300850"/>
            <a:ext cx="792088" cy="21952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>
            <a:off x="673549" y="1844042"/>
            <a:ext cx="792088" cy="32346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9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Basics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Normal behaviour: After strcpy()</a:t>
            </a:r>
            <a:endParaRPr lang="de-CH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65637" y="4149080"/>
            <a:ext cx="8095875" cy="2232248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800" kern="0">
                <a:latin typeface="Consolas" panose="020B0609020204030204" pitchFamily="49" charset="0"/>
                <a:cs typeface="Consolas" panose="020B0609020204030204" pitchFamily="49" charset="0"/>
              </a:rPr>
              <a:t>$ ./strcpy </a:t>
            </a:r>
            <a:r>
              <a:rPr lang="de-CH" sz="2800" kern="0" smtClean="0">
                <a:solidFill>
                  <a:srgbClr val="DE87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</a:t>
            </a:r>
            <a:endParaRPr lang="de-CH" sz="2800" kern="0">
              <a:solidFill>
                <a:srgbClr val="DE870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CH" sz="2800" kern="0">
                <a:latin typeface="Consolas" panose="020B0609020204030204" pitchFamily="49" charset="0"/>
                <a:cs typeface="Consolas" panose="020B0609020204030204" pitchFamily="49" charset="0"/>
              </a:rPr>
              <a:t>0xbfa6c438 Dest1 : </a:t>
            </a:r>
            <a:r>
              <a:rPr lang="de-CH" sz="2800" ker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1111111</a:t>
            </a:r>
          </a:p>
          <a:p>
            <a:pPr lvl="1"/>
            <a:r>
              <a:rPr lang="de-CH" sz="2800" kern="0">
                <a:latin typeface="Consolas" panose="020B0609020204030204" pitchFamily="49" charset="0"/>
                <a:cs typeface="Consolas" panose="020B0609020204030204" pitchFamily="49" charset="0"/>
              </a:rPr>
              <a:t>0xbfa6c430 </a:t>
            </a:r>
            <a:r>
              <a:rPr lang="de-CH" sz="2800" ker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Dest2</a:t>
            </a:r>
            <a:r>
              <a:rPr lang="de-CH" sz="2800" ker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CH" sz="2800" kern="0">
                <a:solidFill>
                  <a:srgbClr val="DE87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088904" y="1981468"/>
            <a:ext cx="2067717" cy="504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DE8703"/>
                </a:solidFill>
                <a:effectLst/>
                <a:latin typeface="Consolas" panose="020B0609020204030204" pitchFamily="49" charset="0"/>
              </a:rPr>
              <a:t>1234567o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rgbClr val="DE870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88904" y="2485524"/>
            <a:ext cx="2067717" cy="504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accent6"/>
                </a:solidFill>
                <a:latin typeface="Arial Rounded MT Bold" pitchFamily="34" charset="0"/>
              </a:rPr>
              <a:t>dest2[8]</a:t>
            </a:r>
            <a:endParaRPr lang="de-CH">
              <a:solidFill>
                <a:schemeClr val="accent6"/>
              </a:solidFill>
              <a:latin typeface="Arial Rounded MT Bold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156621" y="2478152"/>
            <a:ext cx="2074499" cy="51142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  <a:latin typeface="Arial Rounded MT Bold" pitchFamily="34" charset="0"/>
              </a:rPr>
              <a:t>dest1[1]</a:t>
            </a:r>
            <a:endParaRPr lang="de-CH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156621" y="1981468"/>
            <a:ext cx="2074499" cy="504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1111111o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47412" y="1981468"/>
            <a:ext cx="2441492" cy="504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673549" y="2300850"/>
            <a:ext cx="792088" cy="21952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673549" y="1844042"/>
            <a:ext cx="792088" cy="32346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-15552" y="764704"/>
            <a:ext cx="1296147" cy="609329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noFill/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Content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280593" y="980728"/>
            <a:ext cx="2736304" cy="55590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Intel</a:t>
            </a:r>
            <a:r>
              <a:rPr lang="en-US" sz="24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Architecture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62124" y="4223711"/>
            <a:ext cx="2736303" cy="556529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Shellcode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673080" y="1484784"/>
            <a:ext cx="3744416" cy="720080"/>
          </a:xfrm>
          <a:prstGeom prst="roundRect">
            <a:avLst/>
          </a:prstGeom>
          <a:ln>
            <a:solidFill>
              <a:srgbClr val="FF84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LT Std 85 Heavy" pitchFamily="34" charset="0"/>
              </a:rPr>
              <a:t>Buffer Overflow</a:t>
            </a:r>
            <a:endParaRPr kumimoji="0" lang="de-CH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73080" y="2732025"/>
            <a:ext cx="3744416" cy="72008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venir LT Std 85 Heavy" pitchFamily="34" charset="0"/>
              </a:rPr>
              <a:t>BoF Exploit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62125" y="5841268"/>
            <a:ext cx="2736304" cy="468052"/>
          </a:xfrm>
          <a:prstGeom prst="roundRect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Debugging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280593" y="1741004"/>
            <a:ext cx="2736304" cy="53586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Memor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y Layout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673080" y="3748460"/>
            <a:ext cx="3744416" cy="49385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Remote Exploit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673080" y="4653136"/>
            <a:ext cx="374441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93060" y="5589240"/>
            <a:ext cx="410445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Defeat 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 bwMode="auto">
          <a:xfrm>
            <a:off x="7545288" y="2204864"/>
            <a:ext cx="0" cy="527161"/>
          </a:xfrm>
          <a:prstGeom prst="straightConnector1">
            <a:avLst/>
          </a:prstGeom>
          <a:ln>
            <a:solidFill>
              <a:srgbClr val="FF84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 bwMode="auto">
          <a:xfrm>
            <a:off x="7545288" y="3452105"/>
            <a:ext cx="0" cy="296355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 bwMode="auto">
          <a:xfrm>
            <a:off x="7545288" y="4242310"/>
            <a:ext cx="0" cy="410826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 bwMode="auto">
          <a:xfrm>
            <a:off x="7545288" y="5373216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9" idx="0"/>
          </p:cNvCxnSpPr>
          <p:nvPr/>
        </p:nvCxnSpPr>
        <p:spPr bwMode="auto">
          <a:xfrm>
            <a:off x="2648745" y="1536636"/>
            <a:ext cx="0" cy="204368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1280593" y="4950583"/>
            <a:ext cx="2736305" cy="53749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Function Calls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280593" y="2468444"/>
            <a:ext cx="2736304" cy="557474"/>
          </a:xfrm>
          <a:prstGeom prst="roundRect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C Arrays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4" name="Straight Arrow Connector 33"/>
          <p:cNvCxnSpPr>
            <a:stCxn id="24" idx="3"/>
            <a:endCxn id="7" idx="1"/>
          </p:cNvCxnSpPr>
          <p:nvPr/>
        </p:nvCxnSpPr>
        <p:spPr bwMode="auto">
          <a:xfrm flipV="1">
            <a:off x="4016898" y="3092065"/>
            <a:ext cx="1656182" cy="2127264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7" idx="1"/>
          </p:cNvCxnSpPr>
          <p:nvPr/>
        </p:nvCxnSpPr>
        <p:spPr bwMode="auto">
          <a:xfrm flipV="1">
            <a:off x="3998427" y="3092065"/>
            <a:ext cx="1674653" cy="140991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3"/>
            <a:endCxn id="6" idx="1"/>
          </p:cNvCxnSpPr>
          <p:nvPr/>
        </p:nvCxnSpPr>
        <p:spPr bwMode="auto">
          <a:xfrm flipV="1">
            <a:off x="4016897" y="1844824"/>
            <a:ext cx="1656183" cy="90235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7" idx="1"/>
          </p:cNvCxnSpPr>
          <p:nvPr/>
        </p:nvCxnSpPr>
        <p:spPr bwMode="auto">
          <a:xfrm flipV="1">
            <a:off x="3998429" y="3092065"/>
            <a:ext cx="1674651" cy="298322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2"/>
            <a:endCxn id="25" idx="0"/>
          </p:cNvCxnSpPr>
          <p:nvPr/>
        </p:nvCxnSpPr>
        <p:spPr bwMode="auto">
          <a:xfrm>
            <a:off x="2648745" y="2276872"/>
            <a:ext cx="0" cy="19157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" idx="3"/>
            <a:endCxn id="6" idx="1"/>
          </p:cNvCxnSpPr>
          <p:nvPr/>
        </p:nvCxnSpPr>
        <p:spPr bwMode="auto">
          <a:xfrm>
            <a:off x="4016897" y="1258682"/>
            <a:ext cx="1656183" cy="58614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3"/>
            <a:endCxn id="6" idx="1"/>
          </p:cNvCxnSpPr>
          <p:nvPr/>
        </p:nvCxnSpPr>
        <p:spPr bwMode="auto">
          <a:xfrm flipV="1">
            <a:off x="4016897" y="1844824"/>
            <a:ext cx="1656183" cy="16411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" idx="1"/>
            <a:endCxn id="2" idx="1"/>
          </p:cNvCxnSpPr>
          <p:nvPr/>
        </p:nvCxnSpPr>
        <p:spPr bwMode="auto">
          <a:xfrm rot="10800000" flipV="1">
            <a:off x="776537" y="1258682"/>
            <a:ext cx="504057" cy="3286442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" idx="1"/>
            <a:endCxn id="2" idx="1"/>
          </p:cNvCxnSpPr>
          <p:nvPr/>
        </p:nvCxnSpPr>
        <p:spPr bwMode="auto">
          <a:xfrm rot="10800000" flipV="1">
            <a:off x="776537" y="2008938"/>
            <a:ext cx="504057" cy="2536186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 bwMode="auto">
          <a:xfrm>
            <a:off x="1262123" y="3582280"/>
            <a:ext cx="2736304" cy="46805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smtClean="0">
                <a:solidFill>
                  <a:schemeClr val="tx1"/>
                </a:solidFill>
                <a:latin typeface="Arial Rounded MT Bold" pitchFamily="34" charset="0"/>
              </a:rPr>
              <a:t>Assembler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40" name="Straight Arrow Connector 139"/>
          <p:cNvCxnSpPr>
            <a:stCxn id="139" idx="2"/>
            <a:endCxn id="5" idx="0"/>
          </p:cNvCxnSpPr>
          <p:nvPr/>
        </p:nvCxnSpPr>
        <p:spPr bwMode="auto">
          <a:xfrm>
            <a:off x="2630275" y="4050332"/>
            <a:ext cx="1" cy="173379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9" idx="3"/>
            <a:endCxn id="7" idx="1"/>
          </p:cNvCxnSpPr>
          <p:nvPr/>
        </p:nvCxnSpPr>
        <p:spPr bwMode="auto">
          <a:xfrm flipV="1">
            <a:off x="3998427" y="3092065"/>
            <a:ext cx="1674653" cy="72424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4880992" y="764704"/>
            <a:ext cx="0" cy="5544616"/>
          </a:xfrm>
          <a:prstGeom prst="line">
            <a:avLst/>
          </a:prstGeom>
          <a:ln>
            <a:prstDash val="lg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 bwMode="auto">
          <a:xfrm>
            <a:off x="776536" y="3429000"/>
            <a:ext cx="3384376" cy="2232248"/>
          </a:xfrm>
          <a:prstGeom prst="rect">
            <a:avLst/>
          </a:prstGeom>
          <a:noFill/>
          <a:ln w="9525" cap="rnd" cmpd="sng" algn="ctr">
            <a:solidFill>
              <a:srgbClr val="7030A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7425" y="836712"/>
            <a:ext cx="3384376" cy="2298307"/>
          </a:xfrm>
          <a:prstGeom prst="rect">
            <a:avLst/>
          </a:prstGeom>
          <a:noFill/>
          <a:ln w="9525" cap="rnd" cmpd="sng" algn="ctr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09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Basics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Abnormal behaviour: After strcpy()</a:t>
            </a:r>
            <a:endParaRPr lang="de-CH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65637" y="4149080"/>
            <a:ext cx="8095875" cy="2232248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800">
                <a:latin typeface="Consolas" panose="020B0609020204030204" pitchFamily="49" charset="0"/>
                <a:cs typeface="Consolas" panose="020B0609020204030204" pitchFamily="49" charset="0"/>
              </a:rPr>
              <a:t>$ ./strcpy </a:t>
            </a:r>
            <a:r>
              <a:rPr lang="de-CH" sz="2800">
                <a:solidFill>
                  <a:srgbClr val="DE87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12345678abcdefgh</a:t>
            </a:r>
          </a:p>
          <a:p>
            <a:pPr lvl="1"/>
            <a:r>
              <a:rPr lang="de-CH" sz="2800">
                <a:latin typeface="Consolas" panose="020B0609020204030204" pitchFamily="49" charset="0"/>
                <a:cs typeface="Consolas" panose="020B0609020204030204" pitchFamily="49" charset="0"/>
              </a:rPr>
              <a:t>0xbfbe7588 Dest1 : </a:t>
            </a:r>
            <a:r>
              <a:rPr lang="de-CH" sz="2800">
                <a:solidFill>
                  <a:srgbClr val="FF06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abcdefgh</a:t>
            </a:r>
          </a:p>
          <a:p>
            <a:pPr lvl="1"/>
            <a:r>
              <a:rPr lang="de-CH" sz="2800">
                <a:latin typeface="Consolas" panose="020B0609020204030204" pitchFamily="49" charset="0"/>
                <a:cs typeface="Consolas" panose="020B0609020204030204" pitchFamily="49" charset="0"/>
              </a:rPr>
              <a:t>0xbfbe7580 </a:t>
            </a:r>
            <a:r>
              <a:rPr lang="de-CH" sz="2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Dest2</a:t>
            </a:r>
            <a:r>
              <a:rPr lang="de-CH" sz="280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CH" sz="2800">
                <a:solidFill>
                  <a:srgbClr val="DE870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12345678abcdefgh</a:t>
            </a:r>
            <a:endParaRPr lang="de-CH" sz="2800" dirty="0">
              <a:solidFill>
                <a:srgbClr val="DE870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088904" y="1981468"/>
            <a:ext cx="2067717" cy="504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DE8703"/>
                </a:solidFill>
                <a:effectLst/>
                <a:latin typeface="Consolas" panose="020B0609020204030204" pitchFamily="49" charset="0"/>
              </a:rPr>
              <a:t>12345678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rgbClr val="DE870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88904" y="2485524"/>
            <a:ext cx="2067717" cy="504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accent6"/>
                </a:solidFill>
                <a:latin typeface="Arial Rounded MT Bold" pitchFamily="34" charset="0"/>
              </a:rPr>
              <a:t>dest2[8]</a:t>
            </a:r>
            <a:endParaRPr lang="de-CH">
              <a:solidFill>
                <a:schemeClr val="accent6"/>
              </a:solidFill>
              <a:latin typeface="Arial Rounded MT Bold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156621" y="2478152"/>
            <a:ext cx="2074499" cy="51142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  <a:latin typeface="Arial Rounded MT Bold" pitchFamily="34" charset="0"/>
              </a:rPr>
              <a:t>dest1[1]</a:t>
            </a:r>
            <a:endParaRPr lang="de-CH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156621" y="1981468"/>
            <a:ext cx="2074499" cy="504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abcdefgh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47412" y="1981468"/>
            <a:ext cx="2441492" cy="504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673549" y="2300850"/>
            <a:ext cx="792088" cy="21952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673549" y="1844042"/>
            <a:ext cx="792088" cy="32346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Basics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random x64 architecture facts: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stack should stay </a:t>
            </a:r>
            <a:r>
              <a:rPr lang="en-US" b="1" dirty="0"/>
              <a:t>8-byte aligned</a:t>
            </a:r>
            <a:r>
              <a:rPr lang="en-US" dirty="0"/>
              <a:t> at all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An n-byte item should start at an </a:t>
            </a:r>
            <a:r>
              <a:rPr lang="en-US" b="1" dirty="0" smtClean="0"/>
              <a:t>address divisible by n</a:t>
            </a:r>
          </a:p>
          <a:p>
            <a:pPr lvl="2"/>
            <a:r>
              <a:rPr lang="en-US" dirty="0" smtClean="0"/>
              <a:t>E.g. 64 bit number: 8 bytes, can be at 0x00, 0x08, 0x10, 0x18, …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rsp</a:t>
            </a:r>
            <a:r>
              <a:rPr lang="en-US" dirty="0" smtClean="0"/>
              <a:t> points to the lowest </a:t>
            </a:r>
            <a:r>
              <a:rPr lang="en-US" b="1" dirty="0" smtClean="0"/>
              <a:t>occupied</a:t>
            </a:r>
            <a:r>
              <a:rPr lang="en-US" dirty="0" smtClean="0"/>
              <a:t> stack location</a:t>
            </a:r>
          </a:p>
          <a:p>
            <a:pPr lvl="2"/>
            <a:r>
              <a:rPr lang="en-US" dirty="0" smtClean="0"/>
              <a:t>not the next one to use!</a:t>
            </a:r>
          </a:p>
        </p:txBody>
      </p:sp>
    </p:spTree>
    <p:extLst>
      <p:ext uri="{BB962C8B-B14F-4D97-AF65-F5344CB8AC3E}">
        <p14:creationId xmlns:p14="http://schemas.microsoft.com/office/powerpoint/2010/main" val="1172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920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Basics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</a:p>
          <a:p>
            <a:pPr lvl="2"/>
            <a:r>
              <a:rPr lang="en-US" dirty="0" smtClean="0"/>
              <a:t>C does not care about buffer boundaries</a:t>
            </a:r>
          </a:p>
          <a:p>
            <a:pPr lvl="2"/>
            <a:r>
              <a:rPr lang="en-US" dirty="0" err="1" smtClean="0"/>
              <a:t>strcpy</a:t>
            </a:r>
            <a:r>
              <a:rPr lang="en-US" dirty="0" smtClean="0"/>
              <a:t>() does not care about end </a:t>
            </a:r>
            <a:r>
              <a:rPr lang="en-US" smtClean="0"/>
              <a:t>of buffer (only 0-byte)</a:t>
            </a:r>
            <a:endParaRPr lang="en-US" dirty="0" smtClean="0"/>
          </a:p>
          <a:p>
            <a:pPr lvl="2"/>
            <a:r>
              <a:rPr lang="en-US" dirty="0" smtClean="0"/>
              <a:t>One buffer can overflow into </a:t>
            </a:r>
            <a:r>
              <a:rPr lang="en-US" smtClean="0"/>
              <a:t>another buffer</a:t>
            </a:r>
          </a:p>
          <a:p>
            <a:pPr lvl="2"/>
            <a:r>
              <a:rPr lang="en-US" smtClean="0"/>
              <a:t>Local variables/buffers are adjectant to each other</a:t>
            </a:r>
          </a:p>
          <a:p>
            <a:pPr lvl="2"/>
            <a:r>
              <a:rPr lang="en-US" smtClean="0"/>
              <a:t>Pointer can point to any memory address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96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 Arrays &amp; Pointers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05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Arrays &amp; Pointers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Valid C code:</a:t>
            </a:r>
          </a:p>
          <a:p>
            <a:pPr lvl="1"/>
            <a:r>
              <a:rPr lang="en-US"/>
              <a:t>int array[5] = {1, 2, 3, 4, 5};</a:t>
            </a:r>
          </a:p>
          <a:p>
            <a:pPr lvl="1"/>
            <a:endParaRPr lang="en-US"/>
          </a:p>
          <a:p>
            <a:pPr lvl="1"/>
            <a:r>
              <a:rPr lang="en-US" smtClean="0"/>
              <a:t>array[</a:t>
            </a:r>
            <a:r>
              <a:rPr lang="en-US" b="1" smtClean="0"/>
              <a:t>0</a:t>
            </a:r>
            <a:r>
              <a:rPr lang="en-US" smtClean="0"/>
              <a:t>] </a:t>
            </a:r>
            <a:r>
              <a:rPr lang="en-US"/>
              <a:t>= 0;</a:t>
            </a:r>
            <a:endParaRPr lang="de-CH"/>
          </a:p>
          <a:p>
            <a:pPr lvl="1"/>
            <a:r>
              <a:rPr lang="en-US"/>
              <a:t>array[</a:t>
            </a:r>
            <a:r>
              <a:rPr lang="en-US" b="1"/>
              <a:t>5</a:t>
            </a:r>
            <a:r>
              <a:rPr lang="en-US"/>
              <a:t>] = 0;</a:t>
            </a:r>
            <a:endParaRPr lang="de-CH"/>
          </a:p>
          <a:p>
            <a:pPr lvl="1"/>
            <a:endParaRPr lang="en-US" smtClean="0"/>
          </a:p>
          <a:p>
            <a:pPr lvl="1"/>
            <a:r>
              <a:rPr lang="en-US" smtClean="0"/>
              <a:t>array[</a:t>
            </a:r>
            <a:r>
              <a:rPr lang="en-US" b="1" smtClean="0"/>
              <a:t>-1</a:t>
            </a:r>
            <a:r>
              <a:rPr lang="en-US" smtClean="0"/>
              <a:t>] = 0;</a:t>
            </a:r>
          </a:p>
          <a:p>
            <a:pPr lvl="1"/>
            <a:r>
              <a:rPr lang="en-US" smtClean="0"/>
              <a:t>array[</a:t>
            </a:r>
            <a:r>
              <a:rPr lang="en-US" b="1" smtClean="0"/>
              <a:t>100</a:t>
            </a:r>
            <a:r>
              <a:rPr lang="en-US" smtClean="0"/>
              <a:t>] </a:t>
            </a:r>
            <a:r>
              <a:rPr lang="en-US"/>
              <a:t>= 0</a:t>
            </a:r>
            <a:r>
              <a:rPr lang="en-US" smtClean="0"/>
              <a:t>;</a:t>
            </a:r>
          </a:p>
          <a:p>
            <a:pPr lvl="1"/>
            <a:endParaRPr lang="de-CH"/>
          </a:p>
        </p:txBody>
      </p:sp>
      <p:sp>
        <p:nvSpPr>
          <p:cNvPr id="4" name="Rectangle 3"/>
          <p:cNvSpPr/>
          <p:nvPr/>
        </p:nvSpPr>
        <p:spPr bwMode="auto">
          <a:xfrm>
            <a:off x="5025008" y="3537802"/>
            <a:ext cx="1404156" cy="720080"/>
          </a:xfrm>
          <a:prstGeom prst="rect">
            <a:avLst/>
          </a:prstGeom>
          <a:solidFill>
            <a:srgbClr val="FF0606"/>
          </a:solidFill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Valid!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Arrays &amp; Pointers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Valid C code:</a:t>
            </a:r>
          </a:p>
          <a:p>
            <a:pPr lvl="1"/>
            <a:r>
              <a:rPr lang="en-US"/>
              <a:t>int array[5] = {1, 2, 3, 4, 5};</a:t>
            </a:r>
          </a:p>
          <a:p>
            <a:pPr lvl="1"/>
            <a:endParaRPr lang="en-US"/>
          </a:p>
          <a:p>
            <a:pPr lvl="1"/>
            <a:r>
              <a:rPr lang="en-US" smtClean="0"/>
              <a:t>int </a:t>
            </a:r>
            <a:r>
              <a:rPr lang="en-US" b="1" smtClean="0"/>
              <a:t>*a</a:t>
            </a:r>
            <a:r>
              <a:rPr lang="en-US" smtClean="0"/>
              <a:t> = array;</a:t>
            </a:r>
          </a:p>
          <a:p>
            <a:pPr lvl="1"/>
            <a:r>
              <a:rPr lang="en-US" b="1" smtClean="0"/>
              <a:t>a</a:t>
            </a:r>
            <a:r>
              <a:rPr lang="en-US" smtClean="0"/>
              <a:t> += 100;</a:t>
            </a:r>
          </a:p>
          <a:p>
            <a:pPr lvl="1"/>
            <a:r>
              <a:rPr lang="en-US" b="1" smtClean="0"/>
              <a:t>*a</a:t>
            </a:r>
            <a:r>
              <a:rPr lang="en-US" smtClean="0"/>
              <a:t> = 0;</a:t>
            </a:r>
            <a:endParaRPr lang="de-CH"/>
          </a:p>
          <a:p>
            <a:pPr lvl="1"/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1655090" y="3933056"/>
            <a:ext cx="7330358" cy="18466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latin typeface="Consolas" panose="020B0609020204030204" pitchFamily="49" charset="0"/>
              </a:rPr>
              <a:t>array    = a          = 0x1000</a:t>
            </a:r>
          </a:p>
          <a:p>
            <a:r>
              <a:rPr lang="en-US" smtClean="0">
                <a:latin typeface="Consolas" panose="020B0609020204030204" pitchFamily="49" charset="0"/>
              </a:rPr>
              <a:t>array[2] = a + 2 * 4  = 0x1008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 sz="1800" smtClean="0">
                <a:latin typeface="Consolas" panose="020B0609020204030204" pitchFamily="49" charset="0"/>
              </a:rPr>
              <a:t>(int is 32 bit = 4 bytes)</a:t>
            </a:r>
            <a:endParaRPr lang="de-CH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Arrays &amp; Pointers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Valid C code:</a:t>
            </a:r>
          </a:p>
          <a:p>
            <a:pPr lvl="1"/>
            <a:r>
              <a:rPr lang="en-US" smtClean="0"/>
              <a:t>int array[5] = {</a:t>
            </a:r>
            <a:r>
              <a:rPr lang="en-US" b="1" smtClean="0">
                <a:solidFill>
                  <a:srgbClr val="FF0606"/>
                </a:solidFill>
              </a:rPr>
              <a:t>1</a:t>
            </a:r>
            <a:r>
              <a:rPr lang="en-US" smtClean="0"/>
              <a:t>, 2, 3, 4, 5};</a:t>
            </a:r>
          </a:p>
          <a:p>
            <a:pPr lvl="1"/>
            <a:endParaRPr lang="en-US"/>
          </a:p>
          <a:p>
            <a:pPr lvl="1"/>
            <a:r>
              <a:rPr lang="en-US" smtClean="0"/>
              <a:t>int *a = array;</a:t>
            </a:r>
          </a:p>
          <a:p>
            <a:pPr lvl="1"/>
            <a:endParaRPr lang="de-CH"/>
          </a:p>
        </p:txBody>
      </p:sp>
      <p:sp>
        <p:nvSpPr>
          <p:cNvPr id="4" name="Rectangle 3"/>
          <p:cNvSpPr/>
          <p:nvPr/>
        </p:nvSpPr>
        <p:spPr bwMode="auto">
          <a:xfrm>
            <a:off x="1640632" y="4941168"/>
            <a:ext cx="712879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512840" y="4149080"/>
            <a:ext cx="0" cy="64807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55090" y="3558987"/>
            <a:ext cx="2829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*array = *a = </a:t>
            </a:r>
            <a:r>
              <a:rPr lang="en-US" smtClean="0">
                <a:solidFill>
                  <a:srgbClr val="FF0606"/>
                </a:solidFill>
              </a:rPr>
              <a:t>1</a:t>
            </a:r>
            <a:endParaRPr lang="de-CH">
              <a:solidFill>
                <a:srgbClr val="FF0606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68824" y="4941168"/>
            <a:ext cx="360040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FF0606"/>
                </a:solidFill>
                <a:effectLst/>
                <a:latin typeface="Arial Rounded MT Bold" pitchFamily="34" charset="0"/>
              </a:rPr>
              <a:t>1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rgbClr val="FF0606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01244" y="4941168"/>
            <a:ext cx="360040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2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61284" y="4941168"/>
            <a:ext cx="360040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3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21324" y="4941168"/>
            <a:ext cx="360040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4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81364" y="4941168"/>
            <a:ext cx="360040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5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5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Arrays &amp; Pointers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Other c code: </a:t>
            </a:r>
          </a:p>
          <a:p>
            <a:pPr lvl="1"/>
            <a:r>
              <a:rPr lang="en-US" smtClean="0"/>
              <a:t>int a = 42;</a:t>
            </a:r>
          </a:p>
          <a:p>
            <a:pPr lvl="1"/>
            <a:r>
              <a:rPr lang="en-US" smtClean="0"/>
              <a:t>int *</a:t>
            </a:r>
            <a:r>
              <a:rPr lang="en-US" b="1" smtClean="0"/>
              <a:t>b</a:t>
            </a:r>
            <a:r>
              <a:rPr lang="en-US" smtClean="0"/>
              <a:t> = &amp;a;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printf(“%i”, a);    // 42</a:t>
            </a:r>
          </a:p>
          <a:p>
            <a:pPr lvl="1"/>
            <a:r>
              <a:rPr lang="en-US"/>
              <a:t>printf(“%i”, </a:t>
            </a:r>
            <a:r>
              <a:rPr lang="en-US" smtClean="0"/>
              <a:t>*</a:t>
            </a:r>
            <a:r>
              <a:rPr lang="en-US" b="1" smtClean="0"/>
              <a:t>b</a:t>
            </a:r>
            <a:r>
              <a:rPr lang="en-US" smtClean="0"/>
              <a:t>);   </a:t>
            </a:r>
            <a:r>
              <a:rPr lang="en-US"/>
              <a:t>// 42</a:t>
            </a:r>
          </a:p>
          <a:p>
            <a:pPr lvl="1"/>
            <a:endParaRPr lang="en-US" smtClean="0"/>
          </a:p>
          <a:p>
            <a:pPr lvl="1"/>
            <a:r>
              <a:rPr lang="en-US" b="1" smtClean="0"/>
              <a:t>b</a:t>
            </a:r>
            <a:r>
              <a:rPr lang="en-US" smtClean="0"/>
              <a:t>++;</a:t>
            </a:r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printf</a:t>
            </a:r>
            <a:r>
              <a:rPr lang="en-US"/>
              <a:t>(“%i”, </a:t>
            </a:r>
            <a:r>
              <a:rPr lang="en-US" smtClean="0"/>
              <a:t>*</a:t>
            </a:r>
            <a:r>
              <a:rPr lang="en-US" b="1" smtClean="0"/>
              <a:t>b</a:t>
            </a:r>
            <a:r>
              <a:rPr lang="en-US" smtClean="0"/>
              <a:t>);   </a:t>
            </a:r>
            <a:r>
              <a:rPr lang="en-US"/>
              <a:t>// </a:t>
            </a:r>
            <a:r>
              <a:rPr lang="en-US" smtClean="0"/>
              <a:t>??</a:t>
            </a:r>
          </a:p>
          <a:p>
            <a:pPr lvl="1"/>
            <a:endParaRPr lang="en-US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21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Arrays &amp; Pointers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Other c code: </a:t>
            </a:r>
          </a:p>
          <a:p>
            <a:pPr lvl="1"/>
            <a:r>
              <a:rPr lang="en-US" smtClean="0"/>
              <a:t>int a = 42;</a:t>
            </a:r>
          </a:p>
          <a:p>
            <a:pPr lvl="1"/>
            <a:r>
              <a:rPr lang="en-US" smtClean="0"/>
              <a:t>int *</a:t>
            </a:r>
            <a:r>
              <a:rPr lang="en-US" b="1" smtClean="0"/>
              <a:t>b</a:t>
            </a:r>
            <a:r>
              <a:rPr lang="en-US" smtClean="0"/>
              <a:t> = &amp;a;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printf(“%i”, a);    // 42</a:t>
            </a:r>
          </a:p>
          <a:p>
            <a:pPr lvl="1"/>
            <a:r>
              <a:rPr lang="en-US" smtClean="0"/>
              <a:t>printf(“%i”, &amp;a);   // 0x1000</a:t>
            </a:r>
          </a:p>
          <a:p>
            <a:pPr lvl="1"/>
            <a:r>
              <a:rPr lang="en-US"/>
              <a:t>printf(“%i”, </a:t>
            </a:r>
            <a:r>
              <a:rPr lang="en-US" b="1"/>
              <a:t>b</a:t>
            </a:r>
            <a:r>
              <a:rPr lang="en-US"/>
              <a:t>);    // 0x1000</a:t>
            </a:r>
          </a:p>
          <a:p>
            <a:pPr lvl="1"/>
            <a:r>
              <a:rPr lang="en-US" smtClean="0"/>
              <a:t>printf</a:t>
            </a:r>
            <a:r>
              <a:rPr lang="en-US"/>
              <a:t>(“%i”, </a:t>
            </a:r>
            <a:r>
              <a:rPr lang="en-US" smtClean="0"/>
              <a:t>*</a:t>
            </a:r>
            <a:r>
              <a:rPr lang="en-US" b="1" smtClean="0"/>
              <a:t>b</a:t>
            </a:r>
            <a:r>
              <a:rPr lang="en-US" smtClean="0"/>
              <a:t>);   </a:t>
            </a:r>
            <a:r>
              <a:rPr lang="en-US"/>
              <a:t>// </a:t>
            </a:r>
            <a:r>
              <a:rPr lang="en-US" smtClean="0"/>
              <a:t>42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b++;</a:t>
            </a:r>
          </a:p>
          <a:p>
            <a:pPr lvl="1"/>
            <a:endParaRPr lang="en-US" smtClean="0"/>
          </a:p>
          <a:p>
            <a:pPr lvl="1"/>
            <a:r>
              <a:rPr lang="en-US"/>
              <a:t>printf(“%i”, </a:t>
            </a:r>
            <a:r>
              <a:rPr lang="en-US" b="1"/>
              <a:t>b</a:t>
            </a:r>
            <a:r>
              <a:rPr lang="en-US"/>
              <a:t>);    // 0x1004</a:t>
            </a:r>
          </a:p>
          <a:p>
            <a:pPr lvl="1"/>
            <a:r>
              <a:rPr lang="en-US" smtClean="0"/>
              <a:t>printf</a:t>
            </a:r>
            <a:r>
              <a:rPr lang="en-US"/>
              <a:t>(“%i”, </a:t>
            </a:r>
            <a:r>
              <a:rPr lang="en-US" smtClean="0"/>
              <a:t>*</a:t>
            </a:r>
            <a:r>
              <a:rPr lang="en-US" b="1" smtClean="0"/>
              <a:t>b</a:t>
            </a:r>
            <a:r>
              <a:rPr lang="en-US" smtClean="0"/>
              <a:t>);   </a:t>
            </a:r>
            <a:r>
              <a:rPr lang="en-US"/>
              <a:t>// </a:t>
            </a:r>
            <a:r>
              <a:rPr lang="en-US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4964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Arrays &amp; Pointers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c code: </a:t>
            </a:r>
          </a:p>
          <a:p>
            <a:pPr lvl="1"/>
            <a:r>
              <a:rPr lang="en-US"/>
              <a:t>int a = 42;</a:t>
            </a:r>
          </a:p>
          <a:p>
            <a:pPr lvl="1"/>
            <a:r>
              <a:rPr lang="en-US"/>
              <a:t>int *</a:t>
            </a:r>
            <a:r>
              <a:rPr lang="en-US" b="1"/>
              <a:t>b</a:t>
            </a:r>
            <a:r>
              <a:rPr lang="en-US"/>
              <a:t> = &amp;a;</a:t>
            </a:r>
          </a:p>
          <a:p>
            <a:pPr lvl="1"/>
            <a:endParaRPr lang="en-US"/>
          </a:p>
          <a:p>
            <a:pPr lvl="1"/>
            <a:r>
              <a:rPr lang="en-US"/>
              <a:t>printf(“%i”, a);    // 42</a:t>
            </a:r>
          </a:p>
          <a:p>
            <a:pPr lvl="1"/>
            <a:r>
              <a:rPr lang="en-US"/>
              <a:t>printf(“%i”, &amp;a);   // 0x1000</a:t>
            </a:r>
          </a:p>
          <a:p>
            <a:pPr lvl="1"/>
            <a:r>
              <a:rPr lang="en-US"/>
              <a:t>printf(“%i”, </a:t>
            </a:r>
            <a:r>
              <a:rPr lang="en-US" b="1"/>
              <a:t>b</a:t>
            </a:r>
            <a:r>
              <a:rPr lang="en-US"/>
              <a:t>);    // 0x1000</a:t>
            </a:r>
          </a:p>
          <a:p>
            <a:pPr lvl="1"/>
            <a:r>
              <a:rPr lang="en-US"/>
              <a:t>printf(“%i”, *</a:t>
            </a:r>
            <a:r>
              <a:rPr lang="en-US" b="1"/>
              <a:t>b</a:t>
            </a:r>
            <a:r>
              <a:rPr lang="en-US"/>
              <a:t>);   // 42</a:t>
            </a:r>
          </a:p>
          <a:p>
            <a:pPr lvl="1"/>
            <a:endParaRPr lang="en-US"/>
          </a:p>
          <a:p>
            <a:pPr lvl="1"/>
            <a:r>
              <a:rPr lang="en-US"/>
              <a:t>b++;</a:t>
            </a:r>
          </a:p>
          <a:p>
            <a:pPr lvl="1"/>
            <a:endParaRPr lang="en-US"/>
          </a:p>
          <a:p>
            <a:pPr lvl="1"/>
            <a:r>
              <a:rPr lang="en-US"/>
              <a:t>printf(“%i”, </a:t>
            </a:r>
            <a:r>
              <a:rPr lang="en-US" b="1"/>
              <a:t>b</a:t>
            </a:r>
            <a:r>
              <a:rPr lang="en-US"/>
              <a:t>);    // 0x1004</a:t>
            </a:r>
          </a:p>
          <a:p>
            <a:pPr lvl="1"/>
            <a:r>
              <a:rPr lang="en-US"/>
              <a:t>printf(“%i”, *</a:t>
            </a:r>
            <a:r>
              <a:rPr lang="en-US" b="1"/>
              <a:t>b</a:t>
            </a:r>
            <a:r>
              <a:rPr lang="en-US"/>
              <a:t>);   // ??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645188" y="1484784"/>
            <a:ext cx="1944216" cy="43924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45188" y="2348880"/>
            <a:ext cx="1944216" cy="4320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42</a:t>
            </a:r>
            <a:endParaRPr kumimoji="0" lang="de-C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637758" y="2780928"/>
            <a:ext cx="1944216" cy="4320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??</a:t>
            </a:r>
            <a:endParaRPr kumimoji="0" lang="de-C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72980" y="1052736"/>
            <a:ext cx="1080120" cy="5760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a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772980" y="1772816"/>
            <a:ext cx="1080120" cy="5760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*b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0" name="Elbow Connector 9"/>
          <p:cNvCxnSpPr>
            <a:stCxn id="7" idx="3"/>
            <a:endCxn id="5" idx="1"/>
          </p:cNvCxnSpPr>
          <p:nvPr/>
        </p:nvCxnSpPr>
        <p:spPr bwMode="auto">
          <a:xfrm>
            <a:off x="5853100" y="1340768"/>
            <a:ext cx="792088" cy="1224136"/>
          </a:xfrm>
          <a:prstGeom prst="bentConnector3">
            <a:avLst>
              <a:gd name="adj1" fmla="val 62006"/>
            </a:avLst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6" idx="1"/>
          </p:cNvCxnSpPr>
          <p:nvPr/>
        </p:nvCxnSpPr>
        <p:spPr bwMode="auto">
          <a:xfrm rot="16200000" flipH="1">
            <a:off x="5781569" y="2140763"/>
            <a:ext cx="927720" cy="784658"/>
          </a:xfrm>
          <a:prstGeom prst="bentConnector2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5" idx="1"/>
          </p:cNvCxnSpPr>
          <p:nvPr/>
        </p:nvCxnSpPr>
        <p:spPr bwMode="auto">
          <a:xfrm>
            <a:off x="5864572" y="2069232"/>
            <a:ext cx="780616" cy="495672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86759" y="239562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0x1000</a:t>
            </a:r>
            <a:endParaRPr lang="de-CH" sz="1800"/>
          </a:p>
        </p:txBody>
      </p:sp>
      <p:sp>
        <p:nvSpPr>
          <p:cNvPr id="14" name="TextBox 13"/>
          <p:cNvSpPr txBox="1"/>
          <p:nvPr/>
        </p:nvSpPr>
        <p:spPr>
          <a:xfrm>
            <a:off x="8589404" y="282767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0x1004</a:t>
            </a:r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1843862281"/>
      </p:ext>
    </p:extLst>
  </p:cSld>
  <p:clrMapOvr>
    <a:masterClrMapping/>
  </p:clrMapOvr>
</p:sld>
</file>

<file path=ppt/theme/theme1.xml><?xml version="1.0" encoding="utf-8"?>
<a:theme xmlns:a="http://schemas.openxmlformats.org/drawingml/2006/main" name="CSCH_presentation_empty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2DB9"/>
      </a:accent6>
      <a:hlink>
        <a:srgbClr val="000000"/>
      </a:hlink>
      <a:folHlink>
        <a:srgbClr val="000000"/>
      </a:folHlink>
    </a:clrScheme>
    <a:fontScheme name="compass_security_firmenpraesentation_master_7">
      <a:majorFont>
        <a:latin typeface="Avenir LT Std 55 Roman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compass_security_firmenpraesentation_master_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_security_firmenpraesentation_master_7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CSCH_presentation_empty_english</Template>
  <TotalTime>0</TotalTime>
  <Words>777</Words>
  <Application>Microsoft Office PowerPoint</Application>
  <PresentationFormat>A4 Paper (210x297 mm)</PresentationFormat>
  <Paragraphs>187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CSCH_presentation_empty_english</vt:lpstr>
      <vt:lpstr>C Arrays and Pointers</vt:lpstr>
      <vt:lpstr>Content</vt:lpstr>
      <vt:lpstr>C Arrays &amp; Pointers</vt:lpstr>
      <vt:lpstr>C Arrays &amp; Pointers</vt:lpstr>
      <vt:lpstr>C Arrays &amp; Pointers</vt:lpstr>
      <vt:lpstr>C Arrays &amp; Pointers</vt:lpstr>
      <vt:lpstr>C Arrays &amp; Pointers</vt:lpstr>
      <vt:lpstr>C Arrays &amp; Pointers</vt:lpstr>
      <vt:lpstr>C Arrays &amp; Pointers</vt:lpstr>
      <vt:lpstr>strcpy()</vt:lpstr>
      <vt:lpstr>Exploitation Basics</vt:lpstr>
      <vt:lpstr>Exploitation Basics</vt:lpstr>
      <vt:lpstr>Exploitation Basics</vt:lpstr>
      <vt:lpstr>Exploitation Basics</vt:lpstr>
      <vt:lpstr>An  memory curruption example</vt:lpstr>
      <vt:lpstr>Exploitation Basics</vt:lpstr>
      <vt:lpstr>Exploitation Basics</vt:lpstr>
      <vt:lpstr>Exploitation Basics</vt:lpstr>
      <vt:lpstr>Exploitation Basics</vt:lpstr>
      <vt:lpstr>Exploitation Basics</vt:lpstr>
      <vt:lpstr>Exploitation Basics</vt:lpstr>
      <vt:lpstr>Conclusion</vt:lpstr>
      <vt:lpstr>Exploitation Basics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Dobin Rutishauser</dc:creator>
  <cp:lastModifiedBy>Dobin Rutishauser</cp:lastModifiedBy>
  <cp:revision>95</cp:revision>
  <cp:lastPrinted>1999-09-08T18:00:21Z</cp:lastPrinted>
  <dcterms:created xsi:type="dcterms:W3CDTF">2016-03-14T12:32:55Z</dcterms:created>
  <dcterms:modified xsi:type="dcterms:W3CDTF">2017-01-24T14:08:58Z</dcterms:modified>
</cp:coreProperties>
</file>