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371" r:id="rId3"/>
    <p:sldId id="365" r:id="rId4"/>
    <p:sldId id="364" r:id="rId5"/>
    <p:sldId id="369" r:id="rId6"/>
    <p:sldId id="368" r:id="rId7"/>
    <p:sldId id="366" r:id="rId8"/>
    <p:sldId id="370" r:id="rId9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2C0AD-6BD2-4256-AC5A-EC4579D22114}">
          <p14:sldIdLst>
            <p14:sldId id="274"/>
            <p14:sldId id="371"/>
          </p14:sldIdLst>
        </p14:section>
        <p14:section name="asm intro" id="{60EEF779-43F3-4B59-B6C4-B5B3659C6B69}">
          <p14:sldIdLst>
            <p14:sldId id="365"/>
            <p14:sldId id="364"/>
            <p14:sldId id="369"/>
            <p14:sldId id="368"/>
            <p14:sldId id="366"/>
            <p14:sldId id="3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bin Rutishauser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703"/>
    <a:srgbClr val="FF0606"/>
    <a:srgbClr val="FF8400"/>
    <a:srgbClr val="F70991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44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Assembler 101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Architecture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Shellcode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venir LT Std 85 Heavy" pitchFamily="34" charset="0"/>
              </a:rPr>
              <a:t>Buffer Overflow</a:t>
            </a:r>
            <a:endParaRPr kumimoji="0" lang="de-CH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venir LT Std 85 Heavy" pitchFamily="34" charset="0"/>
              </a:rPr>
              <a:t>BoF Exploit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Debugging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itchFamily="34" charset="0"/>
              </a:rPr>
              <a:t>Memor</a:t>
            </a:r>
            <a:r>
              <a:rPr 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y Layout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 Rounded MT Bold" pitchFamily="34" charset="0"/>
              </a:rPr>
              <a:t>Remote Exploit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Avenir LT Std 85 Heavy" pitchFamily="34" charset="0"/>
              </a:rPr>
              <a:t>Defeat Exploit Mitigations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venir LT Std 85 Heavy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Function Calls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mtClean="0">
                <a:solidFill>
                  <a:schemeClr val="tx1"/>
                </a:solidFill>
                <a:latin typeface="Arial Rounded MT Bold" pitchFamily="34" charset="0"/>
              </a:rPr>
              <a:t>C Arrays</a:t>
            </a:r>
            <a:endParaRPr kumimoji="0" lang="de-C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solidFill>
            <a:srgbClr val="FFC000"/>
          </a:solidFill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>
                <a:solidFill>
                  <a:schemeClr val="tx1"/>
                </a:solidFill>
                <a:latin typeface="Arial Rounded MT Bold" pitchFamily="34" charset="0"/>
              </a:rPr>
              <a:t>Assembler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Short Assembler Intro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32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Assembler Intro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2204864"/>
            <a:ext cx="4105076" cy="4092749"/>
          </a:xfrm>
        </p:spPr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smtClean="0">
                <a:latin typeface="Consolas" panose="020B0609020204030204" pitchFamily="49" charset="0"/>
              </a:rPr>
              <a:t> += 1</a:t>
            </a:r>
            <a:endParaRPr lang="de-CH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29064" y="2204864"/>
            <a:ext cx="4105076" cy="40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kern="0" smtClean="0">
                <a:latin typeface="Consolas" panose="020B0609020204030204" pitchFamily="49" charset="0"/>
              </a:rPr>
              <a:t> dw 0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 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r>
              <a:rPr lang="en-US" kern="0" smtClean="0">
                <a:latin typeface="Consolas" panose="020B0609020204030204" pitchFamily="49" charset="0"/>
              </a:rPr>
              <a:t>, </a:t>
            </a:r>
            <a:r>
              <a:rPr lang="en-US" kern="0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inc 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 </a:t>
            </a:r>
            <a:r>
              <a:rPr lang="en-US" kern="0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kern="0" smtClean="0">
                <a:latin typeface="Consolas" panose="020B0609020204030204" pitchFamily="49" charset="0"/>
              </a:rPr>
              <a:t>, 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endParaRPr lang="de-CH" ker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24608" y="1052737"/>
            <a:ext cx="806489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i="1" kern="0" smtClean="0"/>
              <a:t>Initialize a variable</a:t>
            </a:r>
            <a:endParaRPr lang="de-CH" i="1" ker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025008" y="2276871"/>
            <a:ext cx="0" cy="39487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Assembler Intro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Array on the </a:t>
            </a:r>
            <a:r>
              <a:rPr lang="en-US" i="1" smtClean="0"/>
              <a:t>stack</a:t>
            </a:r>
            <a:endParaRPr lang="de-CH" i="1"/>
          </a:p>
          <a:p>
            <a:endParaRPr lang="de-CH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24608" y="2204864"/>
            <a:ext cx="4105076" cy="40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 smtClean="0">
                <a:latin typeface="Consolas" panose="020B0609020204030204" pitchFamily="49" charset="0"/>
              </a:rPr>
              <a:t>char test[5];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test[</a:t>
            </a:r>
            <a:r>
              <a:rPr lang="en-US" kern="0" smtClean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kern="0" smtClean="0">
                <a:latin typeface="Consolas" panose="020B0609020204030204" pitchFamily="49" charset="0"/>
              </a:rPr>
              <a:t>] = 1;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test[</a:t>
            </a:r>
            <a:r>
              <a:rPr lang="en-US" kern="0" smtClean="0">
                <a:solidFill>
                  <a:srgbClr val="FF0606"/>
                </a:solidFill>
                <a:latin typeface="Consolas" panose="020B0609020204030204" pitchFamily="49" charset="0"/>
              </a:rPr>
              <a:t>3</a:t>
            </a:r>
            <a:r>
              <a:rPr lang="en-US" kern="0" smtClean="0">
                <a:latin typeface="Consolas" panose="020B0609020204030204" pitchFamily="49" charset="0"/>
              </a:rPr>
              <a:t>] = </a:t>
            </a:r>
            <a:r>
              <a:rPr lang="en-US" kern="0" smtClean="0">
                <a:solidFill>
                  <a:srgbClr val="DE8703"/>
                </a:solidFill>
                <a:latin typeface="Consolas" panose="020B0609020204030204" pitchFamily="49" charset="0"/>
              </a:rPr>
              <a:t>9</a:t>
            </a:r>
            <a:r>
              <a:rPr lang="en-US" kern="0" smtClean="0">
                <a:latin typeface="Consolas" panose="020B0609020204030204" pitchFamily="49" charset="0"/>
              </a:rPr>
              <a:t>;</a:t>
            </a:r>
            <a:endParaRPr lang="de-CH" ker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9064" y="2204863"/>
            <a:ext cx="4105076" cy="40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>
                <a:latin typeface="Consolas" panose="020B0609020204030204" pitchFamily="49" charset="0"/>
              </a:rPr>
              <a:t> sub    $0x10,%</a:t>
            </a:r>
            <a:r>
              <a:rPr lang="en-US" kern="0" smtClean="0">
                <a:latin typeface="Consolas" panose="020B0609020204030204" pitchFamily="49" charset="0"/>
              </a:rPr>
              <a:t>esp</a:t>
            </a:r>
          </a:p>
          <a:p>
            <a:r>
              <a:rPr lang="en-US" kern="0">
                <a:latin typeface="Consolas" panose="020B0609020204030204" pitchFamily="49" charset="0"/>
              </a:rPr>
              <a:t> movb   $0x1,</a:t>
            </a:r>
            <a:r>
              <a:rPr lang="en-US" kern="0">
                <a:solidFill>
                  <a:srgbClr val="7030A0"/>
                </a:solidFill>
                <a:latin typeface="Consolas" panose="020B0609020204030204" pitchFamily="49" charset="0"/>
              </a:rPr>
              <a:t>-0x5</a:t>
            </a:r>
            <a:r>
              <a:rPr lang="en-US" kern="0">
                <a:latin typeface="Consolas" panose="020B0609020204030204" pitchFamily="49" charset="0"/>
              </a:rPr>
              <a:t>(%ebp)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 </a:t>
            </a:r>
            <a:r>
              <a:rPr lang="en-US" kern="0">
                <a:latin typeface="Consolas" panose="020B0609020204030204" pitchFamily="49" charset="0"/>
              </a:rPr>
              <a:t>movb   $</a:t>
            </a:r>
            <a:r>
              <a:rPr lang="en-US" kern="0">
                <a:solidFill>
                  <a:srgbClr val="DE8703"/>
                </a:solidFill>
                <a:latin typeface="Consolas" panose="020B0609020204030204" pitchFamily="49" charset="0"/>
              </a:rPr>
              <a:t>0x9</a:t>
            </a:r>
            <a:r>
              <a:rPr lang="en-US" kern="0">
                <a:latin typeface="Consolas" panose="020B0609020204030204" pitchFamily="49" charset="0"/>
              </a:rPr>
              <a:t>,</a:t>
            </a:r>
            <a:r>
              <a:rPr lang="en-US" kern="0">
                <a:solidFill>
                  <a:srgbClr val="FF0000"/>
                </a:solidFill>
                <a:latin typeface="Consolas" panose="020B0609020204030204" pitchFamily="49" charset="0"/>
              </a:rPr>
              <a:t>-0x2</a:t>
            </a:r>
            <a:r>
              <a:rPr lang="en-US" kern="0">
                <a:latin typeface="Consolas" panose="020B0609020204030204" pitchFamily="49" charset="0"/>
              </a:rPr>
              <a:t>(%ebp)</a:t>
            </a:r>
          </a:p>
          <a:p>
            <a:endParaRPr lang="en-US" kern="0">
              <a:latin typeface="Consolas" panose="020B0609020204030204" pitchFamily="49" charset="0"/>
            </a:endParaRPr>
          </a:p>
          <a:p>
            <a:endParaRPr lang="en-US" kern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025008" y="2276871"/>
            <a:ext cx="0" cy="39487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Assembler Intro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2204864"/>
            <a:ext cx="4105076" cy="4092749"/>
          </a:xfrm>
        </p:spPr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*test = 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malloc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0606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endParaRPr lang="en-US" smtClean="0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 smtClean="0">
              <a:latin typeface="Consolas" panose="020B0609020204030204" pitchFamily="49" charset="0"/>
            </a:endParaRPr>
          </a:p>
          <a:p>
            <a:endParaRPr lang="en-US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test[</a:t>
            </a:r>
            <a:r>
              <a:rPr lang="en-US" smtClean="0">
                <a:solidFill>
                  <a:srgbClr val="FF0606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FF0606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de-CH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29064" y="2204863"/>
            <a:ext cx="4105076" cy="40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>
                <a:latin typeface="Consolas" panose="020B0609020204030204" pitchFamily="49" charset="0"/>
              </a:rPr>
              <a:t>sub    $0x28</a:t>
            </a:r>
            <a:r>
              <a:rPr lang="en-US" kern="0" smtClean="0">
                <a:latin typeface="Consolas" panose="020B0609020204030204" pitchFamily="49" charset="0"/>
              </a:rPr>
              <a:t>, %</a:t>
            </a:r>
            <a:r>
              <a:rPr lang="en-US" kern="0">
                <a:solidFill>
                  <a:srgbClr val="F70991"/>
                </a:solidFill>
                <a:latin typeface="Consolas" panose="020B0609020204030204" pitchFamily="49" charset="0"/>
              </a:rPr>
              <a:t>esp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movl   </a:t>
            </a:r>
            <a:r>
              <a:rPr lang="en-US" kern="0">
                <a:latin typeface="Consolas" panose="020B0609020204030204" pitchFamily="49" charset="0"/>
              </a:rPr>
              <a:t>$</a:t>
            </a:r>
            <a:r>
              <a:rPr lang="en-US" kern="0">
                <a:solidFill>
                  <a:srgbClr val="FF0606"/>
                </a:solidFill>
                <a:latin typeface="Consolas" panose="020B0609020204030204" pitchFamily="49" charset="0"/>
              </a:rPr>
              <a:t>0x5</a:t>
            </a:r>
            <a:r>
              <a:rPr lang="en-US" kern="0" smtClean="0">
                <a:latin typeface="Consolas" panose="020B0609020204030204" pitchFamily="49" charset="0"/>
              </a:rPr>
              <a:t>, (%</a:t>
            </a:r>
            <a:r>
              <a:rPr lang="en-US" kern="0">
                <a:solidFill>
                  <a:srgbClr val="F70991"/>
                </a:solidFill>
                <a:latin typeface="Consolas" panose="020B0609020204030204" pitchFamily="49" charset="0"/>
              </a:rPr>
              <a:t>esp</a:t>
            </a:r>
            <a:r>
              <a:rPr lang="en-US" kern="0" smtClean="0">
                <a:latin typeface="Consolas" panose="020B0609020204030204" pitchFamily="49" charset="0"/>
              </a:rPr>
              <a:t>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call   </a:t>
            </a:r>
            <a:r>
              <a:rPr lang="en-US" kern="0">
                <a:latin typeface="Consolas" panose="020B0609020204030204" pitchFamily="49" charset="0"/>
              </a:rPr>
              <a:t>8048300 &lt;</a:t>
            </a:r>
            <a:r>
              <a:rPr lang="en-US" kern="0">
                <a:solidFill>
                  <a:schemeClr val="accent6"/>
                </a:solidFill>
                <a:latin typeface="Consolas" panose="020B0609020204030204" pitchFamily="49" charset="0"/>
              </a:rPr>
              <a:t>malloc</a:t>
            </a:r>
            <a:r>
              <a:rPr lang="en-US" kern="0">
                <a:latin typeface="Consolas" panose="020B0609020204030204" pitchFamily="49" charset="0"/>
              </a:rPr>
              <a:t>@plt</a:t>
            </a:r>
            <a:r>
              <a:rPr lang="en-US" kern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    </a:t>
            </a:r>
            <a:r>
              <a:rPr lang="en-US" kern="0">
                <a:latin typeface="Consolas" panose="020B0609020204030204" pitchFamily="49" charset="0"/>
              </a:rPr>
              <a:t>%</a:t>
            </a:r>
            <a:r>
              <a:rPr lang="en-US" ker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r>
              <a:rPr lang="en-US" kern="0" smtClean="0">
                <a:latin typeface="Consolas" panose="020B0609020204030204" pitchFamily="49" charset="0"/>
              </a:rPr>
              <a:t>, -</a:t>
            </a:r>
            <a:r>
              <a:rPr lang="en-US" kern="0">
                <a:latin typeface="Consolas" panose="020B0609020204030204" pitchFamily="49" charset="0"/>
              </a:rPr>
              <a:t>0xc(%</a:t>
            </a:r>
            <a:r>
              <a:rPr lang="en-US" kern="0">
                <a:solidFill>
                  <a:srgbClr val="DE8703"/>
                </a:solidFill>
                <a:latin typeface="Consolas" panose="020B0609020204030204" pitchFamily="49" charset="0"/>
              </a:rPr>
              <a:t>ebp</a:t>
            </a:r>
            <a:r>
              <a:rPr lang="en-US" kern="0" smtClean="0">
                <a:latin typeface="Consolas" panose="020B0609020204030204" pitchFamily="49" charset="0"/>
              </a:rPr>
              <a:t>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    </a:t>
            </a:r>
            <a:r>
              <a:rPr lang="en-US" kern="0">
                <a:latin typeface="Consolas" panose="020B0609020204030204" pitchFamily="49" charset="0"/>
              </a:rPr>
              <a:t>-0xc(%</a:t>
            </a:r>
            <a:r>
              <a:rPr lang="en-US" kern="0">
                <a:solidFill>
                  <a:srgbClr val="DE8703"/>
                </a:solidFill>
                <a:latin typeface="Consolas" panose="020B0609020204030204" pitchFamily="49" charset="0"/>
              </a:rPr>
              <a:t>ebp</a:t>
            </a:r>
            <a:r>
              <a:rPr lang="en-US" kern="0" smtClean="0">
                <a:latin typeface="Consolas" panose="020B0609020204030204" pitchFamily="49" charset="0"/>
              </a:rPr>
              <a:t>), %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add    </a:t>
            </a:r>
            <a:r>
              <a:rPr lang="en-US" kern="0">
                <a:latin typeface="Consolas" panose="020B0609020204030204" pitchFamily="49" charset="0"/>
              </a:rPr>
              <a:t>$</a:t>
            </a:r>
            <a:r>
              <a:rPr lang="en-US" kern="0">
                <a:solidFill>
                  <a:srgbClr val="FF0606"/>
                </a:solidFill>
                <a:latin typeface="Consolas" panose="020B0609020204030204" pitchFamily="49" charset="0"/>
              </a:rPr>
              <a:t>0x3</a:t>
            </a:r>
            <a:r>
              <a:rPr lang="en-US" kern="0" smtClean="0">
                <a:latin typeface="Consolas" panose="020B0609020204030204" pitchFamily="49" charset="0"/>
              </a:rPr>
              <a:t>, %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movb   </a:t>
            </a:r>
            <a:r>
              <a:rPr lang="en-US" kern="0">
                <a:latin typeface="Consolas" panose="020B0609020204030204" pitchFamily="49" charset="0"/>
              </a:rPr>
              <a:t>$</a:t>
            </a:r>
            <a:r>
              <a:rPr lang="en-US" kern="0">
                <a:solidFill>
                  <a:srgbClr val="FF0606"/>
                </a:solidFill>
                <a:latin typeface="Consolas" panose="020B0609020204030204" pitchFamily="49" charset="0"/>
              </a:rPr>
              <a:t>0x9</a:t>
            </a:r>
            <a:r>
              <a:rPr lang="en-US" kern="0" smtClean="0">
                <a:latin typeface="Consolas" panose="020B0609020204030204" pitchFamily="49" charset="0"/>
              </a:rPr>
              <a:t>, (%</a:t>
            </a:r>
            <a:r>
              <a:rPr lang="en-US" ker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r>
              <a:rPr lang="en-US" ker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24608" y="1052737"/>
            <a:ext cx="806489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i="1" kern="0" smtClean="0"/>
              <a:t>Array on the heap</a:t>
            </a:r>
            <a:endParaRPr lang="de-CH" i="1" ker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25008" y="2276871"/>
            <a:ext cx="0" cy="39487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3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Assembler Intro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2204864"/>
            <a:ext cx="4105076" cy="4092749"/>
          </a:xfrm>
        </p:spPr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if (</a:t>
            </a:r>
            <a:r>
              <a:rPr lang="en-US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mtClean="0">
                <a:latin typeface="Consolas" panose="020B0609020204030204" pitchFamily="49" charset="0"/>
              </a:rPr>
              <a:t> 0) {</a:t>
            </a:r>
          </a:p>
          <a:p>
            <a:r>
              <a:rPr lang="en-US" smtClean="0">
                <a:solidFill>
                  <a:srgbClr val="FF8400"/>
                </a:solidFill>
                <a:latin typeface="Consolas" panose="020B0609020204030204" pitchFamily="49" charset="0"/>
              </a:rPr>
              <a:t>	&lt;yes&gt;</a:t>
            </a:r>
          </a:p>
          <a:p>
            <a:r>
              <a:rPr lang="en-US" smtClean="0">
                <a:latin typeface="Consolas" panose="020B0609020204030204" pitchFamily="49" charset="0"/>
              </a:rPr>
              <a:t>} </a:t>
            </a:r>
          </a:p>
          <a:p>
            <a:r>
              <a:rPr lang="en-US" smtClean="0">
                <a:latin typeface="Consolas" panose="020B0609020204030204" pitchFamily="49" charset="0"/>
              </a:rPr>
              <a:t>&lt;no&gt;</a:t>
            </a:r>
          </a:p>
          <a:p>
            <a:endParaRPr lang="de-CH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29064" y="2204863"/>
            <a:ext cx="4105076" cy="40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  <a:r>
              <a:rPr lang="en-US" kern="0" smtClean="0">
                <a:latin typeface="Consolas" panose="020B0609020204030204" pitchFamily="49" charset="0"/>
              </a:rPr>
              <a:t> dw 0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mov 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r>
              <a:rPr lang="en-US" kern="0" smtClean="0">
                <a:latin typeface="Consolas" panose="020B0609020204030204" pitchFamily="49" charset="0"/>
              </a:rPr>
              <a:t>, </a:t>
            </a:r>
            <a:r>
              <a:rPr lang="en-US" kern="0" smtClean="0">
                <a:solidFill>
                  <a:schemeClr val="accent6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cmp </a:t>
            </a:r>
            <a:r>
              <a:rPr lang="en-US" kern="0" smtClean="0">
                <a:solidFill>
                  <a:srgbClr val="00B050"/>
                </a:solidFill>
                <a:latin typeface="Consolas" panose="020B0609020204030204" pitchFamily="49" charset="0"/>
              </a:rPr>
              <a:t>eax</a:t>
            </a:r>
            <a:r>
              <a:rPr lang="en-US" kern="0" smtClean="0">
                <a:latin typeface="Consolas" panose="020B0609020204030204" pitchFamily="49" charset="0"/>
              </a:rPr>
              <a:t>, 0</a:t>
            </a:r>
          </a:p>
          <a:p>
            <a:r>
              <a:rPr lang="en-US" kern="0" smtClean="0">
                <a:solidFill>
                  <a:srgbClr val="FF0000"/>
                </a:solidFill>
                <a:latin typeface="Consolas" panose="020B0609020204030204" pitchFamily="49" charset="0"/>
              </a:rPr>
              <a:t>jge</a:t>
            </a:r>
            <a:r>
              <a:rPr lang="en-US" kern="0" smtClean="0">
                <a:latin typeface="Consolas" panose="020B0609020204030204" pitchFamily="49" charset="0"/>
              </a:rPr>
              <a:t> label	 </a:t>
            </a:r>
            <a:r>
              <a:rPr lang="en-US" sz="1200" kern="0" smtClean="0">
                <a:latin typeface="Consolas" panose="020B0609020204030204" pitchFamily="49" charset="0"/>
              </a:rPr>
              <a:t># jump greater equal</a:t>
            </a:r>
            <a:endParaRPr lang="en-US" kern="0" smtClean="0">
              <a:latin typeface="Consolas" panose="020B0609020204030204" pitchFamily="49" charset="0"/>
            </a:endParaRPr>
          </a:p>
          <a:p>
            <a:r>
              <a:rPr lang="en-US" kern="0" smtClean="0">
                <a:solidFill>
                  <a:srgbClr val="FF8400"/>
                </a:solidFill>
                <a:latin typeface="Consolas" panose="020B0609020204030204" pitchFamily="49" charset="0"/>
              </a:rPr>
              <a:t>&lt;yes&gt;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label: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&lt;no&gt;</a:t>
            </a:r>
            <a:endParaRPr lang="de-CH" kern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24608" y="1052737"/>
            <a:ext cx="806489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i="1" kern="0" smtClean="0"/>
              <a:t>Conditional statement</a:t>
            </a:r>
            <a:endParaRPr lang="de-CH" i="1" ker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25008" y="2276871"/>
            <a:ext cx="0" cy="39487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3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Assembler Intro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1520790"/>
            <a:ext cx="3096344" cy="4776824"/>
          </a:xfrm>
        </p:spPr>
        <p:txBody>
          <a:bodyPr/>
          <a:lstStyle/>
          <a:p>
            <a:r>
              <a:rPr lang="pt-BR" smtClean="0">
                <a:latin typeface="Consolas" panose="020B0609020204030204" pitchFamily="49" charset="0"/>
              </a:rPr>
              <a:t>int </a:t>
            </a:r>
            <a:r>
              <a:rPr lang="pt-BR">
                <a:latin typeface="Consolas" panose="020B0609020204030204" pitchFamily="49" charset="0"/>
              </a:rPr>
              <a:t>n;</a:t>
            </a:r>
          </a:p>
          <a:p>
            <a:r>
              <a:rPr lang="pt-BR" smtClean="0">
                <a:latin typeface="Consolas" panose="020B0609020204030204" pitchFamily="49" charset="0"/>
              </a:rPr>
              <a:t>for(</a:t>
            </a:r>
            <a:r>
              <a:rPr lang="pt-BR" smtClean="0">
                <a:solidFill>
                  <a:schemeClr val="accent2"/>
                </a:solidFill>
                <a:latin typeface="Consolas" panose="020B0609020204030204" pitchFamily="49" charset="0"/>
              </a:rPr>
              <a:t>n=0</a:t>
            </a:r>
            <a:r>
              <a:rPr lang="pt-BR"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FF0000"/>
                </a:solidFill>
                <a:latin typeface="Consolas" panose="020B0609020204030204" pitchFamily="49" charset="0"/>
              </a:rPr>
              <a:t>n&lt;12</a:t>
            </a:r>
            <a:r>
              <a:rPr lang="pt-BR">
                <a:latin typeface="Consolas" panose="020B0609020204030204" pitchFamily="49" charset="0"/>
              </a:rPr>
              <a:t>; </a:t>
            </a:r>
            <a:r>
              <a:rPr lang="pt-BR">
                <a:solidFill>
                  <a:srgbClr val="7030A0"/>
                </a:solidFill>
                <a:latin typeface="Consolas" panose="020B0609020204030204" pitchFamily="49" charset="0"/>
              </a:rPr>
              <a:t>n</a:t>
            </a:r>
            <a:r>
              <a:rPr lang="pt-BR" smtClean="0">
                <a:solidFill>
                  <a:srgbClr val="7030A0"/>
                </a:solidFill>
                <a:latin typeface="Consolas" panose="020B0609020204030204" pitchFamily="49" charset="0"/>
              </a:rPr>
              <a:t>++</a:t>
            </a:r>
            <a:r>
              <a:rPr lang="pt-BR" smtClean="0">
                <a:latin typeface="Consolas" panose="020B0609020204030204" pitchFamily="49" charset="0"/>
              </a:rPr>
              <a:t>)</a:t>
            </a:r>
          </a:p>
          <a:p>
            <a:r>
              <a:rPr lang="pt-BR" smtClean="0">
                <a:latin typeface="Consolas" panose="020B0609020204030204" pitchFamily="49" charset="0"/>
              </a:rPr>
              <a:t>{</a:t>
            </a:r>
          </a:p>
          <a:p>
            <a:r>
              <a:rPr lang="pt-BR" sz="1600" i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i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printf(“A”);</a:t>
            </a:r>
            <a:endParaRPr lang="pt-BR" sz="1600" i="1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latin typeface="Consolas" panose="020B0609020204030204" pitchFamily="49" charset="0"/>
              </a:rPr>
              <a:t>}</a:t>
            </a:r>
            <a:endParaRPr lang="de-CH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36976" y="1530300"/>
            <a:ext cx="5112568" cy="485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kern="0" smtClean="0">
                <a:latin typeface="Consolas" panose="020B0609020204030204" pitchFamily="49" charset="0"/>
              </a:rPr>
              <a:t>+3   sub    </a:t>
            </a:r>
            <a:r>
              <a:rPr lang="en-US" kern="0">
                <a:latin typeface="Consolas" panose="020B0609020204030204" pitchFamily="49" charset="0"/>
              </a:rPr>
              <a:t>$0x28,%</a:t>
            </a:r>
            <a:r>
              <a:rPr lang="en-US" kern="0" smtClean="0">
                <a:latin typeface="Consolas" panose="020B0609020204030204" pitchFamily="49" charset="0"/>
              </a:rPr>
              <a:t>esp</a:t>
            </a:r>
          </a:p>
          <a:p>
            <a:r>
              <a:rPr lang="en-US" kern="0" smtClean="0">
                <a:solidFill>
                  <a:schemeClr val="accent2"/>
                </a:solidFill>
                <a:latin typeface="Consolas" panose="020B0609020204030204" pitchFamily="49" charset="0"/>
              </a:rPr>
              <a:t>+6   movl   </a:t>
            </a:r>
            <a:r>
              <a:rPr lang="en-US" kern="0">
                <a:solidFill>
                  <a:schemeClr val="accent2"/>
                </a:solidFill>
                <a:latin typeface="Consolas" panose="020B0609020204030204" pitchFamily="49" charset="0"/>
              </a:rPr>
              <a:t>$0x0,-0xc(%ebp)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+13  jmp    </a:t>
            </a:r>
            <a:r>
              <a:rPr lang="en-US" kern="0">
                <a:latin typeface="Consolas" panose="020B0609020204030204" pitchFamily="49" charset="0"/>
              </a:rPr>
              <a:t>0x8048403 &lt;bla+31&gt;</a:t>
            </a:r>
          </a:p>
          <a:p>
            <a:r>
              <a:rPr lang="en-US" i="1" kern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+15  movl   </a:t>
            </a:r>
            <a:r>
              <a:rPr lang="en-US" i="1" ker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$0x41,(%esp)</a:t>
            </a:r>
          </a:p>
          <a:p>
            <a:r>
              <a:rPr lang="en-US" i="1" kern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+22  call   </a:t>
            </a:r>
            <a:r>
              <a:rPr lang="en-US" i="1" ker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0x8048320 </a:t>
            </a:r>
            <a:r>
              <a:rPr lang="en-US" i="1" kern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&lt;putchar&gt;</a:t>
            </a:r>
            <a:endParaRPr lang="en-US" i="1" kern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kern="0" smtClean="0">
                <a:latin typeface="Consolas" panose="020B0609020204030204" pitchFamily="49" charset="0"/>
              </a:rPr>
              <a:t>+27  </a:t>
            </a:r>
            <a:r>
              <a:rPr lang="en-US" kern="0" smtClean="0">
                <a:solidFill>
                  <a:srgbClr val="7030A0"/>
                </a:solidFill>
                <a:latin typeface="Consolas" panose="020B0609020204030204" pitchFamily="49" charset="0"/>
              </a:rPr>
              <a:t>addl   </a:t>
            </a:r>
            <a:r>
              <a:rPr lang="en-US" kern="0">
                <a:solidFill>
                  <a:srgbClr val="7030A0"/>
                </a:solidFill>
                <a:latin typeface="Consolas" panose="020B0609020204030204" pitchFamily="49" charset="0"/>
              </a:rPr>
              <a:t>$0x1,-0xc(%ebp)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+31  </a:t>
            </a:r>
            <a:r>
              <a:rPr lang="en-US" kern="0" smtClean="0">
                <a:solidFill>
                  <a:srgbClr val="FF0000"/>
                </a:solidFill>
                <a:latin typeface="Consolas" panose="020B0609020204030204" pitchFamily="49" charset="0"/>
              </a:rPr>
              <a:t>cmpl   </a:t>
            </a:r>
            <a:r>
              <a:rPr lang="en-US" kern="0">
                <a:solidFill>
                  <a:srgbClr val="FF0000"/>
                </a:solidFill>
                <a:latin typeface="Consolas" panose="020B0609020204030204" pitchFamily="49" charset="0"/>
              </a:rPr>
              <a:t>$0xb,-0xc(%ebp)</a:t>
            </a:r>
          </a:p>
          <a:p>
            <a:r>
              <a:rPr lang="en-US" kern="0" smtClean="0">
                <a:latin typeface="Consolas" panose="020B0609020204030204" pitchFamily="49" charset="0"/>
              </a:rPr>
              <a:t>+35  jle    </a:t>
            </a:r>
            <a:r>
              <a:rPr lang="en-US" kern="0">
                <a:latin typeface="Consolas" panose="020B0609020204030204" pitchFamily="49" charset="0"/>
              </a:rPr>
              <a:t>0x80483f3 &lt;bla+15&gt;</a:t>
            </a:r>
          </a:p>
          <a:p>
            <a:endParaRPr lang="en-US" kern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24608" y="1052737"/>
            <a:ext cx="8064896" cy="4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79413" indent="-379413" algn="l" defTabSz="762000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bg2"/>
              </a:buClr>
              <a:buFont typeface="Marlett" pitchFamily="2" charset="2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14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ourier New" pitchFamily="49" charset="0"/>
              <a:defRPr sz="2000">
                <a:solidFill>
                  <a:srgbClr val="00247D"/>
                </a:solidFill>
                <a:latin typeface="Courier New" pitchFamily="49" charset="0"/>
              </a:defRPr>
            </a:lvl2pPr>
            <a:lvl3pPr marL="901700" indent="-327025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3pPr>
            <a:lvl4pPr marL="1376363" indent="-2794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4pPr>
            <a:lvl5pPr marL="18811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5pPr>
            <a:lvl6pPr marL="23383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6pPr>
            <a:lvl7pPr marL="27955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7pPr>
            <a:lvl8pPr marL="32527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8pPr>
            <a:lvl9pPr marL="3709988" indent="-2682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47D"/>
              </a:buClr>
              <a:buFont typeface="Wingdings" pitchFamily="2" charset="2"/>
              <a:buChar char="ª"/>
              <a:defRPr sz="1600">
                <a:solidFill>
                  <a:schemeClr val="tx1"/>
                </a:solidFill>
                <a:latin typeface="Avenir LT Std 45 Book" pitchFamily="34" charset="0"/>
              </a:defRPr>
            </a:lvl9pPr>
          </a:lstStyle>
          <a:p>
            <a:r>
              <a:rPr lang="en-US" i="1" kern="0" smtClean="0"/>
              <a:t>Loop</a:t>
            </a:r>
            <a:endParaRPr lang="de-CH" i="1" ker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92960" y="1520789"/>
            <a:ext cx="0" cy="466881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09539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269</Words>
  <Application>Microsoft Office PowerPoint</Application>
  <PresentationFormat>A4 Paper (210x297 mm)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CSCH_presentation_empty_english</vt:lpstr>
      <vt:lpstr>Assembler 101</vt:lpstr>
      <vt:lpstr>Content</vt:lpstr>
      <vt:lpstr>Short Assembler Intro</vt:lpstr>
      <vt:lpstr>Assembler Intro</vt:lpstr>
      <vt:lpstr>Assembler Intro</vt:lpstr>
      <vt:lpstr>Assembler Intro</vt:lpstr>
      <vt:lpstr>Assembler Intro</vt:lpstr>
      <vt:lpstr>Assembler Intro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82</cp:revision>
  <cp:lastPrinted>1999-09-08T18:00:21Z</cp:lastPrinted>
  <dcterms:created xsi:type="dcterms:W3CDTF">2016-03-14T12:32:55Z</dcterms:created>
  <dcterms:modified xsi:type="dcterms:W3CDTF">2017-01-24T14:09:11Z</dcterms:modified>
</cp:coreProperties>
</file>