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5" r:id="rId2"/>
    <p:sldId id="366" r:id="rId3"/>
    <p:sldId id="277" r:id="rId4"/>
    <p:sldId id="280" r:id="rId5"/>
    <p:sldId id="281" r:id="rId6"/>
    <p:sldId id="282" r:id="rId7"/>
    <p:sldId id="302" r:id="rId8"/>
    <p:sldId id="303" r:id="rId9"/>
    <p:sldId id="304" r:id="rId10"/>
    <p:sldId id="283" r:id="rId11"/>
    <p:sldId id="305" r:id="rId12"/>
    <p:sldId id="284" r:id="rId13"/>
    <p:sldId id="306" r:id="rId14"/>
    <p:sldId id="301" r:id="rId15"/>
    <p:sldId id="285" r:id="rId16"/>
    <p:sldId id="362" r:id="rId17"/>
    <p:sldId id="300" r:id="rId18"/>
    <p:sldId id="309" r:id="rId19"/>
    <p:sldId id="343" r:id="rId20"/>
    <p:sldId id="286" r:id="rId21"/>
    <p:sldId id="287" r:id="rId22"/>
    <p:sldId id="313" r:id="rId23"/>
    <p:sldId id="314" r:id="rId24"/>
    <p:sldId id="315" r:id="rId25"/>
    <p:sldId id="316" r:id="rId26"/>
    <p:sldId id="318" r:id="rId27"/>
    <p:sldId id="322" r:id="rId28"/>
    <p:sldId id="323" r:id="rId29"/>
    <p:sldId id="339" r:id="rId30"/>
    <p:sldId id="317" r:id="rId31"/>
    <p:sldId id="325" r:id="rId32"/>
    <p:sldId id="326" r:id="rId33"/>
    <p:sldId id="327" r:id="rId34"/>
    <p:sldId id="363" r:id="rId35"/>
    <p:sldId id="329" r:id="rId36"/>
    <p:sldId id="330" r:id="rId37"/>
    <p:sldId id="331" r:id="rId38"/>
    <p:sldId id="332" r:id="rId39"/>
    <p:sldId id="319" r:id="rId40"/>
    <p:sldId id="340" r:id="rId41"/>
    <p:sldId id="338" r:id="rId42"/>
    <p:sldId id="333" r:id="rId43"/>
    <p:sldId id="334" r:id="rId44"/>
    <p:sldId id="335" r:id="rId45"/>
    <p:sldId id="336" r:id="rId46"/>
    <p:sldId id="341" r:id="rId47"/>
    <p:sldId id="345" r:id="rId48"/>
    <p:sldId id="346" r:id="rId49"/>
    <p:sldId id="342" r:id="rId50"/>
    <p:sldId id="321" r:id="rId51"/>
    <p:sldId id="344" r:id="rId52"/>
    <p:sldId id="364" r:id="rId53"/>
    <p:sldId id="365" r:id="rId54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6E9A62-020A-4661-B308-2D9094DB3263}">
          <p14:sldIdLst>
            <p14:sldId id="275"/>
            <p14:sldId id="366"/>
          </p14:sldIdLst>
        </p14:section>
        <p14:section name="Untitled Section" id="{7E3A336B-3D93-4C46-8397-0729E495D1DE}">
          <p14:sldIdLst>
            <p14:sldId id="277"/>
            <p14:sldId id="280"/>
            <p14:sldId id="281"/>
            <p14:sldId id="282"/>
            <p14:sldId id="302"/>
            <p14:sldId id="303"/>
            <p14:sldId id="304"/>
            <p14:sldId id="283"/>
            <p14:sldId id="305"/>
            <p14:sldId id="284"/>
            <p14:sldId id="306"/>
            <p14:sldId id="301"/>
            <p14:sldId id="285"/>
            <p14:sldId id="362"/>
            <p14:sldId id="300"/>
            <p14:sldId id="309"/>
            <p14:sldId id="343"/>
            <p14:sldId id="286"/>
            <p14:sldId id="287"/>
            <p14:sldId id="313"/>
            <p14:sldId id="314"/>
            <p14:sldId id="315"/>
            <p14:sldId id="316"/>
            <p14:sldId id="318"/>
            <p14:sldId id="322"/>
            <p14:sldId id="323"/>
            <p14:sldId id="339"/>
            <p14:sldId id="317"/>
            <p14:sldId id="325"/>
            <p14:sldId id="326"/>
            <p14:sldId id="327"/>
            <p14:sldId id="363"/>
            <p14:sldId id="329"/>
            <p14:sldId id="330"/>
            <p14:sldId id="331"/>
            <p14:sldId id="332"/>
            <p14:sldId id="319"/>
            <p14:sldId id="340"/>
            <p14:sldId id="338"/>
            <p14:sldId id="333"/>
            <p14:sldId id="334"/>
            <p14:sldId id="335"/>
            <p14:sldId id="336"/>
            <p14:sldId id="341"/>
            <p14:sldId id="345"/>
            <p14:sldId id="346"/>
            <p14:sldId id="342"/>
            <p14:sldId id="321"/>
            <p14:sldId id="344"/>
            <p14:sldId id="364"/>
            <p14:sldId id="3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bin Rutishauser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  <a:srgbClr val="FF0606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52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4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4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4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 Call Convention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692696"/>
            <a:ext cx="8229600" cy="576064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tx1"/>
                </a:solidFill>
              </a:rPr>
              <a:t>void main(void) {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int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blubb</a:t>
            </a:r>
            <a:r>
              <a:rPr lang="en-US" sz="3200" dirty="0" smtClean="0">
                <a:solidFill>
                  <a:schemeClr val="tx1"/>
                </a:solidFill>
              </a:rPr>
              <a:t> = 0;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b="1" dirty="0" err="1" smtClean="0">
                <a:solidFill>
                  <a:schemeClr val="accent2"/>
                </a:solidFill>
              </a:rPr>
              <a:t>foobar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</a:rPr>
              <a:t>blubb</a:t>
            </a:r>
            <a:r>
              <a:rPr lang="en-US" sz="3200" dirty="0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return;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void </a:t>
            </a:r>
            <a:r>
              <a:rPr lang="en-US" sz="3200" b="1" dirty="0" err="1">
                <a:solidFill>
                  <a:schemeClr val="accent2"/>
                </a:solidFill>
              </a:rPr>
              <a:t>foobar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err="1" smtClean="0">
                <a:solidFill>
                  <a:schemeClr val="tx1"/>
                </a:solidFill>
              </a:rPr>
              <a:t>int</a:t>
            </a:r>
            <a:r>
              <a:rPr lang="en-US" sz="3200" dirty="0" smtClean="0">
                <a:solidFill>
                  <a:schemeClr val="tx1"/>
                </a:solidFill>
              </a:rPr>
              <a:t> arg1) {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char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FF8400"/>
                </a:solidFill>
              </a:rPr>
              <a:t>compass1</a:t>
            </a:r>
            <a:r>
              <a:rPr lang="en-US" sz="3200" dirty="0" smtClean="0">
                <a:solidFill>
                  <a:srgbClr val="FF8400"/>
                </a:solidFill>
              </a:rPr>
              <a:t>[]</a:t>
            </a:r>
            <a:r>
              <a:rPr lang="en-US" sz="32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>
                <a:solidFill>
                  <a:schemeClr val="tx1"/>
                </a:solidFill>
              </a:rPr>
              <a:t>char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FF8400"/>
                </a:solidFill>
              </a:rPr>
              <a:t>compass2</a:t>
            </a:r>
            <a:r>
              <a:rPr lang="en-US" sz="3200" dirty="0" smtClean="0">
                <a:solidFill>
                  <a:srgbClr val="FF8400"/>
                </a:solidFill>
              </a:rPr>
              <a:t>[]</a:t>
            </a:r>
            <a:r>
              <a:rPr lang="en-US" sz="3200" dirty="0" smtClean="0">
                <a:solidFill>
                  <a:schemeClr val="tx1"/>
                </a:solidFill>
              </a:rPr>
              <a:t>;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}</a:t>
            </a:r>
            <a:endParaRPr lang="de-C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does the function </a:t>
            </a:r>
            <a:r>
              <a:rPr lang="en-US" sz="3200" dirty="0" err="1" smtClean="0"/>
              <a:t>foobar</a:t>
            </a:r>
            <a:r>
              <a:rPr lang="en-US" sz="3200" dirty="0" smtClean="0"/>
              <a:t>() need?</a:t>
            </a:r>
          </a:p>
          <a:p>
            <a:pPr lvl="2"/>
            <a:r>
              <a:rPr lang="en-US" sz="2400" dirty="0" smtClean="0"/>
              <a:t>Function Argument: </a:t>
            </a:r>
          </a:p>
          <a:p>
            <a:pPr lvl="3"/>
            <a:r>
              <a:rPr lang="en-US" sz="2400" dirty="0" err="1" smtClean="0"/>
              <a:t>blubb</a:t>
            </a:r>
            <a:endParaRPr lang="en-US" sz="2400" dirty="0" smtClean="0"/>
          </a:p>
          <a:p>
            <a:pPr lvl="2"/>
            <a:r>
              <a:rPr lang="en-US" sz="2400" dirty="0" smtClean="0"/>
              <a:t>Local variables</a:t>
            </a:r>
          </a:p>
          <a:p>
            <a:pPr lvl="3"/>
            <a:r>
              <a:rPr lang="en-US" sz="2400" dirty="0" smtClean="0">
                <a:solidFill>
                  <a:srgbClr val="FF8400"/>
                </a:solidFill>
              </a:rPr>
              <a:t>Compass1</a:t>
            </a:r>
          </a:p>
          <a:p>
            <a:pPr lvl="3"/>
            <a:r>
              <a:rPr lang="en-US" sz="2400" dirty="0" smtClean="0">
                <a:solidFill>
                  <a:srgbClr val="FF8400"/>
                </a:solidFill>
              </a:rPr>
              <a:t>Compass2</a:t>
            </a:r>
          </a:p>
          <a:p>
            <a:pPr lvl="2"/>
            <a:r>
              <a:rPr lang="en-US" sz="2400" dirty="0" smtClean="0"/>
              <a:t>And: Address of next instruction in main()</a:t>
            </a:r>
          </a:p>
          <a:p>
            <a:pPr lvl="3"/>
            <a:r>
              <a:rPr lang="en-US" sz="2400" dirty="0" smtClean="0"/>
              <a:t>&amp;return</a:t>
            </a:r>
          </a:p>
          <a:p>
            <a:pPr lvl="2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947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5323694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1281" y="1455550"/>
            <a:ext cx="294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Saved IP (&amp;__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libc_start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23694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221" y="1869328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Saved Frame Pointer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323694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8292" y="2280528"/>
            <a:ext cx="284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&lt;main&gt;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8258273" y="1407637"/>
            <a:ext cx="0" cy="13106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65368" y="1700050"/>
            <a:ext cx="1492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Stack Frame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339678" y="3068960"/>
            <a:ext cx="2666502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3642" y="3106588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Argument for &lt;</a:t>
            </a:r>
            <a:r>
              <a:rPr lang="en-US" sz="2000" dirty="0" err="1" smtClean="0">
                <a:solidFill>
                  <a:schemeClr val="tx2"/>
                </a:solidFill>
              </a:rPr>
              <a:t>foobar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41884" y="3506698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53890" y="3479345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Saved IP (&amp;return)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41884" y="3944436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3642" y="3963250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Saved Frame Pointer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41884" y="4376256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compass1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41884" y="4963597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compass2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4098" y="4746782"/>
            <a:ext cx="301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Local </a:t>
            </a:r>
            <a:r>
              <a:rPr lang="en-US" sz="2000" dirty="0" smtClean="0">
                <a:solidFill>
                  <a:schemeClr val="accent2"/>
                </a:solidFill>
              </a:rPr>
              <a:t>Variables &lt;</a:t>
            </a:r>
            <a:r>
              <a:rPr lang="en-US" sz="2000" dirty="0" err="1" smtClean="0">
                <a:solidFill>
                  <a:schemeClr val="accent2"/>
                </a:solidFill>
              </a:rPr>
              <a:t>foobar</a:t>
            </a:r>
            <a:r>
              <a:rPr lang="en-US" sz="2000" dirty="0" smtClean="0">
                <a:solidFill>
                  <a:schemeClr val="accent2"/>
                </a:solidFill>
              </a:rPr>
              <a:t>&gt;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/>
          <p:cNvCxnSpPr>
            <a:endCxn id="49" idx="1"/>
          </p:cNvCxnSpPr>
          <p:nvPr/>
        </p:nvCxnSpPr>
        <p:spPr bwMode="auto">
          <a:xfrm>
            <a:off x="6791802" y="5733256"/>
            <a:ext cx="147354" cy="4154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</p:cNvCxnSpPr>
          <p:nvPr/>
        </p:nvCxnSpPr>
        <p:spPr bwMode="auto">
          <a:xfrm flipV="1">
            <a:off x="6468662" y="5733256"/>
            <a:ext cx="179124" cy="40069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39156" y="59640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pop</a:t>
            </a:r>
            <a:endParaRPr lang="de-CH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5783859" y="59492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push</a:t>
            </a:r>
            <a:endParaRPr lang="de-CH" sz="180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8258273" y="3056182"/>
            <a:ext cx="0" cy="2482309"/>
          </a:xfrm>
          <a:prstGeom prst="line">
            <a:avLst/>
          </a:pr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1282" y="3793973"/>
            <a:ext cx="1492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Stack Frame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</a:rPr>
              <a:t>foobar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8115438" y="3068960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flipH="1">
            <a:off x="8121352" y="5538492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H="1">
            <a:off x="8121352" y="2724697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8055258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681192" y="1811682"/>
            <a:ext cx="2666502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&amp;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683398" y="2249420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83398" y="2687158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683398" y="3118978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compass1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83398" y="3706319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compass2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47" name="Straight Arrow Connector 46"/>
          <p:cNvCxnSpPr>
            <a:endCxn id="49" idx="1"/>
          </p:cNvCxnSpPr>
          <p:nvPr/>
        </p:nvCxnSpPr>
        <p:spPr bwMode="auto">
          <a:xfrm>
            <a:off x="8133316" y="4475978"/>
            <a:ext cx="147354" cy="4154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</p:cNvCxnSpPr>
          <p:nvPr/>
        </p:nvCxnSpPr>
        <p:spPr bwMode="auto">
          <a:xfrm flipV="1">
            <a:off x="7810176" y="4475978"/>
            <a:ext cx="179124" cy="40069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0670" y="4706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pop</a:t>
            </a:r>
            <a:endParaRPr lang="de-CH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7125373" y="46920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push</a:t>
            </a:r>
            <a:endParaRPr lang="de-CH" sz="18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064568" y="764704"/>
            <a:ext cx="5184576" cy="576064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void main(void) {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blubb</a:t>
            </a:r>
            <a:r>
              <a:rPr lang="en-US" sz="2400" dirty="0" smtClean="0">
                <a:solidFill>
                  <a:schemeClr val="tx1"/>
                </a:solidFill>
              </a:rPr>
              <a:t> = 0;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foobar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blubb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return;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void </a:t>
            </a:r>
            <a:r>
              <a:rPr lang="en-US" sz="2400" b="1" dirty="0" err="1">
                <a:solidFill>
                  <a:schemeClr val="tx1"/>
                </a:solidFill>
              </a:rPr>
              <a:t>foobar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arg1) {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char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FF8400"/>
                </a:solidFill>
              </a:rPr>
              <a:t>compass1</a:t>
            </a:r>
            <a:r>
              <a:rPr lang="en-US" sz="2400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char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FF8400"/>
                </a:solidFill>
              </a:rPr>
              <a:t>compass2</a:t>
            </a:r>
            <a:r>
              <a:rPr lang="en-US" sz="2400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de-CH" sz="2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0" idx="1"/>
          </p:cNvCxnSpPr>
          <p:nvPr/>
        </p:nvCxnSpPr>
        <p:spPr bwMode="auto">
          <a:xfrm rot="10800000">
            <a:off x="3296816" y="2336579"/>
            <a:ext cx="3386582" cy="131711"/>
          </a:xfrm>
          <a:prstGeom prst="bentConnector3">
            <a:avLst/>
          </a:prstGeom>
          <a:ln w="28575">
            <a:solidFill>
              <a:srgbClr val="FF000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5797" y="2358751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pointer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>
            <a:stCxn id="38" idx="1"/>
          </p:cNvCxnSpPr>
          <p:nvPr/>
        </p:nvCxnSpPr>
        <p:spPr bwMode="auto">
          <a:xfrm rot="10800000">
            <a:off x="4520952" y="1412777"/>
            <a:ext cx="2160240" cy="617775"/>
          </a:xfrm>
          <a:prstGeom prst="bentConnector3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chemeClr val="accent2"/>
            </a:solidFill>
            <a:prstDash val="sysDash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169024" y="828001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Save </a:t>
            </a:r>
            <a:r>
              <a:rPr lang="en-US" dirty="0" err="1" smtClean="0">
                <a:solidFill>
                  <a:schemeClr val="accent2"/>
                </a:solidFill>
              </a:rPr>
              <a:t>ptr</a:t>
            </a:r>
            <a:endParaRPr lang="de-CH" dirty="0">
              <a:solidFill>
                <a:schemeClr val="accent2"/>
              </a:solidFill>
            </a:endParaRPr>
          </a:p>
        </p:txBody>
      </p:sp>
      <p:cxnSp>
        <p:nvCxnSpPr>
          <p:cNvPr id="18" name="Elbow Connector 17"/>
          <p:cNvCxnSpPr>
            <a:endCxn id="44" idx="1"/>
          </p:cNvCxnSpPr>
          <p:nvPr/>
        </p:nvCxnSpPr>
        <p:spPr bwMode="auto">
          <a:xfrm flipV="1">
            <a:off x="4954103" y="3409855"/>
            <a:ext cx="1729295" cy="667217"/>
          </a:xfrm>
          <a:prstGeom prst="bentConnector3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 bwMode="auto">
          <a:xfrm flipV="1">
            <a:off x="4954103" y="4016502"/>
            <a:ext cx="1727089" cy="459476"/>
          </a:xfrm>
          <a:prstGeom prst="bentConnector3">
            <a:avLst>
              <a:gd name="adj1" fmla="val 63933"/>
            </a:avLst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8984" y="4492469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allocate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9633520" y="1805764"/>
            <a:ext cx="0" cy="2482309"/>
          </a:xfrm>
          <a:prstGeom prst="line">
            <a:avLst/>
          </a:pr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flipH="1">
            <a:off x="9490685" y="1818542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 flipH="1">
            <a:off x="9496599" y="4288074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5323694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1281" y="1455550"/>
            <a:ext cx="294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Saved IP (&amp;__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libc_start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23694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221" y="1869328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Saved Frame Pointer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323694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8292" y="2280528"/>
            <a:ext cx="284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&lt;main&gt;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8258273" y="1407637"/>
            <a:ext cx="0" cy="13106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65368" y="1700050"/>
            <a:ext cx="1492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Stack Frame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339678" y="3068960"/>
            <a:ext cx="2666502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3642" y="3106588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Argument for &lt;</a:t>
            </a:r>
            <a:r>
              <a:rPr lang="en-US" sz="2000" dirty="0" err="1" smtClean="0">
                <a:solidFill>
                  <a:schemeClr val="tx2"/>
                </a:solidFill>
              </a:rPr>
              <a:t>foobar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41884" y="3506698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SIP (&amp;return)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53890" y="3479345"/>
            <a:ext cx="30896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Saved IP (&amp;return)</a:t>
            </a:r>
            <a:endParaRPr lang="en-US" sz="2600" b="1" dirty="0">
              <a:solidFill>
                <a:schemeClr val="accent2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41884" y="3944436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3642" y="3963250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Saved Frame Pointer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41884" y="4376256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8400"/>
                </a:solidFill>
                <a:latin typeface="Arial Rounded MT Bold" pitchFamily="34" charset="0"/>
              </a:rPr>
              <a:t>compass1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41884" y="4963597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8400"/>
                </a:solidFill>
                <a:latin typeface="Arial Rounded MT Bold" pitchFamily="34" charset="0"/>
              </a:rPr>
              <a:t>compass2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4098" y="4746782"/>
            <a:ext cx="38708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Local </a:t>
            </a:r>
            <a:r>
              <a:rPr lang="en-US" sz="2600" dirty="0" smtClean="0">
                <a:solidFill>
                  <a:schemeClr val="accent2"/>
                </a:solidFill>
              </a:rPr>
              <a:t>Variables &lt;</a:t>
            </a:r>
            <a:r>
              <a:rPr lang="en-US" sz="2600" dirty="0" err="1" smtClean="0">
                <a:solidFill>
                  <a:schemeClr val="accent2"/>
                </a:solidFill>
              </a:rPr>
              <a:t>foobar</a:t>
            </a:r>
            <a:r>
              <a:rPr lang="en-US" sz="2600" dirty="0" smtClean="0">
                <a:solidFill>
                  <a:schemeClr val="accent2"/>
                </a:solidFill>
              </a:rPr>
              <a:t>&gt;</a:t>
            </a:r>
            <a:endParaRPr lang="en-US" sz="2600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/>
          <p:cNvCxnSpPr>
            <a:endCxn id="49" idx="1"/>
          </p:cNvCxnSpPr>
          <p:nvPr/>
        </p:nvCxnSpPr>
        <p:spPr bwMode="auto">
          <a:xfrm>
            <a:off x="6791802" y="5733256"/>
            <a:ext cx="147354" cy="4154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</p:cNvCxnSpPr>
          <p:nvPr/>
        </p:nvCxnSpPr>
        <p:spPr bwMode="auto">
          <a:xfrm flipV="1">
            <a:off x="6468662" y="5733256"/>
            <a:ext cx="179124" cy="40069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39156" y="59640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pop</a:t>
            </a:r>
            <a:endParaRPr lang="de-CH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5783859" y="59492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push</a:t>
            </a:r>
            <a:endParaRPr lang="de-CH" sz="180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8258273" y="3056182"/>
            <a:ext cx="0" cy="2482309"/>
          </a:xfrm>
          <a:prstGeom prst="line">
            <a:avLst/>
          </a:pr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1282" y="3793973"/>
            <a:ext cx="1492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Stack Frame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</a:rPr>
              <a:t>foobar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8115438" y="3068960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flipH="1">
            <a:off x="8121352" y="5538492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H="1">
            <a:off x="8121352" y="2724697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8055258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8" idx="1"/>
            <a:endCxn id="33" idx="1"/>
          </p:cNvCxnSpPr>
          <p:nvPr/>
        </p:nvCxnSpPr>
        <p:spPr bwMode="auto">
          <a:xfrm rot="10800000">
            <a:off x="5323694" y="2499397"/>
            <a:ext cx="15984" cy="788432"/>
          </a:xfrm>
          <a:prstGeom prst="bentConnector3">
            <a:avLst>
              <a:gd name="adj1" fmla="val 153018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0" idx="1"/>
          </p:cNvCxnSpPr>
          <p:nvPr/>
        </p:nvCxnSpPr>
        <p:spPr bwMode="auto">
          <a:xfrm rot="10800000" flipV="1">
            <a:off x="4880992" y="3725566"/>
            <a:ext cx="460892" cy="3132433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SIP: Stored Instruction Pointer</a:t>
            </a:r>
          </a:p>
          <a:p>
            <a:pPr lvl="2"/>
            <a:r>
              <a:rPr lang="en-US" sz="2800" dirty="0" smtClean="0"/>
              <a:t>Copy of EIP</a:t>
            </a:r>
          </a:p>
          <a:p>
            <a:pPr lvl="2"/>
            <a:r>
              <a:rPr lang="en-US" sz="2800" dirty="0" smtClean="0"/>
              <a:t>Points to the address where control flow continues after end of function</a:t>
            </a:r>
          </a:p>
          <a:p>
            <a:pPr lvl="3"/>
            <a:r>
              <a:rPr lang="en-US" sz="2800" dirty="0" smtClean="0"/>
              <a:t>(return, ret)</a:t>
            </a:r>
          </a:p>
          <a:p>
            <a:pPr lvl="2"/>
            <a:r>
              <a:rPr lang="en-US" sz="2800" dirty="0" smtClean="0"/>
              <a:t>Usually points into the code section</a:t>
            </a:r>
          </a:p>
        </p:txBody>
      </p:sp>
    </p:spTree>
    <p:extLst>
      <p:ext uri="{BB962C8B-B14F-4D97-AF65-F5344CB8AC3E}">
        <p14:creationId xmlns:p14="http://schemas.microsoft.com/office/powerpoint/2010/main" val="9094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Attention! Assembler ahead!</a:t>
            </a:r>
          </a:p>
          <a:p>
            <a:pPr lvl="2"/>
            <a:r>
              <a:rPr lang="en-US" dirty="0" smtClean="0"/>
              <a:t>AT&amp;T vs Intel syntax</a:t>
            </a:r>
          </a:p>
          <a:p>
            <a:r>
              <a:rPr lang="en-US" dirty="0" smtClean="0"/>
              <a:t>Intel syntax:</a:t>
            </a:r>
          </a:p>
          <a:p>
            <a:pPr lvl="1"/>
            <a:r>
              <a:rPr lang="de-CH" dirty="0" err="1"/>
              <a:t>mov</a:t>
            </a:r>
            <a:r>
              <a:rPr lang="de-CH" dirty="0"/>
              <a:t>     </a:t>
            </a:r>
            <a:r>
              <a:rPr lang="de-CH" dirty="0" smtClean="0"/>
              <a:t>eax,1</a:t>
            </a:r>
          </a:p>
          <a:p>
            <a:pPr lvl="1"/>
            <a:r>
              <a:rPr lang="de-CH" dirty="0" err="1" smtClean="0"/>
              <a:t>mov</a:t>
            </a:r>
            <a:r>
              <a:rPr lang="de-CH" dirty="0"/>
              <a:t>     </a:t>
            </a:r>
            <a:r>
              <a:rPr lang="de-CH" dirty="0" smtClean="0"/>
              <a:t>ebx,0ffh</a:t>
            </a:r>
          </a:p>
          <a:p>
            <a:pPr lvl="1"/>
            <a:r>
              <a:rPr lang="de-CH" dirty="0" err="1" smtClean="0"/>
              <a:t>int</a:t>
            </a:r>
            <a:r>
              <a:rPr lang="de-CH" dirty="0"/>
              <a:t>     80h</a:t>
            </a:r>
            <a:endParaRPr lang="en-US" dirty="0"/>
          </a:p>
          <a:p>
            <a:r>
              <a:rPr lang="en-US" dirty="0" smtClean="0"/>
              <a:t>AT&amp;T syntax:</a:t>
            </a:r>
          </a:p>
          <a:p>
            <a:pPr lvl="1"/>
            <a:r>
              <a:rPr lang="de-CH" dirty="0" err="1"/>
              <a:t>movl</a:t>
            </a:r>
            <a:r>
              <a:rPr lang="de-CH" dirty="0"/>
              <a:t>    $1,%</a:t>
            </a:r>
            <a:r>
              <a:rPr lang="de-CH" dirty="0" smtClean="0"/>
              <a:t>eax</a:t>
            </a:r>
          </a:p>
          <a:p>
            <a:pPr lvl="1"/>
            <a:r>
              <a:rPr lang="de-CH" dirty="0" err="1" smtClean="0"/>
              <a:t>movl</a:t>
            </a:r>
            <a:r>
              <a:rPr lang="de-CH" dirty="0"/>
              <a:t>    $0xff,%</a:t>
            </a:r>
            <a:r>
              <a:rPr lang="de-CH" dirty="0" smtClean="0"/>
              <a:t>ebx</a:t>
            </a:r>
          </a:p>
          <a:p>
            <a:pPr lvl="1"/>
            <a:r>
              <a:rPr lang="de-CH" dirty="0" err="1" smtClean="0"/>
              <a:t>int</a:t>
            </a:r>
            <a:r>
              <a:rPr lang="de-CH" dirty="0" smtClean="0"/>
              <a:t> </a:t>
            </a:r>
            <a:r>
              <a:rPr lang="de-CH" dirty="0"/>
              <a:t>    $0x80</a:t>
            </a:r>
            <a:endParaRPr lang="en-US" dirty="0" smtClean="0"/>
          </a:p>
          <a:p>
            <a:pPr marL="574675" lvl="2" indent="0">
              <a:buNone/>
            </a:pPr>
            <a:endParaRPr lang="en-US" dirty="0"/>
          </a:p>
          <a:p>
            <a:pPr marL="52388" indent="0"/>
            <a:r>
              <a:rPr lang="en-US" dirty="0" smtClean="0"/>
              <a:t>Don’t hang me if I messed this up somewhere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8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ASM: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c</a:t>
            </a:r>
            <a:r>
              <a:rPr lang="en-US" sz="3200" b="1" dirty="0" smtClean="0">
                <a:solidFill>
                  <a:schemeClr val="tx1"/>
                </a:solidFill>
              </a:rPr>
              <a:t>all 0x11223344 &lt;&amp;</a:t>
            </a:r>
            <a:r>
              <a:rPr lang="en-US" sz="3200" b="1" dirty="0" err="1" smtClean="0">
                <a:solidFill>
                  <a:schemeClr val="tx1"/>
                </a:solidFill>
              </a:rPr>
              <a:t>foobar</a:t>
            </a:r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    </a:t>
            </a:r>
            <a:r>
              <a:rPr lang="en-US" sz="3200" b="1" dirty="0" smtClean="0">
                <a:solidFill>
                  <a:schemeClr val="accent2"/>
                </a:solidFill>
              </a:rPr>
              <a:t> push EIP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</a:t>
            </a:r>
            <a:r>
              <a:rPr lang="en-US" sz="3200" b="1" dirty="0" err="1" smtClean="0">
                <a:solidFill>
                  <a:schemeClr val="accent2"/>
                </a:solidFill>
              </a:rPr>
              <a:t>jmp</a:t>
            </a:r>
            <a:r>
              <a:rPr lang="en-US" sz="3200" b="1" dirty="0" smtClean="0">
                <a:solidFill>
                  <a:schemeClr val="accent2"/>
                </a:solidFill>
              </a:rPr>
              <a:t> 0x11223344</a:t>
            </a:r>
          </a:p>
          <a:p>
            <a:pPr lvl="1"/>
            <a:endParaRPr lang="en-US" sz="3200" b="1" dirty="0" smtClean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&lt;function code&gt; (0x11223344)</a:t>
            </a:r>
          </a:p>
          <a:p>
            <a:pPr lvl="1"/>
            <a:endParaRPr lang="en-US" sz="3200" b="1" dirty="0" smtClean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ret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pop </a:t>
            </a:r>
            <a:r>
              <a:rPr lang="en-US" sz="3200" b="1" dirty="0" err="1" smtClean="0">
                <a:solidFill>
                  <a:schemeClr val="accent2"/>
                </a:solidFill>
              </a:rPr>
              <a:t>eip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lvl="2"/>
            <a:endParaRPr lang="de-CH" b="1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000672" y="2492896"/>
            <a:ext cx="1080120" cy="72008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971210" y="5733256"/>
            <a:ext cx="1080120" cy="72008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ASM: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c</a:t>
            </a:r>
            <a:r>
              <a:rPr lang="en-US" sz="3200" b="1" dirty="0" smtClean="0">
                <a:solidFill>
                  <a:schemeClr val="tx1"/>
                </a:solidFill>
              </a:rPr>
              <a:t>all 0x11223344 &lt;&amp;</a:t>
            </a:r>
            <a:r>
              <a:rPr lang="en-US" sz="3200" b="1" dirty="0" err="1" smtClean="0">
                <a:solidFill>
                  <a:schemeClr val="tx1"/>
                </a:solidFill>
              </a:rPr>
              <a:t>foobar</a:t>
            </a:r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sz="3200" b="1" dirty="0" smtClean="0">
                <a:solidFill>
                  <a:schemeClr val="accent2"/>
                </a:solidFill>
              </a:rPr>
              <a:t>push EIP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</a:t>
            </a:r>
            <a:r>
              <a:rPr lang="en-US" sz="3200" b="1" dirty="0" err="1" smtClean="0">
                <a:solidFill>
                  <a:schemeClr val="accent2"/>
                </a:solidFill>
              </a:rPr>
              <a:t>jmp</a:t>
            </a:r>
            <a:r>
              <a:rPr lang="en-US" sz="3200" b="1" dirty="0" smtClean="0">
                <a:solidFill>
                  <a:schemeClr val="accent2"/>
                </a:solidFill>
              </a:rPr>
              <a:t> 0x11223344</a:t>
            </a:r>
          </a:p>
          <a:p>
            <a:pPr lvl="1"/>
            <a:r>
              <a:rPr lang="en-US" sz="3200" b="1" dirty="0" err="1" smtClean="0">
                <a:solidFill>
                  <a:schemeClr val="tx1"/>
                </a:solidFill>
              </a:rPr>
              <a:t>mov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ebp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 err="1" smtClean="0">
                <a:solidFill>
                  <a:schemeClr val="tx1"/>
                </a:solidFill>
              </a:rPr>
              <a:t>esp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&lt;function code&gt;</a:t>
            </a:r>
          </a:p>
          <a:p>
            <a:pPr lvl="1"/>
            <a:r>
              <a:rPr lang="en-US" sz="3200" b="1" dirty="0" err="1">
                <a:solidFill>
                  <a:schemeClr val="tx1"/>
                </a:solidFill>
              </a:rPr>
              <a:t>mov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esp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 err="1" smtClean="0">
                <a:solidFill>
                  <a:schemeClr val="tx1"/>
                </a:solidFill>
              </a:rPr>
              <a:t>ebp</a:t>
            </a:r>
            <a:endParaRPr lang="en-US" sz="3200" b="1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ret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pop </a:t>
            </a:r>
            <a:r>
              <a:rPr lang="en-US" sz="3200" b="1" dirty="0" err="1" smtClean="0">
                <a:solidFill>
                  <a:schemeClr val="accent2"/>
                </a:solidFill>
              </a:rPr>
              <a:t>eip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lvl="2"/>
            <a:endParaRPr lang="de-CH" b="1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000672" y="2492896"/>
            <a:ext cx="1080120" cy="72008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971210" y="5733256"/>
            <a:ext cx="1080120" cy="72008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ASM: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c</a:t>
            </a:r>
            <a:r>
              <a:rPr lang="en-US" sz="3200" b="1" dirty="0" smtClean="0">
                <a:solidFill>
                  <a:schemeClr val="tx1"/>
                </a:solidFill>
              </a:rPr>
              <a:t>all 0x11223344 &lt;&amp;</a:t>
            </a:r>
            <a:r>
              <a:rPr lang="en-US" sz="3200" b="1" dirty="0" err="1" smtClean="0">
                <a:solidFill>
                  <a:schemeClr val="tx1"/>
                </a:solidFill>
              </a:rPr>
              <a:t>foobar</a:t>
            </a:r>
            <a:r>
              <a:rPr lang="en-US" sz="3200" b="1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sz="3200" b="1" dirty="0" smtClean="0">
                <a:solidFill>
                  <a:schemeClr val="accent2"/>
                </a:solidFill>
              </a:rPr>
              <a:t>push EIP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</a:t>
            </a:r>
            <a:r>
              <a:rPr lang="en-US" sz="3200" b="1" dirty="0" err="1" smtClean="0">
                <a:solidFill>
                  <a:schemeClr val="accent2"/>
                </a:solidFill>
              </a:rPr>
              <a:t>jmp</a:t>
            </a:r>
            <a:r>
              <a:rPr lang="en-US" sz="3200" b="1" dirty="0" smtClean="0">
                <a:solidFill>
                  <a:schemeClr val="accent2"/>
                </a:solidFill>
              </a:rPr>
              <a:t> 0x11223344</a:t>
            </a:r>
          </a:p>
          <a:p>
            <a:pPr lvl="1"/>
            <a:r>
              <a:rPr lang="en-US" sz="3200" b="1" dirty="0" err="1">
                <a:solidFill>
                  <a:schemeClr val="tx1"/>
                </a:solidFill>
              </a:rPr>
              <a:t>mov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ebp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 err="1">
                <a:solidFill>
                  <a:schemeClr val="tx1"/>
                </a:solidFill>
              </a:rPr>
              <a:t>esp</a:t>
            </a:r>
            <a:endParaRPr lang="en-US" sz="3200" b="1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&lt;function code&gt;</a:t>
            </a:r>
          </a:p>
          <a:p>
            <a:pPr lvl="1"/>
            <a:r>
              <a:rPr lang="en-US" sz="3200" b="1" dirty="0" err="1">
                <a:solidFill>
                  <a:schemeClr val="tx1"/>
                </a:solidFill>
              </a:rPr>
              <a:t>mov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esp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 err="1">
                <a:solidFill>
                  <a:schemeClr val="tx1"/>
                </a:solidFill>
              </a:rPr>
              <a:t>ebp</a:t>
            </a:r>
            <a:endParaRPr lang="en-US" sz="3200" b="1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ret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     pop </a:t>
            </a:r>
            <a:r>
              <a:rPr lang="en-US" sz="3200" b="1" dirty="0" err="1" smtClean="0">
                <a:solidFill>
                  <a:schemeClr val="accent2"/>
                </a:solidFill>
              </a:rPr>
              <a:t>eip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lvl="2"/>
            <a:endParaRPr lang="de-CH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56656" y="1628799"/>
            <a:ext cx="6336704" cy="2380619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656" y="4653136"/>
            <a:ext cx="6336704" cy="172819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0380" y="208814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Prolog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8400380" y="5085184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Epilog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8150391" y="399442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838382" y="4009419"/>
            <a:ext cx="6354977" cy="643717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solidFill>
            <a:srgbClr val="FFC00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09150" y="1992918"/>
            <a:ext cx="2664297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arg1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09151" y="2430656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09151" y="2868394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9151" y="3300214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8400"/>
                </a:solidFill>
                <a:latin typeface="Arial Rounded MT Bold" pitchFamily="34" charset="0"/>
              </a:rPr>
              <a:t>compass1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09151" y="3887555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8400"/>
                </a:solidFill>
                <a:latin typeface="Arial Rounded MT Bold" pitchFamily="34" charset="0"/>
              </a:rPr>
              <a:t>compass2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8049344" y="4653136"/>
            <a:ext cx="288032" cy="68611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7401272" y="4653136"/>
            <a:ext cx="179124" cy="619675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7148" y="5339383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6609184" y="533925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de-CH" dirty="0"/>
          </a:p>
        </p:txBody>
      </p:sp>
      <p:sp>
        <p:nvSpPr>
          <p:cNvPr id="19" name="TextBox 18"/>
          <p:cNvSpPr txBox="1"/>
          <p:nvPr/>
        </p:nvSpPr>
        <p:spPr>
          <a:xfrm>
            <a:off x="5452222" y="42838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0x0100</a:t>
            </a:r>
            <a:endParaRPr lang="de-CH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371041" y="18173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0xFFFF</a:t>
            </a:r>
            <a:endParaRPr lang="de-CH" sz="18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640632" y="1972978"/>
            <a:ext cx="0" cy="30179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04829" y="5041978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 grows down</a:t>
            </a:r>
            <a:endParaRPr lang="de-CH" sz="24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3512840" y="1655757"/>
            <a:ext cx="0" cy="2396204"/>
          </a:xfrm>
          <a:prstGeom prst="straightConnector1">
            <a:avLst/>
          </a:prstGeom>
          <a:ln>
            <a:solidFill>
              <a:schemeClr val="accent2"/>
            </a:solidFill>
            <a:headEnd type="none" w="sm" len="sm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35734" y="1103179"/>
            <a:ext cx="2477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Writes go up</a:t>
            </a:r>
            <a:endParaRPr lang="de-CH" dirty="0">
              <a:solidFill>
                <a:schemeClr val="accent2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6363620" y="2002012"/>
            <a:ext cx="145530" cy="0"/>
          </a:xfrm>
          <a:prstGeom prst="line">
            <a:avLst/>
          </a:prstGeom>
          <a:ln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3"/>
          </p:cNvCxnSpPr>
          <p:nvPr/>
        </p:nvCxnSpPr>
        <p:spPr bwMode="auto">
          <a:xfrm flipH="1" flipV="1">
            <a:off x="6393505" y="4468470"/>
            <a:ext cx="114788" cy="840"/>
          </a:xfrm>
          <a:prstGeom prst="line">
            <a:avLst/>
          </a:prstGeom>
          <a:ln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x32 </a:t>
            </a:r>
            <a:r>
              <a:rPr lang="en-US" dirty="0"/>
              <a:t>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User data is on the stack</a:t>
            </a:r>
          </a:p>
          <a:p>
            <a:pPr lvl="2"/>
            <a:r>
              <a:rPr lang="en-US" dirty="0" smtClean="0"/>
              <a:t>Also: important stuff is on the stack (Instruction Pointer, SIP)</a:t>
            </a:r>
          </a:p>
          <a:p>
            <a:pPr lvl="2"/>
            <a:r>
              <a:rPr lang="en-US" dirty="0"/>
              <a:t>Stack grows </a:t>
            </a:r>
            <a:r>
              <a:rPr lang="en-US" dirty="0" smtClean="0"/>
              <a:t>down </a:t>
            </a:r>
            <a:endParaRPr lang="en-US" dirty="0"/>
          </a:p>
          <a:p>
            <a:pPr lvl="2"/>
            <a:r>
              <a:rPr lang="en-US" dirty="0"/>
              <a:t>Writes go up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own Arrow 3"/>
          <p:cNvSpPr/>
          <p:nvPr/>
        </p:nvSpPr>
        <p:spPr bwMode="auto">
          <a:xfrm>
            <a:off x="4232920" y="2276872"/>
            <a:ext cx="288032" cy="216024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flipV="1">
            <a:off x="3728864" y="2564904"/>
            <a:ext cx="288032" cy="216024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x32 Call </a:t>
            </a:r>
            <a:r>
              <a:rPr lang="en-US" dirty="0" smtClean="0"/>
              <a:t>Convention Details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2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1268760"/>
            <a:ext cx="8229600" cy="5029200"/>
          </a:xfrm>
        </p:spPr>
        <p:txBody>
          <a:bodyPr/>
          <a:lstStyle/>
          <a:p>
            <a:pPr lvl="1"/>
            <a:r>
              <a:rPr lang="en-US" sz="3600" b="1" dirty="0" err="1" smtClean="0">
                <a:solidFill>
                  <a:schemeClr val="tx1"/>
                </a:solidFill>
              </a:rPr>
              <a:t>int</a:t>
            </a:r>
            <a:r>
              <a:rPr lang="en-US" sz="3600" b="1" dirty="0" smtClean="0">
                <a:solidFill>
                  <a:schemeClr val="tx1"/>
                </a:solidFill>
              </a:rPr>
              <a:t> add(</a:t>
            </a:r>
            <a:r>
              <a:rPr lang="en-US" sz="3600" b="1" dirty="0" err="1" smtClean="0">
                <a:solidFill>
                  <a:schemeClr val="tx1"/>
                </a:solidFill>
              </a:rPr>
              <a:t>int</a:t>
            </a:r>
            <a:r>
              <a:rPr lang="en-US" sz="3600" b="1" dirty="0" smtClean="0">
                <a:solidFill>
                  <a:schemeClr val="tx1"/>
                </a:solidFill>
              </a:rPr>
              <a:t> x, </a:t>
            </a:r>
            <a:r>
              <a:rPr lang="en-US" sz="3600" b="1" dirty="0" err="1" smtClean="0">
                <a:solidFill>
                  <a:schemeClr val="tx1"/>
                </a:solidFill>
              </a:rPr>
              <a:t>int</a:t>
            </a:r>
            <a:r>
              <a:rPr lang="en-US" sz="3600" b="1" dirty="0" smtClean="0">
                <a:solidFill>
                  <a:schemeClr val="tx1"/>
                </a:solidFill>
              </a:rPr>
              <a:t> y) {</a:t>
            </a:r>
          </a:p>
          <a:p>
            <a:pPr lvl="1"/>
            <a:r>
              <a:rPr lang="en-US" sz="3600" b="1" dirty="0" smtClean="0">
                <a:solidFill>
                  <a:schemeClr val="tx1"/>
                </a:solidFill>
              </a:rPr>
              <a:t>	</a:t>
            </a:r>
            <a:r>
              <a:rPr lang="en-US" sz="3600" b="1" dirty="0" err="1" smtClean="0">
                <a:solidFill>
                  <a:schemeClr val="tx1"/>
                </a:solidFill>
              </a:rPr>
              <a:t>int</a:t>
            </a:r>
            <a:r>
              <a:rPr lang="en-US" sz="3600" b="1" dirty="0" smtClean="0">
                <a:solidFill>
                  <a:schemeClr val="tx1"/>
                </a:solidFill>
              </a:rPr>
              <a:t> sum;</a:t>
            </a:r>
          </a:p>
          <a:p>
            <a:pPr lvl="1"/>
            <a:r>
              <a:rPr lang="en-US" sz="3600" b="1" dirty="0">
                <a:solidFill>
                  <a:schemeClr val="tx1"/>
                </a:solidFill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</a:rPr>
              <a:t>sum = x + y;</a:t>
            </a:r>
          </a:p>
          <a:p>
            <a:pPr lvl="1"/>
            <a:r>
              <a:rPr lang="en-US" sz="3600" b="1" dirty="0">
                <a:solidFill>
                  <a:schemeClr val="tx1"/>
                </a:solidFill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</a:rPr>
              <a:t>return sum;</a:t>
            </a:r>
          </a:p>
          <a:p>
            <a:pPr lvl="1"/>
            <a:r>
              <a:rPr lang="en-US" sz="3600" b="1" dirty="0" smtClean="0">
                <a:solidFill>
                  <a:schemeClr val="tx1"/>
                </a:solidFill>
              </a:rPr>
              <a:t>}</a:t>
            </a:r>
            <a:endParaRPr lang="de-CH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04928" y="1268760"/>
            <a:ext cx="187220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4</a:t>
            </a:r>
          </a:p>
          <a:p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3</a:t>
            </a:r>
          </a:p>
          <a:p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add</a:t>
            </a:r>
            <a:endParaRPr lang="de-CH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25208" y="1268760"/>
            <a:ext cx="266491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4</a:t>
            </a:r>
          </a:p>
          <a:p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3</a:t>
            </a:r>
          </a:p>
          <a:p>
            <a:r>
              <a:rPr lang="en-US" sz="2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EIP</a:t>
            </a:r>
          </a:p>
          <a:p>
            <a:r>
              <a:rPr lang="en-US" sz="2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de-CH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46674" y="1267121"/>
            <a:ext cx="242620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add(3, 4)</a:t>
            </a:r>
            <a:endParaRPr lang="de-CH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0399" y="421393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4664968" y="4221088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ASM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853738" y="4221087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ASM, detailed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895" y="1283684"/>
            <a:ext cx="564004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push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mov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esp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+ 0xc]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+ 0x8]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DWORD PTR [</a:t>
            </a:r>
            <a:r>
              <a:rPr lang="en-US" dirty="0" err="1" smtClean="0"/>
              <a:t>ebp</a:t>
            </a:r>
            <a:r>
              <a:rPr lang="en-US" dirty="0" smtClean="0"/>
              <a:t> – 0x04],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– 0x04]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leave</a:t>
            </a:r>
          </a:p>
          <a:p>
            <a:pPr lvl="1"/>
            <a:r>
              <a:rPr lang="en-US" dirty="0" smtClean="0"/>
              <a:t>ret</a:t>
            </a:r>
            <a:endParaRPr lang="de-C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  <a:endParaRPr lang="de-CH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4016896" y="69458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add():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90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895" y="1283684"/>
            <a:ext cx="564004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push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mov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esp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+ 0xc]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+ 0x8]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DWORD PTR [</a:t>
            </a:r>
            <a:r>
              <a:rPr lang="en-US" dirty="0" err="1" smtClean="0"/>
              <a:t>ebp</a:t>
            </a:r>
            <a:r>
              <a:rPr lang="en-US" dirty="0" smtClean="0"/>
              <a:t> – 0x04],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– 0x04]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mov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esp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ebp</a:t>
            </a:r>
            <a:r>
              <a:rPr lang="en-US" dirty="0">
                <a:solidFill>
                  <a:schemeClr val="accent2"/>
                </a:solidFill>
              </a:rPr>
              <a:t>   	; leave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pop </a:t>
            </a:r>
            <a:r>
              <a:rPr lang="en-US" dirty="0" err="1">
                <a:solidFill>
                  <a:schemeClr val="accent2"/>
                </a:solidFill>
              </a:rPr>
              <a:t>ebp</a:t>
            </a:r>
            <a:r>
              <a:rPr lang="en-US" dirty="0">
                <a:solidFill>
                  <a:schemeClr val="accent2"/>
                </a:solidFill>
              </a:rPr>
              <a:t>		; leave</a:t>
            </a:r>
          </a:p>
          <a:p>
            <a:pPr lvl="1"/>
            <a:r>
              <a:rPr lang="en-US" dirty="0" smtClean="0"/>
              <a:t>ret</a:t>
            </a:r>
            <a:endParaRPr lang="de-C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  <a:endParaRPr lang="de-CH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4016896" y="69458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add():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17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895" y="1283684"/>
            <a:ext cx="564004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push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mov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esp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+ 0xc]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+ 0x8]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DWORD PTR [</a:t>
            </a:r>
            <a:r>
              <a:rPr lang="en-US" dirty="0" err="1" smtClean="0"/>
              <a:t>ebp</a:t>
            </a:r>
            <a:r>
              <a:rPr lang="en-US" dirty="0" smtClean="0"/>
              <a:t> – 0x04],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DWORD PTR [</a:t>
            </a:r>
            <a:r>
              <a:rPr lang="en-US" dirty="0" err="1" smtClean="0"/>
              <a:t>ebp</a:t>
            </a:r>
            <a:r>
              <a:rPr lang="en-US" dirty="0" smtClean="0"/>
              <a:t> – 0x04]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mov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esp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r>
              <a:rPr lang="en-US" dirty="0" smtClean="0">
                <a:solidFill>
                  <a:schemeClr val="accent2"/>
                </a:solidFill>
              </a:rPr>
              <a:t>   	; leave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pop </a:t>
            </a:r>
            <a:r>
              <a:rPr lang="en-US" dirty="0" err="1" smtClean="0">
                <a:solidFill>
                  <a:schemeClr val="accent2"/>
                </a:solidFill>
              </a:rPr>
              <a:t>ebp</a:t>
            </a:r>
            <a:r>
              <a:rPr lang="en-US" dirty="0" smtClean="0">
                <a:solidFill>
                  <a:schemeClr val="accent2"/>
                </a:solidFill>
              </a:rPr>
              <a:t>		; leave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eip</a:t>
            </a:r>
            <a:r>
              <a:rPr lang="en-US" dirty="0" smtClean="0"/>
              <a:t>		; ret</a:t>
            </a:r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  <a:endParaRPr lang="de-CH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4016896" y="69458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add():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39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895" y="1283684"/>
            <a:ext cx="564004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   	; leave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ebp</a:t>
            </a:r>
            <a:r>
              <a:rPr lang="en-US" dirty="0" smtClean="0"/>
              <a:t>		; leave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eip</a:t>
            </a:r>
            <a:r>
              <a:rPr lang="en-US" dirty="0" smtClean="0"/>
              <a:t>		; ret</a:t>
            </a:r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  <a:endParaRPr lang="de-CH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4016896" y="69458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add():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98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36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</a:t>
            </a:r>
            <a:r>
              <a:rPr lang="en-US" dirty="0" smtClean="0"/>
              <a:t>Convention - Function </a:t>
            </a:r>
            <a:r>
              <a:rPr lang="en-US" dirty="0"/>
              <a:t>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7" idx="1"/>
          </p:cNvCxnSpPr>
          <p:nvPr/>
        </p:nvCxnSpPr>
        <p:spPr bwMode="auto">
          <a:xfrm>
            <a:off x="4880992" y="2393418"/>
            <a:ext cx="557655" cy="10597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…</a:t>
            </a:r>
          </a:p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/>
              <a:t>call </a:t>
            </a:r>
            <a:r>
              <a:rPr lang="en-US" kern="0" dirty="0" smtClean="0"/>
              <a:t>add</a:t>
            </a:r>
          </a:p>
          <a:p>
            <a:pPr lvl="1"/>
            <a:r>
              <a:rPr lang="en-US" kern="0" dirty="0" smtClean="0"/>
              <a:t>…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992560" y="1542326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38647" y="314469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438647" y="358243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30" idx="1"/>
          </p:cNvCxnSpPr>
          <p:nvPr/>
        </p:nvCxnSpPr>
        <p:spPr bwMode="auto">
          <a:xfrm>
            <a:off x="4880992" y="2393418"/>
            <a:ext cx="557655" cy="533235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…</a:t>
            </a:r>
          </a:p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/>
              <a:t>call </a:t>
            </a:r>
            <a:r>
              <a:rPr lang="en-US" kern="0" dirty="0" smtClean="0"/>
              <a:t>add</a:t>
            </a:r>
          </a:p>
          <a:p>
            <a:pPr lvl="1"/>
            <a:r>
              <a:rPr lang="en-US" kern="0" dirty="0" smtClean="0"/>
              <a:t>…</a:t>
            </a:r>
            <a:endParaRPr lang="en-US" kern="0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1017523" y="1920509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5438647" y="358243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7" idx="1"/>
          </p:cNvCxnSpPr>
          <p:nvPr/>
        </p:nvCxnSpPr>
        <p:spPr bwMode="auto">
          <a:xfrm>
            <a:off x="4880992" y="2393418"/>
            <a:ext cx="557655" cy="970973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…</a:t>
            </a:r>
          </a:p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call add</a:t>
            </a:r>
          </a:p>
          <a:p>
            <a:pPr lvl="1"/>
            <a:r>
              <a:rPr lang="en-US" kern="0" dirty="0" smtClean="0"/>
              <a:t>…</a:t>
            </a:r>
            <a:endParaRPr lang="de-CH" kern="0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1027654" y="2266719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" name="Elbow Connector 13"/>
          <p:cNvCxnSpPr>
            <a:stCxn id="33" idx="1"/>
          </p:cNvCxnSpPr>
          <p:nvPr/>
        </p:nvCxnSpPr>
        <p:spPr bwMode="auto">
          <a:xfrm rot="10800000">
            <a:off x="3224809" y="2878904"/>
            <a:ext cx="598113" cy="324036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>
            <a:off x="4880992" y="2393418"/>
            <a:ext cx="557655" cy="1383643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…</a:t>
            </a:r>
          </a:p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/>
              <a:t>call add</a:t>
            </a:r>
          </a:p>
          <a:p>
            <a:pPr lvl="1"/>
            <a:r>
              <a:rPr lang="en-US" kern="0" dirty="0"/>
              <a:t>…</a:t>
            </a:r>
            <a:endParaRPr lang="de-CH" kern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 = EIP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54994" y="4094983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cxnSp>
        <p:nvCxnSpPr>
          <p:cNvPr id="33" name="Elbow Connector 32"/>
          <p:cNvCxnSpPr/>
          <p:nvPr/>
        </p:nvCxnSpPr>
        <p:spPr bwMode="auto">
          <a:xfrm rot="10800000" flipV="1">
            <a:off x="3008784" y="3510970"/>
            <a:ext cx="1305566" cy="782126"/>
          </a:xfrm>
          <a:prstGeom prst="bentConnector3">
            <a:avLst>
              <a:gd name="adj1" fmla="val 1578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 bwMode="auto">
          <a:xfrm>
            <a:off x="560512" y="3995930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>
            <a:off x="4880992" y="2393418"/>
            <a:ext cx="557655" cy="1383643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…</a:t>
            </a:r>
          </a:p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/>
              <a:t>call add</a:t>
            </a:r>
          </a:p>
          <a:p>
            <a:pPr lvl="1"/>
            <a:r>
              <a:rPr lang="en-US" kern="0" dirty="0"/>
              <a:t>…</a:t>
            </a:r>
            <a:endParaRPr lang="de-CH" kern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 = EIP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54994" y="4094983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cxnSp>
        <p:nvCxnSpPr>
          <p:cNvPr id="33" name="Elbow Connector 32"/>
          <p:cNvCxnSpPr/>
          <p:nvPr/>
        </p:nvCxnSpPr>
        <p:spPr bwMode="auto">
          <a:xfrm rot="10800000" flipV="1">
            <a:off x="3008784" y="3510970"/>
            <a:ext cx="1305566" cy="782126"/>
          </a:xfrm>
          <a:prstGeom prst="bentConnector3">
            <a:avLst>
              <a:gd name="adj1" fmla="val 1578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 bwMode="auto">
          <a:xfrm>
            <a:off x="560512" y="3995930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1" name="Elbow Connector 10"/>
          <p:cNvCxnSpPr>
            <a:stCxn id="18" idx="1"/>
          </p:cNvCxnSpPr>
          <p:nvPr/>
        </p:nvCxnSpPr>
        <p:spPr bwMode="auto">
          <a:xfrm rot="10800000">
            <a:off x="3152801" y="2878905"/>
            <a:ext cx="2285847" cy="898157"/>
          </a:xfrm>
          <a:prstGeom prst="bentConnector3">
            <a:avLst>
              <a:gd name="adj1" fmla="val 74693"/>
            </a:avLst>
          </a:prstGeom>
          <a:ln>
            <a:prstDash val="sysDash"/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>
            <a:off x="4880992" y="2393418"/>
            <a:ext cx="557655" cy="1383643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60512" y="1231804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6" idx="1"/>
          </p:cNvCxnSpPr>
          <p:nvPr/>
        </p:nvCxnSpPr>
        <p:spPr bwMode="auto">
          <a:xfrm>
            <a:off x="4880992" y="1596473"/>
            <a:ext cx="557655" cy="472910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9" idx="1"/>
          </p:cNvCxnSpPr>
          <p:nvPr/>
        </p:nvCxnSpPr>
        <p:spPr bwMode="auto">
          <a:xfrm>
            <a:off x="4880992" y="2393418"/>
            <a:ext cx="554723" cy="1821381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93439" y="1542326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19" idx="1"/>
          </p:cNvCxnSpPr>
          <p:nvPr/>
        </p:nvCxnSpPr>
        <p:spPr bwMode="auto">
          <a:xfrm>
            <a:off x="4880992" y="1596473"/>
            <a:ext cx="554723" cy="2618326"/>
          </a:xfrm>
          <a:prstGeom prst="bentConnector3">
            <a:avLst>
              <a:gd name="adj1" fmla="val 73549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9" idx="1"/>
          </p:cNvCxnSpPr>
          <p:nvPr/>
        </p:nvCxnSpPr>
        <p:spPr bwMode="auto">
          <a:xfrm>
            <a:off x="4880992" y="2393418"/>
            <a:ext cx="554723" cy="1821381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95246" y="1897387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 bwMode="auto">
          <a:xfrm flipV="1">
            <a:off x="4088904" y="1868344"/>
            <a:ext cx="432048" cy="239739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Prolog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19" idx="1"/>
          </p:cNvCxnSpPr>
          <p:nvPr/>
        </p:nvCxnSpPr>
        <p:spPr bwMode="auto">
          <a:xfrm>
            <a:off x="4880992" y="1596473"/>
            <a:ext cx="554723" cy="2618326"/>
          </a:xfrm>
          <a:prstGeom prst="bentConnector3">
            <a:avLst>
              <a:gd name="adj1" fmla="val 7107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33" idx="1"/>
          </p:cNvCxnSpPr>
          <p:nvPr/>
        </p:nvCxnSpPr>
        <p:spPr bwMode="auto">
          <a:xfrm>
            <a:off x="4880992" y="2393418"/>
            <a:ext cx="554723" cy="3572408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95246" y="2266719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Execute Function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2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they work?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5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x32 Call Convention - Execute </a:t>
            </a:r>
            <a:r>
              <a:rPr lang="en-US" sz="2000" dirty="0" smtClean="0"/>
              <a:t>Function</a:t>
            </a:r>
            <a:endParaRPr lang="de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" y="2711033"/>
            <a:ext cx="4952351" cy="22157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DWORD PTR [</a:t>
            </a:r>
            <a:r>
              <a:rPr lang="en-US" b="1" dirty="0" err="1">
                <a:solidFill>
                  <a:srgbClr val="00B050"/>
                </a:solidFill>
              </a:rPr>
              <a:t>ebp</a:t>
            </a:r>
            <a:r>
              <a:rPr lang="en-US" b="1" dirty="0">
                <a:solidFill>
                  <a:srgbClr val="00B050"/>
                </a:solidFill>
              </a:rPr>
              <a:t> + 0xc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, DWORD PTR [</a:t>
            </a:r>
            <a:r>
              <a:rPr lang="en-US" b="1" dirty="0" err="1">
                <a:solidFill>
                  <a:srgbClr val="FFC000"/>
                </a:solidFill>
              </a:rPr>
              <a:t>ebp</a:t>
            </a:r>
            <a:r>
              <a:rPr lang="en-US" b="1" dirty="0">
                <a:solidFill>
                  <a:srgbClr val="FFC000"/>
                </a:solidFill>
              </a:rPr>
              <a:t> + 0x8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edx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DWORD PTR [</a:t>
            </a:r>
            <a:r>
              <a:rPr lang="en-US" b="1" dirty="0" err="1">
                <a:solidFill>
                  <a:srgbClr val="FF0606"/>
                </a:solidFill>
              </a:rPr>
              <a:t>ebp</a:t>
            </a:r>
            <a:r>
              <a:rPr lang="en-US" b="1" dirty="0">
                <a:solidFill>
                  <a:srgbClr val="FF0606"/>
                </a:solidFill>
              </a:rPr>
              <a:t> – 0x04</a:t>
            </a:r>
            <a:r>
              <a:rPr lang="en-US" dirty="0"/>
              <a:t>], </a:t>
            </a:r>
            <a:r>
              <a:rPr lang="en-US" dirty="0" err="1"/>
              <a:t>eax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DWORD PTR [</a:t>
            </a:r>
            <a:r>
              <a:rPr lang="en-US" b="1" dirty="0" err="1">
                <a:solidFill>
                  <a:srgbClr val="FF0606"/>
                </a:solidFill>
              </a:rPr>
              <a:t>ebp</a:t>
            </a:r>
            <a:r>
              <a:rPr lang="en-US" b="1" dirty="0">
                <a:solidFill>
                  <a:srgbClr val="FF0606"/>
                </a:solidFill>
              </a:rPr>
              <a:t> – 0x04</a:t>
            </a:r>
            <a:r>
              <a:rPr lang="en-US" dirty="0"/>
              <a:t>]</a:t>
            </a:r>
          </a:p>
          <a:p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Elbow Connector 8"/>
          <p:cNvCxnSpPr>
            <a:stCxn id="7" idx="3"/>
            <a:endCxn id="14" idx="1"/>
          </p:cNvCxnSpPr>
          <p:nvPr/>
        </p:nvCxnSpPr>
        <p:spPr bwMode="auto">
          <a:xfrm>
            <a:off x="4880992" y="1596473"/>
            <a:ext cx="554723" cy="2618326"/>
          </a:xfrm>
          <a:prstGeom prst="bentConnector3">
            <a:avLst>
              <a:gd name="adj1" fmla="val 7107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Rounded MT Bold" pitchFamily="34" charset="0"/>
              </a:rPr>
              <a:t>EBP+0xc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Rounded MT Bold" pitchFamily="34" charset="0"/>
              </a:rPr>
              <a:t>EBP+0x8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sum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606"/>
                </a:solidFill>
                <a:effectLst/>
                <a:latin typeface="Arial Rounded MT Bold" pitchFamily="34" charset="0"/>
              </a:rPr>
              <a:t>EBP-0x04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FF0606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Epilog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6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</a:t>
            </a:r>
            <a:r>
              <a:rPr lang="en-US" dirty="0" smtClean="0"/>
              <a:t>Epilog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19" idx="1"/>
          </p:cNvCxnSpPr>
          <p:nvPr/>
        </p:nvCxnSpPr>
        <p:spPr bwMode="auto">
          <a:xfrm>
            <a:off x="4880992" y="1596473"/>
            <a:ext cx="554723" cy="2618326"/>
          </a:xfrm>
          <a:prstGeom prst="bentConnector3">
            <a:avLst>
              <a:gd name="adj1" fmla="val 73549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33" idx="1"/>
          </p:cNvCxnSpPr>
          <p:nvPr/>
        </p:nvCxnSpPr>
        <p:spPr bwMode="auto">
          <a:xfrm>
            <a:off x="4880992" y="2393418"/>
            <a:ext cx="554723" cy="3572408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95246" y="2530796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Epilog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19" idx="1"/>
          </p:cNvCxnSpPr>
          <p:nvPr/>
        </p:nvCxnSpPr>
        <p:spPr bwMode="auto">
          <a:xfrm>
            <a:off x="4880992" y="1596473"/>
            <a:ext cx="554723" cy="2618326"/>
          </a:xfrm>
          <a:prstGeom prst="bentConnector3">
            <a:avLst>
              <a:gd name="adj1" fmla="val 7107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9" idx="1"/>
          </p:cNvCxnSpPr>
          <p:nvPr/>
        </p:nvCxnSpPr>
        <p:spPr bwMode="auto">
          <a:xfrm>
            <a:off x="4880992" y="2393418"/>
            <a:ext cx="554723" cy="1821381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95246" y="2821397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373226" y="4149080"/>
            <a:ext cx="7095" cy="2240514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94274" y="4557413"/>
            <a:ext cx="1058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&lt;add&gt;</a:t>
            </a:r>
            <a:endParaRPr lang="de-CH" sz="2400" dirty="0">
              <a:solidFill>
                <a:schemeClr val="accent2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8244344" y="6392839"/>
            <a:ext cx="149930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8244344" y="4149080"/>
            <a:ext cx="141891" cy="0"/>
          </a:xfrm>
          <a:prstGeom prst="line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 bwMode="auto">
          <a:xfrm>
            <a:off x="4088904" y="1868344"/>
            <a:ext cx="432048" cy="239739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Epilog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5" idx="1"/>
          </p:cNvCxnSpPr>
          <p:nvPr/>
        </p:nvCxnSpPr>
        <p:spPr bwMode="auto">
          <a:xfrm>
            <a:off x="4880992" y="1596473"/>
            <a:ext cx="557655" cy="35172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>
            <a:off x="4880992" y="2393418"/>
            <a:ext cx="557655" cy="1383643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603928" y="3149083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2" name="Elbow Connector 11"/>
          <p:cNvCxnSpPr>
            <a:stCxn id="41" idx="1"/>
          </p:cNvCxnSpPr>
          <p:nvPr/>
        </p:nvCxnSpPr>
        <p:spPr bwMode="auto">
          <a:xfrm rot="10800000" flipV="1">
            <a:off x="2720753" y="3202940"/>
            <a:ext cx="1102169" cy="442084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Epilog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5" idx="1"/>
          </p:cNvCxnSpPr>
          <p:nvPr/>
        </p:nvCxnSpPr>
        <p:spPr bwMode="auto">
          <a:xfrm>
            <a:off x="4880992" y="1596473"/>
            <a:ext cx="557655" cy="35172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7" idx="1"/>
          </p:cNvCxnSpPr>
          <p:nvPr/>
        </p:nvCxnSpPr>
        <p:spPr bwMode="auto">
          <a:xfrm>
            <a:off x="4880992" y="2393418"/>
            <a:ext cx="557655" cy="970973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603928" y="3486459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Rounded MT Bold" pitchFamily="34" charset="0"/>
              </a:rPr>
              <a:t>SBP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280592" y="4293096"/>
            <a:ext cx="2232248" cy="209649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</a:p>
          <a:p>
            <a:pPr lvl="1"/>
            <a:r>
              <a:rPr lang="en-US" kern="0" dirty="0" smtClean="0"/>
              <a:t>…</a:t>
            </a:r>
            <a:endParaRPr lang="de-CH" kern="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5817177"/>
            <a:ext cx="216023" cy="14401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42" name="Elbow Connector 41"/>
          <p:cNvCxnSpPr>
            <a:stCxn id="41" idx="1"/>
            <a:endCxn id="12" idx="3"/>
          </p:cNvCxnSpPr>
          <p:nvPr/>
        </p:nvCxnSpPr>
        <p:spPr bwMode="auto">
          <a:xfrm rot="10800000" flipV="1">
            <a:off x="3080791" y="3202939"/>
            <a:ext cx="742130" cy="2686245"/>
          </a:xfrm>
          <a:prstGeom prst="bentConnector3">
            <a:avLst>
              <a:gd name="adj1" fmla="val 14796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4953000" y="3284984"/>
            <a:ext cx="432048" cy="49207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Epilog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38647" y="141277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38647" y="185051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8647" y="228052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c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00872" y="1272437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EBP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0872" y="2069382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stCxn id="23" idx="3"/>
            <a:endCxn id="5" idx="1"/>
          </p:cNvCxnSpPr>
          <p:nvPr/>
        </p:nvCxnSpPr>
        <p:spPr bwMode="auto">
          <a:xfrm>
            <a:off x="4880992" y="1596473"/>
            <a:ext cx="557655" cy="35172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7" idx="1"/>
          </p:cNvCxnSpPr>
          <p:nvPr/>
        </p:nvCxnSpPr>
        <p:spPr bwMode="auto">
          <a:xfrm>
            <a:off x="4880992" y="2393418"/>
            <a:ext cx="557655" cy="970973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5438647" y="2707784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4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92560" y="1279361"/>
            <a:ext cx="2664296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sub </a:t>
            </a:r>
            <a:r>
              <a:rPr lang="en-US" dirty="0" err="1"/>
              <a:t>esp</a:t>
            </a:r>
            <a:r>
              <a:rPr lang="en-US" dirty="0"/>
              <a:t>, 0x10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   </a:t>
            </a:r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  <a:p>
            <a:pPr lvl="1"/>
            <a:r>
              <a:rPr lang="en-US" dirty="0"/>
              <a:t>pop </a:t>
            </a:r>
            <a:r>
              <a:rPr lang="en-US" dirty="0" err="1" smtClean="0"/>
              <a:t>eip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438647" y="314552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itchFamily="34" charset="0"/>
              </a:rPr>
              <a:t>3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38647" y="3558192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35715" y="3995930"/>
            <a:ext cx="2667552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38971" y="4433668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73226" y="1407637"/>
            <a:ext cx="7095" cy="26125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4274" y="2187989"/>
            <a:ext cx="1212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&lt;main&gt;</a:t>
            </a:r>
            <a:endParaRPr lang="de-CH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8170211" y="1414068"/>
            <a:ext cx="2160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438971" y="4871406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38971" y="5309219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35715" y="5746957"/>
            <a:ext cx="2664296" cy="4377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8244344" y="4023415"/>
            <a:ext cx="1499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3822921" y="2878904"/>
            <a:ext cx="1080120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EIP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280592" y="4293096"/>
            <a:ext cx="2232248" cy="209649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/>
              <a:t>add</a:t>
            </a:r>
          </a:p>
          <a:p>
            <a:pPr lvl="1"/>
            <a:r>
              <a:rPr lang="en-US" kern="0" dirty="0" smtClean="0"/>
              <a:t>…</a:t>
            </a:r>
            <a:endParaRPr lang="de-CH" kern="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5817177"/>
            <a:ext cx="216023" cy="14401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42" name="Elbow Connector 41"/>
          <p:cNvCxnSpPr>
            <a:stCxn id="41" idx="1"/>
            <a:endCxn id="12" idx="3"/>
          </p:cNvCxnSpPr>
          <p:nvPr/>
        </p:nvCxnSpPr>
        <p:spPr bwMode="auto">
          <a:xfrm rot="10800000" flipV="1">
            <a:off x="3080791" y="3202939"/>
            <a:ext cx="742130" cy="2686245"/>
          </a:xfrm>
          <a:prstGeom prst="bentConnector3">
            <a:avLst>
              <a:gd name="adj1" fmla="val 14796"/>
            </a:avLst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 bwMode="auto">
          <a:xfrm>
            <a:off x="848544" y="5603492"/>
            <a:ext cx="864096" cy="581203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</a:t>
            </a:r>
            <a:r>
              <a:rPr lang="en-US" dirty="0" smtClean="0"/>
              <a:t>Calling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/>
              <a:t>&lt;</a:t>
            </a:r>
            <a:r>
              <a:rPr lang="de-CH" dirty="0" err="1"/>
              <a:t>addr</a:t>
            </a:r>
            <a:r>
              <a:rPr lang="de-CH" dirty="0" smtClean="0"/>
              <a:t>&gt; =</a:t>
            </a:r>
            <a:endParaRPr lang="de-CH" dirty="0"/>
          </a:p>
          <a:p>
            <a:pPr lvl="1"/>
            <a:r>
              <a:rPr lang="de-CH" dirty="0"/>
              <a:t>  </a:t>
            </a:r>
            <a:r>
              <a:rPr lang="de-CH" dirty="0" smtClean="0"/>
              <a:t>push </a:t>
            </a:r>
            <a:r>
              <a:rPr lang="de-CH" dirty="0"/>
              <a:t>EIP</a:t>
            </a:r>
          </a:p>
          <a:p>
            <a:pPr lvl="1"/>
            <a:r>
              <a:rPr lang="de-CH" dirty="0"/>
              <a:t>  </a:t>
            </a:r>
            <a:r>
              <a:rPr lang="de-CH" dirty="0" err="1" smtClean="0"/>
              <a:t>jmp</a:t>
            </a:r>
            <a:r>
              <a:rPr lang="de-CH" dirty="0" smtClean="0"/>
              <a:t> </a:t>
            </a:r>
            <a:r>
              <a:rPr lang="de-CH" dirty="0"/>
              <a:t>&lt;</a:t>
            </a:r>
            <a:r>
              <a:rPr lang="de-CH" dirty="0" err="1"/>
              <a:t>addr</a:t>
            </a:r>
            <a:r>
              <a:rPr lang="de-CH" dirty="0"/>
              <a:t>&gt;</a:t>
            </a:r>
          </a:p>
          <a:p>
            <a:pPr lvl="1"/>
            <a:r>
              <a:rPr lang="de-CH" dirty="0"/>
              <a:t>  </a:t>
            </a:r>
          </a:p>
          <a:p>
            <a:pPr lvl="1"/>
            <a:r>
              <a:rPr lang="de-CH" dirty="0" err="1" smtClean="0"/>
              <a:t>leave</a:t>
            </a:r>
            <a:r>
              <a:rPr lang="de-CH" dirty="0" smtClean="0"/>
              <a:t> =</a:t>
            </a:r>
            <a:endParaRPr lang="de-CH" dirty="0"/>
          </a:p>
          <a:p>
            <a:pPr lvl="1"/>
            <a:r>
              <a:rPr lang="de-CH" dirty="0"/>
              <a:t>  </a:t>
            </a:r>
            <a:r>
              <a:rPr lang="de-CH" dirty="0" err="1" smtClean="0"/>
              <a:t>mov</a:t>
            </a:r>
            <a:r>
              <a:rPr lang="de-CH" dirty="0" smtClean="0"/>
              <a:t> </a:t>
            </a:r>
            <a:r>
              <a:rPr lang="de-CH" dirty="0" err="1"/>
              <a:t>esp</a:t>
            </a:r>
            <a:r>
              <a:rPr lang="de-CH" dirty="0"/>
              <a:t>, </a:t>
            </a:r>
            <a:r>
              <a:rPr lang="de-CH" dirty="0" err="1"/>
              <a:t>ebp</a:t>
            </a:r>
            <a:endParaRPr lang="de-CH" dirty="0"/>
          </a:p>
          <a:p>
            <a:pPr lvl="1"/>
            <a:r>
              <a:rPr lang="de-CH" dirty="0"/>
              <a:t>  </a:t>
            </a:r>
            <a:r>
              <a:rPr lang="de-CH" dirty="0" err="1" smtClean="0"/>
              <a:t>pop</a:t>
            </a:r>
            <a:r>
              <a:rPr lang="de-CH" dirty="0" smtClean="0"/>
              <a:t> </a:t>
            </a:r>
            <a:r>
              <a:rPr lang="de-CH" dirty="0" err="1"/>
              <a:t>ebp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ret</a:t>
            </a:r>
            <a:r>
              <a:rPr lang="de-CH" dirty="0" smtClean="0"/>
              <a:t> =</a:t>
            </a:r>
            <a:endParaRPr lang="de-CH" dirty="0"/>
          </a:p>
          <a:p>
            <a:pPr lvl="1"/>
            <a:r>
              <a:rPr lang="de-CH" dirty="0"/>
              <a:t>  </a:t>
            </a:r>
            <a:r>
              <a:rPr lang="de-CH" dirty="0" err="1" smtClean="0"/>
              <a:t>pop</a:t>
            </a:r>
            <a:r>
              <a:rPr lang="de-CH" dirty="0" smtClean="0"/>
              <a:t> </a:t>
            </a:r>
            <a:r>
              <a:rPr lang="de-CH" dirty="0" err="1"/>
              <a:t>eip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</a:t>
            </a:r>
            <a:r>
              <a:rPr lang="en-US" dirty="0" smtClean="0"/>
              <a:t>Calling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“leave”?</a:t>
            </a:r>
          </a:p>
          <a:p>
            <a:pPr lvl="2"/>
            <a:r>
              <a:rPr lang="en-US" dirty="0" smtClean="0"/>
              <a:t>Opposite of “enter”</a:t>
            </a:r>
          </a:p>
          <a:p>
            <a:r>
              <a:rPr lang="en-US" dirty="0" smtClean="0"/>
              <a:t>“enter”:</a:t>
            </a:r>
          </a:p>
          <a:p>
            <a:pPr lvl="1"/>
            <a:r>
              <a:rPr lang="de-CH" dirty="0"/>
              <a:t>push </a:t>
            </a:r>
            <a:r>
              <a:rPr lang="de-CH" dirty="0" err="1"/>
              <a:t>ebp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de-CH" dirty="0" err="1" smtClean="0"/>
              <a:t>mov</a:t>
            </a:r>
            <a:r>
              <a:rPr lang="de-CH" dirty="0" smtClean="0"/>
              <a:t> </a:t>
            </a:r>
            <a:r>
              <a:rPr lang="de-CH" dirty="0" err="1"/>
              <a:t>ebp</a:t>
            </a:r>
            <a:r>
              <a:rPr lang="de-CH" dirty="0"/>
              <a:t>, </a:t>
            </a:r>
            <a:r>
              <a:rPr lang="de-CH" dirty="0" err="1"/>
              <a:t>esp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de-CH" dirty="0" err="1" smtClean="0"/>
              <a:t>sub</a:t>
            </a:r>
            <a:r>
              <a:rPr lang="de-CH" dirty="0" smtClean="0"/>
              <a:t> </a:t>
            </a:r>
            <a:r>
              <a:rPr lang="de-CH" dirty="0" err="1"/>
              <a:t>esp</a:t>
            </a:r>
            <a:r>
              <a:rPr lang="de-CH" dirty="0"/>
              <a:t>, </a:t>
            </a:r>
            <a:r>
              <a:rPr lang="de-CH" dirty="0" err="1"/>
              <a:t>imm</a:t>
            </a:r>
            <a:endParaRPr lang="en-US" dirty="0" smtClean="0"/>
          </a:p>
          <a:p>
            <a:r>
              <a:rPr lang="en-US" dirty="0" smtClean="0"/>
              <a:t>Why no “enter” used?</a:t>
            </a:r>
          </a:p>
          <a:p>
            <a:pPr lvl="2"/>
            <a:r>
              <a:rPr lang="en-US" dirty="0" smtClean="0"/>
              <a:t>enter: </a:t>
            </a:r>
          </a:p>
          <a:p>
            <a:pPr lvl="3"/>
            <a:r>
              <a:rPr lang="en-US" dirty="0" smtClean="0"/>
              <a:t>8 cycle latency</a:t>
            </a:r>
          </a:p>
          <a:p>
            <a:pPr lvl="3"/>
            <a:r>
              <a:rPr lang="en-US" dirty="0" smtClean="0"/>
              <a:t>10-20 micro ops</a:t>
            </a:r>
          </a:p>
          <a:p>
            <a:pPr lvl="2"/>
            <a:r>
              <a:rPr lang="en-US" dirty="0" smtClean="0"/>
              <a:t>call &lt;</a:t>
            </a:r>
            <a:r>
              <a:rPr lang="en-US" dirty="0" err="1" smtClean="0"/>
              <a:t>addr</a:t>
            </a:r>
            <a:r>
              <a:rPr lang="en-US" smtClean="0"/>
              <a:t>&gt;; </a:t>
            </a:r>
            <a:r>
              <a:rPr lang="en-US" smtClean="0"/>
              <a:t>mov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; sub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3 cycles latency</a:t>
            </a:r>
          </a:p>
          <a:p>
            <a:pPr lvl="3"/>
            <a:r>
              <a:rPr lang="en-US" dirty="0" smtClean="0"/>
              <a:t>4-6 micro ops</a:t>
            </a:r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82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Call in x64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48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de-CH" dirty="0"/>
          </a:p>
        </p:txBody>
      </p:sp>
      <p:pic>
        <p:nvPicPr>
          <p:cNvPr id="1026" name="Picture 2" descr="http://thumbs.dreamstime.com/t/stack-plates-d-illustration-white-background-39030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348880"/>
            <a:ext cx="5328592" cy="34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6105128" y="2007242"/>
            <a:ext cx="648072" cy="1061718"/>
          </a:xfrm>
          <a:prstGeom prst="straightConnector1">
            <a:avLst/>
          </a:prstGeom>
          <a:ln w="571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058172" y="2009419"/>
            <a:ext cx="659382" cy="1014149"/>
          </a:xfrm>
          <a:prstGeom prst="straightConnector1">
            <a:avLst/>
          </a:prstGeom>
          <a:ln w="571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7956" y="1079254"/>
            <a:ext cx="1252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pop</a:t>
            </a:r>
            <a:endParaRPr lang="de-CH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2130557" y="1052736"/>
            <a:ext cx="1572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push</a:t>
            </a:r>
            <a:endParaRPr lang="de-CH" sz="5000" dirty="0"/>
          </a:p>
        </p:txBody>
      </p:sp>
    </p:spTree>
    <p:extLst>
      <p:ext uri="{BB962C8B-B14F-4D97-AF65-F5344CB8AC3E}">
        <p14:creationId xmlns:p14="http://schemas.microsoft.com/office/powerpoint/2010/main" val="39252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x32 Call Convention - Function Call in x64</a:t>
            </a:r>
            <a:endParaRPr lang="de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x32 and x64 function calls:</a:t>
            </a:r>
          </a:p>
          <a:p>
            <a:r>
              <a:rPr lang="en-US" dirty="0" smtClean="0"/>
              <a:t>Arguments are in registers (not on stack)</a:t>
            </a:r>
          </a:p>
          <a:p>
            <a:pPr lvl="1"/>
            <a:r>
              <a:rPr lang="en-US" dirty="0" smtClean="0"/>
              <a:t>RDI, RSI, RDX, R8, R9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29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x32 Call Convention - Function Call in x64</a:t>
            </a:r>
            <a:endParaRPr lang="de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x32 and x64 function calls</a:t>
            </a:r>
          </a:p>
          <a:p>
            <a:r>
              <a:rPr lang="en-US" dirty="0" smtClean="0"/>
              <a:t>Different ASM commands doing the same thing</a:t>
            </a:r>
          </a:p>
          <a:p>
            <a:pPr lvl="1"/>
            <a:r>
              <a:rPr lang="en-US" dirty="0" err="1" smtClean="0"/>
              <a:t>callq</a:t>
            </a:r>
            <a:r>
              <a:rPr lang="en-US" dirty="0" smtClean="0"/>
              <a:t> (call)</a:t>
            </a:r>
          </a:p>
          <a:p>
            <a:pPr lvl="1"/>
            <a:r>
              <a:rPr lang="en-US" dirty="0" err="1" smtClean="0"/>
              <a:t>leaveq</a:t>
            </a:r>
            <a:r>
              <a:rPr lang="en-US" dirty="0" smtClean="0"/>
              <a:t> (leave)</a:t>
            </a:r>
          </a:p>
          <a:p>
            <a:pPr lvl="1"/>
            <a:r>
              <a:rPr lang="en-US" dirty="0" err="1" smtClean="0"/>
              <a:t>retq</a:t>
            </a:r>
            <a:r>
              <a:rPr lang="en-US" dirty="0" smtClean="0"/>
              <a:t> (ret)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4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- Function Calling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When a function </a:t>
            </a:r>
            <a:r>
              <a:rPr lang="en-US" smtClean="0"/>
              <a:t>is called: </a:t>
            </a:r>
          </a:p>
          <a:p>
            <a:pPr lvl="3"/>
            <a:r>
              <a:rPr lang="en-US" smtClean="0"/>
              <a:t>EIP </a:t>
            </a:r>
            <a:r>
              <a:rPr lang="en-US" dirty="0" smtClean="0"/>
              <a:t>is pushed on the stack (=</a:t>
            </a:r>
            <a:r>
              <a:rPr lang="en-US" smtClean="0"/>
              <a:t>SIP)</a:t>
            </a:r>
          </a:p>
          <a:p>
            <a:pPr lvl="3"/>
            <a:r>
              <a:rPr lang="en-US" smtClean="0"/>
              <a:t>(“jmp” is doing implicit “push EIP”)</a:t>
            </a:r>
            <a:endParaRPr lang="en-US" dirty="0" smtClean="0"/>
          </a:p>
          <a:p>
            <a:pPr lvl="2"/>
            <a:endParaRPr lang="en-US" smtClean="0"/>
          </a:p>
          <a:p>
            <a:pPr lvl="2"/>
            <a:r>
              <a:rPr lang="en-US" smtClean="0"/>
              <a:t>At the end of the function:</a:t>
            </a:r>
          </a:p>
          <a:p>
            <a:pPr lvl="3"/>
            <a:r>
              <a:rPr lang="en-US" smtClean="0"/>
              <a:t>SIP </a:t>
            </a:r>
            <a:r>
              <a:rPr lang="en-US" dirty="0" smtClean="0"/>
              <a:t>is recovered </a:t>
            </a:r>
            <a:r>
              <a:rPr lang="en-US" smtClean="0"/>
              <a:t>into EIP</a:t>
            </a:r>
          </a:p>
          <a:p>
            <a:pPr lvl="3"/>
            <a:r>
              <a:rPr lang="en-US" smtClean="0"/>
              <a:t>(“ret” is doing implicit “pop EIP”)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38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Call Convention Cheat Sheet</a:t>
            </a:r>
            <a:endParaRPr lang="de-C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128422"/>
              </p:ext>
            </p:extLst>
          </p:nvPr>
        </p:nvGraphicFramePr>
        <p:xfrm>
          <a:off x="1423988" y="1268413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2868"/>
                <a:gridCol w="4392488"/>
                <a:gridCol w="1604244"/>
              </a:tblGrid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Parameter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Syscall nr in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x32 userspace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stack</a:t>
                      </a:r>
                      <a:endParaRPr lang="de-CH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x64 userspace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>
                          <a:latin typeface="Consolas" panose="020B0609020204030204" pitchFamily="49" charset="0"/>
                        </a:rPr>
                        <a:t>rdi, rsi, rdx, rcx, r8, r9</a:t>
                      </a:r>
                      <a:endParaRPr lang="de-CH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x32 syscalls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>
                          <a:latin typeface="Consolas" panose="020B0609020204030204" pitchFamily="49" charset="0"/>
                        </a:rPr>
                        <a:t>ebx, ecx, edx, esi, edi, ebp</a:t>
                      </a:r>
                      <a:endParaRPr lang="de-CH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eax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x64</a:t>
                      </a:r>
                      <a:r>
                        <a:rPr lang="en-US" baseline="0" smtClean="0"/>
                        <a:t> syscall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>
                          <a:latin typeface="Consolas" panose="020B0609020204030204" pitchFamily="49" charset="0"/>
                        </a:rPr>
                        <a:t>rdi, rsi, rdx, r10, r8, r9</a:t>
                      </a:r>
                      <a:endParaRPr lang="de-CH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rax</a:t>
                      </a:r>
                      <a:endParaRPr lang="de-C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616" y="6021288"/>
            <a:ext cx="7984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/>
              <a:t>http://stackoverflow.com/questions/2535989/what-are-the-calling-conventions-for-unix-linux-system-calls-on-x86-64</a:t>
            </a:r>
          </a:p>
        </p:txBody>
      </p:sp>
    </p:spTree>
    <p:extLst>
      <p:ext uri="{BB962C8B-B14F-4D97-AF65-F5344CB8AC3E}">
        <p14:creationId xmlns:p14="http://schemas.microsoft.com/office/powerpoint/2010/main" val="7779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de-CH" dirty="0"/>
          </a:p>
        </p:txBody>
      </p:sp>
      <p:pic>
        <p:nvPicPr>
          <p:cNvPr id="1026" name="Picture 2" descr="http://thumbs.dreamstime.com/t/stack-plates-d-illustration-white-background-39030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56656" y="930318"/>
            <a:ext cx="5328592" cy="34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5607653" y="3857600"/>
            <a:ext cx="648072" cy="1061718"/>
          </a:xfrm>
          <a:prstGeom prst="straightConnector1">
            <a:avLst/>
          </a:prstGeom>
          <a:ln w="571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2824618" y="3881385"/>
            <a:ext cx="659382" cy="1014149"/>
          </a:xfrm>
          <a:prstGeom prst="straightConnector1">
            <a:avLst/>
          </a:prstGeom>
          <a:ln w="571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64978" y="4961505"/>
            <a:ext cx="1252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pop</a:t>
            </a:r>
            <a:endParaRPr lang="de-CH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1912931" y="4981842"/>
            <a:ext cx="1572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push</a:t>
            </a:r>
            <a:endParaRPr lang="de-CH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6857066" y="3017289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0x00010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857065" y="1196751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0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/>
              <a:t>Push 0x1</a:t>
            </a:r>
          </a:p>
          <a:p>
            <a:pPr lvl="1"/>
            <a:r>
              <a:rPr lang="en-US" sz="4000" dirty="0" smtClean="0"/>
              <a:t>Push 0x2</a:t>
            </a:r>
          </a:p>
          <a:p>
            <a:pPr lvl="1"/>
            <a:r>
              <a:rPr lang="en-US" sz="4000" dirty="0" smtClean="0"/>
              <a:t>Push 0x3</a:t>
            </a:r>
          </a:p>
          <a:p>
            <a:pPr lvl="1"/>
            <a:r>
              <a:rPr lang="en-US" sz="4000" dirty="0" smtClean="0"/>
              <a:t>Pop</a:t>
            </a:r>
          </a:p>
          <a:p>
            <a:pPr lvl="1"/>
            <a:r>
              <a:rPr lang="en-US" sz="4000" dirty="0" smtClean="0"/>
              <a:t>Push 0x4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41032" y="1555810"/>
            <a:ext cx="4032448" cy="57704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0x01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41032" y="2132856"/>
            <a:ext cx="4032448" cy="57704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0x02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41032" y="2709902"/>
            <a:ext cx="4032448" cy="57704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0x03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41032" y="2709902"/>
            <a:ext cx="4032448" cy="57704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0x04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the Stack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x32 Call Convention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56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a function?</a:t>
            </a:r>
          </a:p>
          <a:p>
            <a:pPr lvl="2"/>
            <a:r>
              <a:rPr lang="en-US" sz="2400" dirty="0" smtClean="0"/>
              <a:t>Self contained subroutine</a:t>
            </a:r>
          </a:p>
          <a:p>
            <a:pPr lvl="2"/>
            <a:r>
              <a:rPr lang="en-US" sz="2400" dirty="0" smtClean="0"/>
              <a:t>Re-usable</a:t>
            </a:r>
          </a:p>
          <a:p>
            <a:pPr lvl="2"/>
            <a:r>
              <a:rPr lang="en-US" sz="2400" dirty="0" smtClean="0"/>
              <a:t>Can be called from anywhere</a:t>
            </a:r>
          </a:p>
          <a:p>
            <a:pPr lvl="2"/>
            <a:r>
              <a:rPr lang="en-US" sz="2400" dirty="0" smtClean="0"/>
              <a:t>After function is finished: Jump to the calling function (</a:t>
            </a:r>
            <a:r>
              <a:rPr lang="en-US" sz="2400" dirty="0" err="1" smtClean="0"/>
              <a:t>calee</a:t>
            </a:r>
            <a:r>
              <a:rPr lang="en-US" sz="2400" dirty="0" smtClean="0"/>
              <a:t>)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212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1685</Words>
  <Application>Microsoft Office PowerPoint</Application>
  <PresentationFormat>A4 Paper (210x297 mm)</PresentationFormat>
  <Paragraphs>654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CSCH_presentation_empty_english</vt:lpstr>
      <vt:lpstr>Function Call Convention</vt:lpstr>
      <vt:lpstr>Content</vt:lpstr>
      <vt:lpstr>x32 Memory Layout</vt:lpstr>
      <vt:lpstr>Stacks</vt:lpstr>
      <vt:lpstr>Stack</vt:lpstr>
      <vt:lpstr>Stack</vt:lpstr>
      <vt:lpstr>Stack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</vt:lpstr>
      <vt:lpstr>x32 Call Convention Details</vt:lpstr>
      <vt:lpstr>x32 Call Convention Details</vt:lpstr>
      <vt:lpstr>x32 Call Convention Details</vt:lpstr>
      <vt:lpstr>x32 Call Convention Details</vt:lpstr>
      <vt:lpstr>x32 Call Convention Details</vt:lpstr>
      <vt:lpstr>x32 Call Convention Details</vt:lpstr>
      <vt:lpstr>x32 Call Convention Details</vt:lpstr>
      <vt:lpstr>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x32 Call Convention - Function Prolog</vt:lpstr>
      <vt:lpstr>Execute Function</vt:lpstr>
      <vt:lpstr>x32 Call Convention - Execute Function</vt:lpstr>
      <vt:lpstr>Function Epilog</vt:lpstr>
      <vt:lpstr>x32 Call Convention - Function Epilog</vt:lpstr>
      <vt:lpstr>x32 Call Convention - Function Epilog</vt:lpstr>
      <vt:lpstr>x32 Call Convention - Function Epilog</vt:lpstr>
      <vt:lpstr>x32 Call Convention - Function Epilog</vt:lpstr>
      <vt:lpstr>x32 Call Convention - Function Epilog</vt:lpstr>
      <vt:lpstr>x32 Call Convention - Function Calling</vt:lpstr>
      <vt:lpstr>x32 Call Convention - Function Calling</vt:lpstr>
      <vt:lpstr>Function Call in x64</vt:lpstr>
      <vt:lpstr>x32 Call Convention - Function Call in x64</vt:lpstr>
      <vt:lpstr>x32 Call Convention - Function Call in x64</vt:lpstr>
      <vt:lpstr>x32 Call Convention - Function Calling</vt:lpstr>
      <vt:lpstr>Function Call Convention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82</cp:revision>
  <cp:lastPrinted>1999-09-08T18:00:21Z</cp:lastPrinted>
  <dcterms:created xsi:type="dcterms:W3CDTF">2016-03-14T12:32:55Z</dcterms:created>
  <dcterms:modified xsi:type="dcterms:W3CDTF">2017-02-16T15:34:51Z</dcterms:modified>
</cp:coreProperties>
</file>