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295" r:id="rId3"/>
    <p:sldId id="279" r:id="rId4"/>
    <p:sldId id="280" r:id="rId5"/>
    <p:sldId id="281" r:id="rId6"/>
    <p:sldId id="282" r:id="rId7"/>
    <p:sldId id="287" r:id="rId8"/>
    <p:sldId id="283" r:id="rId9"/>
    <p:sldId id="284" r:id="rId10"/>
    <p:sldId id="275" r:id="rId11"/>
    <p:sldId id="285" r:id="rId12"/>
    <p:sldId id="286" r:id="rId13"/>
    <p:sldId id="294" r:id="rId14"/>
    <p:sldId id="290" r:id="rId15"/>
    <p:sldId id="293" r:id="rId16"/>
    <p:sldId id="291" r:id="rId17"/>
    <p:sldId id="288" r:id="rId18"/>
    <p:sldId id="289" r:id="rId19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6"/>
    <a:srgbClr val="FF8400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444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66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Debugging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Inspecting memory:</a:t>
            </a:r>
          </a:p>
          <a:p>
            <a:pPr lvl="1"/>
            <a:r>
              <a:rPr lang="en-US" altLang="en-US" sz="1400" dirty="0"/>
              <a:t>(</a:t>
            </a:r>
            <a:r>
              <a:rPr lang="en-US" altLang="en-US" sz="1400" dirty="0" err="1"/>
              <a:t>gdb</a:t>
            </a:r>
            <a:r>
              <a:rPr lang="en-US" altLang="en-US" sz="1400" dirty="0"/>
              <a:t>) </a:t>
            </a:r>
            <a:r>
              <a:rPr lang="en-US" altLang="en-US" sz="1400" b="1" dirty="0"/>
              <a:t>x/32x 0x7fffffffe940</a:t>
            </a:r>
          </a:p>
          <a:p>
            <a:pPr lvl="1"/>
            <a:r>
              <a:rPr lang="en-US" altLang="en-US" sz="1400" dirty="0"/>
              <a:t>0x7fffffffe940:	0x00000000	0x00000000	0xf781bb45	0x00007fff</a:t>
            </a:r>
          </a:p>
          <a:p>
            <a:pPr lvl="1"/>
            <a:r>
              <a:rPr lang="en-US" altLang="en-US" sz="1400" dirty="0"/>
              <a:t>0x7fffffffe950:	0x00000000	0x00000000	0xffffea28	0x00007fff</a:t>
            </a:r>
          </a:p>
          <a:p>
            <a:pPr lvl="1"/>
            <a:r>
              <a:rPr lang="en-US" altLang="en-US" sz="1400" dirty="0"/>
              <a:t>0x7fffffffe960:	0x00000000	0x00000003	0x004007e0	0x00000000</a:t>
            </a:r>
          </a:p>
          <a:p>
            <a:pPr lvl="1"/>
            <a:r>
              <a:rPr lang="en-US" altLang="en-US" sz="1400" dirty="0"/>
              <a:t>0x7fffffffe970:	0x00000000	0x00000000	0xa2dfa5c8	</a:t>
            </a:r>
            <a:r>
              <a:rPr lang="en-US" altLang="en-US" sz="1400" dirty="0" smtClean="0"/>
              <a:t>0x1175d69a</a:t>
            </a:r>
          </a:p>
          <a:p>
            <a:pPr lvl="1"/>
            <a:endParaRPr lang="en-US" altLang="en-US" sz="1400" dirty="0" smtClean="0"/>
          </a:p>
          <a:p>
            <a:pPr lvl="1"/>
            <a:r>
              <a:rPr lang="en-US" altLang="en-US" sz="1400" dirty="0" smtClean="0"/>
              <a:t>(</a:t>
            </a:r>
            <a:r>
              <a:rPr lang="en-US" altLang="en-US" sz="1400" dirty="0" err="1"/>
              <a:t>gdb</a:t>
            </a:r>
            <a:r>
              <a:rPr lang="en-US" altLang="en-US" sz="1400" dirty="0"/>
              <a:t>) </a:t>
            </a:r>
            <a:r>
              <a:rPr lang="en-US" altLang="en-US" sz="1400" b="1" dirty="0"/>
              <a:t>x/8b 0x7fffffffe940</a:t>
            </a:r>
          </a:p>
          <a:p>
            <a:pPr lvl="1"/>
            <a:r>
              <a:rPr lang="en-US" altLang="en-US" sz="1400" dirty="0"/>
              <a:t>0x7fffffffe940:	0x00	0x00	0x00	0x00	0x00	0x00	0x00	0x00</a:t>
            </a:r>
          </a:p>
          <a:p>
            <a:pPr lvl="1"/>
            <a:endParaRPr lang="en-US" altLang="en-US" sz="1400" dirty="0" smtClean="0"/>
          </a:p>
          <a:p>
            <a:pPr lvl="1"/>
            <a:r>
              <a:rPr lang="en-US" altLang="en-US" sz="1400" dirty="0"/>
              <a:t>(</a:t>
            </a:r>
            <a:r>
              <a:rPr lang="en-US" altLang="en-US" sz="1400" dirty="0" err="1"/>
              <a:t>gdb</a:t>
            </a:r>
            <a:r>
              <a:rPr lang="en-US" altLang="en-US" sz="1400" dirty="0"/>
              <a:t>) </a:t>
            </a:r>
            <a:r>
              <a:rPr lang="en-US" altLang="en-US" sz="1400" b="1" dirty="0"/>
              <a:t>x/8g $rsp-8</a:t>
            </a:r>
          </a:p>
          <a:p>
            <a:pPr lvl="1"/>
            <a:r>
              <a:rPr lang="en-US" altLang="en-US" sz="1400" dirty="0"/>
              <a:t>0x7fffffffe928:	0x0000000000400640	0x00007fffffffea28</a:t>
            </a:r>
          </a:p>
          <a:p>
            <a:pPr lvl="1"/>
            <a:r>
              <a:rPr lang="en-US" altLang="en-US" sz="1400" dirty="0"/>
              <a:t>0x7fffffffe938:	0x0000000300000000	0x0000000000000000</a:t>
            </a:r>
          </a:p>
          <a:p>
            <a:pPr lvl="1"/>
            <a:r>
              <a:rPr lang="en-US" altLang="en-US" sz="1400" dirty="0"/>
              <a:t>0x7fffffffe948:	0x00007ffff781bb45	0x0000000000000000</a:t>
            </a:r>
          </a:p>
          <a:p>
            <a:pPr lvl="1"/>
            <a:r>
              <a:rPr lang="en-US" altLang="en-US" sz="1400" dirty="0"/>
              <a:t>0x7fffffffe958:	0x00007fffffffea28	</a:t>
            </a:r>
            <a:r>
              <a:rPr lang="en-US" altLang="en-US" sz="1400" dirty="0" smtClean="0"/>
              <a:t>0x0000000300000000</a:t>
            </a:r>
          </a:p>
          <a:p>
            <a:r>
              <a:rPr lang="en-US" altLang="en-US" sz="2400" dirty="0" smtClean="0"/>
              <a:t>x/&lt;count&gt;&lt;format&gt;&lt;unit&gt;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x/&lt;count&gt;&lt;format&gt;&lt;unit&gt;</a:t>
            </a:r>
          </a:p>
          <a:p>
            <a:r>
              <a:rPr lang="en-US" altLang="en-US" sz="2400" dirty="0" smtClean="0"/>
              <a:t>Format</a:t>
            </a:r>
            <a:r>
              <a:rPr lang="en-US" altLang="en-US" sz="2400" dirty="0"/>
              <a:t>:</a:t>
            </a:r>
          </a:p>
          <a:p>
            <a:pPr lvl="2"/>
            <a:r>
              <a:rPr lang="en-US" altLang="en-US" sz="1400" dirty="0"/>
              <a:t>x: Hexadecimal</a:t>
            </a:r>
          </a:p>
          <a:p>
            <a:pPr lvl="2"/>
            <a:r>
              <a:rPr lang="en-US" altLang="en-US" sz="1400" dirty="0"/>
              <a:t>d: Decimal</a:t>
            </a:r>
          </a:p>
          <a:p>
            <a:pPr lvl="2"/>
            <a:r>
              <a:rPr lang="en-US" altLang="en-US" sz="1400" dirty="0"/>
              <a:t>i: instructions</a:t>
            </a:r>
          </a:p>
          <a:p>
            <a:pPr lvl="2"/>
            <a:r>
              <a:rPr lang="en-US" altLang="en-US" sz="1400" dirty="0"/>
              <a:t>s: string</a:t>
            </a:r>
          </a:p>
          <a:p>
            <a:pPr lvl="2"/>
            <a:r>
              <a:rPr lang="en-US" altLang="en-US" sz="1400" dirty="0"/>
              <a:t>c: character</a:t>
            </a:r>
          </a:p>
          <a:p>
            <a:r>
              <a:rPr lang="en-US" altLang="en-US" dirty="0"/>
              <a:t>Unit:</a:t>
            </a:r>
          </a:p>
          <a:p>
            <a:pPr lvl="2"/>
            <a:r>
              <a:rPr lang="en-US" altLang="en-US" dirty="0"/>
              <a:t>b: bytes</a:t>
            </a:r>
          </a:p>
          <a:p>
            <a:pPr lvl="2"/>
            <a:r>
              <a:rPr lang="en-US" altLang="en-US" dirty="0"/>
              <a:t>w: Words (4 bytes, 32 bit)</a:t>
            </a:r>
          </a:p>
          <a:p>
            <a:pPr lvl="2"/>
            <a:r>
              <a:rPr lang="en-US" altLang="en-US" dirty="0"/>
              <a:t>g: Giant words (8 bytes, 64 bit)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392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compiled with debugging symbols (-</a:t>
            </a:r>
            <a:r>
              <a:rPr lang="en-US" dirty="0" err="1" smtClean="0"/>
              <a:t>ggdb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b="1" dirty="0" smtClean="0"/>
              <a:t>list</a:t>
            </a:r>
          </a:p>
          <a:p>
            <a:r>
              <a:rPr lang="en-US" dirty="0" smtClean="0"/>
              <a:t>Local variables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b="1" dirty="0" smtClean="0"/>
              <a:t>info locals</a:t>
            </a:r>
          </a:p>
          <a:p>
            <a:pPr lvl="1"/>
            <a:endParaRPr lang="en-US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376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68" y="1268413"/>
            <a:ext cx="8589020" cy="5029200"/>
          </a:xfrm>
        </p:spPr>
        <p:txBody>
          <a:bodyPr/>
          <a:lstStyle/>
          <a:p>
            <a:pPr lvl="1"/>
            <a:r>
              <a:rPr lang="de-CH" sz="1600" dirty="0"/>
              <a:t>(</a:t>
            </a:r>
            <a:r>
              <a:rPr lang="de-CH" sz="1600" dirty="0" err="1"/>
              <a:t>gdb</a:t>
            </a:r>
            <a:r>
              <a:rPr lang="de-CH" sz="1600" dirty="0"/>
              <a:t>) </a:t>
            </a:r>
            <a:r>
              <a:rPr lang="de-CH" sz="1600" b="1" dirty="0" err="1"/>
              <a:t>info</a:t>
            </a:r>
            <a:r>
              <a:rPr lang="de-CH" sz="1600" b="1" dirty="0"/>
              <a:t> </a:t>
            </a:r>
            <a:r>
              <a:rPr lang="de-CH" sz="1600" b="1" dirty="0" err="1"/>
              <a:t>file</a:t>
            </a:r>
            <a:endParaRPr lang="de-CH" sz="1600" b="1" dirty="0"/>
          </a:p>
          <a:p>
            <a:pPr lvl="1"/>
            <a:r>
              <a:rPr lang="de-CH" sz="1600" dirty="0"/>
              <a:t>Symbols </a:t>
            </a:r>
            <a:r>
              <a:rPr lang="de-CH" sz="1600" dirty="0" err="1"/>
              <a:t>from</a:t>
            </a:r>
            <a:r>
              <a:rPr lang="de-CH" sz="1600" dirty="0"/>
              <a:t> "/</a:t>
            </a:r>
            <a:r>
              <a:rPr lang="de-CH" sz="1600" dirty="0" err="1"/>
              <a:t>home</a:t>
            </a:r>
            <a:r>
              <a:rPr lang="de-CH" sz="1600" dirty="0"/>
              <a:t>/</a:t>
            </a:r>
            <a:r>
              <a:rPr lang="de-CH" sz="1600" dirty="0" err="1"/>
              <a:t>hacker</a:t>
            </a:r>
            <a:r>
              <a:rPr lang="de-CH" sz="1600" dirty="0"/>
              <a:t>/</a:t>
            </a:r>
            <a:r>
              <a:rPr lang="de-CH" sz="1600" dirty="0" err="1"/>
              <a:t>bfh</a:t>
            </a:r>
            <a:r>
              <a:rPr lang="de-CH" sz="1600" dirty="0"/>
              <a:t>/day2/challenge3".</a:t>
            </a:r>
          </a:p>
          <a:p>
            <a:pPr lvl="1"/>
            <a:r>
              <a:rPr lang="de-CH" sz="1600" dirty="0" err="1"/>
              <a:t>Local</a:t>
            </a:r>
            <a:r>
              <a:rPr lang="de-CH" sz="1600" dirty="0"/>
              <a:t> </a:t>
            </a:r>
            <a:r>
              <a:rPr lang="de-CH" sz="1600" dirty="0" err="1"/>
              <a:t>exec</a:t>
            </a:r>
            <a:r>
              <a:rPr lang="de-CH" sz="1600" dirty="0"/>
              <a:t> file:</a:t>
            </a:r>
          </a:p>
          <a:p>
            <a:pPr lvl="1"/>
            <a:r>
              <a:rPr lang="de-CH" sz="1600" dirty="0"/>
              <a:t>	`/</a:t>
            </a:r>
            <a:r>
              <a:rPr lang="de-CH" sz="1600" dirty="0" err="1"/>
              <a:t>home</a:t>
            </a:r>
            <a:r>
              <a:rPr lang="de-CH" sz="1600" dirty="0"/>
              <a:t>/</a:t>
            </a:r>
            <a:r>
              <a:rPr lang="de-CH" sz="1600" dirty="0" err="1"/>
              <a:t>hacker</a:t>
            </a:r>
            <a:r>
              <a:rPr lang="de-CH" sz="1600" dirty="0"/>
              <a:t>/</a:t>
            </a:r>
            <a:r>
              <a:rPr lang="de-CH" sz="1600" dirty="0" err="1"/>
              <a:t>bfh</a:t>
            </a:r>
            <a:r>
              <a:rPr lang="de-CH" sz="1600" dirty="0"/>
              <a:t>/day2/challenge3', </a:t>
            </a:r>
            <a:r>
              <a:rPr lang="de-CH" sz="1600" dirty="0" err="1"/>
              <a:t>file</a:t>
            </a:r>
            <a:r>
              <a:rPr lang="de-CH" sz="1600" dirty="0"/>
              <a:t> type elf64-x86-64.</a:t>
            </a:r>
          </a:p>
          <a:p>
            <a:pPr lvl="1"/>
            <a:r>
              <a:rPr lang="de-CH" sz="1600" dirty="0"/>
              <a:t>	Entry </a:t>
            </a:r>
            <a:r>
              <a:rPr lang="de-CH" sz="1600" dirty="0" err="1"/>
              <a:t>point</a:t>
            </a:r>
            <a:r>
              <a:rPr lang="de-CH" sz="1600" dirty="0"/>
              <a:t>: 0x400640</a:t>
            </a:r>
          </a:p>
          <a:p>
            <a:pPr lvl="1"/>
            <a:r>
              <a:rPr lang="de-CH" sz="1600" dirty="0"/>
              <a:t>	0x0000000000400200 - 0x000000000040021c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interp</a:t>
            </a:r>
            <a:endParaRPr lang="de-CH" sz="1600" dirty="0"/>
          </a:p>
          <a:p>
            <a:pPr lvl="1"/>
            <a:r>
              <a:rPr lang="de-CH" sz="1600" dirty="0"/>
              <a:t>	0x000000000040021c - 0x000000000040023c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note.ABI</a:t>
            </a:r>
            <a:r>
              <a:rPr lang="de-CH" sz="1600" dirty="0"/>
              <a:t>-tag</a:t>
            </a:r>
          </a:p>
          <a:p>
            <a:pPr lvl="1"/>
            <a:r>
              <a:rPr lang="de-CH" sz="1600" dirty="0"/>
              <a:t>	0x000000000040023c - 0x0000000000400260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note.gnu.build-id</a:t>
            </a:r>
            <a:endParaRPr lang="de-CH" sz="1600" dirty="0"/>
          </a:p>
          <a:p>
            <a:pPr lvl="1"/>
            <a:r>
              <a:rPr lang="de-CH" sz="1600" dirty="0"/>
              <a:t>	0x0000000000400260 - 0x000000000040027c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gnu.hash</a:t>
            </a:r>
            <a:endParaRPr lang="de-CH" sz="1600" dirty="0"/>
          </a:p>
          <a:p>
            <a:pPr lvl="1"/>
            <a:r>
              <a:rPr lang="de-CH" sz="1600" dirty="0"/>
              <a:t>	0x0000000000400280 - 0x00000000004003a0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dynsym</a:t>
            </a:r>
            <a:endParaRPr lang="de-CH" sz="1600" dirty="0"/>
          </a:p>
          <a:p>
            <a:pPr lvl="1"/>
            <a:r>
              <a:rPr lang="de-CH" sz="1600" dirty="0"/>
              <a:t>	0x00000000004003a0 - 0x0000000000400455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dynstr</a:t>
            </a:r>
            <a:endParaRPr lang="de-CH" sz="1600" dirty="0"/>
          </a:p>
          <a:p>
            <a:pPr lvl="1"/>
            <a:r>
              <a:rPr lang="de-CH" sz="1600" dirty="0"/>
              <a:t>	0x0000000000400456 - 0x000000000040046e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gnu.version</a:t>
            </a:r>
            <a:endParaRPr lang="de-CH" sz="1600" dirty="0"/>
          </a:p>
          <a:p>
            <a:pPr lvl="1"/>
            <a:r>
              <a:rPr lang="de-CH" sz="1600" dirty="0"/>
              <a:t>	0x0000000000400470 - 0x00000000004004b0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gnu.version_r</a:t>
            </a:r>
            <a:endParaRPr lang="de-CH" sz="1600" dirty="0"/>
          </a:p>
          <a:p>
            <a:pPr lvl="1"/>
            <a:r>
              <a:rPr lang="de-CH" sz="1600" dirty="0"/>
              <a:t>	0x00000000004004b0 - 0x00000000004004c8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rela.dyn</a:t>
            </a:r>
            <a:endParaRPr lang="de-CH" sz="1600" dirty="0"/>
          </a:p>
          <a:p>
            <a:pPr lvl="1"/>
            <a:r>
              <a:rPr lang="de-CH" sz="1600" dirty="0"/>
              <a:t>	0x00000000004004c8 - 0x0000000000400588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rela.plt</a:t>
            </a:r>
            <a:endParaRPr lang="de-CH" sz="1600" dirty="0"/>
          </a:p>
          <a:p>
            <a:pPr lvl="1"/>
            <a:r>
              <a:rPr lang="de-CH" sz="1600" dirty="0"/>
              <a:t>	0x0000000000400588 - 0x00000000004005a2 </a:t>
            </a:r>
            <a:r>
              <a:rPr lang="de-CH" sz="1600" dirty="0" err="1"/>
              <a:t>is</a:t>
            </a:r>
            <a:r>
              <a:rPr lang="de-CH" sz="1600" dirty="0"/>
              <a:t> .</a:t>
            </a:r>
            <a:r>
              <a:rPr lang="de-CH" sz="1600" dirty="0" err="1"/>
              <a:t>init</a:t>
            </a:r>
            <a:endParaRPr lang="de-CH" sz="1600" dirty="0"/>
          </a:p>
          <a:p>
            <a:pPr lvl="1"/>
            <a:r>
              <a:rPr lang="de-CH" sz="1600" dirty="0"/>
              <a:t>	</a:t>
            </a:r>
            <a:r>
              <a:rPr lang="de-CH" sz="1600" dirty="0" smtClean="0"/>
              <a:t>…</a:t>
            </a:r>
            <a:endParaRPr lang="de-CH" sz="1600" dirty="0"/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70609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settings:</a:t>
            </a:r>
          </a:p>
          <a:p>
            <a:r>
              <a:rPr lang="en-US" dirty="0" smtClean="0"/>
              <a:t>Attach to a running process, and follow forks: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b="1" dirty="0" smtClean="0"/>
              <a:t>set follow-fork-mode child</a:t>
            </a:r>
          </a:p>
          <a:p>
            <a:r>
              <a:rPr lang="en-US" dirty="0" smtClean="0"/>
              <a:t>This will be important for the remote exploit challenge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448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to already existing processes:</a:t>
            </a:r>
            <a:endParaRPr lang="de-CH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b="1" dirty="0" smtClean="0"/>
              <a:t>attach &lt;</a:t>
            </a:r>
            <a:r>
              <a:rPr lang="en-US" b="1" dirty="0" err="1" smtClean="0"/>
              <a:t>pid</a:t>
            </a:r>
            <a:r>
              <a:rPr lang="en-US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408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creation of core files:</a:t>
            </a:r>
          </a:p>
          <a:p>
            <a:pPr lvl="1"/>
            <a:r>
              <a:rPr lang="en-US" dirty="0" smtClean="0"/>
              <a:t>$ </a:t>
            </a:r>
            <a:r>
              <a:rPr lang="en-US" b="1" dirty="0" err="1" smtClean="0"/>
              <a:t>ulimit</a:t>
            </a:r>
            <a:r>
              <a:rPr lang="en-US" b="1" dirty="0" smtClean="0"/>
              <a:t> –c unlimited</a:t>
            </a:r>
          </a:p>
          <a:p>
            <a:r>
              <a:rPr lang="en-US" dirty="0" smtClean="0"/>
              <a:t>Use a core file:</a:t>
            </a:r>
          </a:p>
          <a:p>
            <a:pPr lvl="1"/>
            <a:r>
              <a:rPr lang="en-US" dirty="0" smtClean="0"/>
              <a:t>$ </a:t>
            </a:r>
            <a:r>
              <a:rPr lang="en-US" b="1" dirty="0" err="1" smtClean="0"/>
              <a:t>gdb</a:t>
            </a:r>
            <a:r>
              <a:rPr lang="en-US" b="1" dirty="0" smtClean="0"/>
              <a:t> &lt;binary&gt; &lt;</a:t>
            </a:r>
            <a:r>
              <a:rPr lang="en-US" b="1" dirty="0" err="1" smtClean="0"/>
              <a:t>corefile</a:t>
            </a:r>
            <a:r>
              <a:rPr lang="en-US" b="1" dirty="0" smtClean="0"/>
              <a:t>&gt;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21360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gui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$ </a:t>
            </a:r>
            <a:r>
              <a:rPr lang="en-US" b="1" dirty="0" err="1" smtClean="0"/>
              <a:t>gdb</a:t>
            </a:r>
            <a:r>
              <a:rPr lang="en-US" b="1" dirty="0" smtClean="0"/>
              <a:t> –</a:t>
            </a:r>
            <a:r>
              <a:rPr lang="en-US" b="1" dirty="0" err="1" smtClean="0"/>
              <a:t>tui</a:t>
            </a:r>
            <a:endParaRPr lang="en-US" b="1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layout </a:t>
            </a:r>
            <a:r>
              <a:rPr lang="en-US" dirty="0" err="1" smtClean="0"/>
              <a:t>asm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dirty="0" smtClean="0"/>
              <a:t>layout </a:t>
            </a:r>
            <a:r>
              <a:rPr lang="en-US" dirty="0" err="1" smtClean="0"/>
              <a:t>regs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043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908720"/>
            <a:ext cx="8229600" cy="5388893"/>
          </a:xfrm>
        </p:spPr>
        <p:txBody>
          <a:bodyPr/>
          <a:lstStyle/>
          <a:p>
            <a:r>
              <a:rPr lang="en-US" dirty="0" smtClean="0"/>
              <a:t>Helpful GDB Plugins:</a:t>
            </a:r>
          </a:p>
          <a:p>
            <a:r>
              <a:rPr lang="en-US" dirty="0" smtClean="0"/>
              <a:t>PEDA</a:t>
            </a:r>
          </a:p>
          <a:p>
            <a:pPr lvl="2"/>
            <a:r>
              <a:rPr lang="en-US" dirty="0"/>
              <a:t>PEDA - Python Exploit Development Assistance for GDB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://github.com/longld/peda</a:t>
            </a:r>
          </a:p>
          <a:p>
            <a:r>
              <a:rPr lang="en-US" dirty="0" smtClean="0"/>
              <a:t>GEF</a:t>
            </a:r>
          </a:p>
          <a:p>
            <a:pPr lvl="2"/>
            <a:r>
              <a:rPr lang="en-US" dirty="0" smtClean="0"/>
              <a:t>GDB Enhanced Features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://github.com/hugsy/gef</a:t>
            </a:r>
            <a:endParaRPr lang="en-US" dirty="0" smtClean="0"/>
          </a:p>
          <a:p>
            <a:r>
              <a:rPr lang="en-US" dirty="0" smtClean="0"/>
              <a:t>Lisa.py</a:t>
            </a:r>
          </a:p>
          <a:p>
            <a:pPr lvl="2"/>
            <a:r>
              <a:rPr lang="en-US" dirty="0" smtClean="0"/>
              <a:t>LLDB</a:t>
            </a:r>
          </a:p>
          <a:p>
            <a:pPr lvl="2"/>
            <a:r>
              <a:rPr lang="en-US" dirty="0" smtClean="0"/>
              <a:t>Lisa.py</a:t>
            </a:r>
            <a:r>
              <a:rPr lang="en-US" dirty="0"/>
              <a:t>: </a:t>
            </a:r>
            <a:r>
              <a:rPr lang="en-US" dirty="0" smtClean="0"/>
              <a:t>An </a:t>
            </a:r>
            <a:r>
              <a:rPr lang="en-US" dirty="0"/>
              <a:t>Exploit Dev Swiss Army Knife.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github.com/ant4g0nist/lisa.py</a:t>
            </a:r>
          </a:p>
          <a:p>
            <a:r>
              <a:rPr lang="en-US" dirty="0"/>
              <a:t>Voltron</a:t>
            </a:r>
          </a:p>
          <a:p>
            <a:pPr lvl="2"/>
            <a:r>
              <a:rPr lang="en-US" dirty="0"/>
              <a:t>Voltron is an extensible debugger UI toolkit written in Python.</a:t>
            </a:r>
          </a:p>
          <a:p>
            <a:pPr lvl="2"/>
            <a:r>
              <a:rPr lang="en-US" dirty="0"/>
              <a:t>https://github.com/snare/voltron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31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state of a program while its running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699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gdb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Load a file while being in </a:t>
            </a:r>
            <a:r>
              <a:rPr lang="en-US" dirty="0" err="1" smtClean="0"/>
              <a:t>gdb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file &lt;filename&gt;</a:t>
            </a:r>
          </a:p>
          <a:p>
            <a:r>
              <a:rPr lang="en-US" dirty="0" smtClean="0"/>
              <a:t>Start the program: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run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0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Inspecting code:</a:t>
            </a:r>
          </a:p>
          <a:p>
            <a:r>
              <a:rPr lang="en-US" altLang="en-US" dirty="0" smtClean="0"/>
              <a:t>Where am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 err="1" smtClean="0"/>
              <a:t>gdb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where</a:t>
            </a:r>
          </a:p>
          <a:p>
            <a:r>
              <a:rPr lang="en-US" altLang="en-US" dirty="0" smtClean="0"/>
              <a:t>Disassemble a function: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 err="1" smtClean="0"/>
              <a:t>gdb</a:t>
            </a:r>
            <a:r>
              <a:rPr lang="en-US" altLang="en-US" dirty="0" smtClean="0"/>
              <a:t>) </a:t>
            </a:r>
            <a:r>
              <a:rPr lang="en-US" altLang="en-US" b="1" dirty="0" err="1" smtClean="0"/>
              <a:t>disas</a:t>
            </a:r>
            <a:r>
              <a:rPr lang="en-US" altLang="en-US" b="1" dirty="0" smtClean="0"/>
              <a:t> main</a:t>
            </a:r>
          </a:p>
          <a:p>
            <a:pPr lvl="1"/>
            <a:r>
              <a:rPr lang="en-US" altLang="en-US" sz="1800" dirty="0"/>
              <a:t>Dump of assembler code for function main:</a:t>
            </a:r>
          </a:p>
          <a:p>
            <a:pPr lvl="1"/>
            <a:r>
              <a:rPr lang="en-US" altLang="en-US" sz="1800" dirty="0"/>
              <a:t>   0x0000000000400b64 &lt;+0&gt;:	push   %</a:t>
            </a:r>
            <a:r>
              <a:rPr lang="en-US" altLang="en-US" sz="1800" dirty="0" err="1"/>
              <a:t>rbp</a:t>
            </a:r>
            <a:endParaRPr lang="en-US" altLang="en-US" sz="1800" dirty="0"/>
          </a:p>
          <a:p>
            <a:pPr lvl="1"/>
            <a:r>
              <a:rPr lang="en-US" altLang="en-US" sz="1800" dirty="0"/>
              <a:t>   0x0000000000400b65 &lt;+1&gt;:	</a:t>
            </a:r>
            <a:r>
              <a:rPr lang="en-US" altLang="en-US" sz="1800" dirty="0" err="1"/>
              <a:t>mov</a:t>
            </a:r>
            <a:r>
              <a:rPr lang="en-US" altLang="en-US" sz="1800" dirty="0"/>
              <a:t>    %</a:t>
            </a:r>
            <a:r>
              <a:rPr lang="en-US" altLang="en-US" sz="1800" dirty="0" err="1"/>
              <a:t>rsp</a:t>
            </a:r>
            <a:r>
              <a:rPr lang="en-US" altLang="en-US" sz="1800" dirty="0"/>
              <a:t>,%</a:t>
            </a:r>
            <a:r>
              <a:rPr lang="en-US" altLang="en-US" sz="1800" dirty="0" err="1"/>
              <a:t>rbp</a:t>
            </a:r>
            <a:endParaRPr lang="en-US" altLang="en-US" sz="1800" dirty="0"/>
          </a:p>
          <a:p>
            <a:pPr lvl="1"/>
            <a:r>
              <a:rPr lang="en-US" altLang="en-US" sz="1800" dirty="0"/>
              <a:t>   0x0000000000400b68 &lt;+4&gt;:	sub    $0x150,%rsp</a:t>
            </a:r>
          </a:p>
          <a:p>
            <a:pPr lvl="1"/>
            <a:r>
              <a:rPr lang="en-US" altLang="en-US" sz="1800" dirty="0"/>
              <a:t>   0x0000000000400b6f &lt;+11&gt;:	</a:t>
            </a:r>
            <a:r>
              <a:rPr lang="en-US" altLang="en-US" sz="1800" dirty="0" err="1"/>
              <a:t>mov</a:t>
            </a:r>
            <a:r>
              <a:rPr lang="en-US" altLang="en-US" sz="1800" dirty="0"/>
              <a:t>    %edi,-0x144(%</a:t>
            </a:r>
            <a:r>
              <a:rPr lang="en-US" altLang="en-US" sz="1800" dirty="0" err="1"/>
              <a:t>rbp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   0x0000000000400b75 &lt;+17&gt;:	</a:t>
            </a:r>
            <a:r>
              <a:rPr lang="en-US" altLang="en-US" sz="1800" dirty="0" err="1"/>
              <a:t>mov</a:t>
            </a:r>
            <a:r>
              <a:rPr lang="en-US" altLang="en-US" sz="1800" dirty="0"/>
              <a:t>    %rsi,-0x150(%</a:t>
            </a:r>
            <a:r>
              <a:rPr lang="en-US" altLang="en-US" sz="1800" dirty="0" err="1"/>
              <a:t>rbp</a:t>
            </a:r>
            <a:r>
              <a:rPr lang="en-US" altLang="en-US" sz="1800" dirty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896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 breakpoint:</a:t>
            </a:r>
          </a:p>
          <a:p>
            <a:pPr lvl="1"/>
            <a:r>
              <a:rPr lang="de-CH" dirty="0"/>
              <a:t>(</a:t>
            </a:r>
            <a:r>
              <a:rPr lang="de-CH" dirty="0" err="1"/>
              <a:t>gdb</a:t>
            </a:r>
            <a:r>
              <a:rPr lang="de-CH" dirty="0"/>
              <a:t>) </a:t>
            </a:r>
            <a:r>
              <a:rPr lang="de-CH" b="1" dirty="0"/>
              <a:t>break </a:t>
            </a:r>
            <a:r>
              <a:rPr lang="de-CH" b="1" dirty="0">
                <a:solidFill>
                  <a:srgbClr val="FF0606"/>
                </a:solidFill>
              </a:rPr>
              <a:t>*</a:t>
            </a:r>
            <a:r>
              <a:rPr lang="de-CH" b="1" dirty="0" smtClean="0"/>
              <a:t>0x0000000000400be3</a:t>
            </a:r>
          </a:p>
          <a:p>
            <a:pPr lvl="1"/>
            <a:r>
              <a:rPr lang="de-CH" dirty="0"/>
              <a:t>Breakpoint 1 at 0x400be3</a:t>
            </a:r>
          </a:p>
          <a:p>
            <a:endParaRPr lang="en-US" dirty="0" smtClean="0"/>
          </a:p>
          <a:p>
            <a:r>
              <a:rPr lang="en-US" dirty="0" smtClean="0"/>
              <a:t>Info about set breakpoints: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b="1" dirty="0"/>
              <a:t>info breakpoints</a:t>
            </a:r>
          </a:p>
          <a:p>
            <a:pPr lvl="1"/>
            <a:r>
              <a:rPr lang="en-US" sz="1600" dirty="0" err="1"/>
              <a:t>Num</a:t>
            </a:r>
            <a:r>
              <a:rPr lang="en-US" sz="1600" dirty="0"/>
              <a:t>     Type           </a:t>
            </a:r>
            <a:r>
              <a:rPr lang="en-US" sz="1600" dirty="0" err="1"/>
              <a:t>Disp</a:t>
            </a:r>
            <a:r>
              <a:rPr lang="en-US" sz="1600" dirty="0"/>
              <a:t> </a:t>
            </a:r>
            <a:r>
              <a:rPr lang="en-US" sz="1600" dirty="0" err="1"/>
              <a:t>Enb</a:t>
            </a:r>
            <a:r>
              <a:rPr lang="en-US" sz="1600" dirty="0"/>
              <a:t> Address            What</a:t>
            </a:r>
          </a:p>
          <a:p>
            <a:pPr lvl="1"/>
            <a:r>
              <a:rPr lang="en-US" sz="1600" b="1" dirty="0"/>
              <a:t>1</a:t>
            </a:r>
            <a:r>
              <a:rPr lang="en-US" sz="1600" dirty="0"/>
              <a:t>       breakpoint     keep y   0x0000000000400be3 &lt;main+127&gt;</a:t>
            </a:r>
          </a:p>
          <a:p>
            <a:endParaRPr lang="en-US" dirty="0" smtClean="0"/>
          </a:p>
          <a:p>
            <a:r>
              <a:rPr lang="en-US" dirty="0" smtClean="0"/>
              <a:t>Delete a breakpoint:</a:t>
            </a:r>
          </a:p>
          <a:p>
            <a:pPr lvl="1"/>
            <a:r>
              <a:rPr lang="de-CH" dirty="0"/>
              <a:t>(</a:t>
            </a:r>
            <a:r>
              <a:rPr lang="de-CH" dirty="0" err="1"/>
              <a:t>gdb</a:t>
            </a:r>
            <a:r>
              <a:rPr lang="de-CH" dirty="0"/>
              <a:t>) </a:t>
            </a:r>
            <a:r>
              <a:rPr lang="de-CH" b="1" dirty="0" err="1"/>
              <a:t>delete</a:t>
            </a:r>
            <a:r>
              <a:rPr lang="de-CH" dirty="0"/>
              <a:t> </a:t>
            </a:r>
            <a:r>
              <a:rPr lang="de-CH" b="1" dirty="0" smtClean="0"/>
              <a:t>1</a:t>
            </a:r>
          </a:p>
          <a:p>
            <a:endParaRPr lang="de-CH" b="1" dirty="0"/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152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execution: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b="1" dirty="0" smtClean="0"/>
              <a:t>continue</a:t>
            </a:r>
            <a:endParaRPr lang="de-CH" b="1" dirty="0"/>
          </a:p>
          <a:p>
            <a:r>
              <a:rPr lang="en-US" dirty="0" smtClean="0"/>
              <a:t>Single step: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b="1" dirty="0" smtClean="0"/>
              <a:t>step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857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Reaching a breakpoint: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 err="1"/>
              <a:t>gdb</a:t>
            </a:r>
            <a:r>
              <a:rPr lang="en-US" sz="1600" dirty="0"/>
              <a:t>) </a:t>
            </a:r>
            <a:r>
              <a:rPr lang="en-US" sz="1600" b="1" dirty="0" smtClean="0"/>
              <a:t>run </a:t>
            </a:r>
            <a:r>
              <a:rPr lang="en-US" sz="1600" b="1" dirty="0"/>
              <a:t>test </a:t>
            </a:r>
            <a:r>
              <a:rPr lang="en-US" sz="1600" b="1" dirty="0" err="1"/>
              <a:t>test</a:t>
            </a:r>
            <a:endParaRPr lang="en-US" sz="1600" b="1" dirty="0"/>
          </a:p>
          <a:p>
            <a:pPr lvl="1"/>
            <a:r>
              <a:rPr lang="en-US" sz="1600" dirty="0" smtClean="0"/>
              <a:t>Starting </a:t>
            </a:r>
            <a:r>
              <a:rPr lang="en-US" sz="1600" dirty="0"/>
              <a:t>program: /home/hacker/</a:t>
            </a:r>
            <a:r>
              <a:rPr lang="en-US" sz="1600" dirty="0" err="1"/>
              <a:t>bfh</a:t>
            </a:r>
            <a:r>
              <a:rPr lang="en-US" sz="1600" dirty="0"/>
              <a:t>/challenge1 test </a:t>
            </a:r>
            <a:r>
              <a:rPr lang="en-US" sz="1600" dirty="0" err="1"/>
              <a:t>test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Breakpoint 1, 0x0000000000400834 in main (</a:t>
            </a:r>
            <a:r>
              <a:rPr lang="en-US" sz="1600" dirty="0" err="1"/>
              <a:t>argc</a:t>
            </a:r>
            <a:r>
              <a:rPr lang="en-US" sz="1600" dirty="0"/>
              <a:t>=3, </a:t>
            </a:r>
            <a:r>
              <a:rPr lang="en-US" sz="1600" dirty="0" err="1"/>
              <a:t>argv</a:t>
            </a:r>
            <a:r>
              <a:rPr lang="en-US" sz="1600" dirty="0"/>
              <a:t>=0x7fffffffea28) at challenge1.c:47</a:t>
            </a:r>
          </a:p>
          <a:p>
            <a:pPr lvl="1"/>
            <a:r>
              <a:rPr lang="en-US" sz="1600" dirty="0" smtClean="0"/>
              <a:t>47		</a:t>
            </a:r>
            <a:r>
              <a:rPr lang="en-US" sz="1600" dirty="0" err="1" smtClean="0"/>
              <a:t>handleData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 smtClean="0"/>
              <a:t>[1</a:t>
            </a:r>
            <a:r>
              <a:rPr lang="en-US" sz="1600" dirty="0"/>
              <a:t>], </a:t>
            </a:r>
            <a:r>
              <a:rPr lang="en-US" sz="1600" dirty="0" err="1"/>
              <a:t>argv</a:t>
            </a:r>
            <a:r>
              <a:rPr lang="en-US" sz="1600" dirty="0"/>
              <a:t>[2</a:t>
            </a:r>
            <a:r>
              <a:rPr lang="en-US" sz="1600" dirty="0" smtClean="0"/>
              <a:t>]);</a:t>
            </a:r>
          </a:p>
          <a:p>
            <a:pPr lvl="1"/>
            <a:endParaRPr lang="en-US" sz="1600" i="1" dirty="0" smtClean="0"/>
          </a:p>
          <a:p>
            <a:r>
              <a:rPr lang="en-US" sz="1600" i="1" dirty="0" err="1" smtClean="0"/>
              <a:t>Backtrace</a:t>
            </a:r>
            <a:r>
              <a:rPr lang="en-US" sz="1600" i="1" dirty="0" smtClean="0"/>
              <a:t>:</a:t>
            </a:r>
          </a:p>
          <a:p>
            <a:pPr lvl="1"/>
            <a:r>
              <a:rPr lang="en-US" sz="1200" dirty="0" smtClean="0"/>
              <a:t>(</a:t>
            </a:r>
            <a:r>
              <a:rPr lang="en-US" sz="1200" dirty="0" err="1"/>
              <a:t>gdb</a:t>
            </a:r>
            <a:r>
              <a:rPr lang="en-US" sz="1200" dirty="0"/>
              <a:t>) </a:t>
            </a:r>
            <a:r>
              <a:rPr lang="en-US" sz="1200" b="1" dirty="0" err="1" smtClean="0"/>
              <a:t>backtrace</a:t>
            </a:r>
            <a:endParaRPr lang="en-US" sz="1200" b="1" dirty="0"/>
          </a:p>
          <a:p>
            <a:pPr lvl="1"/>
            <a:r>
              <a:rPr lang="en-US" sz="1200" dirty="0"/>
              <a:t>#0  0x0000000000400834 in main (</a:t>
            </a:r>
            <a:r>
              <a:rPr lang="en-US" sz="1200" dirty="0" err="1"/>
              <a:t>argc</a:t>
            </a:r>
            <a:r>
              <a:rPr lang="en-US" sz="1200" dirty="0"/>
              <a:t>=3, </a:t>
            </a:r>
            <a:r>
              <a:rPr lang="en-US" sz="1200" dirty="0" err="1"/>
              <a:t>argv</a:t>
            </a:r>
            <a:r>
              <a:rPr lang="en-US" sz="1200" dirty="0"/>
              <a:t>=0x7fffffffea28) at challenge1.c:47</a:t>
            </a:r>
          </a:p>
          <a:p>
            <a:endParaRPr lang="en-US" sz="1600" i="1" dirty="0"/>
          </a:p>
          <a:p>
            <a:pPr lvl="1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5381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Inspecting registers:</a:t>
            </a:r>
            <a:endParaRPr lang="de-CH" dirty="0"/>
          </a:p>
          <a:p>
            <a:pPr lvl="1"/>
            <a:r>
              <a:rPr lang="de-CH" sz="1600" dirty="0"/>
              <a:t>(</a:t>
            </a:r>
            <a:r>
              <a:rPr lang="de-CH" sz="1600" dirty="0" err="1"/>
              <a:t>gdb</a:t>
            </a:r>
            <a:r>
              <a:rPr lang="de-CH" sz="1600" dirty="0"/>
              <a:t>) </a:t>
            </a:r>
            <a:r>
              <a:rPr lang="de-CH" sz="1600" b="1" dirty="0" err="1"/>
              <a:t>info</a:t>
            </a:r>
            <a:r>
              <a:rPr lang="de-CH" sz="1600" b="1" dirty="0"/>
              <a:t> </a:t>
            </a:r>
            <a:r>
              <a:rPr lang="de-CH" sz="1600" b="1" dirty="0" err="1"/>
              <a:t>register</a:t>
            </a:r>
            <a:endParaRPr lang="de-CH" sz="1600" b="1" dirty="0"/>
          </a:p>
          <a:p>
            <a:pPr lvl="1"/>
            <a:r>
              <a:rPr lang="de-CH" sz="1600" dirty="0" err="1"/>
              <a:t>rax</a:t>
            </a:r>
            <a:r>
              <a:rPr lang="de-CH" sz="1600" dirty="0"/>
              <a:t>            0x7fffffffecae	140737488350382</a:t>
            </a:r>
          </a:p>
          <a:p>
            <a:pPr lvl="1"/>
            <a:r>
              <a:rPr lang="de-CH" sz="1600" dirty="0" err="1"/>
              <a:t>rbx</a:t>
            </a:r>
            <a:r>
              <a:rPr lang="de-CH" sz="1600" dirty="0"/>
              <a:t>            0x0	0</a:t>
            </a:r>
          </a:p>
          <a:p>
            <a:pPr lvl="1"/>
            <a:r>
              <a:rPr lang="de-CH" sz="1600" dirty="0" err="1"/>
              <a:t>rcx</a:t>
            </a:r>
            <a:r>
              <a:rPr lang="de-CH" sz="1600" dirty="0"/>
              <a:t>            0x0	0</a:t>
            </a:r>
          </a:p>
          <a:p>
            <a:pPr lvl="1"/>
            <a:r>
              <a:rPr lang="de-CH" sz="1600" dirty="0" err="1"/>
              <a:t>rdx</a:t>
            </a:r>
            <a:r>
              <a:rPr lang="de-CH" sz="1600" dirty="0"/>
              <a:t>            0x7fffffffecb3	140737488350387</a:t>
            </a:r>
          </a:p>
          <a:p>
            <a:pPr lvl="1"/>
            <a:r>
              <a:rPr lang="de-CH" sz="1600" dirty="0" err="1"/>
              <a:t>rsi</a:t>
            </a:r>
            <a:r>
              <a:rPr lang="de-CH" sz="1600" dirty="0"/>
              <a:t>            0x7fffffffecb3	140737488350387</a:t>
            </a:r>
          </a:p>
          <a:p>
            <a:pPr lvl="1"/>
            <a:r>
              <a:rPr lang="en-US" sz="1600" dirty="0"/>
              <a:t>…</a:t>
            </a:r>
            <a:endParaRPr lang="de-CH" sz="16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93277773"/>
      </p:ext>
    </p:extLst>
  </p:cSld>
  <p:clrMapOvr>
    <a:masterClrMapping/>
  </p:clrMapOvr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442</Words>
  <Application>Microsoft Office PowerPoint</Application>
  <PresentationFormat>A4 Paper (210x297 mm)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CSCH_presentation_empty_english</vt:lpstr>
      <vt:lpstr>Debugging</vt:lpstr>
      <vt:lpstr>Content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Debugging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22</cp:revision>
  <cp:lastPrinted>1999-09-08T18:00:21Z</cp:lastPrinted>
  <dcterms:created xsi:type="dcterms:W3CDTF">2016-03-14T12:32:55Z</dcterms:created>
  <dcterms:modified xsi:type="dcterms:W3CDTF">2017-01-24T14:10:37Z</dcterms:modified>
</cp:coreProperties>
</file>