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3" r:id="rId1"/>
  </p:sldMasterIdLst>
  <p:sldIdLst>
    <p:sldId id="256" r:id="rId2"/>
    <p:sldId id="260" r:id="rId3"/>
    <p:sldId id="269" r:id="rId4"/>
    <p:sldId id="270" r:id="rId5"/>
    <p:sldId id="265" r:id="rId6"/>
    <p:sldId id="266" r:id="rId7"/>
    <p:sldId id="267" r:id="rId8"/>
    <p:sldId id="268" r:id="rId9"/>
    <p:sldId id="262"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56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1E700B27-DE4C-4B9E-BB11-B9027034A00F}" type="datetimeFigureOut">
              <a:rPr lang="en-US" smtClean="0"/>
              <a:pPr/>
              <a:t>1/22/2019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0932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7E0D914D-B099-4142-A885-11F276715148}" type="datetimeFigureOut">
              <a:rPr lang="en-US" smtClean="0"/>
              <a:t>1/22/2019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2396758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7E0D914D-B099-4142-A885-11F276715148}" type="datetimeFigureOut">
              <a:rPr lang="en-US" smtClean="0"/>
              <a:t>1/22/2019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3230209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7E0D914D-B099-4142-A885-11F276715148}" type="datetimeFigureOut">
              <a:rPr lang="en-US" smtClean="0"/>
              <a:t>1/22/2019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9932163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7E0D914D-B099-4142-A885-11F276715148}" type="datetimeFigureOut">
              <a:rPr lang="en-US" smtClean="0"/>
              <a:t>1/22/2019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6055328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7E0D914D-B099-4142-A885-11F276715148}" type="datetimeFigureOut">
              <a:rPr lang="en-US" smtClean="0"/>
              <a:t>1/22/2019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09725050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smtClean="0"/>
              <a:t>1/22/2019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147180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smtClean="0"/>
              <a:t>1/22/2019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71331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smtClean="0"/>
              <a:t>1/22/2019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88108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AAA073D-A903-47F8-8D16-77642FB0DF1F}" type="datetimeFigureOut">
              <a:rPr lang="en-US" smtClean="0"/>
              <a:t>1/22/2019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89384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smtClean="0"/>
              <a:t>1/22/2019</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6863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smtClean="0"/>
              <a:t>1/22/2019</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72562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smtClean="0"/>
              <a:t>1/22/2019</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24690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smtClean="0"/>
              <a:t>1/22/2019</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37126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8E665CEB-0076-4E37-B880-BCEA9784DE0A}" type="datetimeFigureOut">
              <a:rPr lang="en-US" smtClean="0"/>
              <a:t>1/22/2019</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58902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A6149E5E-3896-4118-99A7-7B85668F1C5E}" type="datetimeFigureOut">
              <a:rPr lang="en-US" smtClean="0"/>
              <a:t>1/22/2019</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07091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E0D914D-B099-4142-A885-11F276715148}" type="datetimeFigureOut">
              <a:rPr lang="en-US" smtClean="0"/>
              <a:t>1/22/2019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
              </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97066821"/>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713150" y="967942"/>
            <a:ext cx="6096000" cy="646331"/>
          </a:xfrm>
          <a:prstGeom prst="rect">
            <a:avLst/>
          </a:prstGeom>
          <a:effectLst>
            <a:glow rad="228600">
              <a:schemeClr val="accent2">
                <a:satMod val="175000"/>
                <a:alpha val="40000"/>
              </a:schemeClr>
            </a:glow>
          </a:effectLst>
        </p:spPr>
        <p:txBody>
          <a:bodyPr>
            <a:spAutoFit/>
          </a:bodyPr>
          <a:lstStyle/>
          <a:p>
            <a:pPr lvl="0" algn="ctr" defTabSz="914400" eaLnBrk="0" fontAlgn="base" hangingPunct="0">
              <a:spcBef>
                <a:spcPct val="0"/>
              </a:spcBef>
              <a:spcAft>
                <a:spcPct val="0"/>
              </a:spcAft>
            </a:pPr>
            <a:r>
              <a:rPr lang="es-EC" altLang="es-EC" b="1" dirty="0">
                <a:solidFill>
                  <a:srgbClr val="000000"/>
                </a:solidFill>
                <a:ea typeface="Calibri" panose="020F0502020204030204" pitchFamily="34" charset="0"/>
              </a:rPr>
              <a:t>“UNIVERSIDAD DE LAS FUERZAS ARMADAS- ESPE”</a:t>
            </a:r>
            <a:endParaRPr lang="es-EC" altLang="es-EC" dirty="0">
              <a:ea typeface="Times New Roman" panose="02020603050405020304" pitchFamily="18" charset="0"/>
            </a:endParaRPr>
          </a:p>
          <a:p>
            <a:pPr lvl="0" algn="ctr" defTabSz="914400" eaLnBrk="0" fontAlgn="base" hangingPunct="0">
              <a:spcBef>
                <a:spcPct val="0"/>
              </a:spcBef>
              <a:spcAft>
                <a:spcPct val="0"/>
              </a:spcAft>
            </a:pPr>
            <a:r>
              <a:rPr lang="es-EC" altLang="es-EC" dirty="0">
                <a:solidFill>
                  <a:srgbClr val="000000"/>
                </a:solidFill>
                <a:ea typeface="Calibri" panose="020F0502020204030204" pitchFamily="34" charset="0"/>
              </a:rPr>
              <a:t>     </a:t>
            </a:r>
            <a:r>
              <a:rPr lang="es-EC" altLang="es-EC" b="1" dirty="0" smtClean="0">
                <a:solidFill>
                  <a:srgbClr val="00B0F0"/>
                </a:solidFill>
                <a:ea typeface="Calibri" panose="020F0502020204030204" pitchFamily="34" charset="0"/>
              </a:rPr>
              <a:t>“UNIDAD DE GESTIÓN DE TECNOLOGÍAS” </a:t>
            </a:r>
            <a:endParaRPr lang="es-EC" altLang="es-EC" b="1" dirty="0">
              <a:solidFill>
                <a:srgbClr val="00B0F0"/>
              </a:solidFill>
              <a:ea typeface="Times New Roman" panose="02020603050405020304" pitchFamily="18" charset="0"/>
            </a:endParaRPr>
          </a:p>
        </p:txBody>
      </p:sp>
      <p:sp>
        <p:nvSpPr>
          <p:cNvPr id="5" name="Rectángulo 4"/>
          <p:cNvSpPr/>
          <p:nvPr/>
        </p:nvSpPr>
        <p:spPr>
          <a:xfrm>
            <a:off x="5466856" y="1943568"/>
            <a:ext cx="974947" cy="369332"/>
          </a:xfrm>
          <a:prstGeom prst="rect">
            <a:avLst/>
          </a:prstGeom>
        </p:spPr>
        <p:txBody>
          <a:bodyPr wrap="none">
            <a:spAutoFit/>
          </a:bodyPr>
          <a:lstStyle/>
          <a:p>
            <a:pPr lvl="0" algn="ctr" defTabSz="914400" eaLnBrk="0" fontAlgn="base" hangingPunct="0">
              <a:spcBef>
                <a:spcPct val="0"/>
              </a:spcBef>
              <a:spcAft>
                <a:spcPct val="0"/>
              </a:spcAft>
            </a:pPr>
            <a:r>
              <a:rPr lang="es-EC" altLang="es-EC" dirty="0">
                <a:solidFill>
                  <a:srgbClr val="000000"/>
                </a:solidFill>
              </a:rPr>
              <a:t>REDES I</a:t>
            </a:r>
            <a:endParaRPr lang="es-EC" altLang="es-EC" dirty="0"/>
          </a:p>
        </p:txBody>
      </p:sp>
      <p:sp>
        <p:nvSpPr>
          <p:cNvPr id="6" name="Rectángulo 5"/>
          <p:cNvSpPr/>
          <p:nvPr/>
        </p:nvSpPr>
        <p:spPr>
          <a:xfrm>
            <a:off x="1592687" y="4487042"/>
            <a:ext cx="8929352" cy="1569660"/>
          </a:xfrm>
          <a:prstGeom prst="rect">
            <a:avLst/>
          </a:prstGeom>
        </p:spPr>
        <p:txBody>
          <a:bodyPr wrap="square">
            <a:spAutoFit/>
          </a:bodyPr>
          <a:lstStyle/>
          <a:p>
            <a:pPr algn="just"/>
            <a:r>
              <a:rPr lang="es-EC" sz="2400" b="1" dirty="0">
                <a:cs typeface="Arial" panose="020B0604020202020204" pitchFamily="34" charset="0"/>
              </a:rPr>
              <a:t>TEMA:</a:t>
            </a:r>
          </a:p>
          <a:p>
            <a:pPr algn="just"/>
            <a:r>
              <a:rPr lang="es-EC" sz="2400" b="1" dirty="0" smtClean="0">
                <a:cs typeface="Arial" panose="020B0604020202020204" pitchFamily="34" charset="0"/>
              </a:rPr>
              <a:t>“</a:t>
            </a:r>
            <a:r>
              <a:rPr lang="es-MX" sz="2400" dirty="0"/>
              <a:t>S</a:t>
            </a:r>
            <a:r>
              <a:rPr lang="es-MX" sz="2400" dirty="0" smtClean="0"/>
              <a:t>ubneteo </a:t>
            </a:r>
            <a:r>
              <a:rPr lang="es-MX" sz="2400" dirty="0"/>
              <a:t>con </a:t>
            </a:r>
            <a:r>
              <a:rPr lang="es-MX" sz="2400" dirty="0" smtClean="0"/>
              <a:t>VLSM</a:t>
            </a:r>
            <a:r>
              <a:rPr lang="es-EC" sz="2400" dirty="0" smtClean="0">
                <a:cs typeface="Arial" panose="020B0604020202020204" pitchFamily="34" charset="0"/>
              </a:rPr>
              <a:t>”.</a:t>
            </a:r>
            <a:endParaRPr lang="es-EC" sz="2400" dirty="0">
              <a:cs typeface="Arial" panose="020B0604020202020204" pitchFamily="34" charset="0"/>
            </a:endParaRPr>
          </a:p>
          <a:p>
            <a:pPr algn="just"/>
            <a:endParaRPr lang="es-EC" sz="2400" dirty="0">
              <a:cs typeface="Arial" panose="020B0604020202020204" pitchFamily="34" charset="0"/>
            </a:endParaRPr>
          </a:p>
          <a:p>
            <a:pPr algn="just"/>
            <a:r>
              <a:rPr lang="es-EC" sz="2400" b="1" dirty="0"/>
              <a:t>Nombre: </a:t>
            </a:r>
            <a:r>
              <a:rPr lang="es-EC" sz="2400" dirty="0" smtClean="0">
                <a:cs typeface="Arial" panose="020B0604020202020204" pitchFamily="34" charset="0"/>
              </a:rPr>
              <a:t>Noemi Changoluisa</a:t>
            </a:r>
            <a:endParaRPr lang="es-EC" sz="2400" dirty="0"/>
          </a:p>
        </p:txBody>
      </p:sp>
      <p:pic>
        <p:nvPicPr>
          <p:cNvPr id="7" name="Picture 2" descr="Resultado de imagen para ESPE SELLO">
            <a:extLst>
              <a:ext uri="{FF2B5EF4-FFF2-40B4-BE49-F238E27FC236}">
                <a16:creationId xmlns:a16="http://schemas.microsoft.com/office/drawing/2014/main" id="{30375B30-0765-451C-B907-F7D03705A5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1966" y="2269649"/>
            <a:ext cx="2244725" cy="2028825"/>
          </a:xfrm>
          <a:prstGeom prst="rect">
            <a:avLst/>
          </a:prstGeom>
          <a:noFill/>
          <a:effectLst>
            <a:glow rad="101600">
              <a:srgbClr val="00B0F0">
                <a:alpha val="60000"/>
              </a:srgb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365819"/>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15942" y="1765643"/>
            <a:ext cx="8665003" cy="3108543"/>
          </a:xfrm>
          <a:prstGeom prst="rect">
            <a:avLst/>
          </a:prstGeom>
        </p:spPr>
        <p:txBody>
          <a:bodyPr wrap="square">
            <a:spAutoFit/>
          </a:bodyPr>
          <a:lstStyle/>
          <a:p>
            <a:pPr marL="285750" lvl="0" indent="-285750">
              <a:buFont typeface="Arial" panose="020B0604020202020204" pitchFamily="34" charset="0"/>
              <a:buChar char="•"/>
            </a:pPr>
            <a:r>
              <a:rPr lang="es-ES" sz="2800" dirty="0"/>
              <a:t>Profundizar el tema con información bibliográfica debido a que es un tema muy amplio.</a:t>
            </a:r>
            <a:endParaRPr lang="en-US" sz="2800" dirty="0"/>
          </a:p>
          <a:p>
            <a:pPr marL="285750" lvl="0" indent="-285750">
              <a:buFont typeface="Arial" panose="020B0604020202020204" pitchFamily="34" charset="0"/>
              <a:buChar char="•"/>
            </a:pPr>
            <a:r>
              <a:rPr lang="es-ES" sz="2800" dirty="0"/>
              <a:t>Al momento de realizar ejercicios seguir paso a paso para evitar errores en el procedimiento de la misma. </a:t>
            </a:r>
            <a:endParaRPr lang="en-US" sz="2800" dirty="0"/>
          </a:p>
          <a:p>
            <a:pPr marL="285750" lvl="0" indent="-285750">
              <a:buFont typeface="Arial" panose="020B0604020202020204" pitchFamily="34" charset="0"/>
              <a:buChar char="•"/>
            </a:pPr>
            <a:r>
              <a:rPr lang="es-ES" sz="2800" dirty="0"/>
              <a:t>Tomar en cuenta que existe diferentes clases con las cuales se puede realizar subneteo con VLSM</a:t>
            </a:r>
            <a:r>
              <a:rPr lang="es-ES" sz="2800" dirty="0" smtClean="0"/>
              <a:t>.</a:t>
            </a:r>
            <a:endParaRPr lang="en-US" sz="2800" dirty="0"/>
          </a:p>
        </p:txBody>
      </p:sp>
      <p:sp>
        <p:nvSpPr>
          <p:cNvPr id="3" name="Rectángulo 2"/>
          <p:cNvSpPr/>
          <p:nvPr/>
        </p:nvSpPr>
        <p:spPr>
          <a:xfrm>
            <a:off x="1899569" y="681358"/>
            <a:ext cx="3775393" cy="523220"/>
          </a:xfrm>
          <a:prstGeom prst="rect">
            <a:avLst/>
          </a:prstGeom>
        </p:spPr>
        <p:txBody>
          <a:bodyPr wrap="none">
            <a:spAutoFit/>
          </a:bodyPr>
          <a:lstStyle/>
          <a:p>
            <a:r>
              <a:rPr lang="es-EC" sz="2800" b="1" dirty="0">
                <a:solidFill>
                  <a:schemeClr val="tx1">
                    <a:lumMod val="95000"/>
                    <a:lumOff val="5000"/>
                  </a:schemeClr>
                </a:solidFill>
              </a:rPr>
              <a:t>RECOMENDACIONES</a:t>
            </a:r>
          </a:p>
        </p:txBody>
      </p:sp>
    </p:spTree>
    <p:extLst>
      <p:ext uri="{BB962C8B-B14F-4D97-AF65-F5344CB8AC3E}">
        <p14:creationId xmlns:p14="http://schemas.microsoft.com/office/powerpoint/2010/main" val="3773445909"/>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4">
                <a:lumMod val="20000"/>
                <a:lumOff val="80000"/>
              </a:schemeClr>
            </a:gs>
            <a:gs pos="83000">
              <a:schemeClr val="accent4">
                <a:lumMod val="20000"/>
                <a:lumOff val="80000"/>
              </a:schemeClr>
            </a:gs>
            <a:gs pos="100000">
              <a:schemeClr val="accent4">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Rectángulo 1"/>
          <p:cNvSpPr/>
          <p:nvPr/>
        </p:nvSpPr>
        <p:spPr>
          <a:xfrm>
            <a:off x="4709255" y="583558"/>
            <a:ext cx="2044149" cy="523220"/>
          </a:xfrm>
          <a:prstGeom prst="rect">
            <a:avLst/>
          </a:prstGeom>
        </p:spPr>
        <p:txBody>
          <a:bodyPr wrap="none">
            <a:spAutoFit/>
          </a:bodyPr>
          <a:lstStyle/>
          <a:p>
            <a:r>
              <a:rPr lang="es-EC" sz="2800" b="1" dirty="0">
                <a:solidFill>
                  <a:schemeClr val="tx1">
                    <a:lumMod val="95000"/>
                    <a:lumOff val="5000"/>
                  </a:schemeClr>
                </a:solidFill>
              </a:rPr>
              <a:t>OBJETIVOS</a:t>
            </a:r>
          </a:p>
        </p:txBody>
      </p:sp>
      <p:sp>
        <p:nvSpPr>
          <p:cNvPr id="5" name="Rectángulo 4"/>
          <p:cNvSpPr/>
          <p:nvPr/>
        </p:nvSpPr>
        <p:spPr>
          <a:xfrm>
            <a:off x="959738" y="1304200"/>
            <a:ext cx="8766153" cy="1631216"/>
          </a:xfrm>
          <a:prstGeom prst="rect">
            <a:avLst/>
          </a:prstGeom>
        </p:spPr>
        <p:txBody>
          <a:bodyPr wrap="square">
            <a:spAutoFit/>
          </a:bodyPr>
          <a:lstStyle/>
          <a:p>
            <a:pPr algn="just"/>
            <a:r>
              <a:rPr lang="es-EC" sz="2800" b="1" dirty="0">
                <a:solidFill>
                  <a:schemeClr val="accent4">
                    <a:lumMod val="50000"/>
                  </a:schemeClr>
                </a:solidFill>
              </a:rPr>
              <a:t>GENERAL</a:t>
            </a:r>
          </a:p>
          <a:p>
            <a:pPr marL="285750" lvl="0" indent="-285750">
              <a:buFont typeface="Arial" panose="020B0604020202020204" pitchFamily="34" charset="0"/>
              <a:buChar char="•"/>
            </a:pPr>
            <a:r>
              <a:rPr lang="es-MX" sz="2400" dirty="0"/>
              <a:t>Investigar a cerca del subneteo con VLSM, mediante fuentes web en internet para la compresión y conocimiento de la misma.</a:t>
            </a:r>
            <a:endParaRPr lang="en-US" sz="2400" dirty="0"/>
          </a:p>
        </p:txBody>
      </p:sp>
      <p:sp>
        <p:nvSpPr>
          <p:cNvPr id="4" name="Rectángulo 3"/>
          <p:cNvSpPr/>
          <p:nvPr/>
        </p:nvSpPr>
        <p:spPr>
          <a:xfrm>
            <a:off x="959738" y="3467248"/>
            <a:ext cx="9775002" cy="1631216"/>
          </a:xfrm>
          <a:prstGeom prst="rect">
            <a:avLst/>
          </a:prstGeom>
        </p:spPr>
        <p:txBody>
          <a:bodyPr wrap="square">
            <a:spAutoFit/>
          </a:bodyPr>
          <a:lstStyle/>
          <a:p>
            <a:pPr algn="just"/>
            <a:r>
              <a:rPr lang="es-EC" sz="2800" b="1" dirty="0">
                <a:solidFill>
                  <a:schemeClr val="accent4">
                    <a:lumMod val="50000"/>
                  </a:schemeClr>
                </a:solidFill>
              </a:rPr>
              <a:t>ESPECÍFICOS</a:t>
            </a:r>
          </a:p>
          <a:p>
            <a:pPr marL="285750" lvl="0" indent="-285750">
              <a:buFont typeface="Arial" panose="020B0604020202020204" pitchFamily="34" charset="0"/>
              <a:buChar char="•"/>
            </a:pPr>
            <a:r>
              <a:rPr lang="es-EC" sz="2400" dirty="0"/>
              <a:t>Definir la función que realiza el subneteo.</a:t>
            </a:r>
            <a:endParaRPr lang="en-US" sz="2400" dirty="0"/>
          </a:p>
          <a:p>
            <a:pPr marL="285750" lvl="0" indent="-285750">
              <a:buFont typeface="Arial" panose="020B0604020202020204" pitchFamily="34" charset="0"/>
              <a:buChar char="•"/>
            </a:pPr>
            <a:r>
              <a:rPr lang="es-EC" sz="2400" dirty="0"/>
              <a:t>Conceptualizar información acerca del </a:t>
            </a:r>
            <a:r>
              <a:rPr lang="es-MX" sz="2400" dirty="0"/>
              <a:t>subneteo con VLSM</a:t>
            </a:r>
            <a:r>
              <a:rPr lang="es-EC" sz="2400" dirty="0"/>
              <a:t>.</a:t>
            </a:r>
            <a:endParaRPr lang="en-US" sz="2400" dirty="0"/>
          </a:p>
          <a:p>
            <a:pPr marL="285750" lvl="0" indent="-285750">
              <a:buFont typeface="Arial" panose="020B0604020202020204" pitchFamily="34" charset="0"/>
              <a:buChar char="•"/>
            </a:pPr>
            <a:r>
              <a:rPr lang="es-EC" sz="2400" dirty="0"/>
              <a:t>Desarrollar un ejemplo de subneteo acerca de la misma</a:t>
            </a:r>
            <a:r>
              <a:rPr lang="es-MX" sz="2400" dirty="0"/>
              <a:t>.</a:t>
            </a:r>
            <a:endParaRPr lang="en-US" sz="2400" dirty="0"/>
          </a:p>
        </p:txBody>
      </p:sp>
    </p:spTree>
    <p:extLst>
      <p:ext uri="{BB962C8B-B14F-4D97-AF65-F5344CB8AC3E}">
        <p14:creationId xmlns:p14="http://schemas.microsoft.com/office/powerpoint/2010/main" val="4072632080"/>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74319" y="906324"/>
            <a:ext cx="10437223" cy="5909310"/>
          </a:xfrm>
          <a:prstGeom prst="rect">
            <a:avLst/>
          </a:prstGeom>
        </p:spPr>
        <p:txBody>
          <a:bodyPr wrap="square">
            <a:spAutoFit/>
          </a:bodyPr>
          <a:lstStyle/>
          <a:p>
            <a:r>
              <a:rPr lang="es-EC" b="1" dirty="0"/>
              <a:t>SUBNETEO</a:t>
            </a:r>
            <a:endParaRPr lang="en-US" dirty="0"/>
          </a:p>
          <a:p>
            <a:r>
              <a:rPr lang="es-EC" dirty="0"/>
              <a:t>La función del Subneteo o </a:t>
            </a:r>
            <a:r>
              <a:rPr lang="es-EC" dirty="0" err="1"/>
              <a:t>Subnetting</a:t>
            </a:r>
            <a:r>
              <a:rPr lang="es-EC" dirty="0"/>
              <a:t> es dividir una red </a:t>
            </a:r>
            <a:r>
              <a:rPr lang="es-EC" dirty="0" smtClean="0"/>
              <a:t>IP </a:t>
            </a:r>
            <a:r>
              <a:rPr lang="es-EC" dirty="0"/>
              <a:t>en </a:t>
            </a:r>
            <a:r>
              <a:rPr lang="es-EC" dirty="0" smtClean="0"/>
              <a:t>subredes </a:t>
            </a:r>
            <a:r>
              <a:rPr lang="es-EC" dirty="0"/>
              <a:t>(redes más pequeñas) para que cada una de estas trabajen a nivel envío y recepción de paquetes como una red individual, aunque todas pertenezcan a la misma red física y al mismo dominio.</a:t>
            </a:r>
            <a:br>
              <a:rPr lang="es-EC" dirty="0"/>
            </a:br>
            <a:r>
              <a:rPr lang="es-EC" dirty="0"/>
              <a:t>El Subneteo permite una mejor administración, control del tráfico y seguridad al segmentar la red por función. También, mejora la performance de la red al reducir el tráfico de </a:t>
            </a:r>
            <a:r>
              <a:rPr lang="es-EC" dirty="0" err="1"/>
              <a:t>broadcast</a:t>
            </a:r>
            <a:r>
              <a:rPr lang="es-EC" dirty="0"/>
              <a:t> de nuestra red. Como desventaja, su implementación desperdicia muchas direcciones, sobre todo en los enlaces seriales. [2]</a:t>
            </a:r>
            <a:endParaRPr lang="en-US" dirty="0"/>
          </a:p>
          <a:p>
            <a:r>
              <a:rPr lang="es-EC" b="1" dirty="0"/>
              <a:t>VLSM</a:t>
            </a:r>
            <a:endParaRPr lang="en-US" dirty="0"/>
          </a:p>
          <a:p>
            <a:r>
              <a:rPr lang="es-EC" dirty="0"/>
              <a:t>VLSM es la sigla de Variable </a:t>
            </a:r>
            <a:r>
              <a:rPr lang="es-EC" dirty="0" err="1"/>
              <a:t>Length</a:t>
            </a:r>
            <a:r>
              <a:rPr lang="es-EC" dirty="0"/>
              <a:t> </a:t>
            </a:r>
            <a:r>
              <a:rPr lang="es-EC" dirty="0" err="1"/>
              <a:t>Subnet</a:t>
            </a:r>
            <a:r>
              <a:rPr lang="es-EC" dirty="0"/>
              <a:t> </a:t>
            </a:r>
            <a:r>
              <a:rPr lang="es-EC" dirty="0" err="1"/>
              <a:t>Masks</a:t>
            </a:r>
            <a:r>
              <a:rPr lang="es-EC" dirty="0"/>
              <a:t> o, en español, máscara de subred de longitud variable o máscara variable. Básicamente es la técnica por la cual se diseña un esquema de direccionamiento usando varias máscaras en función de la cantidad de hosts, es decir, la cantidad de hosts determina la longitud de la máscara o longitud del prefijo de red. ¿Y para qué el término? pues para diferenciarlo de la antigua forma de diseñar subredes: máscara única o máscara fija, es decir, cuando diseñábamos con ese paradigma, sólo se podía elegir una máscara de subred o longitud del prefijo de red, lo cual implicaba que la red más grande mandaba y que las redes más pequeñas estaban obligadas a ser ineficientes porque tendrían obligatoriamente una capacidad sin uso que, probablemente, nunca se iba a necesitar y nunca se podría recuperar porque el esquema sólo admite una sola máscara. [3]</a:t>
            </a:r>
            <a:endParaRPr lang="en-US" dirty="0"/>
          </a:p>
          <a:p>
            <a:r>
              <a:rPr lang="es-EC" dirty="0"/>
              <a:t> </a:t>
            </a:r>
            <a:endParaRPr lang="es-EC" dirty="0" smtClean="0"/>
          </a:p>
          <a:p>
            <a:endParaRPr lang="en-US" dirty="0"/>
          </a:p>
        </p:txBody>
      </p:sp>
    </p:spTree>
    <p:extLst>
      <p:ext uri="{BB962C8B-B14F-4D97-AF65-F5344CB8AC3E}">
        <p14:creationId xmlns:p14="http://schemas.microsoft.com/office/powerpoint/2010/main" val="20997837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54182" y="1351800"/>
            <a:ext cx="9337963" cy="3970318"/>
          </a:xfrm>
          <a:prstGeom prst="rect">
            <a:avLst/>
          </a:prstGeom>
        </p:spPr>
        <p:txBody>
          <a:bodyPr wrap="square">
            <a:spAutoFit/>
          </a:bodyPr>
          <a:lstStyle/>
          <a:p>
            <a:r>
              <a:rPr lang="es-EC" b="1" dirty="0"/>
              <a:t>SUBNETEO CON VLSM </a:t>
            </a:r>
            <a:endParaRPr lang="en-US" dirty="0"/>
          </a:p>
          <a:p>
            <a:r>
              <a:rPr lang="es-EC" dirty="0"/>
              <a:t>A diferencia del subneteo (</a:t>
            </a:r>
            <a:r>
              <a:rPr lang="es-EC" dirty="0" err="1"/>
              <a:t>subnetting</a:t>
            </a:r>
            <a:r>
              <a:rPr lang="es-EC" dirty="0"/>
              <a:t>) que genera una máscara común (fija) y cantidad de hosts iguales a todas las subredes, el proceso de VLSM toma una dirección de red o subred y la divide en subredes más pequeñas adaptando las máscaras según las necesidades de hosts de cada subred, generando una máscara diferente para las distintas subredes de una red. Esto permite no desaprovechar un gran número de direcciones, sobre todo en los enlaces seriales. </a:t>
            </a:r>
            <a:endParaRPr lang="en-US" dirty="0"/>
          </a:p>
          <a:p>
            <a:r>
              <a:rPr lang="es-EC" dirty="0"/>
              <a:t>Hay varios factores a tener en cuenta a la hora de </a:t>
            </a:r>
            <a:r>
              <a:rPr lang="es-EC" dirty="0" err="1"/>
              <a:t>subnetear</a:t>
            </a:r>
            <a:r>
              <a:rPr lang="es-EC" dirty="0"/>
              <a:t> y trabajar con VLSM: </a:t>
            </a:r>
            <a:endParaRPr lang="en-US" dirty="0"/>
          </a:p>
          <a:p>
            <a:pPr lvl="0" fontAlgn="base"/>
            <a:r>
              <a:rPr lang="es-EC" dirty="0"/>
              <a:t>El uso de VLSM solo es aplicable con los protocolos de enrutamiento sin clase (</a:t>
            </a:r>
            <a:r>
              <a:rPr lang="es-EC" dirty="0" err="1"/>
              <a:t>classless</a:t>
            </a:r>
            <a:r>
              <a:rPr lang="es-EC" dirty="0"/>
              <a:t>) RIPv2, OSPF, EIGRP, BGP4 e IS‐IS. </a:t>
            </a:r>
            <a:endParaRPr lang="en-US" dirty="0"/>
          </a:p>
          <a:p>
            <a:pPr lvl="0" fontAlgn="base"/>
            <a:r>
              <a:rPr lang="es-EC" dirty="0"/>
              <a:t>Al igual que en el subneteo, la cantidad de subredes y hosts está supeditada a la dirección IP de red o subred que nos otorguen. </a:t>
            </a:r>
            <a:endParaRPr lang="en-US" dirty="0"/>
          </a:p>
          <a:p>
            <a:pPr lvl="0" fontAlgn="base"/>
            <a:r>
              <a:rPr lang="es-EC" dirty="0"/>
              <a:t>Es imposible que comprendan el proceso de obtención de VLSM si no manejan fluidamente el proceso de subneteo común.</a:t>
            </a:r>
            <a:r>
              <a:rPr lang="es-EC" b="1" dirty="0"/>
              <a:t> </a:t>
            </a:r>
            <a:r>
              <a:rPr lang="es-EC" dirty="0"/>
              <a:t>[4]</a:t>
            </a:r>
            <a:endParaRPr lang="en-US" dirty="0"/>
          </a:p>
        </p:txBody>
      </p:sp>
    </p:spTree>
    <p:extLst>
      <p:ext uri="{BB962C8B-B14F-4D97-AF65-F5344CB8AC3E}">
        <p14:creationId xmlns:p14="http://schemas.microsoft.com/office/powerpoint/2010/main" val="4241322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AB7DE69A-B09B-4B15-90DD-3DDFB4F27086}"/>
              </a:ext>
            </a:extLst>
          </p:cNvPr>
          <p:cNvSpPr/>
          <p:nvPr/>
        </p:nvSpPr>
        <p:spPr>
          <a:xfrm>
            <a:off x="503582" y="430773"/>
            <a:ext cx="9581322" cy="1200329"/>
          </a:xfrm>
          <a:prstGeom prst="rect">
            <a:avLst/>
          </a:prstGeom>
        </p:spPr>
        <p:txBody>
          <a:bodyPr wrap="square">
            <a:spAutoFit/>
          </a:bodyPr>
          <a:lstStyle/>
          <a:p>
            <a:r>
              <a:rPr lang="es-EC" b="1" dirty="0"/>
              <a:t>Ejemplo de subneteo con VLSM. </a:t>
            </a:r>
            <a:r>
              <a:rPr lang="es-EC" dirty="0"/>
              <a:t>[4]</a:t>
            </a:r>
          </a:p>
          <a:p>
            <a:pPr lvl="0"/>
            <a:r>
              <a:rPr lang="es-EC" b="1" dirty="0"/>
              <a:t>De la siguiente dirección de red 192.168.1.0/24 obtener las subredes para los siguientes hosts solicitados: 120 hosts, 60 hosts, 24 hosts y 10 hosts.</a:t>
            </a:r>
            <a:endParaRPr lang="es-EC" dirty="0"/>
          </a:p>
          <a:p>
            <a:r>
              <a:rPr lang="es-EC" b="1" dirty="0"/>
              <a:t> </a:t>
            </a:r>
            <a:endParaRPr lang="es-EC" dirty="0"/>
          </a:p>
        </p:txBody>
      </p:sp>
      <p:sp>
        <p:nvSpPr>
          <p:cNvPr id="7" name="Rectángulo 6">
            <a:extLst>
              <a:ext uri="{FF2B5EF4-FFF2-40B4-BE49-F238E27FC236}">
                <a16:creationId xmlns:a16="http://schemas.microsoft.com/office/drawing/2014/main" id="{0575FB64-6844-41D2-B7D1-15C29066DAAB}"/>
              </a:ext>
            </a:extLst>
          </p:cNvPr>
          <p:cNvSpPr/>
          <p:nvPr/>
        </p:nvSpPr>
        <p:spPr>
          <a:xfrm>
            <a:off x="1256364" y="1571774"/>
            <a:ext cx="8083826" cy="957121"/>
          </a:xfrm>
          <a:prstGeom prst="rect">
            <a:avLst/>
          </a:prstGeom>
        </p:spPr>
        <p:txBody>
          <a:bodyPr wrap="square">
            <a:spAutoFit/>
          </a:bodyPr>
          <a:lstStyle/>
          <a:p>
            <a:pPr marL="342900" lvl="0" indent="-342900" algn="just">
              <a:lnSpc>
                <a:spcPct val="150000"/>
              </a:lnSpc>
              <a:spcAft>
                <a:spcPts val="800"/>
              </a:spcAft>
              <a:buFont typeface="+mj-lt"/>
              <a:buAutoNum type="arabicPeriod"/>
            </a:pPr>
            <a:r>
              <a:rPr lang="es-EC" sz="2000" dirty="0" smtClean="0">
                <a:latin typeface="+mj-lt"/>
                <a:ea typeface="Calibri" panose="020F0502020204030204" pitchFamily="34" charset="0"/>
                <a:cs typeface="Times New Roman" panose="02020603050405020304" pitchFamily="18" charset="0"/>
              </a:rPr>
              <a:t>Identificar la máscara actual fijándonos en la dirección </a:t>
            </a:r>
            <a:r>
              <a:rPr lang="es-EC" sz="2000" dirty="0" err="1" smtClean="0">
                <a:latin typeface="+mj-lt"/>
                <a:ea typeface="Calibri" panose="020F0502020204030204" pitchFamily="34" charset="0"/>
                <a:cs typeface="Times New Roman" panose="02020603050405020304" pitchFamily="18" charset="0"/>
              </a:rPr>
              <a:t>ip</a:t>
            </a:r>
            <a:r>
              <a:rPr lang="es-EC" sz="2000" dirty="0" smtClean="0">
                <a:latin typeface="+mj-lt"/>
                <a:ea typeface="Calibri" panose="020F0502020204030204" pitchFamily="34" charset="0"/>
                <a:cs typeface="Times New Roman" panose="02020603050405020304" pitchFamily="18" charset="0"/>
              </a:rPr>
              <a:t> que nos han dado y su máscara.</a:t>
            </a:r>
            <a:endParaRPr lang="es-EC" sz="2000" dirty="0">
              <a:effectLst/>
              <a:latin typeface="+mj-lt"/>
              <a:ea typeface="Calibri" panose="020F0502020204030204" pitchFamily="34" charset="0"/>
              <a:cs typeface="Times New Roman" panose="02020603050405020304" pitchFamily="18" charset="0"/>
            </a:endParaRPr>
          </a:p>
        </p:txBody>
      </p:sp>
      <p:graphicFrame>
        <p:nvGraphicFramePr>
          <p:cNvPr id="8" name="Tabla 7">
            <a:extLst>
              <a:ext uri="{FF2B5EF4-FFF2-40B4-BE49-F238E27FC236}">
                <a16:creationId xmlns:a16="http://schemas.microsoft.com/office/drawing/2014/main" id="{62B0F447-7A84-4E39-A62D-B595408F90BF}"/>
              </a:ext>
            </a:extLst>
          </p:cNvPr>
          <p:cNvGraphicFramePr>
            <a:graphicFrameLocks noGrp="1"/>
          </p:cNvGraphicFramePr>
          <p:nvPr>
            <p:extLst>
              <p:ext uri="{D42A27DB-BD31-4B8C-83A1-F6EECF244321}">
                <p14:modId xmlns:p14="http://schemas.microsoft.com/office/powerpoint/2010/main" val="3370666566"/>
              </p:ext>
            </p:extLst>
          </p:nvPr>
        </p:nvGraphicFramePr>
        <p:xfrm>
          <a:off x="2127391" y="2950439"/>
          <a:ext cx="6718017" cy="957121"/>
        </p:xfrm>
        <a:graphic>
          <a:graphicData uri="http://schemas.openxmlformats.org/drawingml/2006/table">
            <a:tbl>
              <a:tblPr firstRow="1" firstCol="1" bandRow="1">
                <a:tableStyleId>{D113A9D2-9D6B-4929-AA2D-F23B5EE8CBE7}</a:tableStyleId>
              </a:tblPr>
              <a:tblGrid>
                <a:gridCol w="1736946">
                  <a:extLst>
                    <a:ext uri="{9D8B030D-6E8A-4147-A177-3AD203B41FA5}">
                      <a16:colId xmlns:a16="http://schemas.microsoft.com/office/drawing/2014/main" val="2473652414"/>
                    </a:ext>
                  </a:extLst>
                </a:gridCol>
                <a:gridCol w="1239471">
                  <a:extLst>
                    <a:ext uri="{9D8B030D-6E8A-4147-A177-3AD203B41FA5}">
                      <a16:colId xmlns:a16="http://schemas.microsoft.com/office/drawing/2014/main" val="2613107341"/>
                    </a:ext>
                  </a:extLst>
                </a:gridCol>
                <a:gridCol w="1239471">
                  <a:extLst>
                    <a:ext uri="{9D8B030D-6E8A-4147-A177-3AD203B41FA5}">
                      <a16:colId xmlns:a16="http://schemas.microsoft.com/office/drawing/2014/main" val="3069956115"/>
                    </a:ext>
                  </a:extLst>
                </a:gridCol>
                <a:gridCol w="1239471">
                  <a:extLst>
                    <a:ext uri="{9D8B030D-6E8A-4147-A177-3AD203B41FA5}">
                      <a16:colId xmlns:a16="http://schemas.microsoft.com/office/drawing/2014/main" val="2547927988"/>
                    </a:ext>
                  </a:extLst>
                </a:gridCol>
                <a:gridCol w="1262658">
                  <a:extLst>
                    <a:ext uri="{9D8B030D-6E8A-4147-A177-3AD203B41FA5}">
                      <a16:colId xmlns:a16="http://schemas.microsoft.com/office/drawing/2014/main" val="421759366"/>
                    </a:ext>
                  </a:extLst>
                </a:gridCol>
              </a:tblGrid>
              <a:tr h="478436">
                <a:tc>
                  <a:txBody>
                    <a:bodyPr/>
                    <a:lstStyle/>
                    <a:p>
                      <a:pPr>
                        <a:lnSpc>
                          <a:spcPct val="150000"/>
                        </a:lnSpc>
                        <a:spcAft>
                          <a:spcPts val="0"/>
                        </a:spcAft>
                      </a:pPr>
                      <a:r>
                        <a:rPr lang="es-EC" sz="1200">
                          <a:effectLst/>
                        </a:rPr>
                        <a:t>Valor Binario</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nSpc>
                          <a:spcPct val="150000"/>
                        </a:lnSpc>
                        <a:spcAft>
                          <a:spcPts val="0"/>
                        </a:spcAft>
                      </a:pPr>
                      <a:r>
                        <a:rPr lang="es-EC" sz="1200" dirty="0">
                          <a:effectLst/>
                        </a:rPr>
                        <a:t>11111111</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nSpc>
                          <a:spcPct val="150000"/>
                        </a:lnSpc>
                        <a:spcAft>
                          <a:spcPts val="0"/>
                        </a:spcAft>
                      </a:pPr>
                      <a:r>
                        <a:rPr lang="es-EC" sz="1200">
                          <a:effectLst/>
                        </a:rPr>
                        <a:t>11111111</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nSpc>
                          <a:spcPct val="150000"/>
                        </a:lnSpc>
                        <a:spcAft>
                          <a:spcPts val="0"/>
                        </a:spcAft>
                      </a:pPr>
                      <a:r>
                        <a:rPr lang="es-EC" sz="1200">
                          <a:effectLst/>
                        </a:rPr>
                        <a:t>11111111</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nSpc>
                          <a:spcPct val="150000"/>
                        </a:lnSpc>
                        <a:spcAft>
                          <a:spcPts val="0"/>
                        </a:spcAft>
                      </a:pPr>
                      <a:r>
                        <a:rPr lang="es-EC" sz="1200">
                          <a:effectLst/>
                        </a:rPr>
                        <a:t>00000000</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6681591"/>
                  </a:ext>
                </a:extLst>
              </a:tr>
              <a:tr h="478685">
                <a:tc>
                  <a:txBody>
                    <a:bodyPr/>
                    <a:lstStyle/>
                    <a:p>
                      <a:pPr>
                        <a:lnSpc>
                          <a:spcPct val="150000"/>
                        </a:lnSpc>
                        <a:spcAft>
                          <a:spcPts val="0"/>
                        </a:spcAft>
                      </a:pPr>
                      <a:r>
                        <a:rPr lang="es-EC" sz="1200">
                          <a:effectLst/>
                        </a:rPr>
                        <a:t>Valor Decimal</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s-EC" sz="1200" dirty="0">
                          <a:effectLst/>
                        </a:rPr>
                        <a:t>255</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s-EC" sz="1200">
                          <a:effectLst/>
                        </a:rPr>
                        <a:t>255</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s-EC" sz="1200">
                          <a:effectLst/>
                        </a:rPr>
                        <a:t>255</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s-EC" sz="1200" dirty="0">
                          <a:effectLst/>
                        </a:rPr>
                        <a:t>0</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4661291"/>
                  </a:ext>
                </a:extLst>
              </a:tr>
            </a:tbl>
          </a:graphicData>
        </a:graphic>
      </p:graphicFrame>
      <p:sp>
        <p:nvSpPr>
          <p:cNvPr id="9" name="Rectángulo 8">
            <a:extLst>
              <a:ext uri="{FF2B5EF4-FFF2-40B4-BE49-F238E27FC236}">
                <a16:creationId xmlns:a16="http://schemas.microsoft.com/office/drawing/2014/main" id="{A2176349-8D2E-4154-8988-F485F99F264A}"/>
              </a:ext>
            </a:extLst>
          </p:cNvPr>
          <p:cNvSpPr/>
          <p:nvPr/>
        </p:nvSpPr>
        <p:spPr>
          <a:xfrm>
            <a:off x="1256364" y="4329104"/>
            <a:ext cx="5373587" cy="495264"/>
          </a:xfrm>
          <a:prstGeom prst="rect">
            <a:avLst/>
          </a:prstGeom>
        </p:spPr>
        <p:txBody>
          <a:bodyPr wrap="none">
            <a:spAutoFit/>
          </a:bodyPr>
          <a:lstStyle/>
          <a:p>
            <a:pPr lvl="0" algn="just">
              <a:lnSpc>
                <a:spcPct val="150000"/>
              </a:lnSpc>
              <a:spcAft>
                <a:spcPts val="800"/>
              </a:spcAft>
            </a:pPr>
            <a:r>
              <a:rPr lang="es-EC" sz="2000" dirty="0">
                <a:latin typeface="+mj-lt"/>
                <a:ea typeface="Calibri" panose="020F0502020204030204" pitchFamily="34" charset="0"/>
                <a:cs typeface="Times New Roman" panose="02020603050405020304" pitchFamily="18" charset="0"/>
              </a:rPr>
              <a:t>2. Aplicar la formula 2</a:t>
            </a:r>
            <a:r>
              <a:rPr lang="es-EC" sz="2000" baseline="30000" dirty="0">
                <a:latin typeface="+mj-lt"/>
                <a:ea typeface="Calibri" panose="020F0502020204030204" pitchFamily="34" charset="0"/>
                <a:cs typeface="Times New Roman" panose="02020603050405020304" pitchFamily="18" charset="0"/>
              </a:rPr>
              <a:t>m</a:t>
            </a:r>
            <a:r>
              <a:rPr lang="es-EC" sz="2000" dirty="0">
                <a:latin typeface="+mj-lt"/>
                <a:ea typeface="Calibri" panose="020F0502020204030204" pitchFamily="34" charset="0"/>
                <a:cs typeface="Times New Roman" panose="02020603050405020304" pitchFamily="18" charset="0"/>
              </a:rPr>
              <a:t>-2</a:t>
            </a:r>
            <a:r>
              <a:rPr lang="es-EC" sz="2000" b="1" dirty="0">
                <a:latin typeface="+mj-lt"/>
                <a:ea typeface="Times New Roman" panose="02020603050405020304" pitchFamily="18" charset="0"/>
                <a:cs typeface="Times New Roman" panose="02020603050405020304" pitchFamily="18" charset="0"/>
              </a:rPr>
              <a:t>≥</a:t>
            </a:r>
            <a:r>
              <a:rPr lang="es-EC" sz="2000" dirty="0">
                <a:latin typeface="+mj-lt"/>
                <a:ea typeface="Times New Roman" panose="02020603050405020304" pitchFamily="18" charset="0"/>
                <a:cs typeface="Times New Roman" panose="02020603050405020304" pitchFamily="18" charset="0"/>
              </a:rPr>
              <a:t>Host solicitados </a:t>
            </a:r>
            <a:endParaRPr lang="es-EC" sz="2000" dirty="0">
              <a:effectLst/>
              <a:latin typeface="+mj-lt"/>
              <a:ea typeface="Calibri" panose="020F0502020204030204" pitchFamily="34" charset="0"/>
              <a:cs typeface="Times New Roman" panose="02020603050405020304" pitchFamily="18" charset="0"/>
            </a:endParaRPr>
          </a:p>
        </p:txBody>
      </p:sp>
      <p:graphicFrame>
        <p:nvGraphicFramePr>
          <p:cNvPr id="10" name="Tabla 9">
            <a:extLst>
              <a:ext uri="{FF2B5EF4-FFF2-40B4-BE49-F238E27FC236}">
                <a16:creationId xmlns:a16="http://schemas.microsoft.com/office/drawing/2014/main" id="{7F1F91EC-1D89-4751-99CD-A2010961EA41}"/>
              </a:ext>
            </a:extLst>
          </p:cNvPr>
          <p:cNvGraphicFramePr>
            <a:graphicFrameLocks noGrp="1"/>
          </p:cNvGraphicFramePr>
          <p:nvPr>
            <p:extLst>
              <p:ext uri="{D42A27DB-BD31-4B8C-83A1-F6EECF244321}">
                <p14:modId xmlns:p14="http://schemas.microsoft.com/office/powerpoint/2010/main" val="1990368166"/>
              </p:ext>
            </p:extLst>
          </p:nvPr>
        </p:nvGraphicFramePr>
        <p:xfrm>
          <a:off x="2869983" y="5245912"/>
          <a:ext cx="4848520" cy="651171"/>
        </p:xfrm>
        <a:graphic>
          <a:graphicData uri="http://schemas.openxmlformats.org/drawingml/2006/table">
            <a:tbl>
              <a:tblPr firstRow="1" firstCol="1" bandRow="1">
                <a:tableStyleId>{5C22544A-7EE6-4342-B048-85BDC9FD1C3A}</a:tableStyleId>
              </a:tblPr>
              <a:tblGrid>
                <a:gridCol w="659349">
                  <a:extLst>
                    <a:ext uri="{9D8B030D-6E8A-4147-A177-3AD203B41FA5}">
                      <a16:colId xmlns:a16="http://schemas.microsoft.com/office/drawing/2014/main" val="503877524"/>
                    </a:ext>
                  </a:extLst>
                </a:gridCol>
                <a:gridCol w="598453">
                  <a:extLst>
                    <a:ext uri="{9D8B030D-6E8A-4147-A177-3AD203B41FA5}">
                      <a16:colId xmlns:a16="http://schemas.microsoft.com/office/drawing/2014/main" val="1921809524"/>
                    </a:ext>
                  </a:extLst>
                </a:gridCol>
                <a:gridCol w="598453">
                  <a:extLst>
                    <a:ext uri="{9D8B030D-6E8A-4147-A177-3AD203B41FA5}">
                      <a16:colId xmlns:a16="http://schemas.microsoft.com/office/drawing/2014/main" val="4146962585"/>
                    </a:ext>
                  </a:extLst>
                </a:gridCol>
                <a:gridCol w="598453">
                  <a:extLst>
                    <a:ext uri="{9D8B030D-6E8A-4147-A177-3AD203B41FA5}">
                      <a16:colId xmlns:a16="http://schemas.microsoft.com/office/drawing/2014/main" val="3963011603"/>
                    </a:ext>
                  </a:extLst>
                </a:gridCol>
                <a:gridCol w="598453">
                  <a:extLst>
                    <a:ext uri="{9D8B030D-6E8A-4147-A177-3AD203B41FA5}">
                      <a16:colId xmlns:a16="http://schemas.microsoft.com/office/drawing/2014/main" val="763843507"/>
                    </a:ext>
                  </a:extLst>
                </a:gridCol>
                <a:gridCol w="598453">
                  <a:extLst>
                    <a:ext uri="{9D8B030D-6E8A-4147-A177-3AD203B41FA5}">
                      <a16:colId xmlns:a16="http://schemas.microsoft.com/office/drawing/2014/main" val="3102857842"/>
                    </a:ext>
                  </a:extLst>
                </a:gridCol>
                <a:gridCol w="598453">
                  <a:extLst>
                    <a:ext uri="{9D8B030D-6E8A-4147-A177-3AD203B41FA5}">
                      <a16:colId xmlns:a16="http://schemas.microsoft.com/office/drawing/2014/main" val="616241010"/>
                    </a:ext>
                  </a:extLst>
                </a:gridCol>
                <a:gridCol w="598453">
                  <a:extLst>
                    <a:ext uri="{9D8B030D-6E8A-4147-A177-3AD203B41FA5}">
                      <a16:colId xmlns:a16="http://schemas.microsoft.com/office/drawing/2014/main" val="1234542602"/>
                    </a:ext>
                  </a:extLst>
                </a:gridCol>
              </a:tblGrid>
              <a:tr h="325501">
                <a:tc>
                  <a:txBody>
                    <a:bodyPr/>
                    <a:lstStyle/>
                    <a:p>
                      <a:pPr algn="ctr">
                        <a:lnSpc>
                          <a:spcPct val="150000"/>
                        </a:lnSpc>
                        <a:spcAft>
                          <a:spcPts val="0"/>
                        </a:spcAft>
                      </a:pPr>
                      <a:r>
                        <a:rPr lang="es-EC" sz="1200">
                          <a:effectLst/>
                        </a:rPr>
                        <a:t>2</a:t>
                      </a:r>
                      <a:r>
                        <a:rPr lang="es-EC" sz="1200" baseline="30000">
                          <a:effectLst/>
                        </a:rPr>
                        <a:t>7</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s-EC" sz="1200">
                          <a:effectLst/>
                        </a:rPr>
                        <a:t>2</a:t>
                      </a:r>
                      <a:r>
                        <a:rPr lang="es-EC" sz="1200" baseline="30000">
                          <a:effectLst/>
                        </a:rPr>
                        <a:t>6</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s-EC" sz="1200" dirty="0">
                          <a:effectLst/>
                        </a:rPr>
                        <a:t>2</a:t>
                      </a:r>
                      <a:r>
                        <a:rPr lang="es-EC" sz="1200" baseline="30000" dirty="0">
                          <a:effectLst/>
                        </a:rPr>
                        <a:t>5</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s-EC" sz="1200">
                          <a:effectLst/>
                        </a:rPr>
                        <a:t>2</a:t>
                      </a:r>
                      <a:r>
                        <a:rPr lang="es-EC" sz="1200" baseline="30000">
                          <a:effectLst/>
                        </a:rPr>
                        <a:t>4</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s-EC" sz="1200">
                          <a:effectLst/>
                        </a:rPr>
                        <a:t>2</a:t>
                      </a:r>
                      <a:r>
                        <a:rPr lang="es-EC" sz="1200" baseline="30000">
                          <a:effectLst/>
                        </a:rPr>
                        <a:t>3</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s-EC" sz="1200">
                          <a:effectLst/>
                        </a:rPr>
                        <a:t>2</a:t>
                      </a:r>
                      <a:r>
                        <a:rPr lang="es-EC" sz="1200" baseline="30000">
                          <a:effectLst/>
                        </a:rPr>
                        <a:t>2</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s-EC" sz="1200">
                          <a:effectLst/>
                        </a:rPr>
                        <a:t>2</a:t>
                      </a:r>
                      <a:r>
                        <a:rPr lang="es-EC" sz="1200" baseline="30000">
                          <a:effectLst/>
                        </a:rPr>
                        <a:t>1</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s-EC" sz="1200">
                          <a:effectLst/>
                        </a:rPr>
                        <a:t>2</a:t>
                      </a:r>
                      <a:r>
                        <a:rPr lang="es-EC" sz="1200" baseline="30000">
                          <a:effectLst/>
                        </a:rPr>
                        <a:t>0</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6473721"/>
                  </a:ext>
                </a:extLst>
              </a:tr>
              <a:tr h="325670">
                <a:tc>
                  <a:txBody>
                    <a:bodyPr/>
                    <a:lstStyle/>
                    <a:p>
                      <a:pPr algn="ctr">
                        <a:lnSpc>
                          <a:spcPct val="150000"/>
                        </a:lnSpc>
                        <a:spcAft>
                          <a:spcPts val="0"/>
                        </a:spcAft>
                      </a:pPr>
                      <a:r>
                        <a:rPr lang="es-EC" sz="1200">
                          <a:effectLst/>
                        </a:rPr>
                        <a:t>128</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s-EC" sz="1200">
                          <a:effectLst/>
                        </a:rPr>
                        <a:t>64</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s-EC" sz="1200">
                          <a:effectLst/>
                        </a:rPr>
                        <a:t>32</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s-EC" sz="1200">
                          <a:effectLst/>
                        </a:rPr>
                        <a:t>16</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s-EC" sz="1200">
                          <a:effectLst/>
                        </a:rPr>
                        <a:t>8</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s-EC" sz="1200">
                          <a:effectLst/>
                        </a:rPr>
                        <a:t>4</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s-EC" sz="1200">
                          <a:effectLst/>
                        </a:rPr>
                        <a:t>2</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s-EC" sz="1200" dirty="0">
                          <a:effectLst/>
                        </a:rPr>
                        <a:t>1</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8915779"/>
                  </a:ext>
                </a:extLst>
              </a:tr>
            </a:tbl>
          </a:graphicData>
        </a:graphic>
      </p:graphicFrame>
    </p:spTree>
    <p:extLst>
      <p:ext uri="{BB962C8B-B14F-4D97-AF65-F5344CB8AC3E}">
        <p14:creationId xmlns:p14="http://schemas.microsoft.com/office/powerpoint/2010/main" val="10935231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a 4">
            <a:extLst>
              <a:ext uri="{FF2B5EF4-FFF2-40B4-BE49-F238E27FC236}">
                <a16:creationId xmlns:a16="http://schemas.microsoft.com/office/drawing/2014/main" id="{63CAFAAF-51B7-4808-B2FC-AFD3A9874DB4}"/>
              </a:ext>
            </a:extLst>
          </p:cNvPr>
          <p:cNvGraphicFramePr>
            <a:graphicFrameLocks noGrp="1"/>
          </p:cNvGraphicFramePr>
          <p:nvPr>
            <p:extLst>
              <p:ext uri="{D42A27DB-BD31-4B8C-83A1-F6EECF244321}">
                <p14:modId xmlns:p14="http://schemas.microsoft.com/office/powerpoint/2010/main" val="2773933638"/>
              </p:ext>
            </p:extLst>
          </p:nvPr>
        </p:nvGraphicFramePr>
        <p:xfrm>
          <a:off x="2586446" y="179366"/>
          <a:ext cx="7197634" cy="1828800"/>
        </p:xfrm>
        <a:graphic>
          <a:graphicData uri="http://schemas.openxmlformats.org/drawingml/2006/table">
            <a:tbl>
              <a:tblPr firstRow="1" firstCol="1" bandRow="1">
                <a:tableStyleId>{5C22544A-7EE6-4342-B048-85BDC9FD1C3A}</a:tableStyleId>
              </a:tblPr>
              <a:tblGrid>
                <a:gridCol w="1734068">
                  <a:extLst>
                    <a:ext uri="{9D8B030D-6E8A-4147-A177-3AD203B41FA5}">
                      <a16:colId xmlns:a16="http://schemas.microsoft.com/office/drawing/2014/main" val="1684992496"/>
                    </a:ext>
                  </a:extLst>
                </a:gridCol>
                <a:gridCol w="1771064">
                  <a:extLst>
                    <a:ext uri="{9D8B030D-6E8A-4147-A177-3AD203B41FA5}">
                      <a16:colId xmlns:a16="http://schemas.microsoft.com/office/drawing/2014/main" val="577922073"/>
                    </a:ext>
                  </a:extLst>
                </a:gridCol>
                <a:gridCol w="1846251">
                  <a:extLst>
                    <a:ext uri="{9D8B030D-6E8A-4147-A177-3AD203B41FA5}">
                      <a16:colId xmlns:a16="http://schemas.microsoft.com/office/drawing/2014/main" val="3395413574"/>
                    </a:ext>
                  </a:extLst>
                </a:gridCol>
                <a:gridCol w="1846251">
                  <a:extLst>
                    <a:ext uri="{9D8B030D-6E8A-4147-A177-3AD203B41FA5}">
                      <a16:colId xmlns:a16="http://schemas.microsoft.com/office/drawing/2014/main" val="457505416"/>
                    </a:ext>
                  </a:extLst>
                </a:gridCol>
              </a:tblGrid>
              <a:tr h="1251700">
                <a:tc>
                  <a:txBody>
                    <a:bodyPr/>
                    <a:lstStyle/>
                    <a:p>
                      <a:pPr algn="ctr">
                        <a:lnSpc>
                          <a:spcPct val="150000"/>
                        </a:lnSpc>
                        <a:spcAft>
                          <a:spcPts val="0"/>
                        </a:spcAft>
                      </a:pPr>
                      <a:r>
                        <a:rPr lang="es-EC" sz="2000" dirty="0">
                          <a:solidFill>
                            <a:schemeClr val="tx1"/>
                          </a:solidFill>
                          <a:effectLst/>
                          <a:latin typeface="+mj-lt"/>
                        </a:rPr>
                        <a:t>2</a:t>
                      </a:r>
                      <a:r>
                        <a:rPr lang="es-EC" sz="2000" baseline="30000" dirty="0">
                          <a:solidFill>
                            <a:schemeClr val="tx1"/>
                          </a:solidFill>
                          <a:effectLst/>
                          <a:latin typeface="+mj-lt"/>
                        </a:rPr>
                        <a:t>7</a:t>
                      </a:r>
                      <a:r>
                        <a:rPr lang="es-EC" sz="2000" dirty="0">
                          <a:solidFill>
                            <a:schemeClr val="tx1"/>
                          </a:solidFill>
                          <a:effectLst/>
                          <a:latin typeface="+mj-lt"/>
                        </a:rPr>
                        <a:t>-2</a:t>
                      </a:r>
                      <a:r>
                        <a:rPr lang="en-US" sz="2000" dirty="0">
                          <a:solidFill>
                            <a:schemeClr val="tx1"/>
                          </a:solidFill>
                          <a:effectLst/>
                          <a:latin typeface="+mj-lt"/>
                        </a:rPr>
                        <a:t>≥Hosts</a:t>
                      </a:r>
                      <a:endParaRPr lang="es-EC" sz="2000" dirty="0">
                        <a:solidFill>
                          <a:schemeClr val="tx1"/>
                        </a:solidFill>
                        <a:effectLst/>
                        <a:latin typeface="+mj-lt"/>
                      </a:endParaRPr>
                    </a:p>
                    <a:p>
                      <a:pPr algn="ctr">
                        <a:lnSpc>
                          <a:spcPct val="150000"/>
                        </a:lnSpc>
                        <a:spcAft>
                          <a:spcPts val="0"/>
                        </a:spcAft>
                      </a:pPr>
                      <a:r>
                        <a:rPr lang="en-US" sz="2000" dirty="0">
                          <a:solidFill>
                            <a:schemeClr val="tx1"/>
                          </a:solidFill>
                          <a:effectLst/>
                          <a:latin typeface="+mj-lt"/>
                        </a:rPr>
                        <a:t>128-2≥Hosts</a:t>
                      </a:r>
                      <a:endParaRPr lang="es-EC" sz="2000" dirty="0">
                        <a:solidFill>
                          <a:schemeClr val="tx1"/>
                        </a:solidFill>
                        <a:effectLst/>
                        <a:latin typeface="+mj-lt"/>
                      </a:endParaRPr>
                    </a:p>
                    <a:p>
                      <a:pPr algn="ctr">
                        <a:lnSpc>
                          <a:spcPct val="150000"/>
                        </a:lnSpc>
                        <a:spcAft>
                          <a:spcPts val="0"/>
                        </a:spcAft>
                      </a:pPr>
                      <a:r>
                        <a:rPr lang="en-US" sz="2000" dirty="0">
                          <a:solidFill>
                            <a:schemeClr val="tx1"/>
                          </a:solidFill>
                          <a:effectLst/>
                          <a:latin typeface="+mj-lt"/>
                        </a:rPr>
                        <a:t>126≥120</a:t>
                      </a:r>
                      <a:endParaRPr lang="es-EC" sz="2000" dirty="0">
                        <a:solidFill>
                          <a:schemeClr val="tx1"/>
                        </a:solidFill>
                        <a:effectLst/>
                        <a:latin typeface="+mj-lt"/>
                      </a:endParaRPr>
                    </a:p>
                    <a:p>
                      <a:pPr algn="ctr">
                        <a:lnSpc>
                          <a:spcPct val="150000"/>
                        </a:lnSpc>
                        <a:spcAft>
                          <a:spcPts val="0"/>
                        </a:spcAft>
                      </a:pPr>
                      <a:r>
                        <a:rPr lang="es-EC" sz="2000" dirty="0">
                          <a:solidFill>
                            <a:schemeClr val="tx1"/>
                          </a:solidFill>
                          <a:effectLst/>
                          <a:latin typeface="+mj-lt"/>
                        </a:rPr>
                        <a:t> </a:t>
                      </a:r>
                      <a:endParaRPr lang="es-EC" sz="2000"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s-EC" sz="2000" dirty="0">
                          <a:solidFill>
                            <a:schemeClr val="tx1"/>
                          </a:solidFill>
                          <a:effectLst/>
                          <a:latin typeface="+mj-lt"/>
                        </a:rPr>
                        <a:t>2</a:t>
                      </a:r>
                      <a:r>
                        <a:rPr lang="es-EC" sz="2000" baseline="30000" dirty="0">
                          <a:solidFill>
                            <a:schemeClr val="tx1"/>
                          </a:solidFill>
                          <a:effectLst/>
                          <a:latin typeface="+mj-lt"/>
                        </a:rPr>
                        <a:t>6</a:t>
                      </a:r>
                      <a:r>
                        <a:rPr lang="es-EC" sz="2000" dirty="0">
                          <a:solidFill>
                            <a:schemeClr val="tx1"/>
                          </a:solidFill>
                          <a:effectLst/>
                          <a:latin typeface="+mj-lt"/>
                        </a:rPr>
                        <a:t>-2≥Hosts</a:t>
                      </a:r>
                    </a:p>
                    <a:p>
                      <a:pPr algn="ctr">
                        <a:lnSpc>
                          <a:spcPct val="150000"/>
                        </a:lnSpc>
                        <a:spcAft>
                          <a:spcPts val="0"/>
                        </a:spcAft>
                      </a:pPr>
                      <a:r>
                        <a:rPr lang="es-EC" sz="2000" dirty="0">
                          <a:solidFill>
                            <a:schemeClr val="tx1"/>
                          </a:solidFill>
                          <a:effectLst/>
                          <a:latin typeface="+mj-lt"/>
                        </a:rPr>
                        <a:t>64-2≥Hosts</a:t>
                      </a:r>
                    </a:p>
                    <a:p>
                      <a:pPr algn="ctr">
                        <a:lnSpc>
                          <a:spcPct val="150000"/>
                        </a:lnSpc>
                        <a:spcAft>
                          <a:spcPts val="0"/>
                        </a:spcAft>
                      </a:pPr>
                      <a:r>
                        <a:rPr lang="es-EC" sz="2000" dirty="0">
                          <a:solidFill>
                            <a:schemeClr val="tx1"/>
                          </a:solidFill>
                          <a:effectLst/>
                          <a:latin typeface="+mj-lt"/>
                        </a:rPr>
                        <a:t>62≥60</a:t>
                      </a:r>
                    </a:p>
                    <a:p>
                      <a:pPr algn="ctr">
                        <a:lnSpc>
                          <a:spcPct val="150000"/>
                        </a:lnSpc>
                        <a:spcAft>
                          <a:spcPts val="0"/>
                        </a:spcAft>
                      </a:pPr>
                      <a:r>
                        <a:rPr lang="es-EC" sz="2000" dirty="0">
                          <a:solidFill>
                            <a:schemeClr val="tx1"/>
                          </a:solidFill>
                          <a:effectLst/>
                          <a:latin typeface="+mj-lt"/>
                        </a:rPr>
                        <a:t> </a:t>
                      </a:r>
                      <a:endParaRPr lang="es-EC" sz="2000"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s-EC" sz="2000" dirty="0">
                          <a:solidFill>
                            <a:schemeClr val="tx1"/>
                          </a:solidFill>
                          <a:effectLst/>
                          <a:latin typeface="+mj-lt"/>
                        </a:rPr>
                        <a:t>2</a:t>
                      </a:r>
                      <a:r>
                        <a:rPr lang="es-EC" sz="2000" baseline="30000" dirty="0">
                          <a:solidFill>
                            <a:schemeClr val="tx1"/>
                          </a:solidFill>
                          <a:effectLst/>
                          <a:latin typeface="+mj-lt"/>
                        </a:rPr>
                        <a:t>5</a:t>
                      </a:r>
                      <a:r>
                        <a:rPr lang="es-EC" sz="2000" dirty="0">
                          <a:solidFill>
                            <a:schemeClr val="tx1"/>
                          </a:solidFill>
                          <a:effectLst/>
                          <a:latin typeface="+mj-lt"/>
                        </a:rPr>
                        <a:t>-2≥Hosts</a:t>
                      </a:r>
                    </a:p>
                    <a:p>
                      <a:pPr algn="ctr">
                        <a:lnSpc>
                          <a:spcPct val="150000"/>
                        </a:lnSpc>
                        <a:spcAft>
                          <a:spcPts val="0"/>
                        </a:spcAft>
                      </a:pPr>
                      <a:r>
                        <a:rPr lang="es-EC" sz="2000" dirty="0">
                          <a:solidFill>
                            <a:schemeClr val="tx1"/>
                          </a:solidFill>
                          <a:effectLst/>
                          <a:latin typeface="+mj-lt"/>
                        </a:rPr>
                        <a:t>32-2≥Hosts</a:t>
                      </a:r>
                    </a:p>
                    <a:p>
                      <a:pPr algn="ctr">
                        <a:lnSpc>
                          <a:spcPct val="150000"/>
                        </a:lnSpc>
                        <a:spcAft>
                          <a:spcPts val="0"/>
                        </a:spcAft>
                      </a:pPr>
                      <a:r>
                        <a:rPr lang="es-EC" sz="2000" dirty="0">
                          <a:solidFill>
                            <a:schemeClr val="tx1"/>
                          </a:solidFill>
                          <a:effectLst/>
                          <a:latin typeface="+mj-lt"/>
                        </a:rPr>
                        <a:t>30≥24</a:t>
                      </a:r>
                    </a:p>
                    <a:p>
                      <a:pPr algn="ctr">
                        <a:lnSpc>
                          <a:spcPct val="150000"/>
                        </a:lnSpc>
                        <a:spcAft>
                          <a:spcPts val="0"/>
                        </a:spcAft>
                      </a:pPr>
                      <a:r>
                        <a:rPr lang="es-EC" sz="2000" dirty="0">
                          <a:solidFill>
                            <a:schemeClr val="tx1"/>
                          </a:solidFill>
                          <a:effectLst/>
                          <a:latin typeface="+mj-lt"/>
                        </a:rPr>
                        <a:t> </a:t>
                      </a:r>
                      <a:endParaRPr lang="es-EC" sz="2000"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s-EC" sz="2000" dirty="0">
                          <a:solidFill>
                            <a:schemeClr val="tx1"/>
                          </a:solidFill>
                          <a:effectLst/>
                          <a:latin typeface="+mj-lt"/>
                        </a:rPr>
                        <a:t>2</a:t>
                      </a:r>
                      <a:r>
                        <a:rPr lang="es-EC" sz="2000" baseline="30000" dirty="0">
                          <a:solidFill>
                            <a:schemeClr val="tx1"/>
                          </a:solidFill>
                          <a:effectLst/>
                          <a:latin typeface="+mj-lt"/>
                        </a:rPr>
                        <a:t>4</a:t>
                      </a:r>
                      <a:r>
                        <a:rPr lang="es-EC" sz="2000" dirty="0">
                          <a:solidFill>
                            <a:schemeClr val="tx1"/>
                          </a:solidFill>
                          <a:effectLst/>
                          <a:latin typeface="+mj-lt"/>
                        </a:rPr>
                        <a:t>-2≥Hosts</a:t>
                      </a:r>
                    </a:p>
                    <a:p>
                      <a:pPr algn="ctr">
                        <a:lnSpc>
                          <a:spcPct val="150000"/>
                        </a:lnSpc>
                        <a:spcAft>
                          <a:spcPts val="0"/>
                        </a:spcAft>
                      </a:pPr>
                      <a:r>
                        <a:rPr lang="es-EC" sz="2000" dirty="0">
                          <a:solidFill>
                            <a:schemeClr val="tx1"/>
                          </a:solidFill>
                          <a:effectLst/>
                          <a:latin typeface="+mj-lt"/>
                        </a:rPr>
                        <a:t>16-2≥Hosts</a:t>
                      </a:r>
                    </a:p>
                    <a:p>
                      <a:pPr algn="ctr">
                        <a:lnSpc>
                          <a:spcPct val="150000"/>
                        </a:lnSpc>
                        <a:spcAft>
                          <a:spcPts val="0"/>
                        </a:spcAft>
                      </a:pPr>
                      <a:r>
                        <a:rPr lang="es-EC" sz="2000" dirty="0">
                          <a:solidFill>
                            <a:schemeClr val="tx1"/>
                          </a:solidFill>
                          <a:effectLst/>
                          <a:latin typeface="+mj-lt"/>
                        </a:rPr>
                        <a:t>14≥10</a:t>
                      </a:r>
                    </a:p>
                    <a:p>
                      <a:pPr algn="ctr">
                        <a:lnSpc>
                          <a:spcPct val="150000"/>
                        </a:lnSpc>
                        <a:spcAft>
                          <a:spcPts val="0"/>
                        </a:spcAft>
                      </a:pPr>
                      <a:r>
                        <a:rPr lang="es-EC" sz="2000" dirty="0">
                          <a:solidFill>
                            <a:schemeClr val="tx1"/>
                          </a:solidFill>
                          <a:effectLst/>
                          <a:latin typeface="+mj-lt"/>
                        </a:rPr>
                        <a:t> </a:t>
                      </a:r>
                      <a:endParaRPr lang="es-EC" sz="2000"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5338870"/>
                  </a:ext>
                </a:extLst>
              </a:tr>
            </a:tbl>
          </a:graphicData>
        </a:graphic>
      </p:graphicFrame>
      <p:sp>
        <p:nvSpPr>
          <p:cNvPr id="6" name="Rectángulo 5">
            <a:extLst>
              <a:ext uri="{FF2B5EF4-FFF2-40B4-BE49-F238E27FC236}">
                <a16:creationId xmlns:a16="http://schemas.microsoft.com/office/drawing/2014/main" id="{F5079C44-B561-427D-95D9-B8902EFFFCAB}"/>
              </a:ext>
            </a:extLst>
          </p:cNvPr>
          <p:cNvSpPr/>
          <p:nvPr/>
        </p:nvSpPr>
        <p:spPr>
          <a:xfrm>
            <a:off x="842118" y="1991354"/>
            <a:ext cx="4809330" cy="495457"/>
          </a:xfrm>
          <a:prstGeom prst="rect">
            <a:avLst/>
          </a:prstGeom>
        </p:spPr>
        <p:txBody>
          <a:bodyPr wrap="none">
            <a:spAutoFit/>
          </a:bodyPr>
          <a:lstStyle/>
          <a:p>
            <a:pPr lvl="0" algn="just">
              <a:lnSpc>
                <a:spcPct val="150000"/>
              </a:lnSpc>
              <a:spcAft>
                <a:spcPts val="800"/>
              </a:spcAft>
            </a:pPr>
            <a:r>
              <a:rPr lang="es-EC" dirty="0">
                <a:latin typeface="Times New Roman" panose="02020603050405020304" pitchFamily="18" charset="0"/>
                <a:ea typeface="Calibri" panose="020F0502020204030204" pitchFamily="34" charset="0"/>
                <a:cs typeface="Times New Roman" panose="02020603050405020304" pitchFamily="18" charset="0"/>
              </a:rPr>
              <a:t>3</a:t>
            </a:r>
            <a:r>
              <a:rPr lang="es-EC" sz="2000" dirty="0">
                <a:latin typeface="+mj-lt"/>
                <a:ea typeface="Calibri" panose="020F0502020204030204" pitchFamily="34" charset="0"/>
                <a:cs typeface="Times New Roman" panose="02020603050405020304" pitchFamily="18" charset="0"/>
              </a:rPr>
              <a:t>. Obtener la nueva máscara de red </a:t>
            </a:r>
            <a:endParaRPr lang="es-EC" sz="2000" dirty="0">
              <a:effectLst/>
              <a:latin typeface="+mj-lt"/>
              <a:ea typeface="Calibri" panose="020F0502020204030204" pitchFamily="34" charset="0"/>
              <a:cs typeface="Times New Roman" panose="02020603050405020304" pitchFamily="18" charset="0"/>
            </a:endParaRPr>
          </a:p>
        </p:txBody>
      </p:sp>
      <p:graphicFrame>
        <p:nvGraphicFramePr>
          <p:cNvPr id="12" name="Tabla 11">
            <a:extLst>
              <a:ext uri="{FF2B5EF4-FFF2-40B4-BE49-F238E27FC236}">
                <a16:creationId xmlns:a16="http://schemas.microsoft.com/office/drawing/2014/main" id="{884EE800-2AB2-4913-B2C4-20578AD844BC}"/>
              </a:ext>
            </a:extLst>
          </p:cNvPr>
          <p:cNvGraphicFramePr>
            <a:graphicFrameLocks noGrp="1"/>
          </p:cNvGraphicFramePr>
          <p:nvPr>
            <p:extLst>
              <p:ext uri="{D42A27DB-BD31-4B8C-83A1-F6EECF244321}">
                <p14:modId xmlns:p14="http://schemas.microsoft.com/office/powerpoint/2010/main" val="3537763032"/>
              </p:ext>
            </p:extLst>
          </p:nvPr>
        </p:nvGraphicFramePr>
        <p:xfrm>
          <a:off x="2783792" y="2651426"/>
          <a:ext cx="6055408" cy="777574"/>
        </p:xfrm>
        <a:graphic>
          <a:graphicData uri="http://schemas.openxmlformats.org/drawingml/2006/table">
            <a:tbl>
              <a:tblPr firstRow="1" firstCol="1" bandRow="1">
                <a:tableStyleId>{5C22544A-7EE6-4342-B048-85BDC9FD1C3A}</a:tableStyleId>
              </a:tblPr>
              <a:tblGrid>
                <a:gridCol w="1565628">
                  <a:extLst>
                    <a:ext uri="{9D8B030D-6E8A-4147-A177-3AD203B41FA5}">
                      <a16:colId xmlns:a16="http://schemas.microsoft.com/office/drawing/2014/main" val="2977037394"/>
                    </a:ext>
                  </a:extLst>
                </a:gridCol>
                <a:gridCol w="1117220">
                  <a:extLst>
                    <a:ext uri="{9D8B030D-6E8A-4147-A177-3AD203B41FA5}">
                      <a16:colId xmlns:a16="http://schemas.microsoft.com/office/drawing/2014/main" val="3292459452"/>
                    </a:ext>
                  </a:extLst>
                </a:gridCol>
                <a:gridCol w="1117220">
                  <a:extLst>
                    <a:ext uri="{9D8B030D-6E8A-4147-A177-3AD203B41FA5}">
                      <a16:colId xmlns:a16="http://schemas.microsoft.com/office/drawing/2014/main" val="773156798"/>
                    </a:ext>
                  </a:extLst>
                </a:gridCol>
                <a:gridCol w="1117220">
                  <a:extLst>
                    <a:ext uri="{9D8B030D-6E8A-4147-A177-3AD203B41FA5}">
                      <a16:colId xmlns:a16="http://schemas.microsoft.com/office/drawing/2014/main" val="615604748"/>
                    </a:ext>
                  </a:extLst>
                </a:gridCol>
                <a:gridCol w="1138120">
                  <a:extLst>
                    <a:ext uri="{9D8B030D-6E8A-4147-A177-3AD203B41FA5}">
                      <a16:colId xmlns:a16="http://schemas.microsoft.com/office/drawing/2014/main" val="509948953"/>
                    </a:ext>
                  </a:extLst>
                </a:gridCol>
              </a:tblGrid>
              <a:tr h="388686">
                <a:tc>
                  <a:txBody>
                    <a:bodyPr/>
                    <a:lstStyle/>
                    <a:p>
                      <a:pPr>
                        <a:lnSpc>
                          <a:spcPct val="150000"/>
                        </a:lnSpc>
                        <a:spcAft>
                          <a:spcPts val="0"/>
                        </a:spcAft>
                      </a:pPr>
                      <a:r>
                        <a:rPr lang="es-EC" sz="1200" dirty="0">
                          <a:effectLst/>
                        </a:rPr>
                        <a:t>Valor Binario</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nSpc>
                          <a:spcPct val="150000"/>
                        </a:lnSpc>
                        <a:spcAft>
                          <a:spcPts val="0"/>
                        </a:spcAft>
                      </a:pPr>
                      <a:r>
                        <a:rPr lang="es-EC" sz="1200">
                          <a:effectLst/>
                        </a:rPr>
                        <a:t>11111111</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nSpc>
                          <a:spcPct val="150000"/>
                        </a:lnSpc>
                        <a:spcAft>
                          <a:spcPts val="0"/>
                        </a:spcAft>
                      </a:pPr>
                      <a:r>
                        <a:rPr lang="es-EC" sz="1200">
                          <a:effectLst/>
                        </a:rPr>
                        <a:t>11111111</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nSpc>
                          <a:spcPct val="150000"/>
                        </a:lnSpc>
                        <a:spcAft>
                          <a:spcPts val="0"/>
                        </a:spcAft>
                      </a:pPr>
                      <a:r>
                        <a:rPr lang="es-EC" sz="1200">
                          <a:effectLst/>
                        </a:rPr>
                        <a:t>11111111</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nSpc>
                          <a:spcPct val="150000"/>
                        </a:lnSpc>
                        <a:spcAft>
                          <a:spcPts val="0"/>
                        </a:spcAft>
                      </a:pPr>
                      <a:r>
                        <a:rPr lang="es-EC" sz="1200">
                          <a:effectLst/>
                        </a:rPr>
                        <a:t>10000000</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3314940"/>
                  </a:ext>
                </a:extLst>
              </a:tr>
              <a:tr h="388888">
                <a:tc>
                  <a:txBody>
                    <a:bodyPr/>
                    <a:lstStyle/>
                    <a:p>
                      <a:pPr>
                        <a:lnSpc>
                          <a:spcPct val="150000"/>
                        </a:lnSpc>
                        <a:spcAft>
                          <a:spcPts val="0"/>
                        </a:spcAft>
                      </a:pPr>
                      <a:r>
                        <a:rPr lang="es-EC" sz="1200">
                          <a:effectLst/>
                        </a:rPr>
                        <a:t>Valor Decimal</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s-EC" sz="1200">
                          <a:effectLst/>
                        </a:rPr>
                        <a:t>255</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s-EC" sz="1200">
                          <a:effectLst/>
                        </a:rPr>
                        <a:t>255</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s-EC" sz="1200">
                          <a:effectLst/>
                        </a:rPr>
                        <a:t>255</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s-EC" sz="1200" dirty="0">
                          <a:effectLst/>
                        </a:rPr>
                        <a:t>128</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0800771"/>
                  </a:ext>
                </a:extLst>
              </a:tr>
            </a:tbl>
          </a:graphicData>
        </a:graphic>
      </p:graphicFrame>
      <p:sp>
        <p:nvSpPr>
          <p:cNvPr id="13" name="Rectángulo 12">
            <a:extLst>
              <a:ext uri="{FF2B5EF4-FFF2-40B4-BE49-F238E27FC236}">
                <a16:creationId xmlns:a16="http://schemas.microsoft.com/office/drawing/2014/main" id="{C742361C-7773-4D00-9474-021794FC3574}"/>
              </a:ext>
            </a:extLst>
          </p:cNvPr>
          <p:cNvSpPr/>
          <p:nvPr/>
        </p:nvSpPr>
        <p:spPr>
          <a:xfrm>
            <a:off x="842118" y="2651426"/>
            <a:ext cx="1311578" cy="495457"/>
          </a:xfrm>
          <a:prstGeom prst="rect">
            <a:avLst/>
          </a:prstGeom>
        </p:spPr>
        <p:txBody>
          <a:bodyPr wrap="none">
            <a:spAutoFit/>
          </a:bodyPr>
          <a:lstStyle/>
          <a:p>
            <a:pPr algn="just">
              <a:lnSpc>
                <a:spcPct val="150000"/>
              </a:lnSpc>
              <a:spcAft>
                <a:spcPts val="800"/>
              </a:spcAft>
            </a:pPr>
            <a:r>
              <a:rPr lang="es-EC" sz="2000" dirty="0">
                <a:latin typeface="+mj-lt"/>
                <a:ea typeface="Calibri" panose="020F0502020204030204" pitchFamily="34" charset="0"/>
                <a:cs typeface="Times New Roman" panose="02020603050405020304" pitchFamily="18" charset="0"/>
              </a:rPr>
              <a:t>120 Hosts</a:t>
            </a:r>
            <a:endParaRPr lang="es-EC" sz="2000" dirty="0">
              <a:effectLst/>
              <a:latin typeface="+mj-lt"/>
              <a:ea typeface="Calibri" panose="020F0502020204030204" pitchFamily="34" charset="0"/>
              <a:cs typeface="Times New Roman" panose="02020603050405020304" pitchFamily="18" charset="0"/>
            </a:endParaRPr>
          </a:p>
        </p:txBody>
      </p:sp>
      <p:graphicFrame>
        <p:nvGraphicFramePr>
          <p:cNvPr id="14" name="Tabla 13">
            <a:extLst>
              <a:ext uri="{FF2B5EF4-FFF2-40B4-BE49-F238E27FC236}">
                <a16:creationId xmlns:a16="http://schemas.microsoft.com/office/drawing/2014/main" id="{09A2A00B-FC01-459D-9106-D9F9142579F6}"/>
              </a:ext>
            </a:extLst>
          </p:cNvPr>
          <p:cNvGraphicFramePr>
            <a:graphicFrameLocks noGrp="1"/>
          </p:cNvGraphicFramePr>
          <p:nvPr>
            <p:extLst>
              <p:ext uri="{D42A27DB-BD31-4B8C-83A1-F6EECF244321}">
                <p14:modId xmlns:p14="http://schemas.microsoft.com/office/powerpoint/2010/main" val="2093516155"/>
              </p:ext>
            </p:extLst>
          </p:nvPr>
        </p:nvGraphicFramePr>
        <p:xfrm>
          <a:off x="2783791" y="3867820"/>
          <a:ext cx="6055408" cy="777574"/>
        </p:xfrm>
        <a:graphic>
          <a:graphicData uri="http://schemas.openxmlformats.org/drawingml/2006/table">
            <a:tbl>
              <a:tblPr firstRow="1" firstCol="1" bandRow="1">
                <a:tableStyleId>{5C22544A-7EE6-4342-B048-85BDC9FD1C3A}</a:tableStyleId>
              </a:tblPr>
              <a:tblGrid>
                <a:gridCol w="1565628">
                  <a:extLst>
                    <a:ext uri="{9D8B030D-6E8A-4147-A177-3AD203B41FA5}">
                      <a16:colId xmlns:a16="http://schemas.microsoft.com/office/drawing/2014/main" val="2049076422"/>
                    </a:ext>
                  </a:extLst>
                </a:gridCol>
                <a:gridCol w="1117220">
                  <a:extLst>
                    <a:ext uri="{9D8B030D-6E8A-4147-A177-3AD203B41FA5}">
                      <a16:colId xmlns:a16="http://schemas.microsoft.com/office/drawing/2014/main" val="1898667785"/>
                    </a:ext>
                  </a:extLst>
                </a:gridCol>
                <a:gridCol w="1117220">
                  <a:extLst>
                    <a:ext uri="{9D8B030D-6E8A-4147-A177-3AD203B41FA5}">
                      <a16:colId xmlns:a16="http://schemas.microsoft.com/office/drawing/2014/main" val="286321679"/>
                    </a:ext>
                  </a:extLst>
                </a:gridCol>
                <a:gridCol w="1117220">
                  <a:extLst>
                    <a:ext uri="{9D8B030D-6E8A-4147-A177-3AD203B41FA5}">
                      <a16:colId xmlns:a16="http://schemas.microsoft.com/office/drawing/2014/main" val="2285852940"/>
                    </a:ext>
                  </a:extLst>
                </a:gridCol>
                <a:gridCol w="1138120">
                  <a:extLst>
                    <a:ext uri="{9D8B030D-6E8A-4147-A177-3AD203B41FA5}">
                      <a16:colId xmlns:a16="http://schemas.microsoft.com/office/drawing/2014/main" val="3736974629"/>
                    </a:ext>
                  </a:extLst>
                </a:gridCol>
              </a:tblGrid>
              <a:tr h="388787">
                <a:tc>
                  <a:txBody>
                    <a:bodyPr/>
                    <a:lstStyle/>
                    <a:p>
                      <a:pPr>
                        <a:lnSpc>
                          <a:spcPct val="150000"/>
                        </a:lnSpc>
                        <a:spcAft>
                          <a:spcPts val="0"/>
                        </a:spcAft>
                      </a:pPr>
                      <a:r>
                        <a:rPr lang="es-EC" sz="1200" dirty="0">
                          <a:effectLst/>
                        </a:rPr>
                        <a:t>Valor Binario</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nSpc>
                          <a:spcPct val="150000"/>
                        </a:lnSpc>
                        <a:spcAft>
                          <a:spcPts val="0"/>
                        </a:spcAft>
                      </a:pPr>
                      <a:r>
                        <a:rPr lang="es-EC" sz="1200">
                          <a:effectLst/>
                        </a:rPr>
                        <a:t>11111111</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nSpc>
                          <a:spcPct val="150000"/>
                        </a:lnSpc>
                        <a:spcAft>
                          <a:spcPts val="0"/>
                        </a:spcAft>
                      </a:pPr>
                      <a:r>
                        <a:rPr lang="es-EC" sz="1200">
                          <a:effectLst/>
                        </a:rPr>
                        <a:t>11111111</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nSpc>
                          <a:spcPct val="150000"/>
                        </a:lnSpc>
                        <a:spcAft>
                          <a:spcPts val="0"/>
                        </a:spcAft>
                      </a:pPr>
                      <a:r>
                        <a:rPr lang="es-EC" sz="1200">
                          <a:effectLst/>
                        </a:rPr>
                        <a:t>11111111</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nSpc>
                          <a:spcPct val="150000"/>
                        </a:lnSpc>
                        <a:spcAft>
                          <a:spcPts val="0"/>
                        </a:spcAft>
                      </a:pPr>
                      <a:r>
                        <a:rPr lang="es-EC" sz="1200">
                          <a:effectLst/>
                        </a:rPr>
                        <a:t>11000000</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87778"/>
                  </a:ext>
                </a:extLst>
              </a:tr>
              <a:tr h="388787">
                <a:tc>
                  <a:txBody>
                    <a:bodyPr/>
                    <a:lstStyle/>
                    <a:p>
                      <a:pPr>
                        <a:lnSpc>
                          <a:spcPct val="150000"/>
                        </a:lnSpc>
                        <a:spcAft>
                          <a:spcPts val="0"/>
                        </a:spcAft>
                      </a:pPr>
                      <a:r>
                        <a:rPr lang="es-EC" sz="1200">
                          <a:effectLst/>
                        </a:rPr>
                        <a:t>Valor Decimal</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s-EC" sz="1200">
                          <a:effectLst/>
                        </a:rPr>
                        <a:t>255</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s-EC" sz="1200">
                          <a:effectLst/>
                        </a:rPr>
                        <a:t>255</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s-EC" sz="1200">
                          <a:effectLst/>
                        </a:rPr>
                        <a:t>255</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s-EC" sz="1200" dirty="0">
                          <a:effectLst/>
                        </a:rPr>
                        <a:t>192</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0375086"/>
                  </a:ext>
                </a:extLst>
              </a:tr>
            </a:tbl>
          </a:graphicData>
        </a:graphic>
      </p:graphicFrame>
      <p:sp>
        <p:nvSpPr>
          <p:cNvPr id="15" name="Rectángulo 14">
            <a:extLst>
              <a:ext uri="{FF2B5EF4-FFF2-40B4-BE49-F238E27FC236}">
                <a16:creationId xmlns:a16="http://schemas.microsoft.com/office/drawing/2014/main" id="{47F252F5-067C-488E-909F-DE9CD2505057}"/>
              </a:ext>
            </a:extLst>
          </p:cNvPr>
          <p:cNvSpPr/>
          <p:nvPr/>
        </p:nvSpPr>
        <p:spPr>
          <a:xfrm>
            <a:off x="913452" y="3919283"/>
            <a:ext cx="1168910" cy="495457"/>
          </a:xfrm>
          <a:prstGeom prst="rect">
            <a:avLst/>
          </a:prstGeom>
        </p:spPr>
        <p:txBody>
          <a:bodyPr wrap="none">
            <a:spAutoFit/>
          </a:bodyPr>
          <a:lstStyle/>
          <a:p>
            <a:pPr algn="just">
              <a:lnSpc>
                <a:spcPct val="150000"/>
              </a:lnSpc>
              <a:spcAft>
                <a:spcPts val="800"/>
              </a:spcAft>
            </a:pPr>
            <a:r>
              <a:rPr lang="es-EC" sz="2000" dirty="0">
                <a:latin typeface="+mj-lt"/>
                <a:ea typeface="Calibri" panose="020F0502020204030204" pitchFamily="34" charset="0"/>
                <a:cs typeface="Times New Roman" panose="02020603050405020304" pitchFamily="18" charset="0"/>
              </a:rPr>
              <a:t>60 Hosts</a:t>
            </a:r>
            <a:endParaRPr lang="es-EC" sz="2000" dirty="0">
              <a:effectLst/>
              <a:latin typeface="+mj-lt"/>
              <a:ea typeface="Calibri" panose="020F0502020204030204" pitchFamily="34" charset="0"/>
              <a:cs typeface="Times New Roman" panose="02020603050405020304" pitchFamily="18" charset="0"/>
            </a:endParaRPr>
          </a:p>
        </p:txBody>
      </p:sp>
      <p:graphicFrame>
        <p:nvGraphicFramePr>
          <p:cNvPr id="16" name="Tabla 15">
            <a:extLst>
              <a:ext uri="{FF2B5EF4-FFF2-40B4-BE49-F238E27FC236}">
                <a16:creationId xmlns:a16="http://schemas.microsoft.com/office/drawing/2014/main" id="{CB097380-FD65-409A-91BE-70D6C493F135}"/>
              </a:ext>
            </a:extLst>
          </p:cNvPr>
          <p:cNvGraphicFramePr>
            <a:graphicFrameLocks noGrp="1"/>
          </p:cNvGraphicFramePr>
          <p:nvPr>
            <p:extLst>
              <p:ext uri="{D42A27DB-BD31-4B8C-83A1-F6EECF244321}">
                <p14:modId xmlns:p14="http://schemas.microsoft.com/office/powerpoint/2010/main" val="844093277"/>
              </p:ext>
            </p:extLst>
          </p:nvPr>
        </p:nvGraphicFramePr>
        <p:xfrm>
          <a:off x="2783791" y="5055517"/>
          <a:ext cx="6055408" cy="777574"/>
        </p:xfrm>
        <a:graphic>
          <a:graphicData uri="http://schemas.openxmlformats.org/drawingml/2006/table">
            <a:tbl>
              <a:tblPr firstRow="1" firstCol="1" bandRow="1">
                <a:tableStyleId>{5C22544A-7EE6-4342-B048-85BDC9FD1C3A}</a:tableStyleId>
              </a:tblPr>
              <a:tblGrid>
                <a:gridCol w="1565628">
                  <a:extLst>
                    <a:ext uri="{9D8B030D-6E8A-4147-A177-3AD203B41FA5}">
                      <a16:colId xmlns:a16="http://schemas.microsoft.com/office/drawing/2014/main" val="1972761456"/>
                    </a:ext>
                  </a:extLst>
                </a:gridCol>
                <a:gridCol w="1117220">
                  <a:extLst>
                    <a:ext uri="{9D8B030D-6E8A-4147-A177-3AD203B41FA5}">
                      <a16:colId xmlns:a16="http://schemas.microsoft.com/office/drawing/2014/main" val="3789341628"/>
                    </a:ext>
                  </a:extLst>
                </a:gridCol>
                <a:gridCol w="1117220">
                  <a:extLst>
                    <a:ext uri="{9D8B030D-6E8A-4147-A177-3AD203B41FA5}">
                      <a16:colId xmlns:a16="http://schemas.microsoft.com/office/drawing/2014/main" val="2654945462"/>
                    </a:ext>
                  </a:extLst>
                </a:gridCol>
                <a:gridCol w="1117220">
                  <a:extLst>
                    <a:ext uri="{9D8B030D-6E8A-4147-A177-3AD203B41FA5}">
                      <a16:colId xmlns:a16="http://schemas.microsoft.com/office/drawing/2014/main" val="3533723138"/>
                    </a:ext>
                  </a:extLst>
                </a:gridCol>
                <a:gridCol w="1138120">
                  <a:extLst>
                    <a:ext uri="{9D8B030D-6E8A-4147-A177-3AD203B41FA5}">
                      <a16:colId xmlns:a16="http://schemas.microsoft.com/office/drawing/2014/main" val="1554263206"/>
                    </a:ext>
                  </a:extLst>
                </a:gridCol>
              </a:tblGrid>
              <a:tr h="388686">
                <a:tc>
                  <a:txBody>
                    <a:bodyPr/>
                    <a:lstStyle/>
                    <a:p>
                      <a:pPr>
                        <a:lnSpc>
                          <a:spcPct val="150000"/>
                        </a:lnSpc>
                        <a:spcAft>
                          <a:spcPts val="0"/>
                        </a:spcAft>
                      </a:pPr>
                      <a:r>
                        <a:rPr lang="es-EC" sz="1200" dirty="0">
                          <a:effectLst/>
                        </a:rPr>
                        <a:t>Valor Binario</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nSpc>
                          <a:spcPct val="150000"/>
                        </a:lnSpc>
                        <a:spcAft>
                          <a:spcPts val="0"/>
                        </a:spcAft>
                      </a:pPr>
                      <a:r>
                        <a:rPr lang="es-EC" sz="1200">
                          <a:effectLst/>
                        </a:rPr>
                        <a:t>11111111</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nSpc>
                          <a:spcPct val="150000"/>
                        </a:lnSpc>
                        <a:spcAft>
                          <a:spcPts val="0"/>
                        </a:spcAft>
                      </a:pPr>
                      <a:r>
                        <a:rPr lang="es-EC" sz="1200">
                          <a:effectLst/>
                        </a:rPr>
                        <a:t>11111111</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nSpc>
                          <a:spcPct val="150000"/>
                        </a:lnSpc>
                        <a:spcAft>
                          <a:spcPts val="0"/>
                        </a:spcAft>
                      </a:pPr>
                      <a:r>
                        <a:rPr lang="es-EC" sz="1200">
                          <a:effectLst/>
                        </a:rPr>
                        <a:t>11111111</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nSpc>
                          <a:spcPct val="150000"/>
                        </a:lnSpc>
                        <a:spcAft>
                          <a:spcPts val="0"/>
                        </a:spcAft>
                      </a:pPr>
                      <a:r>
                        <a:rPr lang="es-EC" sz="1200">
                          <a:effectLst/>
                        </a:rPr>
                        <a:t>11100000</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1312615"/>
                  </a:ext>
                </a:extLst>
              </a:tr>
              <a:tr h="388888">
                <a:tc>
                  <a:txBody>
                    <a:bodyPr/>
                    <a:lstStyle/>
                    <a:p>
                      <a:pPr>
                        <a:lnSpc>
                          <a:spcPct val="150000"/>
                        </a:lnSpc>
                        <a:spcAft>
                          <a:spcPts val="0"/>
                        </a:spcAft>
                      </a:pPr>
                      <a:r>
                        <a:rPr lang="es-EC" sz="1200">
                          <a:effectLst/>
                        </a:rPr>
                        <a:t>Valor Decimal</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s-EC" sz="1200">
                          <a:effectLst/>
                        </a:rPr>
                        <a:t>255</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s-EC" sz="1200">
                          <a:effectLst/>
                        </a:rPr>
                        <a:t>255</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s-EC" sz="1200">
                          <a:effectLst/>
                        </a:rPr>
                        <a:t>255</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s-EC" sz="1200" dirty="0">
                          <a:effectLst/>
                        </a:rPr>
                        <a:t>224</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7386405"/>
                  </a:ext>
                </a:extLst>
              </a:tr>
            </a:tbl>
          </a:graphicData>
        </a:graphic>
      </p:graphicFrame>
      <p:sp>
        <p:nvSpPr>
          <p:cNvPr id="18" name="Rectángulo 17">
            <a:extLst>
              <a:ext uri="{FF2B5EF4-FFF2-40B4-BE49-F238E27FC236}">
                <a16:creationId xmlns:a16="http://schemas.microsoft.com/office/drawing/2014/main" id="{F76293DC-E3A1-48FF-A8CB-3F22AFD1487D}"/>
              </a:ext>
            </a:extLst>
          </p:cNvPr>
          <p:cNvSpPr/>
          <p:nvPr/>
        </p:nvSpPr>
        <p:spPr>
          <a:xfrm>
            <a:off x="913452" y="5090414"/>
            <a:ext cx="1168910" cy="495457"/>
          </a:xfrm>
          <a:prstGeom prst="rect">
            <a:avLst/>
          </a:prstGeom>
        </p:spPr>
        <p:txBody>
          <a:bodyPr wrap="none">
            <a:spAutoFit/>
          </a:bodyPr>
          <a:lstStyle/>
          <a:p>
            <a:pPr algn="just">
              <a:lnSpc>
                <a:spcPct val="150000"/>
              </a:lnSpc>
              <a:spcAft>
                <a:spcPts val="800"/>
              </a:spcAft>
            </a:pPr>
            <a:r>
              <a:rPr lang="es-EC" sz="2000" dirty="0">
                <a:latin typeface="+mj-lt"/>
                <a:ea typeface="Calibri" panose="020F0502020204030204" pitchFamily="34" charset="0"/>
                <a:cs typeface="Times New Roman" panose="02020603050405020304" pitchFamily="18" charset="0"/>
              </a:rPr>
              <a:t>24 Hosts</a:t>
            </a:r>
            <a:endParaRPr lang="es-EC" sz="20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81192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7D8F660D-D105-4ACB-808E-B7D98A734849}"/>
              </a:ext>
            </a:extLst>
          </p:cNvPr>
          <p:cNvSpPr/>
          <p:nvPr/>
        </p:nvSpPr>
        <p:spPr>
          <a:xfrm>
            <a:off x="1045974" y="987508"/>
            <a:ext cx="1168910" cy="495457"/>
          </a:xfrm>
          <a:prstGeom prst="rect">
            <a:avLst/>
          </a:prstGeom>
        </p:spPr>
        <p:txBody>
          <a:bodyPr wrap="none">
            <a:spAutoFit/>
          </a:bodyPr>
          <a:lstStyle/>
          <a:p>
            <a:pPr algn="just">
              <a:lnSpc>
                <a:spcPct val="150000"/>
              </a:lnSpc>
              <a:spcAft>
                <a:spcPts val="800"/>
              </a:spcAft>
            </a:pPr>
            <a:r>
              <a:rPr lang="es-EC" sz="2000" dirty="0">
                <a:latin typeface="+mj-lt"/>
                <a:ea typeface="Calibri" panose="020F0502020204030204" pitchFamily="34" charset="0"/>
                <a:cs typeface="Times New Roman" panose="02020603050405020304" pitchFamily="18" charset="0"/>
              </a:rPr>
              <a:t>10 Hosts</a:t>
            </a:r>
            <a:endParaRPr lang="es-EC" sz="2000" dirty="0">
              <a:effectLst/>
              <a:latin typeface="+mj-lt"/>
              <a:ea typeface="Calibri" panose="020F0502020204030204" pitchFamily="34" charset="0"/>
              <a:cs typeface="Times New Roman" panose="02020603050405020304" pitchFamily="18" charset="0"/>
            </a:endParaRPr>
          </a:p>
        </p:txBody>
      </p:sp>
      <p:graphicFrame>
        <p:nvGraphicFramePr>
          <p:cNvPr id="3" name="Tabla 2">
            <a:extLst>
              <a:ext uri="{FF2B5EF4-FFF2-40B4-BE49-F238E27FC236}">
                <a16:creationId xmlns:a16="http://schemas.microsoft.com/office/drawing/2014/main" id="{AD69BB18-98C7-4646-A1FC-CD86814F897E}"/>
              </a:ext>
            </a:extLst>
          </p:cNvPr>
          <p:cNvGraphicFramePr>
            <a:graphicFrameLocks noGrp="1"/>
          </p:cNvGraphicFramePr>
          <p:nvPr>
            <p:extLst>
              <p:ext uri="{D42A27DB-BD31-4B8C-83A1-F6EECF244321}">
                <p14:modId xmlns:p14="http://schemas.microsoft.com/office/powerpoint/2010/main" val="2953283360"/>
              </p:ext>
            </p:extLst>
          </p:nvPr>
        </p:nvGraphicFramePr>
        <p:xfrm>
          <a:off x="2783790" y="1757801"/>
          <a:ext cx="6002401" cy="890250"/>
        </p:xfrm>
        <a:graphic>
          <a:graphicData uri="http://schemas.openxmlformats.org/drawingml/2006/table">
            <a:tbl>
              <a:tblPr firstRow="1" firstCol="1" bandRow="1">
                <a:tableStyleId>{5C22544A-7EE6-4342-B048-85BDC9FD1C3A}</a:tableStyleId>
              </a:tblPr>
              <a:tblGrid>
                <a:gridCol w="1551923">
                  <a:extLst>
                    <a:ext uri="{9D8B030D-6E8A-4147-A177-3AD203B41FA5}">
                      <a16:colId xmlns:a16="http://schemas.microsoft.com/office/drawing/2014/main" val="1353530434"/>
                    </a:ext>
                  </a:extLst>
                </a:gridCol>
                <a:gridCol w="1107440">
                  <a:extLst>
                    <a:ext uri="{9D8B030D-6E8A-4147-A177-3AD203B41FA5}">
                      <a16:colId xmlns:a16="http://schemas.microsoft.com/office/drawing/2014/main" val="628123671"/>
                    </a:ext>
                  </a:extLst>
                </a:gridCol>
                <a:gridCol w="1107440">
                  <a:extLst>
                    <a:ext uri="{9D8B030D-6E8A-4147-A177-3AD203B41FA5}">
                      <a16:colId xmlns:a16="http://schemas.microsoft.com/office/drawing/2014/main" val="1682159341"/>
                    </a:ext>
                  </a:extLst>
                </a:gridCol>
                <a:gridCol w="1107440">
                  <a:extLst>
                    <a:ext uri="{9D8B030D-6E8A-4147-A177-3AD203B41FA5}">
                      <a16:colId xmlns:a16="http://schemas.microsoft.com/office/drawing/2014/main" val="777258126"/>
                    </a:ext>
                  </a:extLst>
                </a:gridCol>
                <a:gridCol w="1128158">
                  <a:extLst>
                    <a:ext uri="{9D8B030D-6E8A-4147-A177-3AD203B41FA5}">
                      <a16:colId xmlns:a16="http://schemas.microsoft.com/office/drawing/2014/main" val="395879906"/>
                    </a:ext>
                  </a:extLst>
                </a:gridCol>
              </a:tblGrid>
              <a:tr h="445125">
                <a:tc>
                  <a:txBody>
                    <a:bodyPr/>
                    <a:lstStyle/>
                    <a:p>
                      <a:pPr>
                        <a:lnSpc>
                          <a:spcPct val="150000"/>
                        </a:lnSpc>
                        <a:spcAft>
                          <a:spcPts val="0"/>
                        </a:spcAft>
                      </a:pPr>
                      <a:r>
                        <a:rPr lang="es-EC" sz="1200" dirty="0">
                          <a:effectLst/>
                        </a:rPr>
                        <a:t>Valor Binario</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nSpc>
                          <a:spcPct val="150000"/>
                        </a:lnSpc>
                        <a:spcAft>
                          <a:spcPts val="0"/>
                        </a:spcAft>
                      </a:pPr>
                      <a:r>
                        <a:rPr lang="es-EC" sz="1200" dirty="0">
                          <a:effectLst/>
                        </a:rPr>
                        <a:t>11111111</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nSpc>
                          <a:spcPct val="150000"/>
                        </a:lnSpc>
                        <a:spcAft>
                          <a:spcPts val="0"/>
                        </a:spcAft>
                      </a:pPr>
                      <a:r>
                        <a:rPr lang="es-EC" sz="1200">
                          <a:effectLst/>
                        </a:rPr>
                        <a:t>11111111</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nSpc>
                          <a:spcPct val="150000"/>
                        </a:lnSpc>
                        <a:spcAft>
                          <a:spcPts val="0"/>
                        </a:spcAft>
                      </a:pPr>
                      <a:r>
                        <a:rPr lang="es-EC" sz="1200">
                          <a:effectLst/>
                        </a:rPr>
                        <a:t>11111111</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nSpc>
                          <a:spcPct val="150000"/>
                        </a:lnSpc>
                        <a:spcAft>
                          <a:spcPts val="0"/>
                        </a:spcAft>
                      </a:pPr>
                      <a:r>
                        <a:rPr lang="es-EC" sz="1200">
                          <a:effectLst/>
                        </a:rPr>
                        <a:t>11110000</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9284971"/>
                  </a:ext>
                </a:extLst>
              </a:tr>
              <a:tr h="445125">
                <a:tc>
                  <a:txBody>
                    <a:bodyPr/>
                    <a:lstStyle/>
                    <a:p>
                      <a:pPr>
                        <a:lnSpc>
                          <a:spcPct val="150000"/>
                        </a:lnSpc>
                        <a:spcAft>
                          <a:spcPts val="0"/>
                        </a:spcAft>
                      </a:pPr>
                      <a:r>
                        <a:rPr lang="es-EC" sz="1200">
                          <a:effectLst/>
                        </a:rPr>
                        <a:t>Valor Decimal</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s-EC" sz="1200">
                          <a:effectLst/>
                        </a:rPr>
                        <a:t>255</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s-EC" sz="1200">
                          <a:effectLst/>
                        </a:rPr>
                        <a:t>255</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s-EC" sz="1200">
                          <a:effectLst/>
                        </a:rPr>
                        <a:t>255</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s-EC" sz="1200" dirty="0">
                          <a:effectLst/>
                        </a:rPr>
                        <a:t>240</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1629267"/>
                  </a:ext>
                </a:extLst>
              </a:tr>
            </a:tbl>
          </a:graphicData>
        </a:graphic>
      </p:graphicFrame>
      <p:sp>
        <p:nvSpPr>
          <p:cNvPr id="4" name="Rectángulo 3">
            <a:extLst>
              <a:ext uri="{FF2B5EF4-FFF2-40B4-BE49-F238E27FC236}">
                <a16:creationId xmlns:a16="http://schemas.microsoft.com/office/drawing/2014/main" id="{42D25624-6876-4F18-BAF4-62F09B119F8A}"/>
              </a:ext>
            </a:extLst>
          </p:cNvPr>
          <p:cNvSpPr/>
          <p:nvPr/>
        </p:nvSpPr>
        <p:spPr>
          <a:xfrm>
            <a:off x="856128" y="3064781"/>
            <a:ext cx="2151551" cy="495457"/>
          </a:xfrm>
          <a:prstGeom prst="rect">
            <a:avLst/>
          </a:prstGeom>
        </p:spPr>
        <p:txBody>
          <a:bodyPr wrap="none">
            <a:spAutoFit/>
          </a:bodyPr>
          <a:lstStyle/>
          <a:p>
            <a:pPr lvl="0" algn="just">
              <a:lnSpc>
                <a:spcPct val="150000"/>
              </a:lnSpc>
              <a:spcAft>
                <a:spcPts val="800"/>
              </a:spcAft>
            </a:pPr>
            <a:r>
              <a:rPr lang="es-EC" sz="2000" dirty="0">
                <a:latin typeface="+mj-lt"/>
                <a:ea typeface="Calibri" panose="020F0502020204030204" pitchFamily="34" charset="0"/>
                <a:cs typeface="Times New Roman" panose="02020603050405020304" pitchFamily="18" charset="0"/>
              </a:rPr>
              <a:t>4. Saltos de red </a:t>
            </a:r>
            <a:endParaRPr lang="es-EC" sz="2000" dirty="0">
              <a:effectLst/>
              <a:latin typeface="+mj-lt"/>
              <a:ea typeface="Calibri" panose="020F0502020204030204" pitchFamily="34" charset="0"/>
              <a:cs typeface="Times New Roman" panose="02020603050405020304" pitchFamily="18" charset="0"/>
            </a:endParaRPr>
          </a:p>
        </p:txBody>
      </p:sp>
      <p:graphicFrame>
        <p:nvGraphicFramePr>
          <p:cNvPr id="5" name="Tabla 4">
            <a:extLst>
              <a:ext uri="{FF2B5EF4-FFF2-40B4-BE49-F238E27FC236}">
                <a16:creationId xmlns:a16="http://schemas.microsoft.com/office/drawing/2014/main" id="{C0AC5C40-1E51-4144-A6AD-F56994B5CCA1}"/>
              </a:ext>
            </a:extLst>
          </p:cNvPr>
          <p:cNvGraphicFramePr>
            <a:graphicFrameLocks noGrp="1"/>
          </p:cNvGraphicFramePr>
          <p:nvPr>
            <p:extLst>
              <p:ext uri="{D42A27DB-BD31-4B8C-83A1-F6EECF244321}">
                <p14:modId xmlns:p14="http://schemas.microsoft.com/office/powerpoint/2010/main" val="699740091"/>
              </p:ext>
            </p:extLst>
          </p:nvPr>
        </p:nvGraphicFramePr>
        <p:xfrm>
          <a:off x="2783791" y="4209949"/>
          <a:ext cx="6002401" cy="890251"/>
        </p:xfrm>
        <a:graphic>
          <a:graphicData uri="http://schemas.openxmlformats.org/drawingml/2006/table">
            <a:tbl>
              <a:tblPr firstRow="1" firstCol="1" bandRow="1">
                <a:tableStyleId>{5C22544A-7EE6-4342-B048-85BDC9FD1C3A}</a:tableStyleId>
              </a:tblPr>
              <a:tblGrid>
                <a:gridCol w="1460546">
                  <a:extLst>
                    <a:ext uri="{9D8B030D-6E8A-4147-A177-3AD203B41FA5}">
                      <a16:colId xmlns:a16="http://schemas.microsoft.com/office/drawing/2014/main" val="3820300174"/>
                    </a:ext>
                  </a:extLst>
                </a:gridCol>
                <a:gridCol w="1464681">
                  <a:extLst>
                    <a:ext uri="{9D8B030D-6E8A-4147-A177-3AD203B41FA5}">
                      <a16:colId xmlns:a16="http://schemas.microsoft.com/office/drawing/2014/main" val="1478382847"/>
                    </a:ext>
                  </a:extLst>
                </a:gridCol>
                <a:gridCol w="1612493">
                  <a:extLst>
                    <a:ext uri="{9D8B030D-6E8A-4147-A177-3AD203B41FA5}">
                      <a16:colId xmlns:a16="http://schemas.microsoft.com/office/drawing/2014/main" val="2297405229"/>
                    </a:ext>
                  </a:extLst>
                </a:gridCol>
                <a:gridCol w="1464681">
                  <a:extLst>
                    <a:ext uri="{9D8B030D-6E8A-4147-A177-3AD203B41FA5}">
                      <a16:colId xmlns:a16="http://schemas.microsoft.com/office/drawing/2014/main" val="768072801"/>
                    </a:ext>
                  </a:extLst>
                </a:gridCol>
              </a:tblGrid>
              <a:tr h="309405">
                <a:tc>
                  <a:txBody>
                    <a:bodyPr/>
                    <a:lstStyle/>
                    <a:p>
                      <a:pPr algn="ctr">
                        <a:lnSpc>
                          <a:spcPct val="150000"/>
                        </a:lnSpc>
                        <a:spcAft>
                          <a:spcPts val="0"/>
                        </a:spcAft>
                      </a:pPr>
                      <a:r>
                        <a:rPr lang="en-US" sz="1100" dirty="0">
                          <a:effectLst/>
                        </a:rPr>
                        <a:t>120 hosts</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100" dirty="0">
                          <a:effectLst/>
                        </a:rPr>
                        <a:t>60 hosts</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100">
                          <a:effectLst/>
                        </a:rPr>
                        <a:t>24 hosts</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100">
                          <a:effectLst/>
                        </a:rPr>
                        <a:t>10 hosts</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6258572"/>
                  </a:ext>
                </a:extLst>
              </a:tr>
              <a:tr h="580846">
                <a:tc>
                  <a:txBody>
                    <a:bodyPr/>
                    <a:lstStyle/>
                    <a:p>
                      <a:pPr algn="ctr">
                        <a:lnSpc>
                          <a:spcPct val="105000"/>
                        </a:lnSpc>
                        <a:spcAft>
                          <a:spcPts val="0"/>
                        </a:spcAft>
                      </a:pPr>
                      <a:r>
                        <a:rPr lang="en-US" sz="1100">
                          <a:effectLst/>
                        </a:rPr>
                        <a:t>256-128=128</a:t>
                      </a:r>
                      <a:endParaRPr lang="es-EC" sz="1100">
                        <a:effectLst/>
                      </a:endParaRPr>
                    </a:p>
                    <a:p>
                      <a:pPr algn="ctr">
                        <a:lnSpc>
                          <a:spcPct val="150000"/>
                        </a:lnSpc>
                        <a:spcAft>
                          <a:spcPts val="0"/>
                        </a:spcAft>
                      </a:pPr>
                      <a:r>
                        <a:rPr lang="es-EC" sz="1200">
                          <a:effectLst/>
                        </a:rPr>
                        <a:t> </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5000"/>
                        </a:lnSpc>
                        <a:spcAft>
                          <a:spcPts val="0"/>
                        </a:spcAft>
                      </a:pPr>
                      <a:r>
                        <a:rPr lang="en-US" sz="1100">
                          <a:effectLst/>
                        </a:rPr>
                        <a:t>256-192=64</a:t>
                      </a:r>
                      <a:endParaRPr lang="es-EC" sz="1100">
                        <a:effectLst/>
                      </a:endParaRPr>
                    </a:p>
                    <a:p>
                      <a:pPr algn="ctr">
                        <a:lnSpc>
                          <a:spcPct val="150000"/>
                        </a:lnSpc>
                        <a:spcAft>
                          <a:spcPts val="0"/>
                        </a:spcAft>
                      </a:pPr>
                      <a:r>
                        <a:rPr lang="es-EC" sz="1200">
                          <a:effectLst/>
                        </a:rPr>
                        <a:t> </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5000"/>
                        </a:lnSpc>
                        <a:spcAft>
                          <a:spcPts val="0"/>
                        </a:spcAft>
                      </a:pPr>
                      <a:r>
                        <a:rPr lang="es-EC" sz="1100">
                          <a:effectLst/>
                        </a:rPr>
                        <a:t>256-224=32</a:t>
                      </a:r>
                    </a:p>
                    <a:p>
                      <a:pPr algn="ctr">
                        <a:lnSpc>
                          <a:spcPct val="150000"/>
                        </a:lnSpc>
                        <a:spcAft>
                          <a:spcPts val="0"/>
                        </a:spcAft>
                      </a:pPr>
                      <a:r>
                        <a:rPr lang="es-EC" sz="1200">
                          <a:effectLst/>
                        </a:rPr>
                        <a:t> </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s-EC" sz="1100" dirty="0">
                          <a:effectLst/>
                        </a:rPr>
                        <a:t>256-240=16</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455156"/>
                  </a:ext>
                </a:extLst>
              </a:tr>
            </a:tbl>
          </a:graphicData>
        </a:graphic>
      </p:graphicFrame>
    </p:spTree>
    <p:extLst>
      <p:ext uri="{BB962C8B-B14F-4D97-AF65-F5344CB8AC3E}">
        <p14:creationId xmlns:p14="http://schemas.microsoft.com/office/powerpoint/2010/main" val="6659155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05EAFBE2-0B0B-4EA0-BD44-2ED8616569C8}"/>
              </a:ext>
            </a:extLst>
          </p:cNvPr>
          <p:cNvGraphicFramePr>
            <a:graphicFrameLocks noGrp="1"/>
          </p:cNvGraphicFramePr>
          <p:nvPr>
            <p:extLst>
              <p:ext uri="{D42A27DB-BD31-4B8C-83A1-F6EECF244321}">
                <p14:modId xmlns:p14="http://schemas.microsoft.com/office/powerpoint/2010/main" val="1078986883"/>
              </p:ext>
            </p:extLst>
          </p:nvPr>
        </p:nvGraphicFramePr>
        <p:xfrm>
          <a:off x="593635" y="2073168"/>
          <a:ext cx="9508437" cy="3310822"/>
        </p:xfrm>
        <a:graphic>
          <a:graphicData uri="http://schemas.openxmlformats.org/drawingml/2006/table">
            <a:tbl>
              <a:tblPr firstRow="1" firstCol="1" bandRow="1">
                <a:tableStyleId>{21E4AEA4-8DFA-4A89-87EB-49C32662AFE0}</a:tableStyleId>
              </a:tblPr>
              <a:tblGrid>
                <a:gridCol w="301023">
                  <a:extLst>
                    <a:ext uri="{9D8B030D-6E8A-4147-A177-3AD203B41FA5}">
                      <a16:colId xmlns:a16="http://schemas.microsoft.com/office/drawing/2014/main" val="2091121821"/>
                    </a:ext>
                  </a:extLst>
                </a:gridCol>
                <a:gridCol w="1077203">
                  <a:extLst>
                    <a:ext uri="{9D8B030D-6E8A-4147-A177-3AD203B41FA5}">
                      <a16:colId xmlns:a16="http://schemas.microsoft.com/office/drawing/2014/main" val="1944876877"/>
                    </a:ext>
                  </a:extLst>
                </a:gridCol>
                <a:gridCol w="1338469">
                  <a:extLst>
                    <a:ext uri="{9D8B030D-6E8A-4147-A177-3AD203B41FA5}">
                      <a16:colId xmlns:a16="http://schemas.microsoft.com/office/drawing/2014/main" val="2265082344"/>
                    </a:ext>
                  </a:extLst>
                </a:gridCol>
                <a:gridCol w="1066802">
                  <a:extLst>
                    <a:ext uri="{9D8B030D-6E8A-4147-A177-3AD203B41FA5}">
                      <a16:colId xmlns:a16="http://schemas.microsoft.com/office/drawing/2014/main" val="2373254081"/>
                    </a:ext>
                  </a:extLst>
                </a:gridCol>
                <a:gridCol w="1020417">
                  <a:extLst>
                    <a:ext uri="{9D8B030D-6E8A-4147-A177-3AD203B41FA5}">
                      <a16:colId xmlns:a16="http://schemas.microsoft.com/office/drawing/2014/main" val="3237566216"/>
                    </a:ext>
                  </a:extLst>
                </a:gridCol>
                <a:gridCol w="1219200">
                  <a:extLst>
                    <a:ext uri="{9D8B030D-6E8A-4147-A177-3AD203B41FA5}">
                      <a16:colId xmlns:a16="http://schemas.microsoft.com/office/drawing/2014/main" val="1806569673"/>
                    </a:ext>
                  </a:extLst>
                </a:gridCol>
                <a:gridCol w="1046922">
                  <a:extLst>
                    <a:ext uri="{9D8B030D-6E8A-4147-A177-3AD203B41FA5}">
                      <a16:colId xmlns:a16="http://schemas.microsoft.com/office/drawing/2014/main" val="248897894"/>
                    </a:ext>
                  </a:extLst>
                </a:gridCol>
                <a:gridCol w="1192695">
                  <a:extLst>
                    <a:ext uri="{9D8B030D-6E8A-4147-A177-3AD203B41FA5}">
                      <a16:colId xmlns:a16="http://schemas.microsoft.com/office/drawing/2014/main" val="3231689194"/>
                    </a:ext>
                  </a:extLst>
                </a:gridCol>
                <a:gridCol w="1245706">
                  <a:extLst>
                    <a:ext uri="{9D8B030D-6E8A-4147-A177-3AD203B41FA5}">
                      <a16:colId xmlns:a16="http://schemas.microsoft.com/office/drawing/2014/main" val="3521629347"/>
                    </a:ext>
                  </a:extLst>
                </a:gridCol>
              </a:tblGrid>
              <a:tr h="870846">
                <a:tc>
                  <a:txBody>
                    <a:bodyPr/>
                    <a:lstStyle/>
                    <a:p>
                      <a:pPr algn="just">
                        <a:lnSpc>
                          <a:spcPct val="105000"/>
                        </a:lnSpc>
                        <a:spcAft>
                          <a:spcPts val="0"/>
                        </a:spcAft>
                      </a:pPr>
                      <a:r>
                        <a:rPr lang="es-EC" sz="1400">
                          <a:effectLst/>
                        </a:rPr>
                        <a:t>N</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5000"/>
                        </a:lnSpc>
                        <a:spcAft>
                          <a:spcPts val="0"/>
                        </a:spcAft>
                      </a:pPr>
                      <a:r>
                        <a:rPr lang="es-EC" sz="1400">
                          <a:effectLst/>
                        </a:rPr>
                        <a:t>Hosts solicitados</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5000"/>
                        </a:lnSpc>
                        <a:spcAft>
                          <a:spcPts val="0"/>
                        </a:spcAft>
                      </a:pPr>
                      <a:r>
                        <a:rPr lang="es-EC" sz="1400" dirty="0">
                          <a:effectLst/>
                        </a:rPr>
                        <a:t>Hosts encontrados</a:t>
                      </a:r>
                    </a:p>
                    <a:p>
                      <a:pPr algn="just">
                        <a:lnSpc>
                          <a:spcPct val="105000"/>
                        </a:lnSpc>
                        <a:spcAft>
                          <a:spcPts val="0"/>
                        </a:spcAft>
                      </a:pPr>
                      <a:r>
                        <a:rPr lang="es-EC" sz="1400" dirty="0">
                          <a:effectLst/>
                        </a:rPr>
                        <a:t> </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5000"/>
                        </a:lnSpc>
                        <a:spcAft>
                          <a:spcPts val="0"/>
                        </a:spcAft>
                      </a:pPr>
                      <a:r>
                        <a:rPr lang="es-EC" sz="1400" dirty="0">
                          <a:effectLst/>
                        </a:rPr>
                        <a:t>Dirección de red</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5000"/>
                        </a:lnSpc>
                        <a:spcAft>
                          <a:spcPts val="0"/>
                        </a:spcAft>
                      </a:pPr>
                      <a:r>
                        <a:rPr lang="es-EC" sz="1400" dirty="0">
                          <a:effectLst/>
                        </a:rPr>
                        <a:t>Nueva mascara</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5000"/>
                        </a:lnSpc>
                        <a:spcAft>
                          <a:spcPts val="0"/>
                        </a:spcAft>
                      </a:pPr>
                      <a:r>
                        <a:rPr lang="es-EC" sz="1400" dirty="0">
                          <a:effectLst/>
                        </a:rPr>
                        <a:t>Mascara decimal punteada</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5000"/>
                        </a:lnSpc>
                        <a:spcAft>
                          <a:spcPts val="0"/>
                        </a:spcAft>
                      </a:pPr>
                      <a:r>
                        <a:rPr lang="es-EC" sz="1400">
                          <a:effectLst/>
                        </a:rPr>
                        <a:t>Primera IP utilizable</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5000"/>
                        </a:lnSpc>
                        <a:spcAft>
                          <a:spcPts val="0"/>
                        </a:spcAft>
                      </a:pPr>
                      <a:r>
                        <a:rPr lang="es-EC" sz="1400">
                          <a:effectLst/>
                        </a:rPr>
                        <a:t>Ultima IP utilizable</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5000"/>
                        </a:lnSpc>
                        <a:spcAft>
                          <a:spcPts val="0"/>
                        </a:spcAft>
                      </a:pPr>
                      <a:r>
                        <a:rPr lang="es-EC" sz="1400" dirty="0">
                          <a:effectLst/>
                        </a:rPr>
                        <a:t>Dirección de Broadcast</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1356636"/>
                  </a:ext>
                </a:extLst>
              </a:tr>
              <a:tr h="609122">
                <a:tc>
                  <a:txBody>
                    <a:bodyPr/>
                    <a:lstStyle/>
                    <a:p>
                      <a:pPr algn="ctr">
                        <a:lnSpc>
                          <a:spcPct val="105000"/>
                        </a:lnSpc>
                        <a:spcAft>
                          <a:spcPts val="0"/>
                        </a:spcAft>
                      </a:pPr>
                      <a:r>
                        <a:rPr lang="es-EC" sz="1100">
                          <a:effectLst/>
                        </a:rPr>
                        <a:t>1</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5000"/>
                        </a:lnSpc>
                        <a:spcAft>
                          <a:spcPts val="0"/>
                        </a:spcAft>
                      </a:pPr>
                      <a:endParaRPr lang="es-EC" sz="1100" dirty="0">
                        <a:effectLst/>
                      </a:endParaRPr>
                    </a:p>
                    <a:p>
                      <a:pPr algn="ctr">
                        <a:lnSpc>
                          <a:spcPct val="105000"/>
                        </a:lnSpc>
                        <a:spcAft>
                          <a:spcPts val="0"/>
                        </a:spcAft>
                      </a:pPr>
                      <a:r>
                        <a:rPr lang="es-EC" sz="1100" dirty="0">
                          <a:effectLst/>
                        </a:rPr>
                        <a:t>120</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5000"/>
                        </a:lnSpc>
                        <a:spcAft>
                          <a:spcPts val="0"/>
                        </a:spcAft>
                      </a:pPr>
                      <a:endParaRPr lang="es-EC" sz="1100" dirty="0">
                        <a:effectLst/>
                      </a:endParaRPr>
                    </a:p>
                    <a:p>
                      <a:pPr algn="ctr">
                        <a:lnSpc>
                          <a:spcPct val="105000"/>
                        </a:lnSpc>
                        <a:spcAft>
                          <a:spcPts val="0"/>
                        </a:spcAft>
                      </a:pPr>
                      <a:r>
                        <a:rPr lang="es-EC" sz="1100" dirty="0">
                          <a:effectLst/>
                        </a:rPr>
                        <a:t>126</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5000"/>
                        </a:lnSpc>
                        <a:spcAft>
                          <a:spcPts val="0"/>
                        </a:spcAft>
                      </a:pPr>
                      <a:endParaRPr lang="es-EC" sz="1100" dirty="0">
                        <a:effectLst/>
                      </a:endParaRPr>
                    </a:p>
                    <a:p>
                      <a:pPr algn="ctr">
                        <a:lnSpc>
                          <a:spcPct val="105000"/>
                        </a:lnSpc>
                        <a:spcAft>
                          <a:spcPts val="0"/>
                        </a:spcAft>
                      </a:pPr>
                      <a:r>
                        <a:rPr lang="es-EC" sz="1100" dirty="0">
                          <a:effectLst/>
                        </a:rPr>
                        <a:t>192.168.1.0</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5000"/>
                        </a:lnSpc>
                        <a:spcAft>
                          <a:spcPts val="0"/>
                        </a:spcAft>
                      </a:pPr>
                      <a:endParaRPr lang="es-EC" sz="1100" dirty="0">
                        <a:effectLst/>
                      </a:endParaRPr>
                    </a:p>
                    <a:p>
                      <a:pPr algn="ctr">
                        <a:lnSpc>
                          <a:spcPct val="105000"/>
                        </a:lnSpc>
                        <a:spcAft>
                          <a:spcPts val="0"/>
                        </a:spcAft>
                      </a:pPr>
                      <a:r>
                        <a:rPr lang="es-EC" sz="1100" dirty="0">
                          <a:effectLst/>
                        </a:rPr>
                        <a:t>/25</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5000"/>
                        </a:lnSpc>
                        <a:spcAft>
                          <a:spcPts val="0"/>
                        </a:spcAft>
                      </a:pPr>
                      <a:endParaRPr lang="es-EC" sz="1100" dirty="0">
                        <a:effectLst/>
                      </a:endParaRPr>
                    </a:p>
                    <a:p>
                      <a:pPr algn="ctr">
                        <a:lnSpc>
                          <a:spcPct val="105000"/>
                        </a:lnSpc>
                        <a:spcAft>
                          <a:spcPts val="0"/>
                        </a:spcAft>
                      </a:pPr>
                      <a:r>
                        <a:rPr lang="es-EC" sz="1100" dirty="0">
                          <a:effectLst/>
                        </a:rPr>
                        <a:t>255.255.255.128</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5000"/>
                        </a:lnSpc>
                        <a:spcAft>
                          <a:spcPts val="0"/>
                        </a:spcAft>
                      </a:pPr>
                      <a:endParaRPr lang="es-EC" sz="1100" dirty="0">
                        <a:effectLst/>
                      </a:endParaRPr>
                    </a:p>
                    <a:p>
                      <a:pPr algn="ctr">
                        <a:lnSpc>
                          <a:spcPct val="105000"/>
                        </a:lnSpc>
                        <a:spcAft>
                          <a:spcPts val="0"/>
                        </a:spcAft>
                      </a:pPr>
                      <a:r>
                        <a:rPr lang="es-EC" sz="1100" dirty="0">
                          <a:effectLst/>
                        </a:rPr>
                        <a:t>192.168.1.1</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5000"/>
                        </a:lnSpc>
                        <a:spcAft>
                          <a:spcPts val="0"/>
                        </a:spcAft>
                      </a:pPr>
                      <a:endParaRPr lang="es-EC" sz="1100" dirty="0">
                        <a:effectLst/>
                      </a:endParaRPr>
                    </a:p>
                    <a:p>
                      <a:pPr algn="ctr">
                        <a:lnSpc>
                          <a:spcPct val="105000"/>
                        </a:lnSpc>
                        <a:spcAft>
                          <a:spcPts val="0"/>
                        </a:spcAft>
                      </a:pPr>
                      <a:r>
                        <a:rPr lang="es-EC" sz="1100" dirty="0">
                          <a:effectLst/>
                        </a:rPr>
                        <a:t>192.168.1.126</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5000"/>
                        </a:lnSpc>
                        <a:spcAft>
                          <a:spcPts val="0"/>
                        </a:spcAft>
                      </a:pPr>
                      <a:endParaRPr lang="es-EC" sz="1100" dirty="0">
                        <a:effectLst/>
                      </a:endParaRPr>
                    </a:p>
                    <a:p>
                      <a:pPr algn="ctr">
                        <a:lnSpc>
                          <a:spcPct val="105000"/>
                        </a:lnSpc>
                        <a:spcAft>
                          <a:spcPts val="0"/>
                        </a:spcAft>
                      </a:pPr>
                      <a:r>
                        <a:rPr lang="es-EC" sz="1100" dirty="0">
                          <a:effectLst/>
                        </a:rPr>
                        <a:t>192.168.1.127</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69730439"/>
                  </a:ext>
                </a:extLst>
              </a:tr>
              <a:tr h="675861">
                <a:tc>
                  <a:txBody>
                    <a:bodyPr/>
                    <a:lstStyle/>
                    <a:p>
                      <a:pPr algn="ctr">
                        <a:lnSpc>
                          <a:spcPct val="105000"/>
                        </a:lnSpc>
                        <a:spcAft>
                          <a:spcPts val="0"/>
                        </a:spcAft>
                      </a:pPr>
                      <a:r>
                        <a:rPr lang="es-EC" sz="1100">
                          <a:effectLst/>
                        </a:rPr>
                        <a:t>2</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5000"/>
                        </a:lnSpc>
                        <a:spcAft>
                          <a:spcPts val="0"/>
                        </a:spcAft>
                      </a:pPr>
                      <a:endParaRPr lang="es-EC" sz="1100" dirty="0">
                        <a:effectLst/>
                      </a:endParaRPr>
                    </a:p>
                    <a:p>
                      <a:pPr algn="ctr">
                        <a:lnSpc>
                          <a:spcPct val="105000"/>
                        </a:lnSpc>
                        <a:spcAft>
                          <a:spcPts val="0"/>
                        </a:spcAft>
                      </a:pPr>
                      <a:r>
                        <a:rPr lang="es-EC" sz="1100" dirty="0">
                          <a:effectLst/>
                        </a:rPr>
                        <a:t>60</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5000"/>
                        </a:lnSpc>
                        <a:spcAft>
                          <a:spcPts val="0"/>
                        </a:spcAft>
                      </a:pPr>
                      <a:endParaRPr lang="es-EC" sz="1100" dirty="0">
                        <a:effectLst/>
                      </a:endParaRPr>
                    </a:p>
                    <a:p>
                      <a:pPr algn="ctr">
                        <a:lnSpc>
                          <a:spcPct val="105000"/>
                        </a:lnSpc>
                        <a:spcAft>
                          <a:spcPts val="0"/>
                        </a:spcAft>
                      </a:pPr>
                      <a:r>
                        <a:rPr lang="es-EC" sz="1100" dirty="0">
                          <a:effectLst/>
                        </a:rPr>
                        <a:t>62</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5000"/>
                        </a:lnSpc>
                        <a:spcAft>
                          <a:spcPts val="0"/>
                        </a:spcAft>
                      </a:pPr>
                      <a:endParaRPr lang="es-EC" sz="1100" dirty="0">
                        <a:effectLst/>
                      </a:endParaRPr>
                    </a:p>
                    <a:p>
                      <a:pPr algn="ctr">
                        <a:lnSpc>
                          <a:spcPct val="105000"/>
                        </a:lnSpc>
                        <a:spcAft>
                          <a:spcPts val="0"/>
                        </a:spcAft>
                      </a:pPr>
                      <a:r>
                        <a:rPr lang="es-EC" sz="1100" dirty="0">
                          <a:effectLst/>
                        </a:rPr>
                        <a:t>192.168.1.128</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5000"/>
                        </a:lnSpc>
                        <a:spcAft>
                          <a:spcPts val="0"/>
                        </a:spcAft>
                      </a:pPr>
                      <a:endParaRPr lang="es-EC" sz="1100" dirty="0">
                        <a:effectLst/>
                      </a:endParaRPr>
                    </a:p>
                    <a:p>
                      <a:pPr algn="ctr">
                        <a:lnSpc>
                          <a:spcPct val="105000"/>
                        </a:lnSpc>
                        <a:spcAft>
                          <a:spcPts val="0"/>
                        </a:spcAft>
                      </a:pPr>
                      <a:r>
                        <a:rPr lang="es-EC" sz="1100" dirty="0">
                          <a:effectLst/>
                        </a:rPr>
                        <a:t>/26</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5000"/>
                        </a:lnSpc>
                        <a:spcAft>
                          <a:spcPts val="0"/>
                        </a:spcAft>
                      </a:pPr>
                      <a:endParaRPr lang="es-EC" sz="1100" dirty="0">
                        <a:effectLst/>
                      </a:endParaRPr>
                    </a:p>
                    <a:p>
                      <a:pPr algn="ctr">
                        <a:lnSpc>
                          <a:spcPct val="105000"/>
                        </a:lnSpc>
                        <a:spcAft>
                          <a:spcPts val="0"/>
                        </a:spcAft>
                      </a:pPr>
                      <a:r>
                        <a:rPr lang="es-EC" sz="1100" dirty="0">
                          <a:effectLst/>
                        </a:rPr>
                        <a:t>255.255.255.192</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5000"/>
                        </a:lnSpc>
                        <a:spcAft>
                          <a:spcPts val="0"/>
                        </a:spcAft>
                      </a:pPr>
                      <a:endParaRPr lang="es-EC" sz="1100" dirty="0">
                        <a:effectLst/>
                      </a:endParaRPr>
                    </a:p>
                    <a:p>
                      <a:pPr algn="ctr">
                        <a:lnSpc>
                          <a:spcPct val="105000"/>
                        </a:lnSpc>
                        <a:spcAft>
                          <a:spcPts val="0"/>
                        </a:spcAft>
                      </a:pPr>
                      <a:r>
                        <a:rPr lang="es-EC" sz="1100" dirty="0">
                          <a:effectLst/>
                        </a:rPr>
                        <a:t>192.168.1.129</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5000"/>
                        </a:lnSpc>
                        <a:spcAft>
                          <a:spcPts val="0"/>
                        </a:spcAft>
                      </a:pPr>
                      <a:endParaRPr lang="es-EC" sz="1100" dirty="0">
                        <a:effectLst/>
                      </a:endParaRPr>
                    </a:p>
                    <a:p>
                      <a:pPr algn="ctr">
                        <a:lnSpc>
                          <a:spcPct val="105000"/>
                        </a:lnSpc>
                        <a:spcAft>
                          <a:spcPts val="0"/>
                        </a:spcAft>
                      </a:pPr>
                      <a:r>
                        <a:rPr lang="es-EC" sz="1100" dirty="0">
                          <a:effectLst/>
                        </a:rPr>
                        <a:t>192.168.1.190</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5000"/>
                        </a:lnSpc>
                        <a:spcAft>
                          <a:spcPts val="0"/>
                        </a:spcAft>
                      </a:pPr>
                      <a:endParaRPr lang="es-EC" sz="1100" dirty="0">
                        <a:effectLst/>
                      </a:endParaRPr>
                    </a:p>
                    <a:p>
                      <a:pPr algn="ctr">
                        <a:lnSpc>
                          <a:spcPct val="105000"/>
                        </a:lnSpc>
                        <a:spcAft>
                          <a:spcPts val="0"/>
                        </a:spcAft>
                      </a:pPr>
                      <a:r>
                        <a:rPr lang="es-EC" sz="1100" dirty="0">
                          <a:effectLst/>
                        </a:rPr>
                        <a:t>192.168.1.191</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8995442"/>
                  </a:ext>
                </a:extLst>
              </a:tr>
              <a:tr h="612693">
                <a:tc>
                  <a:txBody>
                    <a:bodyPr/>
                    <a:lstStyle/>
                    <a:p>
                      <a:pPr algn="ctr">
                        <a:lnSpc>
                          <a:spcPct val="105000"/>
                        </a:lnSpc>
                        <a:spcAft>
                          <a:spcPts val="0"/>
                        </a:spcAft>
                      </a:pPr>
                      <a:r>
                        <a:rPr lang="es-EC" sz="1100">
                          <a:effectLst/>
                        </a:rPr>
                        <a:t>3</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5000"/>
                        </a:lnSpc>
                        <a:spcAft>
                          <a:spcPts val="0"/>
                        </a:spcAft>
                      </a:pPr>
                      <a:endParaRPr lang="es-EC" sz="1100" dirty="0">
                        <a:effectLst/>
                      </a:endParaRPr>
                    </a:p>
                    <a:p>
                      <a:pPr algn="ctr">
                        <a:lnSpc>
                          <a:spcPct val="105000"/>
                        </a:lnSpc>
                        <a:spcAft>
                          <a:spcPts val="0"/>
                        </a:spcAft>
                      </a:pPr>
                      <a:r>
                        <a:rPr lang="es-EC" sz="1100" dirty="0">
                          <a:effectLst/>
                        </a:rPr>
                        <a:t>24</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5000"/>
                        </a:lnSpc>
                        <a:spcAft>
                          <a:spcPts val="0"/>
                        </a:spcAft>
                      </a:pPr>
                      <a:endParaRPr lang="es-EC" sz="1100" dirty="0">
                        <a:effectLst/>
                      </a:endParaRPr>
                    </a:p>
                    <a:p>
                      <a:pPr algn="ctr">
                        <a:lnSpc>
                          <a:spcPct val="105000"/>
                        </a:lnSpc>
                        <a:spcAft>
                          <a:spcPts val="0"/>
                        </a:spcAft>
                      </a:pPr>
                      <a:r>
                        <a:rPr lang="es-EC" sz="1100" dirty="0">
                          <a:effectLst/>
                        </a:rPr>
                        <a:t>30</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5000"/>
                        </a:lnSpc>
                        <a:spcAft>
                          <a:spcPts val="0"/>
                        </a:spcAft>
                      </a:pPr>
                      <a:endParaRPr lang="es-EC" sz="1100" dirty="0">
                        <a:effectLst/>
                      </a:endParaRPr>
                    </a:p>
                    <a:p>
                      <a:pPr algn="ctr">
                        <a:lnSpc>
                          <a:spcPct val="105000"/>
                        </a:lnSpc>
                        <a:spcAft>
                          <a:spcPts val="0"/>
                        </a:spcAft>
                      </a:pPr>
                      <a:r>
                        <a:rPr lang="es-EC" sz="1100" dirty="0">
                          <a:effectLst/>
                        </a:rPr>
                        <a:t>192.168.1.192</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5000"/>
                        </a:lnSpc>
                        <a:spcAft>
                          <a:spcPts val="0"/>
                        </a:spcAft>
                      </a:pPr>
                      <a:endParaRPr lang="es-EC" sz="1100" dirty="0">
                        <a:effectLst/>
                      </a:endParaRPr>
                    </a:p>
                    <a:p>
                      <a:pPr algn="ctr">
                        <a:lnSpc>
                          <a:spcPct val="105000"/>
                        </a:lnSpc>
                        <a:spcAft>
                          <a:spcPts val="0"/>
                        </a:spcAft>
                      </a:pPr>
                      <a:r>
                        <a:rPr lang="es-EC" sz="1100" dirty="0">
                          <a:effectLst/>
                        </a:rPr>
                        <a:t>/27</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5000"/>
                        </a:lnSpc>
                        <a:spcAft>
                          <a:spcPts val="0"/>
                        </a:spcAft>
                      </a:pPr>
                      <a:endParaRPr lang="es-EC" sz="1100" dirty="0">
                        <a:effectLst/>
                      </a:endParaRPr>
                    </a:p>
                    <a:p>
                      <a:pPr algn="ctr">
                        <a:lnSpc>
                          <a:spcPct val="105000"/>
                        </a:lnSpc>
                        <a:spcAft>
                          <a:spcPts val="0"/>
                        </a:spcAft>
                      </a:pPr>
                      <a:r>
                        <a:rPr lang="es-EC" sz="1100" dirty="0">
                          <a:effectLst/>
                        </a:rPr>
                        <a:t>255.255.255.224</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5000"/>
                        </a:lnSpc>
                        <a:spcAft>
                          <a:spcPts val="0"/>
                        </a:spcAft>
                      </a:pPr>
                      <a:endParaRPr lang="es-EC" sz="1100" dirty="0">
                        <a:effectLst/>
                      </a:endParaRPr>
                    </a:p>
                    <a:p>
                      <a:pPr algn="ctr">
                        <a:lnSpc>
                          <a:spcPct val="105000"/>
                        </a:lnSpc>
                        <a:spcAft>
                          <a:spcPts val="0"/>
                        </a:spcAft>
                      </a:pPr>
                      <a:r>
                        <a:rPr lang="es-EC" sz="1100" dirty="0">
                          <a:effectLst/>
                        </a:rPr>
                        <a:t>192.168.1.193</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5000"/>
                        </a:lnSpc>
                        <a:spcAft>
                          <a:spcPts val="0"/>
                        </a:spcAft>
                      </a:pPr>
                      <a:endParaRPr lang="es-EC" sz="1100" dirty="0">
                        <a:effectLst/>
                      </a:endParaRPr>
                    </a:p>
                    <a:p>
                      <a:pPr algn="ctr">
                        <a:lnSpc>
                          <a:spcPct val="105000"/>
                        </a:lnSpc>
                        <a:spcAft>
                          <a:spcPts val="0"/>
                        </a:spcAft>
                      </a:pPr>
                      <a:r>
                        <a:rPr lang="es-EC" sz="1100" dirty="0">
                          <a:effectLst/>
                        </a:rPr>
                        <a:t>192.168.1.122</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5000"/>
                        </a:lnSpc>
                        <a:spcAft>
                          <a:spcPts val="0"/>
                        </a:spcAft>
                      </a:pPr>
                      <a:endParaRPr lang="es-EC" sz="1100" dirty="0">
                        <a:effectLst/>
                      </a:endParaRPr>
                    </a:p>
                    <a:p>
                      <a:pPr algn="ctr">
                        <a:lnSpc>
                          <a:spcPct val="105000"/>
                        </a:lnSpc>
                        <a:spcAft>
                          <a:spcPts val="0"/>
                        </a:spcAft>
                      </a:pPr>
                      <a:r>
                        <a:rPr lang="es-EC" sz="1100" dirty="0">
                          <a:effectLst/>
                        </a:rPr>
                        <a:t>192.168.1.223</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0275884"/>
                  </a:ext>
                </a:extLst>
              </a:tr>
              <a:tr h="542300">
                <a:tc>
                  <a:txBody>
                    <a:bodyPr/>
                    <a:lstStyle/>
                    <a:p>
                      <a:pPr algn="ctr">
                        <a:lnSpc>
                          <a:spcPct val="105000"/>
                        </a:lnSpc>
                        <a:spcAft>
                          <a:spcPts val="0"/>
                        </a:spcAft>
                      </a:pPr>
                      <a:r>
                        <a:rPr lang="es-EC" sz="1100">
                          <a:effectLst/>
                        </a:rPr>
                        <a:t>4</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5000"/>
                        </a:lnSpc>
                        <a:spcAft>
                          <a:spcPts val="0"/>
                        </a:spcAft>
                      </a:pPr>
                      <a:endParaRPr lang="es-EC" sz="1100" dirty="0">
                        <a:effectLst/>
                      </a:endParaRPr>
                    </a:p>
                    <a:p>
                      <a:pPr algn="ctr">
                        <a:lnSpc>
                          <a:spcPct val="105000"/>
                        </a:lnSpc>
                        <a:spcAft>
                          <a:spcPts val="0"/>
                        </a:spcAft>
                      </a:pPr>
                      <a:r>
                        <a:rPr lang="es-EC" sz="1100" dirty="0">
                          <a:effectLst/>
                        </a:rPr>
                        <a:t>10</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5000"/>
                        </a:lnSpc>
                        <a:spcAft>
                          <a:spcPts val="0"/>
                        </a:spcAft>
                      </a:pPr>
                      <a:endParaRPr lang="es-EC" sz="1100" dirty="0">
                        <a:effectLst/>
                      </a:endParaRPr>
                    </a:p>
                    <a:p>
                      <a:pPr algn="ctr">
                        <a:lnSpc>
                          <a:spcPct val="105000"/>
                        </a:lnSpc>
                        <a:spcAft>
                          <a:spcPts val="0"/>
                        </a:spcAft>
                      </a:pPr>
                      <a:r>
                        <a:rPr lang="es-EC" sz="1100" dirty="0">
                          <a:effectLst/>
                        </a:rPr>
                        <a:t>14</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5000"/>
                        </a:lnSpc>
                        <a:spcAft>
                          <a:spcPts val="0"/>
                        </a:spcAft>
                      </a:pPr>
                      <a:endParaRPr lang="es-EC" sz="1100" dirty="0">
                        <a:effectLst/>
                      </a:endParaRPr>
                    </a:p>
                    <a:p>
                      <a:pPr algn="ctr">
                        <a:lnSpc>
                          <a:spcPct val="105000"/>
                        </a:lnSpc>
                        <a:spcAft>
                          <a:spcPts val="0"/>
                        </a:spcAft>
                      </a:pPr>
                      <a:r>
                        <a:rPr lang="es-EC" sz="1100" dirty="0">
                          <a:effectLst/>
                        </a:rPr>
                        <a:t>192.168.1.224</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5000"/>
                        </a:lnSpc>
                        <a:spcAft>
                          <a:spcPts val="0"/>
                        </a:spcAft>
                      </a:pPr>
                      <a:endParaRPr lang="es-EC" sz="1100" dirty="0">
                        <a:effectLst/>
                      </a:endParaRPr>
                    </a:p>
                    <a:p>
                      <a:pPr algn="ctr">
                        <a:lnSpc>
                          <a:spcPct val="105000"/>
                        </a:lnSpc>
                        <a:spcAft>
                          <a:spcPts val="0"/>
                        </a:spcAft>
                      </a:pPr>
                      <a:r>
                        <a:rPr lang="es-EC" sz="1100" dirty="0">
                          <a:effectLst/>
                        </a:rPr>
                        <a:t>/28</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5000"/>
                        </a:lnSpc>
                        <a:spcAft>
                          <a:spcPts val="0"/>
                        </a:spcAft>
                      </a:pPr>
                      <a:endParaRPr lang="es-EC" sz="1100" dirty="0">
                        <a:effectLst/>
                      </a:endParaRPr>
                    </a:p>
                    <a:p>
                      <a:pPr algn="ctr">
                        <a:lnSpc>
                          <a:spcPct val="105000"/>
                        </a:lnSpc>
                        <a:spcAft>
                          <a:spcPts val="0"/>
                        </a:spcAft>
                      </a:pPr>
                      <a:r>
                        <a:rPr lang="es-EC" sz="1100" dirty="0">
                          <a:effectLst/>
                        </a:rPr>
                        <a:t>255.255.255.240</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5000"/>
                        </a:lnSpc>
                        <a:spcAft>
                          <a:spcPts val="0"/>
                        </a:spcAft>
                      </a:pPr>
                      <a:endParaRPr lang="es-EC" sz="1100" dirty="0">
                        <a:effectLst/>
                      </a:endParaRPr>
                    </a:p>
                    <a:p>
                      <a:pPr algn="ctr">
                        <a:lnSpc>
                          <a:spcPct val="105000"/>
                        </a:lnSpc>
                        <a:spcAft>
                          <a:spcPts val="0"/>
                        </a:spcAft>
                      </a:pPr>
                      <a:r>
                        <a:rPr lang="es-EC" sz="1100" dirty="0">
                          <a:effectLst/>
                        </a:rPr>
                        <a:t>192.168.1.225</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5000"/>
                        </a:lnSpc>
                        <a:spcAft>
                          <a:spcPts val="0"/>
                        </a:spcAft>
                      </a:pPr>
                      <a:endParaRPr lang="es-EC" sz="1100" dirty="0">
                        <a:effectLst/>
                      </a:endParaRPr>
                    </a:p>
                    <a:p>
                      <a:pPr algn="ctr">
                        <a:lnSpc>
                          <a:spcPct val="105000"/>
                        </a:lnSpc>
                        <a:spcAft>
                          <a:spcPts val="0"/>
                        </a:spcAft>
                      </a:pPr>
                      <a:r>
                        <a:rPr lang="es-EC" sz="1100">
                          <a:effectLst/>
                        </a:rPr>
                        <a:t>192.168.1.238</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5000"/>
                        </a:lnSpc>
                        <a:spcAft>
                          <a:spcPts val="0"/>
                        </a:spcAft>
                      </a:pPr>
                      <a:endParaRPr lang="es-EC" sz="1100" dirty="0">
                        <a:effectLst/>
                      </a:endParaRPr>
                    </a:p>
                    <a:p>
                      <a:pPr algn="ctr">
                        <a:lnSpc>
                          <a:spcPct val="105000"/>
                        </a:lnSpc>
                        <a:spcAft>
                          <a:spcPts val="0"/>
                        </a:spcAft>
                      </a:pPr>
                      <a:r>
                        <a:rPr lang="es-EC" sz="1100" dirty="0">
                          <a:effectLst/>
                        </a:rPr>
                        <a:t>192.168.1.239</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27900486"/>
                  </a:ext>
                </a:extLst>
              </a:tr>
            </a:tbl>
          </a:graphicData>
        </a:graphic>
      </p:graphicFrame>
      <p:sp>
        <p:nvSpPr>
          <p:cNvPr id="3" name="Rectángulo 2">
            <a:extLst>
              <a:ext uri="{FF2B5EF4-FFF2-40B4-BE49-F238E27FC236}">
                <a16:creationId xmlns:a16="http://schemas.microsoft.com/office/drawing/2014/main" id="{CA94D34F-2794-4B1B-AECC-865523DCA86B}"/>
              </a:ext>
            </a:extLst>
          </p:cNvPr>
          <p:cNvSpPr/>
          <p:nvPr/>
        </p:nvSpPr>
        <p:spPr>
          <a:xfrm>
            <a:off x="3156405" y="1150737"/>
            <a:ext cx="5561138" cy="495457"/>
          </a:xfrm>
          <a:prstGeom prst="rect">
            <a:avLst/>
          </a:prstGeom>
        </p:spPr>
        <p:txBody>
          <a:bodyPr wrap="none">
            <a:spAutoFit/>
          </a:bodyPr>
          <a:lstStyle/>
          <a:p>
            <a:pPr algn="just">
              <a:lnSpc>
                <a:spcPct val="150000"/>
              </a:lnSpc>
              <a:spcAft>
                <a:spcPts val="800"/>
              </a:spcAft>
            </a:pPr>
            <a:r>
              <a:rPr lang="es-EC" sz="2000" dirty="0">
                <a:latin typeface="+mj-lt"/>
                <a:ea typeface="Calibri" panose="020F0502020204030204" pitchFamily="34" charset="0"/>
                <a:cs typeface="Times New Roman" panose="02020603050405020304" pitchFamily="18" charset="0"/>
              </a:rPr>
              <a:t>Quedando la tabla de la siguiente manera</a:t>
            </a:r>
            <a:endParaRPr lang="es-EC" sz="20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830889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304800" y="1431636"/>
            <a:ext cx="11281955" cy="3785652"/>
          </a:xfrm>
          <a:prstGeom prst="rect">
            <a:avLst/>
          </a:prstGeom>
        </p:spPr>
        <p:txBody>
          <a:bodyPr wrap="square">
            <a:spAutoFit/>
          </a:bodyPr>
          <a:lstStyle/>
          <a:p>
            <a:pPr lvl="0"/>
            <a:r>
              <a:rPr lang="es-ES" sz="2400" b="1" dirty="0"/>
              <a:t>CONCLUSIONES </a:t>
            </a:r>
            <a:endParaRPr lang="en-US" sz="2400" dirty="0"/>
          </a:p>
          <a:p>
            <a:pPr marL="342900" lvl="0" indent="-342900">
              <a:buFont typeface="Arial" panose="020B0604020202020204" pitchFamily="34" charset="0"/>
              <a:buChar char="•"/>
            </a:pPr>
            <a:r>
              <a:rPr lang="es-EC" sz="2400" dirty="0"/>
              <a:t>La función del Subneteo o </a:t>
            </a:r>
            <a:r>
              <a:rPr lang="es-EC" sz="2400" dirty="0" err="1"/>
              <a:t>Subnetting</a:t>
            </a:r>
            <a:r>
              <a:rPr lang="es-EC" sz="2400" dirty="0"/>
              <a:t> es dividir una red IP física en subredes lógicas para que cada una de estas trabajen a nivel envío y recepción de paquetes como una red individual, aunque todas pertenezcan a la misma red física y al mismo dominio.</a:t>
            </a:r>
            <a:endParaRPr lang="en-US" sz="2400" dirty="0"/>
          </a:p>
          <a:p>
            <a:pPr marL="342900" lvl="0" indent="-342900">
              <a:buFont typeface="Arial" panose="020B0604020202020204" pitchFamily="34" charset="0"/>
              <a:buChar char="•"/>
            </a:pPr>
            <a:r>
              <a:rPr lang="es-EC" sz="2400" dirty="0"/>
              <a:t>El subneteo con VLSM es uno de los métodos que se implementó para evitar el agotamiento de direcciones IPv4 permitiendo un mejor aprovechamiento y optimización del uso de direcciones.</a:t>
            </a:r>
            <a:endParaRPr lang="en-US" sz="2400" dirty="0"/>
          </a:p>
          <a:p>
            <a:pPr marL="342900" lvl="0" indent="-342900">
              <a:buFont typeface="Arial" panose="020B0604020202020204" pitchFamily="34" charset="0"/>
              <a:buChar char="•"/>
            </a:pPr>
            <a:r>
              <a:rPr lang="es-EC" sz="2400" dirty="0"/>
              <a:t>Para un mejor entendimiento del subneteo con </a:t>
            </a:r>
            <a:r>
              <a:rPr lang="es-EC" sz="2400" dirty="0" err="1"/>
              <a:t>vlsm</a:t>
            </a:r>
            <a:r>
              <a:rPr lang="es-EC" sz="2400" dirty="0"/>
              <a:t> se procede a realizar un ejemplo en la cual se utiliza una dirección de clase C.</a:t>
            </a:r>
            <a:endParaRPr lang="en-US" sz="2400" dirty="0"/>
          </a:p>
        </p:txBody>
      </p:sp>
    </p:spTree>
    <p:extLst>
      <p:ext uri="{BB962C8B-B14F-4D97-AF65-F5344CB8AC3E}">
        <p14:creationId xmlns:p14="http://schemas.microsoft.com/office/powerpoint/2010/main" val="2711357195"/>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454</TotalTime>
  <Words>574</Words>
  <Application>Microsoft Office PowerPoint</Application>
  <PresentationFormat>Panorámica</PresentationFormat>
  <Paragraphs>216</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Calibri</vt:lpstr>
      <vt:lpstr>Times New Roman</vt:lpstr>
      <vt:lpstr>Trebuchet MS</vt:lpstr>
      <vt:lpstr>Wingdings 3</vt:lpstr>
      <vt:lpstr>Faceta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Michelle</dc:creator>
  <cp:lastModifiedBy>Lis Noe</cp:lastModifiedBy>
  <cp:revision>54</cp:revision>
  <dcterms:created xsi:type="dcterms:W3CDTF">2018-10-24T08:23:35Z</dcterms:created>
  <dcterms:modified xsi:type="dcterms:W3CDTF">2019-01-22T13:56:07Z</dcterms:modified>
</cp:coreProperties>
</file>