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8" r:id="rId4"/>
    <p:sldId id="348" r:id="rId5"/>
    <p:sldId id="358" r:id="rId7"/>
    <p:sldId id="293" r:id="rId8"/>
    <p:sldId id="294" r:id="rId9"/>
    <p:sldId id="295" r:id="rId10"/>
    <p:sldId id="277" r:id="rId11"/>
    <p:sldId id="349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296" r:id="rId20"/>
    <p:sldId id="325" r:id="rId21"/>
    <p:sldId id="359" r:id="rId22"/>
    <p:sldId id="270" r:id="rId23"/>
    <p:sldId id="278" r:id="rId24"/>
    <p:sldId id="289" r:id="rId25"/>
    <p:sldId id="287" r:id="rId26"/>
    <p:sldId id="271" r:id="rId27"/>
    <p:sldId id="279" r:id="rId28"/>
    <p:sldId id="272" r:id="rId29"/>
    <p:sldId id="288" r:id="rId30"/>
    <p:sldId id="280" r:id="rId31"/>
    <p:sldId id="284" r:id="rId32"/>
    <p:sldId id="273" r:id="rId33"/>
    <p:sldId id="281" r:id="rId34"/>
    <p:sldId id="274" r:id="rId35"/>
    <p:sldId id="290" r:id="rId36"/>
    <p:sldId id="360" r:id="rId37"/>
    <p:sldId id="361" r:id="rId38"/>
    <p:sldId id="275" r:id="rId39"/>
    <p:sldId id="282" r:id="rId40"/>
    <p:sldId id="276" r:id="rId41"/>
    <p:sldId id="283" r:id="rId42"/>
    <p:sldId id="285" r:id="rId43"/>
  </p:sldIdLst>
  <p:sldSz cx="9144000" cy="6858000" type="screen4x3"/>
  <p:notesSz cx="9107805" cy="6858000"/>
  <p:custDataLst>
    <p:tags r:id="rId47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FF0000"/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05"/>
        <p:guide pos="2864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6525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 dirty="0">
              <a:latin typeface="Century Gothic" panose="020B0502020202020204" pitchFamily="2" charset="0"/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5160963" y="0"/>
            <a:ext cx="3946525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x-none" sz="1200" strike="noStrike" noProof="1" dirty="0">
              <a:latin typeface="Century Gothic" panose="020B0502020202020204" pitchFamily="2" charset="0"/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2838450" y="514350"/>
            <a:ext cx="3429000" cy="25717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1214438" y="3257550"/>
            <a:ext cx="6678612" cy="30861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0"/>
            <a:r>
              <a:rPr lang="en-US" altLang="zh-CN" dirty="0"/>
              <a:t>Second level</a:t>
            </a:r>
            <a:endParaRPr lang="en-US" altLang="zh-CN" dirty="0"/>
          </a:p>
          <a:p>
            <a:pPr lvl="2" indent="0"/>
            <a:r>
              <a:rPr lang="en-US" altLang="zh-CN" dirty="0"/>
              <a:t>Third level</a:t>
            </a:r>
            <a:endParaRPr lang="en-US" altLang="zh-CN" dirty="0"/>
          </a:p>
          <a:p>
            <a:pPr lvl="3" indent="0"/>
            <a:r>
              <a:rPr lang="en-US" altLang="zh-CN" dirty="0"/>
              <a:t>Fourth level</a:t>
            </a:r>
            <a:endParaRPr lang="en-US" altLang="zh-CN" dirty="0"/>
          </a:p>
          <a:p>
            <a:pPr lvl="4" indent="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5100"/>
            <a:ext cx="3946525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strike="noStrike" noProof="1" dirty="0">
              <a:latin typeface="Century Gothic" panose="020B0502020202020204" pitchFamily="2" charset="0"/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5160963" y="6515100"/>
            <a:ext cx="3946525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Century Gothic" panose="020B050202020202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latin typeface="Century Gothic" panose="020B05020202020202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幻灯片图像占位符 9217"/>
          <p:cNvSpPr>
            <a:spLocks noGrp="1" noRot="1" noTextEdit="1"/>
          </p:cNvSpPr>
          <p:nvPr>
            <p:ph type="sldImg"/>
          </p:nvPr>
        </p:nvSpPr>
        <p:spPr>
          <a:xfrm>
            <a:off x="895350" y="739775"/>
            <a:ext cx="4953000" cy="3714750"/>
          </a:xfrm>
        </p:spPr>
      </p:sp>
      <p:sp>
        <p:nvSpPr>
          <p:cNvPr id="8195" name="文本占位符 9218"/>
          <p:cNvSpPr>
            <a:spLocks noGrp="1" noRot="1"/>
          </p:cNvSpPr>
          <p:nvPr>
            <p:ph type="body"/>
          </p:nvPr>
        </p:nvSpPr>
        <p:spPr>
          <a:xfrm>
            <a:off x="896938" y="4703763"/>
            <a:ext cx="4946650" cy="44592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en-US" altLang="zh-CN" dirty="0"/>
              <a:t>定义</a:t>
            </a:r>
            <a:endParaRPr lang="en-US" altLang="zh-CN" dirty="0"/>
          </a:p>
          <a:p>
            <a:pPr lvl="0" indent="0"/>
            <a:r>
              <a:rPr lang="en-US" altLang="zh-CN" dirty="0"/>
              <a:t> 一个数据库操作序列</a:t>
            </a:r>
            <a:r>
              <a:rPr lang="zh-CN" altLang="en-US" dirty="0"/>
              <a:t>，</a:t>
            </a:r>
            <a:r>
              <a:rPr lang="en-US" altLang="zh-CN" dirty="0"/>
              <a:t> 一个不可分割的工作单位</a:t>
            </a:r>
            <a:r>
              <a:rPr lang="zh-CN" altLang="en-US" dirty="0"/>
              <a:t>，</a:t>
            </a:r>
            <a:r>
              <a:rPr lang="en-US" altLang="zh-CN" dirty="0"/>
              <a:t> 恢复和并发控制的基本单位</a:t>
            </a:r>
            <a:endParaRPr lang="en-US" altLang="zh-CN" dirty="0"/>
          </a:p>
          <a:p>
            <a:pPr lvl="0" indent="0"/>
            <a:r>
              <a:rPr lang="en-US" altLang="zh-CN" dirty="0"/>
              <a:t>事务和程序比较</a:t>
            </a:r>
            <a:endParaRPr lang="en-US" altLang="zh-CN" dirty="0"/>
          </a:p>
          <a:p>
            <a:pPr lvl="0" indent="0"/>
            <a:r>
              <a:rPr lang="en-US" altLang="zh-CN" dirty="0"/>
              <a:t> 在关系数据库中，一个事务可以是一条或多条SQL语句,也可以包含一个或多个程序。</a:t>
            </a:r>
            <a:endParaRPr lang="en-US" altLang="zh-CN" dirty="0"/>
          </a:p>
          <a:p>
            <a:pPr lvl="0" indent="0"/>
            <a:r>
              <a:rPr lang="en-US" altLang="zh-CN" dirty="0"/>
              <a:t> 一个程序通常包含多个事务</a:t>
            </a:r>
            <a:endParaRPr lang="en-US" altLang="zh-CN" dirty="0"/>
          </a:p>
          <a:p>
            <a:pPr lvl="0" indent="0"/>
            <a:endParaRPr lang="en-US" altLang="zh-CN" dirty="0"/>
          </a:p>
          <a:p>
            <a:pPr lvl="0" indent="0"/>
            <a:r>
              <a:rPr lang="zh-CN" altLang="en-US" dirty="0"/>
              <a:t>设想网上购物的一次交易，其付款过程至少包括以下几步数据库操作：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· </a:t>
            </a:r>
            <a:r>
              <a:rPr lang="zh-CN" altLang="en-US" dirty="0"/>
              <a:t>更新客户所购商品的库存信息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· </a:t>
            </a:r>
            <a:r>
              <a:rPr lang="zh-CN" altLang="en-US" dirty="0"/>
              <a:t>保存客户付款信息</a:t>
            </a:r>
            <a:r>
              <a:rPr lang="en-US" altLang="zh-CN" dirty="0"/>
              <a:t>--</a:t>
            </a:r>
            <a:r>
              <a:rPr lang="zh-CN" altLang="en-US" dirty="0"/>
              <a:t>可能包括与银行系统的交互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· </a:t>
            </a:r>
            <a:r>
              <a:rPr lang="zh-CN" altLang="en-US" dirty="0"/>
              <a:t>生成订单并且保存到数据库中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· </a:t>
            </a:r>
            <a:r>
              <a:rPr lang="zh-CN" altLang="en-US" dirty="0"/>
              <a:t>更新用户相关信息，例如购物数量等等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 　正常的情况下，这些操作将顺利进行，最终交易成功，与交易相关的所有数据库信息也成功地更新。但是，如果在这一系列过程中任何一个环节出了差错，例如在 更新商品库存信息时发生异常、该顾客银行帐户存款不足等，都将导致交易失败。一旦交易失败，数据库中所有信息都必须保持交易前的状态不变，比如最后一步更 新用户信息时失败而导致交易失败，那么必须保证这笔失败的交易不影响数据库的状态</a:t>
            </a:r>
            <a:r>
              <a:rPr lang="en-US" altLang="zh-CN" dirty="0"/>
              <a:t>--</a:t>
            </a:r>
            <a:r>
              <a:rPr lang="zh-CN" altLang="en-US" dirty="0"/>
              <a:t>库存信息没有被更新、用户也没有付款，订单也没有生成。否则，数据库 的信息将会一片混乱而不可预测。 </a:t>
            </a:r>
            <a:endParaRPr lang="en-US" altLang="zh-CN" dirty="0"/>
          </a:p>
          <a:p>
            <a:pPr lvl="0" indent="0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幻灯片图像占位符 9217"/>
          <p:cNvSpPr>
            <a:spLocks noGrp="1" noRot="1" noTextEdit="1"/>
          </p:cNvSpPr>
          <p:nvPr>
            <p:ph type="sldImg"/>
          </p:nvPr>
        </p:nvSpPr>
        <p:spPr>
          <a:xfrm>
            <a:off x="895350" y="739775"/>
            <a:ext cx="4953000" cy="3714750"/>
          </a:xfrm>
        </p:spPr>
      </p:sp>
      <p:sp>
        <p:nvSpPr>
          <p:cNvPr id="8195" name="文本占位符 9218"/>
          <p:cNvSpPr>
            <a:spLocks noGrp="1" noRot="1"/>
          </p:cNvSpPr>
          <p:nvPr>
            <p:ph type="body"/>
          </p:nvPr>
        </p:nvSpPr>
        <p:spPr>
          <a:xfrm>
            <a:off x="896938" y="4703763"/>
            <a:ext cx="4946650" cy="44592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en-US" altLang="zh-CN" dirty="0"/>
              <a:t>定义</a:t>
            </a:r>
            <a:endParaRPr lang="en-US" altLang="zh-CN" dirty="0"/>
          </a:p>
          <a:p>
            <a:pPr lvl="0" indent="0"/>
            <a:r>
              <a:rPr lang="en-US" altLang="zh-CN" dirty="0"/>
              <a:t> 一个数据库操作序列</a:t>
            </a:r>
            <a:r>
              <a:rPr lang="zh-CN" altLang="en-US" dirty="0"/>
              <a:t>，</a:t>
            </a:r>
            <a:r>
              <a:rPr lang="en-US" altLang="zh-CN" dirty="0"/>
              <a:t> 一个不可分割的工作单位</a:t>
            </a:r>
            <a:r>
              <a:rPr lang="zh-CN" altLang="en-US" dirty="0"/>
              <a:t>，</a:t>
            </a:r>
            <a:r>
              <a:rPr lang="en-US" altLang="zh-CN" dirty="0"/>
              <a:t> 恢复和并发控制的基本单位</a:t>
            </a:r>
            <a:endParaRPr lang="en-US" altLang="zh-CN" dirty="0"/>
          </a:p>
          <a:p>
            <a:pPr lvl="0" indent="0"/>
            <a:r>
              <a:rPr lang="en-US" altLang="zh-CN" dirty="0"/>
              <a:t>事务和程序比较</a:t>
            </a:r>
            <a:endParaRPr lang="en-US" altLang="zh-CN" dirty="0"/>
          </a:p>
          <a:p>
            <a:pPr lvl="0" indent="0"/>
            <a:r>
              <a:rPr lang="en-US" altLang="zh-CN" dirty="0"/>
              <a:t> 在关系数据库中，一个事务可以是一条或多条SQL语句,也可以包含一个或多个程序。</a:t>
            </a:r>
            <a:endParaRPr lang="en-US" altLang="zh-CN" dirty="0"/>
          </a:p>
          <a:p>
            <a:pPr lvl="0" indent="0"/>
            <a:r>
              <a:rPr lang="en-US" altLang="zh-CN" dirty="0"/>
              <a:t> 一个程序通常包含多个事务</a:t>
            </a:r>
            <a:endParaRPr lang="en-US" altLang="zh-CN" dirty="0"/>
          </a:p>
          <a:p>
            <a:pPr lvl="0" indent="0"/>
            <a:endParaRPr lang="en-US" altLang="zh-CN" dirty="0"/>
          </a:p>
          <a:p>
            <a:pPr lvl="0" indent="0"/>
            <a:r>
              <a:rPr lang="zh-CN" altLang="en-US" dirty="0"/>
              <a:t>设想网上购物的一次交易，其付款过程至少包括以下几步数据库操作：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· </a:t>
            </a:r>
            <a:r>
              <a:rPr lang="zh-CN" altLang="en-US" dirty="0"/>
              <a:t>更新客户所购商品的库存信息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· </a:t>
            </a:r>
            <a:r>
              <a:rPr lang="zh-CN" altLang="en-US" dirty="0"/>
              <a:t>保存客户付款信息</a:t>
            </a:r>
            <a:r>
              <a:rPr lang="en-US" altLang="zh-CN" dirty="0"/>
              <a:t>--</a:t>
            </a:r>
            <a:r>
              <a:rPr lang="zh-CN" altLang="en-US" dirty="0"/>
              <a:t>可能包括与银行系统的交互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· </a:t>
            </a:r>
            <a:r>
              <a:rPr lang="zh-CN" altLang="en-US" dirty="0"/>
              <a:t>生成订单并且保存到数据库中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· </a:t>
            </a:r>
            <a:r>
              <a:rPr lang="zh-CN" altLang="en-US" dirty="0"/>
              <a:t>更新用户相关信息，例如购物数量等等 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 　正常的情况下，这些操作将顺利进行，最终交易成功，与交易相关的所有数据库信息也成功地更新。但是，如果在这一系列过程中任何一个环节出了差错，例如在 更新商品库存信息时发生异常、该顾客银行帐户存款不足等，都将导致交易失败。一旦交易失败，数据库中所有信息都必须保持交易前的状态不变，比如最后一步更 新用户信息时失败而导致交易失败，那么必须保证这笔失败的交易不影响数据库的状态</a:t>
            </a:r>
            <a:r>
              <a:rPr lang="en-US" altLang="zh-CN" dirty="0"/>
              <a:t>--</a:t>
            </a:r>
            <a:r>
              <a:rPr lang="zh-CN" altLang="en-US" dirty="0"/>
              <a:t>库存信息没有被更新、用户也没有付款，订单也没有生成。否则，数据库 的信息将会一片混乱而不可预测。 </a:t>
            </a:r>
            <a:endParaRPr lang="en-US" altLang="zh-CN" dirty="0"/>
          </a:p>
          <a:p>
            <a:pPr lvl="0" indent="0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>
                <a:sym typeface="+mn-ea"/>
              </a:rPr>
              <a:t>事务的作用：返回查询结果，或者修改数据库以反映现实世界中的实际变化情况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 fontAlgn="base"/>
            <a:endParaRPr lang="en-US" altLang="x-none" strike="noStrike" noProof="1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 fontAlgn="base"/>
            <a:endParaRPr lang="en-US" altLang="x-none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001000" cy="1143000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/>
            <a:r>
              <a:rPr lang="en-US" altLang="zh-CN" sz="4000" b="1">
                <a:solidFill>
                  <a:srgbClr val="CC0000"/>
                </a:solidFill>
              </a:rPr>
              <a:t>Transaction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>
              <a:buNone/>
            </a:pPr>
            <a:r>
              <a:rPr lang="en-US" altLang="en-US" b="1">
                <a:solidFill>
                  <a:srgbClr val="000099"/>
                </a:solidFill>
              </a:rPr>
              <a:t>(ACID </a:t>
            </a:r>
            <a:r>
              <a:rPr lang="en-US" altLang="zh-CN" b="1">
                <a:solidFill>
                  <a:srgbClr val="000099"/>
                </a:solidFill>
              </a:rPr>
              <a:t>properties)</a:t>
            </a:r>
            <a:endParaRPr lang="en-US" altLang="zh-CN" b="1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1813"/>
          </a:xfrm>
        </p:spPr>
        <p:txBody>
          <a:bodyPr wrap="square" anchor="ctr"/>
          <a:p>
            <a:pPr eaLnBrk="1" hangingPunct="1"/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Transactions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type="body"/>
          </p:nvPr>
        </p:nvSpPr>
        <p:spPr>
          <a:xfrm>
            <a:off x="36830" y="1075690"/>
            <a:ext cx="9107170" cy="1476375"/>
          </a:xfrm>
        </p:spPr>
        <p:txBody>
          <a:bodyPr wrap="square" anchor="t">
            <a:spAutoFit/>
          </a:bodyPr>
          <a:p>
            <a:pPr eaLnBrk="1" hangingPunct="1">
              <a:buFont typeface="Wingdings" panose="05000000000000000000" charset="0"/>
              <a:buChar char="p"/>
            </a:pP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The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execution of each transaction </a:t>
            </a: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must maintain the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relationship </a:t>
            </a: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between the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database state</a:t>
            </a: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 and the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enterprise state</a:t>
            </a:r>
            <a:endParaRPr lang="en-US" altLang="x-none" sz="3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/>
        </p:nvSpPr>
        <p:spPr>
          <a:xfrm>
            <a:off x="0" y="2913380"/>
            <a:ext cx="9144000" cy="5067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3000" dirty="0">
                <a:ea typeface="宋体" panose="02010600030101010101" pitchFamily="2" charset="-122"/>
              </a:rPr>
              <a:t>Example: </a:t>
            </a:r>
            <a:r>
              <a:rPr lang="en-US" altLang="x-none" sz="3000" dirty="0">
                <a:solidFill>
                  <a:srgbClr val="2D2DB9"/>
                </a:solidFill>
                <a:ea typeface="宋体" panose="02010600030101010101" pitchFamily="2" charset="-122"/>
              </a:rPr>
              <a:t>banking applications with file system</a:t>
            </a:r>
            <a:endParaRPr lang="en-US" altLang="x-none" sz="3000" dirty="0">
              <a:solidFill>
                <a:srgbClr val="2D2DB9"/>
              </a:solidFill>
              <a:ea typeface="宋体" panose="02010600030101010101" pitchFamily="2" charset="-122"/>
            </a:endParaRPr>
          </a:p>
        </p:txBody>
      </p:sp>
      <p:sp>
        <p:nvSpPr>
          <p:cNvPr id="9222" name="Rectangle 3"/>
          <p:cNvSpPr txBox="1"/>
          <p:nvPr/>
        </p:nvSpPr>
        <p:spPr>
          <a:xfrm>
            <a:off x="36830" y="3498850"/>
            <a:ext cx="8980805" cy="26765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problems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71550" lvl="1" indent="-5143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Times New Roman" panose="02020603050405020304" pitchFamily="2" charset="0"/>
              <a:buAutoNum type="arabicPeriod"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Creating an inconsistent result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71550" lvl="1" indent="-5143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Times New Roman" panose="02020603050405020304" pitchFamily="2" charset="0"/>
              <a:buAutoNum type="arabicPeriod"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Errors of concurrent execution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71550" lvl="1" indent="-5143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Times New Roman" panose="02020603050405020304" pitchFamily="2" charset="0"/>
              <a:buAutoNum type="arabicPeriod"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Uncertainty as to when changes become permanent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ldLvl="0" animBg="1"/>
      <p:bldP spid="92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/>
          </p:cNvSpPr>
          <p:nvPr>
            <p:ph type="body"/>
          </p:nvPr>
        </p:nvSpPr>
        <p:spPr>
          <a:xfrm>
            <a:off x="226695" y="151130"/>
            <a:ext cx="8618220" cy="4338320"/>
          </a:xfrm>
          <a:solidFill>
            <a:schemeClr val="bg1"/>
          </a:solidFill>
        </p:spPr>
        <p:txBody>
          <a:bodyPr wrap="square" anchor="t">
            <a:spAutoFit/>
          </a:bodyPr>
          <a:p>
            <a:pPr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x-none" sz="2800" dirty="0">
                <a:ea typeface="宋体" panose="02010600030101010101" pitchFamily="2" charset="-122"/>
              </a:rPr>
              <a:t>Problems(1)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marL="971550" lvl="1" indent="-514350"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Font typeface="Times New Roman" panose="02020603050405020304" pitchFamily="2" charset="0"/>
              <a:buAutoNum type="arabicPeriod"/>
            </a:pP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Creating an inconsistent result</a:t>
            </a: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428750" lvl="2" indent="-514350"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AutoNum type="circleNumDbPlain"/>
            </a:pPr>
            <a:r>
              <a:rPr lang="en-US" altLang="x-none" sz="2800" dirty="0">
                <a:ea typeface="宋体" panose="02010600030101010101" pitchFamily="2" charset="-122"/>
              </a:rPr>
              <a:t>Our application is transferring money from one account to another (different pages). 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marL="1428750" lvl="2" indent="-514350"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AutoNum type="circleNumDbPlain"/>
            </a:pPr>
            <a:r>
              <a:rPr lang="en-US" altLang="x-none" sz="2800" dirty="0">
                <a:ea typeface="宋体" panose="02010600030101010101" pitchFamily="2" charset="-122"/>
              </a:rPr>
              <a:t>One account balance gets out to disk (run out of buffer space) 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marL="1428750" lvl="2" indent="-514350"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AutoNum type="circleNumDbPlain"/>
            </a:pPr>
            <a:r>
              <a:rPr lang="en-US" altLang="x-none" sz="2800" dirty="0">
                <a:ea typeface="宋体" panose="02010600030101010101" pitchFamily="2" charset="-122"/>
              </a:rPr>
              <a:t>and then the computer crashes.</a:t>
            </a:r>
            <a:endParaRPr lang="en-US" altLang="x-none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type="body"/>
          </p:nvPr>
        </p:nvSpPr>
        <p:spPr>
          <a:xfrm>
            <a:off x="151130" y="151130"/>
            <a:ext cx="8856980" cy="4461510"/>
          </a:xfrm>
          <a:solidFill>
            <a:schemeClr val="bg1"/>
          </a:solidFill>
        </p:spPr>
        <p:txBody>
          <a:bodyPr wrap="square" anchor="t">
            <a:spAutoFit/>
          </a:bodyPr>
          <a:p>
            <a:pPr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x-none" sz="2800" dirty="0">
                <a:ea typeface="宋体" panose="02010600030101010101" pitchFamily="2" charset="-122"/>
              </a:rPr>
              <a:t>problems(2)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marL="971550" lvl="1" indent="-514350"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Font typeface="Times New Roman" panose="02020603050405020304" pitchFamily="2" charset="0"/>
              <a:buAutoNum type="arabicPeriod" startAt="2"/>
            </a:pP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Errors of concurrent execution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marL="1428750" lvl="2" indent="-514350"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AutoNum type="circleNumDbPlain"/>
            </a:pPr>
            <a:r>
              <a:rPr lang="en-US" altLang="x-none" sz="2800" dirty="0">
                <a:ea typeface="宋体" panose="02010600030101010101" pitchFamily="2" charset="-122"/>
              </a:rPr>
              <a:t>Teller 1 transfers money from Acct A to Acct B of the same customer, while Teller 2 is performing a credit check by adding balances of A and B. 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marL="1428750" lvl="2" indent="-514350"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AutoNum type="circleNumDbPlain"/>
            </a:pPr>
            <a:r>
              <a:rPr lang="en-US" altLang="x-none" sz="2800" dirty="0">
                <a:ea typeface="宋体" panose="02010600030101010101" pitchFamily="2" charset="-122"/>
              </a:rPr>
              <a:t>Teller 2 can see A after transfer subtracted, B before transfer added.</a:t>
            </a:r>
            <a:endParaRPr lang="en-US" altLang="x-none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type="body"/>
          </p:nvPr>
        </p:nvSpPr>
        <p:spPr>
          <a:xfrm>
            <a:off x="151130" y="151130"/>
            <a:ext cx="8763000" cy="3723005"/>
          </a:xfrm>
          <a:solidFill>
            <a:schemeClr val="bg1"/>
          </a:solidFill>
        </p:spPr>
        <p:txBody>
          <a:bodyPr wrap="square" anchor="t">
            <a:spAutoFit/>
          </a:bodyPr>
          <a:p>
            <a:pPr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x-none" sz="2800" dirty="0">
                <a:ea typeface="宋体" panose="02010600030101010101" pitchFamily="2" charset="-122"/>
              </a:rPr>
              <a:t>problems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marL="971550" lvl="1" indent="-514350"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Font typeface="Times New Roman" panose="02020603050405020304" pitchFamily="2" charset="0"/>
              <a:buAutoNum type="arabicPeriod" startAt="3"/>
            </a:pP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Uncertainty as to when changes become permanent</a:t>
            </a: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x-none" sz="2800" dirty="0">
                <a:ea typeface="宋体" panose="02010600030101010101" pitchFamily="2" charset="-122"/>
              </a:rPr>
              <a:t>At the very least, we want to know when it is safe to hand out money: don't want to forget we did it if system crashes, then only data on disk is safe.</a:t>
            </a:r>
            <a:endParaRPr lang="en-US" altLang="x-none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1813"/>
          </a:xfrm>
        </p:spPr>
        <p:txBody>
          <a:bodyPr wrap="square" anchor="ctr"/>
          <a:p>
            <a:pPr eaLnBrk="1" hangingPunct="1"/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Transactions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/>
          </p:cNvSpPr>
          <p:nvPr>
            <p:ph type="body"/>
          </p:nvPr>
        </p:nvSpPr>
        <p:spPr>
          <a:xfrm>
            <a:off x="323850" y="1143635"/>
            <a:ext cx="8496300" cy="5378450"/>
          </a:xfrm>
        </p:spPr>
        <p:txBody>
          <a:bodyPr wrap="square" anchor="t"/>
          <a:p>
            <a:pPr eaLnBrk="1" hangingPunct="1">
              <a:spcBef>
                <a:spcPct val="35000"/>
              </a:spcBef>
              <a:buFont typeface="Wingdings" panose="05000000000000000000" charset="0"/>
              <a:buChar char="p"/>
            </a:pP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Therefore additional requirements are placed on </a:t>
            </a:r>
            <a:r>
              <a:rPr lang="en-US" altLang="x-none" sz="3000" dirty="0">
                <a:solidFill>
                  <a:srgbClr val="FF0066"/>
                </a:solidFill>
                <a:ea typeface="宋体" panose="02010600030101010101" pitchFamily="2" charset="-122"/>
              </a:rPr>
              <a:t>the execution of transactions </a:t>
            </a: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beyond those placed on ordinary programs:</a:t>
            </a:r>
            <a:endParaRPr lang="en-US" altLang="x-none" sz="3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65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x-none" sz="3000" dirty="0">
                <a:ea typeface="宋体" panose="02010600030101010101" pitchFamily="2" charset="-122"/>
              </a:rPr>
              <a:t>tomicity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x-none" sz="3000" dirty="0">
                <a:ea typeface="宋体" panose="02010600030101010101" pitchFamily="2" charset="-122"/>
              </a:rPr>
              <a:t>onsistency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3000" dirty="0">
                <a:ea typeface="宋体" panose="02010600030101010101" pitchFamily="2" charset="-122"/>
              </a:rPr>
              <a:t>solation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x-none" sz="3000" dirty="0">
                <a:ea typeface="宋体" panose="02010600030101010101" pitchFamily="2" charset="-122"/>
              </a:rPr>
              <a:t>urability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  <p:sp>
        <p:nvSpPr>
          <p:cNvPr id="13318" name="Text Box 4"/>
          <p:cNvSpPr txBox="1"/>
          <p:nvPr/>
        </p:nvSpPr>
        <p:spPr>
          <a:xfrm>
            <a:off x="4395153" y="3461385"/>
            <a:ext cx="3276600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ACID</a:t>
            </a:r>
            <a:r>
              <a:rPr lang="en-US" altLang="x-none" sz="32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properties</a:t>
            </a:r>
            <a:endParaRPr lang="en-US" altLang="x-none" sz="32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AutoShape 5"/>
          <p:cNvSpPr/>
          <p:nvPr/>
        </p:nvSpPr>
        <p:spPr>
          <a:xfrm>
            <a:off x="3809365" y="2885123"/>
            <a:ext cx="333375" cy="1944687"/>
          </a:xfrm>
          <a:prstGeom prst="rightBrace">
            <a:avLst>
              <a:gd name="adj1" fmla="val 66732"/>
              <a:gd name="adj2" fmla="val 45019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/>
          </p:cNvSpPr>
          <p:nvPr>
            <p:ph type="body"/>
          </p:nvPr>
        </p:nvSpPr>
        <p:spPr>
          <a:xfrm>
            <a:off x="0" y="0"/>
            <a:ext cx="9144000" cy="6185535"/>
          </a:xfrm>
          <a:solidFill>
            <a:schemeClr val="bg1"/>
          </a:solidFill>
        </p:spPr>
        <p:txBody>
          <a:bodyPr wrap="square" anchor="t">
            <a:spAutoFit/>
          </a:bodyPr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x-none" sz="2800" b="1" u="sng" dirty="0">
                <a:solidFill>
                  <a:srgbClr val="FF0066"/>
                </a:solidFill>
                <a:ea typeface="宋体" panose="02010600030101010101" pitchFamily="2" charset="-122"/>
              </a:rPr>
              <a:t>A</a:t>
            </a:r>
            <a:r>
              <a:rPr lang="en-US" altLang="x-none" sz="2800" b="1" u="sng" dirty="0">
                <a:ea typeface="宋体" panose="02010600030101010101" pitchFamily="2" charset="-122"/>
              </a:rPr>
              <a:t>tomicity</a:t>
            </a:r>
            <a:r>
              <a:rPr lang="en-US" altLang="x-none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（原子性）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marL="971550" lvl="1" indent="-51435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x-none" sz="2800" b="1" dirty="0">
                <a:ea typeface="宋体" panose="02010600030101010101" pitchFamily="2" charset="-122"/>
              </a:rPr>
              <a:t>The set of record updates that are part of a transaction are indivisible (either they all happen or none happen). </a:t>
            </a:r>
            <a:endParaRPr lang="en-US" altLang="x-none" sz="2800" b="1" dirty="0">
              <a:ea typeface="宋体" panose="02010600030101010101" pitchFamily="2" charset="-122"/>
            </a:endParaRPr>
          </a:p>
          <a:p>
            <a:pPr marL="973455" lvl="1" indent="-51562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x-none" sz="2800" b="1" dirty="0">
                <a:ea typeface="宋体" panose="02010600030101010101" pitchFamily="2" charset="-122"/>
              </a:rPr>
              <a:t>This is true even in presence of a crash.</a:t>
            </a:r>
            <a:endParaRPr lang="en-US" altLang="x-none" sz="2800" b="1" dirty="0">
              <a:ea typeface="宋体" panose="02010600030101010101" pitchFamily="2" charset="-122"/>
            </a:endParaRPr>
          </a:p>
          <a:p>
            <a:pPr marL="1428750" lvl="2" indent="-51435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x-none" sz="28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800" b="1" dirty="0">
                <a:solidFill>
                  <a:srgbClr val="FF0066"/>
                </a:solidFill>
                <a:ea typeface="宋体" panose="02010600030101010101" pitchFamily="2" charset="-122"/>
              </a:rPr>
              <a:t>  </a:t>
            </a:r>
            <a:r>
              <a:rPr lang="en-US" altLang="x-none" sz="2800" b="1" u="sng" dirty="0">
                <a:solidFill>
                  <a:srgbClr val="FF0066"/>
                </a:solidFill>
                <a:ea typeface="宋体" panose="02010600030101010101" pitchFamily="2" charset="-122"/>
              </a:rPr>
              <a:t>C</a:t>
            </a:r>
            <a:r>
              <a:rPr lang="en-US" altLang="x-none" sz="2800" b="1" u="sng" dirty="0">
                <a:ea typeface="宋体" panose="02010600030101010101" pitchFamily="2" charset="-122"/>
              </a:rPr>
              <a:t>onsistency</a:t>
            </a:r>
            <a:r>
              <a:rPr lang="en-US" altLang="x-none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（一致性）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marL="973455" lvl="1" indent="-51562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x-none" sz="2800" b="1" dirty="0">
                <a:ea typeface="宋体" panose="02010600030101010101" pitchFamily="2" charset="-122"/>
              </a:rPr>
              <a:t>If all the individual processes follow certain rules (money is neither created nor destroyed) and use transactions right, </a:t>
            </a:r>
            <a:endParaRPr lang="en-US" altLang="x-none" sz="2800" b="1" dirty="0">
              <a:ea typeface="宋体" panose="02010600030101010101" pitchFamily="2" charset="-122"/>
            </a:endParaRPr>
          </a:p>
          <a:p>
            <a:pPr marL="973455" lvl="1" indent="-51562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x-none" sz="2800" b="1" dirty="0">
                <a:ea typeface="宋体" panose="02010600030101010101" pitchFamily="2" charset="-122"/>
              </a:rPr>
              <a:t>then the rules won't be broken by any set of transactions acting together.</a:t>
            </a:r>
            <a:endParaRPr lang="en-US" altLang="x-none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17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charRg st="173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191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341">
                                            <p:txEl>
                                              <p:charRg st="191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314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341">
                                            <p:txEl>
                                              <p:charRg st="314" end="3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body"/>
          </p:nvPr>
        </p:nvSpPr>
        <p:spPr>
          <a:xfrm>
            <a:off x="151130" y="184785"/>
            <a:ext cx="8763000" cy="6185535"/>
          </a:xfrm>
          <a:solidFill>
            <a:schemeClr val="bg1"/>
          </a:solidFill>
        </p:spPr>
        <p:txBody>
          <a:bodyPr wrap="square" anchor="t">
            <a:spAutoFit/>
          </a:bodyPr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800" b="1" dirty="0">
                <a:solidFill>
                  <a:srgbClr val="FF0066"/>
                </a:solidFill>
                <a:ea typeface="宋体" panose="02010600030101010101" pitchFamily="2" charset="-122"/>
              </a:rPr>
              <a:t>  </a:t>
            </a:r>
            <a:r>
              <a:rPr lang="en-US" altLang="x-none" sz="2800" b="1" u="sng" dirty="0">
                <a:solidFill>
                  <a:srgbClr val="FF0066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800" b="1" u="sng" dirty="0">
                <a:ea typeface="宋体" panose="02010600030101010101" pitchFamily="2" charset="-122"/>
              </a:rPr>
              <a:t>solation</a:t>
            </a:r>
            <a:r>
              <a:rPr lang="en-US" altLang="x-none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（隔离性）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marL="1021080" lvl="1" indent="-563245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x-none" sz="2800" b="1" dirty="0">
                <a:ea typeface="宋体" panose="02010600030101010101" pitchFamily="2" charset="-122"/>
              </a:rPr>
              <a:t>Means that operations of different transactions seem not to be interleaved in time.</a:t>
            </a:r>
            <a:endParaRPr lang="en-US" altLang="x-none" sz="2800" b="1" dirty="0">
              <a:ea typeface="宋体" panose="02010600030101010101" pitchFamily="2" charset="-122"/>
            </a:endParaRPr>
          </a:p>
          <a:p>
            <a:pPr marL="1021080" lvl="1" indent="-563245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x-none" sz="2800" b="1" dirty="0">
                <a:ea typeface="宋体" panose="02010600030101010101" pitchFamily="2" charset="-122"/>
              </a:rPr>
              <a:t>as if </a:t>
            </a:r>
            <a:r>
              <a:rPr lang="en-US" altLang="x-none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ALL operations of one T</a:t>
            </a:r>
            <a:r>
              <a:rPr lang="en-US" altLang="x-none" sz="2800" b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x-none" sz="2800" b="1" dirty="0">
                <a:ea typeface="宋体" panose="02010600030101010101" pitchFamily="2" charset="-122"/>
              </a:rPr>
              <a:t> before or after </a:t>
            </a:r>
            <a:r>
              <a:rPr lang="en-US" altLang="x-none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ALL operations of any other T</a:t>
            </a:r>
            <a:r>
              <a:rPr lang="en-US" altLang="x-none" sz="2800" b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x-none" sz="2800" b="1" dirty="0">
                <a:ea typeface="宋体" panose="02010600030101010101" pitchFamily="2" charset="-122"/>
              </a:rPr>
              <a:t>.</a:t>
            </a:r>
            <a:endParaRPr lang="en-US" altLang="x-none" sz="2800" b="1" dirty="0">
              <a:ea typeface="宋体" panose="02010600030101010101" pitchFamily="2" charset="-122"/>
            </a:endParaRPr>
          </a:p>
          <a:p>
            <a:pPr lvl="2" indent="-28575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endParaRPr lang="en-US" altLang="x-none" sz="28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800" b="1" dirty="0">
                <a:solidFill>
                  <a:srgbClr val="FF0066"/>
                </a:solidFill>
                <a:ea typeface="宋体" panose="02010600030101010101" pitchFamily="2" charset="-122"/>
              </a:rPr>
              <a:t>  </a:t>
            </a:r>
            <a:r>
              <a:rPr lang="en-US" altLang="x-none" sz="2800" b="1" u="sng" dirty="0">
                <a:solidFill>
                  <a:srgbClr val="FF0066"/>
                </a:solidFill>
                <a:ea typeface="宋体" panose="02010600030101010101" pitchFamily="2" charset="-122"/>
              </a:rPr>
              <a:t>D</a:t>
            </a:r>
            <a:r>
              <a:rPr lang="en-US" altLang="x-none" sz="2800" b="1" u="sng" dirty="0">
                <a:ea typeface="宋体" panose="02010600030101010101" pitchFamily="2" charset="-122"/>
              </a:rPr>
              <a:t>urability</a:t>
            </a:r>
            <a:r>
              <a:rPr lang="en-US" altLang="x-none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（持久性）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marL="1047750" lvl="1" indent="-589915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x-none" sz="2800" b="1" dirty="0">
                <a:ea typeface="宋体" panose="02010600030101010101" pitchFamily="2" charset="-122"/>
              </a:rPr>
              <a:t>When the system returns to the logic </a:t>
            </a:r>
            <a:r>
              <a:rPr lang="en-US" altLang="x-none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after a Commit Work statement</a:t>
            </a:r>
            <a:r>
              <a:rPr lang="en-US" altLang="x-none" sz="2800" b="1" dirty="0">
                <a:ea typeface="宋体" panose="02010600030101010101" pitchFamily="2" charset="-122"/>
              </a:rPr>
              <a:t>, it guarantees that </a:t>
            </a:r>
            <a:r>
              <a:rPr lang="en-US" altLang="x-none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all T</a:t>
            </a:r>
            <a:r>
              <a:rPr lang="en-US" altLang="x-none" sz="2800" b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x-none" sz="2800" b="1" dirty="0">
                <a:solidFill>
                  <a:srgbClr val="FF0000"/>
                </a:solidFill>
                <a:ea typeface="宋体" panose="02010600030101010101" pitchFamily="2" charset="-122"/>
              </a:rPr>
              <a:t> Updates are on disk</a:t>
            </a:r>
            <a:r>
              <a:rPr lang="en-US" altLang="x-none" sz="2800" b="1" dirty="0">
                <a:ea typeface="宋体" panose="02010600030101010101" pitchFamily="2" charset="-122"/>
              </a:rPr>
              <a:t>. </a:t>
            </a:r>
            <a:endParaRPr lang="en-US" altLang="x-none" sz="2800" b="1" dirty="0">
              <a:ea typeface="宋体" panose="02010600030101010101" pitchFamily="2" charset="-122"/>
            </a:endParaRPr>
          </a:p>
          <a:p>
            <a:pPr marL="1047750" lvl="1" indent="-589915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x-none" sz="2800" b="1" dirty="0">
                <a:ea typeface="宋体" panose="02010600030101010101" pitchFamily="2" charset="-122"/>
              </a:rPr>
              <a:t>Now ATM machine can hand out money.</a:t>
            </a:r>
            <a:endParaRPr lang="en-US" altLang="x-none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>
              <a:buNone/>
            </a:pPr>
            <a:r>
              <a:rPr lang="en-US" altLang="zh-CN" sz="4000" b="1">
                <a:solidFill>
                  <a:srgbClr val="CC0000"/>
                </a:solidFill>
              </a:rPr>
              <a:t>ACID properties of Transactions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685800" y="307975"/>
            <a:ext cx="7772400" cy="671513"/>
          </a:xfrm>
        </p:spPr>
        <p:txBody>
          <a:bodyPr anchor="ctr"/>
          <a:p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zh-CN" sz="3200">
                <a:solidFill>
                  <a:srgbClr val="FF0000"/>
                </a:solidFill>
              </a:rPr>
              <a:t>、</a:t>
            </a:r>
            <a:r>
              <a:rPr lang="en-US" altLang="zh-CN" sz="3200">
                <a:solidFill>
                  <a:srgbClr val="FF0000"/>
                </a:solidFill>
              </a:rPr>
              <a:t>Consistency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685800" y="1801495"/>
            <a:ext cx="7772400" cy="3840480"/>
          </a:xfrm>
        </p:spPr>
        <p:txBody>
          <a:bodyPr anchor="t"/>
          <a:p>
            <a:pPr fontAlgn="base"/>
            <a:r>
              <a:rPr lang="en-US" altLang="zh-CN" b="1" strike="noStrike" noProof="1">
                <a:solidFill>
                  <a:srgbClr val="0000CC"/>
                </a:solidFill>
              </a:rPr>
              <a:t>database consistency</a:t>
            </a:r>
            <a:endParaRPr lang="en-US" altLang="x-none" sz="2740" b="1" strike="noStrike" noProof="1" dirty="0">
              <a:solidFill>
                <a:srgbClr val="0000CC"/>
              </a:solidFill>
            </a:endParaRPr>
          </a:p>
          <a:p>
            <a:pPr fontAlgn="base"/>
            <a:endParaRPr lang="en-US" altLang="zh-CN" b="1" strike="noStrike" noProof="1">
              <a:solidFill>
                <a:srgbClr val="0000CC"/>
              </a:solidFill>
            </a:endParaRPr>
          </a:p>
          <a:p>
            <a:pPr fontAlgn="base"/>
            <a:r>
              <a:rPr lang="en-US" altLang="zh-CN" b="1" strike="noStrike" noProof="1">
                <a:solidFill>
                  <a:srgbClr val="0000CC"/>
                </a:solidFill>
              </a:rPr>
              <a:t>transaction consistency</a:t>
            </a:r>
            <a:endParaRPr lang="en-US" altLang="zh-CN" b="1" strike="noStrike" noProof="1">
              <a:solidFill>
                <a:srgbClr val="0000CC"/>
              </a:solidFill>
            </a:endParaRPr>
          </a:p>
          <a:p>
            <a:pPr fontAlgn="base"/>
            <a:endParaRPr lang="en-US" altLang="x-none" b="1" strike="noStrike" noProof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685800" y="81280"/>
            <a:ext cx="7772400" cy="671513"/>
          </a:xfrm>
        </p:spPr>
        <p:txBody>
          <a:bodyPr anchor="ctr"/>
          <a:p>
            <a:r>
              <a:rPr lang="en-US" altLang="zh-CN" sz="3200">
                <a:solidFill>
                  <a:srgbClr val="FF0000"/>
                </a:solidFill>
              </a:rPr>
              <a:t>Database Consistency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292100" y="922655"/>
            <a:ext cx="8631555" cy="4954270"/>
          </a:xfrm>
        </p:spPr>
        <p:txBody>
          <a:bodyPr anchor="t">
            <a:spAutoFit/>
          </a:bodyPr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strike="noStrike" noProof="1" dirty="0">
                <a:solidFill>
                  <a:srgbClr val="0000CC"/>
                </a:solidFill>
                <a:sym typeface="+mn-ea"/>
              </a:rPr>
              <a:t>Any data written to the database must be valid according to</a:t>
            </a:r>
            <a:r>
              <a:rPr lang="en-US" altLang="x-none" sz="2600" b="1" strike="noStrike" noProof="1" dirty="0">
                <a:solidFill>
                  <a:srgbClr val="FF0000"/>
                </a:solidFill>
                <a:sym typeface="+mn-ea"/>
              </a:rPr>
              <a:t> all defined rules</a:t>
            </a:r>
            <a:r>
              <a:rPr lang="en-US" altLang="x-none" sz="2600" b="1" strike="noStrike" noProof="1" dirty="0">
                <a:solidFill>
                  <a:srgbClr val="0000CC"/>
                </a:solidFill>
                <a:sym typeface="+mn-ea"/>
              </a:rPr>
              <a:t>, including </a:t>
            </a:r>
            <a:r>
              <a:rPr lang="en-US" altLang="x-none" sz="2600" b="1" strike="noStrike" noProof="1" dirty="0">
                <a:solidFill>
                  <a:srgbClr val="FF0000"/>
                </a:solidFill>
                <a:sym typeface="+mn-ea"/>
              </a:rPr>
              <a:t>constraints</a:t>
            </a:r>
            <a:r>
              <a:rPr lang="en-US" altLang="x-none" sz="2600" b="1" strike="noStrike" noProof="1" dirty="0">
                <a:solidFill>
                  <a:srgbClr val="0000CC"/>
                </a:solidFill>
                <a:sym typeface="+mn-ea"/>
              </a:rPr>
              <a:t>, </a:t>
            </a:r>
            <a:r>
              <a:rPr lang="en-US" altLang="x-none" sz="2600" b="1" strike="noStrike" noProof="1" dirty="0">
                <a:solidFill>
                  <a:srgbClr val="FF0000"/>
                </a:solidFill>
                <a:sym typeface="+mn-ea"/>
              </a:rPr>
              <a:t>cascades</a:t>
            </a:r>
            <a:r>
              <a:rPr lang="en-US" altLang="x-none" sz="2600" b="1" strike="noStrike" noProof="1" dirty="0">
                <a:solidFill>
                  <a:srgbClr val="0000CC"/>
                </a:solidFill>
                <a:sym typeface="+mn-ea"/>
              </a:rPr>
              <a:t>, </a:t>
            </a:r>
            <a:r>
              <a:rPr lang="en-US" altLang="x-none" sz="2600" b="1" strike="noStrike" noProof="1" dirty="0">
                <a:solidFill>
                  <a:srgbClr val="FF0000"/>
                </a:solidFill>
                <a:sym typeface="+mn-ea"/>
              </a:rPr>
              <a:t>triggers</a:t>
            </a:r>
            <a:r>
              <a:rPr lang="en-US" altLang="x-none" sz="2600" b="1" strike="noStrike" noProof="1" dirty="0">
                <a:solidFill>
                  <a:srgbClr val="0000CC"/>
                </a:solidFill>
                <a:sym typeface="+mn-ea"/>
              </a:rPr>
              <a:t>, and any combination thereof.</a:t>
            </a:r>
            <a:endParaRPr lang="en-US" altLang="x-none" sz="2600" b="1" strike="noStrike" noProof="1" dirty="0">
              <a:solidFill>
                <a:srgbClr val="0000CC"/>
              </a:solidFill>
              <a:sym typeface="+mn-ea"/>
            </a:endParaRPr>
          </a:p>
          <a:p>
            <a:pPr lvl="1" fontAlgn="ba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b="1" strike="noStrike" noProof="1" dirty="0">
                <a:solidFill>
                  <a:srgbClr val="FF0000"/>
                </a:solidFill>
                <a:sym typeface="+mn-ea"/>
              </a:rPr>
              <a:t>constraints </a:t>
            </a:r>
            <a:r>
              <a:rPr lang="en-US" altLang="x-none" sz="2600" b="1" strike="noStrike" noProof="1" dirty="0">
                <a:solidFill>
                  <a:srgbClr val="0000CC"/>
                </a:solidFill>
                <a:sym typeface="+mn-ea"/>
              </a:rPr>
              <a:t>(or data integrity) is </a:t>
            </a:r>
            <a:r>
              <a:rPr lang="en-US" altLang="x-none" sz="2600" b="1" u="sng" strike="noStrike" noProof="1" dirty="0">
                <a:solidFill>
                  <a:srgbClr val="0000CC"/>
                </a:solidFill>
                <a:sym typeface="+mn-ea"/>
              </a:rPr>
              <a:t>the assurance of the accuracy and consistency of data over its entire life-cycle</a:t>
            </a:r>
            <a:r>
              <a:rPr lang="en-US" altLang="x-none" sz="2600" b="1" strike="noStrike" noProof="1" dirty="0">
                <a:solidFill>
                  <a:srgbClr val="0000CC"/>
                </a:solidFill>
                <a:sym typeface="+mn-ea"/>
              </a:rPr>
              <a:t>. (</a:t>
            </a:r>
            <a:r>
              <a:rPr lang="en-US" altLang="x-none" sz="2600" b="1" dirty="0">
                <a:solidFill>
                  <a:srgbClr val="0000CC"/>
                </a:solidFill>
                <a:sym typeface="+mn-ea"/>
              </a:rPr>
              <a:t>static </a:t>
            </a:r>
            <a:r>
              <a:rPr lang="en-US" altLang="x-none" sz="2600" b="1" dirty="0">
                <a:solidFill>
                  <a:srgbClr val="0000CC"/>
                </a:solidFill>
                <a:sym typeface="宋体" panose="02010600030101010101" pitchFamily="2" charset="-122"/>
              </a:rPr>
              <a:t>constraints: domain, primary key/foreign key, check, </a:t>
            </a:r>
            <a:r>
              <a:rPr lang="en-US" altLang="x-none" sz="2600" b="1" dirty="0">
                <a:solidFill>
                  <a:srgbClr val="0000CC"/>
                </a:solidFill>
                <a:sym typeface="+mn-ea"/>
              </a:rPr>
              <a:t>assertion)</a:t>
            </a:r>
            <a:endParaRPr lang="en-US" altLang="x-none" sz="2600" b="1" strike="noStrike" noProof="1" dirty="0">
              <a:solidFill>
                <a:srgbClr val="0000CC"/>
              </a:solidFill>
              <a:sym typeface="+mn-ea"/>
            </a:endParaRPr>
          </a:p>
          <a:p>
            <a:pPr lvl="1" fontAlgn="ba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b="1" dirty="0">
                <a:solidFill>
                  <a:srgbClr val="FF0000"/>
                </a:solidFill>
                <a:sym typeface="+mn-ea"/>
              </a:rPr>
              <a:t>cascades </a:t>
            </a:r>
            <a:r>
              <a:rPr lang="en-US" altLang="x-none" sz="2600" b="1" dirty="0">
                <a:solidFill>
                  <a:srgbClr val="0000CC"/>
                </a:solidFill>
                <a:sym typeface="+mn-ea"/>
              </a:rPr>
              <a:t>(rollback is an operation which returns the database to some previous state.)</a:t>
            </a:r>
            <a:endParaRPr lang="en-US" altLang="x-none" sz="2600" b="1" strike="noStrike" noProof="1" dirty="0">
              <a:solidFill>
                <a:srgbClr val="0000CC"/>
              </a:solidFill>
              <a:sym typeface="宋体" panose="02010600030101010101" pitchFamily="2" charset="-122"/>
            </a:endParaRPr>
          </a:p>
          <a:p>
            <a:pPr lvl="1" fontAlgn="ba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b="1" dirty="0">
                <a:solidFill>
                  <a:srgbClr val="FF0000"/>
                </a:solidFill>
                <a:sym typeface="+mn-ea"/>
              </a:rPr>
              <a:t>trigger </a:t>
            </a:r>
            <a:r>
              <a:rPr lang="en-US" altLang="x-none" sz="2600" b="1" dirty="0">
                <a:solidFill>
                  <a:srgbClr val="0000CC"/>
                </a:solidFill>
                <a:sym typeface="+mn-ea"/>
              </a:rPr>
              <a:t>(</a:t>
            </a:r>
            <a:r>
              <a:rPr lang="en-US" altLang="x-none" sz="2600" b="1" strike="noStrike" noProof="1" dirty="0">
                <a:solidFill>
                  <a:srgbClr val="0000CC"/>
                </a:solidFill>
                <a:sym typeface="+mn-ea"/>
              </a:rPr>
              <a:t>dynamic constraints)</a:t>
            </a:r>
            <a:endParaRPr lang="en-US" altLang="zh-CN" sz="2600" b="1" strike="noStrike" noProof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5"/>
          <p:cNvSpPr txBox="1">
            <a:spLocks noGrp="1"/>
          </p:cNvSpPr>
          <p:nvPr/>
        </p:nvSpPr>
        <p:spPr>
          <a:xfrm>
            <a:off x="7157720" y="6484620"/>
            <a:ext cx="1905000" cy="2965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85800" y="154305"/>
            <a:ext cx="7772400" cy="6096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Transactions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381000" y="1144905"/>
            <a:ext cx="8534400" cy="3495040"/>
          </a:xfrm>
        </p:spPr>
        <p:txBody>
          <a:bodyPr wrap="square" anchor="t">
            <a:spAutoFit/>
          </a:bodyPr>
          <a:p>
            <a:r>
              <a:rPr lang="en-US" altLang="zh-CN" sz="2800" b="1" dirty="0"/>
              <a:t>Many enterprises use </a:t>
            </a:r>
            <a:r>
              <a:rPr lang="en-US" altLang="zh-CN" sz="2800" b="1" dirty="0">
                <a:solidFill>
                  <a:srgbClr val="006600"/>
                </a:solidFill>
              </a:rPr>
              <a:t>databases</a:t>
            </a:r>
            <a:r>
              <a:rPr lang="en-US" altLang="zh-CN" sz="2800" b="1" dirty="0"/>
              <a:t> to store information about their </a:t>
            </a:r>
            <a:r>
              <a:rPr lang="en-US" altLang="zh-CN" sz="2800" b="1" dirty="0">
                <a:solidFill>
                  <a:srgbClr val="006600"/>
                </a:solidFill>
              </a:rPr>
              <a:t>state</a:t>
            </a:r>
            <a:endParaRPr lang="en-US" altLang="zh-CN" sz="24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When an </a:t>
            </a:r>
            <a:r>
              <a:rPr lang="en-US" altLang="zh-CN" sz="2800" b="1" dirty="0">
                <a:solidFill>
                  <a:srgbClr val="006600"/>
                </a:solidFill>
              </a:rPr>
              <a:t>event </a:t>
            </a:r>
            <a:r>
              <a:rPr lang="en-US" altLang="zh-CN" sz="2800" b="1" dirty="0"/>
              <a:t>occurs in the </a:t>
            </a:r>
            <a:r>
              <a:rPr lang="en-US" altLang="zh-CN" sz="2800" b="1" dirty="0">
                <a:solidFill>
                  <a:srgbClr val="000099"/>
                </a:solidFill>
              </a:rPr>
              <a:t>real world</a:t>
            </a:r>
            <a:r>
              <a:rPr lang="en-US" altLang="zh-CN" sz="2800" b="1" dirty="0"/>
              <a:t> that </a:t>
            </a:r>
            <a:r>
              <a:rPr lang="en-US" altLang="zh-CN" sz="2800" b="1" dirty="0">
                <a:solidFill>
                  <a:srgbClr val="000099"/>
                </a:solidFill>
              </a:rPr>
              <a:t>changes the state</a:t>
            </a:r>
            <a:r>
              <a:rPr lang="en-US" altLang="zh-CN" sz="2800" b="1" dirty="0"/>
              <a:t> of the enterprise, a </a:t>
            </a:r>
            <a:r>
              <a:rPr lang="en-US" altLang="zh-CN" sz="2800" b="1" dirty="0">
                <a:solidFill>
                  <a:srgbClr val="006600"/>
                </a:solidFill>
              </a:rPr>
              <a:t>program</a:t>
            </a:r>
            <a:r>
              <a:rPr lang="en-US" altLang="zh-CN" sz="2800" b="1" dirty="0"/>
              <a:t> is executed to </a:t>
            </a:r>
            <a:r>
              <a:rPr lang="en-US" altLang="zh-CN" sz="2800" b="1" dirty="0">
                <a:solidFill>
                  <a:srgbClr val="000099"/>
                </a:solidFill>
              </a:rPr>
              <a:t>change the database state</a:t>
            </a:r>
            <a:r>
              <a:rPr lang="en-US" altLang="zh-CN" sz="2800" b="1" dirty="0"/>
              <a:t> in a corresponding way</a:t>
            </a:r>
            <a:endParaRPr lang="en-US" altLang="zh-CN" sz="2400" b="1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/>
              <a:t>Such a program is called a </a:t>
            </a:r>
            <a:r>
              <a:rPr lang="en-US" altLang="zh-CN" sz="2800" b="1" dirty="0">
                <a:solidFill>
                  <a:srgbClr val="006600"/>
                </a:solidFill>
              </a:rPr>
              <a:t>transaction</a:t>
            </a:r>
            <a:endParaRPr lang="en-US" altLang="zh-CN" sz="2800" b="1" dirty="0">
              <a:solidFill>
                <a:srgbClr val="0066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4812030"/>
            <a:ext cx="7306310" cy="152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wrap="square" anchor="ctr"/>
          <a:p>
            <a:r>
              <a:rPr lang="zh-CN" altLang="en-US" sz="4000" dirty="0"/>
              <a:t> </a:t>
            </a:r>
            <a:r>
              <a:rPr lang="zh-CN" altLang="en-US" sz="4000" b="1" dirty="0">
                <a:solidFill>
                  <a:srgbClr val="CC0000"/>
                </a:solidFill>
              </a:rPr>
              <a:t>Database Consistency</a:t>
            </a:r>
            <a:endParaRPr lang="zh-CN" altLang="en-US" sz="4000" b="1" dirty="0">
              <a:solidFill>
                <a:srgbClr val="CC0000"/>
              </a:solidFill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xfrm>
            <a:off x="304800" y="1295400"/>
            <a:ext cx="8534400" cy="4876800"/>
          </a:xfrm>
        </p:spPr>
        <p:txBody>
          <a:bodyPr wrap="square" anchor="t"/>
          <a:p>
            <a:r>
              <a:rPr lang="en-US" altLang="zh-CN" sz="2800" b="1" dirty="0">
                <a:solidFill>
                  <a:srgbClr val="006600"/>
                </a:solidFill>
              </a:rPr>
              <a:t>Enterprise (Business) Rules</a:t>
            </a:r>
            <a:r>
              <a:rPr lang="en-US" altLang="zh-CN" sz="2800" b="1" dirty="0"/>
              <a:t> limit the occurrence of certain real-world events</a:t>
            </a:r>
            <a:endParaRPr lang="en-US" altLang="zh-CN" sz="2800" b="1" dirty="0"/>
          </a:p>
          <a:p>
            <a:pPr lvl="1">
              <a:spcBef>
                <a:spcPct val="35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Student cannot register for a course if the current number of registrants equals the maximum allowed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spcBef>
                <a:spcPct val="35000"/>
              </a:spcBef>
            </a:pPr>
            <a:r>
              <a:rPr lang="en-US" altLang="zh-CN" sz="2800" b="1" dirty="0">
                <a:solidFill>
                  <a:srgbClr val="006600"/>
                </a:solidFill>
              </a:rPr>
              <a:t>Correspondingly</a:t>
            </a:r>
            <a:r>
              <a:rPr lang="en-US" altLang="zh-CN" sz="2800" b="1" dirty="0"/>
              <a:t>, allowable database states are restricted</a:t>
            </a:r>
            <a:endParaRPr lang="en-US" altLang="zh-CN" sz="2800" b="1" dirty="0"/>
          </a:p>
          <a:p>
            <a:pPr lvl="1">
              <a:spcBef>
                <a:spcPct val="35000"/>
              </a:spcBef>
              <a:buNone/>
            </a:pPr>
            <a:r>
              <a:rPr lang="en-US" altLang="zh-CN" sz="2400" i="1" dirty="0"/>
              <a:t>    </a:t>
            </a:r>
            <a:r>
              <a:rPr lang="en-US" altLang="zh-CN" sz="2400" b="1" i="1" dirty="0">
                <a:solidFill>
                  <a:srgbClr val="000099"/>
                </a:solidFill>
              </a:rPr>
              <a:t>cur_reg &lt;= max_reg</a:t>
            </a:r>
            <a:endParaRPr lang="en-US" altLang="zh-CN" sz="2400" b="1" i="1" dirty="0">
              <a:solidFill>
                <a:srgbClr val="000099"/>
              </a:solidFill>
            </a:endParaRPr>
          </a:p>
          <a:p>
            <a:pPr>
              <a:spcBef>
                <a:spcPct val="35000"/>
              </a:spcBef>
            </a:pPr>
            <a:r>
              <a:rPr lang="en-US" altLang="zh-CN" sz="2800" b="1" dirty="0"/>
              <a:t>These limitations are called </a:t>
            </a:r>
            <a:r>
              <a:rPr lang="en-US" altLang="zh-CN" sz="2800" b="1" dirty="0">
                <a:solidFill>
                  <a:srgbClr val="FF0000"/>
                </a:solidFill>
              </a:rPr>
              <a:t>(static) integrity constraints</a:t>
            </a:r>
            <a:r>
              <a:rPr lang="en-US" altLang="zh-CN" sz="2800" b="1" i="1" dirty="0">
                <a:solidFill>
                  <a:srgbClr val="006600"/>
                </a:solidFill>
              </a:rPr>
              <a:t>: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assertions that must be satisfied by all database states </a:t>
            </a:r>
            <a:r>
              <a:rPr lang="en-US" altLang="zh-CN" sz="2800" b="1" dirty="0">
                <a:solidFill>
                  <a:srgbClr val="006600"/>
                </a:solidFill>
              </a:rPr>
              <a:t>(state invariants).</a:t>
            </a:r>
            <a:endParaRPr lang="en-US" altLang="zh-CN" sz="28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Database Consistency</a:t>
            </a:r>
            <a:br>
              <a:rPr lang="en-US" altLang="zh-CN" sz="4000" b="1">
                <a:solidFill>
                  <a:srgbClr val="CC0000"/>
                </a:solidFill>
              </a:rPr>
            </a:br>
            <a:r>
              <a:rPr lang="en-US" altLang="zh-CN" sz="2800" b="1">
                <a:solidFill>
                  <a:srgbClr val="CC0000"/>
                </a:solidFill>
              </a:rPr>
              <a:t>(state invariants)</a:t>
            </a:r>
            <a:endParaRPr lang="en-US" altLang="zh-CN" sz="2800" b="1">
              <a:solidFill>
                <a:srgbClr val="CC0000"/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381000" y="1676400"/>
            <a:ext cx="8305800" cy="4554220"/>
          </a:xfrm>
        </p:spPr>
        <p:txBody>
          <a:bodyPr wrap="square" anchor="t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</a:rPr>
              <a:t>Other static consistency requirements</a:t>
            </a:r>
            <a:r>
              <a:rPr lang="en-US" altLang="zh-CN" sz="2800" b="1" dirty="0"/>
              <a:t> are related to the fact that the database might </a:t>
            </a:r>
            <a:r>
              <a:rPr lang="en-US" altLang="zh-CN" sz="2800" b="1" dirty="0">
                <a:solidFill>
                  <a:srgbClr val="000099"/>
                </a:solidFill>
              </a:rPr>
              <a:t>store the same information in different ways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endParaRPr lang="en-US" altLang="zh-CN" dirty="0">
              <a:solidFill>
                <a:srgbClr val="000099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i="1" dirty="0"/>
              <a:t>cur_reg</a:t>
            </a:r>
            <a:r>
              <a:rPr lang="en-US" altLang="zh-CN" sz="2400" b="1" dirty="0"/>
              <a:t> = |</a:t>
            </a:r>
            <a:r>
              <a:rPr lang="en-US" altLang="zh-CN" sz="2400" b="1" i="1" dirty="0"/>
              <a:t>list_of_registered_students</a:t>
            </a:r>
            <a:r>
              <a:rPr lang="en-US" altLang="zh-CN" sz="2400" b="1" dirty="0"/>
              <a:t>|</a:t>
            </a:r>
            <a:endParaRPr lang="en-US" altLang="zh-CN" sz="2400" b="1" dirty="0"/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Such limitations are also expressed as integrity constraints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>
              <a:spcBef>
                <a:spcPct val="50000"/>
              </a:spcBef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Database is consistent</a:t>
            </a:r>
            <a:r>
              <a:rPr lang="en-US" altLang="zh-CN" sz="2800" b="1" dirty="0"/>
              <a:t> if all static integrity constraints are satisfied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15362" name="Rectangle 102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Transaction Consistency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15363" name="Rectangle 1027"/>
          <p:cNvSpPr>
            <a:spLocks noGrp="1"/>
          </p:cNvSpPr>
          <p:nvPr>
            <p:ph type="body"/>
          </p:nvPr>
        </p:nvSpPr>
        <p:spPr>
          <a:xfrm>
            <a:off x="381000" y="1066800"/>
            <a:ext cx="8458200" cy="5139055"/>
          </a:xfrm>
        </p:spPr>
        <p:txBody>
          <a:bodyPr wrap="square" anchor="t">
            <a:spAutoFit/>
          </a:bodyPr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6600"/>
                </a:solidFill>
              </a:rPr>
              <a:t>A consistent database state does not necessarily model the actual state of the enterprise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000099"/>
                </a:solidFill>
              </a:rPr>
              <a:t>A deposit transaction</a:t>
            </a:r>
            <a:r>
              <a:rPr lang="en-US" altLang="zh-CN" sz="2200" b="1" dirty="0"/>
              <a:t> that </a:t>
            </a:r>
            <a:r>
              <a:rPr lang="en-US" altLang="zh-CN" sz="2200" b="1" dirty="0">
                <a:solidFill>
                  <a:srgbClr val="CC0000"/>
                </a:solidFill>
              </a:rPr>
              <a:t>increments</a:t>
            </a:r>
            <a:r>
              <a:rPr lang="en-US" altLang="zh-CN" sz="2200" b="1" dirty="0"/>
              <a:t> the balance by the </a:t>
            </a:r>
            <a:r>
              <a:rPr lang="en-US" altLang="zh-CN" sz="2200" b="1" dirty="0">
                <a:solidFill>
                  <a:srgbClr val="CC0000"/>
                </a:solidFill>
              </a:rPr>
              <a:t>wrong amount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CC0000"/>
                </a:solidFill>
              </a:rPr>
              <a:t>maintains</a:t>
            </a:r>
            <a:r>
              <a:rPr lang="en-US" altLang="zh-CN" sz="2200" b="1" dirty="0"/>
              <a:t> the integrity constraint </a:t>
            </a:r>
            <a:r>
              <a:rPr lang="en-US" altLang="zh-CN" sz="2200" b="1" i="1" dirty="0">
                <a:solidFill>
                  <a:srgbClr val="CC0000"/>
                </a:solidFill>
              </a:rPr>
              <a:t>balance </a:t>
            </a:r>
            <a:r>
              <a:rPr lang="en-US" altLang="zh-CN" sz="2200" b="1" i="1" dirty="0">
                <a:solidFill>
                  <a:srgbClr val="CC0000"/>
                </a:solidFill>
                <a:sym typeface="Symbol" panose="05050102010706020507" pitchFamily="2" charset="2"/>
              </a:rPr>
              <a:t> 0</a:t>
            </a:r>
            <a:r>
              <a:rPr lang="en-US" altLang="zh-CN" sz="2200" b="1" i="1" dirty="0">
                <a:sym typeface="Symbol" panose="05050102010706020507" pitchFamily="2" charset="2"/>
              </a:rPr>
              <a:t>, </a:t>
            </a:r>
            <a:r>
              <a:rPr lang="en-US" altLang="zh-CN" sz="2200" b="1" dirty="0">
                <a:sym typeface="Symbol" panose="05050102010706020507" pitchFamily="2" charset="2"/>
              </a:rPr>
              <a:t>but does not maintain the relation between the enterprise and database states</a:t>
            </a:r>
            <a:endParaRPr lang="en-US" altLang="zh-CN" sz="2200" b="1" dirty="0">
              <a:sym typeface="Symbol" panose="05050102010706020507" pitchFamily="2" charset="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6600"/>
                </a:solidFill>
              </a:rPr>
              <a:t>A consistent transaction maintains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99"/>
                </a:solidFill>
              </a:rPr>
              <a:t>database consistency</a:t>
            </a:r>
            <a:r>
              <a:rPr lang="en-US" altLang="zh-CN" sz="2400" b="1" dirty="0"/>
              <a:t> and </a:t>
            </a:r>
            <a:r>
              <a:rPr lang="en-US" altLang="zh-CN" sz="2400" b="1" dirty="0">
                <a:solidFill>
                  <a:srgbClr val="000099"/>
                </a:solidFill>
              </a:rPr>
              <a:t>the correspondence</a:t>
            </a:r>
            <a:r>
              <a:rPr lang="en-US" altLang="zh-CN" sz="2400" b="1" dirty="0"/>
              <a:t> between the </a:t>
            </a:r>
            <a:r>
              <a:rPr lang="en-US" altLang="zh-CN" sz="2400" b="1" dirty="0">
                <a:solidFill>
                  <a:srgbClr val="CC0000"/>
                </a:solidFill>
              </a:rPr>
              <a:t>database state</a:t>
            </a:r>
            <a:r>
              <a:rPr lang="en-US" altLang="zh-CN" sz="2400" b="1" dirty="0"/>
              <a:t> and the </a:t>
            </a:r>
            <a:r>
              <a:rPr lang="en-US" altLang="zh-CN" sz="2400" b="1" dirty="0">
                <a:solidFill>
                  <a:srgbClr val="CC0000"/>
                </a:solidFill>
              </a:rPr>
              <a:t>enterprise state</a:t>
            </a:r>
            <a:r>
              <a:rPr lang="en-US" altLang="zh-CN" sz="2400" b="1" dirty="0"/>
              <a:t> (implements its specification)</a:t>
            </a:r>
            <a:endParaRPr lang="en-US" altLang="zh-CN" sz="2400" b="1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1" dirty="0"/>
              <a:t>Specification of deposit transaction includes                 		</a:t>
            </a:r>
            <a:r>
              <a:rPr lang="en-US" altLang="zh-CN" sz="2200" b="1" i="1" dirty="0">
                <a:solidFill>
                  <a:srgbClr val="000099"/>
                </a:solidFill>
              </a:rPr>
              <a:t>balance</a:t>
            </a:r>
            <a:r>
              <a:rPr lang="en-US" altLang="zh-CN" sz="2200" b="1" i="1" dirty="0">
                <a:solidFill>
                  <a:srgbClr val="000099"/>
                </a:solidFill>
                <a:sym typeface="Symbol" panose="05050102010706020507" pitchFamily="2" charset="2"/>
              </a:rPr>
              <a:t></a:t>
            </a:r>
            <a:r>
              <a:rPr lang="en-US" altLang="zh-CN" sz="2200" b="1" i="1" dirty="0">
                <a:solidFill>
                  <a:srgbClr val="000099"/>
                </a:solidFill>
              </a:rPr>
              <a:t> = balance</a:t>
            </a:r>
            <a:r>
              <a:rPr lang="en-US" altLang="zh-CN" sz="2200" b="1" i="1" dirty="0">
                <a:solidFill>
                  <a:srgbClr val="000099"/>
                </a:solidFill>
                <a:sym typeface="Symbol" panose="05050102010706020507" pitchFamily="2" charset="2"/>
              </a:rPr>
              <a:t> + amt_deposit</a:t>
            </a:r>
            <a:r>
              <a:rPr lang="en-US" altLang="zh-CN" sz="2200" b="1" i="1" dirty="0">
                <a:sym typeface="Symbol" panose="05050102010706020507" pitchFamily="2" charset="2"/>
              </a:rPr>
              <a:t> ,                             </a:t>
            </a:r>
            <a:r>
              <a:rPr lang="en-US" altLang="zh-CN" sz="2200" b="1" dirty="0">
                <a:sym typeface="Symbol" panose="05050102010706020507" pitchFamily="2" charset="2"/>
              </a:rPr>
              <a:t>(</a:t>
            </a:r>
            <a:r>
              <a:rPr lang="en-US" altLang="zh-CN" sz="2200" b="1" i="1" dirty="0"/>
              <a:t>balance</a:t>
            </a:r>
            <a:r>
              <a:rPr lang="en-US" altLang="zh-CN" sz="2200" b="1" i="1" dirty="0">
                <a:sym typeface="Symbol" panose="05050102010706020507" pitchFamily="2" charset="2"/>
              </a:rPr>
              <a:t>  </a:t>
            </a:r>
            <a:r>
              <a:rPr lang="en-US" altLang="zh-CN" sz="2200" b="1" dirty="0">
                <a:sym typeface="Symbol" panose="05050102010706020507" pitchFamily="2" charset="2"/>
              </a:rPr>
              <a:t>is the next value of </a:t>
            </a:r>
            <a:r>
              <a:rPr lang="en-US" altLang="zh-CN" sz="2200" b="1" i="1" dirty="0">
                <a:sym typeface="Symbol" panose="05050102010706020507" pitchFamily="2" charset="2"/>
              </a:rPr>
              <a:t>balance</a:t>
            </a:r>
            <a:r>
              <a:rPr lang="en-US" altLang="zh-CN" sz="2200" b="1" dirty="0">
                <a:sym typeface="Symbol" panose="05050102010706020507" pitchFamily="2" charset="2"/>
              </a:rPr>
              <a:t>)</a:t>
            </a:r>
            <a:endParaRPr lang="en-US" altLang="zh-CN" sz="2200" b="1" dirty="0">
              <a:sym typeface="Symbol" panose="05050102010706020507" pitchFamily="2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 txBox="1">
            <a:spLocks noGrp="1"/>
          </p:cNvSpPr>
          <p:nvPr/>
        </p:nvSpPr>
        <p:spPr>
          <a:xfrm>
            <a:off x="7082155" y="6542405"/>
            <a:ext cx="1905000" cy="314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85800" y="112078"/>
            <a:ext cx="7772400" cy="1076325"/>
          </a:xfrm>
        </p:spPr>
        <p:txBody>
          <a:bodyPr wrap="square" anchor="ctr">
            <a:spAutoFit/>
          </a:bodyPr>
          <a:p>
            <a:r>
              <a:rPr lang="en-US" altLang="zh-CN" sz="3200" b="1">
                <a:solidFill>
                  <a:srgbClr val="CC0000"/>
                </a:solidFill>
              </a:rPr>
              <a:t>Dynamic Integrity Constraints</a:t>
            </a:r>
            <a:br>
              <a:rPr lang="en-US" altLang="zh-CN" sz="3200" b="1">
                <a:solidFill>
                  <a:srgbClr val="CC0000"/>
                </a:solidFill>
              </a:rPr>
            </a:br>
            <a:r>
              <a:rPr lang="en-US" altLang="zh-CN" sz="3200" b="1">
                <a:solidFill>
                  <a:srgbClr val="CC0000"/>
                </a:solidFill>
              </a:rPr>
              <a:t>(transition invariants)</a:t>
            </a:r>
            <a:endParaRPr lang="en-US" altLang="zh-CN" sz="3200" b="1">
              <a:solidFill>
                <a:srgbClr val="CC0000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xfrm>
            <a:off x="375285" y="1450975"/>
            <a:ext cx="8428990" cy="4114800"/>
          </a:xfrm>
        </p:spPr>
        <p:txBody>
          <a:bodyPr wrap="square" anchor="t"/>
          <a:p>
            <a:r>
              <a:rPr lang="en-US" altLang="zh-CN" sz="2800" b="1" dirty="0">
                <a:solidFill>
                  <a:srgbClr val="006600"/>
                </a:solidFill>
              </a:rPr>
              <a:t>Some constraints restrict allowable state transitions</a:t>
            </a:r>
            <a:endParaRPr lang="en-US" altLang="zh-CN" sz="2800" b="1" dirty="0">
              <a:solidFill>
                <a:srgbClr val="006600"/>
              </a:solidFill>
            </a:endParaRPr>
          </a:p>
          <a:p>
            <a:pPr lvl="1">
              <a:spcBef>
                <a:spcPct val="35000"/>
              </a:spcBef>
            </a:pPr>
            <a:r>
              <a:rPr lang="en-US" altLang="zh-CN" sz="2400" b="1" dirty="0"/>
              <a:t>A </a:t>
            </a:r>
            <a:r>
              <a:rPr lang="en-US" altLang="zh-CN" sz="2400" b="1" dirty="0">
                <a:solidFill>
                  <a:srgbClr val="CC0000"/>
                </a:solidFill>
              </a:rPr>
              <a:t>transaction</a:t>
            </a:r>
            <a:r>
              <a:rPr lang="en-US" altLang="zh-CN" sz="2400" b="1" dirty="0"/>
              <a:t> might </a:t>
            </a:r>
            <a:r>
              <a:rPr lang="en-US" altLang="zh-CN" sz="2400" b="1" dirty="0">
                <a:solidFill>
                  <a:srgbClr val="CC0000"/>
                </a:solidFill>
              </a:rPr>
              <a:t>transform</a:t>
            </a:r>
            <a:r>
              <a:rPr lang="en-US" altLang="zh-CN" sz="2400" b="1" dirty="0"/>
              <a:t> the database from one </a:t>
            </a:r>
            <a:r>
              <a:rPr lang="en-US" altLang="zh-CN" sz="2400" b="1" dirty="0">
                <a:solidFill>
                  <a:srgbClr val="CC0000"/>
                </a:solidFill>
              </a:rPr>
              <a:t>consistent state to another, but</a:t>
            </a:r>
            <a:r>
              <a:rPr lang="en-US" altLang="zh-CN" sz="2400" b="1" dirty="0"/>
              <a:t> the </a:t>
            </a:r>
            <a:r>
              <a:rPr lang="en-US" altLang="zh-CN" sz="2400" b="1" dirty="0">
                <a:solidFill>
                  <a:srgbClr val="000099"/>
                </a:solidFill>
              </a:rPr>
              <a:t>transition might not be permissible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>
              <a:spcBef>
                <a:spcPct val="35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Example:</a:t>
            </a:r>
            <a:r>
              <a:rPr lang="en-US" altLang="zh-CN" sz="2400" b="1" dirty="0"/>
              <a:t> A letter grade in a course (A, B, C, D, F) cannot be changed to an incomplete ( I )</a:t>
            </a:r>
            <a:endParaRPr lang="en-US" altLang="zh-CN" sz="2400" b="1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6600"/>
                </a:solidFill>
              </a:rPr>
              <a:t>Dynamic constraints cannot be checked by examining the database state</a:t>
            </a:r>
            <a:endParaRPr lang="en-US" altLang="zh-CN" sz="28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85800" y="154940"/>
            <a:ext cx="7772400" cy="685800"/>
          </a:xfrm>
        </p:spPr>
        <p:txBody>
          <a:bodyPr wrap="square" anchor="ctr"/>
          <a:p>
            <a:r>
              <a:rPr lang="en-US" altLang="zh-CN" sz="3200" b="1">
                <a:solidFill>
                  <a:srgbClr val="CC0000"/>
                </a:solidFill>
              </a:rPr>
              <a:t>Transaction Consistency (</a:t>
            </a:r>
            <a:r>
              <a:rPr lang="zh-CN" altLang="en-US" sz="3200" b="1">
                <a:solidFill>
                  <a:srgbClr val="CC0000"/>
                </a:solidFill>
              </a:rPr>
              <a:t>定义</a:t>
            </a:r>
            <a:r>
              <a:rPr lang="en-US" altLang="zh-CN" sz="3200" b="1">
                <a:solidFill>
                  <a:srgbClr val="CC0000"/>
                </a:solidFill>
              </a:rPr>
              <a:t>)</a:t>
            </a:r>
            <a:endParaRPr lang="zh-CN" altLang="en-US" sz="3200" b="1">
              <a:solidFill>
                <a:srgbClr val="CC0000"/>
              </a:solidFill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228600" y="1221740"/>
            <a:ext cx="8610600" cy="4850130"/>
          </a:xfrm>
        </p:spPr>
        <p:txBody>
          <a:bodyPr wrap="square" anchor="t">
            <a:spAutoFit/>
          </a:bodyPr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6600"/>
                </a:solidFill>
              </a:rPr>
              <a:t>Consistent transaction: </a:t>
            </a:r>
            <a:r>
              <a:rPr lang="en-US" altLang="zh-CN" sz="2800" b="1" dirty="0"/>
              <a:t>if DB is in </a:t>
            </a:r>
            <a:r>
              <a:rPr lang="en-US" altLang="zh-CN" sz="2800" b="1" dirty="0">
                <a:solidFill>
                  <a:srgbClr val="006600"/>
                </a:solidFill>
              </a:rPr>
              <a:t>consistent state initially,</a:t>
            </a:r>
            <a:r>
              <a:rPr lang="en-US" altLang="zh-CN" sz="2800" b="1" dirty="0"/>
              <a:t> when the </a:t>
            </a:r>
            <a:r>
              <a:rPr lang="en-US" altLang="zh-CN" sz="2800" b="1" dirty="0">
                <a:solidFill>
                  <a:srgbClr val="006600"/>
                </a:solidFill>
              </a:rPr>
              <a:t>transaction completes:</a:t>
            </a:r>
            <a:r>
              <a:rPr lang="en-US" altLang="zh-CN" sz="2800" b="1" dirty="0">
                <a:solidFill>
                  <a:srgbClr val="000099"/>
                </a:solidFill>
              </a:rPr>
              <a:t> 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lvl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CC"/>
                </a:solidFill>
              </a:rPr>
              <a:t>All static integrity constraints are satisfied (but constraints might be violated in intermediate states)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b="1" dirty="0"/>
              <a:t>Can be checked by examining snapshot of database</a:t>
            </a:r>
            <a:endParaRPr lang="en-US" altLang="zh-CN" sz="2400" b="1" dirty="0"/>
          </a:p>
          <a:p>
            <a:pPr lvl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CC"/>
                </a:solidFill>
              </a:rPr>
              <a:t>New state satisfies specifications of transaction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b="1" dirty="0"/>
              <a:t>Cannot be checked from database snapshot</a:t>
            </a:r>
            <a:endParaRPr lang="en-US" altLang="zh-CN" sz="2400" b="1" dirty="0"/>
          </a:p>
          <a:p>
            <a:pPr lvl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CC"/>
                </a:solidFill>
              </a:rPr>
              <a:t>No dynamic constraints have been violated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b="1" dirty="0"/>
              <a:t>Cannot be checked from database snapshot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 txBox="1">
            <a:spLocks noGrp="1"/>
          </p:cNvSpPr>
          <p:nvPr/>
        </p:nvSpPr>
        <p:spPr>
          <a:xfrm>
            <a:off x="7006590" y="6442710"/>
            <a:ext cx="1905000" cy="3384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19458" name="Rectangle 102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Checking Integrity Constraints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19459" name="Rectangle 1027"/>
          <p:cNvSpPr>
            <a:spLocks noGrp="1"/>
          </p:cNvSpPr>
          <p:nvPr>
            <p:ph type="body"/>
          </p:nvPr>
        </p:nvSpPr>
        <p:spPr>
          <a:xfrm>
            <a:off x="26035" y="1066800"/>
            <a:ext cx="9074785" cy="4970780"/>
          </a:xfrm>
        </p:spPr>
        <p:txBody>
          <a:bodyPr wrap="square" anchor="t">
            <a:spAutoFit/>
          </a:bodyPr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6600"/>
                </a:solidFill>
              </a:rPr>
              <a:t>Automatic: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Embed constraint in schema.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/>
              <a:t>CHECK, ASSERTION for </a:t>
            </a:r>
            <a:r>
              <a:rPr lang="en-US" altLang="zh-CN" sz="2200" b="1" dirty="0">
                <a:solidFill>
                  <a:srgbClr val="000099"/>
                </a:solidFill>
              </a:rPr>
              <a:t>static constraints</a:t>
            </a:r>
            <a:endParaRPr lang="en-US" altLang="zh-CN" sz="2200" b="1" dirty="0">
              <a:solidFill>
                <a:srgbClr val="000099"/>
              </a:solidFill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altLang="zh-CN" sz="2200" b="1" dirty="0"/>
              <a:t>TRIGGER for </a:t>
            </a:r>
            <a:r>
              <a:rPr lang="en-US" altLang="zh-CN" sz="2200" b="1" dirty="0">
                <a:solidFill>
                  <a:srgbClr val="000099"/>
                </a:solidFill>
              </a:rPr>
              <a:t>dynamic constraints</a:t>
            </a:r>
            <a:endParaRPr lang="en-US" altLang="zh-CN" sz="2200" b="1" dirty="0">
              <a:solidFill>
                <a:srgbClr val="000099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000099"/>
                </a:solidFill>
              </a:rPr>
              <a:t>Increases confidence</a:t>
            </a:r>
            <a:r>
              <a:rPr lang="en-US" altLang="zh-CN" sz="2200" b="1" dirty="0"/>
              <a:t> in correctness and </a:t>
            </a:r>
            <a:r>
              <a:rPr lang="en-US" altLang="zh-CN" sz="2200" b="1" dirty="0">
                <a:solidFill>
                  <a:srgbClr val="000099"/>
                </a:solidFill>
              </a:rPr>
              <a:t>decreases maintenance costs</a:t>
            </a:r>
            <a:endParaRPr lang="en-US" altLang="zh-CN" sz="2200" b="1" dirty="0">
              <a:solidFill>
                <a:srgbClr val="000099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000099"/>
                </a:solidFill>
              </a:rPr>
              <a:t>Not always desirable</a:t>
            </a:r>
            <a:r>
              <a:rPr lang="en-US" altLang="zh-CN" sz="2200" b="1" dirty="0"/>
              <a:t> since unnecessary checking </a:t>
            </a:r>
            <a:r>
              <a:rPr lang="en-US" altLang="zh-CN" sz="2200" b="1" dirty="0">
                <a:solidFill>
                  <a:srgbClr val="000099"/>
                </a:solidFill>
              </a:rPr>
              <a:t>(overhead) might result</a:t>
            </a:r>
            <a:endParaRPr lang="en-US" altLang="zh-CN" sz="2200" b="1" dirty="0">
              <a:solidFill>
                <a:srgbClr val="000099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C0000"/>
                </a:solidFill>
              </a:rPr>
              <a:t>Deposit transaction modifies </a:t>
            </a:r>
            <a:r>
              <a:rPr lang="en-US" altLang="zh-CN" sz="2200" b="1" i="1" dirty="0">
                <a:solidFill>
                  <a:srgbClr val="CC0000"/>
                </a:solidFill>
              </a:rPr>
              <a:t>balance</a:t>
            </a:r>
            <a:r>
              <a:rPr lang="en-US" altLang="zh-CN" sz="2200" b="1" dirty="0">
                <a:solidFill>
                  <a:srgbClr val="CC0000"/>
                </a:solidFill>
              </a:rPr>
              <a:t> but cannot violate constraint </a:t>
            </a:r>
            <a:r>
              <a:rPr lang="en-US" altLang="zh-CN" sz="2200" b="1" i="1" dirty="0">
                <a:solidFill>
                  <a:srgbClr val="CC0000"/>
                </a:solidFill>
              </a:rPr>
              <a:t>balance </a:t>
            </a:r>
            <a:r>
              <a:rPr lang="en-US" altLang="zh-CN" sz="2200" b="1" i="1" dirty="0">
                <a:solidFill>
                  <a:srgbClr val="CC0000"/>
                </a:solidFill>
                <a:sym typeface="Symbol" panose="05050102010706020507" pitchFamily="2" charset="2"/>
              </a:rPr>
              <a:t> 0 </a:t>
            </a:r>
            <a:endParaRPr lang="en-US" altLang="zh-CN" sz="2200" b="1" i="1" dirty="0">
              <a:solidFill>
                <a:srgbClr val="CC0000"/>
              </a:solidFill>
              <a:sym typeface="Symbol" panose="05050102010706020507" pitchFamily="2" charset="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CC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6600"/>
                </a:solidFill>
              </a:rPr>
              <a:t>Manual: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Perform check in application code.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000099"/>
                </a:solidFill>
              </a:rPr>
              <a:t>Only necessary checks</a:t>
            </a:r>
            <a:r>
              <a:rPr lang="en-US" altLang="zh-CN" sz="2200" b="1" dirty="0"/>
              <a:t> are performed</a:t>
            </a:r>
            <a:endParaRPr lang="en-US" altLang="zh-CN" sz="22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000099"/>
                </a:solidFill>
              </a:rPr>
              <a:t>Scatters references to constraint</a:t>
            </a:r>
            <a:r>
              <a:rPr lang="en-US" altLang="zh-CN" sz="2200" b="1" dirty="0"/>
              <a:t> throughout application </a:t>
            </a:r>
            <a:endParaRPr lang="en-US" altLang="zh-CN" sz="22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000099"/>
                </a:solidFill>
              </a:rPr>
              <a:t>Difficult to maintain</a:t>
            </a:r>
            <a:r>
              <a:rPr lang="en-US" altLang="zh-CN" sz="2200" b="1" dirty="0"/>
              <a:t> as transactions are modified/added</a:t>
            </a:r>
            <a:endParaRPr lang="en-US" altLang="zh-CN" sz="2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2</a:t>
            </a:r>
            <a:r>
              <a:rPr lang="zh-CN" altLang="en-US" sz="4000" b="1">
                <a:solidFill>
                  <a:srgbClr val="CC0000"/>
                </a:solidFill>
              </a:rPr>
              <a:t>、</a:t>
            </a:r>
            <a:r>
              <a:rPr lang="en-US" altLang="zh-CN" sz="4000" b="1">
                <a:solidFill>
                  <a:srgbClr val="CC0000"/>
                </a:solidFill>
              </a:rPr>
              <a:t>Atomicity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457200" y="1676400"/>
            <a:ext cx="8229600" cy="4038600"/>
          </a:xfrm>
        </p:spPr>
        <p:txBody>
          <a:bodyPr wrap="square" anchor="t"/>
          <a:p>
            <a:r>
              <a:rPr lang="en-US" altLang="zh-CN" sz="2800" b="1" dirty="0">
                <a:solidFill>
                  <a:srgbClr val="006600"/>
                </a:solidFill>
              </a:rPr>
              <a:t>A real-world event</a:t>
            </a:r>
            <a:r>
              <a:rPr lang="en-US" altLang="zh-CN" sz="2800" b="1" dirty="0"/>
              <a:t> either </a:t>
            </a:r>
            <a:r>
              <a:rPr lang="en-US" altLang="zh-CN" sz="2800" b="1" dirty="0">
                <a:solidFill>
                  <a:srgbClr val="000099"/>
                </a:solidFill>
              </a:rPr>
              <a:t>happens</a:t>
            </a:r>
            <a:r>
              <a:rPr lang="en-US" altLang="zh-CN" sz="2800" b="1" dirty="0"/>
              <a:t> or does </a:t>
            </a:r>
            <a:r>
              <a:rPr lang="en-US" altLang="zh-CN" sz="2800" b="1" dirty="0">
                <a:solidFill>
                  <a:srgbClr val="000099"/>
                </a:solidFill>
              </a:rPr>
              <a:t>not happen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lvl="1">
              <a:spcBef>
                <a:spcPct val="35000"/>
              </a:spcBef>
            </a:pPr>
            <a:r>
              <a:rPr lang="en-US" altLang="zh-CN" sz="2400" b="1" dirty="0">
                <a:solidFill>
                  <a:srgbClr val="CC0000"/>
                </a:solidFill>
              </a:rPr>
              <a:t>Student either registers or does not register</a:t>
            </a:r>
            <a:endParaRPr lang="en-US" altLang="zh-CN" sz="2400" b="1" dirty="0">
              <a:solidFill>
                <a:srgbClr val="CC0000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zh-CN" sz="2800" b="1" dirty="0"/>
              <a:t>Similarly, the </a:t>
            </a:r>
            <a:r>
              <a:rPr lang="en-US" altLang="zh-CN" sz="2800" b="1" dirty="0">
                <a:solidFill>
                  <a:srgbClr val="006600"/>
                </a:solidFill>
              </a:rPr>
              <a:t>system must ensure</a:t>
            </a:r>
            <a:r>
              <a:rPr lang="en-US" altLang="zh-CN" sz="2800" b="1" dirty="0"/>
              <a:t> that </a:t>
            </a:r>
            <a:r>
              <a:rPr lang="en-US" altLang="zh-CN" sz="2800" b="1" dirty="0">
                <a:solidFill>
                  <a:srgbClr val="000099"/>
                </a:solidFill>
              </a:rPr>
              <a:t>either </a:t>
            </a:r>
            <a:r>
              <a:rPr lang="en-US" altLang="zh-CN" sz="2800" b="1" dirty="0"/>
              <a:t>the corresponding</a:t>
            </a:r>
            <a:r>
              <a:rPr lang="en-US" altLang="zh-CN" sz="2800" b="1" dirty="0">
                <a:solidFill>
                  <a:srgbClr val="000099"/>
                </a:solidFill>
              </a:rPr>
              <a:t> transaction runs to completion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0099"/>
                </a:solidFill>
              </a:rPr>
              <a:t>or</a:t>
            </a:r>
            <a:r>
              <a:rPr lang="en-US" altLang="zh-CN" sz="2800" b="1" dirty="0"/>
              <a:t>, if not, it </a:t>
            </a:r>
            <a:r>
              <a:rPr lang="en-US" altLang="zh-CN" sz="2800" b="1" dirty="0">
                <a:solidFill>
                  <a:srgbClr val="000099"/>
                </a:solidFill>
              </a:rPr>
              <a:t>has no effect at all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lvl="1">
              <a:spcBef>
                <a:spcPct val="35000"/>
              </a:spcBef>
            </a:pPr>
            <a:r>
              <a:rPr lang="en-US" altLang="zh-CN" sz="2400" b="1" dirty="0">
                <a:solidFill>
                  <a:srgbClr val="CC0000"/>
                </a:solidFill>
              </a:rPr>
              <a:t>Not true of ordinary programs.</a:t>
            </a:r>
            <a:r>
              <a:rPr lang="en-US" altLang="zh-CN" sz="2400" b="1" dirty="0"/>
              <a:t>  A crash could leave files partially updated on recovery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Commit and Abort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533400" y="1449070"/>
            <a:ext cx="8001000" cy="4431030"/>
          </a:xfrm>
        </p:spPr>
        <p:txBody>
          <a:bodyPr wrap="square" anchor="t">
            <a:spAutoFit/>
          </a:bodyPr>
          <a:p>
            <a:r>
              <a:rPr lang="en-US" altLang="zh-CN" sz="2800" b="1" dirty="0"/>
              <a:t>If the transaction </a:t>
            </a:r>
            <a:r>
              <a:rPr lang="en-US" altLang="zh-CN" sz="2800" b="1" dirty="0">
                <a:solidFill>
                  <a:srgbClr val="006600"/>
                </a:solidFill>
              </a:rPr>
              <a:t>successfully completes</a:t>
            </a:r>
            <a:r>
              <a:rPr lang="en-US" altLang="zh-CN" sz="2800" b="1" dirty="0"/>
              <a:t> it is said to </a:t>
            </a:r>
            <a:r>
              <a:rPr lang="en-US" altLang="zh-CN" sz="2800" b="1" dirty="0">
                <a:solidFill>
                  <a:srgbClr val="006600"/>
                </a:solidFill>
              </a:rPr>
              <a:t>commit</a:t>
            </a:r>
            <a:endParaRPr lang="en-US" altLang="zh-CN" sz="2800" b="1" dirty="0">
              <a:solidFill>
                <a:srgbClr val="0066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The system is responsible for ensuring that all changes to the database have been saved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>
              <a:spcBef>
                <a:spcPct val="50000"/>
              </a:spcBef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If the transaction </a:t>
            </a:r>
            <a:r>
              <a:rPr lang="en-US" altLang="zh-CN" sz="2800" b="1" dirty="0">
                <a:solidFill>
                  <a:srgbClr val="006600"/>
                </a:solidFill>
              </a:rPr>
              <a:t>does not successfully complete</a:t>
            </a:r>
            <a:r>
              <a:rPr lang="en-US" altLang="zh-CN" sz="2800" b="1" dirty="0"/>
              <a:t>, it is said to </a:t>
            </a:r>
            <a:r>
              <a:rPr lang="en-US" altLang="zh-CN" sz="2800" b="1" dirty="0">
                <a:solidFill>
                  <a:srgbClr val="006600"/>
                </a:solidFill>
              </a:rPr>
              <a:t>abort</a:t>
            </a:r>
            <a:endParaRPr lang="en-US" altLang="zh-CN" sz="2800" b="1" dirty="0">
              <a:solidFill>
                <a:srgbClr val="0066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The system is responsible for undoing, or rolling back, all changes the transaction has made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85800" y="458470"/>
            <a:ext cx="7772400" cy="6096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Reasons for Abort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xfrm>
            <a:off x="457200" y="1676400"/>
            <a:ext cx="8305800" cy="4419600"/>
          </a:xfrm>
        </p:spPr>
        <p:txBody>
          <a:bodyPr wrap="square" anchor="t"/>
          <a:p>
            <a:r>
              <a:rPr lang="en-US" altLang="zh-CN" sz="2800" b="1" dirty="0">
                <a:solidFill>
                  <a:srgbClr val="FF0000"/>
                </a:solidFill>
              </a:rPr>
              <a:t>System crash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Transaction aborted by system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>
              <a:spcBef>
                <a:spcPct val="35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Execution cannot be made atomic</a:t>
            </a:r>
            <a:r>
              <a:rPr lang="en-US" altLang="zh-CN" sz="2400" b="1" dirty="0"/>
              <a:t> (a site is down)</a:t>
            </a:r>
            <a:endParaRPr lang="en-US" altLang="zh-CN" sz="2400" b="1" dirty="0"/>
          </a:p>
          <a:p>
            <a:pPr lvl="1">
              <a:spcBef>
                <a:spcPct val="35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Execution did not maintain database consistency</a:t>
            </a:r>
            <a:r>
              <a:rPr lang="en-US" altLang="zh-CN" sz="2400" b="1" dirty="0"/>
              <a:t> (integrity constraint is violated)</a:t>
            </a:r>
            <a:endParaRPr lang="en-US" altLang="zh-CN" sz="2400" b="1" dirty="0"/>
          </a:p>
          <a:p>
            <a:pPr lvl="1">
              <a:spcBef>
                <a:spcPct val="35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Execution was not isolated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>
              <a:spcBef>
                <a:spcPct val="35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Resources not available</a:t>
            </a:r>
            <a:r>
              <a:rPr lang="en-US" altLang="zh-CN" sz="2400" b="1" dirty="0"/>
              <a:t> (deadlock)</a:t>
            </a:r>
            <a:endParaRPr lang="en-US" altLang="zh-CN" sz="24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Transaction requests to roll back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/>
        </p:nvSpPr>
        <p:spPr>
          <a:xfrm>
            <a:off x="8277225" y="6427470"/>
            <a:ext cx="709930" cy="2781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API for Transactions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572000"/>
          </a:xfrm>
        </p:spPr>
        <p:txBody>
          <a:bodyPr wrap="square" anchor="t"/>
          <a:p>
            <a:pPr marL="526415" indent="-526415">
              <a:lnSpc>
                <a:spcPct val="90000"/>
              </a:lnSpc>
              <a:spcBef>
                <a:spcPct val="50000"/>
              </a:spcBef>
              <a:buFont typeface="Wingdings" panose="05000000000000000000" charset="0"/>
              <a:buChar char="p"/>
            </a:pPr>
            <a:r>
              <a:rPr lang="en-US" altLang="zh-CN" sz="2800" b="1" dirty="0">
                <a:solidFill>
                  <a:srgbClr val="006600"/>
                </a:solidFill>
              </a:rPr>
              <a:t>DBMS and TP monitor provide commands for setting transaction boundaries.</a:t>
            </a:r>
            <a:r>
              <a:rPr lang="en-US" altLang="zh-CN" sz="2800" b="1" dirty="0"/>
              <a:t> </a:t>
            </a:r>
            <a:endParaRPr lang="en-US" altLang="zh-CN" sz="2800" b="1" dirty="0"/>
          </a:p>
          <a:p>
            <a:pPr lvl="1">
              <a:lnSpc>
                <a:spcPct val="50000"/>
              </a:lnSpc>
              <a:spcBef>
                <a:spcPct val="80000"/>
              </a:spcBef>
            </a:pPr>
            <a:r>
              <a:rPr lang="en-US" altLang="zh-CN" sz="2400" b="1" dirty="0"/>
              <a:t>begin transaction</a:t>
            </a:r>
            <a:endParaRPr lang="en-US" altLang="zh-CN" sz="2400" b="1" dirty="0"/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dirty="0"/>
              <a:t>commit</a:t>
            </a:r>
            <a:endParaRPr lang="en-US" altLang="zh-CN" sz="2400" b="1" dirty="0"/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dirty="0"/>
              <a:t>rollback</a:t>
            </a:r>
            <a:endParaRPr lang="en-US" altLang="zh-CN" sz="2400" b="1" dirty="0"/>
          </a:p>
          <a:p>
            <a:pPr marL="538480" indent="-538480">
              <a:lnSpc>
                <a:spcPct val="90000"/>
              </a:lnSpc>
              <a:spcBef>
                <a:spcPts val="2400"/>
              </a:spcBef>
              <a:buFont typeface="Wingdings" panose="05000000000000000000" charset="0"/>
              <a:buChar char="p"/>
            </a:pPr>
            <a:r>
              <a:rPr lang="en-US" altLang="zh-CN" sz="2800" b="1" dirty="0">
                <a:solidFill>
                  <a:srgbClr val="006600"/>
                </a:solidFill>
              </a:rPr>
              <a:t>The commit command is a request</a:t>
            </a:r>
            <a:endParaRPr lang="en-US" altLang="zh-CN" sz="28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/>
              <a:t>The system </a:t>
            </a:r>
            <a:r>
              <a:rPr lang="en-US" altLang="zh-CN" sz="2400" b="1" dirty="0">
                <a:solidFill>
                  <a:srgbClr val="000099"/>
                </a:solidFill>
              </a:rPr>
              <a:t>might commit</a:t>
            </a:r>
            <a:r>
              <a:rPr lang="en-US" altLang="zh-CN" sz="2400" b="1" dirty="0"/>
              <a:t> the transaction, or it </a:t>
            </a:r>
            <a:r>
              <a:rPr lang="en-US" altLang="zh-CN" sz="2400" b="1" dirty="0">
                <a:solidFill>
                  <a:srgbClr val="000099"/>
                </a:solidFill>
              </a:rPr>
              <a:t>might abort</a:t>
            </a:r>
            <a:r>
              <a:rPr lang="en-US" altLang="zh-CN" sz="2400" b="1" dirty="0"/>
              <a:t> it for one of the reasons on the  previous slide</a:t>
            </a:r>
            <a:endParaRPr lang="en-US" altLang="zh-CN" sz="2400" b="1" dirty="0"/>
          </a:p>
          <a:p>
            <a:pPr marL="538480" indent="-538480">
              <a:lnSpc>
                <a:spcPct val="90000"/>
              </a:lnSpc>
              <a:spcBef>
                <a:spcPts val="2400"/>
              </a:spcBef>
              <a:buFont typeface="Wingdings" panose="05000000000000000000" charset="0"/>
              <a:buChar char="p"/>
            </a:pPr>
            <a:r>
              <a:rPr lang="en-US" altLang="zh-CN" sz="2800" b="1" dirty="0">
                <a:solidFill>
                  <a:srgbClr val="006600"/>
                </a:solidFill>
              </a:rPr>
              <a:t>The rollback command is always satisfied</a:t>
            </a:r>
            <a:endParaRPr lang="en-US" altLang="zh-CN" sz="28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8193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762000"/>
          </a:xfrm>
        </p:spPr>
        <p:txBody>
          <a:bodyPr anchor="ctr"/>
          <a:p>
            <a:r>
              <a:rPr lang="en-US" altLang="zh-CN" dirty="0"/>
              <a:t>Transaction Concept</a:t>
            </a:r>
            <a:endParaRPr lang="en-US" altLang="zh-CN" dirty="0"/>
          </a:p>
        </p:txBody>
      </p:sp>
      <p:sp>
        <p:nvSpPr>
          <p:cNvPr id="7170" name="文本占位符 8194"/>
          <p:cNvSpPr>
            <a:spLocks noGrp="1"/>
          </p:cNvSpPr>
          <p:nvPr>
            <p:ph idx="1"/>
          </p:nvPr>
        </p:nvSpPr>
        <p:spPr>
          <a:xfrm>
            <a:off x="285750" y="1146175"/>
            <a:ext cx="8584565" cy="891540"/>
          </a:xfrm>
        </p:spPr>
        <p:txBody>
          <a:bodyPr wrap="square" anchor="t">
            <a:spAutoFit/>
          </a:bodyPr>
          <a:p>
            <a:r>
              <a:rPr lang="en-US" altLang="zh-CN" sz="2600" dirty="0"/>
              <a:t>A </a:t>
            </a:r>
            <a:r>
              <a:rPr lang="en-US" altLang="zh-CN" sz="2600" b="1" i="1" dirty="0">
                <a:solidFill>
                  <a:schemeClr val="accent2"/>
                </a:solidFill>
              </a:rPr>
              <a:t>transaction</a:t>
            </a:r>
            <a:r>
              <a:rPr lang="en-US" altLang="zh-CN" sz="2600" i="1" dirty="0">
                <a:solidFill>
                  <a:schemeClr val="accent2"/>
                </a:solidFill>
              </a:rPr>
              <a:t> </a:t>
            </a:r>
            <a:r>
              <a:rPr lang="en-US" altLang="zh-CN" sz="2600" dirty="0"/>
              <a:t>is a </a:t>
            </a:r>
            <a:r>
              <a:rPr lang="en-US" altLang="zh-CN" sz="2600" i="1" dirty="0">
                <a:solidFill>
                  <a:srgbClr val="FF0000"/>
                </a:solidFill>
              </a:rPr>
              <a:t>unit </a:t>
            </a:r>
            <a:r>
              <a:rPr lang="en-US" altLang="zh-CN" sz="2600" dirty="0">
                <a:solidFill>
                  <a:srgbClr val="FF0000"/>
                </a:solidFill>
              </a:rPr>
              <a:t>of program execution</a:t>
            </a:r>
            <a:r>
              <a:rPr lang="en-US" altLang="zh-CN" sz="2600" dirty="0"/>
              <a:t> that accesses and  possibly updates various data items.</a:t>
            </a:r>
            <a:endParaRPr lang="zh-CN" altLang="en-US" sz="2600" dirty="0"/>
          </a:p>
        </p:txBody>
      </p:sp>
      <p:sp>
        <p:nvSpPr>
          <p:cNvPr id="4101" name="Rectangle 3"/>
          <p:cNvSpPr>
            <a:spLocks noGrp="1"/>
          </p:cNvSpPr>
          <p:nvPr>
            <p:ph type="body"/>
          </p:nvPr>
        </p:nvSpPr>
        <p:spPr>
          <a:xfrm>
            <a:off x="285115" y="2388235"/>
            <a:ext cx="8585835" cy="1691640"/>
          </a:xfrm>
        </p:spPr>
        <p:txBody>
          <a:bodyPr wrap="square" anchor="t">
            <a:spAutoFit/>
          </a:bodyPr>
          <a:p>
            <a:pPr eaLnBrk="1" hangingPunct="1"/>
            <a:r>
              <a:rPr lang="en-US" altLang="x-none" sz="2600" dirty="0">
                <a:ea typeface="宋体" panose="02010600030101010101" pitchFamily="2" charset="-122"/>
              </a:rPr>
              <a:t>A </a:t>
            </a:r>
            <a:r>
              <a:rPr lang="en-US" altLang="zh-CN" sz="2600" b="1" i="1" dirty="0">
                <a:solidFill>
                  <a:schemeClr val="accent2"/>
                </a:solidFill>
              </a:rPr>
              <a:t>transaction</a:t>
            </a:r>
            <a:r>
              <a:rPr lang="en-US" altLang="x-none" sz="2600" dirty="0">
                <a:ea typeface="宋体" panose="02010600030101010101" pitchFamily="2" charset="-122"/>
              </a:rPr>
              <a:t> is a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means to package together a number of database operations performed by a process</a:t>
            </a:r>
            <a:r>
              <a:rPr lang="en-US" altLang="x-none" sz="2600" dirty="0">
                <a:ea typeface="宋体" panose="02010600030101010101" pitchFamily="2" charset="-122"/>
              </a:rPr>
              <a:t>, so the database system can provide several guarantees, called the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 ACID</a:t>
            </a:r>
            <a:r>
              <a:rPr lang="en-US" altLang="x-none" sz="2600" dirty="0">
                <a:ea typeface="宋体" panose="02010600030101010101" pitchFamily="2" charset="-122"/>
              </a:rPr>
              <a:t> properties.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285115" y="4354195"/>
            <a:ext cx="858583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600" dirty="0"/>
              <a:t>A </a:t>
            </a:r>
            <a:r>
              <a:rPr lang="en-US" altLang="zh-CN" sz="2600" b="1" i="1" dirty="0">
                <a:solidFill>
                  <a:schemeClr val="accent2"/>
                </a:solidFill>
              </a:rPr>
              <a:t>transaction </a:t>
            </a:r>
            <a:r>
              <a:rPr lang="en-US" sz="2600" dirty="0"/>
              <a:t>symbolizes </a:t>
            </a:r>
            <a:r>
              <a:rPr lang="en-US" sz="2600" dirty="0">
                <a:solidFill>
                  <a:srgbClr val="FF0000"/>
                </a:solidFill>
              </a:rPr>
              <a:t>a unit of work performed within a database management system against a database</a:t>
            </a:r>
            <a:r>
              <a:rPr lang="en-US" sz="2600" dirty="0"/>
              <a:t>, and treated in a coherent and reliable way independent of other transactions.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3</a:t>
            </a:r>
            <a:r>
              <a:rPr lang="zh-CN" altLang="en-US" sz="4000" b="1">
                <a:solidFill>
                  <a:srgbClr val="CC0000"/>
                </a:solidFill>
              </a:rPr>
              <a:t>、</a:t>
            </a:r>
            <a:r>
              <a:rPr lang="en-US" altLang="zh-CN" sz="4000" b="1">
                <a:solidFill>
                  <a:srgbClr val="CC0000"/>
                </a:solidFill>
              </a:rPr>
              <a:t>Durability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0" y="1981200"/>
            <a:ext cx="8839200" cy="3230245"/>
          </a:xfrm>
        </p:spPr>
        <p:txBody>
          <a:bodyPr wrap="square" anchor="t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</a:rPr>
              <a:t>The system must ensure that</a:t>
            </a:r>
            <a:r>
              <a:rPr lang="en-US" altLang="zh-CN" sz="2800" b="1" dirty="0"/>
              <a:t> once a transaction </a:t>
            </a:r>
            <a:r>
              <a:rPr lang="en-US" altLang="zh-CN" sz="2800" b="1" dirty="0">
                <a:solidFill>
                  <a:srgbClr val="000099"/>
                </a:solidFill>
              </a:rPr>
              <a:t>commits</a:t>
            </a:r>
            <a:r>
              <a:rPr lang="en-US" altLang="zh-CN" sz="2800" b="1" dirty="0"/>
              <a:t>, its </a:t>
            </a:r>
            <a:r>
              <a:rPr lang="en-US" altLang="zh-CN" sz="2800" b="1" dirty="0">
                <a:solidFill>
                  <a:srgbClr val="000099"/>
                </a:solidFill>
              </a:rPr>
              <a:t>effect</a:t>
            </a:r>
            <a:r>
              <a:rPr lang="en-US" altLang="zh-CN" sz="2800" b="1" dirty="0"/>
              <a:t> on the database state is </a:t>
            </a:r>
            <a:r>
              <a:rPr lang="en-US" altLang="zh-CN" sz="2800" b="1" dirty="0">
                <a:solidFill>
                  <a:srgbClr val="000099"/>
                </a:solidFill>
              </a:rPr>
              <a:t>not lost</a:t>
            </a:r>
            <a:r>
              <a:rPr lang="en-US" altLang="zh-CN" sz="2800" b="1" dirty="0"/>
              <a:t> in spite of subsequent failures</a:t>
            </a:r>
            <a:endParaRPr lang="en-US" altLang="zh-CN" sz="2800" b="1" dirty="0"/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Not true of ordinary programs.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lvl="1">
              <a:spcBef>
                <a:spcPct val="50000"/>
              </a:spcBef>
            </a:pPr>
            <a:r>
              <a:rPr lang="en-US" altLang="zh-CN" sz="2400" b="1" dirty="0"/>
              <a:t>A </a:t>
            </a:r>
            <a:r>
              <a:rPr lang="en-US" altLang="zh-CN" sz="2400" b="1" dirty="0">
                <a:solidFill>
                  <a:srgbClr val="CC0000"/>
                </a:solidFill>
              </a:rPr>
              <a:t>media failure</a:t>
            </a:r>
            <a:r>
              <a:rPr lang="en-US" altLang="zh-CN" sz="2400" b="1" dirty="0"/>
              <a:t> after a program successfully terminates could cause the </a:t>
            </a:r>
            <a:r>
              <a:rPr lang="en-US" altLang="zh-CN" sz="2400" b="1" dirty="0">
                <a:solidFill>
                  <a:srgbClr val="CC0000"/>
                </a:solidFill>
              </a:rPr>
              <a:t>file system to be restored to a state that preceded the program’s execution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Implementing Durability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304800" y="1447800"/>
            <a:ext cx="8610600" cy="4572000"/>
          </a:xfrm>
        </p:spPr>
        <p:txBody>
          <a:bodyPr wrap="square" anchor="t"/>
          <a:p>
            <a:r>
              <a:rPr lang="en-US" altLang="zh-CN" sz="2800" b="1" dirty="0">
                <a:solidFill>
                  <a:srgbClr val="006600"/>
                </a:solidFill>
              </a:rPr>
              <a:t>Database stored </a:t>
            </a:r>
            <a:r>
              <a:rPr lang="en-US" altLang="zh-CN" sz="2800" b="1" dirty="0">
                <a:solidFill>
                  <a:srgbClr val="FF0000"/>
                </a:solidFill>
              </a:rPr>
              <a:t>redundantly </a:t>
            </a:r>
            <a:r>
              <a:rPr lang="en-US" altLang="zh-CN" sz="2800" b="1" dirty="0"/>
              <a:t>on </a:t>
            </a:r>
            <a:r>
              <a:rPr lang="en-US" altLang="zh-CN" sz="2800" b="1" dirty="0">
                <a:solidFill>
                  <a:srgbClr val="000099"/>
                </a:solidFill>
              </a:rPr>
              <a:t>mass storage devices</a:t>
            </a:r>
            <a:r>
              <a:rPr lang="en-US" altLang="zh-CN" sz="2800" b="1" dirty="0"/>
              <a:t> to protect against </a:t>
            </a:r>
            <a:r>
              <a:rPr lang="en-US" altLang="zh-CN" sz="2800" b="1" dirty="0">
                <a:solidFill>
                  <a:srgbClr val="000099"/>
                </a:solidFill>
              </a:rPr>
              <a:t>media failure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</a:rPr>
              <a:t>Architecture of mass storage devices</a:t>
            </a:r>
            <a:r>
              <a:rPr lang="en-US" altLang="zh-CN" sz="2800" b="1" dirty="0"/>
              <a:t> affects </a:t>
            </a:r>
            <a:r>
              <a:rPr lang="en-US" altLang="zh-CN" sz="2800" b="1" dirty="0">
                <a:solidFill>
                  <a:srgbClr val="000099"/>
                </a:solidFill>
              </a:rPr>
              <a:t>type of media failures</a:t>
            </a:r>
            <a:r>
              <a:rPr lang="en-US" altLang="zh-CN" sz="2800" b="1" dirty="0"/>
              <a:t> that can be tolerated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</a:rPr>
              <a:t>Related to Availability:</a:t>
            </a:r>
            <a:r>
              <a:rPr lang="en-US" altLang="zh-CN" sz="2800" b="1" dirty="0"/>
              <a:t>  extent to which a (possibly distributed) system can </a:t>
            </a:r>
            <a:r>
              <a:rPr lang="en-US" altLang="zh-CN" sz="2800" b="1" dirty="0">
                <a:solidFill>
                  <a:srgbClr val="000099"/>
                </a:solidFill>
              </a:rPr>
              <a:t>provide service despite failure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lvl="2">
              <a:spcBef>
                <a:spcPct val="50000"/>
              </a:spcBef>
            </a:pPr>
            <a:r>
              <a:rPr lang="en-US" altLang="zh-CN" b="1" dirty="0"/>
              <a:t>Non-stop DBMS (</a:t>
            </a:r>
            <a:r>
              <a:rPr lang="en-US" altLang="zh-CN" b="1" dirty="0">
                <a:solidFill>
                  <a:srgbClr val="FF0000"/>
                </a:solidFill>
              </a:rPr>
              <a:t>mirrored disks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 lvl="2">
              <a:spcBef>
                <a:spcPct val="25000"/>
              </a:spcBef>
            </a:pPr>
            <a:r>
              <a:rPr lang="en-US" altLang="zh-CN" b="1" dirty="0"/>
              <a:t>Recovery based DBMS (</a:t>
            </a:r>
            <a:r>
              <a:rPr lang="en-US" altLang="zh-CN" b="1" dirty="0">
                <a:solidFill>
                  <a:srgbClr val="FF0000"/>
                </a:solidFill>
              </a:rPr>
              <a:t>log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09600" y="153670"/>
            <a:ext cx="7772400" cy="6858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4</a:t>
            </a:r>
            <a:r>
              <a:rPr lang="zh-CN" altLang="en-US" sz="4000" b="1">
                <a:solidFill>
                  <a:srgbClr val="CC0000"/>
                </a:solidFill>
              </a:rPr>
              <a:t>、</a:t>
            </a:r>
            <a:r>
              <a:rPr lang="en-US" altLang="zh-CN" sz="4000" b="1">
                <a:solidFill>
                  <a:srgbClr val="CC0000"/>
                </a:solidFill>
              </a:rPr>
              <a:t>Isolation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xfrm>
            <a:off x="533400" y="990600"/>
            <a:ext cx="8077200" cy="2516188"/>
          </a:xfrm>
        </p:spPr>
        <p:txBody>
          <a:bodyPr wrap="square" anchor="t"/>
          <a:p>
            <a:r>
              <a:rPr lang="en-US" altLang="zh-CN" sz="2400" b="1" dirty="0">
                <a:solidFill>
                  <a:srgbClr val="FF0000"/>
                </a:solidFill>
              </a:rPr>
              <a:t>Serial Execution</a:t>
            </a:r>
            <a:r>
              <a:rPr lang="en-US" altLang="zh-CN" sz="2400" b="1" dirty="0">
                <a:solidFill>
                  <a:srgbClr val="006600"/>
                </a:solidFill>
              </a:rPr>
              <a:t>:</a:t>
            </a:r>
            <a:r>
              <a:rPr lang="en-US" altLang="zh-CN" sz="2400" b="1" dirty="0"/>
              <a:t>  transactions execute in sequence </a:t>
            </a:r>
            <a:endParaRPr lang="en-US" altLang="zh-CN" sz="2400" b="1" dirty="0"/>
          </a:p>
          <a:p>
            <a:pPr lvl="1">
              <a:spcBef>
                <a:spcPct val="35000"/>
              </a:spcBef>
            </a:pPr>
            <a:r>
              <a:rPr lang="en-US" altLang="zh-CN" sz="2200" b="1" dirty="0">
                <a:solidFill>
                  <a:srgbClr val="000099"/>
                </a:solidFill>
              </a:rPr>
              <a:t>Each one starts after the previous one completes.</a:t>
            </a:r>
            <a:endParaRPr lang="en-US" altLang="zh-CN" sz="2200" b="1" dirty="0">
              <a:solidFill>
                <a:srgbClr val="000099"/>
              </a:solidFill>
            </a:endParaRPr>
          </a:p>
          <a:p>
            <a:pPr lvl="2">
              <a:spcBef>
                <a:spcPct val="35000"/>
              </a:spcBef>
            </a:pPr>
            <a:r>
              <a:rPr lang="en-US" altLang="zh-CN" sz="2000" b="1" dirty="0"/>
              <a:t>Execution of one transaction is not affected by the operations of another since they do not overlap in time</a:t>
            </a:r>
            <a:endParaRPr lang="en-US" altLang="zh-CN" sz="2000" b="1" dirty="0"/>
          </a:p>
          <a:p>
            <a:pPr lvl="1">
              <a:spcBef>
                <a:spcPct val="35000"/>
              </a:spcBef>
            </a:pPr>
            <a:r>
              <a:rPr lang="en-US" altLang="zh-CN" sz="2200" b="1" dirty="0">
                <a:solidFill>
                  <a:srgbClr val="000099"/>
                </a:solidFill>
              </a:rPr>
              <a:t>The execution of each transaction is </a:t>
            </a:r>
            <a:r>
              <a:rPr lang="en-US" altLang="zh-CN" sz="2200" b="1" dirty="0"/>
              <a:t>isolated</a:t>
            </a:r>
            <a:r>
              <a:rPr lang="en-US" altLang="zh-CN" sz="2200" b="1" dirty="0">
                <a:solidFill>
                  <a:srgbClr val="000099"/>
                </a:solidFill>
              </a:rPr>
              <a:t> from   all others.</a:t>
            </a:r>
            <a:endParaRPr lang="en-US" altLang="zh-CN" sz="2200" b="1" dirty="0">
              <a:solidFill>
                <a:srgbClr val="000099"/>
              </a:solidFill>
            </a:endParaRPr>
          </a:p>
        </p:txBody>
      </p:sp>
      <p:sp>
        <p:nvSpPr>
          <p:cNvPr id="24581" name="Rectangle 3"/>
          <p:cNvSpPr>
            <a:spLocks noGrp="1"/>
          </p:cNvSpPr>
          <p:nvPr/>
        </p:nvSpPr>
        <p:spPr>
          <a:xfrm>
            <a:off x="508000" y="3659188"/>
            <a:ext cx="8077200" cy="2362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2400" b="1">
                <a:solidFill>
                  <a:srgbClr val="006600"/>
                </a:solidFill>
                <a:latin typeface="Arial" panose="020B0604020202020204" pitchFamily="34" charset="0"/>
              </a:rPr>
              <a:t>If the initial database state and all transactions are consistent</a:t>
            </a:r>
            <a:r>
              <a:rPr lang="en-US" altLang="zh-CN" sz="2400" b="1">
                <a:latin typeface="Arial" panose="020B0604020202020204" pitchFamily="34" charset="0"/>
              </a:rPr>
              <a:t>, then the 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</a:rPr>
              <a:t>final database state will be consistent</a:t>
            </a:r>
            <a:r>
              <a:rPr lang="en-US" altLang="zh-CN" sz="2400" b="1">
                <a:latin typeface="Arial" panose="020B0604020202020204" pitchFamily="34" charset="0"/>
              </a:rPr>
              <a:t> and will 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</a:rPr>
              <a:t>accurately reflect</a:t>
            </a:r>
            <a:r>
              <a:rPr lang="en-US" altLang="zh-CN" sz="2400" b="1">
                <a:latin typeface="Arial" panose="020B0604020202020204" pitchFamily="34" charset="0"/>
              </a:rPr>
              <a:t> the real-world state, </a:t>
            </a:r>
            <a:r>
              <a:rPr lang="en-US" altLang="zh-CN" sz="2400" b="1" i="1">
                <a:latin typeface="Arial" panose="020B0604020202020204" pitchFamily="34" charset="0"/>
              </a:rPr>
              <a:t>but</a:t>
            </a:r>
            <a:endParaRPr lang="en-US" altLang="zh-CN" sz="2400" b="1" i="1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Serial execution</a:t>
            </a:r>
            <a:r>
              <a:rPr lang="en-US" altLang="zh-CN" sz="2400" b="1">
                <a:latin typeface="Arial" panose="020B0604020202020204" pitchFamily="34" charset="0"/>
              </a:rPr>
              <a:t> is inadequate from a 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</a:rPr>
              <a:t>performance</a:t>
            </a:r>
            <a:r>
              <a:rPr lang="en-US" altLang="zh-CN" sz="2400" b="1">
                <a:latin typeface="Arial" panose="020B0604020202020204" pitchFamily="34" charset="0"/>
              </a:rPr>
              <a:t> perspective</a:t>
            </a:r>
            <a:endParaRPr lang="en-US" altLang="zh-CN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ldLvl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7650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Isolation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7651" name="Rectangle 1027"/>
          <p:cNvSpPr>
            <a:spLocks noGrp="1"/>
          </p:cNvSpPr>
          <p:nvPr>
            <p:ph type="body"/>
          </p:nvPr>
        </p:nvSpPr>
        <p:spPr>
          <a:xfrm>
            <a:off x="381000" y="1373188"/>
            <a:ext cx="8458200" cy="4724400"/>
          </a:xfrm>
        </p:spPr>
        <p:txBody>
          <a:bodyPr wrap="square" anchor="t"/>
          <a:p>
            <a:r>
              <a:rPr lang="en-US" altLang="zh-CN" sz="2400" b="1" dirty="0">
                <a:solidFill>
                  <a:srgbClr val="FF0000"/>
                </a:solidFill>
              </a:rPr>
              <a:t>Concurrent execution</a:t>
            </a:r>
            <a:r>
              <a:rPr lang="en-US" altLang="zh-CN" sz="2400" b="1" dirty="0">
                <a:solidFill>
                  <a:srgbClr val="006600"/>
                </a:solidFill>
              </a:rPr>
              <a:t> offers performance benefits: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A computer system has multiple resources</a:t>
            </a:r>
            <a:r>
              <a:rPr lang="en-US" altLang="zh-CN" sz="2400" b="1" dirty="0"/>
              <a:t> capable of executing independently (</a:t>
            </a:r>
            <a:r>
              <a:rPr lang="en-US" altLang="zh-CN" sz="2400" b="1" i="1" dirty="0"/>
              <a:t>e.g.,</a:t>
            </a:r>
            <a:r>
              <a:rPr lang="en-US" altLang="zh-CN" sz="2400" b="1" dirty="0"/>
              <a:t> cpu’s, I/O devices), </a:t>
            </a:r>
            <a:r>
              <a:rPr lang="en-US" altLang="zh-CN" sz="2400" b="1" i="1" dirty="0"/>
              <a:t>but</a:t>
            </a:r>
            <a:endParaRPr lang="en-US" altLang="zh-CN" sz="2400" b="1" i="1" dirty="0"/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A transaction typically uses only one resource at a time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/>
              <a:t>Hence, </a:t>
            </a:r>
            <a:r>
              <a:rPr lang="en-US" altLang="zh-CN" sz="2400" b="1" dirty="0">
                <a:solidFill>
                  <a:srgbClr val="000099"/>
                </a:solidFill>
              </a:rPr>
              <a:t>only concurrently executing transactions</a:t>
            </a:r>
            <a:r>
              <a:rPr lang="en-US" altLang="zh-CN" sz="2400" b="1" dirty="0"/>
              <a:t>  can make effective use of the system</a:t>
            </a:r>
            <a:endParaRPr lang="en-US" altLang="zh-CN" sz="2400" b="1" dirty="0"/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Concurrently executing transactions</a:t>
            </a:r>
            <a:r>
              <a:rPr lang="en-US" altLang="zh-CN" sz="2400" b="1" dirty="0"/>
              <a:t> yield interleaved schedules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4"/>
          <p:cNvSpPr txBox="1">
            <a:spLocks noGrp="1"/>
          </p:cNvSpPr>
          <p:nvPr/>
        </p:nvSpPr>
        <p:spPr>
          <a:xfrm>
            <a:off x="7042785" y="6439535"/>
            <a:ext cx="1905000" cy="2660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8674" name="Rectangle 1026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934200" cy="6096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Concurrent Execution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8675" name="Oval 1031"/>
          <p:cNvSpPr/>
          <p:nvPr/>
        </p:nvSpPr>
        <p:spPr>
          <a:xfrm>
            <a:off x="1795463" y="1778000"/>
            <a:ext cx="1393825" cy="8620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dirty="0">
                <a:latin typeface="Times New Roman" panose="02020603050405020304" pitchFamily="2" charset="0"/>
              </a:rPr>
              <a:t>T</a:t>
            </a:r>
            <a:r>
              <a:rPr lang="en-US" altLang="zh-CN" baseline="-25000" dirty="0">
                <a:latin typeface="Times New Roman" panose="02020603050405020304" pitchFamily="2" charset="0"/>
              </a:rPr>
              <a:t>1</a:t>
            </a:r>
            <a:endParaRPr lang="en-US" altLang="zh-CN" baseline="-25000" dirty="0">
              <a:latin typeface="Times New Roman" panose="02020603050405020304" pitchFamily="2" charset="0"/>
            </a:endParaRPr>
          </a:p>
        </p:txBody>
      </p:sp>
      <p:sp>
        <p:nvSpPr>
          <p:cNvPr id="28676" name="Rectangle 1036"/>
          <p:cNvSpPr/>
          <p:nvPr/>
        </p:nvSpPr>
        <p:spPr>
          <a:xfrm>
            <a:off x="3200400" y="2667000"/>
            <a:ext cx="709613" cy="7096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8678" name="Text Box 1040"/>
          <p:cNvSpPr txBox="1"/>
          <p:nvPr/>
        </p:nvSpPr>
        <p:spPr>
          <a:xfrm>
            <a:off x="990600" y="2971800"/>
            <a:ext cx="20066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local computation</a:t>
            </a:r>
            <a:endParaRPr lang="en-US" altLang="zh-CN" sz="2000" dirty="0">
              <a:latin typeface="Times New Roman" panose="02020603050405020304" pitchFamily="2" charset="0"/>
            </a:endParaRPr>
          </a:p>
        </p:txBody>
      </p:sp>
      <p:sp>
        <p:nvSpPr>
          <p:cNvPr id="28679" name="Text Box 1042"/>
          <p:cNvSpPr txBox="1"/>
          <p:nvPr/>
        </p:nvSpPr>
        <p:spPr>
          <a:xfrm>
            <a:off x="5029200" y="1371600"/>
            <a:ext cx="26336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sequence of db 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operations output by  T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1</a:t>
            </a:r>
            <a:endParaRPr lang="en-US" altLang="zh-CN" sz="2000" baseline="-25000" dirty="0">
              <a:latin typeface="Times New Roman" panose="02020603050405020304" pitchFamily="2" charset="0"/>
            </a:endParaRPr>
          </a:p>
        </p:txBody>
      </p:sp>
      <p:sp>
        <p:nvSpPr>
          <p:cNvPr id="28680" name="Text Box 1044"/>
          <p:cNvSpPr txBox="1"/>
          <p:nvPr/>
        </p:nvSpPr>
        <p:spPr>
          <a:xfrm>
            <a:off x="3201670" y="1801813"/>
            <a:ext cx="11684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1,1</a:t>
            </a:r>
            <a:r>
              <a:rPr lang="en-US" altLang="zh-CN" sz="2000" dirty="0">
                <a:latin typeface="Times New Roman" panose="02020603050405020304" pitchFamily="2" charset="0"/>
              </a:rPr>
              <a:t> 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1.2</a:t>
            </a:r>
            <a:endParaRPr lang="en-US" altLang="zh-CN" sz="2000" baseline="-25000" dirty="0">
              <a:latin typeface="Times New Roman" panose="02020603050405020304" pitchFamily="2" charset="0"/>
            </a:endParaRPr>
          </a:p>
        </p:txBody>
      </p:sp>
      <p:sp>
        <p:nvSpPr>
          <p:cNvPr id="28682" name="Line 1048"/>
          <p:cNvSpPr/>
          <p:nvPr/>
        </p:nvSpPr>
        <p:spPr>
          <a:xfrm>
            <a:off x="3201670" y="2209800"/>
            <a:ext cx="129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5800" y="2209800"/>
            <a:ext cx="3886200" cy="2590800"/>
            <a:chOff x="7080" y="3480"/>
            <a:chExt cx="6120" cy="4080"/>
          </a:xfrm>
        </p:grpSpPr>
        <p:sp>
          <p:nvSpPr>
            <p:cNvPr id="28677" name="Rectangle 1038"/>
            <p:cNvSpPr/>
            <p:nvPr/>
          </p:nvSpPr>
          <p:spPr>
            <a:xfrm>
              <a:off x="10680" y="4680"/>
              <a:ext cx="2520" cy="28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imes New Roman" panose="02020603050405020304" pitchFamily="2" charset="0"/>
                </a:rPr>
                <a:t>DBMS</a:t>
              </a:r>
              <a:endParaRPr lang="en-US" altLang="zh-CN" dirty="0">
                <a:latin typeface="Times New Roman" panose="02020603050405020304" pitchFamily="2" charset="0"/>
              </a:endParaRPr>
            </a:p>
          </p:txBody>
        </p:sp>
        <p:sp>
          <p:nvSpPr>
            <p:cNvPr id="28683" name="Line 1050"/>
            <p:cNvSpPr/>
            <p:nvPr/>
          </p:nvSpPr>
          <p:spPr>
            <a:xfrm>
              <a:off x="7080" y="3480"/>
              <a:ext cx="0" cy="23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8684" name="Line 1051"/>
            <p:cNvSpPr/>
            <p:nvPr/>
          </p:nvSpPr>
          <p:spPr>
            <a:xfrm>
              <a:off x="7080" y="5880"/>
              <a:ext cx="3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28685" name="Line 1054"/>
          <p:cNvSpPr/>
          <p:nvPr/>
        </p:nvSpPr>
        <p:spPr>
          <a:xfrm flipH="1">
            <a:off x="4343400" y="1828800"/>
            <a:ext cx="762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8686" name="Line 1057"/>
          <p:cNvSpPr/>
          <p:nvPr/>
        </p:nvSpPr>
        <p:spPr>
          <a:xfrm flipV="1">
            <a:off x="1752600" y="2743200"/>
            <a:ext cx="1295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8687" name="Line 1058"/>
          <p:cNvSpPr/>
          <p:nvPr/>
        </p:nvSpPr>
        <p:spPr>
          <a:xfrm>
            <a:off x="3048000" y="2438400"/>
            <a:ext cx="304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8688" name="Text Box 1061"/>
          <p:cNvSpPr txBox="1"/>
          <p:nvPr/>
        </p:nvSpPr>
        <p:spPr>
          <a:xfrm>
            <a:off x="306705" y="685800"/>
            <a:ext cx="1303338" cy="18034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anchor="t">
            <a:spAutoFit/>
          </a:bodyPr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begin trans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1,1</a:t>
            </a:r>
            <a:endParaRPr lang="en-US" altLang="zh-CN" sz="2000" baseline="-25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1,2</a:t>
            </a:r>
            <a:endParaRPr lang="en-US" altLang="zh-CN" sz="2000" baseline="-25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commit</a:t>
            </a:r>
            <a:endParaRPr lang="en-US" altLang="zh-CN" sz="2000" dirty="0">
              <a:latin typeface="Times New Roman" panose="02020603050405020304" pitchFamily="2" charset="0"/>
            </a:endParaRPr>
          </a:p>
        </p:txBody>
      </p:sp>
      <p:sp>
        <p:nvSpPr>
          <p:cNvPr id="28689" name="Line 1062"/>
          <p:cNvSpPr/>
          <p:nvPr/>
        </p:nvSpPr>
        <p:spPr>
          <a:xfrm>
            <a:off x="1295400" y="1524000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4"/>
          <p:cNvSpPr txBox="1">
            <a:spLocks noGrp="1"/>
          </p:cNvSpPr>
          <p:nvPr/>
        </p:nvSpPr>
        <p:spPr>
          <a:xfrm>
            <a:off x="7014845" y="6435090"/>
            <a:ext cx="1905000" cy="3498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29698" name="Rectangle 1026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934200" cy="6096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Concurrent Execution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29699" name="Oval 1031"/>
          <p:cNvSpPr/>
          <p:nvPr/>
        </p:nvSpPr>
        <p:spPr>
          <a:xfrm>
            <a:off x="1795463" y="1778000"/>
            <a:ext cx="1393825" cy="8620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dirty="0">
                <a:latin typeface="Times New Roman" panose="02020603050405020304" pitchFamily="2" charset="0"/>
              </a:rPr>
              <a:t>T</a:t>
            </a:r>
            <a:r>
              <a:rPr lang="en-US" altLang="zh-CN" baseline="-25000" dirty="0">
                <a:latin typeface="Times New Roman" panose="02020603050405020304" pitchFamily="2" charset="0"/>
              </a:rPr>
              <a:t>1</a:t>
            </a:r>
            <a:endParaRPr lang="en-US" altLang="zh-CN" baseline="-25000" dirty="0">
              <a:latin typeface="Times New Roman" panose="02020603050405020304" pitchFamily="2" charset="0"/>
            </a:endParaRPr>
          </a:p>
        </p:txBody>
      </p:sp>
      <p:sp>
        <p:nvSpPr>
          <p:cNvPr id="29700" name="Oval 1035"/>
          <p:cNvSpPr/>
          <p:nvPr/>
        </p:nvSpPr>
        <p:spPr>
          <a:xfrm>
            <a:off x="1752600" y="4114800"/>
            <a:ext cx="1411288" cy="8747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dirty="0">
                <a:latin typeface="Times New Roman" panose="02020603050405020304" pitchFamily="2" charset="0"/>
              </a:rPr>
              <a:t>T</a:t>
            </a:r>
            <a:r>
              <a:rPr lang="en-US" altLang="zh-CN" baseline="-25000" dirty="0">
                <a:latin typeface="Times New Roman" panose="02020603050405020304" pitchFamily="2" charset="0"/>
              </a:rPr>
              <a:t>2</a:t>
            </a:r>
            <a:endParaRPr lang="en-US" altLang="zh-CN" baseline="-25000" dirty="0">
              <a:latin typeface="Times New Roman" panose="02020603050405020304" pitchFamily="2" charset="0"/>
            </a:endParaRPr>
          </a:p>
        </p:txBody>
      </p:sp>
      <p:sp>
        <p:nvSpPr>
          <p:cNvPr id="29701" name="Rectangle 1036"/>
          <p:cNvSpPr/>
          <p:nvPr/>
        </p:nvSpPr>
        <p:spPr>
          <a:xfrm>
            <a:off x="3200400" y="2667000"/>
            <a:ext cx="709613" cy="7096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9702" name="Rectangle 1037"/>
          <p:cNvSpPr/>
          <p:nvPr/>
        </p:nvSpPr>
        <p:spPr>
          <a:xfrm>
            <a:off x="3124200" y="5105400"/>
            <a:ext cx="754063" cy="7540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7656" name="Rectangle 1038"/>
          <p:cNvSpPr/>
          <p:nvPr/>
        </p:nvSpPr>
        <p:spPr>
          <a:xfrm>
            <a:off x="6781800" y="2971800"/>
            <a:ext cx="1600200" cy="1828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dirty="0">
                <a:latin typeface="Times New Roman" panose="02020603050405020304" pitchFamily="2" charset="0"/>
              </a:rPr>
              <a:t>DBMS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  <p:sp>
        <p:nvSpPr>
          <p:cNvPr id="29704" name="Text Box 1040"/>
          <p:cNvSpPr txBox="1"/>
          <p:nvPr/>
        </p:nvSpPr>
        <p:spPr>
          <a:xfrm>
            <a:off x="990600" y="2971800"/>
            <a:ext cx="20066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local computation</a:t>
            </a:r>
            <a:endParaRPr lang="en-US" altLang="zh-CN" sz="2000" dirty="0">
              <a:latin typeface="Times New Roman" panose="02020603050405020304" pitchFamily="2" charset="0"/>
            </a:endParaRPr>
          </a:p>
        </p:txBody>
      </p:sp>
      <p:sp>
        <p:nvSpPr>
          <p:cNvPr id="29705" name="Text Box 1041"/>
          <p:cNvSpPr txBox="1"/>
          <p:nvPr/>
        </p:nvSpPr>
        <p:spPr>
          <a:xfrm>
            <a:off x="1141413" y="6038215"/>
            <a:ext cx="16541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local variables</a:t>
            </a:r>
            <a:endParaRPr lang="en-US" altLang="zh-CN" sz="2000" dirty="0">
              <a:latin typeface="Times New Roman" panose="02020603050405020304" pitchFamily="2" charset="0"/>
            </a:endParaRPr>
          </a:p>
        </p:txBody>
      </p:sp>
      <p:sp>
        <p:nvSpPr>
          <p:cNvPr id="27659" name="Text Box 1047"/>
          <p:cNvSpPr txBox="1"/>
          <p:nvPr/>
        </p:nvSpPr>
        <p:spPr>
          <a:xfrm>
            <a:off x="4530725" y="3204845"/>
            <a:ext cx="2216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2" charset="0"/>
              </a:rPr>
              <a:t>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1,1</a:t>
            </a:r>
            <a:r>
              <a:rPr lang="en-US" altLang="zh-CN" sz="2000" dirty="0">
                <a:latin typeface="Times New Roman" panose="02020603050405020304" pitchFamily="2" charset="0"/>
              </a:rPr>
              <a:t> 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2,1</a:t>
            </a:r>
            <a:r>
              <a:rPr lang="en-US" altLang="zh-CN" sz="2000" dirty="0">
                <a:latin typeface="Times New Roman" panose="02020603050405020304" pitchFamily="2" charset="0"/>
              </a:rPr>
              <a:t> 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2.2</a:t>
            </a:r>
            <a:r>
              <a:rPr lang="en-US" altLang="zh-CN" sz="2000" dirty="0">
                <a:latin typeface="Times New Roman" panose="02020603050405020304" pitchFamily="2" charset="0"/>
              </a:rPr>
              <a:t> 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1.2</a:t>
            </a:r>
            <a:endParaRPr lang="en-US" altLang="zh-CN" sz="2000" baseline="-25000" dirty="0">
              <a:latin typeface="Times New Roman" panose="02020603050405020304" pitchFamily="2" charset="0"/>
            </a:endParaRPr>
          </a:p>
        </p:txBody>
      </p:sp>
      <p:sp>
        <p:nvSpPr>
          <p:cNvPr id="27660" name="Line 1050"/>
          <p:cNvSpPr/>
          <p:nvPr/>
        </p:nvSpPr>
        <p:spPr>
          <a:xfrm>
            <a:off x="4460875" y="2209800"/>
            <a:ext cx="0" cy="2362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7661" name="Line 1051"/>
          <p:cNvSpPr/>
          <p:nvPr/>
        </p:nvSpPr>
        <p:spPr>
          <a:xfrm>
            <a:off x="4495800" y="37338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7662" name="Text Box 1052"/>
          <p:cNvSpPr txBox="1"/>
          <p:nvPr/>
        </p:nvSpPr>
        <p:spPr>
          <a:xfrm>
            <a:off x="5335905" y="1400175"/>
            <a:ext cx="344043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dirty="0">
                <a:latin typeface="Times New Roman" panose="02020603050405020304" pitchFamily="2" charset="0"/>
              </a:rPr>
              <a:t>interleaved sequence of db</a:t>
            </a:r>
            <a:endParaRPr lang="en-US" altLang="zh-CN" sz="2400" dirty="0">
              <a:latin typeface="Times New Roman" panose="02020603050405020304" pitchFamily="2" charset="0"/>
            </a:endParaRPr>
          </a:p>
          <a:p>
            <a:pPr eaLnBrk="0" hangingPunct="0"/>
            <a:r>
              <a:rPr lang="en-US" altLang="zh-CN" sz="2400" dirty="0">
                <a:latin typeface="Times New Roman" panose="02020603050405020304" pitchFamily="2" charset="0"/>
              </a:rPr>
              <a:t>operations input to DBMS</a:t>
            </a:r>
            <a:endParaRPr lang="en-US" altLang="zh-CN" sz="2400" dirty="0">
              <a:latin typeface="Times New Roman" panose="02020603050405020304" pitchFamily="2" charset="0"/>
            </a:endParaRPr>
          </a:p>
        </p:txBody>
      </p:sp>
      <p:sp>
        <p:nvSpPr>
          <p:cNvPr id="29710" name="Line 1053"/>
          <p:cNvSpPr/>
          <p:nvPr/>
        </p:nvSpPr>
        <p:spPr>
          <a:xfrm flipV="1">
            <a:off x="2317115" y="5736590"/>
            <a:ext cx="960120" cy="30226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27664" name="组合 27663"/>
          <p:cNvGrpSpPr/>
          <p:nvPr/>
        </p:nvGrpSpPr>
        <p:grpSpPr>
          <a:xfrm>
            <a:off x="3188330" y="1802206"/>
            <a:ext cx="1273083" cy="3166669"/>
            <a:chOff x="99" y="678"/>
            <a:chExt cx="2005" cy="4986"/>
          </a:xfrm>
        </p:grpSpPr>
        <p:sp>
          <p:nvSpPr>
            <p:cNvPr id="29713" name="Text Box 1044"/>
            <p:cNvSpPr txBox="1"/>
            <p:nvPr/>
          </p:nvSpPr>
          <p:spPr>
            <a:xfrm>
              <a:off x="120" y="678"/>
              <a:ext cx="184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000" dirty="0">
                  <a:latin typeface="Times New Roman" panose="02020603050405020304" pitchFamily="2" charset="0"/>
                </a:rPr>
                <a:t>op</a:t>
              </a:r>
              <a:r>
                <a:rPr lang="en-US" altLang="zh-CN" sz="2000" baseline="-25000" dirty="0">
                  <a:latin typeface="Times New Roman" panose="02020603050405020304" pitchFamily="2" charset="0"/>
                </a:rPr>
                <a:t>1,1</a:t>
              </a:r>
              <a:r>
                <a:rPr lang="en-US" altLang="zh-CN" sz="2000" dirty="0">
                  <a:latin typeface="Times New Roman" panose="02020603050405020304" pitchFamily="2" charset="0"/>
                </a:rPr>
                <a:t> op</a:t>
              </a:r>
              <a:r>
                <a:rPr lang="en-US" altLang="zh-CN" sz="2000" baseline="-25000" dirty="0">
                  <a:latin typeface="Times New Roman" panose="02020603050405020304" pitchFamily="2" charset="0"/>
                </a:rPr>
                <a:t>1.2</a:t>
              </a:r>
              <a:endParaRPr lang="en-US" altLang="zh-CN" sz="2000" baseline="-25000" dirty="0">
                <a:latin typeface="Times New Roman" panose="02020603050405020304" pitchFamily="2" charset="0"/>
              </a:endParaRPr>
            </a:p>
          </p:txBody>
        </p:sp>
        <p:sp>
          <p:nvSpPr>
            <p:cNvPr id="29714" name="Text Box 1045"/>
            <p:cNvSpPr txBox="1"/>
            <p:nvPr/>
          </p:nvSpPr>
          <p:spPr>
            <a:xfrm>
              <a:off x="99" y="5039"/>
              <a:ext cx="184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000" dirty="0">
                  <a:latin typeface="Times New Roman" panose="02020603050405020304" pitchFamily="2" charset="0"/>
                </a:rPr>
                <a:t>op</a:t>
              </a:r>
              <a:r>
                <a:rPr lang="en-US" altLang="zh-CN" sz="2000" baseline="-25000" dirty="0">
                  <a:latin typeface="Times New Roman" panose="02020603050405020304" pitchFamily="2" charset="0"/>
                </a:rPr>
                <a:t>2,1</a:t>
              </a:r>
              <a:r>
                <a:rPr lang="en-US" altLang="zh-CN" sz="2000" dirty="0">
                  <a:latin typeface="Times New Roman" panose="02020603050405020304" pitchFamily="2" charset="0"/>
                </a:rPr>
                <a:t> op</a:t>
              </a:r>
              <a:r>
                <a:rPr lang="en-US" altLang="zh-CN" sz="2000" baseline="-25000" dirty="0">
                  <a:latin typeface="Times New Roman" panose="02020603050405020304" pitchFamily="2" charset="0"/>
                </a:rPr>
                <a:t>2.2</a:t>
              </a:r>
              <a:endParaRPr lang="en-US" altLang="zh-CN" sz="2000" baseline="-25000" dirty="0">
                <a:latin typeface="Times New Roman" panose="02020603050405020304" pitchFamily="2" charset="0"/>
              </a:endParaRPr>
            </a:p>
          </p:txBody>
        </p:sp>
        <p:sp>
          <p:nvSpPr>
            <p:cNvPr id="29715" name="Line 1048"/>
            <p:cNvSpPr/>
            <p:nvPr/>
          </p:nvSpPr>
          <p:spPr>
            <a:xfrm>
              <a:off x="120" y="1320"/>
              <a:ext cx="19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16" name="Line 1049"/>
            <p:cNvSpPr/>
            <p:nvPr/>
          </p:nvSpPr>
          <p:spPr>
            <a:xfrm>
              <a:off x="119" y="5083"/>
              <a:ext cx="19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29718" name="Line 1057"/>
          <p:cNvSpPr/>
          <p:nvPr/>
        </p:nvSpPr>
        <p:spPr>
          <a:xfrm flipV="1">
            <a:off x="1752600" y="2743200"/>
            <a:ext cx="1295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9719" name="Line 1058"/>
          <p:cNvSpPr/>
          <p:nvPr/>
        </p:nvSpPr>
        <p:spPr>
          <a:xfrm>
            <a:off x="3048000" y="2438400"/>
            <a:ext cx="304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9720" name="Line 1059"/>
          <p:cNvSpPr/>
          <p:nvPr/>
        </p:nvSpPr>
        <p:spPr>
          <a:xfrm>
            <a:off x="2971800" y="48006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7674" name="Line 1060"/>
          <p:cNvSpPr/>
          <p:nvPr/>
        </p:nvSpPr>
        <p:spPr>
          <a:xfrm flipH="1">
            <a:off x="5748020" y="2274570"/>
            <a:ext cx="647065" cy="92519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9722" name="Text Box 1061"/>
          <p:cNvSpPr txBox="1"/>
          <p:nvPr/>
        </p:nvSpPr>
        <p:spPr>
          <a:xfrm>
            <a:off x="231140" y="685800"/>
            <a:ext cx="1303338" cy="18034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anchor="t">
            <a:spAutoFit/>
          </a:bodyPr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begin trans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1,1</a:t>
            </a:r>
            <a:endParaRPr lang="en-US" altLang="zh-CN" sz="2000" baseline="-25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op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1,2</a:t>
            </a:r>
            <a:endParaRPr lang="en-US" altLang="zh-CN" sz="2000" baseline="-25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commit</a:t>
            </a:r>
            <a:endParaRPr lang="en-US" altLang="zh-CN" sz="2000" dirty="0">
              <a:latin typeface="Times New Roman" panose="02020603050405020304" pitchFamily="2" charset="0"/>
            </a:endParaRPr>
          </a:p>
        </p:txBody>
      </p:sp>
      <p:sp>
        <p:nvSpPr>
          <p:cNvPr id="29723" name="Line 1062"/>
          <p:cNvSpPr/>
          <p:nvPr/>
        </p:nvSpPr>
        <p:spPr>
          <a:xfrm>
            <a:off x="1295400" y="1524000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9724" name="Text Box 1061"/>
          <p:cNvSpPr txBox="1"/>
          <p:nvPr/>
        </p:nvSpPr>
        <p:spPr>
          <a:xfrm>
            <a:off x="205740" y="3937000"/>
            <a:ext cx="1301750" cy="179863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anchor="t">
            <a:spAutoFit/>
          </a:bodyPr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begin trans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op</a:t>
            </a:r>
            <a:r>
              <a:rPr lang="zh-CN" altLang="en-US" sz="2000" baseline="-25000" dirty="0">
                <a:latin typeface="Times New Roman" panose="02020603050405020304" pitchFamily="2" charset="0"/>
              </a:rPr>
              <a:t>2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,1</a:t>
            </a:r>
            <a:endParaRPr lang="en-US" altLang="zh-CN" sz="2000" baseline="-25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op</a:t>
            </a:r>
            <a:r>
              <a:rPr lang="zh-CN" altLang="en-US" sz="2000" baseline="-25000" dirty="0">
                <a:latin typeface="Times New Roman" panose="02020603050405020304" pitchFamily="2" charset="0"/>
              </a:rPr>
              <a:t>2</a:t>
            </a:r>
            <a:r>
              <a:rPr lang="en-US" altLang="zh-CN" sz="2000" baseline="-25000" dirty="0">
                <a:latin typeface="Times New Roman" panose="02020603050405020304" pitchFamily="2" charset="0"/>
              </a:rPr>
              <a:t>,2</a:t>
            </a:r>
            <a:endParaRPr lang="en-US" altLang="zh-CN" sz="2000" baseline="-25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  ..</a:t>
            </a:r>
            <a:endParaRPr lang="en-US" altLang="zh-CN" sz="2000" dirty="0">
              <a:latin typeface="Times New Roman" panose="02020603050405020304" pitchFamily="2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2" charset="0"/>
              </a:rPr>
              <a:t>commit</a:t>
            </a:r>
            <a:endParaRPr lang="en-US" altLang="zh-CN" sz="2000" dirty="0">
              <a:latin typeface="Times New Roman" panose="02020603050405020304" pitchFamily="2" charset="0"/>
            </a:endParaRPr>
          </a:p>
        </p:txBody>
      </p:sp>
      <p:sp>
        <p:nvSpPr>
          <p:cNvPr id="29725" name="Line 1062"/>
          <p:cNvSpPr/>
          <p:nvPr/>
        </p:nvSpPr>
        <p:spPr>
          <a:xfrm flipV="1">
            <a:off x="1270000" y="4573588"/>
            <a:ext cx="863600" cy="2016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5285" y="5370195"/>
            <a:ext cx="4900295" cy="14452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99"/>
                </a:solidFill>
              </a:rPr>
              <a:t>在每一个事务内部，其操作的发送顺序是固定的。</a:t>
            </a:r>
            <a:endParaRPr lang="zh-CN" altLang="en-US" sz="2200" b="1">
              <a:solidFill>
                <a:srgbClr val="0000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99"/>
                </a:solidFill>
              </a:rPr>
              <a:t>但来自于不同事务之间的操作，他们到达</a:t>
            </a:r>
            <a:r>
              <a:rPr lang="en-US" altLang="zh-CN" sz="2200" b="1">
                <a:solidFill>
                  <a:srgbClr val="000099"/>
                </a:solidFill>
              </a:rPr>
              <a:t>DBMS</a:t>
            </a:r>
            <a:r>
              <a:rPr lang="zh-CN" altLang="en-US" sz="2200" b="1">
                <a:solidFill>
                  <a:srgbClr val="000099"/>
                </a:solidFill>
              </a:rPr>
              <a:t>的顺序是不确定的。</a:t>
            </a:r>
            <a:endParaRPr lang="zh-CN" altLang="en-US" sz="22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 bldLvl="0"/>
      <p:bldP spid="27659" grpId="0" bldLvl="0"/>
      <p:bldP spid="27656" grpId="0" bldLvl="0" animBg="1"/>
      <p:bldP spid="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/>
        </p:nvSpPr>
        <p:spPr>
          <a:xfrm>
            <a:off x="6934200" y="6403975"/>
            <a:ext cx="1905000" cy="301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Isolation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xfrm>
            <a:off x="228600" y="1066800"/>
            <a:ext cx="8686800" cy="2514600"/>
          </a:xfrm>
        </p:spPr>
        <p:txBody>
          <a:bodyPr wrap="square" anchor="t"/>
          <a:p>
            <a:r>
              <a:rPr lang="en-US" altLang="zh-CN" sz="2400" b="1">
                <a:solidFill>
                  <a:srgbClr val="006600"/>
                </a:solidFill>
              </a:rPr>
              <a:t>Interleaved execution of a set of consistent transactions</a:t>
            </a:r>
            <a:r>
              <a:rPr lang="en-US" altLang="zh-CN" sz="2400" b="1"/>
              <a:t> offers </a:t>
            </a:r>
            <a:r>
              <a:rPr lang="en-US" altLang="zh-CN" sz="2400" b="1">
                <a:solidFill>
                  <a:srgbClr val="000099"/>
                </a:solidFill>
              </a:rPr>
              <a:t>performance benefits</a:t>
            </a:r>
            <a:r>
              <a:rPr lang="en-US" altLang="zh-CN" sz="2400" b="1"/>
              <a:t>, </a:t>
            </a:r>
            <a:r>
              <a:rPr lang="en-US" altLang="zh-CN" sz="2400" b="1" i="1"/>
              <a:t>but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000099"/>
                </a:solidFill>
              </a:rPr>
              <a:t>might not be correct</a:t>
            </a:r>
            <a:endParaRPr lang="en-US" altLang="zh-CN" sz="2400" b="1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6600"/>
                </a:solidFill>
              </a:rPr>
              <a:t>Example:</a:t>
            </a:r>
            <a:r>
              <a:rPr lang="en-US" altLang="zh-CN" sz="2400" b="1"/>
              <a:t>  course registration;  </a:t>
            </a:r>
            <a:r>
              <a:rPr lang="en-US" altLang="zh-CN" sz="2400" b="1" i="1">
                <a:solidFill>
                  <a:srgbClr val="000099"/>
                </a:solidFill>
              </a:rPr>
              <a:t>cur_reg</a:t>
            </a:r>
            <a:r>
              <a:rPr lang="en-US" altLang="zh-CN" sz="2400" b="1"/>
              <a:t> is number of current registrants</a:t>
            </a:r>
            <a:endParaRPr lang="en-US" altLang="zh-CN" sz="2400" b="1"/>
          </a:p>
        </p:txBody>
      </p:sp>
      <p:sp>
        <p:nvSpPr>
          <p:cNvPr id="30724" name="Text Box 4"/>
          <p:cNvSpPr txBox="1"/>
          <p:nvPr/>
        </p:nvSpPr>
        <p:spPr>
          <a:xfrm>
            <a:off x="304800" y="3429000"/>
            <a:ext cx="4772025" cy="12493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b="1" i="1" dirty="0">
                <a:latin typeface="Times New Roman" panose="02020603050405020304" pitchFamily="2" charset="0"/>
              </a:rPr>
              <a:t>T1: r(cur_reg : 29)…………</a:t>
            </a:r>
            <a:endParaRPr lang="en-US" altLang="zh-CN" sz="2400" b="1" i="1" dirty="0">
              <a:latin typeface="Times New Roman" panose="02020603050405020304" pitchFamily="2" charset="0"/>
            </a:endParaRPr>
          </a:p>
          <a:p>
            <a:pPr eaLnBrk="0" hangingPunct="0"/>
            <a:r>
              <a:rPr lang="en-US" altLang="zh-CN" sz="2400" b="1" i="1" dirty="0">
                <a:latin typeface="Times New Roman" panose="02020603050405020304" pitchFamily="2" charset="0"/>
              </a:rPr>
              <a:t>T2:             r(cur_reg : 29)……….…</a:t>
            </a:r>
            <a:endParaRPr lang="en-US" altLang="zh-CN" sz="2400" b="1" i="1" dirty="0">
              <a:latin typeface="Times New Roman" panose="02020603050405020304" pitchFamily="2" charset="0"/>
            </a:endParaRPr>
          </a:p>
          <a:p>
            <a:pPr eaLnBrk="0" hangingPunct="0"/>
            <a:r>
              <a:rPr lang="en-US" altLang="zh-CN" b="1" i="1" dirty="0">
                <a:latin typeface="Times New Roman" panose="02020603050405020304" pitchFamily="2" charset="0"/>
              </a:rPr>
              <a:t>                          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2" charset="0"/>
              </a:rPr>
              <a:t>time 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2" charset="0"/>
                <a:sym typeface="Symbol" panose="05050102010706020507" pitchFamily="2" charset="2"/>
              </a:rPr>
              <a:t>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28678" name="Text Box 5"/>
          <p:cNvSpPr txBox="1"/>
          <p:nvPr/>
        </p:nvSpPr>
        <p:spPr>
          <a:xfrm>
            <a:off x="533400" y="4800600"/>
            <a:ext cx="8305800" cy="1371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</a:rPr>
              <a:t>Result:</a:t>
            </a:r>
            <a:r>
              <a:rPr lang="en-US" altLang="zh-CN" sz="2400" b="1" dirty="0">
                <a:latin typeface="Arial" panose="020B0604020202020204" pitchFamily="34" charset="0"/>
              </a:rPr>
              <a:t>  Database state no longer corresponds to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real-world state, integrity constraint violated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       </a:t>
            </a:r>
            <a:r>
              <a:rPr lang="en-US" altLang="zh-CN" sz="2400" b="1" i="1" dirty="0">
                <a:solidFill>
                  <a:srgbClr val="000099"/>
                </a:solidFill>
                <a:latin typeface="Arial" panose="020B0604020202020204" pitchFamily="34" charset="0"/>
              </a:rPr>
              <a:t>cur_reg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</a:rPr>
              <a:t> &lt;&gt; |</a:t>
            </a:r>
            <a:r>
              <a:rPr lang="en-US" altLang="zh-CN" sz="2400" b="1" i="1" dirty="0">
                <a:solidFill>
                  <a:srgbClr val="000099"/>
                </a:solidFill>
                <a:latin typeface="Arial" panose="020B0604020202020204" pitchFamily="34" charset="0"/>
              </a:rPr>
              <a:t>list_of_registered_students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</a:rPr>
              <a:t>|</a:t>
            </a:r>
            <a:endParaRPr lang="en-US" altLang="zh-CN" sz="2400" b="1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4038600" y="2667000"/>
            <a:ext cx="21955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2" charset="0"/>
              </a:rPr>
              <a:t>local computation</a:t>
            </a:r>
            <a:endParaRPr lang="en-US" altLang="zh-CN" sz="2000" b="1" dirty="0">
              <a:solidFill>
                <a:srgbClr val="000099"/>
              </a:solidFill>
              <a:latin typeface="Times New Roman" panose="02020603050405020304" pitchFamily="2" charset="0"/>
            </a:endParaRPr>
          </a:p>
          <a:p>
            <a:pPr eaLnBrk="0" hangingPunct="0"/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2" charset="0"/>
              </a:rPr>
              <a:t>not seen by DBMS</a:t>
            </a:r>
            <a:endParaRPr lang="en-US" altLang="zh-CN" sz="2000" b="1" dirty="0">
              <a:solidFill>
                <a:srgbClr val="000099"/>
              </a:solidFill>
              <a:latin typeface="Times New Roman" panose="02020603050405020304" pitchFamily="2" charset="0"/>
            </a:endParaRPr>
          </a:p>
        </p:txBody>
      </p:sp>
      <p:sp>
        <p:nvSpPr>
          <p:cNvPr id="30727" name="Line 11"/>
          <p:cNvSpPr/>
          <p:nvPr/>
        </p:nvSpPr>
        <p:spPr>
          <a:xfrm flipH="1">
            <a:off x="3810000" y="3276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0728" name="Line 12"/>
          <p:cNvSpPr/>
          <p:nvPr/>
        </p:nvSpPr>
        <p:spPr>
          <a:xfrm flipH="1">
            <a:off x="4343400" y="3276600"/>
            <a:ext cx="76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8682" name="文本框 28681"/>
          <p:cNvSpPr txBox="1"/>
          <p:nvPr/>
        </p:nvSpPr>
        <p:spPr>
          <a:xfrm>
            <a:off x="4030663" y="3392488"/>
            <a:ext cx="4503737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2" charset="0"/>
              </a:rPr>
              <a:t>w(cur_reg : 30)  commit</a:t>
            </a:r>
            <a:endParaRPr lang="en-US" altLang="zh-CN" b="1" i="1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8683" name="文本框 28682"/>
          <p:cNvSpPr txBox="1"/>
          <p:nvPr/>
        </p:nvSpPr>
        <p:spPr>
          <a:xfrm>
            <a:off x="4995863" y="3824288"/>
            <a:ext cx="3843337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2" charset="0"/>
              </a:rPr>
              <a:t>w(cur_reg : 30)  commit</a:t>
            </a:r>
            <a:endParaRPr lang="en-US" altLang="zh-CN" b="1" i="1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 bldLvl="0"/>
      <p:bldP spid="28683" grpId="0" bldLvl="0"/>
      <p:bldP spid="28678" grpId="0" bldLvl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 txBox="1">
            <a:spLocks noGrp="1"/>
          </p:cNvSpPr>
          <p:nvPr/>
        </p:nvSpPr>
        <p:spPr>
          <a:xfrm>
            <a:off x="6971030" y="6450965"/>
            <a:ext cx="1905000" cy="314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76835" y="382905"/>
            <a:ext cx="8991600" cy="685800"/>
          </a:xfrm>
        </p:spPr>
        <p:txBody>
          <a:bodyPr wrap="square" anchor="ctr"/>
          <a:p>
            <a:r>
              <a:rPr lang="en-US" altLang="zh-CN" sz="3600" b="1">
                <a:solidFill>
                  <a:srgbClr val="CC0000"/>
                </a:solidFill>
              </a:rPr>
              <a:t>Interaction of Atomicity and Isolation</a:t>
            </a:r>
            <a:endParaRPr lang="en-US" altLang="zh-CN" sz="3600" b="1">
              <a:solidFill>
                <a:srgbClr val="CC0000"/>
              </a:solidFill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459105" y="3958590"/>
            <a:ext cx="8001000" cy="1945640"/>
          </a:xfrm>
        </p:spPr>
        <p:txBody>
          <a:bodyPr wrap="square" anchor="t">
            <a:spAutoFit/>
          </a:bodyPr>
          <a:p>
            <a:pPr>
              <a:lnSpc>
                <a:spcPct val="12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i="1"/>
              <a:t>T1 </a:t>
            </a:r>
            <a:r>
              <a:rPr lang="en-US" altLang="zh-CN" sz="2400" b="1"/>
              <a:t>deposits $1000000</a:t>
            </a:r>
            <a:endParaRPr lang="en-US" altLang="zh-CN" sz="2400" b="1"/>
          </a:p>
          <a:p>
            <a:pPr>
              <a:lnSpc>
                <a:spcPct val="12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i="1">
                <a:solidFill>
                  <a:srgbClr val="006600"/>
                </a:solidFill>
              </a:rPr>
              <a:t>T2</a:t>
            </a:r>
            <a:r>
              <a:rPr lang="en-US" altLang="zh-CN" sz="2400" b="1">
                <a:solidFill>
                  <a:srgbClr val="006600"/>
                </a:solidFill>
              </a:rPr>
              <a:t> grants credit and commits before </a:t>
            </a:r>
            <a:r>
              <a:rPr lang="en-US" altLang="zh-CN" sz="2400" b="1" i="1">
                <a:solidFill>
                  <a:srgbClr val="006600"/>
                </a:solidFill>
              </a:rPr>
              <a:t>T1 </a:t>
            </a:r>
            <a:r>
              <a:rPr lang="en-US" altLang="zh-CN" sz="2400" b="1">
                <a:solidFill>
                  <a:srgbClr val="006600"/>
                </a:solidFill>
              </a:rPr>
              <a:t>completes</a:t>
            </a:r>
            <a:endParaRPr lang="en-US" altLang="zh-CN" sz="2400" b="1">
              <a:solidFill>
                <a:srgbClr val="006600"/>
              </a:solidFill>
            </a:endParaRPr>
          </a:p>
          <a:p>
            <a:pPr>
              <a:lnSpc>
                <a:spcPct val="12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i="1"/>
              <a:t>T1</a:t>
            </a:r>
            <a:r>
              <a:rPr lang="en-US" altLang="zh-CN" sz="2400" b="1"/>
              <a:t> aborts and rolls balance back to $10</a:t>
            </a:r>
            <a:endParaRPr lang="en-US" altLang="zh-CN" sz="2400" b="1"/>
          </a:p>
          <a:p>
            <a:pPr>
              <a:lnSpc>
                <a:spcPct val="12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i="1"/>
              <a:t>T1 </a:t>
            </a:r>
            <a:r>
              <a:rPr lang="en-US" altLang="zh-CN" sz="2400" b="1"/>
              <a:t>has had an effect even though it aborted!</a:t>
            </a:r>
            <a:endParaRPr lang="en-US" altLang="zh-CN" sz="2400" b="1"/>
          </a:p>
        </p:txBody>
      </p:sp>
      <p:sp>
        <p:nvSpPr>
          <p:cNvPr id="31748" name="Text Box 4"/>
          <p:cNvSpPr txBox="1"/>
          <p:nvPr/>
        </p:nvSpPr>
        <p:spPr>
          <a:xfrm>
            <a:off x="381000" y="1501140"/>
            <a:ext cx="8495030" cy="13233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tIns="107950" bIns="107950" anchor="t">
            <a:spAutoFit/>
          </a:bodyPr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i="1" dirty="0">
                <a:latin typeface="Arial" panose="020B0604020202020204" pitchFamily="34" charset="0"/>
              </a:rPr>
              <a:t>T</a:t>
            </a:r>
            <a:r>
              <a:rPr lang="en-US" altLang="zh-CN" sz="2400" b="1" i="1" baseline="-25000" dirty="0">
                <a:latin typeface="Arial" panose="020B0604020202020204" pitchFamily="34" charset="0"/>
              </a:rPr>
              <a:t>1</a:t>
            </a:r>
            <a:r>
              <a:rPr lang="en-US" altLang="zh-CN" sz="2400" b="1" i="1" dirty="0">
                <a:latin typeface="Arial" panose="020B0604020202020204" pitchFamily="34" charset="0"/>
              </a:rPr>
              <a:t>: r(bal:10); w(bal:1000010);                                    abort;</a:t>
            </a:r>
            <a:endParaRPr lang="en-US" altLang="zh-CN" sz="2400" b="1" i="1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b="1" i="1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i="1" dirty="0">
                <a:solidFill>
                  <a:srgbClr val="0066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400" b="1" i="1" baseline="-25000" dirty="0">
                <a:solidFill>
                  <a:srgbClr val="0066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>
                <a:solidFill>
                  <a:srgbClr val="006600"/>
                </a:solidFill>
                <a:latin typeface="Arial" panose="020B0604020202020204" pitchFamily="34" charset="0"/>
              </a:rPr>
              <a:t>:                             r(bal:1000010); w(yes!!!); commit;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42615" y="3030855"/>
            <a:ext cx="1877060" cy="462280"/>
            <a:chOff x="6020" y="4535"/>
            <a:chExt cx="2956" cy="728"/>
          </a:xfrm>
        </p:grpSpPr>
        <p:cxnSp>
          <p:nvCxnSpPr>
            <p:cNvPr id="2" name="直接箭头连接符 1"/>
            <p:cNvCxnSpPr/>
            <p:nvPr/>
          </p:nvCxnSpPr>
          <p:spPr>
            <a:xfrm flipV="1">
              <a:off x="6020" y="4535"/>
              <a:ext cx="2956" cy="4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 Box 4"/>
            <p:cNvSpPr txBox="1"/>
            <p:nvPr/>
          </p:nvSpPr>
          <p:spPr>
            <a:xfrm>
              <a:off x="6812" y="4539"/>
              <a:ext cx="127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>
                <a:lnSpc>
                  <a:spcPct val="100000"/>
                </a:lnSpc>
              </a:pPr>
              <a:r>
                <a:rPr lang="en-US" altLang="zh-CN" sz="2400" b="1" i="1" dirty="0">
                  <a:latin typeface="Arial" panose="020B0604020202020204" pitchFamily="34" charset="0"/>
                </a:rPr>
                <a:t>time</a:t>
              </a:r>
              <a:r>
                <a:rPr lang="en-US" altLang="zh-CN" sz="2400" b="1" dirty="0">
                  <a:latin typeface="Arial" panose="020B0604020202020204" pitchFamily="34" charset="0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Isolation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xfrm>
            <a:off x="457200" y="1447800"/>
            <a:ext cx="8305800" cy="4800600"/>
          </a:xfrm>
        </p:spPr>
        <p:txBody>
          <a:bodyPr wrap="square" anchor="t"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6600"/>
                </a:solidFill>
              </a:rPr>
              <a:t>An interleaved schedule of transactions is isolated</a:t>
            </a:r>
            <a:r>
              <a:rPr lang="en-US" altLang="zh-CN" sz="2400" b="1"/>
              <a:t>   </a:t>
            </a:r>
            <a:r>
              <a:rPr lang="en-US" altLang="zh-CN" sz="2400" b="1">
                <a:solidFill>
                  <a:srgbClr val="000099"/>
                </a:solidFill>
              </a:rPr>
              <a:t>if its effect is the same as if</a:t>
            </a:r>
            <a:r>
              <a:rPr lang="en-US" altLang="zh-CN" sz="2400" b="1"/>
              <a:t> the transactions had executed serially in some order </a:t>
            </a:r>
            <a:r>
              <a:rPr lang="en-US" altLang="zh-CN" sz="2400" b="1">
                <a:solidFill>
                  <a:srgbClr val="000099"/>
                </a:solidFill>
              </a:rPr>
              <a:t>(</a:t>
            </a:r>
            <a:r>
              <a:rPr lang="en-US" altLang="zh-CN" sz="2400" b="1">
                <a:solidFill>
                  <a:srgbClr val="FF0000"/>
                </a:solidFill>
              </a:rPr>
              <a:t>serializable</a:t>
            </a:r>
            <a:r>
              <a:rPr lang="en-US" altLang="zh-CN" sz="2400" b="1">
                <a:solidFill>
                  <a:srgbClr val="000099"/>
                </a:solidFill>
              </a:rPr>
              <a:t>)</a:t>
            </a:r>
            <a:endParaRPr lang="en-US" altLang="zh-CN" sz="2400" b="1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b="1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en-US" altLang="zh-CN" sz="2400" b="1"/>
              <a:t>It follows that </a:t>
            </a:r>
            <a:r>
              <a:rPr lang="en-US" altLang="zh-CN" sz="2400" b="1">
                <a:solidFill>
                  <a:srgbClr val="006600"/>
                </a:solidFill>
              </a:rPr>
              <a:t>serializable schedules are always correct</a:t>
            </a:r>
            <a:r>
              <a:rPr lang="en-US" altLang="zh-CN" sz="2400" b="1"/>
              <a:t> (for any application)</a:t>
            </a:r>
            <a:endParaRPr lang="en-US" altLang="zh-CN" sz="2400" b="1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6600"/>
                </a:solidFill>
              </a:rPr>
              <a:t>Serializable is better than serial</a:t>
            </a:r>
            <a:r>
              <a:rPr lang="en-US" altLang="zh-CN" sz="2400" b="1"/>
              <a:t> from a performance point of view </a:t>
            </a:r>
            <a:endParaRPr lang="en-US" altLang="zh-CN" sz="2400" b="1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6600"/>
                </a:solidFill>
              </a:rPr>
              <a:t>DBMS uses locking</a:t>
            </a:r>
            <a:r>
              <a:rPr lang="en-US" altLang="zh-CN" sz="2400" b="1"/>
              <a:t> to ensure that concurrent schedules are serializable</a:t>
            </a:r>
            <a:endParaRPr lang="en-US" altLang="zh-CN" sz="2400" b="1"/>
          </a:p>
          <a:p>
            <a:pPr>
              <a:lnSpc>
                <a:spcPct val="80000"/>
              </a:lnSpc>
            </a:pPr>
            <a:endParaRPr lang="en-US" altLang="zh-CN" sz="2400" b="1"/>
          </a:p>
        </p:txBody>
      </p:sp>
      <p:sp>
        <p:nvSpPr>
          <p:cNvPr id="32772" name="Text Box 4"/>
          <p:cNvSpPr txBox="1"/>
          <p:nvPr/>
        </p:nvSpPr>
        <p:spPr>
          <a:xfrm>
            <a:off x="2105025" y="2665730"/>
            <a:ext cx="44488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b="1" i="1" dirty="0">
                <a:latin typeface="Arial" panose="020B0604020202020204" pitchFamily="34" charset="0"/>
              </a:rPr>
              <a:t>T1:</a:t>
            </a:r>
            <a:r>
              <a:rPr lang="en-US" altLang="zh-CN" sz="2400" b="1" dirty="0">
                <a:latin typeface="Arial" panose="020B0604020202020204" pitchFamily="34" charset="0"/>
              </a:rPr>
              <a:t>    </a:t>
            </a:r>
            <a:r>
              <a:rPr lang="en-US" altLang="zh-CN" sz="2400" b="1" i="1" dirty="0">
                <a:latin typeface="Arial" panose="020B0604020202020204" pitchFamily="34" charset="0"/>
              </a:rPr>
              <a:t>r(x)        w(x)</a:t>
            </a:r>
            <a:endParaRPr lang="en-US" altLang="zh-CN" sz="2400" b="1" i="1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b="1" i="1" dirty="0">
                <a:latin typeface="Arial" panose="020B0604020202020204" pitchFamily="34" charset="0"/>
              </a:rPr>
              <a:t>T2:</a:t>
            </a:r>
            <a:r>
              <a:rPr lang="en-US" altLang="zh-CN" sz="2400" b="1" dirty="0">
                <a:latin typeface="Arial" panose="020B0604020202020204" pitchFamily="34" charset="0"/>
              </a:rPr>
              <a:t>           </a:t>
            </a:r>
            <a:r>
              <a:rPr lang="en-US" altLang="zh-CN" sz="2400" b="1" i="1" dirty="0">
                <a:latin typeface="Arial" panose="020B0604020202020204" pitchFamily="34" charset="0"/>
              </a:rPr>
              <a:t>r(y)         w(y)</a:t>
            </a:r>
            <a:endParaRPr lang="en-US" altLang="zh-CN" sz="2400" b="1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6096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Isolation in the Real World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381000" y="1447800"/>
            <a:ext cx="8305800" cy="4724400"/>
          </a:xfrm>
        </p:spPr>
        <p:txBody>
          <a:bodyPr wrap="square" anchor="t"/>
          <a:p>
            <a:r>
              <a:rPr lang="en-US" altLang="zh-CN" sz="2800" b="1" dirty="0">
                <a:solidFill>
                  <a:srgbClr val="006600"/>
                </a:solidFill>
              </a:rPr>
              <a:t>SQL supports </a:t>
            </a:r>
            <a:r>
              <a:rPr lang="en-US" altLang="zh-CN" sz="2800" b="1" dirty="0">
                <a:solidFill>
                  <a:srgbClr val="FF0000"/>
                </a:solidFill>
              </a:rPr>
              <a:t>SERIALIZABLE </a:t>
            </a:r>
            <a:r>
              <a:rPr lang="en-US" altLang="zh-CN" sz="2800" b="1" dirty="0">
                <a:solidFill>
                  <a:srgbClr val="006600"/>
                </a:solidFill>
              </a:rPr>
              <a:t>isolation level,</a:t>
            </a:r>
            <a:r>
              <a:rPr lang="en-US" altLang="zh-CN" sz="2800" b="1" dirty="0"/>
              <a:t> which </a:t>
            </a:r>
            <a:r>
              <a:rPr lang="en-US" altLang="zh-CN" sz="2800" b="1" dirty="0">
                <a:solidFill>
                  <a:srgbClr val="000099"/>
                </a:solidFill>
              </a:rPr>
              <a:t>guarantees serializability</a:t>
            </a:r>
            <a:r>
              <a:rPr lang="en-US" altLang="zh-CN" sz="2800" b="1" dirty="0"/>
              <a:t> and hence </a:t>
            </a:r>
            <a:r>
              <a:rPr lang="en-US" altLang="zh-CN" sz="2800" b="1" dirty="0">
                <a:solidFill>
                  <a:srgbClr val="000099"/>
                </a:solidFill>
              </a:rPr>
              <a:t>correctness </a:t>
            </a:r>
            <a:r>
              <a:rPr lang="en-US" altLang="zh-CN" sz="2800" b="1" dirty="0"/>
              <a:t>for all applications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</a:rPr>
              <a:t>Performance of applications running at SERIALIZABLE</a:t>
            </a:r>
            <a:r>
              <a:rPr lang="en-US" altLang="zh-CN" sz="2800" b="1" dirty="0"/>
              <a:t> is often </a:t>
            </a:r>
            <a:r>
              <a:rPr lang="en-US" altLang="zh-CN" sz="2800" b="1" dirty="0">
                <a:solidFill>
                  <a:srgbClr val="000099"/>
                </a:solidFill>
              </a:rPr>
              <a:t>not adequate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</a:rPr>
              <a:t>SQL also supports weaker levels of isolation with better performance characteristics </a:t>
            </a:r>
            <a:endParaRPr lang="en-US" altLang="zh-CN" sz="2800" b="1" dirty="0">
              <a:solidFill>
                <a:srgbClr val="0066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i="1" dirty="0"/>
              <a:t>But beware! -- </a:t>
            </a:r>
            <a:r>
              <a:rPr lang="en-US" altLang="zh-CN" sz="2400" b="1" dirty="0"/>
              <a:t>a particular application </a:t>
            </a:r>
            <a:r>
              <a:rPr lang="en-US" altLang="zh-CN" sz="2400" b="1" i="1" dirty="0"/>
              <a:t>might</a:t>
            </a:r>
            <a:r>
              <a:rPr lang="en-US" altLang="zh-CN" sz="2400" b="1" dirty="0"/>
              <a:t> not run correctly at a weaker level</a:t>
            </a:r>
            <a:endParaRPr lang="en-US" altLang="zh-CN" sz="24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8193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762000"/>
          </a:xfrm>
        </p:spPr>
        <p:txBody>
          <a:bodyPr anchor="ctr"/>
          <a:p>
            <a:r>
              <a:rPr lang="en-US" altLang="zh-CN" dirty="0"/>
              <a:t>Transaction Concept</a:t>
            </a:r>
            <a:endParaRPr lang="en-US" altLang="zh-CN" dirty="0"/>
          </a:p>
        </p:txBody>
      </p:sp>
      <p:sp>
        <p:nvSpPr>
          <p:cNvPr id="7170" name="文本占位符 8194"/>
          <p:cNvSpPr>
            <a:spLocks noGrp="1"/>
          </p:cNvSpPr>
          <p:nvPr>
            <p:ph idx="1"/>
          </p:nvPr>
        </p:nvSpPr>
        <p:spPr>
          <a:xfrm>
            <a:off x="134620" y="1070610"/>
            <a:ext cx="8584565" cy="521970"/>
          </a:xfrm>
        </p:spPr>
        <p:txBody>
          <a:bodyPr wrap="square" anchor="t">
            <a:spAutoFit/>
          </a:bodyPr>
          <a:p>
            <a:pPr>
              <a:buFont typeface="Wingdings" panose="05000000000000000000" charset="0"/>
              <a:buChar char="p"/>
            </a:pPr>
            <a:r>
              <a:rPr lang="en-US" altLang="zh-CN" sz="2800" dirty="0">
                <a:solidFill>
                  <a:srgbClr val="0000CC"/>
                </a:solidFill>
              </a:rPr>
              <a:t>two main purposes</a:t>
            </a:r>
            <a:endParaRPr lang="en-US" altLang="zh-CN" sz="2800" dirty="0">
              <a:solidFill>
                <a:srgbClr val="0000CC"/>
              </a:solidFill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/>
          </p:nvPr>
        </p:nvSpPr>
        <p:spPr>
          <a:xfrm>
            <a:off x="400685" y="1632585"/>
            <a:ext cx="8310880" cy="2676525"/>
          </a:xfrm>
        </p:spPr>
        <p:txBody>
          <a:bodyPr wrap="square" anchor="t">
            <a:spAutoFit/>
          </a:bodyPr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rgbClr val="0000CC"/>
                </a:solidFill>
              </a:rPr>
              <a:t>To provide </a:t>
            </a:r>
            <a:r>
              <a:rPr lang="en-US" sz="2800" dirty="0">
                <a:solidFill>
                  <a:srgbClr val="FF0000"/>
                </a:solidFill>
              </a:rPr>
              <a:t>reliable units of work</a:t>
            </a:r>
            <a:r>
              <a:rPr lang="en-US" sz="2800" dirty="0">
                <a:solidFill>
                  <a:srgbClr val="0000CC"/>
                </a:solidFill>
              </a:rPr>
              <a:t> that allow correct recovery from failures and keep a database consistent even in cases of system failure, when execution stops (completely or partially) and many operations upon a database remain uncompleted, with unclear status.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00685" y="4505325"/>
            <a:ext cx="846645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eaLnBrk="1" hangingPunct="1">
              <a:buFont typeface="+mj-lt"/>
              <a:buAutoNum type="arabicPeriod" startAt="2"/>
            </a:pPr>
            <a:r>
              <a:rPr lang="en-US" sz="2800" dirty="0">
                <a:solidFill>
                  <a:srgbClr val="0000CC"/>
                </a:solidFill>
              </a:rPr>
              <a:t>To provide </a:t>
            </a:r>
            <a:r>
              <a:rPr lang="en-US" sz="2800" dirty="0">
                <a:solidFill>
                  <a:srgbClr val="FF0000"/>
                </a:solidFill>
              </a:rPr>
              <a:t>isolation between programs accessing a database concurrently</a:t>
            </a:r>
            <a:r>
              <a:rPr lang="en-US" sz="2800" dirty="0">
                <a:solidFill>
                  <a:srgbClr val="0000CC"/>
                </a:solidFill>
              </a:rPr>
              <a:t>. If this isolation is not provided, the programs' outcomes are possibly erroneous.</a:t>
            </a:r>
            <a:endParaRPr lang="en-US" sz="2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/>
        </p:nvSpPr>
        <p:spPr>
          <a:xfrm>
            <a:off x="7031355" y="6355080"/>
            <a:ext cx="1905000" cy="314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Summary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>
          <a:xfrm>
            <a:off x="609600" y="1295400"/>
            <a:ext cx="8153400" cy="2668588"/>
          </a:xfrm>
          <a:ln w="19050">
            <a:solidFill>
              <a:srgbClr val="0000FF"/>
            </a:solidFill>
            <a:miter/>
          </a:ln>
        </p:spPr>
        <p:txBody>
          <a:bodyPr wrap="square" lIns="90170" tIns="46990" rIns="90170" bIns="46990" anchor="t"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6600"/>
                </a:solidFill>
              </a:rPr>
              <a:t>Application programmer is responsible for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0099"/>
                </a:solidFill>
              </a:rPr>
              <a:t>creating </a:t>
            </a:r>
            <a:r>
              <a:rPr lang="en-US" altLang="zh-CN" sz="2800" b="1" dirty="0">
                <a:solidFill>
                  <a:srgbClr val="FF0000"/>
                </a:solidFill>
              </a:rPr>
              <a:t>consistent transactions </a:t>
            </a:r>
            <a:r>
              <a:rPr lang="en-US" altLang="zh-CN" sz="2800" b="1" dirty="0"/>
              <a:t>and </a:t>
            </a:r>
            <a:r>
              <a:rPr lang="en-US" altLang="zh-CN" sz="2800" b="1" dirty="0">
                <a:solidFill>
                  <a:srgbClr val="000099"/>
                </a:solidFill>
              </a:rPr>
              <a:t>choosing appropriate</a:t>
            </a:r>
            <a:r>
              <a:rPr lang="en-US" altLang="zh-CN" sz="2800" b="1" dirty="0">
                <a:solidFill>
                  <a:srgbClr val="FF0000"/>
                </a:solidFill>
              </a:rPr>
              <a:t> isolation level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</a:rPr>
              <a:t>The system is responsible for</a:t>
            </a:r>
            <a:r>
              <a:rPr lang="en-US" altLang="zh-CN" sz="2800" b="1" dirty="0"/>
              <a:t>             </a:t>
            </a:r>
            <a:r>
              <a:rPr lang="en-US" altLang="zh-CN" sz="2800" b="1" dirty="0">
                <a:solidFill>
                  <a:srgbClr val="000099"/>
                </a:solidFill>
              </a:rPr>
              <a:t>creating the abstractions of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atomicity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durability</a:t>
            </a:r>
            <a:r>
              <a:rPr lang="en-US" altLang="zh-CN" sz="2800" b="1" dirty="0"/>
              <a:t>, and </a:t>
            </a:r>
            <a:r>
              <a:rPr lang="en-US" altLang="zh-CN" sz="2800" b="1" dirty="0">
                <a:solidFill>
                  <a:srgbClr val="FF0000"/>
                </a:solidFill>
              </a:rPr>
              <a:t>isolation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4820" name="Rectangle 3"/>
          <p:cNvSpPr>
            <a:spLocks noGrp="1"/>
          </p:cNvSpPr>
          <p:nvPr/>
        </p:nvSpPr>
        <p:spPr>
          <a:xfrm>
            <a:off x="584200" y="4241800"/>
            <a:ext cx="8153400" cy="139858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</a:rPr>
              <a:t>Greatly simplifies programmer’s task since she does not have to be concerned with failures or concurrency</a:t>
            </a:r>
            <a:endParaRPr lang="en-US" altLang="zh-CN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Flat Transaction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0" y="1219200"/>
            <a:ext cx="6400800" cy="3561715"/>
          </a:xfrm>
        </p:spPr>
        <p:txBody>
          <a:bodyPr wrap="square" anchor="t">
            <a:spAutoFit/>
          </a:bodyPr>
          <a:p>
            <a:pPr>
              <a:spcBef>
                <a:spcPct val="10000"/>
              </a:spcBef>
            </a:pPr>
            <a:r>
              <a:rPr lang="en-US" altLang="zh-CN" sz="2400" b="1" dirty="0"/>
              <a:t>Consists of:</a:t>
            </a:r>
            <a:endParaRPr lang="en-US" altLang="zh-CN" sz="2400" b="1" dirty="0"/>
          </a:p>
          <a:p>
            <a:pPr lvl="1">
              <a:spcBef>
                <a:spcPct val="10000"/>
              </a:spcBef>
            </a:pPr>
            <a:r>
              <a:rPr lang="en-US" altLang="zh-CN" sz="2400" b="1" dirty="0">
                <a:solidFill>
                  <a:schemeClr val="accent2"/>
                </a:solidFill>
              </a:rPr>
              <a:t>Computation on local variables 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2">
              <a:spcBef>
                <a:spcPct val="1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not seen by DBMS; hence will be ignored in most future discussion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b="1" dirty="0">
                <a:solidFill>
                  <a:schemeClr val="accent2"/>
                </a:solidFill>
              </a:rPr>
              <a:t>Access to DBMS using call or statement level interface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2">
              <a:spcBef>
                <a:spcPct val="1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This is transaction schedule; commit applies to these operations</a:t>
            </a:r>
            <a:endParaRPr lang="en-US" altLang="zh-CN" sz="2400" b="1" dirty="0"/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0" y="5051425"/>
            <a:ext cx="6400800" cy="1272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400" b="1" dirty="0"/>
              <a:t>No internal structure</a:t>
            </a:r>
            <a:endParaRPr lang="en-US" altLang="zh-CN" sz="2400" b="1" dirty="0"/>
          </a:p>
          <a:p>
            <a:pPr>
              <a:spcBef>
                <a:spcPct val="10000"/>
              </a:spcBef>
            </a:pPr>
            <a:r>
              <a:rPr lang="en-US" altLang="zh-CN" sz="2400" b="1" dirty="0"/>
              <a:t>Accesses a single DBMS</a:t>
            </a:r>
            <a:endParaRPr lang="en-US" altLang="zh-CN" sz="2400" b="1" dirty="0"/>
          </a:p>
          <a:p>
            <a:pPr>
              <a:spcBef>
                <a:spcPct val="10000"/>
              </a:spcBef>
            </a:pPr>
            <a:r>
              <a:rPr lang="en-US" altLang="zh-CN" sz="2400" b="1" dirty="0"/>
              <a:t>Adequate for simple applications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1399540"/>
            <a:ext cx="2517140" cy="385191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49605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Flat Transaction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167005" y="4474210"/>
            <a:ext cx="8684260" cy="1691640"/>
          </a:xfrm>
        </p:spPr>
        <p:txBody>
          <a:bodyPr wrap="square" anchor="t">
            <a:spAutoFit/>
          </a:bodyPr>
          <a:p>
            <a:pPr marL="377190" indent="-377190"/>
            <a:r>
              <a:rPr lang="en-US" altLang="zh-CN" sz="2600" b="1">
                <a:solidFill>
                  <a:srgbClr val="CC0000"/>
                </a:solidFill>
              </a:rPr>
              <a:t>Abort </a:t>
            </a:r>
            <a:r>
              <a:rPr lang="en-US" altLang="zh-CN" sz="2600" b="1"/>
              <a:t>causes </a:t>
            </a:r>
            <a:r>
              <a:rPr lang="en-US" altLang="zh-CN" sz="2600" b="1">
                <a:solidFill>
                  <a:srgbClr val="0000CC"/>
                </a:solidFill>
              </a:rPr>
              <a:t>the execution of a program that restores</a:t>
            </a:r>
            <a:r>
              <a:rPr lang="en-US" altLang="zh-CN" sz="2600" b="1"/>
              <a:t> </a:t>
            </a:r>
            <a:r>
              <a:rPr lang="en-US" altLang="zh-CN" sz="2600" b="1" u="sng"/>
              <a:t>the variables updated by the transaction</a:t>
            </a:r>
            <a:r>
              <a:rPr lang="en-US" altLang="zh-CN" sz="2600" b="1"/>
              <a:t> </a:t>
            </a:r>
            <a:r>
              <a:rPr lang="en-US" altLang="zh-CN" sz="2600" b="1">
                <a:solidFill>
                  <a:srgbClr val="0000CC"/>
                </a:solidFill>
              </a:rPr>
              <a:t>to</a:t>
            </a:r>
            <a:r>
              <a:rPr lang="en-US" altLang="zh-CN" sz="2600" b="1"/>
              <a:t> </a:t>
            </a:r>
            <a:r>
              <a:rPr lang="en-US" altLang="zh-CN" sz="2600" b="1" u="sng"/>
              <a:t>the state they had when the transaction first accessed them</a:t>
            </a:r>
            <a:r>
              <a:rPr lang="en-US" altLang="zh-CN" sz="2600" b="1"/>
              <a:t>.</a:t>
            </a:r>
            <a:endParaRPr lang="en-US" altLang="zh-CN" sz="2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615" y="890905"/>
            <a:ext cx="4753610" cy="3417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1440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Limitations</a:t>
            </a:r>
            <a:r>
              <a:rPr lang="en-US" altLang="zh-CN"/>
              <a:t> </a:t>
            </a:r>
            <a:r>
              <a:rPr lang="en-US" altLang="zh-CN" sz="4000" b="1">
                <a:solidFill>
                  <a:srgbClr val="CC0000"/>
                </a:solidFill>
              </a:rPr>
              <a:t>of Flat Transactions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381000" y="1905000"/>
            <a:ext cx="8458200" cy="4038600"/>
          </a:xfrm>
        </p:spPr>
        <p:txBody>
          <a:bodyPr wrap="square" anchor="t"/>
          <a:p>
            <a:r>
              <a:rPr lang="en-US" altLang="zh-CN" sz="3000" b="1" dirty="0">
                <a:solidFill>
                  <a:schemeClr val="accent2"/>
                </a:solidFill>
              </a:rPr>
              <a:t>Only total rollback (abort) is possible</a:t>
            </a:r>
            <a:endParaRPr lang="en-US" altLang="zh-CN" sz="3000" b="1" dirty="0">
              <a:solidFill>
                <a:schemeClr val="accent2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zh-CN" b="1" dirty="0"/>
              <a:t>Partial rollback not possible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</a:rPr>
              <a:t>All work lost in case of crash</a:t>
            </a:r>
            <a:endParaRPr lang="en-US" altLang="zh-CN" sz="3000" b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</a:rPr>
              <a:t>Limited to accessing a single DBMS</a:t>
            </a:r>
            <a:endParaRPr lang="en-US" altLang="zh-CN" sz="3000" b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</a:rPr>
              <a:t>Entire transaction takes place at a single point in time</a:t>
            </a:r>
            <a:endParaRPr lang="en-US" altLang="zh-CN" sz="3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200660"/>
            <a:ext cx="7772400" cy="792480"/>
          </a:xfrm>
        </p:spPr>
        <p:txBody>
          <a:bodyPr wrap="square" anchor="ctr"/>
          <a:p>
            <a:r>
              <a:rPr lang="en-US" altLang="zh-CN" sz="4000" b="1">
                <a:solidFill>
                  <a:srgbClr val="CC0000"/>
                </a:solidFill>
              </a:rPr>
              <a:t>What Does a Transaction Do?</a:t>
            </a:r>
            <a:endParaRPr lang="en-US" altLang="zh-CN" sz="4000" b="1">
              <a:solidFill>
                <a:srgbClr val="CC0000"/>
              </a:solidFill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358775" y="994728"/>
            <a:ext cx="8482013" cy="2171700"/>
          </a:xfrm>
        </p:spPr>
        <p:txBody>
          <a:bodyPr wrap="square" anchor="t"/>
          <a:p>
            <a:r>
              <a:rPr lang="en-US" altLang="zh-CN" sz="2800" b="1" dirty="0">
                <a:solidFill>
                  <a:srgbClr val="006600"/>
                </a:solidFill>
              </a:rPr>
              <a:t>Return information</a:t>
            </a:r>
            <a:r>
              <a:rPr lang="en-US" altLang="zh-CN" sz="2800" b="1" dirty="0"/>
              <a:t> from the database</a:t>
            </a:r>
            <a:endParaRPr lang="en-US" altLang="zh-CN" sz="2400" b="1" dirty="0"/>
          </a:p>
          <a:p>
            <a:pPr>
              <a:spcBef>
                <a:spcPct val="35000"/>
              </a:spcBef>
            </a:pPr>
            <a:r>
              <a:rPr lang="en-US" altLang="zh-CN" sz="2800" b="1" dirty="0">
                <a:solidFill>
                  <a:srgbClr val="006600"/>
                </a:solidFill>
              </a:rPr>
              <a:t>Update the database</a:t>
            </a:r>
            <a:r>
              <a:rPr lang="en-US" altLang="zh-CN" sz="2800" b="1" dirty="0"/>
              <a:t> to reflect the occurrence of a real world event</a:t>
            </a:r>
            <a:endParaRPr lang="en-US" altLang="zh-CN" sz="2400" b="1" dirty="0"/>
          </a:p>
          <a:p>
            <a:pPr>
              <a:spcBef>
                <a:spcPct val="35000"/>
              </a:spcBef>
            </a:pPr>
            <a:r>
              <a:rPr lang="en-US" altLang="zh-CN" sz="2800" b="1" dirty="0">
                <a:solidFill>
                  <a:srgbClr val="006600"/>
                </a:solidFill>
              </a:rPr>
              <a:t>Cause the occurrence of a real world event</a:t>
            </a:r>
            <a:endParaRPr lang="en-US" altLang="zh-CN" sz="2800" b="1" dirty="0">
              <a:solidFill>
                <a:srgbClr val="006600"/>
              </a:solidFill>
            </a:endParaRPr>
          </a:p>
          <a:p>
            <a:pPr lvl="1"/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088" y="3283268"/>
            <a:ext cx="4105275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8" y="4536758"/>
            <a:ext cx="3394075" cy="2160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3309620"/>
            <a:ext cx="2746375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138" y="4668520"/>
            <a:ext cx="2841625" cy="180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79450"/>
          </a:xfrm>
        </p:spPr>
        <p:txBody>
          <a:bodyPr wrap="square" anchor="ctr"/>
          <a:p>
            <a:pPr eaLnBrk="1" hangingPunct="1"/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What Does a Transaction Do?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>
          <a:xfrm>
            <a:off x="287338" y="1352233"/>
            <a:ext cx="8459787" cy="4112895"/>
          </a:xfrm>
        </p:spPr>
        <p:txBody>
          <a:bodyPr wrap="square" anchor="t">
            <a:spAutoFit/>
          </a:bodyPr>
          <a:p>
            <a:pPr marL="452755" indent="-452755" eaLnBrk="1" hangingPunct="1">
              <a:lnSpc>
                <a:spcPct val="110000"/>
              </a:lnSpc>
              <a:spcBef>
                <a:spcPts val="600"/>
              </a:spcBef>
              <a:buSzPct val="100000"/>
              <a:buAutoNum type="arabicPeriod"/>
            </a:pPr>
            <a:r>
              <a:rPr lang="en-US" altLang="x-none" sz="2800" dirty="0">
                <a:solidFill>
                  <a:schemeClr val="accent2"/>
                </a:solidFill>
                <a:ea typeface="宋体" panose="02010600030101010101" pitchFamily="2" charset="-122"/>
              </a:rPr>
              <a:t>Return information from the database (</a:t>
            </a:r>
            <a:r>
              <a:rPr lang="en-US" altLang="x-none" sz="2800" u="sng" dirty="0">
                <a:solidFill>
                  <a:srgbClr val="FF0000"/>
                </a:solidFill>
                <a:ea typeface="宋体" panose="02010600030101010101" pitchFamily="2" charset="-122"/>
              </a:rPr>
              <a:t>ReadOnly</a:t>
            </a:r>
            <a:r>
              <a:rPr lang="en-US" altLang="x-none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x-none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021080" lvl="1" indent="-39687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x-none" sz="2800" u="sng" dirty="0">
                <a:solidFill>
                  <a:srgbClr val="0000CC"/>
                </a:solidFill>
                <a:ea typeface="宋体" panose="02010600030101010101" pitchFamily="2" charset="-122"/>
              </a:rPr>
              <a:t>RequestBalance transaction</a:t>
            </a:r>
            <a:r>
              <a:rPr lang="en-US" altLang="x-none" sz="2800" dirty="0">
                <a:ea typeface="宋体" panose="02010600030101010101" pitchFamily="2" charset="-122"/>
              </a:rPr>
              <a:t>: </a:t>
            </a:r>
            <a:r>
              <a:rPr lang="en-US" altLang="x-none" sz="2800" dirty="0">
                <a:solidFill>
                  <a:schemeClr val="tx1"/>
                </a:solidFill>
                <a:ea typeface="宋体" panose="02010600030101010101" pitchFamily="2" charset="-122"/>
              </a:rPr>
              <a:t>Read customer’s balance in database and output it</a:t>
            </a:r>
            <a:endParaRPr lang="en-US" altLang="x-none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021080" lvl="1" indent="-396875" eaLnBrk="1" hangingPunct="1">
              <a:lnSpc>
                <a:spcPct val="110000"/>
              </a:lnSpc>
              <a:spcBef>
                <a:spcPct val="0"/>
              </a:spcBef>
            </a:pPr>
            <a:endParaRPr lang="en-US" altLang="x-none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2755" indent="-452755" eaLnBrk="1" hangingPunct="1">
              <a:lnSpc>
                <a:spcPct val="110000"/>
              </a:lnSpc>
              <a:spcBef>
                <a:spcPts val="1800"/>
              </a:spcBef>
              <a:buAutoNum type="arabicPeriod"/>
            </a:pPr>
            <a:r>
              <a:rPr lang="en-US" altLang="x-none" sz="2800" dirty="0">
                <a:solidFill>
                  <a:schemeClr val="accent2"/>
                </a:solidFill>
                <a:ea typeface="宋体" panose="02010600030101010101" pitchFamily="2" charset="-122"/>
              </a:rPr>
              <a:t>Update the database to reflect the occurrence of a real world event (</a:t>
            </a:r>
            <a:r>
              <a:rPr lang="en-US" altLang="x-none" sz="2800" u="sng" dirty="0">
                <a:solidFill>
                  <a:srgbClr val="FF0000"/>
                </a:solidFill>
                <a:ea typeface="宋体" panose="02010600030101010101" pitchFamily="2" charset="-122"/>
              </a:rPr>
              <a:t>ReadWrite</a:t>
            </a:r>
            <a:r>
              <a:rPr lang="en-US" altLang="x-none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x-none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021080" lvl="1" indent="-39687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x-none" sz="2800" u="sng" dirty="0">
                <a:solidFill>
                  <a:srgbClr val="0000CC"/>
                </a:solidFill>
                <a:ea typeface="宋体" panose="02010600030101010101" pitchFamily="2" charset="-122"/>
              </a:rPr>
              <a:t>Deposit  transaction</a:t>
            </a:r>
            <a:r>
              <a:rPr lang="en-US" altLang="x-none" sz="2800" dirty="0">
                <a:ea typeface="宋体" panose="02010600030101010101" pitchFamily="2" charset="-122"/>
              </a:rPr>
              <a:t>: </a:t>
            </a:r>
            <a:r>
              <a:rPr lang="en-US" altLang="x-none" sz="2800" dirty="0">
                <a:solidFill>
                  <a:schemeClr val="tx1"/>
                </a:solidFill>
                <a:ea typeface="宋体" panose="02010600030101010101" pitchFamily="2" charset="-122"/>
              </a:rPr>
              <a:t>Update customer’s balance in database</a:t>
            </a:r>
            <a:endParaRPr lang="en-US" altLang="x-none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d22e613e-f341-4a43-9130-af185e6f5fe9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BE5"/>
      </a:accent6>
      <a:hlink>
        <a:srgbClr val="FF0000"/>
      </a:hlink>
      <a:folHlink>
        <a:srgbClr val="0099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12885</Words>
  <Application>WPS 演示</Application>
  <PresentationFormat>全屏显示(4:3)</PresentationFormat>
  <Paragraphs>446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Century Gothic</vt:lpstr>
      <vt:lpstr>Wingdings</vt:lpstr>
      <vt:lpstr>微软雅黑</vt:lpstr>
      <vt:lpstr>Arial Unicode MS</vt:lpstr>
      <vt:lpstr>Calibri</vt:lpstr>
      <vt:lpstr>Symbol</vt:lpstr>
      <vt:lpstr>Default Design</vt:lpstr>
      <vt:lpstr>Transaction</vt:lpstr>
      <vt:lpstr>Transactions</vt:lpstr>
      <vt:lpstr>Transaction Concept</vt:lpstr>
      <vt:lpstr>Transaction Concept</vt:lpstr>
      <vt:lpstr>Flat Transaction</vt:lpstr>
      <vt:lpstr>Flat Transaction</vt:lpstr>
      <vt:lpstr>Limitations of Flat Transactions</vt:lpstr>
      <vt:lpstr>What Does a Transaction Do?</vt:lpstr>
      <vt:lpstr>What Does a Transaction Do?</vt:lpstr>
      <vt:lpstr>Transactions</vt:lpstr>
      <vt:lpstr>PowerPoint 演示文稿</vt:lpstr>
      <vt:lpstr>PowerPoint 演示文稿</vt:lpstr>
      <vt:lpstr>PowerPoint 演示文稿</vt:lpstr>
      <vt:lpstr>Transactions</vt:lpstr>
      <vt:lpstr>PowerPoint 演示文稿</vt:lpstr>
      <vt:lpstr>PowerPoint 演示文稿</vt:lpstr>
      <vt:lpstr>PowerPoint 演示文稿</vt:lpstr>
      <vt:lpstr>1、Consistency</vt:lpstr>
      <vt:lpstr>Database Consistency</vt:lpstr>
      <vt:lpstr> Database Consistency</vt:lpstr>
      <vt:lpstr>Database Consistency (state invariants)</vt:lpstr>
      <vt:lpstr>Transaction Consistency</vt:lpstr>
      <vt:lpstr>Dynamic Integrity Constraints (transition invariants)</vt:lpstr>
      <vt:lpstr>Transaction Consistency</vt:lpstr>
      <vt:lpstr>Checking Integrity Constraints</vt:lpstr>
      <vt:lpstr>2、Atomicity</vt:lpstr>
      <vt:lpstr>Commit and Abort</vt:lpstr>
      <vt:lpstr>Reasons for Abort</vt:lpstr>
      <vt:lpstr>API for Transactions</vt:lpstr>
      <vt:lpstr>3、Durability</vt:lpstr>
      <vt:lpstr>Implementing Durability</vt:lpstr>
      <vt:lpstr>4、Isolation</vt:lpstr>
      <vt:lpstr>Isolation</vt:lpstr>
      <vt:lpstr>Concurrent Execution</vt:lpstr>
      <vt:lpstr>Concurrent Execution</vt:lpstr>
      <vt:lpstr>Isolation</vt:lpstr>
      <vt:lpstr>Interaction of Atomicity and Isolation</vt:lpstr>
      <vt:lpstr>Isolation</vt:lpstr>
      <vt:lpstr>Isolation in the Real World</vt:lpstr>
      <vt:lpstr>Summary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Closer Look</dc:title>
  <dc:creator>ARTHUR  BERNSTEIN</dc:creator>
  <cp:lastModifiedBy>百老汇</cp:lastModifiedBy>
  <cp:revision>188</cp:revision>
  <cp:lastPrinted>1999-04-18T13:38:00Z</cp:lastPrinted>
  <dcterms:created xsi:type="dcterms:W3CDTF">1980-01-05T01:47:00Z</dcterms:created>
  <dcterms:modified xsi:type="dcterms:W3CDTF">2020-02-28T05:22:29Z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