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378" r:id="rId4"/>
    <p:sldId id="279" r:id="rId5"/>
    <p:sldId id="280" r:id="rId6"/>
    <p:sldId id="330" r:id="rId7"/>
    <p:sldId id="281" r:id="rId8"/>
    <p:sldId id="282" r:id="rId9"/>
    <p:sldId id="364" r:id="rId10"/>
    <p:sldId id="283" r:id="rId11"/>
    <p:sldId id="285" r:id="rId12"/>
    <p:sldId id="286" r:id="rId13"/>
    <p:sldId id="361" r:id="rId14"/>
    <p:sldId id="346" r:id="rId15"/>
    <p:sldId id="287" r:id="rId16"/>
    <p:sldId id="383" r:id="rId17"/>
    <p:sldId id="379" r:id="rId18"/>
    <p:sldId id="289" r:id="rId19"/>
    <p:sldId id="332" r:id="rId20"/>
    <p:sldId id="291" r:id="rId21"/>
    <p:sldId id="357" r:id="rId22"/>
    <p:sldId id="290" r:id="rId23"/>
    <p:sldId id="381" r:id="rId24"/>
    <p:sldId id="382" r:id="rId25"/>
    <p:sldId id="292" r:id="rId26"/>
    <p:sldId id="293" r:id="rId27"/>
    <p:sldId id="294" r:id="rId28"/>
    <p:sldId id="374" r:id="rId29"/>
    <p:sldId id="343" r:id="rId30"/>
    <p:sldId id="353" r:id="rId31"/>
    <p:sldId id="295" r:id="rId32"/>
    <p:sldId id="296" r:id="rId33"/>
  </p:sldIdLst>
  <p:sldSz cx="9144000" cy="6858000" type="screen4x3"/>
  <p:notesSz cx="6831330" cy="9385300"/>
  <p:custDataLst>
    <p:tags r:id="rId38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1" u="none" kern="1200" baseline="0">
        <a:solidFill>
          <a:schemeClr val="tx1"/>
        </a:solidFill>
        <a:latin typeface="Times New Roman" panose="02020603050405020304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0000CC"/>
    <a:srgbClr val="FFCCFF"/>
    <a:srgbClr val="CCFFCC"/>
    <a:srgbClr val="006600"/>
    <a:srgbClr val="00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494" y="84"/>
      </p:cViewPr>
      <p:guideLst>
        <p:guide orient="horz" pos="208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4136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57700"/>
            <a:ext cx="5008563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1540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F535B2-2D8A-4D71-848C-CD1FBEED2E25}" type="slidenum">
              <a:rPr kumimoji="0" lang="zh-CN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zh-CN" sz="12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3DCFBA-43A0-4156-8739-916693782B68}" type="slidenum">
              <a:rPr kumimoji="0" lang="zh-CN" alt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="1" kern="12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685800" y="2134870"/>
            <a:ext cx="7772400" cy="1445260"/>
          </a:xfrm>
        </p:spPr>
        <p:txBody>
          <a:bodyPr vert="horz" wrap="square" lIns="91440" tIns="45720" rIns="91440" bIns="45720" anchor="ctr">
            <a:spAutoFit/>
          </a:bodyPr>
          <a:lstStyle>
            <a:lvl1pPr lvl="0">
              <a:defRPr/>
            </a:lvl1pPr>
          </a:lstStyle>
          <a:p>
            <a:pPr lvl="0"/>
            <a:r>
              <a:rPr lang="en-US" altLang="zh-CN" sz="4400" dirty="0">
                <a:ea typeface="宋体" panose="02010600030101010101" pitchFamily="2" charset="-122"/>
              </a:rPr>
              <a:t>Implementing Isolation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zh-CN" altLang="en-US" sz="4400" dirty="0">
                <a:ea typeface="宋体" panose="02010600030101010101" pitchFamily="2" charset="-122"/>
              </a:rPr>
              <a:t>（</a:t>
            </a:r>
            <a:r>
              <a:rPr lang="en-US" altLang="zh-CN" sz="4400" dirty="0">
                <a:ea typeface="宋体" panose="02010600030101010101" pitchFamily="2" charset="-122"/>
              </a:rPr>
              <a:t>2</a:t>
            </a:r>
            <a:r>
              <a:rPr lang="zh-CN" altLang="en-US" sz="4400" dirty="0">
                <a:ea typeface="宋体" panose="02010600030101010101" pitchFamily="2" charset="-122"/>
              </a:rPr>
              <a:t>）</a:t>
            </a:r>
            <a:endParaRPr lang="zh-CN" altLang="en-US" sz="4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304800" y="1219200"/>
            <a:ext cx="8610600" cy="2438400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lvl="0">
              <a:spcBef>
                <a:spcPts val="60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Rule: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Do not grant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request that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imposes an ordering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among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delay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the requesting transaction)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Grant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request that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does not conflict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with previously granted requests of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active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7" name="Rectangle 3"/>
          <p:cNvSpPr txBox="1"/>
          <p:nvPr/>
        </p:nvSpPr>
        <p:spPr>
          <a:xfrm>
            <a:off x="304800" y="4038600"/>
            <a:ext cx="86106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Rule can be used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as each request arrives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0" indent="-34290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If a transaction’s request is delayed,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it is forced to wait (but the transaction is still considered active)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5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Delayed requests are reconsidered when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 transaction  completes (aborts or commits) </a:t>
            </a:r>
            <a:r>
              <a:rPr lang="en-US" altLang="zh-CN" i="1" dirty="0">
                <a:ea typeface="宋体" panose="02010600030101010101" pitchFamily="2" charset="-122"/>
              </a:rPr>
              <a:t>since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it becomes inactive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/>
        </p:nvSpPr>
        <p:spPr>
          <a:xfrm>
            <a:off x="7188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/>
          </p:nvPr>
        </p:nvSpPr>
        <p:spPr>
          <a:xfrm>
            <a:off x="609600" y="762000"/>
            <a:ext cx="8153400" cy="3810000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lvl="0">
              <a:spcBef>
                <a:spcPct val="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Result: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Each schedule S,</a:t>
            </a:r>
            <a:r>
              <a:rPr lang="en-US" altLang="zh-CN" dirty="0">
                <a:ea typeface="宋体" panose="02010600030101010101" pitchFamily="2" charset="-122"/>
              </a:rPr>
              <a:t> is equivalent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 a serial schedule</a:t>
            </a:r>
            <a:r>
              <a:rPr lang="en-US" altLang="zh-CN" dirty="0">
                <a:ea typeface="宋体" panose="02010600030101010101" pitchFamily="2" charset="-122"/>
              </a:rPr>
              <a:t> in which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transactions are</a:t>
            </a:r>
            <a:r>
              <a:rPr lang="en-US" altLang="zh-CN" dirty="0">
                <a:ea typeface="宋体" panose="02010600030101010101" pitchFamily="2" charset="-122"/>
              </a:rPr>
              <a:t> ordered in the order in which they commit in 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(and possibly other serial schedules as well)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Reason: </a:t>
            </a:r>
            <a:endParaRPr lang="en-US" altLang="zh-CN" sz="2400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a transaction commits,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none of its operations conflict with those of other active transactions.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Therefore it can be ordered before all active transactions.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>
            <a:off x="3124200" y="6248400"/>
            <a:ext cx="318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  r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w</a:t>
            </a:r>
            <a:r>
              <a:rPr lang="en-US" altLang="zh-CN" sz="24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400" i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2" name="Rectangle 3"/>
          <p:cNvSpPr txBox="1"/>
          <p:nvPr/>
        </p:nvSpPr>
        <p:spPr>
          <a:xfrm>
            <a:off x="609600" y="4648200"/>
            <a:ext cx="8153400" cy="1676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Example:  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marL="742950" lvl="1" indent="-285750">
              <a:spcBef>
                <a:spcPct val="0"/>
              </a:spcBef>
              <a:buChar char="•"/>
            </a:pP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The following (non-serializable) schedule is </a:t>
            </a: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not permitted because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was active at the time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ea typeface="宋体" panose="02010600030101010101" pitchFamily="2" charset="-122"/>
              </a:rPr>
              <a:t>2</a:t>
            </a:r>
            <a:r>
              <a:rPr lang="en-US" altLang="zh-CN" i="1" dirty="0">
                <a:ea typeface="宋体" panose="02010600030101010101" pitchFamily="2" charset="-122"/>
              </a:rPr>
              <a:t>(x),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which conflicts with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(x),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was requested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(Proof)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4800600"/>
            <a:ext cx="8001000" cy="914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S and S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 are conflict equivalent</a:t>
            </a:r>
            <a:endParaRPr lang="en-US" altLang="zh-CN" sz="24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spcBef>
                <a:spcPct val="50000"/>
              </a:spcBef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The argument can be repeated 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at subsequent commits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085" name="Group 5"/>
          <p:cNvGrpSpPr/>
          <p:nvPr/>
        </p:nvGrpSpPr>
        <p:grpSpPr>
          <a:xfrm>
            <a:off x="2514600" y="1524000"/>
            <a:ext cx="3956050" cy="1387475"/>
            <a:chOff x="-144" y="0"/>
            <a:chExt cx="2492" cy="874"/>
          </a:xfrm>
        </p:grpSpPr>
        <p:sp>
          <p:nvSpPr>
            <p:cNvPr id="46092" name="Text Box 4"/>
            <p:cNvSpPr txBox="1"/>
            <p:nvPr/>
          </p:nvSpPr>
          <p:spPr>
            <a:xfrm>
              <a:off x="-144" y="0"/>
              <a:ext cx="17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S:   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op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AutoShape 5"/>
            <p:cNvSpPr/>
            <p:nvPr/>
          </p:nvSpPr>
          <p:spPr>
            <a:xfrm rot="-5400000">
              <a:off x="744" y="-120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4" name="Text Box 6"/>
            <p:cNvSpPr txBox="1"/>
            <p:nvPr/>
          </p:nvSpPr>
          <p:spPr>
            <a:xfrm>
              <a:off x="288" y="432"/>
              <a:ext cx="103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 conflicting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operations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5" name="Text Box 7"/>
            <p:cNvSpPr txBox="1"/>
            <p:nvPr/>
          </p:nvSpPr>
          <p:spPr>
            <a:xfrm>
              <a:off x="1440" y="480"/>
              <a:ext cx="9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 commit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Line 8"/>
            <p:cNvSpPr/>
            <p:nvPr/>
          </p:nvSpPr>
          <p:spPr>
            <a:xfrm flipH="1" flipV="1">
              <a:off x="1488" y="288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46091" name="Group 11"/>
          <p:cNvGrpSpPr/>
          <p:nvPr/>
        </p:nvGrpSpPr>
        <p:grpSpPr>
          <a:xfrm>
            <a:off x="2209800" y="3200400"/>
            <a:ext cx="3638550" cy="1352550"/>
            <a:chOff x="0" y="0"/>
            <a:chExt cx="2292" cy="852"/>
          </a:xfrm>
        </p:grpSpPr>
        <p:sp>
          <p:nvSpPr>
            <p:cNvPr id="46087" name="Text Box 10"/>
            <p:cNvSpPr txBox="1"/>
            <p:nvPr/>
          </p:nvSpPr>
          <p:spPr>
            <a:xfrm>
              <a:off x="192" y="0"/>
              <a:ext cx="210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 T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op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Text Box 11"/>
            <p:cNvSpPr txBox="1"/>
            <p:nvPr/>
          </p:nvSpPr>
          <p:spPr>
            <a:xfrm>
              <a:off x="0" y="410"/>
              <a:ext cx="101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all operations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of T</a:t>
              </a:r>
              <a:r>
                <a:rPr lang="en-US" altLang="zh-CN" sz="2000" i="1" baseline="-25000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12"/>
            <p:cNvSpPr txBox="1"/>
            <p:nvPr/>
          </p:nvSpPr>
          <p:spPr>
            <a:xfrm>
              <a:off x="1152" y="410"/>
              <a:ext cx="111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remaining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operations of S</a:t>
              </a:r>
              <a:endParaRPr lang="en-US" altLang="zh-CN" sz="20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AutoShape 13"/>
            <p:cNvSpPr/>
            <p:nvPr/>
          </p:nvSpPr>
          <p:spPr>
            <a:xfrm rot="-5400000">
              <a:off x="1536" y="-214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952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Line 14"/>
            <p:cNvSpPr/>
            <p:nvPr/>
          </p:nvSpPr>
          <p:spPr>
            <a:xfrm flipV="1">
              <a:off x="528" y="266"/>
              <a:ext cx="192" cy="192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3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1026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066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(IUPC)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7108" name="Rectangle 1027"/>
          <p:cNvSpPr>
            <a:spLocks noGrp="1"/>
          </p:cNvSpPr>
          <p:nvPr>
            <p:ph type="body"/>
          </p:nvPr>
        </p:nvSpPr>
        <p:spPr>
          <a:xfrm>
            <a:off x="609600" y="2133600"/>
            <a:ext cx="7924800" cy="3962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Commit order is useful since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transactions might perform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external actions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visible to users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After a deposit transaction commits,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you expect a subsequent transaction</a:t>
            </a:r>
            <a:r>
              <a:rPr lang="en-US" altLang="zh-CN" dirty="0">
                <a:ea typeface="宋体" panose="02010600030101010101" pitchFamily="2" charset="-122"/>
              </a:rPr>
              <a:t> to see the new account balance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229870"/>
            <a:ext cx="77724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Deadlock in IUPC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457200" y="1222375"/>
            <a:ext cx="8305800" cy="15240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Problem: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Controls that cause transactions to </a:t>
            </a:r>
            <a:r>
              <a:rPr lang="en-US" altLang="zh-CN" dirty="0">
                <a:ea typeface="宋体" panose="02010600030101010101" pitchFamily="2" charset="-122"/>
              </a:rPr>
              <a:t>wait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 can cause deadlocks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i="1" dirty="0"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(x) 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(y)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 Box 5"/>
          <p:cNvSpPr txBox="1"/>
          <p:nvPr/>
        </p:nvSpPr>
        <p:spPr>
          <a:xfrm>
            <a:off x="3199765" y="2320925"/>
            <a:ext cx="2133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request r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(y)</a:t>
            </a:r>
            <a:endParaRPr lang="en-US" altLang="zh-CN" sz="2400" i="1" dirty="0"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5255895" y="2320925"/>
            <a:ext cx="2209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request r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5" name="Rectangle 3"/>
          <p:cNvSpPr>
            <a:spLocks noGrp="1" noChangeArrowheads="1"/>
          </p:cNvSpPr>
          <p:nvPr/>
        </p:nvSpPr>
        <p:spPr bwMode="auto">
          <a:xfrm>
            <a:off x="508000" y="3580765"/>
            <a:ext cx="83058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600" b="1">
                <a:solidFill>
                  <a:srgbClr val="0066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Solution: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Abort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one transaction in the cycle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AutoNum type="circleNumDbPlain"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Use wait-for graph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 detect cycle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when a request is delayed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or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AutoNum type="circleNumDbPlain"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Assume a deadlock when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transaction waits longer than some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time-out period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44620" y="2667000"/>
            <a:ext cx="2071370" cy="694690"/>
            <a:chOff x="6212" y="4200"/>
            <a:chExt cx="3262" cy="1094"/>
          </a:xfrm>
        </p:grpSpPr>
        <p:sp>
          <p:nvSpPr>
            <p:cNvPr id="2" name="文本框 1"/>
            <p:cNvSpPr txBox="1"/>
            <p:nvPr/>
          </p:nvSpPr>
          <p:spPr>
            <a:xfrm>
              <a:off x="6212" y="4569"/>
              <a:ext cx="326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waiting ......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H="1" flipV="1">
              <a:off x="6600" y="4200"/>
              <a:ext cx="480" cy="4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cxnSp>
        <p:nvCxnSpPr>
          <p:cNvPr id="4" name="直接箭头连接符 3"/>
          <p:cNvCxnSpPr/>
          <p:nvPr/>
        </p:nvCxnSpPr>
        <p:spPr>
          <a:xfrm flipV="1">
            <a:off x="5029200" y="2718435"/>
            <a:ext cx="573405" cy="253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ldLvl="0"/>
      <p:bldP spid="48134" grpId="0" bldLvl="0"/>
      <p:bldP spid="4813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 Implementation of an IUPC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body"/>
          </p:nvPr>
        </p:nvSpPr>
        <p:spPr>
          <a:xfrm>
            <a:off x="419735" y="1143000"/>
            <a:ext cx="8577580" cy="3211195"/>
          </a:xfrm>
          <a:ln>
            <a:solidFill>
              <a:srgbClr val="3366FF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>
            <a:spAutoFit/>
          </a:bodyPr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transaction can read a database item if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(shared)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lock </a:t>
            </a:r>
            <a:r>
              <a:rPr lang="en-US" altLang="zh-CN" dirty="0">
                <a:ea typeface="宋体" panose="02010600030101010101" pitchFamily="2" charset="-122"/>
              </a:rPr>
              <a:t>on the item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can read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update the item if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holds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(exclusive)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lock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If the transaction does not already hold the required lock,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lock request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is automatically made as part of the (read or write) request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7" name="Rectangle 4"/>
          <p:cNvSpPr/>
          <p:nvPr/>
        </p:nvSpPr>
        <p:spPr>
          <a:xfrm>
            <a:off x="419735" y="4344670"/>
            <a:ext cx="8577580" cy="1450975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All locks held by a transaction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are released when: </a:t>
            </a:r>
            <a:r>
              <a:rPr lang="en-US" altLang="zh-CN" i="1" dirty="0">
                <a:ea typeface="宋体" panose="02010600030101010101" pitchFamily="2" charset="-122"/>
              </a:rPr>
              <a:t>Transaction completes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(commits or aborts)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Delayed requests are re-examined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at this time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3. 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/>
            <a:r>
              <a:rPr lang="zh-CN" altLang="en-US" dirty="0">
                <a:ea typeface="宋体" panose="02010600030101010101" pitchFamily="2" charset="-122"/>
              </a:rPr>
              <a:t>Read lock &amp; Write lock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Two-Phase Locking (两阶段封锁)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Strict Two-Phase Locking Control (STPLC)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Lock Granularity （锁粒度）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/>
        </p:nvSpPr>
        <p:spPr>
          <a:xfrm>
            <a:off x="7010400" y="632714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body"/>
          </p:nvPr>
        </p:nvSpPr>
        <p:spPr>
          <a:xfrm>
            <a:off x="0" y="839470"/>
            <a:ext cx="9144000" cy="1371600"/>
          </a:xfrm>
        </p:spPr>
        <p:txBody>
          <a:bodyPr vert="horz" wrap="square" lIns="91440" tIns="45720" rIns="91440" bIns="45720" anchor="t"/>
          <a:p>
            <a:pPr marL="457200" lvl="0" indent="-45720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Request for read lock on an item</a:t>
            </a:r>
            <a:r>
              <a:rPr lang="en-US" altLang="zh-CN" sz="2400" dirty="0">
                <a:ea typeface="宋体" panose="02010600030101010101" pitchFamily="2" charset="-122"/>
              </a:rPr>
              <a:t> is granted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/>
            <a:r>
              <a:rPr lang="en-US" altLang="zh-CN" dirty="0">
                <a:ea typeface="宋体" panose="02010600030101010101" pitchFamily="2" charset="-122"/>
              </a:rPr>
              <a:t>No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transaction currently </a:t>
            </a:r>
            <a:r>
              <a:rPr lang="en-US" altLang="zh-CN" dirty="0">
                <a:ea typeface="宋体" panose="02010600030101010101" pitchFamily="2" charset="-122"/>
              </a:rPr>
              <a:t>holds write lock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on the item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/>
            <a:r>
              <a:rPr lang="en-US" altLang="zh-CN" dirty="0">
                <a:ea typeface="宋体" panose="02010600030101010101" pitchFamily="2" charset="-122"/>
              </a:rPr>
              <a:t>Cannot read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 item </a:t>
            </a:r>
            <a:r>
              <a:rPr lang="en-US" altLang="zh-CN" dirty="0">
                <a:ea typeface="宋体" panose="02010600030101010101" pitchFamily="2" charset="-122"/>
              </a:rPr>
              <a:t>written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by an active transaction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1205" name="Group 5"/>
          <p:cNvGrpSpPr/>
          <p:nvPr/>
        </p:nvGrpSpPr>
        <p:grpSpPr>
          <a:xfrm>
            <a:off x="2438400" y="4774565"/>
            <a:ext cx="5867400" cy="1552575"/>
            <a:chOff x="0" y="0"/>
            <a:chExt cx="3696" cy="978"/>
          </a:xfrm>
        </p:grpSpPr>
        <p:sp>
          <p:nvSpPr>
            <p:cNvPr id="51209" name="Text Box 4"/>
            <p:cNvSpPr txBox="1"/>
            <p:nvPr/>
          </p:nvSpPr>
          <p:spPr>
            <a:xfrm>
              <a:off x="0" y="0"/>
              <a:ext cx="369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i="1" dirty="0">
                  <a:ea typeface="宋体" panose="02010600030101010101" pitchFamily="2" charset="-122"/>
                </a:rPr>
                <a:t>Granted mode</a:t>
              </a:r>
              <a:endParaRPr lang="en-US" altLang="zh-CN" sz="2400" i="1" dirty="0"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Requested mode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read         write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read                                   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 write 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               x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0" name="Line 5"/>
            <p:cNvSpPr/>
            <p:nvPr/>
          </p:nvSpPr>
          <p:spPr>
            <a:xfrm>
              <a:off x="1824" y="473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1" name="Line 6"/>
            <p:cNvSpPr/>
            <p:nvPr/>
          </p:nvSpPr>
          <p:spPr>
            <a:xfrm>
              <a:off x="1824" y="473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8"/>
          <p:cNvSpPr txBox="1"/>
          <p:nvPr/>
        </p:nvSpPr>
        <p:spPr>
          <a:xfrm>
            <a:off x="5714365" y="556450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lang="zh-CN" altLang="en-US" sz="2400" i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0" y="2287270"/>
            <a:ext cx="9144000" cy="1257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2"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Request for write lock on an item</a:t>
            </a:r>
            <a:r>
              <a:rPr lang="en-US" altLang="zh-CN" sz="2400" i="1" dirty="0">
                <a:ea typeface="宋体" panose="02010600030101010101" pitchFamily="2" charset="-122"/>
              </a:rPr>
              <a:t> is granted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No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transaction </a:t>
            </a:r>
            <a:r>
              <a:rPr lang="en-US" altLang="zh-CN" i="1" dirty="0">
                <a:ea typeface="宋体" panose="02010600030101010101" pitchFamily="2" charset="-122"/>
              </a:rPr>
              <a:t>holds any lock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on item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Cannot write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item</a:t>
            </a:r>
            <a:r>
              <a:rPr lang="en-US" altLang="zh-CN" i="1" dirty="0">
                <a:ea typeface="宋体" panose="02010600030101010101" pitchFamily="2" charset="-122"/>
              </a:rPr>
              <a:t> read/written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by an active transaction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0" y="3811270"/>
            <a:ext cx="8915400" cy="962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buAutoNum type="arabicPeriod" startAt="3"/>
            </a:pPr>
            <a:r>
              <a: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rPr>
              <a:t>Transaction is delayed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if: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838200" lvl="1" indent="-381000"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 Request cannot be granted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0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04">
                                            <p:txEl>
                                              <p:charRg st="4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204">
                                            <p:txEl>
                                              <p:charRg st="102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>
          <a:xfrm>
            <a:off x="228600" y="1905000"/>
            <a:ext cx="8458200" cy="41148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dirty="0">
                <a:ea typeface="宋体" panose="02010600030101010101" pitchFamily="2" charset="-122"/>
              </a:rPr>
              <a:t>All locks held by a transaction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are released when: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Transaction completes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(commits or aborts)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Delayed requests are re-examined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at this time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8305800" cy="41910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Result: A lock is not granted if: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Requested access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conflicts with</a:t>
            </a:r>
            <a:r>
              <a:rPr lang="en-US" altLang="zh-CN" dirty="0">
                <a:ea typeface="宋体" panose="02010600030101010101" pitchFamily="2" charset="-122"/>
              </a:rPr>
              <a:t> a prior access of an active transaction.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transaction waits. 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This enforces the rule: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Do not grant a request that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imposes an ordering among active transactions (</a:t>
            </a:r>
            <a:r>
              <a:rPr lang="en-US" altLang="zh-CN" dirty="0">
                <a:ea typeface="宋体" panose="02010600030101010101" pitchFamily="2" charset="-122"/>
              </a:rPr>
              <a:t>delay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requesting transaction)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Resulting schedules are: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5028565" y="5203825"/>
            <a:ext cx="35480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serializable</a:t>
            </a:r>
            <a:r>
              <a:rPr lang="en-US" altLang="zh-CN" i="1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000099"/>
                </a:solidFill>
                <a:ea typeface="宋体" panose="02010600030101010101" pitchFamily="2" charset="-122"/>
              </a:rPr>
              <a:t>strict</a:t>
            </a:r>
            <a:endParaRPr lang="en-US" altLang="zh-CN" i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Concurrency Control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/>
            <a:r>
              <a:rPr lang="zh-CN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Immediate Update &amp; Deferred Update</a:t>
            </a:r>
            <a:endParaRPr lang="zh-CN" altLang="en-US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endParaRPr lang="zh-CN" altLang="en-US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Immediate-Update Pessimistic Control </a:t>
            </a:r>
            <a:b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(IUPC)</a:t>
            </a:r>
            <a:endParaRPr lang="zh-CN" altLang="en-US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Locking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7" name="Rectangle 4"/>
          <p:cNvSpPr/>
          <p:nvPr/>
        </p:nvSpPr>
        <p:spPr>
          <a:xfrm>
            <a:off x="4419600" y="2743200"/>
            <a:ext cx="1905000" cy="9906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concurrency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control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54278" name="Line 5"/>
          <p:cNvSpPr/>
          <p:nvPr/>
        </p:nvSpPr>
        <p:spPr>
          <a:xfrm>
            <a:off x="304800" y="2667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79" name="Text Box 6"/>
          <p:cNvSpPr txBox="1"/>
          <p:nvPr/>
        </p:nvSpPr>
        <p:spPr>
          <a:xfrm>
            <a:off x="152400" y="2209800"/>
            <a:ext cx="196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w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c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4280" name="Text Box 7"/>
          <p:cNvSpPr txBox="1"/>
          <p:nvPr/>
        </p:nvSpPr>
        <p:spPr>
          <a:xfrm>
            <a:off x="517525" y="3748088"/>
            <a:ext cx="9064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81" name="Text Box 9"/>
          <p:cNvSpPr txBox="1"/>
          <p:nvPr/>
        </p:nvSpPr>
        <p:spPr>
          <a:xfrm>
            <a:off x="1701800" y="2743200"/>
            <a:ext cx="276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 w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(x)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(x) c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endParaRPr lang="en-US" altLang="zh-CN" sz="2400" i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4282" name="Line 12"/>
          <p:cNvSpPr/>
          <p:nvPr/>
        </p:nvSpPr>
        <p:spPr>
          <a:xfrm>
            <a:off x="1752600" y="26670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3" name="Line 13"/>
          <p:cNvSpPr/>
          <p:nvPr/>
        </p:nvSpPr>
        <p:spPr>
          <a:xfrm flipH="1">
            <a:off x="304800" y="38100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4284" name="Line 14"/>
          <p:cNvSpPr/>
          <p:nvPr/>
        </p:nvSpPr>
        <p:spPr>
          <a:xfrm flipV="1">
            <a:off x="1752600" y="3200400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4285" name="Group 13"/>
          <p:cNvGrpSpPr/>
          <p:nvPr/>
        </p:nvGrpSpPr>
        <p:grpSpPr>
          <a:xfrm>
            <a:off x="2286000" y="3352800"/>
            <a:ext cx="2417763" cy="2035175"/>
            <a:chOff x="0" y="0"/>
            <a:chExt cx="1523" cy="1282"/>
          </a:xfrm>
        </p:grpSpPr>
        <p:sp>
          <p:nvSpPr>
            <p:cNvPr id="54291" name="Text Box 17"/>
            <p:cNvSpPr txBox="1"/>
            <p:nvPr/>
          </p:nvSpPr>
          <p:spPr>
            <a:xfrm>
              <a:off x="0" y="304"/>
              <a:ext cx="1523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 forced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to wait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since T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holds read lock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on 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2" name="Line 18"/>
            <p:cNvSpPr/>
            <p:nvPr/>
          </p:nvSpPr>
          <p:spPr>
            <a:xfrm flipV="1">
              <a:off x="480" y="0"/>
              <a:ext cx="0" cy="288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54288" name="Group 16"/>
          <p:cNvGrpSpPr/>
          <p:nvPr/>
        </p:nvGrpSpPr>
        <p:grpSpPr>
          <a:xfrm>
            <a:off x="5867400" y="2730500"/>
            <a:ext cx="3198813" cy="2292350"/>
            <a:chOff x="0" y="0"/>
            <a:chExt cx="2015" cy="1444"/>
          </a:xfrm>
        </p:grpSpPr>
        <p:sp>
          <p:nvSpPr>
            <p:cNvPr id="54287" name="Text Box 11"/>
            <p:cNvSpPr txBox="1"/>
            <p:nvPr/>
          </p:nvSpPr>
          <p:spPr>
            <a:xfrm>
              <a:off x="288" y="0"/>
              <a:ext cx="17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(x) w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(x) c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Line 15"/>
            <p:cNvSpPr/>
            <p:nvPr/>
          </p:nvSpPr>
          <p:spPr>
            <a:xfrm>
              <a:off x="288" y="280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89" name="Text Box 19"/>
            <p:cNvSpPr txBox="1"/>
            <p:nvPr/>
          </p:nvSpPr>
          <p:spPr>
            <a:xfrm>
              <a:off x="0" y="696"/>
              <a:ext cx="194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w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(x)</a:t>
              </a: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 can be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scheduled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since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releases its locks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4290" name="Line 20"/>
            <p:cNvSpPr/>
            <p:nvPr/>
          </p:nvSpPr>
          <p:spPr>
            <a:xfrm flipV="1">
              <a:off x="624" y="344"/>
              <a:ext cx="336" cy="3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type="body"/>
          </p:nvPr>
        </p:nvSpPr>
        <p:spPr>
          <a:xfrm>
            <a:off x="304800" y="1066800"/>
            <a:ext cx="8534400" cy="5105400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With each active database item x</a:t>
            </a:r>
            <a:r>
              <a:rPr lang="en-US" altLang="zh-CN" sz="2400" i="1" dirty="0">
                <a:ea typeface="宋体" panose="02010600030101010101" pitchFamily="2" charset="-122"/>
              </a:rPr>
              <a:t>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Associate a</a:t>
            </a:r>
            <a:r>
              <a:rPr lang="en-US" altLang="zh-CN" sz="2200" dirty="0">
                <a:ea typeface="宋体" panose="02010600030101010101" pitchFamily="2" charset="-122"/>
              </a:rPr>
              <a:t> lock set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,</a:t>
            </a:r>
            <a:r>
              <a:rPr lang="en-US" altLang="zh-CN" sz="2200" i="1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and a</a:t>
            </a:r>
            <a:r>
              <a:rPr lang="en-US" altLang="zh-CN" sz="2200" dirty="0">
                <a:ea typeface="宋体" panose="02010600030101010101" pitchFamily="2" charset="-122"/>
              </a:rPr>
              <a:t> wait set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W(x)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 contains an entry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for each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granted lock on x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W(x)</a:t>
            </a:r>
            <a:r>
              <a:rPr lang="en-US" altLang="zh-CN" sz="2200" dirty="0">
                <a:ea typeface="宋体" panose="02010600030101010101" pitchFamily="2" charset="-122"/>
              </a:rPr>
              <a:t> contains an entry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for each pending request on x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When an entry is removed from </a:t>
            </a: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L(x)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CC0000"/>
                </a:solidFill>
                <a:ea typeface="宋体" panose="02010600030101010101" pitchFamily="2" charset="-122"/>
              </a:rPr>
              <a:t>promote (non-conflicting) entries from W(x)</a:t>
            </a:r>
            <a:r>
              <a:rPr lang="en-US" altLang="zh-CN" sz="2000" dirty="0">
                <a:ea typeface="宋体" panose="02010600030101010101" pitchFamily="2" charset="-122"/>
              </a:rPr>
              <a:t> using some scheduling policy.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2"/>
            <a:endParaRPr lang="en-US" altLang="zh-CN" sz="2000" i="1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With each transaction T</a:t>
            </a:r>
            <a:r>
              <a:rPr lang="en-US" altLang="zh-CN" sz="2400" baseline="-25000" dirty="0">
                <a:solidFill>
                  <a:srgbClr val="00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:</a:t>
            </a:r>
            <a:endParaRPr lang="en-US" altLang="zh-CN" sz="2400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Associate</a:t>
            </a:r>
            <a:r>
              <a:rPr lang="en-US" altLang="zh-CN" sz="2200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200" dirty="0">
                <a:ea typeface="宋体" panose="02010600030101010101" pitchFamily="2" charset="-122"/>
              </a:rPr>
              <a:t> lock list </a:t>
            </a:r>
            <a:r>
              <a:rPr lang="en-US" altLang="zh-CN" sz="2200" dirty="0">
                <a:latin typeface="French Script MT" panose="03020402040607040605" pitchFamily="66" charset="0"/>
                <a:ea typeface="宋体" panose="02010600030101010101" pitchFamily="2" charset="-122"/>
              </a:rPr>
              <a:t>L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 ,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French Script MT" panose="03020402040607040605" pitchFamily="66" charset="0"/>
                <a:ea typeface="宋体" panose="02010600030101010101" pitchFamily="2" charset="-122"/>
              </a:rPr>
              <a:t>L</a:t>
            </a:r>
            <a:r>
              <a:rPr lang="en-US" altLang="zh-CN" sz="2200" baseline="-25000" dirty="0">
                <a:ea typeface="宋体" panose="02010600030101010101" pitchFamily="2" charset="-122"/>
              </a:rPr>
              <a:t>i  </a:t>
            </a:r>
            <a:r>
              <a:rPr lang="en-US" altLang="zh-CN" sz="2200" dirty="0">
                <a:ea typeface="宋体" panose="02010600030101010101" pitchFamily="2" charset="-122"/>
              </a:rPr>
              <a:t>links T</a:t>
            </a:r>
            <a:r>
              <a:rPr lang="en-US" altLang="zh-CN" sz="2200" baseline="-25000" dirty="0">
                <a:ea typeface="宋体" panose="02010600030101010101" pitchFamily="2" charset="-122"/>
              </a:rPr>
              <a:t>i</a:t>
            </a:r>
            <a:r>
              <a:rPr lang="en-US" altLang="zh-CN" sz="2200" dirty="0">
                <a:ea typeface="宋体" panose="02010600030101010101" pitchFamily="2" charset="-122"/>
              </a:rPr>
              <a:t>’s elements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in all lock and wait sets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200" dirty="0">
                <a:ea typeface="宋体" panose="02010600030101010101" pitchFamily="2" charset="-122"/>
              </a:rPr>
              <a:t> Used to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release locks on termination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102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6324" name="Rectangle 1033"/>
          <p:cNvSpPr/>
          <p:nvPr/>
        </p:nvSpPr>
        <p:spPr>
          <a:xfrm>
            <a:off x="1219200" y="2438400"/>
            <a:ext cx="9906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6325" name="Group 5"/>
          <p:cNvGrpSpPr/>
          <p:nvPr/>
        </p:nvGrpSpPr>
        <p:grpSpPr>
          <a:xfrm>
            <a:off x="2209800" y="1828800"/>
            <a:ext cx="2895600" cy="838200"/>
            <a:chOff x="0" y="0"/>
            <a:chExt cx="1824" cy="528"/>
          </a:xfrm>
        </p:grpSpPr>
        <p:sp>
          <p:nvSpPr>
            <p:cNvPr id="56333" name="Rectangle 1027"/>
            <p:cNvSpPr/>
            <p:nvPr/>
          </p:nvSpPr>
          <p:spPr>
            <a:xfrm>
              <a:off x="480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6334" name="Rectangle 1028"/>
            <p:cNvSpPr/>
            <p:nvPr/>
          </p:nvSpPr>
          <p:spPr>
            <a:xfrm>
              <a:off x="1392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6335" name="Line 1039"/>
            <p:cNvSpPr/>
            <p:nvPr/>
          </p:nvSpPr>
          <p:spPr>
            <a:xfrm flipV="1">
              <a:off x="0" y="192"/>
              <a:ext cx="480" cy="336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6" name="Line 1040"/>
            <p:cNvSpPr/>
            <p:nvPr/>
          </p:nvSpPr>
          <p:spPr>
            <a:xfrm>
              <a:off x="912" y="192"/>
              <a:ext cx="48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7" name="Text Box 1052"/>
            <p:cNvSpPr txBox="1"/>
            <p:nvPr/>
          </p:nvSpPr>
          <p:spPr>
            <a:xfrm>
              <a:off x="48" y="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L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56331" name="Group 11"/>
          <p:cNvGrpSpPr/>
          <p:nvPr/>
        </p:nvGrpSpPr>
        <p:grpSpPr>
          <a:xfrm>
            <a:off x="2209800" y="2667000"/>
            <a:ext cx="1447800" cy="838200"/>
            <a:chOff x="0" y="0"/>
            <a:chExt cx="912" cy="528"/>
          </a:xfrm>
        </p:grpSpPr>
        <p:sp>
          <p:nvSpPr>
            <p:cNvPr id="56330" name="Rectangle 1029"/>
            <p:cNvSpPr/>
            <p:nvPr/>
          </p:nvSpPr>
          <p:spPr>
            <a:xfrm>
              <a:off x="480" y="96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w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Line 1038"/>
            <p:cNvSpPr/>
            <p:nvPr/>
          </p:nvSpPr>
          <p:spPr>
            <a:xfrm>
              <a:off x="0" y="0"/>
              <a:ext cx="480" cy="336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32" name="Text Box 1053"/>
            <p:cNvSpPr txBox="1"/>
            <p:nvPr/>
          </p:nvSpPr>
          <p:spPr>
            <a:xfrm>
              <a:off x="38" y="169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W</a:t>
              </a:r>
              <a:endPara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AutoShape 1067"/>
          <p:cNvSpPr/>
          <p:nvPr/>
        </p:nvSpPr>
        <p:spPr>
          <a:xfrm>
            <a:off x="2362200" y="4800600"/>
            <a:ext cx="2590800" cy="533400"/>
          </a:xfrm>
          <a:prstGeom prst="accentBorderCallout2">
            <a:avLst>
              <a:gd name="adj1" fmla="val 21431"/>
              <a:gd name="adj2" fmla="val -2940"/>
              <a:gd name="adj3" fmla="val 21431"/>
              <a:gd name="adj4" fmla="val -15505"/>
              <a:gd name="adj5" fmla="val -335120"/>
              <a:gd name="adj6" fmla="val -28125"/>
            </a:avLst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item ‘x’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1069"/>
          <p:cNvSpPr/>
          <p:nvPr/>
        </p:nvSpPr>
        <p:spPr>
          <a:xfrm>
            <a:off x="5715000" y="2971800"/>
            <a:ext cx="2743200" cy="838200"/>
          </a:xfrm>
          <a:prstGeom prst="accentBorderCallout2">
            <a:avLst>
              <a:gd name="adj1" fmla="val 13634"/>
              <a:gd name="adj2" fmla="val -2778"/>
              <a:gd name="adj3" fmla="val 13634"/>
              <a:gd name="adj4" fmla="val -31889"/>
              <a:gd name="adj5" fmla="val -62500"/>
              <a:gd name="adj6" fmla="val -61171"/>
            </a:avLst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List of each granted lock on ‘x’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1070"/>
          <p:cNvSpPr/>
          <p:nvPr/>
        </p:nvSpPr>
        <p:spPr>
          <a:xfrm>
            <a:off x="5562600" y="4343400"/>
            <a:ext cx="3048000" cy="838200"/>
          </a:xfrm>
          <a:prstGeom prst="accentBorderCallout2">
            <a:avLst>
              <a:gd name="adj1" fmla="val 13634"/>
              <a:gd name="adj2" fmla="val -2500"/>
              <a:gd name="adj3" fmla="val 13634"/>
              <a:gd name="adj4" fmla="val -30523"/>
              <a:gd name="adj5" fmla="val -89583"/>
              <a:gd name="adj6" fmla="val -58750"/>
            </a:avLst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arrow" w="lg" len="lg"/>
          </a:ln>
        </p:spPr>
        <p:txBody>
          <a:bodyPr lIns="90170" tIns="46990" rIns="90170" bIns="4699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 of each pending request on ‘x’</a:t>
            </a:r>
            <a:endParaRPr lang="en-US" altLang="zh-CN" sz="2400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4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Locking Implementation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grpSp>
        <p:nvGrpSpPr>
          <p:cNvPr id="57348" name="Group 4"/>
          <p:cNvGrpSpPr/>
          <p:nvPr/>
        </p:nvGrpSpPr>
        <p:grpSpPr>
          <a:xfrm>
            <a:off x="1676400" y="3886200"/>
            <a:ext cx="3810000" cy="1600200"/>
            <a:chOff x="0" y="0"/>
            <a:chExt cx="2400" cy="1008"/>
          </a:xfrm>
        </p:grpSpPr>
        <p:grpSp>
          <p:nvGrpSpPr>
            <p:cNvPr id="57368" name="Group 5"/>
            <p:cNvGrpSpPr/>
            <p:nvPr/>
          </p:nvGrpSpPr>
          <p:grpSpPr>
            <a:xfrm>
              <a:off x="0" y="0"/>
              <a:ext cx="1440" cy="672"/>
              <a:chOff x="0" y="0"/>
              <a:chExt cx="1440" cy="672"/>
            </a:xfrm>
          </p:grpSpPr>
          <p:sp>
            <p:nvSpPr>
              <p:cNvPr id="57375" name="Rectangle 9"/>
              <p:cNvSpPr/>
              <p:nvPr/>
            </p:nvSpPr>
            <p:spPr>
              <a:xfrm>
                <a:off x="1008" y="0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57376" name="Rectangle 10"/>
              <p:cNvSpPr/>
              <p:nvPr/>
            </p:nvSpPr>
            <p:spPr>
              <a:xfrm>
                <a:off x="0" y="384"/>
                <a:ext cx="624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y</a:t>
                </a:r>
                <a:endPara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7" name="Line 11"/>
              <p:cNvSpPr/>
              <p:nvPr/>
            </p:nvSpPr>
            <p:spPr>
              <a:xfrm flipV="1">
                <a:off x="624" y="24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0066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8" name="Text Box 12"/>
              <p:cNvSpPr txBox="1"/>
              <p:nvPr/>
            </p:nvSpPr>
            <p:spPr>
              <a:xfrm>
                <a:off x="662" y="122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L</a:t>
                </a:r>
                <a:endParaRPr lang="en-US" altLang="zh-CN" sz="2400" i="1" dirty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7369" name="Group 10"/>
            <p:cNvGrpSpPr/>
            <p:nvPr/>
          </p:nvGrpSpPr>
          <p:grpSpPr>
            <a:xfrm>
              <a:off x="624" y="528"/>
              <a:ext cx="1776" cy="480"/>
              <a:chOff x="0" y="0"/>
              <a:chExt cx="1776" cy="480"/>
            </a:xfrm>
          </p:grpSpPr>
          <p:sp>
            <p:nvSpPr>
              <p:cNvPr id="57370" name="Rectangle 14"/>
              <p:cNvSpPr/>
              <p:nvPr/>
            </p:nvSpPr>
            <p:spPr>
              <a:xfrm>
                <a:off x="38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1" name="Rectangle 15"/>
              <p:cNvSpPr/>
              <p:nvPr/>
            </p:nvSpPr>
            <p:spPr>
              <a:xfrm>
                <a:off x="1344" y="48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72" name="Line 16"/>
              <p:cNvSpPr/>
              <p:nvPr/>
            </p:nvSpPr>
            <p:spPr>
              <a:xfrm>
                <a:off x="0" y="0"/>
                <a:ext cx="384" cy="288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3" name="Line 17"/>
              <p:cNvSpPr/>
              <p:nvPr/>
            </p:nvSpPr>
            <p:spPr>
              <a:xfrm>
                <a:off x="816" y="288"/>
                <a:ext cx="528" cy="0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74" name="Text Box 18"/>
              <p:cNvSpPr txBox="1"/>
              <p:nvPr/>
            </p:nvSpPr>
            <p:spPr>
              <a:xfrm>
                <a:off x="0" y="144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7349" name="Group 16"/>
          <p:cNvGrpSpPr/>
          <p:nvPr/>
        </p:nvGrpSpPr>
        <p:grpSpPr>
          <a:xfrm>
            <a:off x="1524000" y="1676400"/>
            <a:ext cx="3886200" cy="1676400"/>
            <a:chOff x="0" y="0"/>
            <a:chExt cx="2448" cy="1056"/>
          </a:xfrm>
        </p:grpSpPr>
        <p:sp>
          <p:nvSpPr>
            <p:cNvPr id="57358" name="Rectangle 3"/>
            <p:cNvSpPr/>
            <p:nvPr/>
          </p:nvSpPr>
          <p:spPr>
            <a:xfrm>
              <a:off x="1104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59" name="Rectangle 4"/>
            <p:cNvSpPr/>
            <p:nvPr/>
          </p:nvSpPr>
          <p:spPr>
            <a:xfrm>
              <a:off x="2016" y="0"/>
              <a:ext cx="432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sp>
          <p:nvSpPr>
            <p:cNvPr id="57360" name="Rectangle 5"/>
            <p:cNvSpPr/>
            <p:nvPr/>
          </p:nvSpPr>
          <p:spPr>
            <a:xfrm>
              <a:off x="0" y="384"/>
              <a:ext cx="624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61" name="Line 6"/>
            <p:cNvSpPr/>
            <p:nvPr/>
          </p:nvSpPr>
          <p:spPr>
            <a:xfrm flipV="1">
              <a:off x="624" y="192"/>
              <a:ext cx="480" cy="336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2" name="Line 7"/>
            <p:cNvSpPr/>
            <p:nvPr/>
          </p:nvSpPr>
          <p:spPr>
            <a:xfrm>
              <a:off x="1536" y="192"/>
              <a:ext cx="48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3" name="Text Box 19"/>
            <p:cNvSpPr txBox="1"/>
            <p:nvPr/>
          </p:nvSpPr>
          <p:spPr>
            <a:xfrm>
              <a:off x="672" y="4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L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  <p:grpSp>
          <p:nvGrpSpPr>
            <p:cNvPr id="57364" name="Group 23"/>
            <p:cNvGrpSpPr/>
            <p:nvPr/>
          </p:nvGrpSpPr>
          <p:grpSpPr>
            <a:xfrm>
              <a:off x="624" y="528"/>
              <a:ext cx="912" cy="528"/>
              <a:chOff x="0" y="0"/>
              <a:chExt cx="912" cy="528"/>
            </a:xfrm>
          </p:grpSpPr>
          <p:sp>
            <p:nvSpPr>
              <p:cNvPr id="57365" name="Rectangle 21"/>
              <p:cNvSpPr/>
              <p:nvPr/>
            </p:nvSpPr>
            <p:spPr>
              <a:xfrm>
                <a:off x="480" y="96"/>
                <a:ext cx="432" cy="43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7366" name="Line 22"/>
              <p:cNvSpPr/>
              <p:nvPr/>
            </p:nvSpPr>
            <p:spPr>
              <a:xfrm>
                <a:off x="0" y="0"/>
                <a:ext cx="480" cy="336"/>
              </a:xfrm>
              <a:prstGeom prst="line">
                <a:avLst/>
              </a:prstGeom>
              <a:ln w="952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7367" name="Text Box 23"/>
              <p:cNvSpPr txBox="1"/>
              <p:nvPr/>
            </p:nvSpPr>
            <p:spPr>
              <a:xfrm>
                <a:off x="38" y="169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="1" i="0" kern="120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 b="1" i="0" kern="12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b="1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rgbClr val="CC0000"/>
                    </a:solidFill>
                    <a:ea typeface="宋体" panose="02010600030101010101" pitchFamily="2" charset="-122"/>
                  </a:rPr>
                  <a:t>W</a:t>
                </a:r>
                <a:endParaRPr lang="en-US" altLang="zh-CN" sz="2400" i="1" dirty="0">
                  <a:solidFill>
                    <a:srgbClr val="CC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" name="Group 27"/>
          <p:cNvGrpSpPr/>
          <p:nvPr/>
        </p:nvGrpSpPr>
        <p:grpSpPr>
          <a:xfrm>
            <a:off x="4429125" y="1241425"/>
            <a:ext cx="4333875" cy="5029200"/>
            <a:chOff x="0" y="0"/>
            <a:chExt cx="2730" cy="3168"/>
          </a:xfrm>
        </p:grpSpPr>
        <p:sp>
          <p:nvSpPr>
            <p:cNvPr id="57352" name="Rectangle 25"/>
            <p:cNvSpPr/>
            <p:nvPr/>
          </p:nvSpPr>
          <p:spPr>
            <a:xfrm>
              <a:off x="1143" y="2818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rgbClr val="000099"/>
                  </a:solidFill>
                  <a:latin typeface="French Script MT" panose="03020402040607040605" pitchFamily="66" charset="0"/>
                  <a:ea typeface="宋体" panose="02010600030101010101" pitchFamily="2" charset="-122"/>
                </a:rPr>
                <a:t>L</a:t>
              </a:r>
              <a:r>
                <a:rPr lang="en-US" altLang="zh-CN" sz="2800" i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800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7353" name="Group 29"/>
            <p:cNvGrpSpPr/>
            <p:nvPr/>
          </p:nvGrpSpPr>
          <p:grpSpPr>
            <a:xfrm>
              <a:off x="426" y="706"/>
              <a:ext cx="720" cy="2304"/>
              <a:chOff x="0" y="0"/>
              <a:chExt cx="720" cy="2304"/>
            </a:xfrm>
          </p:grpSpPr>
          <p:sp>
            <p:nvSpPr>
              <p:cNvPr id="57356" name="Line 27"/>
              <p:cNvSpPr/>
              <p:nvPr/>
            </p:nvSpPr>
            <p:spPr>
              <a:xfrm flipH="1" flipV="1">
                <a:off x="0" y="1968"/>
                <a:ext cx="720" cy="3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57357" name="Line 28"/>
              <p:cNvSpPr/>
              <p:nvPr/>
            </p:nvSpPr>
            <p:spPr>
              <a:xfrm flipV="1">
                <a:off x="0" y="0"/>
                <a:ext cx="0" cy="1536"/>
              </a:xfrm>
              <a:prstGeom prst="line">
                <a:avLst/>
              </a:prstGeom>
              <a:ln w="9525" cap="flat" cmpd="sng">
                <a:solidFill>
                  <a:srgbClr val="000099"/>
                </a:solidFill>
                <a:prstDash val="dash"/>
                <a:headEnd type="none" w="med" len="med"/>
                <a:tailEnd type="triangle" w="med" len="med"/>
              </a:ln>
            </p:spPr>
          </p:sp>
        </p:grpSp>
        <p:sp>
          <p:nvSpPr>
            <p:cNvPr id="57354" name="Text Box 29"/>
            <p:cNvSpPr txBox="1"/>
            <p:nvPr/>
          </p:nvSpPr>
          <p:spPr>
            <a:xfrm>
              <a:off x="768" y="1008"/>
              <a:ext cx="1962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rgbClr val="000099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holds an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 lock on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and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waits for a w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lock on y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7355" name="Freeform 30"/>
            <p:cNvSpPr/>
            <p:nvPr/>
          </p:nvSpPr>
          <p:spPr>
            <a:xfrm>
              <a:off x="0" y="0"/>
              <a:ext cx="864" cy="3168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192"/>
                </a:cxn>
                <a:cxn ang="0">
                  <a:pos x="0" y="1728"/>
                </a:cxn>
                <a:cxn ang="0">
                  <a:pos x="48" y="2928"/>
                </a:cxn>
                <a:cxn ang="0">
                  <a:pos x="864" y="3168"/>
                </a:cxn>
                <a:cxn ang="0">
                  <a:pos x="672" y="48"/>
                </a:cxn>
                <a:cxn ang="0">
                  <a:pos x="384" y="0"/>
                </a:cxn>
              </a:cxnLst>
              <a:pathLst>
                <a:path w="864" h="3168">
                  <a:moveTo>
                    <a:pt x="384" y="0"/>
                  </a:moveTo>
                  <a:lnTo>
                    <a:pt x="0" y="192"/>
                  </a:lnTo>
                  <a:lnTo>
                    <a:pt x="0" y="1728"/>
                  </a:lnTo>
                  <a:lnTo>
                    <a:pt x="48" y="2928"/>
                  </a:lnTo>
                  <a:lnTo>
                    <a:pt x="864" y="3168"/>
                  </a:lnTo>
                  <a:lnTo>
                    <a:pt x="672" y="48"/>
                  </a:lnTo>
                  <a:lnTo>
                    <a:pt x="384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CC0000">
                  <a:alpha val="100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" name="Text Box 33"/>
          <p:cNvSpPr txBox="1"/>
          <p:nvPr/>
        </p:nvSpPr>
        <p:spPr>
          <a:xfrm>
            <a:off x="6629400" y="51816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Transaction 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1722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Manual 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type="body"/>
          </p:nvPr>
        </p:nvSpPr>
        <p:spPr>
          <a:xfrm>
            <a:off x="152400" y="1163955"/>
            <a:ext cx="8763000" cy="3636645"/>
          </a:xfrm>
        </p:spPr>
        <p:txBody>
          <a:bodyPr vert="horz" wrap="square" lIns="91440" tIns="45720" rIns="91440" bIns="45720" anchor="t"/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Better performance possible if transactions are allowed to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release locks before commit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200" dirty="0">
                <a:ea typeface="宋体" panose="02010600030101010101" pitchFamily="2" charset="-122"/>
              </a:rPr>
              <a:t>Ex: release lock on item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when finished accessing the item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endParaRPr lang="en-US" altLang="zh-CN" sz="2200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However, early lock release can lead to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non-serializable schedules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8373" name="Group 5"/>
          <p:cNvGrpSpPr/>
          <p:nvPr/>
        </p:nvGrpSpPr>
        <p:grpSpPr>
          <a:xfrm>
            <a:off x="762000" y="4950509"/>
            <a:ext cx="7359651" cy="1240106"/>
            <a:chOff x="-144" y="80"/>
            <a:chExt cx="4636" cy="659"/>
          </a:xfrm>
        </p:grpSpPr>
        <p:sp>
          <p:nvSpPr>
            <p:cNvPr id="58375" name="Text Box 4"/>
            <p:cNvSpPr txBox="1"/>
            <p:nvPr/>
          </p:nvSpPr>
          <p:spPr>
            <a:xfrm>
              <a:off x="-144" y="80"/>
              <a:ext cx="4636" cy="43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l(x)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r(x)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u(x)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l(y)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r(y)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u(y)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                      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l(x) l(y)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w(x) w(y) </a:t>
              </a:r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u(x) u(y)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6" name="AutoShape 6"/>
            <p:cNvSpPr/>
            <p:nvPr/>
          </p:nvSpPr>
          <p:spPr>
            <a:xfrm rot="-5400000">
              <a:off x="3048" y="216"/>
              <a:ext cx="48" cy="672"/>
            </a:xfrm>
            <a:prstGeom prst="leftBrace">
              <a:avLst>
                <a:gd name="adj1" fmla="val 11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Text Box 7"/>
            <p:cNvSpPr txBox="1"/>
            <p:nvPr/>
          </p:nvSpPr>
          <p:spPr>
            <a:xfrm>
              <a:off x="2736" y="528"/>
              <a:ext cx="603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commit</a:t>
              </a:r>
              <a:endPara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ext Box 8"/>
          <p:cNvSpPr txBox="1"/>
          <p:nvPr/>
        </p:nvSpPr>
        <p:spPr>
          <a:xfrm>
            <a:off x="990600" y="2592705"/>
            <a:ext cx="6640830" cy="82296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r(x)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r(y)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u(x)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w(y)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u(y)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                                 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 l(z)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w(x) w(z) </a:t>
            </a:r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u(x) u(z)</a:t>
            </a:r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type="body"/>
          </p:nvPr>
        </p:nvSpPr>
        <p:spPr>
          <a:xfrm>
            <a:off x="304800" y="1143000"/>
            <a:ext cx="8534400" cy="5181600"/>
          </a:xfrm>
        </p:spPr>
        <p:txBody>
          <a:bodyPr vert="horz" wrap="square" lIns="91440" tIns="45720" rIns="91440" bIns="45720" anchor="t"/>
          <a:p>
            <a:pPr lvl="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Transaction does not release a lock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until it has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all the locks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it will ever require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Transaction has a locking phase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followed by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an unlocking phase</a:t>
            </a:r>
            <a:endParaRPr lang="en-US" altLang="zh-CN" sz="2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0"/>
            <a:r>
              <a:rPr lang="en-US" altLang="zh-CN" sz="2400" dirty="0">
                <a:ea typeface="宋体" panose="02010600030101010101" pitchFamily="2" charset="-122"/>
              </a:rPr>
              <a:t>Guarantees serializability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when locking done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manually</a:t>
            </a:r>
            <a:endParaRPr lang="en-US" altLang="zh-CN" sz="2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grpSp>
        <p:nvGrpSpPr>
          <p:cNvPr id="59397" name="Group 5"/>
          <p:cNvGrpSpPr/>
          <p:nvPr/>
        </p:nvGrpSpPr>
        <p:grpSpPr>
          <a:xfrm>
            <a:off x="914400" y="3429000"/>
            <a:ext cx="6270625" cy="1870075"/>
            <a:chOff x="0" y="0"/>
            <a:chExt cx="3950" cy="1178"/>
          </a:xfrm>
        </p:grpSpPr>
        <p:sp>
          <p:nvSpPr>
            <p:cNvPr id="59406" name="Line 4"/>
            <p:cNvSpPr/>
            <p:nvPr/>
          </p:nvSpPr>
          <p:spPr>
            <a:xfrm>
              <a:off x="912" y="28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9407" name="Line 5"/>
            <p:cNvSpPr/>
            <p:nvPr/>
          </p:nvSpPr>
          <p:spPr>
            <a:xfrm>
              <a:off x="912" y="1008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8" name="Text Box 9"/>
            <p:cNvSpPr txBox="1"/>
            <p:nvPr/>
          </p:nvSpPr>
          <p:spPr>
            <a:xfrm>
              <a:off x="3494" y="890"/>
              <a:ext cx="4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time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Text Box 10"/>
            <p:cNvSpPr txBox="1"/>
            <p:nvPr/>
          </p:nvSpPr>
          <p:spPr>
            <a:xfrm>
              <a:off x="0" y="0"/>
              <a:ext cx="851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Number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of locks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held by T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02" name="Line 12"/>
          <p:cNvSpPr/>
          <p:nvPr/>
        </p:nvSpPr>
        <p:spPr>
          <a:xfrm>
            <a:off x="4191000" y="4191000"/>
            <a:ext cx="1524000" cy="83820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3" name="Line 11"/>
          <p:cNvSpPr/>
          <p:nvPr/>
        </p:nvSpPr>
        <p:spPr>
          <a:xfrm flipV="1">
            <a:off x="2895600" y="4191000"/>
            <a:ext cx="1295400" cy="838200"/>
          </a:xfrm>
          <a:prstGeom prst="line">
            <a:avLst/>
          </a:prstGeom>
          <a:ln w="9525" cap="flat" cmpd="sng">
            <a:solidFill>
              <a:srgbClr val="0066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9404" name="Group 12"/>
          <p:cNvGrpSpPr/>
          <p:nvPr/>
        </p:nvGrpSpPr>
        <p:grpSpPr>
          <a:xfrm>
            <a:off x="4191000" y="3194050"/>
            <a:ext cx="2089150" cy="920750"/>
            <a:chOff x="0" y="0"/>
            <a:chExt cx="1316" cy="580"/>
          </a:xfrm>
        </p:grpSpPr>
        <p:sp>
          <p:nvSpPr>
            <p:cNvPr id="2" name="Text Box 13"/>
            <p:cNvSpPr txBox="1"/>
            <p:nvPr/>
          </p:nvSpPr>
          <p:spPr>
            <a:xfrm>
              <a:off x="0" y="0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first unlock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5" name="Line 14"/>
            <p:cNvSpPr/>
            <p:nvPr/>
          </p:nvSpPr>
          <p:spPr>
            <a:xfrm flipH="1">
              <a:off x="0" y="292"/>
              <a:ext cx="192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grpSp>
        <p:nvGrpSpPr>
          <p:cNvPr id="3" name="Group 15"/>
          <p:cNvGrpSpPr/>
          <p:nvPr/>
        </p:nvGrpSpPr>
        <p:grpSpPr>
          <a:xfrm>
            <a:off x="5699125" y="3698875"/>
            <a:ext cx="1493838" cy="1177925"/>
            <a:chOff x="0" y="0"/>
            <a:chExt cx="941" cy="742"/>
          </a:xfrm>
        </p:grpSpPr>
        <p:sp>
          <p:nvSpPr>
            <p:cNvPr id="4" name="Text Box 15"/>
            <p:cNvSpPr txBox="1"/>
            <p:nvPr/>
          </p:nvSpPr>
          <p:spPr>
            <a:xfrm>
              <a:off x="0" y="0"/>
              <a:ext cx="9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commits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16"/>
            <p:cNvSpPr/>
            <p:nvPr/>
          </p:nvSpPr>
          <p:spPr>
            <a:xfrm flipH="1">
              <a:off x="154" y="262"/>
              <a:ext cx="4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9396">
                                            <p:txEl>
                                              <p:charRg st="8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charRg st="15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 Control (TPLC)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0420" name="Rectangle 3"/>
          <p:cNvSpPr>
            <a:spLocks noGrp="1"/>
          </p:cNvSpPr>
          <p:nvPr>
            <p:ph type="body"/>
          </p:nvPr>
        </p:nvSpPr>
        <p:spPr>
          <a:xfrm>
            <a:off x="516890" y="1295400"/>
            <a:ext cx="8310245" cy="5105400"/>
          </a:xfrm>
        </p:spPr>
        <p:txBody>
          <a:bodyPr vert="horz" wrap="square" lIns="91440" tIns="45720" rIns="91440" bIns="45720" anchor="t"/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dirty="0">
                <a:ea typeface="宋体" panose="02010600030101010101" pitchFamily="2" charset="-122"/>
              </a:rPr>
              <a:t>	Theorem: 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>
              <a:buNone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		A concurrency control  that uses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two phase locking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produces only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ea typeface="宋体" panose="02010600030101010101" pitchFamily="2" charset="-122"/>
              </a:rPr>
              <a:t>serializable schedules</a:t>
            </a:r>
            <a:r>
              <a:rPr lang="zh-CN" altLang="en-US" dirty="0">
                <a:ea typeface="宋体" panose="02010600030101010101" pitchFamily="2" charset="-122"/>
              </a:rPr>
              <a:t>.</a:t>
            </a:r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Rectangle 4"/>
          <p:cNvSpPr/>
          <p:nvPr/>
        </p:nvSpPr>
        <p:spPr>
          <a:xfrm>
            <a:off x="685800" y="1524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3200" i="1" dirty="0">
                <a:solidFill>
                  <a:srgbClr val="CC0000"/>
                </a:solidFill>
                <a:ea typeface="宋体" panose="02010600030101010101" pitchFamily="2" charset="-122"/>
              </a:rPr>
              <a:t>Proof Sketch </a:t>
            </a:r>
            <a:endParaRPr lang="en-US" altLang="zh-CN" sz="32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1444" name="Rectangle 5"/>
          <p:cNvSpPr/>
          <p:nvPr/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Let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in schedule S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be produced by a TPLC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and let 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’s first unlock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precede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’s first unlock t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(t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):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spcBef>
                <a:spcPct val="50000"/>
              </a:spcBef>
              <a:buChar char="•"/>
            </a:pP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If T</a:t>
            </a:r>
            <a:r>
              <a:rPr lang="en-US" altLang="zh-CN" sz="22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2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 do not access common data items,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	      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42950" lvl="1" indent="-285750">
              <a:spcBef>
                <a:spcPct val="50000"/>
              </a:spcBef>
              <a:buChar char="•"/>
            </a:pPr>
            <a:r>
              <a:rPr lang="en-US" altLang="zh-CN" sz="2200" i="1" dirty="0">
                <a:ea typeface="宋体" panose="02010600030101010101" pitchFamily="2" charset="-122"/>
                <a:sym typeface="Symbol" panose="05050102010706020507" pitchFamily="18" charset="2"/>
              </a:rPr>
              <a:t>If they do,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							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 first unlock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must precede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a lock request of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000" i="1" baseline="-25000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being TPLC implies 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. 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Contradicts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assumption.  </a:t>
            </a:r>
            <a:endParaRPr lang="en-US" altLang="zh-CN" sz="2000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50000"/>
              </a:spcBef>
              <a:buChar char="•"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Hence,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all conflicts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between 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,T</a:t>
            </a:r>
            <a:r>
              <a:rPr lang="en-US" altLang="zh-CN" sz="20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are in the same direction.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>
              <a:spcBef>
                <a:spcPct val="5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Hence, serialization graph is cycle-free: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if exits cycle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…T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it must be the case that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&lt;…&lt;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 t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400" i="1" baseline="-25000" dirty="0">
              <a:solidFill>
                <a:srgbClr val="0000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445" name="Text Box 6"/>
          <p:cNvSpPr txBox="1"/>
          <p:nvPr/>
        </p:nvSpPr>
        <p:spPr>
          <a:xfrm>
            <a:off x="304800" y="19812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               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all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operations commute.</a:t>
            </a: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6" name="Text Box 7"/>
          <p:cNvSpPr txBox="1"/>
          <p:nvPr/>
        </p:nvSpPr>
        <p:spPr>
          <a:xfrm>
            <a:off x="282575" y="2805113"/>
            <a:ext cx="8839200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zh-CN" altLang="en-US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then all of T</a:t>
            </a:r>
            <a:r>
              <a:rPr lang="en-US" altLang="zh-CN" sz="22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 accesses to common items  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must precede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all of T</a:t>
            </a:r>
            <a:r>
              <a:rPr lang="en-US" altLang="zh-CN" sz="2200" i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’s.  Otherwise:</a:t>
            </a:r>
            <a:endParaRPr lang="en-US" altLang="zh-CN" sz="2200" i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Two-Phase Locking Control (TPLC)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2468" name="Rectangle 3"/>
          <p:cNvSpPr>
            <a:spLocks noGrp="1"/>
          </p:cNvSpPr>
          <p:nvPr>
            <p:ph type="body"/>
          </p:nvPr>
        </p:nvSpPr>
        <p:spPr>
          <a:xfrm>
            <a:off x="457200" y="1447800"/>
            <a:ext cx="8305800" cy="33528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schedule produced by a TPLC is: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Equivalent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to</a:t>
            </a:r>
            <a:r>
              <a:rPr lang="en-US" altLang="zh-CN" dirty="0">
                <a:ea typeface="宋体" panose="02010600030101010101" pitchFamily="2" charset="-122"/>
              </a:rPr>
              <a:t> a serial schedule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 which</a:t>
            </a:r>
            <a:r>
              <a:rPr lang="en-US" altLang="zh-CN" dirty="0">
                <a:ea typeface="宋体" panose="02010600030101010101" pitchFamily="2" charset="-122"/>
              </a:rPr>
              <a:t> transactions are ordered by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 time of their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first unlock operation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Not necessarily recoverable 			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(dirty reads and writes are possible)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9" name="Text Box 4"/>
          <p:cNvSpPr txBox="1"/>
          <p:nvPr/>
        </p:nvSpPr>
        <p:spPr>
          <a:xfrm>
            <a:off x="381000" y="4648200"/>
            <a:ext cx="8686800" cy="884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T1: 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l(x)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r(x)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w(y)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abort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T2:                                  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r(y)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l(z)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w(z)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u(z) u(y)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commit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70" name="Group 6"/>
          <p:cNvGrpSpPr/>
          <p:nvPr/>
        </p:nvGrpSpPr>
        <p:grpSpPr>
          <a:xfrm>
            <a:off x="3200400" y="4343400"/>
            <a:ext cx="1447800" cy="685800"/>
            <a:chOff x="0" y="0"/>
            <a:chExt cx="912" cy="432"/>
          </a:xfrm>
        </p:grpSpPr>
        <p:sp>
          <p:nvSpPr>
            <p:cNvPr id="62471" name="Line 9"/>
            <p:cNvSpPr/>
            <p:nvPr/>
          </p:nvSpPr>
          <p:spPr>
            <a:xfrm flipV="1">
              <a:off x="0" y="0"/>
              <a:ext cx="0" cy="192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2" name="Line 10"/>
            <p:cNvSpPr/>
            <p:nvPr/>
          </p:nvSpPr>
          <p:spPr>
            <a:xfrm>
              <a:off x="0" y="0"/>
              <a:ext cx="912" cy="0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3" name="Line 11"/>
            <p:cNvSpPr/>
            <p:nvPr/>
          </p:nvSpPr>
          <p:spPr>
            <a:xfrm>
              <a:off x="912" y="0"/>
              <a:ext cx="0" cy="432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/>
        </p:nvSpPr>
        <p:spPr>
          <a:xfrm>
            <a:off x="6704330" y="639953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62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Strict Two-Phase Locking Control (STPLC)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type="body"/>
          </p:nvPr>
        </p:nvSpPr>
        <p:spPr>
          <a:xfrm>
            <a:off x="381000" y="1220470"/>
            <a:ext cx="8458200" cy="49530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 TPLC holding write locks until commit produces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strict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serializable schedules. Called </a:t>
            </a:r>
            <a:r>
              <a:rPr lang="en-US" altLang="zh-CN" dirty="0">
                <a:solidFill>
                  <a:srgbClr val="000099"/>
                </a:solidFill>
                <a:ea typeface="宋体" panose="02010600030101010101" pitchFamily="2" charset="-122"/>
              </a:rPr>
              <a:t>STPLC:</a:t>
            </a:r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Locking is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automatic (all locks until commit)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Produces schedules equivalent to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serial schedules with transactions ordered by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“Strict” is used in two different ways: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 control releasing read locks early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guarantees strictness, but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It is not necessarily a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strict TPLC (an STPLC).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3493" name="Text Box 5"/>
          <p:cNvSpPr txBox="1"/>
          <p:nvPr/>
        </p:nvSpPr>
        <p:spPr>
          <a:xfrm>
            <a:off x="4953000" y="3120708"/>
            <a:ext cx="317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CC0000"/>
                </a:solidFill>
                <a:ea typeface="宋体" panose="02010600030101010101" pitchFamily="2" charset="-122"/>
              </a:rPr>
              <a:t>their commit time</a:t>
            </a:r>
            <a:endParaRPr lang="zh-CN" altLang="en-US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/>
        </p:nvSpPr>
        <p:spPr>
          <a:xfrm>
            <a:off x="8387080" y="6489700"/>
            <a:ext cx="655320" cy="307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9"/>
          <p:cNvSpPr txBox="1"/>
          <p:nvPr/>
        </p:nvSpPr>
        <p:spPr>
          <a:xfrm>
            <a:off x="243523" y="1868488"/>
            <a:ext cx="25304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from transactions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Text Box 11"/>
          <p:cNvSpPr txBox="1"/>
          <p:nvPr/>
        </p:nvSpPr>
        <p:spPr>
          <a:xfrm>
            <a:off x="6100763" y="1917700"/>
            <a:ext cx="29416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a typeface="宋体" panose="02010600030101010101" pitchFamily="2" charset="-122"/>
              </a:rPr>
              <a:t>to processing engine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sz="2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Concurrency Control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0" name="Rectangle 3"/>
          <p:cNvSpPr>
            <a:spLocks noGrp="1"/>
          </p:cNvSpPr>
          <p:nvPr>
            <p:ph type="body"/>
          </p:nvPr>
        </p:nvSpPr>
        <p:spPr>
          <a:xfrm>
            <a:off x="381000" y="2818765"/>
            <a:ext cx="8305800" cy="35052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Concurrency control cannot see entire schedule: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It sees one request at a time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and</a:t>
            </a:r>
            <a:r>
              <a:rPr lang="en-US" altLang="zh-CN" dirty="0">
                <a:ea typeface="宋体" panose="02010600030101010101" pitchFamily="2" charset="-122"/>
              </a:rPr>
              <a:t> must decide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whether to</a:t>
            </a:r>
            <a:r>
              <a:rPr lang="en-US" altLang="zh-CN" dirty="0">
                <a:ea typeface="宋体" panose="02010600030101010101" pitchFamily="2" charset="-122"/>
              </a:rPr>
              <a:t> allow it to be serviced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Strategy: Do not service a request if: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violates</a:t>
            </a:r>
            <a:r>
              <a:rPr lang="en-US" altLang="zh-CN" dirty="0">
                <a:ea typeface="宋体" panose="02010600030101010101" pitchFamily="2" charset="-122"/>
              </a:rPr>
              <a:t> strictness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serializability,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or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There is a possibility that</a:t>
            </a:r>
            <a:r>
              <a:rPr lang="en-US" altLang="zh-CN" dirty="0">
                <a:ea typeface="宋体" panose="02010600030101010101" pitchFamily="2" charset="-122"/>
              </a:rPr>
              <a:t> a subsequent arrival might cause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violation of</a:t>
            </a:r>
            <a:r>
              <a:rPr lang="en-US" altLang="zh-CN" dirty="0">
                <a:ea typeface="宋体" panose="02010600030101010101" pitchFamily="2" charset="-122"/>
              </a:rPr>
              <a:t> serializability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71" name="Rectangle 4"/>
          <p:cNvSpPr/>
          <p:nvPr/>
        </p:nvSpPr>
        <p:spPr>
          <a:xfrm>
            <a:off x="2773363" y="1524000"/>
            <a:ext cx="3352800" cy="914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rgbClr val="CC0000"/>
                </a:solidFill>
                <a:ea typeface="宋体" panose="02010600030101010101" pitchFamily="2" charset="-122"/>
              </a:rPr>
              <a:t>Concurrency Control</a:t>
            </a:r>
            <a:endParaRPr lang="en-US" altLang="zh-CN" sz="24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872" name="Line 6"/>
          <p:cNvSpPr/>
          <p:nvPr/>
        </p:nvSpPr>
        <p:spPr>
          <a:xfrm>
            <a:off x="1096963" y="1905000"/>
            <a:ext cx="1676400" cy="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3" name="Line 7"/>
          <p:cNvSpPr/>
          <p:nvPr/>
        </p:nvSpPr>
        <p:spPr>
          <a:xfrm>
            <a:off x="6126163" y="1905000"/>
            <a:ext cx="1676400" cy="0"/>
          </a:xfrm>
          <a:prstGeom prst="line">
            <a:avLst/>
          </a:prstGeom>
          <a:ln w="254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874" name="Text Box 8"/>
          <p:cNvSpPr txBox="1"/>
          <p:nvPr/>
        </p:nvSpPr>
        <p:spPr>
          <a:xfrm>
            <a:off x="258763" y="1417638"/>
            <a:ext cx="23288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Arriving schedule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6875" name="Text Box 10"/>
          <p:cNvSpPr txBox="1"/>
          <p:nvPr/>
        </p:nvSpPr>
        <p:spPr>
          <a:xfrm>
            <a:off x="6126163" y="1139825"/>
            <a:ext cx="272256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Strict and 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000" i="1" dirty="0">
                <a:solidFill>
                  <a:srgbClr val="CC0000"/>
                </a:solidFill>
                <a:ea typeface="宋体" panose="02010600030101010101" pitchFamily="2" charset="-122"/>
              </a:rPr>
              <a:t>serializable schedule</a:t>
            </a:r>
            <a:endParaRPr lang="en-US" altLang="zh-CN" sz="2000" i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 vert="horz" wrap="square" lIns="91440" tIns="45720" rIns="91440" bIns="45720" anchor="ctr"/>
          <a:p>
            <a:pPr lvl="0"/>
            <a:r>
              <a:rPr lang="zh-CN" altLang="en-US" sz="3200" dirty="0">
                <a:ea typeface="宋体" panose="02010600030101010101" pitchFamily="2" charset="-122"/>
              </a:rPr>
              <a:t>Lock Granularity(粒度)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64516" name="Rectangle 3"/>
          <p:cNvSpPr>
            <a:spLocks noGrp="1"/>
          </p:cNvSpPr>
          <p:nvPr>
            <p:ph type="body"/>
          </p:nvPr>
        </p:nvSpPr>
        <p:spPr>
          <a:xfrm>
            <a:off x="304800" y="838200"/>
            <a:ext cx="8534400" cy="556260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item: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variable, record, row, table, file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an item is accessed: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DBMS locks an entity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 contains the item</a:t>
            </a: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Lock’s granularity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determined by entity’s size: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u="sng" dirty="0">
                <a:ea typeface="宋体" panose="02010600030101010101" pitchFamily="2" charset="-122"/>
              </a:rPr>
              <a:t>Coarse granularity</a:t>
            </a:r>
            <a:r>
              <a:rPr lang="en-US" altLang="zh-CN" dirty="0">
                <a:ea typeface="宋体" panose="02010600030101010101" pitchFamily="2" charset="-122"/>
              </a:rPr>
              <a:t> (large entities locked) 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Advantage:</a:t>
            </a:r>
            <a:r>
              <a:rPr lang="en-US" altLang="zh-CN" dirty="0">
                <a:ea typeface="宋体" panose="02010600030101010101" pitchFamily="2" charset="-122"/>
              </a:rPr>
              <a:t> If transactions tend to </a:t>
            </a:r>
            <a:r>
              <a:rPr lang="en-US" altLang="zh-CN" i="1" dirty="0">
                <a:ea typeface="宋体" panose="02010600030101010101" pitchFamily="2" charset="-122"/>
              </a:rPr>
              <a:t>access multiple items in the same entity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fewer lock requests</a:t>
            </a:r>
            <a:r>
              <a:rPr lang="en-US" altLang="zh-CN" dirty="0">
                <a:ea typeface="宋体" panose="02010600030101010101" pitchFamily="2" charset="-122"/>
              </a:rPr>
              <a:t> need to be processed and  </a:t>
            </a:r>
            <a:r>
              <a:rPr lang="en-US" altLang="zh-CN" i="1" dirty="0">
                <a:ea typeface="宋体" panose="02010600030101010101" pitchFamily="2" charset="-122"/>
              </a:rPr>
              <a:t>less lock storage</a:t>
            </a:r>
            <a:r>
              <a:rPr lang="en-US" altLang="zh-CN" dirty="0">
                <a:ea typeface="宋体" panose="02010600030101010101" pitchFamily="2" charset="-122"/>
              </a:rPr>
              <a:t> space required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Disadvantage: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Concurrency is reduced</a:t>
            </a:r>
            <a:r>
              <a:rPr lang="en-US" altLang="zh-CN" dirty="0">
                <a:ea typeface="宋体" panose="02010600030101010101" pitchFamily="2" charset="-122"/>
              </a:rPr>
              <a:t> since some items are unnecessarily locked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u="sng" dirty="0">
                <a:ea typeface="宋体" panose="02010600030101010101" pitchFamily="2" charset="-122"/>
              </a:rPr>
              <a:t>Fine granularity</a:t>
            </a:r>
            <a:r>
              <a:rPr lang="en-US" altLang="zh-CN" dirty="0">
                <a:ea typeface="宋体" panose="02010600030101010101" pitchFamily="2" charset="-122"/>
              </a:rPr>
              <a:t> (small entities locked)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Advantages and disadvantages are reversed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685800" y="80645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Lock Granularity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>
          <a:xfrm>
            <a:off x="533400" y="1150620"/>
            <a:ext cx="8229600" cy="4114800"/>
          </a:xfrm>
        </p:spPr>
        <p:txBody>
          <a:bodyPr vert="horz" wrap="square" lIns="91440" tIns="45720" rIns="91440" bIns="45720" anchor="t"/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Table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(coarse)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entire table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when a row is accessed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Row (tuple)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(fine)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only the row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that is accessed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Page locking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(compromise)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Lock page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containing accessed row 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Models of Concurrency Controls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body"/>
          </p:nvPr>
        </p:nvSpPr>
        <p:spPr>
          <a:xfrm>
            <a:off x="142875" y="1066800"/>
            <a:ext cx="8893175" cy="55626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Immediate Update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Write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updates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item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Read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copies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value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item 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Commit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makes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updates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durable</a:t>
            </a:r>
            <a:endParaRPr lang="en-US" altLang="zh-CN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Abort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undoes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updates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Deferred Update 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Write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stores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new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value in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the transaction’s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(does </a:t>
            </a:r>
            <a:r>
              <a:rPr lang="en-US" altLang="zh-CN" sz="2200" i="1" dirty="0">
                <a:solidFill>
                  <a:schemeClr val="tx1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update the database) </a:t>
            </a:r>
            <a:endParaRPr lang="en-US" altLang="zh-CN" sz="22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Read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copies value from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 the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database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or the transaction’s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endParaRPr lang="en-US" altLang="zh-CN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Commit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uses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to durably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update database</a:t>
            </a:r>
            <a:endParaRPr lang="en-US" altLang="zh-CN" sz="2200" dirty="0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200" dirty="0">
                <a:ea typeface="宋体" panose="02010600030101010101" pitchFamily="2" charset="-122"/>
              </a:rPr>
              <a:t>Abort </a:t>
            </a:r>
            <a:r>
              <a:rPr lang="en-US" altLang="zh-CN" sz="2200" dirty="0">
                <a:solidFill>
                  <a:schemeClr val="tx1"/>
                </a:solidFill>
                <a:ea typeface="宋体" panose="02010600030101010101" pitchFamily="2" charset="-122"/>
              </a:rPr>
              <a:t>discards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rgbClr val="CC0000"/>
                </a:solidFill>
                <a:ea typeface="宋体" panose="02010600030101010101" pitchFamily="2" charset="-122"/>
              </a:rPr>
              <a:t>intentions list</a:t>
            </a:r>
            <a:endParaRPr lang="en-US" altLang="zh-CN" sz="2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4"/>
          <p:cNvSpPr txBox="1">
            <a:spLocks noGrp="1"/>
          </p:cNvSpPr>
          <p:nvPr/>
        </p:nvSpPr>
        <p:spPr>
          <a:xfrm>
            <a:off x="7048500" y="633603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dirty="0">
                <a:ea typeface="宋体" panose="02010600030101010101" pitchFamily="2" charset="-122"/>
              </a:rPr>
              <a:t>Immediate vs. Deferred Update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38916" name="Group 4"/>
          <p:cNvGrpSpPr/>
          <p:nvPr/>
        </p:nvGrpSpPr>
        <p:grpSpPr>
          <a:xfrm>
            <a:off x="4495800" y="1828800"/>
            <a:ext cx="4267200" cy="4341813"/>
            <a:chOff x="0" y="0"/>
            <a:chExt cx="2688" cy="2735"/>
          </a:xfrm>
        </p:grpSpPr>
        <p:sp>
          <p:nvSpPr>
            <p:cNvPr id="38923" name="Oval 7"/>
            <p:cNvSpPr/>
            <p:nvPr/>
          </p:nvSpPr>
          <p:spPr>
            <a:xfrm>
              <a:off x="0" y="1728"/>
              <a:ext cx="1104" cy="67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Transaction</a:t>
              </a:r>
              <a:endParaRPr lang="en-US" altLang="zh-CN" sz="2200" i="1" dirty="0"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T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4" name="Rectangle 8"/>
            <p:cNvSpPr/>
            <p:nvPr/>
          </p:nvSpPr>
          <p:spPr>
            <a:xfrm>
              <a:off x="96" y="0"/>
              <a:ext cx="912" cy="7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database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5" name="Text Box 9"/>
            <p:cNvSpPr txBox="1"/>
            <p:nvPr/>
          </p:nvSpPr>
          <p:spPr>
            <a:xfrm>
              <a:off x="2147" y="952"/>
              <a:ext cx="11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26" name="Rectangle 18"/>
            <p:cNvSpPr/>
            <p:nvPr/>
          </p:nvSpPr>
          <p:spPr>
            <a:xfrm>
              <a:off x="1728" y="0"/>
              <a:ext cx="960" cy="6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T’s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intentions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CC0000"/>
                  </a:solidFill>
                  <a:ea typeface="宋体" panose="02010600030101010101" pitchFamily="2" charset="-122"/>
                </a:rPr>
                <a:t>list</a:t>
              </a:r>
              <a:endParaRPr lang="en-US" altLang="zh-CN" sz="2200" i="1" dirty="0">
                <a:solidFill>
                  <a:srgbClr val="CC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Line 20"/>
            <p:cNvSpPr/>
            <p:nvPr/>
          </p:nvSpPr>
          <p:spPr>
            <a:xfrm flipV="1">
              <a:off x="960" y="672"/>
              <a:ext cx="1248" cy="1152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8928" name="Line 21"/>
            <p:cNvSpPr/>
            <p:nvPr/>
          </p:nvSpPr>
          <p:spPr>
            <a:xfrm>
              <a:off x="528" y="768"/>
              <a:ext cx="0" cy="96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9" name="Line 30"/>
            <p:cNvSpPr/>
            <p:nvPr/>
          </p:nvSpPr>
          <p:spPr>
            <a:xfrm flipH="1">
              <a:off x="1008" y="336"/>
              <a:ext cx="720" cy="0"/>
            </a:xfrm>
            <a:prstGeom prst="line">
              <a:avLst/>
            </a:prstGeom>
            <a:ln w="9525" cap="flat" cmpd="sng">
              <a:solidFill>
                <a:srgbClr val="00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0" name="Text Box 32"/>
            <p:cNvSpPr txBox="1"/>
            <p:nvPr/>
          </p:nvSpPr>
          <p:spPr>
            <a:xfrm>
              <a:off x="1478" y="1240"/>
              <a:ext cx="9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read/write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1" name="Text Box 33"/>
            <p:cNvSpPr txBox="1"/>
            <p:nvPr/>
          </p:nvSpPr>
          <p:spPr>
            <a:xfrm>
              <a:off x="518" y="1048"/>
              <a:ext cx="4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read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2" name="Text Box 34"/>
            <p:cNvSpPr txBox="1"/>
            <p:nvPr/>
          </p:nvSpPr>
          <p:spPr>
            <a:xfrm>
              <a:off x="1008" y="110"/>
              <a:ext cx="74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ea typeface="宋体" panose="02010600030101010101" pitchFamily="2" charset="-122"/>
                </a:rPr>
                <a:t>commit</a:t>
              </a:r>
              <a:endParaRPr lang="en-US" altLang="zh-CN" sz="2200" i="1" dirty="0">
                <a:ea typeface="宋体" panose="02010600030101010101" pitchFamily="2" charset="-122"/>
              </a:endParaRPr>
            </a:p>
          </p:txBody>
        </p:sp>
        <p:sp>
          <p:nvSpPr>
            <p:cNvPr id="38933" name="Text Box 35"/>
            <p:cNvSpPr txBox="1"/>
            <p:nvPr/>
          </p:nvSpPr>
          <p:spPr>
            <a:xfrm>
              <a:off x="576" y="2447"/>
              <a:ext cx="16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Deferred Update</a:t>
              </a:r>
              <a:endParaRPr lang="en-US" altLang="zh-CN" sz="2400" i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38917" name="Group 16"/>
          <p:cNvGrpSpPr/>
          <p:nvPr/>
        </p:nvGrpSpPr>
        <p:grpSpPr>
          <a:xfrm>
            <a:off x="614045" y="1828800"/>
            <a:ext cx="2809875" cy="4341813"/>
            <a:chOff x="0" y="0"/>
            <a:chExt cx="1770" cy="2735"/>
          </a:xfrm>
        </p:grpSpPr>
        <p:sp>
          <p:nvSpPr>
            <p:cNvPr id="38918" name="Rectangle 3"/>
            <p:cNvSpPr/>
            <p:nvPr/>
          </p:nvSpPr>
          <p:spPr>
            <a:xfrm>
              <a:off x="192" y="0"/>
              <a:ext cx="912" cy="7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database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19" name="Oval 17"/>
            <p:cNvSpPr/>
            <p:nvPr/>
          </p:nvSpPr>
          <p:spPr>
            <a:xfrm>
              <a:off x="96" y="1728"/>
              <a:ext cx="1104" cy="672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Transaction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T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0" name="Line 29"/>
            <p:cNvSpPr/>
            <p:nvPr/>
          </p:nvSpPr>
          <p:spPr>
            <a:xfrm flipV="1">
              <a:off x="624" y="768"/>
              <a:ext cx="0" cy="96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8921" name="Text Box 31"/>
            <p:cNvSpPr txBox="1"/>
            <p:nvPr/>
          </p:nvSpPr>
          <p:spPr>
            <a:xfrm>
              <a:off x="662" y="952"/>
              <a:ext cx="94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2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read/write</a:t>
              </a:r>
              <a:endParaRPr lang="en-US" altLang="zh-CN" sz="22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2" name="Text Box 36"/>
            <p:cNvSpPr txBox="1"/>
            <p:nvPr/>
          </p:nvSpPr>
          <p:spPr>
            <a:xfrm>
              <a:off x="0" y="2447"/>
              <a:ext cx="177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Immediate Update</a:t>
              </a:r>
              <a:endPara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279718"/>
            <a:ext cx="7772400" cy="583565"/>
          </a:xfrm>
        </p:spPr>
        <p:txBody>
          <a:bodyPr vert="horz" wrap="square" lIns="91440" tIns="45720" rIns="91440" bIns="45720" anchor="ctr">
            <a:spAutoFit/>
          </a:bodyPr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Models of Concurrency Controls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/>
          </p:nvPr>
        </p:nvSpPr>
        <p:spPr>
          <a:xfrm>
            <a:off x="383540" y="990600"/>
            <a:ext cx="8305800" cy="559816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003300"/>
                </a:solidFill>
                <a:ea typeface="宋体" panose="02010600030101010101" pitchFamily="2" charset="-122"/>
              </a:rPr>
              <a:t>Pessimistic</a:t>
            </a:r>
            <a:r>
              <a:rPr lang="en-US" altLang="zh-CN" sz="2400" u="sng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–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 transaction requests permission for each database (read/write) operation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Concurrency control can: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Grant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 operation (submit it for execution)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Delay</a:t>
            </a:r>
            <a:r>
              <a:rPr lang="en-US" altLang="zh-CN" sz="2400" dirty="0">
                <a:ea typeface="宋体" panose="02010600030101010101" pitchFamily="2" charset="-122"/>
              </a:rPr>
              <a:t> it until a subsequent event occurs (commit or abort of another transaction), or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Abort</a:t>
            </a:r>
            <a:r>
              <a:rPr lang="en-US" altLang="zh-CN" sz="2400" dirty="0">
                <a:ea typeface="宋体" panose="02010600030101010101" pitchFamily="2" charset="-122"/>
              </a:rPr>
              <a:t> the transaction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Decisions are made </a:t>
            </a:r>
            <a:r>
              <a:rPr lang="en-US" altLang="zh-CN" i="1" dirty="0">
                <a:ea typeface="宋体" panose="02010600030101010101" pitchFamily="2" charset="-122"/>
              </a:rPr>
              <a:t>conservatively</a:t>
            </a:r>
            <a:r>
              <a:rPr lang="en-US" altLang="zh-CN" dirty="0">
                <a:ea typeface="宋体" panose="02010600030101010101" pitchFamily="2" charset="-122"/>
              </a:rPr>
              <a:t> so that </a:t>
            </a:r>
            <a:r>
              <a:rPr lang="en-US" altLang="zh-CN" i="1" u="sng" dirty="0">
                <a:solidFill>
                  <a:srgbClr val="FF0000"/>
                </a:solidFill>
                <a:ea typeface="宋体" panose="02010600030101010101" pitchFamily="2" charset="-122"/>
              </a:rPr>
              <a:t>a commit request can always be granted</a:t>
            </a:r>
            <a:endParaRPr lang="en-US" altLang="zh-CN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Takes precautions</a:t>
            </a:r>
            <a:r>
              <a:rPr lang="en-US" altLang="zh-CN" sz="2400" dirty="0">
                <a:ea typeface="宋体" panose="02010600030101010101" pitchFamily="2" charset="-122"/>
              </a:rPr>
              <a:t> even if conflicts do not occur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511493"/>
            <a:ext cx="7772400" cy="583565"/>
          </a:xfrm>
        </p:spPr>
        <p:txBody>
          <a:bodyPr vert="horz" wrap="square" lIns="91440" tIns="45720" rIns="91440" bIns="45720" anchor="ctr">
            <a:spAutoFit/>
          </a:bodyPr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Models of Concurrency Controls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>
          <a:xfrm>
            <a:off x="685800" y="1527175"/>
            <a:ext cx="8458200" cy="4191000"/>
          </a:xfrm>
        </p:spPr>
        <p:txBody>
          <a:bodyPr vert="horz" wrap="square" lIns="91440" tIns="45720" rIns="91440" bIns="45720" anchor="t"/>
          <a:p>
            <a:pPr lv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003300"/>
                </a:solidFill>
                <a:ea typeface="宋体" panose="02010600030101010101" pitchFamily="2" charset="-122"/>
              </a:rPr>
              <a:t>Optimistic </a:t>
            </a:r>
            <a:r>
              <a:rPr lang="en-US" altLang="zh-CN" dirty="0">
                <a:solidFill>
                  <a:srgbClr val="003300"/>
                </a:solidFill>
                <a:ea typeface="宋体" panose="02010600030101010101" pitchFamily="2" charset="-122"/>
              </a:rPr>
              <a:t>-</a:t>
            </a:r>
            <a:endParaRPr lang="en-US" altLang="zh-CN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Request for database operations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(read/write) are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always granted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Request to commit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might be denied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Transaction is aborted if it performed a non-serializable operation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Assumes that </a:t>
            </a: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conflicts are not likely</a:t>
            </a:r>
            <a:endParaRPr lang="en-US" altLang="zh-CN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0" y="231775"/>
            <a:ext cx="9144000" cy="11430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 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(IUPC)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/>
          </p:nvPr>
        </p:nvSpPr>
        <p:spPr>
          <a:xfrm>
            <a:off x="533400" y="1678940"/>
            <a:ext cx="8001000" cy="4631055"/>
          </a:xfrm>
        </p:spPr>
        <p:txBody>
          <a:bodyPr vert="horz" wrap="square" lIns="91440" tIns="45720" rIns="91440" bIns="45720" anchor="t">
            <a:spAutoFit/>
          </a:bodyPr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The most commonly used control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dirty="0">
              <a:ea typeface="宋体" panose="02010600030101010101" pitchFamily="2" charset="-122"/>
            </a:endParaRPr>
          </a:p>
          <a:p>
            <a:pPr lv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Consider first a simple case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ea typeface="宋体" panose="02010600030101010101" pitchFamily="2" charset="-122"/>
              </a:rPr>
              <a:t>Suppose such a control allowed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transaction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perform some operation</a:t>
            </a:r>
            <a:r>
              <a:rPr lang="en-US" altLang="zh-CN" dirty="0">
                <a:ea typeface="宋体" panose="02010600030101010101" pitchFamily="2" charset="-122"/>
              </a:rPr>
              <a:t> and then, while T</a:t>
            </a:r>
            <a:r>
              <a:rPr lang="en-US" altLang="zh-CN" baseline="-25000" dirty="0">
                <a:ea typeface="宋体" panose="02010600030101010101" pitchFamily="2" charset="-122"/>
              </a:rPr>
              <a:t>1 </a:t>
            </a:r>
            <a:r>
              <a:rPr lang="en-US" altLang="zh-CN" dirty="0">
                <a:ea typeface="宋体" panose="02010600030101010101" pitchFamily="2" charset="-122"/>
              </a:rPr>
              <a:t>was still active,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it allowed another transaction T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to perform a conflicting operation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ea typeface="宋体" panose="02010600030101010101" pitchFamily="2" charset="-122"/>
              </a:rPr>
              <a:t>The schedule might not be strict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and so this situation cannot be allowed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But consider a bit further what might happen …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i="1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400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vert="horz" wrap="square" lIns="91440" tIns="45720" rIns="91440" bIns="45720" anchor="ctr"/>
          <a:p>
            <a:pPr lvl="0"/>
            <a:r>
              <a:rPr lang="en-US" altLang="zh-CN" sz="3200" dirty="0">
                <a:ea typeface="宋体" panose="02010600030101010101" pitchFamily="2" charset="-122"/>
              </a:rPr>
              <a:t>Immediate-Update Pessimistic Control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>
          <a:xfrm>
            <a:off x="152400" y="1143000"/>
            <a:ext cx="8839200" cy="1371600"/>
          </a:xfrm>
        </p:spPr>
        <p:txBody>
          <a:bodyPr vert="horz" wrap="square" lIns="91440" tIns="45720" rIns="91440" bIns="45720" anchor="t"/>
          <a:p>
            <a:pPr lvl="0">
              <a:spcBef>
                <a:spcPct val="40000"/>
              </a:spcBef>
            </a:pP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 executes op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(x) </a:t>
            </a:r>
            <a:r>
              <a:rPr lang="en-US" altLang="zh-CN" sz="2400" dirty="0">
                <a:solidFill>
                  <a:srgbClr val="003300"/>
                </a:solidFill>
                <a:ea typeface="宋体" panose="02010600030101010101" pitchFamily="2" charset="-122"/>
              </a:rPr>
              <a:t>and then</a:t>
            </a:r>
            <a:r>
              <a:rPr lang="en-US" altLang="zh-CN" sz="2400" dirty="0">
                <a:ea typeface="宋体" panose="02010600030101010101" pitchFamily="2" charset="-122"/>
              </a:rPr>
              <a:t> T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 executes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conflicting operation</a:t>
            </a:r>
            <a:r>
              <a:rPr lang="en-US" altLang="zh-CN" sz="2400" dirty="0">
                <a:ea typeface="宋体" panose="02010600030101010101" pitchFamily="2" charset="-122"/>
              </a:rPr>
              <a:t> op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(x):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40000"/>
              </a:spcBef>
            </a:pPr>
            <a:r>
              <a:rPr lang="en-US" altLang="zh-CN" dirty="0">
                <a:ea typeface="宋体" panose="02010600030101010101" pitchFamily="2" charset="-122"/>
              </a:rPr>
              <a:t> T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must follow T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in any equivalent serial schedule.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3013" name="Group 5"/>
          <p:cNvGrpSpPr/>
          <p:nvPr/>
        </p:nvGrpSpPr>
        <p:grpSpPr>
          <a:xfrm>
            <a:off x="1219200" y="5945188"/>
            <a:ext cx="5621338" cy="684212"/>
            <a:chOff x="0" y="0"/>
            <a:chExt cx="3541" cy="431"/>
          </a:xfrm>
        </p:grpSpPr>
        <p:sp>
          <p:nvSpPr>
            <p:cNvPr id="43016" name="AutoShape 4"/>
            <p:cNvSpPr/>
            <p:nvPr/>
          </p:nvSpPr>
          <p:spPr>
            <a:xfrm rot="-5400000">
              <a:off x="1104" y="-1104"/>
              <a:ext cx="144" cy="2352"/>
            </a:xfrm>
            <a:prstGeom prst="leftBrace">
              <a:avLst>
                <a:gd name="adj1" fmla="val 136111"/>
                <a:gd name="adj2" fmla="val 4953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7" name="Text Box 5"/>
            <p:cNvSpPr txBox="1"/>
            <p:nvPr/>
          </p:nvSpPr>
          <p:spPr>
            <a:xfrm>
              <a:off x="720" y="143"/>
              <a:ext cx="11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looks good</a:t>
              </a:r>
              <a:endPara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8" name="Text Box 6"/>
            <p:cNvSpPr txBox="1"/>
            <p:nvPr/>
          </p:nvSpPr>
          <p:spPr>
            <a:xfrm>
              <a:off x="2688" y="143"/>
              <a:ext cx="8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disaster</a:t>
              </a:r>
              <a:r>
                <a:rPr lang="zh-CN" altLang="en-US" sz="2400" i="1" dirty="0">
                  <a:solidFill>
                    <a:srgbClr val="FF0000"/>
                  </a:solidFill>
                  <a:ea typeface="宋体" panose="02010600030101010101" pitchFamily="2" charset="-122"/>
                </a:rPr>
                <a:t>!</a:t>
              </a:r>
              <a:endParaRPr lang="en-US" altLang="zh-CN" sz="2400" i="1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9" name="Line 7"/>
            <p:cNvSpPr/>
            <p:nvPr/>
          </p:nvSpPr>
          <p:spPr>
            <a:xfrm flipV="1">
              <a:off x="2976" y="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2" name="Rectangle 3"/>
          <p:cNvSpPr txBox="1"/>
          <p:nvPr/>
        </p:nvSpPr>
        <p:spPr>
          <a:xfrm>
            <a:off x="152400" y="2667000"/>
            <a:ext cx="8839200" cy="20574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sz="2400" i="1" u="sng" dirty="0">
                <a:solidFill>
                  <a:srgbClr val="FF0000"/>
                </a:solidFill>
                <a:ea typeface="宋体" panose="02010600030101010101" pitchFamily="2" charset="-122"/>
              </a:rPr>
              <a:t>Problem</a:t>
            </a:r>
            <a:r>
              <a:rPr lang="en-US" altLang="zh-CN" sz="2400" i="1" dirty="0">
                <a:solidFill>
                  <a:srgbClr val="0033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i="1" dirty="0">
                <a:ea typeface="宋体" panose="02010600030101010101" pitchFamily="2" charset="-122"/>
              </a:rPr>
              <a:t> If T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ea typeface="宋体" panose="02010600030101010101" pitchFamily="2" charset="-122"/>
              </a:rPr>
              <a:t> and T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later make conflicting accesses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to y</a:t>
            </a:r>
            <a:r>
              <a:rPr lang="en-US" altLang="zh-CN" sz="2400" i="1" dirty="0">
                <a:ea typeface="宋体" panose="02010600030101010101" pitchFamily="2" charset="-122"/>
              </a:rPr>
              <a:t>, control cannot allow ordering 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op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(y), op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baseline="-25000" dirty="0">
                <a:solidFill>
                  <a:srgbClr val="00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(y) </a:t>
            </a:r>
            <a:endParaRPr lang="en-US" altLang="zh-CN" sz="2400" i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742950" lvl="1" indent="-285750">
              <a:spcBef>
                <a:spcPct val="40000"/>
              </a:spcBef>
              <a:buChar char="•"/>
            </a:pPr>
            <a:r>
              <a:rPr lang="en-US" altLang="zh-CN" i="1" dirty="0">
                <a:ea typeface="宋体" panose="02010600030101010101" pitchFamily="2" charset="-122"/>
              </a:rPr>
              <a:t>control has to use transitive closure of transaction ordering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to prevent loop</a:t>
            </a:r>
            <a:r>
              <a:rPr lang="en-US" altLang="zh-CN" i="1" dirty="0">
                <a:ea typeface="宋体" panose="02010600030101010101" pitchFamily="2" charset="-122"/>
              </a:rPr>
              <a:t> in serialization graph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  (too compl</a:t>
            </a:r>
            <a:r>
              <a:rPr lang="zh-CN" altLang="en-US" i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152400" y="4933950"/>
            <a:ext cx="8839200" cy="1009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40000"/>
              </a:spcBef>
              <a:buChar char="•"/>
            </a:pPr>
            <a:r>
              <a:rPr lang="en-US" altLang="zh-CN" sz="2400" i="1" dirty="0">
                <a:ea typeface="宋体" panose="02010600030101010101" pitchFamily="2" charset="-122"/>
              </a:rPr>
              <a:t>Worse problem:		</a:t>
            </a:r>
            <a:endParaRPr lang="en-US" altLang="zh-CN" sz="2400" i="1" dirty="0">
              <a:ea typeface="宋体" panose="02010600030101010101" pitchFamily="2" charset="-122"/>
            </a:endParaRPr>
          </a:p>
          <a:p>
            <a:pPr marL="342900" lvl="0" indent="-342900">
              <a:spcBef>
                <a:spcPct val="40000"/>
              </a:spcBef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(x) w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 commit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request_r</a:t>
            </a:r>
            <a:r>
              <a:rPr lang="en-US" altLang="zh-CN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ea typeface="宋体" panose="02010600030101010101" pitchFamily="2" charset="-122"/>
              </a:rPr>
              <a:t>(y)</a:t>
            </a:r>
            <a:endParaRPr lang="en-US" altLang="zh-CN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charRg st="10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2" build="p"/>
      <p:bldP spid="3" grpId="0"/>
    </p:bldLst>
  </p:timing>
</p:sld>
</file>

<file path=ppt/tags/tag1.xml><?xml version="1.0" encoding="utf-8"?>
<p:tagLst xmlns:p="http://schemas.openxmlformats.org/presentationml/2006/main">
  <p:tag name="KSO_WM_DOC_GUID" val="{ede1e3b6-d944-498f-81d4-cbdde55926b6}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10167</Words>
  <Application>WPS 演示</Application>
  <PresentationFormat>全屏显示(4:3)</PresentationFormat>
  <Paragraphs>498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Wingdings</vt:lpstr>
      <vt:lpstr>微软雅黑</vt:lpstr>
      <vt:lpstr>Arial Unicode MS</vt:lpstr>
      <vt:lpstr>Symbol</vt:lpstr>
      <vt:lpstr>黑体</vt:lpstr>
      <vt:lpstr>Tahoma</vt:lpstr>
      <vt:lpstr>Arial Unicode MS</vt:lpstr>
      <vt:lpstr>Century Gothic</vt:lpstr>
      <vt:lpstr>French Script MT</vt:lpstr>
      <vt:lpstr>Blank Presentation</vt:lpstr>
      <vt:lpstr>Implementing Isolation</vt:lpstr>
      <vt:lpstr>2. Concurrency Control</vt:lpstr>
      <vt:lpstr>Concurrency Control</vt:lpstr>
      <vt:lpstr>Models of Concurrency Controls</vt:lpstr>
      <vt:lpstr>Immediate vs. Deferred Update</vt:lpstr>
      <vt:lpstr>Models of Concurrency Controls</vt:lpstr>
      <vt:lpstr>Models of Concurrency Controls</vt:lpstr>
      <vt:lpstr>Immediate-Update Pessimistic Control  (IUPC)</vt:lpstr>
      <vt:lpstr>Immediate-Update Pessimistic Control</vt:lpstr>
      <vt:lpstr>Immediate-Update Pessimistic Control</vt:lpstr>
      <vt:lpstr>Immediate-Update Pessimistic Control</vt:lpstr>
      <vt:lpstr>Immediate-Update Pessimistic Control (Proof)</vt:lpstr>
      <vt:lpstr>Immediate-Update Pessimistic Control (IUPC) </vt:lpstr>
      <vt:lpstr>Deadlock in IUPC</vt:lpstr>
      <vt:lpstr>Locking Implementation of an IUPC</vt:lpstr>
      <vt:lpstr>3. Locking</vt:lpstr>
      <vt:lpstr>Locking</vt:lpstr>
      <vt:lpstr>Locking</vt:lpstr>
      <vt:lpstr>Locking</vt:lpstr>
      <vt:lpstr>Locking</vt:lpstr>
      <vt:lpstr>Locking Implementation</vt:lpstr>
      <vt:lpstr>Locking Implementation</vt:lpstr>
      <vt:lpstr>Locking Implementation</vt:lpstr>
      <vt:lpstr>Manual Locking</vt:lpstr>
      <vt:lpstr>Two-Phase Locking</vt:lpstr>
      <vt:lpstr>Two-Phase Locking Control (TPLC)</vt:lpstr>
      <vt:lpstr>PowerPoint 演示文稿</vt:lpstr>
      <vt:lpstr>Two-Phase Locking Control (TPLC)</vt:lpstr>
      <vt:lpstr>Strict Two-Phase Locking Control (STPLC)</vt:lpstr>
      <vt:lpstr>Lock Granularity(粒度)</vt:lpstr>
      <vt:lpstr>Lock Granularity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Isolation</dc:title>
  <dc:creator>ARTHUR  BERNSTEIN</dc:creator>
  <cp:lastModifiedBy>百老汇</cp:lastModifiedBy>
  <cp:revision>717</cp:revision>
  <dcterms:created xsi:type="dcterms:W3CDTF">2000-09-24T14:22:00Z</dcterms:created>
  <dcterms:modified xsi:type="dcterms:W3CDTF">2020-03-06T05:46:15Z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