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533" r:id="rId4"/>
    <p:sldId id="279" r:id="rId5"/>
    <p:sldId id="280" r:id="rId6"/>
    <p:sldId id="362" r:id="rId7"/>
    <p:sldId id="281" r:id="rId8"/>
    <p:sldId id="946" r:id="rId9"/>
    <p:sldId id="370" r:id="rId10"/>
    <p:sldId id="944" r:id="rId11"/>
    <p:sldId id="947" r:id="rId12"/>
    <p:sldId id="945" r:id="rId13"/>
  </p:sldIdLst>
  <p:sldSz cx="9144000" cy="6858000" type="screen4x3"/>
  <p:notesSz cx="6831330" cy="9385300"/>
  <p:custDataLst>
    <p:tags r:id="rId19"/>
  </p:custDataLst>
  <p:defaultTextStyle>
    <a:defPPr>
      <a:defRPr lang="en-US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u="none" kern="1200" baseline="0">
        <a:solidFill>
          <a:schemeClr val="tx1"/>
        </a:solidFill>
        <a:latin typeface="Times New Roman" panose="02020603050405020304" pitchFamily="2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  <a:srgbClr val="CC0000"/>
    <a:srgbClr val="FF6600"/>
    <a:srgbClr val="FFFFCC"/>
    <a:srgbClr val="CCFF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213"/>
        <p:guide pos="2999"/>
      </p:guideLst>
    </p:cSldViewPr>
  </p:slide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731" cy="4833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9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4458" y="0"/>
            <a:ext cx="2948731" cy="4833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9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149647"/>
            <a:ext cx="2948731" cy="483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9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4458" y="9149647"/>
            <a:ext cx="2948731" cy="483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9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70325" y="0"/>
            <a:ext cx="2960688" cy="469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en-US" altLang="x-none" sz="1200" dirty="0">
              <a:ea typeface="宋体" panose="02010600030101010101" pitchFamily="2" charset="-122"/>
            </a:endParaRPr>
          </a:p>
        </p:txBody>
      </p:sp>
      <p:sp>
        <p:nvSpPr>
          <p:cNvPr id="2052" name="Rectangle 4"/>
          <p:cNvSpPr>
            <a:spLocks noGrp="1"/>
          </p:cNvSpPr>
          <p:nvPr>
            <p:ph type="sldImg" idx="2"/>
          </p:nvPr>
        </p:nvSpPr>
        <p:spPr>
          <a:xfrm>
            <a:off x="1069975" y="703263"/>
            <a:ext cx="4692650" cy="3519487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/>
          </p:cNvSpPr>
          <p:nvPr>
            <p:ph type="body" sz="quarter" idx="3"/>
          </p:nvPr>
        </p:nvSpPr>
        <p:spPr>
          <a:xfrm>
            <a:off x="911225" y="4457700"/>
            <a:ext cx="5008563" cy="42243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x-none" dirty="0"/>
              <a:t>Click to edit Master text styles</a:t>
            </a:r>
            <a:endParaRPr lang="en-US" altLang="x-none" dirty="0"/>
          </a:p>
          <a:p>
            <a:pPr lvl="1"/>
            <a:r>
              <a:rPr lang="en-US" altLang="x-none" dirty="0"/>
              <a:t>Second level</a:t>
            </a:r>
            <a:endParaRPr lang="en-US" altLang="x-none" dirty="0"/>
          </a:p>
          <a:p>
            <a:pPr lvl="2"/>
            <a:r>
              <a:rPr lang="en-US" altLang="x-none" dirty="0"/>
              <a:t>Third level</a:t>
            </a:r>
            <a:endParaRPr lang="en-US" altLang="x-none" dirty="0"/>
          </a:p>
          <a:p>
            <a:pPr lvl="3"/>
            <a:r>
              <a:rPr lang="en-US" altLang="x-none" dirty="0"/>
              <a:t>Fourth level</a:t>
            </a:r>
            <a:endParaRPr lang="en-US" altLang="x-none" dirty="0"/>
          </a:p>
          <a:p>
            <a:pPr lvl="4"/>
            <a:r>
              <a:rPr lang="en-US" altLang="x-none" dirty="0"/>
              <a:t>Fifth level</a:t>
            </a:r>
            <a:endParaRPr lang="en-US" altLang="x-none" dirty="0"/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915400"/>
            <a:ext cx="2960688" cy="4699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en-US" altLang="x-none" sz="1200" dirty="0">
              <a:ea typeface="宋体" panose="02010600030101010101" pitchFamily="2" charset="-122"/>
            </a:endParaRPr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70325" y="8915400"/>
            <a:ext cx="2960688" cy="4699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anose="02020603050405020304" pitchFamily="2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x-none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pPr lvl="0"/>
            <a:endParaRPr lang="en-US" altLang="x-none" dirty="0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pPr lvl="0"/>
            <a:endParaRPr lang="en-US" altLang="x-none" dirty="0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32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075" name="Rectangle 2"/>
          <p:cNvSpPr>
            <a:spLocks noGrp="1"/>
          </p:cNvSpPr>
          <p:nvPr>
            <p:ph type="ctrTitle"/>
          </p:nvPr>
        </p:nvSpPr>
        <p:spPr>
          <a:xfrm>
            <a:off x="533400" y="1796098"/>
            <a:ext cx="8077200" cy="2122805"/>
          </a:xfrm>
        </p:spPr>
        <p:txBody>
          <a:bodyPr vert="horz" wrap="square" anchor="ctr">
            <a:spAutoFit/>
          </a:bodyPr>
          <a:lstStyle>
            <a:lvl1pPr lvl="0">
              <a:defRPr kern="1200"/>
            </a:lvl1pPr>
          </a:lstStyle>
          <a:p>
            <a:pPr lvl="0"/>
            <a:r>
              <a:rPr lang="en-US" altLang="zh-CN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Isolation in Relational Databases</a:t>
            </a:r>
            <a:br>
              <a:rPr lang="en-US" altLang="zh-CN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(3)</a:t>
            </a:r>
            <a:endParaRPr lang="en-US" altLang="zh-CN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/>
          </p:cNvSpPr>
          <p:nvPr>
            <p:ph type="title"/>
          </p:nvPr>
        </p:nvSpPr>
        <p:spPr>
          <a:xfrm>
            <a:off x="685800" y="91123"/>
            <a:ext cx="7772400" cy="583565"/>
          </a:xfrm>
        </p:spPr>
        <p:txBody>
          <a:bodyPr vert="horz" wrap="square" anchor="ctr">
            <a:spAutoFit/>
          </a:bodyPr>
          <a:p>
            <a:pPr lvl="0"/>
            <a:r>
              <a:rPr lang="zh-CN" altLang="en-US" sz="32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多粒度封锁</a:t>
            </a:r>
            <a:endParaRPr lang="zh-CN" altLang="en-US" sz="32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80" name="Rectangle 3"/>
          <p:cNvSpPr>
            <a:spLocks noGrp="1"/>
          </p:cNvSpPr>
          <p:nvPr>
            <p:ph type="body"/>
          </p:nvPr>
        </p:nvSpPr>
        <p:spPr>
          <a:xfrm>
            <a:off x="211455" y="685165"/>
            <a:ext cx="8627745" cy="5515610"/>
          </a:xfrm>
        </p:spPr>
        <p:txBody>
          <a:bodyPr vert="horz" wrap="square" anchor="t">
            <a:spAutoFit/>
          </a:bodyPr>
          <a:p>
            <a:pPr lvl="0">
              <a:lnSpc>
                <a:spcPct val="90000"/>
              </a:lnSpc>
              <a:buFont typeface="Wingdings" panose="05000000000000000000" charset="0"/>
              <a:buChar char="q"/>
            </a:pP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多粒度树</a:t>
            </a:r>
            <a:endParaRPr lang="zh-CN" altLang="en-US" sz="2400" b="1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可以根据数据库被访问的数据对象之间的包含关系构造出一棵 ‘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多粒度树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’，树中的结点代表可以被访问的数据对象（也是被封锁的对象）。</a:t>
            </a:r>
            <a:endParaRPr lang="zh-CN" altLang="en-US" sz="24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如果数据对象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A‘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包含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’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数据对象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，则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“A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是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的父结点，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是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的子结点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”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，依次类推。</a:t>
            </a:r>
            <a:endParaRPr lang="zh-CN" altLang="en-US" sz="24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>
              <a:lnSpc>
                <a:spcPct val="90000"/>
              </a:lnSpc>
              <a:buFont typeface="Wingdings" panose="05000000000000000000" charset="0"/>
              <a:buChar char="q"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多粒度锁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显式封锁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：一个事务经申请而获得的某个结点上封锁（包括意向锁）</a:t>
            </a:r>
            <a:endParaRPr lang="zh-CN" altLang="en-US" sz="24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隐式封锁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：如果一个事务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持有结点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上封锁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lock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，则事务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隐含持有结点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的所有后裔结点上的封锁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lock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（即隐式封锁）</a:t>
            </a:r>
            <a:endParaRPr lang="zh-CN" altLang="en-US" sz="24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>
              <a:lnSpc>
                <a:spcPct val="90000"/>
              </a:lnSpc>
              <a:buFont typeface="Wingdings" panose="05000000000000000000" charset="0"/>
              <a:buChar char="q"/>
            </a:pP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需要对所有的显式封锁和隐式封锁进行锁冲突检查。引入意向锁及多粒度封锁协议的目的就是为了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在提高并发度的同时，尽量降低锁冲突检查的开销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”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24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140" y="111760"/>
            <a:ext cx="8427720" cy="44189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6083" name="Rectang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</p:spPr>
        <p:txBody>
          <a:bodyPr vert="horz" wrap="square" anchor="ctr"/>
          <a:p>
            <a:pPr lvl="0"/>
            <a:r>
              <a:rPr lang="zh-CN" altLang="en-US" sz="40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Isolation in Relational Databases</a:t>
            </a:r>
            <a:endParaRPr lang="zh-CN" altLang="en-US" sz="4000" b="1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4" name="Rectangle 3"/>
          <p:cNvSpPr>
            <a:spLocks noGrp="1"/>
          </p:cNvSpPr>
          <p:nvPr>
            <p:ph type="body"/>
          </p:nvPr>
        </p:nvSpPr>
        <p:spPr>
          <a:xfrm>
            <a:off x="685800" y="1219200"/>
            <a:ext cx="7772400" cy="4876800"/>
          </a:xfrm>
        </p:spPr>
        <p:txBody>
          <a:bodyPr vert="horz" wrap="square" anchor="t"/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Locking in Relational Databases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SQL Isolation Levels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Granular Locks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 Locking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Multiversion Controls (MVCs)</a:t>
            </a:r>
            <a:endParaRPr lang="en-US" altLang="x-none" sz="28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SNAPSHOT Isolation</a:t>
            </a:r>
            <a:endParaRPr lang="en-US" altLang="x-none" sz="24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5" name="矩形 46084"/>
          <p:cNvSpPr/>
          <p:nvPr/>
        </p:nvSpPr>
        <p:spPr>
          <a:xfrm>
            <a:off x="381000" y="2503488"/>
            <a:ext cx="8305800" cy="5334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/>
          </p:cNvSpPr>
          <p:nvPr>
            <p:ph type="title"/>
          </p:nvPr>
        </p:nvSpPr>
        <p:spPr>
          <a:xfrm>
            <a:off x="685800" y="306070"/>
            <a:ext cx="7772400" cy="838200"/>
          </a:xfrm>
        </p:spPr>
        <p:txBody>
          <a:bodyPr vert="horz" wrap="square" anchor="ctr"/>
          <a:p>
            <a:pPr lvl="0"/>
            <a:r>
              <a:rPr lang="zh-CN" altLang="en-US" sz="36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Granular Locks (粒度锁)</a:t>
            </a:r>
            <a:endParaRPr lang="zh-CN" altLang="en-US" sz="36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08" name="Rectangle 3"/>
          <p:cNvSpPr>
            <a:spLocks noGrp="1"/>
          </p:cNvSpPr>
          <p:nvPr>
            <p:ph type="body"/>
          </p:nvPr>
        </p:nvSpPr>
        <p:spPr>
          <a:xfrm>
            <a:off x="514985" y="1449070"/>
            <a:ext cx="8169275" cy="4419600"/>
          </a:xfrm>
        </p:spPr>
        <p:txBody>
          <a:bodyPr vert="horz" wrap="square" anchor="t"/>
          <a:p>
            <a:pPr lvl="0">
              <a:spcBef>
                <a:spcPct val="50000"/>
              </a:spcBef>
              <a:buFont typeface="Wingdings" panose="05000000000000000000" charset="0"/>
              <a:buChar char="q"/>
            </a:pPr>
            <a:r>
              <a:rPr lang="en-US" altLang="x-none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Transactions access data at </a:t>
            </a: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different levels of granularity</a:t>
            </a:r>
            <a:endParaRPr lang="en-US" altLang="x-none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endParaRPr lang="en-US" altLang="x-none" sz="10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  <a:buFont typeface="Wingdings" panose="05000000000000000000" charset="0"/>
              <a:buChar char="q"/>
            </a:pPr>
            <a:r>
              <a:rPr lang="en-US" altLang="x-none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Many DBMSs provide both </a:t>
            </a: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fine </a:t>
            </a:r>
            <a:r>
              <a:rPr lang="en-US" altLang="x-none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and </a:t>
            </a:r>
            <a:r>
              <a:rPr lang="en-US" altLang="x-none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coarse </a:t>
            </a:r>
            <a:r>
              <a:rPr lang="en-US" altLang="x-none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granularity locks</a:t>
            </a:r>
            <a:endParaRPr lang="en-US" altLang="x-none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DBMS attempts to automatically choose appropriate  granularity</a:t>
            </a:r>
            <a:endParaRPr lang="en-US" altLang="x-none" sz="26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x-none" sz="26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particular application might be able to force a particular granularity</a:t>
            </a:r>
            <a:endParaRPr lang="en-US" altLang="x-none" sz="26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灯片编号占位符 5"/>
          <p:cNvSpPr txBox="1">
            <a:spLocks noGrp="1"/>
          </p:cNvSpPr>
          <p:nvPr/>
        </p:nvSpPr>
        <p:spPr>
          <a:xfrm>
            <a:off x="8046720" y="6497320"/>
            <a:ext cx="955675" cy="28956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Granular Locks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2" name="Rectangle 3"/>
          <p:cNvSpPr>
            <a:spLocks noGrp="1"/>
          </p:cNvSpPr>
          <p:nvPr>
            <p:ph type="body"/>
          </p:nvPr>
        </p:nvSpPr>
        <p:spPr>
          <a:xfrm>
            <a:off x="304800" y="990600"/>
            <a:ext cx="8610600" cy="1600200"/>
          </a:xfrm>
          <a:ln>
            <a:solidFill>
              <a:schemeClr val="accent1"/>
            </a:solidFill>
          </a:ln>
        </p:spPr>
        <p:txBody>
          <a:bodyPr vert="horz" wrap="square" anchor="t"/>
          <a:p>
            <a:pPr lvl="0">
              <a:lnSpc>
                <a:spcPct val="90000"/>
              </a:lnSpc>
              <a:buNone/>
            </a:pPr>
            <a:r>
              <a:rPr lang="en-US" altLang="zh-CN" sz="26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Problem</a:t>
            </a:r>
            <a:r>
              <a:rPr lang="en-US" altLang="zh-CN" sz="26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6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holds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a (fine grained) lock on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field F</a:t>
            </a:r>
            <a:r>
              <a:rPr lang="en-US" altLang="zh-CN" sz="2400" b="1" baseline="-25000">
                <a:solidFill>
                  <a:srgbClr val="0000CC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in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record R</a:t>
            </a:r>
            <a:r>
              <a:rPr lang="en-US" altLang="zh-CN" sz="2400" b="1" baseline="-250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40000"/>
              </a:spcBef>
            </a:pP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requests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conflicting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(coarse grained) lock on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R</a:t>
            </a:r>
            <a:r>
              <a:rPr lang="en-US" altLang="zh-CN" sz="2400" b="1" baseline="-2500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3" name="Rectangle 3"/>
          <p:cNvSpPr txBox="1"/>
          <p:nvPr/>
        </p:nvSpPr>
        <p:spPr>
          <a:xfrm>
            <a:off x="304800" y="5105400"/>
            <a:ext cx="8610600" cy="838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lvl="0" indent="-342900">
              <a:spcBef>
                <a:spcPct val="100000"/>
              </a:spcBef>
            </a:pPr>
            <a:r>
              <a:rPr lang="en-US" altLang="x-none" sz="26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How does the concurrency control detect the conflict </a:t>
            </a:r>
            <a:endParaRPr lang="en-US" altLang="x-none" sz="26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/>
            <a:r>
              <a:rPr lang="en-US" altLang="x-none" sz="26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since it sees F</a:t>
            </a:r>
            <a:r>
              <a:rPr lang="en-US" altLang="x-none" sz="26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6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and R</a:t>
            </a:r>
            <a:r>
              <a:rPr lang="en-US" altLang="x-none" sz="26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6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as different items?</a:t>
            </a:r>
            <a:endParaRPr lang="en-US" altLang="x-none" sz="26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8134" name="表格 48133"/>
          <p:cNvGraphicFramePr/>
          <p:nvPr/>
        </p:nvGraphicFramePr>
        <p:xfrm>
          <a:off x="2133600" y="3430270"/>
          <a:ext cx="6096000" cy="517525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51752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</a:defRPr>
                      </a:lvl1pPr>
                      <a:lvl2pPr marL="742950" lvl="1" indent="-285750">
                        <a:defRPr sz="2400" b="0" kern="1200"/>
                      </a:lvl2pPr>
                      <a:lvl3pPr marL="1143000" lvl="2" indent="-228600">
                        <a:defRPr sz="2000" b="0" kern="1200"/>
                      </a:lvl3pPr>
                      <a:lvl4pPr marL="1600200" lvl="3" indent="-228600">
                        <a:defRPr sz="1800" b="0" kern="1200"/>
                      </a:lvl4pPr>
                      <a:lvl5pPr marL="2057400" lvl="4" indent="-228600">
                        <a:defRPr sz="1800" b="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Field  F</a:t>
                      </a:r>
                      <a:r>
                        <a:rPr lang="zh-CN" altLang="en-US" sz="2400" b="1" baseline="-2500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</a:t>
                      </a:r>
                      <a:endParaRPr lang="zh-CN" altLang="en-US" sz="2400" b="1" baseline="-250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</a:defRPr>
                      </a:lvl1pPr>
                      <a:lvl2pPr marL="742950" lvl="1" indent="-285750">
                        <a:defRPr sz="2400" b="0" kern="1200"/>
                      </a:lvl2pPr>
                      <a:lvl3pPr marL="1143000" lvl="2" indent="-228600">
                        <a:defRPr sz="2000" b="0" kern="1200"/>
                      </a:lvl3pPr>
                      <a:lvl4pPr marL="1600200" lvl="3" indent="-228600">
                        <a:defRPr sz="1800" b="0" kern="1200"/>
                      </a:lvl4pPr>
                      <a:lvl5pPr marL="2057400" lvl="4" indent="-228600">
                        <a:defRPr sz="1800" b="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Field  F</a:t>
                      </a:r>
                      <a:r>
                        <a:rPr lang="zh-CN" altLang="en-US" sz="2400" b="1" baseline="-2500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2</a:t>
                      </a:r>
                      <a:endParaRPr lang="zh-CN" altLang="en-US" sz="2400" b="1" baseline="-250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</a:defRPr>
                      </a:lvl1pPr>
                      <a:lvl2pPr marL="742950" lvl="1" indent="-285750">
                        <a:defRPr sz="2400" b="0" kern="1200"/>
                      </a:lvl2pPr>
                      <a:lvl3pPr marL="1143000" lvl="2" indent="-228600">
                        <a:defRPr sz="2000" b="0" kern="1200"/>
                      </a:lvl3pPr>
                      <a:lvl4pPr marL="1600200" lvl="3" indent="-228600">
                        <a:defRPr sz="1800" b="0" kern="1200"/>
                      </a:lvl4pPr>
                      <a:lvl5pPr marL="2057400" lvl="4" indent="-228600">
                        <a:defRPr sz="1800" b="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……</a:t>
                      </a:r>
                      <a:endParaRPr lang="zh-CN" altLang="en-US" sz="24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8144" name="TextBox 2"/>
          <p:cNvSpPr txBox="1"/>
          <p:nvPr/>
        </p:nvSpPr>
        <p:spPr>
          <a:xfrm>
            <a:off x="146685" y="3430270"/>
            <a:ext cx="2514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en-US" altLang="x-none" sz="2400" dirty="0">
                <a:solidFill>
                  <a:srgbClr val="0070C0"/>
                </a:solidFill>
                <a:latin typeface="Arial" panose="020B0604020202020204" pitchFamily="34" charset="0"/>
              </a:rPr>
              <a:t>Record  R</a:t>
            </a:r>
            <a:r>
              <a:rPr lang="en-US" altLang="x-none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1</a:t>
            </a:r>
            <a:r>
              <a:rPr lang="en-US" altLang="x-none" sz="2400" dirty="0">
                <a:solidFill>
                  <a:srgbClr val="0070C0"/>
                </a:solidFill>
                <a:latin typeface="Arial" panose="020B0604020202020204" pitchFamily="34" charset="0"/>
              </a:rPr>
              <a:t> :</a:t>
            </a:r>
            <a:endParaRPr lang="zh-CN" altLang="en-US" sz="2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grpSp>
        <p:nvGrpSpPr>
          <p:cNvPr id="48145" name="组合 48144"/>
          <p:cNvGrpSpPr/>
          <p:nvPr/>
        </p:nvGrpSpPr>
        <p:grpSpPr>
          <a:xfrm>
            <a:off x="2017713" y="2668270"/>
            <a:ext cx="6297612" cy="715963"/>
            <a:chOff x="0" y="0"/>
            <a:chExt cx="9916" cy="1127"/>
          </a:xfrm>
        </p:grpSpPr>
        <p:pic>
          <p:nvPicPr>
            <p:cNvPr id="48146" name="左大括号 8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793"/>
              <a:ext cx="9917" cy="33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8147" name="线形标注 2 12"/>
            <p:cNvSpPr/>
            <p:nvPr/>
          </p:nvSpPr>
          <p:spPr>
            <a:xfrm>
              <a:off x="2582" y="0"/>
              <a:ext cx="5280" cy="840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32144"/>
                <a:gd name="adj6" fmla="val -31667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/>
            <a:p>
              <a:pPr lvl="0"/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Lock requested by T</a:t>
              </a:r>
              <a:r>
                <a:rPr lang="en-US" altLang="x-none" sz="2400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endParaRPr lang="zh-CN" altLang="en-US" sz="2400" baseline="-25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8148" name="组合 48147"/>
          <p:cNvGrpSpPr/>
          <p:nvPr/>
        </p:nvGrpSpPr>
        <p:grpSpPr>
          <a:xfrm>
            <a:off x="2359025" y="3992563"/>
            <a:ext cx="3736975" cy="742950"/>
            <a:chOff x="0" y="0"/>
            <a:chExt cx="5885" cy="1170"/>
          </a:xfrm>
        </p:grpSpPr>
        <p:sp>
          <p:nvSpPr>
            <p:cNvPr id="48149" name="线形标注 2 5"/>
            <p:cNvSpPr/>
            <p:nvPr/>
          </p:nvSpPr>
          <p:spPr>
            <a:xfrm>
              <a:off x="2285" y="330"/>
              <a:ext cx="3600" cy="840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32144"/>
                <a:gd name="adj6" fmla="val -31667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/>
            <a:p>
              <a:pPr lvl="0"/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Locked by T</a:t>
              </a:r>
              <a:r>
                <a:rPr lang="en-US" altLang="x-none" sz="2400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endParaRPr lang="zh-CN" altLang="en-US" sz="2400" baseline="-250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cxnSp>
          <p:nvCxnSpPr>
            <p:cNvPr id="48150" name="直接箭头连接符 7"/>
            <p:cNvCxnSpPr/>
            <p:nvPr/>
          </p:nvCxnSpPr>
          <p:spPr>
            <a:xfrm>
              <a:off x="1175" y="190"/>
              <a:ext cx="1110" cy="485"/>
            </a:xfrm>
            <a:prstGeom prst="straightConnector1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arrow" w="lg" len="lg"/>
            </a:ln>
          </p:spPr>
        </p:cxnSp>
        <p:pic>
          <p:nvPicPr>
            <p:cNvPr id="48151" name="左大括号 9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2363" cy="27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灯片编号占位符 3"/>
          <p:cNvSpPr txBox="1">
            <a:spLocks noGrp="1"/>
          </p:cNvSpPr>
          <p:nvPr/>
        </p:nvSpPr>
        <p:spPr>
          <a:xfrm>
            <a:off x="7157720" y="639953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9155" name="Rectangle 4"/>
          <p:cNvSpPr/>
          <p:nvPr/>
        </p:nvSpPr>
        <p:spPr>
          <a:xfrm>
            <a:off x="685800" y="228600"/>
            <a:ext cx="7772400" cy="533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algn="ctr"/>
            <a:r>
              <a:rPr lang="en-US" altLang="x-none" sz="36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Granular Locks (GL)</a:t>
            </a:r>
            <a:endParaRPr lang="en-US" altLang="x-none" sz="3600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56" name="Rectangle 5"/>
          <p:cNvSpPr/>
          <p:nvPr/>
        </p:nvSpPr>
        <p:spPr>
          <a:xfrm>
            <a:off x="533400" y="990600"/>
            <a:ext cx="8305800" cy="2286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/>
          <a:p>
            <a:pPr marL="342900" lvl="0" indent="-342900">
              <a:spcBef>
                <a:spcPts val="600"/>
              </a:spcBef>
            </a:pPr>
            <a:r>
              <a:rPr lang="en-US" altLang="x-none" sz="2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Solution</a:t>
            </a:r>
            <a:r>
              <a:rPr lang="en-US" altLang="x-none" sz="26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x-none" sz="26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x-none" sz="2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ts val="600"/>
              </a:spcBef>
              <a:buChar char="•"/>
            </a:pP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Organize locks hierarchically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by 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containment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x-none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>
              <a:spcBef>
                <a:spcPts val="600"/>
              </a:spcBef>
              <a:buChar char="•"/>
            </a:pP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Require that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 a transaction 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to get a fine grained lock it </a:t>
            </a:r>
            <a:endParaRPr lang="en-US" altLang="x-none" sz="24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4170" lvl="1" indent="-5080" defTabSz="914400">
              <a:spcBef>
                <a:spcPts val="600"/>
              </a:spcBef>
              <a:tabLst>
                <a:tab pos="358140" algn="l"/>
              </a:tabLst>
            </a:pP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must first get a </a:t>
            </a:r>
            <a:r>
              <a:rPr lang="en-US" altLang="x-none" sz="24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coarse grained lock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dirty="0">
                <a:latin typeface="Arial" panose="020B0604020202020204" pitchFamily="34" charset="0"/>
                <a:ea typeface="宋体" panose="02010600030101010101" pitchFamily="2" charset="-122"/>
              </a:rPr>
              <a:t>on the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containing item.</a:t>
            </a:r>
            <a:endParaRPr lang="zh-CN" altLang="en-US" sz="2400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57" name="Rectangle 6"/>
          <p:cNvSpPr/>
          <p:nvPr/>
        </p:nvSpPr>
        <p:spPr>
          <a:xfrm>
            <a:off x="533400" y="4269740"/>
            <a:ext cx="8305800" cy="9372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lvl="0" indent="-457200">
              <a:spcBef>
                <a:spcPts val="600"/>
              </a:spcBef>
              <a:buSzPct val="80000"/>
              <a:buFont typeface="Wingdings" panose="05000000000000000000" pitchFamily="2" charset="2"/>
              <a:buChar char="p"/>
            </a:pPr>
            <a:r>
              <a:rPr lang="en-US" altLang="x-none" sz="26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Hence, T</a:t>
            </a:r>
            <a:r>
              <a:rPr lang="en-US" altLang="x-none" sz="26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6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must:</a:t>
            </a:r>
            <a:endParaRPr lang="en-US" altLang="x-none" sz="26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>
              <a:spcBef>
                <a:spcPts val="600"/>
              </a:spcBef>
              <a:buChar char="•"/>
            </a:pPr>
            <a:r>
              <a:rPr lang="en-US" altLang="x-none" sz="2400" dirty="0">
                <a:solidFill>
                  <a:srgbClr val="2D2DB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First get a lock on R</a:t>
            </a:r>
            <a:r>
              <a:rPr lang="en-US" altLang="x-none" sz="2400" baseline="-25000" dirty="0">
                <a:solidFill>
                  <a:srgbClr val="2D2DB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solidFill>
                  <a:srgbClr val="2D2DB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Before getting a lock on F</a:t>
            </a:r>
            <a:r>
              <a:rPr lang="en-US" altLang="x-none" sz="2400" baseline="-25000" dirty="0">
                <a:solidFill>
                  <a:srgbClr val="2D2DB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solidFill>
                  <a:srgbClr val="2D2DB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x-none" sz="2400" i="1" dirty="0">
              <a:solidFill>
                <a:srgbClr val="2D2DB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9158" name="表格 49157"/>
          <p:cNvGraphicFramePr/>
          <p:nvPr/>
        </p:nvGraphicFramePr>
        <p:xfrm>
          <a:off x="2362200" y="3507740"/>
          <a:ext cx="6096000" cy="517525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51752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</a:defRPr>
                      </a:lvl1pPr>
                      <a:lvl2pPr marL="742950" lvl="1" indent="-285750">
                        <a:defRPr sz="2400" b="0" kern="1200"/>
                      </a:lvl2pPr>
                      <a:lvl3pPr marL="1143000" lvl="2" indent="-228600">
                        <a:defRPr sz="2000" b="0" kern="1200"/>
                      </a:lvl3pPr>
                      <a:lvl4pPr marL="1600200" lvl="3" indent="-228600">
                        <a:defRPr sz="1800" b="0" kern="1200"/>
                      </a:lvl4pPr>
                      <a:lvl5pPr marL="2057400" lvl="4" indent="-228600">
                        <a:defRPr sz="1800" b="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Field  F</a:t>
                      </a:r>
                      <a:r>
                        <a:rPr lang="zh-CN" altLang="en-US" sz="2400" b="1" baseline="-2500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</a:t>
                      </a:r>
                      <a:endParaRPr lang="zh-CN" altLang="en-US" sz="2400" b="1" baseline="-250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</a:defRPr>
                      </a:lvl1pPr>
                      <a:lvl2pPr marL="742950" lvl="1" indent="-285750">
                        <a:defRPr sz="2400" b="0" kern="1200"/>
                      </a:lvl2pPr>
                      <a:lvl3pPr marL="1143000" lvl="2" indent="-228600">
                        <a:defRPr sz="2000" b="0" kern="1200"/>
                      </a:lvl3pPr>
                      <a:lvl4pPr marL="1600200" lvl="3" indent="-228600">
                        <a:defRPr sz="1800" b="0" kern="1200"/>
                      </a:lvl4pPr>
                      <a:lvl5pPr marL="2057400" lvl="4" indent="-228600">
                        <a:defRPr sz="1800" b="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Field  F</a:t>
                      </a:r>
                      <a:r>
                        <a:rPr lang="zh-CN" altLang="en-US" sz="2400" b="1" baseline="-2500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2</a:t>
                      </a:r>
                      <a:endParaRPr lang="zh-CN" altLang="en-US" sz="2400" b="1" baseline="-2500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</a:defRPr>
                      </a:lvl1pPr>
                      <a:lvl2pPr marL="742950" lvl="1" indent="-285750">
                        <a:defRPr sz="2400" b="0" kern="1200"/>
                      </a:lvl2pPr>
                      <a:lvl3pPr marL="1143000" lvl="2" indent="-228600">
                        <a:defRPr sz="2000" b="0" kern="1200"/>
                      </a:lvl3pPr>
                      <a:lvl4pPr marL="1600200" lvl="3" indent="-228600">
                        <a:defRPr sz="1800" b="0" kern="1200"/>
                      </a:lvl4pPr>
                      <a:lvl5pPr marL="2057400" lvl="4" indent="-228600">
                        <a:defRPr sz="1800" b="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……</a:t>
                      </a:r>
                      <a:endParaRPr lang="zh-CN" altLang="en-US" sz="24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2FFF0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9168" name="TextBox 6"/>
          <p:cNvSpPr txBox="1"/>
          <p:nvPr/>
        </p:nvSpPr>
        <p:spPr>
          <a:xfrm>
            <a:off x="381000" y="3507105"/>
            <a:ext cx="2514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en-US" altLang="x-none" sz="2400" dirty="0">
                <a:solidFill>
                  <a:srgbClr val="0070C0"/>
                </a:solidFill>
                <a:latin typeface="Arial" panose="020B0604020202020204" pitchFamily="34" charset="0"/>
              </a:rPr>
              <a:t>Record  R</a:t>
            </a:r>
            <a:r>
              <a:rPr lang="en-US" altLang="x-none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1</a:t>
            </a:r>
            <a:r>
              <a:rPr lang="en-US" altLang="x-none" sz="2400" dirty="0">
                <a:solidFill>
                  <a:srgbClr val="0070C0"/>
                </a:solidFill>
                <a:latin typeface="Arial" panose="020B0604020202020204" pitchFamily="34" charset="0"/>
              </a:rPr>
              <a:t> :</a:t>
            </a:r>
            <a:endParaRPr lang="zh-CN" altLang="en-US" sz="2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533400" y="5431790"/>
            <a:ext cx="8305800" cy="9372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lvl="0" indent="-457200">
              <a:spcBef>
                <a:spcPts val="600"/>
              </a:spcBef>
              <a:buSzPct val="80000"/>
              <a:buFont typeface="Wingdings" panose="05000000000000000000" pitchFamily="2" charset="2"/>
              <a:buChar char="p"/>
            </a:pPr>
            <a:r>
              <a:rPr lang="en-US" altLang="x-none" sz="26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When T</a:t>
            </a:r>
            <a:r>
              <a:rPr lang="en-US" altLang="x-none" sz="26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x-none" sz="26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requests a conflicting lock on R</a:t>
            </a:r>
            <a:r>
              <a:rPr lang="en-US" altLang="x-none" sz="2600" baseline="-25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x-none" sz="2600" baseline="-250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00100" lvl="1" indent="-342900">
              <a:spcBef>
                <a:spcPts val="600"/>
              </a:spcBef>
              <a:buChar char="•"/>
            </a:pPr>
            <a:r>
              <a:rPr lang="en-US" altLang="x-none" sz="2400" dirty="0">
                <a:solidFill>
                  <a:srgbClr val="2D2DB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conflict with T</a:t>
            </a:r>
            <a:r>
              <a:rPr lang="en-US" altLang="x-none" sz="2400" baseline="-25000" dirty="0">
                <a:solidFill>
                  <a:srgbClr val="2D2DB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x-none" sz="2400" dirty="0">
                <a:solidFill>
                  <a:srgbClr val="2D2DB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is detected at R</a:t>
            </a:r>
            <a:r>
              <a:rPr lang="en-US" altLang="x-none" sz="2400" baseline="-25000" dirty="0">
                <a:solidFill>
                  <a:srgbClr val="2D2DB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x-none" sz="2400" i="1" dirty="0">
              <a:solidFill>
                <a:srgbClr val="2D2DB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Intention Locking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80" name="Rectangle 3"/>
          <p:cNvSpPr>
            <a:spLocks noGrp="1"/>
          </p:cNvSpPr>
          <p:nvPr>
            <p:ph type="body"/>
          </p:nvPr>
        </p:nvSpPr>
        <p:spPr>
          <a:xfrm>
            <a:off x="381000" y="1219200"/>
            <a:ext cx="8458200" cy="4800600"/>
          </a:xfrm>
        </p:spPr>
        <p:txBody>
          <a:bodyPr vert="horz" wrap="square" anchor="t"/>
          <a:p>
            <a:pPr lvl="0">
              <a:lnSpc>
                <a:spcPct val="90000"/>
              </a:lnSpc>
              <a:buNone/>
            </a:pP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Performance improvement:</a:t>
            </a:r>
            <a:r>
              <a:rPr lang="en-US" altLang="zh-CN" sz="26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</a:t>
            </a:r>
            <a:r>
              <a:rPr lang="en-US" altLang="zh-CN" sz="26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lock on parent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is weak</a:t>
            </a:r>
            <a:endParaRPr lang="en-US" altLang="zh-CN" sz="2600" b="1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Intention shared (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):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to get an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 lock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on an item, 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must first get 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 locks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on all</a:t>
            </a:r>
            <a:r>
              <a:rPr lang="en-US" altLang="zh-CN" sz="2400" b="1" i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containing items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2400" b="1" u="sng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</a:t>
            </a:r>
            <a:r>
              <a:rPr lang="en-US" altLang="zh-CN" sz="2400" b="1" u="sng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root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Intention exclusive (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IX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):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to get an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 lock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on an item, 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must first get</a:t>
            </a:r>
            <a:r>
              <a:rPr lang="en-US" altLang="zh-CN" sz="2400" b="1" i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IX locks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on all</a:t>
            </a:r>
            <a:r>
              <a:rPr lang="en-US" altLang="zh-CN" sz="2400" b="1" i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containing items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2400" b="1" u="sng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</a:t>
            </a:r>
            <a:r>
              <a:rPr lang="en-US" altLang="zh-CN" sz="2400" b="1" u="sng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root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Shared Intention Exclusive (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SIX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):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Equivalent to an       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 </a:t>
            </a:r>
            <a:r>
              <a:rPr lang="en-US" altLang="zh-CN" sz="24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400" b="1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and an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IX 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lock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on an item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  <a:buNone/>
            </a:pPr>
            <a:endParaRPr lang="en-US" altLang="zh-CN" sz="2600" b="1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50000"/>
              </a:spcBef>
              <a:buNone/>
            </a:pPr>
            <a:r>
              <a:rPr lang="en-US" altLang="zh-CN" sz="26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Intention lock </a:t>
            </a:r>
            <a:r>
              <a:rPr lang="en-US" altLang="zh-CN" sz="26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indicates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transaction’s intention to </a:t>
            </a:r>
            <a:endParaRPr lang="en-US" altLang="zh-CN" sz="26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  <a:buNone/>
            </a:pP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acquire conventional lock on a </a:t>
            </a:r>
            <a:r>
              <a:rPr lang="en-US" altLang="zh-CN" sz="26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contained</a:t>
            </a:r>
            <a:r>
              <a:rPr lang="en-US" altLang="zh-CN" sz="2600" b="1">
                <a:latin typeface="Arial" panose="020B0604020202020204" pitchFamily="34" charset="0"/>
                <a:ea typeface="宋体" panose="02010600030101010101" pitchFamily="2" charset="-122"/>
              </a:rPr>
              <a:t> item</a:t>
            </a:r>
            <a:endParaRPr lang="en-US" altLang="zh-CN" sz="26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3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1205" name="Rectangle 2"/>
          <p:cNvSpPr>
            <a:spLocks noGrp="1"/>
          </p:cNvSpPr>
          <p:nvPr>
            <p:ph type="title"/>
          </p:nvPr>
        </p:nvSpPr>
        <p:spPr>
          <a:xfrm>
            <a:off x="685800" y="90805"/>
            <a:ext cx="7772400" cy="645160"/>
          </a:xfrm>
        </p:spPr>
        <p:txBody>
          <a:bodyPr vert="horz" wrap="square" anchor="ctr">
            <a:spAutoFit/>
          </a:bodyPr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Conflict Table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6" name="Rectangle 3"/>
          <p:cNvSpPr>
            <a:spLocks noGrp="1"/>
          </p:cNvSpPr>
          <p:nvPr>
            <p:ph type="body"/>
          </p:nvPr>
        </p:nvSpPr>
        <p:spPr>
          <a:xfrm>
            <a:off x="685800" y="4956175"/>
            <a:ext cx="8229600" cy="1371600"/>
          </a:xfrm>
        </p:spPr>
        <p:txBody>
          <a:bodyPr vert="horz" wrap="square" anchor="t"/>
          <a:p>
            <a:pPr lvl="0"/>
            <a:r>
              <a:rPr lang="en-US" altLang="zh-CN" sz="24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Example 1: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denied an </a:t>
            </a:r>
            <a:r>
              <a: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IX lock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(intends to update </a:t>
            </a:r>
            <a:r>
              <a: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some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contained items) since </a:t>
            </a:r>
            <a:r>
              <a: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is reading </a:t>
            </a:r>
            <a:r>
              <a: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all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contained items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4050" y="2955925"/>
            <a:ext cx="23018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T</a:t>
            </a:r>
            <a:r>
              <a:rPr lang="en-US" altLang="zh-CN" sz="2600" baseline="-25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x-none" sz="26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Requested</a:t>
            </a:r>
            <a:endParaRPr lang="en-US" altLang="zh-CN" sz="2600"/>
          </a:p>
        </p:txBody>
      </p:sp>
      <p:sp>
        <p:nvSpPr>
          <p:cNvPr id="4" name="文本框 3"/>
          <p:cNvSpPr txBox="1"/>
          <p:nvPr/>
        </p:nvSpPr>
        <p:spPr>
          <a:xfrm>
            <a:off x="4761865" y="895350"/>
            <a:ext cx="250952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T</a:t>
            </a:r>
            <a:r>
              <a:rPr lang="en-US" altLang="zh-CN" sz="2600" baseline="-25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x-none" sz="26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Grant</a:t>
            </a:r>
            <a:r>
              <a:rPr lang="en-US" altLang="x-none" sz="26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ed</a:t>
            </a:r>
            <a:endParaRPr lang="en-US" altLang="zh-CN" sz="2600"/>
          </a:p>
        </p:txBody>
      </p:sp>
      <p:graphicFrame>
        <p:nvGraphicFramePr>
          <p:cNvPr id="2" name="表格 1"/>
          <p:cNvGraphicFramePr/>
          <p:nvPr/>
        </p:nvGraphicFramePr>
        <p:xfrm>
          <a:off x="3074670" y="1377950"/>
          <a:ext cx="5383530" cy="3218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255"/>
                <a:gridCol w="897255"/>
                <a:gridCol w="897255"/>
                <a:gridCol w="897255"/>
                <a:gridCol w="897255"/>
                <a:gridCol w="897255"/>
              </a:tblGrid>
              <a:tr h="5949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mode</a:t>
                      </a:r>
                      <a:endParaRPr lang="en-US" altLang="zh-CN" sz="2400" b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IX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SIX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noFill/>
                  </a:tcPr>
                </a:tc>
              </a:tr>
              <a:tr h="5251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noFill/>
                  </a:tcPr>
                </a:tc>
              </a:tr>
              <a:tr h="5238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IX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noFill/>
                  </a:tcPr>
                </a:tc>
              </a:tr>
              <a:tr h="5251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noFill/>
                  </a:tcPr>
                </a:tc>
              </a:tr>
              <a:tr h="5245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noFill/>
                  </a:tcPr>
                </a:tc>
              </a:tr>
              <a:tr h="5251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SIX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894195" y="2035175"/>
            <a:ext cx="510540" cy="4000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en-US" altLang="zh-CN" sz="2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endParaRPr lang="en-US" altLang="zh-CN" sz="2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962015" y="2579370"/>
            <a:ext cx="2332355" cy="400050"/>
            <a:chOff x="9389" y="4538"/>
            <a:chExt cx="3673" cy="630"/>
          </a:xfrm>
        </p:grpSpPr>
        <p:sp>
          <p:nvSpPr>
            <p:cNvPr id="6" name="文本框 5"/>
            <p:cNvSpPr txBox="1"/>
            <p:nvPr/>
          </p:nvSpPr>
          <p:spPr>
            <a:xfrm>
              <a:off x="9389" y="4538"/>
              <a:ext cx="804" cy="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en-US" altLang="zh-CN" sz="2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×</a:t>
              </a:r>
              <a:endParaRPr lang="en-US" altLang="zh-CN" sz="2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857" y="4538"/>
              <a:ext cx="804" cy="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en-US" altLang="zh-CN" sz="2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×</a:t>
              </a:r>
              <a:endParaRPr lang="en-US" altLang="zh-CN" sz="2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2258" y="4538"/>
              <a:ext cx="804" cy="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en-US" altLang="zh-CN" sz="2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×</a:t>
              </a:r>
              <a:endParaRPr lang="en-US" altLang="zh-CN" sz="2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058410" y="3084195"/>
            <a:ext cx="3235960" cy="400050"/>
            <a:chOff x="7966" y="5214"/>
            <a:chExt cx="5096" cy="630"/>
          </a:xfrm>
        </p:grpSpPr>
        <p:sp>
          <p:nvSpPr>
            <p:cNvPr id="11" name="文本框 10"/>
            <p:cNvSpPr txBox="1"/>
            <p:nvPr/>
          </p:nvSpPr>
          <p:spPr>
            <a:xfrm>
              <a:off x="9389" y="5214"/>
              <a:ext cx="804" cy="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en-US" altLang="zh-CN" sz="2600">
                  <a:noFill/>
                  <a:latin typeface="Arial" panose="020B0604020202020204" pitchFamily="34" charset="0"/>
                  <a:cs typeface="Arial" panose="020B0604020202020204" pitchFamily="34" charset="0"/>
                </a:rPr>
                <a:t>×</a:t>
              </a:r>
              <a:endParaRPr lang="en-US" altLang="zh-CN" sz="2600">
                <a:noFill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857" y="5214"/>
              <a:ext cx="804" cy="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en-US" altLang="zh-CN" sz="2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×</a:t>
              </a:r>
              <a:endParaRPr lang="en-US" altLang="zh-CN" sz="2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2258" y="5214"/>
              <a:ext cx="804" cy="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en-US" altLang="zh-CN" sz="2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×</a:t>
              </a:r>
              <a:endParaRPr lang="en-US" altLang="zh-CN" sz="2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966" y="5214"/>
              <a:ext cx="804" cy="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en-US" altLang="zh-CN" sz="2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×</a:t>
              </a:r>
              <a:endParaRPr lang="en-US" altLang="zh-CN" sz="2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173855" y="3577590"/>
            <a:ext cx="4120515" cy="400050"/>
            <a:chOff x="6573" y="5991"/>
            <a:chExt cx="6489" cy="630"/>
          </a:xfrm>
        </p:grpSpPr>
        <p:sp>
          <p:nvSpPr>
            <p:cNvPr id="15" name="文本框 14"/>
            <p:cNvSpPr txBox="1"/>
            <p:nvPr/>
          </p:nvSpPr>
          <p:spPr>
            <a:xfrm>
              <a:off x="9389" y="5991"/>
              <a:ext cx="804" cy="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en-US" altLang="zh-CN" sz="2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×</a:t>
              </a:r>
              <a:endParaRPr lang="en-US" altLang="zh-CN" sz="2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857" y="5991"/>
              <a:ext cx="804" cy="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en-US" altLang="zh-CN" sz="2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×</a:t>
              </a:r>
              <a:endParaRPr lang="en-US" altLang="zh-CN" sz="2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2258" y="5991"/>
              <a:ext cx="804" cy="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en-US" altLang="zh-CN" sz="2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×</a:t>
              </a:r>
              <a:endParaRPr lang="en-US" altLang="zh-CN" sz="2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966" y="5991"/>
              <a:ext cx="804" cy="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en-US" altLang="zh-CN" sz="2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×</a:t>
              </a:r>
              <a:endParaRPr lang="en-US" altLang="zh-CN" sz="2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573" y="5991"/>
              <a:ext cx="804" cy="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en-US" altLang="zh-CN" sz="2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×</a:t>
              </a:r>
              <a:endParaRPr lang="en-US" altLang="zh-CN" sz="2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058410" y="4137660"/>
            <a:ext cx="3235960" cy="400050"/>
            <a:chOff x="7966" y="5214"/>
            <a:chExt cx="5096" cy="630"/>
          </a:xfrm>
        </p:grpSpPr>
        <p:sp>
          <p:nvSpPr>
            <p:cNvPr id="22" name="文本框 21"/>
            <p:cNvSpPr txBox="1"/>
            <p:nvPr/>
          </p:nvSpPr>
          <p:spPr>
            <a:xfrm>
              <a:off x="9389" y="5214"/>
              <a:ext cx="804" cy="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en-US" altLang="zh-CN" sz="2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×</a:t>
              </a:r>
              <a:endParaRPr lang="en-US" altLang="zh-CN" sz="2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857" y="5214"/>
              <a:ext cx="804" cy="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en-US" altLang="zh-CN" sz="2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×</a:t>
              </a:r>
              <a:endParaRPr lang="en-US" altLang="zh-CN" sz="2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2258" y="5214"/>
              <a:ext cx="804" cy="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en-US" altLang="zh-CN" sz="2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×</a:t>
              </a:r>
              <a:endParaRPr lang="en-US" altLang="zh-CN" sz="2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966" y="5214"/>
              <a:ext cx="804" cy="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en-US" altLang="zh-CN" sz="2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×</a:t>
              </a:r>
              <a:endParaRPr lang="en-US" altLang="zh-CN" sz="2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299720" y="1386840"/>
            <a:ext cx="25533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1">
                    <a:lumMod val="75000"/>
                  </a:schemeClr>
                </a:solidFill>
              </a:rPr>
              <a:t>NOTE: </a:t>
            </a:r>
            <a:endParaRPr lang="en-US" altLang="zh-CN" sz="240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</a:rPr>
              <a:t>× </a:t>
            </a:r>
            <a:r>
              <a:rPr lang="en-US" altLang="zh-CN" sz="2400">
                <a:solidFill>
                  <a:schemeClr val="accent6"/>
                </a:solidFill>
                <a:latin typeface="Arial" panose="020B0604020202020204" pitchFamily="34" charset="0"/>
              </a:rPr>
              <a:t>- denied</a:t>
            </a:r>
            <a:endParaRPr lang="en-US" altLang="zh-CN" sz="2400">
              <a:solidFill>
                <a:schemeClr val="accent6"/>
              </a:solidFill>
              <a:latin typeface="Arial" panose="020B0604020202020204" pitchFamily="34" charset="0"/>
            </a:endParaRPr>
          </a:p>
          <a:p>
            <a:pPr lvl="1"/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√ </a:t>
            </a:r>
            <a:r>
              <a:rPr lang="en-US" altLang="zh-CN" sz="24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granted</a:t>
            </a:r>
            <a:endParaRPr lang="en-US" altLang="zh-CN" sz="240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Line 9"/>
          <p:cNvSpPr/>
          <p:nvPr/>
        </p:nvSpPr>
        <p:spPr>
          <a:xfrm flipV="1">
            <a:off x="4873625" y="2897505"/>
            <a:ext cx="1219200" cy="2057400"/>
          </a:xfrm>
          <a:prstGeom prst="line">
            <a:avLst/>
          </a:prstGeom>
          <a:ln w="25400" cap="flat" cmpd="sng">
            <a:solidFill>
              <a:schemeClr val="accent2"/>
            </a:solidFill>
            <a:prstDash val="dash"/>
            <a:headEnd type="none" w="med" len="med"/>
            <a:tailEnd type="triangle" w="lg" len="lg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120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7" name="灯片编号占位符 5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2229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 vert="horz" wrap="square" anchor="ctr"/>
          <a:p>
            <a:pPr lvl="0"/>
            <a:r>
              <a:rPr lang="en-US" altLang="zh-CN" sz="36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Conflict Table</a:t>
            </a:r>
            <a:endParaRPr lang="en-US" altLang="zh-CN" sz="3600" b="1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30" name="Rectangle 3"/>
          <p:cNvSpPr>
            <a:spLocks noGrp="1"/>
          </p:cNvSpPr>
          <p:nvPr>
            <p:ph type="body"/>
          </p:nvPr>
        </p:nvSpPr>
        <p:spPr>
          <a:xfrm>
            <a:off x="685800" y="5107305"/>
            <a:ext cx="8229600" cy="1371600"/>
          </a:xfrm>
        </p:spPr>
        <p:txBody>
          <a:bodyPr vert="horz" wrap="square" anchor="t"/>
          <a:p>
            <a:pPr lvl="0">
              <a:spcBef>
                <a:spcPct val="40000"/>
              </a:spcBef>
            </a:pPr>
            <a:r>
              <a:rPr lang="en-US" altLang="zh-CN" sz="2400" b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Example 2: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granted </a:t>
            </a:r>
            <a:r>
              <a: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IS</a:t>
            </a:r>
            <a:r>
              <a:rPr lang="en-US" altLang="zh-CN" sz="2400" b="1" i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lock even though </a:t>
            </a:r>
            <a:r>
              <a: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holds </a:t>
            </a:r>
            <a:r>
              <a: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IX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lock (since they may be accessing different subsets of contained items)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33" name="Line 9"/>
          <p:cNvSpPr/>
          <p:nvPr/>
        </p:nvSpPr>
        <p:spPr>
          <a:xfrm flipV="1">
            <a:off x="4038600" y="2364105"/>
            <a:ext cx="1066800" cy="2743200"/>
          </a:xfrm>
          <a:prstGeom prst="line">
            <a:avLst/>
          </a:prstGeom>
          <a:ln w="25400" cap="flat" cmpd="sng">
            <a:solidFill>
              <a:schemeClr val="accent2"/>
            </a:solidFill>
            <a:prstDash val="dash"/>
            <a:headEnd type="none" w="med" len="med"/>
            <a:tailEnd type="triangle" w="lg" len="lg"/>
          </a:ln>
        </p:spPr>
      </p:sp>
      <p:sp>
        <p:nvSpPr>
          <p:cNvPr id="52234" name="椭圆 1"/>
          <p:cNvSpPr/>
          <p:nvPr/>
        </p:nvSpPr>
        <p:spPr>
          <a:xfrm>
            <a:off x="4952365" y="1982470"/>
            <a:ext cx="685800" cy="4572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ysDash"/>
            <a:headEnd type="none" w="med" len="med"/>
            <a:tailEnd type="none" w="med" len="med"/>
          </a:ln>
        </p:spPr>
        <p:txBody>
          <a:bodyPr/>
          <a:p>
            <a:pPr lvl="0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4050" y="2955925"/>
            <a:ext cx="23018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T</a:t>
            </a:r>
            <a:r>
              <a:rPr lang="en-US" altLang="zh-CN" sz="2600" baseline="-25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x-none" sz="26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Requested</a:t>
            </a:r>
            <a:endParaRPr lang="en-US" altLang="zh-CN" sz="2600"/>
          </a:p>
        </p:txBody>
      </p:sp>
      <p:sp>
        <p:nvSpPr>
          <p:cNvPr id="4" name="文本框 3"/>
          <p:cNvSpPr txBox="1"/>
          <p:nvPr/>
        </p:nvSpPr>
        <p:spPr>
          <a:xfrm>
            <a:off x="4761865" y="895350"/>
            <a:ext cx="250952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T</a:t>
            </a:r>
            <a:r>
              <a:rPr lang="en-US" altLang="zh-CN" sz="2600" baseline="-25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x-none" sz="26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Grant</a:t>
            </a:r>
            <a:r>
              <a:rPr lang="en-US" altLang="x-none" sz="26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ed</a:t>
            </a:r>
            <a:endParaRPr lang="en-US" altLang="zh-CN" sz="2600"/>
          </a:p>
        </p:txBody>
      </p:sp>
      <p:graphicFrame>
        <p:nvGraphicFramePr>
          <p:cNvPr id="2" name="表格 1"/>
          <p:cNvGraphicFramePr/>
          <p:nvPr/>
        </p:nvGraphicFramePr>
        <p:xfrm>
          <a:off x="3074670" y="1377950"/>
          <a:ext cx="5383530" cy="3218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255"/>
                <a:gridCol w="897255"/>
                <a:gridCol w="897255"/>
                <a:gridCol w="897255"/>
                <a:gridCol w="897255"/>
                <a:gridCol w="897255"/>
              </a:tblGrid>
              <a:tr h="5949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mode</a:t>
                      </a:r>
                      <a:endParaRPr lang="en-US" altLang="zh-CN" sz="2400" b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IX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SIX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noFill/>
                  </a:tcPr>
                </a:tc>
              </a:tr>
              <a:tr h="5251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noFill/>
                  </a:tcPr>
                </a:tc>
              </a:tr>
              <a:tr h="5238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IX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noFill/>
                  </a:tcPr>
                </a:tc>
              </a:tr>
              <a:tr h="5251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noFill/>
                  </a:tcPr>
                </a:tc>
              </a:tr>
              <a:tr h="5245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dash"/>
                    </a:lnB>
                    <a:noFill/>
                  </a:tcPr>
                </a:tc>
              </a:tr>
              <a:tr h="5251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SIX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dash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dash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dash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894195" y="2035175"/>
            <a:ext cx="510540" cy="4000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en-US" altLang="zh-CN" sz="2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endParaRPr lang="en-US" altLang="zh-CN" sz="2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962015" y="2579370"/>
            <a:ext cx="2332355" cy="400050"/>
            <a:chOff x="9389" y="4538"/>
            <a:chExt cx="3673" cy="630"/>
          </a:xfrm>
        </p:grpSpPr>
        <p:sp>
          <p:nvSpPr>
            <p:cNvPr id="6" name="文本框 5"/>
            <p:cNvSpPr txBox="1"/>
            <p:nvPr/>
          </p:nvSpPr>
          <p:spPr>
            <a:xfrm>
              <a:off x="9389" y="4538"/>
              <a:ext cx="804" cy="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en-US" altLang="zh-CN" sz="2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×</a:t>
              </a:r>
              <a:endParaRPr lang="en-US" altLang="zh-CN" sz="2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857" y="4538"/>
              <a:ext cx="804" cy="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en-US" altLang="zh-CN" sz="2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×</a:t>
              </a:r>
              <a:endParaRPr lang="en-US" altLang="zh-CN" sz="2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2258" y="4538"/>
              <a:ext cx="804" cy="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en-US" altLang="zh-CN" sz="2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×</a:t>
              </a:r>
              <a:endParaRPr lang="en-US" altLang="zh-CN" sz="2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058410" y="3084195"/>
            <a:ext cx="3235960" cy="400050"/>
            <a:chOff x="7966" y="5214"/>
            <a:chExt cx="5096" cy="630"/>
          </a:xfrm>
        </p:grpSpPr>
        <p:sp>
          <p:nvSpPr>
            <p:cNvPr id="11" name="文本框 10"/>
            <p:cNvSpPr txBox="1"/>
            <p:nvPr/>
          </p:nvSpPr>
          <p:spPr>
            <a:xfrm>
              <a:off x="9389" y="5214"/>
              <a:ext cx="804" cy="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en-US" altLang="zh-CN" sz="2600">
                  <a:noFill/>
                  <a:latin typeface="Arial" panose="020B0604020202020204" pitchFamily="34" charset="0"/>
                  <a:cs typeface="Arial" panose="020B0604020202020204" pitchFamily="34" charset="0"/>
                </a:rPr>
                <a:t>×</a:t>
              </a:r>
              <a:endParaRPr lang="en-US" altLang="zh-CN" sz="2600">
                <a:noFill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857" y="5214"/>
              <a:ext cx="804" cy="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en-US" altLang="zh-CN" sz="2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×</a:t>
              </a:r>
              <a:endParaRPr lang="en-US" altLang="zh-CN" sz="2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2258" y="5214"/>
              <a:ext cx="804" cy="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en-US" altLang="zh-CN" sz="2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×</a:t>
              </a:r>
              <a:endParaRPr lang="en-US" altLang="zh-CN" sz="2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966" y="5214"/>
              <a:ext cx="804" cy="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en-US" altLang="zh-CN" sz="2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×</a:t>
              </a:r>
              <a:endParaRPr lang="en-US" altLang="zh-CN" sz="2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173855" y="3577590"/>
            <a:ext cx="4120515" cy="400050"/>
            <a:chOff x="6573" y="5991"/>
            <a:chExt cx="6489" cy="630"/>
          </a:xfrm>
        </p:grpSpPr>
        <p:sp>
          <p:nvSpPr>
            <p:cNvPr id="15" name="文本框 14"/>
            <p:cNvSpPr txBox="1"/>
            <p:nvPr/>
          </p:nvSpPr>
          <p:spPr>
            <a:xfrm>
              <a:off x="9389" y="5991"/>
              <a:ext cx="804" cy="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en-US" altLang="zh-CN" sz="2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×</a:t>
              </a:r>
              <a:endParaRPr lang="en-US" altLang="zh-CN" sz="2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857" y="5991"/>
              <a:ext cx="804" cy="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en-US" altLang="zh-CN" sz="2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×</a:t>
              </a:r>
              <a:endParaRPr lang="en-US" altLang="zh-CN" sz="2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2258" y="5991"/>
              <a:ext cx="804" cy="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en-US" altLang="zh-CN" sz="2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×</a:t>
              </a:r>
              <a:endParaRPr lang="en-US" altLang="zh-CN" sz="2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966" y="5991"/>
              <a:ext cx="804" cy="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en-US" altLang="zh-CN" sz="2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×</a:t>
              </a:r>
              <a:endParaRPr lang="en-US" altLang="zh-CN" sz="2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573" y="5991"/>
              <a:ext cx="804" cy="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en-US" altLang="zh-CN" sz="2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×</a:t>
              </a:r>
              <a:endParaRPr lang="en-US" altLang="zh-CN" sz="2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058410" y="4137660"/>
            <a:ext cx="3235960" cy="400050"/>
            <a:chOff x="7966" y="5214"/>
            <a:chExt cx="5096" cy="630"/>
          </a:xfrm>
        </p:grpSpPr>
        <p:sp>
          <p:nvSpPr>
            <p:cNvPr id="22" name="文本框 21"/>
            <p:cNvSpPr txBox="1"/>
            <p:nvPr/>
          </p:nvSpPr>
          <p:spPr>
            <a:xfrm>
              <a:off x="9389" y="5214"/>
              <a:ext cx="804" cy="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en-US" altLang="zh-CN" sz="2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×</a:t>
              </a:r>
              <a:endParaRPr lang="en-US" altLang="zh-CN" sz="2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857" y="5214"/>
              <a:ext cx="804" cy="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en-US" altLang="zh-CN" sz="2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×</a:t>
              </a:r>
              <a:endParaRPr lang="en-US" altLang="zh-CN" sz="2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2258" y="5214"/>
              <a:ext cx="804" cy="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en-US" altLang="zh-CN" sz="2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×</a:t>
              </a:r>
              <a:endParaRPr lang="en-US" altLang="zh-CN" sz="2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966" y="5214"/>
              <a:ext cx="804" cy="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en-US" altLang="zh-CN" sz="2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×</a:t>
              </a:r>
              <a:endParaRPr lang="en-US" altLang="zh-CN" sz="2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299720" y="1386840"/>
            <a:ext cx="25533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1">
                    <a:lumMod val="75000"/>
                  </a:schemeClr>
                </a:solidFill>
              </a:rPr>
              <a:t>NOTE: </a:t>
            </a:r>
            <a:endParaRPr lang="en-US" altLang="zh-CN" sz="240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</a:rPr>
              <a:t>× </a:t>
            </a:r>
            <a:r>
              <a:rPr lang="en-US" altLang="zh-CN" sz="2400">
                <a:solidFill>
                  <a:schemeClr val="accent6"/>
                </a:solidFill>
                <a:latin typeface="Arial" panose="020B0604020202020204" pitchFamily="34" charset="0"/>
              </a:rPr>
              <a:t>- denied</a:t>
            </a:r>
            <a:endParaRPr lang="en-US" altLang="zh-CN" sz="2400">
              <a:solidFill>
                <a:schemeClr val="accent6"/>
              </a:solidFill>
              <a:latin typeface="Arial" panose="020B0604020202020204" pitchFamily="34" charset="0"/>
            </a:endParaRPr>
          </a:p>
          <a:p>
            <a:pPr lvl="1"/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√ </a:t>
            </a:r>
            <a:r>
              <a:rPr lang="en-US" altLang="zh-CN" sz="24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granted</a:t>
            </a:r>
            <a:endParaRPr lang="en-US" altLang="zh-CN" sz="240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4173855" y="2035175"/>
            <a:ext cx="4120515" cy="2502535"/>
            <a:chOff x="6573" y="3205"/>
            <a:chExt cx="6489" cy="3941"/>
          </a:xfrm>
        </p:grpSpPr>
        <p:sp>
          <p:nvSpPr>
            <p:cNvPr id="10" name="文本框 9"/>
            <p:cNvSpPr txBox="1"/>
            <p:nvPr/>
          </p:nvSpPr>
          <p:spPr>
            <a:xfrm>
              <a:off x="6573" y="3205"/>
              <a:ext cx="804" cy="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en-US" altLang="zh-CN" sz="2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√</a:t>
              </a:r>
              <a:endParaRPr lang="en-US" altLang="zh-CN" sz="2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956" y="3205"/>
              <a:ext cx="804" cy="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en-US" altLang="zh-CN" sz="2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√</a:t>
              </a:r>
              <a:endParaRPr lang="en-US" altLang="zh-CN" sz="2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9389" y="3205"/>
              <a:ext cx="804" cy="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en-US" altLang="zh-CN" sz="2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√</a:t>
              </a:r>
              <a:endParaRPr lang="en-US" altLang="zh-CN" sz="2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2258" y="3205"/>
              <a:ext cx="804" cy="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en-US" altLang="zh-CN" sz="2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√</a:t>
              </a:r>
              <a:endParaRPr lang="en-US" altLang="zh-CN" sz="2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573" y="4080"/>
              <a:ext cx="804" cy="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en-US" altLang="zh-CN" sz="2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√</a:t>
              </a:r>
              <a:endParaRPr lang="en-US" altLang="zh-CN" sz="2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956" y="4062"/>
              <a:ext cx="804" cy="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en-US" altLang="zh-CN" sz="2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√</a:t>
              </a:r>
              <a:endParaRPr lang="en-US" altLang="zh-CN" sz="2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573" y="4857"/>
              <a:ext cx="804" cy="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en-US" altLang="zh-CN" sz="2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√</a:t>
              </a:r>
              <a:endParaRPr lang="en-US" altLang="zh-CN" sz="2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389" y="4857"/>
              <a:ext cx="804" cy="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en-US" altLang="zh-CN" sz="2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√</a:t>
              </a:r>
              <a:endParaRPr lang="en-US" altLang="zh-CN" sz="2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573" y="6516"/>
              <a:ext cx="804" cy="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en-US" altLang="zh-CN" sz="2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√</a:t>
              </a:r>
              <a:endParaRPr lang="en-US" altLang="zh-CN" sz="2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charRg st="0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52230">
                                            <p:txEl>
                                              <p:charRg st="0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52230">
                                            <p:txEl>
                                              <p:charRg st="0" end="1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3780" y="190500"/>
            <a:ext cx="7333615" cy="53873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a4da85e1-2047-4b98-aa98-404d470d996e}"/>
</p:tagLst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2332</Words>
  <Application>WPS 演示</Application>
  <PresentationFormat>全屏显示(4:3)</PresentationFormat>
  <Paragraphs>254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Times New Roman</vt:lpstr>
      <vt:lpstr>Wingdings</vt:lpstr>
      <vt:lpstr>Symbol</vt:lpstr>
      <vt:lpstr>微软雅黑</vt:lpstr>
      <vt:lpstr>Arial Unicode MS</vt:lpstr>
      <vt:lpstr>华文中宋</vt:lpstr>
      <vt:lpstr>华文仿宋</vt:lpstr>
      <vt:lpstr>华文细黑</vt:lpstr>
      <vt:lpstr>Default Design</vt:lpstr>
      <vt:lpstr>Isolation in Relational Databases (3)</vt:lpstr>
      <vt:lpstr>Isolation in Relational Databases</vt:lpstr>
      <vt:lpstr>Granular Locks (粒度锁)</vt:lpstr>
      <vt:lpstr>Granular Locks</vt:lpstr>
      <vt:lpstr>PowerPoint 演示文稿</vt:lpstr>
      <vt:lpstr>Intention Locking</vt:lpstr>
      <vt:lpstr>Conflict Table</vt:lpstr>
      <vt:lpstr>Conflict Table</vt:lpstr>
      <vt:lpstr>PowerPoint 演示文稿</vt:lpstr>
      <vt:lpstr>Intention Locking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Isolation in Relational Databases</dc:title>
  <dc:creator>ARTHUR  BERNSTEIN</dc:creator>
  <cp:lastModifiedBy>百老汇</cp:lastModifiedBy>
  <cp:revision>709</cp:revision>
  <cp:lastPrinted>1999-04-25T15:25:00Z</cp:lastPrinted>
  <dcterms:created xsi:type="dcterms:W3CDTF">2000-10-08T19:30:00Z</dcterms:created>
  <dcterms:modified xsi:type="dcterms:W3CDTF">2020-03-13T05:28:01Z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2052-11.3.0.8775</vt:lpwstr>
  </property>
</Properties>
</file>