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9"/>
  </p:handoutMasterIdLst>
  <p:sldIdLst>
    <p:sldId id="559" r:id="rId3"/>
    <p:sldId id="535" r:id="rId4"/>
    <p:sldId id="292" r:id="rId5"/>
    <p:sldId id="367" r:id="rId6"/>
    <p:sldId id="293" r:id="rId7"/>
    <p:sldId id="294" r:id="rId8"/>
    <p:sldId id="295" r:id="rId9"/>
    <p:sldId id="343" r:id="rId10"/>
    <p:sldId id="296" r:id="rId11"/>
    <p:sldId id="297" r:id="rId12"/>
    <p:sldId id="298" r:id="rId13"/>
    <p:sldId id="299" r:id="rId14"/>
    <p:sldId id="344" r:id="rId16"/>
    <p:sldId id="300" r:id="rId17"/>
    <p:sldId id="301" r:id="rId18"/>
    <p:sldId id="350" r:id="rId19"/>
    <p:sldId id="302" r:id="rId20"/>
    <p:sldId id="349" r:id="rId21"/>
    <p:sldId id="360" r:id="rId22"/>
    <p:sldId id="303" r:id="rId23"/>
    <p:sldId id="304" r:id="rId24"/>
    <p:sldId id="337" r:id="rId25"/>
    <p:sldId id="305" r:id="rId26"/>
    <p:sldId id="316" r:id="rId27"/>
    <p:sldId id="317" r:id="rId28"/>
  </p:sldIdLst>
  <p:sldSz cx="9144000" cy="6858000" type="screen4x3"/>
  <p:notesSz cx="6831330" cy="9385300"/>
  <p:custDataLst>
    <p:tags r:id="rId33"/>
  </p:custDataLst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66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0"/>
        <p:guide pos="2984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8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8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R/W</a:t>
            </a:r>
            <a:r>
              <a:rPr lang="zh-CN" altLang="en-US"/>
              <a:t>事务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、在执行</a:t>
            </a:r>
            <a:r>
              <a:rPr lang="en-US" altLang="zh-CN">
                <a:ea typeface="宋体" panose="02010600030101010101" pitchFamily="2" charset="-122"/>
              </a:rPr>
              <a:t>write</a:t>
            </a:r>
            <a:r>
              <a:rPr lang="zh-CN" altLang="en-US">
                <a:ea typeface="宋体" panose="02010600030101010101" pitchFamily="2" charset="-122"/>
              </a:rPr>
              <a:t>操作时需要申请</a:t>
            </a:r>
            <a:r>
              <a:rPr lang="en-US" altLang="zh-CN">
                <a:ea typeface="宋体" panose="02010600030101010101" pitchFamily="2" charset="-122"/>
              </a:rPr>
              <a:t>write lock</a:t>
            </a:r>
            <a:r>
              <a:rPr lang="zh-CN" altLang="en-US">
                <a:ea typeface="宋体" panose="02010600030101010101" pitchFamily="2" charset="-122"/>
              </a:rPr>
              <a:t>，防止两个并发事务同时修改同一个数据，避免了</a:t>
            </a:r>
            <a:r>
              <a:rPr lang="en-US" altLang="zh-CN">
                <a:ea typeface="宋体" panose="02010600030101010101" pitchFamily="2" charset="-122"/>
              </a:rPr>
              <a:t>lost-update/dirty-wirte</a:t>
            </a:r>
            <a:r>
              <a:rPr lang="zh-CN" altLang="en-US">
                <a:ea typeface="宋体" panose="02010600030101010101" pitchFamily="2" charset="-122"/>
              </a:rPr>
              <a:t>错误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、在执行</a:t>
            </a:r>
            <a:r>
              <a:rPr lang="en-US" altLang="zh-CN">
                <a:ea typeface="宋体" panose="02010600030101010101" pitchFamily="2" charset="-122"/>
              </a:rPr>
              <a:t>read</a:t>
            </a:r>
            <a:r>
              <a:rPr lang="zh-CN" altLang="en-US">
                <a:ea typeface="宋体" panose="02010600030101010101" pitchFamily="2" charset="-122"/>
              </a:rPr>
              <a:t>操作时，读取的是当前最近版本值（该值一定是之前最后一个被提交的事务的修改结果），和当前其他正在运行的并发事务并不产生影响，因而不需要申请</a:t>
            </a:r>
            <a:r>
              <a:rPr lang="en-US" altLang="zh-CN">
                <a:ea typeface="宋体" panose="02010600030101010101" pitchFamily="2" charset="-122"/>
              </a:rPr>
              <a:t>read lock.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也不需要申请  </a:t>
            </a:r>
            <a:r>
              <a:rPr lang="en-US" altLang="zh-CN"/>
              <a:t>write lock</a:t>
            </a:r>
            <a:endParaRPr lang="en-US" altLang="zh-CN"/>
          </a:p>
          <a:p>
            <a:r>
              <a:rPr lang="zh-CN" altLang="en-US"/>
              <a:t>当一个事务执行</a:t>
            </a:r>
            <a:r>
              <a:rPr lang="en-US" altLang="zh-CN"/>
              <a:t>commit</a:t>
            </a:r>
            <a:r>
              <a:rPr lang="zh-CN" altLang="en-US"/>
              <a:t>操作，需要提交对数据项 </a:t>
            </a:r>
            <a:r>
              <a:rPr lang="en-US" altLang="zh-CN"/>
              <a:t>x </a:t>
            </a:r>
            <a:r>
              <a:rPr lang="zh-CN" altLang="en-US"/>
              <a:t>的修改结果时，将比较数据库中 </a:t>
            </a:r>
            <a:r>
              <a:rPr lang="en-US" altLang="zh-CN"/>
              <a:t>x </a:t>
            </a:r>
            <a:r>
              <a:rPr lang="zh-CN" altLang="en-US"/>
              <a:t>的最新版本号  与  自己所读取到的版本号的大小，并根据比较结果来判断是否有其他事务提前提交了对 </a:t>
            </a:r>
            <a:r>
              <a:rPr lang="en-US" altLang="zh-CN"/>
              <a:t>x </a:t>
            </a:r>
            <a:r>
              <a:rPr lang="zh-CN" altLang="en-US"/>
              <a:t>的修改结果 （已完成提交的事务</a:t>
            </a:r>
            <a:r>
              <a:rPr lang="zh-CN" altLang="en-US"/>
              <a:t>生成了 </a:t>
            </a:r>
            <a:r>
              <a:rPr lang="en-US" altLang="zh-CN"/>
              <a:t>x </a:t>
            </a:r>
            <a:r>
              <a:rPr lang="zh-CN" altLang="en-US"/>
              <a:t>的新版本值）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答案：多版本！</a:t>
            </a:r>
            <a:r>
              <a:rPr lang="en-US" altLang="zh-CN"/>
              <a:t>Audit </a:t>
            </a:r>
            <a:r>
              <a:rPr lang="zh-CN" altLang="en-US"/>
              <a:t>读取的是旧版本的数据，不是</a:t>
            </a:r>
            <a:r>
              <a:rPr lang="en-US" altLang="zh-CN"/>
              <a:t>NewAccnt</a:t>
            </a:r>
            <a:r>
              <a:rPr lang="zh-CN" altLang="en-US"/>
              <a:t>写入的新版本值。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当两个人预订了同一个座位时，首先提交</a:t>
            </a:r>
            <a:r>
              <a:rPr lang="en-US" altLang="zh-CN"/>
              <a:t>commit</a:t>
            </a:r>
            <a:r>
              <a:rPr lang="zh-CN" altLang="en-US"/>
              <a:t>请求的事务赢得</a:t>
            </a:r>
            <a:r>
              <a:rPr lang="en-US" altLang="zh-CN"/>
              <a:t>‘</a:t>
            </a:r>
            <a:r>
              <a:rPr lang="zh-CN" altLang="en-US"/>
              <a:t>提交</a:t>
            </a:r>
            <a:r>
              <a:rPr lang="en-US" altLang="zh-CN"/>
              <a:t>’</a:t>
            </a:r>
            <a:r>
              <a:rPr lang="zh-CN" altLang="en-US"/>
              <a:t>权！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533400" y="1796098"/>
            <a:ext cx="8077200" cy="2122805"/>
          </a:xfrm>
        </p:spPr>
        <p:txBody>
          <a:bodyPr vert="horz" wrap="square" anchor="ctr">
            <a:spAutoFit/>
          </a:bodyPr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b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(5)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type="body"/>
          </p:nvPr>
        </p:nvSpPr>
        <p:spPr>
          <a:xfrm rot="-10800000" flipV="1">
            <a:off x="381000" y="5562600"/>
            <a:ext cx="8534400" cy="6096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Values read by a R/O transaction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with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 value 4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Rectangle 4"/>
          <p:cNvSpPr/>
          <p:nvPr/>
        </p:nvSpPr>
        <p:spPr>
          <a:xfrm>
            <a:off x="14478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17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Text Box 5"/>
          <p:cNvSpPr txBox="1"/>
          <p:nvPr/>
        </p:nvSpPr>
        <p:spPr>
          <a:xfrm>
            <a:off x="1676400" y="1370013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6" name="Rectangle 6"/>
          <p:cNvSpPr/>
          <p:nvPr/>
        </p:nvSpPr>
        <p:spPr>
          <a:xfrm>
            <a:off x="14478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7" name="Rectangle 7"/>
          <p:cNvSpPr/>
          <p:nvPr/>
        </p:nvSpPr>
        <p:spPr>
          <a:xfrm>
            <a:off x="1447800" y="41910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8" name="Rectangle 8"/>
          <p:cNvSpPr/>
          <p:nvPr/>
        </p:nvSpPr>
        <p:spPr>
          <a:xfrm>
            <a:off x="3352800" y="18288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9" name="Rectangle 9"/>
          <p:cNvSpPr/>
          <p:nvPr/>
        </p:nvSpPr>
        <p:spPr>
          <a:xfrm>
            <a:off x="3352800" y="30480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0" name="Rectangle 10"/>
          <p:cNvSpPr/>
          <p:nvPr/>
        </p:nvSpPr>
        <p:spPr>
          <a:xfrm>
            <a:off x="3352800" y="4191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abf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1" name="Rectangle 11"/>
          <p:cNvSpPr/>
          <p:nvPr/>
        </p:nvSpPr>
        <p:spPr>
          <a:xfrm>
            <a:off x="5257800" y="18288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.223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2" name="Rectangle 12"/>
          <p:cNvSpPr/>
          <p:nvPr/>
        </p:nvSpPr>
        <p:spPr>
          <a:xfrm>
            <a:off x="5257800" y="3048000"/>
            <a:ext cx="914400" cy="914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.24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3" name="Text Box 13"/>
          <p:cNvSpPr txBox="1"/>
          <p:nvPr/>
        </p:nvSpPr>
        <p:spPr>
          <a:xfrm>
            <a:off x="3641725" y="13350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4" name="Text Box 14"/>
          <p:cNvSpPr txBox="1"/>
          <p:nvPr/>
        </p:nvSpPr>
        <p:spPr>
          <a:xfrm>
            <a:off x="5562600" y="13684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5" name="Rectangle 26"/>
          <p:cNvSpPr/>
          <p:nvPr/>
        </p:nvSpPr>
        <p:spPr>
          <a:xfrm>
            <a:off x="1905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v1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6" name="Text Box 27"/>
          <p:cNvSpPr txBox="1"/>
          <p:nvPr/>
        </p:nvSpPr>
        <p:spPr>
          <a:xfrm>
            <a:off x="2209800" y="914400"/>
            <a:ext cx="22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7" name="Rectangle 28"/>
          <p:cNvSpPr/>
          <p:nvPr/>
        </p:nvSpPr>
        <p:spPr>
          <a:xfrm>
            <a:off x="5715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v1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8" name="Text Box 29"/>
          <p:cNvSpPr txBox="1"/>
          <p:nvPr/>
        </p:nvSpPr>
        <p:spPr>
          <a:xfrm>
            <a:off x="38100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v2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39" name="Text Box 31"/>
          <p:cNvSpPr txBox="1"/>
          <p:nvPr/>
        </p:nvSpPr>
        <p:spPr>
          <a:xfrm>
            <a:off x="1905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v2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0" name="Text Box 32"/>
          <p:cNvSpPr txBox="1"/>
          <p:nvPr/>
        </p:nvSpPr>
        <p:spPr>
          <a:xfrm>
            <a:off x="1905000" y="4187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v3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1" name="Text Box 33"/>
          <p:cNvSpPr txBox="1"/>
          <p:nvPr/>
        </p:nvSpPr>
        <p:spPr>
          <a:xfrm>
            <a:off x="3810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v3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2" name="Text Box 34"/>
          <p:cNvSpPr txBox="1"/>
          <p:nvPr/>
        </p:nvSpPr>
        <p:spPr>
          <a:xfrm>
            <a:off x="5715000" y="3044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v5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3" name="Text Box 35"/>
          <p:cNvSpPr txBox="1"/>
          <p:nvPr/>
        </p:nvSpPr>
        <p:spPr>
          <a:xfrm>
            <a:off x="3810000" y="41878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v6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4" name="Rectangle 36"/>
          <p:cNvSpPr/>
          <p:nvPr/>
        </p:nvSpPr>
        <p:spPr>
          <a:xfrm>
            <a:off x="7086600" y="1828800"/>
            <a:ext cx="914400" cy="91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5" name="Rectangle 39"/>
          <p:cNvSpPr/>
          <p:nvPr/>
        </p:nvSpPr>
        <p:spPr>
          <a:xfrm>
            <a:off x="7467600" y="1825625"/>
            <a:ext cx="466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v4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6" name="Rectangle 40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Database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7" name="Text Box 41"/>
          <p:cNvSpPr txBox="1"/>
          <p:nvPr/>
        </p:nvSpPr>
        <p:spPr>
          <a:xfrm>
            <a:off x="7391400" y="1368425"/>
            <a:ext cx="3397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48" name="组合 81947"/>
          <p:cNvGrpSpPr/>
          <p:nvPr/>
        </p:nvGrpSpPr>
        <p:grpSpPr>
          <a:xfrm>
            <a:off x="1143000" y="1828800"/>
            <a:ext cx="6934200" cy="3505200"/>
            <a:chOff x="0" y="0"/>
            <a:chExt cx="4368" cy="2208"/>
          </a:xfrm>
        </p:grpSpPr>
        <p:grpSp>
          <p:nvGrpSpPr>
            <p:cNvPr id="81949" name="组合 81948"/>
            <p:cNvGrpSpPr/>
            <p:nvPr/>
          </p:nvGrpSpPr>
          <p:grpSpPr>
            <a:xfrm>
              <a:off x="0" y="0"/>
              <a:ext cx="4368" cy="2208"/>
              <a:chOff x="0" y="0"/>
              <a:chExt cx="4368" cy="2208"/>
            </a:xfrm>
          </p:grpSpPr>
          <p:sp>
            <p:nvSpPr>
              <p:cNvPr id="81950" name="Line 18"/>
              <p:cNvSpPr/>
              <p:nvPr/>
            </p:nvSpPr>
            <p:spPr>
              <a:xfrm>
                <a:off x="0" y="2208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1" name="Line 19"/>
              <p:cNvSpPr/>
              <p:nvPr/>
            </p:nvSpPr>
            <p:spPr>
              <a:xfrm flipV="1">
                <a:off x="1056" y="1440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2" name="Line 20"/>
              <p:cNvSpPr/>
              <p:nvPr/>
            </p:nvSpPr>
            <p:spPr>
              <a:xfrm>
                <a:off x="1056" y="1440"/>
                <a:ext cx="1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3" name="Line 21"/>
              <p:cNvSpPr/>
              <p:nvPr/>
            </p:nvSpPr>
            <p:spPr>
              <a:xfrm flipV="1">
                <a:off x="2256" y="672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4" name="Line 22"/>
              <p:cNvSpPr/>
              <p:nvPr/>
            </p:nvSpPr>
            <p:spPr>
              <a:xfrm>
                <a:off x="2256" y="672"/>
                <a:ext cx="21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1955" name="Rectangle 42"/>
              <p:cNvSpPr/>
              <p:nvPr/>
            </p:nvSpPr>
            <p:spPr>
              <a:xfrm>
                <a:off x="192" y="1488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123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6" name="Rectangle 43"/>
              <p:cNvSpPr/>
              <p:nvPr/>
            </p:nvSpPr>
            <p:spPr>
              <a:xfrm>
                <a:off x="1392" y="768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ab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7" name="Rectangle 44"/>
              <p:cNvSpPr/>
              <p:nvPr/>
            </p:nvSpPr>
            <p:spPr>
              <a:xfrm>
                <a:off x="2592" y="0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.223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8" name="Rectangle 45"/>
              <p:cNvSpPr/>
              <p:nvPr/>
            </p:nvSpPr>
            <p:spPr>
              <a:xfrm>
                <a:off x="3744" y="0"/>
                <a:ext cx="576" cy="57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r>
                  <a:rPr lang="en-US" altLang="x-none" sz="24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38</a:t>
                </a:r>
                <a:endParaRPr lang="en-US" altLang="x-none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59" name="Text Box 47"/>
            <p:cNvSpPr txBox="1"/>
            <p:nvPr/>
          </p:nvSpPr>
          <p:spPr>
            <a:xfrm>
              <a:off x="480" y="1488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0" name="Text Box 48"/>
            <p:cNvSpPr txBox="1"/>
            <p:nvPr/>
          </p:nvSpPr>
          <p:spPr>
            <a:xfrm>
              <a:off x="1680" y="768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v3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1" name="Text Box 49"/>
            <p:cNvSpPr txBox="1"/>
            <p:nvPr/>
          </p:nvSpPr>
          <p:spPr>
            <a:xfrm>
              <a:off x="2880" y="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v1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2" name="Rectangle 50"/>
            <p:cNvSpPr/>
            <p:nvPr/>
          </p:nvSpPr>
          <p:spPr>
            <a:xfrm>
              <a:off x="3984" y="0"/>
              <a:ext cx="29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v4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Multiversion Control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Rectangle 3"/>
          <p:cNvSpPr>
            <a:spLocks noGrp="1"/>
          </p:cNvSpPr>
          <p:nvPr>
            <p:ph type="body"/>
          </p:nvPr>
        </p:nvSpPr>
        <p:spPr>
          <a:xfrm>
            <a:off x="457200" y="2514600"/>
            <a:ext cx="8305800" cy="1905000"/>
          </a:xfrm>
        </p:spPr>
        <p:txBody>
          <a:bodyPr vert="horz" wrap="square" anchor="t"/>
          <a:p>
            <a:pPr lvl="0"/>
            <a:r>
              <a:rPr lang="en-US" altLang="x-none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transactions do not use read locks.</a:t>
            </a:r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never wait.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They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never cause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R/W transactions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wait.</a:t>
            </a:r>
            <a:endParaRPr lang="en-US" altLang="x-none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xfrm>
            <a:off x="228600" y="1371600"/>
            <a:ext cx="8610600" cy="48006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transactions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get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read consistency.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acquire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(delay other write statements)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use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(committed) version at time of read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delayed by write locks,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since read locks are not requested.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/>
        </p:nvSpPr>
        <p:spPr>
          <a:xfrm>
            <a:off x="8036560" y="6501130"/>
            <a:ext cx="957580" cy="288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609600" y="79375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Rectangle 3"/>
          <p:cNvSpPr>
            <a:spLocks noGrp="1"/>
          </p:cNvSpPr>
          <p:nvPr>
            <p:ph type="body"/>
          </p:nvPr>
        </p:nvSpPr>
        <p:spPr>
          <a:xfrm>
            <a:off x="533400" y="3276600"/>
            <a:ext cx="8229600" cy="2971800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are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uses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takes the value of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from v</a:t>
            </a:r>
            <a:r>
              <a:rPr lang="en-US" altLang="zh-CN" sz="28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800" b="1" i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from v</a:t>
            </a:r>
            <a:r>
              <a:rPr lang="en-US" altLang="zh-CN" sz="28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4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no</a:t>
            </a:r>
            <a:r>
              <a:rPr lang="en-US" altLang="zh-CN" sz="2800" b="1" i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serial order.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7" name="Text Box 4"/>
          <p:cNvSpPr txBox="1"/>
          <p:nvPr/>
        </p:nvSpPr>
        <p:spPr>
          <a:xfrm>
            <a:off x="381000" y="1981200"/>
            <a:ext cx="8397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x-none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4998" name="组合 84997"/>
          <p:cNvGrpSpPr/>
          <p:nvPr/>
        </p:nvGrpSpPr>
        <p:grpSpPr>
          <a:xfrm>
            <a:off x="914400" y="1525588"/>
            <a:ext cx="6934200" cy="533400"/>
            <a:chOff x="0" y="0"/>
            <a:chExt cx="10920" cy="840"/>
          </a:xfrm>
        </p:grpSpPr>
        <p:sp>
          <p:nvSpPr>
            <p:cNvPr id="84999" name="Freeform 7"/>
            <p:cNvSpPr/>
            <p:nvPr/>
          </p:nvSpPr>
          <p:spPr>
            <a:xfrm>
              <a:off x="0" y="360"/>
              <a:ext cx="6120" cy="477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2112" h="192">
                  <a:moveTo>
                    <a:pt x="2112" y="192"/>
                  </a:moveTo>
                  <a:cubicBezTo>
                    <a:pt x="1664" y="96"/>
                    <a:pt x="1216" y="0"/>
                    <a:pt x="864" y="0"/>
                  </a:cubicBezTo>
                  <a:cubicBezTo>
                    <a:pt x="512" y="0"/>
                    <a:pt x="256" y="9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0" name="Freeform 8"/>
            <p:cNvSpPr/>
            <p:nvPr/>
          </p:nvSpPr>
          <p:spPr>
            <a:xfrm>
              <a:off x="1680" y="0"/>
              <a:ext cx="9240" cy="84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2147483647"/>
                </a:cxn>
              </a:cxnLst>
              <a:pathLst>
                <a:path w="3312" h="336">
                  <a:moveTo>
                    <a:pt x="3312" y="336"/>
                  </a:moveTo>
                  <a:cubicBezTo>
                    <a:pt x="2460" y="168"/>
                    <a:pt x="1608" y="0"/>
                    <a:pt x="1056" y="0"/>
                  </a:cubicBezTo>
                  <a:cubicBezTo>
                    <a:pt x="504" y="0"/>
                    <a:pt x="252" y="168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5001" name="组合 85000"/>
          <p:cNvGrpSpPr/>
          <p:nvPr/>
        </p:nvGrpSpPr>
        <p:grpSpPr>
          <a:xfrm>
            <a:off x="381000" y="2439988"/>
            <a:ext cx="5181600" cy="457200"/>
            <a:chOff x="0" y="0"/>
            <a:chExt cx="8160" cy="720"/>
          </a:xfrm>
        </p:grpSpPr>
        <p:sp>
          <p:nvSpPr>
            <p:cNvPr id="85002" name="Freeform 6"/>
            <p:cNvSpPr/>
            <p:nvPr/>
          </p:nvSpPr>
          <p:spPr>
            <a:xfrm>
              <a:off x="1920" y="120"/>
              <a:ext cx="6240" cy="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2256" h="240">
                  <a:moveTo>
                    <a:pt x="2256" y="0"/>
                  </a:moveTo>
                  <a:cubicBezTo>
                    <a:pt x="1724" y="120"/>
                    <a:pt x="1192" y="240"/>
                    <a:pt x="816" y="240"/>
                  </a:cubicBezTo>
                  <a:cubicBezTo>
                    <a:pt x="440" y="240"/>
                    <a:pt x="144" y="4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03" name="Freeform 9"/>
            <p:cNvSpPr/>
            <p:nvPr/>
          </p:nvSpPr>
          <p:spPr>
            <a:xfrm>
              <a:off x="0" y="0"/>
              <a:ext cx="3240" cy="50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pathLst>
                <a:path w="1296" h="200">
                  <a:moveTo>
                    <a:pt x="1296" y="48"/>
                  </a:moveTo>
                  <a:cubicBezTo>
                    <a:pt x="1044" y="124"/>
                    <a:pt x="792" y="200"/>
                    <a:pt x="576" y="192"/>
                  </a:cubicBezTo>
                  <a:cubicBezTo>
                    <a:pt x="360" y="184"/>
                    <a:pt x="96" y="3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4155" y="683895"/>
            <a:ext cx="7425055" cy="1153160"/>
            <a:chOff x="1186" y="601"/>
            <a:chExt cx="11693" cy="1816"/>
          </a:xfrm>
        </p:grpSpPr>
        <p:grpSp>
          <p:nvGrpSpPr>
            <p:cNvPr id="5" name="组合 4"/>
            <p:cNvGrpSpPr/>
            <p:nvPr/>
          </p:nvGrpSpPr>
          <p:grpSpPr>
            <a:xfrm>
              <a:off x="1186" y="601"/>
              <a:ext cx="1088" cy="1816"/>
              <a:chOff x="948" y="1791"/>
              <a:chExt cx="1088" cy="1816"/>
            </a:xfrm>
          </p:grpSpPr>
          <p:sp>
            <p:nvSpPr>
              <p:cNvPr id="3" name="矩形标注 2"/>
              <p:cNvSpPr/>
              <p:nvPr/>
            </p:nvSpPr>
            <p:spPr>
              <a:xfrm>
                <a:off x="948" y="2444"/>
                <a:ext cx="732" cy="1163"/>
              </a:xfrm>
              <a:prstGeom prst="wedgeRect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p>
                <a:pPr algn="ctr"/>
                <a:r>
                  <a:rPr lang="en-US" altLang="zh-CN" sz="2400">
                    <a:solidFill>
                      <a:schemeClr val="accent6"/>
                    </a:solidFill>
                  </a:rPr>
                  <a:t>x</a:t>
                </a:r>
                <a:r>
                  <a:rPr lang="en-US" altLang="zh-CN" sz="2400" baseline="-25000">
                    <a:solidFill>
                      <a:schemeClr val="accent6"/>
                    </a:solidFill>
                  </a:rPr>
                  <a:t>0</a:t>
                </a:r>
                <a:endParaRPr lang="en-US" altLang="zh-CN" sz="240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2400">
                    <a:solidFill>
                      <a:schemeClr val="accent6"/>
                    </a:solidFill>
                  </a:rPr>
                  <a:t>y</a:t>
                </a:r>
                <a:r>
                  <a:rPr lang="en-US" altLang="zh-CN" sz="2400" baseline="-25000">
                    <a:solidFill>
                      <a:schemeClr val="accent6"/>
                    </a:solidFill>
                  </a:rPr>
                  <a:t>0</a:t>
                </a:r>
                <a:endParaRPr lang="en-US" altLang="zh-CN" sz="2400" baseline="-25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958" y="1791"/>
                <a:ext cx="1078" cy="653"/>
              </a:xfrm>
              <a:prstGeom prst="rect">
                <a:avLst/>
              </a:prstGeom>
              <a:noFill/>
            </p:spPr>
            <p:txBody>
              <a:bodyPr wrap="square" lIns="36195" tIns="0" rIns="36195" rtlCol="0">
                <a:spAutoFit/>
              </a:bodyPr>
              <a:p>
                <a:r>
                  <a:rPr lang="en-US" altLang="zh-CN" sz="2400"/>
                  <a:t>v</a:t>
                </a:r>
                <a:r>
                  <a:rPr lang="en-US" altLang="zh-CN" sz="2400" baseline="-25000"/>
                  <a:t>0</a:t>
                </a:r>
                <a:endParaRPr lang="en-US" altLang="zh-CN" sz="240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767" y="601"/>
              <a:ext cx="930" cy="1816"/>
              <a:chOff x="518" y="1791"/>
              <a:chExt cx="930" cy="1816"/>
            </a:xfrm>
          </p:grpSpPr>
          <p:sp>
            <p:nvSpPr>
              <p:cNvPr id="7" name="矩形标注 6"/>
              <p:cNvSpPr/>
              <p:nvPr/>
            </p:nvSpPr>
            <p:spPr>
              <a:xfrm>
                <a:off x="710" y="2444"/>
                <a:ext cx="732" cy="1163"/>
              </a:xfrm>
              <a:prstGeom prst="wedgeRect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p>
                <a:pPr algn="ctr"/>
                <a:r>
                  <a:rPr lang="en-US" altLang="zh-CN" sz="2400">
                    <a:solidFill>
                      <a:schemeClr val="accent6"/>
                    </a:solidFill>
                  </a:rPr>
                  <a:t>x</a:t>
                </a:r>
                <a:r>
                  <a:rPr lang="en-US" altLang="zh-CN" sz="2400" baseline="-25000">
                    <a:solidFill>
                      <a:schemeClr val="accent6"/>
                    </a:solidFill>
                  </a:rPr>
                  <a:t>1</a:t>
                </a:r>
                <a:endParaRPr lang="en-US" altLang="zh-CN" sz="240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2400">
                    <a:solidFill>
                      <a:schemeClr val="accent6"/>
                    </a:solidFill>
                  </a:rPr>
                  <a:t>y</a:t>
                </a:r>
                <a:r>
                  <a:rPr lang="en-US" altLang="zh-CN" sz="2400" baseline="-25000">
                    <a:solidFill>
                      <a:schemeClr val="accent6"/>
                    </a:solidFill>
                  </a:rPr>
                  <a:t>1</a:t>
                </a:r>
                <a:endParaRPr lang="en-US" altLang="zh-CN" sz="2400" baseline="-25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18" y="1791"/>
                <a:ext cx="930" cy="653"/>
              </a:xfrm>
              <a:prstGeom prst="rect">
                <a:avLst/>
              </a:prstGeom>
              <a:noFill/>
            </p:spPr>
            <p:txBody>
              <a:bodyPr wrap="square" lIns="36195" tIns="0" rIns="36195" rtlCol="0">
                <a:spAutoFit/>
              </a:bodyPr>
              <a:p>
                <a:r>
                  <a:rPr lang="en-US" altLang="zh-CN" sz="2400"/>
                  <a:t>v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1733" y="601"/>
              <a:ext cx="1146" cy="1816"/>
              <a:chOff x="1724" y="1791"/>
              <a:chExt cx="1146" cy="1816"/>
            </a:xfrm>
          </p:grpSpPr>
          <p:sp>
            <p:nvSpPr>
              <p:cNvPr id="10" name="矩形标注 9"/>
              <p:cNvSpPr/>
              <p:nvPr/>
            </p:nvSpPr>
            <p:spPr>
              <a:xfrm>
                <a:off x="2138" y="2444"/>
                <a:ext cx="732" cy="1163"/>
              </a:xfrm>
              <a:prstGeom prst="wedgeRectCallou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p>
                <a:pPr algn="ctr"/>
                <a:r>
                  <a:rPr lang="en-US" altLang="zh-CN" sz="2400">
                    <a:solidFill>
                      <a:schemeClr val="accent6"/>
                    </a:solidFill>
                  </a:rPr>
                  <a:t>x</a:t>
                </a:r>
                <a:r>
                  <a:rPr lang="en-US" altLang="zh-CN" sz="2400" baseline="-25000">
                    <a:solidFill>
                      <a:schemeClr val="accent6"/>
                    </a:solidFill>
                  </a:rPr>
                  <a:t>2</a:t>
                </a:r>
                <a:endParaRPr lang="en-US" altLang="zh-CN" sz="2400">
                  <a:solidFill>
                    <a:schemeClr val="accent6"/>
                  </a:solidFill>
                </a:endParaRPr>
              </a:p>
              <a:p>
                <a:pPr algn="ctr"/>
                <a:r>
                  <a:rPr lang="en-US" altLang="zh-CN" sz="2400">
                    <a:solidFill>
                      <a:schemeClr val="accent6"/>
                    </a:solidFill>
                  </a:rPr>
                  <a:t>y</a:t>
                </a:r>
                <a:r>
                  <a:rPr lang="en-US" altLang="zh-CN" sz="2400" baseline="-25000">
                    <a:solidFill>
                      <a:schemeClr val="accent6"/>
                    </a:solidFill>
                  </a:rPr>
                  <a:t>2</a:t>
                </a:r>
                <a:endParaRPr lang="en-US" altLang="zh-CN" sz="2400" baseline="-25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724" y="1791"/>
                <a:ext cx="909" cy="653"/>
              </a:xfrm>
              <a:prstGeom prst="rect">
                <a:avLst/>
              </a:prstGeom>
              <a:noFill/>
            </p:spPr>
            <p:txBody>
              <a:bodyPr wrap="square" lIns="36195" tIns="0" rIns="36195" rtlCol="0">
                <a:spAutoFit/>
              </a:bodyPr>
              <a:p>
                <a:r>
                  <a:rPr lang="en-US" altLang="zh-CN" sz="2400"/>
                  <a:t>v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6">
                                            <p:txEl>
                                              <p:charRg st="3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4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996">
                                            <p:txEl>
                                              <p:charRg st="42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charRg st="8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4996">
                                            <p:txEl>
                                              <p:charRg st="88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685800" y="45974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>
          <a:xfrm>
            <a:off x="228600" y="1527175"/>
            <a:ext cx="8610600" cy="4330700"/>
          </a:xfrm>
        </p:spPr>
        <p:txBody>
          <a:bodyPr vert="horz" wrap="square" anchor="t">
            <a:spAutoFit/>
          </a:bodyPr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Satisfies ANSI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definition of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but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Provides transaction-level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consistency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for    R/O 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read locks: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reads do not wait for writes and writes do not wait for reads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 of READ COMMITTED supported by Oracle.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458200" cy="50292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distinguish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between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transactions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reads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that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the time of its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read request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Guarantees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 read consistency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write sets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of any two concurrently executing transactions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must be disjoint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 implementations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this specification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/>
        </p:nvSpPr>
        <p:spPr>
          <a:xfrm>
            <a:off x="8041640" y="6479540"/>
            <a:ext cx="952500" cy="2940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8067" name="Rectangle 2050"/>
          <p:cNvSpPr>
            <a:spLocks noGrp="1"/>
          </p:cNvSpPr>
          <p:nvPr>
            <p:ph type="title"/>
          </p:nvPr>
        </p:nvSpPr>
        <p:spPr>
          <a:xfrm>
            <a:off x="304800" y="254000"/>
            <a:ext cx="8534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8" name="Rectangle 2051"/>
          <p:cNvSpPr>
            <a:spLocks noGrp="1"/>
          </p:cNvSpPr>
          <p:nvPr>
            <p:ph type="body"/>
          </p:nvPr>
        </p:nvSpPr>
        <p:spPr>
          <a:xfrm>
            <a:off x="381000" y="1152525"/>
            <a:ext cx="8458200" cy="2338070"/>
          </a:xfrm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Writes 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use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deferred-update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(intentions list).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is allowed to commit only if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no concurrent  transaction: </a:t>
            </a:r>
            <a:endParaRPr lang="en-US" altLang="x-none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before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updated a data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T also updated.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985" y="3409950"/>
            <a:ext cx="5977255" cy="325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/>
        </p:nvSpPr>
        <p:spPr>
          <a:xfrm>
            <a:off x="7092315" y="6415405"/>
            <a:ext cx="1905000" cy="3028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685800" y="97790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Committer Wins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Rectangle 3"/>
          <p:cNvSpPr>
            <a:spLocks noGrp="1"/>
          </p:cNvSpPr>
          <p:nvPr>
            <p:ph type="body"/>
          </p:nvPr>
        </p:nvSpPr>
        <p:spPr>
          <a:xfrm>
            <a:off x="307975" y="3656965"/>
            <a:ext cx="8541385" cy="2817495"/>
          </a:xfrm>
          <a:ln>
            <a:solidFill>
              <a:schemeClr val="accent1"/>
            </a:solidFill>
          </a:ln>
        </p:spPr>
        <p:txBody>
          <a:bodyPr vert="horz" wrap="square" anchor="t">
            <a:spAutoFit/>
          </a:bodyPr>
          <a:p>
            <a:pPr lvl="0"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 is optimistic: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It can be implemented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without </a:t>
            </a:r>
            <a:r>
              <a:rPr lang="en-US" altLang="x-none" sz="24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any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locks</a:t>
            </a:r>
            <a:endParaRPr lang="en-US" altLang="x-none" sz="2400" b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0000"/>
              </a:spcBef>
            </a:pP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not possible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Validation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(write set intersection) is required for R/W transactions and abort is possible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might not be serializable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3" name="Text Box 4"/>
          <p:cNvSpPr txBox="1"/>
          <p:nvPr/>
        </p:nvSpPr>
        <p:spPr>
          <a:xfrm>
            <a:off x="307975" y="1449070"/>
            <a:ext cx="96100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:   r(x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                   w(x)                             request_commit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                  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r(x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  w(x)          request_commit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endParaRPr lang="en-US" altLang="x-none" sz="2400" i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i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9094" name="组合 89093"/>
          <p:cNvGrpSpPr/>
          <p:nvPr/>
        </p:nvGrpSpPr>
        <p:grpSpPr>
          <a:xfrm>
            <a:off x="231775" y="2136140"/>
            <a:ext cx="2278063" cy="774700"/>
            <a:chOff x="0" y="0"/>
            <a:chExt cx="1435" cy="488"/>
          </a:xfrm>
        </p:grpSpPr>
        <p:sp>
          <p:nvSpPr>
            <p:cNvPr id="89095" name="Text Box 7"/>
            <p:cNvSpPr txBox="1"/>
            <p:nvPr/>
          </p:nvSpPr>
          <p:spPr>
            <a:xfrm>
              <a:off x="0" y="238"/>
              <a:ext cx="143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i="1" dirty="0">
                  <a:latin typeface="Arial" panose="020B0604020202020204" pitchFamily="34" charset="0"/>
                  <a:ea typeface="宋体" panose="02010600030101010101" pitchFamily="2" charset="-122"/>
                </a:rPr>
                <a:t>counter value = n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6" name="Line 8"/>
            <p:cNvSpPr/>
            <p:nvPr/>
          </p:nvSpPr>
          <p:spPr>
            <a:xfrm flipV="1">
              <a:off x="384" y="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9097" name="组合 89096"/>
          <p:cNvGrpSpPr/>
          <p:nvPr/>
        </p:nvGrpSpPr>
        <p:grpSpPr>
          <a:xfrm>
            <a:off x="4185920" y="2287905"/>
            <a:ext cx="2286000" cy="1155700"/>
            <a:chOff x="0" y="0"/>
            <a:chExt cx="1440" cy="728"/>
          </a:xfrm>
        </p:grpSpPr>
        <p:sp>
          <p:nvSpPr>
            <p:cNvPr id="89098" name="Line 9"/>
            <p:cNvSpPr/>
            <p:nvPr/>
          </p:nvSpPr>
          <p:spPr>
            <a:xfrm flipV="1">
              <a:off x="480" y="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099" name="Text Box 10"/>
            <p:cNvSpPr txBox="1"/>
            <p:nvPr/>
          </p:nvSpPr>
          <p:spPr>
            <a:xfrm>
              <a:off x="0" y="286"/>
              <a:ext cx="14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commit and create w(x</a:t>
              </a:r>
              <a:r>
                <a:rPr lang="en-US" altLang="x-none" sz="2000" i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n+1</a:t>
              </a:r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 </a:t>
              </a:r>
              <a:endPara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9100" name="组合 89099"/>
          <p:cNvGrpSpPr/>
          <p:nvPr/>
        </p:nvGrpSpPr>
        <p:grpSpPr>
          <a:xfrm>
            <a:off x="6931660" y="2058035"/>
            <a:ext cx="819150" cy="1230231"/>
            <a:chOff x="0" y="0"/>
            <a:chExt cx="516" cy="352"/>
          </a:xfrm>
        </p:grpSpPr>
        <p:sp>
          <p:nvSpPr>
            <p:cNvPr id="89101" name="Text Box 11"/>
            <p:cNvSpPr txBox="1"/>
            <p:nvPr/>
          </p:nvSpPr>
          <p:spPr>
            <a:xfrm>
              <a:off x="0" y="238"/>
              <a:ext cx="516" cy="1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/>
              <a:r>
                <a:rPr lang="en-US" altLang="x-none" sz="2000" i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abort</a:t>
              </a:r>
              <a:endParaRPr lang="en-US" altLang="x-none" sz="2000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102" name="Line 12"/>
            <p:cNvSpPr/>
            <p:nvPr/>
          </p:nvSpPr>
          <p:spPr>
            <a:xfrm flipV="1">
              <a:off x="240" y="0"/>
              <a:ext cx="0" cy="24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9103" name="Text Box 13"/>
          <p:cNvSpPr txBox="1"/>
          <p:nvPr/>
        </p:nvSpPr>
        <p:spPr>
          <a:xfrm>
            <a:off x="2822575" y="838835"/>
            <a:ext cx="21415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i="1" dirty="0">
                <a:latin typeface="Arial" panose="020B0604020202020204" pitchFamily="34" charset="0"/>
                <a:ea typeface="宋体" panose="02010600030101010101" pitchFamily="2" charset="-122"/>
              </a:rPr>
              <a:t>to intentions list</a:t>
            </a:r>
            <a:endParaRPr lang="en-US" altLang="x-none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104" name="Line 14"/>
          <p:cNvSpPr/>
          <p:nvPr/>
        </p:nvSpPr>
        <p:spPr>
          <a:xfrm flipH="1">
            <a:off x="2746375" y="1223010"/>
            <a:ext cx="304800" cy="68389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9105" name="Line 15"/>
          <p:cNvSpPr/>
          <p:nvPr/>
        </p:nvSpPr>
        <p:spPr>
          <a:xfrm>
            <a:off x="3740150" y="1223010"/>
            <a:ext cx="83185" cy="3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90600"/>
          </a:xfrm>
        </p:spPr>
        <p:txBody>
          <a:bodyPr vert="horz" wrap="square" anchor="ctr"/>
          <a:p>
            <a:pPr lvl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type="body"/>
          </p:nvPr>
        </p:nvSpPr>
        <p:spPr>
          <a:xfrm>
            <a:off x="685800" y="2590800"/>
            <a:ext cx="8001000" cy="23622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Immediate update pessimistic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control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Reads do not get any locks 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and execute as in the previous implementation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3"/>
          <p:cNvSpPr txBox="1">
            <a:spLocks noGrp="1"/>
          </p:cNvSpPr>
          <p:nvPr/>
        </p:nvSpPr>
        <p:spPr>
          <a:xfrm>
            <a:off x="6937375" y="6466840"/>
            <a:ext cx="1905000" cy="23876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1139" name="Rectangle 4"/>
          <p:cNvSpPr/>
          <p:nvPr/>
        </p:nvSpPr>
        <p:spPr>
          <a:xfrm>
            <a:off x="685800" y="110808"/>
            <a:ext cx="7772400" cy="10763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algn="ctr"/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32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SNAPSHOT Isolation</a:t>
            </a:r>
            <a:endParaRPr lang="en-US" altLang="x-none" sz="32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5"/>
          <p:cNvSpPr/>
          <p:nvPr/>
        </p:nvSpPr>
        <p:spPr>
          <a:xfrm>
            <a:off x="155575" y="1377950"/>
            <a:ext cx="8686800" cy="810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>
              <a:lnSpc>
                <a:spcPct val="90000"/>
              </a:lnSpc>
              <a:spcBef>
                <a:spcPct val="20000"/>
              </a:spcBef>
              <a:buSzPct val="80000"/>
              <a:buFont typeface="Wingdings" panose="05000000000000000000" charset="0"/>
              <a:buChar char="q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that wants to perform a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on some item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must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 a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155575" y="2347595"/>
            <a:ext cx="868680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742950" lvl="1" indent="-285750">
              <a:spcBef>
                <a:spcPct val="50000"/>
              </a:spcBef>
              <a:buChar char="–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version number of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greater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 that of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is aborted (first committer wins)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155575" y="3445510"/>
            <a:ext cx="8686800" cy="2891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742950" lvl="1" indent="-285750">
              <a:spcBef>
                <a:spcPct val="50000"/>
              </a:spcBef>
              <a:buChar char="–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Otherwise,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if another transaction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T’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has a write lock on that item,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waits until that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T’ 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completes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x-none" sz="2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T’ commits,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is aborted (first committer wins)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x-none" sz="2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T’ aborts,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is given the write lock and allowed to write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3" name="矩形 73732"/>
          <p:cNvSpPr/>
          <p:nvPr/>
        </p:nvSpPr>
        <p:spPr>
          <a:xfrm>
            <a:off x="381000" y="4392613"/>
            <a:ext cx="8305800" cy="1093787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Anomalies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type="body"/>
          </p:nvPr>
        </p:nvSpPr>
        <p:spPr>
          <a:xfrm>
            <a:off x="0" y="1295400"/>
            <a:ext cx="8915400" cy="5105400"/>
          </a:xfrm>
        </p:spPr>
        <p:txBody>
          <a:bodyPr vert="horz" wrap="square" anchor="t"/>
          <a:p>
            <a:pPr lvl="0">
              <a:lnSpc>
                <a:spcPct val="80000"/>
              </a:lnSpc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anomalies are impossible: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read, dirty write, non-repeatable read, lost update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However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schedules might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be serializable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80000"/>
              </a:lnSpc>
            </a:pP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1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Constraint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a+b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0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violated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Referred to as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write skew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5" name="Text Box 4"/>
          <p:cNvSpPr txBox="1"/>
          <p:nvPr/>
        </p:nvSpPr>
        <p:spPr>
          <a:xfrm>
            <a:off x="911225" y="3732530"/>
            <a:ext cx="80041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spcBef>
                <a:spcPct val="25000"/>
              </a:spcBef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:  r(a=10)  r(b=10)                              w(a = -5)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25000"/>
              </a:spcBef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                r(a=10)  r(b=10)  w(b = -5)  commit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3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charRg st="136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4">
                                            <p:txEl>
                                              <p:charRg st="14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17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4">
                                            <p:txEl>
                                              <p:charRg st="173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>
          <a:xfrm>
            <a:off x="0" y="5029200"/>
            <a:ext cx="9144000" cy="15240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Both transactions commit.</a:t>
            </a:r>
            <a:endParaRPr lang="en-US" altLang="zh-CN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reads of a transaction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satisfied from the same version.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 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works correctly!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why?</a:t>
            </a:r>
            <a:endParaRPr lang="en-US" altLang="zh-CN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Text Box 5"/>
          <p:cNvSpPr txBox="1"/>
          <p:nvPr/>
        </p:nvSpPr>
        <p:spPr>
          <a:xfrm>
            <a:off x="4572000" y="1827213"/>
            <a:ext cx="42814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NewAccnt: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INSERT INTO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VALUES (‘123’,‘Mary’,100)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9" name="Text Box 6"/>
          <p:cNvSpPr/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anchor="ctr"/>
          <a:p>
            <a:pPr lvl="0"/>
            <a:b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0" name="Text Box 7"/>
          <p:cNvSpPr txBox="1"/>
          <p:nvPr/>
        </p:nvSpPr>
        <p:spPr>
          <a:xfrm>
            <a:off x="0" y="1141413"/>
            <a:ext cx="4241800" cy="3749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endParaRPr lang="en-US" altLang="x-none" sz="24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FROM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SELECT totbal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FROM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1" name="Text Box 8"/>
          <p:cNvSpPr txBox="1"/>
          <p:nvPr/>
        </p:nvSpPr>
        <p:spPr>
          <a:xfrm>
            <a:off x="762000" y="209868"/>
            <a:ext cx="73199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x-none" sz="32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2" name="Text Box 9"/>
          <p:cNvSpPr txBox="1"/>
          <p:nvPr/>
        </p:nvSpPr>
        <p:spPr>
          <a:xfrm>
            <a:off x="4876800" y="3127375"/>
            <a:ext cx="4056063" cy="1614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 Depositors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SET totbal = totbal + 100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93" name="直接连接符 93192"/>
          <p:cNvSpPr/>
          <p:nvPr/>
        </p:nvSpPr>
        <p:spPr>
          <a:xfrm>
            <a:off x="4419600" y="1143000"/>
            <a:ext cx="0" cy="38862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arrow" w="med" len="lg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990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8229600" cy="41148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After a transaction executes SELECT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, a concurrent transaction might insert a phantom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SELECT is repeated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the phantom will not be in the result set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Therefore,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apparently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phantoms cannot occur at SNAPSHOT isolation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sz="2200" b="1" dirty="0">
                <a:latin typeface="Arial" panose="020B0604020202020204" pitchFamily="34" charset="0"/>
                <a:ea typeface="宋体" panose="02010600030101010101" pitchFamily="2" charset="-122"/>
              </a:rPr>
              <a:t>But …</a:t>
            </a:r>
            <a:endParaRPr lang="en-US" altLang="x-none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990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 at </a:t>
            </a: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Rectangle 3"/>
          <p:cNvSpPr>
            <a:spLocks noGrp="1"/>
          </p:cNvSpPr>
          <p:nvPr>
            <p:ph type="body"/>
          </p:nvPr>
        </p:nvSpPr>
        <p:spPr>
          <a:xfrm>
            <a:off x="381000" y="1752600"/>
            <a:ext cx="8382000" cy="4200525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 schedules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due to phantoms        are possible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concurrent transactions each execute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SEL(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) and then insert a row satisfying </a:t>
            </a:r>
            <a:r>
              <a:rPr lang="en-US" altLang="x-none" sz="2600" b="1" i="1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Neither sees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row inserted by the other.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schedule is not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serializable.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would be considered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phantom if it occurred at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REPEATABLE READ.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be considered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skew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Correct Execution at </a:t>
            </a:r>
            <a:b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type="body"/>
          </p:nvPr>
        </p:nvSpPr>
        <p:spPr>
          <a:xfrm>
            <a:off x="685800" y="2209800"/>
            <a:ext cx="7772400" cy="3505200"/>
          </a:xfrm>
        </p:spPr>
        <p:txBody>
          <a:bodyPr vert="horz" wrap="square" anchor="t"/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applications execute correctly at  </a:t>
            </a:r>
            <a:r>
              <a:rPr lang="en-US" altLang="x-none" sz="2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isolation,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even though schedules are not serializable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reserving seats for a concert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Integrity constraint: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seat cannot be reserved by more than one person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04800" y="4420235"/>
            <a:ext cx="8708390" cy="1792605"/>
            <a:chOff x="480" y="6961"/>
            <a:chExt cx="13714" cy="2823"/>
          </a:xfrm>
        </p:grpSpPr>
        <p:sp>
          <p:nvSpPr>
            <p:cNvPr id="97286" name="Text Box 5"/>
            <p:cNvSpPr txBox="1"/>
            <p:nvPr/>
          </p:nvSpPr>
          <p:spPr>
            <a:xfrm>
              <a:off x="480" y="8078"/>
              <a:ext cx="13714" cy="170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square" lIns="90170" tIns="118745" rIns="90170" bIns="118745">
              <a:spAutoFit/>
            </a:bodyPr>
            <a:p>
              <a:pPr lv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20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:  r(s1:Free)  r(s2:Free)                               w(s1:Res)</a:t>
              </a:r>
              <a:r>
                <a:rPr lang="zh-CN" altLang="en-US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      ......</a:t>
              </a: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x-none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lnSpc>
                  <a:spcPct val="125000"/>
                </a:lnSpc>
              </a:pPr>
              <a:r>
                <a:rPr lang="en-US" altLang="x-none" sz="22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2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2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                 r(s1:Free)  r(s2:Free)  w(s1:Res)     ......</a:t>
              </a:r>
              <a:endPara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ctangle 3"/>
            <p:cNvSpPr>
              <a:spLocks noGrp="1"/>
            </p:cNvSpPr>
            <p:nvPr/>
          </p:nvSpPr>
          <p:spPr>
            <a:xfrm>
              <a:off x="480" y="6961"/>
              <a:ext cx="13560" cy="10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Alternatively,</a:t>
              </a:r>
              <a:r>
                <a:rPr lang="en-US" altLang="x-none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 if both transactions had tried to reserve the same seat, then ...</a:t>
              </a:r>
              <a:endPara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282" name="灯片编号占位符 5"/>
          <p:cNvSpPr txBox="1">
            <a:spLocks noGrp="1"/>
          </p:cNvSpPr>
          <p:nvPr/>
        </p:nvSpPr>
        <p:spPr>
          <a:xfrm>
            <a:off x="7108190" y="6398895"/>
            <a:ext cx="1905000" cy="319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Reserving Seats for a Concert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730885"/>
          </a:xfrm>
        </p:spPr>
        <p:txBody>
          <a:bodyPr vert="horz" wrap="square" anchor="t">
            <a:spAutoFit/>
          </a:bodyPr>
          <a:p>
            <a:pPr lvl="0">
              <a:lnSpc>
                <a:spcPct val="80000"/>
              </a:lnSpc>
              <a:buFont typeface="Wingdings" panose="05000000000000000000" charset="0"/>
              <a:buChar char="p"/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reservation transaction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checks the status of two seats and then reserves one that is free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4800" y="2199005"/>
            <a:ext cx="8707755" cy="1785620"/>
            <a:chOff x="480" y="3463"/>
            <a:chExt cx="13713" cy="2812"/>
          </a:xfrm>
        </p:grpSpPr>
        <p:sp>
          <p:nvSpPr>
            <p:cNvPr id="97285" name="Text Box 4"/>
            <p:cNvSpPr txBox="1"/>
            <p:nvPr/>
          </p:nvSpPr>
          <p:spPr>
            <a:xfrm>
              <a:off x="600" y="4564"/>
              <a:ext cx="13593" cy="1711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square" lIns="90170" tIns="118745" rIns="90170" bIns="118745">
              <a:spAutoFit/>
            </a:bodyPr>
            <a:p>
              <a:pPr lvl="0">
                <a:lnSpc>
                  <a:spcPct val="125000"/>
                </a:lnSpc>
                <a:spcBef>
                  <a:spcPts val="25"/>
                </a:spcBef>
                <a:spcAft>
                  <a:spcPts val="0"/>
                </a:spcAft>
              </a:pP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200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200" dirty="0">
                  <a:latin typeface="Arial" panose="020B0604020202020204" pitchFamily="34" charset="0"/>
                  <a:ea typeface="宋体" panose="02010600030101010101" pitchFamily="2" charset="-122"/>
                </a:rPr>
                <a:t>:  r(s1:Free)  r(s2:Free)                               w(s1:Res)  ......</a:t>
              </a:r>
              <a:endParaRPr lang="en-US" altLang="x-none" sz="2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>
                <a:lnSpc>
                  <a:spcPct val="125000"/>
                </a:lnSpc>
                <a:spcBef>
                  <a:spcPts val="25"/>
                </a:spcBef>
                <a:spcAft>
                  <a:spcPts val="0"/>
                </a:spcAft>
              </a:pPr>
              <a:r>
                <a:rPr lang="en-US" altLang="x-none" sz="22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200" baseline="-25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2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                 r(s1:Free)  r(s2:Free)  w(s2:Res)  ......</a:t>
              </a:r>
              <a:endParaRPr lang="en-US" altLang="x-none" sz="22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Rectangle 3"/>
            <p:cNvSpPr>
              <a:spLocks noGrp="1"/>
            </p:cNvSpPr>
            <p:nvPr/>
          </p:nvSpPr>
          <p:spPr>
            <a:xfrm>
              <a:off x="480" y="3463"/>
              <a:ext cx="13560" cy="10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x-none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Schedule below is </a:t>
              </a:r>
              <a:r>
                <a:rPr lang="en-US" altLang="x-none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non-serializable,</a:t>
              </a:r>
              <a:r>
                <a:rPr lang="en-US" altLang="x-none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 but is </a:t>
              </a:r>
              <a:r>
                <a:rPr lang="en-US" altLang="x-none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correct</a:t>
              </a:r>
              <a:r>
                <a:rPr lang="en-US" altLang="x-none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 and </a:t>
              </a:r>
              <a:r>
                <a:rPr lang="en-US" altLang="x-none" sz="2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preserves the constraint</a:t>
              </a:r>
              <a:endPara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8"/>
          <p:cNvSpPr txBox="1"/>
          <p:nvPr/>
        </p:nvSpPr>
        <p:spPr>
          <a:xfrm>
            <a:off x="6462078" y="5685790"/>
            <a:ext cx="1264285" cy="46291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 Box 8"/>
          <p:cNvSpPr txBox="1"/>
          <p:nvPr/>
        </p:nvSpPr>
        <p:spPr>
          <a:xfrm>
            <a:off x="7746683" y="5307965"/>
            <a:ext cx="941387" cy="46037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abort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7" name="Text Box 8"/>
          <p:cNvSpPr txBox="1"/>
          <p:nvPr/>
        </p:nvSpPr>
        <p:spPr>
          <a:xfrm>
            <a:off x="6486208" y="3442970"/>
            <a:ext cx="1264285" cy="46291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7595553" y="3041015"/>
            <a:ext cx="1264285" cy="46291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none" lIns="90170" tIns="46990" rIns="90170" bIns="46990">
            <a:spAutoFit/>
          </a:bodyPr>
          <a:p>
            <a:pPr lvl="0"/>
            <a:r>
              <a: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  <a:endParaRPr lang="en-US" altLang="x-none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7731760" y="6477000"/>
            <a:ext cx="103124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/>
          </p:cNvSpPr>
          <p:nvPr>
            <p:ph type="body"/>
          </p:nvPr>
        </p:nvSpPr>
        <p:spPr>
          <a:xfrm>
            <a:off x="152400" y="1219200"/>
            <a:ext cx="8610600" cy="5069840"/>
          </a:xfrm>
        </p:spPr>
        <p:txBody>
          <a:bodyPr vert="horz" wrap="square" anchor="t">
            <a:spAutoFit/>
          </a:bodyPr>
          <a:p>
            <a:pPr lvl="0"/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the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database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containing the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updates of all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committed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transactions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100000"/>
              </a:spcBef>
            </a:pPr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multi-version DBMS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maintains </a:t>
            </a:r>
            <a:r>
              <a:rPr lang="zh-CN" altLang="en-US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versions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created in the (recent) past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Major goal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of a multi-version DBMS: </a:t>
            </a:r>
            <a:r>
              <a:rPr lang="zh-CN" altLang="en-US" sz="2600" b="1" i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avoid the need for read locks</a:t>
            </a:r>
            <a:endParaRPr lang="zh-CN" altLang="en-US" sz="2600" b="1" i="1" u="sng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7" name="Text Box 4"/>
          <p:cNvSpPr txBox="1"/>
          <p:nvPr/>
        </p:nvSpPr>
        <p:spPr>
          <a:xfrm>
            <a:off x="920750" y="2362200"/>
            <a:ext cx="6546850" cy="51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/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(z)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......</a:t>
            </a:r>
            <a:endParaRPr lang="zh-CN" altLang="en-US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4758" name="组合 74757"/>
          <p:cNvGrpSpPr/>
          <p:nvPr/>
        </p:nvGrpSpPr>
        <p:grpSpPr>
          <a:xfrm>
            <a:off x="1377633" y="2819400"/>
            <a:ext cx="2790824" cy="1423988"/>
            <a:chOff x="0" y="0"/>
            <a:chExt cx="1758" cy="897"/>
          </a:xfrm>
        </p:grpSpPr>
        <p:sp>
          <p:nvSpPr>
            <p:cNvPr id="74759" name="Text Box 5"/>
            <p:cNvSpPr txBox="1"/>
            <p:nvPr/>
          </p:nvSpPr>
          <p:spPr>
            <a:xfrm>
              <a:off x="0" y="142"/>
              <a:ext cx="1758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</a:t>
              </a:r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version 1</a:t>
              </a:r>
              <a:endPara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(contains updates </a:t>
              </a:r>
              <a:endParaRPr lang="en-US" altLang="x-none" sz="2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of T</a:t>
              </a:r>
              <a:r>
                <a:rPr lang="en-US" altLang="x-none" sz="24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but not T</a:t>
              </a:r>
              <a:r>
                <a:rPr lang="en-US" altLang="x-none" sz="24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x-none" sz="2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0" name="Line 8"/>
            <p:cNvSpPr/>
            <p:nvPr/>
          </p:nvSpPr>
          <p:spPr>
            <a:xfrm flipV="1">
              <a:off x="1152" y="0"/>
              <a:ext cx="0" cy="193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74761" name="组合 74760"/>
          <p:cNvGrpSpPr/>
          <p:nvPr/>
        </p:nvGrpSpPr>
        <p:grpSpPr>
          <a:xfrm>
            <a:off x="5120958" y="2819400"/>
            <a:ext cx="3162300" cy="1423988"/>
            <a:chOff x="-327" y="0"/>
            <a:chExt cx="1992" cy="897"/>
          </a:xfrm>
        </p:grpSpPr>
        <p:sp>
          <p:nvSpPr>
            <p:cNvPr id="74762" name="Text Box 7"/>
            <p:cNvSpPr txBox="1"/>
            <p:nvPr/>
          </p:nvSpPr>
          <p:spPr>
            <a:xfrm>
              <a:off x="-327" y="142"/>
              <a:ext cx="1992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create </a:t>
              </a:r>
              <a:r>
                <a:rPr lang="en-US" altLang="x-none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version 2</a:t>
              </a:r>
              <a:endParaRPr lang="en-US" altLang="x-none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(contains updates of </a:t>
              </a:r>
              <a:endParaRPr lang="en-US" altLang="x-none" sz="2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x-none" sz="24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and T</a:t>
              </a:r>
              <a:r>
                <a:rPr lang="en-US" altLang="x-none" sz="24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, but not T</a:t>
              </a:r>
              <a:r>
                <a:rPr lang="en-US" altLang="x-none" sz="2400" baseline="-250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x-none" sz="2400" dirty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zh-CN" altLang="en-US" sz="24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63" name="Line 9"/>
            <p:cNvSpPr/>
            <p:nvPr/>
          </p:nvSpPr>
          <p:spPr>
            <a:xfrm flipV="1">
              <a:off x="0" y="0"/>
              <a:ext cx="0" cy="192"/>
            </a:xfrm>
            <a:prstGeom prst="line">
              <a:avLst/>
            </a:prstGeom>
            <a:ln w="9525" cap="flat" cmpd="sng">
              <a:solidFill>
                <a:srgbClr val="FF66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103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6">
                                            <p:txEl>
                                              <p:charRg st="103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176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756">
                                            <p:txEl>
                                              <p:charRg st="176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p>
            <a:pPr lvl="0"/>
            <a:r>
              <a:rPr lang="zh-CN" altLang="en-US" sz="4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</a:t>
            </a:r>
            <a:endParaRPr lang="zh-CN" altLang="en-US" sz="4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/>
        </p:nvSpPr>
        <p:spPr>
          <a:xfrm>
            <a:off x="7947025" y="6399530"/>
            <a:ext cx="1008380" cy="33528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-9525" y="228600"/>
            <a:ext cx="9153525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Read-Consistency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Rectangle 3"/>
          <p:cNvSpPr>
            <a:spLocks noGrp="1"/>
          </p:cNvSpPr>
          <p:nvPr>
            <p:ph type="body"/>
          </p:nvPr>
        </p:nvSpPr>
        <p:spPr>
          <a:xfrm>
            <a:off x="0" y="1066800"/>
            <a:ext cx="9144000" cy="5562600"/>
          </a:xfrm>
        </p:spPr>
        <p:txBody>
          <a:bodyPr vert="horz" wrap="square" anchor="t"/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DBMSs guarantee that statements are isolated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statement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sees state produced by the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complete execution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of other statements, but state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not be committed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sz="1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MVC guarantees that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statement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committed state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Statement executed in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 whose value is a version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 </a:t>
            </a:r>
            <a:r>
              <a:rPr lang="en-US" altLang="x-none" sz="24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statement-level read consistency</a:t>
            </a:r>
            <a:endParaRPr lang="en-US" altLang="x-none" sz="24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x-none" sz="12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MVC can also guarantee that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statements of a transaction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400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same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committed state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x-none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All statements of a transaction access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same version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Referred to as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transaction-level read consistency</a:t>
            </a:r>
            <a:endParaRPr lang="en-US" altLang="x-none" sz="2400" b="1" u="sng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3"/>
          <p:cNvSpPr>
            <a:spLocks noGrp="1"/>
          </p:cNvSpPr>
          <p:nvPr>
            <p:ph type="body"/>
          </p:nvPr>
        </p:nvSpPr>
        <p:spPr>
          <a:xfrm>
            <a:off x="457200" y="1371600"/>
            <a:ext cx="8153400" cy="4343400"/>
          </a:xfrm>
        </p:spPr>
        <p:txBody>
          <a:bodyPr vert="horz" wrap="square" anchor="t"/>
          <a:p>
            <a:pPr lvl="0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istinguishes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in advance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R/O) transactions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 (R/W) transactions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 use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(conventional)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immediate-update, pessimistic control</a:t>
            </a:r>
            <a:r>
              <a:rPr lang="en-US" altLang="x-none" sz="2400" b="1" u="sng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Hence, transactions access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current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version of the database.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5000"/>
              </a:spcBef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the reads of a particular R/O transaction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</a:t>
            </a:r>
            <a:r>
              <a:rPr lang="en-US" altLang="x-none" sz="2400" b="1" baseline="-25000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satisfied using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most recent version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that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existed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when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requested its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read.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Read-Only MVC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2" name="Rectangle 3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600" cy="1050290"/>
          </a:xfrm>
        </p:spPr>
        <p:txBody>
          <a:bodyPr vert="horz" wrap="square" anchor="t">
            <a:spAutoFit/>
          </a:bodyPr>
          <a:p>
            <a:pPr lvl="0">
              <a:lnSpc>
                <a:spcPct val="120000"/>
              </a:lnSpc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Assuming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are executed at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all schedules are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7200" y="2613025"/>
            <a:ext cx="8229600" cy="215836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R/W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serialized in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 order.</a:t>
            </a:r>
            <a:endParaRPr lang="en-US" altLang="x-none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R/O transaction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serialized after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the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that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created the version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it read.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serial order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commit order</a:t>
            </a:r>
            <a:r>
              <a:rPr lang="en-US" altLang="x-none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457200" y="4984750"/>
            <a:ext cx="8229600" cy="10502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spcBef>
                <a:spcPct val="40000"/>
              </a:spcBef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All transactions see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transaction-</a:t>
            </a:r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level read consistency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/>
        </p:nvSpPr>
        <p:spPr>
          <a:xfrm>
            <a:off x="7941945" y="6474460"/>
            <a:ext cx="1035050" cy="276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xfrm>
            <a:off x="685800" y="178435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Rectangle 3"/>
          <p:cNvSpPr>
            <a:spLocks noGrp="1"/>
          </p:cNvSpPr>
          <p:nvPr>
            <p:ph type="body"/>
          </p:nvPr>
        </p:nvSpPr>
        <p:spPr>
          <a:xfrm>
            <a:off x="990600" y="935355"/>
            <a:ext cx="7094538" cy="491490"/>
          </a:xfrm>
        </p:spPr>
        <p:txBody>
          <a:bodyPr vert="horz" wrap="square" anchor="t">
            <a:spAutoFit/>
          </a:bodyPr>
          <a:p>
            <a:pPr lvl="0">
              <a:spcBef>
                <a:spcPct val="40000"/>
              </a:spcBef>
            </a:pP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T</a:t>
            </a:r>
            <a:r>
              <a:rPr lang="en-US" altLang="zh-CN" sz="2600" b="1" baseline="-25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are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read/write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600" b="1" baseline="-2500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is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read/only</a:t>
            </a:r>
            <a:endParaRPr lang="en-US" altLang="zh-CN" sz="2600" b="1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Text Box 4"/>
          <p:cNvSpPr txBox="1"/>
          <p:nvPr/>
        </p:nvSpPr>
        <p:spPr>
          <a:xfrm>
            <a:off x="1066800" y="3341688"/>
            <a:ext cx="755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 w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  <a:r>
              <a:rPr lang="en-US" altLang="x-none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(x)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(y) c</a:t>
            </a:r>
            <a:r>
              <a:rPr lang="en-US" altLang="x-none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x-none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9720" y="2119630"/>
            <a:ext cx="1523365" cy="1153159"/>
            <a:chOff x="234" y="1791"/>
            <a:chExt cx="2399" cy="1816"/>
          </a:xfrm>
        </p:grpSpPr>
        <p:sp>
          <p:nvSpPr>
            <p:cNvPr id="3" name="矩形标注 2"/>
            <p:cNvSpPr/>
            <p:nvPr/>
          </p:nvSpPr>
          <p:spPr>
            <a:xfrm>
              <a:off x="948" y="2444"/>
              <a:ext cx="732" cy="1163"/>
            </a:xfrm>
            <a:prstGeom prst="wedge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p>
              <a:pPr algn="ctr"/>
              <a:r>
                <a:rPr lang="en-US" altLang="zh-CN" sz="2400">
                  <a:solidFill>
                    <a:schemeClr val="accent6"/>
                  </a:solidFill>
                </a:rPr>
                <a:t>x</a:t>
              </a:r>
              <a:r>
                <a:rPr lang="en-US" altLang="zh-CN" sz="2400" baseline="-25000">
                  <a:solidFill>
                    <a:schemeClr val="accent6"/>
                  </a:solidFill>
                </a:rPr>
                <a:t>0</a:t>
              </a:r>
              <a:endParaRPr lang="en-US" altLang="zh-CN" sz="2400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</a:rPr>
                <a:t>y</a:t>
              </a:r>
              <a:r>
                <a:rPr lang="en-US" altLang="zh-CN" sz="2400" baseline="-25000">
                  <a:solidFill>
                    <a:schemeClr val="accent6"/>
                  </a:solidFill>
                </a:rPr>
                <a:t>0</a:t>
              </a:r>
              <a:endParaRPr lang="en-US" altLang="zh-CN" sz="2400" baseline="-25000">
                <a:solidFill>
                  <a:schemeClr val="accent6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34" y="1791"/>
              <a:ext cx="2399" cy="653"/>
            </a:xfrm>
            <a:prstGeom prst="rect">
              <a:avLst/>
            </a:prstGeom>
            <a:noFill/>
          </p:spPr>
          <p:txBody>
            <a:bodyPr wrap="square" lIns="36195" tIns="0" rIns="36195" rtlCol="0">
              <a:spAutoFit/>
            </a:bodyPr>
            <a:p>
              <a:r>
                <a:rPr lang="zh-CN" altLang="en-US" sz="2000"/>
                <a:t>初试版本</a:t>
              </a:r>
              <a:r>
                <a:rPr lang="en-US" altLang="zh-CN" sz="2400"/>
                <a:t>v</a:t>
              </a:r>
              <a:r>
                <a:rPr lang="en-US" altLang="zh-CN" sz="2400" baseline="-25000"/>
                <a:t>0</a:t>
              </a:r>
              <a:endParaRPr lang="en-US" altLang="zh-CN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18485" y="2119630"/>
            <a:ext cx="1281430" cy="1153160"/>
            <a:chOff x="-338" y="1791"/>
            <a:chExt cx="2018" cy="1816"/>
          </a:xfrm>
        </p:grpSpPr>
        <p:sp>
          <p:nvSpPr>
            <p:cNvPr id="7" name="矩形标注 6"/>
            <p:cNvSpPr/>
            <p:nvPr/>
          </p:nvSpPr>
          <p:spPr>
            <a:xfrm>
              <a:off x="948" y="2444"/>
              <a:ext cx="732" cy="1163"/>
            </a:xfrm>
            <a:prstGeom prst="wedge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p>
              <a:pPr algn="ctr"/>
              <a:r>
                <a:rPr lang="en-US" altLang="zh-CN" sz="2400">
                  <a:solidFill>
                    <a:schemeClr val="accent6"/>
                  </a:solidFill>
                </a:rPr>
                <a:t>x</a:t>
              </a:r>
              <a:r>
                <a:rPr lang="en-US" altLang="zh-CN" sz="2400" baseline="-25000">
                  <a:solidFill>
                    <a:schemeClr val="accent6"/>
                  </a:solidFill>
                </a:rPr>
                <a:t>0</a:t>
              </a:r>
              <a:endParaRPr lang="en-US" altLang="zh-CN" sz="2400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</a:rPr>
                <a:t>y</a:t>
              </a:r>
              <a:r>
                <a:rPr lang="en-US" altLang="zh-CN" sz="2400" baseline="-25000">
                  <a:solidFill>
                    <a:schemeClr val="accent6"/>
                  </a:solidFill>
                </a:rPr>
                <a:t>1</a:t>
              </a:r>
              <a:endParaRPr lang="en-US" altLang="zh-CN" sz="2400" baseline="-25000">
                <a:solidFill>
                  <a:schemeClr val="accent6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-338" y="1791"/>
              <a:ext cx="1786" cy="653"/>
            </a:xfrm>
            <a:prstGeom prst="rect">
              <a:avLst/>
            </a:prstGeom>
            <a:noFill/>
          </p:spPr>
          <p:txBody>
            <a:bodyPr wrap="square" lIns="36195" tIns="0" rIns="36195" rtlCol="0">
              <a:spAutoFit/>
            </a:bodyPr>
            <a:p>
              <a:r>
                <a:rPr lang="zh-CN" altLang="en-US" sz="2000"/>
                <a:t>新版本</a:t>
              </a:r>
              <a:r>
                <a:rPr lang="en-US" altLang="zh-CN" sz="2400"/>
                <a:t>v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22035" y="2119630"/>
            <a:ext cx="1300480" cy="1153160"/>
            <a:chOff x="-368" y="1791"/>
            <a:chExt cx="2048" cy="1816"/>
          </a:xfrm>
        </p:grpSpPr>
        <p:sp>
          <p:nvSpPr>
            <p:cNvPr id="10" name="矩形标注 9"/>
            <p:cNvSpPr/>
            <p:nvPr/>
          </p:nvSpPr>
          <p:spPr>
            <a:xfrm>
              <a:off x="948" y="2444"/>
              <a:ext cx="732" cy="1163"/>
            </a:xfrm>
            <a:prstGeom prst="wedgeRect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spAutoFit/>
            </a:bodyPr>
            <a:p>
              <a:pPr algn="ctr"/>
              <a:r>
                <a:rPr lang="en-US" altLang="zh-CN" sz="2400">
                  <a:solidFill>
                    <a:schemeClr val="accent6"/>
                  </a:solidFill>
                </a:rPr>
                <a:t>x</a:t>
              </a:r>
              <a:r>
                <a:rPr lang="en-US" altLang="zh-CN" sz="2400" baseline="-25000">
                  <a:solidFill>
                    <a:schemeClr val="accent6"/>
                  </a:solidFill>
                </a:rPr>
                <a:t>2</a:t>
              </a:r>
              <a:endParaRPr lang="en-US" altLang="zh-CN" sz="2400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sz="2400">
                  <a:solidFill>
                    <a:schemeClr val="accent6"/>
                  </a:solidFill>
                </a:rPr>
                <a:t>y</a:t>
              </a:r>
              <a:r>
                <a:rPr lang="en-US" altLang="zh-CN" sz="2400" baseline="-25000">
                  <a:solidFill>
                    <a:schemeClr val="accent6"/>
                  </a:solidFill>
                </a:rPr>
                <a:t>2</a:t>
              </a:r>
              <a:endParaRPr lang="en-US" altLang="zh-CN" sz="2400" baseline="-25000">
                <a:solidFill>
                  <a:schemeClr val="accent6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-368" y="1791"/>
              <a:ext cx="1811" cy="653"/>
            </a:xfrm>
            <a:prstGeom prst="rect">
              <a:avLst/>
            </a:prstGeom>
            <a:noFill/>
          </p:spPr>
          <p:txBody>
            <a:bodyPr wrap="square" lIns="36195" tIns="0" rIns="36195" rtlCol="0">
              <a:spAutoFit/>
            </a:bodyPr>
            <a:p>
              <a:r>
                <a:rPr lang="zh-CN" altLang="en-US" sz="2000"/>
                <a:t>新版本</a:t>
              </a:r>
              <a:r>
                <a:rPr lang="en-US" altLang="zh-CN" sz="2400"/>
                <a:t>v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</p:grpSp>
      <p:sp>
        <p:nvSpPr>
          <p:cNvPr id="13" name="矩形标注 12"/>
          <p:cNvSpPr/>
          <p:nvPr/>
        </p:nvSpPr>
        <p:spPr>
          <a:xfrm>
            <a:off x="7981315" y="2073910"/>
            <a:ext cx="858520" cy="1198879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p>
            <a:pPr algn="ctr"/>
            <a:r>
              <a:rPr lang="en-US" altLang="zh-CN" sz="2400" baseline="-25000">
                <a:solidFill>
                  <a:schemeClr val="accent6"/>
                </a:solidFill>
              </a:rPr>
              <a:t>readonly</a:t>
            </a:r>
            <a:r>
              <a:rPr lang="zh-CN" altLang="en-US" sz="2400" baseline="-25000">
                <a:solidFill>
                  <a:schemeClr val="accent6"/>
                </a:solidFill>
              </a:rPr>
              <a:t>事务的提交，不需要创建新版本</a:t>
            </a:r>
            <a:endParaRPr lang="zh-CN" altLang="en-US" sz="2400" baseline="-25000">
              <a:solidFill>
                <a:schemeClr val="accent6"/>
              </a:solidFill>
            </a:endParaRPr>
          </a:p>
        </p:txBody>
      </p:sp>
      <p:sp>
        <p:nvSpPr>
          <p:cNvPr id="16" name="Rectangle 3"/>
          <p:cNvSpPr>
            <a:spLocks noGrp="1"/>
          </p:cNvSpPr>
          <p:nvPr/>
        </p:nvSpPr>
        <p:spPr>
          <a:xfrm>
            <a:off x="990600" y="5608320"/>
            <a:ext cx="7094538" cy="49149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40000"/>
              </a:spcBef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The equivalent serial order is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en-US" altLang="zh-CN" sz="2600" b="1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600" b="1" baseline="-25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47925" y="3878580"/>
            <a:ext cx="5787390" cy="906145"/>
            <a:chOff x="3855" y="4561"/>
            <a:chExt cx="9114" cy="1427"/>
          </a:xfrm>
        </p:grpSpPr>
        <p:sp>
          <p:nvSpPr>
            <p:cNvPr id="2" name="Rectangle 3"/>
            <p:cNvSpPr>
              <a:spLocks noGrp="1"/>
            </p:cNvSpPr>
            <p:nvPr/>
          </p:nvSpPr>
          <p:spPr>
            <a:xfrm>
              <a:off x="3855" y="5264"/>
              <a:ext cx="9114" cy="725"/>
            </a:xfrm>
            <a:prstGeom prst="rect">
              <a:avLst/>
            </a:prstGeom>
            <a:noFill/>
            <a:ln w="9525">
              <a:solidFill>
                <a:srgbClr val="0000CC"/>
              </a:solidFill>
            </a:ln>
          </p:spPr>
          <p:txBody>
            <a:bodyPr vert="horz" wrap="square" anchor="t"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spcBef>
                  <a:spcPct val="40000"/>
                </a:spcBef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sees the version produced by T</a:t>
              </a:r>
              <a:r>
                <a:rPr lang="en-US" altLang="zh-CN" sz="2400" b="1" baseline="-2500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stCxn id="2" idx="0"/>
            </p:cNvCxnSpPr>
            <p:nvPr/>
          </p:nvCxnSpPr>
          <p:spPr>
            <a:xfrm flipH="1" flipV="1">
              <a:off x="8399" y="4561"/>
              <a:ext cx="13" cy="703"/>
            </a:xfrm>
            <a:prstGeom prst="straightConnector1">
              <a:avLst/>
            </a:prstGeom>
            <a:ln>
              <a:solidFill>
                <a:srgbClr val="0000CC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3"/>
          <p:cNvSpPr>
            <a:spLocks noGrp="1"/>
          </p:cNvSpPr>
          <p:nvPr>
            <p:ph type="body"/>
          </p:nvPr>
        </p:nvSpPr>
        <p:spPr>
          <a:xfrm>
            <a:off x="228600" y="1219200"/>
            <a:ext cx="8686800" cy="5029200"/>
          </a:xfrm>
        </p:spPr>
        <p:txBody>
          <a:bodyPr vert="horz" wrap="square" anchor="t"/>
          <a:p>
            <a:pPr lvl="0" eaLnBrk="0" hangingPunct="0">
              <a:spcBef>
                <a:spcPct val="10000"/>
              </a:spcBef>
            </a:pPr>
            <a:r>
              <a:rPr lang="en-US" altLang="x-none" sz="2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maintains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 counter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(VC).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1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Incremented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each time a R/W transaction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commits.</a:t>
            </a:r>
            <a:endParaRPr lang="en-US" altLang="x-none" sz="24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new version of a data item created by a R/W transaction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tagged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with the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of VC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at 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time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 transaction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commits.</a:t>
            </a:r>
            <a:endParaRPr lang="en-US" altLang="x-none" sz="26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R/O transaction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makes its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1st read request</a:t>
            </a:r>
            <a:r>
              <a:rPr lang="en-US" altLang="x-none" sz="26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of VC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becomes its </a:t>
            </a:r>
            <a:r>
              <a:rPr lang="en-US" altLang="x-none" sz="26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counter value</a:t>
            </a:r>
            <a:r>
              <a:rPr lang="en-US" altLang="x-none" sz="26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spcBef>
                <a:spcPct val="10000"/>
              </a:spcBef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Each request to read an item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is satisfied by the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version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of the item having the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largest version number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less than or equal to the </a:t>
            </a: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transaction’s counter value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a4da85e1-2047-4b98-aa98-404d470d996e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7647</Words>
  <Application>WPS 演示</Application>
  <PresentationFormat>全屏显示(4:3)</PresentationFormat>
  <Paragraphs>405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Wingdings</vt:lpstr>
      <vt:lpstr>Default Design</vt:lpstr>
      <vt:lpstr>Isolation in Relational Databases (5)</vt:lpstr>
      <vt:lpstr>Isolation in Relational Databases</vt:lpstr>
      <vt:lpstr>Multiversion Controls (MVCs)</vt:lpstr>
      <vt:lpstr>Multiversion Controls</vt:lpstr>
      <vt:lpstr>Read-Consistency</vt:lpstr>
      <vt:lpstr>Read-Only MVC</vt:lpstr>
      <vt:lpstr>Read-Only MVC</vt:lpstr>
      <vt:lpstr>Example</vt:lpstr>
      <vt:lpstr>Implementation</vt:lpstr>
      <vt:lpstr>Multiversion Database</vt:lpstr>
      <vt:lpstr>Read-Only Multiversion Control</vt:lpstr>
      <vt:lpstr>Read-Consistency MVC</vt:lpstr>
      <vt:lpstr>Example</vt:lpstr>
      <vt:lpstr>Read-Consistency MVC</vt:lpstr>
      <vt:lpstr>SNAPSHOT Isolation</vt:lpstr>
      <vt:lpstr>First Committer Wins Implementation</vt:lpstr>
      <vt:lpstr>First Committer Wins</vt:lpstr>
      <vt:lpstr> Locking Implementation of SNAPSHOT Isolation</vt:lpstr>
      <vt:lpstr>PowerPoint 演示文稿</vt:lpstr>
      <vt:lpstr>Anomalies at SNAPSHOT Isolation</vt:lpstr>
      <vt:lpstr> </vt:lpstr>
      <vt:lpstr>Phantoms at SNAPSHOT Isolation</vt:lpstr>
      <vt:lpstr>Phantoms at SNAPSHOT Isolation</vt:lpstr>
      <vt:lpstr>Correct Execution at  SNAPSHOT Isolation</vt:lpstr>
      <vt:lpstr>Reserving Seats for a Concert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in Relational Databases</dc:title>
  <dc:creator>ARTHUR  BERNSTEIN</dc:creator>
  <cp:lastModifiedBy>百老汇</cp:lastModifiedBy>
  <cp:revision>707</cp:revision>
  <cp:lastPrinted>1999-04-25T15:25:00Z</cp:lastPrinted>
  <dcterms:created xsi:type="dcterms:W3CDTF">2000-10-08T19:30:00Z</dcterms:created>
  <dcterms:modified xsi:type="dcterms:W3CDTF">2020-03-27T04:27:16Z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