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330" r:id="rId4"/>
    <p:sldId id="309" r:id="rId5"/>
    <p:sldId id="258" r:id="rId6"/>
    <p:sldId id="257" r:id="rId7"/>
    <p:sldId id="259" r:id="rId8"/>
    <p:sldId id="335" r:id="rId9"/>
    <p:sldId id="260" r:id="rId10"/>
    <p:sldId id="261" r:id="rId11"/>
    <p:sldId id="515" r:id="rId13"/>
    <p:sldId id="654" r:id="rId14"/>
    <p:sldId id="312" r:id="rId15"/>
    <p:sldId id="262" r:id="rId16"/>
    <p:sldId id="336" r:id="rId17"/>
    <p:sldId id="313" r:id="rId18"/>
    <p:sldId id="263" r:id="rId19"/>
    <p:sldId id="264" r:id="rId20"/>
    <p:sldId id="314" r:id="rId21"/>
    <p:sldId id="265" r:id="rId22"/>
    <p:sldId id="266" r:id="rId23"/>
    <p:sldId id="393" r:id="rId24"/>
    <p:sldId id="267" r:id="rId25"/>
    <p:sldId id="268" r:id="rId26"/>
    <p:sldId id="269" r:id="rId27"/>
    <p:sldId id="270" r:id="rId28"/>
    <p:sldId id="271" r:id="rId29"/>
    <p:sldId id="272" r:id="rId30"/>
    <p:sldId id="394" r:id="rId31"/>
    <p:sldId id="273" r:id="rId32"/>
    <p:sldId id="331" r:id="rId33"/>
    <p:sldId id="274" r:id="rId34"/>
    <p:sldId id="276" r:id="rId35"/>
    <p:sldId id="395" r:id="rId36"/>
    <p:sldId id="442" r:id="rId37"/>
    <p:sldId id="275" r:id="rId38"/>
    <p:sldId id="578" r:id="rId39"/>
    <p:sldId id="310" r:id="rId40"/>
    <p:sldId id="396" r:id="rId41"/>
    <p:sldId id="579" r:id="rId42"/>
    <p:sldId id="580" r:id="rId43"/>
    <p:sldId id="481" r:id="rId44"/>
    <p:sldId id="279" r:id="rId45"/>
    <p:sldId id="311" r:id="rId46"/>
    <p:sldId id="319" r:id="rId47"/>
    <p:sldId id="720" r:id="rId48"/>
    <p:sldId id="622" r:id="rId49"/>
    <p:sldId id="282" r:id="rId50"/>
    <p:sldId id="283" r:id="rId51"/>
    <p:sldId id="317" r:id="rId52"/>
    <p:sldId id="333" r:id="rId53"/>
    <p:sldId id="284" r:id="rId54"/>
    <p:sldId id="623" r:id="rId55"/>
    <p:sldId id="285" r:id="rId56"/>
    <p:sldId id="286" r:id="rId57"/>
    <p:sldId id="287" r:id="rId58"/>
    <p:sldId id="288" r:id="rId59"/>
    <p:sldId id="289" r:id="rId60"/>
    <p:sldId id="290" r:id="rId61"/>
    <p:sldId id="291" r:id="rId62"/>
    <p:sldId id="292" r:id="rId63"/>
    <p:sldId id="293" r:id="rId64"/>
    <p:sldId id="295" r:id="rId65"/>
    <p:sldId id="296" r:id="rId66"/>
    <p:sldId id="443" r:id="rId67"/>
    <p:sldId id="297" r:id="rId68"/>
    <p:sldId id="298" r:id="rId69"/>
    <p:sldId id="334" r:id="rId70"/>
    <p:sldId id="320" r:id="rId71"/>
    <p:sldId id="321" r:id="rId72"/>
    <p:sldId id="322" r:id="rId73"/>
    <p:sldId id="323" r:id="rId74"/>
    <p:sldId id="324" r:id="rId75"/>
    <p:sldId id="325" r:id="rId76"/>
    <p:sldId id="326" r:id="rId77"/>
    <p:sldId id="327" r:id="rId78"/>
    <p:sldId id="328" r:id="rId79"/>
    <p:sldId id="329" r:id="rId80"/>
  </p:sldIdLst>
  <p:sldSz cx="9144000" cy="6858000" type="screen4x3"/>
  <p:notesSz cx="6858000" cy="9144000"/>
  <p:defaultTextStyle>
    <a:defPPr>
      <a:defRPr lang="en-US"/>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Times New Roman" panose="02020603050405020304"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00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218"/>
        <p:guide pos="2976"/>
      </p:guideLst>
    </p:cSldViewPr>
  </p:slide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ln>
        </p:spPr>
        <p:txBody>
          <a:bodyPr/>
          <a:p>
            <a:pPr lvl="0"/>
            <a:endParaRPr lang="zh-CN" altLang="en-US" sz="1200"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ln>
        </p:spPr>
        <p:txBody>
          <a:bodyPr/>
          <a:p>
            <a:pPr lvl="0" algn="r"/>
            <a:endParaRPr lang="en-US" altLang="x-none" sz="1200" dirty="0">
              <a:ea typeface="宋体" panose="02010600030101010101" pitchFamily="2" charset="-122"/>
            </a:endParaRPr>
          </a:p>
        </p:txBody>
      </p:sp>
      <p:sp>
        <p:nvSpPr>
          <p:cNvPr id="2052" name="Rectangle 4"/>
          <p:cNvSpPr>
            <a:spLocks noGrp="1"/>
          </p:cNvSpPr>
          <p:nvPr>
            <p:ph type="sldImg" idx="2"/>
          </p:nvPr>
        </p:nvSpPr>
        <p:spPr>
          <a:xfrm>
            <a:off x="1143000" y="685800"/>
            <a:ext cx="4572000" cy="3429000"/>
          </a:xfrm>
          <a:prstGeom prst="rect">
            <a:avLst/>
          </a:prstGeom>
          <a:noFill/>
          <a:ln w="9525">
            <a:noFill/>
          </a:ln>
        </p:spPr>
      </p:sp>
      <p:sp>
        <p:nvSpPr>
          <p:cNvPr id="2053" name="Rectangle 5"/>
          <p:cNvSpPr>
            <a:spLocks noGrp="1"/>
          </p:cNvSpPr>
          <p:nvPr>
            <p:ph type="body" sz="quarter" idx="3"/>
          </p:nvPr>
        </p:nvSpPr>
        <p:spPr>
          <a:xfrm>
            <a:off x="914400" y="4343400"/>
            <a:ext cx="5029200" cy="4114800"/>
          </a:xfrm>
          <a:prstGeom prst="rect">
            <a:avLst/>
          </a:prstGeom>
          <a:noFill/>
          <a:ln w="9525">
            <a:noFill/>
          </a:ln>
        </p:spPr>
        <p:txBody>
          <a:bodyPr anchor="ctr"/>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2054" name="Rectangle 6"/>
          <p:cNvSpPr>
            <a:spLocks noGrp="1"/>
          </p:cNvSpPr>
          <p:nvPr>
            <p:ph type="ftr" sz="quarter" idx="4"/>
          </p:nvPr>
        </p:nvSpPr>
        <p:spPr>
          <a:xfrm>
            <a:off x="0" y="8686800"/>
            <a:ext cx="2971800" cy="457200"/>
          </a:xfrm>
          <a:prstGeom prst="rect">
            <a:avLst/>
          </a:prstGeom>
          <a:noFill/>
          <a:ln w="9525">
            <a:noFill/>
          </a:ln>
        </p:spPr>
        <p:txBody>
          <a:bodyPr anchor="b"/>
          <a:p>
            <a:pPr lvl="0"/>
            <a:endParaRPr lang="en-US" altLang="x-none" sz="1200"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Times New Roman" panose="02020603050405020304"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在一条</a:t>
            </a:r>
            <a:r>
              <a:rPr lang="en-US" altLang="zh-CN"/>
              <a:t>&lt;update record&gt;</a:t>
            </a:r>
            <a:r>
              <a:rPr lang="zh-CN" altLang="en-US">
                <a:ea typeface="宋体" panose="02010600030101010101" pitchFamily="2" charset="-122"/>
              </a:rPr>
              <a:t>中，可以只包含</a:t>
            </a:r>
            <a:r>
              <a:rPr lang="en-US" altLang="zh-CN">
                <a:ea typeface="宋体" panose="02010600030101010101" pitchFamily="2" charset="-122"/>
              </a:rPr>
              <a:t>Before Image</a:t>
            </a:r>
            <a:r>
              <a:rPr lang="zh-CN" altLang="en-US">
                <a:ea typeface="宋体" panose="02010600030101010101" pitchFamily="2" charset="-122"/>
              </a:rPr>
              <a:t>的值，或者只包含</a:t>
            </a:r>
            <a:r>
              <a:rPr lang="en-US" altLang="zh-CN">
                <a:ea typeface="宋体" panose="02010600030101010101" pitchFamily="2" charset="-122"/>
              </a:rPr>
              <a:t>After Image</a:t>
            </a:r>
            <a:r>
              <a:rPr lang="zh-CN" altLang="en-US">
                <a:ea typeface="宋体" panose="02010600030101010101" pitchFamily="2" charset="-122"/>
              </a:rPr>
              <a:t>的值，也可以同时包含</a:t>
            </a:r>
            <a:r>
              <a:rPr lang="en-US" altLang="zh-CN">
                <a:ea typeface="宋体" panose="02010600030101010101" pitchFamily="2" charset="-122"/>
              </a:rPr>
              <a:t>Before Image</a:t>
            </a:r>
            <a:r>
              <a:rPr lang="zh-CN" altLang="en-US">
                <a:ea typeface="宋体" panose="02010600030101010101" pitchFamily="2" charset="-122"/>
              </a:rPr>
              <a:t>和</a:t>
            </a:r>
            <a:r>
              <a:rPr lang="en-US" altLang="zh-CN">
                <a:ea typeface="宋体" panose="02010600030101010101" pitchFamily="2" charset="-122"/>
              </a:rPr>
              <a:t>After Image</a:t>
            </a:r>
            <a:r>
              <a:rPr lang="zh-CN" altLang="en-US">
                <a:ea typeface="宋体" panose="02010600030101010101" pitchFamily="2" charset="-122"/>
              </a:rPr>
              <a:t>的值。</a:t>
            </a:r>
            <a:endParaRPr lang="zh-CN" altLang="en-US">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）如果</a:t>
            </a:r>
            <a:r>
              <a:rPr lang="zh-CN" altLang="en-US">
                <a:ea typeface="宋体" panose="02010600030101010101" pitchFamily="2" charset="-122"/>
                <a:sym typeface="+mn-ea"/>
              </a:rPr>
              <a:t>只包含</a:t>
            </a:r>
            <a:r>
              <a:rPr lang="en-US" altLang="zh-CN">
                <a:ea typeface="宋体" panose="02010600030101010101" pitchFamily="2" charset="-122"/>
                <a:sym typeface="+mn-ea"/>
              </a:rPr>
              <a:t>Before Image</a:t>
            </a:r>
            <a:r>
              <a:rPr lang="zh-CN" altLang="en-US">
                <a:ea typeface="宋体" panose="02010600030101010101" pitchFamily="2" charset="-122"/>
                <a:sym typeface="+mn-ea"/>
              </a:rPr>
              <a:t>的值，</a:t>
            </a:r>
            <a:r>
              <a:rPr lang="zh-CN" altLang="en-US">
                <a:ea typeface="宋体" panose="02010600030101010101" pitchFamily="2" charset="-122"/>
              </a:rPr>
              <a:t>它只能用于撤销对应更新操作的结果（</a:t>
            </a:r>
            <a:r>
              <a:rPr lang="zh-CN" altLang="en-US">
                <a:ea typeface="宋体" panose="02010600030101010101" pitchFamily="2" charset="-122"/>
                <a:sym typeface="+mn-ea"/>
              </a:rPr>
              <a:t>相当于</a:t>
            </a:r>
            <a:r>
              <a:rPr lang="en-US" altLang="zh-CN">
                <a:ea typeface="宋体" panose="02010600030101010101" pitchFamily="2" charset="-122"/>
                <a:sym typeface="+mn-ea"/>
              </a:rPr>
              <a:t>undo</a:t>
            </a:r>
            <a:r>
              <a:rPr lang="zh-CN" altLang="en-US">
                <a:ea typeface="宋体" panose="02010600030101010101" pitchFamily="2" charset="-122"/>
                <a:sym typeface="+mn-ea"/>
              </a:rPr>
              <a:t>该更新操作</a:t>
            </a:r>
            <a:r>
              <a:rPr lang="zh-CN" altLang="en-US">
                <a:ea typeface="宋体" panose="02010600030101010101" pitchFamily="2" charset="-122"/>
              </a:rPr>
              <a:t>），因而也被称为是</a:t>
            </a:r>
            <a:r>
              <a:rPr lang="en-US" altLang="zh-CN">
                <a:ea typeface="宋体" panose="02010600030101010101" pitchFamily="2" charset="-122"/>
              </a:rPr>
              <a:t>&lt;undo record&gt;</a:t>
            </a:r>
            <a:r>
              <a:rPr lang="zh-CN" altLang="en-US">
                <a:ea typeface="宋体" panose="02010600030101010101" pitchFamily="2" charset="-122"/>
              </a:rPr>
              <a:t>；由</a:t>
            </a:r>
            <a:r>
              <a:rPr lang="en-US" altLang="zh-CN">
                <a:ea typeface="宋体" panose="02010600030101010101" pitchFamily="2" charset="-122"/>
              </a:rPr>
              <a:t>&lt;undo record&gt;</a:t>
            </a:r>
            <a:r>
              <a:rPr lang="zh-CN" altLang="en-US">
                <a:ea typeface="宋体" panose="02010600030101010101" pitchFamily="2" charset="-122"/>
              </a:rPr>
              <a:t>构成的日志文件也被称为是</a:t>
            </a:r>
            <a:r>
              <a:rPr lang="en-US" altLang="zh-CN">
                <a:ea typeface="宋体" panose="02010600030101010101" pitchFamily="2" charset="-122"/>
              </a:rPr>
              <a:t>undo log</a:t>
            </a:r>
            <a:endParaRPr lang="en-US" altLang="zh-CN">
              <a:ea typeface="宋体" panose="02010600030101010101" pitchFamily="2" charset="-122"/>
            </a:endParaRPr>
          </a:p>
          <a:p>
            <a:r>
              <a:rPr lang="en-US">
                <a:sym typeface="+mn-ea"/>
              </a:rPr>
              <a:t>2</a:t>
            </a:r>
            <a:r>
              <a:rPr lang="zh-CN" altLang="en-US">
                <a:ea typeface="宋体" panose="02010600030101010101" pitchFamily="2" charset="-122"/>
                <a:sym typeface="+mn-ea"/>
              </a:rPr>
              <a:t>）如果只包含</a:t>
            </a:r>
            <a:r>
              <a:rPr lang="en-US" altLang="zh-CN">
                <a:ea typeface="宋体" panose="02010600030101010101" pitchFamily="2" charset="-122"/>
                <a:sym typeface="+mn-ea"/>
              </a:rPr>
              <a:t>After Image</a:t>
            </a:r>
            <a:r>
              <a:rPr lang="zh-CN" altLang="en-US">
                <a:ea typeface="宋体" panose="02010600030101010101" pitchFamily="2" charset="-122"/>
                <a:sym typeface="+mn-ea"/>
              </a:rPr>
              <a:t>的值，它只能用于</a:t>
            </a:r>
            <a:r>
              <a:rPr lang="en-US" altLang="zh-CN">
                <a:ea typeface="宋体" panose="02010600030101010101" pitchFamily="2" charset="-122"/>
                <a:sym typeface="+mn-ea"/>
              </a:rPr>
              <a:t>‘</a:t>
            </a:r>
            <a:r>
              <a:rPr lang="zh-CN" altLang="en-US">
                <a:ea typeface="宋体" panose="02010600030101010101" pitchFamily="2" charset="-122"/>
                <a:sym typeface="+mn-ea"/>
              </a:rPr>
              <a:t>重现</a:t>
            </a:r>
            <a:r>
              <a:rPr lang="en-US" altLang="zh-CN">
                <a:ea typeface="宋体" panose="02010600030101010101" pitchFamily="2" charset="-122"/>
                <a:sym typeface="+mn-ea"/>
              </a:rPr>
              <a:t>’</a:t>
            </a:r>
            <a:r>
              <a:rPr lang="zh-CN" altLang="en-US">
                <a:ea typeface="宋体" panose="02010600030101010101" pitchFamily="2" charset="-122"/>
                <a:sym typeface="+mn-ea"/>
              </a:rPr>
              <a:t>对应更新操作的结果（相当于</a:t>
            </a:r>
            <a:r>
              <a:rPr lang="en-US" altLang="zh-CN">
                <a:ea typeface="宋体" panose="02010600030101010101" pitchFamily="2" charset="-122"/>
                <a:sym typeface="+mn-ea"/>
              </a:rPr>
              <a:t>redo</a:t>
            </a:r>
            <a:r>
              <a:rPr lang="zh-CN" altLang="en-US">
                <a:ea typeface="宋体" panose="02010600030101010101" pitchFamily="2" charset="-122"/>
                <a:sym typeface="+mn-ea"/>
              </a:rPr>
              <a:t>该更新操作），因而也被称为是</a:t>
            </a:r>
            <a:r>
              <a:rPr lang="en-US" altLang="zh-CN">
                <a:ea typeface="宋体" panose="02010600030101010101" pitchFamily="2" charset="-122"/>
                <a:sym typeface="+mn-ea"/>
              </a:rPr>
              <a:t>&lt;redo record&gt;</a:t>
            </a:r>
            <a:r>
              <a:rPr lang="zh-CN" altLang="en-US">
                <a:ea typeface="宋体" panose="02010600030101010101" pitchFamily="2" charset="-122"/>
                <a:sym typeface="+mn-ea"/>
              </a:rPr>
              <a:t>；由</a:t>
            </a:r>
            <a:r>
              <a:rPr lang="en-US" altLang="zh-CN">
                <a:ea typeface="宋体" panose="02010600030101010101" pitchFamily="2" charset="-122"/>
                <a:sym typeface="+mn-ea"/>
              </a:rPr>
              <a:t>&lt;redo record&gt;</a:t>
            </a:r>
            <a:r>
              <a:rPr lang="zh-CN" altLang="en-US">
                <a:ea typeface="宋体" panose="02010600030101010101" pitchFamily="2" charset="-122"/>
                <a:sym typeface="+mn-ea"/>
              </a:rPr>
              <a:t>构成的日志文件也被称为是</a:t>
            </a:r>
            <a:r>
              <a:rPr lang="en-US" altLang="zh-CN">
                <a:ea typeface="宋体" panose="02010600030101010101" pitchFamily="2" charset="-122"/>
                <a:sym typeface="+mn-ea"/>
              </a:rPr>
              <a:t>redo log</a:t>
            </a:r>
            <a:endParaRPr lang="en-US" altLang="zh-CN">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）如果同时包含</a:t>
            </a:r>
            <a:r>
              <a:rPr lang="en-US" altLang="zh-CN">
                <a:ea typeface="宋体" panose="02010600030101010101" pitchFamily="2" charset="-122"/>
                <a:sym typeface="+mn-ea"/>
              </a:rPr>
              <a:t>Before Image</a:t>
            </a:r>
            <a:r>
              <a:rPr lang="zh-CN" altLang="en-US">
                <a:ea typeface="宋体" panose="02010600030101010101" pitchFamily="2" charset="-122"/>
                <a:sym typeface="+mn-ea"/>
              </a:rPr>
              <a:t>和</a:t>
            </a:r>
            <a:r>
              <a:rPr lang="en-US" altLang="zh-CN">
                <a:ea typeface="宋体" panose="02010600030101010101" pitchFamily="2" charset="-122"/>
                <a:sym typeface="+mn-ea"/>
              </a:rPr>
              <a:t>After Image</a:t>
            </a:r>
            <a:r>
              <a:rPr lang="zh-CN" altLang="en-US">
                <a:ea typeface="宋体" panose="02010600030101010101" pitchFamily="2" charset="-122"/>
                <a:sym typeface="+mn-ea"/>
              </a:rPr>
              <a:t>，那么该</a:t>
            </a:r>
            <a:r>
              <a:rPr lang="en-US" altLang="zh-CN">
                <a:sym typeface="+mn-ea"/>
              </a:rPr>
              <a:t>&lt;update record&gt;</a:t>
            </a:r>
            <a:r>
              <a:rPr lang="zh-CN" altLang="en-US">
                <a:ea typeface="宋体" panose="02010600030101010101" pitchFamily="2" charset="-122"/>
                <a:sym typeface="+mn-ea"/>
              </a:rPr>
              <a:t>既可用于</a:t>
            </a:r>
            <a:r>
              <a:rPr lang="en-US" altLang="zh-CN">
                <a:ea typeface="宋体" panose="02010600030101010101" pitchFamily="2" charset="-122"/>
                <a:sym typeface="+mn-ea"/>
              </a:rPr>
              <a:t>undo</a:t>
            </a:r>
            <a:r>
              <a:rPr lang="zh-CN" altLang="en-US">
                <a:ea typeface="宋体" panose="02010600030101010101" pitchFamily="2" charset="-122"/>
                <a:sym typeface="+mn-ea"/>
              </a:rPr>
              <a:t>也可用于</a:t>
            </a:r>
            <a:r>
              <a:rPr lang="en-US" altLang="zh-CN">
                <a:ea typeface="宋体" panose="02010600030101010101" pitchFamily="2" charset="-122"/>
                <a:sym typeface="+mn-ea"/>
              </a:rPr>
              <a:t>redo</a:t>
            </a:r>
            <a:r>
              <a:rPr lang="zh-CN" altLang="en-US">
                <a:ea typeface="宋体" panose="02010600030101010101" pitchFamily="2" charset="-122"/>
                <a:sym typeface="+mn-ea"/>
              </a:rPr>
              <a:t>，由此构成的日志文件也被称为是联合的</a:t>
            </a:r>
            <a:r>
              <a:rPr lang="en-US" altLang="zh-CN">
                <a:ea typeface="宋体" panose="02010600030101010101" pitchFamily="2" charset="-122"/>
                <a:sym typeface="+mn-ea"/>
              </a:rPr>
              <a:t>undo/redo log</a:t>
            </a:r>
            <a:endParaRPr lang="en-US" altLang="zh-CN">
              <a:ea typeface="宋体" panose="02010600030101010101" pitchFamily="2" charset="-122"/>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需要扫描整个日志文件，以确定有哪些事务是没有结束日志</a:t>
            </a:r>
            <a:r>
              <a:rPr lang="en-US" altLang="zh-CN">
                <a:ea typeface="宋体" panose="02010600030101010101" pitchFamily="2" charset="-122"/>
              </a:rPr>
              <a:t>commit record</a:t>
            </a:r>
            <a:r>
              <a:rPr lang="zh-CN" altLang="en-US">
                <a:ea typeface="宋体" panose="02010600030101010101" pitchFamily="2" charset="-122"/>
              </a:rPr>
              <a:t>或</a:t>
            </a:r>
            <a:r>
              <a:rPr lang="en-US" altLang="zh-CN">
                <a:ea typeface="宋体" panose="02010600030101010101" pitchFamily="2" charset="-122"/>
              </a:rPr>
              <a:t>abort record</a:t>
            </a:r>
            <a:endParaRPr lang="en-US"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逆向扫描日志文件到最近创建的保存点</a:t>
            </a:r>
            <a:r>
              <a:rPr lang="en-US" altLang="zh-CN"/>
              <a:t>(checkpoint record)</a:t>
            </a:r>
            <a:r>
              <a:rPr lang="zh-CN" altLang="en-US">
                <a:ea typeface="宋体" panose="02010600030101010101" pitchFamily="2" charset="-122"/>
              </a:rPr>
              <a:t>，就可以搜集到所有被</a:t>
            </a:r>
            <a:r>
              <a:rPr lang="en-US" altLang="zh-CN">
                <a:ea typeface="宋体" panose="02010600030101010101" pitchFamily="2" charset="-122"/>
              </a:rPr>
              <a:t>crash</a:t>
            </a:r>
            <a:r>
              <a:rPr lang="zh-CN" altLang="en-US">
                <a:ea typeface="宋体" panose="02010600030101010101" pitchFamily="2" charset="-122"/>
              </a:rPr>
              <a:t>异常中止的事务集合</a:t>
            </a:r>
            <a:r>
              <a:rPr lang="en-US" altLang="zh-CN">
                <a:ea typeface="宋体" panose="02010600030101010101" pitchFamily="2" charset="-122"/>
              </a:rPr>
              <a:t>S</a:t>
            </a:r>
            <a:r>
              <a:rPr lang="zh-CN" altLang="en-US">
                <a:ea typeface="宋体" panose="02010600030101010101" pitchFamily="2" charset="-122"/>
              </a:rPr>
              <a:t>（系统</a:t>
            </a:r>
            <a:r>
              <a:rPr lang="en-US" altLang="zh-CN">
                <a:ea typeface="宋体" panose="02010600030101010101" pitchFamily="2" charset="-122"/>
              </a:rPr>
              <a:t>crash</a:t>
            </a:r>
            <a:r>
              <a:rPr lang="zh-CN" altLang="en-US">
                <a:ea typeface="宋体" panose="02010600030101010101" pitchFamily="2" charset="-122"/>
              </a:rPr>
              <a:t>时正在运行的事务），逆向扫描的终止条件是：找到集合</a:t>
            </a:r>
            <a:r>
              <a:rPr lang="en-US" altLang="zh-CN">
                <a:ea typeface="宋体" panose="02010600030101010101" pitchFamily="2" charset="-122"/>
              </a:rPr>
              <a:t>S</a:t>
            </a:r>
            <a:r>
              <a:rPr lang="zh-CN" altLang="en-US">
                <a:ea typeface="宋体" panose="02010600030101010101" pitchFamily="2" charset="-122"/>
              </a:rPr>
              <a:t>中所有事务的起点。</a:t>
            </a:r>
            <a:endParaRPr lang="zh-CN" altLang="en-US">
              <a:ea typeface="宋体" panose="02010600030101010101" pitchFamily="2" charset="-122"/>
            </a:endParaRPr>
          </a:p>
          <a:p>
            <a:r>
              <a:rPr lang="zh-CN" altLang="en-US">
                <a:ea typeface="宋体" panose="02010600030101010101" pitchFamily="2" charset="-122"/>
              </a:rPr>
              <a:t>在逆向扫描的过程中，将对集合</a:t>
            </a:r>
            <a:r>
              <a:rPr lang="en-US" altLang="zh-CN">
                <a:ea typeface="宋体" panose="02010600030101010101" pitchFamily="2" charset="-122"/>
              </a:rPr>
              <a:t>S</a:t>
            </a:r>
            <a:r>
              <a:rPr lang="zh-CN" altLang="en-US">
                <a:ea typeface="宋体" panose="02010600030101010101" pitchFamily="2" charset="-122"/>
              </a:rPr>
              <a:t>中每一个事务的每一条 </a:t>
            </a:r>
            <a:r>
              <a:rPr lang="en-US" altLang="zh-CN">
                <a:ea typeface="宋体" panose="02010600030101010101" pitchFamily="2" charset="-122"/>
              </a:rPr>
              <a:t>update log </a:t>
            </a:r>
            <a:r>
              <a:rPr lang="zh-CN" altLang="en-US">
                <a:ea typeface="宋体" panose="02010600030101010101" pitchFamily="2" charset="-122"/>
              </a:rPr>
              <a:t>进行 </a:t>
            </a:r>
            <a:r>
              <a:rPr lang="en-US" altLang="zh-CN">
                <a:ea typeface="宋体" panose="02010600030101010101" pitchFamily="2" charset="-122"/>
              </a:rPr>
              <a:t>undo </a:t>
            </a:r>
            <a:r>
              <a:rPr lang="zh-CN" altLang="en-US">
                <a:ea typeface="宋体" panose="02010600030101010101" pitchFamily="2" charset="-122"/>
              </a:rPr>
              <a:t>处理，从而完成</a:t>
            </a:r>
            <a:r>
              <a:rPr lang="en-US" altLang="zh-CN">
                <a:ea typeface="宋体" panose="02010600030101010101" pitchFamily="2" charset="-122"/>
              </a:rPr>
              <a:t>S</a:t>
            </a:r>
            <a:r>
              <a:rPr lang="zh-CN" altLang="en-US">
                <a:ea typeface="宋体" panose="02010600030101010101" pitchFamily="2" charset="-122"/>
              </a:rPr>
              <a:t>中所有事务的</a:t>
            </a:r>
            <a:r>
              <a:rPr lang="en-US" altLang="zh-CN">
                <a:ea typeface="宋体" panose="02010600030101010101" pitchFamily="2" charset="-122"/>
              </a:rPr>
              <a:t>abort/rollbackzhao</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latin typeface="Calibri" panose="020F0502020204030204" charset="0"/>
              </a:rPr>
              <a:t>①WHY? </a:t>
            </a:r>
            <a:r>
              <a:rPr lang="zh-CN" altLang="en-US">
                <a:latin typeface="Calibri" panose="020F0502020204030204" charset="0"/>
              </a:rPr>
              <a:t>表明这些事务在系统</a:t>
            </a:r>
            <a:r>
              <a:rPr lang="en-US" altLang="zh-CN">
                <a:latin typeface="Calibri" panose="020F0502020204030204" charset="0"/>
              </a:rPr>
              <a:t>crash</a:t>
            </a:r>
            <a:r>
              <a:rPr lang="zh-CN" altLang="en-US">
                <a:latin typeface="Calibri" panose="020F0502020204030204" charset="0"/>
              </a:rPr>
              <a:t>前已经运行结束，如果是</a:t>
            </a:r>
            <a:r>
              <a:rPr lang="en-US" altLang="zh-CN">
                <a:latin typeface="Calibri" panose="020F0502020204030204" charset="0"/>
              </a:rPr>
              <a:t>commit record</a:t>
            </a:r>
            <a:r>
              <a:rPr lang="zh-CN" altLang="en-US">
                <a:latin typeface="Calibri" panose="020F0502020204030204" charset="0"/>
                <a:ea typeface="宋体" panose="02010600030101010101" pitchFamily="2" charset="-122"/>
              </a:rPr>
              <a:t>，表明该事务的修改结果已经被持久化地写入到数据库中；如果是</a:t>
            </a:r>
            <a:r>
              <a:rPr lang="en-US" altLang="zh-CN">
                <a:latin typeface="Calibri" panose="020F0502020204030204" charset="0"/>
                <a:ea typeface="宋体" panose="02010600030101010101" pitchFamily="2" charset="-122"/>
              </a:rPr>
              <a:t>abort record</a:t>
            </a:r>
            <a:r>
              <a:rPr lang="zh-CN" altLang="en-US">
                <a:latin typeface="Calibri" panose="020F0502020204030204" charset="0"/>
                <a:ea typeface="宋体" panose="02010600030101010101" pitchFamily="2" charset="-122"/>
              </a:rPr>
              <a:t>，表明该事务在之前已经完成了</a:t>
            </a:r>
            <a:r>
              <a:rPr lang="en-US" altLang="zh-CN">
                <a:latin typeface="Calibri" panose="020F0502020204030204" charset="0"/>
                <a:ea typeface="宋体" panose="02010600030101010101" pitchFamily="2" charset="-122"/>
              </a:rPr>
              <a:t>undo</a:t>
            </a:r>
            <a:r>
              <a:rPr lang="zh-CN" altLang="en-US">
                <a:latin typeface="Calibri" panose="020F0502020204030204" charset="0"/>
                <a:ea typeface="宋体" panose="02010600030101010101" pitchFamily="2" charset="-122"/>
              </a:rPr>
              <a:t>处理。</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a:t>
            </a:r>
            <a:r>
              <a:rPr lang="zh-CN" altLang="en-US"/>
              <a:t>事务的原子性要求</a:t>
            </a:r>
            <a:r>
              <a:rPr lang="en-US" altLang="zh-CN"/>
              <a:t>write-ahead log</a:t>
            </a:r>
            <a:r>
              <a:rPr lang="zh-CN" altLang="en-US">
                <a:ea typeface="宋体" panose="02010600030101010101" pitchFamily="2" charset="-122"/>
              </a:rPr>
              <a:t>，即：在修改数据库中的数据元素之前，必须先将相关的更新日志写入数据库的日志。由于数据库中的数据和日志文件中的日志记录都有磁盘存储</a:t>
            </a:r>
            <a:r>
              <a:rPr lang="en-US" altLang="zh-CN">
                <a:ea typeface="宋体" panose="02010600030101010101" pitchFamily="2" charset="-122"/>
              </a:rPr>
              <a:t>(</a:t>
            </a:r>
            <a:r>
              <a:rPr lang="zh-CN" altLang="en-US">
                <a:ea typeface="宋体" panose="02010600030101010101" pitchFamily="2" charset="-122"/>
              </a:rPr>
              <a:t>持久性的</a:t>
            </a:r>
            <a:r>
              <a:rPr lang="en-US" altLang="zh-CN">
                <a:ea typeface="宋体" panose="02010600030101010101" pitchFamily="2" charset="-122"/>
              </a:rPr>
              <a:t>database disk</a:t>
            </a:r>
            <a:r>
              <a:rPr lang="zh-CN" altLang="en-US">
                <a:ea typeface="宋体" panose="02010600030101010101" pitchFamily="2" charset="-122"/>
              </a:rPr>
              <a:t>和</a:t>
            </a:r>
            <a:r>
              <a:rPr lang="en-US" altLang="zh-CN">
                <a:ea typeface="宋体" panose="02010600030101010101" pitchFamily="2" charset="-122"/>
              </a:rPr>
              <a:t>log disk)</a:t>
            </a:r>
            <a:r>
              <a:rPr lang="zh-CN" altLang="en-US">
                <a:ea typeface="宋体" panose="02010600030101010101" pitchFamily="2" charset="-122"/>
              </a:rPr>
              <a:t>和内存缓存</a:t>
            </a:r>
            <a:r>
              <a:rPr lang="en-US" altLang="zh-CN">
                <a:ea typeface="宋体" panose="02010600030101010101" pitchFamily="2" charset="-122"/>
              </a:rPr>
              <a:t>(</a:t>
            </a:r>
            <a:r>
              <a:rPr lang="zh-CN" altLang="en-US">
                <a:ea typeface="宋体" panose="02010600030101010101" pitchFamily="2" charset="-122"/>
              </a:rPr>
              <a:t>挥发性的</a:t>
            </a:r>
            <a:r>
              <a:rPr lang="en-US" altLang="zh-CN">
                <a:ea typeface="宋体" panose="02010600030101010101" pitchFamily="2" charset="-122"/>
              </a:rPr>
              <a:t>cache</a:t>
            </a:r>
            <a:r>
              <a:rPr lang="zh-CN" altLang="en-US">
                <a:ea typeface="宋体" panose="02010600030101010101" pitchFamily="2" charset="-122"/>
              </a:rPr>
              <a:t>和</a:t>
            </a:r>
            <a:r>
              <a:rPr lang="en-US" altLang="zh-CN">
                <a:ea typeface="宋体" panose="02010600030101010101" pitchFamily="2" charset="-122"/>
              </a:rPr>
              <a:t>log buffer)</a:t>
            </a:r>
            <a:r>
              <a:rPr lang="zh-CN" altLang="en-US">
                <a:ea typeface="宋体" panose="02010600030101010101" pitchFamily="2" charset="-122"/>
              </a:rPr>
              <a:t>，因此，在内存和磁盘两个层次上，都需要遵循</a:t>
            </a:r>
            <a:r>
              <a:rPr lang="en-US" altLang="zh-CN">
                <a:ea typeface="宋体" panose="02010600030101010101" pitchFamily="2" charset="-122"/>
              </a:rPr>
              <a:t>‘</a:t>
            </a:r>
            <a:r>
              <a:rPr lang="zh-CN" altLang="en-US">
                <a:ea typeface="宋体" panose="02010600030101010101" pitchFamily="2" charset="-122"/>
              </a:rPr>
              <a:t>日志优先</a:t>
            </a:r>
            <a:r>
              <a:rPr lang="en-US" altLang="zh-CN">
                <a:ea typeface="宋体" panose="02010600030101010101" pitchFamily="2" charset="-122"/>
              </a:rPr>
              <a:t>’</a:t>
            </a:r>
            <a:r>
              <a:rPr lang="zh-CN" altLang="en-US">
                <a:ea typeface="宋体" panose="02010600030101010101" pitchFamily="2" charset="-122"/>
              </a:rPr>
              <a:t>原则，即：</a:t>
            </a:r>
            <a:endParaRPr lang="zh-CN" altLang="en-US">
              <a:ea typeface="宋体" panose="02010600030101010101" pitchFamily="2" charset="-122"/>
            </a:endParaRPr>
          </a:p>
          <a:p>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）在修改</a:t>
            </a:r>
            <a:r>
              <a:rPr lang="en-US" altLang="zh-CN">
                <a:ea typeface="宋体" panose="02010600030101010101" pitchFamily="2" charset="-122"/>
              </a:rPr>
              <a:t>cache</a:t>
            </a:r>
            <a:r>
              <a:rPr lang="zh-CN" altLang="en-US">
                <a:ea typeface="宋体" panose="02010600030101010101" pitchFamily="2" charset="-122"/>
              </a:rPr>
              <a:t>中的数据库元素之前，首先必须先将相关的更新日志写入</a:t>
            </a:r>
            <a:r>
              <a:rPr lang="en-US" altLang="zh-CN">
                <a:ea typeface="宋体" panose="02010600030101010101" pitchFamily="2" charset="-122"/>
              </a:rPr>
              <a:t>log buffer</a:t>
            </a:r>
            <a:endParaRPr lang="en-US" altLang="zh-CN">
              <a:ea typeface="宋体" panose="02010600030101010101" pitchFamily="2" charset="-122"/>
            </a:endParaRPr>
          </a:p>
          <a:p>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）在将</a:t>
            </a:r>
            <a:r>
              <a:rPr lang="en-US" altLang="zh-CN">
                <a:ea typeface="宋体" panose="02010600030101010101" pitchFamily="2" charset="-122"/>
              </a:rPr>
              <a:t>cache</a:t>
            </a:r>
            <a:r>
              <a:rPr lang="zh-CN" altLang="en-US">
                <a:ea typeface="宋体" panose="02010600030101010101" pitchFamily="2" charset="-122"/>
              </a:rPr>
              <a:t>中的修改结果写入数据库的磁盘</a:t>
            </a:r>
            <a:r>
              <a:rPr lang="en-US" altLang="zh-CN">
                <a:ea typeface="宋体" panose="02010600030101010101" pitchFamily="2" charset="-122"/>
              </a:rPr>
              <a:t>(database disk)</a:t>
            </a:r>
            <a:r>
              <a:rPr lang="zh-CN" altLang="en-US">
                <a:ea typeface="宋体" panose="02010600030101010101" pitchFamily="2" charset="-122"/>
              </a:rPr>
              <a:t>之前，首先必须保证跟这一次的数据库磁盘写操作相关的所有更新日志都已经被写入到日志的磁盘</a:t>
            </a:r>
            <a:r>
              <a:rPr lang="en-US" altLang="zh-CN">
                <a:ea typeface="宋体" panose="02010600030101010101" pitchFamily="2" charset="-122"/>
              </a:rPr>
              <a:t>(log disk)</a:t>
            </a:r>
            <a:endParaRPr lang="en-US" altLang="zh-CN">
              <a:ea typeface="宋体" panose="02010600030101010101" pitchFamily="2" charset="-122"/>
            </a:endParaRPr>
          </a:p>
          <a:p>
            <a:r>
              <a:rPr lang="zh-CN" altLang="en-US">
                <a:ea typeface="宋体" panose="02010600030101010101" pitchFamily="2" charset="-122"/>
              </a:rPr>
              <a:t>数据库磁盘、日志磁盘通常也被称为数据库的数据文件、日志文件。</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二、在我们目前介绍的日志文件中，只有</a:t>
            </a:r>
            <a:r>
              <a:rPr lang="en-US" altLang="zh-CN">
                <a:ea typeface="宋体" panose="02010600030101010101" pitchFamily="2" charset="-122"/>
              </a:rPr>
              <a:t>before image</a:t>
            </a:r>
            <a:r>
              <a:rPr lang="zh-CN" altLang="en-US">
                <a:ea typeface="宋体" panose="02010600030101010101" pitchFamily="2" charset="-122"/>
              </a:rPr>
              <a:t>值，这就要求在进行事务提交时，必须确保该事务的所有更新结果都已经被持久化地写入到数据库的磁盘中，之后才能在日志中插入该事务的提交日志</a:t>
            </a:r>
            <a:r>
              <a:rPr lang="en-US" altLang="zh-CN">
                <a:ea typeface="宋体" panose="02010600030101010101" pitchFamily="2" charset="-122"/>
              </a:rPr>
              <a:t>commit record</a:t>
            </a:r>
            <a:r>
              <a:rPr lang="zh-CN" altLang="en-US">
                <a:ea typeface="宋体" panose="02010600030101010101" pitchFamily="2" charset="-122"/>
              </a:rPr>
              <a:t>，从而实现</a:t>
            </a:r>
            <a:r>
              <a:rPr lang="en-US" altLang="zh-CN">
                <a:ea typeface="宋体" panose="02010600030101010101" pitchFamily="2" charset="-122"/>
              </a:rPr>
              <a:t>zhi</a:t>
            </a:r>
            <a:r>
              <a:rPr lang="zh-CN" altLang="en-US">
                <a:ea typeface="宋体" panose="02010600030101010101" pitchFamily="2" charset="-122"/>
              </a:rPr>
              <a:t>事务执行结果的持久化。</a:t>
            </a:r>
            <a:endParaRPr lang="en-US" altLang="zh-CN">
              <a:ea typeface="宋体" panose="02010600030101010101" pitchFamily="2" charset="-122"/>
            </a:endParaRPr>
          </a:p>
          <a:p>
            <a:r>
              <a:rPr lang="zh-CN" altLang="en-US">
                <a:ea typeface="宋体" panose="02010600030101010101" pitchFamily="2" charset="-122"/>
              </a:rPr>
              <a:t>只有当一个事务的提交日志</a:t>
            </a:r>
            <a:r>
              <a:rPr lang="en-US" altLang="zh-CN">
                <a:ea typeface="宋体" panose="02010600030101010101" pitchFamily="2" charset="-122"/>
              </a:rPr>
              <a:t>commit record</a:t>
            </a:r>
            <a:r>
              <a:rPr lang="zh-CN" altLang="en-US">
                <a:ea typeface="宋体" panose="02010600030101010101" pitchFamily="2" charset="-122"/>
              </a:rPr>
              <a:t>被持久化地写入到日志磁盘中后，才标志着该事务被成功提交。</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三、上述两点要求，导致事务执行与提交的代价比较高，因此需要有新的实现机制。</a:t>
            </a:r>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Forced Write</a:t>
            </a:r>
            <a:r>
              <a:rPr lang="zh-CN" altLang="en-US">
                <a:ea typeface="宋体" panose="02010600030101010101" pitchFamily="2" charset="-122"/>
              </a:rPr>
              <a:t>：要求将修改结果写入磁盘（可</a:t>
            </a:r>
            <a:r>
              <a:rPr lang="en-US" altLang="zh-CN">
                <a:ea typeface="宋体" panose="02010600030101010101" pitchFamily="2" charset="-122"/>
              </a:rPr>
              <a:t>undo</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Unforced Write</a:t>
            </a:r>
            <a:r>
              <a:rPr lang="zh-CN" altLang="en-US">
                <a:ea typeface="宋体" panose="02010600030101010101" pitchFamily="2" charset="-122"/>
              </a:rPr>
              <a:t>：只要求在</a:t>
            </a:r>
            <a:r>
              <a:rPr lang="en-US" altLang="zh-CN">
                <a:ea typeface="宋体" panose="02010600030101010101" pitchFamily="2" charset="-122"/>
              </a:rPr>
              <a:t>cache</a:t>
            </a:r>
            <a:r>
              <a:rPr lang="zh-CN" altLang="en-US">
                <a:ea typeface="宋体" panose="02010600030101010101" pitchFamily="2" charset="-122"/>
              </a:rPr>
              <a:t>或</a:t>
            </a:r>
            <a:r>
              <a:rPr lang="en-US" altLang="zh-CN">
                <a:ea typeface="宋体" panose="02010600030101010101" pitchFamily="2" charset="-122"/>
              </a:rPr>
              <a:t>log buffer</a:t>
            </a:r>
            <a:r>
              <a:rPr lang="zh-CN" altLang="en-US">
                <a:ea typeface="宋体" panose="02010600030101010101" pitchFamily="2" charset="-122"/>
              </a:rPr>
              <a:t>中完成写操作（当系统</a:t>
            </a:r>
            <a:r>
              <a:rPr lang="en-US" altLang="zh-CN">
                <a:ea typeface="宋体" panose="02010600030101010101" pitchFamily="2" charset="-122"/>
              </a:rPr>
              <a:t>crash</a:t>
            </a:r>
            <a:r>
              <a:rPr lang="zh-CN" altLang="en-US">
                <a:ea typeface="宋体" panose="02010600030101010101" pitchFamily="2" charset="-122"/>
              </a:rPr>
              <a:t>时，不保证可</a:t>
            </a:r>
            <a:r>
              <a:rPr lang="en-US" altLang="zh-CN">
                <a:ea typeface="宋体" panose="02010600030101010101" pitchFamily="2" charset="-122"/>
              </a:rPr>
              <a:t>undo</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不管采用何种类型的日志，都必须遵循</a:t>
            </a:r>
            <a:r>
              <a:rPr lang="en-US" altLang="zh-CN"/>
              <a:t>‘</a:t>
            </a:r>
            <a:r>
              <a:rPr lang="zh-CN" altLang="en-US"/>
              <a:t>日志记载优先</a:t>
            </a:r>
            <a:r>
              <a:rPr lang="en-US" altLang="zh-CN"/>
              <a:t>’</a:t>
            </a:r>
            <a:r>
              <a:rPr lang="zh-CN" altLang="en-US"/>
              <a:t>的原则 </a:t>
            </a:r>
            <a:r>
              <a:rPr lang="en-US" altLang="zh-CN"/>
              <a:t>(Write-Ahead Property)</a:t>
            </a:r>
            <a:r>
              <a:rPr lang="zh-CN" altLang="en-US">
                <a:ea typeface="宋体" panose="02010600030101010101" pitchFamily="2" charset="-122"/>
              </a:rPr>
              <a:t>，这是实现事务的原子性的根本保证之一。</a:t>
            </a:r>
            <a:endParaRPr lang="zh-CN" altLang="en-US">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a:t>
            </a:r>
            <a:r>
              <a:rPr lang="en-US" altLang="zh-CN"/>
              <a:t>2</a:t>
            </a:r>
            <a:r>
              <a:rPr lang="zh-CN" altLang="en-US"/>
              <a:t>是就</a:t>
            </a:r>
            <a:r>
              <a:rPr lang="en-US" altLang="zh-CN"/>
              <a:t>undo</a:t>
            </a:r>
            <a:r>
              <a:rPr lang="zh-CN" altLang="en-US"/>
              <a:t>日志来讨论持久性的实现问题。因为在</a:t>
            </a:r>
            <a:r>
              <a:rPr lang="en-US" altLang="zh-CN"/>
              <a:t>undo</a:t>
            </a:r>
            <a:r>
              <a:rPr lang="zh-CN" altLang="en-US"/>
              <a:t>日志中没有</a:t>
            </a:r>
            <a:r>
              <a:rPr lang="en-US" altLang="zh-CN"/>
              <a:t>after image</a:t>
            </a:r>
            <a:r>
              <a:rPr lang="zh-CN" altLang="en-US">
                <a:ea typeface="宋体" panose="02010600030101010101" pitchFamily="2" charset="-122"/>
              </a:rPr>
              <a:t>，因而要求在提交一个事务时，必须先将其所有修改结果持久化地写入数据库的磁盘中，所以才有了本页给出的</a:t>
            </a:r>
            <a:r>
              <a:rPr lang="en-US" altLang="zh-CN">
                <a:ea typeface="宋体" panose="02010600030101010101" pitchFamily="2" charset="-122"/>
              </a:rPr>
              <a:t>solution.</a:t>
            </a:r>
            <a:endParaRPr lang="en-US" altLang="zh-CN">
              <a:ea typeface="宋体" panose="02010600030101010101" pitchFamily="2" charset="-122"/>
            </a:endParaRPr>
          </a:p>
          <a:p>
            <a:r>
              <a:rPr lang="zh-CN" altLang="en-US">
                <a:ea typeface="宋体" panose="02010600030101010101" pitchFamily="2" charset="-122"/>
              </a:rPr>
              <a:t>事实上，在采用</a:t>
            </a:r>
            <a:r>
              <a:rPr lang="en-US" altLang="zh-CN">
                <a:ea typeface="宋体" panose="02010600030101010101" pitchFamily="2" charset="-122"/>
              </a:rPr>
              <a:t>undo</a:t>
            </a:r>
            <a:r>
              <a:rPr lang="zh-CN" altLang="en-US">
                <a:ea typeface="宋体" panose="02010600030101010101" pitchFamily="2" charset="-122"/>
              </a:rPr>
              <a:t>日志的事务实现中，一个事务的提交处理流程如下：</a:t>
            </a:r>
            <a:endParaRPr lang="zh-CN" altLang="en-US">
              <a:ea typeface="宋体" panose="02010600030101010101" pitchFamily="2" charset="-122"/>
            </a:endParaRPr>
          </a:p>
          <a:p>
            <a:r>
              <a:rPr lang="en-US" altLang="zh-CN">
                <a:ea typeface="宋体" panose="02010600030101010101" pitchFamily="2" charset="-122"/>
              </a:rPr>
              <a:t>1</a:t>
            </a:r>
            <a:r>
              <a:rPr lang="zh-CN" altLang="en-US">
                <a:ea typeface="宋体" panose="02010600030101010101" pitchFamily="2" charset="-122"/>
              </a:rPr>
              <a:t>）一个事务被成功提交的标志是：将该事务的提交日志</a:t>
            </a:r>
            <a:r>
              <a:rPr lang="en-US" altLang="zh-CN">
                <a:ea typeface="宋体" panose="02010600030101010101" pitchFamily="2" charset="-122"/>
              </a:rPr>
              <a:t>(commit record)</a:t>
            </a:r>
            <a:r>
              <a:rPr lang="zh-CN" altLang="en-US">
                <a:ea typeface="宋体" panose="02010600030101010101" pitchFamily="2" charset="-122"/>
              </a:rPr>
              <a:t>持久化地写入到日志磁盘中（分两步：</a:t>
            </a:r>
            <a:r>
              <a:rPr lang="zh-CN" altLang="en-US">
                <a:latin typeface="Calibri" panose="020F0502020204030204" charset="0"/>
                <a:ea typeface="宋体" panose="02010600030101010101" pitchFamily="2" charset="-122"/>
              </a:rPr>
              <a:t>①将</a:t>
            </a:r>
            <a:r>
              <a:rPr lang="en-US" altLang="zh-CN">
                <a:latin typeface="Calibri" panose="020F0502020204030204" charset="0"/>
                <a:ea typeface="宋体" panose="02010600030101010101" pitchFamily="2" charset="-122"/>
              </a:rPr>
              <a:t>commit record</a:t>
            </a:r>
            <a:r>
              <a:rPr lang="zh-CN" altLang="en-US">
                <a:latin typeface="Calibri" panose="020F0502020204030204" charset="0"/>
                <a:ea typeface="宋体" panose="02010600030101010101" pitchFamily="2" charset="-122"/>
              </a:rPr>
              <a:t>写入</a:t>
            </a:r>
            <a:r>
              <a:rPr lang="en-US" altLang="zh-CN">
                <a:latin typeface="Calibri" panose="020F0502020204030204" charset="0"/>
                <a:ea typeface="宋体" panose="02010600030101010101" pitchFamily="2" charset="-122"/>
              </a:rPr>
              <a:t>log buffer</a:t>
            </a:r>
            <a:r>
              <a:rPr lang="zh-CN" altLang="en-US">
                <a:latin typeface="Calibri" panose="020F0502020204030204" charset="0"/>
                <a:ea typeface="宋体" panose="02010600030101010101" pitchFamily="2" charset="-122"/>
              </a:rPr>
              <a:t>中；②</a:t>
            </a:r>
            <a:r>
              <a:rPr lang="en-US" altLang="zh-CN">
                <a:latin typeface="Calibri" panose="020F0502020204030204" charset="0"/>
                <a:ea typeface="宋体" panose="02010600030101010101" pitchFamily="2" charset="-122"/>
              </a:rPr>
              <a:t>force log buffer.</a:t>
            </a:r>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）为了实现上述目标</a:t>
            </a:r>
            <a:r>
              <a:rPr lang="en-US" altLang="zh-CN">
                <a:latin typeface="Calibri" panose="020F0502020204030204" charset="0"/>
                <a:ea typeface="宋体" panose="02010600030101010101" pitchFamily="2" charset="-122"/>
              </a:rPr>
              <a:t>1</a:t>
            </a:r>
            <a:r>
              <a:rPr lang="zh-CN" altLang="en-US">
                <a:latin typeface="Calibri" panose="020F0502020204030204" charset="0"/>
                <a:ea typeface="宋体" panose="02010600030101010101" pitchFamily="2" charset="-122"/>
              </a:rPr>
              <a:t>）</a:t>
            </a:r>
            <a:r>
              <a:rPr lang="zh-CN" altLang="en-US">
                <a:latin typeface="Calibri" panose="020F0502020204030204" charset="0"/>
                <a:ea typeface="宋体" panose="02010600030101010101" pitchFamily="2" charset="-122"/>
              </a:rPr>
              <a:t>，首先需要将该事务的所有修改结果写入数据库的磁盘（即：实现事务更新结果的持久化）</a:t>
            </a:r>
            <a:endParaRPr lang="zh-CN" altLang="en-US">
              <a:latin typeface="Calibri" panose="020F0502020204030204" charset="0"/>
              <a:ea typeface="宋体" panose="02010600030101010101" pitchFamily="2" charset="-122"/>
            </a:endParaRPr>
          </a:p>
          <a:p>
            <a:r>
              <a:rPr lang="en-US" altLang="zh-CN">
                <a:latin typeface="Calibri" panose="020F0502020204030204" charset="0"/>
                <a:ea typeface="宋体" panose="02010600030101010101" pitchFamily="2" charset="-122"/>
              </a:rPr>
              <a:t>3</a:t>
            </a:r>
            <a:r>
              <a:rPr lang="zh-CN" altLang="en-US">
                <a:latin typeface="Calibri" panose="020F0502020204030204" charset="0"/>
                <a:ea typeface="宋体" panose="02010600030101010101" pitchFamily="2" charset="-122"/>
              </a:rPr>
              <a:t>）为了实现上述的目标</a:t>
            </a:r>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），需要确保跟这一个事务相关的所有更新日志</a:t>
            </a:r>
            <a:r>
              <a:rPr lang="en-US" altLang="zh-CN">
                <a:latin typeface="Calibri" panose="020F0502020204030204" charset="0"/>
                <a:ea typeface="宋体" panose="02010600030101010101" pitchFamily="2" charset="-122"/>
              </a:rPr>
              <a:t>update record</a:t>
            </a:r>
            <a:r>
              <a:rPr lang="zh-CN" altLang="en-US">
                <a:latin typeface="Calibri" panose="020F0502020204030204" charset="0"/>
                <a:ea typeface="宋体" panose="02010600030101010101" pitchFamily="2" charset="-122"/>
              </a:rPr>
              <a:t>先被写入日志文件的磁盘（即：确保 </a:t>
            </a:r>
            <a:r>
              <a:rPr lang="en-US" altLang="zh-CN">
                <a:latin typeface="Calibri" panose="020F0502020204030204" charset="0"/>
                <a:ea typeface="宋体" panose="02010600030101010101" pitchFamily="2" charset="-122"/>
              </a:rPr>
              <a:t>2</a:t>
            </a:r>
            <a:r>
              <a:rPr lang="zh-CN" altLang="en-US">
                <a:latin typeface="Calibri" panose="020F0502020204030204" charset="0"/>
                <a:ea typeface="宋体" panose="02010600030101010101" pitchFamily="2" charset="-122"/>
              </a:rPr>
              <a:t>）中的数据库磁盘写 满足日志的</a:t>
            </a:r>
            <a:r>
              <a:rPr lang="en-US" altLang="zh-CN">
                <a:latin typeface="Calibri" panose="020F0502020204030204" charset="0"/>
                <a:ea typeface="宋体" panose="02010600030101010101" pitchFamily="2" charset="-122"/>
              </a:rPr>
              <a:t>Write-Ahead Property</a:t>
            </a:r>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a:p>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但是，本页给出的解决方案，实现成本较高，需要有新的解决办法。</a:t>
            </a:r>
            <a:endParaRPr lang="zh-CN" altLang="en-US">
              <a:latin typeface="Calibri" panose="020F050202020403020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a:t>
            </a:r>
            <a:r>
              <a:rPr lang="zh-CN" altLang="en-US">
                <a:ea typeface="宋体" panose="02010600030101010101" pitchFamily="2" charset="-122"/>
              </a:rPr>
              <a:t>、</a:t>
            </a:r>
            <a:r>
              <a:rPr lang="en-US" altLang="zh-CN">
                <a:ea typeface="宋体" panose="02010600030101010101" pitchFamily="2" charset="-122"/>
              </a:rPr>
              <a:t>force the log buffer</a:t>
            </a:r>
            <a:endParaRPr lang="en-US" altLang="zh-CN">
              <a:ea typeface="宋体" panose="02010600030101010101" pitchFamily="2" charset="-122"/>
            </a:endParaRPr>
          </a:p>
          <a:p>
            <a:r>
              <a:rPr lang="en-US" altLang="zh-CN">
                <a:ea typeface="宋体" panose="02010600030101010101" pitchFamily="2" charset="-122"/>
              </a:rPr>
              <a:t>2</a:t>
            </a:r>
            <a:r>
              <a:rPr lang="zh-CN" altLang="en-US">
                <a:ea typeface="宋体" panose="02010600030101010101" pitchFamily="2" charset="-122"/>
              </a:rPr>
              <a:t>、系统需要标记，有哪些</a:t>
            </a:r>
            <a:r>
              <a:rPr lang="en-US" altLang="zh-CN">
                <a:ea typeface="宋体" panose="02010600030101010101" pitchFamily="2" charset="-122"/>
              </a:rPr>
              <a:t>cache page</a:t>
            </a:r>
            <a:r>
              <a:rPr lang="zh-CN" altLang="en-US">
                <a:ea typeface="宋体" panose="02010600030101010101" pitchFamily="2" charset="-122"/>
              </a:rPr>
              <a:t>是被事务</a:t>
            </a:r>
            <a:r>
              <a:rPr lang="en-US" altLang="zh-CN">
                <a:ea typeface="宋体" panose="02010600030101010101" pitchFamily="2" charset="-122"/>
              </a:rPr>
              <a:t>T</a:t>
            </a:r>
            <a:r>
              <a:rPr lang="zh-CN" altLang="en-US">
                <a:ea typeface="宋体" panose="02010600030101010101" pitchFamily="2" charset="-122"/>
              </a:rPr>
              <a:t>修改过的</a:t>
            </a:r>
            <a:endParaRPr lang="zh-CN" altLang="en-US">
              <a:ea typeface="宋体" panose="02010600030101010101" pitchFamily="2" charset="-122"/>
            </a:endParaRPr>
          </a:p>
          <a:p>
            <a:r>
              <a:rPr lang="en-US" altLang="zh-CN">
                <a:ea typeface="宋体" panose="02010600030101010101" pitchFamily="2" charset="-122"/>
              </a:rPr>
              <a:t>3</a:t>
            </a:r>
            <a:r>
              <a:rPr lang="zh-CN" altLang="en-US">
                <a:ea typeface="宋体" panose="02010600030101010101" pitchFamily="2" charset="-122"/>
              </a:rPr>
              <a:t>、在日志中写入</a:t>
            </a:r>
            <a:r>
              <a:rPr lang="en-US" altLang="zh-CN">
                <a:ea typeface="宋体" panose="02010600030101010101" pitchFamily="2" charset="-122"/>
              </a:rPr>
              <a:t>&lt;commit T&gt; </a:t>
            </a:r>
            <a:r>
              <a:rPr lang="zh-CN" altLang="en-US">
                <a:ea typeface="宋体" panose="02010600030101010101" pitchFamily="2" charset="-122"/>
              </a:rPr>
              <a:t>并立即 </a:t>
            </a:r>
            <a:r>
              <a:rPr lang="en-US" altLang="zh-CN">
                <a:ea typeface="宋体" panose="02010600030101010101" pitchFamily="2" charset="-122"/>
              </a:rPr>
              <a:t>force the log buffer</a:t>
            </a:r>
            <a:r>
              <a:rPr lang="zh-CN" altLang="en-US">
                <a:ea typeface="宋体" panose="02010600030101010101" pitchFamily="2" charset="-122"/>
              </a:rPr>
              <a:t>，确保</a:t>
            </a:r>
            <a:r>
              <a:rPr lang="en-US" altLang="zh-CN">
                <a:ea typeface="宋体" panose="02010600030101010101" pitchFamily="2" charset="-122"/>
              </a:rPr>
              <a:t>&lt;commit T&gt;</a:t>
            </a:r>
            <a:r>
              <a:rPr lang="zh-CN" altLang="en-US">
                <a:ea typeface="宋体" panose="02010600030101010101" pitchFamily="2" charset="-122"/>
              </a:rPr>
              <a:t>记录的持久化（真正实现事务</a:t>
            </a:r>
            <a:r>
              <a:rPr lang="en-US" altLang="zh-CN">
                <a:ea typeface="宋体" panose="02010600030101010101" pitchFamily="2" charset="-122"/>
              </a:rPr>
              <a:t>T</a:t>
            </a:r>
            <a:r>
              <a:rPr lang="zh-CN" altLang="en-US">
                <a:ea typeface="宋体" panose="02010600030101010101" pitchFamily="2" charset="-122"/>
              </a:rPr>
              <a:t>的提交）</a:t>
            </a:r>
            <a:endParaRPr lang="zh-CN" altLang="en-US">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每一条日志记录的首个字段是 </a:t>
            </a:r>
            <a:r>
              <a:rPr lang="en-US" altLang="zh-CN"/>
              <a:t>'</a:t>
            </a:r>
            <a:r>
              <a:rPr lang="zh-CN" altLang="en-US"/>
              <a:t>日志的类型</a:t>
            </a:r>
            <a:r>
              <a:rPr lang="en-US" altLang="zh-CN"/>
              <a:t>'</a:t>
            </a:r>
            <a:r>
              <a:rPr lang="zh-CN" altLang="en-US">
                <a:ea typeface="宋体" panose="02010600030101010101" pitchFamily="2" charset="-122"/>
              </a:rPr>
              <a:t>，可以根据 </a:t>
            </a:r>
            <a:r>
              <a:rPr lang="en-US" altLang="zh-CN">
                <a:ea typeface="宋体" panose="02010600030101010101" pitchFamily="2" charset="-122"/>
              </a:rPr>
              <a:t>'</a:t>
            </a:r>
            <a:r>
              <a:rPr lang="zh-CN" altLang="en-US">
                <a:ea typeface="宋体" panose="02010600030101010101" pitchFamily="2" charset="-122"/>
              </a:rPr>
              <a:t>类型</a:t>
            </a:r>
            <a:r>
              <a:rPr lang="en-US" altLang="zh-CN">
                <a:ea typeface="宋体" panose="02010600030101010101" pitchFamily="2" charset="-122"/>
              </a:rPr>
              <a:t>' </a:t>
            </a:r>
            <a:r>
              <a:rPr lang="zh-CN" altLang="en-US">
                <a:ea typeface="宋体" panose="02010600030101010101" pitchFamily="2" charset="-122"/>
              </a:rPr>
              <a:t>来确定该条日志的 </a:t>
            </a:r>
            <a:r>
              <a:rPr lang="en-US" altLang="zh-CN">
                <a:ea typeface="宋体" panose="02010600030101010101" pitchFamily="2" charset="-122"/>
              </a:rPr>
              <a:t>'</a:t>
            </a:r>
            <a:r>
              <a:rPr lang="zh-CN" altLang="en-US">
                <a:ea typeface="宋体" panose="02010600030101010101" pitchFamily="2" charset="-122"/>
              </a:rPr>
              <a:t>记录型</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为了提高事务提交的执行效率，可以允许事务的更新结果暂留在</a:t>
            </a:r>
            <a:r>
              <a:rPr lang="en-US" altLang="zh-CN"/>
              <a:t>cache</a:t>
            </a:r>
            <a:r>
              <a:rPr lang="zh-CN" altLang="en-US"/>
              <a:t>中且不影响事务的提交，这就需要在日志中添加</a:t>
            </a:r>
            <a:r>
              <a:rPr lang="en-US" altLang="zh-CN"/>
              <a:t>after image</a:t>
            </a:r>
            <a:r>
              <a:rPr lang="zh-CN" altLang="en-US">
                <a:ea typeface="宋体" panose="02010600030101010101" pitchFamily="2" charset="-122"/>
              </a:rPr>
              <a:t>。只要确保事务的</a:t>
            </a:r>
            <a:r>
              <a:rPr lang="en-US" altLang="zh-CN">
                <a:ea typeface="宋体" panose="02010600030101010101" pitchFamily="2" charset="-122"/>
              </a:rPr>
              <a:t>update record</a:t>
            </a:r>
            <a:r>
              <a:rPr lang="zh-CN" altLang="en-US">
                <a:ea typeface="宋体" panose="02010600030101010101" pitchFamily="2" charset="-122"/>
              </a:rPr>
              <a:t>被持久化地写入日志磁盘，就可以保证已提交事务的执行结果的持久化。</a:t>
            </a:r>
            <a:endParaRPr lang="zh-CN" altLang="en-US">
              <a:ea typeface="宋体" panose="02010600030101010101" pitchFamily="2" charset="-122"/>
            </a:endParaRPr>
          </a:p>
          <a:p>
            <a:r>
              <a:rPr lang="zh-CN" altLang="en-US">
                <a:ea typeface="宋体" panose="02010600030101010101" pitchFamily="2" charset="-122"/>
              </a:rPr>
              <a:t>而日志的磁盘写（即 </a:t>
            </a:r>
            <a:r>
              <a:rPr lang="en-US" altLang="zh-CN">
                <a:ea typeface="宋体" panose="02010600030101010101" pitchFamily="2" charset="-122"/>
              </a:rPr>
              <a:t>force log buffer</a:t>
            </a:r>
            <a:r>
              <a:rPr lang="zh-CN" altLang="en-US">
                <a:ea typeface="宋体" panose="02010600030101010101" pitchFamily="2" charset="-122"/>
              </a:rPr>
              <a:t>）则是一个会经常发生的操作！！！</a:t>
            </a:r>
            <a:r>
              <a:rPr lang="en-US" altLang="zh-CN">
                <a:ea typeface="宋体" panose="02010600030101010101" pitchFamily="2" charset="-122"/>
              </a:rPr>
              <a:t>zhi</a:t>
            </a:r>
            <a:endParaRPr lang="en-US"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这里不需要立即</a:t>
            </a:r>
            <a:r>
              <a:rPr lang="zh-CN" altLang="en-US"/>
              <a:t>对 </a:t>
            </a:r>
            <a:r>
              <a:rPr lang="en-US" altLang="zh-CN"/>
              <a:t>database cache </a:t>
            </a:r>
            <a:r>
              <a:rPr lang="zh-CN" altLang="en-US"/>
              <a:t>执行任何数据库磁盘写操作 ！</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步骤</a:t>
            </a:r>
            <a:r>
              <a:rPr lang="zh-CN" altLang="en-US">
                <a:latin typeface="Calibri" panose="020F0502020204030204" charset="0"/>
              </a:rPr>
              <a:t>②</a:t>
            </a:r>
            <a:r>
              <a:rPr lang="en-US" altLang="zh-CN">
                <a:latin typeface="Calibri" panose="020F0502020204030204" charset="0"/>
              </a:rPr>
              <a:t>force log buffer</a:t>
            </a:r>
            <a:r>
              <a:rPr lang="zh-CN" altLang="en-US">
                <a:latin typeface="Calibri" panose="020F0502020204030204" charset="0"/>
              </a:rPr>
              <a:t>执行完之后的结果，与事务</a:t>
            </a:r>
            <a:r>
              <a:rPr lang="en-US" altLang="zh-CN">
                <a:latin typeface="Calibri" panose="020F0502020204030204" charset="0"/>
              </a:rPr>
              <a:t>T</a:t>
            </a:r>
            <a:r>
              <a:rPr lang="zh-CN" altLang="en-US">
                <a:latin typeface="Calibri" panose="020F0502020204030204" charset="0"/>
              </a:rPr>
              <a:t>有关的所有日志（包括</a:t>
            </a:r>
            <a:r>
              <a:rPr lang="en-US" altLang="zh-CN">
                <a:latin typeface="Calibri" panose="020F0502020204030204" charset="0"/>
              </a:rPr>
              <a:t>update record, commit record</a:t>
            </a:r>
            <a:r>
              <a:rPr lang="zh-CN" altLang="en-US">
                <a:latin typeface="Calibri" panose="020F0502020204030204" charset="0"/>
                <a:ea typeface="宋体" panose="02010600030101010101" pitchFamily="2" charset="-122"/>
              </a:rPr>
              <a:t>）都已经被写入到日志的磁盘中。其</a:t>
            </a:r>
            <a:r>
              <a:rPr lang="en-US" altLang="zh-CN">
                <a:latin typeface="Calibri" panose="020F0502020204030204" charset="0"/>
                <a:ea typeface="宋体" panose="02010600030101010101" pitchFamily="2" charset="-122"/>
              </a:rPr>
              <a:t>update record</a:t>
            </a:r>
            <a:r>
              <a:rPr lang="zh-CN" altLang="en-US">
                <a:latin typeface="Calibri" panose="020F0502020204030204" charset="0"/>
                <a:ea typeface="宋体" panose="02010600030101010101" pitchFamily="2" charset="-122"/>
              </a:rPr>
              <a:t>中同时包含</a:t>
            </a:r>
            <a:r>
              <a:rPr lang="en-US" altLang="zh-CN">
                <a:latin typeface="Calibri" panose="020F0502020204030204" charset="0"/>
                <a:ea typeface="宋体" panose="02010600030101010101" pitchFamily="2" charset="-122"/>
              </a:rPr>
              <a:t>before image</a:t>
            </a:r>
            <a:r>
              <a:rPr lang="zh-CN" altLang="en-US">
                <a:latin typeface="Calibri" panose="020F0502020204030204" charset="0"/>
                <a:ea typeface="宋体" panose="02010600030101010101" pitchFamily="2" charset="-122"/>
              </a:rPr>
              <a:t>和</a:t>
            </a:r>
            <a:r>
              <a:rPr lang="en-US" altLang="zh-CN">
                <a:latin typeface="Calibri" panose="020F0502020204030204" charset="0"/>
                <a:ea typeface="宋体" panose="02010600030101010101" pitchFamily="2" charset="-122"/>
              </a:rPr>
              <a:t>after image</a:t>
            </a:r>
            <a:r>
              <a:rPr lang="zh-CN" altLang="en-US">
                <a:latin typeface="Calibri" panose="020F0502020204030204" charset="0"/>
                <a:ea typeface="宋体" panose="02010600030101010101" pitchFamily="2" charset="-122"/>
              </a:rPr>
              <a:t>，因而既可用于</a:t>
            </a:r>
            <a:r>
              <a:rPr lang="en-US" altLang="zh-CN">
                <a:latin typeface="Calibri" panose="020F0502020204030204" charset="0"/>
                <a:ea typeface="宋体" panose="02010600030101010101" pitchFamily="2" charset="-122"/>
              </a:rPr>
              <a:t>undo</a:t>
            </a:r>
            <a:r>
              <a:rPr lang="zh-CN" altLang="en-US">
                <a:latin typeface="Calibri" panose="020F0502020204030204" charset="0"/>
                <a:ea typeface="宋体" panose="02010600030101010101" pitchFamily="2" charset="-122"/>
              </a:rPr>
              <a:t>也可用于</a:t>
            </a:r>
            <a:r>
              <a:rPr lang="en-US" altLang="zh-CN">
                <a:latin typeface="Calibri" panose="020F0502020204030204" charset="0"/>
                <a:ea typeface="宋体" panose="02010600030101010101" pitchFamily="2" charset="-122"/>
              </a:rPr>
              <a:t>redo</a:t>
            </a:r>
            <a:r>
              <a:rPr lang="zh-CN" altLang="en-US">
                <a:latin typeface="Calibri" panose="020F0502020204030204" charset="0"/>
                <a:ea typeface="宋体" panose="02010600030101010101" pitchFamily="2" charset="-122"/>
              </a:rPr>
              <a:t>，不论该事务最终是被</a:t>
            </a:r>
            <a:r>
              <a:rPr lang="en-US" altLang="zh-CN">
                <a:latin typeface="Calibri" panose="020F0502020204030204" charset="0"/>
                <a:ea typeface="宋体" panose="02010600030101010101" pitchFamily="2" charset="-122"/>
              </a:rPr>
              <a:t>commit</a:t>
            </a:r>
            <a:r>
              <a:rPr lang="zh-CN" altLang="en-US">
                <a:latin typeface="Calibri" panose="020F0502020204030204" charset="0"/>
                <a:ea typeface="宋体" panose="02010600030101010101" pitchFamily="2" charset="-122"/>
              </a:rPr>
              <a:t>还是被</a:t>
            </a:r>
            <a:r>
              <a:rPr lang="en-US" altLang="zh-CN">
                <a:latin typeface="Calibri" panose="020F0502020204030204" charset="0"/>
                <a:ea typeface="宋体" panose="02010600030101010101" pitchFamily="2" charset="-122"/>
              </a:rPr>
              <a:t>abort</a:t>
            </a:r>
            <a:r>
              <a:rPr lang="zh-CN" altLang="en-US">
                <a:latin typeface="Calibri" panose="020F0502020204030204" charset="0"/>
                <a:ea typeface="宋体" panose="02010600030101010101" pitchFamily="2" charset="-122"/>
              </a:rPr>
              <a:t>，都可保证原子性的实现。</a:t>
            </a:r>
            <a:endParaRPr lang="zh-CN" altLang="en-US">
              <a:latin typeface="Calibri" panose="020F0502020204030204" charset="0"/>
              <a:ea typeface="宋体" panose="02010600030101010101" pitchFamily="2" charset="-122"/>
            </a:endParaRPr>
          </a:p>
          <a:p>
            <a:endParaRPr lang="zh-CN" altLang="en-US">
              <a:latin typeface="Calibri" panose="020F0502020204030204" charset="0"/>
              <a:ea typeface="宋体" panose="02010600030101010101" pitchFamily="2" charset="-122"/>
            </a:endParaRPr>
          </a:p>
          <a:p>
            <a:r>
              <a:rPr lang="zh-CN" altLang="en-US">
                <a:latin typeface="Calibri" panose="020F0502020204030204" charset="0"/>
                <a:ea typeface="宋体" panose="02010600030101010101" pitchFamily="2" charset="-122"/>
              </a:rPr>
              <a:t>同时包含</a:t>
            </a:r>
            <a:r>
              <a:rPr lang="en-US" altLang="zh-CN">
                <a:latin typeface="Calibri" panose="020F0502020204030204" charset="0"/>
                <a:ea typeface="宋体" panose="02010600030101010101" pitchFamily="2" charset="-122"/>
                <a:sym typeface="+mn-ea"/>
              </a:rPr>
              <a:t>before image</a:t>
            </a:r>
            <a:r>
              <a:rPr lang="zh-CN" altLang="en-US">
                <a:latin typeface="Calibri" panose="020F0502020204030204" charset="0"/>
                <a:ea typeface="宋体" panose="02010600030101010101" pitchFamily="2" charset="-122"/>
                <a:sym typeface="+mn-ea"/>
              </a:rPr>
              <a:t>和</a:t>
            </a:r>
            <a:r>
              <a:rPr lang="en-US" altLang="zh-CN">
                <a:latin typeface="Calibri" panose="020F0502020204030204" charset="0"/>
                <a:ea typeface="宋体" panose="02010600030101010101" pitchFamily="2" charset="-122"/>
                <a:sym typeface="+mn-ea"/>
              </a:rPr>
              <a:t>after image</a:t>
            </a:r>
            <a:r>
              <a:rPr lang="zh-CN" altLang="en-US">
                <a:latin typeface="Calibri" panose="020F0502020204030204" charset="0"/>
                <a:ea typeface="宋体" panose="02010600030101010101" pitchFamily="2" charset="-122"/>
                <a:sym typeface="+mn-ea"/>
              </a:rPr>
              <a:t>的日志也被称为</a:t>
            </a:r>
            <a:r>
              <a:rPr lang="en-US" altLang="zh-CN">
                <a:latin typeface="Calibri" panose="020F0502020204030204" charset="0"/>
                <a:ea typeface="宋体" panose="02010600030101010101" pitchFamily="2" charset="-122"/>
                <a:sym typeface="+mn-ea"/>
              </a:rPr>
              <a:t>‘undo/redo</a:t>
            </a:r>
            <a:r>
              <a:rPr lang="zh-CN" altLang="en-US">
                <a:latin typeface="Calibri" panose="020F0502020204030204" charset="0"/>
                <a:ea typeface="宋体" panose="02010600030101010101" pitchFamily="2" charset="-122"/>
                <a:sym typeface="+mn-ea"/>
              </a:rPr>
              <a:t>日志</a:t>
            </a:r>
            <a:r>
              <a:rPr lang="en-US" altLang="zh-CN">
                <a:latin typeface="Calibri" panose="020F0502020204030204" charset="0"/>
                <a:ea typeface="宋体" panose="02010600030101010101" pitchFamily="2" charset="-122"/>
                <a:sym typeface="+mn-ea"/>
              </a:rPr>
              <a:t>’</a:t>
            </a:r>
            <a:endParaRPr lang="en-US" altLang="zh-CN">
              <a:latin typeface="Calibri" panose="020F0502020204030204" charset="0"/>
              <a:ea typeface="宋体" panose="02010600030101010101" pitchFamily="2" charset="-122"/>
              <a:sym typeface="+mn-ea"/>
            </a:endParaRPr>
          </a:p>
          <a:p>
            <a:r>
              <a:rPr lang="zh-CN" altLang="en-US">
                <a:latin typeface="Calibri" panose="020F0502020204030204" charset="0"/>
                <a:ea typeface="宋体" panose="02010600030101010101" pitchFamily="2" charset="-122"/>
                <a:sym typeface="+mn-ea"/>
              </a:rPr>
              <a:t>同理，之前只包含</a:t>
            </a:r>
            <a:r>
              <a:rPr lang="en-US" altLang="zh-CN">
                <a:latin typeface="Calibri" panose="020F0502020204030204" charset="0"/>
                <a:ea typeface="宋体" panose="02010600030101010101" pitchFamily="2" charset="-122"/>
                <a:sym typeface="+mn-ea"/>
              </a:rPr>
              <a:t>before image</a:t>
            </a:r>
            <a:r>
              <a:rPr lang="zh-CN" altLang="en-US">
                <a:latin typeface="Calibri" panose="020F0502020204030204" charset="0"/>
                <a:ea typeface="宋体" panose="02010600030101010101" pitchFamily="2" charset="-122"/>
                <a:sym typeface="+mn-ea"/>
              </a:rPr>
              <a:t>的日志被称为</a:t>
            </a:r>
            <a:r>
              <a:rPr lang="en-US" altLang="zh-CN">
                <a:latin typeface="Calibri" panose="020F0502020204030204" charset="0"/>
                <a:ea typeface="宋体" panose="02010600030101010101" pitchFamily="2" charset="-122"/>
                <a:sym typeface="+mn-ea"/>
              </a:rPr>
              <a:t>‘undo</a:t>
            </a:r>
            <a:r>
              <a:rPr lang="zh-CN" altLang="en-US">
                <a:latin typeface="Calibri" panose="020F0502020204030204" charset="0"/>
                <a:ea typeface="宋体" panose="02010600030101010101" pitchFamily="2" charset="-122"/>
                <a:sym typeface="+mn-ea"/>
              </a:rPr>
              <a:t>日志</a:t>
            </a:r>
            <a:r>
              <a:rPr lang="en-US" altLang="zh-CN">
                <a:latin typeface="Calibri" panose="020F0502020204030204" charset="0"/>
                <a:ea typeface="宋体" panose="02010600030101010101" pitchFamily="2" charset="-122"/>
                <a:sym typeface="+mn-ea"/>
              </a:rPr>
              <a:t>’</a:t>
            </a:r>
            <a:endParaRPr lang="en-US" altLang="zh-CN">
              <a:latin typeface="Calibri" panose="020F0502020204030204" charset="0"/>
              <a:ea typeface="宋体" panose="02010600030101010101" pitchFamily="2" charset="-122"/>
              <a:sym typeface="+mn-ea"/>
            </a:endParaRPr>
          </a:p>
          <a:p>
            <a:r>
              <a:rPr lang="zh-CN" altLang="en-US">
                <a:latin typeface="Calibri" panose="020F0502020204030204" charset="0"/>
                <a:ea typeface="宋体" panose="02010600030101010101" pitchFamily="2" charset="-122"/>
                <a:sym typeface="+mn-ea"/>
              </a:rPr>
              <a:t>也可以采用</a:t>
            </a:r>
            <a:r>
              <a:rPr lang="zh-CN" altLang="en-US">
                <a:latin typeface="Calibri" panose="020F0502020204030204" charset="0"/>
                <a:ea typeface="宋体" panose="02010600030101010101" pitchFamily="2" charset="-122"/>
                <a:sym typeface="+mn-ea"/>
              </a:rPr>
              <a:t>只包含</a:t>
            </a:r>
            <a:r>
              <a:rPr lang="en-US" altLang="zh-CN">
                <a:latin typeface="Calibri" panose="020F0502020204030204" charset="0"/>
                <a:ea typeface="宋体" panose="02010600030101010101" pitchFamily="2" charset="-122"/>
                <a:sym typeface="+mn-ea"/>
              </a:rPr>
              <a:t>after image</a:t>
            </a:r>
            <a:r>
              <a:rPr lang="zh-CN" altLang="en-US">
                <a:latin typeface="Calibri" panose="020F0502020204030204" charset="0"/>
                <a:ea typeface="宋体" panose="02010600030101010101" pitchFamily="2" charset="-122"/>
                <a:sym typeface="+mn-ea"/>
              </a:rPr>
              <a:t>的日志，只包含</a:t>
            </a:r>
            <a:r>
              <a:rPr lang="en-US" altLang="zh-CN">
                <a:latin typeface="Calibri" panose="020F0502020204030204" charset="0"/>
                <a:ea typeface="宋体" panose="02010600030101010101" pitchFamily="2" charset="-122"/>
                <a:sym typeface="+mn-ea"/>
              </a:rPr>
              <a:t>after image</a:t>
            </a:r>
            <a:r>
              <a:rPr lang="zh-CN" altLang="en-US">
                <a:latin typeface="Calibri" panose="020F0502020204030204" charset="0"/>
                <a:ea typeface="宋体" panose="02010600030101010101" pitchFamily="2" charset="-122"/>
                <a:sym typeface="+mn-ea"/>
              </a:rPr>
              <a:t>的日志也被称为</a:t>
            </a:r>
            <a:r>
              <a:rPr lang="en-US" altLang="zh-CN">
                <a:latin typeface="Calibri" panose="020F0502020204030204" charset="0"/>
                <a:ea typeface="宋体" panose="02010600030101010101" pitchFamily="2" charset="-122"/>
                <a:sym typeface="+mn-ea"/>
              </a:rPr>
              <a:t>‘redo</a:t>
            </a:r>
            <a:r>
              <a:rPr lang="zh-CN" altLang="en-US">
                <a:latin typeface="Calibri" panose="020F0502020204030204" charset="0"/>
                <a:ea typeface="宋体" panose="02010600030101010101" pitchFamily="2" charset="-122"/>
                <a:sym typeface="+mn-ea"/>
              </a:rPr>
              <a:t>日志</a:t>
            </a:r>
            <a:r>
              <a:rPr lang="en-US" altLang="zh-CN">
                <a:latin typeface="Calibri" panose="020F0502020204030204" charset="0"/>
                <a:ea typeface="宋体" panose="02010600030101010101" pitchFamily="2" charset="-122"/>
                <a:sym typeface="+mn-ea"/>
              </a:rPr>
              <a:t>’</a:t>
            </a:r>
            <a:r>
              <a:rPr lang="zh-CN" altLang="en-US">
                <a:latin typeface="Calibri" panose="020F0502020204030204" charset="0"/>
                <a:ea typeface="宋体" panose="02010600030101010101" pitchFamily="2" charset="-122"/>
                <a:sym typeface="+mn-ea"/>
              </a:rPr>
              <a:t>，只能用于已提交事务的</a:t>
            </a:r>
            <a:r>
              <a:rPr lang="en-US" altLang="zh-CN">
                <a:latin typeface="Calibri" panose="020F0502020204030204" charset="0"/>
                <a:ea typeface="宋体" panose="02010600030101010101" pitchFamily="2" charset="-122"/>
                <a:sym typeface="+mn-ea"/>
              </a:rPr>
              <a:t>redo</a:t>
            </a:r>
            <a:r>
              <a:rPr lang="zh-CN" altLang="en-US">
                <a:latin typeface="Calibri" panose="020F0502020204030204" charset="0"/>
                <a:ea typeface="宋体" panose="02010600030101010101" pitchFamily="2" charset="-122"/>
                <a:sym typeface="+mn-ea"/>
              </a:rPr>
              <a:t>恢复。</a:t>
            </a:r>
            <a:endParaRPr lang="zh-CN" altLang="en-US">
              <a:latin typeface="Calibri" panose="020F0502020204030204" charset="0"/>
              <a:ea typeface="宋体" panose="02010600030101010101" pitchFamily="2" charset="-122"/>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优点：</a:t>
            </a:r>
            <a:r>
              <a:rPr lang="en-US" altLang="zh-CN">
                <a:ea typeface="宋体" panose="02010600030101010101" pitchFamily="2" charset="-122"/>
              </a:rPr>
              <a:t>1</a:t>
            </a:r>
            <a:r>
              <a:rPr lang="zh-CN" altLang="en-US">
                <a:ea typeface="宋体" panose="02010600030101010101" pitchFamily="2" charset="-122"/>
              </a:rPr>
              <a:t>）</a:t>
            </a:r>
            <a:r>
              <a:rPr lang="zh-CN" altLang="zh-CN">
                <a:ea typeface="宋体" panose="02010600030101010101" pitchFamily="2" charset="-122"/>
              </a:rPr>
              <a:t>事务的提交不需要</a:t>
            </a:r>
            <a:r>
              <a:rPr lang="en-US" altLang="zh-CN">
                <a:ea typeface="宋体" panose="02010600030101010101" pitchFamily="2" charset="-122"/>
              </a:rPr>
              <a:t>forced</a:t>
            </a:r>
            <a:r>
              <a:rPr lang="zh-CN" altLang="en-US">
                <a:ea typeface="宋体" panose="02010600030101010101" pitchFamily="2" charset="-122"/>
              </a:rPr>
              <a:t>数据库；</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cache</a:t>
            </a:r>
            <a:r>
              <a:rPr lang="zh-CN" altLang="en-US">
                <a:ea typeface="宋体" panose="02010600030101010101" pitchFamily="2" charset="-122"/>
              </a:rPr>
              <a:t>的管理与事务提交与否无关；</a:t>
            </a:r>
            <a:endParaRPr lang="zh-CN" altLang="en-US">
              <a:ea typeface="宋体" panose="02010600030101010101" pitchFamily="2" charset="-122"/>
            </a:endParaRPr>
          </a:p>
          <a:p>
            <a:r>
              <a:rPr lang="zh-CN" altLang="en-US">
                <a:ea typeface="宋体" panose="02010600030101010101" pitchFamily="2" charset="-122"/>
              </a:rPr>
              <a:t>缺点：</a:t>
            </a:r>
            <a:r>
              <a:rPr lang="en-US" altLang="zh-CN">
                <a:ea typeface="宋体" panose="02010600030101010101" pitchFamily="2" charset="-122"/>
              </a:rPr>
              <a:t>1</a:t>
            </a:r>
            <a:r>
              <a:rPr lang="zh-CN" altLang="en-US">
                <a:ea typeface="宋体" panose="02010600030101010101" pitchFamily="2" charset="-122"/>
              </a:rPr>
              <a:t>）增加了日志的数据量（</a:t>
            </a:r>
            <a:r>
              <a:rPr lang="en-US" altLang="zh-CN">
                <a:ea typeface="宋体" panose="02010600030101010101" pitchFamily="2" charset="-122"/>
              </a:rPr>
              <a:t>&lt;update record&gt;</a:t>
            </a:r>
            <a:r>
              <a:rPr lang="zh-CN" altLang="en-US">
                <a:ea typeface="宋体" panose="02010600030101010101" pitchFamily="2" charset="-122"/>
              </a:rPr>
              <a:t>中同时包含 </a:t>
            </a:r>
            <a:r>
              <a:rPr lang="en-US" altLang="zh-CN">
                <a:ea typeface="宋体" panose="02010600030101010101" pitchFamily="2" charset="-122"/>
              </a:rPr>
              <a:t>before image </a:t>
            </a:r>
            <a:r>
              <a:rPr lang="zh-CN" altLang="en-US">
                <a:ea typeface="宋体" panose="02010600030101010101" pitchFamily="2" charset="-122"/>
              </a:rPr>
              <a:t>和 </a:t>
            </a:r>
            <a:r>
              <a:rPr lang="en-US" altLang="zh-CN">
                <a:ea typeface="宋体" panose="02010600030101010101" pitchFamily="2" charset="-122"/>
              </a:rPr>
              <a:t>after image</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）增加了</a:t>
            </a:r>
            <a:r>
              <a:rPr lang="en-US" altLang="zh-CN">
                <a:ea typeface="宋体" panose="02010600030101010101" pitchFamily="2" charset="-122"/>
              </a:rPr>
              <a:t>crash</a:t>
            </a:r>
            <a:r>
              <a:rPr lang="zh-CN" altLang="en-US">
                <a:ea typeface="宋体" panose="02010600030101010101" pitchFamily="2" charset="-122"/>
              </a:rPr>
              <a:t>之后的系统重启恢复的工作量（需要对所有的事务做恢复：已提交事务的</a:t>
            </a:r>
            <a:r>
              <a:rPr lang="en-US" altLang="zh-CN">
                <a:ea typeface="宋体" panose="02010600030101010101" pitchFamily="2" charset="-122"/>
              </a:rPr>
              <a:t>REDO</a:t>
            </a:r>
            <a:r>
              <a:rPr lang="zh-CN" altLang="en-US">
                <a:ea typeface="宋体" panose="02010600030101010101" pitchFamily="2" charset="-122"/>
              </a:rPr>
              <a:t>和未提交事务的</a:t>
            </a:r>
            <a:r>
              <a:rPr lang="en-US" altLang="zh-CN">
                <a:ea typeface="宋体" panose="02010600030101010101" pitchFamily="2" charset="-122"/>
              </a:rPr>
              <a:t>UNDO</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为了降低系统崩溃之后的重启过程中的恢复工作，可定期在日志中插入检查点。</a:t>
            </a:r>
            <a:endParaRPr lang="zh-CN"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在同一个</a:t>
            </a:r>
            <a:r>
              <a:rPr lang="en-US" altLang="zh-CN"/>
              <a:t>cache page</a:t>
            </a:r>
            <a:r>
              <a:rPr lang="zh-CN" altLang="en-US">
                <a:ea typeface="宋体" panose="02010600030101010101" pitchFamily="2" charset="-122"/>
              </a:rPr>
              <a:t>中，可能既有已提交事务的更新结果，也有未结束事务的更新结果。</a:t>
            </a:r>
            <a:r>
              <a:rPr lang="en-US" altLang="zh-CN">
                <a:ea typeface="宋体" panose="02010600030101010101" pitchFamily="2" charset="-122"/>
              </a:rPr>
              <a:t>‘</a:t>
            </a:r>
            <a:r>
              <a:rPr lang="zh-CN" altLang="en-US">
                <a:ea typeface="宋体" panose="02010600030101010101" pitchFamily="2" charset="-122"/>
              </a:rPr>
              <a:t>未结束事务</a:t>
            </a:r>
            <a:r>
              <a:rPr lang="en-US" altLang="zh-CN">
                <a:ea typeface="宋体" panose="02010600030101010101" pitchFamily="2" charset="-122"/>
              </a:rPr>
              <a:t>’</a:t>
            </a:r>
            <a:r>
              <a:rPr lang="zh-CN" altLang="en-US">
                <a:ea typeface="宋体" panose="02010600030101010101" pitchFamily="2" charset="-122"/>
              </a:rPr>
              <a:t>是指那些</a:t>
            </a:r>
            <a:r>
              <a:rPr lang="en-US" altLang="zh-CN">
                <a:ea typeface="宋体" panose="02010600030101010101" pitchFamily="2" charset="-122"/>
              </a:rPr>
              <a:t>crash</a:t>
            </a:r>
            <a:r>
              <a:rPr lang="zh-CN" altLang="en-US">
                <a:ea typeface="宋体" panose="02010600030101010101" pitchFamily="2" charset="-122"/>
              </a:rPr>
              <a:t>时正在运行的事务，或者说是被</a:t>
            </a:r>
            <a:r>
              <a:rPr lang="en-US" altLang="zh-CN">
                <a:ea typeface="宋体" panose="02010600030101010101" pitchFamily="2" charset="-122"/>
              </a:rPr>
              <a:t>crash</a:t>
            </a:r>
            <a:r>
              <a:rPr lang="zh-CN" altLang="en-US">
                <a:ea typeface="宋体" panose="02010600030101010101" pitchFamily="2" charset="-122"/>
              </a:rPr>
              <a:t>故障异常终止的事务，在系统重启并完成</a:t>
            </a:r>
            <a:r>
              <a:rPr lang="en-US" altLang="zh-CN">
                <a:ea typeface="宋体" panose="02010600030101010101" pitchFamily="2" charset="-122"/>
              </a:rPr>
              <a:t>recovery</a:t>
            </a:r>
            <a:r>
              <a:rPr lang="zh-CN" altLang="en-US">
                <a:ea typeface="宋体" panose="02010600030101010101" pitchFamily="2" charset="-122"/>
              </a:rPr>
              <a:t>处理后，它们将会作为</a:t>
            </a:r>
            <a:r>
              <a:rPr lang="en-US" altLang="zh-CN">
                <a:ea typeface="宋体" panose="02010600030101010101" pitchFamily="2" charset="-122"/>
              </a:rPr>
              <a:t>‘</a:t>
            </a:r>
            <a:r>
              <a:rPr lang="zh-CN" altLang="en-US">
                <a:ea typeface="宋体" panose="02010600030101010101" pitchFamily="2" charset="-122"/>
              </a:rPr>
              <a:t>被放弃的事务</a:t>
            </a:r>
            <a:r>
              <a:rPr lang="en-US" altLang="zh-CN">
                <a:ea typeface="宋体" panose="02010600030101010101" pitchFamily="2" charset="-122"/>
              </a:rPr>
              <a:t>’</a:t>
            </a:r>
            <a:r>
              <a:rPr lang="zh-CN" altLang="en-US">
                <a:ea typeface="宋体" panose="02010600030101010101" pitchFamily="2" charset="-122"/>
              </a:rPr>
              <a:t>来处理（在日志中为它们添加</a:t>
            </a:r>
            <a:r>
              <a:rPr lang="en-US" altLang="zh-CN">
                <a:ea typeface="宋体" panose="02010600030101010101" pitchFamily="2" charset="-122"/>
              </a:rPr>
              <a:t>&lt;abort record&gt;</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在日志文件中，每一个运行已结束的事务都有开始日志（</a:t>
            </a:r>
            <a:r>
              <a:rPr lang="en-US" altLang="zh-CN">
                <a:ea typeface="宋体" panose="02010600030101010101" pitchFamily="2" charset="-122"/>
              </a:rPr>
              <a:t>begin record</a:t>
            </a:r>
            <a:r>
              <a:rPr lang="zh-CN" altLang="en-US">
                <a:ea typeface="宋体" panose="02010600030101010101" pitchFamily="2" charset="-122"/>
              </a:rPr>
              <a:t>）和结束日志（</a:t>
            </a:r>
            <a:r>
              <a:rPr lang="en-US" altLang="zh-CN">
                <a:ea typeface="宋体" panose="02010600030101010101" pitchFamily="2" charset="-122"/>
              </a:rPr>
              <a:t>commit record </a:t>
            </a:r>
            <a:r>
              <a:rPr lang="zh-CN" altLang="en-US">
                <a:ea typeface="宋体" panose="02010600030101010101" pitchFamily="2" charset="-122"/>
              </a:rPr>
              <a:t>或 </a:t>
            </a:r>
            <a:r>
              <a:rPr lang="en-US" altLang="zh-CN">
                <a:ea typeface="宋体" panose="02010600030101010101" pitchFamily="2" charset="-122"/>
              </a:rPr>
              <a:t>abort record</a:t>
            </a:r>
            <a:r>
              <a:rPr lang="zh-CN" altLang="en-US">
                <a:ea typeface="宋体" panose="02010600030101010101" pitchFamily="2" charset="-122"/>
              </a:rPr>
              <a:t>）；只有开始日志而没有结束日志的事务，都是正在运行的事务（</a:t>
            </a:r>
            <a:r>
              <a:rPr lang="en-US" altLang="zh-CN">
                <a:ea typeface="宋体" panose="02010600030101010101" pitchFamily="2" charset="-122"/>
              </a:rPr>
              <a:t>active tranction</a:t>
            </a:r>
            <a:r>
              <a:rPr lang="zh-CN" altLang="en-US">
                <a:ea typeface="宋体" panose="02010600030101010101" pitchFamily="2" charset="-122"/>
              </a:rPr>
              <a:t>）</a:t>
            </a:r>
            <a:endParaRPr lang="en-US" altLang="zh-CN">
              <a:ea typeface="宋体" panose="02010600030101010101" pitchFamily="2" charset="-122"/>
            </a:endParaRPr>
          </a:p>
          <a:p>
            <a:r>
              <a:rPr lang="en-US" altLang="zh-CN"/>
              <a:t>Pass 1</a:t>
            </a:r>
            <a:r>
              <a:rPr lang="zh-CN" altLang="zh-CN">
                <a:ea typeface="宋体" panose="02010600030101010101" pitchFamily="2" charset="-122"/>
              </a:rPr>
              <a:t>：逆向扫描日志文件至最近的一个</a:t>
            </a:r>
            <a:r>
              <a:rPr lang="en-US" altLang="zh-CN">
                <a:ea typeface="宋体" panose="02010600030101010101" pitchFamily="2" charset="-122"/>
              </a:rPr>
              <a:t>checkpoint</a:t>
            </a:r>
            <a:r>
              <a:rPr lang="zh-CN" altLang="en-US">
                <a:ea typeface="宋体" panose="02010600030101010101" pitchFamily="2" charset="-122"/>
              </a:rPr>
              <a:t>，同时收集没有结束日志的事务的标识（事务集合</a:t>
            </a:r>
            <a:r>
              <a:rPr lang="en-US" altLang="zh-CN">
                <a:ea typeface="宋体" panose="02010600030101010101" pitchFamily="2" charset="-122"/>
              </a:rPr>
              <a:t>Uset</a:t>
            </a:r>
            <a:r>
              <a:rPr lang="zh-CN" altLang="en-US">
                <a:ea typeface="宋体" panose="02010600030101010101" pitchFamily="2" charset="-122"/>
              </a:rPr>
              <a:t>）；</a:t>
            </a:r>
            <a:endParaRPr lang="zh-CN" altLang="en-US">
              <a:ea typeface="宋体" panose="02010600030101010101" pitchFamily="2" charset="-122"/>
            </a:endParaRPr>
          </a:p>
          <a:p>
            <a:r>
              <a:rPr lang="en-US" altLang="zh-CN">
                <a:ea typeface="宋体" panose="02010600030101010101" pitchFamily="2" charset="-122"/>
              </a:rPr>
              <a:t>Pass 2</a:t>
            </a:r>
            <a:r>
              <a:rPr lang="zh-CN" altLang="en-US">
                <a:ea typeface="宋体" panose="02010600030101010101" pitchFamily="2" charset="-122"/>
              </a:rPr>
              <a:t>：从最近的一个</a:t>
            </a:r>
            <a:r>
              <a:rPr lang="en-US" altLang="zh-CN">
                <a:ea typeface="宋体" panose="02010600030101010101" pitchFamily="2" charset="-122"/>
              </a:rPr>
              <a:t>CK</a:t>
            </a:r>
            <a:r>
              <a:rPr lang="zh-CN" altLang="en-US">
                <a:ea typeface="宋体" panose="02010600030101010101" pitchFamily="2" charset="-122"/>
              </a:rPr>
              <a:t>正向扫描日志文件，对已结束事务（不属于</a:t>
            </a:r>
            <a:r>
              <a:rPr lang="en-US" altLang="zh-CN">
                <a:ea typeface="宋体" panose="02010600030101010101" pitchFamily="2" charset="-122"/>
              </a:rPr>
              <a:t>Uset</a:t>
            </a:r>
            <a:r>
              <a:rPr lang="zh-CN" altLang="en-US">
                <a:ea typeface="宋体" panose="02010600030101010101" pitchFamily="2" charset="-122"/>
              </a:rPr>
              <a:t>的事务）做</a:t>
            </a:r>
            <a:r>
              <a:rPr lang="en-US" altLang="zh-CN">
                <a:ea typeface="宋体" panose="02010600030101010101" pitchFamily="2" charset="-122"/>
              </a:rPr>
              <a:t>REDO</a:t>
            </a:r>
            <a:r>
              <a:rPr lang="zh-CN" altLang="en-US">
                <a:ea typeface="宋体" panose="02010600030101010101" pitchFamily="2" charset="-122"/>
              </a:rPr>
              <a:t>（利用其</a:t>
            </a:r>
            <a:r>
              <a:rPr lang="en-US" altLang="zh-CN">
                <a:ea typeface="宋体" panose="02010600030101010101" pitchFamily="2" charset="-122"/>
              </a:rPr>
              <a:t>&lt;update record&gt;</a:t>
            </a:r>
            <a:r>
              <a:rPr lang="zh-CN" altLang="en-US">
                <a:ea typeface="宋体" panose="02010600030101010101" pitchFamily="2" charset="-122"/>
              </a:rPr>
              <a:t>中的</a:t>
            </a:r>
            <a:r>
              <a:rPr lang="en-US" altLang="zh-CN">
                <a:ea typeface="宋体" panose="02010600030101010101" pitchFamily="2" charset="-122"/>
              </a:rPr>
              <a:t>after image</a:t>
            </a:r>
            <a:r>
              <a:rPr lang="zh-CN" altLang="en-US">
                <a:ea typeface="宋体" panose="02010600030101010101" pitchFamily="2" charset="-122"/>
              </a:rPr>
              <a:t>修改数据库）；</a:t>
            </a:r>
            <a:endParaRPr lang="zh-CN" altLang="en-US">
              <a:ea typeface="宋体" panose="02010600030101010101" pitchFamily="2" charset="-122"/>
            </a:endParaRPr>
          </a:p>
          <a:p>
            <a:r>
              <a:rPr lang="en-US" altLang="zh-CN">
                <a:ea typeface="宋体" panose="02010600030101010101" pitchFamily="2" charset="-122"/>
              </a:rPr>
              <a:t>Pass 3</a:t>
            </a:r>
            <a:r>
              <a:rPr lang="zh-CN" altLang="en-US">
                <a:ea typeface="宋体" panose="02010600030101010101" pitchFamily="2" charset="-122"/>
              </a:rPr>
              <a:t>：逆向扫描日志文件，对</a:t>
            </a:r>
            <a:r>
              <a:rPr lang="en-US" altLang="zh-CN">
                <a:ea typeface="宋体" panose="02010600030101010101" pitchFamily="2" charset="-122"/>
              </a:rPr>
              <a:t>Uset</a:t>
            </a:r>
            <a:r>
              <a:rPr lang="zh-CN" altLang="en-US">
                <a:ea typeface="宋体" panose="02010600030101010101" pitchFamily="2" charset="-122"/>
              </a:rPr>
              <a:t>中的事务做</a:t>
            </a:r>
            <a:r>
              <a:rPr lang="en-US" altLang="zh-CN">
                <a:ea typeface="宋体" panose="02010600030101010101" pitchFamily="2" charset="-122"/>
              </a:rPr>
              <a:t>rollback</a:t>
            </a:r>
            <a:r>
              <a:rPr lang="zh-CN" altLang="en-US">
                <a:ea typeface="宋体" panose="02010600030101010101" pitchFamily="2" charset="-122"/>
              </a:rPr>
              <a:t>（利用其</a:t>
            </a:r>
            <a:r>
              <a:rPr lang="en-US" altLang="zh-CN">
                <a:ea typeface="宋体" panose="02010600030101010101" pitchFamily="2" charset="-122"/>
              </a:rPr>
              <a:t>&lt;update record&gt;</a:t>
            </a:r>
            <a:r>
              <a:rPr lang="zh-CN" altLang="en-US">
                <a:ea typeface="宋体" panose="02010600030101010101" pitchFamily="2" charset="-122"/>
              </a:rPr>
              <a:t>中的</a:t>
            </a:r>
            <a:r>
              <a:rPr lang="en-US" altLang="zh-CN">
                <a:ea typeface="宋体" panose="02010600030101010101" pitchFamily="2" charset="-122"/>
              </a:rPr>
              <a:t>before image</a:t>
            </a:r>
            <a:r>
              <a:rPr lang="zh-CN" altLang="en-US">
                <a:ea typeface="宋体" panose="02010600030101010101" pitchFamily="2" charset="-122"/>
              </a:rPr>
              <a:t>修改数据库，同时在日志中</a:t>
            </a:r>
            <a:r>
              <a:rPr lang="en-US" altLang="zh-CN">
                <a:ea typeface="宋体" panose="02010600030101010101" pitchFamily="2" charset="-122"/>
              </a:rPr>
              <a:t>append</a:t>
            </a:r>
            <a:r>
              <a:rPr lang="zh-CN" altLang="en-US">
                <a:ea typeface="宋体" panose="02010600030101010101" pitchFamily="2" charset="-122"/>
              </a:rPr>
              <a:t>一条补偿记录），直至所有未结束事务的日志全部处理完（处理完</a:t>
            </a:r>
            <a:r>
              <a:rPr lang="en-US" altLang="zh-CN">
                <a:ea typeface="宋体" panose="02010600030101010101" pitchFamily="2" charset="-122"/>
              </a:rPr>
              <a:t>Uset</a:t>
            </a:r>
            <a:r>
              <a:rPr lang="zh-CN" altLang="en-US">
                <a:ea typeface="宋体" panose="02010600030101010101" pitchFamily="2" charset="-122"/>
              </a:rPr>
              <a:t>中所有事务的</a:t>
            </a:r>
            <a:r>
              <a:rPr lang="en-US" altLang="zh-CN">
                <a:ea typeface="宋体" panose="02010600030101010101" pitchFamily="2" charset="-122"/>
              </a:rPr>
              <a:t>&lt;begin record&gt;</a:t>
            </a:r>
            <a:r>
              <a:rPr lang="zh-CN" altLang="en-US">
                <a:ea typeface="宋体" panose="02010600030101010101" pitchFamily="2" charset="-122"/>
              </a:rPr>
              <a:t>）；最后在日志尾部为</a:t>
            </a:r>
            <a:r>
              <a:rPr lang="en-US" altLang="zh-CN">
                <a:ea typeface="宋体" panose="02010600030101010101" pitchFamily="2" charset="-122"/>
              </a:rPr>
              <a:t>Uset</a:t>
            </a:r>
            <a:r>
              <a:rPr lang="zh-CN" altLang="en-US">
                <a:ea typeface="宋体" panose="02010600030101010101" pitchFamily="2" charset="-122"/>
              </a:rPr>
              <a:t>中的每一个事务添加一条</a:t>
            </a:r>
            <a:r>
              <a:rPr lang="en-US" altLang="zh-CN">
                <a:ea typeface="宋体" panose="02010600030101010101" pitchFamily="2" charset="-122"/>
              </a:rPr>
              <a:t>&lt;abort record&gt;</a:t>
            </a:r>
            <a:r>
              <a:rPr lang="zh-CN" altLang="en-US">
                <a:ea typeface="宋体" panose="02010600030101010101" pitchFamily="2" charset="-122"/>
              </a:rPr>
              <a:t>日志。</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事实上，一个事务的</a:t>
            </a:r>
            <a:r>
              <a:rPr lang="en-US" altLang="zh-CN">
                <a:ea typeface="宋体" panose="02010600030101010101" pitchFamily="2" charset="-122"/>
              </a:rPr>
              <a:t>rollback</a:t>
            </a:r>
            <a:r>
              <a:rPr lang="zh-CN" altLang="en-US">
                <a:ea typeface="宋体" panose="02010600030101010101" pitchFamily="2" charset="-122"/>
              </a:rPr>
              <a:t>处理流程包括：为每一条</a:t>
            </a:r>
            <a:r>
              <a:rPr lang="en-US" altLang="zh-CN">
                <a:ea typeface="宋体" panose="02010600030101010101" pitchFamily="2" charset="-122"/>
              </a:rPr>
              <a:t>&lt;update record&gt;</a:t>
            </a:r>
            <a:r>
              <a:rPr lang="zh-CN" altLang="en-US">
                <a:ea typeface="宋体" panose="02010600030101010101" pitchFamily="2" charset="-122"/>
              </a:rPr>
              <a:t>在日志中</a:t>
            </a:r>
            <a:r>
              <a:rPr lang="en-US" altLang="zh-CN">
                <a:ea typeface="宋体" panose="02010600030101010101" pitchFamily="2" charset="-122"/>
              </a:rPr>
              <a:t>append</a:t>
            </a:r>
            <a:r>
              <a:rPr lang="zh-CN" altLang="en-US">
                <a:ea typeface="宋体" panose="02010600030101010101" pitchFamily="2" charset="-122"/>
              </a:rPr>
              <a:t>一条补偿记录，最后在日志中为该事务</a:t>
            </a:r>
            <a:r>
              <a:rPr lang="en-US" altLang="zh-CN">
                <a:ea typeface="宋体" panose="02010600030101010101" pitchFamily="2" charset="-122"/>
              </a:rPr>
              <a:t>append</a:t>
            </a:r>
            <a:r>
              <a:rPr lang="zh-CN" altLang="en-US">
                <a:ea typeface="宋体" panose="02010600030101010101" pitchFamily="2" charset="-122"/>
              </a:rPr>
              <a:t>一条</a:t>
            </a:r>
            <a:r>
              <a:rPr lang="en-US" altLang="zh-CN">
                <a:ea typeface="宋体" panose="02010600030101010101" pitchFamily="2" charset="-122"/>
              </a:rPr>
              <a:t>&lt;abort record&gt;</a:t>
            </a:r>
            <a:endParaRPr lang="en-US" altLang="zh-CN">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Question: </a:t>
            </a:r>
            <a:r>
              <a:rPr lang="zh-CN" altLang="zh-CN">
                <a:ea typeface="宋体" panose="02010600030101010101" pitchFamily="2" charset="-122"/>
              </a:rPr>
              <a:t>在这里，没有讨论在恢复过程中，数据库和日志信息的</a:t>
            </a:r>
            <a:r>
              <a:rPr lang="en-US" altLang="zh-CN">
                <a:ea typeface="宋体" panose="02010600030101010101" pitchFamily="2" charset="-122"/>
              </a:rPr>
              <a:t>forced</a:t>
            </a:r>
            <a:r>
              <a:rPr lang="zh-CN" altLang="en-US">
                <a:ea typeface="宋体" panose="02010600030101010101" pitchFamily="2" charset="-122"/>
              </a:rPr>
              <a:t>和</a:t>
            </a:r>
            <a:r>
              <a:rPr lang="en-US" altLang="zh-CN">
                <a:ea typeface="宋体" panose="02010600030101010101" pitchFamily="2" charset="-122"/>
              </a:rPr>
              <a:t>unforced</a:t>
            </a:r>
            <a:r>
              <a:rPr lang="zh-CN" altLang="en-US">
                <a:ea typeface="宋体" panose="02010600030101010101" pitchFamily="2" charset="-122"/>
              </a:rPr>
              <a:t>的问题，为什么？</a:t>
            </a:r>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这是一个</a:t>
            </a:r>
            <a:r>
              <a:rPr lang="en-US" altLang="zh-CN"/>
              <a:t>undo log</a:t>
            </a:r>
            <a:r>
              <a:rPr lang="zh-CN" altLang="en-US">
                <a:ea typeface="宋体" panose="02010600030101010101" pitchFamily="2" charset="-122"/>
              </a:rPr>
              <a:t>的例子。如果把其中的</a:t>
            </a:r>
            <a:r>
              <a:rPr lang="en-US" altLang="zh-CN">
                <a:ea typeface="宋体" panose="02010600030101010101" pitchFamily="2" charset="-122"/>
              </a:rPr>
              <a:t>before image</a:t>
            </a:r>
            <a:r>
              <a:rPr lang="zh-CN" altLang="en-US">
                <a:ea typeface="宋体" panose="02010600030101010101" pitchFamily="2" charset="-122"/>
              </a:rPr>
              <a:t>替换为</a:t>
            </a:r>
            <a:r>
              <a:rPr lang="en-US" altLang="zh-CN">
                <a:ea typeface="宋体" panose="02010600030101010101" pitchFamily="2" charset="-122"/>
              </a:rPr>
              <a:t>after image</a:t>
            </a:r>
            <a:r>
              <a:rPr lang="zh-CN" altLang="en-US">
                <a:ea typeface="宋体" panose="02010600030101010101" pitchFamily="2" charset="-122"/>
              </a:rPr>
              <a:t>，那么就构成了</a:t>
            </a:r>
            <a:r>
              <a:rPr lang="en-US" altLang="zh-CN">
                <a:ea typeface="宋体" panose="02010600030101010101" pitchFamily="2" charset="-122"/>
              </a:rPr>
              <a:t>redo log</a:t>
            </a:r>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这里讨论的是对那些有</a:t>
            </a:r>
            <a:r>
              <a:rPr lang="en-US" altLang="zh-CN"/>
              <a:t>&lt;commit record&gt;</a:t>
            </a:r>
            <a:r>
              <a:rPr lang="zh-CN" altLang="en-US">
                <a:ea typeface="宋体" panose="02010600030101010101" pitchFamily="2" charset="-122"/>
              </a:rPr>
              <a:t>的事务，在</a:t>
            </a:r>
            <a:r>
              <a:rPr lang="en-US" altLang="zh-CN">
                <a:ea typeface="宋体" panose="02010600030101010101" pitchFamily="2" charset="-122"/>
              </a:rPr>
              <a:t>pass 2</a:t>
            </a:r>
            <a:r>
              <a:rPr lang="zh-CN" altLang="en-US">
                <a:ea typeface="宋体" panose="02010600030101010101" pitchFamily="2" charset="-122"/>
              </a:rPr>
              <a:t>中的 </a:t>
            </a:r>
            <a:r>
              <a:rPr lang="en-US" altLang="zh-CN">
                <a:ea typeface="宋体" panose="02010600030101010101" pitchFamily="2" charset="-122"/>
              </a:rPr>
              <a:t>rollforward </a:t>
            </a:r>
            <a:r>
              <a:rPr lang="zh-CN" altLang="en-US">
                <a:ea typeface="宋体" panose="02010600030101010101" pitchFamily="2" charset="-122"/>
              </a:rPr>
              <a:t>满足 </a:t>
            </a:r>
            <a:r>
              <a:rPr lang="en-US" altLang="zh-CN">
                <a:ea typeface="宋体" panose="02010600030101010101" pitchFamily="2" charset="-122"/>
              </a:rPr>
              <a:t>idempotent(</a:t>
            </a:r>
            <a:r>
              <a:rPr lang="zh-CN" altLang="en-US">
                <a:ea typeface="宋体" panose="02010600030101010101" pitchFamily="2" charset="-122"/>
              </a:rPr>
              <a:t>幂等</a:t>
            </a:r>
            <a:r>
              <a:rPr lang="en-US" altLang="zh-CN">
                <a:ea typeface="宋体" panose="02010600030101010101" pitchFamily="2" charset="-122"/>
              </a:rPr>
              <a:t>) &amp; harmless(</a:t>
            </a:r>
            <a:r>
              <a:rPr lang="zh-CN" altLang="en-US">
                <a:ea typeface="宋体" panose="02010600030101010101" pitchFamily="2" charset="-122"/>
              </a:rPr>
              <a:t>无害</a:t>
            </a:r>
            <a:r>
              <a:rPr lang="en-US" altLang="zh-CN">
                <a:ea typeface="宋体" panose="02010600030101010101" pitchFamily="2" charset="-122"/>
              </a:rPr>
              <a:t>)</a:t>
            </a:r>
            <a:endParaRPr lang="en-US"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如果</a:t>
            </a:r>
            <a:r>
              <a:rPr lang="en-US" altLang="zh-CN">
                <a:ea typeface="宋体" panose="02010600030101010101" pitchFamily="2" charset="-122"/>
              </a:rPr>
              <a:t>T1</a:t>
            </a:r>
            <a:r>
              <a:rPr lang="zh-CN" altLang="en-US">
                <a:ea typeface="宋体" panose="02010600030101010101" pitchFamily="2" charset="-122"/>
              </a:rPr>
              <a:t>是一个已经有</a:t>
            </a:r>
            <a:r>
              <a:rPr lang="en-US" altLang="zh-CN">
                <a:ea typeface="宋体" panose="02010600030101010101" pitchFamily="2" charset="-122"/>
              </a:rPr>
              <a:t>&lt;abort record&gt;</a:t>
            </a:r>
            <a:r>
              <a:rPr lang="zh-CN" altLang="en-US">
                <a:ea typeface="宋体" panose="02010600030101010101" pitchFamily="2" charset="-122"/>
              </a:rPr>
              <a:t>日志的事务，其</a:t>
            </a:r>
            <a:r>
              <a:rPr lang="en-US" altLang="zh-CN">
                <a:ea typeface="宋体" panose="02010600030101010101" pitchFamily="2" charset="-122"/>
              </a:rPr>
              <a:t>rollback</a:t>
            </a:r>
            <a:r>
              <a:rPr lang="zh-CN" altLang="en-US">
                <a:ea typeface="宋体" panose="02010600030101010101" pitchFamily="2" charset="-122"/>
              </a:rPr>
              <a:t>是在</a:t>
            </a:r>
            <a:r>
              <a:rPr lang="en-US">
                <a:ea typeface="宋体" panose="02010600030101010101" pitchFamily="2" charset="-122"/>
              </a:rPr>
              <a:t>crash</a:t>
            </a:r>
            <a:r>
              <a:rPr lang="zh-CN" altLang="en-US">
                <a:ea typeface="宋体" panose="02010600030101010101" pitchFamily="2" charset="-122"/>
              </a:rPr>
              <a:t>前就已经处理完的；</a:t>
            </a:r>
            <a:endParaRPr lang="zh-CN" altLang="en-US">
              <a:ea typeface="宋体" panose="02010600030101010101" pitchFamily="2" charset="-122"/>
            </a:endParaRPr>
          </a:p>
          <a:p>
            <a:r>
              <a:rPr lang="zh-CN" altLang="en-US">
                <a:ea typeface="宋体" panose="02010600030101010101" pitchFamily="2" charset="-122"/>
              </a:rPr>
              <a:t>如果</a:t>
            </a:r>
            <a:r>
              <a:rPr lang="en-US" altLang="zh-CN">
                <a:ea typeface="宋体" panose="02010600030101010101" pitchFamily="2" charset="-122"/>
              </a:rPr>
              <a:t>T1</a:t>
            </a:r>
            <a:r>
              <a:rPr lang="zh-CN" altLang="en-US">
                <a:ea typeface="宋体" panose="02010600030101010101" pitchFamily="2" charset="-122"/>
              </a:rPr>
              <a:t>是一个被</a:t>
            </a:r>
            <a:r>
              <a:rPr lang="en-US" altLang="zh-CN">
                <a:ea typeface="宋体" panose="02010600030101010101" pitchFamily="2" charset="-122"/>
              </a:rPr>
              <a:t>crash</a:t>
            </a:r>
            <a:r>
              <a:rPr lang="zh-CN" altLang="en-US">
                <a:ea typeface="宋体" panose="02010600030101010101" pitchFamily="2" charset="-122"/>
              </a:rPr>
              <a:t>打断的事务（在日志中没有结束标志），那么在</a:t>
            </a:r>
            <a:r>
              <a:rPr lang="en-US" altLang="zh-CN">
                <a:ea typeface="宋体" panose="02010600030101010101" pitchFamily="2" charset="-122"/>
              </a:rPr>
              <a:t>pass 3</a:t>
            </a:r>
            <a:r>
              <a:rPr lang="zh-CN" altLang="en-US">
                <a:ea typeface="宋体" panose="02010600030101010101" pitchFamily="2" charset="-122"/>
              </a:rPr>
              <a:t>处理过程中，会自动的为其每一条</a:t>
            </a:r>
            <a:r>
              <a:rPr lang="en-US" altLang="zh-CN">
                <a:ea typeface="宋体" panose="02010600030101010101" pitchFamily="2" charset="-122"/>
              </a:rPr>
              <a:t>&lt;update record&gt;</a:t>
            </a:r>
            <a:r>
              <a:rPr lang="zh-CN" altLang="en-US">
                <a:ea typeface="宋体" panose="02010600030101010101" pitchFamily="2" charset="-122"/>
              </a:rPr>
              <a:t>添加一条补偿日志。</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最后系统再为</a:t>
            </a:r>
            <a:r>
              <a:rPr lang="en-US" altLang="zh-CN">
                <a:ea typeface="宋体" panose="02010600030101010101" pitchFamily="2" charset="-122"/>
              </a:rPr>
              <a:t>T1</a:t>
            </a:r>
            <a:r>
              <a:rPr lang="zh-CN" altLang="en-US">
                <a:ea typeface="宋体" panose="02010600030101010101" pitchFamily="2" charset="-122"/>
              </a:rPr>
              <a:t>添加一条</a:t>
            </a:r>
            <a:r>
              <a:rPr lang="en-US" altLang="zh-CN">
                <a:ea typeface="宋体" panose="02010600030101010101" pitchFamily="2" charset="-122"/>
              </a:rPr>
              <a:t>&lt;abort record&gt;. </a:t>
            </a:r>
            <a:r>
              <a:rPr lang="zh-CN" altLang="en-US">
                <a:ea typeface="宋体" panose="02010600030101010101" pitchFamily="2" charset="-122"/>
              </a:rPr>
              <a:t>一方面可以保证在正常情况下，每一个事务在日志中都有始有终；另一方面，当下一次再出现</a:t>
            </a:r>
            <a:r>
              <a:rPr lang="en-US" altLang="zh-CN">
                <a:ea typeface="宋体" panose="02010600030101010101" pitchFamily="2" charset="-122"/>
              </a:rPr>
              <a:t>crash</a:t>
            </a:r>
            <a:r>
              <a:rPr lang="zh-CN" altLang="en-US">
                <a:ea typeface="宋体" panose="02010600030101010101" pitchFamily="2" charset="-122"/>
              </a:rPr>
              <a:t>故障时，就不需要再对这些事务做</a:t>
            </a:r>
            <a:r>
              <a:rPr lang="en-US" altLang="zh-CN">
                <a:ea typeface="宋体" panose="02010600030101010101" pitchFamily="2" charset="-122"/>
              </a:rPr>
              <a:t>rollback</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只要日志文件没有收到破坏，可以再次启动机器，从第一步开始重复以前的恢复过程，直至能够完成所有的恢复处理步骤。</a:t>
            </a:r>
            <a:endParaRPr lang="zh-CN"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Question: </a:t>
            </a:r>
            <a:r>
              <a:rPr lang="zh-CN" altLang="zh-CN">
                <a:ea typeface="宋体" panose="02010600030101010101" pitchFamily="2" charset="-122"/>
              </a:rPr>
              <a:t>如果</a:t>
            </a:r>
            <a:r>
              <a:rPr lang="en-US" altLang="zh-CN">
                <a:ea typeface="宋体" panose="02010600030101010101" pitchFamily="2" charset="-122"/>
              </a:rPr>
              <a:t>U1</a:t>
            </a:r>
            <a:r>
              <a:rPr lang="zh-CN" altLang="en-US">
                <a:ea typeface="宋体" panose="02010600030101010101" pitchFamily="2" charset="-122"/>
              </a:rPr>
              <a:t>和</a:t>
            </a:r>
            <a:r>
              <a:rPr lang="en-US" altLang="zh-CN">
                <a:ea typeface="宋体" panose="02010600030101010101" pitchFamily="2" charset="-122"/>
              </a:rPr>
              <a:t>U2</a:t>
            </a:r>
            <a:r>
              <a:rPr lang="zh-CN" altLang="en-US">
                <a:ea typeface="宋体" panose="02010600030101010101" pitchFamily="2" charset="-122"/>
              </a:rPr>
              <a:t>修改的是同一个</a:t>
            </a:r>
            <a:r>
              <a:rPr lang="en-US" altLang="zh-CN">
                <a:ea typeface="宋体" panose="02010600030101010101" pitchFamily="2" charset="-122"/>
              </a:rPr>
              <a:t>page</a:t>
            </a:r>
            <a:r>
              <a:rPr lang="zh-CN" altLang="en-US">
                <a:ea typeface="宋体" panose="02010600030101010101" pitchFamily="2" charset="-122"/>
              </a:rPr>
              <a:t>，会出现什么样的情况？</a:t>
            </a:r>
            <a:endParaRPr lang="zh-CN" altLang="en-US">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三级存储：</a:t>
            </a:r>
            <a:endParaRPr lang="zh-CN" altLang="en-US"/>
          </a:p>
          <a:p>
            <a:endParaRPr lang="zh-CN" altLang="en-US"/>
          </a:p>
          <a:p>
            <a:r>
              <a:rPr lang="en-US" altLang="zh-CN"/>
              <a:t>memory/cache</a:t>
            </a:r>
            <a:endParaRPr lang="en-US" altLang="zh-CN"/>
          </a:p>
          <a:p>
            <a:r>
              <a:rPr lang="en-US" altLang="zh-CN"/>
              <a:t>disk:  log file </a:t>
            </a:r>
            <a:r>
              <a:rPr lang="zh-CN" altLang="zh-CN">
                <a:ea typeface="宋体" panose="02010600030101010101" pitchFamily="2" charset="-122"/>
              </a:rPr>
              <a:t>中只需要维护 </a:t>
            </a:r>
            <a:r>
              <a:rPr lang="en-US" altLang="zh-CN">
                <a:ea typeface="宋体" panose="02010600030101010101" pitchFamily="2" charset="-122"/>
              </a:rPr>
              <a:t>active transaction's log</a:t>
            </a:r>
            <a:endParaRPr lang="en-US" altLang="zh-CN">
              <a:ea typeface="宋体" panose="02010600030101010101" pitchFamily="2" charset="-122"/>
            </a:endParaRPr>
          </a:p>
          <a:p>
            <a:r>
              <a:rPr lang="en-US" altLang="zh-CN">
                <a:ea typeface="宋体" panose="02010600030101010101" pitchFamily="2" charset="-122"/>
              </a:rPr>
              <a:t>tertiary storage</a:t>
            </a:r>
            <a:endParaRPr lang="en-US"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问题：一条数据库更新操作，可能对应着多条</a:t>
            </a:r>
            <a:r>
              <a:rPr lang="en-US" altLang="zh-CN">
                <a:ea typeface="宋体" panose="02010600030101010101" pitchFamily="2" charset="-122"/>
              </a:rPr>
              <a:t>&lt;update record&gt;</a:t>
            </a:r>
            <a:r>
              <a:rPr lang="zh-CN" altLang="en-US">
                <a:ea typeface="宋体" panose="02010600030101010101" pitchFamily="2" charset="-122"/>
              </a:rPr>
              <a:t>日志以及庞大的</a:t>
            </a:r>
            <a:r>
              <a:rPr lang="en-US" altLang="zh-CN">
                <a:ea typeface="宋体" panose="02010600030101010101" pitchFamily="2" charset="-122"/>
              </a:rPr>
              <a:t>before&amp;after image</a:t>
            </a:r>
            <a:endParaRPr lang="en-US" altLang="zh-CN">
              <a:ea typeface="宋体" panose="02010600030101010101" pitchFamily="2" charset="-122"/>
            </a:endParaRPr>
          </a:p>
          <a:p>
            <a:r>
              <a:rPr lang="zh-CN" altLang="en-US">
                <a:ea typeface="宋体" panose="02010600030101010101" pitchFamily="2" charset="-122"/>
              </a:rPr>
              <a:t>解决办法：定义一个</a:t>
            </a:r>
            <a:r>
              <a:rPr lang="en-US" altLang="zh-CN">
                <a:ea typeface="宋体" panose="02010600030101010101" pitchFamily="2" charset="-122"/>
              </a:rPr>
              <a:t>‘</a:t>
            </a:r>
            <a:r>
              <a:rPr lang="zh-CN" altLang="en-US">
                <a:ea typeface="宋体" panose="02010600030101010101" pitchFamily="2" charset="-122"/>
              </a:rPr>
              <a:t>逆操作</a:t>
            </a:r>
            <a:r>
              <a:rPr lang="en-US" altLang="zh-CN">
                <a:ea typeface="宋体" panose="02010600030101010101" pitchFamily="2" charset="-122"/>
              </a:rPr>
              <a:t>’</a:t>
            </a:r>
            <a:r>
              <a:rPr lang="zh-CN" altLang="en-US">
                <a:ea typeface="宋体" panose="02010600030101010101" pitchFamily="2" charset="-122"/>
              </a:rPr>
              <a:t>，以操作作为 前后像</a:t>
            </a:r>
            <a:endParaRPr lang="zh-CN" altLang="en-US">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 </a:t>
            </a:r>
            <a:r>
              <a:rPr lang="en-US" altLang="zh-CN"/>
              <a:t>1</a:t>
            </a:r>
            <a:r>
              <a:rPr lang="zh-CN" altLang="en-US"/>
              <a:t>：以实际操作作为恢复的执行步骤，可能不满足</a:t>
            </a:r>
            <a:r>
              <a:rPr lang="en-US" altLang="zh-CN"/>
              <a:t>‘</a:t>
            </a:r>
            <a:r>
              <a:rPr lang="zh-CN" altLang="en-US">
                <a:ea typeface="宋体" panose="02010600030101010101" pitchFamily="2" charset="-122"/>
              </a:rPr>
              <a:t>等幂次</a:t>
            </a:r>
            <a:r>
              <a:rPr lang="en-US" altLang="zh-CN">
                <a:ea typeface="宋体" panose="02010600030101010101" pitchFamily="2" charset="-122"/>
              </a:rPr>
              <a:t>’</a:t>
            </a:r>
            <a:r>
              <a:rPr lang="zh-CN" altLang="en-US">
                <a:ea typeface="宋体" panose="02010600030101010101" pitchFamily="2" charset="-122"/>
              </a:rPr>
              <a:t>！</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解决方法：如果数据库</a:t>
            </a:r>
            <a:r>
              <a:rPr lang="en-US" altLang="zh-CN">
                <a:ea typeface="宋体" panose="02010600030101010101" pitchFamily="2" charset="-122"/>
              </a:rPr>
              <a:t>page</a:t>
            </a:r>
            <a:r>
              <a:rPr lang="zh-CN" altLang="en-US">
                <a:ea typeface="宋体" panose="02010600030101010101" pitchFamily="2" charset="-122"/>
              </a:rPr>
              <a:t>的</a:t>
            </a:r>
            <a:r>
              <a:rPr lang="en-US" altLang="zh-CN">
                <a:ea typeface="宋体" panose="02010600030101010101" pitchFamily="2" charset="-122"/>
              </a:rPr>
              <a:t>LSN</a:t>
            </a:r>
            <a:r>
              <a:rPr lang="zh-CN" altLang="en-US">
                <a:ea typeface="宋体" panose="02010600030101010101" pitchFamily="2" charset="-122"/>
              </a:rPr>
              <a:t>大于或等于日志的</a:t>
            </a:r>
            <a:r>
              <a:rPr lang="en-US" altLang="zh-CN">
                <a:ea typeface="宋体" panose="02010600030101010101" pitchFamily="2" charset="-122"/>
              </a:rPr>
              <a:t>LSN</a:t>
            </a:r>
            <a:r>
              <a:rPr lang="zh-CN" altLang="en-US">
                <a:ea typeface="宋体" panose="02010600030101010101" pitchFamily="2" charset="-122"/>
              </a:rPr>
              <a:t>，则忽略该条</a:t>
            </a:r>
            <a:r>
              <a:rPr lang="en-US" altLang="zh-CN">
                <a:ea typeface="宋体" panose="02010600030101010101" pitchFamily="2" charset="-122"/>
              </a:rPr>
              <a:t>&lt;update record&gt;</a:t>
            </a:r>
            <a:endParaRPr lang="en-US" altLang="zh-CN">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问题</a:t>
            </a:r>
            <a:r>
              <a:rPr lang="en-US" altLang="zh-CN">
                <a:ea typeface="宋体" panose="02010600030101010101" pitchFamily="2" charset="-122"/>
              </a:rPr>
              <a:t>2</a:t>
            </a:r>
            <a:r>
              <a:rPr lang="zh-CN" altLang="en-US">
                <a:ea typeface="宋体" panose="02010600030101010101" pitchFamily="2" charset="-122"/>
              </a:rPr>
              <a:t>： 有些操作不具有原子性，在其执行过程中发生系统崩溃，那么可能导致数据库处于一种不一致状态。从而导致恢复的结果也不正确。</a:t>
            </a:r>
            <a:endParaRPr lang="zh-CN" altLang="en-US">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问题</a:t>
            </a:r>
            <a:r>
              <a:rPr lang="en-US" altLang="zh-CN"/>
              <a:t>2</a:t>
            </a:r>
            <a:r>
              <a:rPr lang="zh-CN" altLang="en-US">
                <a:ea typeface="宋体" panose="02010600030101010101" pitchFamily="2" charset="-122"/>
              </a:rPr>
              <a:t>的解决办法：将原操作进行原子化分解，每个原子化的</a:t>
            </a:r>
            <a:r>
              <a:rPr lang="en-US" altLang="zh-CN">
                <a:ea typeface="宋体" panose="02010600030101010101" pitchFamily="2" charset="-122"/>
              </a:rPr>
              <a:t>‘</a:t>
            </a:r>
            <a:r>
              <a:rPr lang="zh-CN" altLang="en-US">
                <a:ea typeface="宋体" panose="02010600030101010101" pitchFamily="2" charset="-122"/>
              </a:rPr>
              <a:t>子操作</a:t>
            </a:r>
            <a:r>
              <a:rPr lang="en-US" altLang="zh-CN">
                <a:ea typeface="宋体" panose="02010600030101010101" pitchFamily="2" charset="-122"/>
              </a:rPr>
              <a:t>’</a:t>
            </a:r>
            <a:r>
              <a:rPr lang="zh-CN" altLang="en-US">
                <a:ea typeface="宋体" panose="02010600030101010101" pitchFamily="2" charset="-122"/>
              </a:rPr>
              <a:t>对应一条 </a:t>
            </a:r>
            <a:r>
              <a:rPr lang="en-US" altLang="zh-CN">
                <a:ea typeface="宋体" panose="02010600030101010101" pitchFamily="2" charset="-122"/>
              </a:rPr>
              <a:t>log record</a:t>
            </a:r>
            <a:endParaRPr lang="en-US"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这是一个</a:t>
            </a:r>
            <a:r>
              <a:rPr lang="en-US" altLang="zh-CN"/>
              <a:t>undo log</a:t>
            </a:r>
            <a:r>
              <a:rPr lang="zh-CN" altLang="en-US">
                <a:ea typeface="宋体" panose="02010600030101010101" pitchFamily="2" charset="-122"/>
              </a:rPr>
              <a:t>的例子。如果把其中的</a:t>
            </a:r>
            <a:r>
              <a:rPr lang="en-US" altLang="zh-CN">
                <a:ea typeface="宋体" panose="02010600030101010101" pitchFamily="2" charset="-122"/>
              </a:rPr>
              <a:t>before image</a:t>
            </a:r>
            <a:r>
              <a:rPr lang="zh-CN" altLang="en-US">
                <a:ea typeface="宋体" panose="02010600030101010101" pitchFamily="2" charset="-122"/>
              </a:rPr>
              <a:t>替换为</a:t>
            </a:r>
            <a:r>
              <a:rPr lang="en-US" altLang="zh-CN">
                <a:ea typeface="宋体" panose="02010600030101010101" pitchFamily="2" charset="-122"/>
              </a:rPr>
              <a:t>after image</a:t>
            </a:r>
            <a:r>
              <a:rPr lang="zh-CN" altLang="en-US">
                <a:ea typeface="宋体" panose="02010600030101010101" pitchFamily="2" charset="-122"/>
              </a:rPr>
              <a:t>，那么就构成了</a:t>
            </a:r>
            <a:r>
              <a:rPr lang="en-US" altLang="zh-CN">
                <a:ea typeface="宋体" panose="02010600030101010101" pitchFamily="2" charset="-122"/>
              </a:rPr>
              <a:t>redo log</a:t>
            </a:r>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ea typeface="宋体" panose="02010600030101010101" pitchFamily="2" charset="-122"/>
              </a:rPr>
              <a:t>pass 1: </a:t>
            </a:r>
            <a:r>
              <a:rPr lang="zh-CN" altLang="en-US">
                <a:ea typeface="宋体" panose="02010600030101010101" pitchFamily="2" charset="-122"/>
              </a:rPr>
              <a:t>确定有哪些事务是开始提交但还没有完成提交（有</a:t>
            </a:r>
            <a:r>
              <a:rPr lang="en-US" altLang="zh-CN">
                <a:ea typeface="宋体" panose="02010600030101010101" pitchFamily="2" charset="-122"/>
              </a:rPr>
              <a:t>commit record</a:t>
            </a:r>
            <a:r>
              <a:rPr lang="zh-CN" altLang="en-US">
                <a:ea typeface="宋体" panose="02010600030101010101" pitchFamily="2" charset="-122"/>
              </a:rPr>
              <a:t>但没有</a:t>
            </a:r>
            <a:r>
              <a:rPr lang="en-US" altLang="zh-CN">
                <a:ea typeface="宋体" panose="02010600030101010101" pitchFamily="2" charset="-122"/>
              </a:rPr>
              <a:t>complete record</a:t>
            </a:r>
            <a:r>
              <a:rPr lang="zh-CN" altLang="en-US">
                <a:ea typeface="宋体" panose="02010600030101010101" pitchFamily="2" charset="-122"/>
              </a:rPr>
              <a:t>）</a:t>
            </a:r>
            <a:endParaRPr lang="en-US" altLang="zh-CN">
              <a:ea typeface="宋体" panose="02010600030101010101" pitchFamily="2" charset="-122"/>
            </a:endParaRPr>
          </a:p>
          <a:p>
            <a:endParaRPr lang="zh-CN" altLang="en-US">
              <a:ea typeface="宋体" panose="02010600030101010101" pitchFamily="2" charset="-122"/>
            </a:endParaRPr>
          </a:p>
          <a:p>
            <a:r>
              <a:rPr lang="en-US" altLang="zh-CN">
                <a:ea typeface="宋体" panose="02010600030101010101" pitchFamily="2" charset="-122"/>
              </a:rPr>
              <a:t>pass 2: </a:t>
            </a:r>
            <a:r>
              <a:rPr lang="zh-CN" altLang="en-US">
                <a:ea typeface="宋体" panose="02010600030101010101" pitchFamily="2" charset="-122"/>
              </a:rPr>
              <a:t>只需要对那些有</a:t>
            </a:r>
            <a:r>
              <a:rPr lang="en-US" altLang="zh-CN">
                <a:ea typeface="宋体" panose="02010600030101010101" pitchFamily="2" charset="-122"/>
              </a:rPr>
              <a:t>&lt;commit record&gt;</a:t>
            </a:r>
            <a:r>
              <a:rPr lang="zh-CN" altLang="en-US">
                <a:ea typeface="宋体" panose="02010600030101010101" pitchFamily="2" charset="-122"/>
              </a:rPr>
              <a:t>但没有</a:t>
            </a:r>
            <a:r>
              <a:rPr lang="en-US" altLang="zh-CN">
                <a:ea typeface="宋体" panose="02010600030101010101" pitchFamily="2" charset="-122"/>
              </a:rPr>
              <a:t>&lt;complete record&gt;</a:t>
            </a:r>
            <a:r>
              <a:rPr lang="zh-CN" altLang="en-US">
                <a:ea typeface="宋体" panose="02010600030101010101" pitchFamily="2" charset="-122"/>
              </a:rPr>
              <a:t>的事务做</a:t>
            </a:r>
            <a:r>
              <a:rPr lang="en-US" altLang="zh-CN">
                <a:ea typeface="宋体" panose="02010600030101010101" pitchFamily="2" charset="-122"/>
              </a:rPr>
              <a:t>rollforward</a:t>
            </a:r>
            <a:endParaRPr lang="en-US" altLang="zh-CN">
              <a:ea typeface="宋体" panose="02010600030101010101" pitchFamily="2" charset="-122"/>
            </a:endParaRPr>
          </a:p>
          <a:p>
            <a:endParaRPr lang="en-US" altLang="zh-CN">
              <a:ea typeface="宋体" panose="02010600030101010101" pitchFamily="2" charset="-122"/>
            </a:endParaRPr>
          </a:p>
          <a:p>
            <a:r>
              <a:rPr lang="en-US" altLang="zh-CN">
                <a:ea typeface="宋体" panose="02010600030101010101" pitchFamily="2" charset="-122"/>
              </a:rPr>
              <a:t>pass 3: </a:t>
            </a:r>
            <a:r>
              <a:rPr lang="zh-CN" altLang="en-US">
                <a:ea typeface="宋体" panose="02010600030101010101" pitchFamily="2" charset="-122"/>
              </a:rPr>
              <a:t>不需要了</a:t>
            </a:r>
            <a:endParaRPr lang="en-US"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介质故障的处理办法：冗余存储（</a:t>
            </a:r>
            <a:r>
              <a:rPr lang="en-US" altLang="zh-CN">
                <a:ea typeface="宋体" panose="02010600030101010101" pitchFamily="2" charset="-122"/>
              </a:rPr>
              <a:t>log &amp; mirror</a:t>
            </a:r>
            <a:r>
              <a:rPr lang="zh-CN" altLang="en-US">
                <a:ea typeface="宋体" panose="02010600030101010101" pitchFamily="2" charset="-122"/>
              </a:rPr>
              <a:t>）</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问题：利用</a:t>
            </a:r>
            <a:r>
              <a:rPr lang="en-US" altLang="zh-CN">
                <a:ea typeface="宋体" panose="02010600030101010101" pitchFamily="2" charset="-122"/>
              </a:rPr>
              <a:t>log</a:t>
            </a:r>
            <a:r>
              <a:rPr lang="zh-CN" altLang="en-US">
                <a:ea typeface="宋体" panose="02010600030101010101" pitchFamily="2" charset="-122"/>
              </a:rPr>
              <a:t>来重建数据库，需要从第一条 </a:t>
            </a:r>
            <a:r>
              <a:rPr lang="en-US" altLang="zh-CN">
                <a:ea typeface="宋体" panose="02010600030101010101" pitchFamily="2" charset="-122"/>
              </a:rPr>
              <a:t>log record </a:t>
            </a:r>
            <a:r>
              <a:rPr lang="zh-CN" altLang="en-US">
                <a:ea typeface="宋体" panose="02010600030101010101" pitchFamily="2" charset="-122"/>
              </a:rPr>
              <a:t>开始</a:t>
            </a:r>
            <a:endParaRPr lang="zh-CN" altLang="en-US">
              <a:ea typeface="宋体" panose="02010600030101010101" pitchFamily="2" charset="-122"/>
            </a:endParaRPr>
          </a:p>
          <a:p>
            <a:r>
              <a:rPr lang="zh-CN" altLang="en-US">
                <a:ea typeface="宋体" panose="02010600030101010101" pitchFamily="2" charset="-122"/>
              </a:rPr>
              <a:t>解决办法：周期性的 </a:t>
            </a:r>
            <a:r>
              <a:rPr lang="en-US" altLang="zh-CN">
                <a:ea typeface="宋体" panose="02010600030101010101" pitchFamily="2" charset="-122"/>
              </a:rPr>
              <a:t>dump + log</a:t>
            </a:r>
            <a:endParaRPr lang="en-US"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Question: </a:t>
            </a:r>
            <a:r>
              <a:rPr lang="zh-CN" altLang="en-US"/>
              <a:t>为什么只处理那些已经被提交的事务？</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情况</a:t>
            </a:r>
            <a:r>
              <a:rPr lang="en-US" altLang="zh-CN"/>
              <a:t>1</a:t>
            </a:r>
            <a:r>
              <a:rPr lang="zh-CN" altLang="en-US">
                <a:ea typeface="宋体" panose="02010600030101010101" pitchFamily="2" charset="-122"/>
              </a:rPr>
              <a:t>：</a:t>
            </a:r>
            <a:r>
              <a:rPr lang="en-US" altLang="zh-CN">
                <a:ea typeface="宋体" panose="02010600030101010101" pitchFamily="2" charset="-122"/>
              </a:rPr>
              <a:t>T</a:t>
            </a:r>
            <a:r>
              <a:rPr lang="zh-CN" altLang="en-US">
                <a:ea typeface="宋体" panose="02010600030101010101" pitchFamily="2" charset="-122"/>
              </a:rPr>
              <a:t>在</a:t>
            </a:r>
            <a:r>
              <a:rPr lang="en-US" altLang="zh-CN">
                <a:ea typeface="宋体" panose="02010600030101010101" pitchFamily="2" charset="-122"/>
              </a:rPr>
              <a:t>dump</a:t>
            </a:r>
            <a:r>
              <a:rPr lang="zh-CN" altLang="en-US">
                <a:ea typeface="宋体" panose="02010600030101010101" pitchFamily="2" charset="-122"/>
              </a:rPr>
              <a:t>开始前被提交，但其更新结果可能直至</a:t>
            </a:r>
            <a:r>
              <a:rPr lang="en-US" altLang="zh-CN">
                <a:ea typeface="宋体" panose="02010600030101010101" pitchFamily="2" charset="-122"/>
              </a:rPr>
              <a:t>dump</a:t>
            </a:r>
            <a:r>
              <a:rPr lang="zh-CN" altLang="en-US">
                <a:ea typeface="宋体" panose="02010600030101010101" pitchFamily="2" charset="-122"/>
              </a:rPr>
              <a:t>结束时都还没有被写入数据库磁盘。在恢复处理时，不会扫描</a:t>
            </a:r>
            <a:r>
              <a:rPr lang="en-US" altLang="zh-CN">
                <a:ea typeface="宋体" panose="02010600030101010101" pitchFamily="2" charset="-122"/>
              </a:rPr>
              <a:t>begin dump</a:t>
            </a:r>
            <a:r>
              <a:rPr lang="zh-CN" altLang="en-US">
                <a:ea typeface="宋体" panose="02010600030101010101" pitchFamily="2" charset="-122"/>
              </a:rPr>
              <a:t>之前的日志，因而</a:t>
            </a:r>
            <a:r>
              <a:rPr lang="en-US" altLang="zh-CN">
                <a:ea typeface="宋体" panose="02010600030101010101" pitchFamily="2" charset="-122"/>
              </a:rPr>
              <a:t>T</a:t>
            </a:r>
            <a:r>
              <a:rPr lang="zh-CN" altLang="en-US">
                <a:ea typeface="宋体" panose="02010600030101010101" pitchFamily="2" charset="-122"/>
              </a:rPr>
              <a:t>不在事务集合</a:t>
            </a:r>
            <a:r>
              <a:rPr lang="en-US" altLang="zh-CN">
                <a:ea typeface="宋体" panose="02010600030101010101" pitchFamily="2" charset="-122"/>
              </a:rPr>
              <a:t>L</a:t>
            </a:r>
            <a:r>
              <a:rPr lang="zh-CN" altLang="en-US">
                <a:ea typeface="宋体" panose="02010600030101010101" pitchFamily="2" charset="-122"/>
              </a:rPr>
              <a:t>中</a:t>
            </a:r>
            <a:endParaRPr lang="zh-CN" altLang="en-US">
              <a:ea typeface="宋体" panose="02010600030101010101" pitchFamily="2" charset="-122"/>
            </a:endParaRPr>
          </a:p>
          <a:p>
            <a:endParaRPr lang="zh-CN" altLang="en-US">
              <a:ea typeface="宋体" panose="02010600030101010101" pitchFamily="2" charset="-122"/>
            </a:endParaRPr>
          </a:p>
          <a:p>
            <a:r>
              <a:rPr lang="zh-CN" altLang="en-US">
                <a:ea typeface="宋体" panose="02010600030101010101" pitchFamily="2" charset="-122"/>
              </a:rPr>
              <a:t>情况</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dump</a:t>
            </a:r>
            <a:r>
              <a:rPr lang="zh-CN" altLang="en-US">
                <a:ea typeface="宋体" panose="02010600030101010101" pitchFamily="2" charset="-122"/>
              </a:rPr>
              <a:t>处理将一个最终被放弃的事务的更新结果写入了</a:t>
            </a:r>
            <a:r>
              <a:rPr lang="en-US" altLang="zh-CN">
                <a:ea typeface="宋体" panose="02010600030101010101" pitchFamily="2" charset="-122"/>
              </a:rPr>
              <a:t>dump</a:t>
            </a:r>
            <a:r>
              <a:rPr lang="zh-CN" altLang="en-US">
                <a:ea typeface="宋体" panose="02010600030101010101" pitchFamily="2" charset="-122"/>
              </a:rPr>
              <a:t>中，但在恢复处理过程中，对被</a:t>
            </a:r>
            <a:r>
              <a:rPr lang="en-US" altLang="zh-CN">
                <a:ea typeface="宋体" panose="02010600030101010101" pitchFamily="2" charset="-122"/>
              </a:rPr>
              <a:t>aborted</a:t>
            </a:r>
            <a:r>
              <a:rPr lang="zh-CN" altLang="en-US">
                <a:ea typeface="宋体" panose="02010600030101010101" pitchFamily="2" charset="-122"/>
              </a:rPr>
              <a:t>的事务日志没有做任何处理！</a:t>
            </a:r>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undo log</a:t>
            </a:r>
            <a:r>
              <a:rPr lang="zh-CN" altLang="en-US">
                <a:ea typeface="宋体" panose="02010600030101010101" pitchFamily="2" charset="-122"/>
              </a:rPr>
              <a:t>只能用户事务的撤销处理（</a:t>
            </a:r>
            <a:r>
              <a:rPr lang="en-US" altLang="zh-CN">
                <a:ea typeface="宋体" panose="02010600030101010101" pitchFamily="2" charset="-122"/>
              </a:rPr>
              <a:t>abort  or  rollback</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为何要为每一个事务设置</a:t>
            </a:r>
            <a:r>
              <a:rPr lang="en-US" altLang="zh-CN"/>
              <a:t>‘</a:t>
            </a:r>
            <a:r>
              <a:rPr lang="zh-CN" altLang="en-US"/>
              <a:t>事务开始日志</a:t>
            </a:r>
            <a:r>
              <a:rPr lang="en-US" altLang="zh-CN"/>
              <a:t>’</a:t>
            </a:r>
            <a:r>
              <a:rPr lang="zh-CN" altLang="en-US">
                <a:ea typeface="宋体" panose="02010600030101010101" pitchFamily="2" charset="-122"/>
              </a:rPr>
              <a:t>？</a:t>
            </a:r>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zh-CN">
                <a:ea typeface="宋体" panose="02010600030101010101" pitchFamily="2" charset="-122"/>
              </a:rPr>
              <a:t>在一个日志文件中，通常会包含若干种类型的日志记录，不同类型的日志记录，其结构</a:t>
            </a:r>
            <a:r>
              <a:rPr lang="zh-CN" altLang="zh-CN">
                <a:ea typeface="宋体" panose="02010600030101010101" pitchFamily="2" charset="-122"/>
              </a:rPr>
              <a:t>是不一样的。</a:t>
            </a:r>
            <a:endParaRPr lang="zh-CN" altLang="zh-CN">
              <a:ea typeface="宋体" panose="02010600030101010101" pitchFamily="2" charset="-122"/>
            </a:endParaRPr>
          </a:p>
          <a:p>
            <a:r>
              <a:rPr lang="zh-CN" altLang="zh-CN">
                <a:ea typeface="宋体" panose="02010600030101010101" pitchFamily="2" charset="-122"/>
              </a:rPr>
              <a:t>在日志记录中添加一个</a:t>
            </a:r>
            <a:r>
              <a:rPr lang="en-US" altLang="zh-CN">
                <a:ea typeface="宋体" panose="02010600030101010101" pitchFamily="2" charset="-122"/>
              </a:rPr>
              <a:t>‘</a:t>
            </a:r>
            <a:r>
              <a:rPr lang="zh-CN" altLang="en-US">
                <a:ea typeface="宋体" panose="02010600030101010101" pitchFamily="2" charset="-122"/>
              </a:rPr>
              <a:t>类型标识</a:t>
            </a:r>
            <a:r>
              <a:rPr lang="en-US" altLang="zh-CN">
                <a:ea typeface="宋体" panose="02010600030101010101" pitchFamily="2" charset="-122"/>
              </a:rPr>
              <a:t>’</a:t>
            </a:r>
            <a:r>
              <a:rPr lang="zh-CN" altLang="en-US">
                <a:ea typeface="宋体" panose="02010600030101010101" pitchFamily="2" charset="-122"/>
              </a:rPr>
              <a:t>，以表明该日志记录的类型是什么</a:t>
            </a:r>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ea typeface="宋体" panose="02010600030101010101" pitchFamily="2" charset="-122"/>
              </a:rPr>
              <a:t>通过插入</a:t>
            </a:r>
            <a:r>
              <a:rPr lang="en-US" altLang="zh-CN">
                <a:ea typeface="宋体" panose="02010600030101010101" pitchFamily="2" charset="-122"/>
              </a:rPr>
              <a:t>&lt;savepoint record&gt;</a:t>
            </a:r>
            <a:r>
              <a:rPr lang="zh-CN" altLang="en-US">
                <a:ea typeface="宋体" panose="02010600030101010101" pitchFamily="2" charset="-122"/>
              </a:rPr>
              <a:t>来实现对于事务的部分回滚功能</a:t>
            </a:r>
            <a:endParaRPr lang="zh-CN" altLang="en-US">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在系统崩溃后如何实现系统恢复？</a:t>
            </a:r>
            <a:r>
              <a:rPr lang="en-US" altLang="zh-CN"/>
              <a:t>peng</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716657"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ltLang="x-none" dirty="0"/>
          </a:p>
        </p:txBody>
      </p:sp>
      <p:sp>
        <p:nvSpPr>
          <p:cNvPr id="5" name="页脚占位符 4"/>
          <p:cNvSpPr>
            <a:spLocks noGrp="1"/>
          </p:cNvSpPr>
          <p:nvPr>
            <p:ph type="ftr" sz="quarter" idx="11"/>
          </p:nvPr>
        </p:nvSpPr>
        <p:spPr/>
        <p:txBody>
          <a:bodyPr/>
          <a:lstStyle/>
          <a:p>
            <a:pPr lvl="0"/>
            <a:endParaRPr lang="en-US" altLang="x-none"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981200"/>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ltLang="x-none" dirty="0"/>
          </a:p>
        </p:txBody>
      </p:sp>
      <p:sp>
        <p:nvSpPr>
          <p:cNvPr id="8" name="页脚占位符 7"/>
          <p:cNvSpPr>
            <a:spLocks noGrp="1"/>
          </p:cNvSpPr>
          <p:nvPr>
            <p:ph type="ftr" sz="quarter" idx="11"/>
          </p:nvPr>
        </p:nvSpPr>
        <p:spPr/>
        <p:txBody>
          <a:bodyPr/>
          <a:lstStyle/>
          <a:p>
            <a:pPr lvl="0"/>
            <a:endParaRPr lang="en-US" altLang="x-none"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1280" y="6475095"/>
            <a:ext cx="1905000" cy="288002"/>
          </a:xfrm>
        </p:spPr>
        <p:txBody>
          <a:bodyPr/>
          <a:lstStyle/>
          <a:p>
            <a:pPr lvl="0"/>
            <a:endParaRPr lang="en-US" altLang="x-none" dirty="0"/>
          </a:p>
        </p:txBody>
      </p:sp>
      <p:sp>
        <p:nvSpPr>
          <p:cNvPr id="4" name="页脚占位符 3"/>
          <p:cNvSpPr>
            <a:spLocks noGrp="1"/>
          </p:cNvSpPr>
          <p:nvPr>
            <p:ph type="ftr" sz="quarter" idx="11"/>
          </p:nvPr>
        </p:nvSpPr>
        <p:spPr>
          <a:xfrm>
            <a:off x="3124200" y="6475095"/>
            <a:ext cx="2895600" cy="288002"/>
          </a:xfrm>
        </p:spPr>
        <p:txBody>
          <a:bodyPr/>
          <a:lstStyle/>
          <a:p>
            <a:pPr lvl="0"/>
            <a:endParaRPr lang="en-US" altLang="x-none" dirty="0"/>
          </a:p>
        </p:txBody>
      </p:sp>
      <p:sp>
        <p:nvSpPr>
          <p:cNvPr id="5" name="灯片编号占位符 4"/>
          <p:cNvSpPr>
            <a:spLocks noGrp="1"/>
          </p:cNvSpPr>
          <p:nvPr>
            <p:ph type="sldNum" sz="quarter" idx="12"/>
          </p:nvPr>
        </p:nvSpPr>
        <p:spPr>
          <a:xfrm>
            <a:off x="7157720" y="6475095"/>
            <a:ext cx="1905000" cy="288002"/>
          </a:xfrm>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1280" y="6475095"/>
            <a:ext cx="1905000" cy="288002"/>
          </a:xfrm>
        </p:spPr>
        <p:txBody>
          <a:bodyPr/>
          <a:lstStyle>
            <a:lvl1pPr>
              <a:defRPr sz="1400"/>
            </a:lvl1pPr>
          </a:lstStyle>
          <a:p>
            <a:pPr lvl="0"/>
            <a:endParaRPr lang="en-US" altLang="x-none" dirty="0"/>
          </a:p>
        </p:txBody>
      </p:sp>
      <p:sp>
        <p:nvSpPr>
          <p:cNvPr id="3" name="页脚占位符 2"/>
          <p:cNvSpPr>
            <a:spLocks noGrp="1"/>
          </p:cNvSpPr>
          <p:nvPr>
            <p:ph type="ftr" sz="quarter" idx="11"/>
          </p:nvPr>
        </p:nvSpPr>
        <p:spPr>
          <a:xfrm>
            <a:off x="3124200" y="6475095"/>
            <a:ext cx="2895600" cy="288002"/>
          </a:xfrm>
        </p:spPr>
        <p:txBody>
          <a:bodyPr/>
          <a:lstStyle>
            <a:lvl1pPr>
              <a:defRPr sz="1400"/>
            </a:lvl1pPr>
          </a:lstStyle>
          <a:p>
            <a:pPr lvl="0"/>
            <a:endParaRPr lang="en-US" altLang="x-none" dirty="0"/>
          </a:p>
        </p:txBody>
      </p:sp>
      <p:sp>
        <p:nvSpPr>
          <p:cNvPr id="4" name="灯片编号占位符 3"/>
          <p:cNvSpPr>
            <a:spLocks noGrp="1"/>
          </p:cNvSpPr>
          <p:nvPr>
            <p:ph type="sldNum" sz="quarter" idx="12"/>
          </p:nvPr>
        </p:nvSpPr>
        <p:spPr>
          <a:xfrm>
            <a:off x="7157720" y="6475095"/>
            <a:ext cx="1905000" cy="288002"/>
          </a:xfrm>
        </p:spPr>
        <p:txBody>
          <a:bodyPr/>
          <a:lstStyle>
            <a:lvl1pPr>
              <a:defRPr sz="1400"/>
            </a:lvl1p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x-none" dirty="0"/>
          </a:p>
        </p:txBody>
      </p:sp>
      <p:sp>
        <p:nvSpPr>
          <p:cNvPr id="6" name="页脚占位符 5"/>
          <p:cNvSpPr>
            <a:spLocks noGrp="1"/>
          </p:cNvSpPr>
          <p:nvPr>
            <p:ph type="ftr" sz="quarter" idx="11"/>
          </p:nvPr>
        </p:nvSpPr>
        <p:spPr/>
        <p:txBody>
          <a:bodyPr/>
          <a:lstStyle/>
          <a:p>
            <a:pPr lvl="0"/>
            <a:endParaRPr lang="en-US" altLang="x-none"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p>
            <a:pPr lvl="0"/>
            <a:r>
              <a:rPr lang="en-US" altLang="zh-CN"/>
              <a:t>Click to edit Master title style</a:t>
            </a:r>
            <a:endParaRPr lang="en-US" altLang="zh-CN"/>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Rectangle 4"/>
          <p:cNvSpPr>
            <a:spLocks noGrp="1"/>
          </p:cNvSpPr>
          <p:nvPr>
            <p:ph type="dt" sz="half" idx="2"/>
          </p:nvPr>
        </p:nvSpPr>
        <p:spPr>
          <a:xfrm>
            <a:off x="685800" y="6248400"/>
            <a:ext cx="1905000" cy="457200"/>
          </a:xfrm>
          <a:prstGeom prst="rect">
            <a:avLst/>
          </a:prstGeom>
          <a:noFill/>
          <a:ln w="9525">
            <a:noFill/>
          </a:ln>
        </p:spPr>
        <p:txBody>
          <a:bodyPr/>
          <a:lstStyle>
            <a:lvl1pPr>
              <a:defRPr sz="1400">
                <a:ea typeface="宋体" panose="02010600030101010101" pitchFamily="2" charset="-122"/>
              </a:defRPr>
            </a:lvl1pPr>
          </a:lstStyle>
          <a:p>
            <a:pPr lvl="0"/>
            <a:endParaRPr lang="en-US" altLang="x-none" dirty="0"/>
          </a:p>
        </p:txBody>
      </p:sp>
      <p:sp>
        <p:nvSpPr>
          <p:cNvPr id="1029" name="Rectangle 5"/>
          <p:cNvSpPr>
            <a:spLocks noGrp="1"/>
          </p:cNvSpPr>
          <p:nvPr>
            <p:ph type="ftr" sz="quarter" idx="3"/>
          </p:nvPr>
        </p:nvSpPr>
        <p:spPr>
          <a:xfrm>
            <a:off x="3124200" y="6248400"/>
            <a:ext cx="2895600" cy="457200"/>
          </a:xfrm>
          <a:prstGeom prst="rect">
            <a:avLst/>
          </a:prstGeom>
          <a:noFill/>
          <a:ln w="9525">
            <a:noFill/>
          </a:ln>
        </p:spPr>
        <p:txBody>
          <a:bodyPr/>
          <a:lstStyle>
            <a:lvl1pPr algn="ctr">
              <a:defRPr sz="1400">
                <a:ea typeface="宋体" panose="02010600030101010101" pitchFamily="2" charset="-122"/>
              </a:defRPr>
            </a:lvl1pPr>
          </a:lstStyle>
          <a:p>
            <a:pPr lvl="0"/>
            <a:endParaRPr lang="en-US" altLang="x-none" dirty="0"/>
          </a:p>
        </p:txBody>
      </p:sp>
      <p:sp>
        <p:nvSpPr>
          <p:cNvPr id="1030" name="Rectangle 6"/>
          <p:cNvSpPr>
            <a:spLocks noGrp="1"/>
          </p:cNvSpPr>
          <p:nvPr>
            <p:ph type="sldNum" sz="quarter" idx="4"/>
          </p:nvPr>
        </p:nvSpPr>
        <p:spPr>
          <a:xfrm>
            <a:off x="6553200" y="6248400"/>
            <a:ext cx="1905000" cy="457200"/>
          </a:xfrm>
          <a:prstGeom prst="rect">
            <a:avLst/>
          </a:prstGeom>
          <a:noFill/>
          <a:ln w="9525">
            <a:noFill/>
          </a:ln>
        </p:spPr>
        <p:txBody>
          <a:bodyPr/>
          <a:lstStyle>
            <a:lvl1pPr algn="r">
              <a:defRPr sz="1400">
                <a:ea typeface="宋体"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440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ctrTitle"/>
          </p:nvPr>
        </p:nvSpPr>
        <p:spPr>
          <a:xfrm>
            <a:off x="685800" y="2286000"/>
            <a:ext cx="7772400" cy="1143000"/>
          </a:xfrm>
        </p:spPr>
        <p:txBody>
          <a:bodyPr vert="horz" wrap="square" anchor="ctr"/>
          <a:lstStyle>
            <a:lvl1pPr lvl="0">
              <a:defRPr kern="1200"/>
            </a:lvl1pPr>
          </a:lstStyle>
          <a:p>
            <a:pPr lvl="0"/>
            <a:r>
              <a:rPr lang="en-US" altLang="zh-CN" b="1">
                <a:solidFill>
                  <a:srgbClr val="CC0000"/>
                </a:solidFill>
                <a:latin typeface="Arial" panose="020B0604020202020204" pitchFamily="34" charset="0"/>
                <a:ea typeface="宋体" panose="02010600030101010101" pitchFamily="2" charset="-122"/>
              </a:rPr>
              <a:t>Implementing Atomicity and Durability</a:t>
            </a:r>
            <a:endParaRPr lang="en-US" altLang="zh-CN" b="1">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5800" y="209233"/>
            <a:ext cx="7772400" cy="583565"/>
          </a:xfrm>
        </p:spPr>
        <p:txBody>
          <a:bodyPr>
            <a:spAutoFit/>
          </a:bodyPr>
          <a:p>
            <a:r>
              <a:rPr lang="en-US" altLang="zh-CN" sz="3200"/>
              <a:t>type of log record</a:t>
            </a:r>
            <a:endParaRPr lang="en-US" altLang="zh-CN" sz="3200"/>
          </a:p>
        </p:txBody>
      </p:sp>
      <p:sp>
        <p:nvSpPr>
          <p:cNvPr id="3" name="内容占位符 2"/>
          <p:cNvSpPr>
            <a:spLocks noGrp="1"/>
          </p:cNvSpPr>
          <p:nvPr>
            <p:ph idx="1"/>
          </p:nvPr>
        </p:nvSpPr>
        <p:spPr>
          <a:xfrm>
            <a:off x="122555" y="944245"/>
            <a:ext cx="8898255" cy="4910455"/>
          </a:xfrm>
        </p:spPr>
        <p:txBody>
          <a:bodyPr>
            <a:spAutoFit/>
          </a:bodyPr>
          <a:p>
            <a:pPr>
              <a:lnSpc>
                <a:spcPct val="150000"/>
              </a:lnSpc>
              <a:spcBef>
                <a:spcPts val="20"/>
              </a:spcBef>
              <a:spcAft>
                <a:spcPts val="0"/>
              </a:spcAft>
            </a:pPr>
            <a:r>
              <a:rPr lang="en-US" altLang="zh-CN" sz="2600" b="1">
                <a:solidFill>
                  <a:schemeClr val="accent6"/>
                </a:solidFill>
                <a:latin typeface="Arial" panose="020B0604020202020204" pitchFamily="34" charset="0"/>
              </a:rPr>
              <a:t>Update record</a:t>
            </a:r>
            <a:endParaRPr lang="en-US" altLang="zh-CN" sz="2600" b="1">
              <a:solidFill>
                <a:schemeClr val="accent6"/>
              </a:solidFill>
              <a:latin typeface="Arial" panose="020B0604020202020204" pitchFamily="34" charset="0"/>
            </a:endParaRPr>
          </a:p>
          <a:p>
            <a:pPr marL="914400" lvl="2" indent="0">
              <a:lnSpc>
                <a:spcPct val="150000"/>
              </a:lnSpc>
              <a:spcBef>
                <a:spcPts val="20"/>
              </a:spcBef>
              <a:spcAft>
                <a:spcPts val="0"/>
              </a:spcAft>
              <a:buNone/>
            </a:pPr>
            <a:r>
              <a:rPr lang="en-US" altLang="zh-CN" sz="2600" b="1">
                <a:solidFill>
                  <a:srgbClr val="FF0000"/>
                </a:solidFill>
                <a:latin typeface="Arial" panose="020B0604020202020204" pitchFamily="34" charset="0"/>
              </a:rPr>
              <a:t>&lt;U, </a:t>
            </a:r>
            <a:r>
              <a:rPr lang="en-US" altLang="zh-CN" sz="2600" b="1">
                <a:solidFill>
                  <a:srgbClr val="FF0000"/>
                </a:solidFill>
                <a:latin typeface="Arial" panose="020B0604020202020204" pitchFamily="34" charset="0"/>
                <a:ea typeface="宋体" panose="02010600030101010101" pitchFamily="2" charset="-122"/>
                <a:sym typeface="+mn-ea"/>
              </a:rPr>
              <a:t>id_of_data, id_of_transaction, before_image&gt;</a:t>
            </a:r>
            <a:endParaRPr lang="en-US" altLang="zh-CN" sz="2600" b="1">
              <a:solidFill>
                <a:schemeClr val="accent6"/>
              </a:solidFill>
              <a:latin typeface="Arial" panose="020B0604020202020204" pitchFamily="34" charset="0"/>
              <a:ea typeface="宋体" panose="02010600030101010101" pitchFamily="2" charset="-122"/>
              <a:sym typeface="+mn-ea"/>
            </a:endParaRPr>
          </a:p>
          <a:p>
            <a:pPr>
              <a:lnSpc>
                <a:spcPct val="150000"/>
              </a:lnSpc>
              <a:spcBef>
                <a:spcPts val="20"/>
              </a:spcBef>
              <a:spcAft>
                <a:spcPts val="0"/>
              </a:spcAft>
            </a:pPr>
            <a:r>
              <a:rPr lang="en-US" altLang="zh-CN" sz="2600" b="1">
                <a:solidFill>
                  <a:schemeClr val="accent6"/>
                </a:solidFill>
                <a:latin typeface="Arial" panose="020B0604020202020204" pitchFamily="34" charset="0"/>
                <a:ea typeface="宋体" panose="02010600030101010101" pitchFamily="2" charset="-122"/>
                <a:sym typeface="+mn-ea"/>
              </a:rPr>
              <a:t>Begin record:  </a:t>
            </a:r>
            <a:r>
              <a:rPr lang="en-US" altLang="zh-CN" sz="2600" b="1">
                <a:solidFill>
                  <a:srgbClr val="FF0000"/>
                </a:solidFill>
                <a:latin typeface="Arial" panose="020B0604020202020204" pitchFamily="34" charset="0"/>
                <a:ea typeface="宋体" panose="02010600030101010101" pitchFamily="2" charset="-122"/>
                <a:sym typeface="+mn-ea"/>
              </a:rPr>
              <a:t>&lt;</a:t>
            </a:r>
            <a:r>
              <a:rPr lang="en-US" altLang="zh-CN" sz="2600" b="1">
                <a:solidFill>
                  <a:srgbClr val="FF0000"/>
                </a:solidFill>
                <a:latin typeface="Arial" panose="020B0604020202020204" pitchFamily="34" charset="0"/>
                <a:sym typeface="+mn-ea"/>
              </a:rPr>
              <a:t>B, </a:t>
            </a:r>
            <a:r>
              <a:rPr lang="en-US" altLang="zh-CN" sz="2600" b="1">
                <a:solidFill>
                  <a:srgbClr val="FF0000"/>
                </a:solidFill>
                <a:latin typeface="Arial" panose="020B0604020202020204" pitchFamily="34" charset="0"/>
                <a:ea typeface="宋体" panose="02010600030101010101" pitchFamily="2" charset="-122"/>
                <a:sym typeface="+mn-ea"/>
              </a:rPr>
              <a:t>id_of_transaction&gt;</a:t>
            </a:r>
            <a:endParaRPr lang="en-US" altLang="zh-CN" sz="2600" b="1">
              <a:solidFill>
                <a:srgbClr val="FF0000"/>
              </a:solidFill>
              <a:latin typeface="Arial" panose="020B0604020202020204" pitchFamily="34" charset="0"/>
              <a:ea typeface="宋体" panose="02010600030101010101" pitchFamily="2" charset="-122"/>
              <a:sym typeface="+mn-ea"/>
            </a:endParaRPr>
          </a:p>
          <a:p>
            <a:pPr>
              <a:lnSpc>
                <a:spcPct val="150000"/>
              </a:lnSpc>
              <a:spcBef>
                <a:spcPts val="20"/>
              </a:spcBef>
              <a:spcAft>
                <a:spcPts val="0"/>
              </a:spcAft>
            </a:pPr>
            <a:r>
              <a:rPr lang="en-US" altLang="zh-CN" sz="2600" b="1">
                <a:solidFill>
                  <a:schemeClr val="accent6"/>
                </a:solidFill>
                <a:latin typeface="Arial" panose="020B0604020202020204" pitchFamily="34" charset="0"/>
                <a:ea typeface="宋体" panose="02010600030101010101" pitchFamily="2" charset="-122"/>
                <a:sym typeface="+mn-ea"/>
              </a:rPr>
              <a:t>Commit record:  </a:t>
            </a:r>
            <a:r>
              <a:rPr lang="en-US" altLang="zh-CN" sz="2600" b="1">
                <a:solidFill>
                  <a:srgbClr val="FF0000"/>
                </a:solidFill>
                <a:latin typeface="Arial" panose="020B0604020202020204" pitchFamily="34" charset="0"/>
                <a:ea typeface="宋体" panose="02010600030101010101" pitchFamily="2" charset="-122"/>
                <a:sym typeface="+mn-ea"/>
              </a:rPr>
              <a:t>&lt;</a:t>
            </a:r>
            <a:r>
              <a:rPr lang="en-US" altLang="zh-CN" sz="2600" b="1">
                <a:solidFill>
                  <a:srgbClr val="FF0000"/>
                </a:solidFill>
                <a:latin typeface="Arial" panose="020B0604020202020204" pitchFamily="34" charset="0"/>
                <a:sym typeface="+mn-ea"/>
              </a:rPr>
              <a:t>C, </a:t>
            </a:r>
            <a:r>
              <a:rPr lang="en-US" altLang="zh-CN" sz="2600" b="1">
                <a:solidFill>
                  <a:srgbClr val="FF0000"/>
                </a:solidFill>
                <a:latin typeface="Arial" panose="020B0604020202020204" pitchFamily="34" charset="0"/>
                <a:ea typeface="宋体" panose="02010600030101010101" pitchFamily="2" charset="-122"/>
                <a:sym typeface="+mn-ea"/>
              </a:rPr>
              <a:t>id_of_transaction&gt;</a:t>
            </a:r>
            <a:endParaRPr lang="en-US" altLang="zh-CN" sz="2600" b="1">
              <a:solidFill>
                <a:srgbClr val="FF0000"/>
              </a:solidFill>
              <a:latin typeface="Arial" panose="020B0604020202020204" pitchFamily="34" charset="0"/>
              <a:ea typeface="宋体" panose="02010600030101010101" pitchFamily="2" charset="-122"/>
              <a:sym typeface="+mn-ea"/>
            </a:endParaRPr>
          </a:p>
          <a:p>
            <a:pPr>
              <a:lnSpc>
                <a:spcPct val="150000"/>
              </a:lnSpc>
              <a:spcBef>
                <a:spcPts val="20"/>
              </a:spcBef>
              <a:spcAft>
                <a:spcPts val="0"/>
              </a:spcAft>
            </a:pPr>
            <a:r>
              <a:rPr lang="en-US" altLang="zh-CN" sz="2600" b="1">
                <a:solidFill>
                  <a:schemeClr val="accent6"/>
                </a:solidFill>
                <a:latin typeface="Arial" panose="020B0604020202020204" pitchFamily="34" charset="0"/>
                <a:ea typeface="宋体" panose="02010600030101010101" pitchFamily="2" charset="-122"/>
                <a:sym typeface="+mn-ea"/>
              </a:rPr>
              <a:t>Abort record:  </a:t>
            </a:r>
            <a:r>
              <a:rPr lang="en-US" altLang="zh-CN" sz="2600" b="1">
                <a:solidFill>
                  <a:srgbClr val="FF0000"/>
                </a:solidFill>
                <a:latin typeface="Arial" panose="020B0604020202020204" pitchFamily="34" charset="0"/>
                <a:ea typeface="宋体" panose="02010600030101010101" pitchFamily="2" charset="-122"/>
                <a:sym typeface="+mn-ea"/>
              </a:rPr>
              <a:t>&lt;</a:t>
            </a:r>
            <a:r>
              <a:rPr lang="en-US" altLang="zh-CN" sz="2600" b="1">
                <a:solidFill>
                  <a:srgbClr val="FF0000"/>
                </a:solidFill>
                <a:latin typeface="Arial" panose="020B0604020202020204" pitchFamily="34" charset="0"/>
                <a:sym typeface="+mn-ea"/>
              </a:rPr>
              <a:t>A, </a:t>
            </a:r>
            <a:r>
              <a:rPr lang="en-US" altLang="zh-CN" sz="2600" b="1">
                <a:solidFill>
                  <a:srgbClr val="FF0000"/>
                </a:solidFill>
                <a:latin typeface="Arial" panose="020B0604020202020204" pitchFamily="34" charset="0"/>
                <a:ea typeface="宋体" panose="02010600030101010101" pitchFamily="2" charset="-122"/>
                <a:sym typeface="+mn-ea"/>
              </a:rPr>
              <a:t>id_of_transaction&gt;</a:t>
            </a:r>
            <a:endParaRPr lang="en-US" altLang="zh-CN" sz="2600" b="1">
              <a:solidFill>
                <a:schemeClr val="accent6"/>
              </a:solidFill>
              <a:latin typeface="Arial" panose="020B0604020202020204" pitchFamily="34" charset="0"/>
              <a:ea typeface="宋体" panose="02010600030101010101" pitchFamily="2" charset="-122"/>
              <a:sym typeface="+mn-ea"/>
            </a:endParaRPr>
          </a:p>
          <a:p>
            <a:pPr lvl="0">
              <a:lnSpc>
                <a:spcPct val="150000"/>
              </a:lnSpc>
              <a:spcBef>
                <a:spcPts val="20"/>
              </a:spcBef>
              <a:spcAft>
                <a:spcPts val="0"/>
              </a:spcAft>
            </a:pPr>
            <a:r>
              <a:rPr lang="en-US" altLang="zh-CN" sz="2600" b="1">
                <a:solidFill>
                  <a:schemeClr val="accent6"/>
                </a:solidFill>
                <a:latin typeface="Arial" panose="020B0604020202020204" pitchFamily="34" charset="0"/>
                <a:ea typeface="宋体" panose="02010600030101010101" pitchFamily="2" charset="-122"/>
                <a:sym typeface="+mn-ea"/>
              </a:rPr>
              <a:t>SavePoint record: </a:t>
            </a:r>
            <a:endParaRPr lang="en-US" altLang="zh-CN" sz="2600" b="1">
              <a:solidFill>
                <a:schemeClr val="accent6"/>
              </a:solidFill>
              <a:latin typeface="Arial" panose="020B0604020202020204" pitchFamily="34" charset="0"/>
              <a:ea typeface="宋体" panose="02010600030101010101" pitchFamily="2" charset="-122"/>
              <a:sym typeface="+mn-ea"/>
            </a:endParaRPr>
          </a:p>
          <a:p>
            <a:pPr marL="914400" lvl="2" indent="0">
              <a:lnSpc>
                <a:spcPct val="150000"/>
              </a:lnSpc>
              <a:spcBef>
                <a:spcPts val="20"/>
              </a:spcBef>
              <a:spcAft>
                <a:spcPts val="0"/>
              </a:spcAft>
              <a:buNone/>
            </a:pPr>
            <a:r>
              <a:rPr lang="en-US" altLang="zh-CN" sz="2600" b="1">
                <a:solidFill>
                  <a:srgbClr val="FF0000"/>
                </a:solidFill>
                <a:latin typeface="Arial" panose="020B0604020202020204" pitchFamily="34" charset="0"/>
                <a:ea typeface="宋体" panose="02010600030101010101" pitchFamily="2" charset="-122"/>
                <a:sym typeface="+mn-ea"/>
              </a:rPr>
              <a:t>&lt;</a:t>
            </a:r>
            <a:r>
              <a:rPr lang="en-US" altLang="zh-CN" sz="2600" b="1">
                <a:solidFill>
                  <a:srgbClr val="FF0000"/>
                </a:solidFill>
                <a:latin typeface="Arial" panose="020B0604020202020204" pitchFamily="34" charset="0"/>
                <a:sym typeface="+mn-ea"/>
              </a:rPr>
              <a:t>SP, </a:t>
            </a:r>
            <a:r>
              <a:rPr lang="en-US" altLang="zh-CN" sz="2600" b="1">
                <a:solidFill>
                  <a:srgbClr val="FF0000"/>
                </a:solidFill>
                <a:latin typeface="Arial" panose="020B0604020202020204" pitchFamily="34" charset="0"/>
                <a:ea typeface="宋体" panose="02010600030101010101" pitchFamily="2" charset="-122"/>
                <a:sym typeface="+mn-ea"/>
              </a:rPr>
              <a:t>id_of_transaction, id_of_savepoint&gt;</a:t>
            </a:r>
            <a:endParaRPr lang="en-US" altLang="zh-CN" sz="2600" b="1">
              <a:solidFill>
                <a:schemeClr val="accent6"/>
              </a:solidFill>
              <a:latin typeface="Arial" panose="020B0604020202020204" pitchFamily="34" charset="0"/>
              <a:ea typeface="宋体" panose="02010600030101010101" pitchFamily="2" charset="-122"/>
              <a:sym typeface="+mn-ea"/>
            </a:endParaRPr>
          </a:p>
          <a:p>
            <a:pPr>
              <a:lnSpc>
                <a:spcPct val="150000"/>
              </a:lnSpc>
              <a:spcBef>
                <a:spcPts val="20"/>
              </a:spcBef>
              <a:spcAft>
                <a:spcPts val="0"/>
              </a:spcAft>
            </a:pPr>
            <a:r>
              <a:rPr lang="en-US" altLang="zh-CN" sz="2600" b="1">
                <a:solidFill>
                  <a:schemeClr val="accent6"/>
                </a:solidFill>
                <a:latin typeface="Arial" panose="020B0604020202020204" pitchFamily="34" charset="0"/>
                <a:ea typeface="宋体" panose="02010600030101010101" pitchFamily="2" charset="-122"/>
                <a:sym typeface="+mn-ea"/>
              </a:rPr>
              <a:t>CheckPoint record: </a:t>
            </a:r>
            <a:r>
              <a:rPr lang="en-US" altLang="zh-CN" sz="2600" b="1">
                <a:solidFill>
                  <a:srgbClr val="FF0000"/>
                </a:solidFill>
                <a:latin typeface="Arial" panose="020B0604020202020204" pitchFamily="34" charset="0"/>
                <a:ea typeface="宋体" panose="02010600030101010101" pitchFamily="2" charset="-122"/>
                <a:sym typeface="+mn-ea"/>
              </a:rPr>
              <a:t>&lt;</a:t>
            </a:r>
            <a:r>
              <a:rPr lang="en-US" altLang="zh-CN" sz="2600" b="1">
                <a:solidFill>
                  <a:srgbClr val="FF0000"/>
                </a:solidFill>
                <a:latin typeface="Arial" panose="020B0604020202020204" pitchFamily="34" charset="0"/>
                <a:sym typeface="+mn-ea"/>
              </a:rPr>
              <a:t>CP, </a:t>
            </a:r>
            <a:r>
              <a:rPr lang="en-US" altLang="zh-CN" sz="2600" b="1">
                <a:solidFill>
                  <a:srgbClr val="FF0000"/>
                </a:solidFill>
                <a:latin typeface="Arial" panose="020B0604020202020204" pitchFamily="34" charset="0"/>
                <a:ea typeface="宋体" panose="02010600030101010101" pitchFamily="2" charset="-122"/>
                <a:sym typeface="+mn-ea"/>
              </a:rPr>
              <a:t>list_of_active_transaction&gt;</a:t>
            </a:r>
            <a:endParaRPr lang="en-US" altLang="zh-CN" sz="2600" b="1">
              <a:solidFill>
                <a:srgbClr val="FF0000"/>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Text Box 6"/>
          <p:cNvSpPr txBox="1"/>
          <p:nvPr/>
        </p:nvSpPr>
        <p:spPr>
          <a:xfrm>
            <a:off x="1752600" y="2434273"/>
            <a:ext cx="5133340" cy="1753235"/>
          </a:xfrm>
          <a:prstGeom prst="rect">
            <a:avLst/>
          </a:prstGeom>
          <a:noFill/>
          <a:ln w="9525">
            <a:noFill/>
          </a:ln>
        </p:spPr>
        <p:txBody>
          <a:bodyPr wrap="none">
            <a:spAutoFit/>
          </a:bodyPr>
          <a:p>
            <a:pPr lvl="0">
              <a:lnSpc>
                <a:spcPct val="150000"/>
              </a:lnSpc>
            </a:pPr>
            <a:r>
              <a:rPr lang="en-US" altLang="x-none" b="1" dirty="0">
                <a:solidFill>
                  <a:srgbClr val="000099"/>
                </a:solidFill>
                <a:latin typeface="Arial" panose="020B0604020202020204" pitchFamily="34" charset="0"/>
                <a:ea typeface="宋体" panose="02010600030101010101" pitchFamily="2" charset="-122"/>
              </a:rPr>
              <a:t>x       y      z       u      y       w       z</a:t>
            </a:r>
            <a:endParaRPr lang="en-US" altLang="x-none" b="1" dirty="0">
              <a:solidFill>
                <a:srgbClr val="000099"/>
              </a:solidFill>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3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4</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endParaRPr lang="en-US" altLang="x-none" b="1" baseline="-25000" dirty="0">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17     A    2.4    18     ab      3      4.5</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
        <p:nvSpPr>
          <p:cNvPr id="12290" name="灯片编号占位符 5"/>
          <p:cNvSpPr txBox="1">
            <a:spLocks noGrp="1"/>
          </p:cNvSpPr>
          <p:nvPr/>
        </p:nvSpPr>
        <p:spPr>
          <a:xfrm>
            <a:off x="7938135" y="6423660"/>
            <a:ext cx="998220" cy="29400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1" name="Rectangle 2"/>
          <p:cNvSpPr>
            <a:spLocks noGrp="1"/>
          </p:cNvSpPr>
          <p:nvPr>
            <p:ph type="title"/>
          </p:nvPr>
        </p:nvSpPr>
        <p:spPr>
          <a:xfrm>
            <a:off x="685800" y="102870"/>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2292" name="Rectangle 3"/>
          <p:cNvSpPr>
            <a:spLocks noGrp="1"/>
          </p:cNvSpPr>
          <p:nvPr>
            <p:ph type="body"/>
          </p:nvPr>
        </p:nvSpPr>
        <p:spPr>
          <a:xfrm>
            <a:off x="497840" y="731520"/>
            <a:ext cx="8016240" cy="891540"/>
          </a:xfrm>
        </p:spPr>
        <p:txBody>
          <a:bodyPr vert="horz" wrap="square" anchor="t">
            <a:spAutoFit/>
          </a:bodyPr>
          <a:p>
            <a:pPr lvl="0"/>
            <a:r>
              <a:rPr lang="en-US" altLang="x-none" sz="2600" b="1" dirty="0">
                <a:solidFill>
                  <a:schemeClr val="accent6"/>
                </a:solidFill>
                <a:latin typeface="Arial" panose="020B0604020202020204" pitchFamily="34" charset="0"/>
                <a:ea typeface="宋体" panose="02010600030101010101" pitchFamily="2" charset="-122"/>
                <a:sym typeface="+mn-ea"/>
              </a:rPr>
              <a:t>log is a sequence of records (sequential file), and modified by appending (no updating)</a:t>
            </a:r>
            <a:endParaRPr lang="en-US" altLang="x-none" sz="2600" b="1" dirty="0">
              <a:solidFill>
                <a:schemeClr val="accent6"/>
              </a:solidFill>
              <a:latin typeface="Arial" panose="020B0604020202020204" pitchFamily="34" charset="0"/>
              <a:ea typeface="宋体" panose="02010600030101010101" pitchFamily="2" charset="-122"/>
              <a:sym typeface="+mn-ea"/>
            </a:endParaRPr>
          </a:p>
        </p:txBody>
      </p:sp>
      <p:sp>
        <p:nvSpPr>
          <p:cNvPr id="12293" name="Rectangle 4"/>
          <p:cNvSpPr/>
          <p:nvPr/>
        </p:nvSpPr>
        <p:spPr>
          <a:xfrm>
            <a:off x="1600200" y="2585720"/>
            <a:ext cx="5257800" cy="1584012"/>
          </a:xfrm>
          <a:prstGeom prst="rect">
            <a:avLst/>
          </a:prstGeom>
          <a:noFill/>
          <a:ln w="9525" cap="flat" cmpd="sng">
            <a:solidFill>
              <a:schemeClr val="tx1"/>
            </a:solidFill>
            <a:prstDash val="solid"/>
            <a:miter/>
            <a:headEnd type="none" w="med" len="med"/>
            <a:tailEnd type="none" w="med" len="med"/>
          </a:ln>
        </p:spPr>
        <p:txBody>
          <a:bodyPr wrap="none" anchor="ctr"/>
          <a:p>
            <a:pPr lvl="0" algn="ctr"/>
            <a:endParaRPr lang="zh-CN" altLang="en-US" dirty="0">
              <a:latin typeface="Arial" panose="020B0604020202020204" pitchFamily="34" charset="0"/>
              <a:ea typeface="宋体" panose="02010600030101010101" pitchFamily="2" charset="-122"/>
            </a:endParaRPr>
          </a:p>
          <a:p>
            <a:pPr lvl="0" algn="ctr"/>
            <a:endParaRPr lang="zh-CN" altLang="en-US" dirty="0">
              <a:latin typeface="Arial" panose="020B0604020202020204" pitchFamily="34" charset="0"/>
              <a:ea typeface="宋体" panose="02010600030101010101" pitchFamily="2" charset="-122"/>
            </a:endParaRPr>
          </a:p>
        </p:txBody>
      </p:sp>
      <p:sp>
        <p:nvSpPr>
          <p:cNvPr id="12295" name="Line 7"/>
          <p:cNvSpPr/>
          <p:nvPr/>
        </p:nvSpPr>
        <p:spPr>
          <a:xfrm>
            <a:off x="2286000" y="2586990"/>
            <a:ext cx="0" cy="1584012"/>
          </a:xfrm>
          <a:prstGeom prst="line">
            <a:avLst/>
          </a:prstGeom>
          <a:ln w="9525" cap="flat" cmpd="sng">
            <a:solidFill>
              <a:schemeClr val="tx1"/>
            </a:solidFill>
            <a:prstDash val="solid"/>
            <a:headEnd type="none" w="med" len="med"/>
            <a:tailEnd type="none" w="med" len="med"/>
          </a:ln>
        </p:spPr>
      </p:sp>
      <p:sp>
        <p:nvSpPr>
          <p:cNvPr id="12296" name="Line 8"/>
          <p:cNvSpPr/>
          <p:nvPr/>
        </p:nvSpPr>
        <p:spPr>
          <a:xfrm>
            <a:off x="2971800" y="2586990"/>
            <a:ext cx="0" cy="1584012"/>
          </a:xfrm>
          <a:prstGeom prst="line">
            <a:avLst/>
          </a:prstGeom>
          <a:ln w="9525" cap="flat" cmpd="sng">
            <a:solidFill>
              <a:schemeClr val="tx1"/>
            </a:solidFill>
            <a:prstDash val="solid"/>
            <a:headEnd type="none" w="med" len="med"/>
            <a:tailEnd type="none" w="med" len="med"/>
          </a:ln>
        </p:spPr>
      </p:sp>
      <p:sp>
        <p:nvSpPr>
          <p:cNvPr id="12297" name="Line 9"/>
          <p:cNvSpPr/>
          <p:nvPr/>
        </p:nvSpPr>
        <p:spPr>
          <a:xfrm>
            <a:off x="3733800" y="2586990"/>
            <a:ext cx="0" cy="1584012"/>
          </a:xfrm>
          <a:prstGeom prst="line">
            <a:avLst/>
          </a:prstGeom>
          <a:ln w="9525" cap="flat" cmpd="sng">
            <a:solidFill>
              <a:schemeClr val="tx1"/>
            </a:solidFill>
            <a:prstDash val="solid"/>
            <a:headEnd type="none" w="med" len="med"/>
            <a:tailEnd type="none" w="med" len="med"/>
          </a:ln>
        </p:spPr>
      </p:sp>
      <p:sp>
        <p:nvSpPr>
          <p:cNvPr id="12298" name="Line 10"/>
          <p:cNvSpPr/>
          <p:nvPr/>
        </p:nvSpPr>
        <p:spPr>
          <a:xfrm>
            <a:off x="4419600" y="2586990"/>
            <a:ext cx="0" cy="1584012"/>
          </a:xfrm>
          <a:prstGeom prst="line">
            <a:avLst/>
          </a:prstGeom>
          <a:ln w="9525" cap="flat" cmpd="sng">
            <a:solidFill>
              <a:schemeClr val="tx1"/>
            </a:solidFill>
            <a:prstDash val="solid"/>
            <a:headEnd type="none" w="med" len="med"/>
            <a:tailEnd type="none" w="med" len="med"/>
          </a:ln>
        </p:spPr>
      </p:sp>
      <p:sp>
        <p:nvSpPr>
          <p:cNvPr id="12299" name="Line 15"/>
          <p:cNvSpPr/>
          <p:nvPr/>
        </p:nvSpPr>
        <p:spPr>
          <a:xfrm>
            <a:off x="5257800" y="2586990"/>
            <a:ext cx="0" cy="1584012"/>
          </a:xfrm>
          <a:prstGeom prst="line">
            <a:avLst/>
          </a:prstGeom>
          <a:ln w="9525" cap="flat" cmpd="sng">
            <a:solidFill>
              <a:schemeClr val="tx1"/>
            </a:solidFill>
            <a:prstDash val="solid"/>
            <a:headEnd type="none" w="med" len="med"/>
            <a:tailEnd type="none" w="med" len="med"/>
          </a:ln>
        </p:spPr>
      </p:sp>
      <p:sp>
        <p:nvSpPr>
          <p:cNvPr id="12300" name="Line 16"/>
          <p:cNvSpPr/>
          <p:nvPr/>
        </p:nvSpPr>
        <p:spPr>
          <a:xfrm>
            <a:off x="6019800" y="2586990"/>
            <a:ext cx="0" cy="1584012"/>
          </a:xfrm>
          <a:prstGeom prst="line">
            <a:avLst/>
          </a:prstGeom>
          <a:ln w="9525" cap="flat" cmpd="sng">
            <a:solidFill>
              <a:schemeClr val="tx1"/>
            </a:solidFill>
            <a:prstDash val="solid"/>
            <a:headEnd type="none" w="med" len="med"/>
            <a:tailEnd type="none" w="med" len="med"/>
          </a:ln>
        </p:spPr>
      </p:sp>
      <p:sp>
        <p:nvSpPr>
          <p:cNvPr id="12301" name="Line 22"/>
          <p:cNvSpPr/>
          <p:nvPr/>
        </p:nvSpPr>
        <p:spPr>
          <a:xfrm flipH="1">
            <a:off x="1066800" y="2585720"/>
            <a:ext cx="576004" cy="0"/>
          </a:xfrm>
          <a:prstGeom prst="line">
            <a:avLst/>
          </a:prstGeom>
          <a:ln w="9525" cap="flat" cmpd="sng">
            <a:solidFill>
              <a:schemeClr val="tx1"/>
            </a:solidFill>
            <a:prstDash val="solid"/>
            <a:headEnd type="none" w="med" len="med"/>
            <a:tailEnd type="none" w="med" len="med"/>
          </a:ln>
        </p:spPr>
      </p:sp>
      <p:sp>
        <p:nvSpPr>
          <p:cNvPr id="12302" name="Line 24"/>
          <p:cNvSpPr/>
          <p:nvPr/>
        </p:nvSpPr>
        <p:spPr>
          <a:xfrm flipH="1">
            <a:off x="1066800" y="4171315"/>
            <a:ext cx="576004" cy="0"/>
          </a:xfrm>
          <a:prstGeom prst="line">
            <a:avLst/>
          </a:prstGeom>
          <a:ln w="9525" cap="flat" cmpd="sng">
            <a:solidFill>
              <a:schemeClr val="tx1"/>
            </a:solidFill>
            <a:prstDash val="solid"/>
            <a:headEnd type="none" w="med" len="med"/>
            <a:tailEnd type="none" w="med" len="med"/>
          </a:ln>
        </p:spPr>
      </p:sp>
      <p:grpSp>
        <p:nvGrpSpPr>
          <p:cNvPr id="7" name="组合 6"/>
          <p:cNvGrpSpPr/>
          <p:nvPr/>
        </p:nvGrpSpPr>
        <p:grpSpPr>
          <a:xfrm>
            <a:off x="6369050" y="4184650"/>
            <a:ext cx="2586990" cy="994410"/>
            <a:chOff x="10030" y="4924"/>
            <a:chExt cx="4074" cy="1566"/>
          </a:xfrm>
        </p:grpSpPr>
        <p:sp>
          <p:nvSpPr>
            <p:cNvPr id="12303" name="Text Box 26"/>
            <p:cNvSpPr txBox="1"/>
            <p:nvPr/>
          </p:nvSpPr>
          <p:spPr>
            <a:xfrm>
              <a:off x="10030" y="5184"/>
              <a:ext cx="4075" cy="1307"/>
            </a:xfrm>
            <a:prstGeom prst="rect">
              <a:avLst/>
            </a:prstGeom>
            <a:noFill/>
            <a:ln w="9525">
              <a:noFill/>
            </a:ln>
          </p:spPr>
          <p:txBody>
            <a:bodyPr wrap="none">
              <a:spAutoFit/>
            </a:bodyPr>
            <a:p>
              <a:pPr lvl="0" algn="ctr"/>
              <a:r>
                <a:rPr lang="en-US" altLang="x-none" b="1" i="1" dirty="0">
                  <a:solidFill>
                    <a:srgbClr val="FF0000"/>
                  </a:solidFill>
                  <a:latin typeface="Arial" panose="020B0604020202020204" pitchFamily="34" charset="0"/>
                  <a:ea typeface="宋体" panose="02010600030101010101" pitchFamily="2" charset="-122"/>
                </a:rPr>
                <a:t>most recent </a:t>
              </a:r>
              <a:endParaRPr lang="en-US" altLang="x-none" b="1" i="1" dirty="0">
                <a:solidFill>
                  <a:srgbClr val="FF0000"/>
                </a:solidFill>
                <a:latin typeface="Arial" panose="020B0604020202020204" pitchFamily="34" charset="0"/>
                <a:ea typeface="宋体" panose="02010600030101010101" pitchFamily="2" charset="-122"/>
              </a:endParaRPr>
            </a:p>
            <a:p>
              <a:pPr lvl="0"/>
              <a:r>
                <a:rPr lang="en-US" altLang="x-none" b="1" i="1" dirty="0">
                  <a:solidFill>
                    <a:srgbClr val="FF0000"/>
                  </a:solidFill>
                  <a:latin typeface="Arial" panose="020B0604020202020204" pitchFamily="34" charset="0"/>
                  <a:ea typeface="宋体" panose="02010600030101010101" pitchFamily="2" charset="-122"/>
                </a:rPr>
                <a:t>database update</a:t>
              </a:r>
              <a:endParaRPr lang="en-US" altLang="x-none" b="1" i="1" dirty="0">
                <a:solidFill>
                  <a:srgbClr val="FF0000"/>
                </a:solidFill>
                <a:latin typeface="Arial" panose="020B0604020202020204" pitchFamily="34" charset="0"/>
                <a:ea typeface="宋体" panose="02010600030101010101" pitchFamily="2" charset="-122"/>
              </a:endParaRPr>
            </a:p>
          </p:txBody>
        </p:sp>
        <p:sp>
          <p:nvSpPr>
            <p:cNvPr id="12304" name="Line 27"/>
            <p:cNvSpPr/>
            <p:nvPr/>
          </p:nvSpPr>
          <p:spPr>
            <a:xfrm flipH="1" flipV="1">
              <a:off x="10320" y="4924"/>
              <a:ext cx="240" cy="720"/>
            </a:xfrm>
            <a:prstGeom prst="line">
              <a:avLst/>
            </a:prstGeom>
            <a:ln w="9525" cap="flat" cmpd="sng">
              <a:solidFill>
                <a:srgbClr val="FF0000"/>
              </a:solidFill>
              <a:prstDash val="dash"/>
              <a:headEnd type="none" w="med" len="med"/>
              <a:tailEnd type="triangle" w="med" len="med"/>
            </a:ln>
          </p:spPr>
        </p:sp>
      </p:grpSp>
      <p:grpSp>
        <p:nvGrpSpPr>
          <p:cNvPr id="12305" name="组合 12304"/>
          <p:cNvGrpSpPr/>
          <p:nvPr/>
        </p:nvGrpSpPr>
        <p:grpSpPr>
          <a:xfrm>
            <a:off x="2667000" y="4252913"/>
            <a:ext cx="3124200" cy="461962"/>
            <a:chOff x="0" y="0"/>
            <a:chExt cx="3124200" cy="461665"/>
          </a:xfrm>
        </p:grpSpPr>
        <p:cxnSp>
          <p:nvCxnSpPr>
            <p:cNvPr id="12306" name="直接箭头连接符 2"/>
            <p:cNvCxnSpPr/>
            <p:nvPr/>
          </p:nvCxnSpPr>
          <p:spPr>
            <a:xfrm>
              <a:off x="0" y="83840"/>
              <a:ext cx="3124200" cy="0"/>
            </a:xfrm>
            <a:prstGeom prst="straightConnector1">
              <a:avLst/>
            </a:prstGeom>
            <a:ln w="25400" cap="flat" cmpd="sng">
              <a:solidFill>
                <a:srgbClr val="CC0000"/>
              </a:solidFill>
              <a:prstDash val="sysDash"/>
              <a:headEnd type="none" w="med" len="med"/>
              <a:tailEnd type="arrow" w="lg" len="lg"/>
            </a:ln>
          </p:spPr>
        </p:cxnSp>
        <p:sp>
          <p:nvSpPr>
            <p:cNvPr id="12307" name="TextBox 3"/>
            <p:cNvSpPr txBox="1"/>
            <p:nvPr/>
          </p:nvSpPr>
          <p:spPr>
            <a:xfrm>
              <a:off x="1387756" y="0"/>
              <a:ext cx="729687" cy="461665"/>
            </a:xfrm>
            <a:prstGeom prst="rect">
              <a:avLst/>
            </a:prstGeom>
            <a:noFill/>
            <a:ln w="9525">
              <a:noFill/>
            </a:ln>
          </p:spPr>
          <p:txBody>
            <a:bodyPr wrap="none">
              <a:spAutoFit/>
            </a:bodyPr>
            <a:p>
              <a:pPr lvl="0"/>
              <a:r>
                <a:rPr lang="en-US" altLang="x-none" dirty="0">
                  <a:solidFill>
                    <a:srgbClr val="FF0000"/>
                  </a:solidFill>
                  <a:latin typeface="Times New Roman" panose="02020603050405020304" pitchFamily="2" charset="0"/>
                  <a:ea typeface="Times New Roman" panose="02020603050405020304" pitchFamily="2" charset="0"/>
                </a:rPr>
                <a:t>time</a:t>
              </a:r>
              <a:endParaRPr lang="zh-CN" altLang="en-US" dirty="0">
                <a:solidFill>
                  <a:srgbClr val="FF0000"/>
                </a:solidFill>
                <a:latin typeface="Times New Roman" panose="02020603050405020304" pitchFamily="2" charset="0"/>
                <a:ea typeface="Times New Roman" panose="02020603050405020304" pitchFamily="2" charset="0"/>
              </a:endParaRPr>
            </a:p>
          </p:txBody>
        </p:sp>
      </p:grpSp>
      <p:grpSp>
        <p:nvGrpSpPr>
          <p:cNvPr id="5" name="组合 4"/>
          <p:cNvGrpSpPr/>
          <p:nvPr/>
        </p:nvGrpSpPr>
        <p:grpSpPr>
          <a:xfrm>
            <a:off x="528320" y="1722755"/>
            <a:ext cx="8150225" cy="1392555"/>
            <a:chOff x="832" y="1047"/>
            <a:chExt cx="12835" cy="2193"/>
          </a:xfrm>
        </p:grpSpPr>
        <p:sp>
          <p:nvSpPr>
            <p:cNvPr id="13333" name="TextBox 2"/>
            <p:cNvSpPr txBox="1"/>
            <p:nvPr/>
          </p:nvSpPr>
          <p:spPr>
            <a:xfrm>
              <a:off x="832" y="1047"/>
              <a:ext cx="3848" cy="725"/>
            </a:xfrm>
            <a:prstGeom prst="rect">
              <a:avLst/>
            </a:prstGeom>
            <a:noFill/>
            <a:ln w="9525">
              <a:noFill/>
            </a:ln>
          </p:spPr>
          <p:txBody>
            <a:bodyPr wrap="square">
              <a:spAutoFit/>
            </a:bodyPr>
            <a:p>
              <a:pPr lvl="0" algn="l"/>
              <a:r>
                <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rPr>
                <a:t>head of Log</a:t>
              </a:r>
              <a:endPar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endParaRPr>
            </a:p>
          </p:txBody>
        </p:sp>
        <p:sp>
          <p:nvSpPr>
            <p:cNvPr id="2" name="TextBox 2"/>
            <p:cNvSpPr txBox="1"/>
            <p:nvPr/>
          </p:nvSpPr>
          <p:spPr>
            <a:xfrm>
              <a:off x="9819" y="1047"/>
              <a:ext cx="3848" cy="725"/>
            </a:xfrm>
            <a:prstGeom prst="rect">
              <a:avLst/>
            </a:prstGeom>
            <a:noFill/>
            <a:ln w="9525">
              <a:noFill/>
            </a:ln>
          </p:spPr>
          <p:txBody>
            <a:bodyPr wrap="square">
              <a:spAutoFit/>
            </a:bodyPr>
            <a:p>
              <a:pPr lvl="0" algn="l"/>
              <a:r>
                <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rPr>
                <a:t>tail of Log</a:t>
              </a:r>
              <a:endParaRPr lang="en-US" altLang="x-none" b="1" dirty="0">
                <a:solidFill>
                  <a:srgbClr val="FF0000"/>
                </a:solidFill>
                <a:latin typeface="Arial" panose="020B0604020202020204" pitchFamily="34" charset="0"/>
                <a:ea typeface="Arial Unicode MS" panose="020B0604020202020204" pitchFamily="2" charset="-122"/>
                <a:cs typeface="Arial" panose="020B0604020202020204" pitchFamily="34" charset="0"/>
              </a:endParaRPr>
            </a:p>
          </p:txBody>
        </p:sp>
        <p:cxnSp>
          <p:nvCxnSpPr>
            <p:cNvPr id="3" name="直接箭头连接符 2"/>
            <p:cNvCxnSpPr/>
            <p:nvPr/>
          </p:nvCxnSpPr>
          <p:spPr>
            <a:xfrm flipH="1">
              <a:off x="960" y="1800"/>
              <a:ext cx="601" cy="1440"/>
            </a:xfrm>
            <a:prstGeom prst="straightConnector1">
              <a:avLst/>
            </a:prstGeom>
            <a:ln>
              <a:solidFill>
                <a:srgbClr val="FF0000"/>
              </a:solidFill>
              <a:prstDash val="dash"/>
              <a:tailEnd type="arrow" w="lg" len="med"/>
            </a:ln>
          </p:spPr>
          <p:style>
            <a:lnRef idx="1">
              <a:schemeClr val="accent2"/>
            </a:lnRef>
            <a:fillRef idx="0">
              <a:schemeClr val="accent2"/>
            </a:fillRef>
            <a:effectRef idx="0">
              <a:schemeClr val="accent2"/>
            </a:effectRef>
            <a:fontRef idx="minor">
              <a:schemeClr val="tx1"/>
            </a:fontRef>
          </p:style>
        </p:cxnSp>
        <p:cxnSp>
          <p:nvCxnSpPr>
            <p:cNvPr id="4" name="直接箭头连接符 3"/>
            <p:cNvCxnSpPr/>
            <p:nvPr/>
          </p:nvCxnSpPr>
          <p:spPr>
            <a:xfrm flipH="1">
              <a:off x="11057" y="1800"/>
              <a:ext cx="601" cy="1440"/>
            </a:xfrm>
            <a:prstGeom prst="straightConnector1">
              <a:avLst/>
            </a:prstGeom>
            <a:ln>
              <a:solidFill>
                <a:srgbClr val="FF0000"/>
              </a:solidFill>
              <a:prstDash val="dash"/>
              <a:tailEnd type="arrow" w="lg" len="med"/>
            </a:ln>
          </p:spPr>
          <p:style>
            <a:lnRef idx="1">
              <a:schemeClr val="accent2"/>
            </a:lnRef>
            <a:fillRef idx="0">
              <a:schemeClr val="accent2"/>
            </a:fillRef>
            <a:effectRef idx="0">
              <a:schemeClr val="accent2"/>
            </a:effectRef>
            <a:fontRef idx="minor">
              <a:schemeClr val="tx1"/>
            </a:fontRef>
          </p:style>
        </p:cxnSp>
      </p:grpSp>
      <p:sp>
        <p:nvSpPr>
          <p:cNvPr id="6" name="Rectangle 3"/>
          <p:cNvSpPr>
            <a:spLocks noGrp="1"/>
          </p:cNvSpPr>
          <p:nvPr/>
        </p:nvSpPr>
        <p:spPr>
          <a:xfrm>
            <a:off x="497840" y="5190490"/>
            <a:ext cx="8016240" cy="12915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r>
              <a:rPr lang="en-US" altLang="x-none" sz="2600" b="1" dirty="0">
                <a:solidFill>
                  <a:schemeClr val="accent6"/>
                </a:solidFill>
                <a:latin typeface="Arial" panose="020B0604020202020204" pitchFamily="34" charset="0"/>
                <a:ea typeface="宋体" panose="02010600030101010101" pitchFamily="2" charset="-122"/>
                <a:sym typeface="+mn-ea"/>
              </a:rPr>
              <a:t>a log record will be append to (the tail of) log before occurence of event about a transaction (begin, update database, commit/abort, ...)</a:t>
            </a:r>
            <a:endParaRPr lang="en-US" altLang="x-none" sz="2600" b="1"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05"/>
                                        </p:tgtEl>
                                        <p:attrNameLst>
                                          <p:attrName>style.visibility</p:attrName>
                                        </p:attrNameLst>
                                      </p:cBhvr>
                                      <p:to>
                                        <p:strVal val="visible"/>
                                      </p:to>
                                    </p:set>
                                    <p:animEffect transition="in" filter="wipe(left)">
                                      <p:cBhvr>
                                        <p:cTn id="12" dur="500"/>
                                        <p:tgtEl>
                                          <p:spTgt spid="123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Text Box 6"/>
          <p:cNvSpPr txBox="1"/>
          <p:nvPr/>
        </p:nvSpPr>
        <p:spPr>
          <a:xfrm>
            <a:off x="1752600" y="1225233"/>
            <a:ext cx="5133340" cy="1753235"/>
          </a:xfrm>
          <a:prstGeom prst="rect">
            <a:avLst/>
          </a:prstGeom>
          <a:noFill/>
          <a:ln w="9525">
            <a:noFill/>
          </a:ln>
        </p:spPr>
        <p:txBody>
          <a:bodyPr wrap="none">
            <a:spAutoFit/>
          </a:bodyPr>
          <a:p>
            <a:pPr lvl="0">
              <a:lnSpc>
                <a:spcPct val="150000"/>
              </a:lnSpc>
            </a:pPr>
            <a:r>
              <a:rPr lang="en-US" altLang="x-none" b="1" dirty="0">
                <a:solidFill>
                  <a:srgbClr val="000099"/>
                </a:solidFill>
                <a:latin typeface="Arial" panose="020B0604020202020204" pitchFamily="34" charset="0"/>
                <a:ea typeface="宋体" panose="02010600030101010101" pitchFamily="2" charset="-122"/>
              </a:rPr>
              <a:t>x       y      z       u      y       w       z</a:t>
            </a:r>
            <a:endParaRPr lang="en-US" altLang="x-none" b="1" dirty="0">
              <a:solidFill>
                <a:srgbClr val="000099"/>
              </a:solidFill>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3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4</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endParaRPr lang="en-US" altLang="x-none" b="1" baseline="-25000" dirty="0">
              <a:latin typeface="Arial" panose="020B0604020202020204" pitchFamily="34" charset="0"/>
              <a:ea typeface="宋体" panose="02010600030101010101" pitchFamily="2" charset="-122"/>
            </a:endParaRPr>
          </a:p>
          <a:p>
            <a:pPr lvl="0">
              <a:lnSpc>
                <a:spcPct val="150000"/>
              </a:lnSpc>
            </a:pPr>
            <a:r>
              <a:rPr lang="en-US" altLang="x-none" b="1" dirty="0">
                <a:latin typeface="Arial" panose="020B0604020202020204" pitchFamily="34" charset="0"/>
                <a:ea typeface="宋体" panose="02010600030101010101" pitchFamily="2" charset="-122"/>
              </a:rPr>
              <a:t>17     A    2.4    18     ab      3      4.5</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
        <p:nvSpPr>
          <p:cNvPr id="12290" name="灯片编号占位符 5"/>
          <p:cNvSpPr txBox="1">
            <a:spLocks noGrp="1"/>
          </p:cNvSpPr>
          <p:nvPr/>
        </p:nvSpPr>
        <p:spPr>
          <a:xfrm>
            <a:off x="7938135" y="6424295"/>
            <a:ext cx="967105" cy="31305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2292" name="Rectangle 3"/>
          <p:cNvSpPr>
            <a:spLocks noGrp="1"/>
          </p:cNvSpPr>
          <p:nvPr>
            <p:ph type="body"/>
          </p:nvPr>
        </p:nvSpPr>
        <p:spPr>
          <a:xfrm>
            <a:off x="497840" y="3980815"/>
            <a:ext cx="8016240" cy="1038860"/>
          </a:xfrm>
        </p:spPr>
        <p:txBody>
          <a:bodyPr vert="horz" wrap="square" anchor="t">
            <a:spAutoFit/>
          </a:bodyPr>
          <a:p>
            <a:pPr lvl="0"/>
            <a:r>
              <a:rPr lang="en-US" altLang="zh-CN" sz="2800" b="1">
                <a:solidFill>
                  <a:srgbClr val="006600"/>
                </a:solidFill>
                <a:latin typeface="Arial" panose="020B0604020202020204" pitchFamily="34" charset="0"/>
                <a:ea typeface="宋体" panose="02010600030101010101" pitchFamily="2" charset="-122"/>
              </a:rPr>
              <a:t>Update records in a log</a:t>
            </a:r>
            <a:endParaRPr lang="en-US" altLang="zh-CN" sz="2800" b="1">
              <a:solidFill>
                <a:srgbClr val="006600"/>
              </a:solidFill>
              <a:latin typeface="Arial" panose="020B0604020202020204" pitchFamily="34" charset="0"/>
              <a:ea typeface="宋体" panose="02010600030101010101" pitchFamily="2" charset="-122"/>
            </a:endParaRPr>
          </a:p>
          <a:p>
            <a:pPr marL="914400" lvl="2" indent="0">
              <a:buNone/>
            </a:pPr>
            <a:r>
              <a:rPr lang="en-US" altLang="zh-CN" sz="2800" b="1" u="sng">
                <a:solidFill>
                  <a:schemeClr val="accent6"/>
                </a:solidFill>
                <a:latin typeface="Arial" panose="020B0604020202020204" pitchFamily="34" charset="0"/>
                <a:ea typeface="宋体" panose="02010600030101010101" pitchFamily="2" charset="-122"/>
              </a:rPr>
              <a:t>&lt;id of data, id of trans, before image&gt;</a:t>
            </a:r>
            <a:endParaRPr lang="en-US" altLang="zh-CN" sz="2800" b="1" u="sng">
              <a:solidFill>
                <a:schemeClr val="accent6"/>
              </a:solidFill>
              <a:latin typeface="Arial" panose="020B0604020202020204" pitchFamily="34" charset="0"/>
              <a:ea typeface="宋体" panose="02010600030101010101" pitchFamily="2" charset="-122"/>
            </a:endParaRPr>
          </a:p>
        </p:txBody>
      </p:sp>
      <p:sp>
        <p:nvSpPr>
          <p:cNvPr id="12293" name="Rectangle 4"/>
          <p:cNvSpPr/>
          <p:nvPr/>
        </p:nvSpPr>
        <p:spPr>
          <a:xfrm>
            <a:off x="1600200" y="1376680"/>
            <a:ext cx="5257800" cy="1584012"/>
          </a:xfrm>
          <a:prstGeom prst="rect">
            <a:avLst/>
          </a:prstGeom>
          <a:noFill/>
          <a:ln w="9525" cap="flat" cmpd="sng">
            <a:solidFill>
              <a:schemeClr val="tx1"/>
            </a:solidFill>
            <a:prstDash val="solid"/>
            <a:miter/>
            <a:headEnd type="none" w="med" len="med"/>
            <a:tailEnd type="none" w="med" len="med"/>
          </a:ln>
        </p:spPr>
        <p:txBody>
          <a:bodyPr wrap="none" anchor="ctr"/>
          <a:p>
            <a:pPr lvl="0" algn="ctr"/>
            <a:endParaRPr lang="zh-CN" altLang="en-US" dirty="0">
              <a:latin typeface="Arial" panose="020B0604020202020204" pitchFamily="34" charset="0"/>
              <a:ea typeface="宋体" panose="02010600030101010101" pitchFamily="2" charset="-122"/>
            </a:endParaRPr>
          </a:p>
          <a:p>
            <a:pPr lvl="0" algn="ctr"/>
            <a:endParaRPr lang="zh-CN" altLang="en-US" dirty="0">
              <a:latin typeface="Arial" panose="020B0604020202020204" pitchFamily="34" charset="0"/>
              <a:ea typeface="宋体" panose="02010600030101010101" pitchFamily="2" charset="-122"/>
            </a:endParaRPr>
          </a:p>
        </p:txBody>
      </p:sp>
      <p:sp>
        <p:nvSpPr>
          <p:cNvPr id="12295" name="Line 7"/>
          <p:cNvSpPr/>
          <p:nvPr/>
        </p:nvSpPr>
        <p:spPr>
          <a:xfrm>
            <a:off x="2286000" y="1377950"/>
            <a:ext cx="0" cy="1584012"/>
          </a:xfrm>
          <a:prstGeom prst="line">
            <a:avLst/>
          </a:prstGeom>
          <a:ln w="9525" cap="flat" cmpd="sng">
            <a:solidFill>
              <a:schemeClr val="tx1"/>
            </a:solidFill>
            <a:prstDash val="solid"/>
            <a:headEnd type="none" w="med" len="med"/>
            <a:tailEnd type="none" w="med" len="med"/>
          </a:ln>
        </p:spPr>
      </p:sp>
      <p:sp>
        <p:nvSpPr>
          <p:cNvPr id="12296" name="Line 8"/>
          <p:cNvSpPr/>
          <p:nvPr/>
        </p:nvSpPr>
        <p:spPr>
          <a:xfrm>
            <a:off x="2971800" y="1377950"/>
            <a:ext cx="0" cy="1584012"/>
          </a:xfrm>
          <a:prstGeom prst="line">
            <a:avLst/>
          </a:prstGeom>
          <a:ln w="9525" cap="flat" cmpd="sng">
            <a:solidFill>
              <a:schemeClr val="tx1"/>
            </a:solidFill>
            <a:prstDash val="solid"/>
            <a:headEnd type="none" w="med" len="med"/>
            <a:tailEnd type="none" w="med" len="med"/>
          </a:ln>
        </p:spPr>
      </p:sp>
      <p:sp>
        <p:nvSpPr>
          <p:cNvPr id="12297" name="Line 9"/>
          <p:cNvSpPr/>
          <p:nvPr/>
        </p:nvSpPr>
        <p:spPr>
          <a:xfrm>
            <a:off x="3733800" y="1377950"/>
            <a:ext cx="0" cy="1584012"/>
          </a:xfrm>
          <a:prstGeom prst="line">
            <a:avLst/>
          </a:prstGeom>
          <a:ln w="9525" cap="flat" cmpd="sng">
            <a:solidFill>
              <a:schemeClr val="tx1"/>
            </a:solidFill>
            <a:prstDash val="solid"/>
            <a:headEnd type="none" w="med" len="med"/>
            <a:tailEnd type="none" w="med" len="med"/>
          </a:ln>
        </p:spPr>
      </p:sp>
      <p:sp>
        <p:nvSpPr>
          <p:cNvPr id="12298" name="Line 10"/>
          <p:cNvSpPr/>
          <p:nvPr/>
        </p:nvSpPr>
        <p:spPr>
          <a:xfrm>
            <a:off x="4419600" y="1377950"/>
            <a:ext cx="0" cy="1584012"/>
          </a:xfrm>
          <a:prstGeom prst="line">
            <a:avLst/>
          </a:prstGeom>
          <a:ln w="9525" cap="flat" cmpd="sng">
            <a:solidFill>
              <a:schemeClr val="tx1"/>
            </a:solidFill>
            <a:prstDash val="solid"/>
            <a:headEnd type="none" w="med" len="med"/>
            <a:tailEnd type="none" w="med" len="med"/>
          </a:ln>
        </p:spPr>
      </p:sp>
      <p:sp>
        <p:nvSpPr>
          <p:cNvPr id="12299" name="Line 15"/>
          <p:cNvSpPr/>
          <p:nvPr/>
        </p:nvSpPr>
        <p:spPr>
          <a:xfrm>
            <a:off x="5257800" y="1377950"/>
            <a:ext cx="0" cy="1584012"/>
          </a:xfrm>
          <a:prstGeom prst="line">
            <a:avLst/>
          </a:prstGeom>
          <a:ln w="9525" cap="flat" cmpd="sng">
            <a:solidFill>
              <a:schemeClr val="tx1"/>
            </a:solidFill>
            <a:prstDash val="solid"/>
            <a:headEnd type="none" w="med" len="med"/>
            <a:tailEnd type="none" w="med" len="med"/>
          </a:ln>
        </p:spPr>
      </p:sp>
      <p:sp>
        <p:nvSpPr>
          <p:cNvPr id="12300" name="Line 16"/>
          <p:cNvSpPr/>
          <p:nvPr/>
        </p:nvSpPr>
        <p:spPr>
          <a:xfrm>
            <a:off x="6019800" y="1377950"/>
            <a:ext cx="0" cy="1584012"/>
          </a:xfrm>
          <a:prstGeom prst="line">
            <a:avLst/>
          </a:prstGeom>
          <a:ln w="9525" cap="flat" cmpd="sng">
            <a:solidFill>
              <a:schemeClr val="tx1"/>
            </a:solidFill>
            <a:prstDash val="solid"/>
            <a:headEnd type="none" w="med" len="med"/>
            <a:tailEnd type="none" w="med" len="med"/>
          </a:ln>
        </p:spPr>
      </p:sp>
      <p:sp>
        <p:nvSpPr>
          <p:cNvPr id="12301" name="Line 22"/>
          <p:cNvSpPr/>
          <p:nvPr/>
        </p:nvSpPr>
        <p:spPr>
          <a:xfrm flipH="1">
            <a:off x="1066800" y="1376680"/>
            <a:ext cx="576004" cy="0"/>
          </a:xfrm>
          <a:prstGeom prst="line">
            <a:avLst/>
          </a:prstGeom>
          <a:ln w="9525" cap="flat" cmpd="sng">
            <a:solidFill>
              <a:schemeClr val="tx1"/>
            </a:solidFill>
            <a:prstDash val="solid"/>
            <a:headEnd type="none" w="med" len="med"/>
            <a:tailEnd type="none" w="med" len="med"/>
          </a:ln>
        </p:spPr>
      </p:sp>
      <p:sp>
        <p:nvSpPr>
          <p:cNvPr id="12302" name="Line 24"/>
          <p:cNvSpPr/>
          <p:nvPr/>
        </p:nvSpPr>
        <p:spPr>
          <a:xfrm flipH="1">
            <a:off x="1066800" y="2962275"/>
            <a:ext cx="576004" cy="0"/>
          </a:xfrm>
          <a:prstGeom prst="line">
            <a:avLst/>
          </a:prstGeom>
          <a:ln w="9525" cap="flat" cmpd="sng">
            <a:solidFill>
              <a:schemeClr val="tx1"/>
            </a:solidFill>
            <a:prstDash val="solid"/>
            <a:headEnd type="none" w="med" len="med"/>
            <a:tailEnd type="none" w="med" len="med"/>
          </a:ln>
        </p:spPr>
      </p:sp>
      <p:sp>
        <p:nvSpPr>
          <p:cNvPr id="12303" name="Text Box 26"/>
          <p:cNvSpPr txBox="1"/>
          <p:nvPr/>
        </p:nvSpPr>
        <p:spPr>
          <a:xfrm>
            <a:off x="6324600" y="3354705"/>
            <a:ext cx="2189163" cy="701675"/>
          </a:xfrm>
          <a:prstGeom prst="rect">
            <a:avLst/>
          </a:prstGeom>
          <a:noFill/>
          <a:ln w="9525">
            <a:noFill/>
          </a:ln>
        </p:spPr>
        <p:txBody>
          <a:bodyPr wrap="none">
            <a:spAutoFit/>
          </a:bodyPr>
          <a:p>
            <a:pPr lvl="0" algn="ctr"/>
            <a:r>
              <a:rPr lang="en-US" altLang="x-none" sz="2000" b="1" i="1" dirty="0">
                <a:solidFill>
                  <a:srgbClr val="000099"/>
                </a:solidFill>
                <a:latin typeface="Arial" panose="020B0604020202020204" pitchFamily="34" charset="0"/>
                <a:ea typeface="宋体" panose="02010600030101010101" pitchFamily="2" charset="-122"/>
              </a:rPr>
              <a:t>most recent </a:t>
            </a:r>
            <a:endParaRPr lang="en-US" altLang="x-none" sz="2000" b="1" i="1" dirty="0">
              <a:solidFill>
                <a:srgbClr val="000099"/>
              </a:solidFill>
              <a:latin typeface="Arial" panose="020B0604020202020204" pitchFamily="34" charset="0"/>
              <a:ea typeface="宋体" panose="02010600030101010101" pitchFamily="2" charset="-122"/>
            </a:endParaRPr>
          </a:p>
          <a:p>
            <a:pPr lvl="0" algn="ctr"/>
            <a:r>
              <a:rPr lang="en-US" altLang="x-none" sz="2000" b="1" i="1" dirty="0">
                <a:solidFill>
                  <a:srgbClr val="000099"/>
                </a:solidFill>
                <a:latin typeface="Arial" panose="020B0604020202020204" pitchFamily="34" charset="0"/>
                <a:ea typeface="宋体" panose="02010600030101010101" pitchFamily="2" charset="-122"/>
              </a:rPr>
              <a:t>database update</a:t>
            </a:r>
            <a:endParaRPr lang="en-US" altLang="x-none" sz="2000" b="1" i="1" dirty="0">
              <a:solidFill>
                <a:srgbClr val="000099"/>
              </a:solidFill>
              <a:latin typeface="Arial" panose="020B0604020202020204" pitchFamily="34" charset="0"/>
              <a:ea typeface="宋体" panose="02010600030101010101" pitchFamily="2" charset="-122"/>
            </a:endParaRPr>
          </a:p>
        </p:txBody>
      </p:sp>
      <p:sp>
        <p:nvSpPr>
          <p:cNvPr id="12304" name="Line 27"/>
          <p:cNvSpPr/>
          <p:nvPr/>
        </p:nvSpPr>
        <p:spPr>
          <a:xfrm flipH="1" flipV="1">
            <a:off x="6553200" y="2975610"/>
            <a:ext cx="152400" cy="457200"/>
          </a:xfrm>
          <a:prstGeom prst="line">
            <a:avLst/>
          </a:prstGeom>
          <a:ln w="9525" cap="flat" cmpd="sng">
            <a:solidFill>
              <a:srgbClr val="000099"/>
            </a:solidFill>
            <a:prstDash val="dash"/>
            <a:headEnd type="none" w="med" len="med"/>
            <a:tailEnd type="triangle" w="med" len="med"/>
          </a:ln>
        </p:spPr>
      </p:sp>
      <p:grpSp>
        <p:nvGrpSpPr>
          <p:cNvPr id="12305" name="组合 12304"/>
          <p:cNvGrpSpPr/>
          <p:nvPr/>
        </p:nvGrpSpPr>
        <p:grpSpPr>
          <a:xfrm>
            <a:off x="2667000" y="3043873"/>
            <a:ext cx="3124200" cy="461962"/>
            <a:chOff x="0" y="0"/>
            <a:chExt cx="3124200" cy="461665"/>
          </a:xfrm>
        </p:grpSpPr>
        <p:cxnSp>
          <p:nvCxnSpPr>
            <p:cNvPr id="12306" name="直接箭头连接符 2"/>
            <p:cNvCxnSpPr/>
            <p:nvPr/>
          </p:nvCxnSpPr>
          <p:spPr>
            <a:xfrm>
              <a:off x="0" y="83840"/>
              <a:ext cx="3124200" cy="0"/>
            </a:xfrm>
            <a:prstGeom prst="straightConnector1">
              <a:avLst/>
            </a:prstGeom>
            <a:ln w="25400" cap="flat" cmpd="sng">
              <a:solidFill>
                <a:srgbClr val="CC0000"/>
              </a:solidFill>
              <a:prstDash val="sysDash"/>
              <a:headEnd type="none" w="med" len="med"/>
              <a:tailEnd type="arrow" w="lg" len="lg"/>
            </a:ln>
          </p:spPr>
        </p:cxnSp>
        <p:sp>
          <p:nvSpPr>
            <p:cNvPr id="12307" name="TextBox 3"/>
            <p:cNvSpPr txBox="1"/>
            <p:nvPr/>
          </p:nvSpPr>
          <p:spPr>
            <a:xfrm>
              <a:off x="1387756" y="0"/>
              <a:ext cx="729687" cy="461665"/>
            </a:xfrm>
            <a:prstGeom prst="rect">
              <a:avLst/>
            </a:prstGeom>
            <a:noFill/>
            <a:ln w="9525">
              <a:noFill/>
            </a:ln>
          </p:spPr>
          <p:txBody>
            <a:bodyPr wrap="none">
              <a:spAutoFit/>
            </a:bodyPr>
            <a:p>
              <a:pPr lvl="0"/>
              <a:r>
                <a:rPr lang="en-US" altLang="x-none" dirty="0">
                  <a:solidFill>
                    <a:srgbClr val="FF0000"/>
                  </a:solidFill>
                  <a:latin typeface="Times New Roman" panose="02020603050405020304" pitchFamily="2" charset="0"/>
                  <a:ea typeface="Times New Roman" panose="02020603050405020304" pitchFamily="2" charset="0"/>
                </a:rPr>
                <a:t>time</a:t>
              </a:r>
              <a:endParaRPr lang="zh-CN" altLang="en-US" dirty="0">
                <a:solidFill>
                  <a:srgbClr val="FF0000"/>
                </a:solidFill>
                <a:latin typeface="Times New Roman" panose="02020603050405020304" pitchFamily="2" charset="0"/>
                <a:ea typeface="Times New Roman" panose="02020603050405020304" pitchFamily="2" charset="0"/>
              </a:endParaRPr>
            </a:p>
          </p:txBody>
        </p:sp>
      </p:grpSp>
      <p:sp>
        <p:nvSpPr>
          <p:cNvPr id="13315" name="Rectangle 2"/>
          <p:cNvSpPr>
            <a:spLocks noGrp="1"/>
          </p:cNvSpPr>
          <p:nvPr/>
        </p:nvSpPr>
        <p:spPr>
          <a:xfrm>
            <a:off x="685800" y="153035"/>
            <a:ext cx="7772400" cy="542290"/>
          </a:xfrm>
          <a:prstGeom prst="rect">
            <a:avLst/>
          </a:prstGeom>
          <a:noFill/>
          <a:ln w="9525">
            <a:noFill/>
          </a:ln>
        </p:spPr>
        <p:txBody>
          <a:bodyPr vert="horz" wrap="square" anchor="ctr"/>
          <a:lstStyle>
            <a:lvl1pPr marL="0" lvl="0" indent="0" algn="ctr" defTabSz="914400" eaLnBrk="0" fontAlgn="base" latinLnBrk="0" hangingPunct="0">
              <a:lnSpc>
                <a:spcPct val="100000"/>
              </a:lnSpc>
              <a:spcBef>
                <a:spcPct val="0"/>
              </a:spcBef>
              <a:spcAft>
                <a:spcPct val="0"/>
              </a:spcAft>
              <a:buNone/>
              <a:defRPr sz="4400" u="none" kern="1200" baseline="0">
                <a:solidFill>
                  <a:schemeClr val="tx2"/>
                </a:solidFill>
                <a:latin typeface="+mj-lt"/>
                <a:ea typeface="+mj-ea"/>
                <a:cs typeface="+mj-cs"/>
              </a:defRPr>
            </a:lvl1pPr>
          </a:lstStyle>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497840" y="5473065"/>
            <a:ext cx="8016240" cy="82994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r>
              <a:rPr lang="en-US" altLang="zh-CN" sz="2400" b="1">
                <a:solidFill>
                  <a:schemeClr val="accent6"/>
                </a:solidFill>
                <a:latin typeface="Arial" panose="020B0604020202020204" pitchFamily="34" charset="0"/>
                <a:ea typeface="宋体" panose="02010600030101010101" pitchFamily="2" charset="-122"/>
              </a:rPr>
              <a:t>before image</a:t>
            </a:r>
            <a:r>
              <a:rPr lang="zh-CN" altLang="en-US" sz="2400" b="1">
                <a:solidFill>
                  <a:schemeClr val="accent6"/>
                </a:solidFill>
                <a:latin typeface="Arial" panose="020B0604020202020204" pitchFamily="34" charset="0"/>
                <a:ea typeface="宋体" panose="02010600030101010101" pitchFamily="2" charset="-122"/>
              </a:rPr>
              <a:t>可用于事务的撤销</a:t>
            </a:r>
            <a:r>
              <a:rPr lang="en-US" altLang="zh-CN" sz="2400" b="1">
                <a:solidFill>
                  <a:schemeClr val="accent6"/>
                </a:solidFill>
                <a:latin typeface="Arial" panose="020B0604020202020204" pitchFamily="34" charset="0"/>
                <a:ea typeface="宋体" panose="02010600030101010101" pitchFamily="2" charset="-122"/>
              </a:rPr>
              <a:t>(undo)</a:t>
            </a:r>
            <a:r>
              <a:rPr lang="zh-CN" altLang="en-US" sz="2400" b="1">
                <a:solidFill>
                  <a:schemeClr val="accent6"/>
                </a:solidFill>
                <a:latin typeface="Arial" panose="020B0604020202020204" pitchFamily="34" charset="0"/>
                <a:ea typeface="宋体" panose="02010600030101010101" pitchFamily="2" charset="-122"/>
              </a:rPr>
              <a:t>处理，因而，一个只记录</a:t>
            </a:r>
            <a:r>
              <a:rPr lang="en-US" altLang="zh-CN" sz="2400" b="1">
                <a:solidFill>
                  <a:schemeClr val="accent6"/>
                </a:solidFill>
                <a:latin typeface="Arial" panose="020B0604020202020204" pitchFamily="34" charset="0"/>
                <a:ea typeface="宋体" panose="02010600030101010101" pitchFamily="2" charset="-122"/>
                <a:sym typeface="+mn-ea"/>
              </a:rPr>
              <a:t>before image</a:t>
            </a:r>
            <a:r>
              <a:rPr lang="zh-CN" altLang="en-US" sz="2400" b="1">
                <a:solidFill>
                  <a:schemeClr val="accent6"/>
                </a:solidFill>
                <a:latin typeface="Arial" panose="020B0604020202020204" pitchFamily="34" charset="0"/>
                <a:ea typeface="宋体" panose="02010600030101010101" pitchFamily="2" charset="-122"/>
                <a:sym typeface="+mn-ea"/>
              </a:rPr>
              <a:t>的日志也被称为 </a:t>
            </a:r>
            <a:r>
              <a:rPr lang="en-US" altLang="zh-CN" sz="2400" b="1">
                <a:solidFill>
                  <a:schemeClr val="accent6"/>
                </a:solidFill>
                <a:latin typeface="Arial" panose="020B0604020202020204" pitchFamily="34" charset="0"/>
                <a:ea typeface="宋体" panose="02010600030101010101" pitchFamily="2" charset="-122"/>
                <a:sym typeface="+mn-ea"/>
              </a:rPr>
              <a:t>undo log</a:t>
            </a:r>
            <a:endParaRPr lang="en-US" altLang="zh-CN" sz="2400" b="1">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nvSpPr>
        <p:spPr>
          <a:xfrm>
            <a:off x="7133590" y="6381115"/>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3315" name="Rectangle 2"/>
          <p:cNvSpPr>
            <a:spLocks noGrp="1"/>
          </p:cNvSpPr>
          <p:nvPr>
            <p:ph type="title"/>
          </p:nvPr>
        </p:nvSpPr>
        <p:spPr>
          <a:xfrm>
            <a:off x="685800" y="77470"/>
            <a:ext cx="7772400" cy="54229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3316" name="Rectangle 3"/>
          <p:cNvSpPr>
            <a:spLocks noGrp="1"/>
          </p:cNvSpPr>
          <p:nvPr>
            <p:ph type="body"/>
          </p:nvPr>
        </p:nvSpPr>
        <p:spPr>
          <a:xfrm>
            <a:off x="228600" y="841375"/>
            <a:ext cx="8915400" cy="1668780"/>
          </a:xfrm>
        </p:spPr>
        <p:txBody>
          <a:bodyPr vert="horz" wrap="square" anchor="t">
            <a:spAutoFit/>
          </a:bodyPr>
          <a:p>
            <a:pPr lvl="0">
              <a:lnSpc>
                <a:spcPct val="90000"/>
              </a:lnSpc>
            </a:pPr>
            <a:r>
              <a:rPr lang="en-US" altLang="x-none" sz="2600" b="1" dirty="0">
                <a:solidFill>
                  <a:srgbClr val="006600"/>
                </a:solidFill>
                <a:latin typeface="Arial" panose="020B0604020202020204" pitchFamily="34" charset="0"/>
                <a:ea typeface="宋体" panose="02010600030101010101" pitchFamily="2" charset="-122"/>
              </a:rPr>
              <a:t>Scan log backwards:</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using tid to identify</a:t>
            </a:r>
            <a:r>
              <a:rPr lang="en-US" altLang="x-none" sz="2400" b="1" dirty="0">
                <a:latin typeface="Arial" panose="020B0604020202020204" pitchFamily="34" charset="0"/>
                <a:ea typeface="宋体" panose="02010600030101010101" pitchFamily="2" charset="-122"/>
              </a:rPr>
              <a:t> transaction’s update records </a:t>
            </a:r>
            <a:endParaRPr lang="en-US" altLang="x-none" sz="24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reverse each update</a:t>
            </a:r>
            <a:r>
              <a:rPr lang="en-US" altLang="x-none" sz="2400" b="1" dirty="0">
                <a:latin typeface="Arial" panose="020B0604020202020204" pitchFamily="34" charset="0"/>
                <a:ea typeface="宋体" panose="02010600030101010101" pitchFamily="2" charset="-122"/>
              </a:rPr>
              <a:t> using before image</a:t>
            </a:r>
            <a:endParaRPr lang="en-US" altLang="x-none" sz="24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reversal done in</a:t>
            </a:r>
            <a:r>
              <a:rPr lang="en-US" altLang="x-none" sz="2400" b="1" dirty="0">
                <a:solidFill>
                  <a:srgbClr val="FF0000"/>
                </a:solidFill>
                <a:latin typeface="Arial" panose="020B0604020202020204" pitchFamily="34" charset="0"/>
                <a:ea typeface="宋体" panose="02010600030101010101" pitchFamily="2" charset="-122"/>
              </a:rPr>
              <a:t> last-in-first-out</a:t>
            </a:r>
            <a:r>
              <a:rPr lang="en-US" altLang="x-none" sz="2400" b="1" dirty="0">
                <a:latin typeface="Arial" panose="020B0604020202020204" pitchFamily="34" charset="0"/>
                <a:ea typeface="宋体" panose="02010600030101010101" pitchFamily="2" charset="-122"/>
              </a:rPr>
              <a:t> order</a:t>
            </a:r>
            <a:endParaRPr lang="en-US" altLang="x-none" sz="2400" b="1" dirty="0">
              <a:latin typeface="Arial" panose="020B0604020202020204" pitchFamily="34" charset="0"/>
              <a:ea typeface="宋体" panose="02010600030101010101" pitchFamily="2" charset="-122"/>
            </a:endParaRPr>
          </a:p>
        </p:txBody>
      </p:sp>
      <p:grpSp>
        <p:nvGrpSpPr>
          <p:cNvPr id="13317" name="组合 13316"/>
          <p:cNvGrpSpPr/>
          <p:nvPr/>
        </p:nvGrpSpPr>
        <p:grpSpPr>
          <a:xfrm>
            <a:off x="2667000" y="4117975"/>
            <a:ext cx="3886835" cy="457200"/>
            <a:chOff x="0" y="0"/>
            <a:chExt cx="3124200" cy="456592"/>
          </a:xfrm>
        </p:grpSpPr>
        <p:cxnSp>
          <p:nvCxnSpPr>
            <p:cNvPr id="13318" name="直接箭头连接符 18"/>
            <p:cNvCxnSpPr/>
            <p:nvPr/>
          </p:nvCxnSpPr>
          <p:spPr>
            <a:xfrm>
              <a:off x="0" y="83840"/>
              <a:ext cx="3124200" cy="0"/>
            </a:xfrm>
            <a:prstGeom prst="straightConnector1">
              <a:avLst/>
            </a:prstGeom>
            <a:ln w="25400" cap="flat" cmpd="sng">
              <a:solidFill>
                <a:srgbClr val="CC0000"/>
              </a:solidFill>
              <a:prstDash val="sysDash"/>
              <a:headEnd type="triangle" w="lg" len="lg"/>
              <a:tailEnd type="none" w="med" len="med"/>
            </a:ln>
          </p:spPr>
        </p:cxnSp>
        <p:sp>
          <p:nvSpPr>
            <p:cNvPr id="13319" name="TextBox 19"/>
            <p:cNvSpPr txBox="1"/>
            <p:nvPr/>
          </p:nvSpPr>
          <p:spPr>
            <a:xfrm>
              <a:off x="1387756" y="0"/>
              <a:ext cx="731290" cy="456592"/>
            </a:xfrm>
            <a:prstGeom prst="rect">
              <a:avLst/>
            </a:prstGeom>
            <a:noFill/>
            <a:ln w="9525">
              <a:noFill/>
            </a:ln>
          </p:spPr>
          <p:txBody>
            <a:bodyPr wrap="square">
              <a:spAutoFit/>
            </a:bodyPr>
            <a:p>
              <a:pPr lvl="0"/>
              <a:r>
                <a:rPr lang="en-US" altLang="x-none" dirty="0">
                  <a:solidFill>
                    <a:srgbClr val="FF0000"/>
                  </a:solidFill>
                  <a:latin typeface="Times New Roman" panose="02020603050405020304" pitchFamily="2" charset="0"/>
                  <a:ea typeface="Times New Roman" panose="02020603050405020304" pitchFamily="2" charset="0"/>
                </a:rPr>
                <a:t>scan</a:t>
              </a:r>
              <a:endParaRPr lang="zh-CN" altLang="en-US" dirty="0">
                <a:solidFill>
                  <a:srgbClr val="FF0000"/>
                </a:solidFill>
                <a:latin typeface="Times New Roman" panose="02020603050405020304" pitchFamily="2" charset="0"/>
                <a:ea typeface="Times New Roman" panose="02020603050405020304" pitchFamily="2" charset="0"/>
              </a:endParaRPr>
            </a:p>
          </p:txBody>
        </p:sp>
      </p:grpSp>
      <p:grpSp>
        <p:nvGrpSpPr>
          <p:cNvPr id="13320" name="组合 13319"/>
          <p:cNvGrpSpPr/>
          <p:nvPr/>
        </p:nvGrpSpPr>
        <p:grpSpPr>
          <a:xfrm>
            <a:off x="154305" y="2821940"/>
            <a:ext cx="8359458" cy="2147888"/>
            <a:chOff x="-226695" y="0"/>
            <a:chExt cx="8359458" cy="2147887"/>
          </a:xfrm>
        </p:grpSpPr>
        <p:sp>
          <p:nvSpPr>
            <p:cNvPr id="13321" name="Rectangle 4"/>
            <p:cNvSpPr/>
            <p:nvPr/>
          </p:nvSpPr>
          <p:spPr>
            <a:xfrm>
              <a:off x="1219200" y="1587"/>
              <a:ext cx="5257800" cy="1219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Arial" panose="020B0604020202020204" pitchFamily="34" charset="0"/>
                <a:ea typeface="宋体" panose="02010600030101010101" pitchFamily="2" charset="-122"/>
              </a:endParaRPr>
            </a:p>
            <a:p>
              <a:pPr lvl="0" algn="ctr"/>
              <a:endParaRPr lang="zh-CN" altLang="en-US" dirty="0">
                <a:latin typeface="Arial" panose="020B0604020202020204" pitchFamily="34" charset="0"/>
                <a:ea typeface="宋体" panose="02010600030101010101" pitchFamily="2" charset="-122"/>
              </a:endParaRPr>
            </a:p>
          </p:txBody>
        </p:sp>
        <p:sp>
          <p:nvSpPr>
            <p:cNvPr id="13322" name="Text Box 6"/>
            <p:cNvSpPr txBox="1"/>
            <p:nvPr/>
          </p:nvSpPr>
          <p:spPr>
            <a:xfrm>
              <a:off x="1371600" y="0"/>
              <a:ext cx="5149850" cy="1187450"/>
            </a:xfrm>
            <a:prstGeom prst="rect">
              <a:avLst/>
            </a:prstGeom>
            <a:noFill/>
            <a:ln w="9525">
              <a:noFill/>
            </a:ln>
          </p:spPr>
          <p:txBody>
            <a:bodyPr wrap="none">
              <a:spAutoFit/>
            </a:bodyPr>
            <a:p>
              <a:pPr lvl="0"/>
              <a:r>
                <a:rPr lang="en-US" altLang="x-none" b="1" dirty="0">
                  <a:solidFill>
                    <a:srgbClr val="000099"/>
                  </a:solidFill>
                  <a:latin typeface="Arial" panose="020B0604020202020204" pitchFamily="34" charset="0"/>
                  <a:ea typeface="宋体" panose="02010600030101010101" pitchFamily="2" charset="-122"/>
                </a:rPr>
                <a:t>x       y      z       u      y       w       z</a:t>
              </a:r>
              <a:endParaRPr lang="en-US" altLang="x-none" b="1" dirty="0">
                <a:solidFill>
                  <a:srgbClr val="000099"/>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3 </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1</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4</a:t>
              </a:r>
              <a:r>
                <a:rPr lang="en-US" altLang="x-none" b="1" dirty="0">
                  <a:latin typeface="Arial" panose="020B0604020202020204" pitchFamily="34" charset="0"/>
                  <a:ea typeface="宋体" panose="02010600030101010101" pitchFamily="2" charset="-122"/>
                </a:rPr>
                <a:t>      T</a:t>
              </a:r>
              <a:r>
                <a:rPr lang="en-US" altLang="x-none" b="1" baseline="-25000" dirty="0">
                  <a:latin typeface="Arial" panose="020B0604020202020204" pitchFamily="34" charset="0"/>
                  <a:ea typeface="宋体" panose="02010600030101010101" pitchFamily="2" charset="-122"/>
                </a:rPr>
                <a:t>2</a:t>
              </a:r>
              <a:endParaRPr lang="en-US" altLang="x-none" b="1" baseline="-25000" dirty="0">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17     A    2.4    18     ab      3      4.5</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p:txBody>
        </p:sp>
        <p:sp>
          <p:nvSpPr>
            <p:cNvPr id="13323" name="Line 7"/>
            <p:cNvSpPr/>
            <p:nvPr/>
          </p:nvSpPr>
          <p:spPr>
            <a:xfrm>
              <a:off x="1905000" y="1587"/>
              <a:ext cx="0" cy="1219200"/>
            </a:xfrm>
            <a:prstGeom prst="line">
              <a:avLst/>
            </a:prstGeom>
            <a:ln w="9525" cap="flat" cmpd="sng">
              <a:solidFill>
                <a:schemeClr val="tx1"/>
              </a:solidFill>
              <a:prstDash val="solid"/>
              <a:headEnd type="none" w="med" len="med"/>
              <a:tailEnd type="none" w="med" len="med"/>
            </a:ln>
          </p:spPr>
        </p:sp>
        <p:sp>
          <p:nvSpPr>
            <p:cNvPr id="13324" name="Line 8"/>
            <p:cNvSpPr/>
            <p:nvPr/>
          </p:nvSpPr>
          <p:spPr>
            <a:xfrm>
              <a:off x="2590800" y="1587"/>
              <a:ext cx="0" cy="1219200"/>
            </a:xfrm>
            <a:prstGeom prst="line">
              <a:avLst/>
            </a:prstGeom>
            <a:ln w="9525" cap="flat" cmpd="sng">
              <a:solidFill>
                <a:schemeClr val="tx1"/>
              </a:solidFill>
              <a:prstDash val="solid"/>
              <a:headEnd type="none" w="med" len="med"/>
              <a:tailEnd type="none" w="med" len="med"/>
            </a:ln>
          </p:spPr>
        </p:sp>
        <p:sp>
          <p:nvSpPr>
            <p:cNvPr id="13325" name="Line 9"/>
            <p:cNvSpPr/>
            <p:nvPr/>
          </p:nvSpPr>
          <p:spPr>
            <a:xfrm>
              <a:off x="3352800" y="1587"/>
              <a:ext cx="0" cy="1219200"/>
            </a:xfrm>
            <a:prstGeom prst="line">
              <a:avLst/>
            </a:prstGeom>
            <a:ln w="9525" cap="flat" cmpd="sng">
              <a:solidFill>
                <a:schemeClr val="tx1"/>
              </a:solidFill>
              <a:prstDash val="solid"/>
              <a:headEnd type="none" w="med" len="med"/>
              <a:tailEnd type="none" w="med" len="med"/>
            </a:ln>
          </p:spPr>
        </p:sp>
        <p:sp>
          <p:nvSpPr>
            <p:cNvPr id="13326" name="Line 10"/>
            <p:cNvSpPr/>
            <p:nvPr/>
          </p:nvSpPr>
          <p:spPr>
            <a:xfrm>
              <a:off x="4038600" y="1587"/>
              <a:ext cx="0" cy="1219200"/>
            </a:xfrm>
            <a:prstGeom prst="line">
              <a:avLst/>
            </a:prstGeom>
            <a:ln w="9525" cap="flat" cmpd="sng">
              <a:solidFill>
                <a:schemeClr val="tx1"/>
              </a:solidFill>
              <a:prstDash val="solid"/>
              <a:headEnd type="none" w="med" len="med"/>
              <a:tailEnd type="none" w="med" len="med"/>
            </a:ln>
          </p:spPr>
        </p:sp>
        <p:sp>
          <p:nvSpPr>
            <p:cNvPr id="13327" name="Line 15"/>
            <p:cNvSpPr/>
            <p:nvPr/>
          </p:nvSpPr>
          <p:spPr>
            <a:xfrm>
              <a:off x="4876800" y="1587"/>
              <a:ext cx="0" cy="1219200"/>
            </a:xfrm>
            <a:prstGeom prst="line">
              <a:avLst/>
            </a:prstGeom>
            <a:ln w="9525" cap="flat" cmpd="sng">
              <a:solidFill>
                <a:schemeClr val="tx1"/>
              </a:solidFill>
              <a:prstDash val="solid"/>
              <a:headEnd type="none" w="med" len="med"/>
              <a:tailEnd type="none" w="med" len="med"/>
            </a:ln>
          </p:spPr>
        </p:sp>
        <p:sp>
          <p:nvSpPr>
            <p:cNvPr id="13328" name="Line 16"/>
            <p:cNvSpPr/>
            <p:nvPr/>
          </p:nvSpPr>
          <p:spPr>
            <a:xfrm>
              <a:off x="5638800" y="1587"/>
              <a:ext cx="0" cy="1219200"/>
            </a:xfrm>
            <a:prstGeom prst="line">
              <a:avLst/>
            </a:prstGeom>
            <a:ln w="9525" cap="flat" cmpd="sng">
              <a:solidFill>
                <a:schemeClr val="tx1"/>
              </a:solidFill>
              <a:prstDash val="solid"/>
              <a:headEnd type="none" w="med" len="med"/>
              <a:tailEnd type="none" w="med" len="med"/>
            </a:ln>
          </p:spPr>
        </p:sp>
        <p:sp>
          <p:nvSpPr>
            <p:cNvPr id="13329" name="Line 22"/>
            <p:cNvSpPr/>
            <p:nvPr/>
          </p:nvSpPr>
          <p:spPr>
            <a:xfrm flipH="1">
              <a:off x="609600" y="1587"/>
              <a:ext cx="609600" cy="0"/>
            </a:xfrm>
            <a:prstGeom prst="line">
              <a:avLst/>
            </a:prstGeom>
            <a:ln w="9525" cap="flat" cmpd="sng">
              <a:solidFill>
                <a:schemeClr val="tx1"/>
              </a:solidFill>
              <a:prstDash val="solid"/>
              <a:headEnd type="none" w="med" len="med"/>
              <a:tailEnd type="none" w="med" len="med"/>
            </a:ln>
          </p:spPr>
        </p:sp>
        <p:sp>
          <p:nvSpPr>
            <p:cNvPr id="13330" name="Line 24"/>
            <p:cNvSpPr/>
            <p:nvPr/>
          </p:nvSpPr>
          <p:spPr>
            <a:xfrm flipH="1">
              <a:off x="685800" y="1220787"/>
              <a:ext cx="533400" cy="0"/>
            </a:xfrm>
            <a:prstGeom prst="line">
              <a:avLst/>
            </a:prstGeom>
            <a:ln w="9525" cap="flat" cmpd="sng">
              <a:solidFill>
                <a:schemeClr val="tx1"/>
              </a:solidFill>
              <a:prstDash val="solid"/>
              <a:headEnd type="none" w="med" len="med"/>
              <a:tailEnd type="none" w="med" len="med"/>
            </a:ln>
          </p:spPr>
        </p:sp>
        <p:sp>
          <p:nvSpPr>
            <p:cNvPr id="13331" name="Text Box 26"/>
            <p:cNvSpPr txBox="1"/>
            <p:nvPr/>
          </p:nvSpPr>
          <p:spPr>
            <a:xfrm>
              <a:off x="5943600" y="1446212"/>
              <a:ext cx="2189163" cy="701675"/>
            </a:xfrm>
            <a:prstGeom prst="rect">
              <a:avLst/>
            </a:prstGeom>
            <a:noFill/>
            <a:ln w="9525">
              <a:noFill/>
            </a:ln>
          </p:spPr>
          <p:txBody>
            <a:bodyPr wrap="none">
              <a:spAutoFit/>
            </a:bodyPr>
            <a:p>
              <a:pPr lvl="0"/>
              <a:r>
                <a:rPr lang="en-US" altLang="x-none" sz="2000" b="1" i="1" dirty="0">
                  <a:solidFill>
                    <a:srgbClr val="000099"/>
                  </a:solidFill>
                  <a:latin typeface="Arial" panose="020B0604020202020204" pitchFamily="34" charset="0"/>
                  <a:ea typeface="宋体" panose="02010600030101010101" pitchFamily="2" charset="-122"/>
                </a:rPr>
                <a:t>most recent </a:t>
              </a:r>
              <a:endParaRPr lang="en-US" altLang="x-none" sz="2000" b="1" i="1" dirty="0">
                <a:solidFill>
                  <a:srgbClr val="000099"/>
                </a:solidFill>
                <a:latin typeface="Arial" panose="020B0604020202020204" pitchFamily="34" charset="0"/>
                <a:ea typeface="宋体" panose="02010600030101010101" pitchFamily="2" charset="-122"/>
              </a:endParaRPr>
            </a:p>
            <a:p>
              <a:pPr lvl="0"/>
              <a:r>
                <a:rPr lang="en-US" altLang="x-none" sz="2000" b="1" i="1" dirty="0">
                  <a:solidFill>
                    <a:srgbClr val="000099"/>
                  </a:solidFill>
                  <a:latin typeface="Arial" panose="020B0604020202020204" pitchFamily="34" charset="0"/>
                  <a:ea typeface="宋体" panose="02010600030101010101" pitchFamily="2" charset="-122"/>
                </a:rPr>
                <a:t>database update</a:t>
              </a:r>
              <a:endParaRPr lang="en-US" altLang="x-none" sz="2000" b="1" i="1" dirty="0">
                <a:solidFill>
                  <a:srgbClr val="000099"/>
                </a:solidFill>
                <a:latin typeface="Arial" panose="020B0604020202020204" pitchFamily="34" charset="0"/>
                <a:ea typeface="宋体" panose="02010600030101010101" pitchFamily="2" charset="-122"/>
              </a:endParaRPr>
            </a:p>
          </p:txBody>
        </p:sp>
        <p:sp>
          <p:nvSpPr>
            <p:cNvPr id="13332" name="Line 27"/>
            <p:cNvSpPr/>
            <p:nvPr/>
          </p:nvSpPr>
          <p:spPr>
            <a:xfrm flipH="1" flipV="1">
              <a:off x="6172200" y="1233487"/>
              <a:ext cx="381000" cy="228600"/>
            </a:xfrm>
            <a:prstGeom prst="line">
              <a:avLst/>
            </a:prstGeom>
            <a:ln w="9525" cap="flat" cmpd="sng">
              <a:solidFill>
                <a:srgbClr val="000099"/>
              </a:solidFill>
              <a:prstDash val="dash"/>
              <a:headEnd type="none" w="med" len="med"/>
              <a:tailEnd type="triangle" w="med" len="med"/>
            </a:ln>
          </p:spPr>
        </p:sp>
        <p:sp>
          <p:nvSpPr>
            <p:cNvPr id="13333" name="TextBox 2"/>
            <p:cNvSpPr txBox="1"/>
            <p:nvPr/>
          </p:nvSpPr>
          <p:spPr>
            <a:xfrm>
              <a:off x="-226695" y="229870"/>
              <a:ext cx="1219835" cy="829945"/>
            </a:xfrm>
            <a:prstGeom prst="rect">
              <a:avLst/>
            </a:prstGeom>
            <a:noFill/>
            <a:ln w="9525">
              <a:noFill/>
            </a:ln>
          </p:spPr>
          <p:txBody>
            <a:bodyPr wrap="square">
              <a:spAutoFit/>
            </a:bodyPr>
            <a:p>
              <a:pPr lvl="0" algn="ctr"/>
              <a:r>
                <a:rPr lang="en-US" altLang="x-none" b="1" dirty="0">
                  <a:solidFill>
                    <a:srgbClr val="FF0000"/>
                  </a:solidFill>
                  <a:latin typeface="Arial Unicode MS" panose="020B0604020202020204" pitchFamily="2" charset="-122"/>
                  <a:ea typeface="Arial Unicode MS" panose="020B0604020202020204" pitchFamily="2" charset="-122"/>
                </a:rPr>
                <a:t>Log</a:t>
              </a:r>
              <a:endParaRPr lang="en-US" altLang="x-none" b="1" dirty="0">
                <a:solidFill>
                  <a:srgbClr val="FF0000"/>
                </a:solidFill>
                <a:latin typeface="Arial Unicode MS" panose="020B0604020202020204" pitchFamily="2" charset="-122"/>
                <a:ea typeface="Arial Unicode MS" panose="020B0604020202020204" pitchFamily="2" charset="-122"/>
              </a:endParaRPr>
            </a:p>
            <a:p>
              <a:pPr lvl="0" algn="ctr"/>
              <a:r>
                <a:rPr lang="en-US" altLang="zh-CN" b="1" dirty="0">
                  <a:solidFill>
                    <a:srgbClr val="FF0000"/>
                  </a:solidFill>
                  <a:latin typeface="Arial Unicode MS" panose="020B0604020202020204" pitchFamily="2" charset="-122"/>
                  <a:ea typeface="Arial Unicode MS" panose="020B0604020202020204" pitchFamily="2" charset="-122"/>
                </a:rPr>
                <a:t>(head)</a:t>
              </a:r>
              <a:endParaRPr lang="en-US" altLang="zh-CN" b="1" dirty="0">
                <a:solidFill>
                  <a:srgbClr val="FF0000"/>
                </a:solidFill>
                <a:latin typeface="Arial Unicode MS" panose="020B0604020202020204" pitchFamily="2" charset="-122"/>
                <a:ea typeface="Arial Unicode MS" panose="020B0604020202020204" pitchFamily="2" charset="-122"/>
              </a:endParaRPr>
            </a:p>
          </p:txBody>
        </p:sp>
      </p:grpSp>
      <p:sp>
        <p:nvSpPr>
          <p:cNvPr id="2" name="Rectangle 3"/>
          <p:cNvSpPr>
            <a:spLocks noGrp="1"/>
          </p:cNvSpPr>
          <p:nvPr/>
        </p:nvSpPr>
        <p:spPr>
          <a:xfrm>
            <a:off x="228600" y="5174615"/>
            <a:ext cx="8915400" cy="121666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lnSpc>
                <a:spcPct val="90000"/>
              </a:lnSpc>
              <a:spcBef>
                <a:spcPct val="50000"/>
              </a:spcBef>
            </a:pPr>
            <a:r>
              <a:rPr lang="en-US" altLang="x-none" sz="2600" b="1" dirty="0">
                <a:solidFill>
                  <a:srgbClr val="006600"/>
                </a:solidFill>
                <a:latin typeface="Arial" panose="020B0604020202020204" pitchFamily="34" charset="0"/>
                <a:ea typeface="宋体" panose="02010600030101010101" pitchFamily="2" charset="-122"/>
              </a:rPr>
              <a:t>In a strict system</a:t>
            </a:r>
            <a:r>
              <a:rPr lang="en-US" altLang="x-none" sz="2600" b="1" dirty="0">
                <a:latin typeface="Arial" panose="020B0604020202020204" pitchFamily="34" charset="0"/>
                <a:ea typeface="宋体" panose="02010600030101010101" pitchFamily="2" charset="-122"/>
              </a:rPr>
              <a:t> new values are unavailable to concurrent transactions (result of long term x-locks); </a:t>
            </a:r>
            <a:endParaRPr lang="en-US" altLang="x-none" sz="2600" b="1" dirty="0">
              <a:latin typeface="Arial" panose="020B0604020202020204" pitchFamily="34" charset="0"/>
              <a:ea typeface="宋体" panose="02010600030101010101" pitchFamily="2" charset="-122"/>
            </a:endParaRPr>
          </a:p>
          <a:p>
            <a:pPr lvl="1">
              <a:lnSpc>
                <a:spcPct val="90000"/>
              </a:lnSpc>
            </a:pPr>
            <a:r>
              <a:rPr lang="en-US" altLang="x-none" sz="2400" b="1" dirty="0">
                <a:solidFill>
                  <a:srgbClr val="000099"/>
                </a:solidFill>
                <a:latin typeface="Arial" panose="020B0604020202020204" pitchFamily="34" charset="0"/>
                <a:ea typeface="宋体" panose="02010600030101010101" pitchFamily="2" charset="-122"/>
              </a:rPr>
              <a:t>hence rollback makes</a:t>
            </a:r>
            <a:r>
              <a:rPr lang="en-US" altLang="x-none" sz="2400" b="1" dirty="0">
                <a:latin typeface="Arial" panose="020B0604020202020204" pitchFamily="34" charset="0"/>
                <a:ea typeface="宋体" panose="02010600030101010101" pitchFamily="2" charset="-122"/>
              </a:rPr>
              <a:t> a transaction atomic</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wipe(right)">
                                      <p:cBhvr>
                                        <p:cTn id="7" dur="500"/>
                                        <p:tgtEl>
                                          <p:spTgt spid="133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4339" name="Rectangle 2"/>
          <p:cNvSpPr>
            <a:spLocks noGrp="1"/>
          </p:cNvSpPr>
          <p:nvPr>
            <p:ph type="title"/>
          </p:nvPr>
        </p:nvSpPr>
        <p:spPr>
          <a:xfrm>
            <a:off x="685800" y="22860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4340" name="Rectangle 3"/>
          <p:cNvSpPr>
            <a:spLocks noGrp="1"/>
          </p:cNvSpPr>
          <p:nvPr>
            <p:ph type="body"/>
          </p:nvPr>
        </p:nvSpPr>
        <p:spPr>
          <a:xfrm>
            <a:off x="77470" y="4115435"/>
            <a:ext cx="8915400" cy="491490"/>
          </a:xfrm>
          <a:ln>
            <a:solidFill>
              <a:srgbClr val="000099"/>
            </a:solidFill>
          </a:ln>
        </p:spPr>
        <p:txBody>
          <a:bodyPr vert="horz" wrap="square" anchor="t">
            <a:spAutoFit/>
          </a:bodyPr>
          <a:p>
            <a:pPr lvl="0">
              <a:spcBef>
                <a:spcPct val="50000"/>
              </a:spcBef>
            </a:pPr>
            <a:r>
              <a:rPr lang="en-US" altLang="zh-CN" sz="2600" b="1">
                <a:solidFill>
                  <a:srgbClr val="006600"/>
                </a:solidFill>
                <a:latin typeface="Arial" panose="020B0604020202020204" pitchFamily="34" charset="0"/>
                <a:ea typeface="宋体" panose="02010600030101010101" pitchFamily="2" charset="-122"/>
              </a:rPr>
              <a:t>Problem 1:</a:t>
            </a:r>
            <a:r>
              <a:rPr lang="en-US" altLang="zh-CN" sz="2600" b="1">
                <a:latin typeface="Arial" panose="020B0604020202020204" pitchFamily="34" charset="0"/>
                <a:ea typeface="宋体" panose="02010600030101010101" pitchFamily="2" charset="-122"/>
              </a:rPr>
              <a:t> terminating scan (log can be long)</a:t>
            </a:r>
            <a:endParaRPr lang="en-US" altLang="zh-CN" sz="2600" b="1">
              <a:solidFill>
                <a:schemeClr val="accent6"/>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77470" y="4801870"/>
            <a:ext cx="8915400" cy="1291590"/>
          </a:xfrm>
          <a:prstGeom prst="rect">
            <a:avLst/>
          </a:prstGeom>
          <a:noFill/>
          <a:ln w="9525">
            <a:solidFill>
              <a:srgbClr val="000099"/>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zh-CN" sz="2600" b="1">
                <a:solidFill>
                  <a:srgbClr val="006600"/>
                </a:solidFill>
                <a:latin typeface="Arial" panose="020B0604020202020204" pitchFamily="34" charset="0"/>
                <a:ea typeface="宋体" panose="02010600030101010101" pitchFamily="2" charset="-122"/>
              </a:rPr>
              <a:t>Solution: </a:t>
            </a:r>
            <a:r>
              <a:rPr lang="en-US" altLang="zh-CN" sz="2600" b="1">
                <a:latin typeface="Arial" panose="020B0604020202020204" pitchFamily="34" charset="0"/>
                <a:ea typeface="宋体" panose="02010600030101010101" pitchFamily="2" charset="-122"/>
              </a:rPr>
              <a:t>append a </a:t>
            </a:r>
            <a:r>
              <a:rPr lang="en-US" altLang="zh-CN" sz="2600" b="1">
                <a:solidFill>
                  <a:srgbClr val="FF0000"/>
                </a:solidFill>
                <a:latin typeface="Arial" panose="020B0604020202020204" pitchFamily="34" charset="0"/>
                <a:ea typeface="宋体" panose="02010600030101010101" pitchFamily="2" charset="-122"/>
              </a:rPr>
              <a:t>&lt;begin record&gt;</a:t>
            </a:r>
            <a:r>
              <a:rPr lang="en-US" altLang="zh-CN" sz="2600" b="1" i="1">
                <a:latin typeface="Arial" panose="020B0604020202020204" pitchFamily="34" charset="0"/>
                <a:ea typeface="宋体" panose="02010600030101010101" pitchFamily="2" charset="-122"/>
              </a:rPr>
              <a:t> </a:t>
            </a:r>
            <a:r>
              <a:rPr lang="en-US" altLang="zh-CN" sz="2600" b="1">
                <a:latin typeface="Arial" panose="020B0604020202020204" pitchFamily="34" charset="0"/>
                <a:ea typeface="宋体" panose="02010600030101010101" pitchFamily="2" charset="-122"/>
              </a:rPr>
              <a:t>for</a:t>
            </a:r>
            <a:r>
              <a:rPr lang="en-US" altLang="zh-CN" sz="2600" b="1" i="1">
                <a:latin typeface="Arial" panose="020B0604020202020204" pitchFamily="34" charset="0"/>
                <a:ea typeface="宋体" panose="02010600030101010101" pitchFamily="2" charset="-122"/>
              </a:rPr>
              <a:t> </a:t>
            </a:r>
            <a:r>
              <a:rPr lang="en-US" altLang="zh-CN" sz="2600" b="1">
                <a:latin typeface="Arial" panose="020B0604020202020204" pitchFamily="34" charset="0"/>
                <a:ea typeface="宋体" panose="02010600030101010101" pitchFamily="2" charset="-122"/>
              </a:rPr>
              <a:t>each </a:t>
            </a:r>
            <a:r>
              <a:rPr lang="en-US" altLang="zh-CN" sz="2500" b="1">
                <a:latin typeface="Arial" panose="020B0604020202020204" pitchFamily="34" charset="0"/>
                <a:ea typeface="宋体" panose="02010600030101010101" pitchFamily="2" charset="-122"/>
              </a:rPr>
              <a:t>transaction</a:t>
            </a:r>
            <a:r>
              <a:rPr lang="en-US" altLang="zh-CN" sz="2600" b="1">
                <a:latin typeface="Arial" panose="020B0604020202020204" pitchFamily="34" charset="0"/>
                <a:ea typeface="宋体" panose="02010600030101010101" pitchFamily="2" charset="-122"/>
              </a:rPr>
              <a:t>, containing tid</a:t>
            </a:r>
            <a:r>
              <a:rPr lang="en-US" altLang="zh-CN" sz="2600" b="1">
                <a:solidFill>
                  <a:schemeClr val="tx1"/>
                </a:solidFill>
                <a:latin typeface="Arial" panose="020B0604020202020204" pitchFamily="34" charset="0"/>
                <a:ea typeface="宋体" panose="02010600030101010101" pitchFamily="2" charset="-122"/>
              </a:rPr>
              <a:t>, prior to its first update record</a:t>
            </a:r>
            <a:endParaRPr lang="en-US" altLang="zh-CN" sz="2600" b="1">
              <a:solidFill>
                <a:schemeClr val="tx1"/>
              </a:solidFill>
              <a:latin typeface="Arial" panose="020B0604020202020204" pitchFamily="34" charset="0"/>
              <a:ea typeface="宋体" panose="02010600030101010101" pitchFamily="2" charset="-122"/>
            </a:endParaRPr>
          </a:p>
        </p:txBody>
      </p:sp>
      <p:grpSp>
        <p:nvGrpSpPr>
          <p:cNvPr id="4" name="组合 3"/>
          <p:cNvGrpSpPr/>
          <p:nvPr/>
        </p:nvGrpSpPr>
        <p:grpSpPr>
          <a:xfrm>
            <a:off x="110490" y="1205230"/>
            <a:ext cx="8403590" cy="2619375"/>
            <a:chOff x="174" y="1898"/>
            <a:chExt cx="13234" cy="4125"/>
          </a:xfrm>
        </p:grpSpPr>
        <p:grpSp>
          <p:nvGrpSpPr>
            <p:cNvPr id="14341" name="组合 14340"/>
            <p:cNvGrpSpPr/>
            <p:nvPr/>
          </p:nvGrpSpPr>
          <p:grpSpPr>
            <a:xfrm>
              <a:off x="3962" y="4800"/>
              <a:ext cx="5760" cy="720"/>
              <a:chOff x="-129090" y="0"/>
              <a:chExt cx="3124200" cy="456592"/>
            </a:xfrm>
          </p:grpSpPr>
          <p:cxnSp>
            <p:nvCxnSpPr>
              <p:cNvPr id="14342" name="直接箭头连接符 5"/>
              <p:cNvCxnSpPr/>
              <p:nvPr/>
            </p:nvCxnSpPr>
            <p:spPr>
              <a:xfrm>
                <a:off x="-129090" y="8375"/>
                <a:ext cx="3124200" cy="0"/>
              </a:xfrm>
              <a:prstGeom prst="straightConnector1">
                <a:avLst/>
              </a:prstGeom>
              <a:ln w="25400" cap="flat" cmpd="sng">
                <a:solidFill>
                  <a:srgbClr val="CC0000"/>
                </a:solidFill>
                <a:prstDash val="sysDash"/>
                <a:headEnd type="triangle" w="lg" len="lg"/>
                <a:tailEnd type="none" w="med" len="med"/>
              </a:ln>
            </p:spPr>
          </p:cxnSp>
          <p:sp>
            <p:nvSpPr>
              <p:cNvPr id="14343" name="TextBox 6"/>
              <p:cNvSpPr txBox="1"/>
              <p:nvPr/>
            </p:nvSpPr>
            <p:spPr>
              <a:xfrm>
                <a:off x="1129576" y="0"/>
                <a:ext cx="731290" cy="456592"/>
              </a:xfrm>
              <a:prstGeom prst="rect">
                <a:avLst/>
              </a:prstGeom>
              <a:noFill/>
              <a:ln w="9525">
                <a:noFill/>
              </a:ln>
            </p:spPr>
            <p:txBody>
              <a:bodyPr wrap="square">
                <a:spAutoFit/>
              </a:bodyPr>
              <a:p>
                <a:pPr lvl="0"/>
                <a:r>
                  <a:rPr lang="en-US" altLang="x-none" dirty="0">
                    <a:solidFill>
                      <a:srgbClr val="FF0000"/>
                    </a:solidFill>
                    <a:latin typeface="Times New Roman" panose="02020603050405020304" pitchFamily="2" charset="0"/>
                    <a:ea typeface="Times New Roman" panose="02020603050405020304" pitchFamily="2" charset="0"/>
                  </a:rPr>
                  <a:t>scan</a:t>
                </a:r>
                <a:endParaRPr lang="zh-CN" altLang="en-US" dirty="0">
                  <a:solidFill>
                    <a:srgbClr val="FF0000"/>
                  </a:solidFill>
                  <a:latin typeface="Times New Roman" panose="02020603050405020304" pitchFamily="2" charset="0"/>
                  <a:ea typeface="Times New Roman" panose="02020603050405020304" pitchFamily="2" charset="0"/>
                </a:endParaRPr>
              </a:p>
            </p:txBody>
          </p:sp>
        </p:grpSp>
        <p:sp>
          <p:nvSpPr>
            <p:cNvPr id="14355" name="Text Box 26"/>
            <p:cNvSpPr txBox="1"/>
            <p:nvPr/>
          </p:nvSpPr>
          <p:spPr>
            <a:xfrm>
              <a:off x="9960" y="4918"/>
              <a:ext cx="3448" cy="1105"/>
            </a:xfrm>
            <a:prstGeom prst="rect">
              <a:avLst/>
            </a:prstGeom>
            <a:noFill/>
            <a:ln w="9525">
              <a:noFill/>
            </a:ln>
          </p:spPr>
          <p:txBody>
            <a:bodyPr wrap="none">
              <a:spAutoFit/>
            </a:bodyPr>
            <a:p>
              <a:pPr lvl="0"/>
              <a:r>
                <a:rPr lang="en-US" altLang="x-none" sz="2000" b="1" i="1" dirty="0">
                  <a:solidFill>
                    <a:srgbClr val="000099"/>
                  </a:solidFill>
                  <a:latin typeface="Arial" panose="020B0604020202020204" pitchFamily="34" charset="0"/>
                  <a:ea typeface="宋体" panose="02010600030101010101" pitchFamily="2" charset="-122"/>
                </a:rPr>
                <a:t>most recent </a:t>
              </a:r>
              <a:endParaRPr lang="en-US" altLang="x-none" sz="2000" b="1" i="1" dirty="0">
                <a:solidFill>
                  <a:srgbClr val="000099"/>
                </a:solidFill>
                <a:latin typeface="Arial" panose="020B0604020202020204" pitchFamily="34" charset="0"/>
                <a:ea typeface="宋体" panose="02010600030101010101" pitchFamily="2" charset="-122"/>
              </a:endParaRPr>
            </a:p>
            <a:p>
              <a:pPr lvl="0"/>
              <a:r>
                <a:rPr lang="en-US" altLang="x-none" sz="2000" b="1" i="1" dirty="0">
                  <a:solidFill>
                    <a:srgbClr val="000099"/>
                  </a:solidFill>
                  <a:latin typeface="Arial" panose="020B0604020202020204" pitchFamily="34" charset="0"/>
                  <a:ea typeface="宋体" panose="02010600030101010101" pitchFamily="2" charset="-122"/>
                </a:rPr>
                <a:t>database update</a:t>
              </a:r>
              <a:endParaRPr lang="en-US" altLang="x-none" sz="2000" b="1" i="1" dirty="0">
                <a:solidFill>
                  <a:srgbClr val="000099"/>
                </a:solidFill>
                <a:latin typeface="Arial" panose="020B0604020202020204" pitchFamily="34" charset="0"/>
                <a:ea typeface="宋体" panose="02010600030101010101" pitchFamily="2" charset="-122"/>
              </a:endParaRPr>
            </a:p>
          </p:txBody>
        </p:sp>
        <p:sp>
          <p:nvSpPr>
            <p:cNvPr id="14356" name="Line 27"/>
            <p:cNvSpPr/>
            <p:nvPr/>
          </p:nvSpPr>
          <p:spPr>
            <a:xfrm flipH="1" flipV="1">
              <a:off x="10320" y="4583"/>
              <a:ext cx="600" cy="360"/>
            </a:xfrm>
            <a:prstGeom prst="line">
              <a:avLst/>
            </a:prstGeom>
            <a:ln w="9525" cap="flat" cmpd="sng">
              <a:solidFill>
                <a:srgbClr val="000099"/>
              </a:solidFill>
              <a:prstDash val="dash"/>
              <a:headEnd type="none" w="med" len="med"/>
              <a:tailEnd type="triangle" w="med" len="med"/>
            </a:ln>
          </p:spPr>
        </p:sp>
        <p:pic>
          <p:nvPicPr>
            <p:cNvPr id="3" name="图片 2"/>
            <p:cNvPicPr>
              <a:picLocks noChangeAspect="1"/>
            </p:cNvPicPr>
            <p:nvPr/>
          </p:nvPicPr>
          <p:blipFill>
            <a:blip r:embed="rId1"/>
            <a:stretch>
              <a:fillRect/>
            </a:stretch>
          </p:blipFill>
          <p:spPr>
            <a:xfrm>
              <a:off x="1659" y="1898"/>
              <a:ext cx="9310" cy="2685"/>
            </a:xfrm>
            <a:prstGeom prst="rect">
              <a:avLst/>
            </a:prstGeom>
          </p:spPr>
        </p:pic>
        <p:sp>
          <p:nvSpPr>
            <p:cNvPr id="14357" name="TextBox 20"/>
            <p:cNvSpPr txBox="1"/>
            <p:nvPr/>
          </p:nvSpPr>
          <p:spPr>
            <a:xfrm>
              <a:off x="174" y="2645"/>
              <a:ext cx="1747" cy="1307"/>
            </a:xfrm>
            <a:prstGeom prst="rect">
              <a:avLst/>
            </a:prstGeom>
            <a:noFill/>
            <a:ln w="9525">
              <a:noFill/>
            </a:ln>
          </p:spPr>
          <p:txBody>
            <a:bodyPr wrap="square">
              <a:spAutoFit/>
            </a:bodyPr>
            <a:p>
              <a:pPr lvl="0" algn="ctr"/>
              <a:r>
                <a:rPr lang="en-US" altLang="x-none" b="1" dirty="0">
                  <a:solidFill>
                    <a:srgbClr val="FF0000"/>
                  </a:solidFill>
                  <a:latin typeface="Arial Unicode MS" panose="020B0604020202020204" pitchFamily="2" charset="-122"/>
                  <a:ea typeface="Arial Unicode MS" panose="020B0604020202020204" pitchFamily="2" charset="-122"/>
                </a:rPr>
                <a:t>Log</a:t>
              </a:r>
              <a:endParaRPr lang="en-US" altLang="x-none" b="1" dirty="0">
                <a:solidFill>
                  <a:srgbClr val="FF0000"/>
                </a:solidFill>
                <a:latin typeface="Arial Unicode MS" panose="020B0604020202020204" pitchFamily="2" charset="-122"/>
                <a:ea typeface="Arial Unicode MS" panose="020B0604020202020204" pitchFamily="2" charset="-122"/>
              </a:endParaRPr>
            </a:p>
            <a:p>
              <a:pPr lvl="0" algn="ctr"/>
              <a:r>
                <a:rPr lang="en-US" altLang="zh-CN" b="1" dirty="0">
                  <a:solidFill>
                    <a:srgbClr val="FF0000"/>
                  </a:solidFill>
                  <a:latin typeface="Arial Unicode MS" panose="020B0604020202020204" pitchFamily="2" charset="-122"/>
                  <a:ea typeface="Arial Unicode MS" panose="020B0604020202020204" pitchFamily="2" charset="-122"/>
                </a:rPr>
                <a:t>(head)</a:t>
              </a:r>
              <a:endParaRPr lang="en-US" altLang="zh-CN" b="1" dirty="0">
                <a:solidFill>
                  <a:srgbClr val="FF0000"/>
                </a:solidFill>
                <a:latin typeface="Arial Unicode MS" panose="020B0604020202020204" pitchFamily="2" charset="-122"/>
                <a:ea typeface="Arial Unicode MS" panose="020B0604020202020204"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5363" name="Rectangle 2"/>
          <p:cNvSpPr>
            <a:spLocks noGrp="1"/>
          </p:cNvSpPr>
          <p:nvPr>
            <p:ph type="title"/>
          </p:nvPr>
        </p:nvSpPr>
        <p:spPr>
          <a:xfrm>
            <a:off x="685800" y="175260"/>
            <a:ext cx="7772400" cy="645160"/>
          </a:xfrm>
        </p:spPr>
        <p:txBody>
          <a:bodyPr vert="horz" wrap="square" anchor="ctr">
            <a:noAutofit/>
          </a:bodyPr>
          <a:p>
            <a:pPr lvl="0"/>
            <a:r>
              <a:rPr lang="en-US" altLang="zh-CN" sz="3600" b="1">
                <a:solidFill>
                  <a:srgbClr val="CC0000"/>
                </a:solidFill>
                <a:latin typeface="Arial" panose="020B0604020202020204" pitchFamily="34" charset="0"/>
                <a:ea typeface="宋体" panose="02010600030101010101" pitchFamily="2" charset="-122"/>
              </a:rPr>
              <a:t>Transaction Abort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5364" name="Rectangle 3"/>
          <p:cNvSpPr>
            <a:spLocks noGrp="1"/>
          </p:cNvSpPr>
          <p:nvPr>
            <p:ph type="body"/>
          </p:nvPr>
        </p:nvSpPr>
        <p:spPr>
          <a:xfrm>
            <a:off x="248285" y="4875530"/>
            <a:ext cx="8605520" cy="891540"/>
          </a:xfrm>
          <a:ln>
            <a:solidFill>
              <a:srgbClr val="000099"/>
            </a:solidFill>
          </a:ln>
        </p:spPr>
        <p:txBody>
          <a:bodyPr vert="horz" wrap="square" anchor="t">
            <a:spAutoFit/>
          </a:bodyPr>
          <a:p>
            <a:pPr lvl="0"/>
            <a:r>
              <a:rPr lang="en-US" altLang="zh-CN" sz="2600" b="1" u="sng">
                <a:solidFill>
                  <a:srgbClr val="006600"/>
                </a:solidFill>
                <a:latin typeface="Arial" panose="020B0604020202020204" pitchFamily="34" charset="0"/>
                <a:ea typeface="宋体" panose="02010600030101010101" pitchFamily="2" charset="-122"/>
              </a:rPr>
              <a:t>Abort Procedure</a:t>
            </a:r>
            <a:r>
              <a:rPr lang="en-US" altLang="zh-CN" sz="2600" b="1">
                <a:solidFill>
                  <a:srgbClr val="006600"/>
                </a:solidFill>
                <a:latin typeface="Arial" panose="020B0604020202020204" pitchFamily="34" charset="0"/>
                <a:ea typeface="宋体" panose="02010600030101010101" pitchFamily="2" charset="-122"/>
              </a:rPr>
              <a:t>:</a:t>
            </a:r>
            <a:r>
              <a:rPr lang="en-US" altLang="zh-CN" sz="2600" b="1">
                <a:latin typeface="Arial" panose="020B0604020202020204" pitchFamily="34" charset="0"/>
                <a:ea typeface="宋体" panose="02010600030101010101" pitchFamily="2" charset="-122"/>
              </a:rPr>
              <a:t> Scan back to </a:t>
            </a:r>
            <a:r>
              <a:rPr lang="en-US" altLang="zh-CN" sz="2600" b="1">
                <a:solidFill>
                  <a:srgbClr val="FF0000"/>
                </a:solidFill>
                <a:latin typeface="Arial" panose="020B0604020202020204" pitchFamily="34" charset="0"/>
                <a:ea typeface="宋体" panose="02010600030101010101" pitchFamily="2" charset="-122"/>
              </a:rPr>
              <a:t>begin record</a:t>
            </a:r>
            <a:r>
              <a:rPr lang="en-US" altLang="zh-CN" sz="2600" b="1">
                <a:latin typeface="Arial" panose="020B0604020202020204" pitchFamily="34" charset="0"/>
                <a:ea typeface="宋体" panose="02010600030101010101" pitchFamily="2" charset="-122"/>
              </a:rPr>
              <a:t> using update records to reverse changes</a:t>
            </a:r>
            <a:endParaRPr lang="en-US" altLang="zh-CN" sz="2600" b="1">
              <a:latin typeface="Arial" panose="020B0604020202020204" pitchFamily="34" charset="0"/>
              <a:ea typeface="宋体" panose="02010600030101010101" pitchFamily="2" charset="-122"/>
            </a:endParaRPr>
          </a:p>
        </p:txBody>
      </p:sp>
      <p:sp>
        <p:nvSpPr>
          <p:cNvPr id="15365" name="Rectangle 4"/>
          <p:cNvSpPr/>
          <p:nvPr/>
        </p:nvSpPr>
        <p:spPr>
          <a:xfrm>
            <a:off x="1524000" y="1146810"/>
            <a:ext cx="5943600" cy="182626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15366" name="Text Box 5"/>
          <p:cNvSpPr txBox="1"/>
          <p:nvPr/>
        </p:nvSpPr>
        <p:spPr>
          <a:xfrm>
            <a:off x="1676400" y="1071245"/>
            <a:ext cx="5715000" cy="1850390"/>
          </a:xfrm>
          <a:prstGeom prst="rect">
            <a:avLst/>
          </a:prstGeom>
          <a:noFill/>
          <a:ln w="9525">
            <a:noFill/>
          </a:ln>
        </p:spPr>
        <p:txBody>
          <a:bodyPr wrap="square">
            <a:spAutoFit/>
          </a:bodyPr>
          <a:p>
            <a:pPr lvl="0">
              <a:lnSpc>
                <a:spcPct val="130000"/>
              </a:lnSpc>
              <a:spcBef>
                <a:spcPts val="0"/>
              </a:spcBef>
              <a:spcAft>
                <a:spcPts val="0"/>
              </a:spcAft>
            </a:pPr>
            <a:r>
              <a:rPr lang="en-US" altLang="x-none" sz="2200" b="1" dirty="0">
                <a:latin typeface="Arial" panose="020B0604020202020204" pitchFamily="34" charset="0"/>
                <a:ea typeface="宋体" panose="02010600030101010101" pitchFamily="2" charset="-122"/>
              </a:rPr>
              <a:t>B      U      U       U       U       U       U       U</a:t>
            </a:r>
            <a:endParaRPr lang="en-US" altLang="x-none" sz="2200" b="1" dirty="0">
              <a:latin typeface="Arial" panose="020B0604020202020204" pitchFamily="34" charset="0"/>
              <a:ea typeface="宋体" panose="02010600030101010101" pitchFamily="2" charset="-122"/>
            </a:endParaRPr>
          </a:p>
          <a:p>
            <a:pPr lvl="0">
              <a:lnSpc>
                <a:spcPct val="130000"/>
              </a:lnSpc>
              <a:spcBef>
                <a:spcPts val="0"/>
              </a:spcBef>
              <a:spcAft>
                <a:spcPts val="0"/>
              </a:spcAft>
            </a:pPr>
            <a:r>
              <a:rPr lang="en-US" altLang="x-none" sz="2200" b="1" i="1" dirty="0">
                <a:latin typeface="Arial" panose="020B0604020202020204" pitchFamily="34" charset="0"/>
                <a:ea typeface="宋体" panose="02010600030101010101" pitchFamily="2" charset="-122"/>
              </a:rPr>
              <a:t>         </a:t>
            </a:r>
            <a:r>
              <a:rPr lang="en-US" altLang="x-none" sz="2200" b="1" dirty="0">
                <a:solidFill>
                  <a:srgbClr val="000099"/>
                </a:solidFill>
                <a:latin typeface="Arial" panose="020B0604020202020204" pitchFamily="34" charset="0"/>
                <a:ea typeface="宋体" panose="02010600030101010101" pitchFamily="2" charset="-122"/>
              </a:rPr>
              <a:t>x       y        z        u       y        w       z</a:t>
            </a:r>
            <a:endParaRPr lang="en-US" altLang="x-none" sz="2200" b="1" dirty="0">
              <a:solidFill>
                <a:srgbClr val="000099"/>
              </a:solidFill>
              <a:latin typeface="Arial" panose="020B0604020202020204" pitchFamily="34" charset="0"/>
              <a:ea typeface="宋体" panose="02010600030101010101" pitchFamily="2" charset="-122"/>
            </a:endParaRPr>
          </a:p>
          <a:p>
            <a:pPr lvl="0">
              <a:lnSpc>
                <a:spcPct val="130000"/>
              </a:lnSpc>
              <a:spcBef>
                <a:spcPts val="0"/>
              </a:spcBef>
              <a:spcAft>
                <a:spcPts val="0"/>
              </a:spcAft>
            </a:pPr>
            <a:r>
              <a:rPr lang="en-US" altLang="x-none" sz="2200" b="1" dirty="0">
                <a:latin typeface="Arial" panose="020B0604020202020204" pitchFamily="34" charset="0"/>
                <a:ea typeface="宋体" panose="02010600030101010101" pitchFamily="2" charset="-122"/>
              </a:rPr>
              <a:t>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3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4</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endParaRPr lang="en-US" altLang="x-none" sz="2200" b="1" baseline="-25000" dirty="0">
              <a:latin typeface="Arial" panose="020B0604020202020204" pitchFamily="34" charset="0"/>
              <a:ea typeface="宋体" panose="02010600030101010101" pitchFamily="2" charset="-122"/>
            </a:endParaRPr>
          </a:p>
          <a:p>
            <a:pPr lvl="0">
              <a:lnSpc>
                <a:spcPct val="130000"/>
              </a:lnSpc>
              <a:spcBef>
                <a:spcPts val="0"/>
              </a:spcBef>
              <a:spcAft>
                <a:spcPts val="0"/>
              </a:spcAft>
            </a:pPr>
            <a:r>
              <a:rPr lang="en-US" altLang="x-none" sz="2200" b="1" dirty="0">
                <a:latin typeface="Arial" panose="020B0604020202020204" pitchFamily="34" charset="0"/>
                <a:ea typeface="宋体" panose="02010600030101010101" pitchFamily="2" charset="-122"/>
              </a:rPr>
              <a:t>         17     A      2.4     18      ab       3      4.5  </a:t>
            </a:r>
            <a:endParaRPr lang="en-US" altLang="x-none" sz="2200" b="1" dirty="0">
              <a:latin typeface="Arial" panose="020B0604020202020204" pitchFamily="34" charset="0"/>
              <a:ea typeface="宋体" panose="02010600030101010101" pitchFamily="2" charset="-122"/>
            </a:endParaRPr>
          </a:p>
        </p:txBody>
      </p:sp>
      <p:sp>
        <p:nvSpPr>
          <p:cNvPr id="15367" name="Line 7"/>
          <p:cNvSpPr/>
          <p:nvPr/>
        </p:nvSpPr>
        <p:spPr>
          <a:xfrm>
            <a:off x="2971800" y="1146810"/>
            <a:ext cx="0" cy="1836014"/>
          </a:xfrm>
          <a:prstGeom prst="line">
            <a:avLst/>
          </a:prstGeom>
          <a:ln w="9525" cap="flat" cmpd="sng">
            <a:solidFill>
              <a:schemeClr val="tx1"/>
            </a:solidFill>
            <a:prstDash val="solid"/>
            <a:headEnd type="none" w="med" len="med"/>
            <a:tailEnd type="none" w="med" len="med"/>
          </a:ln>
        </p:spPr>
      </p:sp>
      <p:sp>
        <p:nvSpPr>
          <p:cNvPr id="15368" name="Line 8"/>
          <p:cNvSpPr/>
          <p:nvPr/>
        </p:nvSpPr>
        <p:spPr>
          <a:xfrm>
            <a:off x="3657600" y="1146810"/>
            <a:ext cx="0" cy="1836014"/>
          </a:xfrm>
          <a:prstGeom prst="line">
            <a:avLst/>
          </a:prstGeom>
          <a:ln w="9525" cap="flat" cmpd="sng">
            <a:solidFill>
              <a:schemeClr val="tx1"/>
            </a:solidFill>
            <a:prstDash val="solid"/>
            <a:headEnd type="none" w="med" len="med"/>
            <a:tailEnd type="none" w="med" len="med"/>
          </a:ln>
        </p:spPr>
      </p:sp>
      <p:sp>
        <p:nvSpPr>
          <p:cNvPr id="15369" name="Line 9"/>
          <p:cNvSpPr/>
          <p:nvPr/>
        </p:nvSpPr>
        <p:spPr>
          <a:xfrm>
            <a:off x="4419600" y="1146810"/>
            <a:ext cx="0" cy="1836014"/>
          </a:xfrm>
          <a:prstGeom prst="line">
            <a:avLst/>
          </a:prstGeom>
          <a:ln w="9525" cap="flat" cmpd="sng">
            <a:solidFill>
              <a:schemeClr val="tx1"/>
            </a:solidFill>
            <a:prstDash val="solid"/>
            <a:headEnd type="none" w="med" len="med"/>
            <a:tailEnd type="none" w="med" len="med"/>
          </a:ln>
        </p:spPr>
      </p:sp>
      <p:sp>
        <p:nvSpPr>
          <p:cNvPr id="15370" name="Line 10"/>
          <p:cNvSpPr/>
          <p:nvPr/>
        </p:nvSpPr>
        <p:spPr>
          <a:xfrm>
            <a:off x="5181600" y="1146810"/>
            <a:ext cx="0" cy="1836014"/>
          </a:xfrm>
          <a:prstGeom prst="line">
            <a:avLst/>
          </a:prstGeom>
          <a:ln w="9525" cap="flat" cmpd="sng">
            <a:solidFill>
              <a:schemeClr val="tx1"/>
            </a:solidFill>
            <a:prstDash val="solid"/>
            <a:headEnd type="none" w="med" len="med"/>
            <a:tailEnd type="none" w="med" len="med"/>
          </a:ln>
        </p:spPr>
      </p:sp>
      <p:sp>
        <p:nvSpPr>
          <p:cNvPr id="15371" name="Line 11"/>
          <p:cNvSpPr/>
          <p:nvPr/>
        </p:nvSpPr>
        <p:spPr>
          <a:xfrm>
            <a:off x="5943600" y="1146810"/>
            <a:ext cx="0" cy="1836014"/>
          </a:xfrm>
          <a:prstGeom prst="line">
            <a:avLst/>
          </a:prstGeom>
          <a:ln w="9525" cap="flat" cmpd="sng">
            <a:solidFill>
              <a:schemeClr val="tx1"/>
            </a:solidFill>
            <a:prstDash val="solid"/>
            <a:headEnd type="none" w="med" len="med"/>
            <a:tailEnd type="none" w="med" len="med"/>
          </a:ln>
        </p:spPr>
      </p:sp>
      <p:sp>
        <p:nvSpPr>
          <p:cNvPr id="15372" name="Line 12"/>
          <p:cNvSpPr/>
          <p:nvPr/>
        </p:nvSpPr>
        <p:spPr>
          <a:xfrm flipH="1">
            <a:off x="990600" y="1146810"/>
            <a:ext cx="609600" cy="0"/>
          </a:xfrm>
          <a:prstGeom prst="line">
            <a:avLst/>
          </a:prstGeom>
          <a:ln w="9525" cap="flat" cmpd="sng">
            <a:solidFill>
              <a:schemeClr val="tx1"/>
            </a:solidFill>
            <a:prstDash val="solid"/>
            <a:headEnd type="none" w="med" len="med"/>
            <a:tailEnd type="none" w="med" len="med"/>
          </a:ln>
        </p:spPr>
      </p:sp>
      <p:sp>
        <p:nvSpPr>
          <p:cNvPr id="15373" name="Line 13"/>
          <p:cNvSpPr/>
          <p:nvPr/>
        </p:nvSpPr>
        <p:spPr>
          <a:xfrm flipH="1">
            <a:off x="1066800" y="2973705"/>
            <a:ext cx="533400" cy="0"/>
          </a:xfrm>
          <a:prstGeom prst="line">
            <a:avLst/>
          </a:prstGeom>
          <a:ln w="9525" cap="flat" cmpd="sng">
            <a:solidFill>
              <a:schemeClr val="tx1"/>
            </a:solidFill>
            <a:prstDash val="solid"/>
            <a:headEnd type="none" w="med" len="med"/>
            <a:tailEnd type="none" w="med" len="med"/>
          </a:ln>
        </p:spPr>
      </p:sp>
      <p:sp>
        <p:nvSpPr>
          <p:cNvPr id="15374" name="Line 14"/>
          <p:cNvSpPr/>
          <p:nvPr/>
        </p:nvSpPr>
        <p:spPr>
          <a:xfrm>
            <a:off x="6705600" y="1146810"/>
            <a:ext cx="0" cy="1836014"/>
          </a:xfrm>
          <a:prstGeom prst="line">
            <a:avLst/>
          </a:prstGeom>
          <a:ln w="9525" cap="flat" cmpd="sng">
            <a:solidFill>
              <a:schemeClr val="tx1"/>
            </a:solidFill>
            <a:prstDash val="solid"/>
            <a:headEnd type="none" w="med" len="med"/>
            <a:tailEnd type="none" w="med" len="med"/>
          </a:ln>
        </p:spPr>
      </p:sp>
      <p:sp>
        <p:nvSpPr>
          <p:cNvPr id="15375" name="Line 16"/>
          <p:cNvSpPr/>
          <p:nvPr/>
        </p:nvSpPr>
        <p:spPr>
          <a:xfrm>
            <a:off x="2209800" y="1146810"/>
            <a:ext cx="0" cy="1836014"/>
          </a:xfrm>
          <a:prstGeom prst="line">
            <a:avLst/>
          </a:prstGeom>
          <a:ln w="9525" cap="flat" cmpd="sng">
            <a:solidFill>
              <a:schemeClr val="tx1"/>
            </a:solidFill>
            <a:prstDash val="solid"/>
            <a:headEnd type="none" w="med" len="med"/>
            <a:tailEnd type="none" w="med" len="med"/>
          </a:ln>
        </p:spPr>
      </p:sp>
      <p:sp>
        <p:nvSpPr>
          <p:cNvPr id="15376" name="Text Box 17"/>
          <p:cNvSpPr txBox="1"/>
          <p:nvPr/>
        </p:nvSpPr>
        <p:spPr>
          <a:xfrm>
            <a:off x="685800" y="3351530"/>
            <a:ext cx="5430520" cy="1198880"/>
          </a:xfrm>
          <a:prstGeom prst="rect">
            <a:avLst/>
          </a:prstGeom>
          <a:noFill/>
          <a:ln w="9525">
            <a:noFill/>
          </a:ln>
        </p:spPr>
        <p:txBody>
          <a:bodyPr wrap="square">
            <a:spAutoFit/>
          </a:bodyPr>
          <a:p>
            <a:pPr lvl="0"/>
            <a:r>
              <a:rPr lang="en-US" altLang="x-none" b="1" dirty="0">
                <a:solidFill>
                  <a:srgbClr val="006600"/>
                </a:solidFill>
                <a:latin typeface="Arial" panose="020B0604020202020204" pitchFamily="34" charset="0"/>
                <a:ea typeface="宋体" panose="02010600030101010101" pitchFamily="2" charset="-122"/>
              </a:rPr>
              <a:t>Key:</a:t>
            </a:r>
            <a:endParaRPr lang="en-US" altLang="x-none" b="1" dirty="0">
              <a:solidFill>
                <a:srgbClr val="006600"/>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B – begin record</a:t>
            </a:r>
            <a:endParaRPr lang="en-US" altLang="x-none" b="1" dirty="0">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U – update record</a:t>
            </a:r>
            <a:endParaRPr lang="en-US" altLang="x-none" b="1" dirty="0">
              <a:latin typeface="Arial" panose="020B0604020202020204" pitchFamily="34" charset="0"/>
              <a:ea typeface="宋体" panose="02010600030101010101" pitchFamily="2" charset="-122"/>
            </a:endParaRPr>
          </a:p>
        </p:txBody>
      </p:sp>
      <p:sp>
        <p:nvSpPr>
          <p:cNvPr id="15377" name="Text Box 18"/>
          <p:cNvSpPr txBox="1"/>
          <p:nvPr/>
        </p:nvSpPr>
        <p:spPr>
          <a:xfrm>
            <a:off x="6994525" y="3165793"/>
            <a:ext cx="1328738" cy="457200"/>
          </a:xfrm>
          <a:prstGeom prst="rect">
            <a:avLst/>
          </a:prstGeom>
          <a:noFill/>
          <a:ln w="9525">
            <a:noFill/>
          </a:ln>
        </p:spPr>
        <p:txBody>
          <a:bodyPr wrap="none">
            <a:spAutoFit/>
          </a:bodyPr>
          <a:p>
            <a:pPr lvl="0"/>
            <a:r>
              <a:rPr lang="en-US" altLang="x-none" b="1" i="1" dirty="0">
                <a:latin typeface="Arial" panose="020B0604020202020204" pitchFamily="34" charset="0"/>
                <a:ea typeface="宋体" panose="02010600030101010101" pitchFamily="2" charset="-122"/>
              </a:rPr>
              <a:t>abort T</a:t>
            </a:r>
            <a:r>
              <a:rPr lang="en-US" altLang="x-none" b="1" i="1" baseline="-25000" dirty="0">
                <a:latin typeface="Arial" panose="020B0604020202020204" pitchFamily="34" charset="0"/>
                <a:ea typeface="宋体" panose="02010600030101010101" pitchFamily="2" charset="-122"/>
              </a:rPr>
              <a:t>1</a:t>
            </a:r>
            <a:endParaRPr lang="en-US" altLang="x-none" b="1" i="1" baseline="-25000" dirty="0">
              <a:latin typeface="Arial" panose="020B0604020202020204" pitchFamily="34" charset="0"/>
              <a:ea typeface="宋体" panose="02010600030101010101" pitchFamily="2" charset="-122"/>
            </a:endParaRPr>
          </a:p>
        </p:txBody>
      </p:sp>
      <p:sp>
        <p:nvSpPr>
          <p:cNvPr id="15378" name="Line 19"/>
          <p:cNvSpPr/>
          <p:nvPr/>
        </p:nvSpPr>
        <p:spPr>
          <a:xfrm flipV="1">
            <a:off x="7467600" y="3049905"/>
            <a:ext cx="0" cy="2286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nvSpPr>
        <p:spPr>
          <a:xfrm>
            <a:off x="7169150" y="6467475"/>
            <a:ext cx="1905000" cy="30670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6387" name="Rectangle 2"/>
          <p:cNvSpPr>
            <a:spLocks noGrp="1"/>
          </p:cNvSpPr>
          <p:nvPr>
            <p:ph type="title"/>
          </p:nvPr>
        </p:nvSpPr>
        <p:spPr>
          <a:xfrm>
            <a:off x="685800" y="14605"/>
            <a:ext cx="7772400" cy="67437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Logging Savepoints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6388" name="Rectangle 3"/>
          <p:cNvSpPr>
            <a:spLocks noGrp="1"/>
          </p:cNvSpPr>
          <p:nvPr>
            <p:ph type="body"/>
          </p:nvPr>
        </p:nvSpPr>
        <p:spPr>
          <a:xfrm>
            <a:off x="152400" y="1069975"/>
            <a:ext cx="8686800" cy="4572000"/>
          </a:xfrm>
        </p:spPr>
        <p:txBody>
          <a:bodyPr vert="horz" wrap="square" anchor="t"/>
          <a:p>
            <a:pPr lvl="0"/>
            <a:r>
              <a:rPr lang="en-US" altLang="x-none" sz="2600" b="1" dirty="0">
                <a:solidFill>
                  <a:srgbClr val="FF0000"/>
                </a:solidFill>
                <a:latin typeface="Arial" panose="020B0604020202020204" pitchFamily="34" charset="0"/>
                <a:ea typeface="宋体" panose="02010600030101010101" pitchFamily="2" charset="-122"/>
              </a:rPr>
              <a:t>&lt;savepoint record&gt;</a:t>
            </a:r>
            <a:r>
              <a:rPr lang="en-US" altLang="x-none" sz="2600" b="1" i="1" dirty="0">
                <a:solidFill>
                  <a:srgbClr val="006600"/>
                </a:solidFill>
                <a:latin typeface="Arial" panose="020B0604020202020204" pitchFamily="34" charset="0"/>
                <a:ea typeface="宋体" panose="02010600030101010101" pitchFamily="2" charset="-122"/>
              </a:rPr>
              <a:t> </a:t>
            </a:r>
            <a:r>
              <a:rPr lang="en-US" altLang="x-none" sz="2600" b="1" dirty="0">
                <a:solidFill>
                  <a:srgbClr val="006600"/>
                </a:solidFill>
                <a:latin typeface="Arial" panose="020B0604020202020204" pitchFamily="34" charset="0"/>
                <a:ea typeface="宋体" panose="02010600030101010101" pitchFamily="2" charset="-122"/>
              </a:rPr>
              <a:t>inserted in log:</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when</a:t>
            </a:r>
            <a:r>
              <a:rPr lang="en-US" altLang="x-none" sz="2400" b="1" dirty="0">
                <a:latin typeface="Arial" panose="020B0604020202020204" pitchFamily="34" charset="0"/>
                <a:ea typeface="宋体" panose="02010600030101010101" pitchFamily="2" charset="-122"/>
              </a:rPr>
              <a:t> savepoint created</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contains</a:t>
            </a:r>
            <a:r>
              <a:rPr lang="en-US" altLang="x-none" sz="2400" b="1" dirty="0">
                <a:latin typeface="Arial" panose="020B0604020202020204" pitchFamily="34" charset="0"/>
                <a:ea typeface="宋体" panose="02010600030101010101" pitchFamily="2" charset="-122"/>
              </a:rPr>
              <a:t> tid, savepoint identity</a:t>
            </a:r>
            <a:endParaRPr lang="en-US" altLang="x-none" sz="2400" b="1" dirty="0">
              <a:latin typeface="Arial" panose="020B0604020202020204" pitchFamily="34" charset="0"/>
              <a:ea typeface="宋体" panose="02010600030101010101" pitchFamily="2" charset="-122"/>
            </a:endParaRPr>
          </a:p>
          <a:p>
            <a:pPr lvl="1">
              <a:spcBef>
                <a:spcPct val="40000"/>
              </a:spcBef>
            </a:pPr>
            <a:endParaRPr lang="en-US" altLang="x-none" sz="2400" b="1" dirty="0">
              <a:latin typeface="Arial" panose="020B0604020202020204" pitchFamily="34" charset="0"/>
              <a:ea typeface="宋体" panose="02010600030101010101" pitchFamily="2" charset="-122"/>
            </a:endParaRPr>
          </a:p>
          <a:p>
            <a:pPr lvl="0">
              <a:spcBef>
                <a:spcPct val="50000"/>
              </a:spcBef>
            </a:pPr>
            <a:r>
              <a:rPr lang="en-US" altLang="x-none" sz="2600" b="1" u="sng" dirty="0">
                <a:solidFill>
                  <a:srgbClr val="006600"/>
                </a:solidFill>
                <a:latin typeface="Arial" panose="020B0604020202020204" pitchFamily="34" charset="0"/>
                <a:ea typeface="宋体" panose="02010600030101010101" pitchFamily="2" charset="-122"/>
              </a:rPr>
              <a:t>Rollback Procedure</a:t>
            </a:r>
            <a:r>
              <a:rPr lang="en-US" altLang="x-none" sz="2600" b="1" dirty="0">
                <a:solidFill>
                  <a:srgbClr val="006600"/>
                </a:solidFill>
                <a:latin typeface="Arial" panose="020B0604020202020204" pitchFamily="34" charset="0"/>
                <a:ea typeface="宋体" panose="02010600030101010101" pitchFamily="2" charset="-122"/>
              </a:rPr>
              <a:t> (to savepoint):</a:t>
            </a:r>
            <a:r>
              <a:rPr lang="en-US" altLang="x-none" sz="2800" b="1" dirty="0">
                <a:solidFill>
                  <a:srgbClr val="006600"/>
                </a:solidFill>
                <a:latin typeface="Arial" panose="020B0604020202020204" pitchFamily="34" charset="0"/>
                <a:ea typeface="宋体" panose="02010600030101010101" pitchFamily="2" charset="-122"/>
              </a:rPr>
              <a:t>  </a:t>
            </a:r>
            <a:endParaRPr lang="en-US" altLang="x-none" sz="28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scan log backwards</a:t>
            </a:r>
            <a:r>
              <a:rPr lang="en-US" altLang="x-none" sz="2400" b="1" dirty="0">
                <a:latin typeface="Arial" panose="020B0604020202020204" pitchFamily="34" charset="0"/>
                <a:ea typeface="宋体" panose="02010600030101010101" pitchFamily="2" charset="-122"/>
              </a:rPr>
              <a:t> using tid to identify update records</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undo updates</a:t>
            </a:r>
            <a:r>
              <a:rPr lang="en-US" altLang="x-none" sz="2400" b="1" dirty="0">
                <a:latin typeface="Arial" panose="020B0604020202020204" pitchFamily="34" charset="0"/>
                <a:ea typeface="宋体" panose="02010600030101010101" pitchFamily="2" charset="-122"/>
              </a:rPr>
              <a:t> using before image</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terminate scan</a:t>
            </a:r>
            <a:r>
              <a:rPr lang="en-US" altLang="x-none" sz="2400" b="1" dirty="0">
                <a:latin typeface="Arial" panose="020B0604020202020204" pitchFamily="34" charset="0"/>
                <a:ea typeface="宋体" panose="02010600030101010101" pitchFamily="2" charset="-122"/>
              </a:rPr>
              <a:t> when appropriate &lt;</a:t>
            </a:r>
            <a:r>
              <a:rPr lang="en-US" altLang="x-none" sz="2400" b="1" dirty="0">
                <a:solidFill>
                  <a:srgbClr val="000099"/>
                </a:solidFill>
                <a:latin typeface="Arial" panose="020B0604020202020204" pitchFamily="34" charset="0"/>
                <a:ea typeface="宋体" panose="02010600030101010101" pitchFamily="2" charset="-122"/>
              </a:rPr>
              <a:t>savepoint record&gt; encountered</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7411" name="Rectangle 2"/>
          <p:cNvSpPr>
            <a:spLocks noGrp="1"/>
          </p:cNvSpPr>
          <p:nvPr>
            <p:ph type="title"/>
          </p:nvPr>
        </p:nvSpPr>
        <p:spPr>
          <a:xfrm>
            <a:off x="609600" y="7874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Crash Recovery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7412" name="Rectangle 3"/>
          <p:cNvSpPr>
            <a:spLocks noGrp="1"/>
          </p:cNvSpPr>
          <p:nvPr>
            <p:ph type="body"/>
          </p:nvPr>
        </p:nvSpPr>
        <p:spPr>
          <a:xfrm>
            <a:off x="304800" y="1146810"/>
            <a:ext cx="8458200" cy="491490"/>
          </a:xfrm>
        </p:spPr>
        <p:txBody>
          <a:bodyPr vert="horz" wrap="square" anchor="t">
            <a:spAutoFit/>
          </a:bodyPr>
          <a:p>
            <a:pPr lvl="0"/>
            <a:r>
              <a:rPr lang="en-US" altLang="x-none" sz="2600" b="1" dirty="0">
                <a:solidFill>
                  <a:schemeClr val="accent6"/>
                </a:solidFill>
                <a:latin typeface="Arial" panose="020B0604020202020204" pitchFamily="34" charset="0"/>
                <a:ea typeface="宋体" panose="02010600030101010101" pitchFamily="2" charset="-122"/>
              </a:rPr>
              <a:t>Abort all transactions active at time of crash</a:t>
            </a:r>
            <a:r>
              <a:rPr lang="zh-CN" altLang="en-US" sz="2600" b="1" dirty="0">
                <a:solidFill>
                  <a:schemeClr val="accent6"/>
                </a:solidFill>
                <a:latin typeface="Arial" panose="020B0604020202020204" pitchFamily="34" charset="0"/>
                <a:ea typeface="宋体" panose="02010600030101010101" pitchFamily="2" charset="-122"/>
              </a:rPr>
              <a:t>！</a:t>
            </a:r>
            <a:endParaRPr lang="zh-CN" altLang="en-US" sz="2600" b="1" dirty="0">
              <a:solidFill>
                <a:schemeClr val="accent6"/>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04800" y="1864995"/>
            <a:ext cx="8458200" cy="491490"/>
          </a:xfrm>
          <a:prstGeom prst="rect">
            <a:avLst/>
          </a:prstGeom>
          <a:noFill/>
          <a:ln w="9525">
            <a:solidFill>
              <a:schemeClr val="tx1"/>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Problem 2:</a:t>
            </a:r>
            <a:r>
              <a:rPr lang="en-US" altLang="x-none" sz="2600" b="1" dirty="0">
                <a:latin typeface="Arial" panose="020B0604020202020204" pitchFamily="34" charset="0"/>
                <a:ea typeface="宋体" panose="02010600030101010101" pitchFamily="2" charset="-122"/>
              </a:rPr>
              <a:t> How do you identify them?</a:t>
            </a:r>
            <a:endParaRPr lang="en-US" altLang="x-none" sz="2565" b="1" dirty="0">
              <a:solidFill>
                <a:srgbClr val="CC0000"/>
              </a:solidFill>
              <a:latin typeface="Arial" panose="020B0604020202020204" pitchFamily="34" charset="0"/>
              <a:ea typeface="宋体" panose="02010600030101010101" pitchFamily="2" charset="-122"/>
            </a:endParaRPr>
          </a:p>
        </p:txBody>
      </p:sp>
      <p:sp>
        <p:nvSpPr>
          <p:cNvPr id="3" name="Rectangle 3"/>
          <p:cNvSpPr>
            <a:spLocks noGrp="1"/>
          </p:cNvSpPr>
          <p:nvPr/>
        </p:nvSpPr>
        <p:spPr>
          <a:xfrm>
            <a:off x="304800" y="2355850"/>
            <a:ext cx="8458200" cy="891540"/>
          </a:xfrm>
          <a:prstGeom prst="rect">
            <a:avLst/>
          </a:prstGeom>
          <a:noFill/>
          <a:ln w="9525">
            <a:solidFill>
              <a:schemeClr val="tx1"/>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a:t>
            </a:r>
            <a:r>
              <a:rPr lang="en-US" altLang="x-none" sz="2600" b="1" dirty="0">
                <a:solidFill>
                  <a:srgbClr val="FF0000"/>
                </a:solidFill>
                <a:latin typeface="Arial" panose="020B0604020202020204" pitchFamily="34" charset="0"/>
                <a:ea typeface="宋体" panose="02010600030101010101" pitchFamily="2" charset="-122"/>
              </a:rPr>
              <a:t>&lt;abort record&gt;</a:t>
            </a:r>
            <a:r>
              <a:rPr lang="en-US" altLang="x-none" sz="2600" b="1" dirty="0">
                <a:solidFill>
                  <a:srgbClr val="000099"/>
                </a:solidFill>
                <a:latin typeface="Arial" panose="020B0604020202020204" pitchFamily="34" charset="0"/>
                <a:ea typeface="宋体" panose="02010600030101010101" pitchFamily="2" charset="-122"/>
              </a:rPr>
              <a:t> or </a:t>
            </a:r>
            <a:r>
              <a:rPr lang="en-US" altLang="x-none" sz="2600" b="1" dirty="0">
                <a:solidFill>
                  <a:srgbClr val="FF0000"/>
                </a:solidFill>
                <a:latin typeface="Arial" panose="020B0604020202020204" pitchFamily="34" charset="0"/>
                <a:ea typeface="宋体" panose="02010600030101010101" pitchFamily="2" charset="-122"/>
              </a:rPr>
              <a:t>&lt;commit record&gt;</a:t>
            </a:r>
            <a:r>
              <a:rPr lang="en-US" altLang="x-none" sz="2600" b="1" dirty="0">
                <a:latin typeface="Arial" panose="020B0604020202020204" pitchFamily="34" charset="0"/>
                <a:ea typeface="宋体" panose="02010600030101010101" pitchFamily="2" charset="-122"/>
              </a:rPr>
              <a:t> appended to log </a:t>
            </a:r>
            <a:r>
              <a:rPr lang="en-US" altLang="x-none" sz="2600" b="1" dirty="0">
                <a:solidFill>
                  <a:srgbClr val="000099"/>
                </a:solidFill>
                <a:latin typeface="Arial" panose="020B0604020202020204" pitchFamily="34" charset="0"/>
                <a:ea typeface="宋体" panose="02010600030101010101" pitchFamily="2" charset="-122"/>
              </a:rPr>
              <a:t>when transaction terminates</a:t>
            </a:r>
            <a:endParaRPr lang="en-US" altLang="x-none" sz="2565" b="1" dirty="0">
              <a:solidFill>
                <a:srgbClr val="CC0000"/>
              </a:solidFill>
              <a:latin typeface="Arial" panose="020B0604020202020204" pitchFamily="34" charset="0"/>
              <a:ea typeface="宋体" panose="02010600030101010101" pitchFamily="2" charset="-122"/>
            </a:endParaRPr>
          </a:p>
        </p:txBody>
      </p:sp>
      <p:sp>
        <p:nvSpPr>
          <p:cNvPr id="4" name="Rectangle 3"/>
          <p:cNvSpPr>
            <a:spLocks noGrp="1"/>
          </p:cNvSpPr>
          <p:nvPr/>
        </p:nvSpPr>
        <p:spPr>
          <a:xfrm>
            <a:off x="342900" y="3489960"/>
            <a:ext cx="8458200" cy="228917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u="sng" dirty="0">
                <a:solidFill>
                  <a:srgbClr val="006600"/>
                </a:solidFill>
                <a:latin typeface="Arial" panose="020B0604020202020204" pitchFamily="34" charset="0"/>
                <a:ea typeface="宋体" panose="02010600030101010101" pitchFamily="2" charset="-122"/>
              </a:rPr>
              <a:t>Recovery Procedure</a:t>
            </a:r>
            <a:r>
              <a:rPr lang="en-US" altLang="x-none" sz="2600" b="1" dirty="0">
                <a:solidFill>
                  <a:srgbClr val="006600"/>
                </a:solidFill>
                <a:latin typeface="Arial" panose="020B0604020202020204" pitchFamily="34" charset="0"/>
                <a:ea typeface="宋体" panose="02010600030101010101" pitchFamily="2" charset="-122"/>
              </a:rPr>
              <a:t>:</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Scan log backwards</a:t>
            </a:r>
            <a:r>
              <a:rPr lang="en-US" altLang="x-none" sz="2400" b="1" dirty="0">
                <a:latin typeface="Arial" panose="020B0604020202020204" pitchFamily="34" charset="0"/>
                <a:ea typeface="宋体" panose="02010600030101010101" pitchFamily="2" charset="-122"/>
              </a:rPr>
              <a:t> - if T’s first record is an update record, T was active at time of crash.  Roll it back</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CC0000"/>
                </a:solidFill>
                <a:latin typeface="Arial" panose="020B0604020202020204" pitchFamily="34" charset="0"/>
                <a:ea typeface="宋体" panose="02010600030101010101" pitchFamily="2" charset="-122"/>
              </a:rPr>
              <a:t>A transaction is not committed until its </a:t>
            </a:r>
            <a:r>
              <a:rPr lang="en-US" altLang="zh-CN" sz="2400" b="1" dirty="0">
                <a:solidFill>
                  <a:srgbClr val="CC0000"/>
                </a:solidFill>
                <a:latin typeface="Arial" panose="020B0604020202020204" pitchFamily="34" charset="0"/>
                <a:ea typeface="宋体" panose="02010600030101010101" pitchFamily="2" charset="-122"/>
              </a:rPr>
              <a:t>&lt;</a:t>
            </a:r>
            <a:r>
              <a:rPr lang="en-US" altLang="x-none" sz="2400" b="1" dirty="0">
                <a:solidFill>
                  <a:srgbClr val="CC0000"/>
                </a:solidFill>
                <a:latin typeface="Arial" panose="020B0604020202020204" pitchFamily="34" charset="0"/>
                <a:ea typeface="宋体" panose="02010600030101010101" pitchFamily="2" charset="-122"/>
              </a:rPr>
              <a:t>commit record&gt; is in t</a:t>
            </a:r>
            <a:r>
              <a:rPr lang="en-US" altLang="x-none" sz="2565" b="1" dirty="0">
                <a:solidFill>
                  <a:srgbClr val="CC0000"/>
                </a:solidFill>
                <a:latin typeface="Arial" panose="020B0604020202020204" pitchFamily="34" charset="0"/>
                <a:ea typeface="宋体" panose="02010600030101010101" pitchFamily="2" charset="-122"/>
              </a:rPr>
              <a:t>he log!</a:t>
            </a:r>
            <a:endParaRPr lang="en-US" altLang="x-none" sz="2565" b="1" dirty="0">
              <a:solidFill>
                <a:srgbClr val="CC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5"/>
          <p:cNvSpPr txBox="1">
            <a:spLocks noGrp="1"/>
          </p:cNvSpPr>
          <p:nvPr/>
        </p:nvSpPr>
        <p:spPr>
          <a:xfrm>
            <a:off x="6866255" y="6478905"/>
            <a:ext cx="1905000" cy="22733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8435" name="Rectangle 2"/>
          <p:cNvSpPr>
            <a:spLocks noGrp="1"/>
          </p:cNvSpPr>
          <p:nvPr>
            <p:ph type="title"/>
          </p:nvPr>
        </p:nvSpPr>
        <p:spPr>
          <a:xfrm>
            <a:off x="685800" y="15621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Crash Recovery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8436" name="Rectangle 3"/>
          <p:cNvSpPr>
            <a:spLocks noGrp="1"/>
          </p:cNvSpPr>
          <p:nvPr>
            <p:ph type="body"/>
          </p:nvPr>
        </p:nvSpPr>
        <p:spPr>
          <a:xfrm>
            <a:off x="3886200" y="5029200"/>
            <a:ext cx="5181600" cy="838200"/>
          </a:xfrm>
        </p:spPr>
        <p:txBody>
          <a:bodyPr vert="horz" wrap="square" anchor="t"/>
          <a:p>
            <a:pPr lvl="0">
              <a:lnSpc>
                <a:spcPct val="90000"/>
              </a:lnSpc>
            </a:pPr>
            <a:r>
              <a:rPr lang="en-US" altLang="zh-CN" sz="2600" b="1">
                <a:solidFill>
                  <a:srgbClr val="000099"/>
                </a:solidFill>
                <a:latin typeface="Arial" panose="020B0604020202020204" pitchFamily="34" charset="0"/>
                <a:ea typeface="宋体" panose="02010600030101010101" pitchFamily="2" charset="-122"/>
              </a:rPr>
              <a:t>T</a:t>
            </a:r>
            <a:r>
              <a:rPr lang="en-US" altLang="zh-CN" sz="2600" b="1" baseline="-25000">
                <a:solidFill>
                  <a:srgbClr val="000099"/>
                </a:solidFill>
                <a:latin typeface="Arial" panose="020B0604020202020204" pitchFamily="34" charset="0"/>
                <a:ea typeface="宋体" panose="02010600030101010101" pitchFamily="2" charset="-122"/>
              </a:rPr>
              <a:t>1</a:t>
            </a:r>
            <a:r>
              <a:rPr lang="en-US" altLang="zh-CN" sz="2600" b="1">
                <a:solidFill>
                  <a:srgbClr val="000099"/>
                </a:solidFill>
                <a:latin typeface="Arial" panose="020B0604020202020204" pitchFamily="34" charset="0"/>
                <a:ea typeface="宋体" panose="02010600030101010101" pitchFamily="2" charset="-122"/>
              </a:rPr>
              <a:t> and T</a:t>
            </a:r>
            <a:r>
              <a:rPr lang="en-US" altLang="zh-CN" sz="2600" b="1" baseline="-25000">
                <a:solidFill>
                  <a:srgbClr val="000099"/>
                </a:solidFill>
                <a:latin typeface="Arial" panose="020B0604020202020204" pitchFamily="34" charset="0"/>
                <a:ea typeface="宋体" panose="02010600030101010101" pitchFamily="2" charset="-122"/>
              </a:rPr>
              <a:t>3</a:t>
            </a:r>
            <a:r>
              <a:rPr lang="en-US" altLang="zh-CN" sz="2600" b="1">
                <a:solidFill>
                  <a:srgbClr val="000099"/>
                </a:solidFill>
                <a:latin typeface="Arial" panose="020B0604020202020204" pitchFamily="34" charset="0"/>
                <a:ea typeface="宋体" panose="02010600030101010101" pitchFamily="2" charset="-122"/>
              </a:rPr>
              <a:t> were not active</a:t>
            </a:r>
            <a:r>
              <a:rPr lang="en-US" altLang="zh-CN" sz="2600" b="1">
                <a:latin typeface="Arial" panose="020B0604020202020204" pitchFamily="34" charset="0"/>
                <a:ea typeface="宋体" panose="02010600030101010101" pitchFamily="2" charset="-122"/>
              </a:rPr>
              <a:t> at time of crash</a:t>
            </a:r>
            <a:endParaRPr lang="en-US" altLang="zh-CN" sz="2600" b="1">
              <a:latin typeface="Arial" panose="020B0604020202020204" pitchFamily="34" charset="0"/>
              <a:ea typeface="宋体" panose="02010600030101010101" pitchFamily="2" charset="-122"/>
            </a:endParaRPr>
          </a:p>
        </p:txBody>
      </p:sp>
      <p:sp>
        <p:nvSpPr>
          <p:cNvPr id="18437" name="Rectangle 4"/>
          <p:cNvSpPr/>
          <p:nvPr/>
        </p:nvSpPr>
        <p:spPr>
          <a:xfrm>
            <a:off x="1524000" y="2133600"/>
            <a:ext cx="68580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18438" name="Text Box 5"/>
          <p:cNvSpPr txBox="1"/>
          <p:nvPr/>
        </p:nvSpPr>
        <p:spPr>
          <a:xfrm>
            <a:off x="1676400" y="2133600"/>
            <a:ext cx="7010400" cy="1564640"/>
          </a:xfrm>
          <a:prstGeom prst="rect">
            <a:avLst/>
          </a:prstGeom>
          <a:noFill/>
          <a:ln w="9525">
            <a:noFill/>
          </a:ln>
        </p:spPr>
        <p:txBody>
          <a:bodyPr>
            <a:spAutoFit/>
          </a:bodyPr>
          <a:p>
            <a:pPr lvl="0">
              <a:lnSpc>
                <a:spcPct val="110000"/>
              </a:lnSpc>
              <a:spcBef>
                <a:spcPts val="0"/>
              </a:spcBef>
              <a:spcAft>
                <a:spcPts val="0"/>
              </a:spcAft>
            </a:pPr>
            <a:r>
              <a:rPr lang="en-US" altLang="x-none" sz="2200" b="1" dirty="0">
                <a:latin typeface="Arial" panose="020B0604020202020204" pitchFamily="34" charset="0"/>
                <a:ea typeface="宋体" panose="02010600030101010101" pitchFamily="2" charset="-122"/>
              </a:rPr>
              <a:t>B      U      U       U       U       U      </a:t>
            </a:r>
            <a:r>
              <a:rPr lang="en-US" altLang="x-none" sz="2200" b="1" dirty="0">
                <a:solidFill>
                  <a:srgbClr val="FF0000"/>
                </a:solidFill>
                <a:latin typeface="Arial" panose="020B0604020202020204" pitchFamily="34" charset="0"/>
                <a:ea typeface="宋体" panose="02010600030101010101" pitchFamily="2" charset="-122"/>
              </a:rPr>
              <a:t>C </a:t>
            </a:r>
            <a:r>
              <a:rPr lang="en-US" altLang="x-none" sz="2200" b="1" dirty="0">
                <a:latin typeface="Arial" panose="020B0604020202020204" pitchFamily="34" charset="0"/>
                <a:ea typeface="宋体" panose="02010600030101010101" pitchFamily="2" charset="-122"/>
              </a:rPr>
              <a:t>     U    </a:t>
            </a:r>
            <a:r>
              <a:rPr lang="en-US" altLang="x-none" sz="2200" b="1" dirty="0">
                <a:solidFill>
                  <a:srgbClr val="FF0000"/>
                </a:solidFill>
                <a:latin typeface="Arial" panose="020B0604020202020204" pitchFamily="34" charset="0"/>
                <a:ea typeface="宋体" panose="02010600030101010101" pitchFamily="2" charset="-122"/>
              </a:rPr>
              <a:t> A </a:t>
            </a:r>
            <a:r>
              <a:rPr lang="en-US" altLang="x-none" sz="2200" b="1" dirty="0">
                <a:latin typeface="Arial" panose="020B0604020202020204" pitchFamily="34" charset="0"/>
                <a:ea typeface="宋体" panose="02010600030101010101" pitchFamily="2" charset="-122"/>
              </a:rPr>
              <a:t>     U</a:t>
            </a:r>
            <a:endParaRPr lang="en-US" altLang="x-none" sz="2200" b="1" dirty="0">
              <a:latin typeface="Arial" panose="020B0604020202020204" pitchFamily="34" charset="0"/>
              <a:ea typeface="宋体" panose="02010600030101010101" pitchFamily="2" charset="-122"/>
            </a:endParaRPr>
          </a:p>
          <a:p>
            <a:pPr lvl="0">
              <a:lnSpc>
                <a:spcPct val="110000"/>
              </a:lnSpc>
              <a:spcBef>
                <a:spcPts val="0"/>
              </a:spcBef>
              <a:spcAft>
                <a:spcPts val="0"/>
              </a:spcAft>
            </a:pPr>
            <a:r>
              <a:rPr lang="en-US" altLang="x-none" sz="2200" b="1" i="1" dirty="0">
                <a:latin typeface="Arial" panose="020B0604020202020204" pitchFamily="34" charset="0"/>
                <a:ea typeface="宋体" panose="02010600030101010101" pitchFamily="2" charset="-122"/>
              </a:rPr>
              <a:t>         </a:t>
            </a:r>
            <a:r>
              <a:rPr lang="en-US" altLang="x-none" sz="2200" b="1" dirty="0">
                <a:solidFill>
                  <a:srgbClr val="000099"/>
                </a:solidFill>
                <a:latin typeface="Arial" panose="020B0604020202020204" pitchFamily="34" charset="0"/>
                <a:ea typeface="宋体" panose="02010600030101010101" pitchFamily="2" charset="-122"/>
              </a:rPr>
              <a:t>x       y        z        u       y               w             z</a:t>
            </a:r>
            <a:endParaRPr lang="en-US" altLang="x-none" sz="2200" b="1" dirty="0">
              <a:solidFill>
                <a:srgbClr val="000099"/>
              </a:solidFill>
              <a:latin typeface="Arial" panose="020B0604020202020204" pitchFamily="34" charset="0"/>
              <a:ea typeface="宋体" panose="02010600030101010101" pitchFamily="2" charset="-122"/>
            </a:endParaRPr>
          </a:p>
          <a:p>
            <a:pPr lvl="0">
              <a:lnSpc>
                <a:spcPct val="110000"/>
              </a:lnSpc>
              <a:spcBef>
                <a:spcPts val="0"/>
              </a:spcBef>
              <a:spcAft>
                <a:spcPts val="0"/>
              </a:spcAft>
            </a:pPr>
            <a:r>
              <a:rPr lang="en-US" altLang="x-none" sz="2200" b="1" dirty="0">
                <a:latin typeface="Arial" panose="020B0604020202020204" pitchFamily="34" charset="0"/>
                <a:ea typeface="宋体" panose="02010600030101010101" pitchFamily="2" charset="-122"/>
              </a:rPr>
              <a:t>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3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1</a:t>
            </a:r>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 T</a:t>
            </a:r>
            <a:r>
              <a:rPr lang="en-US" altLang="x-none" sz="2200" b="1" baseline="-25000" dirty="0">
                <a:solidFill>
                  <a:srgbClr val="FF0000"/>
                </a:solidFill>
                <a:latin typeface="Arial" panose="020B0604020202020204" pitchFamily="34" charset="0"/>
                <a:ea typeface="宋体" panose="02010600030101010101" pitchFamily="2" charset="-122"/>
              </a:rPr>
              <a:t>3</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4</a:t>
            </a:r>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T</a:t>
            </a:r>
            <a:r>
              <a:rPr lang="en-US" altLang="x-none" sz="2200" b="1" baseline="-25000" dirty="0">
                <a:solidFill>
                  <a:srgbClr val="FF0000"/>
                </a:solidFill>
                <a:latin typeface="Arial" panose="020B0604020202020204" pitchFamily="34" charset="0"/>
                <a:ea typeface="宋体" panose="02010600030101010101" pitchFamily="2" charset="-122"/>
              </a:rPr>
              <a:t>1</a:t>
            </a:r>
            <a:r>
              <a:rPr lang="en-US" altLang="x-none" sz="2200" b="1" dirty="0">
                <a:solidFill>
                  <a:srgbClr val="FF0000"/>
                </a:solidFill>
                <a:latin typeface="Arial" panose="020B0604020202020204" pitchFamily="34" charset="0"/>
                <a:ea typeface="宋体" panose="02010600030101010101" pitchFamily="2" charset="-122"/>
              </a:rPr>
              <a:t> </a:t>
            </a:r>
            <a:r>
              <a:rPr lang="en-US" altLang="x-none" sz="2200" b="1" dirty="0">
                <a:latin typeface="Arial" panose="020B0604020202020204" pitchFamily="34" charset="0"/>
                <a:ea typeface="宋体" panose="02010600030101010101" pitchFamily="2" charset="-122"/>
              </a:rPr>
              <a:t>   T</a:t>
            </a:r>
            <a:r>
              <a:rPr lang="en-US" altLang="x-none" sz="2200" b="1" baseline="-25000" dirty="0">
                <a:latin typeface="Arial" panose="020B0604020202020204" pitchFamily="34" charset="0"/>
                <a:ea typeface="宋体" panose="02010600030101010101" pitchFamily="2" charset="-122"/>
              </a:rPr>
              <a:t>2</a:t>
            </a:r>
            <a:endParaRPr lang="en-US" altLang="x-none" sz="2200" b="1" baseline="-25000" dirty="0">
              <a:latin typeface="Arial" panose="020B0604020202020204" pitchFamily="34" charset="0"/>
              <a:ea typeface="宋体" panose="02010600030101010101" pitchFamily="2" charset="-122"/>
            </a:endParaRPr>
          </a:p>
          <a:p>
            <a:pPr lvl="0">
              <a:lnSpc>
                <a:spcPct val="110000"/>
              </a:lnSpc>
              <a:spcBef>
                <a:spcPts val="0"/>
              </a:spcBef>
              <a:spcAft>
                <a:spcPts val="0"/>
              </a:spcAft>
            </a:pPr>
            <a:r>
              <a:rPr lang="en-US" altLang="x-none" sz="2200" b="1" dirty="0">
                <a:latin typeface="Arial" panose="020B0604020202020204" pitchFamily="34" charset="0"/>
                <a:ea typeface="宋体" panose="02010600030101010101" pitchFamily="2" charset="-122"/>
              </a:rPr>
              <a:t>         17     A       2.4     18     ab              3            4.5  </a:t>
            </a:r>
            <a:endParaRPr lang="en-US" altLang="x-none" sz="2200" b="1" dirty="0">
              <a:latin typeface="Arial" panose="020B0604020202020204" pitchFamily="34" charset="0"/>
              <a:ea typeface="宋体" panose="02010600030101010101" pitchFamily="2" charset="-122"/>
            </a:endParaRPr>
          </a:p>
        </p:txBody>
      </p:sp>
      <p:sp>
        <p:nvSpPr>
          <p:cNvPr id="18439" name="Line 6"/>
          <p:cNvSpPr/>
          <p:nvPr/>
        </p:nvSpPr>
        <p:spPr>
          <a:xfrm>
            <a:off x="2971800" y="2133600"/>
            <a:ext cx="0" cy="1600200"/>
          </a:xfrm>
          <a:prstGeom prst="line">
            <a:avLst/>
          </a:prstGeom>
          <a:ln w="9525" cap="flat" cmpd="sng">
            <a:solidFill>
              <a:schemeClr val="tx1"/>
            </a:solidFill>
            <a:prstDash val="solid"/>
            <a:headEnd type="none" w="med" len="med"/>
            <a:tailEnd type="none" w="med" len="med"/>
          </a:ln>
        </p:spPr>
      </p:sp>
      <p:sp>
        <p:nvSpPr>
          <p:cNvPr id="18440" name="Line 7"/>
          <p:cNvSpPr/>
          <p:nvPr/>
        </p:nvSpPr>
        <p:spPr>
          <a:xfrm>
            <a:off x="3657600" y="2133600"/>
            <a:ext cx="0" cy="1600200"/>
          </a:xfrm>
          <a:prstGeom prst="line">
            <a:avLst/>
          </a:prstGeom>
          <a:ln w="9525" cap="flat" cmpd="sng">
            <a:solidFill>
              <a:schemeClr val="tx1"/>
            </a:solidFill>
            <a:prstDash val="solid"/>
            <a:headEnd type="none" w="med" len="med"/>
            <a:tailEnd type="none" w="med" len="med"/>
          </a:ln>
        </p:spPr>
      </p:sp>
      <p:sp>
        <p:nvSpPr>
          <p:cNvPr id="18441" name="Line 8"/>
          <p:cNvSpPr/>
          <p:nvPr/>
        </p:nvSpPr>
        <p:spPr>
          <a:xfrm>
            <a:off x="4419600" y="2133600"/>
            <a:ext cx="0" cy="1600200"/>
          </a:xfrm>
          <a:prstGeom prst="line">
            <a:avLst/>
          </a:prstGeom>
          <a:ln w="9525" cap="flat" cmpd="sng">
            <a:solidFill>
              <a:schemeClr val="tx1"/>
            </a:solidFill>
            <a:prstDash val="solid"/>
            <a:headEnd type="none" w="med" len="med"/>
            <a:tailEnd type="none" w="med" len="med"/>
          </a:ln>
        </p:spPr>
      </p:sp>
      <p:sp>
        <p:nvSpPr>
          <p:cNvPr id="18442" name="Line 9"/>
          <p:cNvSpPr/>
          <p:nvPr/>
        </p:nvSpPr>
        <p:spPr>
          <a:xfrm>
            <a:off x="5105400" y="2133600"/>
            <a:ext cx="0" cy="1600200"/>
          </a:xfrm>
          <a:prstGeom prst="line">
            <a:avLst/>
          </a:prstGeom>
          <a:ln w="9525" cap="flat" cmpd="sng">
            <a:solidFill>
              <a:schemeClr val="tx1"/>
            </a:solidFill>
            <a:prstDash val="solid"/>
            <a:headEnd type="none" w="med" len="med"/>
            <a:tailEnd type="none" w="med" len="med"/>
          </a:ln>
        </p:spPr>
      </p:sp>
      <p:sp>
        <p:nvSpPr>
          <p:cNvPr id="18443" name="Line 10"/>
          <p:cNvSpPr/>
          <p:nvPr/>
        </p:nvSpPr>
        <p:spPr>
          <a:xfrm>
            <a:off x="5867400" y="2133600"/>
            <a:ext cx="0" cy="1600200"/>
          </a:xfrm>
          <a:prstGeom prst="line">
            <a:avLst/>
          </a:prstGeom>
          <a:ln w="9525" cap="flat" cmpd="sng">
            <a:solidFill>
              <a:schemeClr val="tx1"/>
            </a:solidFill>
            <a:prstDash val="solid"/>
            <a:headEnd type="none" w="med" len="med"/>
            <a:tailEnd type="none" w="med" len="med"/>
          </a:ln>
        </p:spPr>
      </p:sp>
      <p:sp>
        <p:nvSpPr>
          <p:cNvPr id="18444" name="Line 11"/>
          <p:cNvSpPr/>
          <p:nvPr/>
        </p:nvSpPr>
        <p:spPr>
          <a:xfrm flipH="1">
            <a:off x="990600" y="2133600"/>
            <a:ext cx="609600" cy="0"/>
          </a:xfrm>
          <a:prstGeom prst="line">
            <a:avLst/>
          </a:prstGeom>
          <a:ln w="9525" cap="flat" cmpd="sng">
            <a:solidFill>
              <a:schemeClr val="tx1"/>
            </a:solidFill>
            <a:prstDash val="solid"/>
            <a:headEnd type="none" w="med" len="med"/>
            <a:tailEnd type="none" w="med" len="med"/>
          </a:ln>
        </p:spPr>
      </p:sp>
      <p:sp>
        <p:nvSpPr>
          <p:cNvPr id="18445" name="Line 12"/>
          <p:cNvSpPr/>
          <p:nvPr/>
        </p:nvSpPr>
        <p:spPr>
          <a:xfrm flipH="1">
            <a:off x="1066800" y="3733800"/>
            <a:ext cx="533400" cy="0"/>
          </a:xfrm>
          <a:prstGeom prst="line">
            <a:avLst/>
          </a:prstGeom>
          <a:ln w="9525" cap="flat" cmpd="sng">
            <a:solidFill>
              <a:schemeClr val="tx1"/>
            </a:solidFill>
            <a:prstDash val="solid"/>
            <a:headEnd type="none" w="med" len="med"/>
            <a:tailEnd type="none" w="med" len="med"/>
          </a:ln>
        </p:spPr>
      </p:sp>
      <p:sp>
        <p:nvSpPr>
          <p:cNvPr id="18446" name="Line 13"/>
          <p:cNvSpPr/>
          <p:nvPr/>
        </p:nvSpPr>
        <p:spPr>
          <a:xfrm>
            <a:off x="6477000" y="2133600"/>
            <a:ext cx="0" cy="1600200"/>
          </a:xfrm>
          <a:prstGeom prst="line">
            <a:avLst/>
          </a:prstGeom>
          <a:ln w="9525" cap="flat" cmpd="sng">
            <a:solidFill>
              <a:schemeClr val="tx1"/>
            </a:solidFill>
            <a:prstDash val="solid"/>
            <a:headEnd type="none" w="med" len="med"/>
            <a:tailEnd type="none" w="med" len="med"/>
          </a:ln>
        </p:spPr>
      </p:sp>
      <p:sp>
        <p:nvSpPr>
          <p:cNvPr id="18447" name="Line 14"/>
          <p:cNvSpPr/>
          <p:nvPr/>
        </p:nvSpPr>
        <p:spPr>
          <a:xfrm>
            <a:off x="2209800" y="2133600"/>
            <a:ext cx="0" cy="1600200"/>
          </a:xfrm>
          <a:prstGeom prst="line">
            <a:avLst/>
          </a:prstGeom>
          <a:ln w="9525" cap="flat" cmpd="sng">
            <a:solidFill>
              <a:schemeClr val="tx1"/>
            </a:solidFill>
            <a:prstDash val="solid"/>
            <a:headEnd type="none" w="med" len="med"/>
            <a:tailEnd type="none" w="med" len="med"/>
          </a:ln>
        </p:spPr>
      </p:sp>
      <p:sp>
        <p:nvSpPr>
          <p:cNvPr id="18448" name="Text Box 15"/>
          <p:cNvSpPr txBox="1"/>
          <p:nvPr/>
        </p:nvSpPr>
        <p:spPr>
          <a:xfrm>
            <a:off x="212725" y="3849688"/>
            <a:ext cx="2794000" cy="1827212"/>
          </a:xfrm>
          <a:prstGeom prst="rect">
            <a:avLst/>
          </a:prstGeom>
          <a:noFill/>
          <a:ln w="9525">
            <a:noFill/>
          </a:ln>
        </p:spPr>
        <p:txBody>
          <a:bodyPr wrap="none">
            <a:spAutoFit/>
          </a:bodyPr>
          <a:p>
            <a:pPr lvl="0"/>
            <a:r>
              <a:rPr lang="en-US" altLang="x-none" b="1" dirty="0">
                <a:solidFill>
                  <a:srgbClr val="006600"/>
                </a:solidFill>
                <a:latin typeface="Arial" panose="020B0604020202020204" pitchFamily="34" charset="0"/>
                <a:ea typeface="宋体" panose="02010600030101010101" pitchFamily="2" charset="-122"/>
              </a:rPr>
              <a:t>Key:</a:t>
            </a:r>
            <a:endParaRPr lang="en-US" altLang="x-none" b="1" dirty="0">
              <a:solidFill>
                <a:srgbClr val="006600"/>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a:t>
            </a:r>
            <a:r>
              <a:rPr lang="en-US" altLang="x-none" sz="2200" b="1" dirty="0">
                <a:latin typeface="Arial" panose="020B0604020202020204" pitchFamily="34" charset="0"/>
                <a:ea typeface="宋体" panose="02010600030101010101" pitchFamily="2" charset="-122"/>
              </a:rPr>
              <a:t>B – begin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U – update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a:t>
            </a:r>
            <a:r>
              <a:rPr lang="en-US" altLang="x-none" sz="2200" b="1" dirty="0">
                <a:solidFill>
                  <a:srgbClr val="FF0000"/>
                </a:solidFill>
                <a:latin typeface="Arial" panose="020B0604020202020204" pitchFamily="34" charset="0"/>
                <a:ea typeface="宋体" panose="02010600030101010101" pitchFamily="2" charset="-122"/>
              </a:rPr>
              <a:t>C – commit record</a:t>
            </a:r>
            <a:endParaRPr lang="en-US" altLang="x-none" sz="2200" b="1" dirty="0">
              <a:solidFill>
                <a:srgbClr val="FF0000"/>
              </a:solidFill>
              <a:latin typeface="Arial" panose="020B0604020202020204" pitchFamily="34" charset="0"/>
              <a:ea typeface="宋体" panose="02010600030101010101" pitchFamily="2" charset="-122"/>
            </a:endParaRPr>
          </a:p>
          <a:p>
            <a:pPr lvl="0"/>
            <a:r>
              <a:rPr lang="en-US" altLang="x-none" sz="2200" b="1" dirty="0">
                <a:solidFill>
                  <a:srgbClr val="FF0000"/>
                </a:solidFill>
                <a:latin typeface="Arial" panose="020B0604020202020204" pitchFamily="34" charset="0"/>
                <a:ea typeface="宋体" panose="02010600030101010101" pitchFamily="2" charset="-122"/>
              </a:rPr>
              <a:t>  A – abort record</a:t>
            </a:r>
            <a:endParaRPr lang="en-US" altLang="x-none" sz="2200" b="1" dirty="0">
              <a:solidFill>
                <a:srgbClr val="FF0000"/>
              </a:solidFill>
              <a:latin typeface="Arial" panose="020B0604020202020204" pitchFamily="34" charset="0"/>
              <a:ea typeface="宋体" panose="02010600030101010101" pitchFamily="2" charset="-122"/>
            </a:endParaRPr>
          </a:p>
        </p:txBody>
      </p:sp>
      <p:sp>
        <p:nvSpPr>
          <p:cNvPr id="18449" name="Line 16"/>
          <p:cNvSpPr/>
          <p:nvPr/>
        </p:nvSpPr>
        <p:spPr>
          <a:xfrm>
            <a:off x="7162800" y="2133600"/>
            <a:ext cx="0" cy="1600200"/>
          </a:xfrm>
          <a:prstGeom prst="line">
            <a:avLst/>
          </a:prstGeom>
          <a:ln w="9525" cap="flat" cmpd="sng">
            <a:solidFill>
              <a:schemeClr val="tx1"/>
            </a:solidFill>
            <a:prstDash val="solid"/>
            <a:headEnd type="none" w="med" len="med"/>
            <a:tailEnd type="none" w="med" len="med"/>
          </a:ln>
        </p:spPr>
      </p:sp>
      <p:sp>
        <p:nvSpPr>
          <p:cNvPr id="18450" name="Line 17"/>
          <p:cNvSpPr/>
          <p:nvPr/>
        </p:nvSpPr>
        <p:spPr>
          <a:xfrm>
            <a:off x="7772400" y="2133600"/>
            <a:ext cx="0" cy="1600200"/>
          </a:xfrm>
          <a:prstGeom prst="line">
            <a:avLst/>
          </a:prstGeom>
          <a:ln w="9525" cap="flat" cmpd="sng">
            <a:solidFill>
              <a:schemeClr val="tx1"/>
            </a:solidFill>
            <a:prstDash val="solid"/>
            <a:headEnd type="none" w="med" len="med"/>
            <a:tailEnd type="none" w="med" len="med"/>
          </a:ln>
        </p:spPr>
      </p:sp>
      <p:sp>
        <p:nvSpPr>
          <p:cNvPr id="18451" name="Line 20"/>
          <p:cNvSpPr/>
          <p:nvPr/>
        </p:nvSpPr>
        <p:spPr>
          <a:xfrm>
            <a:off x="2514600" y="5943600"/>
            <a:ext cx="0" cy="0"/>
          </a:xfrm>
          <a:prstGeom prst="line">
            <a:avLst/>
          </a:prstGeom>
          <a:ln w="9525" cap="flat" cmpd="sng">
            <a:solidFill>
              <a:schemeClr val="tx1"/>
            </a:solidFill>
            <a:prstDash val="solid"/>
            <a:headEnd type="none" w="med" len="med"/>
            <a:tailEnd type="none" w="med" len="med"/>
          </a:ln>
        </p:spPr>
      </p:sp>
      <p:sp>
        <p:nvSpPr>
          <p:cNvPr id="18453" name="Text Box 23"/>
          <p:cNvSpPr txBox="1"/>
          <p:nvPr/>
        </p:nvSpPr>
        <p:spPr>
          <a:xfrm>
            <a:off x="7908925" y="4049713"/>
            <a:ext cx="862013" cy="396875"/>
          </a:xfrm>
          <a:prstGeom prst="rect">
            <a:avLst/>
          </a:prstGeom>
          <a:noFill/>
          <a:ln w="9525">
            <a:noFill/>
          </a:ln>
        </p:spPr>
        <p:txBody>
          <a:bodyPr wrap="none">
            <a:spAutoFit/>
          </a:bodyPr>
          <a:p>
            <a:pPr lvl="0"/>
            <a:r>
              <a:rPr lang="en-US" altLang="x-none" sz="2000" b="1" i="1" dirty="0">
                <a:latin typeface="Arial" panose="020B0604020202020204" pitchFamily="34" charset="0"/>
                <a:ea typeface="宋体" panose="02010600030101010101" pitchFamily="2" charset="-122"/>
              </a:rPr>
              <a:t>crash</a:t>
            </a:r>
            <a:endParaRPr lang="en-US" altLang="x-none" sz="2000" b="1" i="1" dirty="0">
              <a:latin typeface="Arial" panose="020B0604020202020204" pitchFamily="34" charset="0"/>
              <a:ea typeface="宋体" panose="02010600030101010101" pitchFamily="2" charset="-122"/>
            </a:endParaRPr>
          </a:p>
        </p:txBody>
      </p:sp>
      <p:sp>
        <p:nvSpPr>
          <p:cNvPr id="18454" name="Line 24"/>
          <p:cNvSpPr/>
          <p:nvPr/>
        </p:nvSpPr>
        <p:spPr>
          <a:xfrm flipV="1">
            <a:off x="8382000" y="3810000"/>
            <a:ext cx="0" cy="304800"/>
          </a:xfrm>
          <a:prstGeom prst="line">
            <a:avLst/>
          </a:prstGeom>
          <a:ln w="9525" cap="flat" cmpd="sng">
            <a:solidFill>
              <a:schemeClr val="tx1"/>
            </a:solidFill>
            <a:prstDash val="solid"/>
            <a:headEnd type="none" w="med" len="med"/>
            <a:tailEnd type="triangle" w="med" len="med"/>
          </a:ln>
        </p:spPr>
      </p:sp>
      <p:grpSp>
        <p:nvGrpSpPr>
          <p:cNvPr id="9" name="组合 8"/>
          <p:cNvGrpSpPr/>
          <p:nvPr/>
        </p:nvGrpSpPr>
        <p:grpSpPr>
          <a:xfrm>
            <a:off x="2938780" y="1113155"/>
            <a:ext cx="5935980" cy="1036320"/>
            <a:chOff x="4628" y="1753"/>
            <a:chExt cx="9348" cy="1632"/>
          </a:xfrm>
        </p:grpSpPr>
        <p:grpSp>
          <p:nvGrpSpPr>
            <p:cNvPr id="4" name="组合 3"/>
            <p:cNvGrpSpPr/>
            <p:nvPr/>
          </p:nvGrpSpPr>
          <p:grpSpPr>
            <a:xfrm>
              <a:off x="4628" y="2267"/>
              <a:ext cx="5084" cy="1116"/>
              <a:chOff x="4628" y="2267"/>
              <a:chExt cx="5084" cy="1116"/>
            </a:xfrm>
          </p:grpSpPr>
          <p:sp>
            <p:nvSpPr>
              <p:cNvPr id="2" name="文本框 1"/>
              <p:cNvSpPr txBox="1"/>
              <p:nvPr/>
            </p:nvSpPr>
            <p:spPr>
              <a:xfrm>
                <a:off x="4628" y="2267"/>
                <a:ext cx="4627" cy="725"/>
              </a:xfrm>
              <a:prstGeom prst="rect">
                <a:avLst/>
              </a:prstGeom>
              <a:noFill/>
              <a:ln>
                <a:solidFill>
                  <a:schemeClr val="tx1"/>
                </a:solidFill>
              </a:ln>
            </p:spPr>
            <p:txBody>
              <a:bodyPr wrap="square" rtlCol="0">
                <a:spAutoFit/>
              </a:bodyPr>
              <a:p>
                <a:pPr algn="ctr"/>
                <a:r>
                  <a:rPr lang="en-US" altLang="zh-CN" b="1">
                    <a:solidFill>
                      <a:schemeClr val="accent6"/>
                    </a:solidFill>
                  </a:rPr>
                  <a:t>commit record of T</a:t>
                </a:r>
                <a:r>
                  <a:rPr lang="en-US" altLang="zh-CN" b="1" baseline="-25000">
                    <a:solidFill>
                      <a:schemeClr val="accent6"/>
                    </a:solidFill>
                  </a:rPr>
                  <a:t>3</a:t>
                </a:r>
                <a:endParaRPr lang="en-US" altLang="zh-CN" b="1" baseline="-25000">
                  <a:solidFill>
                    <a:schemeClr val="accent6"/>
                  </a:solidFill>
                </a:endParaRPr>
              </a:p>
            </p:txBody>
          </p:sp>
          <p:cxnSp>
            <p:nvCxnSpPr>
              <p:cNvPr id="3" name="直接箭头连接符 2"/>
              <p:cNvCxnSpPr/>
              <p:nvPr/>
            </p:nvCxnSpPr>
            <p:spPr>
              <a:xfrm>
                <a:off x="9240" y="3000"/>
                <a:ext cx="472" cy="383"/>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grpSp>
        <p:grpSp>
          <p:nvGrpSpPr>
            <p:cNvPr id="6" name="组合 5"/>
            <p:cNvGrpSpPr/>
            <p:nvPr/>
          </p:nvGrpSpPr>
          <p:grpSpPr>
            <a:xfrm>
              <a:off x="9828" y="1753"/>
              <a:ext cx="4149" cy="1632"/>
              <a:chOff x="6891" y="2148"/>
              <a:chExt cx="4149" cy="1632"/>
            </a:xfrm>
          </p:grpSpPr>
          <p:sp>
            <p:nvSpPr>
              <p:cNvPr id="7" name="文本框 6"/>
              <p:cNvSpPr txBox="1"/>
              <p:nvPr/>
            </p:nvSpPr>
            <p:spPr>
              <a:xfrm>
                <a:off x="6891" y="2148"/>
                <a:ext cx="4149" cy="725"/>
              </a:xfrm>
              <a:prstGeom prst="rect">
                <a:avLst/>
              </a:prstGeom>
              <a:noFill/>
              <a:ln>
                <a:solidFill>
                  <a:schemeClr val="tx1"/>
                </a:solidFill>
              </a:ln>
            </p:spPr>
            <p:txBody>
              <a:bodyPr wrap="square" rtlCol="0">
                <a:spAutoFit/>
              </a:bodyPr>
              <a:p>
                <a:pPr algn="ctr"/>
                <a:r>
                  <a:rPr lang="en-US" altLang="zh-CN" b="1">
                    <a:solidFill>
                      <a:schemeClr val="accent6"/>
                    </a:solidFill>
                  </a:rPr>
                  <a:t>abort record of T</a:t>
                </a:r>
                <a:r>
                  <a:rPr lang="en-US" altLang="zh-CN" b="1" baseline="-25000">
                    <a:solidFill>
                      <a:schemeClr val="accent6"/>
                    </a:solidFill>
                  </a:rPr>
                  <a:t>1</a:t>
                </a:r>
                <a:endParaRPr lang="en-US" altLang="zh-CN" b="1" baseline="-25000">
                  <a:solidFill>
                    <a:schemeClr val="accent6"/>
                  </a:solidFill>
                </a:endParaRPr>
              </a:p>
            </p:txBody>
          </p:sp>
          <p:cxnSp>
            <p:nvCxnSpPr>
              <p:cNvPr id="8" name="直接箭头连接符 7"/>
              <p:cNvCxnSpPr>
                <a:stCxn id="7" idx="2"/>
              </p:cNvCxnSpPr>
              <p:nvPr/>
            </p:nvCxnSpPr>
            <p:spPr>
              <a:xfrm>
                <a:off x="8966" y="2873"/>
                <a:ext cx="33" cy="907"/>
              </a:xfrm>
              <a:prstGeom prst="straightConnector1">
                <a:avLst/>
              </a:prstGeom>
              <a:ln w="19050">
                <a:tailEnd type="arrow" w="med" len="med"/>
              </a:ln>
            </p:spPr>
            <p:style>
              <a:lnRef idx="1">
                <a:schemeClr val="dk1"/>
              </a:lnRef>
              <a:fillRef idx="0">
                <a:schemeClr val="dk1"/>
              </a:fillRef>
              <a:effectRef idx="0">
                <a:schemeClr val="dk1"/>
              </a:effectRef>
              <a:fontRef idx="minor">
                <a:schemeClr val="tx1"/>
              </a:fontRef>
            </p:style>
          </p:cxnSp>
        </p:grpSp>
      </p:grpSp>
      <p:sp>
        <p:nvSpPr>
          <p:cNvPr id="10" name="文本框 9"/>
          <p:cNvSpPr txBox="1"/>
          <p:nvPr/>
        </p:nvSpPr>
        <p:spPr>
          <a:xfrm>
            <a:off x="314960" y="6018530"/>
            <a:ext cx="8209915" cy="460375"/>
          </a:xfrm>
          <a:prstGeom prst="rect">
            <a:avLst/>
          </a:prstGeom>
          <a:noFill/>
          <a:ln>
            <a:noFill/>
          </a:ln>
        </p:spPr>
        <p:txBody>
          <a:bodyPr wrap="square" rtlCol="0">
            <a:spAutoFit/>
          </a:bodyPr>
          <a:p>
            <a:r>
              <a:rPr lang="en-US" altLang="x-none" b="1" dirty="0">
                <a:solidFill>
                  <a:srgbClr val="006600"/>
                </a:solidFill>
                <a:latin typeface="Arial" panose="020B0604020202020204" pitchFamily="34" charset="0"/>
                <a:ea typeface="宋体" panose="02010600030101010101" pitchFamily="2" charset="-122"/>
                <a:sym typeface="+mn-ea"/>
              </a:rPr>
              <a:t>Problem 3:</a:t>
            </a:r>
            <a:r>
              <a:rPr lang="en-US" altLang="x-none" b="1" dirty="0">
                <a:latin typeface="Arial" panose="020B0604020202020204" pitchFamily="34" charset="0"/>
                <a:ea typeface="宋体" panose="02010600030101010101" pitchFamily="2" charset="-122"/>
                <a:sym typeface="+mn-ea"/>
              </a:rPr>
              <a:t> </a:t>
            </a:r>
            <a:r>
              <a:rPr lang="en-US" altLang="x-none" b="1" dirty="0">
                <a:solidFill>
                  <a:srgbClr val="CC0000"/>
                </a:solidFill>
                <a:latin typeface="Arial" panose="020B0604020202020204" pitchFamily="34" charset="0"/>
                <a:ea typeface="宋体" panose="02010600030101010101" pitchFamily="2" charset="-122"/>
                <a:sym typeface="+mn-ea"/>
              </a:rPr>
              <a:t>Scan must retrace entire log !</a:t>
            </a:r>
            <a:endParaRPr lang="en-US" altLang="x-none" b="1" dirty="0">
              <a:solidFill>
                <a:srgbClr val="CC0000"/>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charRg st="0" end="4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9459" name="Rectangle 2"/>
          <p:cNvSpPr>
            <a:spLocks noGrp="1"/>
          </p:cNvSpPr>
          <p:nvPr>
            <p:ph type="title"/>
          </p:nvPr>
        </p:nvSpPr>
        <p:spPr>
          <a:xfrm>
            <a:off x="685800" y="78740"/>
            <a:ext cx="7772400" cy="990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Crash Recovery Using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9460" name="Rectangle 3"/>
          <p:cNvSpPr>
            <a:spLocks noGrp="1"/>
          </p:cNvSpPr>
          <p:nvPr>
            <p:ph type="body"/>
          </p:nvPr>
        </p:nvSpPr>
        <p:spPr>
          <a:xfrm>
            <a:off x="75565" y="1221740"/>
            <a:ext cx="8915400" cy="491490"/>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3:</a:t>
            </a:r>
            <a:r>
              <a:rPr lang="en-US" altLang="x-none" sz="2600" b="1" dirty="0">
                <a:latin typeface="Arial" panose="020B0604020202020204" pitchFamily="34" charset="0"/>
                <a:ea typeface="宋体" panose="02010600030101010101" pitchFamily="2" charset="-122"/>
              </a:rPr>
              <a:t> Scan must retrace entire log</a:t>
            </a:r>
            <a:endParaRPr lang="en-US" altLang="x-none" sz="24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75565" y="1953260"/>
            <a:ext cx="8915400" cy="4104005"/>
          </a:xfrm>
          <a:prstGeom prst="rect">
            <a:avLst/>
          </a:prstGeom>
          <a:noFill/>
          <a:ln w="9525">
            <a:solidFill>
              <a:srgbClr val="0000CC"/>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Periodically </a:t>
            </a:r>
            <a:r>
              <a:rPr lang="en-US" altLang="x-none" sz="2600" b="1" dirty="0">
                <a:solidFill>
                  <a:srgbClr val="000099"/>
                </a:solidFill>
                <a:latin typeface="Arial" panose="020B0604020202020204" pitchFamily="34" charset="0"/>
                <a:ea typeface="宋体" panose="02010600030101010101" pitchFamily="2" charset="-122"/>
              </a:rPr>
              <a:t>append </a:t>
            </a:r>
            <a:r>
              <a:rPr lang="en-US" altLang="x-none" sz="2600" b="1" dirty="0">
                <a:solidFill>
                  <a:srgbClr val="FF0000"/>
                </a:solidFill>
                <a:latin typeface="Arial" panose="020B0604020202020204" pitchFamily="34" charset="0"/>
                <a:ea typeface="宋体" panose="02010600030101010101" pitchFamily="2" charset="-122"/>
              </a:rPr>
              <a:t>&lt;checkpoint rec.&gt;</a:t>
            </a:r>
            <a:r>
              <a:rPr lang="en-US" altLang="x-none" sz="2600" b="1" dirty="0">
                <a:latin typeface="Arial" panose="020B0604020202020204" pitchFamily="34" charset="0"/>
                <a:ea typeface="宋体" panose="02010600030101010101" pitchFamily="2" charset="-122"/>
              </a:rPr>
              <a:t> to log.  </a:t>
            </a:r>
            <a:endParaRPr lang="en-US" altLang="x-none" sz="2600" b="1" dirty="0">
              <a:latin typeface="Arial" panose="020B0604020202020204" pitchFamily="34" charset="0"/>
              <a:ea typeface="宋体" panose="02010600030101010101" pitchFamily="2" charset="-122"/>
            </a:endParaRPr>
          </a:p>
          <a:p>
            <a:pPr marL="914400" lvl="1" indent="-457200">
              <a:spcBef>
                <a:spcPct val="50000"/>
              </a:spcBef>
              <a:buFont typeface="+mj-ea"/>
              <a:buAutoNum type="circleNumDbPlain"/>
            </a:pPr>
            <a:r>
              <a:rPr lang="en-US" altLang="x-none" sz="2400" b="1" u="sng" dirty="0">
                <a:solidFill>
                  <a:srgbClr val="000099"/>
                </a:solidFill>
                <a:latin typeface="Arial" panose="020B0604020202020204" pitchFamily="34" charset="0"/>
                <a:ea typeface="宋体" panose="02010600030101010101" pitchFamily="2" charset="-122"/>
              </a:rPr>
              <a:t>Contains</a:t>
            </a:r>
            <a:r>
              <a:rPr lang="en-US" altLang="x-none" sz="2400" b="1" u="sng" dirty="0">
                <a:latin typeface="Arial" panose="020B0604020202020204" pitchFamily="34" charset="0"/>
                <a:ea typeface="宋体" panose="02010600030101010101" pitchFamily="2" charset="-122"/>
              </a:rPr>
              <a:t> tid’s of all active trans. at time of append</a:t>
            </a:r>
            <a:endParaRPr lang="en-US" altLang="x-none" sz="2400" b="1" u="sng" dirty="0">
              <a:latin typeface="Arial" panose="020B0604020202020204" pitchFamily="34" charset="0"/>
              <a:ea typeface="宋体" panose="02010600030101010101" pitchFamily="2" charset="-122"/>
            </a:endParaRPr>
          </a:p>
          <a:p>
            <a:pPr marL="914400" lvl="1" indent="-457200">
              <a:spcBef>
                <a:spcPct val="4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Backward scan</a:t>
            </a:r>
            <a:r>
              <a:rPr lang="en-US" altLang="x-none" sz="2400" b="1" dirty="0">
                <a:latin typeface="Arial" panose="020B0604020202020204" pitchFamily="34" charset="0"/>
                <a:ea typeface="宋体" panose="02010600030101010101" pitchFamily="2" charset="-122"/>
              </a:rPr>
              <a:t> goes at least as far as last checkpoint record appended</a:t>
            </a:r>
            <a:endParaRPr lang="en-US" altLang="x-none" sz="2400" b="1" dirty="0">
              <a:latin typeface="Arial" panose="020B0604020202020204" pitchFamily="34" charset="0"/>
              <a:ea typeface="宋体" panose="02010600030101010101" pitchFamily="2" charset="-122"/>
            </a:endParaRPr>
          </a:p>
          <a:p>
            <a:pPr marL="914400" lvl="1" indent="-457200">
              <a:spcBef>
                <a:spcPct val="4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Transactions active</a:t>
            </a:r>
            <a:r>
              <a:rPr lang="en-US" altLang="x-none" sz="2400" b="1" dirty="0">
                <a:latin typeface="Arial" panose="020B0604020202020204" pitchFamily="34" charset="0"/>
                <a:ea typeface="宋体" panose="02010600030101010101" pitchFamily="2" charset="-122"/>
              </a:rPr>
              <a:t> at time of crash determined from  log suffix that includes last checkpoint record</a:t>
            </a:r>
            <a:endParaRPr lang="en-US" altLang="x-none" sz="2400" b="1" dirty="0">
              <a:latin typeface="Arial" panose="020B0604020202020204" pitchFamily="34" charset="0"/>
              <a:ea typeface="宋体" panose="02010600030101010101" pitchFamily="2" charset="-122"/>
            </a:endParaRPr>
          </a:p>
          <a:p>
            <a:pPr marL="914400" lvl="1" indent="-457200">
              <a:spcBef>
                <a:spcPct val="4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Scan continues until</a:t>
            </a:r>
            <a:r>
              <a:rPr lang="en-US" altLang="x-none" sz="2400" b="1" dirty="0">
                <a:latin typeface="Arial" panose="020B0604020202020204" pitchFamily="34" charset="0"/>
                <a:ea typeface="宋体" panose="02010600030101010101" pitchFamily="2" charset="-122"/>
              </a:rPr>
              <a:t> those transactions have been  rolled back</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9" name="Rectangle 3"/>
          <p:cNvSpPr>
            <a:spLocks noGrp="1"/>
          </p:cNvSpPr>
          <p:nvPr>
            <p:ph type="body"/>
          </p:nvPr>
        </p:nvSpPr>
        <p:spPr>
          <a:xfrm>
            <a:off x="685800" y="1371600"/>
            <a:ext cx="7772400" cy="4953000"/>
          </a:xfrm>
        </p:spPr>
        <p:txBody>
          <a:bodyPr vert="horz" wrap="square" anchor="t"/>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System Malfunctions</a:t>
            </a:r>
            <a:endParaRPr lang="en-US" altLang="zh-CN" b="1">
              <a:solidFill>
                <a:srgbClr val="CC0000"/>
              </a:solidFill>
              <a:latin typeface="Arial" panose="020B0604020202020204" pitchFamily="34" charset="0"/>
              <a:ea typeface="宋体" panose="02010600030101010101" pitchFamily="2" charset="-122"/>
            </a:endParaRPr>
          </a:p>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Recovery Using Log</a:t>
            </a:r>
            <a:endParaRPr lang="en-US" altLang="zh-CN" b="1">
              <a:solidFill>
                <a:srgbClr val="CC0000"/>
              </a:solidFill>
              <a:latin typeface="Arial" panose="020B0604020202020204" pitchFamily="34" charset="0"/>
              <a:ea typeface="宋体" panose="02010600030101010101" pitchFamily="2" charset="-122"/>
            </a:endParaRPr>
          </a:p>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Preserving Durability</a:t>
            </a:r>
            <a:endParaRPr lang="en-US" altLang="zh-CN" b="1">
              <a:solidFill>
                <a:srgbClr val="CC0000"/>
              </a:solidFill>
              <a:latin typeface="Arial" panose="020B0604020202020204" pitchFamily="34" charset="0"/>
              <a:ea typeface="宋体" panose="02010600030101010101" pitchFamily="2" charset="-122"/>
            </a:endParaRPr>
          </a:p>
          <a:p>
            <a:pPr marL="514350" lvl="0" indent="-514350">
              <a:buFont typeface="Times New Roman" panose="02020603050405020304" pitchFamily="2" charset="0"/>
              <a:buAutoNum type="arabicPeriod"/>
            </a:pPr>
            <a:r>
              <a:rPr lang="en-US" altLang="zh-CN" b="1">
                <a:solidFill>
                  <a:srgbClr val="CC0000"/>
                </a:solidFill>
                <a:latin typeface="Arial" panose="020B0604020202020204" pitchFamily="34" charset="0"/>
                <a:ea typeface="宋体" panose="02010600030101010101" pitchFamily="2" charset="-122"/>
              </a:rPr>
              <a:t>Recovery From Media Failure </a:t>
            </a:r>
            <a:endParaRPr lang="en-US" altLang="zh-CN" b="1">
              <a:solidFill>
                <a:srgbClr val="CC0000"/>
              </a:solidFill>
              <a:latin typeface="Arial" panose="020B0604020202020204" pitchFamily="34" charset="0"/>
              <a:ea typeface="宋体" panose="02010600030101010101" pitchFamily="2" charset="-122"/>
            </a:endParaRPr>
          </a:p>
          <a:p>
            <a:pPr marL="514350" lvl="0" indent="-514350"/>
            <a:endParaRPr lang="en-US" altLang="zh-CN" sz="2800" b="1">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4"/>
          <p:cNvSpPr txBox="1">
            <a:spLocks noGrp="1"/>
          </p:cNvSpPr>
          <p:nvPr/>
        </p:nvSpPr>
        <p:spPr>
          <a:xfrm>
            <a:off x="7162800" y="6490970"/>
            <a:ext cx="1905000" cy="36004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0483" name="Rectangle 2"/>
          <p:cNvSpPr>
            <a:spLocks noGrp="1"/>
          </p:cNvSpPr>
          <p:nvPr>
            <p:ph type="title"/>
          </p:nvPr>
        </p:nvSpPr>
        <p:spPr>
          <a:xfrm>
            <a:off x="685800" y="3175"/>
            <a:ext cx="7772400" cy="65341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Example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0484" name="Rectangle 3"/>
          <p:cNvSpPr/>
          <p:nvPr/>
        </p:nvSpPr>
        <p:spPr>
          <a:xfrm>
            <a:off x="762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solidFill>
                  <a:schemeClr val="tx1"/>
                </a:solidFill>
                <a:uFillTx/>
                <a:latin typeface="Arial" panose="020B0604020202020204" pitchFamily="34" charset="0"/>
                <a:ea typeface="宋体" panose="02010600030101010101" pitchFamily="2" charset="-122"/>
              </a:rPr>
              <a:t>2</a:t>
            </a:r>
            <a:endParaRPr lang="en-US" altLang="x-none" b="1" baseline="-25000" dirty="0">
              <a:solidFill>
                <a:schemeClr val="tx1"/>
              </a:solidFill>
              <a:uFillTx/>
              <a:latin typeface="Arial" panose="020B0604020202020204" pitchFamily="34" charset="0"/>
              <a:ea typeface="宋体" panose="02010600030101010101" pitchFamily="2" charset="-122"/>
            </a:endParaRPr>
          </a:p>
        </p:txBody>
      </p:sp>
      <p:sp>
        <p:nvSpPr>
          <p:cNvPr id="20485" name="Rectangle 4"/>
          <p:cNvSpPr/>
          <p:nvPr/>
        </p:nvSpPr>
        <p:spPr>
          <a:xfrm>
            <a:off x="12192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3</a:t>
            </a:r>
            <a:endParaRPr lang="en-US" altLang="x-none" b="1" dirty="0">
              <a:latin typeface="Arial" panose="020B0604020202020204" pitchFamily="34" charset="0"/>
              <a:ea typeface="宋体" panose="02010600030101010101" pitchFamily="2" charset="-122"/>
            </a:endParaRPr>
          </a:p>
        </p:txBody>
      </p:sp>
      <p:sp>
        <p:nvSpPr>
          <p:cNvPr id="20486" name="Rectangle 5"/>
          <p:cNvSpPr/>
          <p:nvPr/>
        </p:nvSpPr>
        <p:spPr>
          <a:xfrm>
            <a:off x="16764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2</a:t>
            </a:r>
            <a:endParaRPr lang="en-US" altLang="x-none" b="1" dirty="0">
              <a:latin typeface="Arial" panose="020B0604020202020204" pitchFamily="34" charset="0"/>
              <a:ea typeface="宋体" panose="02010600030101010101" pitchFamily="2" charset="-122"/>
            </a:endParaRPr>
          </a:p>
        </p:txBody>
      </p:sp>
      <p:sp>
        <p:nvSpPr>
          <p:cNvPr id="20487" name="Rectangle 6"/>
          <p:cNvSpPr/>
          <p:nvPr/>
        </p:nvSpPr>
        <p:spPr>
          <a:xfrm>
            <a:off x="21336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1</a:t>
            </a:r>
            <a:endParaRPr lang="en-US" altLang="x-none" b="1" dirty="0">
              <a:latin typeface="Arial" panose="020B0604020202020204" pitchFamily="34" charset="0"/>
              <a:ea typeface="宋体" panose="02010600030101010101" pitchFamily="2" charset="-122"/>
            </a:endParaRPr>
          </a:p>
        </p:txBody>
      </p:sp>
      <p:sp>
        <p:nvSpPr>
          <p:cNvPr id="20488" name="Rectangle 7"/>
          <p:cNvSpPr/>
          <p:nvPr/>
        </p:nvSpPr>
        <p:spPr>
          <a:xfrm>
            <a:off x="25908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a:t>
            </a:r>
            <a:r>
              <a:rPr lang="en-US" altLang="x-none" b="1" baseline="-25000" dirty="0">
                <a:uFillTx/>
                <a:latin typeface="Arial" panose="020B0604020202020204" pitchFamily="34" charset="0"/>
                <a:ea typeface="宋体" panose="02010600030101010101" pitchFamily="2" charset="-122"/>
                <a:cs typeface="+mn-ea"/>
              </a:rPr>
              <a:t>2</a:t>
            </a:r>
            <a:endParaRPr lang="en-US" altLang="x-none" b="1" dirty="0">
              <a:latin typeface="Arial" panose="020B0604020202020204" pitchFamily="34" charset="0"/>
              <a:ea typeface="宋体" panose="02010600030101010101" pitchFamily="2" charset="-122"/>
            </a:endParaRPr>
          </a:p>
        </p:txBody>
      </p:sp>
      <p:sp>
        <p:nvSpPr>
          <p:cNvPr id="20489" name="Rectangle 8"/>
          <p:cNvSpPr/>
          <p:nvPr/>
        </p:nvSpPr>
        <p:spPr>
          <a:xfrm>
            <a:off x="3048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5</a:t>
            </a:r>
            <a:endParaRPr lang="en-US" altLang="x-none" b="1" dirty="0">
              <a:latin typeface="Arial" panose="020B0604020202020204" pitchFamily="34" charset="0"/>
              <a:ea typeface="宋体" panose="02010600030101010101" pitchFamily="2" charset="-122"/>
            </a:endParaRPr>
          </a:p>
        </p:txBody>
      </p:sp>
      <p:sp>
        <p:nvSpPr>
          <p:cNvPr id="20490" name="Rectangle 9"/>
          <p:cNvSpPr/>
          <p:nvPr/>
        </p:nvSpPr>
        <p:spPr>
          <a:xfrm>
            <a:off x="35052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3</a:t>
            </a:r>
            <a:endParaRPr lang="en-US" altLang="x-none" b="1" dirty="0">
              <a:latin typeface="Arial" panose="020B0604020202020204" pitchFamily="34" charset="0"/>
              <a:ea typeface="宋体" panose="02010600030101010101" pitchFamily="2" charset="-122"/>
            </a:endParaRPr>
          </a:p>
        </p:txBody>
      </p:sp>
      <p:sp>
        <p:nvSpPr>
          <p:cNvPr id="20491" name="Rectangle 10"/>
          <p:cNvSpPr/>
          <p:nvPr/>
        </p:nvSpPr>
        <p:spPr>
          <a:xfrm>
            <a:off x="39624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5</a:t>
            </a:r>
            <a:endParaRPr lang="en-US" altLang="x-none" b="1" dirty="0">
              <a:latin typeface="Arial" panose="020B0604020202020204" pitchFamily="34" charset="0"/>
              <a:ea typeface="宋体" panose="02010600030101010101" pitchFamily="2" charset="-122"/>
            </a:endParaRPr>
          </a:p>
        </p:txBody>
      </p:sp>
      <p:sp>
        <p:nvSpPr>
          <p:cNvPr id="20492" name="Rectangle 11"/>
          <p:cNvSpPr/>
          <p:nvPr/>
        </p:nvSpPr>
        <p:spPr>
          <a:xfrm>
            <a:off x="44196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A</a:t>
            </a:r>
            <a:r>
              <a:rPr lang="en-US" altLang="x-none" b="1" baseline="-25000" dirty="0">
                <a:uFillTx/>
                <a:latin typeface="Arial" panose="020B0604020202020204" pitchFamily="34" charset="0"/>
                <a:ea typeface="宋体" panose="02010600030101010101" pitchFamily="2" charset="-122"/>
                <a:cs typeface="+mn-ea"/>
              </a:rPr>
              <a:t>5</a:t>
            </a:r>
            <a:endParaRPr lang="en-US" altLang="x-none" b="1" dirty="0">
              <a:latin typeface="Arial" panose="020B0604020202020204" pitchFamily="34" charset="0"/>
              <a:ea typeface="宋体" panose="02010600030101010101" pitchFamily="2" charset="-122"/>
            </a:endParaRPr>
          </a:p>
        </p:txBody>
      </p:sp>
      <p:sp>
        <p:nvSpPr>
          <p:cNvPr id="20493" name="Rectangle 12"/>
          <p:cNvSpPr/>
          <p:nvPr/>
        </p:nvSpPr>
        <p:spPr>
          <a:xfrm>
            <a:off x="48768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CK</a:t>
            </a:r>
            <a:endParaRPr lang="en-US" altLang="x-none" b="1" dirty="0">
              <a:latin typeface="Arial" panose="020B0604020202020204" pitchFamily="34" charset="0"/>
              <a:ea typeface="宋体" panose="02010600030101010101" pitchFamily="2" charset="-122"/>
            </a:endParaRPr>
          </a:p>
        </p:txBody>
      </p:sp>
      <p:sp>
        <p:nvSpPr>
          <p:cNvPr id="20494" name="Rectangle 13"/>
          <p:cNvSpPr/>
          <p:nvPr/>
        </p:nvSpPr>
        <p:spPr>
          <a:xfrm>
            <a:off x="5334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1</a:t>
            </a:r>
            <a:endParaRPr lang="en-US" altLang="x-none" b="1" baseline="-25000" dirty="0">
              <a:uFillTx/>
              <a:latin typeface="Arial" panose="020B0604020202020204" pitchFamily="34" charset="0"/>
              <a:ea typeface="宋体" panose="02010600030101010101" pitchFamily="2" charset="-122"/>
              <a:cs typeface="+mn-ea"/>
            </a:endParaRPr>
          </a:p>
        </p:txBody>
      </p:sp>
      <p:sp>
        <p:nvSpPr>
          <p:cNvPr id="20495" name="Rectangle 14"/>
          <p:cNvSpPr/>
          <p:nvPr/>
        </p:nvSpPr>
        <p:spPr>
          <a:xfrm>
            <a:off x="57912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solidFill>
                  <a:schemeClr val="tx1"/>
                </a:solidFill>
                <a:uFillTx/>
                <a:latin typeface="Arial" panose="020B0604020202020204" pitchFamily="34" charset="0"/>
                <a:ea typeface="宋体" panose="02010600030101010101" pitchFamily="2" charset="-122"/>
                <a:cs typeface="+mn-ea"/>
              </a:rPr>
              <a:t>U</a:t>
            </a:r>
            <a:r>
              <a:rPr lang="en-US" altLang="x-none" b="1" baseline="-25000" dirty="0">
                <a:uFillTx/>
                <a:latin typeface="Arial" panose="020B0604020202020204" pitchFamily="34" charset="0"/>
                <a:ea typeface="宋体" panose="02010600030101010101" pitchFamily="2" charset="-122"/>
                <a:cs typeface="+mn-ea"/>
              </a:rPr>
              <a:t>4</a:t>
            </a:r>
            <a:endParaRPr lang="en-US" altLang="x-none" b="1" dirty="0">
              <a:latin typeface="Arial" panose="020B0604020202020204" pitchFamily="34" charset="0"/>
              <a:ea typeface="宋体" panose="02010600030101010101" pitchFamily="2" charset="-122"/>
            </a:endParaRPr>
          </a:p>
        </p:txBody>
      </p:sp>
      <p:sp>
        <p:nvSpPr>
          <p:cNvPr id="20496" name="Rectangle 15"/>
          <p:cNvSpPr/>
          <p:nvPr/>
        </p:nvSpPr>
        <p:spPr>
          <a:xfrm>
            <a:off x="62484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B</a:t>
            </a:r>
            <a:r>
              <a:rPr lang="en-US" altLang="x-none" b="1" baseline="-25000" dirty="0">
                <a:uFillTx/>
                <a:latin typeface="Arial" panose="020B0604020202020204" pitchFamily="34" charset="0"/>
                <a:ea typeface="宋体" panose="02010600030101010101" pitchFamily="2" charset="-122"/>
                <a:cs typeface="+mn-ea"/>
              </a:rPr>
              <a:t>6</a:t>
            </a:r>
            <a:endParaRPr lang="en-US" altLang="x-none" b="1" dirty="0">
              <a:latin typeface="Arial" panose="020B0604020202020204" pitchFamily="34" charset="0"/>
              <a:ea typeface="宋体" panose="02010600030101010101" pitchFamily="2" charset="-122"/>
            </a:endParaRPr>
          </a:p>
        </p:txBody>
      </p:sp>
      <p:sp>
        <p:nvSpPr>
          <p:cNvPr id="20497" name="Rectangle 16"/>
          <p:cNvSpPr/>
          <p:nvPr/>
        </p:nvSpPr>
        <p:spPr>
          <a:xfrm>
            <a:off x="67056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a:t>
            </a:r>
            <a:r>
              <a:rPr lang="en-US" altLang="x-none" b="1" baseline="-25000" dirty="0">
                <a:uFillTx/>
                <a:latin typeface="Arial" panose="020B0604020202020204" pitchFamily="34" charset="0"/>
                <a:ea typeface="宋体" panose="02010600030101010101" pitchFamily="2" charset="-122"/>
                <a:cs typeface="+mn-ea"/>
              </a:rPr>
              <a:t>4</a:t>
            </a:r>
            <a:endParaRPr lang="en-US" altLang="x-none" b="1" dirty="0">
              <a:latin typeface="Arial" panose="020B0604020202020204" pitchFamily="34" charset="0"/>
              <a:ea typeface="宋体" panose="02010600030101010101" pitchFamily="2" charset="-122"/>
            </a:endParaRPr>
          </a:p>
        </p:txBody>
      </p:sp>
      <p:sp>
        <p:nvSpPr>
          <p:cNvPr id="20498" name="Rectangle 17"/>
          <p:cNvSpPr/>
          <p:nvPr/>
        </p:nvSpPr>
        <p:spPr>
          <a:xfrm>
            <a:off x="71628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6</a:t>
            </a:r>
            <a:endParaRPr lang="en-US" altLang="x-none" b="1" dirty="0">
              <a:latin typeface="Arial" panose="020B0604020202020204" pitchFamily="34" charset="0"/>
              <a:ea typeface="宋体" panose="02010600030101010101" pitchFamily="2" charset="-122"/>
            </a:endParaRPr>
          </a:p>
        </p:txBody>
      </p:sp>
      <p:sp>
        <p:nvSpPr>
          <p:cNvPr id="20499" name="Rectangle 18"/>
          <p:cNvSpPr/>
          <p:nvPr/>
        </p:nvSpPr>
        <p:spPr>
          <a:xfrm>
            <a:off x="7620000" y="1605280"/>
            <a:ext cx="4572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U</a:t>
            </a:r>
            <a:r>
              <a:rPr lang="en-US" altLang="x-none" b="1" baseline="-25000" dirty="0">
                <a:uFillTx/>
                <a:latin typeface="Arial" panose="020B0604020202020204" pitchFamily="34" charset="0"/>
                <a:ea typeface="宋体" panose="02010600030101010101" pitchFamily="2" charset="-122"/>
                <a:cs typeface="+mn-ea"/>
              </a:rPr>
              <a:t>1</a:t>
            </a:r>
            <a:endParaRPr lang="en-US" altLang="x-none" b="1" dirty="0">
              <a:latin typeface="Arial" panose="020B0604020202020204" pitchFamily="34" charset="0"/>
              <a:ea typeface="宋体" panose="02010600030101010101" pitchFamily="2" charset="-122"/>
            </a:endParaRPr>
          </a:p>
        </p:txBody>
      </p:sp>
      <p:sp>
        <p:nvSpPr>
          <p:cNvPr id="20500" name="Line 19"/>
          <p:cNvSpPr/>
          <p:nvPr/>
        </p:nvSpPr>
        <p:spPr>
          <a:xfrm>
            <a:off x="381000" y="1605280"/>
            <a:ext cx="381000" cy="0"/>
          </a:xfrm>
          <a:prstGeom prst="line">
            <a:avLst/>
          </a:prstGeom>
          <a:ln w="9525" cap="flat" cmpd="sng">
            <a:solidFill>
              <a:schemeClr val="tx1"/>
            </a:solidFill>
            <a:prstDash val="solid"/>
            <a:headEnd type="none" w="med" len="med"/>
            <a:tailEnd type="none" w="med" len="med"/>
          </a:ln>
        </p:spPr>
      </p:sp>
      <p:sp>
        <p:nvSpPr>
          <p:cNvPr id="20501" name="Line 20"/>
          <p:cNvSpPr/>
          <p:nvPr/>
        </p:nvSpPr>
        <p:spPr>
          <a:xfrm>
            <a:off x="381000" y="2443480"/>
            <a:ext cx="381000" cy="0"/>
          </a:xfrm>
          <a:prstGeom prst="line">
            <a:avLst/>
          </a:prstGeom>
          <a:ln w="9525" cap="flat" cmpd="sng">
            <a:solidFill>
              <a:schemeClr val="tx1"/>
            </a:solidFill>
            <a:prstDash val="solid"/>
            <a:headEnd type="none" w="med" len="med"/>
            <a:tailEnd type="none" w="med" len="med"/>
          </a:ln>
        </p:spPr>
      </p:sp>
      <p:sp>
        <p:nvSpPr>
          <p:cNvPr id="20502" name="Rectangle 41"/>
          <p:cNvSpPr/>
          <p:nvPr/>
        </p:nvSpPr>
        <p:spPr>
          <a:xfrm>
            <a:off x="4876800" y="2976880"/>
            <a:ext cx="5334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T</a:t>
            </a:r>
            <a:r>
              <a:rPr lang="en-US" altLang="x-none" b="1" baseline="-25000" dirty="0">
                <a:uFillTx/>
                <a:latin typeface="Arial" panose="020B0604020202020204" pitchFamily="34" charset="0"/>
                <a:ea typeface="宋体" panose="02010600030101010101" pitchFamily="2" charset="-122"/>
                <a:cs typeface="+mn-ea"/>
              </a:rPr>
              <a:t>1</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T</a:t>
            </a:r>
            <a:r>
              <a:rPr lang="en-US" altLang="x-none" b="1" baseline="-25000" dirty="0">
                <a:uFillTx/>
                <a:latin typeface="Arial" panose="020B0604020202020204" pitchFamily="34" charset="0"/>
                <a:ea typeface="宋体" panose="02010600030101010101" pitchFamily="2" charset="-122"/>
                <a:cs typeface="+mn-ea"/>
              </a:rPr>
              <a:t>4</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T</a:t>
            </a:r>
            <a:r>
              <a:rPr lang="en-US" altLang="x-none" b="1" baseline="-25000" dirty="0">
                <a:uFillTx/>
                <a:latin typeface="Arial" panose="020B0604020202020204" pitchFamily="34" charset="0"/>
                <a:ea typeface="宋体" panose="02010600030101010101" pitchFamily="2" charset="-122"/>
                <a:cs typeface="+mn-ea"/>
              </a:rPr>
              <a:t>3</a:t>
            </a:r>
            <a:endParaRPr lang="en-US" altLang="x-none" b="1" dirty="0">
              <a:latin typeface="Arial" panose="020B0604020202020204" pitchFamily="34" charset="0"/>
              <a:ea typeface="宋体" panose="02010600030101010101" pitchFamily="2" charset="-122"/>
            </a:endParaRPr>
          </a:p>
        </p:txBody>
      </p:sp>
      <p:sp>
        <p:nvSpPr>
          <p:cNvPr id="20503" name="Line 44"/>
          <p:cNvSpPr/>
          <p:nvPr/>
        </p:nvSpPr>
        <p:spPr>
          <a:xfrm>
            <a:off x="5105400" y="2443480"/>
            <a:ext cx="0" cy="457200"/>
          </a:xfrm>
          <a:prstGeom prst="line">
            <a:avLst/>
          </a:prstGeom>
          <a:ln w="9525" cap="flat" cmpd="sng">
            <a:solidFill>
              <a:schemeClr val="tx1"/>
            </a:solidFill>
            <a:prstDash val="dash"/>
            <a:headEnd type="none" w="med" len="med"/>
            <a:tailEnd type="triangle" w="med" len="med"/>
          </a:ln>
        </p:spPr>
      </p:sp>
      <p:sp>
        <p:nvSpPr>
          <p:cNvPr id="20504" name="Text Box 45"/>
          <p:cNvSpPr txBox="1"/>
          <p:nvPr/>
        </p:nvSpPr>
        <p:spPr>
          <a:xfrm>
            <a:off x="7620000" y="2821305"/>
            <a:ext cx="862013" cy="396875"/>
          </a:xfrm>
          <a:prstGeom prst="rect">
            <a:avLst/>
          </a:prstGeom>
          <a:noFill/>
          <a:ln w="9525">
            <a:noFill/>
          </a:ln>
        </p:spPr>
        <p:txBody>
          <a:bodyPr wrap="none">
            <a:spAutoFit/>
          </a:bodyPr>
          <a:p>
            <a:pPr lvl="0"/>
            <a:r>
              <a:rPr lang="en-US" altLang="x-none" sz="2000" b="1" i="1" dirty="0">
                <a:latin typeface="Arial" panose="020B0604020202020204" pitchFamily="34" charset="0"/>
                <a:ea typeface="宋体" panose="02010600030101010101" pitchFamily="2" charset="-122"/>
              </a:rPr>
              <a:t>crash</a:t>
            </a:r>
            <a:endParaRPr lang="en-US" altLang="x-none" sz="2000" b="1" i="1" dirty="0">
              <a:latin typeface="Arial" panose="020B0604020202020204" pitchFamily="34" charset="0"/>
              <a:ea typeface="宋体" panose="02010600030101010101" pitchFamily="2" charset="-122"/>
            </a:endParaRPr>
          </a:p>
        </p:txBody>
      </p:sp>
      <p:sp>
        <p:nvSpPr>
          <p:cNvPr id="20505" name="Text Box 48"/>
          <p:cNvSpPr txBox="1"/>
          <p:nvPr/>
        </p:nvSpPr>
        <p:spPr>
          <a:xfrm>
            <a:off x="5410200" y="917893"/>
            <a:ext cx="2405063" cy="457200"/>
          </a:xfrm>
          <a:prstGeom prst="rect">
            <a:avLst/>
          </a:prstGeom>
          <a:noFill/>
          <a:ln w="9525">
            <a:noFill/>
          </a:ln>
        </p:spPr>
        <p:txBody>
          <a:bodyPr wrap="none">
            <a:spAutoFit/>
          </a:bodyPr>
          <a:p>
            <a:pPr lvl="0"/>
            <a:r>
              <a:rPr lang="en-US" altLang="x-none" b="1" dirty="0">
                <a:latin typeface="Arial" panose="020B0604020202020204" pitchFamily="34" charset="0"/>
                <a:ea typeface="宋体" panose="02010600030101010101" pitchFamily="2" charset="-122"/>
              </a:rPr>
              <a:t>Backward scan</a:t>
            </a:r>
            <a:endParaRPr lang="en-US" altLang="x-none" b="1" dirty="0">
              <a:latin typeface="Arial" panose="020B0604020202020204" pitchFamily="34" charset="0"/>
              <a:ea typeface="宋体" panose="02010600030101010101" pitchFamily="2" charset="-122"/>
            </a:endParaRPr>
          </a:p>
        </p:txBody>
      </p:sp>
      <p:sp>
        <p:nvSpPr>
          <p:cNvPr id="20506" name="Line 50"/>
          <p:cNvSpPr/>
          <p:nvPr/>
        </p:nvSpPr>
        <p:spPr>
          <a:xfrm flipH="1">
            <a:off x="4876800" y="1148080"/>
            <a:ext cx="533400" cy="0"/>
          </a:xfrm>
          <a:prstGeom prst="line">
            <a:avLst/>
          </a:prstGeom>
          <a:ln w="9525" cap="flat" cmpd="sng">
            <a:solidFill>
              <a:schemeClr val="tx1"/>
            </a:solidFill>
            <a:prstDash val="solid"/>
            <a:headEnd type="none" w="med" len="med"/>
            <a:tailEnd type="triangle" w="med" len="med"/>
          </a:ln>
        </p:spPr>
      </p:sp>
      <p:sp>
        <p:nvSpPr>
          <p:cNvPr id="20507" name="Text Box 51"/>
          <p:cNvSpPr txBox="1"/>
          <p:nvPr/>
        </p:nvSpPr>
        <p:spPr>
          <a:xfrm>
            <a:off x="212725" y="2487613"/>
            <a:ext cx="3497263" cy="2162175"/>
          </a:xfrm>
          <a:prstGeom prst="rect">
            <a:avLst/>
          </a:prstGeom>
          <a:noFill/>
          <a:ln w="9525">
            <a:noFill/>
          </a:ln>
        </p:spPr>
        <p:txBody>
          <a:bodyPr wrap="none">
            <a:spAutoFit/>
          </a:bodyPr>
          <a:p>
            <a:pPr lvl="0"/>
            <a:r>
              <a:rPr lang="en-US" altLang="x-none" b="1" dirty="0">
                <a:solidFill>
                  <a:srgbClr val="006600"/>
                </a:solidFill>
                <a:latin typeface="Arial" panose="020B0604020202020204" pitchFamily="34" charset="0"/>
                <a:ea typeface="宋体" panose="02010600030101010101" pitchFamily="2" charset="-122"/>
              </a:rPr>
              <a:t>Key:</a:t>
            </a:r>
            <a:endParaRPr lang="en-US" altLang="x-none" b="1" dirty="0">
              <a:solidFill>
                <a:srgbClr val="006600"/>
              </a:solidFill>
              <a:latin typeface="Arial" panose="020B0604020202020204" pitchFamily="34" charset="0"/>
              <a:ea typeface="宋体" panose="02010600030101010101" pitchFamily="2" charset="-122"/>
            </a:endParaRPr>
          </a:p>
          <a:p>
            <a:pPr lvl="0"/>
            <a:r>
              <a:rPr lang="en-US" altLang="x-none" b="1" dirty="0">
                <a:latin typeface="Arial" panose="020B0604020202020204" pitchFamily="34" charset="0"/>
                <a:ea typeface="宋体" panose="02010600030101010101" pitchFamily="2" charset="-122"/>
              </a:rPr>
              <a:t>   </a:t>
            </a:r>
            <a:r>
              <a:rPr lang="en-US" altLang="x-none" sz="2200" b="1" dirty="0">
                <a:latin typeface="Arial" panose="020B0604020202020204" pitchFamily="34" charset="0"/>
                <a:ea typeface="宋体" panose="02010600030101010101" pitchFamily="2" charset="-122"/>
              </a:rPr>
              <a:t>U - update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B - begin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C - commit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A - abort record</a:t>
            </a:r>
            <a:endParaRPr lang="en-US" altLang="x-none" sz="2200" b="1" dirty="0">
              <a:latin typeface="Arial" panose="020B0604020202020204" pitchFamily="34" charset="0"/>
              <a:ea typeface="宋体" panose="02010600030101010101" pitchFamily="2" charset="-122"/>
            </a:endParaRPr>
          </a:p>
          <a:p>
            <a:pPr lvl="0"/>
            <a:r>
              <a:rPr lang="en-US" altLang="x-none" sz="2200" b="1" dirty="0">
                <a:latin typeface="Arial" panose="020B0604020202020204" pitchFamily="34" charset="0"/>
                <a:ea typeface="宋体" panose="02010600030101010101" pitchFamily="2" charset="-122"/>
              </a:rPr>
              <a:t>   CK - checkpoint record</a:t>
            </a:r>
            <a:endParaRPr lang="en-US" altLang="x-none" sz="2200" b="1" dirty="0">
              <a:latin typeface="Arial" panose="020B0604020202020204" pitchFamily="34" charset="0"/>
              <a:ea typeface="宋体" panose="02010600030101010101" pitchFamily="2" charset="-122"/>
            </a:endParaRPr>
          </a:p>
        </p:txBody>
      </p:sp>
      <p:sp>
        <p:nvSpPr>
          <p:cNvPr id="20508" name="Line 52"/>
          <p:cNvSpPr/>
          <p:nvPr/>
        </p:nvSpPr>
        <p:spPr>
          <a:xfrm flipV="1">
            <a:off x="8077200" y="2519680"/>
            <a:ext cx="0" cy="381000"/>
          </a:xfrm>
          <a:prstGeom prst="line">
            <a:avLst/>
          </a:prstGeom>
          <a:ln w="9525" cap="flat" cmpd="sng">
            <a:solidFill>
              <a:schemeClr val="tx1"/>
            </a:solidFill>
            <a:prstDash val="solid"/>
            <a:headEnd type="none" w="med" len="med"/>
            <a:tailEnd type="triangle" w="med" len="med"/>
          </a:ln>
        </p:spPr>
      </p:sp>
      <p:sp>
        <p:nvSpPr>
          <p:cNvPr id="20509" name="Text Box 53"/>
          <p:cNvSpPr txBox="1"/>
          <p:nvPr/>
        </p:nvSpPr>
        <p:spPr>
          <a:xfrm>
            <a:off x="5742305" y="3595370"/>
            <a:ext cx="2938780" cy="832485"/>
          </a:xfrm>
          <a:prstGeom prst="rect">
            <a:avLst/>
          </a:prstGeom>
          <a:noFill/>
          <a:ln w="19050" cap="flat" cmpd="sng">
            <a:solidFill>
              <a:schemeClr val="accent2"/>
            </a:solidFill>
            <a:prstDash val="solid"/>
            <a:miter/>
            <a:headEnd type="none" w="med" len="med"/>
            <a:tailEnd type="none" w="med" len="med"/>
          </a:ln>
        </p:spPr>
        <p:txBody>
          <a:bodyPr wrap="square" lIns="90170" tIns="46990" rIns="90170" bIns="46990">
            <a:spAutoFit/>
          </a:bodyPr>
          <a:p>
            <a:pPr lvl="0"/>
            <a:r>
              <a:rPr lang="en-US" altLang="x-none" b="1" dirty="0">
                <a:solidFill>
                  <a:srgbClr val="000099"/>
                </a:solidFill>
                <a:latin typeface="Arial" panose="020B0604020202020204" pitchFamily="34" charset="0"/>
                <a:ea typeface="宋体" panose="02010600030101010101" pitchFamily="2" charset="-122"/>
              </a:rPr>
              <a:t>T</a:t>
            </a:r>
            <a:r>
              <a:rPr lang="en-US" altLang="x-none" b="1" baseline="-25000" dirty="0">
                <a:solidFill>
                  <a:srgbClr val="000099"/>
                </a:solidFill>
                <a:latin typeface="Arial" panose="020B0604020202020204" pitchFamily="34" charset="0"/>
                <a:ea typeface="宋体" panose="02010600030101010101" pitchFamily="2" charset="-122"/>
              </a:rPr>
              <a:t>1</a:t>
            </a:r>
            <a:r>
              <a:rPr lang="en-US" altLang="x-none" b="1" dirty="0">
                <a:solidFill>
                  <a:srgbClr val="000099"/>
                </a:solidFill>
                <a:latin typeface="Arial" panose="020B0604020202020204" pitchFamily="34" charset="0"/>
                <a:ea typeface="宋体" panose="02010600030101010101" pitchFamily="2" charset="-122"/>
              </a:rPr>
              <a:t>, T</a:t>
            </a:r>
            <a:r>
              <a:rPr lang="en-US" altLang="x-none" b="1" baseline="-25000" dirty="0">
                <a:solidFill>
                  <a:srgbClr val="000099"/>
                </a:solidFill>
                <a:latin typeface="Arial" panose="020B0604020202020204" pitchFamily="34" charset="0"/>
                <a:ea typeface="宋体" panose="02010600030101010101" pitchFamily="2" charset="-122"/>
              </a:rPr>
              <a:t>3</a:t>
            </a:r>
            <a:r>
              <a:rPr lang="en-US" altLang="x-none" b="1" dirty="0">
                <a:solidFill>
                  <a:srgbClr val="000099"/>
                </a:solidFill>
                <a:latin typeface="Arial" panose="020B0604020202020204" pitchFamily="34" charset="0"/>
                <a:ea typeface="宋体" panose="02010600030101010101" pitchFamily="2" charset="-122"/>
              </a:rPr>
              <a:t> and T</a:t>
            </a:r>
            <a:r>
              <a:rPr lang="en-US" altLang="x-none" b="1" baseline="-25000" dirty="0">
                <a:solidFill>
                  <a:srgbClr val="000099"/>
                </a:solidFill>
                <a:latin typeface="Arial" panose="020B0604020202020204" pitchFamily="34" charset="0"/>
                <a:ea typeface="宋体" panose="02010600030101010101" pitchFamily="2" charset="-122"/>
              </a:rPr>
              <a:t>6</a:t>
            </a:r>
            <a:r>
              <a:rPr lang="en-US" altLang="x-none" b="1" dirty="0">
                <a:solidFill>
                  <a:srgbClr val="000099"/>
                </a:solidFill>
                <a:latin typeface="Arial" panose="020B0604020202020204" pitchFamily="34" charset="0"/>
                <a:ea typeface="宋体" panose="02010600030101010101" pitchFamily="2" charset="-122"/>
              </a:rPr>
              <a:t> active </a:t>
            </a:r>
            <a:r>
              <a:rPr lang="en-US" altLang="x-none" b="1" dirty="0">
                <a:latin typeface="Arial" panose="020B0604020202020204" pitchFamily="34" charset="0"/>
                <a:ea typeface="宋体" panose="02010600030101010101" pitchFamily="2" charset="-122"/>
              </a:rPr>
              <a:t>at time of crash</a:t>
            </a:r>
            <a:endParaRPr lang="en-US" altLang="x-none" b="1" dirty="0">
              <a:latin typeface="Arial" panose="020B0604020202020204" pitchFamily="34" charset="0"/>
              <a:ea typeface="宋体" panose="02010600030101010101" pitchFamily="2" charset="-122"/>
            </a:endParaRPr>
          </a:p>
        </p:txBody>
      </p:sp>
      <p:sp>
        <p:nvSpPr>
          <p:cNvPr id="2" name="文本框 1"/>
          <p:cNvSpPr txBox="1"/>
          <p:nvPr/>
        </p:nvSpPr>
        <p:spPr>
          <a:xfrm>
            <a:off x="472440" y="4899025"/>
            <a:ext cx="8290560" cy="1645285"/>
          </a:xfrm>
          <a:prstGeom prst="rect">
            <a:avLst/>
          </a:prstGeom>
          <a:noFill/>
        </p:spPr>
        <p:txBody>
          <a:bodyPr wrap="square" rtlCol="0">
            <a:spAutoFit/>
          </a:bodyPr>
          <a:p>
            <a:pPr marL="457200" indent="-457200">
              <a:buFont typeface="+mj-ea"/>
              <a:buAutoNum type="circleNumDbPlain"/>
            </a:pPr>
            <a:r>
              <a:rPr lang="zh-CN" altLang="en-US" b="1">
                <a:solidFill>
                  <a:srgbClr val="CC0000"/>
                </a:solidFill>
                <a:ea typeface="宋体" panose="02010600030101010101" pitchFamily="2" charset="-122"/>
              </a:rPr>
              <a:t>只需要</a:t>
            </a:r>
            <a:r>
              <a:rPr lang="zh-CN" altLang="en-US" b="1">
                <a:solidFill>
                  <a:srgbClr val="CC0000"/>
                </a:solidFill>
                <a:ea typeface="宋体" panose="02010600030101010101" pitchFamily="2" charset="-122"/>
                <a:sym typeface="+mn-ea"/>
              </a:rPr>
              <a:t>针对那些没有结束标志</a:t>
            </a:r>
            <a:r>
              <a:rPr lang="en-US" altLang="zh-CN" b="1">
                <a:solidFill>
                  <a:srgbClr val="CC0000"/>
                </a:solidFill>
                <a:ea typeface="宋体" panose="02010600030101010101" pitchFamily="2" charset="-122"/>
                <a:sym typeface="+mn-ea"/>
              </a:rPr>
              <a:t>(commit record or abort record)</a:t>
            </a:r>
            <a:r>
              <a:rPr lang="zh-CN" altLang="en-US" b="1">
                <a:solidFill>
                  <a:srgbClr val="CC0000"/>
                </a:solidFill>
                <a:ea typeface="宋体" panose="02010600030101010101" pitchFamily="2" charset="-122"/>
                <a:sym typeface="+mn-ea"/>
              </a:rPr>
              <a:t>的事务进行恢复</a:t>
            </a:r>
            <a:r>
              <a:rPr lang="en-US" altLang="zh-CN" b="1">
                <a:solidFill>
                  <a:srgbClr val="CC0000"/>
                </a:solidFill>
                <a:ea typeface="宋体" panose="02010600030101010101" pitchFamily="2" charset="-122"/>
                <a:sym typeface="+mn-ea"/>
              </a:rPr>
              <a:t>(abort procedure)</a:t>
            </a:r>
            <a:r>
              <a:rPr lang="zh-CN" altLang="en-US" b="1">
                <a:solidFill>
                  <a:srgbClr val="CC0000"/>
                </a:solidFill>
                <a:ea typeface="宋体" panose="02010600030101010101" pitchFamily="2" charset="-122"/>
                <a:sym typeface="+mn-ea"/>
              </a:rPr>
              <a:t>，</a:t>
            </a:r>
            <a:r>
              <a:rPr lang="en-US" altLang="zh-CN" b="1">
                <a:solidFill>
                  <a:srgbClr val="CC0000"/>
                </a:solidFill>
                <a:ea typeface="宋体" panose="02010600030101010101" pitchFamily="2" charset="-122"/>
                <a:sym typeface="+mn-ea"/>
              </a:rPr>
              <a:t>WHY?</a:t>
            </a:r>
            <a:endParaRPr lang="en-US" altLang="zh-CN" b="1">
              <a:solidFill>
                <a:srgbClr val="CC0000"/>
              </a:solidFill>
              <a:ea typeface="宋体" panose="02010600030101010101" pitchFamily="2" charset="-122"/>
              <a:sym typeface="+mn-ea"/>
            </a:endParaRPr>
          </a:p>
          <a:p>
            <a:pPr marL="457200" indent="-457200">
              <a:lnSpc>
                <a:spcPct val="100000"/>
              </a:lnSpc>
              <a:spcBef>
                <a:spcPts val="600"/>
              </a:spcBef>
              <a:spcAft>
                <a:spcPts val="0"/>
              </a:spcAft>
              <a:buFont typeface="+mj-ea"/>
              <a:buAutoNum type="circleNumDbPlain"/>
            </a:pPr>
            <a:r>
              <a:rPr lang="zh-CN" altLang="en-US" b="1">
                <a:solidFill>
                  <a:srgbClr val="CC0000"/>
                </a:solidFill>
                <a:ea typeface="宋体" panose="02010600030101010101" pitchFamily="2" charset="-122"/>
                <a:sym typeface="+mn-ea"/>
              </a:rPr>
              <a:t>逆向扫描到检查点</a:t>
            </a:r>
            <a:r>
              <a:rPr lang="en-US" altLang="zh-CN" b="1">
                <a:solidFill>
                  <a:srgbClr val="CC0000"/>
                </a:solidFill>
                <a:ea typeface="宋体" panose="02010600030101010101" pitchFamily="2" charset="-122"/>
                <a:sym typeface="+mn-ea"/>
              </a:rPr>
              <a:t>CK</a:t>
            </a:r>
            <a:r>
              <a:rPr lang="zh-CN" altLang="en-US" b="1">
                <a:solidFill>
                  <a:srgbClr val="CC0000"/>
                </a:solidFill>
                <a:ea typeface="宋体" panose="02010600030101010101" pitchFamily="2" charset="-122"/>
                <a:sym typeface="+mn-ea"/>
              </a:rPr>
              <a:t>时，可以确认在系统崩溃时，只有</a:t>
            </a:r>
            <a:r>
              <a:rPr lang="en-US" altLang="zh-CN" b="1">
                <a:solidFill>
                  <a:srgbClr val="CC0000"/>
                </a:solidFill>
                <a:ea typeface="宋体" panose="02010600030101010101" pitchFamily="2" charset="-122"/>
                <a:sym typeface="+mn-ea"/>
              </a:rPr>
              <a:t>T</a:t>
            </a:r>
            <a:r>
              <a:rPr lang="en-US" altLang="zh-CN" b="1" baseline="-25000">
                <a:solidFill>
                  <a:srgbClr val="CC0000"/>
                </a:solidFill>
                <a:ea typeface="宋体" panose="02010600030101010101" pitchFamily="2" charset="-122"/>
                <a:sym typeface="+mn-ea"/>
              </a:rPr>
              <a:t>1</a:t>
            </a:r>
            <a:r>
              <a:rPr lang="zh-CN" altLang="en-US" b="1">
                <a:solidFill>
                  <a:srgbClr val="CC0000"/>
                </a:solidFill>
                <a:ea typeface="宋体" panose="02010600030101010101" pitchFamily="2" charset="-122"/>
                <a:sym typeface="+mn-ea"/>
              </a:rPr>
              <a:t>，</a:t>
            </a:r>
            <a:r>
              <a:rPr lang="en-US" altLang="zh-CN" b="1">
                <a:solidFill>
                  <a:srgbClr val="CC0000"/>
                </a:solidFill>
                <a:ea typeface="宋体" panose="02010600030101010101" pitchFamily="2" charset="-122"/>
                <a:sym typeface="+mn-ea"/>
              </a:rPr>
              <a:t>T</a:t>
            </a:r>
            <a:r>
              <a:rPr lang="en-US" altLang="zh-CN" b="1" baseline="-25000">
                <a:solidFill>
                  <a:srgbClr val="CC0000"/>
                </a:solidFill>
                <a:ea typeface="宋体" panose="02010600030101010101" pitchFamily="2" charset="-122"/>
                <a:sym typeface="+mn-ea"/>
              </a:rPr>
              <a:t>3</a:t>
            </a:r>
            <a:r>
              <a:rPr lang="zh-CN" altLang="en-US" b="1">
                <a:solidFill>
                  <a:srgbClr val="CC0000"/>
                </a:solidFill>
                <a:ea typeface="宋体" panose="02010600030101010101" pitchFamily="2" charset="-122"/>
                <a:sym typeface="+mn-ea"/>
              </a:rPr>
              <a:t>和</a:t>
            </a:r>
            <a:r>
              <a:rPr lang="en-US" altLang="zh-CN" b="1">
                <a:solidFill>
                  <a:srgbClr val="CC0000"/>
                </a:solidFill>
                <a:ea typeface="宋体" panose="02010600030101010101" pitchFamily="2" charset="-122"/>
                <a:sym typeface="+mn-ea"/>
              </a:rPr>
              <a:t>T</a:t>
            </a:r>
            <a:r>
              <a:rPr lang="en-US" altLang="zh-CN" b="1" baseline="-25000">
                <a:solidFill>
                  <a:srgbClr val="CC0000"/>
                </a:solidFill>
                <a:ea typeface="宋体" panose="02010600030101010101" pitchFamily="2" charset="-122"/>
                <a:sym typeface="+mn-ea"/>
              </a:rPr>
              <a:t>6</a:t>
            </a:r>
            <a:r>
              <a:rPr lang="zh-CN" altLang="en-US" b="1">
                <a:solidFill>
                  <a:srgbClr val="CC0000"/>
                </a:solidFill>
                <a:ea typeface="宋体" panose="02010600030101010101" pitchFamily="2" charset="-122"/>
                <a:sym typeface="+mn-ea"/>
              </a:rPr>
              <a:t>是</a:t>
            </a:r>
            <a:r>
              <a:rPr lang="en-US" altLang="zh-CN" b="1">
                <a:solidFill>
                  <a:srgbClr val="CC0000"/>
                </a:solidFill>
                <a:ea typeface="宋体" panose="02010600030101010101" pitchFamily="2" charset="-122"/>
                <a:sym typeface="+mn-ea"/>
              </a:rPr>
              <a:t>active</a:t>
            </a:r>
            <a:r>
              <a:rPr lang="zh-CN" altLang="en-US" b="1">
                <a:solidFill>
                  <a:srgbClr val="CC0000"/>
                </a:solidFill>
                <a:ea typeface="宋体" panose="02010600030101010101" pitchFamily="2" charset="-122"/>
                <a:sym typeface="+mn-ea"/>
              </a:rPr>
              <a:t>，</a:t>
            </a:r>
            <a:r>
              <a:rPr lang="en-US" altLang="zh-CN" b="1">
                <a:solidFill>
                  <a:srgbClr val="CC0000"/>
                </a:solidFill>
                <a:ea typeface="宋体" panose="02010600030101010101" pitchFamily="2" charset="-122"/>
                <a:sym typeface="+mn-ea"/>
              </a:rPr>
              <a:t>WHY</a:t>
            </a:r>
            <a:r>
              <a:rPr lang="zh-CN" altLang="en-US" b="1">
                <a:solidFill>
                  <a:srgbClr val="CC0000"/>
                </a:solidFill>
                <a:ea typeface="宋体" panose="02010600030101010101" pitchFamily="2" charset="-122"/>
                <a:sym typeface="+mn-ea"/>
              </a:rPr>
              <a:t>？</a:t>
            </a:r>
            <a:endParaRPr lang="zh-CN" altLang="en-US" b="1">
              <a:solidFill>
                <a:srgbClr val="CC0000"/>
              </a:solidFill>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09"/>
                                        </p:tgtEl>
                                        <p:attrNameLst>
                                          <p:attrName>style.visibility</p:attrName>
                                        </p:attrNameLst>
                                      </p:cBhvr>
                                      <p:to>
                                        <p:strVal val="visible"/>
                                      </p:to>
                                    </p:set>
                                    <p:animEffect transition="in" filter="blinds(horizontal)">
                                      <p:cBhvr>
                                        <p:cTn id="7" dur="500"/>
                                        <p:tgtEl>
                                          <p:spTgt spid="2050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9" grpId="0" bldLvl="0" animBg="1"/>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6553200" y="6248400"/>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6" name="Rectangle 3"/>
          <p:cNvSpPr>
            <a:spLocks noGrp="1"/>
          </p:cNvSpPr>
          <p:nvPr>
            <p:ph type="body"/>
          </p:nvPr>
        </p:nvSpPr>
        <p:spPr>
          <a:xfrm>
            <a:off x="685800" y="1371600"/>
            <a:ext cx="7772400" cy="4953000"/>
          </a:xfrm>
        </p:spPr>
        <p:txBody>
          <a:bodyPr wrap="square" anchor="t"/>
          <a:p>
            <a:pPr lvl="0"/>
            <a:r>
              <a:rPr lang="en-US" altLang="zh-CN" sz="2800" b="1">
                <a:solidFill>
                  <a:srgbClr val="2D2DB9"/>
                </a:solidFill>
                <a:latin typeface="Arial" panose="020B0604020202020204" pitchFamily="34" charset="0"/>
                <a:ea typeface="宋体" panose="02010600030101010101" pitchFamily="2" charset="-122"/>
              </a:rPr>
              <a:t>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Transaction Abort Using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Crash Recovery Using 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Write-Ahead Log</a:t>
            </a:r>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Log Page &amp; Buffering</a:t>
            </a:r>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Database Page &amp; Cache</a:t>
            </a:r>
            <a:endParaRPr lang="en-US" altLang="zh-CN" sz="2800" b="1">
              <a:solidFill>
                <a:srgbClr val="FF0000"/>
              </a:solidFill>
              <a:latin typeface="Arial" panose="020B0604020202020204" pitchFamily="34" charset="0"/>
              <a:ea typeface="宋体" panose="02010600030101010101" pitchFamily="2" charset="-122"/>
            </a:endParaRPr>
          </a:p>
          <a:p>
            <a:pPr lvl="0"/>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Forced &amp; Unforced Write</a:t>
            </a:r>
            <a:endParaRPr lang="en-US" altLang="zh-CN" sz="2800" b="1">
              <a:solidFill>
                <a:schemeClr val="accent2"/>
              </a:solidFill>
              <a:latin typeface="Arial" panose="020B0604020202020204" pitchFamily="34" charset="0"/>
              <a:ea typeface="宋体" panose="02010600030101010101" pitchFamily="2" charset="-122"/>
            </a:endParaRPr>
          </a:p>
        </p:txBody>
      </p:sp>
      <p:sp>
        <p:nvSpPr>
          <p:cNvPr id="21507" name="TextBox 1"/>
          <p:cNvSpPr txBox="1"/>
          <p:nvPr/>
        </p:nvSpPr>
        <p:spPr>
          <a:xfrm>
            <a:off x="2057400" y="457200"/>
            <a:ext cx="4953000" cy="584200"/>
          </a:xfrm>
          <a:prstGeom prst="rect">
            <a:avLst/>
          </a:prstGeom>
          <a:noFill/>
          <a:ln w="9525">
            <a:noFill/>
          </a:ln>
        </p:spPr>
        <p:txBody>
          <a:bodyPr anchor="t">
            <a:spAutoFit/>
          </a:bodyPr>
          <a:p>
            <a:pPr lvl="0" eaLnBrk="0" hangingPunct="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1507" name="Rectangle 2"/>
          <p:cNvSpPr>
            <a:spLocks noGrp="1"/>
          </p:cNvSpPr>
          <p:nvPr>
            <p:ph type="title"/>
          </p:nvPr>
        </p:nvSpPr>
        <p:spPr>
          <a:xfrm>
            <a:off x="685800" y="76200"/>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Write-Ahead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1508" name="Rectangle 3"/>
          <p:cNvSpPr>
            <a:spLocks noGrp="1"/>
          </p:cNvSpPr>
          <p:nvPr>
            <p:ph type="body"/>
          </p:nvPr>
        </p:nvSpPr>
        <p:spPr>
          <a:xfrm>
            <a:off x="457200" y="1143000"/>
            <a:ext cx="8229600" cy="1524000"/>
          </a:xfrm>
        </p:spPr>
        <p:txBody>
          <a:bodyPr vert="horz" wrap="square" anchor="t"/>
          <a:p>
            <a:pPr lvl="0"/>
            <a:r>
              <a:rPr lang="en-US" altLang="x-none" sz="2600" b="1" dirty="0">
                <a:solidFill>
                  <a:srgbClr val="0000CC"/>
                </a:solidFill>
                <a:latin typeface="Arial" panose="020B0604020202020204" pitchFamily="34" charset="0"/>
                <a:ea typeface="宋体" panose="02010600030101010101" pitchFamily="2" charset="-122"/>
              </a:rPr>
              <a:t>When </a:t>
            </a:r>
            <a:r>
              <a:rPr lang="en-US" altLang="x-none" sz="2600" b="1" i="1" dirty="0">
                <a:solidFill>
                  <a:srgbClr val="0000CC"/>
                </a:solidFill>
                <a:latin typeface="Arial" panose="020B0604020202020204" pitchFamily="34" charset="0"/>
                <a:ea typeface="宋体" panose="02010600030101010101" pitchFamily="2" charset="-122"/>
              </a:rPr>
              <a:t>x</a:t>
            </a:r>
            <a:r>
              <a:rPr lang="en-US" altLang="x-none" sz="2600" b="1" dirty="0">
                <a:solidFill>
                  <a:srgbClr val="0000CC"/>
                </a:solidFill>
                <a:latin typeface="Arial" panose="020B0604020202020204" pitchFamily="34" charset="0"/>
                <a:ea typeface="宋体" panose="02010600030101010101" pitchFamily="2" charset="-122"/>
              </a:rPr>
              <a:t> is updated</a:t>
            </a:r>
            <a:r>
              <a:rPr lang="en-US" altLang="x-none" sz="2600" b="1" dirty="0">
                <a:solidFill>
                  <a:srgbClr val="006600"/>
                </a:solidFill>
                <a:latin typeface="Arial" panose="020B0604020202020204" pitchFamily="34" charset="0"/>
                <a:ea typeface="宋体" panose="02010600030101010101" pitchFamily="2" charset="-122"/>
              </a:rPr>
              <a:t> </a:t>
            </a:r>
            <a:r>
              <a:rPr lang="en-US" altLang="x-none" sz="2600" b="1" dirty="0">
                <a:solidFill>
                  <a:srgbClr val="FF0000"/>
                </a:solidFill>
                <a:latin typeface="Arial" panose="020B0604020202020204" pitchFamily="34" charset="0"/>
                <a:ea typeface="宋体" panose="02010600030101010101" pitchFamily="2" charset="-122"/>
              </a:rPr>
              <a:t>two writes</a:t>
            </a:r>
            <a:r>
              <a:rPr lang="en-US" altLang="x-none" sz="2600" b="1" dirty="0">
                <a:solidFill>
                  <a:srgbClr val="006600"/>
                </a:solidFill>
                <a:latin typeface="Arial" panose="020B0604020202020204" pitchFamily="34" charset="0"/>
                <a:ea typeface="宋体" panose="02010600030101010101" pitchFamily="2" charset="-122"/>
              </a:rPr>
              <a:t> </a:t>
            </a:r>
            <a:r>
              <a:rPr lang="en-US" altLang="x-none" sz="2600" b="1" dirty="0">
                <a:solidFill>
                  <a:srgbClr val="0000CC"/>
                </a:solidFill>
                <a:latin typeface="Arial" panose="020B0604020202020204" pitchFamily="34" charset="0"/>
                <a:ea typeface="宋体" panose="02010600030101010101" pitchFamily="2" charset="-122"/>
              </a:rPr>
              <a:t>must occur:</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CC0000"/>
                </a:solidFill>
                <a:latin typeface="Arial" panose="020B0604020202020204" pitchFamily="34" charset="0"/>
                <a:ea typeface="宋体" panose="02010600030101010101" pitchFamily="2" charset="-122"/>
              </a:rPr>
              <a:t>update </a:t>
            </a:r>
            <a:r>
              <a:rPr lang="en-US" altLang="x-none" sz="2400" b="1" i="1" dirty="0">
                <a:latin typeface="Arial" panose="020B0604020202020204" pitchFamily="34" charset="0"/>
                <a:ea typeface="宋体" panose="02010600030101010101" pitchFamily="2" charset="-122"/>
              </a:rPr>
              <a:t>x </a:t>
            </a:r>
            <a:r>
              <a:rPr lang="en-US" altLang="x-none" sz="2400" b="1" dirty="0">
                <a:latin typeface="Arial" panose="020B0604020202020204" pitchFamily="34" charset="0"/>
                <a:ea typeface="宋体" panose="02010600030101010101" pitchFamily="2" charset="-122"/>
              </a:rPr>
              <a:t>in database, </a:t>
            </a:r>
            <a:r>
              <a:rPr lang="en-US" altLang="x-none" sz="2400" b="1" dirty="0">
                <a:solidFill>
                  <a:srgbClr val="CC0000"/>
                </a:solidFill>
                <a:latin typeface="Arial" panose="020B0604020202020204" pitchFamily="34" charset="0"/>
                <a:ea typeface="宋体" panose="02010600030101010101" pitchFamily="2" charset="-122"/>
              </a:rPr>
              <a:t>append </a:t>
            </a:r>
            <a:r>
              <a:rPr lang="en-US" altLang="x-none" sz="2400" b="1" dirty="0">
                <a:latin typeface="Arial" panose="020B0604020202020204" pitchFamily="34" charset="0"/>
                <a:ea typeface="宋体" panose="02010600030101010101" pitchFamily="2" charset="-122"/>
              </a:rPr>
              <a:t>of update log record</a:t>
            </a:r>
            <a:endParaRPr lang="en-US" altLang="x-none" sz="2400" b="1" dirty="0">
              <a:latin typeface="Arial" panose="020B0604020202020204" pitchFamily="34" charset="0"/>
              <a:ea typeface="宋体" panose="02010600030101010101" pitchFamily="2" charset="-122"/>
            </a:endParaRPr>
          </a:p>
          <a:p>
            <a:pPr lvl="1"/>
            <a:r>
              <a:rPr lang="en-US" altLang="x-none" sz="2400" b="1" dirty="0">
                <a:latin typeface="Arial" panose="020B0604020202020204" pitchFamily="34" charset="0"/>
                <a:ea typeface="宋体" panose="02010600030101010101" pitchFamily="2" charset="-122"/>
              </a:rPr>
              <a:t>which goes</a:t>
            </a:r>
            <a:r>
              <a:rPr lang="en-US" altLang="x-none" sz="2400" b="1" dirty="0">
                <a:solidFill>
                  <a:srgbClr val="000099"/>
                </a:solidFill>
                <a:latin typeface="Arial" panose="020B0604020202020204" pitchFamily="34" charset="0"/>
                <a:ea typeface="宋体" panose="02010600030101010101" pitchFamily="2" charset="-122"/>
              </a:rPr>
              <a:t> first</a:t>
            </a:r>
            <a:r>
              <a:rPr lang="en-US" altLang="x-none" sz="2400" b="1" dirty="0">
                <a:latin typeface="Arial" panose="020B0604020202020204" pitchFamily="34" charset="0"/>
                <a:ea typeface="宋体" panose="02010600030101010101" pitchFamily="2" charset="-122"/>
              </a:rPr>
              <a:t>?</a:t>
            </a:r>
            <a:endParaRPr lang="en-US" altLang="x-none" sz="2400" b="1" dirty="0">
              <a:latin typeface="Arial" panose="020B0604020202020204" pitchFamily="34" charset="0"/>
              <a:ea typeface="宋体" panose="02010600030101010101" pitchFamily="2" charset="-122"/>
            </a:endParaRPr>
          </a:p>
        </p:txBody>
      </p:sp>
      <p:sp>
        <p:nvSpPr>
          <p:cNvPr id="21509" name="Text Box 4"/>
          <p:cNvSpPr txBox="1"/>
          <p:nvPr/>
        </p:nvSpPr>
        <p:spPr>
          <a:xfrm>
            <a:off x="685800" y="2817813"/>
            <a:ext cx="7409180" cy="460375"/>
          </a:xfrm>
          <a:prstGeom prst="rect">
            <a:avLst/>
          </a:prstGeom>
          <a:noFill/>
          <a:ln w="9525">
            <a:solidFill>
              <a:schemeClr val="accent1"/>
            </a:solidFill>
          </a:ln>
        </p:spPr>
        <p:txBody>
          <a:bodyPr wrap="none">
            <a:spAutoFit/>
          </a:bodyPr>
          <a:p>
            <a:pPr lvl="0"/>
            <a:r>
              <a:rPr lang="en-US" altLang="x-none" b="1" dirty="0">
                <a:latin typeface="Arial" panose="020B0604020202020204" pitchFamily="34" charset="0"/>
                <a:ea typeface="宋体" panose="02010600030101010101" pitchFamily="2" charset="-122"/>
              </a:rPr>
              <a:t>…………………..</a:t>
            </a:r>
            <a:r>
              <a:rPr lang="en-US" altLang="x-none" sz="2200" b="1" dirty="0">
                <a:latin typeface="Arial" panose="020B0604020202020204" pitchFamily="34" charset="0"/>
                <a:ea typeface="宋体" panose="02010600030101010101" pitchFamily="2" charset="-122"/>
              </a:rPr>
              <a:t>update </a:t>
            </a:r>
            <a:r>
              <a:rPr lang="en-US" altLang="x-none" sz="2200" b="1" i="1" dirty="0">
                <a:latin typeface="Arial" panose="020B0604020202020204" pitchFamily="34" charset="0"/>
                <a:ea typeface="宋体" panose="02010600030101010101" pitchFamily="2" charset="-122"/>
              </a:rPr>
              <a:t>x</a:t>
            </a:r>
            <a:r>
              <a:rPr lang="en-US" altLang="x-none" sz="2200" b="1" dirty="0">
                <a:latin typeface="Arial" panose="020B0604020202020204" pitchFamily="34" charset="0"/>
                <a:ea typeface="宋体" panose="02010600030101010101" pitchFamily="2" charset="-122"/>
              </a:rPr>
              <a:t>;  append to log</a:t>
            </a:r>
            <a:r>
              <a:rPr lang="en-US" altLang="x-none"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p:txBody>
      </p:sp>
      <p:sp>
        <p:nvSpPr>
          <p:cNvPr id="21513" name="Text Box 15"/>
          <p:cNvSpPr txBox="1"/>
          <p:nvPr/>
        </p:nvSpPr>
        <p:spPr>
          <a:xfrm>
            <a:off x="685800" y="4596448"/>
            <a:ext cx="7713980" cy="460375"/>
          </a:xfrm>
          <a:prstGeom prst="rect">
            <a:avLst/>
          </a:prstGeom>
          <a:noFill/>
          <a:ln w="9525">
            <a:solidFill>
              <a:schemeClr val="accent1"/>
            </a:solidFill>
          </a:ln>
        </p:spPr>
        <p:txBody>
          <a:bodyPr wrap="none">
            <a:spAutoFit/>
          </a:bodyPr>
          <a:p>
            <a:pPr lvl="0"/>
            <a:r>
              <a:rPr lang="en-US" altLang="x-none" b="1" dirty="0">
                <a:solidFill>
                  <a:srgbClr val="000099"/>
                </a:solidFill>
                <a:latin typeface="Arial" panose="020B0604020202020204" pitchFamily="34" charset="0"/>
                <a:ea typeface="宋体" panose="02010600030101010101" pitchFamily="2" charset="-122"/>
              </a:rPr>
              <a:t>………………..</a:t>
            </a:r>
            <a:r>
              <a:rPr lang="en-US" altLang="x-none" sz="2200" b="1" dirty="0">
                <a:solidFill>
                  <a:srgbClr val="000099"/>
                </a:solidFill>
                <a:latin typeface="Arial" panose="020B0604020202020204" pitchFamily="34" charset="0"/>
                <a:ea typeface="宋体" panose="02010600030101010101" pitchFamily="2" charset="-122"/>
              </a:rPr>
              <a:t>append to log;  update </a:t>
            </a:r>
            <a:r>
              <a:rPr lang="en-US" altLang="x-none" sz="2200" b="1" i="1" dirty="0">
                <a:solidFill>
                  <a:srgbClr val="000099"/>
                </a:solidFill>
                <a:latin typeface="Arial" panose="020B0604020202020204" pitchFamily="34" charset="0"/>
                <a:ea typeface="宋体" panose="02010600030101010101" pitchFamily="2" charset="-122"/>
              </a:rPr>
              <a:t>x</a:t>
            </a:r>
            <a:r>
              <a:rPr lang="en-US" altLang="x-none" b="1" dirty="0">
                <a:solidFill>
                  <a:srgbClr val="000099"/>
                </a:solidFill>
                <a:latin typeface="Arial" panose="020B0604020202020204" pitchFamily="34" charset="0"/>
                <a:ea typeface="宋体" panose="02010600030101010101" pitchFamily="2" charset="-122"/>
              </a:rPr>
              <a:t> ………………….</a:t>
            </a:r>
            <a:endParaRPr lang="en-US" altLang="x-none" sz="2000" b="1" dirty="0">
              <a:solidFill>
                <a:srgbClr val="000099"/>
              </a:solidFill>
              <a:latin typeface="Arial" panose="020B0604020202020204" pitchFamily="34" charset="0"/>
              <a:ea typeface="宋体" panose="02010600030101010101" pitchFamily="2" charset="-122"/>
            </a:endParaRPr>
          </a:p>
        </p:txBody>
      </p:sp>
      <p:grpSp>
        <p:nvGrpSpPr>
          <p:cNvPr id="5" name="组合 4"/>
          <p:cNvGrpSpPr/>
          <p:nvPr/>
        </p:nvGrpSpPr>
        <p:grpSpPr>
          <a:xfrm>
            <a:off x="3511550" y="3200400"/>
            <a:ext cx="906780" cy="542290"/>
            <a:chOff x="5530" y="5040"/>
            <a:chExt cx="1428" cy="854"/>
          </a:xfrm>
        </p:grpSpPr>
        <p:sp>
          <p:nvSpPr>
            <p:cNvPr id="21511" name="Line 7"/>
            <p:cNvSpPr/>
            <p:nvPr/>
          </p:nvSpPr>
          <p:spPr>
            <a:xfrm flipV="1">
              <a:off x="6958" y="5040"/>
              <a:ext cx="0" cy="720"/>
            </a:xfrm>
            <a:prstGeom prst="line">
              <a:avLst/>
            </a:prstGeom>
            <a:ln w="19050" cap="flat" cmpd="sng">
              <a:solidFill>
                <a:srgbClr val="FF0000"/>
              </a:solidFill>
              <a:prstDash val="solid"/>
              <a:headEnd type="none" w="med" len="med"/>
              <a:tailEnd type="triangle" w="med" len="med"/>
            </a:ln>
          </p:spPr>
        </p:sp>
        <p:sp>
          <p:nvSpPr>
            <p:cNvPr id="2" name="Text Box 4"/>
            <p:cNvSpPr txBox="1"/>
            <p:nvPr/>
          </p:nvSpPr>
          <p:spPr>
            <a:xfrm>
              <a:off x="5530" y="5266"/>
              <a:ext cx="1354" cy="628"/>
            </a:xfrm>
            <a:prstGeom prst="rect">
              <a:avLst/>
            </a:prstGeom>
            <a:noFill/>
            <a:ln w="9525">
              <a:noFill/>
            </a:ln>
          </p:spPr>
          <p:txBody>
            <a:bodyPr wrap="none">
              <a:spAutoFit/>
            </a:bodyPr>
            <a:p>
              <a:pPr lvl="0" algn="ctr"/>
              <a:r>
                <a:rPr lang="en-US" altLang="x-none" sz="2000" b="1" i="1" dirty="0">
                  <a:solidFill>
                    <a:srgbClr val="FF0000"/>
                  </a:solidFill>
                  <a:latin typeface="Arial" panose="020B0604020202020204" pitchFamily="34" charset="0"/>
                  <a:ea typeface="宋体" panose="02010600030101010101" pitchFamily="2" charset="-122"/>
                </a:rPr>
                <a:t>crash</a:t>
              </a:r>
              <a:endParaRPr lang="en-US" altLang="x-none" sz="2000" b="1" i="1" dirty="0">
                <a:solidFill>
                  <a:srgbClr val="FF0000"/>
                </a:solidFill>
                <a:latin typeface="Arial" panose="020B0604020202020204" pitchFamily="34" charset="0"/>
                <a:ea typeface="宋体" panose="02010600030101010101" pitchFamily="2" charset="-122"/>
              </a:endParaRPr>
            </a:p>
          </p:txBody>
        </p:sp>
      </p:grpSp>
      <p:grpSp>
        <p:nvGrpSpPr>
          <p:cNvPr id="7" name="组合 6"/>
          <p:cNvGrpSpPr/>
          <p:nvPr/>
        </p:nvGrpSpPr>
        <p:grpSpPr>
          <a:xfrm>
            <a:off x="2145665" y="3098165"/>
            <a:ext cx="5842635" cy="1043305"/>
            <a:chOff x="3379" y="4879"/>
            <a:chExt cx="9201" cy="1643"/>
          </a:xfrm>
        </p:grpSpPr>
        <p:sp>
          <p:nvSpPr>
            <p:cNvPr id="3" name="Text Box 4"/>
            <p:cNvSpPr txBox="1"/>
            <p:nvPr/>
          </p:nvSpPr>
          <p:spPr>
            <a:xfrm>
              <a:off x="3379" y="5894"/>
              <a:ext cx="8775" cy="628"/>
            </a:xfrm>
            <a:prstGeom prst="rect">
              <a:avLst/>
            </a:prstGeom>
            <a:noFill/>
            <a:ln w="9525">
              <a:noFill/>
            </a:ln>
          </p:spPr>
          <p:txBody>
            <a:bodyPr wrap="none">
              <a:spAutoFit/>
            </a:bodyPr>
            <a:p>
              <a:pPr lvl="0"/>
              <a:r>
                <a:rPr lang="en-US" altLang="x-none" sz="2000" b="1" dirty="0">
                  <a:latin typeface="Arial" panose="020B0604020202020204" pitchFamily="34" charset="0"/>
                  <a:ea typeface="宋体" panose="02010600030101010101" pitchFamily="2" charset="-122"/>
                </a:rPr>
                <a:t> (no before image in log, </a:t>
              </a:r>
              <a:r>
                <a:rPr lang="en-US" altLang="x-none" sz="2000" b="1" dirty="0">
                  <a:solidFill>
                    <a:srgbClr val="FF0000"/>
                  </a:solidFill>
                  <a:latin typeface="Arial" panose="020B0604020202020204" pitchFamily="34" charset="0"/>
                  <a:ea typeface="宋体" panose="02010600030101010101" pitchFamily="2" charset="-122"/>
                </a:rPr>
                <a:t>can't ROLLBACK </a:t>
              </a:r>
              <a:r>
                <a:rPr lang="en-US" altLang="x-none" sz="2000"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p:txBody>
        </p:sp>
        <p:cxnSp>
          <p:nvCxnSpPr>
            <p:cNvPr id="6" name="直接连接符 5"/>
            <p:cNvCxnSpPr/>
            <p:nvPr/>
          </p:nvCxnSpPr>
          <p:spPr>
            <a:xfrm flipV="1">
              <a:off x="7035" y="4879"/>
              <a:ext cx="5545" cy="9"/>
            </a:xfrm>
            <a:prstGeom prst="line">
              <a:avLst/>
            </a:prstGeom>
            <a:ln w="88900" cmpd="dbl">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687830" y="5023485"/>
            <a:ext cx="6581775" cy="1447800"/>
            <a:chOff x="2658" y="7911"/>
            <a:chExt cx="10365" cy="2280"/>
          </a:xfrm>
        </p:grpSpPr>
        <p:sp>
          <p:nvSpPr>
            <p:cNvPr id="8" name="Text Box 15"/>
            <p:cNvSpPr txBox="1"/>
            <p:nvPr/>
          </p:nvSpPr>
          <p:spPr>
            <a:xfrm>
              <a:off x="2658" y="8593"/>
              <a:ext cx="10365" cy="1598"/>
            </a:xfrm>
            <a:prstGeom prst="rect">
              <a:avLst/>
            </a:prstGeom>
            <a:noFill/>
            <a:ln w="9525">
              <a:noFill/>
            </a:ln>
          </p:spPr>
          <p:txBody>
            <a:bodyPr wrap="none">
              <a:spAutoFit/>
            </a:bodyPr>
            <a:p>
              <a:pPr lvl="0" algn="ctr">
                <a:lnSpc>
                  <a:spcPct val="150000"/>
                </a:lnSpc>
              </a:pPr>
              <a:r>
                <a:rPr lang="en-US" altLang="x-none" sz="2000" b="1" dirty="0">
                  <a:solidFill>
                    <a:srgbClr val="000099"/>
                  </a:solidFill>
                  <a:latin typeface="Arial" panose="020B0604020202020204" pitchFamily="34" charset="0"/>
                  <a:ea typeface="宋体" panose="02010600030101010101" pitchFamily="2" charset="-122"/>
                </a:rPr>
                <a:t>(if crash after append, can use before image to undo)</a:t>
              </a:r>
              <a:endParaRPr lang="en-US" altLang="x-none" sz="2000" b="1" dirty="0">
                <a:solidFill>
                  <a:srgbClr val="000099"/>
                </a:solidFill>
                <a:latin typeface="Arial" panose="020B0604020202020204" pitchFamily="34" charset="0"/>
                <a:ea typeface="宋体" panose="02010600030101010101" pitchFamily="2" charset="-122"/>
              </a:endParaRPr>
            </a:p>
            <a:p>
              <a:pPr lvl="0" algn="ctr">
                <a:lnSpc>
                  <a:spcPct val="150000"/>
                </a:lnSpc>
              </a:pPr>
              <a:r>
                <a:rPr lang="en-US" altLang="x-none" sz="2000" b="1" dirty="0">
                  <a:solidFill>
                    <a:srgbClr val="000099"/>
                  </a:solidFill>
                  <a:latin typeface="Arial" panose="020B0604020202020204" pitchFamily="34" charset="0"/>
                  <a:ea typeface="宋体" panose="02010600030101010101" pitchFamily="2" charset="-122"/>
                </a:rPr>
                <a:t>(if crash before update, it has no effect)</a:t>
              </a:r>
              <a:endParaRPr lang="en-US" altLang="x-none" sz="2000" b="1" dirty="0">
                <a:solidFill>
                  <a:srgbClr val="000099"/>
                </a:solidFill>
                <a:latin typeface="Arial" panose="020B0604020202020204" pitchFamily="34" charset="0"/>
                <a:ea typeface="宋体" panose="02010600030101010101" pitchFamily="2" charset="-122"/>
              </a:endParaRPr>
            </a:p>
          </p:txBody>
        </p:sp>
        <p:grpSp>
          <p:nvGrpSpPr>
            <p:cNvPr id="10" name="组合 9"/>
            <p:cNvGrpSpPr/>
            <p:nvPr/>
          </p:nvGrpSpPr>
          <p:grpSpPr>
            <a:xfrm>
              <a:off x="6087" y="7911"/>
              <a:ext cx="1471" cy="791"/>
              <a:chOff x="6087" y="7921"/>
              <a:chExt cx="1471" cy="791"/>
            </a:xfrm>
          </p:grpSpPr>
          <p:sp>
            <p:nvSpPr>
              <p:cNvPr id="21515" name="Line 17"/>
              <p:cNvSpPr/>
              <p:nvPr/>
            </p:nvSpPr>
            <p:spPr>
              <a:xfrm flipV="1">
                <a:off x="7558" y="7921"/>
                <a:ext cx="0" cy="600"/>
              </a:xfrm>
              <a:prstGeom prst="line">
                <a:avLst/>
              </a:prstGeom>
              <a:ln w="19050" cap="flat" cmpd="sng">
                <a:solidFill>
                  <a:srgbClr val="FF0000"/>
                </a:solidFill>
                <a:prstDash val="solid"/>
                <a:headEnd type="none" w="med" len="med"/>
                <a:tailEnd type="triangle" w="med" len="med"/>
              </a:ln>
            </p:spPr>
          </p:sp>
          <p:sp>
            <p:nvSpPr>
              <p:cNvPr id="9" name="Text Box 4"/>
              <p:cNvSpPr txBox="1"/>
              <p:nvPr/>
            </p:nvSpPr>
            <p:spPr>
              <a:xfrm>
                <a:off x="6087" y="8084"/>
                <a:ext cx="1354" cy="628"/>
              </a:xfrm>
              <a:prstGeom prst="rect">
                <a:avLst/>
              </a:prstGeom>
              <a:noFill/>
              <a:ln w="9525">
                <a:noFill/>
              </a:ln>
            </p:spPr>
            <p:txBody>
              <a:bodyPr wrap="none">
                <a:spAutoFit/>
              </a:bodyPr>
              <a:p>
                <a:pPr lvl="0" algn="ctr"/>
                <a:r>
                  <a:rPr lang="en-US" altLang="x-none" sz="2000" b="1" i="1" dirty="0">
                    <a:solidFill>
                      <a:srgbClr val="FF0000"/>
                    </a:solidFill>
                    <a:latin typeface="Arial" panose="020B0604020202020204" pitchFamily="34" charset="0"/>
                    <a:ea typeface="宋体" panose="02010600030101010101" pitchFamily="2" charset="-122"/>
                  </a:rPr>
                  <a:t>crash</a:t>
                </a:r>
                <a:endParaRPr lang="en-US" altLang="x-none" sz="2000" b="1" i="1" dirty="0">
                  <a:solidFill>
                    <a:srgbClr val="FF0000"/>
                  </a:solidFill>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5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ldLvl="0" animBg="1"/>
      <p:bldP spid="2151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2531" name="Rectangle 2"/>
          <p:cNvSpPr>
            <a:spLocks noGrp="1"/>
          </p:cNvSpPr>
          <p:nvPr>
            <p:ph type="title"/>
          </p:nvPr>
        </p:nvSpPr>
        <p:spPr>
          <a:xfrm>
            <a:off x="685800" y="381000"/>
            <a:ext cx="7772400" cy="1066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Write-Ahead Log: Performance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2532" name="Rectangle 3"/>
          <p:cNvSpPr>
            <a:spLocks noGrp="1"/>
          </p:cNvSpPr>
          <p:nvPr>
            <p:ph type="body"/>
          </p:nvPr>
        </p:nvSpPr>
        <p:spPr>
          <a:xfrm>
            <a:off x="610235" y="1731010"/>
            <a:ext cx="8187690" cy="491490"/>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1:</a:t>
            </a:r>
            <a:r>
              <a:rPr lang="en-US" altLang="x-none" sz="2600" b="1" dirty="0">
                <a:latin typeface="Arial" panose="020B0604020202020204" pitchFamily="34" charset="0"/>
                <a:ea typeface="宋体" panose="02010600030101010101" pitchFamily="2" charset="-122"/>
              </a:rPr>
              <a:t> two I/O ops for each database update</a:t>
            </a:r>
            <a:endParaRPr lang="en-US" altLang="x-none" sz="22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610235" y="2590800"/>
            <a:ext cx="8001000" cy="2891155"/>
          </a:xfrm>
          <a:prstGeom prst="rect">
            <a:avLst/>
          </a:prstGeom>
          <a:noFill/>
          <a:ln w="9525">
            <a:solidFill>
              <a:srgbClr val="000099"/>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log buffer in main memory</a:t>
            </a:r>
            <a:endParaRPr lang="en-US" altLang="x-none" sz="26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Extension of log</a:t>
            </a:r>
            <a:r>
              <a:rPr lang="en-US" altLang="x-none" sz="2400" b="1" dirty="0">
                <a:latin typeface="Arial" panose="020B0604020202020204" pitchFamily="34" charset="0"/>
                <a:ea typeface="宋体" panose="02010600030101010101" pitchFamily="2" charset="-122"/>
              </a:rPr>
              <a:t> on mass store</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Periodically flushed</a:t>
            </a:r>
            <a:r>
              <a:rPr lang="en-US" altLang="x-none" sz="2400" b="1" dirty="0">
                <a:latin typeface="Arial" panose="020B0604020202020204" pitchFamily="34" charset="0"/>
                <a:ea typeface="宋体" panose="02010600030101010101" pitchFamily="2" charset="-122"/>
              </a:rPr>
              <a:t> to mass store</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Flush cost pro-rated</a:t>
            </a:r>
            <a:r>
              <a:rPr lang="en-US" altLang="x-none" sz="2400" b="1" dirty="0">
                <a:latin typeface="Arial" panose="020B0604020202020204" pitchFamily="34" charset="0"/>
                <a:ea typeface="宋体" panose="02010600030101010101" pitchFamily="2" charset="-122"/>
              </a:rPr>
              <a:t> over multiple log appends</a:t>
            </a:r>
            <a:endParaRPr lang="en-US" altLang="x-none" sz="2400" b="1" dirty="0">
              <a:latin typeface="Arial" panose="020B0604020202020204" pitchFamily="34" charset="0"/>
              <a:ea typeface="宋体" panose="02010600030101010101" pitchFamily="2" charset="-122"/>
            </a:endParaRPr>
          </a:p>
          <a:p>
            <a:pPr lvl="2">
              <a:spcBef>
                <a:spcPct val="40000"/>
              </a:spcBef>
            </a:pPr>
            <a:r>
              <a:rPr lang="en-US" altLang="x-none" sz="2200" b="1" dirty="0">
                <a:latin typeface="Arial" panose="020B0604020202020204" pitchFamily="34" charset="0"/>
                <a:ea typeface="宋体" panose="02010600030101010101" pitchFamily="2" charset="-122"/>
              </a:rPr>
              <a:t>This effectively reduces the cost to one I/O operation for each database update</a:t>
            </a:r>
            <a:endParaRPr lang="en-US" altLang="x-none" sz="2200" b="1"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3555" name="Rectangle 2"/>
          <p:cNvSpPr>
            <a:spLocks noGrp="1"/>
          </p:cNvSpPr>
          <p:nvPr>
            <p:ph type="title"/>
          </p:nvPr>
        </p:nvSpPr>
        <p:spPr>
          <a:xfrm>
            <a:off x="685800" y="152400"/>
            <a:ext cx="79121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Performance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3556" name="Rectangle 3"/>
          <p:cNvSpPr>
            <a:spLocks noGrp="1"/>
          </p:cNvSpPr>
          <p:nvPr>
            <p:ph type="body"/>
          </p:nvPr>
        </p:nvSpPr>
        <p:spPr>
          <a:xfrm>
            <a:off x="152400" y="1295400"/>
            <a:ext cx="8839200" cy="491490"/>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2:</a:t>
            </a:r>
            <a:r>
              <a:rPr lang="en-US" altLang="x-none" sz="2600" b="1" dirty="0">
                <a:latin typeface="Arial" panose="020B0604020202020204" pitchFamily="34" charset="0"/>
                <a:ea typeface="宋体" panose="02010600030101010101" pitchFamily="2" charset="-122"/>
              </a:rPr>
              <a:t> one I/O operation for each DB update</a:t>
            </a:r>
            <a:endParaRPr lang="en-US" altLang="x-none" sz="24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152400" y="2178050"/>
            <a:ext cx="8839200" cy="3002280"/>
          </a:xfrm>
          <a:prstGeom prst="rect">
            <a:avLst/>
          </a:prstGeom>
          <a:noFill/>
          <a:ln w="9525">
            <a:solidFill>
              <a:srgbClr val="000099"/>
            </a:solid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database page cache in main memory</a:t>
            </a:r>
            <a:endParaRPr lang="en-US" altLang="x-none" sz="26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Page</a:t>
            </a:r>
            <a:r>
              <a:rPr lang="en-US" altLang="x-none" sz="2400" b="1" dirty="0">
                <a:latin typeface="Arial" panose="020B0604020202020204" pitchFamily="34" charset="0"/>
                <a:ea typeface="宋体" panose="02010600030101010101" pitchFamily="2" charset="-122"/>
              </a:rPr>
              <a:t> is unit of transfer</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Page containing requested item</a:t>
            </a:r>
            <a:r>
              <a:rPr lang="en-US" altLang="x-none" sz="2400" b="1" dirty="0">
                <a:latin typeface="Arial" panose="020B0604020202020204" pitchFamily="34" charset="0"/>
                <a:ea typeface="宋体" panose="02010600030101010101" pitchFamily="2" charset="-122"/>
              </a:rPr>
              <a:t> is brought to cache; then a copy of the item is transferred to application</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Retain page</a:t>
            </a:r>
            <a:r>
              <a:rPr lang="en-US" altLang="x-none" sz="2400" b="1" dirty="0">
                <a:latin typeface="Arial" panose="020B0604020202020204" pitchFamily="34" charset="0"/>
                <a:ea typeface="宋体" panose="02010600030101010101" pitchFamily="2" charset="-122"/>
              </a:rPr>
              <a:t> in cache for future use</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Check cache for requested item</a:t>
            </a:r>
            <a:r>
              <a:rPr lang="en-US" altLang="x-none" sz="2400" b="1" dirty="0">
                <a:latin typeface="Arial" panose="020B0604020202020204" pitchFamily="34" charset="0"/>
                <a:ea typeface="宋体" panose="02010600030101010101" pitchFamily="2" charset="-122"/>
              </a:rPr>
              <a:t> before doing I/O (I/O can be avoided)</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4"/>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4579" name="Rectangle 2"/>
          <p:cNvSpPr>
            <a:spLocks noGrp="1"/>
          </p:cNvSpPr>
          <p:nvPr>
            <p:ph type="title"/>
          </p:nvPr>
        </p:nvSpPr>
        <p:spPr>
          <a:xfrm>
            <a:off x="685800" y="631825"/>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Page and Log Buffering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4580" name="Rectangle 3"/>
          <p:cNvSpPr/>
          <p:nvPr/>
        </p:nvSpPr>
        <p:spPr>
          <a:xfrm>
            <a:off x="1676400" y="1828800"/>
            <a:ext cx="2819400" cy="2286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database</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(disk)</a:t>
            </a:r>
            <a:endParaRPr lang="en-US" altLang="x-none" b="1" dirty="0">
              <a:latin typeface="Arial" panose="020B0604020202020204" pitchFamily="34" charset="0"/>
              <a:ea typeface="宋体" panose="02010600030101010101" pitchFamily="2" charset="-122"/>
            </a:endParaRPr>
          </a:p>
        </p:txBody>
      </p:sp>
      <p:sp>
        <p:nvSpPr>
          <p:cNvPr id="24581" name="Rectangle 4"/>
          <p:cNvSpPr/>
          <p:nvPr/>
        </p:nvSpPr>
        <p:spPr>
          <a:xfrm>
            <a:off x="5181600" y="2667000"/>
            <a:ext cx="30480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log (disk)</a:t>
            </a:r>
            <a:endParaRPr lang="en-US" altLang="x-none" b="1" dirty="0">
              <a:latin typeface="Arial" panose="020B0604020202020204" pitchFamily="34" charset="0"/>
              <a:ea typeface="宋体" panose="02010600030101010101" pitchFamily="2" charset="-122"/>
            </a:endParaRPr>
          </a:p>
        </p:txBody>
      </p:sp>
      <p:sp>
        <p:nvSpPr>
          <p:cNvPr id="24582" name="Rectangle 7"/>
          <p:cNvSpPr/>
          <p:nvPr/>
        </p:nvSpPr>
        <p:spPr>
          <a:xfrm>
            <a:off x="2362200" y="4800600"/>
            <a:ext cx="12192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cache</a:t>
            </a:r>
            <a:endParaRPr lang="en-US" altLang="x-none" b="1" dirty="0">
              <a:latin typeface="Arial" panose="020B0604020202020204" pitchFamily="34" charset="0"/>
              <a:ea typeface="宋体" panose="02010600030101010101" pitchFamily="2" charset="-122"/>
            </a:endParaRPr>
          </a:p>
        </p:txBody>
      </p:sp>
      <p:sp>
        <p:nvSpPr>
          <p:cNvPr id="24583" name="Rectangle 8"/>
          <p:cNvSpPr/>
          <p:nvPr/>
        </p:nvSpPr>
        <p:spPr>
          <a:xfrm>
            <a:off x="5943600" y="5029200"/>
            <a:ext cx="16002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log buffer</a:t>
            </a:r>
            <a:endParaRPr lang="en-US" altLang="x-none" b="1" dirty="0">
              <a:latin typeface="Arial" panose="020B0604020202020204" pitchFamily="34" charset="0"/>
              <a:ea typeface="宋体" panose="02010600030101010101" pitchFamily="2" charset="-122"/>
            </a:endParaRPr>
          </a:p>
        </p:txBody>
      </p:sp>
      <p:sp>
        <p:nvSpPr>
          <p:cNvPr id="24584" name="Line 12"/>
          <p:cNvSpPr/>
          <p:nvPr/>
        </p:nvSpPr>
        <p:spPr>
          <a:xfrm>
            <a:off x="2971800" y="4114800"/>
            <a:ext cx="0" cy="685800"/>
          </a:xfrm>
          <a:prstGeom prst="line">
            <a:avLst/>
          </a:prstGeom>
          <a:ln w="9525" cap="flat" cmpd="sng">
            <a:solidFill>
              <a:schemeClr val="tx1"/>
            </a:solidFill>
            <a:prstDash val="solid"/>
            <a:headEnd type="triangle" w="med" len="med"/>
            <a:tailEnd type="triangle" w="med" len="med"/>
          </a:ln>
        </p:spPr>
      </p:sp>
      <p:sp>
        <p:nvSpPr>
          <p:cNvPr id="24585" name="Line 13"/>
          <p:cNvSpPr/>
          <p:nvPr/>
        </p:nvSpPr>
        <p:spPr>
          <a:xfrm>
            <a:off x="1447800" y="1828800"/>
            <a:ext cx="0" cy="2362200"/>
          </a:xfrm>
          <a:prstGeom prst="line">
            <a:avLst/>
          </a:prstGeom>
          <a:ln w="9525" cap="flat" cmpd="sng">
            <a:solidFill>
              <a:schemeClr val="tx1"/>
            </a:solidFill>
            <a:prstDash val="solid"/>
            <a:headEnd type="triangle" w="med" len="med"/>
            <a:tailEnd type="triangle" w="med" len="med"/>
          </a:ln>
        </p:spPr>
      </p:sp>
      <p:sp>
        <p:nvSpPr>
          <p:cNvPr id="24586" name="Line 14"/>
          <p:cNvSpPr/>
          <p:nvPr/>
        </p:nvSpPr>
        <p:spPr>
          <a:xfrm>
            <a:off x="1447800" y="4800600"/>
            <a:ext cx="0" cy="1143000"/>
          </a:xfrm>
          <a:prstGeom prst="line">
            <a:avLst/>
          </a:prstGeom>
          <a:ln w="9525" cap="flat" cmpd="sng">
            <a:solidFill>
              <a:schemeClr val="tx1"/>
            </a:solidFill>
            <a:prstDash val="solid"/>
            <a:headEnd type="triangle" w="med" len="med"/>
            <a:tailEnd type="triangle" w="med" len="med"/>
          </a:ln>
        </p:spPr>
      </p:sp>
      <p:sp>
        <p:nvSpPr>
          <p:cNvPr id="24587" name="Text Box 15"/>
          <p:cNvSpPr txBox="1"/>
          <p:nvPr/>
        </p:nvSpPr>
        <p:spPr>
          <a:xfrm>
            <a:off x="457200" y="2513013"/>
            <a:ext cx="965200" cy="822325"/>
          </a:xfrm>
          <a:prstGeom prst="rect">
            <a:avLst/>
          </a:prstGeom>
          <a:noFill/>
          <a:ln w="9525">
            <a:noFill/>
          </a:ln>
        </p:spPr>
        <p:txBody>
          <a:bodyPr wrap="none">
            <a:spAutoFit/>
          </a:bodyPr>
          <a:p>
            <a:pPr lvl="0"/>
            <a:r>
              <a:rPr lang="en-US" altLang="x-none" b="1" dirty="0">
                <a:solidFill>
                  <a:schemeClr val="accent6"/>
                </a:solidFill>
                <a:latin typeface="Arial" panose="020B0604020202020204" pitchFamily="34" charset="0"/>
                <a:ea typeface="宋体" panose="02010600030101010101" pitchFamily="2" charset="-122"/>
              </a:rPr>
              <a:t>mass</a:t>
            </a:r>
            <a:endParaRPr lang="en-US" altLang="x-none" b="1" dirty="0">
              <a:solidFill>
                <a:schemeClr val="accent6"/>
              </a:solidFill>
              <a:latin typeface="Arial" panose="020B0604020202020204" pitchFamily="34" charset="0"/>
              <a:ea typeface="宋体" panose="02010600030101010101" pitchFamily="2" charset="-122"/>
            </a:endParaRPr>
          </a:p>
          <a:p>
            <a:pPr lvl="0"/>
            <a:r>
              <a:rPr lang="en-US" altLang="x-none" b="1" dirty="0">
                <a:solidFill>
                  <a:schemeClr val="accent6"/>
                </a:solidFill>
                <a:latin typeface="Arial" panose="020B0604020202020204" pitchFamily="34" charset="0"/>
                <a:ea typeface="宋体" panose="02010600030101010101" pitchFamily="2" charset="-122"/>
              </a:rPr>
              <a:t>store</a:t>
            </a:r>
            <a:endParaRPr lang="en-US" altLang="x-none" b="1" dirty="0">
              <a:solidFill>
                <a:schemeClr val="accent6"/>
              </a:solidFill>
              <a:latin typeface="Arial" panose="020B0604020202020204" pitchFamily="34" charset="0"/>
              <a:ea typeface="宋体" panose="02010600030101010101" pitchFamily="2" charset="-122"/>
            </a:endParaRPr>
          </a:p>
        </p:txBody>
      </p:sp>
      <p:sp>
        <p:nvSpPr>
          <p:cNvPr id="24588" name="Text Box 16"/>
          <p:cNvSpPr txBox="1"/>
          <p:nvPr/>
        </p:nvSpPr>
        <p:spPr>
          <a:xfrm>
            <a:off x="76835" y="4800600"/>
            <a:ext cx="1371600" cy="822325"/>
          </a:xfrm>
          <a:prstGeom prst="rect">
            <a:avLst/>
          </a:prstGeom>
          <a:noFill/>
          <a:ln w="9525">
            <a:noFill/>
          </a:ln>
        </p:spPr>
        <p:txBody>
          <a:bodyPr wrap="none">
            <a:spAutoFit/>
          </a:bodyPr>
          <a:p>
            <a:pPr lvl="0" algn="ctr"/>
            <a:r>
              <a:rPr lang="en-US" altLang="x-none" b="1" dirty="0">
                <a:solidFill>
                  <a:schemeClr val="accent6"/>
                </a:solidFill>
                <a:latin typeface="Arial" panose="020B0604020202020204" pitchFamily="34" charset="0"/>
                <a:ea typeface="宋体" panose="02010600030101010101" pitchFamily="2" charset="-122"/>
              </a:rPr>
              <a:t>main</a:t>
            </a:r>
            <a:endParaRPr lang="en-US" altLang="x-none" b="1" dirty="0">
              <a:solidFill>
                <a:schemeClr val="accent6"/>
              </a:solidFill>
              <a:latin typeface="Arial" panose="020B0604020202020204" pitchFamily="34" charset="0"/>
              <a:ea typeface="宋体" panose="02010600030101010101" pitchFamily="2" charset="-122"/>
            </a:endParaRPr>
          </a:p>
          <a:p>
            <a:pPr lvl="0" algn="ctr"/>
            <a:r>
              <a:rPr lang="en-US" altLang="x-none" b="1" dirty="0">
                <a:solidFill>
                  <a:schemeClr val="accent6"/>
                </a:solidFill>
                <a:latin typeface="Arial" panose="020B0604020202020204" pitchFamily="34" charset="0"/>
                <a:ea typeface="宋体" panose="02010600030101010101" pitchFamily="2" charset="-122"/>
              </a:rPr>
              <a:t>memory</a:t>
            </a:r>
            <a:endParaRPr lang="en-US" altLang="x-none" b="1" dirty="0">
              <a:solidFill>
                <a:schemeClr val="accent6"/>
              </a:solidFill>
              <a:latin typeface="Arial" panose="020B0604020202020204" pitchFamily="34" charset="0"/>
              <a:ea typeface="宋体" panose="02010600030101010101" pitchFamily="2" charset="-122"/>
            </a:endParaRPr>
          </a:p>
        </p:txBody>
      </p:sp>
      <p:sp>
        <p:nvSpPr>
          <p:cNvPr id="24589" name="Line 17"/>
          <p:cNvSpPr/>
          <p:nvPr/>
        </p:nvSpPr>
        <p:spPr>
          <a:xfrm flipH="1">
            <a:off x="5638800" y="5257800"/>
            <a:ext cx="304800" cy="0"/>
          </a:xfrm>
          <a:prstGeom prst="line">
            <a:avLst/>
          </a:prstGeom>
          <a:ln w="9525" cap="flat" cmpd="sng">
            <a:solidFill>
              <a:schemeClr val="tx1"/>
            </a:solidFill>
            <a:prstDash val="solid"/>
            <a:headEnd type="none" w="med" len="med"/>
            <a:tailEnd type="none" w="med" len="med"/>
          </a:ln>
        </p:spPr>
      </p:sp>
      <p:sp>
        <p:nvSpPr>
          <p:cNvPr id="24590" name="Line 18"/>
          <p:cNvSpPr/>
          <p:nvPr/>
        </p:nvSpPr>
        <p:spPr>
          <a:xfrm flipV="1">
            <a:off x="5638800" y="4191000"/>
            <a:ext cx="0" cy="1066800"/>
          </a:xfrm>
          <a:prstGeom prst="line">
            <a:avLst/>
          </a:prstGeom>
          <a:ln w="9525" cap="flat" cmpd="sng">
            <a:solidFill>
              <a:schemeClr val="tx1"/>
            </a:solidFill>
            <a:prstDash val="solid"/>
            <a:headEnd type="none" w="med" len="med"/>
            <a:tailEnd type="none" w="med" len="med"/>
          </a:ln>
        </p:spPr>
      </p:sp>
      <p:sp>
        <p:nvSpPr>
          <p:cNvPr id="24591" name="Line 19"/>
          <p:cNvSpPr/>
          <p:nvPr/>
        </p:nvSpPr>
        <p:spPr>
          <a:xfrm>
            <a:off x="5638800" y="4191000"/>
            <a:ext cx="2971800" cy="0"/>
          </a:xfrm>
          <a:prstGeom prst="line">
            <a:avLst/>
          </a:prstGeom>
          <a:ln w="9525" cap="flat" cmpd="sng">
            <a:solidFill>
              <a:schemeClr val="tx1"/>
            </a:solidFill>
            <a:prstDash val="solid"/>
            <a:headEnd type="none" w="med" len="med"/>
            <a:tailEnd type="none" w="med" len="med"/>
          </a:ln>
        </p:spPr>
      </p:sp>
      <p:sp>
        <p:nvSpPr>
          <p:cNvPr id="24592" name="Line 20"/>
          <p:cNvSpPr/>
          <p:nvPr/>
        </p:nvSpPr>
        <p:spPr>
          <a:xfrm flipV="1">
            <a:off x="8610600" y="2971800"/>
            <a:ext cx="0" cy="1219200"/>
          </a:xfrm>
          <a:prstGeom prst="line">
            <a:avLst/>
          </a:prstGeom>
          <a:ln w="9525" cap="flat" cmpd="sng">
            <a:solidFill>
              <a:schemeClr val="tx1"/>
            </a:solidFill>
            <a:prstDash val="solid"/>
            <a:headEnd type="none" w="med" len="med"/>
            <a:tailEnd type="none" w="med" len="med"/>
          </a:ln>
        </p:spPr>
      </p:sp>
      <p:sp>
        <p:nvSpPr>
          <p:cNvPr id="24593" name="Line 21"/>
          <p:cNvSpPr/>
          <p:nvPr/>
        </p:nvSpPr>
        <p:spPr>
          <a:xfrm flipH="1">
            <a:off x="8229600" y="2971800"/>
            <a:ext cx="381000" cy="0"/>
          </a:xfrm>
          <a:prstGeom prst="line">
            <a:avLst/>
          </a:prstGeom>
          <a:ln w="9525" cap="flat" cmpd="sng">
            <a:solidFill>
              <a:schemeClr val="tx1"/>
            </a:solidFill>
            <a:prstDash val="solid"/>
            <a:headEnd type="none" w="med" len="med"/>
            <a:tailEnd type="triangle" w="med" len="med"/>
          </a:ln>
        </p:spPr>
      </p:sp>
      <p:sp>
        <p:nvSpPr>
          <p:cNvPr id="24594" name="Line 23"/>
          <p:cNvSpPr/>
          <p:nvPr/>
        </p:nvSpPr>
        <p:spPr>
          <a:xfrm>
            <a:off x="762000" y="4495800"/>
            <a:ext cx="8382000" cy="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5603"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Cache Management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5604" name="Rectangle 3"/>
          <p:cNvSpPr>
            <a:spLocks noGrp="1"/>
          </p:cNvSpPr>
          <p:nvPr>
            <p:ph type="body"/>
          </p:nvPr>
        </p:nvSpPr>
        <p:spPr>
          <a:xfrm>
            <a:off x="457200" y="1981200"/>
            <a:ext cx="8001000" cy="4114800"/>
          </a:xfrm>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Cache pages that have been updated</a:t>
            </a:r>
            <a:r>
              <a:rPr lang="en-US" altLang="x-none" sz="2600" b="1" dirty="0">
                <a:latin typeface="Arial" panose="020B0604020202020204" pitchFamily="34" charset="0"/>
                <a:ea typeface="宋体" panose="02010600030101010101" pitchFamily="2" charset="-122"/>
              </a:rPr>
              <a:t> are marked </a:t>
            </a:r>
            <a:r>
              <a:rPr lang="en-US" altLang="x-none" sz="2600" b="1" dirty="0">
                <a:solidFill>
                  <a:srgbClr val="FF0000"/>
                </a:solidFill>
                <a:latin typeface="Arial" panose="020B0604020202020204" pitchFamily="34" charset="0"/>
                <a:ea typeface="宋体" panose="02010600030101010101" pitchFamily="2" charset="-122"/>
              </a:rPr>
              <a:t>dirty</a:t>
            </a:r>
            <a:r>
              <a:rPr lang="en-US" altLang="x-none" sz="2600" b="1" dirty="0">
                <a:latin typeface="Arial" panose="020B0604020202020204" pitchFamily="34" charset="0"/>
                <a:ea typeface="宋体" panose="02010600030101010101" pitchFamily="2" charset="-122"/>
              </a:rPr>
              <a:t>; others are </a:t>
            </a:r>
            <a:r>
              <a:rPr lang="en-US" altLang="x-none" sz="2600" b="1" dirty="0">
                <a:solidFill>
                  <a:srgbClr val="FF0000"/>
                </a:solidFill>
                <a:latin typeface="Arial" panose="020B0604020202020204" pitchFamily="34" charset="0"/>
                <a:ea typeface="宋体" panose="02010600030101010101" pitchFamily="2" charset="-122"/>
              </a:rPr>
              <a:t>clean</a:t>
            </a:r>
            <a:endParaRPr lang="en-US" altLang="x-none" sz="2600" b="1" dirty="0">
              <a:solidFill>
                <a:srgbClr val="000099"/>
              </a:solidFill>
              <a:latin typeface="Arial" panose="020B0604020202020204" pitchFamily="34" charset="0"/>
              <a:ea typeface="宋体" panose="02010600030101010101" pitchFamily="2" charset="-122"/>
            </a:endParaRPr>
          </a:p>
          <a:p>
            <a:pPr lvl="0"/>
            <a:endParaRPr lang="en-US" altLang="x-none" sz="2600" b="1" dirty="0">
              <a:solidFill>
                <a:srgbClr val="000099"/>
              </a:solidFill>
              <a:latin typeface="Arial" panose="020B0604020202020204" pitchFamily="34" charset="0"/>
              <a:ea typeface="宋体" panose="02010600030101010101" pitchFamily="2" charset="-122"/>
            </a:endParaRPr>
          </a:p>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Cache ultimately fills</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FF0000"/>
                </a:solidFill>
                <a:latin typeface="Arial" panose="020B0604020202020204" pitchFamily="34" charset="0"/>
                <a:ea typeface="宋体" panose="02010600030101010101" pitchFamily="2" charset="-122"/>
              </a:rPr>
              <a:t>Clean pages</a:t>
            </a:r>
            <a:r>
              <a:rPr lang="en-US" altLang="x-none" sz="2400" b="1" dirty="0">
                <a:latin typeface="Arial" panose="020B0604020202020204" pitchFamily="34" charset="0"/>
                <a:ea typeface="宋体" panose="02010600030101010101" pitchFamily="2" charset="-122"/>
              </a:rPr>
              <a:t> can simply be overwritten</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FF0000"/>
                </a:solidFill>
                <a:latin typeface="Arial" panose="020B0604020202020204" pitchFamily="34" charset="0"/>
                <a:ea typeface="宋体" panose="02010600030101010101" pitchFamily="2" charset="-122"/>
              </a:rPr>
              <a:t>Dirty pages </a:t>
            </a:r>
            <a:r>
              <a:rPr lang="en-US" altLang="x-none" sz="2400" b="1" dirty="0">
                <a:latin typeface="Arial" panose="020B0604020202020204" pitchFamily="34" charset="0"/>
                <a:ea typeface="宋体" panose="02010600030101010101" pitchFamily="2" charset="-122"/>
              </a:rPr>
              <a:t>must be written to database before page frame can be reused</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6627" name="Rectangle 2"/>
          <p:cNvSpPr>
            <a:spLocks noGrp="1"/>
          </p:cNvSpPr>
          <p:nvPr>
            <p:ph type="title"/>
          </p:nvPr>
        </p:nvSpPr>
        <p:spPr>
          <a:xfrm>
            <a:off x="304800" y="0"/>
            <a:ext cx="8534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Atomicity, Durability and  Buffering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6628" name="Rectangle 3"/>
          <p:cNvSpPr>
            <a:spLocks noGrp="1"/>
          </p:cNvSpPr>
          <p:nvPr>
            <p:ph type="body"/>
          </p:nvPr>
        </p:nvSpPr>
        <p:spPr>
          <a:xfrm>
            <a:off x="381000" y="1219200"/>
            <a:ext cx="8305800" cy="5181600"/>
          </a:xfrm>
        </p:spPr>
        <p:txBody>
          <a:bodyPr vert="horz" wrap="square" anchor="t"/>
          <a:p>
            <a:pPr lvl="0">
              <a:lnSpc>
                <a:spcPct val="90000"/>
              </a:lnSpc>
            </a:pPr>
            <a:r>
              <a:rPr lang="en-US" altLang="x-none" sz="2400" b="1" u="sng" dirty="0">
                <a:solidFill>
                  <a:srgbClr val="FF0000"/>
                </a:solidFill>
                <a:latin typeface="Arial" panose="020B0604020202020204" pitchFamily="34" charset="0"/>
                <a:ea typeface="宋体" panose="02010600030101010101" pitchFamily="2" charset="-122"/>
              </a:rPr>
              <a:t>Problem</a:t>
            </a:r>
            <a:r>
              <a:rPr lang="en-US" altLang="x-none" sz="2400" b="1" dirty="0">
                <a:solidFill>
                  <a:srgbClr val="006600"/>
                </a:solidFill>
                <a:latin typeface="Arial" panose="020B0604020202020204" pitchFamily="34" charset="0"/>
                <a:ea typeface="宋体" panose="02010600030101010101" pitchFamily="2" charset="-122"/>
              </a:rPr>
              <a:t>:</a:t>
            </a:r>
            <a:r>
              <a:rPr lang="en-US" altLang="x-none" sz="2400" b="1" dirty="0">
                <a:latin typeface="Arial" panose="020B0604020202020204" pitchFamily="34" charset="0"/>
                <a:ea typeface="宋体" panose="02010600030101010101" pitchFamily="2" charset="-122"/>
              </a:rPr>
              <a:t> page and log </a:t>
            </a:r>
            <a:r>
              <a:rPr lang="en-US" altLang="x-none" sz="2400" b="1" dirty="0">
                <a:solidFill>
                  <a:srgbClr val="000099"/>
                </a:solidFill>
                <a:latin typeface="Arial" panose="020B0604020202020204" pitchFamily="34" charset="0"/>
                <a:ea typeface="宋体" panose="02010600030101010101" pitchFamily="2" charset="-122"/>
              </a:rPr>
              <a:t>buffers are</a:t>
            </a: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volatile</a:t>
            </a:r>
            <a:endParaRPr lang="en-US" altLang="x-none" sz="2400" b="1" dirty="0">
              <a:solidFill>
                <a:srgbClr val="000099"/>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Their use</a:t>
            </a:r>
            <a:r>
              <a:rPr lang="en-US" altLang="x-none" sz="2200" b="1" dirty="0">
                <a:latin typeface="Arial" panose="020B0604020202020204" pitchFamily="34" charset="0"/>
                <a:ea typeface="宋体" panose="02010600030101010101" pitchFamily="2" charset="-122"/>
              </a:rPr>
              <a:t> affects the time data becomes non-volatile</a:t>
            </a:r>
            <a:endParaRPr lang="en-US" altLang="x-none" sz="2200" b="1" dirty="0">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Complicates algorithms</a:t>
            </a:r>
            <a:r>
              <a:rPr lang="en-US" altLang="x-none" sz="2200" b="1" dirty="0">
                <a:latin typeface="Arial" panose="020B0604020202020204" pitchFamily="34" charset="0"/>
                <a:ea typeface="宋体" panose="02010600030101010101" pitchFamily="2" charset="-122"/>
              </a:rPr>
              <a:t> for atomicity and durability</a:t>
            </a:r>
            <a:endParaRPr lang="en-US" altLang="x-none" sz="2200" b="1" dirty="0">
              <a:latin typeface="Arial" panose="020B0604020202020204" pitchFamily="34" charset="0"/>
              <a:ea typeface="宋体" panose="02010600030101010101" pitchFamily="2" charset="-122"/>
            </a:endParaRPr>
          </a:p>
          <a:p>
            <a:pPr lvl="0">
              <a:lnSpc>
                <a:spcPct val="90000"/>
              </a:lnSpc>
            </a:pPr>
            <a:r>
              <a:rPr lang="en-US" altLang="x-none" sz="2400" b="1" u="sng" dirty="0">
                <a:solidFill>
                  <a:srgbClr val="FF0000"/>
                </a:solidFill>
                <a:latin typeface="Arial" panose="020B0604020202020204" pitchFamily="34" charset="0"/>
                <a:ea typeface="宋体" panose="02010600030101010101" pitchFamily="2" charset="-122"/>
              </a:rPr>
              <a:t>Requirements</a:t>
            </a:r>
            <a:r>
              <a:rPr lang="en-US" altLang="x-none" sz="2400" b="1" dirty="0">
                <a:solidFill>
                  <a:srgbClr val="006600"/>
                </a:solidFill>
                <a:latin typeface="Arial" panose="020B0604020202020204" pitchFamily="34" charset="0"/>
                <a:ea typeface="宋体" panose="02010600030101010101" pitchFamily="2" charset="-122"/>
              </a:rPr>
              <a:t>:</a:t>
            </a:r>
            <a:endParaRPr lang="en-US" altLang="x-none" sz="2400" b="1" dirty="0">
              <a:solidFill>
                <a:srgbClr val="006600"/>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Write-ahead feature</a:t>
            </a:r>
            <a:r>
              <a:rPr lang="en-US" altLang="x-none" sz="2200" b="1" dirty="0">
                <a:latin typeface="Arial" panose="020B0604020202020204" pitchFamily="34" charset="0"/>
                <a:ea typeface="宋体" panose="02010600030101010101" pitchFamily="2" charset="-122"/>
              </a:rPr>
              <a:t> (</a:t>
            </a:r>
            <a:r>
              <a:rPr lang="en-US" altLang="x-none" sz="2200" b="1" u="sng" dirty="0">
                <a:latin typeface="Arial" panose="020B0604020202020204" pitchFamily="34" charset="0"/>
                <a:ea typeface="宋体" panose="02010600030101010101" pitchFamily="2" charset="-122"/>
              </a:rPr>
              <a:t>move update records to log on mass store before database is updated</a:t>
            </a:r>
            <a:r>
              <a:rPr lang="en-US" altLang="x-none" sz="2200" b="1" dirty="0">
                <a:latin typeface="Arial" panose="020B0604020202020204" pitchFamily="34" charset="0"/>
                <a:ea typeface="宋体" panose="02010600030101010101" pitchFamily="2" charset="-122"/>
              </a:rPr>
              <a:t>) </a:t>
            </a:r>
            <a:r>
              <a:rPr lang="en-US" altLang="x-none" sz="2200" b="1" dirty="0">
                <a:solidFill>
                  <a:srgbClr val="CC0000"/>
                </a:solidFill>
                <a:latin typeface="Arial" panose="020B0604020202020204" pitchFamily="34" charset="0"/>
                <a:ea typeface="宋体" panose="02010600030101010101" pitchFamily="2" charset="-122"/>
              </a:rPr>
              <a:t>necessary to preserve atomicity</a:t>
            </a:r>
            <a:endParaRPr lang="en-US" altLang="x-none" sz="2200" b="1" dirty="0">
              <a:solidFill>
                <a:srgbClr val="CC0000"/>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New values written by a transaction</a:t>
            </a:r>
            <a:r>
              <a:rPr lang="en-US" altLang="x-none" sz="2200" b="1" dirty="0">
                <a:latin typeface="Arial" panose="020B0604020202020204" pitchFamily="34" charset="0"/>
                <a:ea typeface="宋体" panose="02010600030101010101" pitchFamily="2" charset="-122"/>
              </a:rPr>
              <a:t> must be </a:t>
            </a:r>
            <a:r>
              <a:rPr lang="en-US" altLang="x-none" sz="2200" b="1" dirty="0">
                <a:solidFill>
                  <a:srgbClr val="CC0000"/>
                </a:solidFill>
                <a:latin typeface="Arial" panose="020B0604020202020204" pitchFamily="34" charset="0"/>
                <a:ea typeface="宋体" panose="02010600030101010101" pitchFamily="2" charset="-122"/>
              </a:rPr>
              <a:t>on mass</a:t>
            </a:r>
            <a:r>
              <a:rPr lang="en-US" altLang="x-none" sz="2200" b="1" dirty="0">
                <a:latin typeface="Arial" panose="020B0604020202020204" pitchFamily="34" charset="0"/>
                <a:ea typeface="宋体" panose="02010600030101010101" pitchFamily="2" charset="-122"/>
              </a:rPr>
              <a:t> store when </a:t>
            </a:r>
            <a:r>
              <a:rPr lang="en-US" altLang="x-none" sz="2200" b="1" dirty="0">
                <a:solidFill>
                  <a:srgbClr val="CC0000"/>
                </a:solidFill>
                <a:latin typeface="Arial" panose="020B0604020202020204" pitchFamily="34" charset="0"/>
                <a:ea typeface="宋体" panose="02010600030101010101" pitchFamily="2" charset="-122"/>
              </a:rPr>
              <a:t>its commit record is written to log</a:t>
            </a:r>
            <a:r>
              <a:rPr lang="en-US" altLang="x-none" sz="2200" b="1" dirty="0">
                <a:latin typeface="Arial" panose="020B0604020202020204" pitchFamily="34" charset="0"/>
                <a:ea typeface="宋体" panose="02010600030101010101" pitchFamily="2" charset="-122"/>
              </a:rPr>
              <a:t> (</a:t>
            </a:r>
            <a:r>
              <a:rPr lang="en-US" altLang="x-none" sz="2200" b="1" u="sng" dirty="0">
                <a:latin typeface="Arial" panose="020B0604020202020204" pitchFamily="34" charset="0"/>
                <a:ea typeface="宋体" panose="02010600030101010101" pitchFamily="2" charset="-122"/>
              </a:rPr>
              <a:t>move new values to mass store before commit record</a:t>
            </a:r>
            <a:r>
              <a:rPr lang="en-US" altLang="x-none" sz="2200" b="1" dirty="0">
                <a:latin typeface="Arial" panose="020B0604020202020204" pitchFamily="34" charset="0"/>
                <a:ea typeface="宋体" panose="02010600030101010101" pitchFamily="2" charset="-122"/>
              </a:rPr>
              <a:t>) to </a:t>
            </a:r>
            <a:r>
              <a:rPr lang="en-US" altLang="x-none" sz="2200" b="1" dirty="0">
                <a:solidFill>
                  <a:srgbClr val="CC0000"/>
                </a:solidFill>
                <a:latin typeface="Arial" panose="020B0604020202020204" pitchFamily="34" charset="0"/>
                <a:ea typeface="宋体" panose="02010600030101010101" pitchFamily="2" charset="-122"/>
              </a:rPr>
              <a:t>preserve durability</a:t>
            </a:r>
            <a:endParaRPr lang="en-US" altLang="x-none" sz="2200" b="1" dirty="0">
              <a:solidFill>
                <a:srgbClr val="CC0000"/>
              </a:solidFill>
              <a:latin typeface="Arial" panose="020B0604020202020204" pitchFamily="34" charset="0"/>
              <a:ea typeface="宋体" panose="02010600030101010101" pitchFamily="2" charset="-122"/>
            </a:endParaRPr>
          </a:p>
          <a:p>
            <a:pPr lvl="1">
              <a:lnSpc>
                <a:spcPct val="90000"/>
              </a:lnSpc>
            </a:pPr>
            <a:r>
              <a:rPr lang="en-US" altLang="x-none" sz="2200" b="1" dirty="0">
                <a:solidFill>
                  <a:srgbClr val="000099"/>
                </a:solidFill>
                <a:latin typeface="Arial" panose="020B0604020202020204" pitchFamily="34" charset="0"/>
                <a:ea typeface="宋体" panose="02010600030101010101" pitchFamily="2" charset="-122"/>
              </a:rPr>
              <a:t>Transaction not committed until</a:t>
            </a:r>
            <a:r>
              <a:rPr lang="en-US" altLang="x-none" sz="2200" b="1" dirty="0">
                <a:latin typeface="Arial" panose="020B0604020202020204" pitchFamily="34" charset="0"/>
                <a:ea typeface="宋体" panose="02010600030101010101" pitchFamily="2" charset="-122"/>
              </a:rPr>
              <a:t> </a:t>
            </a:r>
            <a:r>
              <a:rPr lang="en-US" altLang="x-none" sz="2200" b="1" dirty="0">
                <a:solidFill>
                  <a:srgbClr val="CC0000"/>
                </a:solidFill>
                <a:latin typeface="Arial" panose="020B0604020202020204" pitchFamily="34" charset="0"/>
                <a:ea typeface="宋体" panose="02010600030101010101" pitchFamily="2" charset="-122"/>
              </a:rPr>
              <a:t>commit record</a:t>
            </a:r>
            <a:r>
              <a:rPr lang="en-US" altLang="x-none" sz="2200" b="1" dirty="0">
                <a:latin typeface="Arial" panose="020B0604020202020204" pitchFamily="34" charset="0"/>
                <a:ea typeface="宋体" panose="02010600030101010101" pitchFamily="2" charset="-122"/>
              </a:rPr>
              <a:t> in log </a:t>
            </a:r>
            <a:r>
              <a:rPr lang="en-US" altLang="x-none" sz="2200" b="1" dirty="0">
                <a:solidFill>
                  <a:srgbClr val="CC0000"/>
                </a:solidFill>
                <a:latin typeface="Arial" panose="020B0604020202020204" pitchFamily="34" charset="0"/>
                <a:ea typeface="宋体" panose="02010600030101010101" pitchFamily="2" charset="-122"/>
              </a:rPr>
              <a:t>on mass store</a:t>
            </a:r>
            <a:r>
              <a:rPr lang="en-US" altLang="x-none" sz="2200" b="1" dirty="0">
                <a:latin typeface="Arial" panose="020B0604020202020204" pitchFamily="34" charset="0"/>
                <a:ea typeface="宋体" panose="02010600030101010101" pitchFamily="2" charset="-122"/>
              </a:rPr>
              <a:t> </a:t>
            </a:r>
            <a:endParaRPr lang="en-US" altLang="x-none" sz="2200" b="1" dirty="0">
              <a:latin typeface="Arial" panose="020B0604020202020204" pitchFamily="34" charset="0"/>
              <a:ea typeface="宋体" panose="02010600030101010101" pitchFamily="2" charset="-122"/>
            </a:endParaRPr>
          </a:p>
          <a:p>
            <a:pPr lvl="0">
              <a:lnSpc>
                <a:spcPct val="90000"/>
              </a:lnSpc>
            </a:pPr>
            <a:r>
              <a:rPr lang="en-US" altLang="x-none" sz="2400" b="1" u="sng" dirty="0">
                <a:solidFill>
                  <a:srgbClr val="FF0000"/>
                </a:solidFill>
                <a:latin typeface="Arial" panose="020B0604020202020204" pitchFamily="34" charset="0"/>
                <a:ea typeface="宋体" panose="02010600030101010101" pitchFamily="2" charset="-122"/>
              </a:rPr>
              <a:t>Solution</a:t>
            </a:r>
            <a:r>
              <a:rPr lang="en-US" altLang="x-none" sz="2400" b="1" dirty="0">
                <a:solidFill>
                  <a:srgbClr val="006600"/>
                </a:solidFill>
                <a:latin typeface="Arial" panose="020B0604020202020204" pitchFamily="34" charset="0"/>
                <a:ea typeface="宋体" panose="02010600030101010101" pitchFamily="2" charset="-122"/>
              </a:rPr>
              <a:t>:</a:t>
            </a:r>
            <a:r>
              <a:rPr lang="en-US" altLang="x-none" sz="2400" b="1" dirty="0">
                <a:latin typeface="Arial" panose="020B0604020202020204" pitchFamily="34" charset="0"/>
                <a:ea typeface="宋体" panose="02010600030101010101" pitchFamily="2" charset="-122"/>
              </a:rPr>
              <a:t> requires new mechanisms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txBox="1">
            <a:spLocks noGrp="1"/>
          </p:cNvSpPr>
          <p:nvPr/>
        </p:nvSpPr>
        <p:spPr>
          <a:xfrm>
            <a:off x="6553200" y="6248400"/>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4" name="Rectangle 3"/>
          <p:cNvSpPr>
            <a:spLocks noGrp="1"/>
          </p:cNvSpPr>
          <p:nvPr>
            <p:ph type="body"/>
          </p:nvPr>
        </p:nvSpPr>
        <p:spPr>
          <a:xfrm>
            <a:off x="685800" y="1371600"/>
            <a:ext cx="7772400" cy="4953000"/>
          </a:xfrm>
        </p:spPr>
        <p:txBody>
          <a:bodyPr wrap="square" anchor="t"/>
          <a:p>
            <a:pPr lvl="0"/>
            <a:r>
              <a:rPr lang="en-US" altLang="zh-CN" sz="2800" b="1">
                <a:solidFill>
                  <a:srgbClr val="2D2DB9"/>
                </a:solidFill>
                <a:latin typeface="Arial" panose="020B0604020202020204" pitchFamily="34" charset="0"/>
                <a:ea typeface="宋体" panose="02010600030101010101" pitchFamily="2" charset="-122"/>
              </a:rPr>
              <a:t>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Transaction Abort Using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Crash Recovery Using 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0000CC"/>
                </a:solidFill>
                <a:latin typeface="Arial" panose="020B0604020202020204" pitchFamily="34" charset="0"/>
                <a:ea typeface="宋体" panose="02010600030101010101" pitchFamily="2" charset="-122"/>
              </a:rPr>
              <a:t>Write-Ahead Log</a:t>
            </a:r>
            <a:endParaRPr lang="en-US" altLang="zh-CN" sz="2800" b="1">
              <a:solidFill>
                <a:srgbClr val="0000CC"/>
              </a:solidFill>
              <a:latin typeface="Arial" panose="020B0604020202020204" pitchFamily="34" charset="0"/>
              <a:ea typeface="宋体" panose="02010600030101010101" pitchFamily="2" charset="-122"/>
            </a:endParaRPr>
          </a:p>
          <a:p>
            <a:pPr lvl="0"/>
            <a:r>
              <a:rPr lang="en-US" altLang="zh-CN" sz="2800" b="1">
                <a:solidFill>
                  <a:srgbClr val="0000CC"/>
                </a:solidFill>
                <a:latin typeface="Arial" panose="020B0604020202020204" pitchFamily="34" charset="0"/>
                <a:ea typeface="宋体" panose="02010600030101010101" pitchFamily="2" charset="-122"/>
              </a:rPr>
              <a:t>Log Page &amp; Buffering</a:t>
            </a:r>
            <a:endParaRPr lang="en-US" altLang="zh-CN" sz="2800" b="1">
              <a:solidFill>
                <a:srgbClr val="0000CC"/>
              </a:solidFill>
              <a:latin typeface="Arial" panose="020B0604020202020204" pitchFamily="34" charset="0"/>
              <a:ea typeface="宋体" panose="02010600030101010101" pitchFamily="2" charset="-122"/>
            </a:endParaRPr>
          </a:p>
          <a:p>
            <a:pPr lvl="0"/>
            <a:r>
              <a:rPr lang="en-US" altLang="zh-CN" sz="2800" b="1">
                <a:solidFill>
                  <a:srgbClr val="0000CC"/>
                </a:solidFill>
                <a:latin typeface="Arial" panose="020B0604020202020204" pitchFamily="34" charset="0"/>
                <a:ea typeface="宋体" panose="02010600030101010101" pitchFamily="2" charset="-122"/>
              </a:rPr>
              <a:t>Database Page &amp; Cache</a:t>
            </a:r>
            <a:endParaRPr lang="en-US" altLang="zh-CN" sz="2800" b="1">
              <a:solidFill>
                <a:srgbClr val="0000CC"/>
              </a:solidFill>
              <a:latin typeface="Arial" panose="020B0604020202020204" pitchFamily="34" charset="0"/>
              <a:ea typeface="宋体" panose="02010600030101010101" pitchFamily="2" charset="-122"/>
            </a:endParaRPr>
          </a:p>
          <a:p>
            <a:pPr lvl="0"/>
            <a:endParaRPr lang="en-US" altLang="zh-CN" sz="2800" b="1">
              <a:solidFill>
                <a:srgbClr val="FF0000"/>
              </a:solidFill>
              <a:latin typeface="Arial" panose="020B0604020202020204" pitchFamily="34" charset="0"/>
              <a:ea typeface="宋体" panose="02010600030101010101" pitchFamily="2" charset="-122"/>
            </a:endParaRPr>
          </a:p>
          <a:p>
            <a:pPr lvl="0"/>
            <a:r>
              <a:rPr lang="en-US" altLang="zh-CN" sz="2800" b="1">
                <a:solidFill>
                  <a:srgbClr val="FF0000"/>
                </a:solidFill>
                <a:latin typeface="Arial" panose="020B0604020202020204" pitchFamily="34" charset="0"/>
                <a:ea typeface="宋体" panose="02010600030101010101" pitchFamily="2" charset="-122"/>
              </a:rPr>
              <a:t>Forced &amp; Unforced Write</a:t>
            </a:r>
            <a:endParaRPr lang="en-US" altLang="zh-CN" sz="2800" b="1">
              <a:solidFill>
                <a:srgbClr val="FF0000"/>
              </a:solidFill>
              <a:latin typeface="Arial" panose="020B0604020202020204" pitchFamily="34" charset="0"/>
              <a:ea typeface="宋体" panose="02010600030101010101" pitchFamily="2" charset="-122"/>
            </a:endParaRPr>
          </a:p>
        </p:txBody>
      </p:sp>
      <p:sp>
        <p:nvSpPr>
          <p:cNvPr id="28675" name="TextBox 1"/>
          <p:cNvSpPr txBox="1"/>
          <p:nvPr/>
        </p:nvSpPr>
        <p:spPr>
          <a:xfrm>
            <a:off x="2057400" y="457200"/>
            <a:ext cx="4953000" cy="584200"/>
          </a:xfrm>
          <a:prstGeom prst="rect">
            <a:avLst/>
          </a:prstGeom>
          <a:noFill/>
          <a:ln w="9525">
            <a:noFill/>
          </a:ln>
        </p:spPr>
        <p:txBody>
          <a:bodyPr anchor="t">
            <a:spAutoFit/>
          </a:bodyPr>
          <a:p>
            <a:pPr lvl="0" eaLnBrk="0" hangingPunct="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7651" name="Rectangle 2"/>
          <p:cNvSpPr>
            <a:spLocks noGrp="1"/>
          </p:cNvSpPr>
          <p:nvPr>
            <p:ph type="title"/>
          </p:nvPr>
        </p:nvSpPr>
        <p:spPr>
          <a:xfrm>
            <a:off x="685800" y="78105"/>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Forced vs. Unforced Writes: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7652" name="Rectangle 3"/>
          <p:cNvSpPr>
            <a:spLocks noGrp="1"/>
          </p:cNvSpPr>
          <p:nvPr>
            <p:ph type="body"/>
          </p:nvPr>
        </p:nvSpPr>
        <p:spPr>
          <a:xfrm>
            <a:off x="228600" y="992505"/>
            <a:ext cx="8763000" cy="5181600"/>
          </a:xfrm>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On database page: </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30000"/>
              </a:spcBef>
            </a:pPr>
            <a:r>
              <a:rPr lang="en-US" altLang="x-none" sz="2400" b="1" dirty="0">
                <a:solidFill>
                  <a:srgbClr val="000099"/>
                </a:solidFill>
                <a:latin typeface="Arial" panose="020B0604020202020204" pitchFamily="34" charset="0"/>
                <a:ea typeface="宋体" panose="02010600030101010101" pitchFamily="2" charset="-122"/>
              </a:rPr>
              <a:t>Unforced write </a:t>
            </a:r>
            <a:r>
              <a:rPr lang="en-US" altLang="x-none" sz="2400" b="1" dirty="0">
                <a:solidFill>
                  <a:srgbClr val="CC0000"/>
                </a:solidFill>
                <a:latin typeface="Arial" panose="020B0604020202020204" pitchFamily="34" charset="0"/>
                <a:ea typeface="宋体" panose="02010600030101010101" pitchFamily="2" charset="-122"/>
              </a:rPr>
              <a:t>updates</a:t>
            </a:r>
            <a:r>
              <a:rPr lang="en-US" altLang="x-none" sz="2400" b="1" dirty="0">
                <a:latin typeface="Arial" panose="020B0604020202020204" pitchFamily="34" charset="0"/>
                <a:ea typeface="宋体" panose="02010600030101010101" pitchFamily="2" charset="-122"/>
              </a:rPr>
              <a:t> cache page,</a:t>
            </a:r>
            <a:r>
              <a:rPr lang="en-US" altLang="x-none" sz="2400" b="1" dirty="0">
                <a:solidFill>
                  <a:srgbClr val="CC0000"/>
                </a:solidFill>
                <a:latin typeface="Arial" panose="020B0604020202020204" pitchFamily="34" charset="0"/>
                <a:ea typeface="宋体" panose="02010600030101010101" pitchFamily="2" charset="-122"/>
              </a:rPr>
              <a:t> marks</a:t>
            </a:r>
            <a:r>
              <a:rPr lang="en-US" altLang="x-none" sz="2400" b="1" dirty="0">
                <a:latin typeface="Arial" panose="020B0604020202020204" pitchFamily="34" charset="0"/>
                <a:ea typeface="宋体" panose="02010600030101010101" pitchFamily="2" charset="-122"/>
              </a:rPr>
              <a:t> it dirty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immediately.  </a:t>
            </a:r>
            <a:endParaRPr lang="en-US" altLang="x-none" sz="2400" b="1" dirty="0">
              <a:latin typeface="Arial" panose="020B0604020202020204" pitchFamily="34" charset="0"/>
              <a:ea typeface="宋体" panose="02010600030101010101" pitchFamily="2" charset="-122"/>
            </a:endParaRPr>
          </a:p>
          <a:p>
            <a:pPr lvl="1">
              <a:spcBef>
                <a:spcPct val="30000"/>
              </a:spcBef>
            </a:pPr>
            <a:r>
              <a:rPr lang="en-US" altLang="x-none" sz="2400" b="1" dirty="0">
                <a:solidFill>
                  <a:srgbClr val="000099"/>
                </a:solidFill>
                <a:latin typeface="Arial" panose="020B0604020202020204" pitchFamily="34" charset="0"/>
                <a:ea typeface="宋体" panose="02010600030101010101" pitchFamily="2" charset="-122"/>
              </a:rPr>
              <a:t>Forced write</a:t>
            </a:r>
            <a:r>
              <a:rPr lang="en-US" altLang="x-none" sz="2400" b="1" dirty="0">
                <a:latin typeface="Arial" panose="020B0604020202020204" pitchFamily="34" charset="0"/>
                <a:ea typeface="宋体" panose="02010600030101010101" pitchFamily="2" charset="-122"/>
              </a:rPr>
              <a:t> </a:t>
            </a:r>
            <a:r>
              <a:rPr lang="en-US" altLang="x-none" sz="2400" b="1" dirty="0">
                <a:solidFill>
                  <a:srgbClr val="CC0000"/>
                </a:solidFill>
                <a:latin typeface="Arial" panose="020B0604020202020204" pitchFamily="34" charset="0"/>
                <a:ea typeface="宋体" panose="02010600030101010101" pitchFamily="2" charset="-122"/>
              </a:rPr>
              <a:t>updates</a:t>
            </a:r>
            <a:r>
              <a:rPr lang="en-US" altLang="x-none" sz="2400" b="1" dirty="0">
                <a:latin typeface="Arial" panose="020B0604020202020204" pitchFamily="34" charset="0"/>
                <a:ea typeface="宋体" panose="02010600030101010101" pitchFamily="2" charset="-122"/>
              </a:rPr>
              <a:t> cache page, </a:t>
            </a:r>
            <a:r>
              <a:rPr lang="en-US" altLang="x-none" sz="2400" b="1" dirty="0">
                <a:solidFill>
                  <a:srgbClr val="CC0000"/>
                </a:solidFill>
                <a:latin typeface="Arial" panose="020B0604020202020204" pitchFamily="34" charset="0"/>
                <a:ea typeface="宋体" panose="02010600030101010101" pitchFamily="2" charset="-122"/>
              </a:rPr>
              <a:t>marks</a:t>
            </a:r>
            <a:r>
              <a:rPr lang="en-US" altLang="x-none" sz="2400" b="1" dirty="0">
                <a:latin typeface="Arial" panose="020B0604020202020204" pitchFamily="34" charset="0"/>
                <a:ea typeface="宋体" panose="02010600030101010101" pitchFamily="2" charset="-122"/>
              </a:rPr>
              <a:t> it dirty, </a:t>
            </a:r>
            <a:r>
              <a:rPr lang="en-US" altLang="x-none" sz="2400" b="1" dirty="0">
                <a:solidFill>
                  <a:srgbClr val="CC0000"/>
                </a:solidFill>
                <a:latin typeface="Arial" panose="020B0604020202020204" pitchFamily="34" charset="0"/>
                <a:ea typeface="宋体" panose="02010600030101010101" pitchFamily="2" charset="-122"/>
              </a:rPr>
              <a:t>uses</a:t>
            </a:r>
            <a:r>
              <a:rPr lang="en-US" altLang="x-none" sz="2400" b="1" dirty="0">
                <a:latin typeface="Arial" panose="020B0604020202020204" pitchFamily="34" charset="0"/>
                <a:ea typeface="宋体" panose="02010600030101010101" pitchFamily="2" charset="-122"/>
              </a:rPr>
              <a:t> it to update database page on disk,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when I/O completes.</a:t>
            </a:r>
            <a:endParaRPr lang="en-US" altLang="x-none" sz="2400" b="1" dirty="0">
              <a:latin typeface="Arial" panose="020B0604020202020204" pitchFamily="34" charset="0"/>
              <a:ea typeface="宋体" panose="02010600030101010101" pitchFamily="2" charset="-122"/>
            </a:endParaRPr>
          </a:p>
          <a:p>
            <a:pPr lvl="1">
              <a:spcBef>
                <a:spcPct val="30000"/>
              </a:spcBef>
            </a:pPr>
            <a:endParaRPr lang="en-US" altLang="x-none" sz="1200" b="1" dirty="0">
              <a:latin typeface="Arial" panose="020B0604020202020204" pitchFamily="34" charset="0"/>
              <a:ea typeface="宋体" panose="02010600030101010101" pitchFamily="2" charset="-122"/>
            </a:endParaRPr>
          </a:p>
          <a:p>
            <a:pPr lvl="0"/>
            <a:r>
              <a:rPr lang="en-US" altLang="x-none" sz="2600" b="1" dirty="0">
                <a:solidFill>
                  <a:srgbClr val="006600"/>
                </a:solidFill>
                <a:latin typeface="Arial" panose="020B0604020202020204" pitchFamily="34" charset="0"/>
                <a:ea typeface="宋体" panose="02010600030101010101" pitchFamily="2" charset="-122"/>
              </a:rPr>
              <a:t>On log:</a:t>
            </a:r>
            <a:r>
              <a:rPr lang="en-US" altLang="x-none" sz="2800" b="1" dirty="0">
                <a:solidFill>
                  <a:srgbClr val="006600"/>
                </a:solidFill>
                <a:latin typeface="Arial" panose="020B0604020202020204" pitchFamily="34" charset="0"/>
                <a:ea typeface="宋体" panose="02010600030101010101" pitchFamily="2" charset="-122"/>
              </a:rPr>
              <a:t> </a:t>
            </a:r>
            <a:endParaRPr lang="en-US" altLang="x-none" sz="28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Unforced append </a:t>
            </a:r>
            <a:r>
              <a:rPr lang="en-US" altLang="x-none" sz="2400" b="1" dirty="0">
                <a:solidFill>
                  <a:srgbClr val="CC0000"/>
                </a:solidFill>
                <a:latin typeface="Arial" panose="020B0604020202020204" pitchFamily="34" charset="0"/>
                <a:ea typeface="宋体" panose="02010600030101010101" pitchFamily="2" charset="-122"/>
              </a:rPr>
              <a:t>adds</a:t>
            </a:r>
            <a:r>
              <a:rPr lang="en-US" altLang="x-none" sz="2400" b="1" dirty="0">
                <a:latin typeface="Arial" panose="020B0604020202020204" pitchFamily="34" charset="0"/>
                <a:ea typeface="宋体" panose="02010600030101010101" pitchFamily="2" charset="-122"/>
              </a:rPr>
              <a:t> record to log buffer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immediately.  </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Forced append</a:t>
            </a:r>
            <a:r>
              <a:rPr lang="en-US" altLang="x-none" sz="2400" b="1" dirty="0">
                <a:latin typeface="Arial" panose="020B0604020202020204" pitchFamily="34" charset="0"/>
                <a:ea typeface="宋体" panose="02010600030101010101" pitchFamily="2" charset="-122"/>
              </a:rPr>
              <a:t>, </a:t>
            </a:r>
            <a:r>
              <a:rPr lang="en-US" altLang="x-none" sz="2400" b="1" dirty="0">
                <a:solidFill>
                  <a:srgbClr val="CC0000"/>
                </a:solidFill>
                <a:latin typeface="Arial" panose="020B0604020202020204" pitchFamily="34" charset="0"/>
                <a:ea typeface="宋体" panose="02010600030101010101" pitchFamily="2" charset="-122"/>
              </a:rPr>
              <a:t>adds</a:t>
            </a:r>
            <a:r>
              <a:rPr lang="en-US" altLang="x-none" sz="2400" b="1" dirty="0">
                <a:latin typeface="Arial" panose="020B0604020202020204" pitchFamily="34" charset="0"/>
                <a:ea typeface="宋体" panose="02010600030101010101" pitchFamily="2" charset="-122"/>
              </a:rPr>
              <a:t> record to log buffer, </a:t>
            </a:r>
            <a:r>
              <a:rPr lang="en-US" altLang="x-none" sz="2400" b="1" dirty="0">
                <a:solidFill>
                  <a:srgbClr val="CC0000"/>
                </a:solidFill>
                <a:latin typeface="Arial" panose="020B0604020202020204" pitchFamily="34" charset="0"/>
                <a:ea typeface="宋体" panose="02010600030101010101" pitchFamily="2" charset="-122"/>
              </a:rPr>
              <a:t>writes </a:t>
            </a:r>
            <a:r>
              <a:rPr lang="en-US" altLang="x-none" sz="2400" b="1" dirty="0">
                <a:latin typeface="Arial" panose="020B0604020202020204" pitchFamily="34" charset="0"/>
                <a:ea typeface="宋体" panose="02010600030101010101" pitchFamily="2" charset="-122"/>
              </a:rPr>
              <a:t>buffer to log, and </a:t>
            </a:r>
            <a:r>
              <a:rPr lang="en-US" altLang="x-none" sz="2400" b="1" dirty="0">
                <a:solidFill>
                  <a:srgbClr val="CC0000"/>
                </a:solidFill>
                <a:latin typeface="Arial" panose="020B0604020202020204" pitchFamily="34" charset="0"/>
                <a:ea typeface="宋体" panose="02010600030101010101" pitchFamily="2" charset="-122"/>
              </a:rPr>
              <a:t>returns</a:t>
            </a:r>
            <a:r>
              <a:rPr lang="en-US" altLang="x-none" sz="2400" b="1" dirty="0">
                <a:latin typeface="Arial" panose="020B0604020202020204" pitchFamily="34" charset="0"/>
                <a:ea typeface="宋体" panose="02010600030101010101" pitchFamily="2" charset="-122"/>
              </a:rPr>
              <a:t> control when I/O completes.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3"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1. System Malfunctions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124" name="Rectangle 3"/>
          <p:cNvSpPr>
            <a:spLocks noGrp="1"/>
          </p:cNvSpPr>
          <p:nvPr>
            <p:ph type="body"/>
          </p:nvPr>
        </p:nvSpPr>
        <p:spPr>
          <a:xfrm>
            <a:off x="457200" y="1981200"/>
            <a:ext cx="8305800" cy="4114800"/>
          </a:xfrm>
        </p:spPr>
        <p:txBody>
          <a:bodyPr vert="horz" wrap="square" anchor="t"/>
          <a:p>
            <a:pPr lvl="0"/>
            <a:r>
              <a:rPr lang="en-US" altLang="x-none" sz="2800" b="1" dirty="0">
                <a:latin typeface="Arial" panose="020B0604020202020204" pitchFamily="34" charset="0"/>
                <a:ea typeface="宋体" panose="02010600030101010101" pitchFamily="2" charset="-122"/>
              </a:rPr>
              <a:t>Transaction processing systems have to </a:t>
            </a:r>
            <a:r>
              <a:rPr lang="en-US" altLang="x-none" sz="2800" b="1" dirty="0">
                <a:solidFill>
                  <a:srgbClr val="006600"/>
                </a:solidFill>
                <a:latin typeface="Arial" panose="020B0604020202020204" pitchFamily="34" charset="0"/>
                <a:ea typeface="宋体" panose="02010600030101010101" pitchFamily="2" charset="-122"/>
              </a:rPr>
              <a:t>maintain correctness in spite of malfunctions</a:t>
            </a:r>
            <a:endParaRPr lang="en-US" altLang="x-none" sz="28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600" b="1" dirty="0">
                <a:latin typeface="Arial" panose="020B0604020202020204" pitchFamily="34" charset="0"/>
                <a:ea typeface="宋体" panose="02010600030101010101" pitchFamily="2" charset="-122"/>
              </a:rPr>
              <a:t>Crash</a:t>
            </a:r>
            <a:endParaRPr lang="en-US" altLang="x-none" sz="2600" b="1" dirty="0">
              <a:latin typeface="Arial" panose="020B0604020202020204" pitchFamily="34" charset="0"/>
              <a:ea typeface="宋体" panose="02010600030101010101" pitchFamily="2" charset="-122"/>
            </a:endParaRPr>
          </a:p>
          <a:p>
            <a:pPr lvl="1"/>
            <a:r>
              <a:rPr lang="en-US" altLang="x-none" sz="2600" b="1" dirty="0">
                <a:latin typeface="Arial" panose="020B0604020202020204" pitchFamily="34" charset="0"/>
                <a:ea typeface="宋体" panose="02010600030101010101" pitchFamily="2" charset="-122"/>
              </a:rPr>
              <a:t>Abort</a:t>
            </a:r>
            <a:endParaRPr lang="en-US" altLang="x-none" sz="2600" b="1" dirty="0">
              <a:latin typeface="Arial" panose="020B0604020202020204" pitchFamily="34" charset="0"/>
              <a:ea typeface="宋体" panose="02010600030101010101" pitchFamily="2" charset="-122"/>
            </a:endParaRPr>
          </a:p>
          <a:p>
            <a:pPr lvl="1"/>
            <a:r>
              <a:rPr lang="en-US" altLang="x-none" sz="2600" b="1" dirty="0">
                <a:latin typeface="Arial" panose="020B0604020202020204" pitchFamily="34" charset="0"/>
                <a:ea typeface="宋体" panose="02010600030101010101" pitchFamily="2" charset="-122"/>
              </a:rPr>
              <a:t>Media Failure</a:t>
            </a:r>
            <a:endParaRPr lang="en-US" altLang="x-none" sz="2600" b="1" dirty="0">
              <a:latin typeface="Arial" panose="020B0604020202020204" pitchFamily="34" charset="0"/>
              <a:ea typeface="宋体" panose="02010600030101010101" pitchFamily="2" charset="-122"/>
            </a:endParaRPr>
          </a:p>
          <a:p>
            <a:pPr lvl="1"/>
            <a:endParaRPr lang="zh-CN" altLang="en-US" sz="2600" b="1"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5" name="Rectangle 2"/>
          <p:cNvSpPr>
            <a:spLocks noGrp="1"/>
          </p:cNvSpPr>
          <p:nvPr>
            <p:ph type="body"/>
          </p:nvPr>
        </p:nvSpPr>
        <p:spPr>
          <a:xfrm>
            <a:off x="685800" y="1371600"/>
            <a:ext cx="7772400" cy="4114800"/>
          </a:xfrm>
        </p:spPr>
        <p:txBody>
          <a:bodyPr vert="horz" wrap="square" anchor="t"/>
          <a:p>
            <a:pPr marL="0" lvl="0" indent="0">
              <a:buNone/>
            </a:pPr>
            <a:r>
              <a:rPr lang="en-US" altLang="x-none" sz="2800" b="1" dirty="0">
                <a:solidFill>
                  <a:srgbClr val="CC0000"/>
                </a:solidFill>
                <a:latin typeface="Arial" panose="020B0604020202020204" pitchFamily="34" charset="0"/>
                <a:ea typeface="宋体" panose="02010600030101010101" pitchFamily="2" charset="-122"/>
              </a:rPr>
              <a:t>3. Preserving Durability</a:t>
            </a:r>
            <a:endParaRPr lang="en-US" altLang="x-none" sz="2800" b="1" dirty="0">
              <a:solidFill>
                <a:srgbClr val="CC0000"/>
              </a:solidFill>
              <a:latin typeface="Arial" panose="020B0604020202020204" pitchFamily="34" charset="0"/>
              <a:ea typeface="宋体" panose="02010600030101010101" pitchFamily="2" charset="-122"/>
            </a:endParaRPr>
          </a:p>
          <a:p>
            <a:pPr marL="0" lvl="0" indent="0">
              <a:buNone/>
            </a:pP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zh-CN" b="1">
                <a:solidFill>
                  <a:schemeClr val="accent2"/>
                </a:solidFill>
                <a:latin typeface="Arial" panose="020B0604020202020204" pitchFamily="34" charset="0"/>
                <a:ea typeface="宋体" panose="02010600030101010101" pitchFamily="2" charset="-122"/>
                <a:sym typeface="+mn-ea"/>
              </a:rPr>
              <a:t>Log Sequence Number</a:t>
            </a:r>
            <a:endParaRPr lang="en-US" altLang="zh-CN" b="1">
              <a:solidFill>
                <a:schemeClr val="accent2"/>
              </a:solidFill>
              <a:latin typeface="Arial" panose="020B0604020202020204" pitchFamily="34" charset="0"/>
              <a:ea typeface="宋体" panose="02010600030101010101" pitchFamily="2" charset="-122"/>
              <a:sym typeface="+mn-ea"/>
            </a:endParaRPr>
          </a:p>
          <a:p>
            <a:pPr lvl="1"/>
            <a:endParaRPr lang="en-US" altLang="zh-CN" b="1" dirty="0">
              <a:solidFill>
                <a:schemeClr val="accent2"/>
              </a:solidFill>
              <a:latin typeface="Arial" panose="020B0604020202020204" pitchFamily="34" charset="0"/>
              <a:ea typeface="宋体" panose="02010600030101010101" pitchFamily="2" charset="-122"/>
              <a:sym typeface="+mn-ea"/>
            </a:endParaRPr>
          </a:p>
          <a:p>
            <a:pPr lvl="1"/>
            <a:r>
              <a:rPr lang="en-US" altLang="x-none" b="1" dirty="0">
                <a:solidFill>
                  <a:schemeClr val="accent2"/>
                </a:solidFill>
                <a:latin typeface="Arial" panose="020B0604020202020204" pitchFamily="34" charset="0"/>
                <a:ea typeface="宋体" panose="02010600030101010101" pitchFamily="2" charset="-122"/>
              </a:rPr>
              <a:t>Force Policy for Commit Processing</a:t>
            </a:r>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No-Force Commit Processing</a:t>
            </a:r>
            <a:endParaRPr lang="zh-CN" altLang="en-US"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5"/>
          <p:cNvSpPr txBox="1">
            <a:spLocks noGrp="1"/>
          </p:cNvSpPr>
          <p:nvPr/>
        </p:nvSpPr>
        <p:spPr>
          <a:xfrm>
            <a:off x="7197725" y="6511925"/>
            <a:ext cx="1905000" cy="2927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9699" name="Rectangle 2"/>
          <p:cNvSpPr>
            <a:spLocks noGrp="1"/>
          </p:cNvSpPr>
          <p:nvPr>
            <p:ph type="title"/>
          </p:nvPr>
        </p:nvSpPr>
        <p:spPr>
          <a:xfrm>
            <a:off x="685800" y="252095"/>
            <a:ext cx="7772400" cy="645160"/>
          </a:xfrm>
        </p:spPr>
        <p:txBody>
          <a:bodyPr vert="horz" wrap="square" anchor="ctr">
            <a:spAutoFit/>
          </a:bodyPr>
          <a:p>
            <a:pPr lvl="0"/>
            <a:r>
              <a:rPr lang="en-US" altLang="zh-CN" sz="3600" b="1">
                <a:solidFill>
                  <a:srgbClr val="CC0000"/>
                </a:solidFill>
                <a:latin typeface="Arial" panose="020B0604020202020204" pitchFamily="34" charset="0"/>
                <a:ea typeface="宋体" panose="02010600030101010101" pitchFamily="2" charset="-122"/>
              </a:rPr>
              <a:t>Log Sequence Number (LSN)</a:t>
            </a:r>
            <a:endParaRPr lang="en-US" altLang="zh-CN" sz="3600" b="1">
              <a:solidFill>
                <a:srgbClr val="CC0000"/>
              </a:solidFill>
              <a:latin typeface="Arial" panose="020B0604020202020204" pitchFamily="34" charset="0"/>
              <a:ea typeface="宋体" panose="02010600030101010101" pitchFamily="2" charset="-122"/>
            </a:endParaRPr>
          </a:p>
        </p:txBody>
      </p:sp>
      <p:sp>
        <p:nvSpPr>
          <p:cNvPr id="29700" name="Rectangle 3"/>
          <p:cNvSpPr>
            <a:spLocks noGrp="1"/>
          </p:cNvSpPr>
          <p:nvPr>
            <p:ph type="body"/>
          </p:nvPr>
        </p:nvSpPr>
        <p:spPr>
          <a:xfrm>
            <a:off x="685800" y="1298575"/>
            <a:ext cx="7772400" cy="2514600"/>
          </a:xfrm>
        </p:spPr>
        <p:txBody>
          <a:bodyPr vert="horz" wrap="square" anchor="t"/>
          <a:p>
            <a:pPr lvl="0"/>
            <a:r>
              <a:rPr lang="en-US" altLang="zh-CN" sz="2600" b="1">
                <a:solidFill>
                  <a:srgbClr val="000099"/>
                </a:solidFill>
                <a:latin typeface="Arial" panose="020B0604020202020204" pitchFamily="34" charset="0"/>
                <a:ea typeface="宋体" panose="02010600030101010101" pitchFamily="2" charset="-122"/>
              </a:rPr>
              <a:t>Log records</a:t>
            </a:r>
            <a:r>
              <a:rPr lang="en-US" altLang="zh-CN" sz="2600" b="1">
                <a:latin typeface="Arial" panose="020B0604020202020204" pitchFamily="34" charset="0"/>
                <a:ea typeface="宋体" panose="02010600030101010101" pitchFamily="2" charset="-122"/>
              </a:rPr>
              <a:t> are numbered sequentially</a:t>
            </a:r>
            <a:endParaRPr lang="en-US" altLang="zh-CN" sz="2600" b="1">
              <a:latin typeface="Arial" panose="020B0604020202020204" pitchFamily="34" charset="0"/>
              <a:ea typeface="宋体" panose="02010600030101010101" pitchFamily="2" charset="-122"/>
            </a:endParaRPr>
          </a:p>
          <a:p>
            <a:pPr lvl="0">
              <a:spcBef>
                <a:spcPct val="50000"/>
              </a:spcBef>
            </a:pPr>
            <a:r>
              <a:rPr lang="en-US" altLang="zh-CN" sz="2600" b="1">
                <a:solidFill>
                  <a:srgbClr val="000099"/>
                </a:solidFill>
                <a:latin typeface="Arial" panose="020B0604020202020204" pitchFamily="34" charset="0"/>
                <a:ea typeface="宋体" panose="02010600030101010101" pitchFamily="2" charset="-122"/>
              </a:rPr>
              <a:t>Each database page contains the LSN</a:t>
            </a:r>
            <a:r>
              <a:rPr lang="en-US" altLang="zh-CN" sz="2600" b="1">
                <a:latin typeface="Arial" panose="020B0604020202020204" pitchFamily="34" charset="0"/>
                <a:ea typeface="宋体" panose="02010600030101010101" pitchFamily="2" charset="-122"/>
              </a:rPr>
              <a:t> of the update record </a:t>
            </a:r>
            <a:r>
              <a:rPr lang="en-US" altLang="zh-CN" sz="2600" b="1">
                <a:solidFill>
                  <a:srgbClr val="000099"/>
                </a:solidFill>
                <a:latin typeface="Arial" panose="020B0604020202020204" pitchFamily="34" charset="0"/>
                <a:ea typeface="宋体" panose="02010600030101010101" pitchFamily="2" charset="-122"/>
              </a:rPr>
              <a:t>describing</a:t>
            </a:r>
            <a:r>
              <a:rPr lang="en-US" altLang="zh-CN" sz="2600" b="1">
                <a:latin typeface="Arial" panose="020B0604020202020204" pitchFamily="34" charset="0"/>
                <a:ea typeface="宋体" panose="02010600030101010101" pitchFamily="2" charset="-122"/>
              </a:rPr>
              <a:t> the most recent update of any item in the page</a:t>
            </a:r>
            <a:endParaRPr lang="en-US" altLang="zh-CN" sz="2600" b="1">
              <a:latin typeface="Arial" panose="020B0604020202020204" pitchFamily="34" charset="0"/>
              <a:ea typeface="宋体" panose="02010600030101010101" pitchFamily="2" charset="-122"/>
            </a:endParaRPr>
          </a:p>
        </p:txBody>
      </p:sp>
      <p:sp>
        <p:nvSpPr>
          <p:cNvPr id="29707" name="Rectangle 16"/>
          <p:cNvSpPr/>
          <p:nvPr/>
        </p:nvSpPr>
        <p:spPr>
          <a:xfrm>
            <a:off x="6781800" y="3584575"/>
            <a:ext cx="15240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12</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p:txBody>
      </p:sp>
      <p:sp>
        <p:nvSpPr>
          <p:cNvPr id="29708" name="Text Box 18"/>
          <p:cNvSpPr txBox="1"/>
          <p:nvPr/>
        </p:nvSpPr>
        <p:spPr>
          <a:xfrm>
            <a:off x="6934200" y="5257800"/>
            <a:ext cx="1339215" cy="706755"/>
          </a:xfrm>
          <a:prstGeom prst="rect">
            <a:avLst/>
          </a:prstGeom>
          <a:noFill/>
          <a:ln w="9525">
            <a:noFill/>
          </a:ln>
        </p:spPr>
        <p:txBody>
          <a:bodyPr wrap="none">
            <a:spAutoFit/>
          </a:bodyPr>
          <a:p>
            <a:pPr lvl="0" algn="ctr"/>
            <a:r>
              <a:rPr lang="en-US" altLang="x-none" sz="2000" b="1" dirty="0">
                <a:latin typeface="Arial" panose="020B0604020202020204" pitchFamily="34" charset="0"/>
                <a:ea typeface="宋体" panose="02010600030101010101" pitchFamily="2" charset="-122"/>
              </a:rPr>
              <a:t>DB cache</a:t>
            </a:r>
            <a:endParaRPr lang="en-US" altLang="x-none" sz="2000" b="1" dirty="0">
              <a:latin typeface="Arial" panose="020B0604020202020204" pitchFamily="34" charset="0"/>
              <a:ea typeface="宋体" panose="02010600030101010101" pitchFamily="2" charset="-122"/>
            </a:endParaRPr>
          </a:p>
          <a:p>
            <a:pPr lvl="0" algn="ctr"/>
            <a:r>
              <a:rPr lang="en-US" altLang="x-none" sz="2000" b="1" dirty="0">
                <a:latin typeface="Arial" panose="020B0604020202020204" pitchFamily="34" charset="0"/>
                <a:ea typeface="宋体" panose="02010600030101010101" pitchFamily="2" charset="-122"/>
              </a:rPr>
              <a:t>page 17</a:t>
            </a:r>
            <a:endParaRPr lang="en-US" altLang="x-none" sz="2000" b="1" dirty="0">
              <a:latin typeface="Arial" panose="020B0604020202020204" pitchFamily="34" charset="0"/>
              <a:ea typeface="宋体" panose="02010600030101010101" pitchFamily="2" charset="-122"/>
            </a:endParaRPr>
          </a:p>
        </p:txBody>
      </p:sp>
      <p:sp>
        <p:nvSpPr>
          <p:cNvPr id="29709" name="Text Box 19"/>
          <p:cNvSpPr txBox="1"/>
          <p:nvPr/>
        </p:nvSpPr>
        <p:spPr>
          <a:xfrm>
            <a:off x="321310" y="4292600"/>
            <a:ext cx="901700" cy="706755"/>
          </a:xfrm>
          <a:prstGeom prst="rect">
            <a:avLst/>
          </a:prstGeom>
          <a:noFill/>
          <a:ln w="9525">
            <a:noFill/>
          </a:ln>
        </p:spPr>
        <p:txBody>
          <a:bodyPr wrap="none">
            <a:spAutoFit/>
          </a:bodyPr>
          <a:p>
            <a:pPr lvl="0" algn="ctr"/>
            <a:r>
              <a:rPr lang="en-US" altLang="x-none" sz="2000" b="1" dirty="0">
                <a:latin typeface="Arial" panose="020B0604020202020204" pitchFamily="34" charset="0"/>
                <a:ea typeface="宋体" panose="02010600030101010101" pitchFamily="2" charset="-122"/>
              </a:rPr>
              <a:t>log</a:t>
            </a:r>
            <a:endParaRPr lang="en-US" altLang="x-none" sz="2000" b="1" dirty="0">
              <a:latin typeface="Arial" panose="020B0604020202020204" pitchFamily="34" charset="0"/>
              <a:ea typeface="宋体" panose="02010600030101010101" pitchFamily="2" charset="-122"/>
            </a:endParaRPr>
          </a:p>
          <a:p>
            <a:pPr lvl="0" algn="ctr"/>
            <a:r>
              <a:rPr lang="en-US" altLang="x-none" sz="2000" b="1" dirty="0">
                <a:latin typeface="Arial" panose="020B0604020202020204" pitchFamily="34" charset="0"/>
                <a:ea typeface="宋体" panose="02010600030101010101" pitchFamily="2" charset="-122"/>
              </a:rPr>
              <a:t>buffer</a:t>
            </a:r>
            <a:endParaRPr lang="en-US" altLang="x-none" sz="2000" b="1" dirty="0">
              <a:latin typeface="Arial" panose="020B0604020202020204" pitchFamily="34" charset="0"/>
              <a:ea typeface="宋体" panose="02010600030101010101" pitchFamily="2" charset="-122"/>
            </a:endParaRPr>
          </a:p>
        </p:txBody>
      </p:sp>
      <p:grpSp>
        <p:nvGrpSpPr>
          <p:cNvPr id="5" name="组合 4"/>
          <p:cNvGrpSpPr/>
          <p:nvPr/>
        </p:nvGrpSpPr>
        <p:grpSpPr>
          <a:xfrm>
            <a:off x="1223010" y="4036060"/>
            <a:ext cx="4805680" cy="1154430"/>
            <a:chOff x="1926" y="6951"/>
            <a:chExt cx="7568" cy="1818"/>
          </a:xfrm>
        </p:grpSpPr>
        <p:sp>
          <p:nvSpPr>
            <p:cNvPr id="2" name="Rectangle 9"/>
            <p:cNvSpPr/>
            <p:nvPr/>
          </p:nvSpPr>
          <p:spPr>
            <a:xfrm>
              <a:off x="8406" y="6960"/>
              <a:ext cx="1080" cy="1800"/>
            </a:xfrm>
            <a:prstGeom prst="rect">
              <a:avLst/>
            </a:prstGeom>
            <a:solidFill>
              <a:schemeClr val="bg1"/>
            </a:solidFill>
            <a:ln w="9525" cap="flat" cmpd="sng">
              <a:no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1" name="Rectangle 4"/>
            <p:cNvSpPr/>
            <p:nvPr/>
          </p:nvSpPr>
          <p:spPr>
            <a:xfrm>
              <a:off x="300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b="1" dirty="0">
                  <a:latin typeface="Arial" panose="020B0604020202020204" pitchFamily="34" charset="0"/>
                  <a:ea typeface="宋体" panose="02010600030101010101" pitchFamily="2" charset="-122"/>
                </a:rPr>
                <a:t>9</a:t>
              </a:r>
              <a:endParaRPr lang="en-US" altLang="x-none" b="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17 </a:t>
              </a:r>
              <a:endParaRPr lang="en-US" altLang="x-none" b="1" dirty="0">
                <a:latin typeface="Arial" panose="020B0604020202020204" pitchFamily="34" charset="0"/>
                <a:ea typeface="宋体" panose="02010600030101010101" pitchFamily="2" charset="-122"/>
              </a:endParaRPr>
            </a:p>
          </p:txBody>
        </p:sp>
        <p:sp>
          <p:nvSpPr>
            <p:cNvPr id="29702" name="Rectangle 6"/>
            <p:cNvSpPr/>
            <p:nvPr/>
          </p:nvSpPr>
          <p:spPr>
            <a:xfrm>
              <a:off x="408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10</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3" name="Rectangle 7"/>
            <p:cNvSpPr/>
            <p:nvPr/>
          </p:nvSpPr>
          <p:spPr>
            <a:xfrm>
              <a:off x="516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11</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4" name="Rectangle 8"/>
            <p:cNvSpPr/>
            <p:nvPr/>
          </p:nvSpPr>
          <p:spPr>
            <a:xfrm>
              <a:off x="624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12</a:t>
              </a:r>
              <a:endParaRPr lang="en-US" altLang="x-none" b="1" dirty="0">
                <a:latin typeface="Arial" panose="020B0604020202020204" pitchFamily="34" charset="0"/>
                <a:ea typeface="宋体" panose="02010600030101010101" pitchFamily="2" charset="-122"/>
              </a:endParaRPr>
            </a:p>
            <a:p>
              <a:pPr lvl="0" algn="ctr"/>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a:p>
              <a:pPr lvl="0" algn="ctr"/>
              <a:r>
                <a:rPr lang="en-US" altLang="x-none" b="1" dirty="0">
                  <a:latin typeface="Arial" panose="020B0604020202020204" pitchFamily="34" charset="0"/>
                  <a:ea typeface="宋体" panose="02010600030101010101" pitchFamily="2" charset="-122"/>
                </a:rPr>
                <a:t>17</a:t>
              </a:r>
              <a:endParaRPr lang="en-US" altLang="x-none" b="1" dirty="0">
                <a:latin typeface="Arial" panose="020B0604020202020204" pitchFamily="34" charset="0"/>
                <a:ea typeface="宋体" panose="02010600030101010101" pitchFamily="2" charset="-122"/>
              </a:endParaRPr>
            </a:p>
          </p:txBody>
        </p:sp>
        <p:sp>
          <p:nvSpPr>
            <p:cNvPr id="29705" name="Rectangle 9"/>
            <p:cNvSpPr/>
            <p:nvPr/>
          </p:nvSpPr>
          <p:spPr>
            <a:xfrm>
              <a:off x="732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13</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sp>
          <p:nvSpPr>
            <p:cNvPr id="29706" name="Rectangle 10"/>
            <p:cNvSpPr/>
            <p:nvPr/>
          </p:nvSpPr>
          <p:spPr>
            <a:xfrm>
              <a:off x="1926" y="6960"/>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b="1" dirty="0">
                  <a:latin typeface="Arial" panose="020B0604020202020204" pitchFamily="34" charset="0"/>
                  <a:ea typeface="宋体" panose="02010600030101010101" pitchFamily="2" charset="-122"/>
                </a:rPr>
                <a:t>    </a:t>
              </a:r>
              <a:r>
                <a:rPr lang="en-US" altLang="x-none" b="1" dirty="0">
                  <a:latin typeface="Arial" panose="020B0604020202020204" pitchFamily="34" charset="0"/>
                  <a:ea typeface="宋体" panose="02010600030101010101" pitchFamily="2" charset="-122"/>
                </a:rPr>
                <a:t>8</a:t>
              </a:r>
              <a:endParaRPr lang="en-US" altLang="x-none" b="1" dirty="0">
                <a:latin typeface="Arial" panose="020B0604020202020204" pitchFamily="34" charset="0"/>
                <a:ea typeface="宋体" panose="02010600030101010101" pitchFamily="2" charset="-122"/>
              </a:endParaRPr>
            </a:p>
            <a:p>
              <a:pPr lvl="0" algn="ctr"/>
              <a:endParaRPr lang="en-US" altLang="x-none" b="1" dirty="0">
                <a:latin typeface="Arial" panose="020B0604020202020204" pitchFamily="34" charset="0"/>
                <a:ea typeface="宋体" panose="02010600030101010101" pitchFamily="2" charset="-122"/>
              </a:endParaRPr>
            </a:p>
            <a:p>
              <a:pPr lvl="0" algn="ctr"/>
              <a:endParaRPr lang="zh-CN" altLang="en-US" b="1" dirty="0">
                <a:latin typeface="Arial" panose="020B0604020202020204" pitchFamily="34" charset="0"/>
                <a:ea typeface="宋体" panose="02010600030101010101" pitchFamily="2" charset="-122"/>
              </a:endParaRPr>
            </a:p>
          </p:txBody>
        </p:sp>
        <p:cxnSp>
          <p:nvCxnSpPr>
            <p:cNvPr id="3" name="直接连接符 2"/>
            <p:cNvCxnSpPr/>
            <p:nvPr/>
          </p:nvCxnSpPr>
          <p:spPr>
            <a:xfrm flipV="1">
              <a:off x="8406" y="6951"/>
              <a:ext cx="1088" cy="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398" y="8760"/>
              <a:ext cx="1088" cy="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4451350" y="3220085"/>
            <a:ext cx="3354070" cy="898525"/>
            <a:chOff x="7010" y="5666"/>
            <a:chExt cx="5282" cy="1415"/>
          </a:xfrm>
        </p:grpSpPr>
        <p:sp>
          <p:nvSpPr>
            <p:cNvPr id="29710" name="Text Box 20"/>
            <p:cNvSpPr txBox="1"/>
            <p:nvPr/>
          </p:nvSpPr>
          <p:spPr>
            <a:xfrm>
              <a:off x="8760" y="5666"/>
              <a:ext cx="1250" cy="720"/>
            </a:xfrm>
            <a:prstGeom prst="rect">
              <a:avLst/>
            </a:prstGeom>
            <a:noFill/>
            <a:ln w="9525">
              <a:noFill/>
            </a:ln>
          </p:spPr>
          <p:txBody>
            <a:bodyPr wrap="none">
              <a:spAutoFit/>
            </a:bodyPr>
            <a:p>
              <a:pPr lvl="0"/>
              <a:r>
                <a:rPr lang="en-US" altLang="x-none" b="1" dirty="0">
                  <a:solidFill>
                    <a:srgbClr val="FF0000"/>
                  </a:solidFill>
                  <a:latin typeface="Arial" panose="020B0604020202020204" pitchFamily="34" charset="0"/>
                  <a:ea typeface="宋体" panose="02010600030101010101" pitchFamily="2" charset="-122"/>
                </a:rPr>
                <a:t>LSN</a:t>
              </a:r>
              <a:endParaRPr lang="en-US" altLang="x-none" b="1" dirty="0">
                <a:solidFill>
                  <a:srgbClr val="FF0000"/>
                </a:solidFill>
                <a:latin typeface="Arial" panose="020B0604020202020204" pitchFamily="34" charset="0"/>
                <a:ea typeface="宋体" panose="02010600030101010101" pitchFamily="2" charset="-122"/>
              </a:endParaRPr>
            </a:p>
          </p:txBody>
        </p:sp>
        <p:sp>
          <p:nvSpPr>
            <p:cNvPr id="29712" name="Line 22"/>
            <p:cNvSpPr/>
            <p:nvPr/>
          </p:nvSpPr>
          <p:spPr>
            <a:xfrm>
              <a:off x="9917" y="6074"/>
              <a:ext cx="2375" cy="527"/>
            </a:xfrm>
            <a:prstGeom prst="line">
              <a:avLst/>
            </a:prstGeom>
            <a:ln w="9525" cap="flat" cmpd="sng">
              <a:solidFill>
                <a:srgbClr val="FF0000"/>
              </a:solidFill>
              <a:prstDash val="dash"/>
              <a:headEnd type="none" w="med" len="med"/>
              <a:tailEnd type="triangle" w="med" len="med"/>
            </a:ln>
          </p:spPr>
        </p:sp>
        <p:sp>
          <p:nvSpPr>
            <p:cNvPr id="29711" name="Line 21"/>
            <p:cNvSpPr/>
            <p:nvPr/>
          </p:nvSpPr>
          <p:spPr>
            <a:xfrm flipH="1">
              <a:off x="7010" y="6074"/>
              <a:ext cx="1749" cy="1007"/>
            </a:xfrm>
            <a:prstGeom prst="line">
              <a:avLst/>
            </a:prstGeom>
            <a:ln w="9525" cap="flat" cmpd="sng">
              <a:solidFill>
                <a:srgbClr val="FF0000"/>
              </a:solidFill>
              <a:prstDash val="dash"/>
              <a:headEnd type="none" w="med" len="med"/>
              <a:tailEnd type="triangle" w="med" len="med"/>
            </a:ln>
          </p:spPr>
        </p:sp>
      </p:grpSp>
      <p:grpSp>
        <p:nvGrpSpPr>
          <p:cNvPr id="9" name="组合 8"/>
          <p:cNvGrpSpPr/>
          <p:nvPr/>
        </p:nvGrpSpPr>
        <p:grpSpPr>
          <a:xfrm>
            <a:off x="954405" y="4434840"/>
            <a:ext cx="3618230" cy="1675130"/>
            <a:chOff x="1503" y="7579"/>
            <a:chExt cx="5698" cy="2638"/>
          </a:xfrm>
        </p:grpSpPr>
        <p:sp>
          <p:nvSpPr>
            <p:cNvPr id="6" name="Line 21"/>
            <p:cNvSpPr/>
            <p:nvPr/>
          </p:nvSpPr>
          <p:spPr>
            <a:xfrm flipV="1">
              <a:off x="2229" y="7579"/>
              <a:ext cx="473" cy="1332"/>
            </a:xfrm>
            <a:prstGeom prst="line">
              <a:avLst/>
            </a:prstGeom>
            <a:ln w="9525" cap="flat" cmpd="sng">
              <a:solidFill>
                <a:srgbClr val="FF0000"/>
              </a:solidFill>
              <a:prstDash val="dash"/>
              <a:headEnd type="none" w="med" len="med"/>
              <a:tailEnd type="triangle" w="med" len="med"/>
            </a:ln>
          </p:spPr>
        </p:sp>
        <p:sp>
          <p:nvSpPr>
            <p:cNvPr id="7" name="Text Box 20"/>
            <p:cNvSpPr txBox="1"/>
            <p:nvPr/>
          </p:nvSpPr>
          <p:spPr>
            <a:xfrm>
              <a:off x="1503" y="8911"/>
              <a:ext cx="5699" cy="1307"/>
            </a:xfrm>
            <a:prstGeom prst="rect">
              <a:avLst/>
            </a:prstGeom>
            <a:noFill/>
            <a:ln w="9525">
              <a:noFill/>
            </a:ln>
          </p:spPr>
          <p:txBody>
            <a:bodyPr wrap="square">
              <a:spAutoFit/>
            </a:bodyPr>
            <a:p>
              <a:pPr lvl="0" algn="ctr"/>
              <a:r>
                <a:rPr lang="en-US" altLang="zh-CN" b="1">
                  <a:solidFill>
                    <a:srgbClr val="FF0000"/>
                  </a:solidFill>
                  <a:latin typeface="Arial" panose="020B0604020202020204" pitchFamily="34" charset="0"/>
                  <a:ea typeface="宋体" panose="02010600030101010101" pitchFamily="2" charset="-122"/>
                  <a:sym typeface="+mn-ea"/>
                </a:rPr>
                <a:t>the </a:t>
              </a:r>
              <a:r>
                <a:rPr lang="en-US" altLang="x-none" b="1" dirty="0">
                  <a:solidFill>
                    <a:srgbClr val="FF0000"/>
                  </a:solidFill>
                  <a:latin typeface="Arial" panose="020B0604020202020204" pitchFamily="34" charset="0"/>
                  <a:ea typeface="宋体" panose="02010600030101010101" pitchFamily="2" charset="-122"/>
                  <a:cs typeface="+mn-ea"/>
                  <a:sym typeface="+mn-ea"/>
                </a:rPr>
                <a:t>LSN </a:t>
              </a:r>
              <a:r>
                <a:rPr lang="en-US" altLang="zh-CN" b="1">
                  <a:solidFill>
                    <a:srgbClr val="FF0000"/>
                  </a:solidFill>
                  <a:latin typeface="Arial" panose="020B0604020202020204" pitchFamily="34" charset="0"/>
                  <a:ea typeface="宋体" panose="02010600030101010101" pitchFamily="2" charset="-122"/>
                  <a:sym typeface="+mn-ea"/>
                </a:rPr>
                <a:t>of the oldest record in the log buffer</a:t>
              </a:r>
              <a:endParaRPr lang="en-US" altLang="zh-CN" b="1" dirty="0">
                <a:solidFill>
                  <a:srgbClr val="FF0000"/>
                </a:solidFill>
                <a:latin typeface="Arial" panose="020B0604020202020204" pitchFamily="34" charset="0"/>
                <a:ea typeface="宋体" panose="02010600030101010101" pitchFamily="2"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图片 9"/>
          <p:cNvPicPr>
            <a:picLocks noChangeAspect="1"/>
          </p:cNvPicPr>
          <p:nvPr/>
        </p:nvPicPr>
        <p:blipFill>
          <a:blip r:embed="rId1"/>
          <a:stretch>
            <a:fillRect/>
          </a:stretch>
        </p:blipFill>
        <p:spPr>
          <a:xfrm>
            <a:off x="1896110" y="4880610"/>
            <a:ext cx="6042025" cy="1696720"/>
          </a:xfrm>
          <a:prstGeom prst="rect">
            <a:avLst/>
          </a:prstGeom>
        </p:spPr>
      </p:pic>
      <p:sp>
        <p:nvSpPr>
          <p:cNvPr id="30723" name="Rectangle 2"/>
          <p:cNvSpPr>
            <a:spLocks noGrp="1"/>
          </p:cNvSpPr>
          <p:nvPr>
            <p:ph type="title"/>
          </p:nvPr>
        </p:nvSpPr>
        <p:spPr>
          <a:xfrm>
            <a:off x="457200" y="98108"/>
            <a:ext cx="8229600" cy="953135"/>
          </a:xfrm>
        </p:spPr>
        <p:txBody>
          <a:bodyPr vert="horz" wrap="square" anchor="ctr">
            <a:spAutoFit/>
          </a:bodyPr>
          <a:p>
            <a:pPr lvl="0">
              <a:lnSpc>
                <a:spcPct val="100000"/>
              </a:lnSpc>
              <a:spcBef>
                <a:spcPts val="0"/>
              </a:spcBef>
              <a:spcAft>
                <a:spcPts val="0"/>
              </a:spcAft>
            </a:pPr>
            <a:r>
              <a:rPr lang="en-US" altLang="zh-CN" sz="2800" b="1">
                <a:solidFill>
                  <a:srgbClr val="CC0000"/>
                </a:solidFill>
                <a:latin typeface="Arial" panose="020B0604020202020204" pitchFamily="34" charset="0"/>
                <a:ea typeface="宋体" panose="02010600030101010101" pitchFamily="2" charset="-122"/>
              </a:rPr>
              <a:t>Preserving Atomicity</a:t>
            </a:r>
            <a:br>
              <a:rPr lang="en-US" altLang="zh-CN" sz="2800" b="1">
                <a:solidFill>
                  <a:srgbClr val="CC0000"/>
                </a:solidFill>
                <a:latin typeface="Arial" panose="020B0604020202020204" pitchFamily="34" charset="0"/>
                <a:ea typeface="宋体" panose="02010600030101010101" pitchFamily="2" charset="-122"/>
              </a:rPr>
            </a:br>
            <a:r>
              <a:rPr lang="en-US" altLang="zh-CN" sz="2800" b="1">
                <a:solidFill>
                  <a:srgbClr val="CC0000"/>
                </a:solidFill>
                <a:latin typeface="Arial" panose="020B0604020202020204" pitchFamily="34" charset="0"/>
                <a:ea typeface="宋体" panose="02010600030101010101" pitchFamily="2" charset="-122"/>
              </a:rPr>
              <a:t>(the Write-Ahead Property and Buffering)</a:t>
            </a:r>
            <a:endParaRPr lang="en-US" altLang="zh-CN" sz="2800" b="1">
              <a:solidFill>
                <a:srgbClr val="CC0000"/>
              </a:solidFill>
              <a:latin typeface="Arial" panose="020B0604020202020204" pitchFamily="34" charset="0"/>
              <a:ea typeface="宋体" panose="02010600030101010101" pitchFamily="2" charset="-122"/>
            </a:endParaRPr>
          </a:p>
        </p:txBody>
      </p:sp>
      <p:sp>
        <p:nvSpPr>
          <p:cNvPr id="30724" name="Rectangle 3"/>
          <p:cNvSpPr>
            <a:spLocks noGrp="1"/>
          </p:cNvSpPr>
          <p:nvPr>
            <p:ph type="body"/>
          </p:nvPr>
        </p:nvSpPr>
        <p:spPr>
          <a:xfrm>
            <a:off x="383540" y="1148715"/>
            <a:ext cx="7924800" cy="1691640"/>
          </a:xfrm>
        </p:spPr>
        <p:txBody>
          <a:bodyPr vert="horz" wrap="square" anchor="t">
            <a:spAutoFit/>
          </a:bodyPr>
          <a:p>
            <a:pPr lvl="0">
              <a:lnSpc>
                <a:spcPct val="100000"/>
              </a:lnSpc>
              <a:spcAft>
                <a:spcPts val="0"/>
              </a:spcAft>
            </a:pPr>
            <a:r>
              <a:rPr lang="en-US" altLang="zh-CN" sz="2600" b="1" u="sng">
                <a:solidFill>
                  <a:srgbClr val="006600"/>
                </a:solidFill>
                <a:latin typeface="Arial" panose="020B0604020202020204" pitchFamily="34" charset="0"/>
                <a:ea typeface="宋体" panose="02010600030101010101" pitchFamily="2" charset="-122"/>
              </a:rPr>
              <a:t>Problem 1</a:t>
            </a:r>
            <a:r>
              <a:rPr lang="en-US" altLang="zh-CN" sz="2600" b="1">
                <a:solidFill>
                  <a:srgbClr val="006600"/>
                </a:solidFill>
                <a:latin typeface="Arial" panose="020B0604020202020204" pitchFamily="34" charset="0"/>
                <a:ea typeface="宋体" panose="02010600030101010101" pitchFamily="2" charset="-122"/>
              </a:rPr>
              <a:t>:</a:t>
            </a:r>
            <a:r>
              <a:rPr lang="en-US" altLang="zh-CN" sz="2600" b="1">
                <a:latin typeface="Arial" panose="020B0604020202020204" pitchFamily="34" charset="0"/>
                <a:ea typeface="宋体" panose="02010600030101010101" pitchFamily="2" charset="-122"/>
              </a:rPr>
              <a:t> </a:t>
            </a:r>
            <a:r>
              <a:rPr lang="en-US" altLang="zh-CN" sz="2600" b="1">
                <a:solidFill>
                  <a:srgbClr val="000099"/>
                </a:solidFill>
                <a:latin typeface="Arial" panose="020B0604020202020204" pitchFamily="34" charset="0"/>
                <a:ea typeface="宋体" panose="02010600030101010101" pitchFamily="2" charset="-122"/>
              </a:rPr>
              <a:t>When</a:t>
            </a:r>
            <a:r>
              <a:rPr lang="en-US" altLang="zh-CN" sz="2600" b="1">
                <a:latin typeface="Arial" panose="020B0604020202020204" pitchFamily="34" charset="0"/>
                <a:ea typeface="宋体" panose="02010600030101010101" pitchFamily="2" charset="-122"/>
              </a:rPr>
              <a:t> the cache page replacement algorithm decides to </a:t>
            </a:r>
            <a:r>
              <a:rPr lang="en-US" altLang="zh-CN" sz="2600" b="1">
                <a:solidFill>
                  <a:srgbClr val="000099"/>
                </a:solidFill>
                <a:latin typeface="Arial" panose="020B0604020202020204" pitchFamily="34" charset="0"/>
                <a:ea typeface="宋体" panose="02010600030101010101" pitchFamily="2" charset="-122"/>
              </a:rPr>
              <a:t>write a dirty page</a:t>
            </a:r>
            <a:r>
              <a:rPr lang="en-US" altLang="zh-CN" sz="2600" b="1">
                <a:latin typeface="Arial" panose="020B0604020202020204" pitchFamily="34" charset="0"/>
                <a:ea typeface="宋体" panose="02010600030101010101" pitchFamily="2" charset="-122"/>
              </a:rPr>
              <a:t> </a:t>
            </a:r>
            <a:r>
              <a:rPr lang="en-US" altLang="zh-CN" sz="2600" b="1">
                <a:solidFill>
                  <a:srgbClr val="000099"/>
                </a:solidFill>
                <a:latin typeface="Arial" panose="020B0604020202020204" pitchFamily="34" charset="0"/>
                <a:ea typeface="宋体" panose="02010600030101010101" pitchFamily="2" charset="-122"/>
              </a:rPr>
              <a:t>p</a:t>
            </a:r>
            <a:r>
              <a:rPr lang="en-US" altLang="zh-CN" sz="2600" b="1">
                <a:latin typeface="Arial" panose="020B0604020202020204" pitchFamily="34" charset="0"/>
                <a:ea typeface="宋体" panose="02010600030101010101" pitchFamily="2" charset="-122"/>
              </a:rPr>
              <a:t> to mass store, an </a:t>
            </a:r>
            <a:r>
              <a:rPr lang="en-US" altLang="zh-CN" sz="2600" b="1">
                <a:solidFill>
                  <a:srgbClr val="000099"/>
                </a:solidFill>
                <a:latin typeface="Arial" panose="020B0604020202020204" pitchFamily="34" charset="0"/>
                <a:ea typeface="宋体" panose="02010600030101010101" pitchFamily="2" charset="-122"/>
              </a:rPr>
              <a:t>update record</a:t>
            </a:r>
            <a:r>
              <a:rPr lang="en-US" altLang="zh-CN" sz="2600" b="1">
                <a:latin typeface="Arial" panose="020B0604020202020204" pitchFamily="34" charset="0"/>
                <a:ea typeface="宋体" panose="02010600030101010101" pitchFamily="2" charset="-122"/>
              </a:rPr>
              <a:t> corresponding to </a:t>
            </a:r>
            <a:r>
              <a:rPr lang="en-US" altLang="zh-CN" sz="2600" b="1">
                <a:solidFill>
                  <a:srgbClr val="000099"/>
                </a:solidFill>
                <a:latin typeface="Arial" panose="020B0604020202020204" pitchFamily="34" charset="0"/>
                <a:ea typeface="宋体" panose="02010600030101010101" pitchFamily="2" charset="-122"/>
              </a:rPr>
              <a:t>p</a:t>
            </a:r>
            <a:r>
              <a:rPr lang="en-US" altLang="zh-CN" sz="2600" b="1">
                <a:latin typeface="Arial" panose="020B0604020202020204" pitchFamily="34" charset="0"/>
                <a:ea typeface="宋体" panose="02010600030101010101" pitchFamily="2" charset="-122"/>
              </a:rPr>
              <a:t> </a:t>
            </a:r>
            <a:r>
              <a:rPr lang="en-US" altLang="zh-CN" sz="2600" b="1">
                <a:solidFill>
                  <a:srgbClr val="000099"/>
                </a:solidFill>
                <a:latin typeface="Arial" panose="020B0604020202020204" pitchFamily="34" charset="0"/>
                <a:ea typeface="宋体" panose="02010600030101010101" pitchFamily="2" charset="-122"/>
              </a:rPr>
              <a:t>might still be in the log buffer.</a:t>
            </a:r>
            <a:endParaRPr lang="en-US" altLang="zh-CN" sz="2600" b="1">
              <a:latin typeface="Arial" panose="020B0604020202020204" pitchFamily="34" charset="0"/>
              <a:ea typeface="宋体" panose="02010600030101010101" pitchFamily="2" charset="-122"/>
            </a:endParaRPr>
          </a:p>
        </p:txBody>
      </p:sp>
      <p:sp>
        <p:nvSpPr>
          <p:cNvPr id="2" name="文本框 1"/>
          <p:cNvSpPr txBox="1"/>
          <p:nvPr/>
        </p:nvSpPr>
        <p:spPr>
          <a:xfrm>
            <a:off x="7938135" y="6137275"/>
            <a:ext cx="250190" cy="460375"/>
          </a:xfrm>
          <a:prstGeom prst="rect">
            <a:avLst/>
          </a:prstGeom>
          <a:noFill/>
        </p:spPr>
        <p:txBody>
          <a:bodyPr wrap="square" rtlCol="0">
            <a:spAutoFit/>
          </a:bodyPr>
          <a:p>
            <a:r>
              <a:rPr lang="en-US" altLang="zh-CN" b="1">
                <a:solidFill>
                  <a:schemeClr val="accent6"/>
                </a:solidFill>
              </a:rPr>
              <a:t>p</a:t>
            </a:r>
            <a:endParaRPr lang="en-US" altLang="zh-CN" b="1">
              <a:solidFill>
                <a:schemeClr val="accent6"/>
              </a:solidFill>
            </a:endParaRPr>
          </a:p>
        </p:txBody>
      </p:sp>
      <p:sp>
        <p:nvSpPr>
          <p:cNvPr id="3" name="Rectangle 3"/>
          <p:cNvSpPr>
            <a:spLocks noGrp="1"/>
          </p:cNvSpPr>
          <p:nvPr/>
        </p:nvSpPr>
        <p:spPr>
          <a:xfrm>
            <a:off x="383540" y="2948940"/>
            <a:ext cx="7924800" cy="21043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lnSpc>
                <a:spcPct val="100000"/>
              </a:lnSpc>
              <a:spcBef>
                <a:spcPct val="50000"/>
              </a:spcBef>
              <a:spcAft>
                <a:spcPts val="0"/>
              </a:spcAft>
            </a:pPr>
            <a:r>
              <a:rPr lang="en-US" altLang="zh-CN" sz="2600" b="1">
                <a:solidFill>
                  <a:srgbClr val="006600"/>
                </a:solidFill>
                <a:latin typeface="Arial" panose="020B0604020202020204" pitchFamily="34" charset="0"/>
                <a:ea typeface="宋体" panose="02010600030101010101" pitchFamily="2" charset="-122"/>
              </a:rPr>
              <a:t>Solution:</a:t>
            </a:r>
            <a:r>
              <a:rPr lang="en-US" altLang="zh-CN" sz="2600" b="1">
                <a:latin typeface="Arial" panose="020B0604020202020204" pitchFamily="34" charset="0"/>
                <a:ea typeface="宋体" panose="02010600030101010101" pitchFamily="2" charset="-122"/>
              </a:rPr>
              <a:t> </a:t>
            </a:r>
            <a:endParaRPr lang="en-US" altLang="zh-CN" sz="2600" b="1">
              <a:latin typeface="Arial" panose="020B0604020202020204" pitchFamily="34" charset="0"/>
              <a:ea typeface="宋体" panose="02010600030101010101" pitchFamily="2" charset="-122"/>
            </a:endParaRPr>
          </a:p>
          <a:p>
            <a:pPr marL="971550" lvl="1" indent="-514350">
              <a:lnSpc>
                <a:spcPct val="100000"/>
              </a:lnSpc>
              <a:spcBef>
                <a:spcPts val="50"/>
              </a:spcBef>
              <a:spcAft>
                <a:spcPts val="0"/>
              </a:spcAft>
              <a:buFont typeface="+mj-ea"/>
              <a:buAutoNum type="circleNumDbPlain"/>
            </a:pPr>
            <a:r>
              <a:rPr lang="en-US" altLang="zh-CN" sz="2600" b="1">
                <a:solidFill>
                  <a:srgbClr val="000099"/>
                </a:solidFill>
                <a:latin typeface="Arial" panose="020B0604020202020204" pitchFamily="34" charset="0"/>
                <a:ea typeface="宋体" panose="02010600030101010101" pitchFamily="2" charset="-122"/>
              </a:rPr>
              <a:t>Force the log buffer if</a:t>
            </a:r>
            <a:r>
              <a:rPr lang="en-US" altLang="zh-CN" sz="2600" b="1">
                <a:latin typeface="Arial" panose="020B0604020202020204" pitchFamily="34" charset="0"/>
                <a:ea typeface="宋体" panose="02010600030101010101" pitchFamily="2" charset="-122"/>
              </a:rPr>
              <a:t> </a:t>
            </a:r>
            <a:r>
              <a:rPr lang="en-US" altLang="zh-CN" sz="2600" b="1">
                <a:solidFill>
                  <a:srgbClr val="FF0000"/>
                </a:solidFill>
                <a:latin typeface="Arial" panose="020B0604020202020204" pitchFamily="34" charset="0"/>
                <a:ea typeface="宋体" panose="02010600030101010101" pitchFamily="2" charset="-122"/>
              </a:rPr>
              <a:t>the </a:t>
            </a:r>
            <a:r>
              <a:rPr lang="en-US" altLang="zh-CN" sz="2600" b="1">
                <a:solidFill>
                  <a:srgbClr val="CC0000"/>
                </a:solidFill>
                <a:latin typeface="Arial" panose="020B0604020202020204" pitchFamily="34" charset="0"/>
                <a:ea typeface="宋体" panose="02010600030101010101" pitchFamily="2" charset="-122"/>
              </a:rPr>
              <a:t>LSN</a:t>
            </a:r>
            <a:r>
              <a:rPr lang="en-US" altLang="zh-CN" sz="2600" b="1">
                <a:latin typeface="Arial" panose="020B0604020202020204" pitchFamily="34" charset="0"/>
                <a:ea typeface="宋体" panose="02010600030101010101" pitchFamily="2" charset="-122"/>
              </a:rPr>
              <a:t> </a:t>
            </a:r>
            <a:r>
              <a:rPr lang="en-US" altLang="zh-CN" sz="2600" b="1">
                <a:solidFill>
                  <a:srgbClr val="CC0000"/>
                </a:solidFill>
                <a:latin typeface="Arial" panose="020B0604020202020204" pitchFamily="34" charset="0"/>
                <a:ea typeface="宋体" panose="02010600030101010101" pitchFamily="2" charset="-122"/>
              </a:rPr>
              <a:t>stored</a:t>
            </a:r>
            <a:r>
              <a:rPr lang="en-US" altLang="zh-CN" sz="2600" b="1">
                <a:latin typeface="Arial" panose="020B0604020202020204" pitchFamily="34" charset="0"/>
                <a:ea typeface="宋体" panose="02010600030101010101" pitchFamily="2" charset="-122"/>
              </a:rPr>
              <a:t> </a:t>
            </a:r>
            <a:r>
              <a:rPr lang="en-US" altLang="zh-CN" sz="2600" b="1">
                <a:solidFill>
                  <a:srgbClr val="FF0000"/>
                </a:solidFill>
                <a:latin typeface="Arial" panose="020B0604020202020204" pitchFamily="34" charset="0"/>
                <a:ea typeface="宋体" panose="02010600030101010101" pitchFamily="2" charset="-122"/>
              </a:rPr>
              <a:t>in p </a:t>
            </a:r>
            <a:r>
              <a:rPr lang="en-US" altLang="zh-CN" sz="2600" b="1">
                <a:solidFill>
                  <a:srgbClr val="CC0000"/>
                </a:solidFill>
                <a:latin typeface="Arial" panose="020B0604020202020204" pitchFamily="34" charset="0"/>
                <a:ea typeface="宋体" panose="02010600030101010101" pitchFamily="2" charset="-122"/>
              </a:rPr>
              <a:t>is greater than or equal</a:t>
            </a:r>
            <a:r>
              <a:rPr lang="en-US" altLang="zh-CN" sz="2600" b="1">
                <a:latin typeface="Arial" panose="020B0604020202020204" pitchFamily="34" charset="0"/>
                <a:ea typeface="宋体" panose="02010600030101010101" pitchFamily="2" charset="-122"/>
              </a:rPr>
              <a:t> </a:t>
            </a:r>
            <a:r>
              <a:rPr lang="en-US" altLang="zh-CN" sz="2600" b="1">
                <a:solidFill>
                  <a:srgbClr val="FF0000"/>
                </a:solidFill>
                <a:latin typeface="Arial" panose="020B0604020202020204" pitchFamily="34" charset="0"/>
                <a:ea typeface="宋体" panose="02010600030101010101" pitchFamily="2" charset="-122"/>
              </a:rPr>
              <a:t>to the LSN of the oldest record</a:t>
            </a:r>
            <a:r>
              <a:rPr lang="en-US" altLang="zh-CN" sz="2600" b="1">
                <a:latin typeface="Arial" panose="020B0604020202020204" pitchFamily="34" charset="0"/>
                <a:ea typeface="宋体" panose="02010600030101010101" pitchFamily="2" charset="-122"/>
              </a:rPr>
              <a:t> in the log buffer.</a:t>
            </a:r>
            <a:endParaRPr lang="en-US" altLang="zh-CN" sz="2600" b="1">
              <a:latin typeface="Arial" panose="020B0604020202020204" pitchFamily="34" charset="0"/>
              <a:ea typeface="宋体" panose="02010600030101010101" pitchFamily="2" charset="-122"/>
            </a:endParaRPr>
          </a:p>
          <a:p>
            <a:pPr marL="971550" lvl="1" indent="-514350">
              <a:lnSpc>
                <a:spcPct val="100000"/>
              </a:lnSpc>
              <a:spcBef>
                <a:spcPts val="50"/>
              </a:spcBef>
              <a:spcAft>
                <a:spcPts val="0"/>
              </a:spcAft>
              <a:buFont typeface="+mj-ea"/>
              <a:buAutoNum type="circleNumDbPlain"/>
            </a:pPr>
            <a:r>
              <a:rPr lang="en-US" altLang="zh-CN" sz="2600" b="1">
                <a:solidFill>
                  <a:srgbClr val="000099"/>
                </a:solidFill>
                <a:latin typeface="Arial" panose="020B0604020202020204" pitchFamily="34" charset="0"/>
                <a:ea typeface="宋体" panose="02010600030101010101" pitchFamily="2" charset="-122"/>
                <a:sym typeface="+mn-ea"/>
              </a:rPr>
              <a:t>Then write p.</a:t>
            </a:r>
            <a:endParaRPr lang="en-US" altLang="zh-CN" sz="2600" b="1">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85800" y="79375"/>
            <a:ext cx="7772400" cy="533400"/>
          </a:xfrm>
        </p:spPr>
        <p:txBody>
          <a:bodyPr wrap="square" anchor="ctr"/>
          <a:p>
            <a:pPr lvl="0"/>
            <a:r>
              <a:rPr lang="zh-CN" altLang="en-US" sz="3200" b="1" dirty="0">
                <a:solidFill>
                  <a:srgbClr val="CC0000"/>
                </a:solidFill>
                <a:latin typeface="Arial" panose="020B0604020202020204" pitchFamily="34" charset="0"/>
                <a:ea typeface="宋体" panose="02010600030101010101" pitchFamily="2" charset="-122"/>
              </a:rPr>
              <a:t>problem 1</a:t>
            </a:r>
            <a:endParaRPr lang="zh-CN" altLang="en-US" sz="3200" b="1" dirty="0">
              <a:solidFill>
                <a:srgbClr val="CC0000"/>
              </a:solidFill>
              <a:latin typeface="Arial" panose="020B0604020202020204" pitchFamily="34" charset="0"/>
              <a:ea typeface="宋体" panose="02010600030101010101" pitchFamily="2" charset="-122"/>
            </a:endParaRPr>
          </a:p>
        </p:txBody>
      </p:sp>
      <p:sp>
        <p:nvSpPr>
          <p:cNvPr id="33795" name="Rectangle 4"/>
          <p:cNvSpPr/>
          <p:nvPr/>
        </p:nvSpPr>
        <p:spPr>
          <a:xfrm>
            <a:off x="45529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en-US" altLang="x-none" b="1" dirty="0">
                <a:solidFill>
                  <a:srgbClr val="FF0000"/>
                </a:solidFill>
                <a:latin typeface="Arial" panose="020B0604020202020204" pitchFamily="34" charset="0"/>
                <a:ea typeface="宋体" panose="02010600030101010101" pitchFamily="2" charset="-122"/>
              </a:rPr>
              <a:t>9</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17 </a:t>
            </a:r>
            <a:endParaRPr lang="en-US" altLang="x-none" b="1" dirty="0">
              <a:latin typeface="Arial" panose="020B0604020202020204" pitchFamily="34" charset="0"/>
              <a:ea typeface="宋体" panose="02010600030101010101" pitchFamily="2" charset="-122"/>
            </a:endParaRPr>
          </a:p>
        </p:txBody>
      </p:sp>
      <p:sp>
        <p:nvSpPr>
          <p:cNvPr id="33796" name="Rectangle 6"/>
          <p:cNvSpPr/>
          <p:nvPr/>
        </p:nvSpPr>
        <p:spPr>
          <a:xfrm>
            <a:off x="52387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10</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797" name="Rectangle 7"/>
          <p:cNvSpPr/>
          <p:nvPr/>
        </p:nvSpPr>
        <p:spPr>
          <a:xfrm>
            <a:off x="59245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11</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798" name="Rectangle 8"/>
          <p:cNvSpPr/>
          <p:nvPr/>
        </p:nvSpPr>
        <p:spPr>
          <a:xfrm>
            <a:off x="66103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12</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17</a:t>
            </a:r>
            <a:endParaRPr lang="en-US" altLang="x-none" b="1" dirty="0">
              <a:latin typeface="Arial" panose="020B0604020202020204" pitchFamily="34" charset="0"/>
              <a:ea typeface="宋体" panose="02010600030101010101" pitchFamily="2" charset="-122"/>
            </a:endParaRPr>
          </a:p>
        </p:txBody>
      </p:sp>
      <p:sp>
        <p:nvSpPr>
          <p:cNvPr id="33799" name="Rectangle 9"/>
          <p:cNvSpPr/>
          <p:nvPr/>
        </p:nvSpPr>
        <p:spPr>
          <a:xfrm>
            <a:off x="72961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13</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00" name="Rectangle 10"/>
          <p:cNvSpPr/>
          <p:nvPr/>
        </p:nvSpPr>
        <p:spPr>
          <a:xfrm>
            <a:off x="3867150" y="1019175"/>
            <a:ext cx="6858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8</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01" name="Rectangle 16"/>
          <p:cNvSpPr/>
          <p:nvPr/>
        </p:nvSpPr>
        <p:spPr>
          <a:xfrm>
            <a:off x="825500" y="561975"/>
            <a:ext cx="1524000" cy="1600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12</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en-US" altLang="x-none" b="1" dirty="0">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x</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y</a:t>
            </a:r>
            <a:endParaRPr lang="en-US" altLang="x-none" b="1" i="1" dirty="0">
              <a:latin typeface="Arial" panose="020B0604020202020204" pitchFamily="34" charset="0"/>
              <a:ea typeface="宋体" panose="02010600030101010101" pitchFamily="2" charset="-122"/>
            </a:endParaRPr>
          </a:p>
        </p:txBody>
      </p:sp>
      <p:sp>
        <p:nvSpPr>
          <p:cNvPr id="33802" name="Text Box 18"/>
          <p:cNvSpPr txBox="1"/>
          <p:nvPr/>
        </p:nvSpPr>
        <p:spPr>
          <a:xfrm>
            <a:off x="965200" y="2235200"/>
            <a:ext cx="1384300" cy="7016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
            </a:r>
            <a:r>
              <a:rPr lang="zh-CN" altLang="en-US" sz="2000" b="1" dirty="0">
                <a:latin typeface="Arial" panose="020B0604020202020204" pitchFamily="34" charset="0"/>
                <a:ea typeface="宋体" panose="02010600030101010101" pitchFamily="2" charset="-122"/>
              </a:rPr>
              <a:t>B Cache</a:t>
            </a:r>
            <a:endParaRPr lang="zh-CN" altLang="en-US"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page 17</a:t>
            </a:r>
            <a:endParaRPr lang="en-US" altLang="x-none" sz="2000" b="1" dirty="0">
              <a:latin typeface="Arial" panose="020B0604020202020204" pitchFamily="34" charset="0"/>
              <a:ea typeface="宋体" panose="02010600030101010101" pitchFamily="2" charset="-122"/>
            </a:endParaRPr>
          </a:p>
        </p:txBody>
      </p:sp>
      <p:sp>
        <p:nvSpPr>
          <p:cNvPr id="33803" name="Text Box 19"/>
          <p:cNvSpPr txBox="1"/>
          <p:nvPr/>
        </p:nvSpPr>
        <p:spPr>
          <a:xfrm>
            <a:off x="5468938" y="2311400"/>
            <a:ext cx="1693862" cy="396875"/>
          </a:xfrm>
          <a:prstGeom prst="rect">
            <a:avLst/>
          </a:prstGeom>
          <a:noFill/>
          <a:ln w="9525">
            <a:noFill/>
          </a:ln>
        </p:spPr>
        <p:txBody>
          <a:bodyPr wrap="square" anchor="t">
            <a:spAutoFit/>
          </a:bodyPr>
          <a:p>
            <a:pPr lvl="0" eaLnBrk="0" hangingPunct="0"/>
            <a:r>
              <a:rPr lang="en-US" altLang="x-none" sz="2000" b="1" dirty="0">
                <a:latin typeface="Arial" panose="020B0604020202020204" pitchFamily="34" charset="0"/>
                <a:ea typeface="宋体" panose="02010600030101010101" pitchFamily="2" charset="-122"/>
              </a:rPr>
              <a:t>log</a:t>
            </a:r>
            <a:r>
              <a:rPr lang="zh-CN" altLang="en-US" sz="2000" b="1" dirty="0">
                <a:latin typeface="Arial" panose="020B0604020202020204" pitchFamily="34" charset="0"/>
                <a:ea typeface="宋体" panose="02010600030101010101" pitchFamily="2" charset="-122"/>
              </a:rPr>
              <a:t> buffer</a:t>
            </a:r>
            <a:endParaRPr lang="en-US" altLang="x-none" sz="2000" b="1" dirty="0">
              <a:latin typeface="Arial" panose="020B0604020202020204" pitchFamily="34" charset="0"/>
              <a:ea typeface="宋体" panose="02010600030101010101" pitchFamily="2" charset="-122"/>
            </a:endParaRPr>
          </a:p>
        </p:txBody>
      </p:sp>
      <p:sp>
        <p:nvSpPr>
          <p:cNvPr id="33804" name="Text Box 20"/>
          <p:cNvSpPr txBox="1"/>
          <p:nvPr/>
        </p:nvSpPr>
        <p:spPr>
          <a:xfrm>
            <a:off x="2690813" y="1633538"/>
            <a:ext cx="793750" cy="457200"/>
          </a:xfrm>
          <a:prstGeom prst="rect">
            <a:avLst/>
          </a:prstGeom>
          <a:noFill/>
          <a:ln w="9525">
            <a:noFill/>
          </a:ln>
        </p:spPr>
        <p:txBody>
          <a:bodyPr wrap="none" anchor="t">
            <a:spAutoFit/>
          </a:bodyPr>
          <a:p>
            <a:pPr lvl="0" eaLnBrk="0" hangingPunct="0"/>
            <a:r>
              <a:rPr lang="en-US" altLang="x-none" b="1" dirty="0">
                <a:solidFill>
                  <a:srgbClr val="006600"/>
                </a:solidFill>
                <a:latin typeface="Arial" panose="020B0604020202020204" pitchFamily="34" charset="0"/>
                <a:ea typeface="宋体" panose="02010600030101010101" pitchFamily="2" charset="-122"/>
              </a:rPr>
              <a:t>LSN</a:t>
            </a:r>
            <a:endParaRPr lang="en-US" altLang="x-none" b="1" dirty="0">
              <a:solidFill>
                <a:srgbClr val="006600"/>
              </a:solidFill>
              <a:latin typeface="Arial" panose="020B0604020202020204" pitchFamily="34" charset="0"/>
              <a:ea typeface="宋体" panose="02010600030101010101" pitchFamily="2" charset="-122"/>
            </a:endParaRPr>
          </a:p>
        </p:txBody>
      </p:sp>
      <p:sp>
        <p:nvSpPr>
          <p:cNvPr id="33805" name="Line 21"/>
          <p:cNvSpPr/>
          <p:nvPr/>
        </p:nvSpPr>
        <p:spPr>
          <a:xfrm flipH="1" flipV="1">
            <a:off x="2081530" y="970915"/>
            <a:ext cx="661670" cy="85979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06" name="Line 22"/>
          <p:cNvSpPr/>
          <p:nvPr/>
        </p:nvSpPr>
        <p:spPr>
          <a:xfrm flipV="1">
            <a:off x="3429000" y="1296988"/>
            <a:ext cx="838200" cy="5334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23" name="直接连接符 33822"/>
          <p:cNvSpPr/>
          <p:nvPr/>
        </p:nvSpPr>
        <p:spPr>
          <a:xfrm>
            <a:off x="228600" y="3129280"/>
            <a:ext cx="8763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5" name="文本框 4"/>
          <p:cNvSpPr txBox="1"/>
          <p:nvPr/>
        </p:nvSpPr>
        <p:spPr>
          <a:xfrm>
            <a:off x="685165" y="3141345"/>
            <a:ext cx="8306435" cy="460375"/>
          </a:xfrm>
          <a:prstGeom prst="rect">
            <a:avLst/>
          </a:prstGeom>
          <a:noFill/>
        </p:spPr>
        <p:txBody>
          <a:bodyPr wrap="square" rtlCol="0">
            <a:spAutoFit/>
          </a:bodyPr>
          <a:p>
            <a:r>
              <a:rPr lang="en-US" altLang="zh-CN" b="1">
                <a:solidFill>
                  <a:srgbClr val="FF0000"/>
                </a:solidFill>
                <a:latin typeface="Arial" panose="020B0604020202020204" pitchFamily="34" charset="0"/>
              </a:rPr>
              <a:t>LSN </a:t>
            </a:r>
            <a:r>
              <a:rPr lang="en-US" altLang="zh-CN" b="1">
                <a:latin typeface="Arial" panose="020B0604020202020204" pitchFamily="34" charset="0"/>
              </a:rPr>
              <a:t>of page17  </a:t>
            </a:r>
            <a:r>
              <a:rPr lang="en-US" altLang="zh-CN" b="1">
                <a:solidFill>
                  <a:srgbClr val="FF0000"/>
                </a:solidFill>
                <a:latin typeface="Arial" panose="020B0604020202020204" pitchFamily="34" charset="0"/>
              </a:rPr>
              <a:t>≥ </a:t>
            </a:r>
            <a:r>
              <a:rPr lang="en-US" altLang="zh-CN" b="1">
                <a:latin typeface="Arial" panose="020B0604020202020204" pitchFamily="34" charset="0"/>
              </a:rPr>
              <a:t> </a:t>
            </a:r>
            <a:r>
              <a:rPr lang="en-US" altLang="zh-CN" b="1">
                <a:solidFill>
                  <a:srgbClr val="FF0000"/>
                </a:solidFill>
                <a:latin typeface="Arial" panose="020B0604020202020204" pitchFamily="34" charset="0"/>
              </a:rPr>
              <a:t>LSN </a:t>
            </a:r>
            <a:r>
              <a:rPr lang="en-US" altLang="zh-CN" b="1">
                <a:latin typeface="Arial" panose="020B0604020202020204" pitchFamily="34" charset="0"/>
              </a:rPr>
              <a:t>of the oldest record in log buffer</a:t>
            </a:r>
            <a:endParaRPr lang="en-US" altLang="zh-CN" b="1">
              <a:latin typeface="Arial" panose="020B0604020202020204" pitchFamily="34" charset="0"/>
            </a:endParaRPr>
          </a:p>
        </p:txBody>
      </p:sp>
      <p:sp>
        <p:nvSpPr>
          <p:cNvPr id="6" name="文本框 5"/>
          <p:cNvSpPr txBox="1"/>
          <p:nvPr/>
        </p:nvSpPr>
        <p:spPr>
          <a:xfrm>
            <a:off x="324485" y="3674745"/>
            <a:ext cx="8286115" cy="2614930"/>
          </a:xfrm>
          <a:prstGeom prst="rect">
            <a:avLst/>
          </a:prstGeom>
          <a:noFill/>
        </p:spPr>
        <p:txBody>
          <a:bodyPr wrap="square" rtlCol="0">
            <a:spAutoFit/>
          </a:bodyPr>
          <a:p>
            <a:pPr marL="342900" indent="-342900">
              <a:lnSpc>
                <a:spcPct val="100000"/>
              </a:lnSpc>
              <a:spcBef>
                <a:spcPts val="0"/>
              </a:spcBef>
              <a:spcAft>
                <a:spcPts val="1200"/>
              </a:spcAft>
              <a:buFont typeface="Arial" panose="020B0604020202020204" pitchFamily="34" charset="0"/>
              <a:buChar char="•"/>
            </a:pPr>
            <a:r>
              <a:rPr lang="zh-CN" altLang="en-US" b="1">
                <a:solidFill>
                  <a:schemeClr val="accent6"/>
                </a:solidFill>
                <a:latin typeface="Arial" panose="020B0604020202020204" pitchFamily="34" charset="0"/>
                <a:ea typeface="宋体" panose="02010600030101010101" pitchFamily="2" charset="-122"/>
              </a:rPr>
              <a:t>这表明，与</a:t>
            </a:r>
            <a:r>
              <a:rPr lang="en-US" altLang="zh-CN" b="1">
                <a:solidFill>
                  <a:schemeClr val="accent6"/>
                </a:solidFill>
                <a:latin typeface="Arial" panose="020B0604020202020204" pitchFamily="34" charset="0"/>
                <a:ea typeface="宋体" panose="02010600030101010101" pitchFamily="2" charset="-122"/>
              </a:rPr>
              <a:t>page17</a:t>
            </a:r>
            <a:r>
              <a:rPr lang="zh-CN" altLang="en-US" b="1">
                <a:solidFill>
                  <a:schemeClr val="accent6"/>
                </a:solidFill>
                <a:latin typeface="Arial" panose="020B0604020202020204" pitchFamily="34" charset="0"/>
                <a:ea typeface="宋体" panose="02010600030101010101" pitchFamily="2" charset="-122"/>
              </a:rPr>
              <a:t>有关的更新日志</a:t>
            </a:r>
            <a:r>
              <a:rPr lang="en-US" altLang="zh-CN" b="1">
                <a:solidFill>
                  <a:schemeClr val="accent6"/>
                </a:solidFill>
                <a:latin typeface="Arial" panose="020B0604020202020204" pitchFamily="34" charset="0"/>
                <a:ea typeface="宋体" panose="02010600030101010101" pitchFamily="2" charset="-122"/>
              </a:rPr>
              <a:t>&lt;update record&gt;</a:t>
            </a:r>
            <a:r>
              <a:rPr lang="zh-CN" altLang="zh-CN" b="1">
                <a:solidFill>
                  <a:schemeClr val="accent6"/>
                </a:solidFill>
                <a:latin typeface="Arial" panose="020B0604020202020204" pitchFamily="34" charset="0"/>
                <a:ea typeface="宋体" panose="02010600030101010101" pitchFamily="2" charset="-122"/>
              </a:rPr>
              <a:t>仍然停留在日志缓冲区</a:t>
            </a:r>
            <a:r>
              <a:rPr lang="en-US" altLang="zh-CN" b="1">
                <a:solidFill>
                  <a:schemeClr val="accent6"/>
                </a:solidFill>
                <a:latin typeface="Arial" panose="020B0604020202020204" pitchFamily="34" charset="0"/>
                <a:ea typeface="宋体" panose="02010600030101010101" pitchFamily="2" charset="-122"/>
              </a:rPr>
              <a:t>(log buffer)</a:t>
            </a:r>
            <a:r>
              <a:rPr lang="zh-CN" altLang="zh-CN" b="1">
                <a:solidFill>
                  <a:schemeClr val="accent6"/>
                </a:solidFill>
                <a:latin typeface="Arial" panose="020B0604020202020204" pitchFamily="34" charset="0"/>
                <a:ea typeface="宋体" panose="02010600030101010101" pitchFamily="2" charset="-122"/>
              </a:rPr>
              <a:t>中</a:t>
            </a:r>
            <a:endParaRPr lang="zh-CN" altLang="zh-CN" b="1">
              <a:solidFill>
                <a:schemeClr val="accent6"/>
              </a:solidFill>
              <a:latin typeface="Arial" panose="020B0604020202020204" pitchFamily="34" charset="0"/>
              <a:ea typeface="宋体" panose="02010600030101010101" pitchFamily="2" charset="-122"/>
            </a:endParaRPr>
          </a:p>
          <a:p>
            <a:pPr marL="342900" indent="-342900">
              <a:lnSpc>
                <a:spcPct val="100000"/>
              </a:lnSpc>
              <a:spcBef>
                <a:spcPts val="0"/>
              </a:spcBef>
              <a:spcAft>
                <a:spcPts val="1200"/>
              </a:spcAft>
              <a:buFont typeface="Arial" panose="020B0604020202020204" pitchFamily="34" charset="0"/>
              <a:buChar char="•"/>
            </a:pPr>
            <a:r>
              <a:rPr lang="zh-CN" altLang="zh-CN" b="1">
                <a:solidFill>
                  <a:schemeClr val="accent6"/>
                </a:solidFill>
                <a:latin typeface="Arial" panose="020B0604020202020204" pitchFamily="34" charset="0"/>
                <a:ea typeface="宋体" panose="02010600030101010101" pitchFamily="2" charset="-122"/>
              </a:rPr>
              <a:t>为了满足</a:t>
            </a:r>
            <a:r>
              <a:rPr lang="en-US" altLang="zh-CN" b="1">
                <a:solidFill>
                  <a:schemeClr val="accent6"/>
                </a:solidFill>
                <a:latin typeface="Arial" panose="020B0604020202020204" pitchFamily="34" charset="0"/>
                <a:ea typeface="宋体" panose="02010600030101010101" pitchFamily="2" charset="-122"/>
              </a:rPr>
              <a:t>write-ahead policy</a:t>
            </a:r>
            <a:r>
              <a:rPr lang="zh-CN" altLang="en-US" b="1">
                <a:solidFill>
                  <a:schemeClr val="accent6"/>
                </a:solidFill>
                <a:latin typeface="Arial" panose="020B0604020202020204" pitchFamily="34" charset="0"/>
                <a:ea typeface="宋体" panose="02010600030101010101" pitchFamily="2" charset="-122"/>
              </a:rPr>
              <a:t>，首先必须将日志缓冲区中的日志信息写入日志磁盘 </a:t>
            </a:r>
            <a:r>
              <a:rPr lang="en-US" altLang="zh-CN" b="1">
                <a:solidFill>
                  <a:schemeClr val="accent6"/>
                </a:solidFill>
                <a:latin typeface="Arial" panose="020B0604020202020204" pitchFamily="34" charset="0"/>
                <a:ea typeface="宋体" panose="02010600030101010101" pitchFamily="2" charset="-122"/>
              </a:rPr>
              <a:t>(force the log buffer),</a:t>
            </a:r>
            <a:r>
              <a:rPr lang="zh-CN" altLang="en-US" b="1">
                <a:solidFill>
                  <a:schemeClr val="accent6"/>
                </a:solidFill>
                <a:latin typeface="Arial" panose="020B0604020202020204" pitchFamily="34" charset="0"/>
                <a:ea typeface="宋体" panose="02010600030101010101" pitchFamily="2" charset="-122"/>
              </a:rPr>
              <a:t>并清空</a:t>
            </a:r>
            <a:r>
              <a:rPr lang="en-US" altLang="zh-CN" b="1">
                <a:solidFill>
                  <a:schemeClr val="accent6"/>
                </a:solidFill>
                <a:latin typeface="Arial" panose="020B0604020202020204" pitchFamily="34" charset="0"/>
                <a:ea typeface="宋体" panose="02010600030101010101" pitchFamily="2" charset="-122"/>
              </a:rPr>
              <a:t>log buffer</a:t>
            </a:r>
            <a:endParaRPr lang="zh-CN" altLang="en-US" b="1">
              <a:solidFill>
                <a:schemeClr val="accent6"/>
              </a:solidFill>
              <a:latin typeface="Arial" panose="020B0604020202020204" pitchFamily="34" charset="0"/>
              <a:ea typeface="宋体" panose="02010600030101010101" pitchFamily="2" charset="-122"/>
            </a:endParaRPr>
          </a:p>
          <a:p>
            <a:pPr marL="342900" indent="-342900">
              <a:lnSpc>
                <a:spcPct val="100000"/>
              </a:lnSpc>
              <a:spcBef>
                <a:spcPts val="0"/>
              </a:spcBef>
              <a:spcAft>
                <a:spcPts val="1200"/>
              </a:spcAft>
              <a:buFont typeface="Arial" panose="020B0604020202020204" pitchFamily="34" charset="0"/>
              <a:buChar char="•"/>
            </a:pPr>
            <a:r>
              <a:rPr lang="zh-CN" altLang="en-US" b="1">
                <a:solidFill>
                  <a:schemeClr val="accent6"/>
                </a:solidFill>
                <a:latin typeface="Arial" panose="020B0604020202020204" pitchFamily="34" charset="0"/>
                <a:ea typeface="宋体" panose="02010600030101010101" pitchFamily="2" charset="-122"/>
              </a:rPr>
              <a:t>新的</a:t>
            </a:r>
            <a:r>
              <a:rPr lang="en-US" altLang="zh-CN" b="1">
                <a:solidFill>
                  <a:schemeClr val="accent6"/>
                </a:solidFill>
                <a:latin typeface="Arial" panose="020B0604020202020204" pitchFamily="34" charset="0"/>
                <a:ea typeface="宋体" panose="02010600030101010101" pitchFamily="2" charset="-122"/>
              </a:rPr>
              <a:t>log buffer</a:t>
            </a:r>
            <a:r>
              <a:rPr lang="zh-CN" altLang="en-US" b="1">
                <a:solidFill>
                  <a:schemeClr val="accent6"/>
                </a:solidFill>
                <a:latin typeface="Arial" panose="020B0604020202020204" pitchFamily="34" charset="0"/>
                <a:ea typeface="宋体" panose="02010600030101010101" pitchFamily="2" charset="-122"/>
              </a:rPr>
              <a:t>如下：</a:t>
            </a:r>
            <a:endParaRPr lang="zh-CN" altLang="en-US" b="1">
              <a:solidFill>
                <a:schemeClr val="accent6"/>
              </a:solidFill>
              <a:latin typeface="Arial" panose="020B0604020202020204" pitchFamily="34" charset="0"/>
              <a:ea typeface="宋体" panose="02010600030101010101" pitchFamily="2" charset="-122"/>
            </a:endParaRPr>
          </a:p>
        </p:txBody>
      </p:sp>
      <p:grpSp>
        <p:nvGrpSpPr>
          <p:cNvPr id="15" name="组合 14"/>
          <p:cNvGrpSpPr/>
          <p:nvPr/>
        </p:nvGrpSpPr>
        <p:grpSpPr>
          <a:xfrm>
            <a:off x="3918585" y="5755640"/>
            <a:ext cx="4114800" cy="858520"/>
            <a:chOff x="6171" y="9064"/>
            <a:chExt cx="6480" cy="1352"/>
          </a:xfrm>
        </p:grpSpPr>
        <p:sp>
          <p:nvSpPr>
            <p:cNvPr id="7" name="Rectangle 4"/>
            <p:cNvSpPr/>
            <p:nvPr/>
          </p:nvSpPr>
          <p:spPr>
            <a:xfrm>
              <a:off x="7251" y="9064"/>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p:txBody>
        </p:sp>
        <p:grpSp>
          <p:nvGrpSpPr>
            <p:cNvPr id="14" name="组合 13"/>
            <p:cNvGrpSpPr/>
            <p:nvPr/>
          </p:nvGrpSpPr>
          <p:grpSpPr>
            <a:xfrm>
              <a:off x="6171" y="9064"/>
              <a:ext cx="6480" cy="1352"/>
              <a:chOff x="6290" y="8826"/>
              <a:chExt cx="6480" cy="1352"/>
            </a:xfrm>
          </p:grpSpPr>
          <p:sp>
            <p:nvSpPr>
              <p:cNvPr id="8" name="Rectangle 6"/>
              <p:cNvSpPr/>
              <p:nvPr/>
            </p:nvSpPr>
            <p:spPr>
              <a:xfrm>
                <a:off x="845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9" name="Rectangle 7"/>
              <p:cNvSpPr/>
              <p:nvPr/>
            </p:nvSpPr>
            <p:spPr>
              <a:xfrm>
                <a:off x="953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10" name="Rectangle 8"/>
              <p:cNvSpPr/>
              <p:nvPr/>
            </p:nvSpPr>
            <p:spPr>
              <a:xfrm>
                <a:off x="1061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en-US" altLang="x-none" b="1" dirty="0">
                  <a:latin typeface="Arial" panose="020B0604020202020204" pitchFamily="34" charset="0"/>
                  <a:ea typeface="宋体" panose="02010600030101010101" pitchFamily="2" charset="-122"/>
                </a:endParaRPr>
              </a:p>
            </p:txBody>
          </p:sp>
          <p:sp>
            <p:nvSpPr>
              <p:cNvPr id="11" name="Rectangle 9"/>
              <p:cNvSpPr/>
              <p:nvPr/>
            </p:nvSpPr>
            <p:spPr>
              <a:xfrm>
                <a:off x="1169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12" name="Rectangle 10"/>
              <p:cNvSpPr/>
              <p:nvPr/>
            </p:nvSpPr>
            <p:spPr>
              <a:xfrm>
                <a:off x="6290" y="8826"/>
                <a:ext cx="1080" cy="135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en-US" altLang="zh-CN" b="1" dirty="0">
                    <a:solidFill>
                      <a:srgbClr val="FF0000"/>
                    </a:solidFill>
                    <a:latin typeface="Arial" panose="020B0604020202020204" pitchFamily="34" charset="0"/>
                    <a:ea typeface="宋体" panose="02010600030101010101" pitchFamily="2" charset="-122"/>
                  </a:rPr>
                  <a:t>14</a:t>
                </a:r>
                <a:r>
                  <a:rPr lang="zh-CN" altLang="en-US" b="1" dirty="0">
                    <a:solidFill>
                      <a:srgbClr val="FF0000"/>
                    </a:solidFill>
                    <a:latin typeface="Arial" panose="020B0604020202020204" pitchFamily="34" charset="0"/>
                    <a:ea typeface="宋体" panose="02010600030101010101" pitchFamily="2" charset="-122"/>
                  </a:rPr>
                  <a:t>  </a:t>
                </a:r>
                <a:endParaRPr lang="zh-CN" altLang="en-US" b="1" dirty="0">
                  <a:solidFill>
                    <a:srgbClr val="FF0000"/>
                  </a:solidFill>
                  <a:latin typeface="Arial" panose="020B0604020202020204" pitchFamily="34" charset="0"/>
                  <a:ea typeface="宋体" panose="02010600030101010101" pitchFamily="2" charset="-122"/>
                </a:endParaRPr>
              </a:p>
              <a:p>
                <a:pPr lvl="0" algn="ctr" eaLnBrk="0" hangingPunct="0"/>
                <a:endParaRPr lang="zh-CN" altLang="en-US" b="1" dirty="0">
                  <a:solidFill>
                    <a:srgbClr val="FF0000"/>
                  </a:solidFill>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23"/>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blinds(horizontal)">
                                      <p:cBhvr>
                                        <p:cTn id="25" dur="500"/>
                                        <p:tgtEl>
                                          <p:spTgt spid="6">
                                            <p:txEl>
                                              <p:pRg st="2" end="2"/>
                                            </p:txEl>
                                          </p:spTgt>
                                        </p:tgtEl>
                                      </p:cBhvr>
                                    </p:animEffect>
                                  </p:childTnLst>
                                </p:cTn>
                              </p:par>
                            </p:childTnLst>
                          </p:cTn>
                        </p:par>
                        <p:par>
                          <p:cTn id="26" fill="hold">
                            <p:stCondLst>
                              <p:cond delay="500"/>
                            </p:stCondLst>
                            <p:childTnLst>
                              <p:par>
                                <p:cTn id="27" presetID="2" presetClass="entr" presetSubtype="4"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7232650" y="6399213"/>
            <a:ext cx="1905000" cy="457200"/>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3794" name="Rectangle 2"/>
          <p:cNvSpPr>
            <a:spLocks noGrp="1"/>
          </p:cNvSpPr>
          <p:nvPr>
            <p:ph type="title"/>
          </p:nvPr>
        </p:nvSpPr>
        <p:spPr>
          <a:xfrm>
            <a:off x="685800" y="79375"/>
            <a:ext cx="7772400" cy="533400"/>
          </a:xfrm>
        </p:spPr>
        <p:txBody>
          <a:bodyPr wrap="square" anchor="ctr"/>
          <a:p>
            <a:pPr lvl="0"/>
            <a:r>
              <a:rPr lang="zh-CN" altLang="en-US" sz="3200" b="1" dirty="0">
                <a:solidFill>
                  <a:srgbClr val="CC0000"/>
                </a:solidFill>
                <a:latin typeface="Arial" panose="020B0604020202020204" pitchFamily="34" charset="0"/>
                <a:ea typeface="宋体" panose="02010600030101010101" pitchFamily="2" charset="-122"/>
              </a:rPr>
              <a:t>problem 1 </a:t>
            </a:r>
            <a:r>
              <a:rPr lang="en-US" altLang="zh-CN" sz="3200" b="1" dirty="0">
                <a:solidFill>
                  <a:srgbClr val="CC0000"/>
                </a:solidFill>
                <a:latin typeface="Arial" panose="020B0604020202020204" pitchFamily="34" charset="0"/>
                <a:ea typeface="宋体" panose="02010600030101010101" pitchFamily="2" charset="-122"/>
              </a:rPr>
              <a:t>(cont.)</a:t>
            </a:r>
            <a:endParaRPr lang="en-US" altLang="zh-CN" sz="3200" b="1" dirty="0">
              <a:solidFill>
                <a:srgbClr val="CC0000"/>
              </a:solidFill>
              <a:latin typeface="Arial" panose="020B0604020202020204" pitchFamily="34" charset="0"/>
              <a:ea typeface="宋体" panose="02010600030101010101" pitchFamily="2" charset="-122"/>
            </a:endParaRPr>
          </a:p>
        </p:txBody>
      </p:sp>
      <p:grpSp>
        <p:nvGrpSpPr>
          <p:cNvPr id="33809" name="组合 33808"/>
          <p:cNvGrpSpPr/>
          <p:nvPr/>
        </p:nvGrpSpPr>
        <p:grpSpPr>
          <a:xfrm>
            <a:off x="787400" y="991235"/>
            <a:ext cx="7799388" cy="2374900"/>
            <a:chOff x="0" y="0"/>
            <a:chExt cx="12281" cy="3739"/>
          </a:xfrm>
        </p:grpSpPr>
        <p:sp>
          <p:nvSpPr>
            <p:cNvPr id="2" name="Rectangle 4"/>
            <p:cNvSpPr/>
            <p:nvPr/>
          </p:nvSpPr>
          <p:spPr>
            <a:xfrm>
              <a:off x="589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en-US" altLang="x-none" b="1" dirty="0">
                  <a:solidFill>
                    <a:srgbClr val="FF0000"/>
                  </a:solidFill>
                  <a:latin typeface="Arial" panose="020B0604020202020204" pitchFamily="34" charset="0"/>
                  <a:ea typeface="宋体" panose="02010600030101010101" pitchFamily="2" charset="-122"/>
                </a:rPr>
                <a:t>15</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m</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one </a:t>
              </a:r>
              <a:endParaRPr lang="en-US" altLang="x-none" b="1" dirty="0">
                <a:latin typeface="Arial" panose="020B0604020202020204" pitchFamily="34" charset="0"/>
                <a:ea typeface="宋体" panose="02010600030101010101" pitchFamily="2" charset="-122"/>
              </a:endParaRPr>
            </a:p>
          </p:txBody>
        </p:sp>
        <p:sp>
          <p:nvSpPr>
            <p:cNvPr id="33810" name="Rectangle 6"/>
            <p:cNvSpPr/>
            <p:nvPr/>
          </p:nvSpPr>
          <p:spPr>
            <a:xfrm>
              <a:off x="697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16</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1" name="Rectangle 7"/>
            <p:cNvSpPr/>
            <p:nvPr/>
          </p:nvSpPr>
          <p:spPr>
            <a:xfrm>
              <a:off x="805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17</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a:t>
              </a:r>
              <a:endParaRPr lang="en-US" altLang="x-none" b="1" dirty="0">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2" name="Rectangle 8"/>
            <p:cNvSpPr/>
            <p:nvPr/>
          </p:nvSpPr>
          <p:spPr>
            <a:xfrm>
              <a:off x="913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18</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i="1" dirty="0">
                  <a:latin typeface="Arial" panose="020B0604020202020204" pitchFamily="34" charset="0"/>
                  <a:ea typeface="宋体" panose="02010600030101010101" pitchFamily="2" charset="-122"/>
                </a:rPr>
                <a:t>n</a:t>
              </a:r>
              <a:endParaRPr lang="en-US" altLang="x-none" b="1" i="1" dirty="0">
                <a:latin typeface="Arial" panose="020B0604020202020204" pitchFamily="34" charset="0"/>
                <a:ea typeface="宋体" panose="02010600030101010101" pitchFamily="2" charset="-122"/>
              </a:endParaRPr>
            </a:p>
            <a:p>
              <a:pPr lvl="0" algn="ctr" eaLnBrk="0" hangingPunct="0"/>
              <a:r>
                <a:rPr lang="en-US" altLang="x-none" b="1" dirty="0">
                  <a:latin typeface="Arial" panose="020B0604020202020204" pitchFamily="34" charset="0"/>
                  <a:ea typeface="宋体" panose="02010600030101010101" pitchFamily="2" charset="-122"/>
                </a:rPr>
                <a:t>two</a:t>
              </a:r>
              <a:endParaRPr lang="en-US" altLang="x-none" b="1" dirty="0">
                <a:latin typeface="Arial" panose="020B0604020202020204" pitchFamily="34" charset="0"/>
                <a:ea typeface="宋体" panose="02010600030101010101" pitchFamily="2" charset="-122"/>
              </a:endParaRPr>
            </a:p>
          </p:txBody>
        </p:sp>
        <p:sp>
          <p:nvSpPr>
            <p:cNvPr id="33813" name="Rectangle 9"/>
            <p:cNvSpPr/>
            <p:nvPr/>
          </p:nvSpPr>
          <p:spPr>
            <a:xfrm>
              <a:off x="1021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19</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chemeClr val="tx1"/>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4" name="Rectangle 10"/>
            <p:cNvSpPr/>
            <p:nvPr/>
          </p:nvSpPr>
          <p:spPr>
            <a:xfrm>
              <a:off x="4812" y="125"/>
              <a:ext cx="1080" cy="1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x-none" b="1" dirty="0">
                  <a:solidFill>
                    <a:srgbClr val="FF0000"/>
                  </a:solidFill>
                  <a:latin typeface="Arial" panose="020B0604020202020204" pitchFamily="34" charset="0"/>
                  <a:ea typeface="宋体" panose="02010600030101010101" pitchFamily="2" charset="-122"/>
                </a:rPr>
                <a:t>14</a:t>
              </a:r>
              <a:endParaRPr lang="en-US" altLang="x-none" b="1" dirty="0">
                <a:solidFill>
                  <a:srgbClr val="FF0000"/>
                </a:solidFill>
                <a:latin typeface="Arial" panose="020B0604020202020204" pitchFamily="34" charset="0"/>
                <a:ea typeface="宋体" panose="02010600030101010101" pitchFamily="2" charset="-122"/>
              </a:endParaRPr>
            </a:p>
            <a:p>
              <a:pPr lvl="0" algn="ctr" eaLnBrk="0" hangingPunct="0"/>
              <a:r>
                <a:rPr lang="en-US" altLang="x-none" b="1" dirty="0">
                  <a:solidFill>
                    <a:schemeClr val="tx1"/>
                  </a:solidFill>
                  <a:latin typeface="Arial" panose="020B0604020202020204" pitchFamily="34" charset="0"/>
                  <a:ea typeface="宋体" panose="02010600030101010101" pitchFamily="2" charset="-122"/>
                </a:rPr>
                <a:t>.</a:t>
              </a:r>
              <a:endParaRPr lang="en-US" altLang="x-none" b="1" dirty="0">
                <a:solidFill>
                  <a:schemeClr val="tx1"/>
                </a:solidFill>
                <a:latin typeface="Arial" panose="020B0604020202020204" pitchFamily="34" charset="0"/>
                <a:ea typeface="宋体" panose="02010600030101010101" pitchFamily="2" charset="-122"/>
              </a:endParaRPr>
            </a:p>
            <a:p>
              <a:pPr lvl="0" algn="ctr" eaLnBrk="0" hangingPunct="0"/>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sp>
          <p:nvSpPr>
            <p:cNvPr id="33815" name="Rectangle 16"/>
            <p:cNvSpPr/>
            <p:nvPr/>
          </p:nvSpPr>
          <p:spPr>
            <a:xfrm>
              <a:off x="0" y="0"/>
              <a:ext cx="2400" cy="252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b="1" dirty="0">
                  <a:latin typeface="Arial" panose="020B0604020202020204" pitchFamily="34" charset="0"/>
                  <a:ea typeface="宋体" panose="02010600030101010101" pitchFamily="2" charset="-122"/>
                </a:rPr>
                <a:t>          </a:t>
              </a:r>
              <a:r>
                <a:rPr lang="en-US" altLang="zh-CN" b="1" dirty="0">
                  <a:solidFill>
                    <a:srgbClr val="FF0000"/>
                  </a:solidFill>
                  <a:latin typeface="Arial" panose="020B0604020202020204" pitchFamily="34" charset="0"/>
                  <a:ea typeface="宋体" panose="02010600030101010101" pitchFamily="2" charset="-122"/>
                </a:rPr>
                <a:t>12</a:t>
              </a:r>
              <a:endParaRPr lang="en-US" altLang="zh-CN" b="1" dirty="0">
                <a:solidFill>
                  <a:srgbClr val="FF0000"/>
                </a:solidFill>
                <a:latin typeface="Arial" panose="020B0604020202020204" pitchFamily="34" charset="0"/>
                <a:ea typeface="宋体" panose="02010600030101010101" pitchFamily="2" charset="-122"/>
              </a:endParaRPr>
            </a:p>
            <a:p>
              <a:pPr lvl="0" algn="ctr" eaLnBrk="0" hangingPunct="0"/>
              <a:endParaRPr lang="en-US" altLang="x-none" b="1" dirty="0">
                <a:latin typeface="Arial" panose="020B0604020202020204" pitchFamily="34" charset="0"/>
                <a:ea typeface="宋体" panose="02010600030101010101" pitchFamily="2" charset="-122"/>
              </a:endParaRPr>
            </a:p>
            <a:p>
              <a:pPr lvl="0" algn="ctr" eaLnBrk="0" hangingPunct="0"/>
              <a:r>
                <a:rPr lang="en-US" altLang="zh-CN" b="1" i="1" dirty="0">
                  <a:latin typeface="Arial" panose="020B0604020202020204" pitchFamily="34" charset="0"/>
                  <a:ea typeface="宋体" panose="02010600030101010101" pitchFamily="2" charset="-122"/>
                </a:rPr>
                <a:t>x</a:t>
              </a:r>
              <a:endParaRPr lang="en-US" altLang="zh-CN" b="1" i="1" dirty="0">
                <a:latin typeface="Arial" panose="020B0604020202020204" pitchFamily="34" charset="0"/>
                <a:ea typeface="宋体" panose="02010600030101010101" pitchFamily="2" charset="-122"/>
              </a:endParaRPr>
            </a:p>
            <a:p>
              <a:pPr lvl="0" algn="ctr" eaLnBrk="0" hangingPunct="0"/>
              <a:r>
                <a:rPr lang="en-US" altLang="zh-CN" b="1" i="1" dirty="0">
                  <a:latin typeface="Arial" panose="020B0604020202020204" pitchFamily="34" charset="0"/>
                  <a:ea typeface="宋体" panose="02010600030101010101" pitchFamily="2" charset="-122"/>
                </a:rPr>
                <a:t>y</a:t>
              </a:r>
              <a:endParaRPr lang="en-US" altLang="zh-CN" b="1" i="1" dirty="0">
                <a:latin typeface="Arial" panose="020B0604020202020204" pitchFamily="34" charset="0"/>
                <a:ea typeface="宋体" panose="02010600030101010101" pitchFamily="2" charset="-122"/>
              </a:endParaRPr>
            </a:p>
          </p:txBody>
        </p:sp>
        <p:sp>
          <p:nvSpPr>
            <p:cNvPr id="33816" name="Text Box 18"/>
            <p:cNvSpPr txBox="1"/>
            <p:nvPr/>
          </p:nvSpPr>
          <p:spPr>
            <a:xfrm>
              <a:off x="240" y="2635"/>
              <a:ext cx="2176" cy="1104"/>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
              </a:r>
              <a:r>
                <a:rPr lang="zh-CN" altLang="en-US" sz="2000" b="1" dirty="0">
                  <a:latin typeface="Arial" panose="020B0604020202020204" pitchFamily="34" charset="0"/>
                  <a:ea typeface="宋体" panose="02010600030101010101" pitchFamily="2" charset="-122"/>
                </a:rPr>
                <a:t>B Cache</a:t>
              </a:r>
              <a:endParaRPr lang="zh-CN" altLang="en-US"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page 17</a:t>
              </a:r>
              <a:endParaRPr lang="zh-CN" altLang="en-US" sz="2000" b="1" dirty="0">
                <a:latin typeface="Arial" panose="020B0604020202020204" pitchFamily="34" charset="0"/>
                <a:ea typeface="宋体" panose="02010600030101010101" pitchFamily="2" charset="-122"/>
              </a:endParaRPr>
            </a:p>
          </p:txBody>
        </p:sp>
        <p:sp>
          <p:nvSpPr>
            <p:cNvPr id="33817" name="Text Box 19"/>
            <p:cNvSpPr txBox="1"/>
            <p:nvPr/>
          </p:nvSpPr>
          <p:spPr>
            <a:xfrm>
              <a:off x="7333" y="2161"/>
              <a:ext cx="2669" cy="624"/>
            </a:xfrm>
            <a:prstGeom prst="rect">
              <a:avLst/>
            </a:prstGeom>
            <a:noFill/>
            <a:ln w="9525">
              <a:noFill/>
            </a:ln>
          </p:spPr>
          <p:txBody>
            <a:bodyPr wrap="square" anchor="t">
              <a:spAutoFit/>
            </a:bodyPr>
            <a:p>
              <a:pPr lvl="0" eaLnBrk="0" hangingPunct="0"/>
              <a:r>
                <a:rPr lang="en-US" altLang="x-none" sz="2000" b="1" dirty="0">
                  <a:latin typeface="Arial" panose="020B0604020202020204" pitchFamily="34" charset="0"/>
                  <a:ea typeface="宋体" panose="02010600030101010101" pitchFamily="2" charset="-122"/>
                </a:rPr>
                <a:t>log</a:t>
              </a:r>
              <a:r>
                <a:rPr lang="zh-CN" altLang="en-US" sz="2000" b="1" dirty="0">
                  <a:latin typeface="Arial" panose="020B0604020202020204" pitchFamily="34" charset="0"/>
                  <a:ea typeface="宋体" panose="02010600030101010101" pitchFamily="2" charset="-122"/>
                </a:rPr>
                <a:t> buffer</a:t>
              </a:r>
              <a:endParaRPr lang="en-US" altLang="x-none" sz="2000" b="1" dirty="0">
                <a:latin typeface="Arial" panose="020B0604020202020204" pitchFamily="34" charset="0"/>
                <a:ea typeface="宋体" panose="02010600030101010101" pitchFamily="2" charset="-122"/>
              </a:endParaRPr>
            </a:p>
          </p:txBody>
        </p:sp>
        <p:sp>
          <p:nvSpPr>
            <p:cNvPr id="33818" name="Text Box 20"/>
            <p:cNvSpPr txBox="1"/>
            <p:nvPr/>
          </p:nvSpPr>
          <p:spPr>
            <a:xfrm>
              <a:off x="2959" y="1092"/>
              <a:ext cx="1250" cy="720"/>
            </a:xfrm>
            <a:prstGeom prst="rect">
              <a:avLst/>
            </a:prstGeom>
            <a:noFill/>
            <a:ln w="9525">
              <a:noFill/>
            </a:ln>
          </p:spPr>
          <p:txBody>
            <a:bodyPr wrap="none" anchor="t">
              <a:spAutoFit/>
            </a:bodyPr>
            <a:p>
              <a:pPr lvl="0" eaLnBrk="0" hangingPunct="0"/>
              <a:r>
                <a:rPr lang="en-US" altLang="x-none" b="1" dirty="0">
                  <a:solidFill>
                    <a:srgbClr val="006600"/>
                  </a:solidFill>
                  <a:latin typeface="Arial" panose="020B0604020202020204" pitchFamily="34" charset="0"/>
                  <a:ea typeface="宋体" panose="02010600030101010101" pitchFamily="2" charset="-122"/>
                </a:rPr>
                <a:t>LSN</a:t>
              </a:r>
              <a:endParaRPr lang="en-US" altLang="x-none" b="1" dirty="0">
                <a:solidFill>
                  <a:srgbClr val="006600"/>
                </a:solidFill>
                <a:latin typeface="Arial" panose="020B0604020202020204" pitchFamily="34" charset="0"/>
                <a:ea typeface="宋体" panose="02010600030101010101" pitchFamily="2" charset="-122"/>
              </a:endParaRPr>
            </a:p>
          </p:txBody>
        </p:sp>
        <p:sp>
          <p:nvSpPr>
            <p:cNvPr id="33819" name="Line 21"/>
            <p:cNvSpPr/>
            <p:nvPr/>
          </p:nvSpPr>
          <p:spPr>
            <a:xfrm flipH="1" flipV="1">
              <a:off x="1999" y="606"/>
              <a:ext cx="1042" cy="797"/>
            </a:xfrm>
            <a:prstGeom prst="line">
              <a:avLst/>
            </a:prstGeom>
            <a:ln w="9525" cap="flat" cmpd="sng">
              <a:solidFill>
                <a:schemeClr val="tx1"/>
              </a:solidFill>
              <a:prstDash val="dash"/>
              <a:miter/>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20" name="Line 22"/>
            <p:cNvSpPr/>
            <p:nvPr/>
          </p:nvSpPr>
          <p:spPr>
            <a:xfrm flipV="1">
              <a:off x="4121" y="562"/>
              <a:ext cx="1320" cy="841"/>
            </a:xfrm>
            <a:prstGeom prst="line">
              <a:avLst/>
            </a:prstGeom>
            <a:ln w="9525" cap="flat" cmpd="sng">
              <a:solidFill>
                <a:schemeClr val="tx1"/>
              </a:solidFill>
              <a:prstDash val="dash"/>
              <a:miter/>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3821" name="直接连接符 33821"/>
            <p:cNvSpPr/>
            <p:nvPr/>
          </p:nvSpPr>
          <p:spPr>
            <a:xfrm>
              <a:off x="11441" y="1043"/>
              <a:ext cx="840" cy="1"/>
            </a:xfrm>
            <a:prstGeom prst="line">
              <a:avLst/>
            </a:prstGeom>
            <a:ln w="19050" cap="flat" cmpd="sng">
              <a:solidFill>
                <a:schemeClr val="tx1"/>
              </a:solidFill>
              <a:prstDash val="sysDot"/>
              <a:miter/>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sp>
        <p:nvSpPr>
          <p:cNvPr id="33823" name="直接连接符 33822"/>
          <p:cNvSpPr/>
          <p:nvPr/>
        </p:nvSpPr>
        <p:spPr>
          <a:xfrm>
            <a:off x="228600" y="3582670"/>
            <a:ext cx="8763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5" name="文本框 4"/>
          <p:cNvSpPr txBox="1"/>
          <p:nvPr/>
        </p:nvSpPr>
        <p:spPr>
          <a:xfrm>
            <a:off x="685165" y="3594735"/>
            <a:ext cx="8234680" cy="460375"/>
          </a:xfrm>
          <a:prstGeom prst="rect">
            <a:avLst/>
          </a:prstGeom>
          <a:noFill/>
        </p:spPr>
        <p:txBody>
          <a:bodyPr wrap="square" rtlCol="0">
            <a:spAutoFit/>
          </a:bodyPr>
          <a:p>
            <a:r>
              <a:rPr lang="en-US" altLang="zh-CN" b="1">
                <a:solidFill>
                  <a:srgbClr val="FF0000"/>
                </a:solidFill>
                <a:latin typeface="Arial" panose="020B0604020202020204" pitchFamily="34" charset="0"/>
              </a:rPr>
              <a:t>LSN </a:t>
            </a:r>
            <a:r>
              <a:rPr lang="en-US" altLang="zh-CN" b="1">
                <a:latin typeface="Arial" panose="020B0604020202020204" pitchFamily="34" charset="0"/>
              </a:rPr>
              <a:t>of page17  </a:t>
            </a:r>
            <a:r>
              <a:rPr lang="en-US" altLang="zh-CN" b="1">
                <a:solidFill>
                  <a:srgbClr val="FF0000"/>
                </a:solidFill>
                <a:latin typeface="Arial" panose="020B0604020202020204" pitchFamily="34" charset="0"/>
              </a:rPr>
              <a:t>&lt; </a:t>
            </a:r>
            <a:r>
              <a:rPr lang="en-US" altLang="zh-CN" b="1">
                <a:latin typeface="Arial" panose="020B0604020202020204" pitchFamily="34" charset="0"/>
              </a:rPr>
              <a:t> </a:t>
            </a:r>
            <a:r>
              <a:rPr lang="en-US" altLang="zh-CN" b="1">
                <a:solidFill>
                  <a:srgbClr val="FF0000"/>
                </a:solidFill>
                <a:latin typeface="Arial" panose="020B0604020202020204" pitchFamily="34" charset="0"/>
              </a:rPr>
              <a:t>LSN </a:t>
            </a:r>
            <a:r>
              <a:rPr lang="en-US" altLang="zh-CN" b="1">
                <a:latin typeface="Arial" panose="020B0604020202020204" pitchFamily="34" charset="0"/>
              </a:rPr>
              <a:t>of the oldest record in log buffer</a:t>
            </a:r>
            <a:endParaRPr lang="en-US" altLang="zh-CN" b="1">
              <a:latin typeface="Arial" panose="020B0604020202020204" pitchFamily="34" charset="0"/>
            </a:endParaRPr>
          </a:p>
        </p:txBody>
      </p:sp>
      <p:sp>
        <p:nvSpPr>
          <p:cNvPr id="6" name="文本框 5"/>
          <p:cNvSpPr txBox="1"/>
          <p:nvPr/>
        </p:nvSpPr>
        <p:spPr>
          <a:xfrm>
            <a:off x="324485" y="4279265"/>
            <a:ext cx="8286115" cy="1364615"/>
          </a:xfrm>
          <a:prstGeom prst="rect">
            <a:avLst/>
          </a:prstGeom>
          <a:noFill/>
        </p:spPr>
        <p:txBody>
          <a:bodyPr wrap="square" rtlCol="0">
            <a:spAutoFit/>
          </a:bodyPr>
          <a:p>
            <a:pPr marL="342900" indent="-342900">
              <a:lnSpc>
                <a:spcPct val="115000"/>
              </a:lnSpc>
              <a:spcBef>
                <a:spcPts val="0"/>
              </a:spcBef>
              <a:spcAft>
                <a:spcPts val="1200"/>
              </a:spcAft>
              <a:buFont typeface="Arial" panose="020B0604020202020204" pitchFamily="34" charset="0"/>
              <a:buChar char="•"/>
            </a:pPr>
            <a:r>
              <a:rPr lang="zh-CN" altLang="en-US" b="1">
                <a:solidFill>
                  <a:schemeClr val="accent6"/>
                </a:solidFill>
                <a:latin typeface="Arial" panose="020B0604020202020204" pitchFamily="34" charset="0"/>
                <a:ea typeface="宋体" panose="02010600030101010101" pitchFamily="2" charset="-122"/>
              </a:rPr>
              <a:t>这表明，与</a:t>
            </a:r>
            <a:r>
              <a:rPr lang="en-US" altLang="zh-CN" b="1">
                <a:solidFill>
                  <a:schemeClr val="accent6"/>
                </a:solidFill>
                <a:latin typeface="Arial" panose="020B0604020202020204" pitchFamily="34" charset="0"/>
                <a:ea typeface="宋体" panose="02010600030101010101" pitchFamily="2" charset="-122"/>
              </a:rPr>
              <a:t>page17</a:t>
            </a:r>
            <a:r>
              <a:rPr lang="zh-CN" altLang="en-US" b="1">
                <a:solidFill>
                  <a:schemeClr val="accent6"/>
                </a:solidFill>
                <a:latin typeface="Arial" panose="020B0604020202020204" pitchFamily="34" charset="0"/>
                <a:ea typeface="宋体" panose="02010600030101010101" pitchFamily="2" charset="-122"/>
              </a:rPr>
              <a:t>有关的所有更新日志</a:t>
            </a:r>
            <a:r>
              <a:rPr lang="en-US" altLang="zh-CN" b="1">
                <a:solidFill>
                  <a:schemeClr val="accent6"/>
                </a:solidFill>
                <a:latin typeface="Arial" panose="020B0604020202020204" pitchFamily="34" charset="0"/>
                <a:ea typeface="宋体" panose="02010600030101010101" pitchFamily="2" charset="-122"/>
              </a:rPr>
              <a:t>&lt;update record&gt;</a:t>
            </a:r>
            <a:r>
              <a:rPr lang="zh-CN" altLang="en-US" b="1">
                <a:solidFill>
                  <a:schemeClr val="accent6"/>
                </a:solidFill>
                <a:latin typeface="Arial" panose="020B0604020202020204" pitchFamily="34" charset="0"/>
                <a:ea typeface="宋体" panose="02010600030101010101" pitchFamily="2" charset="-122"/>
              </a:rPr>
              <a:t>已经被全部写入日志磁盘，此时可放心地将</a:t>
            </a:r>
            <a:r>
              <a:rPr lang="en-US" altLang="zh-CN" b="1">
                <a:solidFill>
                  <a:schemeClr val="accent6"/>
                </a:solidFill>
                <a:latin typeface="Arial" panose="020B0604020202020204" pitchFamily="34" charset="0"/>
                <a:ea typeface="宋体" panose="02010600030101010101" pitchFamily="2" charset="-122"/>
              </a:rPr>
              <a:t>page17</a:t>
            </a:r>
            <a:r>
              <a:rPr lang="zh-CN" altLang="en-US" b="1">
                <a:solidFill>
                  <a:schemeClr val="accent6"/>
                </a:solidFill>
                <a:latin typeface="Arial" panose="020B0604020202020204" pitchFamily="34" charset="0"/>
                <a:ea typeface="宋体" panose="02010600030101010101" pitchFamily="2" charset="-122"/>
              </a:rPr>
              <a:t>的内容写入数据库磁盘（肯定满足</a:t>
            </a:r>
            <a:r>
              <a:rPr lang="en-US" altLang="zh-CN" b="1">
                <a:solidFill>
                  <a:schemeClr val="accent6"/>
                </a:solidFill>
                <a:latin typeface="Arial" panose="020B0604020202020204" pitchFamily="34" charset="0"/>
                <a:ea typeface="宋体" panose="02010600030101010101" pitchFamily="2" charset="-122"/>
                <a:sym typeface="+mn-ea"/>
              </a:rPr>
              <a:t>write-ahead policy</a:t>
            </a:r>
            <a:r>
              <a:rPr lang="zh-CN" altLang="en-US" b="1">
                <a:solidFill>
                  <a:schemeClr val="accent6"/>
                </a:solidFill>
                <a:latin typeface="Arial" panose="020B0604020202020204" pitchFamily="34" charset="0"/>
                <a:ea typeface="宋体" panose="02010600030101010101" pitchFamily="2" charset="-122"/>
                <a:sym typeface="+mn-ea"/>
              </a:rPr>
              <a:t>）</a:t>
            </a:r>
            <a:endParaRPr lang="zh-CN" altLang="en-US" b="1">
              <a:solidFill>
                <a:schemeClr val="accent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23"/>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linds(horizontal)">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5"/>
          <p:cNvSpPr txBox="1">
            <a:spLocks noGrp="1"/>
          </p:cNvSpPr>
          <p:nvPr/>
        </p:nvSpPr>
        <p:spPr>
          <a:xfrm>
            <a:off x="8002270" y="6393815"/>
            <a:ext cx="974725" cy="29464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1747" name="Rectangle 2"/>
          <p:cNvSpPr>
            <a:spLocks noGrp="1"/>
          </p:cNvSpPr>
          <p:nvPr>
            <p:ph type="title"/>
          </p:nvPr>
        </p:nvSpPr>
        <p:spPr>
          <a:xfrm>
            <a:off x="685800" y="228600"/>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Preserving Durability I</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1748" name="Rectangle 3"/>
          <p:cNvSpPr>
            <a:spLocks noGrp="1"/>
          </p:cNvSpPr>
          <p:nvPr>
            <p:ph type="body"/>
          </p:nvPr>
        </p:nvSpPr>
        <p:spPr>
          <a:xfrm>
            <a:off x="335280" y="1524000"/>
            <a:ext cx="8427720" cy="2565400"/>
          </a:xfrm>
        </p:spPr>
        <p:txBody>
          <a:bodyPr vert="horz" wrap="square" anchor="t">
            <a:spAutoFit/>
          </a:bodyPr>
          <a:p>
            <a:pPr lvl="0"/>
            <a:r>
              <a:rPr lang="en-US" altLang="x-none" sz="2600" b="1" u="sng" dirty="0">
                <a:solidFill>
                  <a:srgbClr val="006600"/>
                </a:solidFill>
                <a:latin typeface="Arial" panose="020B0604020202020204" pitchFamily="34" charset="0"/>
                <a:ea typeface="宋体" panose="02010600030101010101" pitchFamily="2" charset="-122"/>
              </a:rPr>
              <a:t>Problem 2</a:t>
            </a:r>
            <a:r>
              <a:rPr lang="en-US" altLang="x-none" sz="2600" b="1" dirty="0">
                <a:solidFill>
                  <a:srgbClr val="006600"/>
                </a:solidFill>
                <a:latin typeface="Arial" panose="020B0604020202020204" pitchFamily="34" charset="0"/>
                <a:ea typeface="宋体" panose="02010600030101010101" pitchFamily="2" charset="-122"/>
              </a:rPr>
              <a:t>:</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Pages updated by T</a:t>
            </a:r>
            <a:r>
              <a:rPr lang="en-US" altLang="x-none" sz="2600" b="1" dirty="0">
                <a:latin typeface="Arial" panose="020B0604020202020204" pitchFamily="34" charset="0"/>
                <a:ea typeface="宋体" panose="02010600030101010101" pitchFamily="2" charset="-122"/>
              </a:rPr>
              <a:t> might </a:t>
            </a:r>
            <a:r>
              <a:rPr lang="en-US" altLang="x-none" sz="2600" b="1" dirty="0">
                <a:solidFill>
                  <a:srgbClr val="CC0000"/>
                </a:solidFill>
                <a:latin typeface="Arial" panose="020B0604020202020204" pitchFamily="34" charset="0"/>
                <a:ea typeface="宋体" panose="02010600030101010101" pitchFamily="2" charset="-122"/>
              </a:rPr>
              <a:t>still</a:t>
            </a:r>
            <a:r>
              <a:rPr lang="en-US" altLang="x-none" sz="2600" b="1" dirty="0">
                <a:latin typeface="Arial" panose="020B0604020202020204" pitchFamily="34" charset="0"/>
                <a:ea typeface="宋体" panose="02010600030101010101" pitchFamily="2" charset="-122"/>
              </a:rPr>
              <a:t> be in cache </a:t>
            </a:r>
            <a:r>
              <a:rPr lang="en-US" altLang="x-none" sz="2600" b="1" dirty="0">
                <a:solidFill>
                  <a:srgbClr val="CC0000"/>
                </a:solidFill>
                <a:latin typeface="Arial" panose="020B0604020202020204" pitchFamily="34" charset="0"/>
                <a:ea typeface="宋体" panose="02010600030101010101" pitchFamily="2" charset="-122"/>
              </a:rPr>
              <a:t>when</a:t>
            </a:r>
            <a:r>
              <a:rPr lang="en-US" altLang="x-none" sz="2600" b="1" dirty="0">
                <a:latin typeface="Arial" panose="020B0604020202020204" pitchFamily="34" charset="0"/>
                <a:ea typeface="宋体" panose="02010600030101010101" pitchFamily="2" charset="-122"/>
              </a:rPr>
              <a:t> T’s </a:t>
            </a:r>
            <a:r>
              <a:rPr lang="en-US" altLang="x-none" sz="2600" b="1" dirty="0">
                <a:solidFill>
                  <a:srgbClr val="FF0000"/>
                </a:solidFill>
                <a:latin typeface="Arial" panose="020B0604020202020204" pitchFamily="34" charset="0"/>
                <a:ea typeface="宋体" panose="02010600030101010101" pitchFamily="2" charset="-122"/>
              </a:rPr>
              <a:t>&lt;commit record&gt;</a:t>
            </a:r>
            <a:r>
              <a:rPr lang="en-US" altLang="x-none" sz="2600" b="1" dirty="0">
                <a:latin typeface="Arial" panose="020B0604020202020204" pitchFamily="34" charset="0"/>
                <a:ea typeface="宋体" panose="02010600030101010101" pitchFamily="2" charset="-122"/>
              </a:rPr>
              <a:t> is </a:t>
            </a:r>
            <a:r>
              <a:rPr lang="en-US" altLang="x-none" sz="2600" b="1" dirty="0">
                <a:solidFill>
                  <a:srgbClr val="CC0000"/>
                </a:solidFill>
                <a:latin typeface="Arial" panose="020B0604020202020204" pitchFamily="34" charset="0"/>
                <a:ea typeface="宋体" panose="02010600030101010101" pitchFamily="2" charset="-122"/>
              </a:rPr>
              <a:t>appended</a:t>
            </a:r>
            <a:r>
              <a:rPr lang="en-US" altLang="x-none" sz="2600" b="1" dirty="0">
                <a:latin typeface="Arial" panose="020B0604020202020204" pitchFamily="34" charset="0"/>
                <a:ea typeface="宋体" panose="02010600030101010101" pitchFamily="2" charset="-122"/>
              </a:rPr>
              <a:t> to log buffer.</a:t>
            </a:r>
            <a:r>
              <a:rPr lang="en-US" altLang="x-none" b="1"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Once &lt;commit record&gt; is in log buffer</a:t>
            </a:r>
            <a:r>
              <a:rPr lang="en-US" altLang="x-none" sz="2400" b="1" dirty="0">
                <a:latin typeface="Arial" panose="020B0604020202020204" pitchFamily="34" charset="0"/>
                <a:ea typeface="宋体" panose="02010600030101010101" pitchFamily="2" charset="-122"/>
              </a:rPr>
              <a:t>, it may be flushed to log at any time, causing a violation of durability.</a:t>
            </a:r>
            <a:endParaRPr lang="en-US" altLang="x-none" sz="2600" b="1" dirty="0">
              <a:solidFill>
                <a:srgbClr val="000099"/>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335280" y="4453255"/>
            <a:ext cx="8427720" cy="12915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a:t>
            </a:r>
            <a:r>
              <a:rPr lang="en-US" altLang="x-none" sz="2600" b="1" dirty="0">
                <a:solidFill>
                  <a:srgbClr val="FF0000"/>
                </a:solidFill>
                <a:latin typeface="Arial" panose="020B0604020202020204" pitchFamily="34" charset="0"/>
                <a:ea typeface="宋体" panose="02010600030101010101" pitchFamily="2" charset="-122"/>
              </a:rPr>
              <a:t>Force</a:t>
            </a:r>
            <a:r>
              <a:rPr lang="en-US" altLang="x-none" sz="2600" b="1" dirty="0">
                <a:solidFill>
                  <a:srgbClr val="000099"/>
                </a:solidFill>
                <a:latin typeface="Arial" panose="020B0604020202020204" pitchFamily="34" charset="0"/>
                <a:ea typeface="宋体" panose="02010600030101010101" pitchFamily="2" charset="-122"/>
              </a:rPr>
              <a:t> the (dirty) pages</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in the cache</a:t>
            </a:r>
            <a:r>
              <a:rPr lang="en-US" altLang="x-none" sz="2600" b="1" dirty="0">
                <a:latin typeface="Arial" panose="020B0604020202020204" pitchFamily="34" charset="0"/>
                <a:ea typeface="宋体" panose="02010600030101010101" pitchFamily="2" charset="-122"/>
              </a:rPr>
              <a:t> that have been </a:t>
            </a:r>
            <a:r>
              <a:rPr lang="en-US" altLang="x-none" sz="2600" b="1" dirty="0">
                <a:solidFill>
                  <a:schemeClr val="accent6"/>
                </a:solidFill>
                <a:latin typeface="Arial" panose="020B0604020202020204" pitchFamily="34" charset="0"/>
                <a:ea typeface="宋体" panose="02010600030101010101" pitchFamily="2" charset="-122"/>
              </a:rPr>
              <a:t>updated by T</a:t>
            </a:r>
            <a:r>
              <a:rPr lang="en-US" altLang="x-none" sz="2600" b="1" dirty="0">
                <a:solidFill>
                  <a:srgbClr val="CC0000"/>
                </a:solidFill>
                <a:latin typeface="Arial" panose="020B0604020202020204" pitchFamily="34" charset="0"/>
                <a:ea typeface="宋体" panose="02010600030101010101" pitchFamily="2" charset="-122"/>
              </a:rPr>
              <a:t> before</a:t>
            </a:r>
            <a:r>
              <a:rPr lang="en-US" altLang="x-none" sz="2600" b="1" dirty="0">
                <a:latin typeface="Arial" panose="020B0604020202020204" pitchFamily="34" charset="0"/>
                <a:ea typeface="宋体" panose="02010600030101010101" pitchFamily="2" charset="-122"/>
              </a:rPr>
              <a:t> appending T’s </a:t>
            </a:r>
            <a:r>
              <a:rPr lang="en-US" altLang="x-none" sz="2600" b="1" dirty="0">
                <a:solidFill>
                  <a:srgbClr val="FF0000"/>
                </a:solidFill>
                <a:latin typeface="Arial" panose="020B0604020202020204" pitchFamily="34" charset="0"/>
                <a:ea typeface="宋体" panose="02010600030101010101" pitchFamily="2" charset="-122"/>
              </a:rPr>
              <a:t>&lt;commit record&gt;</a:t>
            </a:r>
            <a:r>
              <a:rPr lang="en-US" altLang="x-none" sz="2600" b="1" dirty="0">
                <a:latin typeface="Arial" panose="020B0604020202020204" pitchFamily="34" charset="0"/>
                <a:ea typeface="宋体" panose="02010600030101010101" pitchFamily="2" charset="-122"/>
              </a:rPr>
              <a:t> to log buffer </a:t>
            </a:r>
            <a:r>
              <a:rPr lang="en-US" altLang="x-none" sz="2600" b="1" dirty="0">
                <a:solidFill>
                  <a:srgbClr val="000099"/>
                </a:solidFill>
                <a:latin typeface="Arial" panose="020B0604020202020204" pitchFamily="34" charset="0"/>
                <a:ea typeface="宋体" panose="02010600030101010101" pitchFamily="2" charset="-122"/>
              </a:rPr>
              <a:t>(force policy).</a:t>
            </a:r>
            <a:endParaRPr lang="en-US" altLang="x-none" sz="2600" b="1" dirty="0">
              <a:solidFill>
                <a:srgbClr val="0000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28675" name="Rectangle 2"/>
          <p:cNvSpPr>
            <a:spLocks noGrp="1"/>
          </p:cNvSpPr>
          <p:nvPr>
            <p:ph type="body"/>
          </p:nvPr>
        </p:nvSpPr>
        <p:spPr>
          <a:xfrm>
            <a:off x="685800" y="1371600"/>
            <a:ext cx="7772400" cy="4114800"/>
          </a:xfrm>
        </p:spPr>
        <p:txBody>
          <a:bodyPr vert="horz" wrap="square" anchor="t"/>
          <a:p>
            <a:pPr marL="0" lvl="0" indent="0">
              <a:buNone/>
            </a:pP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Force Policy for Commit Processing</a:t>
            </a:r>
            <a:endParaRPr lang="en-US" altLang="x-none" b="1" dirty="0">
              <a:solidFill>
                <a:schemeClr val="accent2"/>
              </a:solidFill>
              <a:latin typeface="Arial" panose="020B0604020202020204" pitchFamily="34" charset="0"/>
              <a:ea typeface="宋体" panose="02010600030101010101" pitchFamily="2" charset="-122"/>
            </a:endParaRPr>
          </a:p>
          <a:p>
            <a:pPr lvl="1"/>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No-Force Commit Processing</a:t>
            </a:r>
            <a:endParaRPr lang="zh-CN" altLang="en-US"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2771" name="Rectangle 2"/>
          <p:cNvSpPr>
            <a:spLocks noGrp="1"/>
          </p:cNvSpPr>
          <p:nvPr>
            <p:ph type="title"/>
          </p:nvPr>
        </p:nvSpPr>
        <p:spPr>
          <a:xfrm>
            <a:off x="457200" y="80010"/>
            <a:ext cx="80772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Force Policy for Commit Processing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2772" name="Rectangle 3"/>
          <p:cNvSpPr>
            <a:spLocks noGrp="1"/>
          </p:cNvSpPr>
          <p:nvPr>
            <p:ph type="body"/>
          </p:nvPr>
        </p:nvSpPr>
        <p:spPr>
          <a:xfrm>
            <a:off x="457200" y="1299845"/>
            <a:ext cx="8153400" cy="2896870"/>
          </a:xfrm>
          <a:ln>
            <a:solidFill>
              <a:srgbClr val="000099"/>
            </a:solidFill>
          </a:ln>
        </p:spPr>
        <p:txBody>
          <a:bodyPr vert="horz" wrap="square" anchor="t">
            <a:spAutoFit/>
          </a:bodyPr>
          <a:p>
            <a:pPr marL="533400" lvl="0" indent="-533400">
              <a:spcBef>
                <a:spcPct val="40000"/>
              </a:spcBef>
              <a:buAutoNum type="arabicPeriod"/>
            </a:pPr>
            <a:r>
              <a:rPr lang="en-US" altLang="x-none" sz="2400" b="1" dirty="0">
                <a:solidFill>
                  <a:srgbClr val="FF0000"/>
                </a:solidFill>
                <a:latin typeface="Arial" panose="020B0604020202020204" pitchFamily="34" charset="0"/>
                <a:ea typeface="宋体" panose="02010600030101010101" pitchFamily="2" charset="-122"/>
              </a:rPr>
              <a:t>Force </a:t>
            </a:r>
            <a:r>
              <a:rPr lang="en-US" altLang="x-none" sz="2400" b="1" dirty="0">
                <a:solidFill>
                  <a:srgbClr val="000099"/>
                </a:solidFill>
                <a:latin typeface="Arial" panose="020B0604020202020204" pitchFamily="34" charset="0"/>
                <a:ea typeface="宋体" panose="02010600030101010101" pitchFamily="2" charset="-122"/>
              </a:rPr>
              <a:t>any update records of T in log buffer </a:t>
            </a:r>
            <a:endParaRPr lang="en-US" altLang="x-none" sz="2400" b="1" dirty="0">
              <a:solidFill>
                <a:srgbClr val="000099"/>
              </a:solidFill>
              <a:latin typeface="Arial" panose="020B0604020202020204" pitchFamily="34" charset="0"/>
              <a:ea typeface="宋体" panose="02010600030101010101" pitchFamily="2" charset="-122"/>
            </a:endParaRPr>
          </a:p>
          <a:p>
            <a:pPr marL="533400" lvl="0" indent="-533400">
              <a:spcBef>
                <a:spcPct val="40000"/>
              </a:spcBef>
              <a:buAutoNum type="arabicPeriod"/>
            </a:pPr>
            <a:r>
              <a:rPr lang="en-US" altLang="x-none" sz="2400" b="1" dirty="0">
                <a:solidFill>
                  <a:srgbClr val="FF0000"/>
                </a:solidFill>
                <a:latin typeface="Arial" panose="020B0604020202020204" pitchFamily="34" charset="0"/>
                <a:ea typeface="宋体" panose="02010600030101010101" pitchFamily="2" charset="-122"/>
              </a:rPr>
              <a:t>Force</a:t>
            </a:r>
            <a:r>
              <a:rPr lang="en-US" altLang="x-none" sz="2400" b="1" dirty="0">
                <a:solidFill>
                  <a:srgbClr val="000099"/>
                </a:solidFill>
                <a:latin typeface="Arial" panose="020B0604020202020204" pitchFamily="34" charset="0"/>
                <a:ea typeface="宋体" panose="02010600030101010101" pitchFamily="2" charset="-122"/>
              </a:rPr>
              <a:t> any dirty pages updated by T in cache </a:t>
            </a:r>
            <a:endParaRPr lang="en-US" altLang="x-none" sz="2400" b="1" dirty="0">
              <a:solidFill>
                <a:srgbClr val="000099"/>
              </a:solidFill>
              <a:latin typeface="Arial" panose="020B0604020202020204" pitchFamily="34" charset="0"/>
              <a:ea typeface="宋体" panose="02010600030101010101" pitchFamily="2" charset="-122"/>
            </a:endParaRPr>
          </a:p>
          <a:p>
            <a:pPr marL="533400" lvl="0" indent="-533400">
              <a:spcBef>
                <a:spcPct val="40000"/>
              </a:spcBef>
              <a:buFont typeface="+mj-lt"/>
              <a:buAutoNum type="arabicPeriod" startAt="3"/>
            </a:pPr>
            <a:r>
              <a:rPr lang="en-US" altLang="x-none" sz="2400" b="1" dirty="0">
                <a:solidFill>
                  <a:srgbClr val="FF0000"/>
                </a:solidFill>
                <a:latin typeface="Arial" panose="020B0604020202020204" pitchFamily="34" charset="0"/>
                <a:ea typeface="宋体" panose="02010600030101010101" pitchFamily="2" charset="-122"/>
              </a:rPr>
              <a:t>Append </a:t>
            </a:r>
            <a:r>
              <a:rPr lang="en-US" altLang="x-none" sz="2400" b="1" dirty="0">
                <a:solidFill>
                  <a:srgbClr val="000099"/>
                </a:solidFill>
                <a:latin typeface="Arial" panose="020B0604020202020204" pitchFamily="34" charset="0"/>
                <a:ea typeface="宋体" panose="02010600030101010101" pitchFamily="2" charset="-122"/>
              </a:rPr>
              <a:t>T’s commit record to log buffer and</a:t>
            </a:r>
            <a:endParaRPr lang="en-US" altLang="x-none" sz="2400" b="1" dirty="0">
              <a:solidFill>
                <a:srgbClr val="000099"/>
              </a:solidFill>
              <a:latin typeface="Arial" panose="020B0604020202020204" pitchFamily="34" charset="0"/>
              <a:ea typeface="宋体" panose="02010600030101010101" pitchFamily="2" charset="-122"/>
            </a:endParaRPr>
          </a:p>
          <a:p>
            <a:pPr marL="914400" lvl="1" indent="-457200">
              <a:spcBef>
                <a:spcPct val="40000"/>
              </a:spcBef>
            </a:pPr>
            <a:r>
              <a:rPr lang="en-US" altLang="x-none" sz="2400" b="1" dirty="0">
                <a:solidFill>
                  <a:srgbClr val="FF0000"/>
                </a:solidFill>
                <a:latin typeface="Arial" panose="020B0604020202020204" pitchFamily="34" charset="0"/>
                <a:ea typeface="宋体" panose="02010600030101010101" pitchFamily="2" charset="-122"/>
              </a:rPr>
              <a:t>Force log buffer</a:t>
            </a:r>
            <a:r>
              <a:rPr lang="en-US" altLang="x-none" sz="2400" b="1" dirty="0">
                <a:solidFill>
                  <a:srgbClr val="000099"/>
                </a:solidFill>
                <a:latin typeface="Arial" panose="020B0604020202020204" pitchFamily="34" charset="0"/>
                <a:ea typeface="宋体" panose="02010600030101010101" pitchFamily="2" charset="-122"/>
              </a:rPr>
              <a:t> for immediate commit</a:t>
            </a:r>
            <a:r>
              <a:rPr lang="en-US" altLang="x-none" sz="2400" b="1" dirty="0">
                <a:latin typeface="Arial" panose="020B0604020202020204" pitchFamily="34" charset="0"/>
                <a:ea typeface="宋体" panose="02010600030101010101" pitchFamily="2" charset="-122"/>
              </a:rPr>
              <a:t> or </a:t>
            </a:r>
            <a:endParaRPr lang="en-US" altLang="x-none" sz="2400" b="1" dirty="0">
              <a:latin typeface="Arial" panose="020B0604020202020204" pitchFamily="34" charset="0"/>
              <a:ea typeface="宋体" panose="02010600030101010101" pitchFamily="2" charset="-122"/>
            </a:endParaRPr>
          </a:p>
          <a:p>
            <a:pPr marL="914400" lvl="1" indent="-457200">
              <a:spcBef>
                <a:spcPct val="40000"/>
              </a:spcBef>
            </a:pPr>
            <a:r>
              <a:rPr lang="en-US" altLang="x-none" sz="2400" b="1" dirty="0">
                <a:solidFill>
                  <a:srgbClr val="000099"/>
                </a:solidFill>
                <a:latin typeface="Arial" panose="020B0604020202020204" pitchFamily="34" charset="0"/>
                <a:ea typeface="宋体" panose="02010600030101010101" pitchFamily="2" charset="-122"/>
              </a:rPr>
              <a:t>Write log buffer when a group of transactions</a:t>
            </a:r>
            <a:r>
              <a:rPr lang="en-US" altLang="x-none" sz="2400" b="1" dirty="0">
                <a:latin typeface="Arial" panose="020B0604020202020204" pitchFamily="34" charset="0"/>
                <a:ea typeface="宋体" panose="02010600030101010101" pitchFamily="2" charset="-122"/>
              </a:rPr>
              <a:t> have committed </a:t>
            </a:r>
            <a:r>
              <a:rPr lang="en-US" altLang="x-none" sz="2400" b="1" dirty="0">
                <a:solidFill>
                  <a:srgbClr val="000099"/>
                </a:solidFill>
                <a:latin typeface="Arial" panose="020B0604020202020204" pitchFamily="34" charset="0"/>
                <a:ea typeface="宋体" panose="02010600030101010101" pitchFamily="2" charset="-122"/>
              </a:rPr>
              <a:t>(</a:t>
            </a:r>
            <a:r>
              <a:rPr lang="en-US" altLang="x-none" sz="2400" b="1" dirty="0">
                <a:solidFill>
                  <a:srgbClr val="FF0000"/>
                </a:solidFill>
                <a:latin typeface="Arial" panose="020B0604020202020204" pitchFamily="34" charset="0"/>
                <a:ea typeface="宋体" panose="02010600030101010101" pitchFamily="2" charset="-122"/>
              </a:rPr>
              <a:t>group commit</a:t>
            </a:r>
            <a:r>
              <a:rPr lang="en-US" altLang="x-none" sz="2400" b="1" dirty="0">
                <a:solidFill>
                  <a:srgbClr val="000099"/>
                </a:solidFill>
                <a:latin typeface="Arial" panose="020B0604020202020204" pitchFamily="34" charset="0"/>
                <a:ea typeface="宋体" panose="02010600030101010101" pitchFamily="2" charset="-122"/>
              </a:rPr>
              <a:t>)</a:t>
            </a:r>
            <a:endParaRPr lang="en-US" altLang="x-none" sz="2400" b="1" dirty="0">
              <a:solidFill>
                <a:srgbClr val="000099"/>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457200" y="4881245"/>
            <a:ext cx="8153400" cy="97726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457200" lvl="1" indent="0">
              <a:spcBef>
                <a:spcPct val="40000"/>
              </a:spcBef>
              <a:buNone/>
            </a:pPr>
            <a:r>
              <a:rPr lang="en-US" altLang="x-none" sz="2400" b="1" dirty="0">
                <a:solidFill>
                  <a:srgbClr val="000099"/>
                </a:solidFill>
                <a:latin typeface="Arial" panose="020B0604020202020204" pitchFamily="34" charset="0"/>
                <a:ea typeface="宋体" panose="02010600030101010101" pitchFamily="2" charset="-122"/>
              </a:rPr>
              <a:t>(1) and (2) ensure atomicity</a:t>
            </a:r>
            <a:r>
              <a:rPr lang="en-US" altLang="x-none" sz="2400" b="1" dirty="0">
                <a:latin typeface="Arial" panose="020B0604020202020204" pitchFamily="34" charset="0"/>
                <a:ea typeface="宋体" panose="02010600030101010101" pitchFamily="2" charset="-122"/>
              </a:rPr>
              <a:t> (write-ahead policy) </a:t>
            </a:r>
            <a:endParaRPr lang="en-US" altLang="x-none" sz="2400" b="1" dirty="0">
              <a:latin typeface="Arial" panose="020B0604020202020204" pitchFamily="34" charset="0"/>
              <a:ea typeface="宋体" panose="02010600030101010101" pitchFamily="2" charset="-122"/>
            </a:endParaRPr>
          </a:p>
          <a:p>
            <a:pPr marL="457200" lvl="1" indent="0">
              <a:spcBef>
                <a:spcPct val="40000"/>
              </a:spcBef>
              <a:buNone/>
            </a:pPr>
            <a:r>
              <a:rPr lang="en-US" altLang="x-none" sz="2400" b="1" dirty="0">
                <a:solidFill>
                  <a:srgbClr val="000099"/>
                </a:solidFill>
                <a:latin typeface="Arial" panose="020B0604020202020204" pitchFamily="34" charset="0"/>
                <a:ea typeface="宋体" panose="02010600030101010101" pitchFamily="2" charset="-122"/>
              </a:rPr>
              <a:t>(2) and (3) ensure durability</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4"/>
          <p:cNvSpPr txBox="1">
            <a:spLocks noGrp="1"/>
          </p:cNvSpPr>
          <p:nvPr/>
        </p:nvSpPr>
        <p:spPr>
          <a:xfrm>
            <a:off x="8470900" y="6499860"/>
            <a:ext cx="596900" cy="271145"/>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6867" name="Rectangle 4"/>
          <p:cNvSpPr/>
          <p:nvPr/>
        </p:nvSpPr>
        <p:spPr>
          <a:xfrm>
            <a:off x="4191000" y="4572000"/>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zh-CN" altLang="en-US" sz="2000" b="1" dirty="0">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36868" name="Rectangle 6"/>
          <p:cNvSpPr/>
          <p:nvPr/>
        </p:nvSpPr>
        <p:spPr>
          <a:xfrm>
            <a:off x="1905000" y="2133600"/>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s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old</a:t>
            </a:r>
            <a:endParaRPr lang="en-US" altLang="x-none" sz="2000" b="1" baseline="-25000" dirty="0">
              <a:latin typeface="Arial" panose="020B0604020202020204" pitchFamily="34" charset="0"/>
              <a:ea typeface="宋体" panose="02010600030101010101" pitchFamily="2" charset="-122"/>
            </a:endParaRPr>
          </a:p>
        </p:txBody>
      </p:sp>
      <p:sp>
        <p:nvSpPr>
          <p:cNvPr id="36869" name="Line 9"/>
          <p:cNvSpPr/>
          <p:nvPr/>
        </p:nvSpPr>
        <p:spPr>
          <a:xfrm>
            <a:off x="1676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0" name="Line 10"/>
          <p:cNvSpPr/>
          <p:nvPr/>
        </p:nvSpPr>
        <p:spPr>
          <a:xfrm>
            <a:off x="3581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1" name="Line 11"/>
          <p:cNvSpPr/>
          <p:nvPr/>
        </p:nvSpPr>
        <p:spPr>
          <a:xfrm flipH="1">
            <a:off x="1676400" y="40386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2" name="Line 12"/>
          <p:cNvSpPr/>
          <p:nvPr/>
        </p:nvSpPr>
        <p:spPr>
          <a:xfrm flipH="1">
            <a:off x="1676400" y="60960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3" name="Text Box 13"/>
          <p:cNvSpPr txBox="1"/>
          <p:nvPr/>
        </p:nvSpPr>
        <p:spPr>
          <a:xfrm>
            <a:off x="2209800" y="5559425"/>
            <a:ext cx="904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cache</a:t>
            </a:r>
            <a:endParaRPr lang="en-US" altLang="x-none" sz="2000" b="1" dirty="0">
              <a:latin typeface="Arial" panose="020B0604020202020204" pitchFamily="34" charset="0"/>
              <a:ea typeface="宋体" panose="02010600030101010101" pitchFamily="2" charset="-122"/>
            </a:endParaRPr>
          </a:p>
        </p:txBody>
      </p:sp>
      <p:sp>
        <p:nvSpPr>
          <p:cNvPr id="36874" name="Rectangle 14"/>
          <p:cNvSpPr/>
          <p:nvPr/>
        </p:nvSpPr>
        <p:spPr>
          <a:xfrm>
            <a:off x="1828800" y="41910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75" name="Line 24"/>
          <p:cNvSpPr/>
          <p:nvPr/>
        </p:nvSpPr>
        <p:spPr>
          <a:xfrm>
            <a:off x="11430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6" name="Line 26"/>
          <p:cNvSpPr/>
          <p:nvPr/>
        </p:nvSpPr>
        <p:spPr>
          <a:xfrm>
            <a:off x="35814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7" name="Line 27"/>
          <p:cNvSpPr/>
          <p:nvPr/>
        </p:nvSpPr>
        <p:spPr>
          <a:xfrm>
            <a:off x="1143000" y="12192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8" name="Line 28"/>
          <p:cNvSpPr/>
          <p:nvPr/>
        </p:nvSpPr>
        <p:spPr>
          <a:xfrm flipH="1">
            <a:off x="1143000" y="32766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9" name="Text Box 30"/>
          <p:cNvSpPr txBox="1"/>
          <p:nvPr/>
        </p:nvSpPr>
        <p:spPr>
          <a:xfrm>
            <a:off x="2286000" y="1520825"/>
            <a:ext cx="1285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database</a:t>
            </a:r>
            <a:endParaRPr lang="en-US" altLang="x-none" sz="2000" b="1" dirty="0">
              <a:latin typeface="Arial" panose="020B0604020202020204" pitchFamily="34" charset="0"/>
              <a:ea typeface="宋体" panose="02010600030101010101" pitchFamily="2" charset="-122"/>
            </a:endParaRPr>
          </a:p>
        </p:txBody>
      </p:sp>
      <p:sp>
        <p:nvSpPr>
          <p:cNvPr id="36880" name="Line 31"/>
          <p:cNvSpPr/>
          <p:nvPr/>
        </p:nvSpPr>
        <p:spPr>
          <a:xfrm>
            <a:off x="457200" y="3733800"/>
            <a:ext cx="7772400" cy="0"/>
          </a:xfrm>
          <a:prstGeom prst="line">
            <a:avLst/>
          </a:prstGeom>
          <a:ln w="9525" cap="flat" cmpd="sng">
            <a:solidFill>
              <a:schemeClr val="tx1"/>
            </a:solidFill>
            <a:prstDash val="dash"/>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1" name="Rectangle 32"/>
          <p:cNvSpPr/>
          <p:nvPr/>
        </p:nvSpPr>
        <p:spPr>
          <a:xfrm>
            <a:off x="4648200" y="2133600"/>
            <a:ext cx="29718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882" name="Text Box 33"/>
          <p:cNvSpPr txBox="1"/>
          <p:nvPr/>
        </p:nvSpPr>
        <p:spPr>
          <a:xfrm>
            <a:off x="5867400" y="2206625"/>
            <a:ext cx="635000"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a:t>
            </a:r>
            <a:endParaRPr lang="en-US" altLang="x-none" sz="2000" b="1" dirty="0">
              <a:latin typeface="Arial" panose="020B0604020202020204" pitchFamily="34" charset="0"/>
              <a:ea typeface="宋体" panose="02010600030101010101" pitchFamily="2" charset="-122"/>
            </a:endParaRPr>
          </a:p>
        </p:txBody>
      </p:sp>
      <p:sp>
        <p:nvSpPr>
          <p:cNvPr id="36883" name="Line 34"/>
          <p:cNvSpPr/>
          <p:nvPr/>
        </p:nvSpPr>
        <p:spPr>
          <a:xfrm>
            <a:off x="7010400" y="2133600"/>
            <a:ext cx="0" cy="6096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4" name="Text Box 36"/>
          <p:cNvSpPr txBox="1"/>
          <p:nvPr/>
        </p:nvSpPr>
        <p:spPr>
          <a:xfrm>
            <a:off x="4191000" y="4648200"/>
            <a:ext cx="4343400" cy="706755"/>
          </a:xfrm>
          <a:prstGeom prst="rect">
            <a:avLst/>
          </a:prstGeom>
          <a:noFill/>
          <a:ln w="9525">
            <a:noFill/>
          </a:ln>
        </p:spPr>
        <p:txBody>
          <a:bodyPr anchor="t">
            <a:spAutoFit/>
          </a:bodyPr>
          <a:p>
            <a:pPr lvl="0" eaLnBrk="0" hangingPunct="0"/>
            <a:r>
              <a:rPr lang="en-US" altLang="x-none" sz="2000" b="1" dirty="0">
                <a:latin typeface="Arial" panose="020B0604020202020204" pitchFamily="34" charset="0"/>
                <a:ea typeface="宋体" panose="02010600030101010101" pitchFamily="2" charset="-122"/>
              </a:rPr>
              <a:t>r+1                j         ····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                    x</a:t>
            </a:r>
            <a:r>
              <a:rPr lang="en-US" altLang="x-none" sz="2000" b="1" baseline="-25000" dirty="0">
                <a:latin typeface="Arial" panose="020B0604020202020204" pitchFamily="34" charset="0"/>
                <a:ea typeface="宋体" panose="02010600030101010101" pitchFamily="2" charset="-122"/>
              </a:rPr>
              <a:t>old                        </a:t>
            </a:r>
            <a:endParaRPr lang="en-US" altLang="x-none" b="1" dirty="0">
              <a:latin typeface="Arial" panose="020B0604020202020204" pitchFamily="34" charset="0"/>
              <a:ea typeface="宋体" panose="02010600030101010101" pitchFamily="2" charset="-122"/>
            </a:endParaRPr>
          </a:p>
        </p:txBody>
      </p:sp>
      <p:sp>
        <p:nvSpPr>
          <p:cNvPr id="36885" name="Text Box 37"/>
          <p:cNvSpPr txBox="1"/>
          <p:nvPr/>
        </p:nvSpPr>
        <p:spPr>
          <a:xfrm>
            <a:off x="5410200" y="5635625"/>
            <a:ext cx="1087438" cy="10064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update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record</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for T</a:t>
            </a:r>
            <a:endParaRPr lang="en-US" altLang="x-none" sz="2000" b="1" dirty="0">
              <a:latin typeface="Arial" panose="020B0604020202020204" pitchFamily="34" charset="0"/>
              <a:ea typeface="宋体" panose="02010600030101010101" pitchFamily="2" charset="-122"/>
            </a:endParaRPr>
          </a:p>
        </p:txBody>
      </p:sp>
      <p:sp>
        <p:nvSpPr>
          <p:cNvPr id="36887" name="Line 39"/>
          <p:cNvSpPr/>
          <p:nvPr/>
        </p:nvSpPr>
        <p:spPr>
          <a:xfrm>
            <a:off x="47244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8" name="Line 40"/>
          <p:cNvSpPr/>
          <p:nvPr/>
        </p:nvSpPr>
        <p:spPr>
          <a:xfrm>
            <a:off x="51816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9" name="Line 41"/>
          <p:cNvSpPr/>
          <p:nvPr/>
        </p:nvSpPr>
        <p:spPr>
          <a:xfrm>
            <a:off x="56388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0" name="Line 43"/>
          <p:cNvSpPr/>
          <p:nvPr/>
        </p:nvSpPr>
        <p:spPr>
          <a:xfrm>
            <a:off x="60960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3" name="Text Box 46"/>
          <p:cNvSpPr txBox="1"/>
          <p:nvPr/>
        </p:nvSpPr>
        <p:spPr>
          <a:xfrm>
            <a:off x="5867400" y="3886200"/>
            <a:ext cx="1354138"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buffer</a:t>
            </a:r>
            <a:endParaRPr lang="en-US" altLang="x-none" sz="2000" b="1" dirty="0">
              <a:latin typeface="Arial" panose="020B0604020202020204" pitchFamily="34" charset="0"/>
              <a:ea typeface="宋体" panose="02010600030101010101" pitchFamily="2" charset="-122"/>
            </a:endParaRPr>
          </a:p>
        </p:txBody>
      </p:sp>
      <p:sp>
        <p:nvSpPr>
          <p:cNvPr id="36894" name="Text Box 51"/>
          <p:cNvSpPr txBox="1"/>
          <p:nvPr/>
        </p:nvSpPr>
        <p:spPr>
          <a:xfrm>
            <a:off x="7162800" y="2054225"/>
            <a:ext cx="2825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r</a:t>
            </a:r>
            <a:endParaRPr lang="en-US" altLang="x-none" sz="2000" b="1" dirty="0">
              <a:latin typeface="Arial" panose="020B0604020202020204" pitchFamily="34" charset="0"/>
              <a:ea typeface="宋体" panose="02010600030101010101" pitchFamily="2" charset="-122"/>
            </a:endParaRPr>
          </a:p>
        </p:txBody>
      </p:sp>
      <p:sp>
        <p:nvSpPr>
          <p:cNvPr id="36895" name="Line 56"/>
          <p:cNvSpPr/>
          <p:nvPr/>
        </p:nvSpPr>
        <p:spPr>
          <a:xfrm flipV="1">
            <a:off x="5791200" y="5486400"/>
            <a:ext cx="0" cy="304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nvGrpSpPr>
          <p:cNvPr id="36898" name="组合 36897"/>
          <p:cNvGrpSpPr/>
          <p:nvPr/>
        </p:nvGrpSpPr>
        <p:grpSpPr>
          <a:xfrm>
            <a:off x="4191000" y="2514600"/>
            <a:ext cx="4114800" cy="1981200"/>
            <a:chOff x="0" y="0"/>
            <a:chExt cx="2592" cy="1248"/>
          </a:xfrm>
        </p:grpSpPr>
        <p:sp>
          <p:nvSpPr>
            <p:cNvPr id="2" name="AutoShape 48"/>
            <p:cNvSpPr/>
            <p:nvPr/>
          </p:nvSpPr>
          <p:spPr>
            <a:xfrm rot="-5400000">
              <a:off x="648" y="504"/>
              <a:ext cx="96" cy="1392"/>
            </a:xfrm>
            <a:prstGeom prst="rightBrace">
              <a:avLst>
                <a:gd name="adj1" fmla="val 120766"/>
                <a:gd name="adj2" fmla="val 50000"/>
              </a:avLst>
            </a:prstGeom>
            <a:noFill/>
            <a:ln w="9525" cap="flat" cmpd="sng">
              <a:solidFill>
                <a:schemeClr val="tx1"/>
              </a:solidFill>
              <a:prstDash val="solid"/>
              <a:round/>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899" name="Freeform 53"/>
            <p:cNvSpPr/>
            <p:nvPr/>
          </p:nvSpPr>
          <p:spPr>
            <a:xfrm>
              <a:off x="720" y="0"/>
              <a:ext cx="1872" cy="1056"/>
            </a:xfrm>
            <a:custGeom>
              <a:avLst/>
              <a:gdLst/>
              <a:ahLst/>
              <a:cxnLst>
                <a:cxn ang="0">
                  <a:pos x="0" y="1056"/>
                </a:cxn>
                <a:cxn ang="0">
                  <a:pos x="336" y="384"/>
                </a:cxn>
                <a:cxn ang="0">
                  <a:pos x="1680" y="288"/>
                </a:cxn>
                <a:cxn ang="0">
                  <a:pos x="1488" y="0"/>
                </a:cxn>
              </a:cxnLst>
              <a:pathLst>
                <a:path w="1872" h="1056">
                  <a:moveTo>
                    <a:pt x="0" y="1056"/>
                  </a:moveTo>
                  <a:cubicBezTo>
                    <a:pt x="28" y="784"/>
                    <a:pt x="56" y="512"/>
                    <a:pt x="336" y="384"/>
                  </a:cubicBezTo>
                  <a:cubicBezTo>
                    <a:pt x="616" y="256"/>
                    <a:pt x="1488" y="352"/>
                    <a:pt x="1680" y="288"/>
                  </a:cubicBezTo>
                  <a:cubicBezTo>
                    <a:pt x="1872" y="224"/>
                    <a:pt x="1528" y="40"/>
                    <a:pt x="1488" y="0"/>
                  </a:cubicBezTo>
                </a:path>
              </a:pathLst>
            </a:custGeom>
            <a:noFill/>
            <a:ln w="9525" cap="flat" cmpd="sng">
              <a:solidFill>
                <a:srgbClr val="FF0000"/>
              </a:solidFill>
              <a:prstDash val="dash"/>
              <a:round/>
              <a:headEnd type="none" w="med" len="med"/>
              <a:tailEnd type="triangle" w="med" len="med"/>
            </a:ln>
          </p:spPr>
          <p:txBody>
            <a:bodyPr/>
            <a:p>
              <a:endParaRPr lang="zh-CN" altLang="en-US"/>
            </a:p>
          </p:txBody>
        </p:sp>
        <p:sp>
          <p:nvSpPr>
            <p:cNvPr id="36900" name="Text Box 58"/>
            <p:cNvSpPr txBox="1"/>
            <p:nvPr/>
          </p:nvSpPr>
          <p:spPr>
            <a:xfrm>
              <a:off x="710" y="295"/>
              <a:ext cx="205" cy="250"/>
            </a:xfrm>
            <a:prstGeom prst="rect">
              <a:avLst/>
            </a:prstGeom>
            <a:noFill/>
            <a:ln w="9525">
              <a:noFill/>
            </a:ln>
          </p:spPr>
          <p:txBody>
            <a:bodyPr wrap="none" anchor="t">
              <a:spAutoFit/>
            </a:bodyPr>
            <a:p>
              <a:pPr lvl="0" eaLnBrk="0" hangingPunct="0"/>
              <a:r>
                <a:rPr lang="en-US" altLang="x-none" sz="2000" b="1" dirty="0">
                  <a:solidFill>
                    <a:srgbClr val="FF0000"/>
                  </a:solidFill>
                  <a:latin typeface="Arial" panose="020B0604020202020204" pitchFamily="34" charset="0"/>
                  <a:ea typeface="宋体" panose="02010600030101010101" pitchFamily="2" charset="-122"/>
                </a:rPr>
                <a:t>1</a:t>
              </a:r>
              <a:endParaRPr lang="en-US" altLang="x-none" sz="2000" b="1" dirty="0">
                <a:solidFill>
                  <a:srgbClr val="FF0000"/>
                </a:solidFill>
                <a:latin typeface="Arial" panose="020B0604020202020204" pitchFamily="34" charset="0"/>
                <a:ea typeface="宋体" panose="02010600030101010101" pitchFamily="2" charset="-122"/>
              </a:endParaRPr>
            </a:p>
          </p:txBody>
        </p:sp>
      </p:grpSp>
      <p:sp>
        <p:nvSpPr>
          <p:cNvPr id="36908" name="Text Box 61"/>
          <p:cNvSpPr txBox="1"/>
          <p:nvPr/>
        </p:nvSpPr>
        <p:spPr>
          <a:xfrm>
            <a:off x="3794125" y="5649913"/>
            <a:ext cx="693738" cy="396875"/>
          </a:xfrm>
          <a:prstGeom prst="rect">
            <a:avLst/>
          </a:prstGeom>
          <a:noFill/>
          <a:ln w="9525">
            <a:noFill/>
          </a:ln>
        </p:spPr>
        <p:txBody>
          <a:bodyPr wrap="none" anchor="t">
            <a:spAutoFit/>
          </a:bodyPr>
          <a:p>
            <a:pPr lvl="0" eaLnBrk="0" hangingPunct="0"/>
            <a:r>
              <a:rPr lang="en-US" altLang="x-none" sz="2000" b="1" dirty="0">
                <a:solidFill>
                  <a:srgbClr val="006600"/>
                </a:solidFill>
                <a:latin typeface="Arial" panose="020B0604020202020204" pitchFamily="34" charset="0"/>
                <a:ea typeface="宋体" panose="02010600030101010101" pitchFamily="2" charset="-122"/>
              </a:rPr>
              <a:t>LSN</a:t>
            </a:r>
            <a:endParaRPr lang="en-US" altLang="x-none" sz="2000" b="1" dirty="0">
              <a:solidFill>
                <a:srgbClr val="006600"/>
              </a:solidFill>
              <a:latin typeface="Arial" panose="020B0604020202020204" pitchFamily="34" charset="0"/>
              <a:ea typeface="宋体" panose="02010600030101010101" pitchFamily="2" charset="-122"/>
            </a:endParaRPr>
          </a:p>
        </p:txBody>
      </p:sp>
      <p:sp>
        <p:nvSpPr>
          <p:cNvPr id="36909" name="Line 62"/>
          <p:cNvSpPr/>
          <p:nvPr/>
        </p:nvSpPr>
        <p:spPr>
          <a:xfrm flipH="1" flipV="1">
            <a:off x="2590800" y="4572000"/>
            <a:ext cx="1219200" cy="1066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910" name="Line 63"/>
          <p:cNvSpPr/>
          <p:nvPr/>
        </p:nvSpPr>
        <p:spPr>
          <a:xfrm flipV="1">
            <a:off x="4343400" y="5029200"/>
            <a:ext cx="0" cy="6096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4"/>
          <p:cNvSpPr txBox="1">
            <a:spLocks noGrp="1"/>
          </p:cNvSpPr>
          <p:nvPr/>
        </p:nvSpPr>
        <p:spPr>
          <a:xfrm>
            <a:off x="8470900" y="6499860"/>
            <a:ext cx="596900" cy="271145"/>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6867" name="Rectangle 4"/>
          <p:cNvSpPr/>
          <p:nvPr/>
        </p:nvSpPr>
        <p:spPr>
          <a:xfrm>
            <a:off x="4191000" y="4572000"/>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zh-CN" altLang="en-US" sz="2000" b="1" dirty="0">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36868" name="Rectangle 6"/>
          <p:cNvSpPr/>
          <p:nvPr/>
        </p:nvSpPr>
        <p:spPr>
          <a:xfrm>
            <a:off x="1905000" y="2133600"/>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s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old</a:t>
            </a:r>
            <a:endParaRPr lang="en-US" altLang="x-none" sz="2000" b="1" baseline="-25000" dirty="0">
              <a:latin typeface="Arial" panose="020B0604020202020204" pitchFamily="34" charset="0"/>
              <a:ea typeface="宋体" panose="02010600030101010101" pitchFamily="2" charset="-122"/>
            </a:endParaRPr>
          </a:p>
        </p:txBody>
      </p:sp>
      <p:sp>
        <p:nvSpPr>
          <p:cNvPr id="36869" name="Line 9"/>
          <p:cNvSpPr/>
          <p:nvPr/>
        </p:nvSpPr>
        <p:spPr>
          <a:xfrm>
            <a:off x="1676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0" name="Line 10"/>
          <p:cNvSpPr/>
          <p:nvPr/>
        </p:nvSpPr>
        <p:spPr>
          <a:xfrm>
            <a:off x="3581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1" name="Line 11"/>
          <p:cNvSpPr/>
          <p:nvPr/>
        </p:nvSpPr>
        <p:spPr>
          <a:xfrm flipH="1">
            <a:off x="1676400" y="40386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2" name="Line 12"/>
          <p:cNvSpPr/>
          <p:nvPr/>
        </p:nvSpPr>
        <p:spPr>
          <a:xfrm flipH="1">
            <a:off x="1676400" y="60960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3" name="Text Box 13"/>
          <p:cNvSpPr txBox="1"/>
          <p:nvPr/>
        </p:nvSpPr>
        <p:spPr>
          <a:xfrm>
            <a:off x="2209800" y="5559425"/>
            <a:ext cx="904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cache</a:t>
            </a:r>
            <a:endParaRPr lang="en-US" altLang="x-none" sz="2000" b="1" dirty="0">
              <a:latin typeface="Arial" panose="020B0604020202020204" pitchFamily="34" charset="0"/>
              <a:ea typeface="宋体" panose="02010600030101010101" pitchFamily="2" charset="-122"/>
            </a:endParaRPr>
          </a:p>
        </p:txBody>
      </p:sp>
      <p:sp>
        <p:nvSpPr>
          <p:cNvPr id="36874" name="Rectangle 14"/>
          <p:cNvSpPr/>
          <p:nvPr/>
        </p:nvSpPr>
        <p:spPr>
          <a:xfrm>
            <a:off x="1828800" y="41910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75" name="Line 24"/>
          <p:cNvSpPr/>
          <p:nvPr/>
        </p:nvSpPr>
        <p:spPr>
          <a:xfrm>
            <a:off x="11430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6" name="Line 26"/>
          <p:cNvSpPr/>
          <p:nvPr/>
        </p:nvSpPr>
        <p:spPr>
          <a:xfrm>
            <a:off x="35814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7" name="Line 27"/>
          <p:cNvSpPr/>
          <p:nvPr/>
        </p:nvSpPr>
        <p:spPr>
          <a:xfrm>
            <a:off x="1143000" y="12192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8" name="Line 28"/>
          <p:cNvSpPr/>
          <p:nvPr/>
        </p:nvSpPr>
        <p:spPr>
          <a:xfrm flipH="1">
            <a:off x="1143000" y="32766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9" name="Text Box 30"/>
          <p:cNvSpPr txBox="1"/>
          <p:nvPr/>
        </p:nvSpPr>
        <p:spPr>
          <a:xfrm>
            <a:off x="2286000" y="1520825"/>
            <a:ext cx="1285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database</a:t>
            </a:r>
            <a:endParaRPr lang="en-US" altLang="x-none" sz="2000" b="1" dirty="0">
              <a:latin typeface="Arial" panose="020B0604020202020204" pitchFamily="34" charset="0"/>
              <a:ea typeface="宋体" panose="02010600030101010101" pitchFamily="2" charset="-122"/>
            </a:endParaRPr>
          </a:p>
        </p:txBody>
      </p:sp>
      <p:sp>
        <p:nvSpPr>
          <p:cNvPr id="36880" name="Line 31"/>
          <p:cNvSpPr/>
          <p:nvPr/>
        </p:nvSpPr>
        <p:spPr>
          <a:xfrm>
            <a:off x="457200" y="3733800"/>
            <a:ext cx="7772400" cy="0"/>
          </a:xfrm>
          <a:prstGeom prst="line">
            <a:avLst/>
          </a:prstGeom>
          <a:ln w="9525" cap="flat" cmpd="sng">
            <a:solidFill>
              <a:schemeClr val="tx1"/>
            </a:solidFill>
            <a:prstDash val="dash"/>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4" name="Text Box 36"/>
          <p:cNvSpPr txBox="1"/>
          <p:nvPr/>
        </p:nvSpPr>
        <p:spPr>
          <a:xfrm>
            <a:off x="4191000" y="4648200"/>
            <a:ext cx="4343400" cy="706755"/>
          </a:xfrm>
          <a:prstGeom prst="rect">
            <a:avLst/>
          </a:prstGeom>
          <a:noFill/>
          <a:ln w="9525">
            <a:noFill/>
          </a:ln>
        </p:spPr>
        <p:txBody>
          <a:bodyPr anchor="t">
            <a:spAutoFit/>
          </a:bodyPr>
          <a:p>
            <a:pPr lvl="0" eaLnBrk="0" hangingPunct="0"/>
            <a:r>
              <a:rPr lang="en-US" altLang="x-none" sz="2000"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                    </a:t>
            </a:r>
            <a:r>
              <a:rPr lang="en-US" altLang="x-none" sz="2000" b="1" baseline="-25000"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p:txBody>
      </p:sp>
      <p:sp>
        <p:nvSpPr>
          <p:cNvPr id="36893" name="Text Box 46"/>
          <p:cNvSpPr txBox="1"/>
          <p:nvPr/>
        </p:nvSpPr>
        <p:spPr>
          <a:xfrm>
            <a:off x="5867400" y="3886200"/>
            <a:ext cx="1354138"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buffer</a:t>
            </a:r>
            <a:endParaRPr lang="en-US" altLang="x-none" sz="2000" b="1" dirty="0">
              <a:latin typeface="Arial" panose="020B0604020202020204" pitchFamily="34" charset="0"/>
              <a:ea typeface="宋体" panose="02010600030101010101" pitchFamily="2" charset="-122"/>
            </a:endParaRPr>
          </a:p>
        </p:txBody>
      </p:sp>
      <p:grpSp>
        <p:nvGrpSpPr>
          <p:cNvPr id="36902" name="组合 36901"/>
          <p:cNvGrpSpPr/>
          <p:nvPr/>
        </p:nvGrpSpPr>
        <p:grpSpPr>
          <a:xfrm>
            <a:off x="2057400" y="2971800"/>
            <a:ext cx="325438" cy="1219200"/>
            <a:chOff x="0" y="0"/>
            <a:chExt cx="205" cy="768"/>
          </a:xfrm>
        </p:grpSpPr>
        <p:sp>
          <p:nvSpPr>
            <p:cNvPr id="3" name="Line 55"/>
            <p:cNvSpPr/>
            <p:nvPr/>
          </p:nvSpPr>
          <p:spPr>
            <a:xfrm flipV="1">
              <a:off x="144" y="0"/>
              <a:ext cx="48" cy="768"/>
            </a:xfrm>
            <a:prstGeom prst="line">
              <a:avLst/>
            </a:prstGeom>
            <a:ln w="9525" cap="flat" cmpd="sng">
              <a:solidFill>
                <a:srgbClr val="FF0000"/>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903" name="Text Box 59"/>
            <p:cNvSpPr txBox="1"/>
            <p:nvPr/>
          </p:nvSpPr>
          <p:spPr>
            <a:xfrm>
              <a:off x="0" y="190"/>
              <a:ext cx="205" cy="250"/>
            </a:xfrm>
            <a:prstGeom prst="rect">
              <a:avLst/>
            </a:prstGeom>
            <a:noFill/>
            <a:ln w="9525">
              <a:noFill/>
            </a:ln>
          </p:spPr>
          <p:txBody>
            <a:bodyPr wrap="none" anchor="t">
              <a:spAutoFit/>
            </a:bodyPr>
            <a:p>
              <a:pPr lvl="0" eaLnBrk="0" hangingPunct="0"/>
              <a:r>
                <a:rPr lang="en-US" altLang="x-none" sz="2000" b="1" dirty="0">
                  <a:solidFill>
                    <a:srgbClr val="FF0000"/>
                  </a:solidFill>
                  <a:latin typeface="Arial" panose="020B0604020202020204" pitchFamily="34" charset="0"/>
                  <a:ea typeface="宋体" panose="02010600030101010101" pitchFamily="2" charset="-122"/>
                </a:rPr>
                <a:t>2</a:t>
              </a:r>
              <a:endParaRPr lang="en-US" altLang="x-none" sz="2000" b="1" dirty="0">
                <a:solidFill>
                  <a:srgbClr val="FF0000"/>
                </a:solidFill>
                <a:latin typeface="Arial" panose="020B0604020202020204" pitchFamily="34" charset="0"/>
                <a:ea typeface="宋体" panose="02010600030101010101" pitchFamily="2" charset="-122"/>
              </a:endParaRPr>
            </a:p>
          </p:txBody>
        </p:sp>
      </p:grpSp>
      <p:sp>
        <p:nvSpPr>
          <p:cNvPr id="36908" name="Text Box 61"/>
          <p:cNvSpPr txBox="1"/>
          <p:nvPr/>
        </p:nvSpPr>
        <p:spPr>
          <a:xfrm>
            <a:off x="3794125" y="5649913"/>
            <a:ext cx="693738" cy="396875"/>
          </a:xfrm>
          <a:prstGeom prst="rect">
            <a:avLst/>
          </a:prstGeom>
          <a:noFill/>
          <a:ln w="9525">
            <a:noFill/>
          </a:ln>
        </p:spPr>
        <p:txBody>
          <a:bodyPr wrap="none" anchor="t">
            <a:spAutoFit/>
          </a:bodyPr>
          <a:p>
            <a:pPr lvl="0" eaLnBrk="0" hangingPunct="0"/>
            <a:r>
              <a:rPr lang="en-US" altLang="x-none" sz="2000" b="1" dirty="0">
                <a:solidFill>
                  <a:srgbClr val="006600"/>
                </a:solidFill>
                <a:latin typeface="Arial" panose="020B0604020202020204" pitchFamily="34" charset="0"/>
                <a:ea typeface="宋体" panose="02010600030101010101" pitchFamily="2" charset="-122"/>
              </a:rPr>
              <a:t>LSN</a:t>
            </a:r>
            <a:endParaRPr lang="en-US" altLang="x-none" sz="2000" b="1" dirty="0">
              <a:solidFill>
                <a:srgbClr val="006600"/>
              </a:solidFill>
              <a:latin typeface="Arial" panose="020B0604020202020204" pitchFamily="34" charset="0"/>
              <a:ea typeface="宋体" panose="02010600030101010101" pitchFamily="2" charset="-122"/>
            </a:endParaRPr>
          </a:p>
        </p:txBody>
      </p:sp>
      <p:sp>
        <p:nvSpPr>
          <p:cNvPr id="36909" name="Line 62"/>
          <p:cNvSpPr/>
          <p:nvPr/>
        </p:nvSpPr>
        <p:spPr>
          <a:xfrm flipH="1" flipV="1">
            <a:off x="2590800" y="4572000"/>
            <a:ext cx="1219200" cy="1066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nvGrpSpPr>
          <p:cNvPr id="6" name="组合 5"/>
          <p:cNvGrpSpPr/>
          <p:nvPr/>
        </p:nvGrpSpPr>
        <p:grpSpPr>
          <a:xfrm>
            <a:off x="4648200" y="2023110"/>
            <a:ext cx="2971800" cy="733425"/>
            <a:chOff x="7320" y="3186"/>
            <a:chExt cx="4680" cy="1155"/>
          </a:xfrm>
        </p:grpSpPr>
        <p:sp>
          <p:nvSpPr>
            <p:cNvPr id="36881" name="Rectangle 32"/>
            <p:cNvSpPr/>
            <p:nvPr/>
          </p:nvSpPr>
          <p:spPr>
            <a:xfrm>
              <a:off x="7320" y="3187"/>
              <a:ext cx="4680" cy="113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882" name="Text Box 33"/>
            <p:cNvSpPr txBox="1"/>
            <p:nvPr/>
          </p:nvSpPr>
          <p:spPr>
            <a:xfrm>
              <a:off x="7840" y="3527"/>
              <a:ext cx="1000" cy="62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a:t>
              </a:r>
              <a:endParaRPr lang="en-US" altLang="x-none" sz="2000" b="1" dirty="0">
                <a:latin typeface="Arial" panose="020B0604020202020204" pitchFamily="34" charset="0"/>
                <a:ea typeface="宋体" panose="02010600030101010101" pitchFamily="2" charset="-122"/>
              </a:endParaRPr>
            </a:p>
          </p:txBody>
        </p:sp>
        <p:sp>
          <p:nvSpPr>
            <p:cNvPr id="36883" name="Line 34"/>
            <p:cNvSpPr/>
            <p:nvPr/>
          </p:nvSpPr>
          <p:spPr>
            <a:xfrm>
              <a:off x="10320" y="3207"/>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2" name="文本框 1"/>
            <p:cNvSpPr txBox="1"/>
            <p:nvPr/>
          </p:nvSpPr>
          <p:spPr>
            <a:xfrm>
              <a:off x="10336" y="3207"/>
              <a:ext cx="840" cy="1113"/>
            </a:xfrm>
            <a:prstGeom prst="rect">
              <a:avLst/>
            </a:prstGeom>
            <a:noFill/>
          </p:spPr>
          <p:txBody>
            <a:bodyPr wrap="square" rtlCol="0">
              <a:spAutoFit/>
            </a:bodyPr>
            <a:p>
              <a:pPr algn="ctr"/>
              <a:r>
                <a:rPr lang="en-US" altLang="zh-CN" sz="2000">
                  <a:latin typeface="Arial" panose="020B0604020202020204" pitchFamily="34" charset="0"/>
                  <a:cs typeface="Arial" panose="020B0604020202020204" pitchFamily="34" charset="0"/>
                </a:rPr>
                <a:t>j</a:t>
              </a:r>
              <a:endParaRPr lang="en-US" altLang="zh-CN" sz="2000">
                <a:latin typeface="Arial" panose="020B0604020202020204" pitchFamily="34" charset="0"/>
                <a:cs typeface="Arial" panose="020B0604020202020204" pitchFamily="34" charset="0"/>
              </a:endParaRPr>
            </a:p>
            <a:p>
              <a:pPr algn="ctr"/>
              <a:r>
                <a:rPr lang="en-US" altLang="zh-CN" sz="2000">
                  <a:latin typeface="Arial" panose="020B0604020202020204" pitchFamily="34" charset="0"/>
                  <a:cs typeface="Arial" panose="020B0604020202020204" pitchFamily="34" charset="0"/>
                </a:rPr>
                <a:t>x</a:t>
              </a:r>
              <a:r>
                <a:rPr lang="en-US" altLang="zh-CN" sz="2000" baseline="-25000">
                  <a:latin typeface="Arial" panose="020B0604020202020204" pitchFamily="34" charset="0"/>
                  <a:cs typeface="Arial" panose="020B0604020202020204" pitchFamily="34" charset="0"/>
                </a:rPr>
                <a:t>old</a:t>
              </a:r>
              <a:endParaRPr lang="en-US" altLang="zh-CN" sz="2000" baseline="-25000">
                <a:latin typeface="Arial" panose="020B0604020202020204" pitchFamily="34" charset="0"/>
                <a:cs typeface="Arial" panose="020B0604020202020204" pitchFamily="34" charset="0"/>
              </a:endParaRPr>
            </a:p>
          </p:txBody>
        </p:sp>
        <p:sp>
          <p:nvSpPr>
            <p:cNvPr id="4" name="Line 34"/>
            <p:cNvSpPr/>
            <p:nvPr/>
          </p:nvSpPr>
          <p:spPr>
            <a:xfrm>
              <a:off x="11154" y="3186"/>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7" name="Rectangle 2"/>
          <p:cNvSpPr>
            <a:spLocks noGrp="1"/>
          </p:cNvSpPr>
          <p:nvPr>
            <p:ph type="title"/>
          </p:nvPr>
        </p:nvSpPr>
        <p:spPr>
          <a:xfrm>
            <a:off x="685800" y="228600"/>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Failures: Crash</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148" name="Rectangle 3"/>
          <p:cNvSpPr>
            <a:spLocks noGrp="1"/>
          </p:cNvSpPr>
          <p:nvPr>
            <p:ph type="body"/>
          </p:nvPr>
        </p:nvSpPr>
        <p:spPr>
          <a:xfrm>
            <a:off x="381000" y="1143000"/>
            <a:ext cx="8382000" cy="5181600"/>
          </a:xfrm>
        </p:spPr>
        <p:txBody>
          <a:bodyPr vert="horz" wrap="square" anchor="t"/>
          <a:p>
            <a:pPr lvl="0">
              <a:lnSpc>
                <a:spcPct val="80000"/>
              </a:lnSpc>
            </a:pPr>
            <a:r>
              <a:rPr lang="en-US" altLang="x-none" sz="2600" b="1" dirty="0">
                <a:solidFill>
                  <a:srgbClr val="006600"/>
                </a:solidFill>
                <a:latin typeface="Arial" panose="020B0604020202020204" pitchFamily="34" charset="0"/>
                <a:ea typeface="宋体" panose="02010600030101010101" pitchFamily="2" charset="-122"/>
              </a:rPr>
              <a:t>Processor failure, software bug</a:t>
            </a:r>
            <a:endParaRPr lang="en-US" altLang="x-none" sz="2600" b="1" dirty="0">
              <a:solidFill>
                <a:srgbClr val="006600"/>
              </a:solidFill>
              <a:latin typeface="Arial" panose="020B0604020202020204" pitchFamily="34" charset="0"/>
              <a:ea typeface="宋体" panose="02010600030101010101" pitchFamily="2" charset="-122"/>
            </a:endParaRPr>
          </a:p>
          <a:p>
            <a:pPr lvl="1">
              <a:lnSpc>
                <a:spcPct val="80000"/>
              </a:lnSpc>
              <a:spcBef>
                <a:spcPct val="50000"/>
              </a:spcBef>
            </a:pPr>
            <a:r>
              <a:rPr lang="en-US" altLang="x-none" sz="2400" b="1" dirty="0">
                <a:solidFill>
                  <a:srgbClr val="000099"/>
                </a:solidFill>
                <a:latin typeface="Arial" panose="020B0604020202020204" pitchFamily="34" charset="0"/>
                <a:ea typeface="宋体" panose="02010600030101010101" pitchFamily="2" charset="-122"/>
              </a:rPr>
              <a:t>Program behaves unpredictably</a:t>
            </a: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destroying</a:t>
            </a:r>
            <a:r>
              <a:rPr lang="en-US" altLang="x-none" sz="2400" b="1" dirty="0">
                <a:latin typeface="Arial" panose="020B0604020202020204" pitchFamily="34" charset="0"/>
                <a:ea typeface="宋体" panose="02010600030101010101" pitchFamily="2" charset="-122"/>
              </a:rPr>
              <a:t> contents of  </a:t>
            </a:r>
            <a:r>
              <a:rPr lang="en-US" altLang="x-none" sz="2400" b="1" dirty="0">
                <a:solidFill>
                  <a:srgbClr val="000099"/>
                </a:solidFill>
                <a:latin typeface="Arial" panose="020B0604020202020204" pitchFamily="34" charset="0"/>
                <a:ea typeface="宋体" panose="02010600030101010101" pitchFamily="2" charset="-122"/>
              </a:rPr>
              <a:t>main </a:t>
            </a:r>
            <a:r>
              <a:rPr lang="en-US" altLang="x-none" sz="2400" b="1" dirty="0">
                <a:latin typeface="Arial" panose="020B0604020202020204" pitchFamily="34" charset="0"/>
                <a:ea typeface="宋体" panose="02010600030101010101" pitchFamily="2" charset="-122"/>
              </a:rPr>
              <a:t>(volatile) </a:t>
            </a:r>
            <a:r>
              <a:rPr lang="en-US" altLang="x-none" sz="2400" b="1" dirty="0">
                <a:solidFill>
                  <a:srgbClr val="000099"/>
                </a:solidFill>
                <a:latin typeface="Arial" panose="020B0604020202020204" pitchFamily="34" charset="0"/>
                <a:ea typeface="宋体" panose="02010600030101010101" pitchFamily="2" charset="-122"/>
              </a:rPr>
              <a:t>memory </a:t>
            </a:r>
            <a:endParaRPr lang="en-US" altLang="x-none" sz="2400" b="1" dirty="0">
              <a:solidFill>
                <a:srgbClr val="000099"/>
              </a:solidFill>
              <a:latin typeface="Arial" panose="020B0604020202020204" pitchFamily="34" charset="0"/>
              <a:ea typeface="宋体" panose="02010600030101010101" pitchFamily="2" charset="-122"/>
            </a:endParaRPr>
          </a:p>
          <a:p>
            <a:pPr lvl="1">
              <a:lnSpc>
                <a:spcPct val="80000"/>
              </a:lnSpc>
              <a:spcBef>
                <a:spcPct val="35000"/>
              </a:spcBef>
            </a:pPr>
            <a:r>
              <a:rPr lang="en-US" altLang="x-none" sz="2400" b="1" dirty="0">
                <a:solidFill>
                  <a:srgbClr val="000099"/>
                </a:solidFill>
                <a:latin typeface="Arial" panose="020B0604020202020204" pitchFamily="34" charset="0"/>
                <a:ea typeface="宋体" panose="02010600030101010101" pitchFamily="2" charset="-122"/>
              </a:rPr>
              <a:t>Contents of mass store </a:t>
            </a:r>
            <a:r>
              <a:rPr lang="en-US" altLang="x-none" sz="2400" b="1" dirty="0">
                <a:latin typeface="Arial" panose="020B0604020202020204" pitchFamily="34" charset="0"/>
                <a:ea typeface="宋体" panose="02010600030101010101" pitchFamily="2" charset="-122"/>
              </a:rPr>
              <a:t>(non-volatile memory) generally </a:t>
            </a:r>
            <a:r>
              <a:rPr lang="en-US" altLang="x-none" sz="2400" b="1" dirty="0">
                <a:solidFill>
                  <a:srgbClr val="000099"/>
                </a:solidFill>
                <a:latin typeface="Arial" panose="020B0604020202020204" pitchFamily="34" charset="0"/>
                <a:ea typeface="宋体" panose="02010600030101010101" pitchFamily="2" charset="-122"/>
              </a:rPr>
              <a:t>unaffected </a:t>
            </a:r>
            <a:endParaRPr lang="en-US" altLang="x-none" sz="2400" b="1" dirty="0">
              <a:solidFill>
                <a:srgbClr val="000099"/>
              </a:solidFill>
              <a:latin typeface="Arial" panose="020B0604020202020204" pitchFamily="34" charset="0"/>
              <a:ea typeface="宋体" panose="02010600030101010101" pitchFamily="2" charset="-122"/>
            </a:endParaRPr>
          </a:p>
          <a:p>
            <a:pPr lvl="1">
              <a:lnSpc>
                <a:spcPct val="80000"/>
              </a:lnSpc>
              <a:spcBef>
                <a:spcPct val="35000"/>
              </a:spcBef>
            </a:pPr>
            <a:r>
              <a:rPr lang="en-US" altLang="x-none" sz="2400" b="1" dirty="0">
                <a:solidFill>
                  <a:srgbClr val="000099"/>
                </a:solidFill>
                <a:latin typeface="Arial" panose="020B0604020202020204" pitchFamily="34" charset="0"/>
                <a:ea typeface="宋体" panose="02010600030101010101" pitchFamily="2" charset="-122"/>
              </a:rPr>
              <a:t>Active transactions interrupted</a:t>
            </a: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database</a:t>
            </a:r>
            <a:r>
              <a:rPr lang="en-US" altLang="x-none" sz="2400" b="1" dirty="0">
                <a:latin typeface="Arial" panose="020B0604020202020204" pitchFamily="34" charset="0"/>
                <a:ea typeface="宋体" panose="02010600030101010101" pitchFamily="2" charset="-122"/>
              </a:rPr>
              <a:t> left in    </a:t>
            </a:r>
            <a:r>
              <a:rPr lang="en-US" altLang="x-none" sz="2400" b="1" dirty="0">
                <a:solidFill>
                  <a:srgbClr val="000099"/>
                </a:solidFill>
                <a:latin typeface="Arial" panose="020B0604020202020204" pitchFamily="34" charset="0"/>
                <a:ea typeface="宋体" panose="02010600030101010101" pitchFamily="2" charset="-122"/>
              </a:rPr>
              <a:t>inconsistent</a:t>
            </a:r>
            <a:r>
              <a:rPr lang="en-US" altLang="x-none" sz="2400" b="1" dirty="0">
                <a:latin typeface="Arial" panose="020B0604020202020204" pitchFamily="34" charset="0"/>
                <a:ea typeface="宋体" panose="02010600030101010101" pitchFamily="2" charset="-122"/>
              </a:rPr>
              <a:t> state</a:t>
            </a:r>
            <a:endParaRPr lang="en-US" altLang="x-none" sz="2400" b="1" dirty="0">
              <a:latin typeface="Arial" panose="020B0604020202020204" pitchFamily="34" charset="0"/>
              <a:ea typeface="宋体" panose="02010600030101010101" pitchFamily="2" charset="-122"/>
            </a:endParaRPr>
          </a:p>
          <a:p>
            <a:pPr lvl="1">
              <a:lnSpc>
                <a:spcPct val="80000"/>
              </a:lnSpc>
              <a:spcBef>
                <a:spcPct val="35000"/>
              </a:spcBef>
            </a:pPr>
            <a:endParaRPr lang="en-US" altLang="x-none" sz="2400" b="1" dirty="0">
              <a:latin typeface="Arial" panose="020B0604020202020204" pitchFamily="34" charset="0"/>
              <a:ea typeface="宋体" panose="02010600030101010101" pitchFamily="2" charset="-122"/>
            </a:endParaRPr>
          </a:p>
          <a:p>
            <a:pPr lvl="0">
              <a:lnSpc>
                <a:spcPct val="80000"/>
              </a:lnSpc>
              <a:spcBef>
                <a:spcPct val="50000"/>
              </a:spcBef>
            </a:pPr>
            <a:r>
              <a:rPr lang="en-US" altLang="x-none" sz="2600" b="1" dirty="0">
                <a:solidFill>
                  <a:srgbClr val="006600"/>
                </a:solidFill>
                <a:latin typeface="Arial" panose="020B0604020202020204" pitchFamily="34" charset="0"/>
                <a:ea typeface="宋体" panose="02010600030101010101" pitchFamily="2" charset="-122"/>
              </a:rPr>
              <a:t>Server supports atomicity by </a:t>
            </a:r>
            <a:r>
              <a:rPr lang="en-US" altLang="x-none" sz="2600" b="1" dirty="0">
                <a:latin typeface="Arial" panose="020B0604020202020204" pitchFamily="34" charset="0"/>
                <a:ea typeface="宋体" panose="02010600030101010101" pitchFamily="2" charset="-122"/>
              </a:rPr>
              <a:t>providing a </a:t>
            </a:r>
            <a:r>
              <a:rPr lang="en-US" altLang="x-none" sz="2600" b="1" dirty="0">
                <a:solidFill>
                  <a:srgbClr val="FF0000"/>
                </a:solidFill>
                <a:latin typeface="Arial" panose="020B0604020202020204" pitchFamily="34" charset="0"/>
                <a:ea typeface="宋体" panose="02010600030101010101" pitchFamily="2" charset="-122"/>
              </a:rPr>
              <a:t>recovery procedure</a:t>
            </a:r>
            <a:r>
              <a:rPr lang="en-US" altLang="x-none" sz="2600" b="1" i="1" dirty="0">
                <a:latin typeface="Arial" panose="020B0604020202020204" pitchFamily="34" charset="0"/>
                <a:ea typeface="宋体" panose="02010600030101010101" pitchFamily="2" charset="-122"/>
              </a:rPr>
              <a:t> </a:t>
            </a:r>
            <a:r>
              <a:rPr lang="en-US" altLang="x-none" sz="2600" b="1" dirty="0">
                <a:latin typeface="Arial" panose="020B0604020202020204" pitchFamily="34" charset="0"/>
                <a:ea typeface="宋体" panose="02010600030101010101" pitchFamily="2" charset="-122"/>
              </a:rPr>
              <a:t>to restore database to consistent state</a:t>
            </a:r>
            <a:endParaRPr lang="en-US" altLang="x-none" sz="2600" b="1" dirty="0">
              <a:latin typeface="Arial" panose="020B0604020202020204" pitchFamily="34" charset="0"/>
              <a:ea typeface="宋体" panose="02010600030101010101" pitchFamily="2" charset="-122"/>
            </a:endParaRPr>
          </a:p>
          <a:p>
            <a:pPr lvl="1">
              <a:lnSpc>
                <a:spcPct val="80000"/>
              </a:lnSpc>
              <a:spcBef>
                <a:spcPct val="50000"/>
              </a:spcBef>
            </a:pPr>
            <a:r>
              <a:rPr lang="en-US" altLang="x-none" sz="2400" b="1" dirty="0">
                <a:solidFill>
                  <a:srgbClr val="000099"/>
                </a:solidFill>
                <a:latin typeface="Arial" panose="020B0604020202020204" pitchFamily="34" charset="0"/>
                <a:ea typeface="宋体" panose="02010600030101010101" pitchFamily="2" charset="-122"/>
              </a:rPr>
              <a:t>Since rollforward is generally not feasible</a:t>
            </a:r>
            <a:r>
              <a:rPr lang="en-US" altLang="x-none" sz="2400" b="1" dirty="0">
                <a:latin typeface="Arial" panose="020B0604020202020204" pitchFamily="34" charset="0"/>
                <a:ea typeface="宋体" panose="02010600030101010101" pitchFamily="2" charset="-122"/>
              </a:rPr>
              <a:t>, recovery rolls active transactions back</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4"/>
          <p:cNvSpPr txBox="1">
            <a:spLocks noGrp="1"/>
          </p:cNvSpPr>
          <p:nvPr/>
        </p:nvSpPr>
        <p:spPr>
          <a:xfrm>
            <a:off x="8470900" y="6499860"/>
            <a:ext cx="596900" cy="271145"/>
          </a:xfrm>
          <a:prstGeom prst="rect">
            <a:avLst/>
          </a:prstGeom>
          <a:noFill/>
          <a:ln w="9525">
            <a:noFill/>
          </a:ln>
        </p:spPr>
        <p:txBody>
          <a:bodyPr anchor="t"/>
          <a:p>
            <a:pPr lvl="0" algn="r" eaLnBrk="0" hangingPunct="0"/>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6867" name="Rectangle 4"/>
          <p:cNvSpPr/>
          <p:nvPr/>
        </p:nvSpPr>
        <p:spPr>
          <a:xfrm>
            <a:off x="4191000" y="4572000"/>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endParaRPr lang="zh-CN" altLang="en-US" sz="2000" b="1" dirty="0">
              <a:latin typeface="Arial" panose="020B0604020202020204" pitchFamily="34" charset="0"/>
              <a:ea typeface="宋体" panose="02010600030101010101" pitchFamily="2" charset="-122"/>
            </a:endParaRPr>
          </a:p>
          <a:p>
            <a:pPr lvl="0" algn="ctr" eaLnBrk="0" hangingPunct="0"/>
            <a:endParaRPr lang="zh-CN" altLang="en-US" b="1" dirty="0">
              <a:latin typeface="Arial" panose="020B0604020202020204" pitchFamily="34" charset="0"/>
              <a:ea typeface="宋体" panose="02010600030101010101" pitchFamily="2" charset="-122"/>
            </a:endParaRPr>
          </a:p>
        </p:txBody>
      </p:sp>
      <p:sp>
        <p:nvSpPr>
          <p:cNvPr id="36868" name="Rectangle 6"/>
          <p:cNvSpPr/>
          <p:nvPr/>
        </p:nvSpPr>
        <p:spPr>
          <a:xfrm>
            <a:off x="1905000" y="2133600"/>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69" name="Line 9"/>
          <p:cNvSpPr/>
          <p:nvPr/>
        </p:nvSpPr>
        <p:spPr>
          <a:xfrm>
            <a:off x="1676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0" name="Line 10"/>
          <p:cNvSpPr/>
          <p:nvPr/>
        </p:nvSpPr>
        <p:spPr>
          <a:xfrm>
            <a:off x="3581400" y="40386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1" name="Line 11"/>
          <p:cNvSpPr/>
          <p:nvPr/>
        </p:nvSpPr>
        <p:spPr>
          <a:xfrm flipH="1">
            <a:off x="1676400" y="40386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2" name="Line 12"/>
          <p:cNvSpPr/>
          <p:nvPr/>
        </p:nvSpPr>
        <p:spPr>
          <a:xfrm flipH="1">
            <a:off x="1676400" y="6096000"/>
            <a:ext cx="19050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3" name="Text Box 13"/>
          <p:cNvSpPr txBox="1"/>
          <p:nvPr/>
        </p:nvSpPr>
        <p:spPr>
          <a:xfrm>
            <a:off x="2209800" y="5559425"/>
            <a:ext cx="904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cache</a:t>
            </a:r>
            <a:endParaRPr lang="en-US" altLang="x-none" sz="2000" b="1" dirty="0">
              <a:latin typeface="Arial" panose="020B0604020202020204" pitchFamily="34" charset="0"/>
              <a:ea typeface="宋体" panose="02010600030101010101" pitchFamily="2" charset="-122"/>
            </a:endParaRPr>
          </a:p>
        </p:txBody>
      </p:sp>
      <p:sp>
        <p:nvSpPr>
          <p:cNvPr id="36874" name="Rectangle 14"/>
          <p:cNvSpPr/>
          <p:nvPr/>
        </p:nvSpPr>
        <p:spPr>
          <a:xfrm>
            <a:off x="1828800" y="4191000"/>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eaLnBrk="0" hangingPunct="0"/>
            <a:r>
              <a:rPr lang="zh-CN" altLang="en-US" sz="2000" b="1" dirty="0">
                <a:latin typeface="Arial" panose="020B0604020202020204" pitchFamily="34" charset="0"/>
                <a:ea typeface="宋体" panose="02010600030101010101" pitchFamily="2" charset="-122"/>
              </a:rPr>
              <a:t>        </a:t>
            </a:r>
            <a:r>
              <a:rPr lang="en-US" altLang="x-none" sz="2000" b="1" dirty="0">
                <a:latin typeface="Arial" panose="020B0604020202020204" pitchFamily="34" charset="0"/>
                <a:ea typeface="宋体" panose="02010600030101010101" pitchFamily="2" charset="-122"/>
              </a:rPr>
              <a:t>j   </a:t>
            </a:r>
            <a:endParaRPr lang="en-US" altLang="x-none" sz="2000" b="1" dirty="0">
              <a:latin typeface="Arial" panose="020B0604020202020204" pitchFamily="34" charset="0"/>
              <a:ea typeface="宋体" panose="02010600030101010101" pitchFamily="2" charset="-122"/>
            </a:endParaRPr>
          </a:p>
          <a:p>
            <a:pPr lvl="0" algn="ctr" eaLnBrk="0" hangingPunct="0"/>
            <a:r>
              <a:rPr lang="en-US" altLang="x-none" sz="2000" b="1" dirty="0">
                <a:latin typeface="Arial" panose="020B0604020202020204" pitchFamily="34" charset="0"/>
                <a:ea typeface="宋体" panose="02010600030101010101" pitchFamily="2" charset="-122"/>
              </a:rPr>
              <a:t>x</a:t>
            </a:r>
            <a:r>
              <a:rPr lang="en-US" altLang="x-none" sz="2000" b="1" baseline="-25000" dirty="0">
                <a:latin typeface="Arial" panose="020B0604020202020204" pitchFamily="34" charset="0"/>
                <a:ea typeface="宋体" panose="02010600030101010101" pitchFamily="2" charset="-122"/>
              </a:rPr>
              <a:t>new</a:t>
            </a:r>
            <a:endParaRPr lang="en-US" altLang="x-none" sz="2000" b="1" baseline="-25000" dirty="0">
              <a:latin typeface="Arial" panose="020B0604020202020204" pitchFamily="34" charset="0"/>
              <a:ea typeface="宋体" panose="02010600030101010101" pitchFamily="2" charset="-122"/>
            </a:endParaRPr>
          </a:p>
        </p:txBody>
      </p:sp>
      <p:sp>
        <p:nvSpPr>
          <p:cNvPr id="36875" name="Line 24"/>
          <p:cNvSpPr/>
          <p:nvPr/>
        </p:nvSpPr>
        <p:spPr>
          <a:xfrm>
            <a:off x="11430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6" name="Line 26"/>
          <p:cNvSpPr/>
          <p:nvPr/>
        </p:nvSpPr>
        <p:spPr>
          <a:xfrm>
            <a:off x="3581400" y="1219200"/>
            <a:ext cx="0" cy="2057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7" name="Line 27"/>
          <p:cNvSpPr/>
          <p:nvPr/>
        </p:nvSpPr>
        <p:spPr>
          <a:xfrm>
            <a:off x="1143000" y="12192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8" name="Line 28"/>
          <p:cNvSpPr/>
          <p:nvPr/>
        </p:nvSpPr>
        <p:spPr>
          <a:xfrm flipH="1">
            <a:off x="1143000" y="3276600"/>
            <a:ext cx="2438400" cy="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79" name="Text Box 30"/>
          <p:cNvSpPr txBox="1"/>
          <p:nvPr/>
        </p:nvSpPr>
        <p:spPr>
          <a:xfrm>
            <a:off x="2286000" y="1520825"/>
            <a:ext cx="1285875"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database</a:t>
            </a:r>
            <a:endParaRPr lang="en-US" altLang="x-none" sz="2000" b="1" dirty="0">
              <a:latin typeface="Arial" panose="020B0604020202020204" pitchFamily="34" charset="0"/>
              <a:ea typeface="宋体" panose="02010600030101010101" pitchFamily="2" charset="-122"/>
            </a:endParaRPr>
          </a:p>
        </p:txBody>
      </p:sp>
      <p:sp>
        <p:nvSpPr>
          <p:cNvPr id="36880" name="Line 31"/>
          <p:cNvSpPr/>
          <p:nvPr/>
        </p:nvSpPr>
        <p:spPr>
          <a:xfrm>
            <a:off x="457200" y="3733800"/>
            <a:ext cx="7772400" cy="0"/>
          </a:xfrm>
          <a:prstGeom prst="line">
            <a:avLst/>
          </a:prstGeom>
          <a:ln w="9525" cap="flat" cmpd="sng">
            <a:solidFill>
              <a:schemeClr val="tx1"/>
            </a:solidFill>
            <a:prstDash val="dash"/>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4" name="Text Box 36"/>
          <p:cNvSpPr txBox="1"/>
          <p:nvPr/>
        </p:nvSpPr>
        <p:spPr>
          <a:xfrm>
            <a:off x="4191000" y="4648200"/>
            <a:ext cx="4343400" cy="706755"/>
          </a:xfrm>
          <a:prstGeom prst="rect">
            <a:avLst/>
          </a:prstGeom>
          <a:noFill/>
          <a:ln w="9525">
            <a:noFill/>
          </a:ln>
        </p:spPr>
        <p:txBody>
          <a:bodyPr anchor="t">
            <a:spAutoFit/>
          </a:bodyPr>
          <a:p>
            <a:pPr lvl="0" eaLnBrk="0" hangingPunct="0"/>
            <a:r>
              <a:rPr lang="en-US" altLang="x-none" sz="2000" b="1" dirty="0">
                <a:latin typeface="Arial" panose="020B0604020202020204" pitchFamily="34" charset="0"/>
                <a:ea typeface="宋体" panose="02010600030101010101" pitchFamily="2" charset="-122"/>
              </a:rPr>
              <a:t>k      ···   </a:t>
            </a:r>
            <a:r>
              <a:rPr lang="zh-CN" altLang="en-US" sz="2000" b="1" dirty="0">
                <a:latin typeface="Arial" panose="020B0604020202020204" pitchFamily="34" charset="0"/>
                <a:ea typeface="宋体" panose="02010600030101010101" pitchFamily="2" charset="-122"/>
              </a:rPr>
              <a:t>....</a:t>
            </a:r>
            <a:r>
              <a:rPr lang="en-US" altLang="x-none" sz="2000" b="1" dirty="0">
                <a:latin typeface="Arial" panose="020B0604020202020204" pitchFamily="34" charset="0"/>
                <a:ea typeface="宋体" panose="02010600030101010101" pitchFamily="2" charset="-122"/>
              </a:rPr>
              <a:t>               </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                    </a:t>
            </a:r>
            <a:r>
              <a:rPr lang="en-US" altLang="x-none" sz="2000" b="1" baseline="-25000" dirty="0">
                <a:latin typeface="Arial" panose="020B0604020202020204" pitchFamily="34" charset="0"/>
                <a:ea typeface="宋体" panose="02010600030101010101" pitchFamily="2" charset="-122"/>
              </a:rPr>
              <a:t>                  </a:t>
            </a:r>
            <a:endParaRPr lang="en-US" altLang="x-none" b="1" dirty="0">
              <a:latin typeface="Arial" panose="020B0604020202020204" pitchFamily="34" charset="0"/>
              <a:ea typeface="宋体" panose="02010600030101010101" pitchFamily="2" charset="-122"/>
            </a:endParaRPr>
          </a:p>
        </p:txBody>
      </p:sp>
      <p:sp>
        <p:nvSpPr>
          <p:cNvPr id="36886" name="Text Box 38"/>
          <p:cNvSpPr txBox="1"/>
          <p:nvPr/>
        </p:nvSpPr>
        <p:spPr>
          <a:xfrm>
            <a:off x="4817110" y="5635625"/>
            <a:ext cx="1085850" cy="10064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commit</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record</a:t>
            </a:r>
            <a:endParaRPr lang="en-US" altLang="x-none" sz="2000" b="1" dirty="0">
              <a:latin typeface="Arial" panose="020B0604020202020204" pitchFamily="34" charset="0"/>
              <a:ea typeface="宋体" panose="02010600030101010101" pitchFamily="2" charset="-122"/>
            </a:endParaRPr>
          </a:p>
          <a:p>
            <a:pPr lvl="0" eaLnBrk="0" hangingPunct="0"/>
            <a:r>
              <a:rPr lang="en-US" altLang="x-none" sz="2000" b="1" dirty="0">
                <a:latin typeface="Arial" panose="020B0604020202020204" pitchFamily="34" charset="0"/>
                <a:ea typeface="宋体" panose="02010600030101010101" pitchFamily="2" charset="-122"/>
              </a:rPr>
              <a:t>for T</a:t>
            </a:r>
            <a:endParaRPr lang="en-US" altLang="x-none" sz="2000" b="1" dirty="0">
              <a:latin typeface="Arial" panose="020B0604020202020204" pitchFamily="34" charset="0"/>
              <a:ea typeface="宋体" panose="02010600030101010101" pitchFamily="2" charset="-122"/>
            </a:endParaRPr>
          </a:p>
        </p:txBody>
      </p:sp>
      <p:sp>
        <p:nvSpPr>
          <p:cNvPr id="36887" name="Line 39"/>
          <p:cNvSpPr/>
          <p:nvPr/>
        </p:nvSpPr>
        <p:spPr>
          <a:xfrm>
            <a:off x="47244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8" name="Line 40"/>
          <p:cNvSpPr/>
          <p:nvPr/>
        </p:nvSpPr>
        <p:spPr>
          <a:xfrm>
            <a:off x="51816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89" name="Line 41"/>
          <p:cNvSpPr/>
          <p:nvPr/>
        </p:nvSpPr>
        <p:spPr>
          <a:xfrm>
            <a:off x="56388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0" name="Line 43"/>
          <p:cNvSpPr/>
          <p:nvPr/>
        </p:nvSpPr>
        <p:spPr>
          <a:xfrm>
            <a:off x="6096000" y="4572000"/>
            <a:ext cx="0" cy="9144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893" name="Text Box 46"/>
          <p:cNvSpPr txBox="1"/>
          <p:nvPr/>
        </p:nvSpPr>
        <p:spPr>
          <a:xfrm>
            <a:off x="5867400" y="3886200"/>
            <a:ext cx="1354138" cy="39687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buffer</a:t>
            </a:r>
            <a:endParaRPr lang="en-US" altLang="x-none" sz="2000" b="1" dirty="0">
              <a:latin typeface="Arial" panose="020B0604020202020204" pitchFamily="34" charset="0"/>
              <a:ea typeface="宋体" panose="02010600030101010101" pitchFamily="2" charset="-122"/>
            </a:endParaRPr>
          </a:p>
        </p:txBody>
      </p:sp>
      <p:sp>
        <p:nvSpPr>
          <p:cNvPr id="36896" name="Line 57"/>
          <p:cNvSpPr/>
          <p:nvPr/>
        </p:nvSpPr>
        <p:spPr>
          <a:xfrm flipH="1" flipV="1">
            <a:off x="4488815" y="5355590"/>
            <a:ext cx="692785" cy="43561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nvGrpSpPr>
          <p:cNvPr id="36905" name="组合 36904"/>
          <p:cNvGrpSpPr/>
          <p:nvPr/>
        </p:nvGrpSpPr>
        <p:grpSpPr>
          <a:xfrm>
            <a:off x="4267200" y="2466975"/>
            <a:ext cx="4287838" cy="2030413"/>
            <a:chOff x="-1536" y="18"/>
            <a:chExt cx="2701" cy="1279"/>
          </a:xfrm>
        </p:grpSpPr>
        <p:sp>
          <p:nvSpPr>
            <p:cNvPr id="4" name="AutoShape 49"/>
            <p:cNvSpPr/>
            <p:nvPr/>
          </p:nvSpPr>
          <p:spPr>
            <a:xfrm rot="-5400000">
              <a:off x="-1003" y="678"/>
              <a:ext cx="86" cy="1152"/>
            </a:xfrm>
            <a:prstGeom prst="rightBrace">
              <a:avLst>
                <a:gd name="adj1" fmla="val 120766"/>
                <a:gd name="adj2" fmla="val 50000"/>
              </a:avLst>
            </a:prstGeom>
            <a:noFill/>
            <a:ln w="9525" cap="flat" cmpd="sng">
              <a:solidFill>
                <a:schemeClr val="tx1"/>
              </a:solidFill>
              <a:prstDash val="solid"/>
              <a:round/>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36906" name="Freeform 54"/>
            <p:cNvSpPr/>
            <p:nvPr/>
          </p:nvSpPr>
          <p:spPr>
            <a:xfrm>
              <a:off x="563" y="18"/>
              <a:ext cx="375" cy="1086"/>
            </a:xfrm>
            <a:custGeom>
              <a:avLst/>
              <a:gdLst/>
              <a:ahLst/>
              <a:cxnLst>
                <a:cxn ang="0">
                  <a:pos x="0" y="1104"/>
                </a:cxn>
                <a:cxn ang="0">
                  <a:pos x="384" y="576"/>
                </a:cxn>
                <a:cxn ang="0">
                  <a:pos x="336" y="96"/>
                </a:cxn>
                <a:cxn ang="0">
                  <a:pos x="48" y="0"/>
                </a:cxn>
              </a:cxnLst>
              <a:pathLst>
                <a:path w="440" h="1104">
                  <a:moveTo>
                    <a:pt x="0" y="1104"/>
                  </a:moveTo>
                  <a:cubicBezTo>
                    <a:pt x="164" y="924"/>
                    <a:pt x="328" y="744"/>
                    <a:pt x="384" y="576"/>
                  </a:cubicBezTo>
                  <a:cubicBezTo>
                    <a:pt x="440" y="408"/>
                    <a:pt x="392" y="192"/>
                    <a:pt x="336" y="96"/>
                  </a:cubicBezTo>
                  <a:cubicBezTo>
                    <a:pt x="280" y="0"/>
                    <a:pt x="164" y="0"/>
                    <a:pt x="48" y="0"/>
                  </a:cubicBezTo>
                </a:path>
              </a:pathLst>
            </a:custGeom>
            <a:noFill/>
            <a:ln w="9525" cap="flat" cmpd="sng">
              <a:solidFill>
                <a:srgbClr val="FF0000"/>
              </a:solidFill>
              <a:prstDash val="dash"/>
              <a:round/>
              <a:headEnd type="none" w="med" len="med"/>
              <a:tailEnd type="triangle" w="med" len="med"/>
            </a:ln>
          </p:spPr>
          <p:txBody>
            <a:bodyPr/>
            <a:p>
              <a:endParaRPr lang="zh-CN" altLang="en-US"/>
            </a:p>
          </p:txBody>
        </p:sp>
        <p:sp>
          <p:nvSpPr>
            <p:cNvPr id="36907" name="Text Box 60"/>
            <p:cNvSpPr txBox="1"/>
            <p:nvPr/>
          </p:nvSpPr>
          <p:spPr>
            <a:xfrm>
              <a:off x="960" y="336"/>
              <a:ext cx="205" cy="250"/>
            </a:xfrm>
            <a:prstGeom prst="rect">
              <a:avLst/>
            </a:prstGeom>
            <a:noFill/>
            <a:ln w="9525">
              <a:noFill/>
            </a:ln>
          </p:spPr>
          <p:txBody>
            <a:bodyPr wrap="none" anchor="t">
              <a:spAutoFit/>
            </a:bodyPr>
            <a:p>
              <a:pPr lvl="0" eaLnBrk="0" hangingPunct="0"/>
              <a:r>
                <a:rPr lang="en-US" altLang="x-none" sz="2000" b="1" dirty="0">
                  <a:solidFill>
                    <a:srgbClr val="FF0000"/>
                  </a:solidFill>
                  <a:latin typeface="Arial" panose="020B0604020202020204" pitchFamily="34" charset="0"/>
                  <a:ea typeface="宋体" panose="02010600030101010101" pitchFamily="2" charset="-122"/>
                </a:rPr>
                <a:t>3</a:t>
              </a:r>
              <a:endParaRPr lang="en-US" altLang="x-none" sz="2000" b="1" dirty="0">
                <a:solidFill>
                  <a:srgbClr val="FF0000"/>
                </a:solidFill>
                <a:latin typeface="Arial" panose="020B0604020202020204" pitchFamily="34" charset="0"/>
                <a:ea typeface="宋体" panose="02010600030101010101" pitchFamily="2" charset="-122"/>
              </a:endParaRPr>
            </a:p>
          </p:txBody>
        </p:sp>
      </p:grpSp>
      <p:sp>
        <p:nvSpPr>
          <p:cNvPr id="36908" name="Text Box 61"/>
          <p:cNvSpPr txBox="1"/>
          <p:nvPr/>
        </p:nvSpPr>
        <p:spPr>
          <a:xfrm>
            <a:off x="3794125" y="5649913"/>
            <a:ext cx="693738" cy="396875"/>
          </a:xfrm>
          <a:prstGeom prst="rect">
            <a:avLst/>
          </a:prstGeom>
          <a:noFill/>
          <a:ln w="9525">
            <a:noFill/>
          </a:ln>
        </p:spPr>
        <p:txBody>
          <a:bodyPr wrap="none" anchor="t">
            <a:spAutoFit/>
          </a:bodyPr>
          <a:p>
            <a:pPr lvl="0" eaLnBrk="0" hangingPunct="0"/>
            <a:r>
              <a:rPr lang="en-US" altLang="x-none" sz="2000" b="1" dirty="0">
                <a:solidFill>
                  <a:srgbClr val="006600"/>
                </a:solidFill>
                <a:latin typeface="Arial" panose="020B0604020202020204" pitchFamily="34" charset="0"/>
                <a:ea typeface="宋体" panose="02010600030101010101" pitchFamily="2" charset="-122"/>
              </a:rPr>
              <a:t>LSN</a:t>
            </a:r>
            <a:endParaRPr lang="en-US" altLang="x-none" sz="2000" b="1" dirty="0">
              <a:solidFill>
                <a:srgbClr val="006600"/>
              </a:solidFill>
              <a:latin typeface="Arial" panose="020B0604020202020204" pitchFamily="34" charset="0"/>
              <a:ea typeface="宋体" panose="02010600030101010101" pitchFamily="2" charset="-122"/>
            </a:endParaRPr>
          </a:p>
        </p:txBody>
      </p:sp>
      <p:sp>
        <p:nvSpPr>
          <p:cNvPr id="36909" name="Line 62"/>
          <p:cNvSpPr/>
          <p:nvPr/>
        </p:nvSpPr>
        <p:spPr>
          <a:xfrm flipH="1" flipV="1">
            <a:off x="2590800" y="4572000"/>
            <a:ext cx="1219200" cy="10668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36910" name="Line 63"/>
          <p:cNvSpPr/>
          <p:nvPr/>
        </p:nvSpPr>
        <p:spPr>
          <a:xfrm flipV="1">
            <a:off x="4267835" y="5029200"/>
            <a:ext cx="0" cy="609600"/>
          </a:xfrm>
          <a:prstGeom prst="line">
            <a:avLst/>
          </a:prstGeom>
          <a:ln w="9525" cap="flat" cmpd="sng">
            <a:solidFill>
              <a:schemeClr val="tx1"/>
            </a:solidFill>
            <a:prstDash val="dash"/>
            <a:round/>
            <a:headEnd type="none" w="med" len="med"/>
            <a:tailEnd type="triangl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cxnSp>
        <p:nvCxnSpPr>
          <p:cNvPr id="5" name="直接连接符 4"/>
          <p:cNvCxnSpPr/>
          <p:nvPr/>
        </p:nvCxnSpPr>
        <p:spPr>
          <a:xfrm flipV="1">
            <a:off x="6078220" y="4191000"/>
            <a:ext cx="1465580" cy="233045"/>
          </a:xfrm>
          <a:prstGeom prst="line">
            <a:avLst/>
          </a:prstGeom>
          <a:ln w="9525">
            <a:solidFill>
              <a:srgbClr val="CC0000"/>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352290" y="5005705"/>
            <a:ext cx="220345" cy="398780"/>
          </a:xfrm>
          <a:prstGeom prst="rect">
            <a:avLst/>
          </a:prstGeom>
          <a:noFill/>
        </p:spPr>
        <p:txBody>
          <a:bodyPr wrap="square" rtlCol="0">
            <a:spAutoFit/>
          </a:bodyPr>
          <a:p>
            <a:r>
              <a:rPr lang="en-US" altLang="zh-CN" sz="2000">
                <a:solidFill>
                  <a:srgbClr val="CC0000"/>
                </a:solidFill>
                <a:latin typeface="Arial" panose="020B0604020202020204" pitchFamily="34" charset="0"/>
                <a:cs typeface="Arial" panose="020B0604020202020204" pitchFamily="34" charset="0"/>
              </a:rPr>
              <a:t>C</a:t>
            </a:r>
            <a:endParaRPr lang="en-US" altLang="zh-CN" sz="2000">
              <a:solidFill>
                <a:srgbClr val="CC0000"/>
              </a:solidFill>
              <a:latin typeface="Arial" panose="020B0604020202020204" pitchFamily="34" charset="0"/>
              <a:cs typeface="Arial" panose="020B0604020202020204" pitchFamily="34" charset="0"/>
            </a:endParaRPr>
          </a:p>
        </p:txBody>
      </p:sp>
      <p:grpSp>
        <p:nvGrpSpPr>
          <p:cNvPr id="6" name="组合 5"/>
          <p:cNvGrpSpPr/>
          <p:nvPr/>
        </p:nvGrpSpPr>
        <p:grpSpPr>
          <a:xfrm>
            <a:off x="4648200" y="2023110"/>
            <a:ext cx="2971800" cy="733425"/>
            <a:chOff x="7320" y="3186"/>
            <a:chExt cx="4680" cy="1155"/>
          </a:xfrm>
        </p:grpSpPr>
        <p:sp>
          <p:nvSpPr>
            <p:cNvPr id="3" name="Rectangle 32"/>
            <p:cNvSpPr/>
            <p:nvPr/>
          </p:nvSpPr>
          <p:spPr>
            <a:xfrm>
              <a:off x="7320" y="3187"/>
              <a:ext cx="4680" cy="113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eaLnBrk="0" hangingPunct="0"/>
              <a:endParaRPr lang="zh-CN" altLang="en-US" dirty="0">
                <a:latin typeface="Times New Roman" panose="02020603050405020304" pitchFamily="2" charset="0"/>
                <a:ea typeface="宋体" panose="02010600030101010101" pitchFamily="2" charset="-122"/>
              </a:endParaRPr>
            </a:p>
          </p:txBody>
        </p:sp>
        <p:sp>
          <p:nvSpPr>
            <p:cNvPr id="7" name="Text Box 33"/>
            <p:cNvSpPr txBox="1"/>
            <p:nvPr/>
          </p:nvSpPr>
          <p:spPr>
            <a:xfrm>
              <a:off x="7840" y="3527"/>
              <a:ext cx="1000" cy="625"/>
            </a:xfrm>
            <a:prstGeom prst="rect">
              <a:avLst/>
            </a:prstGeom>
            <a:noFill/>
            <a:ln w="9525">
              <a:noFill/>
            </a:ln>
          </p:spPr>
          <p:txBody>
            <a:bodyPr wrap="none" anchor="t">
              <a:spAutoFit/>
            </a:bodyPr>
            <a:p>
              <a:pPr lvl="0" eaLnBrk="0" hangingPunct="0"/>
              <a:r>
                <a:rPr lang="en-US" altLang="x-none" sz="2000" b="1" dirty="0">
                  <a:latin typeface="Arial" panose="020B0604020202020204" pitchFamily="34" charset="0"/>
                  <a:ea typeface="宋体" panose="02010600030101010101" pitchFamily="2" charset="-122"/>
                </a:rPr>
                <a:t>log </a:t>
              </a:r>
              <a:endParaRPr lang="en-US" altLang="x-none" sz="2000" b="1" dirty="0">
                <a:latin typeface="Arial" panose="020B0604020202020204" pitchFamily="34" charset="0"/>
                <a:ea typeface="宋体" panose="02010600030101010101" pitchFamily="2" charset="-122"/>
              </a:endParaRPr>
            </a:p>
          </p:txBody>
        </p:sp>
        <p:sp>
          <p:nvSpPr>
            <p:cNvPr id="8" name="Line 34"/>
            <p:cNvSpPr/>
            <p:nvPr/>
          </p:nvSpPr>
          <p:spPr>
            <a:xfrm>
              <a:off x="10320" y="3207"/>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sp>
          <p:nvSpPr>
            <p:cNvPr id="9" name="文本框 8"/>
            <p:cNvSpPr txBox="1"/>
            <p:nvPr/>
          </p:nvSpPr>
          <p:spPr>
            <a:xfrm>
              <a:off x="10336" y="3207"/>
              <a:ext cx="840" cy="1113"/>
            </a:xfrm>
            <a:prstGeom prst="rect">
              <a:avLst/>
            </a:prstGeom>
            <a:noFill/>
          </p:spPr>
          <p:txBody>
            <a:bodyPr wrap="square" rtlCol="0">
              <a:spAutoFit/>
            </a:bodyPr>
            <a:p>
              <a:pPr algn="ctr"/>
              <a:r>
                <a:rPr lang="en-US" altLang="zh-CN" sz="2000">
                  <a:latin typeface="Arial" panose="020B0604020202020204" pitchFamily="34" charset="0"/>
                  <a:cs typeface="Arial" panose="020B0604020202020204" pitchFamily="34" charset="0"/>
                </a:rPr>
                <a:t>j</a:t>
              </a:r>
              <a:endParaRPr lang="en-US" altLang="zh-CN" sz="2000">
                <a:latin typeface="Arial" panose="020B0604020202020204" pitchFamily="34" charset="0"/>
                <a:cs typeface="Arial" panose="020B0604020202020204" pitchFamily="34" charset="0"/>
              </a:endParaRPr>
            </a:p>
            <a:p>
              <a:pPr algn="ctr"/>
              <a:r>
                <a:rPr lang="en-US" altLang="zh-CN" sz="2000">
                  <a:latin typeface="Arial" panose="020B0604020202020204" pitchFamily="34" charset="0"/>
                  <a:cs typeface="Arial" panose="020B0604020202020204" pitchFamily="34" charset="0"/>
                </a:rPr>
                <a:t>x</a:t>
              </a:r>
              <a:r>
                <a:rPr lang="en-US" altLang="zh-CN" sz="2000" baseline="-25000">
                  <a:latin typeface="Arial" panose="020B0604020202020204" pitchFamily="34" charset="0"/>
                  <a:cs typeface="Arial" panose="020B0604020202020204" pitchFamily="34" charset="0"/>
                </a:rPr>
                <a:t>old</a:t>
              </a:r>
              <a:endParaRPr lang="en-US" altLang="zh-CN" sz="2000" baseline="-25000">
                <a:latin typeface="Arial" panose="020B0604020202020204" pitchFamily="34" charset="0"/>
                <a:cs typeface="Arial" panose="020B0604020202020204" pitchFamily="34" charset="0"/>
              </a:endParaRPr>
            </a:p>
          </p:txBody>
        </p:sp>
        <p:sp>
          <p:nvSpPr>
            <p:cNvPr id="10" name="Line 34"/>
            <p:cNvSpPr/>
            <p:nvPr/>
          </p:nvSpPr>
          <p:spPr>
            <a:xfrm>
              <a:off x="11154" y="3186"/>
              <a:ext cx="0" cy="1134"/>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9090" y="1061085"/>
            <a:ext cx="8392160" cy="5488305"/>
          </a:xfrm>
        </p:spPr>
        <p:txBody>
          <a:bodyPr/>
          <a:p>
            <a:r>
              <a:rPr lang="zh-CN" altLang="en-US" sz="2800" b="1">
                <a:solidFill>
                  <a:srgbClr val="0000CC"/>
                </a:solidFill>
                <a:sym typeface="+mn-ea"/>
              </a:rPr>
              <a:t>优点：可以立即实现事务更新结果的持久化</a:t>
            </a:r>
            <a:endParaRPr lang="zh-CN" altLang="en-US" sz="2800" b="1">
              <a:solidFill>
                <a:srgbClr val="0000CC"/>
              </a:solidFill>
              <a:sym typeface="+mn-ea"/>
            </a:endParaRPr>
          </a:p>
          <a:p>
            <a:endParaRPr lang="zh-CN" altLang="en-US" sz="2000" b="1">
              <a:solidFill>
                <a:srgbClr val="0000CC"/>
              </a:solidFill>
              <a:sym typeface="+mn-ea"/>
            </a:endParaRPr>
          </a:p>
          <a:p>
            <a:r>
              <a:rPr lang="zh-CN" altLang="en-US" sz="2800" b="1">
                <a:solidFill>
                  <a:srgbClr val="0000CC"/>
                </a:solidFill>
                <a:sym typeface="+mn-ea"/>
              </a:rPr>
              <a:t>缺点：</a:t>
            </a:r>
            <a:endParaRPr lang="zh-CN" altLang="en-US" sz="2800" b="1">
              <a:solidFill>
                <a:srgbClr val="0000CC"/>
              </a:solidFill>
              <a:sym typeface="+mn-ea"/>
            </a:endParaRPr>
          </a:p>
          <a:p>
            <a:pPr lvl="1"/>
            <a:r>
              <a:rPr lang="zh-CN" altLang="en-US" sz="2400" b="1">
                <a:solidFill>
                  <a:srgbClr val="0000CC"/>
                </a:solidFill>
                <a:ea typeface="宋体" panose="02010600030101010101" pitchFamily="2" charset="-122"/>
                <a:sym typeface="+mn-ea"/>
              </a:rPr>
              <a:t>事务的提交需要更长的执行时间；</a:t>
            </a:r>
            <a:endParaRPr lang="zh-CN" altLang="en-US" sz="2400" b="1">
              <a:solidFill>
                <a:srgbClr val="0000CC"/>
              </a:solidFill>
              <a:ea typeface="宋体" panose="02010600030101010101" pitchFamily="2" charset="-122"/>
              <a:sym typeface="+mn-ea"/>
            </a:endParaRPr>
          </a:p>
          <a:p>
            <a:pPr lvl="1"/>
            <a:r>
              <a:rPr lang="zh-CN" altLang="en-US" sz="2400" b="1">
                <a:solidFill>
                  <a:srgbClr val="0000CC"/>
                </a:solidFill>
                <a:ea typeface="宋体" panose="02010600030101010101" pitchFamily="2" charset="-122"/>
                <a:sym typeface="+mn-ea"/>
              </a:rPr>
              <a:t>在同一个</a:t>
            </a:r>
            <a:r>
              <a:rPr lang="en-US" altLang="zh-CN" sz="2400" b="1">
                <a:solidFill>
                  <a:srgbClr val="0000CC"/>
                </a:solidFill>
                <a:ea typeface="宋体" panose="02010600030101010101" pitchFamily="2" charset="-122"/>
                <a:sym typeface="+mn-ea"/>
              </a:rPr>
              <a:t>cache page</a:t>
            </a:r>
            <a:r>
              <a:rPr lang="zh-CN" altLang="en-US" sz="2400" b="1">
                <a:solidFill>
                  <a:srgbClr val="0000CC"/>
                </a:solidFill>
                <a:ea typeface="宋体" panose="02010600030101010101" pitchFamily="2" charset="-122"/>
                <a:sym typeface="+mn-ea"/>
              </a:rPr>
              <a:t>中，可能包含多个并发事务的更新结果，每一个事务的提交都需要写一次</a:t>
            </a:r>
            <a:r>
              <a:rPr lang="en-US" altLang="zh-CN" sz="2400" b="1">
                <a:solidFill>
                  <a:srgbClr val="0000CC"/>
                </a:solidFill>
                <a:ea typeface="宋体" panose="02010600030101010101" pitchFamily="2" charset="-122"/>
                <a:sym typeface="+mn-ea"/>
              </a:rPr>
              <a:t>DISK</a:t>
            </a:r>
            <a:endParaRPr lang="zh-CN" altLang="en-US" sz="2400" b="1">
              <a:solidFill>
                <a:srgbClr val="0000CC"/>
              </a:solidFill>
              <a:ea typeface="宋体" panose="02010600030101010101" pitchFamily="2" charset="-122"/>
              <a:sym typeface="+mn-ea"/>
            </a:endParaRPr>
          </a:p>
          <a:p>
            <a:pPr lvl="1"/>
            <a:r>
              <a:rPr lang="zh-CN" altLang="en-US" sz="2400" b="1">
                <a:solidFill>
                  <a:srgbClr val="0000CC"/>
                </a:solidFill>
                <a:ea typeface="宋体" panose="02010600030101010101" pitchFamily="2" charset="-122"/>
                <a:sym typeface="+mn-ea"/>
              </a:rPr>
              <a:t>其他问题：</a:t>
            </a:r>
            <a:endParaRPr lang="zh-CN" altLang="en-US" sz="2400" b="1">
              <a:solidFill>
                <a:srgbClr val="0000CC"/>
              </a:solidFill>
              <a:ea typeface="宋体" panose="02010600030101010101" pitchFamily="2" charset="-122"/>
              <a:sym typeface="+mn-ea"/>
            </a:endParaRPr>
          </a:p>
          <a:p>
            <a:pPr marL="1371600" lvl="2" indent="-457200">
              <a:buFont typeface="+mj-lt"/>
              <a:buAutoNum type="alphaLcParenR"/>
            </a:pPr>
            <a:r>
              <a:rPr lang="zh-CN" altLang="en-US" sz="2400" b="1">
                <a:solidFill>
                  <a:srgbClr val="0000CC"/>
                </a:solidFill>
                <a:ea typeface="宋体" panose="02010600030101010101" pitchFamily="2" charset="-122"/>
                <a:sym typeface="+mn-ea"/>
              </a:rPr>
              <a:t>与最常见的</a:t>
            </a:r>
            <a:r>
              <a:rPr lang="en-US" altLang="zh-CN" sz="2400" b="1">
                <a:solidFill>
                  <a:srgbClr val="0000CC"/>
                </a:solidFill>
                <a:ea typeface="宋体" panose="02010600030101010101" pitchFamily="2" charset="-122"/>
                <a:sym typeface="+mn-ea"/>
              </a:rPr>
              <a:t>LRU</a:t>
            </a:r>
            <a:r>
              <a:rPr lang="zh-CN" altLang="en-US" sz="2400" b="1">
                <a:solidFill>
                  <a:srgbClr val="0000CC"/>
                </a:solidFill>
                <a:ea typeface="宋体" panose="02010600030101010101" pitchFamily="2" charset="-122"/>
                <a:sym typeface="+mn-ea"/>
              </a:rPr>
              <a:t>页面淘汰算法不同</a:t>
            </a:r>
            <a:r>
              <a:rPr lang="en-US" altLang="zh-CN" sz="2400" b="1">
                <a:solidFill>
                  <a:srgbClr val="0000CC"/>
                </a:solidFill>
                <a:ea typeface="宋体" panose="02010600030101010101" pitchFamily="2" charset="-122"/>
                <a:sym typeface="+mn-ea"/>
              </a:rPr>
              <a:t>......</a:t>
            </a:r>
            <a:r>
              <a:rPr lang="zh-CN" altLang="en-US" sz="2400" b="1">
                <a:solidFill>
                  <a:srgbClr val="0000CC"/>
                </a:solidFill>
                <a:ea typeface="宋体" panose="02010600030101010101" pitchFamily="2" charset="-122"/>
                <a:sym typeface="+mn-ea"/>
              </a:rPr>
              <a:t>；</a:t>
            </a:r>
            <a:endParaRPr lang="zh-CN" altLang="en-US" sz="2400" b="1">
              <a:solidFill>
                <a:srgbClr val="0000CC"/>
              </a:solidFill>
              <a:ea typeface="宋体" panose="02010600030101010101" pitchFamily="2" charset="-122"/>
              <a:sym typeface="+mn-ea"/>
            </a:endParaRPr>
          </a:p>
          <a:p>
            <a:pPr marL="1371600" lvl="2" indent="-457200">
              <a:buFont typeface="+mj-lt"/>
              <a:buAutoNum type="alphaLcParenR"/>
            </a:pPr>
            <a:r>
              <a:rPr lang="zh-CN" altLang="en-US" sz="2400" b="1">
                <a:solidFill>
                  <a:srgbClr val="0000CC"/>
                </a:solidFill>
                <a:ea typeface="宋体" panose="02010600030101010101" pitchFamily="2" charset="-122"/>
                <a:sym typeface="+mn-ea"/>
              </a:rPr>
              <a:t>有些事务最终可能是被</a:t>
            </a:r>
            <a:r>
              <a:rPr lang="en-US" altLang="zh-CN" sz="2400" b="1">
                <a:solidFill>
                  <a:srgbClr val="0000CC"/>
                </a:solidFill>
                <a:ea typeface="宋体" panose="02010600030101010101" pitchFamily="2" charset="-122"/>
                <a:sym typeface="+mn-ea"/>
              </a:rPr>
              <a:t>abort</a:t>
            </a:r>
            <a:r>
              <a:rPr lang="zh-CN" altLang="en-US" sz="2400" b="1">
                <a:solidFill>
                  <a:srgbClr val="0000CC"/>
                </a:solidFill>
                <a:ea typeface="宋体" panose="02010600030101010101" pitchFamily="2" charset="-122"/>
                <a:sym typeface="+mn-ea"/>
              </a:rPr>
              <a:t>，而他们的更新结果可能因其他事务的</a:t>
            </a:r>
            <a:r>
              <a:rPr lang="en-US" altLang="zh-CN" sz="2400" b="1">
                <a:solidFill>
                  <a:srgbClr val="0000CC"/>
                </a:solidFill>
                <a:ea typeface="宋体" panose="02010600030101010101" pitchFamily="2" charset="-122"/>
                <a:sym typeface="+mn-ea"/>
              </a:rPr>
              <a:t>commit</a:t>
            </a:r>
            <a:r>
              <a:rPr lang="zh-CN" altLang="en-US" sz="2400" b="1">
                <a:solidFill>
                  <a:srgbClr val="0000CC"/>
                </a:solidFill>
                <a:ea typeface="宋体" panose="02010600030101010101" pitchFamily="2" charset="-122"/>
                <a:sym typeface="+mn-ea"/>
              </a:rPr>
              <a:t>而被写入了数据库的</a:t>
            </a:r>
            <a:r>
              <a:rPr lang="en-US" altLang="zh-CN" sz="2400" b="1">
                <a:solidFill>
                  <a:srgbClr val="0000CC"/>
                </a:solidFill>
                <a:ea typeface="宋体" panose="02010600030101010101" pitchFamily="2" charset="-122"/>
                <a:sym typeface="+mn-ea"/>
              </a:rPr>
              <a:t>DISK</a:t>
            </a:r>
            <a:r>
              <a:rPr lang="zh-CN" altLang="en-US" sz="2400" b="1">
                <a:solidFill>
                  <a:srgbClr val="0000CC"/>
                </a:solidFill>
                <a:ea typeface="宋体" panose="02010600030101010101" pitchFamily="2" charset="-122"/>
                <a:sym typeface="+mn-ea"/>
              </a:rPr>
              <a:t>，此时需要执行复杂的</a:t>
            </a:r>
            <a:r>
              <a:rPr lang="en-US" altLang="zh-CN" sz="2400" b="1">
                <a:solidFill>
                  <a:srgbClr val="0000CC"/>
                </a:solidFill>
                <a:ea typeface="宋体" panose="02010600030101010101" pitchFamily="2" charset="-122"/>
                <a:sym typeface="+mn-ea"/>
              </a:rPr>
              <a:t>undo</a:t>
            </a:r>
            <a:r>
              <a:rPr lang="zh-CN" altLang="en-US" sz="2400" b="1">
                <a:solidFill>
                  <a:srgbClr val="0000CC"/>
                </a:solidFill>
                <a:ea typeface="宋体" panose="02010600030101010101" pitchFamily="2" charset="-122"/>
                <a:sym typeface="+mn-ea"/>
              </a:rPr>
              <a:t>处理；</a:t>
            </a:r>
            <a:endParaRPr lang="zh-CN" altLang="en-US" sz="2400" b="1">
              <a:solidFill>
                <a:srgbClr val="0000CC"/>
              </a:solidFill>
              <a:ea typeface="宋体" panose="02010600030101010101" pitchFamily="2" charset="-122"/>
              <a:sym typeface="+mn-ea"/>
            </a:endParaRPr>
          </a:p>
          <a:p>
            <a:pPr marL="914400" lvl="2" indent="0">
              <a:buNone/>
            </a:pPr>
            <a:r>
              <a:rPr lang="en-US" altLang="zh-CN" sz="2400" b="1">
                <a:solidFill>
                  <a:srgbClr val="0000CC"/>
                </a:solidFill>
                <a:ea typeface="宋体" panose="02010600030101010101" pitchFamily="2" charset="-122"/>
                <a:sym typeface="+mn-ea"/>
              </a:rPr>
              <a:t>......</a:t>
            </a:r>
            <a:endParaRPr lang="zh-CN" altLang="en-US" sz="2400" b="1">
              <a:solidFill>
                <a:srgbClr val="0000CC"/>
              </a:solidFill>
              <a:ea typeface="宋体" panose="02010600030101010101" pitchFamily="2" charset="-122"/>
              <a:sym typeface="+mn-ea"/>
            </a:endParaRPr>
          </a:p>
        </p:txBody>
      </p:sp>
      <p:sp>
        <p:nvSpPr>
          <p:cNvPr id="36866" name="Rectangle 2"/>
          <p:cNvSpPr>
            <a:spLocks noGrp="1"/>
          </p:cNvSpPr>
          <p:nvPr>
            <p:ph type="title"/>
          </p:nvPr>
        </p:nvSpPr>
        <p:spPr>
          <a:xfrm>
            <a:off x="690245" y="154305"/>
            <a:ext cx="8068310" cy="727075"/>
          </a:xfrm>
        </p:spPr>
        <p:txBody>
          <a:bodyPr wrap="square" anchor="ctr"/>
          <a:p>
            <a:pPr lvl="0"/>
            <a:r>
              <a:rPr lang="en-US" altLang="zh-CN" sz="3200" b="1">
                <a:solidFill>
                  <a:srgbClr val="CC0000"/>
                </a:solidFill>
                <a:latin typeface="Arial" panose="020B0604020202020204" pitchFamily="34" charset="0"/>
                <a:ea typeface="宋体" panose="02010600030101010101" pitchFamily="2" charset="-122"/>
              </a:rPr>
              <a:t>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nvSpPr>
        <p:spPr>
          <a:xfrm>
            <a:off x="7995285" y="6483350"/>
            <a:ext cx="961390" cy="26606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5843" name="Rectangle 2"/>
          <p:cNvSpPr>
            <a:spLocks noGrp="1"/>
          </p:cNvSpPr>
          <p:nvPr>
            <p:ph type="title"/>
          </p:nvPr>
        </p:nvSpPr>
        <p:spPr>
          <a:xfrm>
            <a:off x="685800" y="0"/>
            <a:ext cx="7772400" cy="914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Preserving Durability II</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5844" name="Rectangle 3"/>
          <p:cNvSpPr>
            <a:spLocks noGrp="1"/>
          </p:cNvSpPr>
          <p:nvPr>
            <p:ph type="body"/>
          </p:nvPr>
        </p:nvSpPr>
        <p:spPr>
          <a:xfrm>
            <a:off x="99060" y="914400"/>
            <a:ext cx="8857615" cy="1337310"/>
          </a:xfrm>
          <a:ln>
            <a:solidFill>
              <a:schemeClr val="accent1"/>
            </a:solidFill>
          </a:ln>
        </p:spPr>
        <p:txBody>
          <a:bodyPr vert="horz" wrap="square" anchor="t">
            <a:spAutoFit/>
          </a:bodyPr>
          <a:p>
            <a:pPr lvl="0">
              <a:lnSpc>
                <a:spcPct val="90000"/>
              </a:lnSpc>
            </a:pPr>
            <a:r>
              <a:rPr lang="en-US" altLang="x-none" sz="2600" b="1" u="sng" dirty="0">
                <a:solidFill>
                  <a:srgbClr val="006600"/>
                </a:solidFill>
                <a:latin typeface="Arial" panose="020B0604020202020204" pitchFamily="34" charset="0"/>
                <a:ea typeface="宋体" panose="02010600030101010101" pitchFamily="2" charset="-122"/>
              </a:rPr>
              <a:t>Problem 2</a:t>
            </a:r>
            <a:r>
              <a:rPr lang="en-US" altLang="x-none" sz="2600" b="1" dirty="0">
                <a:solidFill>
                  <a:srgbClr val="006600"/>
                </a:solidFill>
                <a:latin typeface="Arial" panose="020B0604020202020204" pitchFamily="34" charset="0"/>
                <a:ea typeface="宋体" panose="02010600030101010101" pitchFamily="2" charset="-122"/>
              </a:rPr>
              <a:t>: </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Pages updated by T might still be in cache when</a:t>
            </a:r>
            <a:r>
              <a:rPr lang="en-US" altLang="x-none" sz="2400" b="1" dirty="0">
                <a:latin typeface="Arial" panose="020B0604020202020204" pitchFamily="34" charset="0"/>
                <a:ea typeface="宋体" panose="02010600030101010101" pitchFamily="2" charset="-122"/>
              </a:rPr>
              <a:t> T’s &lt;commit record&gt; is appended to log buffer</a:t>
            </a:r>
            <a:endParaRPr lang="en-US" altLang="x-none" b="1" dirty="0">
              <a:solidFill>
                <a:srgbClr val="CC0000"/>
              </a:solidFill>
              <a:latin typeface="Arial" panose="020B0604020202020204" pitchFamily="34" charset="0"/>
              <a:ea typeface="宋体" panose="02010600030101010101" pitchFamily="2" charset="-122"/>
            </a:endParaRPr>
          </a:p>
        </p:txBody>
      </p:sp>
      <p:sp>
        <p:nvSpPr>
          <p:cNvPr id="2" name="Rectangle 3"/>
          <p:cNvSpPr>
            <a:spLocks noGrp="1"/>
          </p:cNvSpPr>
          <p:nvPr/>
        </p:nvSpPr>
        <p:spPr>
          <a:xfrm>
            <a:off x="99060" y="2403475"/>
            <a:ext cx="8857615" cy="403606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40000"/>
              </a:spcBef>
            </a:pPr>
            <a:r>
              <a:rPr lang="en-US" altLang="x-none" sz="2600" b="1" dirty="0">
                <a:solidFill>
                  <a:srgbClr val="006600"/>
                </a:solidFill>
                <a:latin typeface="Arial" panose="020B0604020202020204" pitchFamily="34" charset="0"/>
                <a:ea typeface="宋体" panose="02010600030101010101" pitchFamily="2" charset="-122"/>
              </a:rPr>
              <a:t>Solution:  </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40000"/>
              </a:spcBef>
            </a:pPr>
            <a:r>
              <a:rPr lang="en-US" altLang="x-none" sz="2400" b="1" dirty="0">
                <a:latin typeface="Arial" panose="020B0604020202020204" pitchFamily="34" charset="0"/>
                <a:ea typeface="宋体" panose="02010600030101010101" pitchFamily="2" charset="-122"/>
              </a:rPr>
              <a:t>Update record contains</a:t>
            </a:r>
            <a:r>
              <a:rPr lang="en-US" altLang="x-none" sz="2400" b="1" dirty="0">
                <a:solidFill>
                  <a:srgbClr val="000099"/>
                </a:solidFill>
                <a:latin typeface="Arial" panose="020B0604020202020204" pitchFamily="34" charset="0"/>
                <a:ea typeface="宋体" panose="02010600030101010101" pitchFamily="2" charset="-122"/>
              </a:rPr>
              <a:t> </a:t>
            </a:r>
            <a:r>
              <a:rPr lang="en-US" altLang="x-none" sz="2400" b="1" dirty="0">
                <a:solidFill>
                  <a:srgbClr val="FF0000"/>
                </a:solidFill>
                <a:latin typeface="Arial" panose="020B0604020202020204" pitchFamily="34" charset="0"/>
                <a:ea typeface="宋体" panose="02010600030101010101" pitchFamily="2" charset="-122"/>
              </a:rPr>
              <a:t>after image</a:t>
            </a:r>
            <a:r>
              <a:rPr lang="en-US" altLang="x-none" sz="2400" b="1" dirty="0">
                <a:latin typeface="Arial" panose="020B0604020202020204" pitchFamily="34" charset="0"/>
                <a:ea typeface="宋体" panose="02010600030101010101" pitchFamily="2" charset="-122"/>
              </a:rPr>
              <a:t> (called a </a:t>
            </a:r>
            <a:r>
              <a:rPr lang="en-US" altLang="x-none" sz="2400" b="1" i="1" dirty="0">
                <a:solidFill>
                  <a:srgbClr val="000099"/>
                </a:solidFill>
                <a:latin typeface="Arial" panose="020B0604020202020204" pitchFamily="34" charset="0"/>
                <a:ea typeface="宋体" panose="02010600030101010101" pitchFamily="2" charset="-122"/>
              </a:rPr>
              <a:t>redo</a:t>
            </a:r>
            <a:r>
              <a:rPr lang="en-US" altLang="x-none" sz="2400" b="1" i="1" dirty="0">
                <a:latin typeface="Arial" panose="020B0604020202020204" pitchFamily="34" charset="0"/>
                <a:ea typeface="宋体" panose="02010600030101010101" pitchFamily="2" charset="-122"/>
              </a:rPr>
              <a:t> </a:t>
            </a:r>
            <a:r>
              <a:rPr lang="en-US" altLang="x-none" sz="2400" b="1" dirty="0">
                <a:latin typeface="Arial" panose="020B0604020202020204" pitchFamily="34" charset="0"/>
                <a:ea typeface="宋体" panose="02010600030101010101" pitchFamily="2" charset="-122"/>
              </a:rPr>
              <a:t>record) as well as </a:t>
            </a:r>
            <a:r>
              <a:rPr lang="en-US" altLang="x-none" sz="2400" b="1" dirty="0">
                <a:solidFill>
                  <a:srgbClr val="000099"/>
                </a:solidFill>
                <a:latin typeface="Arial" panose="020B0604020202020204" pitchFamily="34" charset="0"/>
                <a:ea typeface="宋体" panose="02010600030101010101" pitchFamily="2" charset="-122"/>
              </a:rPr>
              <a:t>before image</a:t>
            </a:r>
            <a:endParaRPr lang="en-US" altLang="x-none" sz="2400" b="1" dirty="0">
              <a:solidFill>
                <a:srgbClr val="000099"/>
              </a:solidFill>
              <a:latin typeface="Arial" panose="020B0604020202020204" pitchFamily="34" charset="0"/>
              <a:ea typeface="宋体" panose="02010600030101010101" pitchFamily="2" charset="-122"/>
            </a:endParaRPr>
          </a:p>
          <a:p>
            <a:pPr marL="923925" lvl="2" indent="-223520">
              <a:spcBef>
                <a:spcPct val="40000"/>
              </a:spcBef>
            </a:pPr>
            <a:r>
              <a:rPr lang="en-US" altLang="x-none" b="1" dirty="0">
                <a:solidFill>
                  <a:srgbClr val="CC0000"/>
                </a:solidFill>
                <a:latin typeface="Arial" panose="020B0604020202020204" pitchFamily="34" charset="0"/>
                <a:ea typeface="宋体" panose="02010600030101010101" pitchFamily="2" charset="-122"/>
              </a:rPr>
              <a:t>Write-ahead property</a:t>
            </a:r>
            <a:r>
              <a:rPr lang="en-US" altLang="x-none" b="1" dirty="0">
                <a:latin typeface="Arial" panose="020B0604020202020204" pitchFamily="34" charset="0"/>
                <a:ea typeface="宋体" panose="02010600030101010101" pitchFamily="2" charset="-122"/>
              </a:rPr>
              <a:t> still requires that update record (log) be written to mass store before page (database)</a:t>
            </a:r>
            <a:endParaRPr lang="en-US" altLang="x-none" b="1" dirty="0">
              <a:latin typeface="Arial" panose="020B0604020202020204" pitchFamily="34" charset="0"/>
              <a:ea typeface="宋体" panose="02010600030101010101" pitchFamily="2" charset="-122"/>
            </a:endParaRPr>
          </a:p>
          <a:p>
            <a:pPr marL="923925" lvl="2" indent="-223520">
              <a:spcBef>
                <a:spcPct val="40000"/>
              </a:spcBef>
            </a:pPr>
            <a:r>
              <a:rPr lang="en-US" altLang="x-none" b="1" dirty="0">
                <a:solidFill>
                  <a:srgbClr val="CC0000"/>
                </a:solidFill>
                <a:latin typeface="Arial" panose="020B0604020202020204" pitchFamily="34" charset="0"/>
                <a:ea typeface="宋体" panose="02010600030101010101" pitchFamily="2" charset="-122"/>
              </a:rPr>
              <a:t>But it is no longer necessary to force dirty pages</a:t>
            </a:r>
            <a:r>
              <a:rPr lang="en-US" altLang="x-none" b="1" dirty="0">
                <a:latin typeface="Arial" panose="020B0604020202020204" pitchFamily="34" charset="0"/>
                <a:ea typeface="宋体" panose="02010600030101010101" pitchFamily="2" charset="-122"/>
              </a:rPr>
              <a:t> when commit record is written to log on mass store since all after images precede commit record in log</a:t>
            </a:r>
            <a:endParaRPr lang="en-US" altLang="x-none" b="1" dirty="0">
              <a:latin typeface="Arial" panose="020B0604020202020204" pitchFamily="34" charset="0"/>
              <a:ea typeface="宋体" panose="02010600030101010101" pitchFamily="2" charset="-122"/>
            </a:endParaRPr>
          </a:p>
          <a:p>
            <a:pPr marL="923925" lvl="2" indent="-223520">
              <a:spcBef>
                <a:spcPct val="40000"/>
              </a:spcBef>
            </a:pPr>
            <a:r>
              <a:rPr lang="en-US" altLang="x-none" b="1" dirty="0">
                <a:latin typeface="Arial" panose="020B0604020202020204" pitchFamily="34" charset="0"/>
                <a:ea typeface="宋体" panose="02010600030101010101" pitchFamily="2" charset="-122"/>
              </a:rPr>
              <a:t>Referred to as a </a:t>
            </a:r>
            <a:r>
              <a:rPr lang="en-US" altLang="x-none" b="1" dirty="0">
                <a:solidFill>
                  <a:srgbClr val="CC0000"/>
                </a:solidFill>
                <a:latin typeface="Arial" panose="020B0604020202020204" pitchFamily="34" charset="0"/>
                <a:ea typeface="宋体" panose="02010600030101010101" pitchFamily="2" charset="-122"/>
              </a:rPr>
              <a:t>no-force policy</a:t>
            </a:r>
            <a:endParaRPr lang="en-US" altLang="x-none" b="1" dirty="0">
              <a:solidFill>
                <a:srgbClr val="CC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6867" name="Rectangle 2"/>
          <p:cNvSpPr>
            <a:spLocks noGrp="1"/>
          </p:cNvSpPr>
          <p:nvPr>
            <p:ph type="title"/>
          </p:nvPr>
        </p:nvSpPr>
        <p:spPr>
          <a:xfrm>
            <a:off x="685800" y="7874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No-Force Commit Processing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6868" name="Rectangle 3"/>
          <p:cNvSpPr>
            <a:spLocks noGrp="1"/>
          </p:cNvSpPr>
          <p:nvPr>
            <p:ph type="body"/>
          </p:nvPr>
        </p:nvSpPr>
        <p:spPr>
          <a:xfrm>
            <a:off x="228600" y="918210"/>
            <a:ext cx="8534400" cy="5184775"/>
          </a:xfrm>
          <a:ln>
            <a:solidFill>
              <a:schemeClr val="accent1"/>
            </a:solidFill>
          </a:ln>
        </p:spPr>
        <p:txBody>
          <a:bodyPr vert="horz" wrap="square" anchor="t">
            <a:spAutoFit/>
          </a:bodyPr>
          <a:p>
            <a:pPr marL="609600" lvl="0" indent="-609600">
              <a:spcBef>
                <a:spcPct val="30000"/>
              </a:spcBef>
              <a:buFont typeface="+mj-lt"/>
              <a:buAutoNum type="arabicPeriod"/>
            </a:pPr>
            <a:r>
              <a:rPr lang="en-US" altLang="x-none" sz="2400" b="1" dirty="0">
                <a:solidFill>
                  <a:srgbClr val="FF0000"/>
                </a:solidFill>
                <a:latin typeface="Arial" panose="020B0604020202020204" pitchFamily="34" charset="0"/>
                <a:ea typeface="宋体" panose="02010600030101010101" pitchFamily="2" charset="-122"/>
              </a:rPr>
              <a:t>Append </a:t>
            </a:r>
            <a:r>
              <a:rPr lang="en-US" altLang="x-none" sz="2400" b="1" dirty="0">
                <a:solidFill>
                  <a:schemeClr val="accent6"/>
                </a:solidFill>
                <a:latin typeface="Arial" panose="020B0604020202020204" pitchFamily="34" charset="0"/>
                <a:ea typeface="宋体" panose="02010600030101010101" pitchFamily="2" charset="-122"/>
              </a:rPr>
              <a:t>T’s &lt;commit record&gt; to log buffer and </a:t>
            </a:r>
            <a:r>
              <a:rPr lang="en-US" altLang="x-none" sz="2400" b="1" dirty="0">
                <a:solidFill>
                  <a:srgbClr val="FF0000"/>
                </a:solidFill>
                <a:latin typeface="Arial" panose="020B0604020202020204" pitchFamily="34" charset="0"/>
                <a:ea typeface="宋体" panose="02010600030101010101" pitchFamily="2" charset="-122"/>
              </a:rPr>
              <a:t>Force </a:t>
            </a:r>
            <a:r>
              <a:rPr lang="en-US" altLang="x-none" sz="2400" b="1" dirty="0">
                <a:solidFill>
                  <a:schemeClr val="accent6"/>
                </a:solidFill>
                <a:latin typeface="Arial" panose="020B0604020202020204" pitchFamily="34" charset="0"/>
                <a:ea typeface="宋体" panose="02010600030101010101" pitchFamily="2" charset="-122"/>
              </a:rPr>
              <a:t>buffer for immediate commit</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r>
              <a:rPr lang="en-US" altLang="x-none" sz="2400" b="1" dirty="0">
                <a:solidFill>
                  <a:schemeClr val="accent6"/>
                </a:solidFill>
                <a:latin typeface="Arial" panose="020B0604020202020204" pitchFamily="34" charset="0"/>
                <a:ea typeface="宋体" panose="02010600030101010101" pitchFamily="2" charset="-122"/>
              </a:rPr>
              <a:t>T’s &lt;update records&gt; precede its &lt;commit record&gt; in buffer ensuring updates are durable before (or at the same time as) it commits</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endParaRPr lang="en-US" altLang="x-none" sz="2400" b="1" dirty="0">
              <a:solidFill>
                <a:schemeClr val="accent6"/>
              </a:solidFill>
              <a:latin typeface="Arial" panose="020B0604020202020204" pitchFamily="34" charset="0"/>
              <a:ea typeface="宋体" panose="02010600030101010101" pitchFamily="2" charset="-122"/>
            </a:endParaRPr>
          </a:p>
          <a:p>
            <a:pPr marL="609600" lvl="0" indent="-609600">
              <a:spcBef>
                <a:spcPct val="30000"/>
              </a:spcBef>
              <a:buAutoNum type="arabicPeriod"/>
            </a:pPr>
            <a:r>
              <a:rPr lang="en-US" altLang="x-none" sz="2400" b="1" dirty="0">
                <a:solidFill>
                  <a:schemeClr val="accent6"/>
                </a:solidFill>
                <a:latin typeface="Arial" panose="020B0604020202020204" pitchFamily="34" charset="0"/>
                <a:ea typeface="宋体" panose="02010600030101010101" pitchFamily="2" charset="-122"/>
              </a:rPr>
              <a:t>T’s dirty pages can be flushed from cache </a:t>
            </a:r>
            <a:r>
              <a:rPr lang="en-US" altLang="x-none" sz="2400" b="1" dirty="0">
                <a:solidFill>
                  <a:srgbClr val="FF0000"/>
                </a:solidFill>
                <a:latin typeface="Arial" panose="020B0604020202020204" pitchFamily="34" charset="0"/>
                <a:ea typeface="宋体" panose="02010600030101010101" pitchFamily="2" charset="-122"/>
              </a:rPr>
              <a:t>at any time </a:t>
            </a:r>
            <a:r>
              <a:rPr lang="en-US" altLang="x-none" sz="2400" b="1" i="1" dirty="0">
                <a:solidFill>
                  <a:srgbClr val="FF0000"/>
                </a:solidFill>
                <a:latin typeface="Arial" panose="020B0604020202020204" pitchFamily="34" charset="0"/>
                <a:ea typeface="宋体" panose="02010600030101010101" pitchFamily="2" charset="-122"/>
              </a:rPr>
              <a:t>after</a:t>
            </a:r>
            <a:r>
              <a:rPr lang="en-US" altLang="x-none" sz="2400" b="1" dirty="0">
                <a:solidFill>
                  <a:srgbClr val="FF0000"/>
                </a:solidFill>
                <a:latin typeface="Arial" panose="020B0604020202020204" pitchFamily="34" charset="0"/>
                <a:ea typeface="宋体" panose="02010600030101010101" pitchFamily="2" charset="-122"/>
              </a:rPr>
              <a:t> </a:t>
            </a:r>
            <a:r>
              <a:rPr lang="en-US" altLang="x-none" sz="2400" b="1" dirty="0">
                <a:solidFill>
                  <a:schemeClr val="accent6"/>
                </a:solidFill>
                <a:latin typeface="Arial" panose="020B0604020202020204" pitchFamily="34" charset="0"/>
                <a:ea typeface="宋体" panose="02010600030101010101" pitchFamily="2" charset="-122"/>
              </a:rPr>
              <a:t>update records have been written to disk</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r>
              <a:rPr lang="en-US" altLang="x-none" sz="2400" b="1" dirty="0">
                <a:solidFill>
                  <a:schemeClr val="accent6"/>
                </a:solidFill>
                <a:latin typeface="Arial" panose="020B0604020202020204" pitchFamily="34" charset="0"/>
                <a:ea typeface="宋体" panose="02010600030101010101" pitchFamily="2" charset="-122"/>
              </a:rPr>
              <a:t>Necessary for write-ahead policy</a:t>
            </a:r>
            <a:endParaRPr lang="en-US" altLang="x-none" sz="2400" b="1" dirty="0">
              <a:solidFill>
                <a:schemeClr val="accent6"/>
              </a:solidFill>
              <a:latin typeface="Arial" panose="020B0604020202020204" pitchFamily="34" charset="0"/>
              <a:ea typeface="宋体" panose="02010600030101010101" pitchFamily="2" charset="-122"/>
            </a:endParaRPr>
          </a:p>
          <a:p>
            <a:pPr marL="990600" lvl="1" indent="-533400">
              <a:spcBef>
                <a:spcPct val="30000"/>
              </a:spcBef>
            </a:pPr>
            <a:endParaRPr lang="en-US" altLang="x-none" sz="2400" b="1" dirty="0">
              <a:solidFill>
                <a:schemeClr val="accent6"/>
              </a:solidFill>
              <a:latin typeface="Arial" panose="020B0604020202020204" pitchFamily="34" charset="0"/>
              <a:ea typeface="宋体" panose="02010600030101010101" pitchFamily="2" charset="-122"/>
            </a:endParaRPr>
          </a:p>
          <a:p>
            <a:pPr marL="609600" lvl="0" indent="-609600">
              <a:spcBef>
                <a:spcPct val="30000"/>
              </a:spcBef>
              <a:buAutoNum type="arabicPeriod"/>
            </a:pPr>
            <a:r>
              <a:rPr lang="en-US" altLang="x-none" sz="2400" b="1" dirty="0">
                <a:solidFill>
                  <a:schemeClr val="accent6"/>
                </a:solidFill>
                <a:latin typeface="Arial" panose="020B0604020202020204" pitchFamily="34" charset="0"/>
                <a:ea typeface="宋体" panose="02010600030101010101" pitchFamily="2" charset="-122"/>
              </a:rPr>
              <a:t>T’s dirty pages can be written </a:t>
            </a:r>
            <a:r>
              <a:rPr lang="en-US" altLang="x-none" sz="2400" b="1" dirty="0">
                <a:solidFill>
                  <a:srgbClr val="FF0000"/>
                </a:solidFill>
                <a:latin typeface="Arial" panose="020B0604020202020204" pitchFamily="34" charset="0"/>
                <a:ea typeface="宋体" panose="02010600030101010101" pitchFamily="2" charset="-122"/>
              </a:rPr>
              <a:t>before or after</a:t>
            </a:r>
            <a:r>
              <a:rPr lang="en-US" altLang="x-none" sz="2400" b="1" dirty="0">
                <a:solidFill>
                  <a:schemeClr val="accent6"/>
                </a:solidFill>
                <a:latin typeface="Arial" panose="020B0604020202020204" pitchFamily="34" charset="0"/>
                <a:ea typeface="宋体" panose="02010600030101010101" pitchFamily="2" charset="-122"/>
              </a:rPr>
              <a:t> commit record</a:t>
            </a:r>
            <a:endParaRPr lang="en-US" altLang="x-none" sz="2400" b="1" dirty="0">
              <a:solidFill>
                <a:schemeClr val="accent6"/>
              </a:solidFill>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7233285" y="6563360"/>
            <a:ext cx="1905000" cy="29337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a:xfrm>
            <a:off x="457200" y="78105"/>
            <a:ext cx="8229600" cy="762000"/>
          </a:xfrm>
        </p:spPr>
        <p:txBody>
          <a:bodyPr vert="horz" wrap="square" anchor="ctr"/>
          <a:p>
            <a:pPr lvl="0"/>
            <a:r>
              <a:rPr lang="en-US" altLang="zh-CN" sz="3200" b="1">
                <a:solidFill>
                  <a:srgbClr val="CC0000"/>
                </a:solidFill>
                <a:latin typeface="Arial" panose="020B0604020202020204" pitchFamily="34" charset="0"/>
                <a:ea typeface="宋体" panose="02010600030101010101" pitchFamily="2" charset="-122"/>
              </a:rPr>
              <a:t>No 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7892" name="Rectangle 3"/>
          <p:cNvSpPr/>
          <p:nvPr/>
        </p:nvSpPr>
        <p:spPr>
          <a:xfrm>
            <a:off x="4191635" y="4194175"/>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sz="2000" dirty="0">
              <a:latin typeface="Times New Roman" panose="02020603050405020304" pitchFamily="2" charset="0"/>
              <a:ea typeface="宋体" panose="02010600030101010101" pitchFamily="2" charset="-122"/>
            </a:endParaRPr>
          </a:p>
          <a:p>
            <a:pPr lvl="0" algn="ctr"/>
            <a:endParaRPr lang="zh-CN" altLang="en-US" dirty="0">
              <a:latin typeface="Times New Roman" panose="02020603050405020304" pitchFamily="2" charset="0"/>
              <a:ea typeface="宋体" panose="02010600030101010101" pitchFamily="2" charset="-122"/>
            </a:endParaRPr>
          </a:p>
        </p:txBody>
      </p:sp>
      <p:sp>
        <p:nvSpPr>
          <p:cNvPr id="37893" name="Rectangle 4"/>
          <p:cNvSpPr/>
          <p:nvPr/>
        </p:nvSpPr>
        <p:spPr>
          <a:xfrm>
            <a:off x="1905000" y="1755775"/>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s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old</a:t>
            </a:r>
            <a:endParaRPr lang="en-US" altLang="x-none" sz="2000" baseline="-25000" dirty="0">
              <a:latin typeface="Times New Roman" panose="02020603050405020304" pitchFamily="2" charset="0"/>
              <a:ea typeface="宋体" panose="02010600030101010101" pitchFamily="2" charset="-122"/>
            </a:endParaRPr>
          </a:p>
        </p:txBody>
      </p:sp>
      <p:sp>
        <p:nvSpPr>
          <p:cNvPr id="37894" name="Line 5"/>
          <p:cNvSpPr/>
          <p:nvPr/>
        </p:nvSpPr>
        <p:spPr>
          <a:xfrm>
            <a:off x="1676400" y="3660775"/>
            <a:ext cx="0" cy="2057400"/>
          </a:xfrm>
          <a:prstGeom prst="line">
            <a:avLst/>
          </a:prstGeom>
          <a:ln w="9525" cap="flat" cmpd="sng">
            <a:solidFill>
              <a:schemeClr val="tx1"/>
            </a:solidFill>
            <a:prstDash val="solid"/>
            <a:headEnd type="none" w="med" len="med"/>
            <a:tailEnd type="none" w="med" len="med"/>
          </a:ln>
        </p:spPr>
      </p:sp>
      <p:sp>
        <p:nvSpPr>
          <p:cNvPr id="37895" name="Line 6"/>
          <p:cNvSpPr/>
          <p:nvPr/>
        </p:nvSpPr>
        <p:spPr>
          <a:xfrm>
            <a:off x="3581400" y="3660775"/>
            <a:ext cx="0" cy="2057400"/>
          </a:xfrm>
          <a:prstGeom prst="line">
            <a:avLst/>
          </a:prstGeom>
          <a:ln w="9525" cap="flat" cmpd="sng">
            <a:solidFill>
              <a:schemeClr val="tx1"/>
            </a:solidFill>
            <a:prstDash val="solid"/>
            <a:headEnd type="none" w="med" len="med"/>
            <a:tailEnd type="none" w="med" len="med"/>
          </a:ln>
        </p:spPr>
      </p:sp>
      <p:sp>
        <p:nvSpPr>
          <p:cNvPr id="37896" name="Line 7"/>
          <p:cNvSpPr/>
          <p:nvPr/>
        </p:nvSpPr>
        <p:spPr>
          <a:xfrm flipH="1">
            <a:off x="1676400" y="3660775"/>
            <a:ext cx="1905000" cy="0"/>
          </a:xfrm>
          <a:prstGeom prst="line">
            <a:avLst/>
          </a:prstGeom>
          <a:ln w="9525" cap="flat" cmpd="sng">
            <a:solidFill>
              <a:schemeClr val="tx1"/>
            </a:solidFill>
            <a:prstDash val="solid"/>
            <a:headEnd type="none" w="med" len="med"/>
            <a:tailEnd type="none" w="med" len="med"/>
          </a:ln>
        </p:spPr>
      </p:sp>
      <p:sp>
        <p:nvSpPr>
          <p:cNvPr id="37897" name="Line 8"/>
          <p:cNvSpPr/>
          <p:nvPr/>
        </p:nvSpPr>
        <p:spPr>
          <a:xfrm flipH="1">
            <a:off x="1676400" y="5718175"/>
            <a:ext cx="1905000" cy="0"/>
          </a:xfrm>
          <a:prstGeom prst="line">
            <a:avLst/>
          </a:prstGeom>
          <a:ln w="9525" cap="flat" cmpd="sng">
            <a:solidFill>
              <a:schemeClr val="tx1"/>
            </a:solidFill>
            <a:prstDash val="solid"/>
            <a:headEnd type="none" w="med" len="med"/>
            <a:tailEnd type="none" w="med" len="med"/>
          </a:ln>
        </p:spPr>
      </p:sp>
      <p:sp>
        <p:nvSpPr>
          <p:cNvPr id="37898" name="Text Box 9"/>
          <p:cNvSpPr txBox="1"/>
          <p:nvPr/>
        </p:nvSpPr>
        <p:spPr>
          <a:xfrm>
            <a:off x="2209800" y="5184775"/>
            <a:ext cx="789940"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cache</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899" name="Rectangle 10"/>
          <p:cNvSpPr/>
          <p:nvPr/>
        </p:nvSpPr>
        <p:spPr>
          <a:xfrm>
            <a:off x="1828800" y="38131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j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a:t>
            </a:r>
            <a:endParaRPr lang="en-US" altLang="x-none" sz="2000" baseline="-25000" dirty="0">
              <a:latin typeface="Times New Roman" panose="02020603050405020304" pitchFamily="2" charset="0"/>
              <a:ea typeface="宋体" panose="02010600030101010101" pitchFamily="2" charset="-122"/>
            </a:endParaRPr>
          </a:p>
        </p:txBody>
      </p:sp>
      <p:sp>
        <p:nvSpPr>
          <p:cNvPr id="37900" name="Line 11"/>
          <p:cNvSpPr/>
          <p:nvPr/>
        </p:nvSpPr>
        <p:spPr>
          <a:xfrm>
            <a:off x="1143000" y="841375"/>
            <a:ext cx="0" cy="205740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3581400" y="841375"/>
            <a:ext cx="0" cy="205740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1143000" y="841375"/>
            <a:ext cx="2438400"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flipH="1">
            <a:off x="1143000" y="2898775"/>
            <a:ext cx="2438400" cy="0"/>
          </a:xfrm>
          <a:prstGeom prst="line">
            <a:avLst/>
          </a:prstGeom>
          <a:ln w="9525" cap="flat" cmpd="sng">
            <a:solidFill>
              <a:schemeClr val="tx1"/>
            </a:solidFill>
            <a:prstDash val="solid"/>
            <a:headEnd type="none" w="med" len="med"/>
            <a:tailEnd type="none" w="med" len="med"/>
          </a:ln>
        </p:spPr>
      </p:sp>
      <p:sp>
        <p:nvSpPr>
          <p:cNvPr id="37904" name="Text Box 15"/>
          <p:cNvSpPr txBox="1"/>
          <p:nvPr/>
        </p:nvSpPr>
        <p:spPr>
          <a:xfrm>
            <a:off x="2286000" y="1146175"/>
            <a:ext cx="1057275"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database</a:t>
            </a:r>
            <a:endParaRPr lang="en-US" altLang="x-none" sz="2000" dirty="0">
              <a:latin typeface="Times New Roman" panose="02020603050405020304" pitchFamily="2" charset="0"/>
              <a:ea typeface="宋体" panose="02010600030101010101" pitchFamily="2" charset="-122"/>
            </a:endParaRPr>
          </a:p>
        </p:txBody>
      </p:sp>
      <p:sp>
        <p:nvSpPr>
          <p:cNvPr id="37905" name="Line 16"/>
          <p:cNvSpPr/>
          <p:nvPr/>
        </p:nvSpPr>
        <p:spPr>
          <a:xfrm>
            <a:off x="457200" y="3355975"/>
            <a:ext cx="7772400" cy="0"/>
          </a:xfrm>
          <a:prstGeom prst="line">
            <a:avLst/>
          </a:prstGeom>
          <a:ln w="9525" cap="flat" cmpd="sng">
            <a:solidFill>
              <a:schemeClr val="tx1"/>
            </a:solidFill>
            <a:prstDash val="dash"/>
            <a:headEnd type="none" w="med" len="med"/>
            <a:tailEnd type="none" w="med" len="med"/>
          </a:ln>
        </p:spPr>
      </p:sp>
      <p:sp>
        <p:nvSpPr>
          <p:cNvPr id="37906" name="Rectangle 17"/>
          <p:cNvSpPr/>
          <p:nvPr/>
        </p:nvSpPr>
        <p:spPr>
          <a:xfrm>
            <a:off x="4648200" y="1755775"/>
            <a:ext cx="29718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37907" name="Text Box 18"/>
          <p:cNvSpPr txBox="1"/>
          <p:nvPr/>
        </p:nvSpPr>
        <p:spPr>
          <a:xfrm>
            <a:off x="5867400" y="1831975"/>
            <a:ext cx="571500"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log </a:t>
            </a:r>
            <a:endParaRPr lang="en-US" altLang="x-none" sz="2000" dirty="0">
              <a:latin typeface="Times New Roman" panose="02020603050405020304" pitchFamily="2" charset="0"/>
              <a:ea typeface="宋体" panose="02010600030101010101" pitchFamily="2" charset="-122"/>
            </a:endParaRPr>
          </a:p>
        </p:txBody>
      </p:sp>
      <p:sp>
        <p:nvSpPr>
          <p:cNvPr id="37908" name="Line 19"/>
          <p:cNvSpPr/>
          <p:nvPr/>
        </p:nvSpPr>
        <p:spPr>
          <a:xfrm>
            <a:off x="7010400" y="1755775"/>
            <a:ext cx="0" cy="609600"/>
          </a:xfrm>
          <a:prstGeom prst="line">
            <a:avLst/>
          </a:prstGeom>
          <a:ln w="9525" cap="flat" cmpd="sng">
            <a:solidFill>
              <a:schemeClr val="tx1"/>
            </a:solidFill>
            <a:prstDash val="solid"/>
            <a:headEnd type="none" w="med" len="med"/>
            <a:tailEnd type="none" w="med" len="med"/>
          </a:ln>
        </p:spPr>
      </p:sp>
      <p:sp>
        <p:nvSpPr>
          <p:cNvPr id="37909" name="Text Box 20"/>
          <p:cNvSpPr txBox="1"/>
          <p:nvPr/>
        </p:nvSpPr>
        <p:spPr>
          <a:xfrm>
            <a:off x="4191000" y="4270375"/>
            <a:ext cx="4343400" cy="701675"/>
          </a:xfrm>
          <a:prstGeom prst="rect">
            <a:avLst/>
          </a:prstGeom>
          <a:noFill/>
          <a:ln w="9525">
            <a:noFill/>
          </a:ln>
        </p:spPr>
        <p:txBody>
          <a:bodyPr>
            <a:spAutoFit/>
          </a:bodyPr>
          <a:p>
            <a:pPr lvl="0"/>
            <a:r>
              <a:rPr lang="en-US" altLang="x-none" sz="2000" dirty="0">
                <a:latin typeface="Times New Roman" panose="02020603050405020304" pitchFamily="2" charset="0"/>
                <a:ea typeface="宋体" panose="02010600030101010101" pitchFamily="2" charset="-122"/>
              </a:rPr>
              <a:t>r+1                  j            ····    k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                      x</a:t>
            </a:r>
            <a:r>
              <a:rPr lang="en-US" altLang="x-none" sz="2000" baseline="-25000" dirty="0">
                <a:latin typeface="Times New Roman" panose="02020603050405020304" pitchFamily="2" charset="0"/>
                <a:ea typeface="宋体" panose="02010600030101010101" pitchFamily="2" charset="-122"/>
              </a:rPr>
              <a:t>old </a:t>
            </a: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                       </a:t>
            </a:r>
            <a:endParaRPr lang="en-US" altLang="x-none" dirty="0">
              <a:latin typeface="Times New Roman" panose="02020603050405020304" pitchFamily="2" charset="0"/>
              <a:ea typeface="宋体" panose="02010600030101010101" pitchFamily="2" charset="-122"/>
            </a:endParaRPr>
          </a:p>
        </p:txBody>
      </p:sp>
      <p:sp>
        <p:nvSpPr>
          <p:cNvPr id="37910" name="Text Box 21"/>
          <p:cNvSpPr txBox="1"/>
          <p:nvPr/>
        </p:nvSpPr>
        <p:spPr>
          <a:xfrm>
            <a:off x="4730115" y="5185410"/>
            <a:ext cx="923925" cy="10064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update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record</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for T</a:t>
            </a:r>
            <a:endParaRPr lang="en-US" altLang="x-none" sz="2000" dirty="0">
              <a:latin typeface="Times New Roman" panose="02020603050405020304" pitchFamily="2" charset="0"/>
              <a:ea typeface="宋体" panose="02010600030101010101" pitchFamily="2" charset="-122"/>
            </a:endParaRPr>
          </a:p>
        </p:txBody>
      </p:sp>
      <p:sp>
        <p:nvSpPr>
          <p:cNvPr id="37912" name="Line 23"/>
          <p:cNvSpPr/>
          <p:nvPr/>
        </p:nvSpPr>
        <p:spPr>
          <a:xfrm>
            <a:off x="4724400" y="4194175"/>
            <a:ext cx="0" cy="914400"/>
          </a:xfrm>
          <a:prstGeom prst="line">
            <a:avLst/>
          </a:prstGeom>
          <a:ln w="9525" cap="flat" cmpd="sng">
            <a:solidFill>
              <a:schemeClr val="tx1"/>
            </a:solidFill>
            <a:prstDash val="solid"/>
            <a:headEnd type="none" w="med" len="med"/>
            <a:tailEnd type="none" w="med" len="med"/>
          </a:ln>
        </p:spPr>
      </p:sp>
      <p:sp>
        <p:nvSpPr>
          <p:cNvPr id="37913" name="Line 24"/>
          <p:cNvSpPr/>
          <p:nvPr/>
        </p:nvSpPr>
        <p:spPr>
          <a:xfrm>
            <a:off x="5181600" y="4194175"/>
            <a:ext cx="0" cy="914400"/>
          </a:xfrm>
          <a:prstGeom prst="line">
            <a:avLst/>
          </a:prstGeom>
          <a:ln w="9525" cap="flat" cmpd="sng">
            <a:solidFill>
              <a:schemeClr val="tx1"/>
            </a:solidFill>
            <a:prstDash val="solid"/>
            <a:headEnd type="none" w="med" len="med"/>
            <a:tailEnd type="none" w="med" len="med"/>
          </a:ln>
        </p:spPr>
      </p:sp>
      <p:sp>
        <p:nvSpPr>
          <p:cNvPr id="37914" name="Line 25"/>
          <p:cNvSpPr/>
          <p:nvPr/>
        </p:nvSpPr>
        <p:spPr>
          <a:xfrm>
            <a:off x="5638800" y="4194175"/>
            <a:ext cx="0" cy="914400"/>
          </a:xfrm>
          <a:prstGeom prst="line">
            <a:avLst/>
          </a:prstGeom>
          <a:ln w="9525" cap="flat" cmpd="sng">
            <a:solidFill>
              <a:schemeClr val="tx1"/>
            </a:solidFill>
            <a:prstDash val="solid"/>
            <a:headEnd type="none" w="med" len="med"/>
            <a:tailEnd type="none" w="med" len="med"/>
          </a:ln>
        </p:spPr>
      </p:sp>
      <p:sp>
        <p:nvSpPr>
          <p:cNvPr id="37915" name="Line 26"/>
          <p:cNvSpPr/>
          <p:nvPr/>
        </p:nvSpPr>
        <p:spPr>
          <a:xfrm>
            <a:off x="6477000" y="4194175"/>
            <a:ext cx="0" cy="914400"/>
          </a:xfrm>
          <a:prstGeom prst="line">
            <a:avLst/>
          </a:prstGeom>
          <a:ln w="9525" cap="flat" cmpd="sng">
            <a:solidFill>
              <a:schemeClr val="tx1"/>
            </a:solidFill>
            <a:prstDash val="solid"/>
            <a:headEnd type="none" w="med" len="med"/>
            <a:tailEnd type="none" w="med" len="med"/>
          </a:ln>
        </p:spPr>
      </p:sp>
      <p:sp>
        <p:nvSpPr>
          <p:cNvPr id="37916" name="Line 27"/>
          <p:cNvSpPr/>
          <p:nvPr/>
        </p:nvSpPr>
        <p:spPr>
          <a:xfrm>
            <a:off x="7010400" y="4194175"/>
            <a:ext cx="0" cy="914400"/>
          </a:xfrm>
          <a:prstGeom prst="line">
            <a:avLst/>
          </a:prstGeom>
          <a:ln w="9525" cap="flat" cmpd="sng">
            <a:solidFill>
              <a:schemeClr val="tx1"/>
            </a:solidFill>
            <a:prstDash val="solid"/>
            <a:headEnd type="none" w="med" len="med"/>
            <a:tailEnd type="none" w="med" len="med"/>
          </a:ln>
        </p:spPr>
      </p:sp>
      <p:sp>
        <p:nvSpPr>
          <p:cNvPr id="37917" name="Line 28"/>
          <p:cNvSpPr/>
          <p:nvPr/>
        </p:nvSpPr>
        <p:spPr>
          <a:xfrm>
            <a:off x="7430770" y="4194175"/>
            <a:ext cx="37465" cy="914400"/>
          </a:xfrm>
          <a:prstGeom prst="line">
            <a:avLst/>
          </a:prstGeom>
          <a:ln w="9525" cap="flat" cmpd="sng">
            <a:solidFill>
              <a:schemeClr val="tx1"/>
            </a:solidFill>
            <a:prstDash val="solid"/>
            <a:headEnd type="none" w="med" len="med"/>
            <a:tailEnd type="none" w="med" len="med"/>
          </a:ln>
        </p:spPr>
      </p:sp>
      <p:sp>
        <p:nvSpPr>
          <p:cNvPr id="37918" name="Text Box 29"/>
          <p:cNvSpPr txBox="1"/>
          <p:nvPr/>
        </p:nvSpPr>
        <p:spPr>
          <a:xfrm>
            <a:off x="7620000" y="4493895"/>
            <a:ext cx="1247775"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log buffer</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921" name="Text Box 32"/>
          <p:cNvSpPr txBox="1"/>
          <p:nvPr/>
        </p:nvSpPr>
        <p:spPr>
          <a:xfrm>
            <a:off x="7162800" y="1831975"/>
            <a:ext cx="268288"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r</a:t>
            </a:r>
            <a:endParaRPr lang="en-US" altLang="x-none" sz="2000" dirty="0">
              <a:latin typeface="Times New Roman" panose="02020603050405020304" pitchFamily="2" charset="0"/>
              <a:ea typeface="宋体" panose="02010600030101010101" pitchFamily="2" charset="-122"/>
            </a:endParaRPr>
          </a:p>
        </p:txBody>
      </p:sp>
      <p:sp>
        <p:nvSpPr>
          <p:cNvPr id="37924" name="Line 35"/>
          <p:cNvSpPr/>
          <p:nvPr/>
        </p:nvSpPr>
        <p:spPr>
          <a:xfrm flipV="1">
            <a:off x="2286000" y="2593975"/>
            <a:ext cx="76200" cy="1219200"/>
          </a:xfrm>
          <a:prstGeom prst="line">
            <a:avLst/>
          </a:prstGeom>
          <a:ln w="9525" cap="flat" cmpd="sng">
            <a:solidFill>
              <a:schemeClr val="tx1"/>
            </a:solidFill>
            <a:prstDash val="dash"/>
            <a:headEnd type="none" w="med" len="med"/>
            <a:tailEnd type="triangle" w="med" len="med"/>
          </a:ln>
        </p:spPr>
      </p:sp>
      <p:sp>
        <p:nvSpPr>
          <p:cNvPr id="37925" name="Line 36"/>
          <p:cNvSpPr/>
          <p:nvPr/>
        </p:nvSpPr>
        <p:spPr>
          <a:xfrm flipV="1">
            <a:off x="5485765" y="5108575"/>
            <a:ext cx="225425" cy="304800"/>
          </a:xfrm>
          <a:prstGeom prst="line">
            <a:avLst/>
          </a:prstGeom>
          <a:ln w="9525" cap="flat" cmpd="sng">
            <a:solidFill>
              <a:schemeClr val="tx1"/>
            </a:solidFill>
            <a:prstDash val="dash"/>
            <a:headEnd type="none" w="med" len="med"/>
            <a:tailEnd type="triangle" w="med" len="med"/>
          </a:ln>
        </p:spPr>
      </p:sp>
      <p:grpSp>
        <p:nvGrpSpPr>
          <p:cNvPr id="4" name="组合 3"/>
          <p:cNvGrpSpPr/>
          <p:nvPr/>
        </p:nvGrpSpPr>
        <p:grpSpPr>
          <a:xfrm>
            <a:off x="4191000" y="2136775"/>
            <a:ext cx="4724400" cy="1980565"/>
            <a:chOff x="6600" y="3960"/>
            <a:chExt cx="7440" cy="3119"/>
          </a:xfrm>
        </p:grpSpPr>
        <p:sp>
          <p:nvSpPr>
            <p:cNvPr id="37919" name="AutoShape 30"/>
            <p:cNvSpPr/>
            <p:nvPr/>
          </p:nvSpPr>
          <p:spPr>
            <a:xfrm rot="16200000">
              <a:off x="10200" y="3239"/>
              <a:ext cx="241" cy="7441"/>
            </a:xfrm>
            <a:prstGeom prst="rightBrace">
              <a:avLst>
                <a:gd name="adj1" fmla="val 120833"/>
                <a:gd name="adj2" fmla="val 50000"/>
              </a:avLst>
            </a:prstGeom>
            <a:noFill/>
            <a:ln w="9525" cap="flat" cmpd="sng">
              <a:solidFill>
                <a:srgbClr val="FF0000"/>
              </a:solidFill>
              <a:prstDash val="solid"/>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2" name="组合 1"/>
            <p:cNvGrpSpPr/>
            <p:nvPr/>
          </p:nvGrpSpPr>
          <p:grpSpPr>
            <a:xfrm>
              <a:off x="10320" y="3960"/>
              <a:ext cx="3498" cy="2640"/>
              <a:chOff x="10320" y="3960"/>
              <a:chExt cx="3498" cy="2640"/>
            </a:xfrm>
          </p:grpSpPr>
          <p:sp>
            <p:nvSpPr>
              <p:cNvPr id="37922" name="Freeform 33"/>
              <p:cNvSpPr/>
              <p:nvPr/>
            </p:nvSpPr>
            <p:spPr>
              <a:xfrm>
                <a:off x="10320" y="3960"/>
                <a:ext cx="2270" cy="2640"/>
              </a:xfrm>
              <a:custGeom>
                <a:avLst/>
                <a:gdLst/>
                <a:ahLst/>
                <a:cxnLst>
                  <a:cxn ang="0">
                    <a:pos x="0" y="2147483647"/>
                  </a:cxn>
                  <a:cxn ang="0">
                    <a:pos x="846772500" y="967740000"/>
                  </a:cxn>
                  <a:cxn ang="0">
                    <a:pos x="2147483647" y="725805000"/>
                  </a:cxn>
                  <a:cxn ang="0">
                    <a:pos x="2147483647" y="0"/>
                  </a:cxn>
                </a:cxnLst>
                <a:pathLst>
                  <a:path w="1872" h="1056">
                    <a:moveTo>
                      <a:pt x="0" y="1056"/>
                    </a:moveTo>
                    <a:cubicBezTo>
                      <a:pt x="28" y="784"/>
                      <a:pt x="56" y="512"/>
                      <a:pt x="336" y="384"/>
                    </a:cubicBezTo>
                    <a:cubicBezTo>
                      <a:pt x="616" y="256"/>
                      <a:pt x="1488" y="352"/>
                      <a:pt x="1680" y="288"/>
                    </a:cubicBezTo>
                    <a:cubicBezTo>
                      <a:pt x="1872" y="224"/>
                      <a:pt x="1528" y="40"/>
                      <a:pt x="1488" y="0"/>
                    </a:cubicBezTo>
                  </a:path>
                </a:pathLst>
              </a:custGeom>
              <a:noFill/>
              <a:ln w="9525" cap="flat" cmpd="sng">
                <a:solidFill>
                  <a:srgbClr val="CC0000"/>
                </a:solidFill>
                <a:prstDash val="dash"/>
                <a:bevel/>
                <a:headEnd type="none" w="med" len="med"/>
                <a:tailEnd type="arrow" w="lg" len="lg"/>
              </a:ln>
            </p:spPr>
            <p:txBody>
              <a:bodyPr/>
              <a:p>
                <a:endParaRPr lang="zh-CN" altLang="en-US"/>
              </a:p>
            </p:txBody>
          </p:sp>
          <p:sp>
            <p:nvSpPr>
              <p:cNvPr id="37927" name="Text Box 38"/>
              <p:cNvSpPr txBox="1"/>
              <p:nvPr/>
            </p:nvSpPr>
            <p:spPr>
              <a:xfrm>
                <a:off x="10398" y="5179"/>
                <a:ext cx="3420" cy="624"/>
              </a:xfrm>
              <a:prstGeom prst="rect">
                <a:avLst/>
              </a:prstGeom>
              <a:noFill/>
              <a:ln w="9525">
                <a:noFill/>
              </a:ln>
            </p:spPr>
            <p:txBody>
              <a:bodyPr wrap="none">
                <a:spAutoFit/>
              </a:bodyPr>
              <a:p>
                <a:pPr marL="314960" lvl="0" indent="-314960">
                  <a:buFont typeface="+mj-ea"/>
                  <a:buAutoNum type="circleNumDbPlain" startAt="2"/>
                </a:pPr>
                <a:r>
                  <a:rPr lang="en-US" altLang="x-none" sz="2000" b="1" dirty="0">
                    <a:solidFill>
                      <a:srgbClr val="FF0000"/>
                    </a:solidFill>
                    <a:latin typeface="Times New Roman" panose="02020603050405020304" pitchFamily="2" charset="0"/>
                    <a:ea typeface="宋体" panose="02010600030101010101" pitchFamily="2" charset="-122"/>
                  </a:rPr>
                  <a:t>force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grpSp>
      </p:grpSp>
      <p:sp>
        <p:nvSpPr>
          <p:cNvPr id="37928" name="Text Box 39"/>
          <p:cNvSpPr txBox="1"/>
          <p:nvPr/>
        </p:nvSpPr>
        <p:spPr>
          <a:xfrm>
            <a:off x="2057400" y="2974975"/>
            <a:ext cx="184150" cy="396875"/>
          </a:xfrm>
          <a:prstGeom prst="rect">
            <a:avLst/>
          </a:prstGeom>
          <a:noFill/>
          <a:ln w="9525">
            <a:noFill/>
          </a:ln>
        </p:spPr>
        <p:txBody>
          <a:bodyPr wrap="none">
            <a:spAutoFit/>
          </a:bodyPr>
          <a:p>
            <a:pPr lvl="0"/>
            <a:endParaRPr lang="zh-CN" altLang="en-US" sz="2000" dirty="0">
              <a:latin typeface="Times New Roman" panose="02020603050405020304" pitchFamily="2" charset="0"/>
              <a:ea typeface="宋体" panose="02010600030101010101" pitchFamily="2" charset="-122"/>
            </a:endParaRPr>
          </a:p>
        </p:txBody>
      </p:sp>
      <p:sp>
        <p:nvSpPr>
          <p:cNvPr id="37930" name="Text Box 43"/>
          <p:cNvSpPr txBox="1"/>
          <p:nvPr/>
        </p:nvSpPr>
        <p:spPr>
          <a:xfrm>
            <a:off x="3870325" y="5351463"/>
            <a:ext cx="665163"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LSN</a:t>
            </a:r>
            <a:endParaRPr lang="en-US" altLang="x-none" sz="2000" dirty="0">
              <a:latin typeface="Times New Roman" panose="02020603050405020304" pitchFamily="2" charset="0"/>
              <a:ea typeface="宋体" panose="02010600030101010101" pitchFamily="2" charset="-122"/>
            </a:endParaRPr>
          </a:p>
        </p:txBody>
      </p:sp>
      <p:sp>
        <p:nvSpPr>
          <p:cNvPr id="37931" name="Line 44"/>
          <p:cNvSpPr/>
          <p:nvPr/>
        </p:nvSpPr>
        <p:spPr>
          <a:xfrm flipH="1" flipV="1">
            <a:off x="2590800" y="4194175"/>
            <a:ext cx="1371600" cy="1143000"/>
          </a:xfrm>
          <a:prstGeom prst="line">
            <a:avLst/>
          </a:prstGeom>
          <a:ln w="9525" cap="flat" cmpd="sng">
            <a:solidFill>
              <a:schemeClr val="tx1"/>
            </a:solidFill>
            <a:prstDash val="dash"/>
            <a:headEnd type="none" w="med" len="med"/>
            <a:tailEnd type="triangle" w="med" len="med"/>
          </a:ln>
        </p:spPr>
      </p:sp>
      <p:sp>
        <p:nvSpPr>
          <p:cNvPr id="37932" name="Line 45"/>
          <p:cNvSpPr/>
          <p:nvPr/>
        </p:nvSpPr>
        <p:spPr>
          <a:xfrm flipV="1">
            <a:off x="4267200" y="4651375"/>
            <a:ext cx="152400" cy="685800"/>
          </a:xfrm>
          <a:prstGeom prst="line">
            <a:avLst/>
          </a:prstGeom>
          <a:ln w="9525" cap="flat" cmpd="sng">
            <a:solidFill>
              <a:schemeClr val="tx1"/>
            </a:solidFill>
            <a:prstDash val="dash"/>
            <a:headEnd type="none" w="med" len="med"/>
            <a:tailEnd type="triangle" w="med" len="med"/>
          </a:ln>
        </p:spPr>
      </p:sp>
      <p:grpSp>
        <p:nvGrpSpPr>
          <p:cNvPr id="6" name="组合 5"/>
          <p:cNvGrpSpPr/>
          <p:nvPr/>
        </p:nvGrpSpPr>
        <p:grpSpPr>
          <a:xfrm>
            <a:off x="6015355" y="4651375"/>
            <a:ext cx="3121660" cy="1385570"/>
            <a:chOff x="9473" y="7325"/>
            <a:chExt cx="4916" cy="2182"/>
          </a:xfrm>
        </p:grpSpPr>
        <p:grpSp>
          <p:nvGrpSpPr>
            <p:cNvPr id="3" name="组合 2"/>
            <p:cNvGrpSpPr/>
            <p:nvPr/>
          </p:nvGrpSpPr>
          <p:grpSpPr>
            <a:xfrm>
              <a:off x="9473" y="8045"/>
              <a:ext cx="4916" cy="1463"/>
              <a:chOff x="9473" y="8640"/>
              <a:chExt cx="4916" cy="1463"/>
            </a:xfrm>
          </p:grpSpPr>
          <p:sp>
            <p:nvSpPr>
              <p:cNvPr id="37911" name="Text Box 22"/>
              <p:cNvSpPr txBox="1"/>
              <p:nvPr/>
            </p:nvSpPr>
            <p:spPr>
              <a:xfrm>
                <a:off x="9473" y="8999"/>
                <a:ext cx="4917" cy="1104"/>
              </a:xfrm>
              <a:prstGeom prst="rect">
                <a:avLst/>
              </a:prstGeom>
              <a:noFill/>
              <a:ln w="9525">
                <a:noFill/>
              </a:ln>
            </p:spPr>
            <p:txBody>
              <a:bodyPr wrap="square" lIns="0" rIns="0">
                <a:spAutoFit/>
              </a:bodyPr>
              <a:p>
                <a:pPr marL="296545" lvl="0" indent="-296545">
                  <a:buFont typeface="+mj-ea"/>
                  <a:buAutoNum type="circleNumDbPlain"/>
                </a:pPr>
                <a:r>
                  <a:rPr lang="en-US" altLang="x-none" sz="2000" b="1" dirty="0">
                    <a:solidFill>
                      <a:srgbClr val="FF0000"/>
                    </a:solidFill>
                    <a:latin typeface="Times New Roman" panose="02020603050405020304" pitchFamily="2" charset="0"/>
                    <a:ea typeface="宋体" panose="02010600030101010101" pitchFamily="2" charset="-122"/>
                  </a:rPr>
                  <a:t>append &lt;commit record&gt; for T to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sp>
            <p:nvSpPr>
              <p:cNvPr id="37926" name="Line 37"/>
              <p:cNvSpPr/>
              <p:nvPr/>
            </p:nvSpPr>
            <p:spPr>
              <a:xfrm flipV="1">
                <a:off x="11280" y="8640"/>
                <a:ext cx="0" cy="480"/>
              </a:xfrm>
              <a:prstGeom prst="line">
                <a:avLst/>
              </a:prstGeom>
              <a:ln w="9525" cap="flat" cmpd="sng">
                <a:solidFill>
                  <a:srgbClr val="FF0000"/>
                </a:solidFill>
                <a:prstDash val="dash"/>
                <a:headEnd type="none" w="med" len="med"/>
                <a:tailEnd type="triangle" w="med" len="med"/>
              </a:ln>
            </p:spPr>
          </p:sp>
        </p:grpSp>
        <p:sp>
          <p:nvSpPr>
            <p:cNvPr id="5" name="文本框 4"/>
            <p:cNvSpPr txBox="1"/>
            <p:nvPr/>
          </p:nvSpPr>
          <p:spPr>
            <a:xfrm>
              <a:off x="11040" y="7325"/>
              <a:ext cx="611" cy="628"/>
            </a:xfrm>
            <a:prstGeom prst="rect">
              <a:avLst/>
            </a:prstGeom>
            <a:noFill/>
          </p:spPr>
          <p:txBody>
            <a:bodyPr wrap="square" rtlCol="0">
              <a:spAutoFit/>
            </a:bodyPr>
            <a:p>
              <a:r>
                <a:rPr lang="en-US" altLang="zh-CN" sz="2000">
                  <a:solidFill>
                    <a:srgbClr val="FF0000"/>
                  </a:solidFill>
                  <a:latin typeface="Arial" panose="020B0604020202020204" pitchFamily="34" charset="0"/>
                  <a:cs typeface="Arial" panose="020B0604020202020204" pitchFamily="34" charset="0"/>
                </a:rPr>
                <a:t>C</a:t>
              </a:r>
              <a:endParaRPr lang="en-US" altLang="zh-CN" sz="2000">
                <a:solidFill>
                  <a:srgbClr val="FF0000"/>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4" fill="hold" nodeType="clickEffect">
                                  <p:stCondLst>
                                    <p:cond delay="0"/>
                                  </p:stCondLst>
                                  <p:childTnLst>
                                    <p:set>
                                      <p:cBhvr additive="base">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fmla="">
                                          <p:val>
                                            <p:strVal val="#ppt_x"/>
                                          </p:val>
                                        </p:tav>
                                        <p:tav tm="100000" fmla="">
                                          <p:val>
                                            <p:strVal val="#ppt_x"/>
                                          </p:val>
                                        </p:tav>
                                      </p:tavLst>
                                    </p:anim>
                                    <p:anim calcmode="lin" valueType="num">
                                      <p:cBhvr additive="base">
                                        <p:cTn id="13" dur="500" fill="hold"/>
                                        <p:tgtEl>
                                          <p:spTgt spid="4"/>
                                        </p:tgtEl>
                                        <p:attrNameLst>
                                          <p:attrName>ppt_y</p:attrName>
                                        </p:attrNameLst>
                                      </p:cBhvr>
                                      <p:tavLst>
                                        <p:tav tm="0" fmla="">
                                          <p:val>
                                            <p:strVal val="#ppt_y+#ppt_h/2"/>
                                          </p:val>
                                        </p:tav>
                                        <p:tav tm="100000" fmla="">
                                          <p:val>
                                            <p:strVal val="#ppt_y"/>
                                          </p:val>
                                        </p:tav>
                                      </p:tavLst>
                                    </p:anim>
                                    <p:anim calcmode="lin" valueType="num">
                                      <p:cBhvr additive="base">
                                        <p:cTn id="14" dur="500" fill="hold"/>
                                        <p:tgtEl>
                                          <p:spTgt spid="4"/>
                                        </p:tgtEl>
                                        <p:attrNameLst>
                                          <p:attrName>ppt_w</p:attrName>
                                        </p:attrNameLst>
                                      </p:cBhvr>
                                      <p:tavLst>
                                        <p:tav tm="0" fmla="">
                                          <p:val>
                                            <p:strVal val="#ppt_w"/>
                                          </p:val>
                                        </p:tav>
                                        <p:tav tm="100000" fmla="">
                                          <p:val>
                                            <p:strVal val="#ppt_w"/>
                                          </p:val>
                                        </p:tav>
                                      </p:tavLst>
                                    </p:anim>
                                    <p:anim calcmode="lin" valueType="num">
                                      <p:cBhvr additive="base">
                                        <p:cTn id="15" dur="500" fill="hold"/>
                                        <p:tgtEl>
                                          <p:spTgt spid="4"/>
                                        </p:tgtEl>
                                        <p:attrNameLst>
                                          <p:attrName>ppt_h</p:attrName>
                                        </p:attrNameLst>
                                      </p:cBhvr>
                                      <p:tavLst>
                                        <p:tav tm="0" fmla="">
                                          <p:val>
                                            <p:fltVal val="0.000000"/>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7233285" y="6563360"/>
            <a:ext cx="1905000" cy="29337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a:xfrm>
            <a:off x="457200" y="78105"/>
            <a:ext cx="8229600" cy="762000"/>
          </a:xfrm>
        </p:spPr>
        <p:txBody>
          <a:bodyPr vert="horz" wrap="square" anchor="ctr"/>
          <a:p>
            <a:pPr lvl="0"/>
            <a:r>
              <a:rPr lang="en-US" altLang="zh-CN" sz="3200" b="1">
                <a:solidFill>
                  <a:srgbClr val="CC0000"/>
                </a:solidFill>
                <a:latin typeface="Arial" panose="020B0604020202020204" pitchFamily="34" charset="0"/>
                <a:ea typeface="宋体" panose="02010600030101010101" pitchFamily="2" charset="-122"/>
              </a:rPr>
              <a:t>No 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7892" name="Rectangle 3"/>
          <p:cNvSpPr/>
          <p:nvPr/>
        </p:nvSpPr>
        <p:spPr>
          <a:xfrm>
            <a:off x="4191635" y="4194175"/>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sz="2000" dirty="0">
              <a:latin typeface="Times New Roman" panose="02020603050405020304" pitchFamily="2" charset="0"/>
              <a:ea typeface="宋体" panose="02010600030101010101" pitchFamily="2" charset="-122"/>
            </a:endParaRPr>
          </a:p>
          <a:p>
            <a:pPr lvl="0" algn="ctr"/>
            <a:endParaRPr lang="zh-CN" altLang="en-US" dirty="0">
              <a:latin typeface="Times New Roman" panose="02020603050405020304" pitchFamily="2" charset="0"/>
              <a:ea typeface="宋体" panose="02010600030101010101" pitchFamily="2" charset="-122"/>
            </a:endParaRPr>
          </a:p>
        </p:txBody>
      </p:sp>
      <p:sp>
        <p:nvSpPr>
          <p:cNvPr id="37893" name="Rectangle 4"/>
          <p:cNvSpPr/>
          <p:nvPr/>
        </p:nvSpPr>
        <p:spPr>
          <a:xfrm>
            <a:off x="1905000" y="1755775"/>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s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old</a:t>
            </a:r>
            <a:endParaRPr lang="en-US" altLang="x-none" sz="2000" baseline="-25000" dirty="0">
              <a:latin typeface="Times New Roman" panose="02020603050405020304" pitchFamily="2" charset="0"/>
              <a:ea typeface="宋体" panose="02010600030101010101" pitchFamily="2" charset="-122"/>
            </a:endParaRPr>
          </a:p>
        </p:txBody>
      </p:sp>
      <p:sp>
        <p:nvSpPr>
          <p:cNvPr id="37894" name="Line 5"/>
          <p:cNvSpPr/>
          <p:nvPr/>
        </p:nvSpPr>
        <p:spPr>
          <a:xfrm>
            <a:off x="1676400" y="3660775"/>
            <a:ext cx="0" cy="2057400"/>
          </a:xfrm>
          <a:prstGeom prst="line">
            <a:avLst/>
          </a:prstGeom>
          <a:ln w="9525" cap="flat" cmpd="sng">
            <a:solidFill>
              <a:schemeClr val="tx1"/>
            </a:solidFill>
            <a:prstDash val="solid"/>
            <a:headEnd type="none" w="med" len="med"/>
            <a:tailEnd type="none" w="med" len="med"/>
          </a:ln>
        </p:spPr>
      </p:sp>
      <p:sp>
        <p:nvSpPr>
          <p:cNvPr id="37895" name="Line 6"/>
          <p:cNvSpPr/>
          <p:nvPr/>
        </p:nvSpPr>
        <p:spPr>
          <a:xfrm>
            <a:off x="3581400" y="3660775"/>
            <a:ext cx="0" cy="2057400"/>
          </a:xfrm>
          <a:prstGeom prst="line">
            <a:avLst/>
          </a:prstGeom>
          <a:ln w="9525" cap="flat" cmpd="sng">
            <a:solidFill>
              <a:schemeClr val="tx1"/>
            </a:solidFill>
            <a:prstDash val="solid"/>
            <a:headEnd type="none" w="med" len="med"/>
            <a:tailEnd type="none" w="med" len="med"/>
          </a:ln>
        </p:spPr>
      </p:sp>
      <p:sp>
        <p:nvSpPr>
          <p:cNvPr id="37896" name="Line 7"/>
          <p:cNvSpPr/>
          <p:nvPr/>
        </p:nvSpPr>
        <p:spPr>
          <a:xfrm flipH="1">
            <a:off x="1676400" y="3660775"/>
            <a:ext cx="1905000" cy="0"/>
          </a:xfrm>
          <a:prstGeom prst="line">
            <a:avLst/>
          </a:prstGeom>
          <a:ln w="9525" cap="flat" cmpd="sng">
            <a:solidFill>
              <a:schemeClr val="tx1"/>
            </a:solidFill>
            <a:prstDash val="solid"/>
            <a:headEnd type="none" w="med" len="med"/>
            <a:tailEnd type="none" w="med" len="med"/>
          </a:ln>
        </p:spPr>
      </p:sp>
      <p:sp>
        <p:nvSpPr>
          <p:cNvPr id="37897" name="Line 8"/>
          <p:cNvSpPr/>
          <p:nvPr/>
        </p:nvSpPr>
        <p:spPr>
          <a:xfrm flipH="1">
            <a:off x="1676400" y="5718175"/>
            <a:ext cx="1905000" cy="0"/>
          </a:xfrm>
          <a:prstGeom prst="line">
            <a:avLst/>
          </a:prstGeom>
          <a:ln w="9525" cap="flat" cmpd="sng">
            <a:solidFill>
              <a:schemeClr val="tx1"/>
            </a:solidFill>
            <a:prstDash val="solid"/>
            <a:headEnd type="none" w="med" len="med"/>
            <a:tailEnd type="none" w="med" len="med"/>
          </a:ln>
        </p:spPr>
      </p:sp>
      <p:sp>
        <p:nvSpPr>
          <p:cNvPr id="37898" name="Text Box 9"/>
          <p:cNvSpPr txBox="1"/>
          <p:nvPr/>
        </p:nvSpPr>
        <p:spPr>
          <a:xfrm>
            <a:off x="2209800" y="5184775"/>
            <a:ext cx="789940"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cache</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899" name="Rectangle 10"/>
          <p:cNvSpPr/>
          <p:nvPr/>
        </p:nvSpPr>
        <p:spPr>
          <a:xfrm>
            <a:off x="1828800" y="38131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j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a:t>
            </a:r>
            <a:endParaRPr lang="en-US" altLang="x-none" sz="2000" baseline="-25000" dirty="0">
              <a:latin typeface="Times New Roman" panose="02020603050405020304" pitchFamily="2" charset="0"/>
              <a:ea typeface="宋体" panose="02010600030101010101" pitchFamily="2" charset="-122"/>
            </a:endParaRPr>
          </a:p>
        </p:txBody>
      </p:sp>
      <p:sp>
        <p:nvSpPr>
          <p:cNvPr id="37900" name="Line 11"/>
          <p:cNvSpPr/>
          <p:nvPr/>
        </p:nvSpPr>
        <p:spPr>
          <a:xfrm>
            <a:off x="1143000" y="841375"/>
            <a:ext cx="0" cy="205740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3581400" y="841375"/>
            <a:ext cx="0" cy="205740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1143000" y="841375"/>
            <a:ext cx="2438400"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flipH="1">
            <a:off x="1143000" y="2898775"/>
            <a:ext cx="2438400" cy="0"/>
          </a:xfrm>
          <a:prstGeom prst="line">
            <a:avLst/>
          </a:prstGeom>
          <a:ln w="9525" cap="flat" cmpd="sng">
            <a:solidFill>
              <a:schemeClr val="tx1"/>
            </a:solidFill>
            <a:prstDash val="solid"/>
            <a:headEnd type="none" w="med" len="med"/>
            <a:tailEnd type="none" w="med" len="med"/>
          </a:ln>
        </p:spPr>
      </p:sp>
      <p:sp>
        <p:nvSpPr>
          <p:cNvPr id="37904" name="Text Box 15"/>
          <p:cNvSpPr txBox="1"/>
          <p:nvPr/>
        </p:nvSpPr>
        <p:spPr>
          <a:xfrm>
            <a:off x="2286000" y="1146175"/>
            <a:ext cx="1057275"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database</a:t>
            </a:r>
            <a:endParaRPr lang="en-US" altLang="x-none" sz="2000" dirty="0">
              <a:latin typeface="Times New Roman" panose="02020603050405020304" pitchFamily="2" charset="0"/>
              <a:ea typeface="宋体" panose="02010600030101010101" pitchFamily="2" charset="-122"/>
            </a:endParaRPr>
          </a:p>
        </p:txBody>
      </p:sp>
      <p:sp>
        <p:nvSpPr>
          <p:cNvPr id="37905" name="Line 16"/>
          <p:cNvSpPr/>
          <p:nvPr/>
        </p:nvSpPr>
        <p:spPr>
          <a:xfrm>
            <a:off x="457200" y="3355975"/>
            <a:ext cx="7772400" cy="0"/>
          </a:xfrm>
          <a:prstGeom prst="line">
            <a:avLst/>
          </a:prstGeom>
          <a:ln w="9525" cap="flat" cmpd="sng">
            <a:solidFill>
              <a:schemeClr val="tx1"/>
            </a:solidFill>
            <a:prstDash val="dash"/>
            <a:headEnd type="none" w="med" len="med"/>
            <a:tailEnd type="none" w="med" len="med"/>
          </a:ln>
        </p:spPr>
      </p:sp>
      <p:sp>
        <p:nvSpPr>
          <p:cNvPr id="37906" name="Rectangle 17"/>
          <p:cNvSpPr/>
          <p:nvPr/>
        </p:nvSpPr>
        <p:spPr>
          <a:xfrm>
            <a:off x="4648200" y="1755775"/>
            <a:ext cx="2971800" cy="609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37907" name="Text Box 18"/>
          <p:cNvSpPr txBox="1"/>
          <p:nvPr/>
        </p:nvSpPr>
        <p:spPr>
          <a:xfrm>
            <a:off x="5867400" y="1831975"/>
            <a:ext cx="571500"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log </a:t>
            </a:r>
            <a:endParaRPr lang="en-US" altLang="x-none" sz="2000" dirty="0">
              <a:latin typeface="Times New Roman" panose="02020603050405020304" pitchFamily="2" charset="0"/>
              <a:ea typeface="宋体" panose="02010600030101010101" pitchFamily="2" charset="-122"/>
            </a:endParaRPr>
          </a:p>
        </p:txBody>
      </p:sp>
      <p:sp>
        <p:nvSpPr>
          <p:cNvPr id="37908" name="Line 19"/>
          <p:cNvSpPr/>
          <p:nvPr/>
        </p:nvSpPr>
        <p:spPr>
          <a:xfrm>
            <a:off x="7010400" y="1755775"/>
            <a:ext cx="0" cy="609600"/>
          </a:xfrm>
          <a:prstGeom prst="line">
            <a:avLst/>
          </a:prstGeom>
          <a:ln w="9525" cap="flat" cmpd="sng">
            <a:solidFill>
              <a:schemeClr val="tx1"/>
            </a:solidFill>
            <a:prstDash val="solid"/>
            <a:headEnd type="none" w="med" len="med"/>
            <a:tailEnd type="none" w="med" len="med"/>
          </a:ln>
        </p:spPr>
      </p:sp>
      <p:sp>
        <p:nvSpPr>
          <p:cNvPr id="37909" name="Text Box 20"/>
          <p:cNvSpPr txBox="1"/>
          <p:nvPr/>
        </p:nvSpPr>
        <p:spPr>
          <a:xfrm>
            <a:off x="4191000" y="4270375"/>
            <a:ext cx="4343400" cy="701675"/>
          </a:xfrm>
          <a:prstGeom prst="rect">
            <a:avLst/>
          </a:prstGeom>
          <a:noFill/>
          <a:ln w="9525">
            <a:noFill/>
          </a:ln>
        </p:spPr>
        <p:txBody>
          <a:bodyPr>
            <a:spAutoFit/>
          </a:bodyPr>
          <a:p>
            <a:pPr lvl="0"/>
            <a:r>
              <a:rPr lang="en-US" altLang="x-none" sz="2000" dirty="0">
                <a:latin typeface="Times New Roman" panose="02020603050405020304" pitchFamily="2" charset="0"/>
                <a:ea typeface="宋体" panose="02010600030101010101" pitchFamily="2" charset="-122"/>
              </a:rPr>
              <a:t>r+1                  j            ····    k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                      x</a:t>
            </a:r>
            <a:r>
              <a:rPr lang="en-US" altLang="x-none" sz="2000" baseline="-25000" dirty="0">
                <a:latin typeface="Times New Roman" panose="02020603050405020304" pitchFamily="2" charset="0"/>
                <a:ea typeface="宋体" panose="02010600030101010101" pitchFamily="2" charset="-122"/>
              </a:rPr>
              <a:t>old </a:t>
            </a: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                       </a:t>
            </a:r>
            <a:endParaRPr lang="en-US" altLang="x-none" dirty="0">
              <a:latin typeface="Times New Roman" panose="02020603050405020304" pitchFamily="2" charset="0"/>
              <a:ea typeface="宋体" panose="02010600030101010101" pitchFamily="2" charset="-122"/>
            </a:endParaRPr>
          </a:p>
        </p:txBody>
      </p:sp>
      <p:sp>
        <p:nvSpPr>
          <p:cNvPr id="37910" name="Text Box 21"/>
          <p:cNvSpPr txBox="1"/>
          <p:nvPr/>
        </p:nvSpPr>
        <p:spPr>
          <a:xfrm>
            <a:off x="4730115" y="5185410"/>
            <a:ext cx="923925" cy="10064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update </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record</a:t>
            </a:r>
            <a:endParaRPr lang="en-US" altLang="x-none" sz="2000" dirty="0">
              <a:latin typeface="Times New Roman" panose="02020603050405020304" pitchFamily="2" charset="0"/>
              <a:ea typeface="宋体" panose="02010600030101010101" pitchFamily="2" charset="-122"/>
            </a:endParaRPr>
          </a:p>
          <a:p>
            <a:pPr lvl="0"/>
            <a:r>
              <a:rPr lang="en-US" altLang="x-none" sz="2000" dirty="0">
                <a:latin typeface="Times New Roman" panose="02020603050405020304" pitchFamily="2" charset="0"/>
                <a:ea typeface="宋体" panose="02010600030101010101" pitchFamily="2" charset="-122"/>
              </a:rPr>
              <a:t>for T</a:t>
            </a:r>
            <a:endParaRPr lang="en-US" altLang="x-none" sz="2000" dirty="0">
              <a:latin typeface="Times New Roman" panose="02020603050405020304" pitchFamily="2" charset="0"/>
              <a:ea typeface="宋体" panose="02010600030101010101" pitchFamily="2" charset="-122"/>
            </a:endParaRPr>
          </a:p>
        </p:txBody>
      </p:sp>
      <p:sp>
        <p:nvSpPr>
          <p:cNvPr id="37912" name="Line 23"/>
          <p:cNvSpPr/>
          <p:nvPr/>
        </p:nvSpPr>
        <p:spPr>
          <a:xfrm>
            <a:off x="4724400" y="4194175"/>
            <a:ext cx="0" cy="914400"/>
          </a:xfrm>
          <a:prstGeom prst="line">
            <a:avLst/>
          </a:prstGeom>
          <a:ln w="9525" cap="flat" cmpd="sng">
            <a:solidFill>
              <a:schemeClr val="tx1"/>
            </a:solidFill>
            <a:prstDash val="solid"/>
            <a:headEnd type="none" w="med" len="med"/>
            <a:tailEnd type="none" w="med" len="med"/>
          </a:ln>
        </p:spPr>
      </p:sp>
      <p:sp>
        <p:nvSpPr>
          <p:cNvPr id="37913" name="Line 24"/>
          <p:cNvSpPr/>
          <p:nvPr/>
        </p:nvSpPr>
        <p:spPr>
          <a:xfrm>
            <a:off x="5181600" y="4194175"/>
            <a:ext cx="0" cy="914400"/>
          </a:xfrm>
          <a:prstGeom prst="line">
            <a:avLst/>
          </a:prstGeom>
          <a:ln w="9525" cap="flat" cmpd="sng">
            <a:solidFill>
              <a:schemeClr val="tx1"/>
            </a:solidFill>
            <a:prstDash val="solid"/>
            <a:headEnd type="none" w="med" len="med"/>
            <a:tailEnd type="none" w="med" len="med"/>
          </a:ln>
        </p:spPr>
      </p:sp>
      <p:sp>
        <p:nvSpPr>
          <p:cNvPr id="37914" name="Line 25"/>
          <p:cNvSpPr/>
          <p:nvPr/>
        </p:nvSpPr>
        <p:spPr>
          <a:xfrm>
            <a:off x="5638800" y="4194175"/>
            <a:ext cx="0" cy="914400"/>
          </a:xfrm>
          <a:prstGeom prst="line">
            <a:avLst/>
          </a:prstGeom>
          <a:ln w="9525" cap="flat" cmpd="sng">
            <a:solidFill>
              <a:schemeClr val="tx1"/>
            </a:solidFill>
            <a:prstDash val="solid"/>
            <a:headEnd type="none" w="med" len="med"/>
            <a:tailEnd type="none" w="med" len="med"/>
          </a:ln>
        </p:spPr>
      </p:sp>
      <p:sp>
        <p:nvSpPr>
          <p:cNvPr id="37915" name="Line 26"/>
          <p:cNvSpPr/>
          <p:nvPr/>
        </p:nvSpPr>
        <p:spPr>
          <a:xfrm>
            <a:off x="6477000" y="4194175"/>
            <a:ext cx="0" cy="914400"/>
          </a:xfrm>
          <a:prstGeom prst="line">
            <a:avLst/>
          </a:prstGeom>
          <a:ln w="9525" cap="flat" cmpd="sng">
            <a:solidFill>
              <a:schemeClr val="tx1"/>
            </a:solidFill>
            <a:prstDash val="solid"/>
            <a:headEnd type="none" w="med" len="med"/>
            <a:tailEnd type="none" w="med" len="med"/>
          </a:ln>
        </p:spPr>
      </p:sp>
      <p:sp>
        <p:nvSpPr>
          <p:cNvPr id="37916" name="Line 27"/>
          <p:cNvSpPr/>
          <p:nvPr/>
        </p:nvSpPr>
        <p:spPr>
          <a:xfrm>
            <a:off x="7010400" y="4194175"/>
            <a:ext cx="0" cy="914400"/>
          </a:xfrm>
          <a:prstGeom prst="line">
            <a:avLst/>
          </a:prstGeom>
          <a:ln w="9525" cap="flat" cmpd="sng">
            <a:solidFill>
              <a:schemeClr val="tx1"/>
            </a:solidFill>
            <a:prstDash val="solid"/>
            <a:headEnd type="none" w="med" len="med"/>
            <a:tailEnd type="none" w="med" len="med"/>
          </a:ln>
        </p:spPr>
      </p:sp>
      <p:sp>
        <p:nvSpPr>
          <p:cNvPr id="37917" name="Line 28"/>
          <p:cNvSpPr/>
          <p:nvPr/>
        </p:nvSpPr>
        <p:spPr>
          <a:xfrm>
            <a:off x="7430770" y="4194175"/>
            <a:ext cx="37465" cy="914400"/>
          </a:xfrm>
          <a:prstGeom prst="line">
            <a:avLst/>
          </a:prstGeom>
          <a:ln w="9525" cap="flat" cmpd="sng">
            <a:solidFill>
              <a:schemeClr val="tx1"/>
            </a:solidFill>
            <a:prstDash val="solid"/>
            <a:headEnd type="none" w="med" len="med"/>
            <a:tailEnd type="none" w="med" len="med"/>
          </a:ln>
        </p:spPr>
      </p:sp>
      <p:sp>
        <p:nvSpPr>
          <p:cNvPr id="37918" name="Text Box 29"/>
          <p:cNvSpPr txBox="1"/>
          <p:nvPr/>
        </p:nvSpPr>
        <p:spPr>
          <a:xfrm>
            <a:off x="7620000" y="4493895"/>
            <a:ext cx="1247775"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log buffer</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921" name="Text Box 32"/>
          <p:cNvSpPr txBox="1"/>
          <p:nvPr/>
        </p:nvSpPr>
        <p:spPr>
          <a:xfrm>
            <a:off x="7162800" y="1831975"/>
            <a:ext cx="268288"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r</a:t>
            </a:r>
            <a:endParaRPr lang="en-US" altLang="x-none" sz="2000" dirty="0">
              <a:latin typeface="Times New Roman" panose="02020603050405020304" pitchFamily="2" charset="0"/>
              <a:ea typeface="宋体" panose="02010600030101010101" pitchFamily="2" charset="-122"/>
            </a:endParaRPr>
          </a:p>
        </p:txBody>
      </p:sp>
      <p:sp>
        <p:nvSpPr>
          <p:cNvPr id="37924" name="Line 35"/>
          <p:cNvSpPr/>
          <p:nvPr/>
        </p:nvSpPr>
        <p:spPr>
          <a:xfrm flipV="1">
            <a:off x="2286000" y="2593975"/>
            <a:ext cx="76200" cy="1219200"/>
          </a:xfrm>
          <a:prstGeom prst="line">
            <a:avLst/>
          </a:prstGeom>
          <a:ln w="9525" cap="flat" cmpd="sng">
            <a:solidFill>
              <a:schemeClr val="tx1"/>
            </a:solidFill>
            <a:prstDash val="dash"/>
            <a:headEnd type="none" w="med" len="med"/>
            <a:tailEnd type="triangle" w="med" len="med"/>
          </a:ln>
        </p:spPr>
      </p:sp>
      <p:sp>
        <p:nvSpPr>
          <p:cNvPr id="37925" name="Line 36"/>
          <p:cNvSpPr/>
          <p:nvPr/>
        </p:nvSpPr>
        <p:spPr>
          <a:xfrm flipV="1">
            <a:off x="5485765" y="5108575"/>
            <a:ext cx="225425" cy="304800"/>
          </a:xfrm>
          <a:prstGeom prst="line">
            <a:avLst/>
          </a:prstGeom>
          <a:ln w="9525" cap="flat" cmpd="sng">
            <a:solidFill>
              <a:schemeClr val="tx1"/>
            </a:solidFill>
            <a:prstDash val="dash"/>
            <a:headEnd type="none" w="med" len="med"/>
            <a:tailEnd type="triangle" w="med" len="med"/>
          </a:ln>
        </p:spPr>
      </p:sp>
      <p:grpSp>
        <p:nvGrpSpPr>
          <p:cNvPr id="3" name="组合 2"/>
          <p:cNvGrpSpPr/>
          <p:nvPr/>
        </p:nvGrpSpPr>
        <p:grpSpPr>
          <a:xfrm>
            <a:off x="6015355" y="5108575"/>
            <a:ext cx="3121660" cy="929005"/>
            <a:chOff x="9473" y="8640"/>
            <a:chExt cx="4916" cy="1463"/>
          </a:xfrm>
        </p:grpSpPr>
        <p:sp>
          <p:nvSpPr>
            <p:cNvPr id="37911" name="Text Box 22"/>
            <p:cNvSpPr txBox="1"/>
            <p:nvPr/>
          </p:nvSpPr>
          <p:spPr>
            <a:xfrm>
              <a:off x="9473" y="8999"/>
              <a:ext cx="4917" cy="1104"/>
            </a:xfrm>
            <a:prstGeom prst="rect">
              <a:avLst/>
            </a:prstGeom>
            <a:noFill/>
            <a:ln w="9525">
              <a:noFill/>
            </a:ln>
          </p:spPr>
          <p:txBody>
            <a:bodyPr wrap="square" lIns="0" rIns="0">
              <a:spAutoFit/>
            </a:bodyPr>
            <a:p>
              <a:pPr marL="296545" lvl="0" indent="-296545">
                <a:buFont typeface="+mj-ea"/>
                <a:buAutoNum type="circleNumDbPlain"/>
              </a:pPr>
              <a:r>
                <a:rPr lang="en-US" altLang="x-none" sz="2000" b="1" dirty="0">
                  <a:solidFill>
                    <a:srgbClr val="FF0000"/>
                  </a:solidFill>
                  <a:latin typeface="Times New Roman" panose="02020603050405020304" pitchFamily="2" charset="0"/>
                  <a:ea typeface="宋体" panose="02010600030101010101" pitchFamily="2" charset="-122"/>
                </a:rPr>
                <a:t>append &lt;commit record&gt; for T to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sp>
          <p:nvSpPr>
            <p:cNvPr id="37926" name="Line 37"/>
            <p:cNvSpPr/>
            <p:nvPr/>
          </p:nvSpPr>
          <p:spPr>
            <a:xfrm flipV="1">
              <a:off x="11280" y="8640"/>
              <a:ext cx="0" cy="480"/>
            </a:xfrm>
            <a:prstGeom prst="line">
              <a:avLst/>
            </a:prstGeom>
            <a:ln w="9525" cap="flat" cmpd="sng">
              <a:solidFill>
                <a:srgbClr val="FF0000"/>
              </a:solidFill>
              <a:prstDash val="dash"/>
              <a:headEnd type="none" w="med" len="med"/>
              <a:tailEnd type="triangle" w="med" len="med"/>
            </a:ln>
          </p:spPr>
        </p:sp>
      </p:grpSp>
      <p:grpSp>
        <p:nvGrpSpPr>
          <p:cNvPr id="4" name="组合 3"/>
          <p:cNvGrpSpPr/>
          <p:nvPr/>
        </p:nvGrpSpPr>
        <p:grpSpPr>
          <a:xfrm>
            <a:off x="4191000" y="2136775"/>
            <a:ext cx="4724400" cy="1980565"/>
            <a:chOff x="6600" y="3960"/>
            <a:chExt cx="7440" cy="3119"/>
          </a:xfrm>
        </p:grpSpPr>
        <p:sp>
          <p:nvSpPr>
            <p:cNvPr id="37919" name="AutoShape 30"/>
            <p:cNvSpPr/>
            <p:nvPr/>
          </p:nvSpPr>
          <p:spPr>
            <a:xfrm rot="16200000">
              <a:off x="10200" y="3239"/>
              <a:ext cx="241" cy="7441"/>
            </a:xfrm>
            <a:prstGeom prst="rightBrace">
              <a:avLst>
                <a:gd name="adj1" fmla="val 120833"/>
                <a:gd name="adj2" fmla="val 50000"/>
              </a:avLst>
            </a:prstGeom>
            <a:noFill/>
            <a:ln w="9525" cap="flat" cmpd="sng">
              <a:solidFill>
                <a:srgbClr val="FF0000"/>
              </a:solidFill>
              <a:prstDash val="solid"/>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grpSp>
          <p:nvGrpSpPr>
            <p:cNvPr id="2" name="组合 1"/>
            <p:cNvGrpSpPr/>
            <p:nvPr/>
          </p:nvGrpSpPr>
          <p:grpSpPr>
            <a:xfrm>
              <a:off x="10320" y="3960"/>
              <a:ext cx="3498" cy="2640"/>
              <a:chOff x="10320" y="3960"/>
              <a:chExt cx="3498" cy="2640"/>
            </a:xfrm>
          </p:grpSpPr>
          <p:sp>
            <p:nvSpPr>
              <p:cNvPr id="37922" name="Freeform 33"/>
              <p:cNvSpPr/>
              <p:nvPr/>
            </p:nvSpPr>
            <p:spPr>
              <a:xfrm>
                <a:off x="10320" y="3960"/>
                <a:ext cx="2270" cy="2640"/>
              </a:xfrm>
              <a:custGeom>
                <a:avLst/>
                <a:gdLst/>
                <a:ahLst/>
                <a:cxnLst>
                  <a:cxn ang="0">
                    <a:pos x="0" y="2147483647"/>
                  </a:cxn>
                  <a:cxn ang="0">
                    <a:pos x="846772500" y="967740000"/>
                  </a:cxn>
                  <a:cxn ang="0">
                    <a:pos x="2147483647" y="725805000"/>
                  </a:cxn>
                  <a:cxn ang="0">
                    <a:pos x="2147483647" y="0"/>
                  </a:cxn>
                </a:cxnLst>
                <a:pathLst>
                  <a:path w="1872" h="1056">
                    <a:moveTo>
                      <a:pt x="0" y="1056"/>
                    </a:moveTo>
                    <a:cubicBezTo>
                      <a:pt x="28" y="784"/>
                      <a:pt x="56" y="512"/>
                      <a:pt x="336" y="384"/>
                    </a:cubicBezTo>
                    <a:cubicBezTo>
                      <a:pt x="616" y="256"/>
                      <a:pt x="1488" y="352"/>
                      <a:pt x="1680" y="288"/>
                    </a:cubicBezTo>
                    <a:cubicBezTo>
                      <a:pt x="1872" y="224"/>
                      <a:pt x="1528" y="40"/>
                      <a:pt x="1488" y="0"/>
                    </a:cubicBezTo>
                  </a:path>
                </a:pathLst>
              </a:custGeom>
              <a:noFill/>
              <a:ln w="9525" cap="flat" cmpd="sng">
                <a:solidFill>
                  <a:srgbClr val="CC0000"/>
                </a:solidFill>
                <a:prstDash val="dash"/>
                <a:bevel/>
                <a:headEnd type="none" w="med" len="med"/>
                <a:tailEnd type="arrow" w="lg" len="lg"/>
              </a:ln>
            </p:spPr>
            <p:txBody>
              <a:bodyPr/>
              <a:p>
                <a:endParaRPr lang="zh-CN" altLang="en-US"/>
              </a:p>
            </p:txBody>
          </p:sp>
          <p:sp>
            <p:nvSpPr>
              <p:cNvPr id="37927" name="Text Box 38"/>
              <p:cNvSpPr txBox="1"/>
              <p:nvPr/>
            </p:nvSpPr>
            <p:spPr>
              <a:xfrm>
                <a:off x="10398" y="5179"/>
                <a:ext cx="3420" cy="624"/>
              </a:xfrm>
              <a:prstGeom prst="rect">
                <a:avLst/>
              </a:prstGeom>
              <a:noFill/>
              <a:ln w="9525">
                <a:noFill/>
              </a:ln>
            </p:spPr>
            <p:txBody>
              <a:bodyPr wrap="none">
                <a:spAutoFit/>
              </a:bodyPr>
              <a:p>
                <a:pPr marL="314960" lvl="0" indent="-314960">
                  <a:buFont typeface="+mj-ea"/>
                  <a:buAutoNum type="circleNumDbPlain" startAt="2"/>
                </a:pPr>
                <a:r>
                  <a:rPr lang="en-US" altLang="x-none" sz="2000" b="1" dirty="0">
                    <a:solidFill>
                      <a:srgbClr val="FF0000"/>
                    </a:solidFill>
                    <a:latin typeface="Times New Roman" panose="02020603050405020304" pitchFamily="2" charset="0"/>
                    <a:ea typeface="宋体" panose="02010600030101010101" pitchFamily="2" charset="-122"/>
                  </a:rPr>
                  <a:t>force log buffer</a:t>
                </a:r>
                <a:endParaRPr lang="en-US" altLang="x-none" sz="2000" b="1" dirty="0">
                  <a:solidFill>
                    <a:srgbClr val="FF0000"/>
                  </a:solidFill>
                  <a:latin typeface="Times New Roman" panose="02020603050405020304" pitchFamily="2" charset="0"/>
                  <a:ea typeface="宋体" panose="02010600030101010101" pitchFamily="2" charset="-122"/>
                </a:endParaRPr>
              </a:p>
            </p:txBody>
          </p:sp>
        </p:grpSp>
      </p:grpSp>
      <p:sp>
        <p:nvSpPr>
          <p:cNvPr id="37928" name="Text Box 39"/>
          <p:cNvSpPr txBox="1"/>
          <p:nvPr/>
        </p:nvSpPr>
        <p:spPr>
          <a:xfrm>
            <a:off x="2057400" y="2974975"/>
            <a:ext cx="184150" cy="396875"/>
          </a:xfrm>
          <a:prstGeom prst="rect">
            <a:avLst/>
          </a:prstGeom>
          <a:noFill/>
          <a:ln w="9525">
            <a:noFill/>
          </a:ln>
        </p:spPr>
        <p:txBody>
          <a:bodyPr wrap="none">
            <a:spAutoFit/>
          </a:bodyPr>
          <a:p>
            <a:pPr lvl="0"/>
            <a:endParaRPr lang="zh-CN" altLang="en-US" sz="2000" dirty="0">
              <a:latin typeface="Times New Roman" panose="02020603050405020304" pitchFamily="2" charset="0"/>
              <a:ea typeface="宋体" panose="02010600030101010101" pitchFamily="2" charset="-122"/>
            </a:endParaRPr>
          </a:p>
        </p:txBody>
      </p:sp>
      <p:sp>
        <p:nvSpPr>
          <p:cNvPr id="37930" name="Text Box 43"/>
          <p:cNvSpPr txBox="1"/>
          <p:nvPr/>
        </p:nvSpPr>
        <p:spPr>
          <a:xfrm>
            <a:off x="3870325" y="5351463"/>
            <a:ext cx="665163"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LSN</a:t>
            </a:r>
            <a:endParaRPr lang="en-US" altLang="x-none" sz="2000" dirty="0">
              <a:latin typeface="Times New Roman" panose="02020603050405020304" pitchFamily="2" charset="0"/>
              <a:ea typeface="宋体" panose="02010600030101010101" pitchFamily="2" charset="-122"/>
            </a:endParaRPr>
          </a:p>
        </p:txBody>
      </p:sp>
      <p:sp>
        <p:nvSpPr>
          <p:cNvPr id="37931" name="Line 44"/>
          <p:cNvSpPr/>
          <p:nvPr/>
        </p:nvSpPr>
        <p:spPr>
          <a:xfrm flipH="1" flipV="1">
            <a:off x="2590800" y="4194175"/>
            <a:ext cx="1371600" cy="1143000"/>
          </a:xfrm>
          <a:prstGeom prst="line">
            <a:avLst/>
          </a:prstGeom>
          <a:ln w="9525" cap="flat" cmpd="sng">
            <a:solidFill>
              <a:schemeClr val="tx1"/>
            </a:solidFill>
            <a:prstDash val="dash"/>
            <a:headEnd type="none" w="med" len="med"/>
            <a:tailEnd type="triangle" w="med" len="med"/>
          </a:ln>
        </p:spPr>
      </p:sp>
      <p:sp>
        <p:nvSpPr>
          <p:cNvPr id="37932" name="Line 45"/>
          <p:cNvSpPr/>
          <p:nvPr/>
        </p:nvSpPr>
        <p:spPr>
          <a:xfrm flipV="1">
            <a:off x="4267200" y="4651375"/>
            <a:ext cx="152400" cy="685800"/>
          </a:xfrm>
          <a:prstGeom prst="line">
            <a:avLst/>
          </a:prstGeom>
          <a:ln w="9525" cap="flat" cmpd="sng">
            <a:solidFill>
              <a:schemeClr val="tx1"/>
            </a:solidFill>
            <a:prstDash val="dash"/>
            <a:headEnd type="none" w="med" len="med"/>
            <a:tailEnd type="triangle" w="med" len="med"/>
          </a:ln>
        </p:spPr>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nvSpPr>
        <p:spPr>
          <a:xfrm>
            <a:off x="7233285" y="6563360"/>
            <a:ext cx="1905000" cy="29337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7891" name="Rectangle 2"/>
          <p:cNvSpPr>
            <a:spLocks noGrp="1"/>
          </p:cNvSpPr>
          <p:nvPr>
            <p:ph type="title"/>
          </p:nvPr>
        </p:nvSpPr>
        <p:spPr>
          <a:xfrm>
            <a:off x="457200" y="78105"/>
            <a:ext cx="8229600" cy="762000"/>
          </a:xfrm>
        </p:spPr>
        <p:txBody>
          <a:bodyPr vert="horz" wrap="square" anchor="ctr"/>
          <a:p>
            <a:pPr lvl="0"/>
            <a:r>
              <a:rPr lang="en-US" altLang="zh-CN" sz="3200" b="1">
                <a:solidFill>
                  <a:srgbClr val="CC0000"/>
                </a:solidFill>
                <a:latin typeface="Arial" panose="020B0604020202020204" pitchFamily="34" charset="0"/>
                <a:ea typeface="宋体" panose="02010600030101010101" pitchFamily="2" charset="-122"/>
              </a:rPr>
              <a:t>No Force Policy for Commit Processing</a:t>
            </a:r>
            <a:endParaRPr lang="en-US" altLang="zh-CN" sz="3200" b="1">
              <a:solidFill>
                <a:srgbClr val="CC0000"/>
              </a:solidFill>
              <a:latin typeface="Arial" panose="020B0604020202020204" pitchFamily="34" charset="0"/>
              <a:ea typeface="宋体" panose="02010600030101010101" pitchFamily="2" charset="-122"/>
            </a:endParaRPr>
          </a:p>
        </p:txBody>
      </p:sp>
      <p:sp>
        <p:nvSpPr>
          <p:cNvPr id="37892" name="Rectangle 3"/>
          <p:cNvSpPr/>
          <p:nvPr/>
        </p:nvSpPr>
        <p:spPr>
          <a:xfrm>
            <a:off x="4191635" y="4194175"/>
            <a:ext cx="472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endParaRPr lang="zh-CN" altLang="en-US" sz="2000" dirty="0">
              <a:latin typeface="Times New Roman" panose="02020603050405020304" pitchFamily="2" charset="0"/>
              <a:ea typeface="宋体" panose="02010600030101010101" pitchFamily="2" charset="-122"/>
            </a:endParaRPr>
          </a:p>
          <a:p>
            <a:pPr lvl="0" algn="ctr"/>
            <a:endParaRPr lang="zh-CN" altLang="en-US" dirty="0">
              <a:latin typeface="Times New Roman" panose="02020603050405020304" pitchFamily="2" charset="0"/>
              <a:ea typeface="宋体" panose="02010600030101010101" pitchFamily="2" charset="-122"/>
            </a:endParaRPr>
          </a:p>
        </p:txBody>
      </p:sp>
      <p:sp>
        <p:nvSpPr>
          <p:cNvPr id="37893" name="Rectangle 4"/>
          <p:cNvSpPr/>
          <p:nvPr/>
        </p:nvSpPr>
        <p:spPr>
          <a:xfrm>
            <a:off x="1905000" y="1755775"/>
            <a:ext cx="914400" cy="838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s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old</a:t>
            </a:r>
            <a:endParaRPr lang="en-US" altLang="x-none" sz="2000" baseline="-25000" dirty="0">
              <a:latin typeface="Times New Roman" panose="02020603050405020304" pitchFamily="2" charset="0"/>
              <a:ea typeface="宋体" panose="02010600030101010101" pitchFamily="2" charset="-122"/>
            </a:endParaRPr>
          </a:p>
        </p:txBody>
      </p:sp>
      <p:sp>
        <p:nvSpPr>
          <p:cNvPr id="37894" name="Line 5"/>
          <p:cNvSpPr/>
          <p:nvPr/>
        </p:nvSpPr>
        <p:spPr>
          <a:xfrm>
            <a:off x="1676400" y="3660775"/>
            <a:ext cx="0" cy="2057400"/>
          </a:xfrm>
          <a:prstGeom prst="line">
            <a:avLst/>
          </a:prstGeom>
          <a:ln w="9525" cap="flat" cmpd="sng">
            <a:solidFill>
              <a:schemeClr val="tx1"/>
            </a:solidFill>
            <a:prstDash val="solid"/>
            <a:headEnd type="none" w="med" len="med"/>
            <a:tailEnd type="none" w="med" len="med"/>
          </a:ln>
        </p:spPr>
      </p:sp>
      <p:sp>
        <p:nvSpPr>
          <p:cNvPr id="37895" name="Line 6"/>
          <p:cNvSpPr/>
          <p:nvPr/>
        </p:nvSpPr>
        <p:spPr>
          <a:xfrm>
            <a:off x="3581400" y="3660775"/>
            <a:ext cx="0" cy="2057400"/>
          </a:xfrm>
          <a:prstGeom prst="line">
            <a:avLst/>
          </a:prstGeom>
          <a:ln w="9525" cap="flat" cmpd="sng">
            <a:solidFill>
              <a:schemeClr val="tx1"/>
            </a:solidFill>
            <a:prstDash val="solid"/>
            <a:headEnd type="none" w="med" len="med"/>
            <a:tailEnd type="none" w="med" len="med"/>
          </a:ln>
        </p:spPr>
      </p:sp>
      <p:sp>
        <p:nvSpPr>
          <p:cNvPr id="37896" name="Line 7"/>
          <p:cNvSpPr/>
          <p:nvPr/>
        </p:nvSpPr>
        <p:spPr>
          <a:xfrm flipH="1">
            <a:off x="1676400" y="3660775"/>
            <a:ext cx="1905000" cy="0"/>
          </a:xfrm>
          <a:prstGeom prst="line">
            <a:avLst/>
          </a:prstGeom>
          <a:ln w="9525" cap="flat" cmpd="sng">
            <a:solidFill>
              <a:schemeClr val="tx1"/>
            </a:solidFill>
            <a:prstDash val="solid"/>
            <a:headEnd type="none" w="med" len="med"/>
            <a:tailEnd type="none" w="med" len="med"/>
          </a:ln>
        </p:spPr>
      </p:sp>
      <p:sp>
        <p:nvSpPr>
          <p:cNvPr id="37897" name="Line 8"/>
          <p:cNvSpPr/>
          <p:nvPr/>
        </p:nvSpPr>
        <p:spPr>
          <a:xfrm flipH="1">
            <a:off x="1676400" y="5718175"/>
            <a:ext cx="1905000" cy="0"/>
          </a:xfrm>
          <a:prstGeom prst="line">
            <a:avLst/>
          </a:prstGeom>
          <a:ln w="9525" cap="flat" cmpd="sng">
            <a:solidFill>
              <a:schemeClr val="tx1"/>
            </a:solidFill>
            <a:prstDash val="solid"/>
            <a:headEnd type="none" w="med" len="med"/>
            <a:tailEnd type="none" w="med" len="med"/>
          </a:ln>
        </p:spPr>
      </p:sp>
      <p:sp>
        <p:nvSpPr>
          <p:cNvPr id="37898" name="Text Box 9"/>
          <p:cNvSpPr txBox="1"/>
          <p:nvPr/>
        </p:nvSpPr>
        <p:spPr>
          <a:xfrm>
            <a:off x="2209800" y="5184775"/>
            <a:ext cx="789940"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cache</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899" name="Rectangle 10"/>
          <p:cNvSpPr/>
          <p:nvPr/>
        </p:nvSpPr>
        <p:spPr>
          <a:xfrm>
            <a:off x="1828800" y="381317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zh-CN" altLang="en-US" sz="2000" dirty="0">
                <a:latin typeface="Times New Roman" panose="02020603050405020304" pitchFamily="2" charset="0"/>
                <a:ea typeface="宋体" panose="02010600030101010101" pitchFamily="2" charset="-122"/>
              </a:rPr>
              <a:t>        </a:t>
            </a:r>
            <a:r>
              <a:rPr lang="en-US" altLang="x-none" sz="2000" dirty="0">
                <a:latin typeface="Times New Roman" panose="02020603050405020304" pitchFamily="2" charset="0"/>
                <a:ea typeface="宋体" panose="02010600030101010101" pitchFamily="2" charset="-122"/>
              </a:rPr>
              <a:t>j   </a:t>
            </a:r>
            <a:endParaRPr lang="en-US" altLang="x-none" sz="2000" dirty="0">
              <a:latin typeface="Times New Roman" panose="02020603050405020304" pitchFamily="2" charset="0"/>
              <a:ea typeface="宋体" panose="02010600030101010101" pitchFamily="2" charset="-122"/>
            </a:endParaRPr>
          </a:p>
          <a:p>
            <a:pPr lvl="0" algn="ctr"/>
            <a:r>
              <a:rPr lang="en-US" altLang="x-none" sz="2000" dirty="0">
                <a:latin typeface="Times New Roman" panose="02020603050405020304" pitchFamily="2" charset="0"/>
                <a:ea typeface="宋体" panose="02010600030101010101" pitchFamily="2" charset="-122"/>
              </a:rPr>
              <a:t>x</a:t>
            </a:r>
            <a:r>
              <a:rPr lang="en-US" altLang="x-none" sz="2000" baseline="-25000" dirty="0">
                <a:latin typeface="Times New Roman" panose="02020603050405020304" pitchFamily="2" charset="0"/>
                <a:ea typeface="宋体" panose="02010600030101010101" pitchFamily="2" charset="-122"/>
              </a:rPr>
              <a:t>new</a:t>
            </a:r>
            <a:endParaRPr lang="en-US" altLang="x-none" sz="2000" baseline="-25000" dirty="0">
              <a:latin typeface="Times New Roman" panose="02020603050405020304" pitchFamily="2" charset="0"/>
              <a:ea typeface="宋体" panose="02010600030101010101" pitchFamily="2" charset="-122"/>
            </a:endParaRPr>
          </a:p>
        </p:txBody>
      </p:sp>
      <p:sp>
        <p:nvSpPr>
          <p:cNvPr id="37900" name="Line 11"/>
          <p:cNvSpPr/>
          <p:nvPr/>
        </p:nvSpPr>
        <p:spPr>
          <a:xfrm>
            <a:off x="1143000" y="841375"/>
            <a:ext cx="0" cy="2057400"/>
          </a:xfrm>
          <a:prstGeom prst="line">
            <a:avLst/>
          </a:prstGeom>
          <a:ln w="9525" cap="flat" cmpd="sng">
            <a:solidFill>
              <a:schemeClr val="tx1"/>
            </a:solidFill>
            <a:prstDash val="solid"/>
            <a:headEnd type="none" w="med" len="med"/>
            <a:tailEnd type="none" w="med" len="med"/>
          </a:ln>
        </p:spPr>
      </p:sp>
      <p:sp>
        <p:nvSpPr>
          <p:cNvPr id="37901" name="Line 12"/>
          <p:cNvSpPr/>
          <p:nvPr/>
        </p:nvSpPr>
        <p:spPr>
          <a:xfrm>
            <a:off x="3581400" y="841375"/>
            <a:ext cx="0" cy="2057400"/>
          </a:xfrm>
          <a:prstGeom prst="line">
            <a:avLst/>
          </a:prstGeom>
          <a:ln w="9525" cap="flat" cmpd="sng">
            <a:solidFill>
              <a:schemeClr val="tx1"/>
            </a:solidFill>
            <a:prstDash val="solid"/>
            <a:headEnd type="none" w="med" len="med"/>
            <a:tailEnd type="none" w="med" len="med"/>
          </a:ln>
        </p:spPr>
      </p:sp>
      <p:sp>
        <p:nvSpPr>
          <p:cNvPr id="37902" name="Line 13"/>
          <p:cNvSpPr/>
          <p:nvPr/>
        </p:nvSpPr>
        <p:spPr>
          <a:xfrm>
            <a:off x="1143000" y="841375"/>
            <a:ext cx="2438400" cy="0"/>
          </a:xfrm>
          <a:prstGeom prst="line">
            <a:avLst/>
          </a:prstGeom>
          <a:ln w="9525" cap="flat" cmpd="sng">
            <a:solidFill>
              <a:schemeClr val="tx1"/>
            </a:solidFill>
            <a:prstDash val="solid"/>
            <a:headEnd type="none" w="med" len="med"/>
            <a:tailEnd type="none" w="med" len="med"/>
          </a:ln>
        </p:spPr>
      </p:sp>
      <p:sp>
        <p:nvSpPr>
          <p:cNvPr id="37903" name="Line 14"/>
          <p:cNvSpPr/>
          <p:nvPr/>
        </p:nvSpPr>
        <p:spPr>
          <a:xfrm flipH="1">
            <a:off x="1143000" y="2898775"/>
            <a:ext cx="2438400" cy="0"/>
          </a:xfrm>
          <a:prstGeom prst="line">
            <a:avLst/>
          </a:prstGeom>
          <a:ln w="9525" cap="flat" cmpd="sng">
            <a:solidFill>
              <a:schemeClr val="tx1"/>
            </a:solidFill>
            <a:prstDash val="solid"/>
            <a:headEnd type="none" w="med" len="med"/>
            <a:tailEnd type="none" w="med" len="med"/>
          </a:ln>
        </p:spPr>
      </p:sp>
      <p:sp>
        <p:nvSpPr>
          <p:cNvPr id="37904" name="Text Box 15"/>
          <p:cNvSpPr txBox="1"/>
          <p:nvPr/>
        </p:nvSpPr>
        <p:spPr>
          <a:xfrm>
            <a:off x="2286000" y="1146175"/>
            <a:ext cx="1057275"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database</a:t>
            </a:r>
            <a:endParaRPr lang="en-US" altLang="x-none" sz="2000" dirty="0">
              <a:latin typeface="Times New Roman" panose="02020603050405020304" pitchFamily="2" charset="0"/>
              <a:ea typeface="宋体" panose="02010600030101010101" pitchFamily="2" charset="-122"/>
            </a:endParaRPr>
          </a:p>
        </p:txBody>
      </p:sp>
      <p:sp>
        <p:nvSpPr>
          <p:cNvPr id="37905" name="Line 16"/>
          <p:cNvSpPr/>
          <p:nvPr/>
        </p:nvSpPr>
        <p:spPr>
          <a:xfrm>
            <a:off x="457200" y="3355975"/>
            <a:ext cx="7772400" cy="0"/>
          </a:xfrm>
          <a:prstGeom prst="line">
            <a:avLst/>
          </a:prstGeom>
          <a:ln w="9525" cap="flat" cmpd="sng">
            <a:solidFill>
              <a:schemeClr val="tx1"/>
            </a:solidFill>
            <a:prstDash val="dash"/>
            <a:headEnd type="none" w="med" len="med"/>
            <a:tailEnd type="none" w="med" len="med"/>
          </a:ln>
        </p:spPr>
      </p:sp>
      <p:sp>
        <p:nvSpPr>
          <p:cNvPr id="37909" name="Text Box 20"/>
          <p:cNvSpPr txBox="1"/>
          <p:nvPr/>
        </p:nvSpPr>
        <p:spPr>
          <a:xfrm>
            <a:off x="4191000" y="4194810"/>
            <a:ext cx="4343400" cy="398780"/>
          </a:xfrm>
          <a:prstGeom prst="rect">
            <a:avLst/>
          </a:prstGeom>
          <a:noFill/>
          <a:ln w="9525">
            <a:noFill/>
          </a:ln>
        </p:spPr>
        <p:txBody>
          <a:bodyPr>
            <a:spAutoFit/>
          </a:bodyPr>
          <a:p>
            <a:pPr lvl="0"/>
            <a:r>
              <a:rPr lang="en-US" altLang="x-none" sz="2000" dirty="0">
                <a:latin typeface="Times New Roman" panose="02020603050405020304" pitchFamily="2" charset="0"/>
                <a:ea typeface="宋体" panose="02010600030101010101" pitchFamily="2" charset="-122"/>
              </a:rPr>
              <a:t>m                  </a:t>
            </a:r>
            <a:r>
              <a:rPr lang="en-US" altLang="x-none" sz="2000" baseline="-25000" dirty="0">
                <a:latin typeface="Times New Roman" panose="02020603050405020304" pitchFamily="2" charset="0"/>
                <a:ea typeface="宋体" panose="02010600030101010101" pitchFamily="2" charset="-122"/>
              </a:rPr>
              <a:t>  </a:t>
            </a:r>
            <a:endParaRPr lang="en-US" altLang="x-none" dirty="0">
              <a:latin typeface="Times New Roman" panose="02020603050405020304" pitchFamily="2" charset="0"/>
              <a:ea typeface="宋体" panose="02010600030101010101" pitchFamily="2" charset="-122"/>
            </a:endParaRPr>
          </a:p>
        </p:txBody>
      </p:sp>
      <p:sp>
        <p:nvSpPr>
          <p:cNvPr id="37912" name="Line 23"/>
          <p:cNvSpPr/>
          <p:nvPr/>
        </p:nvSpPr>
        <p:spPr>
          <a:xfrm>
            <a:off x="4724400" y="4194175"/>
            <a:ext cx="0" cy="914400"/>
          </a:xfrm>
          <a:prstGeom prst="line">
            <a:avLst/>
          </a:prstGeom>
          <a:ln w="9525" cap="flat" cmpd="sng">
            <a:solidFill>
              <a:schemeClr val="tx1"/>
            </a:solidFill>
            <a:prstDash val="solid"/>
            <a:headEnd type="none" w="med" len="med"/>
            <a:tailEnd type="none" w="med" len="med"/>
          </a:ln>
        </p:spPr>
      </p:sp>
      <p:sp>
        <p:nvSpPr>
          <p:cNvPr id="37913" name="Line 24"/>
          <p:cNvSpPr/>
          <p:nvPr/>
        </p:nvSpPr>
        <p:spPr>
          <a:xfrm>
            <a:off x="5181600" y="4194175"/>
            <a:ext cx="0" cy="914400"/>
          </a:xfrm>
          <a:prstGeom prst="line">
            <a:avLst/>
          </a:prstGeom>
          <a:ln w="9525" cap="flat" cmpd="sng">
            <a:solidFill>
              <a:schemeClr val="tx1"/>
            </a:solidFill>
            <a:prstDash val="solid"/>
            <a:headEnd type="none" w="med" len="med"/>
            <a:tailEnd type="none" w="med" len="med"/>
          </a:ln>
        </p:spPr>
      </p:sp>
      <p:sp>
        <p:nvSpPr>
          <p:cNvPr id="37914" name="Line 25"/>
          <p:cNvSpPr/>
          <p:nvPr/>
        </p:nvSpPr>
        <p:spPr>
          <a:xfrm>
            <a:off x="5638800" y="4194175"/>
            <a:ext cx="0" cy="914400"/>
          </a:xfrm>
          <a:prstGeom prst="line">
            <a:avLst/>
          </a:prstGeom>
          <a:ln w="9525" cap="flat" cmpd="sng">
            <a:solidFill>
              <a:schemeClr val="tx1"/>
            </a:solidFill>
            <a:prstDash val="solid"/>
            <a:headEnd type="none" w="med" len="med"/>
            <a:tailEnd type="none" w="med" len="med"/>
          </a:ln>
        </p:spPr>
      </p:sp>
      <p:sp>
        <p:nvSpPr>
          <p:cNvPr id="37918" name="Text Box 29"/>
          <p:cNvSpPr txBox="1"/>
          <p:nvPr/>
        </p:nvSpPr>
        <p:spPr>
          <a:xfrm>
            <a:off x="7620000" y="4493895"/>
            <a:ext cx="1247775" cy="396240"/>
          </a:xfrm>
          <a:prstGeom prst="rect">
            <a:avLst/>
          </a:prstGeom>
          <a:noFill/>
          <a:ln w="9525">
            <a:noFill/>
          </a:ln>
        </p:spPr>
        <p:txBody>
          <a:bodyPr wrap="none">
            <a:spAutoFit/>
          </a:bodyPr>
          <a:p>
            <a:pPr lvl="0"/>
            <a:r>
              <a:rPr lang="en-US" altLang="x-none" sz="2000" b="1" dirty="0">
                <a:solidFill>
                  <a:srgbClr val="000099"/>
                </a:solidFill>
                <a:latin typeface="Times New Roman" panose="02020603050405020304" pitchFamily="2" charset="0"/>
                <a:ea typeface="宋体" panose="02010600030101010101" pitchFamily="2" charset="-122"/>
              </a:rPr>
              <a:t>log buffer</a:t>
            </a:r>
            <a:endParaRPr lang="en-US" altLang="x-none" sz="2000" b="1" dirty="0">
              <a:solidFill>
                <a:srgbClr val="000099"/>
              </a:solidFill>
              <a:latin typeface="Times New Roman" panose="02020603050405020304" pitchFamily="2" charset="0"/>
              <a:ea typeface="宋体" panose="02010600030101010101" pitchFamily="2" charset="-122"/>
            </a:endParaRPr>
          </a:p>
        </p:txBody>
      </p:sp>
      <p:sp>
        <p:nvSpPr>
          <p:cNvPr id="37924" name="Line 35"/>
          <p:cNvSpPr/>
          <p:nvPr/>
        </p:nvSpPr>
        <p:spPr>
          <a:xfrm flipV="1">
            <a:off x="2286000" y="2593975"/>
            <a:ext cx="76200" cy="1219200"/>
          </a:xfrm>
          <a:prstGeom prst="line">
            <a:avLst/>
          </a:prstGeom>
          <a:ln w="9525" cap="flat" cmpd="sng">
            <a:solidFill>
              <a:schemeClr val="tx1"/>
            </a:solidFill>
            <a:prstDash val="dash"/>
            <a:headEnd type="none" w="med" len="med"/>
            <a:tailEnd type="triangle" w="med" len="med"/>
          </a:ln>
        </p:spPr>
      </p:sp>
      <p:sp>
        <p:nvSpPr>
          <p:cNvPr id="37928" name="Text Box 39"/>
          <p:cNvSpPr txBox="1"/>
          <p:nvPr/>
        </p:nvSpPr>
        <p:spPr>
          <a:xfrm>
            <a:off x="2057400" y="2974975"/>
            <a:ext cx="184150" cy="396875"/>
          </a:xfrm>
          <a:prstGeom prst="rect">
            <a:avLst/>
          </a:prstGeom>
          <a:noFill/>
          <a:ln w="9525">
            <a:noFill/>
          </a:ln>
        </p:spPr>
        <p:txBody>
          <a:bodyPr wrap="none">
            <a:spAutoFit/>
          </a:bodyPr>
          <a:p>
            <a:pPr lvl="0"/>
            <a:endParaRPr lang="zh-CN" altLang="en-US" sz="2000" dirty="0">
              <a:latin typeface="Times New Roman" panose="02020603050405020304" pitchFamily="2" charset="0"/>
              <a:ea typeface="宋体" panose="02010600030101010101" pitchFamily="2" charset="-122"/>
            </a:endParaRPr>
          </a:p>
        </p:txBody>
      </p:sp>
      <p:sp>
        <p:nvSpPr>
          <p:cNvPr id="37930" name="Text Box 43"/>
          <p:cNvSpPr txBox="1"/>
          <p:nvPr/>
        </p:nvSpPr>
        <p:spPr>
          <a:xfrm>
            <a:off x="3870325" y="5351463"/>
            <a:ext cx="665163" cy="396875"/>
          </a:xfrm>
          <a:prstGeom prst="rect">
            <a:avLst/>
          </a:prstGeom>
          <a:noFill/>
          <a:ln w="9525">
            <a:noFill/>
          </a:ln>
        </p:spPr>
        <p:txBody>
          <a:bodyPr wrap="none">
            <a:spAutoFit/>
          </a:bodyPr>
          <a:p>
            <a:pPr lvl="0"/>
            <a:r>
              <a:rPr lang="en-US" altLang="x-none" sz="2000" dirty="0">
                <a:latin typeface="Times New Roman" panose="02020603050405020304" pitchFamily="2" charset="0"/>
                <a:ea typeface="宋体" panose="02010600030101010101" pitchFamily="2" charset="-122"/>
              </a:rPr>
              <a:t>LSN</a:t>
            </a:r>
            <a:endParaRPr lang="en-US" altLang="x-none" sz="2000" dirty="0">
              <a:latin typeface="Times New Roman" panose="02020603050405020304" pitchFamily="2" charset="0"/>
              <a:ea typeface="宋体" panose="02010600030101010101" pitchFamily="2" charset="-122"/>
            </a:endParaRPr>
          </a:p>
        </p:txBody>
      </p:sp>
      <p:sp>
        <p:nvSpPr>
          <p:cNvPr id="37931" name="Line 44"/>
          <p:cNvSpPr/>
          <p:nvPr/>
        </p:nvSpPr>
        <p:spPr>
          <a:xfrm flipH="1" flipV="1">
            <a:off x="2590800" y="4194175"/>
            <a:ext cx="1371600" cy="1143000"/>
          </a:xfrm>
          <a:prstGeom prst="line">
            <a:avLst/>
          </a:prstGeom>
          <a:ln w="9525" cap="flat" cmpd="sng">
            <a:solidFill>
              <a:schemeClr val="tx1"/>
            </a:solidFill>
            <a:prstDash val="dash"/>
            <a:headEnd type="none" w="med" len="med"/>
            <a:tailEnd type="triangle" w="med" len="med"/>
          </a:ln>
        </p:spPr>
      </p:sp>
      <p:sp>
        <p:nvSpPr>
          <p:cNvPr id="37932" name="Line 45"/>
          <p:cNvSpPr/>
          <p:nvPr/>
        </p:nvSpPr>
        <p:spPr>
          <a:xfrm flipV="1">
            <a:off x="4267200" y="4651375"/>
            <a:ext cx="152400" cy="685800"/>
          </a:xfrm>
          <a:prstGeom prst="line">
            <a:avLst/>
          </a:prstGeom>
          <a:ln w="9525" cap="flat" cmpd="sng">
            <a:solidFill>
              <a:schemeClr val="tx1"/>
            </a:solidFill>
            <a:prstDash val="dash"/>
            <a:headEnd type="none" w="med" len="med"/>
            <a:tailEnd type="triangle" w="med" len="med"/>
          </a:ln>
        </p:spPr>
      </p:sp>
      <p:graphicFrame>
        <p:nvGraphicFramePr>
          <p:cNvPr id="5" name="表格 4"/>
          <p:cNvGraphicFramePr/>
          <p:nvPr/>
        </p:nvGraphicFramePr>
        <p:xfrm>
          <a:off x="4126865" y="1047115"/>
          <a:ext cx="4540250" cy="1371600"/>
        </p:xfrm>
        <a:graphic>
          <a:graphicData uri="http://schemas.openxmlformats.org/drawingml/2006/table">
            <a:tbl>
              <a:tblPr firstRow="1" bandRow="1">
                <a:tableStyleId>{5C22544A-7EE6-4342-B048-85BDC9FD1C3A}</a:tableStyleId>
              </a:tblPr>
              <a:tblGrid>
                <a:gridCol w="744855"/>
                <a:gridCol w="486410"/>
                <a:gridCol w="1146810"/>
                <a:gridCol w="827405"/>
                <a:gridCol w="535305"/>
                <a:gridCol w="799465"/>
              </a:tblGrid>
              <a:tr h="457200">
                <a:tc>
                  <a:txBody>
                    <a:bodyPr/>
                    <a:p>
                      <a:pPr algn="ctr">
                        <a:buNone/>
                      </a:pPr>
                      <a:endParaRPr lang="zh-CN" altLang="en-US">
                        <a:solidFill>
                          <a:schemeClr val="tx1"/>
                        </a:solidFill>
                      </a:endParaRPr>
                    </a:p>
                  </a:txBody>
                  <a:tcPr>
                    <a:lnL w="12700">
                      <a:solidFill>
                        <a:schemeClr val="tx1"/>
                      </a:solidFill>
                      <a:prstDash val="solid"/>
                    </a:lnL>
                    <a:lnR>
                      <a:noFill/>
                    </a:lnR>
                    <a:lnT w="12700">
                      <a:solidFill>
                        <a:schemeClr val="tx1"/>
                      </a:solidFill>
                      <a:prstDash val="solid"/>
                    </a:lnT>
                    <a:lnB>
                      <a:noFill/>
                    </a:lnB>
                    <a:lnTlToBr>
                      <a:noFill/>
                    </a:lnTlToBr>
                    <a:lnBlToTr>
                      <a:noFill/>
                    </a:lnBlToTr>
                    <a:noFill/>
                  </a:tcPr>
                </a:tc>
                <a:tc>
                  <a:txBody>
                    <a:bodyPr/>
                    <a:p>
                      <a:pPr algn="ctr">
                        <a:buNone/>
                      </a:pPr>
                      <a:endParaRPr lang="zh-CN" altLang="en-US">
                        <a:solidFill>
                          <a:schemeClr val="tx1"/>
                        </a:solidFill>
                      </a:endParaRPr>
                    </a:p>
                  </a:txBody>
                  <a:tcPr>
                    <a:lnL>
                      <a:noFill/>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l">
                        <a:buNone/>
                      </a:pPr>
                      <a:r>
                        <a:rPr lang="en-US" altLang="zh-CN" sz="2000" b="0">
                          <a:solidFill>
                            <a:schemeClr val="tx1"/>
                          </a:solidFill>
                          <a:latin typeface="Arial" panose="020B0604020202020204" pitchFamily="34" charset="0"/>
                          <a:cs typeface="Arial" panose="020B0604020202020204" pitchFamily="34" charset="0"/>
                        </a:rPr>
                        <a:t>j</a:t>
                      </a:r>
                      <a:endParaRPr lang="en-US" altLang="zh-CN" sz="2000" b="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ctr">
                        <a:buNone/>
                      </a:pPr>
                      <a:endParaRPr lang="zh-CN" altLang="en-US" b="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l">
                        <a:buNone/>
                      </a:pPr>
                      <a:r>
                        <a:rPr lang="en-US" altLang="zh-CN" sz="2000" b="0">
                          <a:solidFill>
                            <a:schemeClr val="tx1"/>
                          </a:solidFill>
                          <a:latin typeface="Arial" panose="020B0604020202020204" pitchFamily="34" charset="0"/>
                          <a:cs typeface="Arial" panose="020B0604020202020204" pitchFamily="34" charset="0"/>
                        </a:rPr>
                        <a:t>k</a:t>
                      </a:r>
                      <a:endParaRPr lang="en-US" altLang="zh-CN" sz="2000" b="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w="12700">
                      <a:solidFill>
                        <a:schemeClr val="tx1"/>
                      </a:solidFill>
                      <a:prstDash val="solid"/>
                    </a:lnT>
                    <a:lnB>
                      <a:noFill/>
                    </a:lnB>
                    <a:lnTlToBr>
                      <a:noFill/>
                    </a:lnTlToBr>
                    <a:lnBlToTr>
                      <a:noFill/>
                    </a:lnBlToTr>
                    <a:noFill/>
                  </a:tcPr>
                </a:tc>
                <a:tc>
                  <a:txBody>
                    <a:bodyPr/>
                    <a:p>
                      <a:pPr algn="ctr">
                        <a:buNone/>
                      </a:pPr>
                      <a:endParaRPr lang="zh-CN" altLang="en-US">
                        <a:solidFill>
                          <a:schemeClr val="tx1"/>
                        </a:solidFill>
                      </a:endParaRPr>
                    </a:p>
                  </a:txBody>
                  <a:tcPr>
                    <a:lnL w="12700">
                      <a:solidFill>
                        <a:schemeClr val="tx1"/>
                      </a:solidFill>
                      <a:prstDash val="solid"/>
                    </a:lnL>
                    <a:lnR>
                      <a:noFill/>
                    </a:lnR>
                    <a:lnT w="12700">
                      <a:solidFill>
                        <a:schemeClr val="tx1"/>
                      </a:solidFill>
                      <a:prstDash val="solid"/>
                    </a:lnT>
                    <a:lnB>
                      <a:noFill/>
                    </a:lnB>
                    <a:lnTlToBr>
                      <a:noFill/>
                    </a:lnTlToBr>
                    <a:lnBlToTr>
                      <a:noFill/>
                    </a:lnBlToTr>
                    <a:noFill/>
                  </a:tcPr>
                </a:tc>
              </a:tr>
              <a:tr h="457200">
                <a:tc>
                  <a:txBody>
                    <a:bodyPr/>
                    <a:p>
                      <a:pPr algn="ctr">
                        <a:buNone/>
                      </a:pPr>
                      <a:r>
                        <a:rPr lang="en-US" altLang="zh-CN">
                          <a:solidFill>
                            <a:schemeClr val="tx1"/>
                          </a:solidFill>
                        </a:rPr>
                        <a:t>log</a:t>
                      </a:r>
                      <a:endParaRPr lang="en-US" altLang="zh-CN">
                        <a:solidFill>
                          <a:schemeClr val="tx1"/>
                        </a:solidFill>
                      </a:endParaRPr>
                    </a:p>
                  </a:txBody>
                  <a:tcPr>
                    <a:lnL w="12700">
                      <a:solidFill>
                        <a:schemeClr val="tx1"/>
                      </a:solidFill>
                      <a:prstDash val="solid"/>
                    </a:lnL>
                    <a:lnR>
                      <a:noFill/>
                    </a:lnR>
                    <a:lnT>
                      <a:noFill/>
                    </a:lnT>
                    <a:lnB>
                      <a:noFill/>
                    </a:lnB>
                    <a:lnTlToBr>
                      <a:noFill/>
                    </a:lnTlToBr>
                    <a:lnBlToTr>
                      <a:noFill/>
                    </a:lnBlToTr>
                    <a:noFill/>
                  </a:tcPr>
                </a:tc>
                <a:tc>
                  <a:txBody>
                    <a:bodyPr/>
                    <a:p>
                      <a:pPr algn="ctr">
                        <a:buNone/>
                      </a:pPr>
                      <a:r>
                        <a:rPr lang="en-US" altLang="zh-CN">
                          <a:solidFill>
                            <a:schemeClr val="tx1"/>
                          </a:solidFill>
                        </a:rPr>
                        <a:t>...</a:t>
                      </a:r>
                      <a:endParaRPr lang="en-US" altLang="zh-CN">
                        <a:solidFill>
                          <a:schemeClr val="tx1"/>
                        </a:solidFill>
                      </a:endParaRPr>
                    </a:p>
                  </a:txBody>
                  <a:tcPr>
                    <a:lnL>
                      <a:noFill/>
                    </a:lnL>
                    <a:lnR w="12700">
                      <a:solidFill>
                        <a:schemeClr val="tx1"/>
                      </a:solidFill>
                      <a:prstDash val="solid"/>
                    </a:lnR>
                    <a:lnT>
                      <a:noFill/>
                    </a:lnT>
                    <a:lnB>
                      <a:noFill/>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T</a:t>
                      </a:r>
                      <a:endParaRPr lang="en-US" altLang="zh-CN" sz="2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a:solidFill>
                            <a:schemeClr val="tx1"/>
                          </a:solidFill>
                          <a:latin typeface="Arial" panose="020B0604020202020204" pitchFamily="34" charset="0"/>
                          <a:cs typeface="Arial" panose="020B0604020202020204" pitchFamily="34" charset="0"/>
                        </a:rPr>
                        <a:t>...</a:t>
                      </a:r>
                      <a:endParaRPr lang="en-US" altLang="zh-CN">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T</a:t>
                      </a:r>
                      <a:endParaRPr lang="en-US" altLang="zh-CN" sz="2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a:noFill/>
                    </a:lnB>
                    <a:lnTlToBr>
                      <a:noFill/>
                    </a:lnTlToBr>
                    <a:lnBlToTr>
                      <a:noFill/>
                    </a:lnBlToTr>
                    <a:noFill/>
                  </a:tcPr>
                </a:tc>
                <a:tc>
                  <a:txBody>
                    <a:bodyPr/>
                    <a:p>
                      <a:pPr algn="ctr">
                        <a:buNone/>
                      </a:pPr>
                      <a:r>
                        <a:rPr lang="en-US" altLang="zh-CN">
                          <a:solidFill>
                            <a:schemeClr val="tx1"/>
                          </a:solidFill>
                        </a:rPr>
                        <a:t>...</a:t>
                      </a:r>
                      <a:endParaRPr lang="en-US" altLang="zh-CN">
                        <a:solidFill>
                          <a:schemeClr val="tx1"/>
                        </a:solidFill>
                      </a:endParaRPr>
                    </a:p>
                  </a:txBody>
                  <a:tcPr>
                    <a:lnL w="12700">
                      <a:solidFill>
                        <a:schemeClr val="tx1"/>
                      </a:solidFill>
                      <a:prstDash val="solid"/>
                    </a:lnL>
                    <a:lnR>
                      <a:noFill/>
                    </a:lnR>
                    <a:lnT>
                      <a:noFill/>
                    </a:lnT>
                    <a:lnB>
                      <a:noFill/>
                    </a:lnB>
                    <a:lnTlToBr>
                      <a:noFill/>
                    </a:lnTlToBr>
                    <a:lnBlToTr>
                      <a:noFill/>
                    </a:lnBlToTr>
                    <a:noFill/>
                  </a:tcPr>
                </a:tc>
              </a:tr>
              <a:tr h="457200">
                <a:tc>
                  <a:txBody>
                    <a:bodyPr/>
                    <a:p>
                      <a:pPr algn="ctr">
                        <a:buNone/>
                      </a:pPr>
                      <a:endParaRPr lang="zh-CN" altLang="en-US">
                        <a:solidFill>
                          <a:schemeClr val="tx1"/>
                        </a:solidFill>
                      </a:endParaRPr>
                    </a:p>
                  </a:txBody>
                  <a:tcPr>
                    <a:lnL w="12700">
                      <a:solidFill>
                        <a:schemeClr val="tx1"/>
                      </a:solidFill>
                      <a:prstDash val="solid"/>
                    </a:lnL>
                    <a:lnR>
                      <a:noFill/>
                    </a:lnR>
                    <a:lnT>
                      <a:noFill/>
                    </a:lnT>
                    <a:lnB w="12700">
                      <a:solidFill>
                        <a:schemeClr val="tx1"/>
                      </a:solidFill>
                      <a:prstDash val="solid"/>
                    </a:lnB>
                    <a:lnTlToBr>
                      <a:noFill/>
                    </a:lnTlToBr>
                    <a:lnBlToTr>
                      <a:noFill/>
                    </a:lnBlToTr>
                    <a:noFill/>
                  </a:tcPr>
                </a:tc>
                <a:tc>
                  <a:txBody>
                    <a:bodyPr/>
                    <a:p>
                      <a:pPr algn="ctr">
                        <a:buNone/>
                      </a:pPr>
                      <a:endParaRPr lang="zh-CN" altLang="en-US">
                        <a:solidFill>
                          <a:schemeClr val="tx1"/>
                        </a:solidFill>
                      </a:endParaRPr>
                    </a:p>
                  </a:txBody>
                  <a:tcPr>
                    <a:lnL>
                      <a:noFill/>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X</a:t>
                      </a:r>
                      <a:r>
                        <a:rPr lang="en-US" altLang="zh-CN" sz="2000" baseline="-25000">
                          <a:solidFill>
                            <a:schemeClr val="tx1"/>
                          </a:solidFill>
                          <a:latin typeface="Arial" panose="020B0604020202020204" pitchFamily="34" charset="0"/>
                          <a:cs typeface="Arial" panose="020B0604020202020204" pitchFamily="34" charset="0"/>
                        </a:rPr>
                        <a:t>old</a:t>
                      </a:r>
                      <a:r>
                        <a:rPr lang="en-US" altLang="zh-CN" sz="2000">
                          <a:solidFill>
                            <a:schemeClr val="tx1"/>
                          </a:solidFill>
                          <a:latin typeface="Arial" panose="020B0604020202020204" pitchFamily="34" charset="0"/>
                          <a:cs typeface="Arial" panose="020B0604020202020204" pitchFamily="34" charset="0"/>
                        </a:rPr>
                        <a:t>X</a:t>
                      </a:r>
                      <a:r>
                        <a:rPr lang="en-US" altLang="zh-CN" sz="2000" baseline="-25000">
                          <a:solidFill>
                            <a:schemeClr val="tx1"/>
                          </a:solidFill>
                          <a:latin typeface="Arial" panose="020B0604020202020204" pitchFamily="34" charset="0"/>
                          <a:cs typeface="Arial" panose="020B0604020202020204" pitchFamily="34" charset="0"/>
                        </a:rPr>
                        <a:t>new</a:t>
                      </a:r>
                      <a:endParaRPr lang="en-US" altLang="zh-CN" sz="2000" baseline="-25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endParaRPr lang="zh-CN" altLang="en-US">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r>
                        <a:rPr lang="en-US" altLang="zh-CN" sz="2000">
                          <a:solidFill>
                            <a:schemeClr val="tx1"/>
                          </a:solidFill>
                          <a:latin typeface="Arial" panose="020B0604020202020204" pitchFamily="34" charset="0"/>
                          <a:cs typeface="Arial" panose="020B0604020202020204" pitchFamily="34" charset="0"/>
                        </a:rPr>
                        <a:t>C</a:t>
                      </a:r>
                      <a:endParaRPr lang="en-US" altLang="zh-CN" sz="2000">
                        <a:solidFill>
                          <a:schemeClr val="tx1"/>
                        </a:solidFill>
                        <a:latin typeface="Arial" panose="020B0604020202020204" pitchFamily="34" charset="0"/>
                        <a:cs typeface="Arial" panose="020B0604020202020204" pitchFamily="34" charset="0"/>
                      </a:endParaRPr>
                    </a:p>
                  </a:txBody>
                  <a:tcPr>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noFill/>
                  </a:tcPr>
                </a:tc>
                <a:tc>
                  <a:txBody>
                    <a:bodyPr/>
                    <a:p>
                      <a:pPr algn="ctr">
                        <a:buNone/>
                      </a:pPr>
                      <a:endParaRPr lang="zh-CN" altLang="en-US">
                        <a:solidFill>
                          <a:schemeClr val="tx1"/>
                        </a:solidFill>
                      </a:endParaRPr>
                    </a:p>
                  </a:txBody>
                  <a:tcPr>
                    <a:lnL w="12700">
                      <a:solidFill>
                        <a:schemeClr val="tx1"/>
                      </a:solidFill>
                      <a:prstDash val="solid"/>
                    </a:lnL>
                    <a:lnR>
                      <a:noFill/>
                    </a:lnR>
                    <a:lnT>
                      <a:noFill/>
                    </a:lnT>
                    <a:lnB w="12700">
                      <a:solidFill>
                        <a:schemeClr val="tx1"/>
                      </a:solidFill>
                      <a:prstDash val="solid"/>
                    </a:lnB>
                    <a:lnTlToBr>
                      <a:noFill/>
                    </a:lnTlToBr>
                    <a:lnBlToTr>
                      <a:noFill/>
                    </a:lnBlToTr>
                    <a:noFill/>
                  </a:tcPr>
                </a:tc>
              </a:tr>
            </a:tbl>
          </a:graphicData>
        </a:graphic>
      </p:graphicFrame>
      <p:graphicFrame>
        <p:nvGraphicFramePr>
          <p:cNvPr id="6" name="对象 5">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1" imgW="914400" imgH="215900" progId="Equation.KSEE3">
                  <p:embed/>
                </p:oleObj>
              </mc:Choice>
              <mc:Fallback>
                <p:oleObj name="" r:id="rId1" imgW="914400" imgH="215900" progId="Equation.KSEE3">
                  <p:embed/>
                  <p:pic>
                    <p:nvPicPr>
                      <p:cNvPr id="0" name="图片 1024"/>
                      <p:cNvPicPr/>
                      <p:nvPr/>
                    </p:nvPicPr>
                    <p:blipFill>
                      <a:blip r:embed="rId2"/>
                      <a:stretch>
                        <a:fillRect/>
                      </a:stretch>
                    </p:blipFill>
                    <p:spPr>
                      <a:xfrm>
                        <a:off x="4114800" y="3321050"/>
                        <a:ext cx="914400" cy="2159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8915" name="Rectangle 2"/>
          <p:cNvSpPr>
            <a:spLocks noGrp="1"/>
          </p:cNvSpPr>
          <p:nvPr>
            <p:ph type="title"/>
          </p:nvPr>
        </p:nvSpPr>
        <p:spPr>
          <a:xfrm>
            <a:off x="685800" y="38100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No-Force Policy</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8916" name="Rectangle 3"/>
          <p:cNvSpPr>
            <a:spLocks noGrp="1"/>
          </p:cNvSpPr>
          <p:nvPr>
            <p:ph type="body"/>
          </p:nvPr>
        </p:nvSpPr>
        <p:spPr>
          <a:xfrm>
            <a:off x="381000" y="1600200"/>
            <a:ext cx="8458200" cy="4800600"/>
          </a:xfrm>
        </p:spPr>
        <p:txBody>
          <a:bodyPr vert="horz" wrap="square" anchor="t"/>
          <a:p>
            <a:pPr lvl="0"/>
            <a:r>
              <a:rPr lang="en-US" altLang="x-none" sz="2800" b="1" dirty="0">
                <a:solidFill>
                  <a:srgbClr val="006600"/>
                </a:solidFill>
                <a:latin typeface="Arial" panose="020B0604020202020204" pitchFamily="34" charset="0"/>
                <a:ea typeface="宋体" panose="02010600030101010101" pitchFamily="2" charset="-122"/>
              </a:rPr>
              <a:t>Advantages</a:t>
            </a:r>
            <a:r>
              <a:rPr lang="en-US" altLang="x-none" sz="2800" dirty="0">
                <a:solidFill>
                  <a:srgbClr val="006600"/>
                </a:solidFill>
                <a:latin typeface="Arial" panose="020B0604020202020204" pitchFamily="34" charset="0"/>
                <a:ea typeface="宋体" panose="02010600030101010101" pitchFamily="2" charset="-122"/>
              </a:rPr>
              <a:t>:</a:t>
            </a:r>
            <a:endParaRPr lang="en-US" altLang="x-none" sz="2800"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Commit doesn’t wait</a:t>
            </a:r>
            <a:r>
              <a:rPr lang="en-US" altLang="x-none" sz="2400" b="1" dirty="0">
                <a:latin typeface="Arial" panose="020B0604020202020204" pitchFamily="34" charset="0"/>
                <a:ea typeface="宋体" panose="02010600030101010101" pitchFamily="2" charset="-122"/>
              </a:rPr>
              <a:t> until dirty pages are forced</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Pages with hotspots</a:t>
            </a:r>
            <a:r>
              <a:rPr lang="en-US" altLang="x-none" sz="2400" b="1" dirty="0">
                <a:latin typeface="Arial" panose="020B0604020202020204" pitchFamily="34" charset="0"/>
                <a:ea typeface="宋体" panose="02010600030101010101" pitchFamily="2" charset="-122"/>
              </a:rPr>
              <a:t> don't have to be written out</a:t>
            </a:r>
            <a:r>
              <a:rPr lang="en-US" altLang="x-none" sz="2400" dirty="0">
                <a:latin typeface="Arial" panose="020B0604020202020204" pitchFamily="34" charset="0"/>
                <a:ea typeface="宋体" panose="02010600030101010101" pitchFamily="2" charset="-122"/>
              </a:rPr>
              <a:t> </a:t>
            </a:r>
            <a:endParaRPr lang="en-US" altLang="x-none" sz="2400" dirty="0">
              <a:latin typeface="Arial" panose="020B0604020202020204" pitchFamily="34" charset="0"/>
              <a:ea typeface="宋体" panose="02010600030101010101" pitchFamily="2" charset="-122"/>
            </a:endParaRPr>
          </a:p>
          <a:p>
            <a:pPr lvl="0">
              <a:spcBef>
                <a:spcPct val="75000"/>
              </a:spcBef>
            </a:pPr>
            <a:r>
              <a:rPr lang="en-US" altLang="x-none" sz="2800" b="1" dirty="0">
                <a:solidFill>
                  <a:srgbClr val="006600"/>
                </a:solidFill>
                <a:latin typeface="Arial" panose="020B0604020202020204" pitchFamily="34" charset="0"/>
                <a:ea typeface="宋体" panose="02010600030101010101" pitchFamily="2" charset="-122"/>
              </a:rPr>
              <a:t>Disadvantages</a:t>
            </a:r>
            <a:r>
              <a:rPr lang="en-US" altLang="x-none" sz="2800" dirty="0">
                <a:solidFill>
                  <a:srgbClr val="006600"/>
                </a:solidFill>
                <a:latin typeface="Arial" panose="020B0604020202020204" pitchFamily="34" charset="0"/>
                <a:ea typeface="宋体" panose="02010600030101010101" pitchFamily="2" charset="-122"/>
              </a:rPr>
              <a:t>:</a:t>
            </a:r>
            <a:endParaRPr lang="en-US" altLang="x-none" sz="2800"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Crash recovery complicated:</a:t>
            </a:r>
            <a:r>
              <a:rPr lang="en-US" altLang="x-none" sz="2400" b="1" dirty="0">
                <a:latin typeface="Arial" panose="020B0604020202020204" pitchFamily="34" charset="0"/>
                <a:ea typeface="宋体" panose="02010600030101010101" pitchFamily="2" charset="-122"/>
              </a:rPr>
              <a:t> some updates of committed transactions (contained in redo records) might not be in database on restart after crash</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Update records are larger</a:t>
            </a:r>
            <a:endParaRPr lang="en-US" altLang="x-none" sz="2400" b="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39939" name="Rectangle 2"/>
          <p:cNvSpPr>
            <a:spLocks noGrp="1"/>
          </p:cNvSpPr>
          <p:nvPr>
            <p:ph type="title"/>
          </p:nvPr>
        </p:nvSpPr>
        <p:spPr>
          <a:xfrm>
            <a:off x="685800" y="231775"/>
            <a:ext cx="7772400" cy="533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No-Force Policy</a:t>
            </a:r>
            <a:endParaRPr lang="en-US" altLang="zh-CN" sz="3600" b="1">
              <a:solidFill>
                <a:srgbClr val="CC0000"/>
              </a:solidFill>
              <a:latin typeface="Arial" panose="020B0604020202020204" pitchFamily="34" charset="0"/>
              <a:ea typeface="宋体" panose="02010600030101010101" pitchFamily="2" charset="-122"/>
            </a:endParaRPr>
          </a:p>
        </p:txBody>
      </p:sp>
      <p:sp>
        <p:nvSpPr>
          <p:cNvPr id="39940" name="Rectangle 3"/>
          <p:cNvSpPr>
            <a:spLocks noGrp="1"/>
          </p:cNvSpPr>
          <p:nvPr>
            <p:ph type="body"/>
          </p:nvPr>
        </p:nvSpPr>
        <p:spPr>
          <a:xfrm>
            <a:off x="304800" y="1450975"/>
            <a:ext cx="8610600" cy="4267200"/>
          </a:xfrm>
        </p:spPr>
        <p:txBody>
          <a:bodyPr vert="horz" wrap="square" anchor="t"/>
          <a:p>
            <a:pPr lvl="0"/>
            <a:r>
              <a:rPr lang="en-US" altLang="x-none" sz="2800" b="1" u="sng" dirty="0">
                <a:solidFill>
                  <a:srgbClr val="006600"/>
                </a:solidFill>
                <a:latin typeface="Arial" panose="020B0604020202020204" pitchFamily="34" charset="0"/>
                <a:ea typeface="宋体" panose="02010600030101010101" pitchFamily="2" charset="-122"/>
              </a:rPr>
              <a:t>Problem</a:t>
            </a:r>
            <a:r>
              <a:rPr lang="en-US" altLang="x-none" sz="2800" dirty="0">
                <a:solidFill>
                  <a:srgbClr val="0066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When a crash occurs there might exist some pages in database (on mass store) </a:t>
            </a:r>
            <a:endParaRPr lang="en-US" altLang="x-none" sz="2800" b="1" dirty="0">
              <a:latin typeface="Arial" panose="020B0604020202020204" pitchFamily="34" charset="0"/>
              <a:ea typeface="宋体" panose="02010600030101010101" pitchFamily="2" charset="-122"/>
            </a:endParaRPr>
          </a:p>
          <a:p>
            <a:pPr marL="914400" lvl="1" indent="-457200">
              <a:spcBef>
                <a:spcPct val="60000"/>
              </a:spcBef>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containing updates of uncommitted transaction:</a:t>
            </a:r>
            <a:r>
              <a:rPr lang="en-US" altLang="x-none" sz="2400" b="1" dirty="0">
                <a:latin typeface="Arial" panose="020B0604020202020204" pitchFamily="34" charset="0"/>
                <a:ea typeface="宋体" panose="02010600030101010101" pitchFamily="2" charset="-122"/>
              </a:rPr>
              <a:t> they must be </a:t>
            </a:r>
            <a:r>
              <a:rPr lang="en-US" altLang="x-none" sz="2400" b="1" dirty="0">
                <a:solidFill>
                  <a:srgbClr val="FF0000"/>
                </a:solidFill>
                <a:latin typeface="Arial" panose="020B0604020202020204" pitchFamily="34" charset="0"/>
                <a:ea typeface="宋体" panose="02010600030101010101" pitchFamily="2" charset="-122"/>
              </a:rPr>
              <a:t>rolled back</a:t>
            </a:r>
            <a:endParaRPr lang="en-US" altLang="x-none" sz="2400" b="1" dirty="0">
              <a:solidFill>
                <a:srgbClr val="FF0000"/>
              </a:solidFill>
              <a:latin typeface="Arial" panose="020B0604020202020204" pitchFamily="34" charset="0"/>
              <a:ea typeface="宋体" panose="02010600030101010101" pitchFamily="2" charset="-122"/>
            </a:endParaRPr>
          </a:p>
          <a:p>
            <a:pPr marL="914400" lvl="1" indent="-457200">
              <a:buFont typeface="+mj-ea"/>
              <a:buAutoNum type="circleNumDbPlain"/>
            </a:pPr>
            <a:r>
              <a:rPr lang="en-US" altLang="x-none" sz="2400" b="1" dirty="0">
                <a:solidFill>
                  <a:srgbClr val="000099"/>
                </a:solidFill>
                <a:latin typeface="Arial" panose="020B0604020202020204" pitchFamily="34" charset="0"/>
                <a:ea typeface="宋体" panose="02010600030101010101" pitchFamily="2" charset="-122"/>
              </a:rPr>
              <a:t>that do not (but should) contain the updates of committed transactions:</a:t>
            </a:r>
            <a:r>
              <a:rPr lang="en-US" altLang="x-none" sz="2400" b="1" dirty="0">
                <a:latin typeface="Arial" panose="020B0604020202020204" pitchFamily="34" charset="0"/>
                <a:ea typeface="宋体" panose="02010600030101010101" pitchFamily="2" charset="-122"/>
              </a:rPr>
              <a:t> they must be </a:t>
            </a:r>
            <a:r>
              <a:rPr lang="en-US" altLang="x-none" sz="2400" b="1" dirty="0">
                <a:solidFill>
                  <a:srgbClr val="FF0000"/>
                </a:solidFill>
                <a:latin typeface="Arial" panose="020B0604020202020204" pitchFamily="34" charset="0"/>
                <a:ea typeface="宋体" panose="02010600030101010101" pitchFamily="2" charset="-122"/>
              </a:rPr>
              <a:t>rolled forward</a:t>
            </a:r>
            <a:endParaRPr lang="en-US" altLang="x-none" sz="2400" b="1" dirty="0">
              <a:solidFill>
                <a:srgbClr val="FF0000"/>
              </a:solidFill>
              <a:latin typeface="Arial" panose="020B0604020202020204" pitchFamily="34" charset="0"/>
              <a:ea typeface="宋体" panose="02010600030101010101" pitchFamily="2" charset="-122"/>
            </a:endParaRPr>
          </a:p>
          <a:p>
            <a:pPr marL="914400" lvl="1" indent="-457200">
              <a:buFont typeface="+mj-ea"/>
              <a:buAutoNum type="circleNumDbPlain"/>
            </a:pPr>
            <a:endParaRPr lang="en-US" altLang="x-none" sz="2400" b="1" dirty="0">
              <a:solidFill>
                <a:srgbClr val="FF0000"/>
              </a:solidFill>
              <a:latin typeface="Arial" panose="020B0604020202020204" pitchFamily="34" charset="0"/>
              <a:ea typeface="宋体" panose="02010600030101010101" pitchFamily="2" charset="-122"/>
            </a:endParaRPr>
          </a:p>
          <a:p>
            <a:pPr lvl="0">
              <a:spcBef>
                <a:spcPct val="75000"/>
              </a:spcBef>
            </a:pPr>
            <a:r>
              <a:rPr lang="en-US" altLang="x-none" sz="2800" b="1" dirty="0">
                <a:solidFill>
                  <a:srgbClr val="006600"/>
                </a:solidFill>
                <a:latin typeface="Arial" panose="020B0604020202020204" pitchFamily="34" charset="0"/>
                <a:ea typeface="宋体" panose="02010600030101010101" pitchFamily="2" charset="-122"/>
              </a:rPr>
              <a:t>Solution</a:t>
            </a:r>
            <a:r>
              <a:rPr lang="en-US" altLang="x-none" sz="2800" dirty="0">
                <a:solidFill>
                  <a:srgbClr val="006600"/>
                </a:solidFill>
                <a:latin typeface="Arial" panose="020B0604020202020204" pitchFamily="34" charset="0"/>
                <a:ea typeface="宋体" panose="02010600030101010101" pitchFamily="2" charset="-122"/>
              </a:rPr>
              <a:t>:</a:t>
            </a:r>
            <a:r>
              <a:rPr lang="en-US" altLang="x-none" sz="2800" dirty="0">
                <a:latin typeface="Arial" panose="020B0604020202020204" pitchFamily="34" charset="0"/>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Use a </a:t>
            </a:r>
            <a:r>
              <a:rPr lang="zh-CN" altLang="en-US" sz="2800" b="1" dirty="0">
                <a:latin typeface="Arial" panose="020B0604020202020204" pitchFamily="34" charset="0"/>
                <a:ea typeface="宋体" panose="02010600030101010101" pitchFamily="2" charset="-122"/>
              </a:rPr>
              <a:t>  </a:t>
            </a:r>
            <a:r>
              <a:rPr lang="en-US" altLang="x-none" sz="2800" b="1" dirty="0">
                <a:solidFill>
                  <a:srgbClr val="000099"/>
                </a:solidFill>
                <a:latin typeface="Arial" panose="020B0604020202020204" pitchFamily="34" charset="0"/>
                <a:ea typeface="宋体" panose="02010600030101010101" pitchFamily="2" charset="-122"/>
              </a:rPr>
              <a:t>sharp checkpoint</a:t>
            </a:r>
            <a:endParaRPr lang="en-US" altLang="x-none" sz="2800" b="1" dirty="0">
              <a:solidFill>
                <a:srgbClr val="000099"/>
              </a:solidFill>
              <a:latin typeface="Arial" panose="020B0604020202020204" pitchFamily="34" charset="0"/>
              <a:ea typeface="宋体" panose="02010600030101010101" pitchFamily="2" charset="-122"/>
            </a:endParaRPr>
          </a:p>
          <a:p>
            <a:pPr lvl="1"/>
            <a:endParaRPr lang="en-US" altLang="x-none" b="1" i="1" dirty="0">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5"/>
          <p:cNvSpPr txBox="1">
            <a:spLocks noGrp="1"/>
          </p:cNvSpPr>
          <p:nvPr/>
        </p:nvSpPr>
        <p:spPr>
          <a:xfrm>
            <a:off x="8086090" y="6436360"/>
            <a:ext cx="896620" cy="3181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0963" name="Rectangle 2"/>
          <p:cNvSpPr>
            <a:spLocks noGrp="1"/>
          </p:cNvSpPr>
          <p:nvPr>
            <p:ph type="title"/>
          </p:nvPr>
        </p:nvSpPr>
        <p:spPr>
          <a:xfrm>
            <a:off x="609600" y="23114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No-Force Policy</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0965" name="Text Box 9"/>
          <p:cNvSpPr txBox="1"/>
          <p:nvPr/>
        </p:nvSpPr>
        <p:spPr>
          <a:xfrm>
            <a:off x="4419600" y="1450658"/>
            <a:ext cx="3790950" cy="1370012"/>
          </a:xfrm>
          <a:prstGeom prst="rect">
            <a:avLst/>
          </a:prstGeom>
          <a:noFill/>
          <a:ln w="9525">
            <a:noFill/>
          </a:ln>
        </p:spPr>
        <p:txBody>
          <a:bodyPr wrap="none">
            <a:spAutoFit/>
          </a:bodyPr>
          <a:p>
            <a:pPr lvl="0">
              <a:lnSpc>
                <a:spcPct val="90000"/>
              </a:lnSpc>
            </a:pPr>
            <a:r>
              <a:rPr lang="zh-CN" altLang="en-US" sz="2000" dirty="0">
                <a:latin typeface="Arial" panose="020B0604020202020204" pitchFamily="34" charset="0"/>
                <a:ea typeface="宋体" panose="02010600030101010101" pitchFamily="2" charset="-122"/>
              </a:rPr>
              <a:t>   </a:t>
            </a:r>
            <a:r>
              <a:rPr lang="en-US" altLang="x-none" sz="2000" dirty="0">
                <a:latin typeface="Arial" panose="020B0604020202020204" pitchFamily="34" charset="0"/>
                <a:ea typeface="宋体" panose="02010600030101010101" pitchFamily="2" charset="-122"/>
              </a:rPr>
              <a:t>U                 U                      C</a:t>
            </a:r>
            <a:endParaRPr lang="en-US" altLang="x-none" sz="2000" dirty="0">
              <a:latin typeface="Arial" panose="020B0604020202020204" pitchFamily="34" charset="0"/>
              <a:ea typeface="宋体" panose="02010600030101010101" pitchFamily="2" charset="-122"/>
            </a:endParaRPr>
          </a:p>
          <a:p>
            <a:pPr lvl="0">
              <a:lnSpc>
                <a:spcPct val="90000"/>
              </a:lnSpc>
            </a:pPr>
            <a:r>
              <a:rPr lang="en-US" altLang="x-none" sz="2000" dirty="0">
                <a:latin typeface="Arial" panose="020B0604020202020204" pitchFamily="34" charset="0"/>
                <a:ea typeface="宋体" panose="02010600030101010101" pitchFamily="2" charset="-122"/>
              </a:rPr>
              <a:t>   p</a:t>
            </a:r>
            <a:r>
              <a:rPr lang="en-US" altLang="x-none" sz="2000" baseline="-25000" dirty="0">
                <a:latin typeface="Arial" panose="020B0604020202020204" pitchFamily="34" charset="0"/>
                <a:ea typeface="宋体" panose="02010600030101010101" pitchFamily="2" charset="-122"/>
              </a:rPr>
              <a:t>1                         </a:t>
            </a:r>
            <a:r>
              <a:rPr lang="en-US" altLang="x-none" sz="2000" dirty="0">
                <a:latin typeface="Arial" panose="020B0604020202020204" pitchFamily="34" charset="0"/>
                <a:ea typeface="宋体" panose="02010600030101010101" pitchFamily="2" charset="-122"/>
              </a:rPr>
              <a:t>p</a:t>
            </a:r>
            <a:r>
              <a:rPr lang="en-US" altLang="x-none" sz="2000" baseline="-25000" dirty="0">
                <a:latin typeface="Arial" panose="020B0604020202020204" pitchFamily="34" charset="0"/>
                <a:ea typeface="宋体" panose="02010600030101010101" pitchFamily="2" charset="-122"/>
              </a:rPr>
              <a:t>2</a:t>
            </a:r>
            <a:endParaRPr lang="en-US" altLang="x-none" sz="2000" baseline="-25000" dirty="0">
              <a:latin typeface="Arial" panose="020B0604020202020204" pitchFamily="34" charset="0"/>
              <a:ea typeface="宋体" panose="02010600030101010101" pitchFamily="2" charset="-122"/>
            </a:endParaRPr>
          </a:p>
          <a:p>
            <a:pPr lvl="0">
              <a:lnSpc>
                <a:spcPct val="90000"/>
              </a:lnSpc>
            </a:pP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1</a:t>
            </a: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2</a:t>
            </a: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1</a:t>
            </a:r>
            <a:endParaRPr lang="en-US" altLang="x-none" sz="2000" baseline="-25000" dirty="0">
              <a:latin typeface="Arial" panose="020B0604020202020204" pitchFamily="34" charset="0"/>
              <a:ea typeface="宋体" panose="02010600030101010101" pitchFamily="2" charset="-122"/>
            </a:endParaRPr>
          </a:p>
          <a:p>
            <a:pPr lvl="0">
              <a:lnSpc>
                <a:spcPct val="90000"/>
              </a:lnSpc>
            </a:pPr>
            <a:r>
              <a:rPr lang="en-US" altLang="x-none" sz="2000" dirty="0">
                <a:latin typeface="Arial" panose="020B0604020202020204" pitchFamily="34" charset="0"/>
                <a:ea typeface="宋体" panose="02010600030101010101" pitchFamily="2" charset="-122"/>
              </a:rPr>
              <a:t>x</a:t>
            </a:r>
            <a:r>
              <a:rPr lang="en-US" altLang="x-none" sz="2000" baseline="-25000" dirty="0">
                <a:latin typeface="Arial" panose="020B0604020202020204" pitchFamily="34" charset="0"/>
                <a:ea typeface="宋体" panose="02010600030101010101" pitchFamily="2" charset="-122"/>
              </a:rPr>
              <a:t>old </a:t>
            </a:r>
            <a:r>
              <a:rPr lang="en-US" altLang="x-none" sz="2000" dirty="0">
                <a:latin typeface="Arial" panose="020B0604020202020204" pitchFamily="34" charset="0"/>
                <a:ea typeface="宋体" panose="02010600030101010101" pitchFamily="2" charset="-122"/>
              </a:rPr>
              <a:t>x</a:t>
            </a:r>
            <a:r>
              <a:rPr lang="en-US" altLang="x-none" sz="2000" baseline="-25000" dirty="0">
                <a:latin typeface="Arial" panose="020B0604020202020204" pitchFamily="34" charset="0"/>
                <a:ea typeface="宋体" panose="02010600030101010101" pitchFamily="2" charset="-122"/>
              </a:rPr>
              <a:t>new           </a:t>
            </a:r>
            <a:r>
              <a:rPr lang="en-US" altLang="x-none" sz="2000" dirty="0">
                <a:latin typeface="Arial" panose="020B0604020202020204" pitchFamily="34" charset="0"/>
                <a:ea typeface="宋体" panose="02010600030101010101" pitchFamily="2" charset="-122"/>
              </a:rPr>
              <a:t>y</a:t>
            </a:r>
            <a:r>
              <a:rPr lang="en-US" altLang="x-none" sz="2000" baseline="-25000" dirty="0">
                <a:latin typeface="Arial" panose="020B0604020202020204" pitchFamily="34" charset="0"/>
                <a:ea typeface="宋体" panose="02010600030101010101" pitchFamily="2" charset="-122"/>
              </a:rPr>
              <a:t>old  </a:t>
            </a:r>
            <a:r>
              <a:rPr lang="en-US" altLang="x-none" sz="2000" dirty="0">
                <a:latin typeface="Arial" panose="020B0604020202020204" pitchFamily="34" charset="0"/>
                <a:ea typeface="宋体" panose="02010600030101010101" pitchFamily="2" charset="-122"/>
              </a:rPr>
              <a:t>y</a:t>
            </a:r>
            <a:r>
              <a:rPr lang="en-US" altLang="x-none" sz="2000" baseline="-25000" dirty="0">
                <a:latin typeface="Arial" panose="020B0604020202020204" pitchFamily="34" charset="0"/>
                <a:ea typeface="宋体" panose="02010600030101010101" pitchFamily="2" charset="-122"/>
              </a:rPr>
              <a:t>new</a:t>
            </a:r>
            <a:endParaRPr lang="en-US" altLang="x-none" sz="2000" baseline="-25000" dirty="0">
              <a:latin typeface="Arial" panose="020B0604020202020204" pitchFamily="34" charset="0"/>
              <a:ea typeface="宋体" panose="02010600030101010101" pitchFamily="2" charset="-122"/>
            </a:endParaRPr>
          </a:p>
          <a:p>
            <a:pPr lvl="0">
              <a:lnSpc>
                <a:spcPct val="90000"/>
              </a:lnSpc>
            </a:pPr>
            <a:endParaRPr lang="zh-CN" altLang="en-US" sz="2000" baseline="-25000" dirty="0">
              <a:latin typeface="Arial" panose="020B0604020202020204" pitchFamily="34" charset="0"/>
              <a:ea typeface="宋体" panose="02010600030101010101" pitchFamily="2" charset="-122"/>
            </a:endParaRPr>
          </a:p>
        </p:txBody>
      </p:sp>
      <p:sp>
        <p:nvSpPr>
          <p:cNvPr id="40966" name="Rectangle 10"/>
          <p:cNvSpPr/>
          <p:nvPr/>
        </p:nvSpPr>
        <p:spPr>
          <a:xfrm>
            <a:off x="1066800" y="198564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0967" name="Text Box 11"/>
          <p:cNvSpPr txBox="1"/>
          <p:nvPr/>
        </p:nvSpPr>
        <p:spPr>
          <a:xfrm>
            <a:off x="1066165" y="2058670"/>
            <a:ext cx="915035" cy="706755"/>
          </a:xfrm>
          <a:prstGeom prst="rect">
            <a:avLst/>
          </a:prstGeom>
          <a:noFill/>
          <a:ln w="9525">
            <a:noFill/>
          </a:ln>
        </p:spPr>
        <p:txBody>
          <a:bodyPr wrap="square">
            <a:spAutoFit/>
          </a:bodyPr>
          <a:p>
            <a:pPr lvl="0" algn="l"/>
            <a:r>
              <a:rPr lang="en-US" altLang="x-none" sz="2000" dirty="0">
                <a:latin typeface="Arial" panose="020B0604020202020204" pitchFamily="34" charset="0"/>
                <a:ea typeface="宋体" panose="02010600030101010101" pitchFamily="2" charset="-122"/>
              </a:rPr>
              <a:t>p</a:t>
            </a:r>
            <a:r>
              <a:rPr lang="en-US" altLang="x-none" sz="2000" baseline="-25000" dirty="0">
                <a:latin typeface="Arial" panose="020B0604020202020204" pitchFamily="34" charset="0"/>
                <a:ea typeface="宋体" panose="02010600030101010101" pitchFamily="2" charset="-122"/>
              </a:rPr>
              <a:t>1</a:t>
            </a:r>
            <a:endParaRPr lang="en-US" altLang="x-none" sz="2000" baseline="-25000" dirty="0">
              <a:latin typeface="Arial" panose="020B0604020202020204" pitchFamily="34" charset="0"/>
              <a:ea typeface="宋体" panose="02010600030101010101" pitchFamily="2" charset="-122"/>
            </a:endParaRPr>
          </a:p>
          <a:p>
            <a:pPr lvl="0" algn="r"/>
            <a:r>
              <a:rPr lang="en-US" altLang="x-none" sz="2000" dirty="0">
                <a:latin typeface="Arial" panose="020B0604020202020204" pitchFamily="34" charset="0"/>
                <a:ea typeface="宋体" panose="02010600030101010101" pitchFamily="2" charset="-122"/>
              </a:rPr>
              <a:t>x</a:t>
            </a:r>
            <a:r>
              <a:rPr lang="en-US" altLang="x-none" sz="2000" baseline="-25000" dirty="0">
                <a:latin typeface="Arial" panose="020B0604020202020204" pitchFamily="34" charset="0"/>
                <a:ea typeface="宋体" panose="02010600030101010101" pitchFamily="2" charset="-122"/>
              </a:rPr>
              <a:t>old</a:t>
            </a:r>
            <a:endParaRPr lang="en-US" altLang="x-none" sz="2000" baseline="-25000" dirty="0">
              <a:latin typeface="Arial" panose="020B0604020202020204" pitchFamily="34" charset="0"/>
              <a:ea typeface="宋体" panose="02010600030101010101" pitchFamily="2" charset="-122"/>
            </a:endParaRPr>
          </a:p>
        </p:txBody>
      </p:sp>
      <p:sp>
        <p:nvSpPr>
          <p:cNvPr id="40968" name="Rectangle 12"/>
          <p:cNvSpPr/>
          <p:nvPr/>
        </p:nvSpPr>
        <p:spPr>
          <a:xfrm>
            <a:off x="1371600" y="3357245"/>
            <a:ext cx="9144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0969" name="Text Box 14"/>
          <p:cNvSpPr txBox="1"/>
          <p:nvPr/>
        </p:nvSpPr>
        <p:spPr>
          <a:xfrm>
            <a:off x="1371600" y="3430905"/>
            <a:ext cx="914400" cy="706755"/>
          </a:xfrm>
          <a:prstGeom prst="rect">
            <a:avLst/>
          </a:prstGeom>
          <a:noFill/>
          <a:ln w="9525">
            <a:noFill/>
          </a:ln>
        </p:spPr>
        <p:txBody>
          <a:bodyPr wrap="square">
            <a:spAutoFit/>
          </a:bodyPr>
          <a:p>
            <a:pPr lvl="0" algn="l"/>
            <a:r>
              <a:rPr lang="en-US" altLang="x-none" sz="2000" dirty="0">
                <a:latin typeface="Arial" panose="020B0604020202020204" pitchFamily="34" charset="0"/>
                <a:ea typeface="宋体" panose="02010600030101010101" pitchFamily="2" charset="-122"/>
              </a:rPr>
              <a:t>p</a:t>
            </a:r>
            <a:r>
              <a:rPr lang="en-US" altLang="x-none" sz="2000" baseline="-25000" dirty="0">
                <a:latin typeface="Arial" panose="020B0604020202020204" pitchFamily="34" charset="0"/>
                <a:ea typeface="宋体" panose="02010600030101010101" pitchFamily="2" charset="-122"/>
              </a:rPr>
              <a:t>2</a:t>
            </a:r>
            <a:endParaRPr lang="en-US" altLang="x-none" sz="2000" baseline="-25000" dirty="0">
              <a:latin typeface="Arial" panose="020B0604020202020204" pitchFamily="34" charset="0"/>
              <a:ea typeface="宋体" panose="02010600030101010101" pitchFamily="2" charset="-122"/>
            </a:endParaRPr>
          </a:p>
          <a:p>
            <a:pPr lvl="0" algn="r"/>
            <a:r>
              <a:rPr lang="en-US" altLang="x-none" sz="2000" dirty="0">
                <a:latin typeface="Arial" panose="020B0604020202020204" pitchFamily="34" charset="0"/>
                <a:ea typeface="宋体" panose="02010600030101010101" pitchFamily="2" charset="-122"/>
              </a:rPr>
              <a:t>y</a:t>
            </a:r>
            <a:r>
              <a:rPr lang="en-US" altLang="x-none" sz="2000" baseline="-25000" dirty="0">
                <a:latin typeface="Arial" panose="020B0604020202020204" pitchFamily="34" charset="0"/>
                <a:ea typeface="宋体" panose="02010600030101010101" pitchFamily="2" charset="-122"/>
              </a:rPr>
              <a:t>new</a:t>
            </a:r>
            <a:endParaRPr lang="en-US" altLang="x-none" sz="2000" baseline="-25000" dirty="0">
              <a:latin typeface="Arial" panose="020B0604020202020204" pitchFamily="34" charset="0"/>
              <a:ea typeface="宋体" panose="02010600030101010101" pitchFamily="2" charset="-122"/>
            </a:endParaRPr>
          </a:p>
        </p:txBody>
      </p:sp>
      <p:sp>
        <p:nvSpPr>
          <p:cNvPr id="40970" name="Line 15"/>
          <p:cNvSpPr/>
          <p:nvPr/>
        </p:nvSpPr>
        <p:spPr>
          <a:xfrm>
            <a:off x="457200" y="1680845"/>
            <a:ext cx="0" cy="3048000"/>
          </a:xfrm>
          <a:prstGeom prst="line">
            <a:avLst/>
          </a:prstGeom>
          <a:ln w="9525" cap="flat" cmpd="sng">
            <a:solidFill>
              <a:schemeClr val="tx1"/>
            </a:solidFill>
            <a:prstDash val="solid"/>
            <a:headEnd type="none" w="med" len="med"/>
            <a:tailEnd type="none" w="med" len="med"/>
          </a:ln>
        </p:spPr>
      </p:sp>
      <p:sp>
        <p:nvSpPr>
          <p:cNvPr id="40971" name="Line 16"/>
          <p:cNvSpPr/>
          <p:nvPr/>
        </p:nvSpPr>
        <p:spPr>
          <a:xfrm>
            <a:off x="3200400" y="1680845"/>
            <a:ext cx="0" cy="3048000"/>
          </a:xfrm>
          <a:prstGeom prst="line">
            <a:avLst/>
          </a:prstGeom>
          <a:ln w="9525" cap="flat" cmpd="sng">
            <a:solidFill>
              <a:schemeClr val="tx1"/>
            </a:solidFill>
            <a:prstDash val="solid"/>
            <a:headEnd type="none" w="med" len="med"/>
            <a:tailEnd type="none" w="med" len="med"/>
          </a:ln>
        </p:spPr>
      </p:sp>
      <p:sp>
        <p:nvSpPr>
          <p:cNvPr id="40972" name="Text Box 17"/>
          <p:cNvSpPr txBox="1"/>
          <p:nvPr/>
        </p:nvSpPr>
        <p:spPr>
          <a:xfrm>
            <a:off x="1982470" y="4344670"/>
            <a:ext cx="1228725" cy="39687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database</a:t>
            </a:r>
            <a:endParaRPr lang="en-US" altLang="x-none" sz="2000" dirty="0">
              <a:latin typeface="Arial" panose="020B0604020202020204" pitchFamily="34" charset="0"/>
              <a:ea typeface="宋体" panose="02010600030101010101" pitchFamily="2" charset="-122"/>
            </a:endParaRPr>
          </a:p>
        </p:txBody>
      </p:sp>
      <p:sp>
        <p:nvSpPr>
          <p:cNvPr id="40973" name="Text Box 18"/>
          <p:cNvSpPr txBox="1"/>
          <p:nvPr/>
        </p:nvSpPr>
        <p:spPr>
          <a:xfrm>
            <a:off x="5257800" y="2745740"/>
            <a:ext cx="523875" cy="39687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log</a:t>
            </a:r>
            <a:endParaRPr lang="en-US" altLang="x-none" sz="2000" dirty="0">
              <a:latin typeface="Arial" panose="020B0604020202020204" pitchFamily="34" charset="0"/>
              <a:ea typeface="宋体" panose="02010600030101010101" pitchFamily="2" charset="-122"/>
            </a:endParaRPr>
          </a:p>
        </p:txBody>
      </p:sp>
      <p:sp>
        <p:nvSpPr>
          <p:cNvPr id="40974" name="Line 19"/>
          <p:cNvSpPr/>
          <p:nvPr/>
        </p:nvSpPr>
        <p:spPr>
          <a:xfrm>
            <a:off x="457200" y="1680845"/>
            <a:ext cx="2743200" cy="0"/>
          </a:xfrm>
          <a:prstGeom prst="line">
            <a:avLst/>
          </a:prstGeom>
          <a:ln w="9525" cap="flat" cmpd="sng">
            <a:solidFill>
              <a:schemeClr val="tx1"/>
            </a:solidFill>
            <a:prstDash val="solid"/>
            <a:headEnd type="none" w="med" len="med"/>
            <a:tailEnd type="none" w="med" len="med"/>
          </a:ln>
        </p:spPr>
      </p:sp>
      <p:sp>
        <p:nvSpPr>
          <p:cNvPr id="40975" name="Line 22"/>
          <p:cNvSpPr/>
          <p:nvPr/>
        </p:nvSpPr>
        <p:spPr>
          <a:xfrm>
            <a:off x="457200" y="4728845"/>
            <a:ext cx="2743200" cy="0"/>
          </a:xfrm>
          <a:prstGeom prst="line">
            <a:avLst/>
          </a:prstGeom>
          <a:ln w="9525" cap="flat" cmpd="sng">
            <a:solidFill>
              <a:schemeClr val="tx1"/>
            </a:solidFill>
            <a:prstDash val="solid"/>
            <a:headEnd type="none" w="med" len="med"/>
            <a:tailEnd type="none" w="med" len="med"/>
          </a:ln>
        </p:spPr>
      </p:sp>
      <p:sp>
        <p:nvSpPr>
          <p:cNvPr id="40976" name="Text Box 23"/>
          <p:cNvSpPr txBox="1"/>
          <p:nvPr/>
        </p:nvSpPr>
        <p:spPr>
          <a:xfrm>
            <a:off x="6783070" y="2895600"/>
            <a:ext cx="1868170" cy="2122805"/>
          </a:xfrm>
          <a:prstGeom prst="rect">
            <a:avLst/>
          </a:prstGeom>
          <a:noFill/>
          <a:ln w="9525">
            <a:noFill/>
          </a:ln>
        </p:spPr>
        <p:txBody>
          <a:bodyPr wrap="none">
            <a:spAutoFit/>
          </a:bodyPr>
          <a:p>
            <a:pPr lvl="0">
              <a:lnSpc>
                <a:spcPct val="120000"/>
              </a:lnSpc>
              <a:spcBef>
                <a:spcPts val="0"/>
              </a:spcBef>
              <a:spcAft>
                <a:spcPts val="0"/>
              </a:spcAft>
            </a:pPr>
            <a:r>
              <a:rPr lang="zh-CN" altLang="en-US" sz="2000"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crash</a:t>
            </a:r>
            <a:endParaRPr lang="en-US" altLang="x-none" sz="2000" i="1" dirty="0">
              <a:latin typeface="Arial" panose="020B0604020202020204" pitchFamily="34" charset="0"/>
              <a:ea typeface="宋体" panose="02010600030101010101" pitchFamily="2" charset="-122"/>
            </a:endParaRPr>
          </a:p>
          <a:p>
            <a:pPr lvl="0">
              <a:lnSpc>
                <a:spcPct val="120000"/>
              </a:lnSpc>
              <a:spcBef>
                <a:spcPts val="0"/>
              </a:spcBef>
              <a:spcAft>
                <a:spcPts val="0"/>
              </a:spcAft>
            </a:pPr>
            <a:endParaRPr lang="en-US" altLang="x-none" sz="1000" i="1"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1</a:t>
            </a:r>
            <a:r>
              <a:rPr lang="en-US" altLang="x-none" sz="2000" dirty="0">
                <a:latin typeface="Arial" panose="020B0604020202020204" pitchFamily="34" charset="0"/>
                <a:ea typeface="宋体" panose="02010600030101010101" pitchFamily="2" charset="-122"/>
              </a:rPr>
              <a:t> committed</a:t>
            </a:r>
            <a:endParaRPr lang="en-US" altLang="x-none" sz="2000"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T</a:t>
            </a:r>
            <a:r>
              <a:rPr lang="en-US" altLang="x-none" sz="2000" baseline="-25000" dirty="0">
                <a:latin typeface="Arial" panose="020B0604020202020204" pitchFamily="34" charset="0"/>
                <a:ea typeface="宋体" panose="02010600030101010101" pitchFamily="2" charset="-122"/>
              </a:rPr>
              <a:t>2</a:t>
            </a:r>
            <a:r>
              <a:rPr lang="en-US" altLang="x-none" sz="2000" dirty="0">
                <a:latin typeface="Arial" panose="020B0604020202020204" pitchFamily="34" charset="0"/>
                <a:ea typeface="宋体" panose="02010600030101010101" pitchFamily="2" charset="-122"/>
              </a:rPr>
              <a:t> active</a:t>
            </a:r>
            <a:endParaRPr lang="en-US" altLang="x-none" sz="2000"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p</a:t>
            </a:r>
            <a:r>
              <a:rPr lang="en-US" altLang="x-none" sz="2000" baseline="-25000" dirty="0">
                <a:latin typeface="Arial" panose="020B0604020202020204" pitchFamily="34" charset="0"/>
                <a:ea typeface="宋体" panose="02010600030101010101" pitchFamily="2" charset="-122"/>
              </a:rPr>
              <a:t>2</a:t>
            </a:r>
            <a:r>
              <a:rPr lang="en-US" altLang="x-none" sz="2000" dirty="0">
                <a:latin typeface="Arial" panose="020B0604020202020204" pitchFamily="34" charset="0"/>
                <a:ea typeface="宋体" panose="02010600030101010101" pitchFamily="2" charset="-122"/>
              </a:rPr>
              <a:t> flushed  </a:t>
            </a:r>
            <a:endParaRPr lang="en-US" altLang="x-none" sz="2000" dirty="0">
              <a:latin typeface="Arial" panose="020B0604020202020204" pitchFamily="34" charset="0"/>
              <a:ea typeface="宋体" panose="02010600030101010101" pitchFamily="2" charset="-122"/>
            </a:endParaRPr>
          </a:p>
          <a:p>
            <a:pPr lvl="0">
              <a:lnSpc>
                <a:spcPct val="120000"/>
              </a:lnSpc>
              <a:spcBef>
                <a:spcPts val="0"/>
              </a:spcBef>
              <a:spcAft>
                <a:spcPts val="0"/>
              </a:spcAft>
            </a:pPr>
            <a:r>
              <a:rPr lang="en-US" altLang="x-none" sz="2000" dirty="0">
                <a:latin typeface="Arial" panose="020B0604020202020204" pitchFamily="34" charset="0"/>
                <a:ea typeface="宋体" panose="02010600030101010101" pitchFamily="2" charset="-122"/>
              </a:rPr>
              <a:t>  p</a:t>
            </a:r>
            <a:r>
              <a:rPr lang="en-US" altLang="x-none" sz="2000" baseline="-25000" dirty="0">
                <a:latin typeface="Arial" panose="020B0604020202020204" pitchFamily="34" charset="0"/>
                <a:ea typeface="宋体" panose="02010600030101010101" pitchFamily="2" charset="-122"/>
              </a:rPr>
              <a:t>1</a:t>
            </a:r>
            <a:r>
              <a:rPr lang="en-US" altLang="x-none" sz="2000" dirty="0">
                <a:latin typeface="Arial" panose="020B0604020202020204" pitchFamily="34" charset="0"/>
                <a:ea typeface="宋体" panose="02010600030101010101" pitchFamily="2" charset="-122"/>
              </a:rPr>
              <a:t> not flushed</a:t>
            </a:r>
            <a:endParaRPr lang="en-US" altLang="x-none" sz="2000" dirty="0">
              <a:latin typeface="Arial" panose="020B0604020202020204" pitchFamily="34" charset="0"/>
              <a:ea typeface="宋体" panose="02010600030101010101" pitchFamily="2" charset="-122"/>
            </a:endParaRPr>
          </a:p>
        </p:txBody>
      </p:sp>
      <p:sp>
        <p:nvSpPr>
          <p:cNvPr id="40977" name="Text Box 24"/>
          <p:cNvSpPr txBox="1"/>
          <p:nvPr/>
        </p:nvSpPr>
        <p:spPr>
          <a:xfrm>
            <a:off x="8289925" y="3246120"/>
            <a:ext cx="184150" cy="822325"/>
          </a:xfrm>
          <a:prstGeom prst="rect">
            <a:avLst/>
          </a:prstGeom>
          <a:noFill/>
          <a:ln w="9525">
            <a:noFill/>
          </a:ln>
        </p:spPr>
        <p:txBody>
          <a:bodyPr wrap="none">
            <a:spAutoFit/>
          </a:bodyPr>
          <a:p>
            <a:pPr lvl="0"/>
            <a:endParaRPr lang="zh-CN" altLang="en-US" dirty="0">
              <a:latin typeface="Arial" panose="020B0604020202020204" pitchFamily="34" charset="0"/>
              <a:ea typeface="宋体" panose="02010600030101010101" pitchFamily="2" charset="-122"/>
            </a:endParaRPr>
          </a:p>
          <a:p>
            <a:pPr lvl="0"/>
            <a:endParaRPr lang="zh-CN" altLang="en-US" dirty="0">
              <a:latin typeface="Arial" panose="020B0604020202020204" pitchFamily="34" charset="0"/>
              <a:ea typeface="宋体" panose="02010600030101010101" pitchFamily="2" charset="-122"/>
            </a:endParaRPr>
          </a:p>
        </p:txBody>
      </p:sp>
      <p:sp>
        <p:nvSpPr>
          <p:cNvPr id="40978" name="Line 29"/>
          <p:cNvSpPr/>
          <p:nvPr/>
        </p:nvSpPr>
        <p:spPr>
          <a:xfrm>
            <a:off x="3733800" y="1452245"/>
            <a:ext cx="4800600" cy="0"/>
          </a:xfrm>
          <a:prstGeom prst="line">
            <a:avLst/>
          </a:prstGeom>
          <a:ln w="9525" cap="flat" cmpd="sng">
            <a:solidFill>
              <a:schemeClr val="tx1"/>
            </a:solidFill>
            <a:prstDash val="solid"/>
            <a:headEnd type="none" w="med" len="med"/>
            <a:tailEnd type="none" w="med" len="med"/>
          </a:ln>
        </p:spPr>
      </p:sp>
      <p:sp>
        <p:nvSpPr>
          <p:cNvPr id="40979" name="Line 30"/>
          <p:cNvSpPr/>
          <p:nvPr/>
        </p:nvSpPr>
        <p:spPr>
          <a:xfrm>
            <a:off x="3733800" y="2671445"/>
            <a:ext cx="4800600" cy="0"/>
          </a:xfrm>
          <a:prstGeom prst="line">
            <a:avLst/>
          </a:prstGeom>
          <a:ln w="9525" cap="flat" cmpd="sng">
            <a:solidFill>
              <a:schemeClr val="tx1"/>
            </a:solidFill>
            <a:prstDash val="solid"/>
            <a:headEnd type="none" w="med" len="med"/>
            <a:tailEnd type="none" w="med" len="med"/>
          </a:ln>
        </p:spPr>
      </p:sp>
      <p:sp>
        <p:nvSpPr>
          <p:cNvPr id="40980" name="Line 31"/>
          <p:cNvSpPr/>
          <p:nvPr/>
        </p:nvSpPr>
        <p:spPr>
          <a:xfrm>
            <a:off x="3733800" y="1452245"/>
            <a:ext cx="0" cy="1219200"/>
          </a:xfrm>
          <a:prstGeom prst="line">
            <a:avLst/>
          </a:prstGeom>
          <a:ln w="9525" cap="flat" cmpd="sng">
            <a:solidFill>
              <a:schemeClr val="tx1"/>
            </a:solidFill>
            <a:prstDash val="solid"/>
            <a:headEnd type="none" w="med" len="med"/>
            <a:tailEnd type="none" w="med" len="med"/>
          </a:ln>
        </p:spPr>
      </p:sp>
      <p:sp>
        <p:nvSpPr>
          <p:cNvPr id="40981" name="Line 32"/>
          <p:cNvSpPr/>
          <p:nvPr/>
        </p:nvSpPr>
        <p:spPr>
          <a:xfrm>
            <a:off x="4419600" y="1452245"/>
            <a:ext cx="0" cy="1219200"/>
          </a:xfrm>
          <a:prstGeom prst="line">
            <a:avLst/>
          </a:prstGeom>
          <a:ln w="9525" cap="flat" cmpd="sng">
            <a:solidFill>
              <a:schemeClr val="tx1"/>
            </a:solidFill>
            <a:prstDash val="solid"/>
            <a:headEnd type="none" w="med" len="med"/>
            <a:tailEnd type="none" w="med" len="med"/>
          </a:ln>
        </p:spPr>
      </p:sp>
      <p:sp>
        <p:nvSpPr>
          <p:cNvPr id="40982" name="Line 34"/>
          <p:cNvSpPr/>
          <p:nvPr/>
        </p:nvSpPr>
        <p:spPr>
          <a:xfrm>
            <a:off x="5334000" y="1452245"/>
            <a:ext cx="0" cy="1219200"/>
          </a:xfrm>
          <a:prstGeom prst="line">
            <a:avLst/>
          </a:prstGeom>
          <a:ln w="9525" cap="flat" cmpd="sng">
            <a:solidFill>
              <a:schemeClr val="tx1"/>
            </a:solidFill>
            <a:prstDash val="solid"/>
            <a:headEnd type="none" w="med" len="med"/>
            <a:tailEnd type="none" w="med" len="med"/>
          </a:ln>
        </p:spPr>
      </p:sp>
      <p:sp>
        <p:nvSpPr>
          <p:cNvPr id="40983" name="Line 36"/>
          <p:cNvSpPr/>
          <p:nvPr/>
        </p:nvSpPr>
        <p:spPr>
          <a:xfrm>
            <a:off x="5638800" y="1452245"/>
            <a:ext cx="0" cy="1219200"/>
          </a:xfrm>
          <a:prstGeom prst="line">
            <a:avLst/>
          </a:prstGeom>
          <a:ln w="9525" cap="flat" cmpd="sng">
            <a:solidFill>
              <a:schemeClr val="tx1"/>
            </a:solidFill>
            <a:prstDash val="solid"/>
            <a:headEnd type="none" w="med" len="med"/>
            <a:tailEnd type="none" w="med" len="med"/>
          </a:ln>
        </p:spPr>
      </p:sp>
      <p:sp>
        <p:nvSpPr>
          <p:cNvPr id="40984" name="Line 37"/>
          <p:cNvSpPr/>
          <p:nvPr/>
        </p:nvSpPr>
        <p:spPr>
          <a:xfrm>
            <a:off x="6780530" y="1452245"/>
            <a:ext cx="0" cy="1219200"/>
          </a:xfrm>
          <a:prstGeom prst="line">
            <a:avLst/>
          </a:prstGeom>
          <a:ln w="9525" cap="flat" cmpd="sng">
            <a:solidFill>
              <a:schemeClr val="tx1"/>
            </a:solidFill>
            <a:prstDash val="solid"/>
            <a:headEnd type="none" w="med" len="med"/>
            <a:tailEnd type="none" w="med" len="med"/>
          </a:ln>
        </p:spPr>
      </p:sp>
      <p:sp>
        <p:nvSpPr>
          <p:cNvPr id="40985" name="Line 38"/>
          <p:cNvSpPr/>
          <p:nvPr/>
        </p:nvSpPr>
        <p:spPr>
          <a:xfrm>
            <a:off x="7467600" y="1452245"/>
            <a:ext cx="0" cy="1219200"/>
          </a:xfrm>
          <a:prstGeom prst="line">
            <a:avLst/>
          </a:prstGeom>
          <a:ln w="9525" cap="flat" cmpd="sng">
            <a:solidFill>
              <a:schemeClr val="tx1"/>
            </a:solidFill>
            <a:prstDash val="solid"/>
            <a:headEnd type="none" w="med" len="med"/>
            <a:tailEnd type="none" w="med" len="med"/>
          </a:ln>
        </p:spPr>
      </p:sp>
      <p:sp>
        <p:nvSpPr>
          <p:cNvPr id="40986" name="Line 42"/>
          <p:cNvSpPr/>
          <p:nvPr/>
        </p:nvSpPr>
        <p:spPr>
          <a:xfrm>
            <a:off x="8534400" y="1452245"/>
            <a:ext cx="0" cy="1219200"/>
          </a:xfrm>
          <a:prstGeom prst="line">
            <a:avLst/>
          </a:prstGeom>
          <a:ln w="9525" cap="flat" cmpd="sng">
            <a:solidFill>
              <a:schemeClr val="tx1"/>
            </a:solidFill>
            <a:prstDash val="solid"/>
            <a:headEnd type="none" w="med" len="med"/>
            <a:tailEnd type="none" w="med" len="med"/>
          </a:ln>
        </p:spPr>
      </p:sp>
      <p:sp>
        <p:nvSpPr>
          <p:cNvPr id="40987" name="Line 43"/>
          <p:cNvSpPr/>
          <p:nvPr/>
        </p:nvSpPr>
        <p:spPr>
          <a:xfrm flipV="1">
            <a:off x="8609965" y="2671445"/>
            <a:ext cx="0" cy="685800"/>
          </a:xfrm>
          <a:prstGeom prst="line">
            <a:avLst/>
          </a:prstGeom>
          <a:ln w="9525" cap="flat" cmpd="sng">
            <a:solidFill>
              <a:schemeClr val="tx1"/>
            </a:solidFill>
            <a:prstDash val="dash"/>
            <a:headEnd type="none" w="med" len="med"/>
            <a:tailEnd type="triangle" w="med" len="med"/>
          </a:ln>
        </p:spPr>
      </p:sp>
      <p:sp>
        <p:nvSpPr>
          <p:cNvPr id="40988" name="Text Box 44"/>
          <p:cNvSpPr txBox="1"/>
          <p:nvPr/>
        </p:nvSpPr>
        <p:spPr>
          <a:xfrm>
            <a:off x="457835" y="5106035"/>
            <a:ext cx="8250555" cy="1198880"/>
          </a:xfrm>
          <a:prstGeom prst="rect">
            <a:avLst/>
          </a:prstGeom>
          <a:noFill/>
          <a:ln w="9525">
            <a:noFill/>
          </a:ln>
        </p:spPr>
        <p:txBody>
          <a:bodyPr wrap="square">
            <a:spAutoFit/>
          </a:bodyPr>
          <a:p>
            <a:pPr lvl="0">
              <a:lnSpc>
                <a:spcPct val="150000"/>
              </a:lnSpc>
            </a:pPr>
            <a:r>
              <a:rPr lang="en-US" altLang="x-none" b="1" dirty="0">
                <a:solidFill>
                  <a:srgbClr val="0000CC"/>
                </a:solidFill>
                <a:latin typeface="Arial" panose="020B0604020202020204" pitchFamily="34" charset="0"/>
                <a:ea typeface="宋体" panose="02010600030101010101" pitchFamily="2" charset="-122"/>
              </a:rPr>
              <a:t>p</a:t>
            </a:r>
            <a:r>
              <a:rPr lang="en-US" altLang="x-none" b="1" baseline="-25000" dirty="0">
                <a:solidFill>
                  <a:srgbClr val="0000CC"/>
                </a:solidFill>
                <a:latin typeface="Arial" panose="020B0604020202020204" pitchFamily="34" charset="0"/>
                <a:ea typeface="宋体" panose="02010600030101010101" pitchFamily="2" charset="-122"/>
              </a:rPr>
              <a:t>1</a:t>
            </a:r>
            <a:r>
              <a:rPr lang="en-US" altLang="x-none" b="1" dirty="0">
                <a:solidFill>
                  <a:srgbClr val="0000CC"/>
                </a:solidFill>
                <a:latin typeface="Arial" panose="020B0604020202020204" pitchFamily="34" charset="0"/>
                <a:ea typeface="宋体" panose="02010600030101010101" pitchFamily="2" charset="-122"/>
              </a:rPr>
              <a:t> </a:t>
            </a:r>
            <a:r>
              <a:rPr lang="en-US" altLang="x-none" b="1" dirty="0">
                <a:solidFill>
                  <a:schemeClr val="tx1"/>
                </a:solidFill>
                <a:latin typeface="Arial" panose="020B0604020202020204" pitchFamily="34" charset="0"/>
                <a:ea typeface="宋体" panose="02010600030101010101" pitchFamily="2" charset="-122"/>
              </a:rPr>
              <a:t>(update by T</a:t>
            </a:r>
            <a:r>
              <a:rPr lang="en-US" altLang="x-none" b="1" baseline="-25000" dirty="0">
                <a:solidFill>
                  <a:schemeClr val="tx1"/>
                </a:solidFill>
                <a:latin typeface="Arial" panose="020B0604020202020204" pitchFamily="34" charset="0"/>
                <a:ea typeface="宋体" panose="02010600030101010101" pitchFamily="2" charset="-122"/>
              </a:rPr>
              <a:t>1</a:t>
            </a:r>
            <a:r>
              <a:rPr lang="en-US" altLang="x-none" b="1" dirty="0">
                <a:solidFill>
                  <a:schemeClr val="tx1"/>
                </a:solidFill>
                <a:latin typeface="Arial" panose="020B0604020202020204" pitchFamily="34" charset="0"/>
                <a:ea typeface="宋体" panose="02010600030101010101" pitchFamily="2" charset="-122"/>
              </a:rPr>
              <a:t>) </a:t>
            </a:r>
            <a:r>
              <a:rPr lang="en-US" altLang="x-none" b="1" dirty="0">
                <a:solidFill>
                  <a:srgbClr val="0000CC"/>
                </a:solidFill>
                <a:latin typeface="Arial" panose="020B0604020202020204" pitchFamily="34" charset="0"/>
                <a:ea typeface="宋体" panose="02010600030101010101" pitchFamily="2" charset="-122"/>
              </a:rPr>
              <a:t>must be</a:t>
            </a:r>
            <a:r>
              <a:rPr lang="en-US" altLang="x-none" b="1" dirty="0">
                <a:solidFill>
                  <a:srgbClr val="006600"/>
                </a:solidFill>
                <a:latin typeface="Arial" panose="020B0604020202020204" pitchFamily="34" charset="0"/>
                <a:ea typeface="宋体" panose="02010600030101010101" pitchFamily="2" charset="-122"/>
              </a:rPr>
              <a:t> </a:t>
            </a:r>
            <a:r>
              <a:rPr lang="en-US" altLang="x-none" b="1" dirty="0">
                <a:solidFill>
                  <a:srgbClr val="CC0000"/>
                </a:solidFill>
                <a:latin typeface="Arial" panose="020B0604020202020204" pitchFamily="34" charset="0"/>
                <a:ea typeface="宋体" panose="02010600030101010101" pitchFamily="2" charset="-122"/>
              </a:rPr>
              <a:t>rolled forward</a:t>
            </a:r>
            <a:r>
              <a:rPr lang="en-US" altLang="x-none" b="1" dirty="0">
                <a:latin typeface="Arial" panose="020B0604020202020204" pitchFamily="34" charset="0"/>
                <a:ea typeface="宋体" panose="02010600030101010101" pitchFamily="2" charset="-122"/>
              </a:rPr>
              <a:t> using x</a:t>
            </a:r>
            <a:r>
              <a:rPr lang="en-US" altLang="x-none" b="1" baseline="-25000" dirty="0">
                <a:latin typeface="Arial" panose="020B0604020202020204" pitchFamily="34" charset="0"/>
                <a:ea typeface="宋体" panose="02010600030101010101" pitchFamily="2" charset="-122"/>
              </a:rPr>
              <a:t>new</a:t>
            </a:r>
            <a:endParaRPr lang="en-US" altLang="x-none" b="1" baseline="-25000" dirty="0">
              <a:latin typeface="Arial" panose="020B0604020202020204" pitchFamily="34" charset="0"/>
              <a:ea typeface="宋体" panose="02010600030101010101" pitchFamily="2" charset="-122"/>
            </a:endParaRPr>
          </a:p>
          <a:p>
            <a:pPr lvl="0">
              <a:lnSpc>
                <a:spcPct val="150000"/>
              </a:lnSpc>
            </a:pPr>
            <a:r>
              <a:rPr lang="en-US" altLang="x-none" b="1" dirty="0">
                <a:solidFill>
                  <a:srgbClr val="0000CC"/>
                </a:solidFill>
                <a:latin typeface="Arial" panose="020B0604020202020204" pitchFamily="34" charset="0"/>
                <a:ea typeface="宋体" panose="02010600030101010101" pitchFamily="2" charset="-122"/>
              </a:rPr>
              <a:t>p</a:t>
            </a:r>
            <a:r>
              <a:rPr lang="en-US" altLang="x-none" b="1" baseline="-25000" dirty="0">
                <a:solidFill>
                  <a:srgbClr val="0000CC"/>
                </a:solidFill>
                <a:latin typeface="Arial" panose="020B0604020202020204" pitchFamily="34" charset="0"/>
                <a:ea typeface="宋体" panose="02010600030101010101" pitchFamily="2" charset="-122"/>
              </a:rPr>
              <a:t>2 </a:t>
            </a:r>
            <a:r>
              <a:rPr lang="en-US" altLang="x-none" b="1" dirty="0">
                <a:solidFill>
                  <a:schemeClr val="tx1"/>
                </a:solidFill>
                <a:latin typeface="Arial" panose="020B0604020202020204" pitchFamily="34" charset="0"/>
                <a:ea typeface="宋体" panose="02010600030101010101" pitchFamily="2" charset="-122"/>
                <a:sym typeface="+mn-ea"/>
              </a:rPr>
              <a:t>(update by T</a:t>
            </a:r>
            <a:r>
              <a:rPr lang="en-US" altLang="x-none" b="1" baseline="-25000" dirty="0">
                <a:solidFill>
                  <a:schemeClr val="tx1"/>
                </a:solidFill>
                <a:latin typeface="Arial" panose="020B0604020202020204" pitchFamily="34" charset="0"/>
                <a:ea typeface="宋体" panose="02010600030101010101" pitchFamily="2" charset="-122"/>
                <a:sym typeface="+mn-ea"/>
              </a:rPr>
              <a:t>2</a:t>
            </a:r>
            <a:r>
              <a:rPr lang="en-US" altLang="x-none" b="1" dirty="0">
                <a:solidFill>
                  <a:schemeClr val="tx1"/>
                </a:solidFill>
                <a:latin typeface="Arial" panose="020B0604020202020204" pitchFamily="34" charset="0"/>
                <a:ea typeface="宋体" panose="02010600030101010101" pitchFamily="2" charset="-122"/>
                <a:sym typeface="+mn-ea"/>
              </a:rPr>
              <a:t>) </a:t>
            </a:r>
            <a:r>
              <a:rPr lang="en-US" altLang="x-none" b="1" dirty="0">
                <a:solidFill>
                  <a:srgbClr val="0000CC"/>
                </a:solidFill>
                <a:latin typeface="Arial" panose="020B0604020202020204" pitchFamily="34" charset="0"/>
                <a:ea typeface="宋体" panose="02010600030101010101" pitchFamily="2" charset="-122"/>
              </a:rPr>
              <a:t>must be</a:t>
            </a:r>
            <a:r>
              <a:rPr lang="en-US" altLang="x-none" b="1" dirty="0">
                <a:solidFill>
                  <a:srgbClr val="006600"/>
                </a:solidFill>
                <a:latin typeface="Arial" panose="020B0604020202020204" pitchFamily="34" charset="0"/>
                <a:ea typeface="宋体" panose="02010600030101010101" pitchFamily="2" charset="-122"/>
              </a:rPr>
              <a:t> </a:t>
            </a:r>
            <a:r>
              <a:rPr lang="en-US" altLang="x-none" b="1" dirty="0">
                <a:solidFill>
                  <a:srgbClr val="CC0000"/>
                </a:solidFill>
                <a:latin typeface="Arial" panose="020B0604020202020204" pitchFamily="34" charset="0"/>
                <a:ea typeface="宋体" panose="02010600030101010101" pitchFamily="2" charset="-122"/>
              </a:rPr>
              <a:t>rolled back</a:t>
            </a:r>
            <a:r>
              <a:rPr lang="en-US" altLang="x-none" b="1" dirty="0">
                <a:latin typeface="Arial" panose="020B0604020202020204" pitchFamily="34" charset="0"/>
                <a:ea typeface="宋体" panose="02010600030101010101" pitchFamily="2" charset="-122"/>
              </a:rPr>
              <a:t> using y</a:t>
            </a:r>
            <a:r>
              <a:rPr lang="en-US" altLang="x-none" b="1" baseline="-25000" dirty="0">
                <a:latin typeface="Arial" panose="020B0604020202020204" pitchFamily="34" charset="0"/>
                <a:ea typeface="宋体" panose="02010600030101010101" pitchFamily="2" charset="-122"/>
              </a:rPr>
              <a:t>old</a:t>
            </a:r>
            <a:endParaRPr lang="en-US" altLang="x-none" b="1" baseline="-250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7171"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Failures: Abort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7172" name="Rectangle 3"/>
          <p:cNvSpPr>
            <a:spLocks noGrp="1"/>
          </p:cNvSpPr>
          <p:nvPr>
            <p:ph type="body"/>
          </p:nvPr>
        </p:nvSpPr>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Causes for abort:</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User </a:t>
            </a:r>
            <a:r>
              <a:rPr lang="en-US" altLang="x-none" sz="2400" b="1" dirty="0">
                <a:latin typeface="Arial" panose="020B0604020202020204" pitchFamily="34" charset="0"/>
                <a:ea typeface="宋体" panose="02010600030101010101" pitchFamily="2" charset="-122"/>
              </a:rPr>
              <a:t>(e.g., cancel button)</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Transaction</a:t>
            </a:r>
            <a:r>
              <a:rPr lang="en-US" altLang="x-none" sz="2400" b="1" dirty="0">
                <a:latin typeface="Arial" panose="020B0604020202020204" pitchFamily="34" charset="0"/>
                <a:ea typeface="宋体" panose="02010600030101010101" pitchFamily="2" charset="-122"/>
              </a:rPr>
              <a:t> (e.g., deferred constraint check)</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System </a:t>
            </a:r>
            <a:r>
              <a:rPr lang="en-US" altLang="x-none" sz="2400" b="1" dirty="0">
                <a:latin typeface="Arial" panose="020B0604020202020204" pitchFamily="34" charset="0"/>
                <a:ea typeface="宋体" panose="02010600030101010101" pitchFamily="2" charset="-122"/>
              </a:rPr>
              <a:t>(e.g., deadlock, lack of resources)</a:t>
            </a:r>
            <a:endParaRPr lang="en-US" altLang="x-none" sz="2400" b="1" dirty="0">
              <a:latin typeface="Arial" panose="020B0604020202020204" pitchFamily="34" charset="0"/>
              <a:ea typeface="宋体" panose="02010600030101010101" pitchFamily="2" charset="-122"/>
            </a:endParaRPr>
          </a:p>
          <a:p>
            <a:pPr lvl="1"/>
            <a:endParaRPr lang="en-US" altLang="x-none" sz="2400" b="1" dirty="0">
              <a:latin typeface="Arial" panose="020B0604020202020204" pitchFamily="34" charset="0"/>
              <a:ea typeface="宋体" panose="02010600030101010101" pitchFamily="2" charset="-122"/>
            </a:endParaRPr>
          </a:p>
          <a:p>
            <a:pPr lvl="0">
              <a:spcBef>
                <a:spcPct val="60000"/>
              </a:spcBef>
            </a:pPr>
            <a:r>
              <a:rPr lang="en-US" altLang="x-none" sz="2600" b="1" dirty="0">
                <a:solidFill>
                  <a:srgbClr val="006600"/>
                </a:solidFill>
                <a:latin typeface="Arial" panose="020B0604020202020204" pitchFamily="34" charset="0"/>
                <a:ea typeface="宋体" panose="02010600030101010101" pitchFamily="2" charset="-122"/>
              </a:rPr>
              <a:t>The technique used by the </a:t>
            </a:r>
            <a:r>
              <a:rPr lang="en-US" altLang="x-none" sz="2600" b="1" dirty="0">
                <a:solidFill>
                  <a:srgbClr val="FF0000"/>
                </a:solidFill>
                <a:latin typeface="Arial" panose="020B0604020202020204" pitchFamily="34" charset="0"/>
                <a:ea typeface="宋体" panose="02010600030101010101" pitchFamily="2" charset="-122"/>
              </a:rPr>
              <a:t>recovery procedure</a:t>
            </a:r>
            <a:r>
              <a:rPr lang="en-US" altLang="x-none" sz="2600" b="1" dirty="0">
                <a:latin typeface="Arial" panose="020B0604020202020204" pitchFamily="34" charset="0"/>
                <a:ea typeface="宋体" panose="02010600030101010101" pitchFamily="2" charset="-122"/>
              </a:rPr>
              <a:t> supports atomicity </a:t>
            </a:r>
            <a:r>
              <a:rPr lang="en-US" altLang="x-none" sz="2400" b="1" dirty="0">
                <a:solidFill>
                  <a:srgbClr val="000099"/>
                </a:solidFill>
                <a:latin typeface="Arial" panose="020B0604020202020204" pitchFamily="34" charset="0"/>
                <a:ea typeface="宋体" panose="02010600030101010101" pitchFamily="2" charset="-122"/>
              </a:rPr>
              <a:t>Roll transaction back</a:t>
            </a:r>
            <a:endParaRPr lang="en-US" altLang="x-none" sz="2400" b="1" dirty="0">
              <a:solidFill>
                <a:srgbClr val="000099"/>
              </a:solidFill>
              <a:latin typeface="Arial" panose="020B0604020202020204" pitchFamily="34" charset="0"/>
              <a:ea typeface="宋体" panose="02010600030101010101" pitchFamily="2" charset="-122"/>
            </a:endParaRPr>
          </a:p>
          <a:p>
            <a:pPr lvl="0"/>
            <a:endParaRPr lang="zh-CN" altLang="en-US" sz="2400" b="1" dirty="0">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1987" name="Rectangle 2"/>
          <p:cNvSpPr>
            <a:spLocks noGrp="1"/>
          </p:cNvSpPr>
          <p:nvPr>
            <p:ph type="body"/>
          </p:nvPr>
        </p:nvSpPr>
        <p:spPr>
          <a:xfrm>
            <a:off x="685800" y="1371600"/>
            <a:ext cx="7772400" cy="4114800"/>
          </a:xfrm>
        </p:spPr>
        <p:txBody>
          <a:bodyPr vert="horz" wrap="square" anchor="t"/>
          <a:p>
            <a:pPr lvl="0"/>
            <a:r>
              <a:rPr lang="en-US" altLang="x-none" sz="2800" b="1" dirty="0">
                <a:solidFill>
                  <a:srgbClr val="CC0000"/>
                </a:solidFill>
                <a:latin typeface="Arial" panose="020B0604020202020204" pitchFamily="34" charset="0"/>
                <a:ea typeface="宋体" panose="02010600030101010101" pitchFamily="2" charset="-122"/>
              </a:rPr>
              <a:t>Checkpoint</a:t>
            </a: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Sharp Checkpoint &amp; Fuzzy Checkpoints</a:t>
            </a:r>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Recovery with Checkpoint</a:t>
            </a:r>
            <a:endParaRPr lang="en-US" altLang="x-none" b="1" dirty="0">
              <a:solidFill>
                <a:schemeClr val="accent2"/>
              </a:solidFill>
              <a:latin typeface="Arial" panose="020B0604020202020204" pitchFamily="34" charset="0"/>
              <a:ea typeface="宋体" panose="02010600030101010101" pitchFamily="2" charset="-122"/>
            </a:endParaRPr>
          </a:p>
          <a:p>
            <a:pPr lvl="1"/>
            <a:endParaRPr lang="en-US" altLang="x-none" b="1" dirty="0">
              <a:solidFill>
                <a:srgbClr val="CC0000"/>
              </a:solidFill>
              <a:latin typeface="Arial" panose="020B0604020202020204" pitchFamily="34" charset="0"/>
              <a:ea typeface="宋体" panose="02010600030101010101" pitchFamily="2" charset="-122"/>
            </a:endParaRPr>
          </a:p>
          <a:p>
            <a:pPr lvl="0"/>
            <a:r>
              <a:rPr lang="en-US" altLang="x-none" sz="2800" b="1" dirty="0">
                <a:solidFill>
                  <a:srgbClr val="CC0000"/>
                </a:solidFill>
                <a:latin typeface="Arial" panose="020B0604020202020204" pitchFamily="34" charset="0"/>
                <a:ea typeface="宋体" panose="02010600030101010101" pitchFamily="2" charset="-122"/>
              </a:rPr>
              <a:t>Archiving the Log</a:t>
            </a:r>
            <a:endParaRPr lang="en-US" altLang="x-none" sz="2800" b="1" dirty="0">
              <a:solidFill>
                <a:srgbClr val="CC0000"/>
              </a:solidFill>
              <a:latin typeface="Arial" panose="020B0604020202020204" pitchFamily="34" charset="0"/>
              <a:ea typeface="宋体" panose="02010600030101010101" pitchFamily="2" charset="-122"/>
            </a:endParaRPr>
          </a:p>
          <a:p>
            <a:pPr lvl="0"/>
            <a:endParaRPr lang="en-US" altLang="x-none" sz="2800" b="1" dirty="0">
              <a:solidFill>
                <a:srgbClr val="CC0000"/>
              </a:solidFill>
              <a:latin typeface="Arial" panose="020B0604020202020204" pitchFamily="34" charset="0"/>
              <a:ea typeface="宋体" panose="02010600030101010101" pitchFamily="2" charset="-122"/>
            </a:endParaRPr>
          </a:p>
          <a:p>
            <a:pPr lvl="0"/>
            <a:r>
              <a:rPr lang="en-US" altLang="x-none" sz="2800" b="1" dirty="0">
                <a:solidFill>
                  <a:srgbClr val="CC0000"/>
                </a:solidFill>
                <a:latin typeface="Arial" panose="020B0604020202020204" pitchFamily="34" charset="0"/>
                <a:ea typeface="宋体" panose="02010600030101010101" pitchFamily="2" charset="-122"/>
              </a:rPr>
              <a:t>Logical Logging &amp; </a:t>
            </a:r>
            <a:r>
              <a:rPr lang="en-US" altLang="zh-CN" sz="2800" b="1">
                <a:solidFill>
                  <a:srgbClr val="CC0000"/>
                </a:solidFill>
                <a:latin typeface="Arial" panose="020B0604020202020204" pitchFamily="34" charset="0"/>
                <a:ea typeface="宋体" panose="02010600030101010101" pitchFamily="2" charset="-122"/>
                <a:sym typeface="+mn-ea"/>
              </a:rPr>
              <a:t>Physiological Logging</a:t>
            </a:r>
            <a:endParaRPr lang="en-US" altLang="x-none" sz="2800" b="1" dirty="0">
              <a:solidFill>
                <a:srgbClr val="CC0000"/>
              </a:solidFill>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2"/>
          <p:cNvSpPr>
            <a:spLocks noGrp="1"/>
          </p:cNvSpPr>
          <p:nvPr>
            <p:ph type="title"/>
          </p:nvPr>
        </p:nvSpPr>
        <p:spPr>
          <a:xfrm>
            <a:off x="685800" y="15621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3012" name="Rectangle 3"/>
          <p:cNvSpPr>
            <a:spLocks noGrp="1"/>
          </p:cNvSpPr>
          <p:nvPr>
            <p:ph type="body"/>
          </p:nvPr>
        </p:nvSpPr>
        <p:spPr>
          <a:xfrm>
            <a:off x="533400" y="922020"/>
            <a:ext cx="8077200" cy="1383665"/>
          </a:xfrm>
        </p:spPr>
        <p:txBody>
          <a:bodyPr vert="horz" wrap="square" anchor="t">
            <a:spAutoFit/>
          </a:bodyPr>
          <a:p>
            <a:pPr lvl="0"/>
            <a:r>
              <a:rPr lang="en-US" altLang="x-none" sz="2800" b="1" dirty="0">
                <a:solidFill>
                  <a:srgbClr val="006600"/>
                </a:solidFill>
                <a:latin typeface="Arial" panose="020B0604020202020204" pitchFamily="34" charset="0"/>
                <a:ea typeface="宋体" panose="02010600030101010101" pitchFamily="2" charset="-122"/>
              </a:rPr>
              <a:t>Problem:</a:t>
            </a:r>
            <a:r>
              <a:rPr lang="en-US" altLang="x-none" sz="2800" b="1" dirty="0">
                <a:latin typeface="Arial" panose="020B0604020202020204" pitchFamily="34" charset="0"/>
                <a:ea typeface="宋体" panose="02010600030101010101" pitchFamily="2" charset="-122"/>
              </a:rPr>
              <a:t> How far </a:t>
            </a:r>
            <a:r>
              <a:rPr lang="en-US" altLang="x-none" sz="2800" b="1" dirty="0">
                <a:solidFill>
                  <a:srgbClr val="000099"/>
                </a:solidFill>
                <a:latin typeface="Arial" panose="020B0604020202020204" pitchFamily="34" charset="0"/>
                <a:ea typeface="宋体" panose="02010600030101010101" pitchFamily="2" charset="-122"/>
              </a:rPr>
              <a:t>back </a:t>
            </a:r>
            <a:r>
              <a:rPr lang="en-US" altLang="x-none" sz="2800" b="1" dirty="0">
                <a:latin typeface="Arial" panose="020B0604020202020204" pitchFamily="34" charset="0"/>
                <a:ea typeface="宋体" panose="02010600030101010101" pitchFamily="2" charset="-122"/>
              </a:rPr>
              <a:t>must log be scanned in order to find update </a:t>
            </a:r>
            <a:r>
              <a:rPr lang="en-US" altLang="x-none" sz="2800" b="1" dirty="0">
                <a:solidFill>
                  <a:srgbClr val="000099"/>
                </a:solidFill>
                <a:latin typeface="Arial" panose="020B0604020202020204" pitchFamily="34" charset="0"/>
                <a:ea typeface="宋体" panose="02010600030101010101" pitchFamily="2" charset="-122"/>
              </a:rPr>
              <a:t>records</a:t>
            </a:r>
            <a:r>
              <a:rPr lang="en-US" altLang="x-none" sz="2800" b="1" dirty="0">
                <a:latin typeface="Arial" panose="020B0604020202020204" pitchFamily="34" charset="0"/>
                <a:ea typeface="宋体" panose="02010600030101010101" pitchFamily="2" charset="-122"/>
              </a:rPr>
              <a:t> of </a:t>
            </a:r>
            <a:r>
              <a:rPr lang="en-US" altLang="x-none" sz="2800" b="1" dirty="0">
                <a:solidFill>
                  <a:srgbClr val="000099"/>
                </a:solidFill>
                <a:latin typeface="Arial" panose="020B0604020202020204" pitchFamily="34" charset="0"/>
                <a:ea typeface="宋体" panose="02010600030101010101" pitchFamily="2" charset="-122"/>
              </a:rPr>
              <a:t>committed</a:t>
            </a:r>
            <a:r>
              <a:rPr lang="en-US" altLang="x-none" sz="2800" b="1" dirty="0">
                <a:latin typeface="Arial" panose="020B0604020202020204" pitchFamily="34" charset="0"/>
                <a:ea typeface="宋体" panose="02010600030101010101" pitchFamily="2" charset="-122"/>
              </a:rPr>
              <a:t> transactions that must be </a:t>
            </a:r>
            <a:r>
              <a:rPr lang="en-US" altLang="x-none" sz="2800" b="1" dirty="0">
                <a:solidFill>
                  <a:srgbClr val="000099"/>
                </a:solidFill>
                <a:latin typeface="Arial" panose="020B0604020202020204" pitchFamily="34" charset="0"/>
                <a:ea typeface="宋体" panose="02010600030101010101" pitchFamily="2" charset="-122"/>
              </a:rPr>
              <a:t>rolled forward?</a:t>
            </a:r>
            <a:endParaRPr lang="en-US" altLang="x-none" sz="24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533400" y="2671445"/>
            <a:ext cx="8077200" cy="323024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75000"/>
              </a:spcBef>
            </a:pPr>
            <a:r>
              <a:rPr lang="en-US" altLang="x-none" sz="2800" b="1" dirty="0">
                <a:solidFill>
                  <a:srgbClr val="006600"/>
                </a:solidFill>
                <a:latin typeface="Arial" panose="020B0604020202020204" pitchFamily="34" charset="0"/>
                <a:ea typeface="宋体" panose="02010600030101010101" pitchFamily="2" charset="-122"/>
              </a:rPr>
              <a:t>Solution:</a:t>
            </a:r>
            <a:r>
              <a:rPr lang="en-US" altLang="x-none" sz="2800" b="1" dirty="0">
                <a:latin typeface="Arial" panose="020B0604020202020204" pitchFamily="34" charset="0"/>
                <a:ea typeface="宋体" panose="02010600030101010101" pitchFamily="2" charset="-122"/>
              </a:rPr>
              <a:t> Before appending a </a:t>
            </a:r>
            <a:r>
              <a:rPr lang="en-US" altLang="x-none" sz="2800" b="1" dirty="0">
                <a:solidFill>
                  <a:srgbClr val="000099"/>
                </a:solidFill>
                <a:latin typeface="Arial" panose="020B0604020202020204" pitchFamily="34" charset="0"/>
                <a:ea typeface="宋体" panose="02010600030101010101" pitchFamily="2" charset="-122"/>
              </a:rPr>
              <a:t>checkpoint record,</a:t>
            </a:r>
            <a:r>
              <a:rPr lang="en-US" altLang="x-none" sz="2800" b="1" dirty="0">
                <a:latin typeface="Arial" panose="020B0604020202020204" pitchFamily="34" charset="0"/>
                <a:ea typeface="宋体" panose="02010600030101010101" pitchFamily="2" charset="-122"/>
              </a:rPr>
              <a:t> CK, to log buffer, </a:t>
            </a:r>
            <a:r>
              <a:rPr lang="en-US" altLang="x-none" sz="2800" b="1" dirty="0">
                <a:solidFill>
                  <a:srgbClr val="000099"/>
                </a:solidFill>
                <a:latin typeface="Arial" panose="020B0604020202020204" pitchFamily="34" charset="0"/>
                <a:ea typeface="宋体" panose="02010600030101010101" pitchFamily="2" charset="-122"/>
              </a:rPr>
              <a:t>halt</a:t>
            </a:r>
            <a:r>
              <a:rPr lang="en-US" altLang="x-none" sz="2800" b="1" dirty="0">
                <a:latin typeface="Arial" panose="020B0604020202020204" pitchFamily="34" charset="0"/>
                <a:ea typeface="宋体" panose="02010600030101010101" pitchFamily="2" charset="-122"/>
              </a:rPr>
              <a:t> processing and </a:t>
            </a:r>
            <a:r>
              <a:rPr lang="en-US" altLang="x-none" sz="2800" b="1" dirty="0">
                <a:solidFill>
                  <a:srgbClr val="000099"/>
                </a:solidFill>
                <a:latin typeface="Arial" panose="020B0604020202020204" pitchFamily="34" charset="0"/>
                <a:ea typeface="宋体" panose="02010600030101010101" pitchFamily="2" charset="-122"/>
              </a:rPr>
              <a:t>force</a:t>
            </a:r>
            <a:r>
              <a:rPr lang="en-US" altLang="x-none" sz="2800" b="1" dirty="0">
                <a:latin typeface="Arial" panose="020B0604020202020204" pitchFamily="34" charset="0"/>
                <a:ea typeface="宋体" panose="02010600030101010101" pitchFamily="2" charset="-122"/>
              </a:rPr>
              <a:t> all dirty pages from cache</a:t>
            </a:r>
            <a:endParaRPr lang="en-US" altLang="x-none" sz="28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Recovery process can assume that</a:t>
            </a:r>
            <a:r>
              <a:rPr lang="en-US" altLang="x-none" sz="2400" b="1" dirty="0">
                <a:latin typeface="Arial" panose="020B0604020202020204" pitchFamily="34" charset="0"/>
                <a:ea typeface="宋体" panose="02010600030101010101" pitchFamily="2" charset="-122"/>
              </a:rPr>
              <a:t> all updates in records </a:t>
            </a:r>
            <a:r>
              <a:rPr lang="en-US" altLang="x-none" sz="2400" b="1" dirty="0">
                <a:solidFill>
                  <a:srgbClr val="000099"/>
                </a:solidFill>
                <a:latin typeface="Arial" panose="020B0604020202020204" pitchFamily="34" charset="0"/>
                <a:ea typeface="宋体" panose="02010600030101010101" pitchFamily="2" charset="-122"/>
              </a:rPr>
              <a:t>prior to CK</a:t>
            </a:r>
            <a:r>
              <a:rPr lang="en-US" altLang="x-none" sz="2400" b="1" dirty="0">
                <a:latin typeface="Arial" panose="020B0604020202020204" pitchFamily="34" charset="0"/>
                <a:ea typeface="宋体" panose="02010600030101010101" pitchFamily="2" charset="-122"/>
              </a:rPr>
              <a:t> were written to database </a:t>
            </a:r>
            <a:endParaRPr lang="en-US" altLang="x-none" sz="24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Only updates in records after CK</a:t>
            </a:r>
            <a:r>
              <a:rPr lang="en-US" altLang="x-none" sz="2400" b="1" dirty="0">
                <a:latin typeface="Arial" panose="020B0604020202020204" pitchFamily="34" charset="0"/>
                <a:ea typeface="宋体" panose="02010600030101010101" pitchFamily="2" charset="-122"/>
              </a:rPr>
              <a:t> </a:t>
            </a:r>
            <a:r>
              <a:rPr lang="en-US" altLang="x-none" sz="2400" b="1" i="1" dirty="0">
                <a:latin typeface="Arial" panose="020B0604020202020204" pitchFamily="34" charset="0"/>
                <a:ea typeface="宋体" panose="02010600030101010101" pitchFamily="2" charset="-122"/>
              </a:rPr>
              <a:t>might</a:t>
            </a:r>
            <a:r>
              <a:rPr lang="en-US" altLang="x-none" sz="2400" b="1" dirty="0">
                <a:latin typeface="Arial" panose="020B0604020202020204" pitchFamily="34" charset="0"/>
                <a:ea typeface="宋体" panose="02010600030101010101" pitchFamily="2" charset="-122"/>
              </a:rPr>
              <a:t> not be in database</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3011" name="Rectangle 2"/>
          <p:cNvSpPr>
            <a:spLocks noGrp="1"/>
          </p:cNvSpPr>
          <p:nvPr>
            <p:ph type="title"/>
          </p:nvPr>
        </p:nvSpPr>
        <p:spPr>
          <a:xfrm>
            <a:off x="685800" y="15621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3012" name="Rectangle 3"/>
          <p:cNvSpPr>
            <a:spLocks noGrp="1"/>
          </p:cNvSpPr>
          <p:nvPr>
            <p:ph type="body"/>
          </p:nvPr>
        </p:nvSpPr>
        <p:spPr>
          <a:xfrm>
            <a:off x="533400" y="1073150"/>
            <a:ext cx="8077200" cy="4403725"/>
          </a:xfrm>
        </p:spPr>
        <p:txBody>
          <a:bodyPr vert="horz" wrap="square" anchor="t">
            <a:spAutoFit/>
          </a:bodyPr>
          <a:p>
            <a:pPr marL="0" lvl="0" indent="0">
              <a:buNone/>
            </a:pPr>
            <a:r>
              <a:rPr lang="en-US" altLang="zh-CN" sz="2800" b="1">
                <a:solidFill>
                  <a:srgbClr val="000099"/>
                </a:solidFill>
                <a:sym typeface="+mn-ea"/>
              </a:rPr>
              <a:t>sharp checkpoint</a:t>
            </a:r>
            <a:r>
              <a:rPr lang="zh-CN" altLang="en-US" sz="2800" b="1">
                <a:solidFill>
                  <a:srgbClr val="000099"/>
                </a:solidFill>
                <a:ea typeface="宋体" panose="02010600030101010101" pitchFamily="2" charset="-122"/>
                <a:sym typeface="+mn-ea"/>
              </a:rPr>
              <a:t>设置步骤：</a:t>
            </a:r>
            <a:endParaRPr lang="zh-CN" altLang="en-US" sz="2800" b="1">
              <a:solidFill>
                <a:srgbClr val="000099"/>
              </a:solidFill>
              <a:ea typeface="宋体" panose="02010600030101010101" pitchFamily="2" charset="-122"/>
              <a:sym typeface="+mn-ea"/>
            </a:endParaRPr>
          </a:p>
          <a:p>
            <a:pPr lvl="0"/>
            <a:endParaRPr lang="zh-CN" altLang="en-US" sz="2800" b="1">
              <a:solidFill>
                <a:srgbClr val="000099"/>
              </a:solidFill>
              <a:ea typeface="宋体" panose="02010600030101010101" pitchFamily="2" charset="-122"/>
            </a:endParaRPr>
          </a:p>
          <a:p>
            <a:pPr marL="581025" lvl="0" indent="-581025">
              <a:lnSpc>
                <a:spcPct val="100000"/>
              </a:lnSpc>
              <a:spcBef>
                <a:spcPts val="20"/>
              </a:spcBef>
              <a:spcAft>
                <a:spcPts val="2000"/>
              </a:spcAft>
              <a:buNone/>
            </a:pPr>
            <a:r>
              <a:rPr lang="en-US" altLang="zh-CN" sz="2800" b="1">
                <a:solidFill>
                  <a:srgbClr val="000099"/>
                </a:solidFill>
                <a:ea typeface="宋体" panose="02010600030101010101" pitchFamily="2" charset="-122"/>
                <a:sym typeface="+mn-ea"/>
              </a:rPr>
              <a:t>1</a:t>
            </a:r>
            <a:r>
              <a:rPr lang="zh-CN" altLang="en-US" sz="2800" b="1">
                <a:solidFill>
                  <a:srgbClr val="000099"/>
                </a:solidFill>
                <a:ea typeface="宋体" panose="02010600030101010101" pitchFamily="2" charset="-122"/>
                <a:sym typeface="+mn-ea"/>
              </a:rPr>
              <a:t>、暂停所有的数据访问服务；</a:t>
            </a:r>
            <a:endParaRPr lang="zh-CN" altLang="en-US" sz="2800" b="1">
              <a:solidFill>
                <a:srgbClr val="000099"/>
              </a:solidFill>
              <a:ea typeface="宋体" panose="02010600030101010101" pitchFamily="2" charset="-122"/>
            </a:endParaRPr>
          </a:p>
          <a:p>
            <a:pPr marL="581025" lvl="0" indent="-581025">
              <a:lnSpc>
                <a:spcPct val="100000"/>
              </a:lnSpc>
              <a:spcBef>
                <a:spcPts val="20"/>
              </a:spcBef>
              <a:spcAft>
                <a:spcPts val="2000"/>
              </a:spcAft>
              <a:buNone/>
            </a:pPr>
            <a:r>
              <a:rPr lang="en-US" altLang="zh-CN" sz="2800" b="1">
                <a:solidFill>
                  <a:srgbClr val="000099"/>
                </a:solidFill>
                <a:ea typeface="宋体" panose="02010600030101010101" pitchFamily="2" charset="-122"/>
                <a:sym typeface="+mn-ea"/>
              </a:rPr>
              <a:t>2</a:t>
            </a:r>
            <a:r>
              <a:rPr lang="zh-CN" altLang="en-US" sz="2800" b="1">
                <a:solidFill>
                  <a:srgbClr val="000099"/>
                </a:solidFill>
                <a:ea typeface="宋体" panose="02010600030101010101" pitchFamily="2" charset="-122"/>
                <a:sym typeface="+mn-ea"/>
              </a:rPr>
              <a:t>、将数据库</a:t>
            </a:r>
            <a:r>
              <a:rPr lang="en-US" altLang="zh-CN" sz="2800" b="1">
                <a:solidFill>
                  <a:srgbClr val="000099"/>
                </a:solidFill>
                <a:ea typeface="宋体" panose="02010600030101010101" pitchFamily="2" charset="-122"/>
                <a:sym typeface="+mn-ea"/>
              </a:rPr>
              <a:t>cache</a:t>
            </a:r>
            <a:r>
              <a:rPr lang="zh-CN" altLang="en-US" sz="2800" b="1">
                <a:solidFill>
                  <a:srgbClr val="000099"/>
                </a:solidFill>
                <a:ea typeface="宋体" panose="02010600030101010101" pitchFamily="2" charset="-122"/>
                <a:sym typeface="+mn-ea"/>
              </a:rPr>
              <a:t>缓冲中的所有</a:t>
            </a:r>
            <a:r>
              <a:rPr lang="en-US" altLang="zh-CN" sz="2800" b="1">
                <a:solidFill>
                  <a:srgbClr val="000099"/>
                </a:solidFill>
                <a:ea typeface="宋体" panose="02010600030101010101" pitchFamily="2" charset="-122"/>
                <a:sym typeface="+mn-ea"/>
              </a:rPr>
              <a:t>dirty page</a:t>
            </a:r>
            <a:r>
              <a:rPr lang="zh-CN" altLang="en-US" sz="2800" b="1">
                <a:solidFill>
                  <a:srgbClr val="000099"/>
                </a:solidFill>
                <a:ea typeface="宋体" panose="02010600030101010101" pitchFamily="2" charset="-122"/>
                <a:sym typeface="+mn-ea"/>
              </a:rPr>
              <a:t>写入数据库磁盘；</a:t>
            </a:r>
            <a:endParaRPr lang="zh-CN" altLang="en-US" sz="2800" b="1">
              <a:solidFill>
                <a:srgbClr val="000099"/>
              </a:solidFill>
              <a:ea typeface="宋体" panose="02010600030101010101" pitchFamily="2" charset="-122"/>
            </a:endParaRPr>
          </a:p>
          <a:p>
            <a:pPr marL="581025" lvl="0" indent="-581025">
              <a:lnSpc>
                <a:spcPct val="100000"/>
              </a:lnSpc>
              <a:spcBef>
                <a:spcPts val="20"/>
              </a:spcBef>
              <a:spcAft>
                <a:spcPts val="2000"/>
              </a:spcAft>
              <a:buNone/>
            </a:pPr>
            <a:r>
              <a:rPr lang="en-US" altLang="zh-CN" sz="2800" b="1">
                <a:solidFill>
                  <a:srgbClr val="000099"/>
                </a:solidFill>
                <a:ea typeface="宋体" panose="02010600030101010101" pitchFamily="2" charset="-122"/>
                <a:sym typeface="+mn-ea"/>
              </a:rPr>
              <a:t>3</a:t>
            </a:r>
            <a:r>
              <a:rPr lang="zh-CN" altLang="en-US" sz="2800" b="1">
                <a:solidFill>
                  <a:srgbClr val="000099"/>
                </a:solidFill>
                <a:ea typeface="宋体" panose="02010600030101010101" pitchFamily="2" charset="-122"/>
                <a:sym typeface="+mn-ea"/>
              </a:rPr>
              <a:t>、在</a:t>
            </a:r>
            <a:r>
              <a:rPr lang="en-US" altLang="zh-CN" sz="2800" b="1">
                <a:solidFill>
                  <a:srgbClr val="000099"/>
                </a:solidFill>
                <a:ea typeface="宋体" panose="02010600030101010101" pitchFamily="2" charset="-122"/>
                <a:sym typeface="+mn-ea"/>
              </a:rPr>
              <a:t>log</a:t>
            </a:r>
            <a:r>
              <a:rPr lang="zh-CN" altLang="en-US" sz="2800" b="1">
                <a:solidFill>
                  <a:srgbClr val="000099"/>
                </a:solidFill>
                <a:ea typeface="宋体" panose="02010600030101010101" pitchFamily="2" charset="-122"/>
                <a:sym typeface="+mn-ea"/>
              </a:rPr>
              <a:t>中插入检查点日志</a:t>
            </a:r>
            <a:r>
              <a:rPr lang="en-US" altLang="zh-CN" sz="2800" b="1">
                <a:solidFill>
                  <a:srgbClr val="000099"/>
                </a:solidFill>
                <a:ea typeface="宋体" panose="02010600030101010101" pitchFamily="2" charset="-122"/>
                <a:sym typeface="+mn-ea"/>
              </a:rPr>
              <a:t>&lt;CK&gt;</a:t>
            </a:r>
            <a:r>
              <a:rPr lang="zh-CN" altLang="en-US" sz="2800" b="1">
                <a:solidFill>
                  <a:srgbClr val="000099"/>
                </a:solidFill>
                <a:ea typeface="宋体" panose="02010600030101010101" pitchFamily="2" charset="-122"/>
                <a:sym typeface="+mn-ea"/>
              </a:rPr>
              <a:t>；</a:t>
            </a:r>
            <a:endParaRPr lang="zh-CN" altLang="en-US" sz="2800" b="1">
              <a:solidFill>
                <a:srgbClr val="000099"/>
              </a:solidFill>
              <a:ea typeface="宋体" panose="02010600030101010101" pitchFamily="2" charset="-122"/>
            </a:endParaRPr>
          </a:p>
          <a:p>
            <a:pPr marL="581025" lvl="0" indent="-581025">
              <a:lnSpc>
                <a:spcPct val="100000"/>
              </a:lnSpc>
              <a:spcBef>
                <a:spcPts val="20"/>
              </a:spcBef>
              <a:spcAft>
                <a:spcPts val="2000"/>
              </a:spcAft>
              <a:buNone/>
            </a:pPr>
            <a:r>
              <a:rPr lang="en-US" altLang="zh-CN" sz="2800" b="1">
                <a:solidFill>
                  <a:srgbClr val="000099"/>
                </a:solidFill>
                <a:ea typeface="宋体" panose="02010600030101010101" pitchFamily="2" charset="-122"/>
                <a:sym typeface="+mn-ea"/>
              </a:rPr>
              <a:t>4</a:t>
            </a:r>
            <a:r>
              <a:rPr lang="zh-CN" altLang="en-US" sz="2800" b="1">
                <a:solidFill>
                  <a:srgbClr val="000099"/>
                </a:solidFill>
                <a:ea typeface="宋体" panose="02010600030101010101" pitchFamily="2" charset="-122"/>
                <a:sym typeface="+mn-ea"/>
              </a:rPr>
              <a:t>、将</a:t>
            </a:r>
            <a:r>
              <a:rPr lang="en-US" altLang="zh-CN" sz="2800" b="1">
                <a:solidFill>
                  <a:srgbClr val="000099"/>
                </a:solidFill>
                <a:ea typeface="宋体" panose="02010600030101010101" pitchFamily="2" charset="-122"/>
                <a:sym typeface="+mn-ea"/>
              </a:rPr>
              <a:t>log buffer</a:t>
            </a:r>
            <a:r>
              <a:rPr lang="zh-CN" altLang="en-US" sz="2800" b="1">
                <a:solidFill>
                  <a:srgbClr val="000099"/>
                </a:solidFill>
                <a:ea typeface="宋体" panose="02010600030101010101" pitchFamily="2" charset="-122"/>
                <a:sym typeface="+mn-ea"/>
              </a:rPr>
              <a:t>中的信息写入日志文件（这一步不是必须的）。</a:t>
            </a:r>
            <a:endParaRPr lang="zh-CN" altLang="en-US" sz="2800" b="1" dirty="0">
              <a:solidFill>
                <a:srgbClr val="000099"/>
              </a:solidFill>
              <a:latin typeface="Arial" panose="020B0604020202020204" pitchFamily="34" charset="0"/>
              <a:ea typeface="宋体" panose="02010600030101010101" pitchFamily="2"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4035" name="Rectangle 2"/>
          <p:cNvSpPr>
            <a:spLocks noGrp="1"/>
          </p:cNvSpPr>
          <p:nvPr>
            <p:ph type="title"/>
          </p:nvPr>
        </p:nvSpPr>
        <p:spPr>
          <a:xfrm>
            <a:off x="685800" y="304800"/>
            <a:ext cx="7772400" cy="762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4036" name="Rectangle 3"/>
          <p:cNvSpPr>
            <a:spLocks noGrp="1"/>
          </p:cNvSpPr>
          <p:nvPr>
            <p:ph type="body"/>
          </p:nvPr>
        </p:nvSpPr>
        <p:spPr>
          <a:xfrm>
            <a:off x="381000" y="1371600"/>
            <a:ext cx="8458200" cy="4800600"/>
          </a:xfrm>
        </p:spPr>
        <p:txBody>
          <a:bodyPr vert="horz" wrap="square" anchor="t"/>
          <a:p>
            <a:pPr lvl="0"/>
            <a:r>
              <a:rPr lang="en-US" altLang="zh-CN" sz="2400" b="1">
                <a:solidFill>
                  <a:srgbClr val="CC0000"/>
                </a:solidFill>
                <a:latin typeface="Arial" panose="020B0604020202020204" pitchFamily="34" charset="0"/>
                <a:ea typeface="宋体" panose="02010600030101010101" pitchFamily="2" charset="-122"/>
              </a:rPr>
              <a:t>Pass 1: Log is scanned backward to most recent checkpoint record, CK,</a:t>
            </a:r>
            <a:r>
              <a:rPr lang="en-US" altLang="zh-CN" sz="2400" b="1">
                <a:latin typeface="Arial" panose="020B0604020202020204" pitchFamily="34" charset="0"/>
                <a:ea typeface="宋体" panose="02010600030101010101" pitchFamily="2" charset="-122"/>
              </a:rPr>
              <a:t> to identify</a:t>
            </a:r>
            <a:r>
              <a:rPr lang="en-US" altLang="zh-CN" sz="2400" b="1">
                <a:solidFill>
                  <a:srgbClr val="000099"/>
                </a:solidFill>
                <a:latin typeface="Arial" panose="020B0604020202020204" pitchFamily="34" charset="0"/>
                <a:ea typeface="宋体" panose="02010600030101010101" pitchFamily="2" charset="-122"/>
              </a:rPr>
              <a:t> transactions active at time of crash.</a:t>
            </a:r>
            <a:endParaRPr lang="en-US" altLang="zh-CN" sz="2400" b="1">
              <a:solidFill>
                <a:srgbClr val="000099"/>
              </a:solidFill>
              <a:latin typeface="Arial" panose="020B0604020202020204" pitchFamily="34" charset="0"/>
              <a:ea typeface="宋体" panose="02010600030101010101" pitchFamily="2" charset="-122"/>
            </a:endParaRPr>
          </a:p>
          <a:p>
            <a:pPr lvl="0">
              <a:spcBef>
                <a:spcPct val="75000"/>
              </a:spcBef>
            </a:pPr>
            <a:r>
              <a:rPr lang="en-US" altLang="zh-CN" sz="2400" b="1">
                <a:solidFill>
                  <a:srgbClr val="CC0000"/>
                </a:solidFill>
                <a:latin typeface="Arial" panose="020B0604020202020204" pitchFamily="34" charset="0"/>
                <a:ea typeface="宋体" panose="02010600030101010101" pitchFamily="2" charset="-122"/>
              </a:rPr>
              <a:t>Pass 2: Log is scanned forward from CK to most recent record.  </a:t>
            </a:r>
            <a:r>
              <a:rPr lang="en-US" altLang="zh-CN" sz="2400" b="1">
                <a:latin typeface="Arial" panose="020B0604020202020204" pitchFamily="34" charset="0"/>
                <a:ea typeface="宋体" panose="02010600030101010101" pitchFamily="2" charset="-122"/>
              </a:rPr>
              <a:t>The </a:t>
            </a:r>
            <a:r>
              <a:rPr lang="en-US" altLang="zh-CN" sz="2400" b="1">
                <a:solidFill>
                  <a:srgbClr val="000099"/>
                </a:solidFill>
                <a:latin typeface="Arial" panose="020B0604020202020204" pitchFamily="34" charset="0"/>
                <a:ea typeface="宋体" panose="02010600030101010101" pitchFamily="2" charset="-122"/>
              </a:rPr>
              <a:t>after images in all update records</a:t>
            </a:r>
            <a:r>
              <a:rPr lang="en-US" altLang="zh-CN" sz="2400" b="1">
                <a:latin typeface="Arial" panose="020B0604020202020204" pitchFamily="34" charset="0"/>
                <a:ea typeface="宋体" panose="02010600030101010101" pitchFamily="2" charset="-122"/>
              </a:rPr>
              <a:t> are used to</a:t>
            </a:r>
            <a:r>
              <a:rPr lang="en-US" altLang="zh-CN" sz="2400" b="1" i="1">
                <a:latin typeface="Arial" panose="020B0604020202020204" pitchFamily="34" charset="0"/>
                <a:ea typeface="宋体" panose="02010600030101010101" pitchFamily="2" charset="-122"/>
              </a:rPr>
              <a:t> </a:t>
            </a:r>
            <a:r>
              <a:rPr lang="en-US" altLang="zh-CN" sz="2400" b="1">
                <a:solidFill>
                  <a:srgbClr val="000099"/>
                </a:solidFill>
                <a:latin typeface="Arial" panose="020B0604020202020204" pitchFamily="34" charset="0"/>
                <a:ea typeface="宋体" panose="02010600030101010101" pitchFamily="2" charset="-122"/>
              </a:rPr>
              <a:t>roll the database forward.</a:t>
            </a:r>
            <a:endParaRPr lang="en-US" altLang="zh-CN" sz="2400" b="1">
              <a:solidFill>
                <a:srgbClr val="000099"/>
              </a:solidFill>
              <a:latin typeface="Arial" panose="020B0604020202020204" pitchFamily="34" charset="0"/>
              <a:ea typeface="宋体" panose="02010600030101010101" pitchFamily="2" charset="-122"/>
            </a:endParaRPr>
          </a:p>
          <a:p>
            <a:pPr lvl="0">
              <a:spcBef>
                <a:spcPct val="75000"/>
              </a:spcBef>
            </a:pPr>
            <a:r>
              <a:rPr lang="en-US" altLang="zh-CN" sz="2400" b="1">
                <a:solidFill>
                  <a:srgbClr val="CC0000"/>
                </a:solidFill>
                <a:latin typeface="Arial" panose="020B0604020202020204" pitchFamily="34" charset="0"/>
                <a:ea typeface="宋体" panose="02010600030101010101" pitchFamily="2" charset="-122"/>
              </a:rPr>
              <a:t>Pass 3: Log is scanned backwards to begin record of oldest transaction active at time of crash. </a:t>
            </a:r>
            <a:r>
              <a:rPr lang="en-US" altLang="zh-CN" sz="2400" b="1">
                <a:latin typeface="Arial" panose="020B0604020202020204" pitchFamily="34" charset="0"/>
                <a:ea typeface="宋体" panose="02010600030101010101" pitchFamily="2" charset="-122"/>
              </a:rPr>
              <a:t> The </a:t>
            </a:r>
            <a:r>
              <a:rPr lang="en-US" altLang="zh-CN" sz="2400" b="1">
                <a:solidFill>
                  <a:srgbClr val="000099"/>
                </a:solidFill>
                <a:latin typeface="Arial" panose="020B0604020202020204" pitchFamily="34" charset="0"/>
                <a:ea typeface="宋体" panose="02010600030101010101" pitchFamily="2" charset="-122"/>
              </a:rPr>
              <a:t>before images</a:t>
            </a:r>
            <a:r>
              <a:rPr lang="en-US" altLang="zh-CN" sz="2400" b="1">
                <a:latin typeface="Arial" panose="020B0604020202020204" pitchFamily="34" charset="0"/>
                <a:ea typeface="宋体" panose="02010600030101010101" pitchFamily="2" charset="-122"/>
              </a:rPr>
              <a:t> in the update records of these transactions are used </a:t>
            </a:r>
            <a:r>
              <a:rPr lang="en-US" altLang="zh-CN" sz="2400" b="1">
                <a:solidFill>
                  <a:srgbClr val="000099"/>
                </a:solidFill>
                <a:latin typeface="Arial" panose="020B0604020202020204" pitchFamily="34" charset="0"/>
                <a:ea typeface="宋体" panose="02010600030101010101" pitchFamily="2" charset="-122"/>
              </a:rPr>
              <a:t>to roll these transactions back.</a:t>
            </a:r>
            <a:endParaRPr lang="en-US" altLang="zh-CN" sz="2400" b="1">
              <a:solidFill>
                <a:srgbClr val="000099"/>
              </a:solidFill>
              <a:latin typeface="Arial" panose="020B0604020202020204" pitchFamily="34"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5059" name="Rectangle 2"/>
          <p:cNvSpPr>
            <a:spLocks noGrp="1"/>
          </p:cNvSpPr>
          <p:nvPr>
            <p:ph type="title"/>
          </p:nvPr>
        </p:nvSpPr>
        <p:spPr>
          <a:xfrm>
            <a:off x="685800" y="307340"/>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5060" name="Rectangle 3"/>
          <p:cNvSpPr>
            <a:spLocks noGrp="1"/>
          </p:cNvSpPr>
          <p:nvPr>
            <p:ph type="body"/>
          </p:nvPr>
        </p:nvSpPr>
        <p:spPr>
          <a:xfrm>
            <a:off x="533400" y="1097915"/>
            <a:ext cx="8229600" cy="3200400"/>
          </a:xfrm>
        </p:spPr>
        <p:txBody>
          <a:bodyPr vert="horz" wrap="square" anchor="t">
            <a:spAutoFit/>
          </a:bodyPr>
          <a:p>
            <a:pPr lvl="0"/>
            <a:r>
              <a:rPr lang="en-US" altLang="x-none" sz="2800" b="1" dirty="0">
                <a:solidFill>
                  <a:srgbClr val="CC0000"/>
                </a:solidFill>
                <a:latin typeface="Arial" panose="020B0604020202020204" pitchFamily="34" charset="0"/>
                <a:ea typeface="宋体" panose="02010600030101010101" pitchFamily="2" charset="-122"/>
              </a:rPr>
              <a:t>Issue 1: Database pages containing items updated after CK was appended to log </a:t>
            </a:r>
            <a:r>
              <a:rPr lang="en-US" altLang="x-none" sz="2800" b="1" i="1" dirty="0">
                <a:latin typeface="Arial" panose="020B0604020202020204" pitchFamily="34" charset="0"/>
                <a:ea typeface="宋体" panose="02010600030101010101" pitchFamily="2" charset="-122"/>
              </a:rPr>
              <a:t>might</a:t>
            </a:r>
            <a:r>
              <a:rPr lang="en-US" altLang="x-none" sz="2800" b="1" dirty="0">
                <a:latin typeface="Arial" panose="020B0604020202020204" pitchFamily="34" charset="0"/>
                <a:ea typeface="宋体" panose="02010600030101010101" pitchFamily="2" charset="-122"/>
              </a:rPr>
              <a:t> </a:t>
            </a:r>
            <a:r>
              <a:rPr lang="en-US" altLang="x-none" sz="2800" b="1" dirty="0">
                <a:solidFill>
                  <a:srgbClr val="000099"/>
                </a:solidFill>
                <a:latin typeface="Arial" panose="020B0604020202020204" pitchFamily="34" charset="0"/>
                <a:ea typeface="宋体" panose="02010600030101010101" pitchFamily="2" charset="-122"/>
              </a:rPr>
              <a:t>have been flushed</a:t>
            </a:r>
            <a:r>
              <a:rPr lang="en-US" altLang="x-none" sz="2800" b="1" dirty="0">
                <a:latin typeface="Arial" panose="020B0604020202020204" pitchFamily="34" charset="0"/>
                <a:ea typeface="宋体" panose="02010600030101010101" pitchFamily="2" charset="-122"/>
              </a:rPr>
              <a:t> before crash</a:t>
            </a:r>
            <a:endParaRPr lang="en-US" altLang="x-none" sz="28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No problem</a:t>
            </a:r>
            <a:r>
              <a:rPr lang="en-US" altLang="x-none" sz="2400" b="1" i="1" dirty="0">
                <a:latin typeface="Arial" panose="020B0604020202020204" pitchFamily="34" charset="0"/>
                <a:ea typeface="宋体" panose="02010600030101010101" pitchFamily="2" charset="-122"/>
              </a:rPr>
              <a:t> </a:t>
            </a:r>
            <a:r>
              <a:rPr lang="en-US" altLang="x-none" sz="2400" b="1" dirty="0">
                <a:latin typeface="Arial" panose="020B0604020202020204" pitchFamily="34" charset="0"/>
                <a:ea typeface="宋体" panose="02010600030101010101" pitchFamily="2" charset="-122"/>
              </a:rPr>
              <a:t>– with </a:t>
            </a:r>
            <a:r>
              <a:rPr lang="en-US" altLang="x-none" sz="2400" b="1" dirty="0">
                <a:solidFill>
                  <a:srgbClr val="CC0000"/>
                </a:solidFill>
                <a:latin typeface="Arial" panose="020B0604020202020204" pitchFamily="34" charset="0"/>
                <a:ea typeface="宋体" panose="02010600030101010101" pitchFamily="2" charset="-122"/>
              </a:rPr>
              <a:t>physical logging,</a:t>
            </a:r>
            <a:r>
              <a:rPr lang="en-US" altLang="x-none" sz="2400" b="1" dirty="0">
                <a:latin typeface="Arial" panose="020B0604020202020204" pitchFamily="34" charset="0"/>
                <a:ea typeface="宋体" panose="02010600030101010101" pitchFamily="2" charset="-122"/>
              </a:rPr>
              <a:t> roll forward using after images in pass 2 is </a:t>
            </a:r>
            <a:r>
              <a:rPr lang="en-US" altLang="x-none" sz="2400" b="1" dirty="0">
                <a:solidFill>
                  <a:srgbClr val="CC0000"/>
                </a:solidFill>
                <a:latin typeface="Arial" panose="020B0604020202020204" pitchFamily="34" charset="0"/>
                <a:ea typeface="宋体" panose="02010600030101010101" pitchFamily="2" charset="-122"/>
              </a:rPr>
              <a:t>idempotent.</a:t>
            </a:r>
            <a:r>
              <a:rPr lang="en-US" altLang="x-none" sz="2400" i="1" dirty="0">
                <a:latin typeface="Arial" panose="020B0604020202020204" pitchFamily="34" charset="0"/>
                <a:ea typeface="宋体" panose="02010600030101010101" pitchFamily="2" charset="-122"/>
              </a:rPr>
              <a:t> </a:t>
            </a:r>
            <a:endParaRPr lang="en-US" altLang="x-none" sz="2400" i="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CC0000"/>
                </a:solidFill>
                <a:latin typeface="Arial" panose="020B0604020202020204" pitchFamily="34" charset="0"/>
                <a:ea typeface="宋体" panose="02010600030101010101" pitchFamily="2" charset="-122"/>
              </a:rPr>
              <a:t>Rollforward</a:t>
            </a:r>
            <a:r>
              <a:rPr lang="en-US" altLang="x-none" sz="2400" b="1" dirty="0">
                <a:latin typeface="Arial" panose="020B0604020202020204" pitchFamily="34" charset="0"/>
                <a:ea typeface="宋体" panose="02010600030101010101" pitchFamily="2" charset="-122"/>
              </a:rPr>
              <a:t>  in this case is unnecessary, but not harmful</a:t>
            </a:r>
            <a:endParaRPr lang="en-US" altLang="x-none" sz="2400" b="1" dirty="0">
              <a:latin typeface="Arial" panose="020B0604020202020204" pitchFamily="34" charset="0"/>
              <a:ea typeface="宋体" panose="02010600030101010101" pitchFamily="2" charset="-122"/>
            </a:endParaRPr>
          </a:p>
        </p:txBody>
      </p:sp>
      <p:sp>
        <p:nvSpPr>
          <p:cNvPr id="46085" name="Rectangle 4"/>
          <p:cNvSpPr/>
          <p:nvPr/>
        </p:nvSpPr>
        <p:spPr>
          <a:xfrm>
            <a:off x="12954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6" name="Rectangle 5"/>
          <p:cNvSpPr/>
          <p:nvPr/>
        </p:nvSpPr>
        <p:spPr>
          <a:xfrm>
            <a:off x="19050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endParaRPr lang="en-US" altLang="x-none" dirty="0">
              <a:latin typeface="Arial" panose="020B0604020202020204" pitchFamily="34" charset="0"/>
              <a:ea typeface="宋体" panose="02010600030101010101" pitchFamily="2" charset="-122"/>
            </a:endParaRPr>
          </a:p>
        </p:txBody>
      </p:sp>
      <p:sp>
        <p:nvSpPr>
          <p:cNvPr id="46087" name="Rectangle 6"/>
          <p:cNvSpPr/>
          <p:nvPr/>
        </p:nvSpPr>
        <p:spPr>
          <a:xfrm>
            <a:off x="25146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8" name="Rectangle 7"/>
          <p:cNvSpPr/>
          <p:nvPr/>
        </p:nvSpPr>
        <p:spPr>
          <a:xfrm>
            <a:off x="3124200" y="4725670"/>
            <a:ext cx="11430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old</a:t>
            </a:r>
            <a:r>
              <a:rPr lang="en-US" altLang="x-none" dirty="0">
                <a:latin typeface="Arial" panose="020B0604020202020204" pitchFamily="34" charset="0"/>
                <a:ea typeface="宋体" panose="02010600030101010101" pitchFamily="2" charset="-122"/>
              </a:rPr>
              <a:t> x</a:t>
            </a:r>
            <a:r>
              <a:rPr lang="en-US" altLang="x-none" baseline="-25000" dirty="0">
                <a:latin typeface="Arial" panose="020B0604020202020204" pitchFamily="34" charset="0"/>
                <a:ea typeface="宋体" panose="02010600030101010101" pitchFamily="2" charset="-122"/>
              </a:rPr>
              <a:t>new</a:t>
            </a:r>
            <a:endParaRPr lang="en-US" altLang="x-none" baseline="-25000" dirty="0">
              <a:latin typeface="Arial" panose="020B0604020202020204" pitchFamily="34" charset="0"/>
              <a:ea typeface="宋体" panose="02010600030101010101" pitchFamily="2" charset="-122"/>
            </a:endParaRPr>
          </a:p>
        </p:txBody>
      </p:sp>
      <p:sp>
        <p:nvSpPr>
          <p:cNvPr id="46089" name="Rectangle 10"/>
          <p:cNvSpPr/>
          <p:nvPr/>
        </p:nvSpPr>
        <p:spPr>
          <a:xfrm>
            <a:off x="42672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0" name="Rectangle 11"/>
          <p:cNvSpPr/>
          <p:nvPr/>
        </p:nvSpPr>
        <p:spPr>
          <a:xfrm>
            <a:off x="4876800" y="4725670"/>
            <a:ext cx="12192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y</a:t>
            </a:r>
            <a:r>
              <a:rPr lang="en-US" altLang="x-none" baseline="-25000" dirty="0">
                <a:latin typeface="Arial" panose="020B0604020202020204" pitchFamily="34" charset="0"/>
                <a:ea typeface="宋体" panose="02010600030101010101" pitchFamily="2" charset="-122"/>
              </a:rPr>
              <a:t>old</a:t>
            </a:r>
            <a:r>
              <a:rPr lang="en-US" altLang="x-none" dirty="0">
                <a:latin typeface="Arial" panose="020B0604020202020204" pitchFamily="34" charset="0"/>
                <a:ea typeface="宋体" panose="02010600030101010101" pitchFamily="2" charset="-122"/>
              </a:rPr>
              <a:t> y</a:t>
            </a:r>
            <a:r>
              <a:rPr lang="en-US" altLang="x-none" baseline="-25000" dirty="0">
                <a:latin typeface="Arial" panose="020B0604020202020204" pitchFamily="34" charset="0"/>
                <a:ea typeface="宋体" panose="02010600030101010101" pitchFamily="2" charset="-122"/>
              </a:rPr>
              <a:t>new</a:t>
            </a:r>
            <a:endParaRPr lang="en-US" altLang="x-none" baseline="-25000" dirty="0">
              <a:latin typeface="Arial" panose="020B0604020202020204" pitchFamily="34" charset="0"/>
              <a:ea typeface="宋体" panose="02010600030101010101" pitchFamily="2" charset="-122"/>
            </a:endParaRPr>
          </a:p>
        </p:txBody>
      </p:sp>
      <p:sp>
        <p:nvSpPr>
          <p:cNvPr id="46091" name="Rectangle 15"/>
          <p:cNvSpPr/>
          <p:nvPr/>
        </p:nvSpPr>
        <p:spPr>
          <a:xfrm>
            <a:off x="60960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2" name="Text Box 17"/>
          <p:cNvSpPr txBox="1"/>
          <p:nvPr/>
        </p:nvSpPr>
        <p:spPr>
          <a:xfrm>
            <a:off x="7313930" y="5941695"/>
            <a:ext cx="804863" cy="39687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crash</a:t>
            </a:r>
            <a:endParaRPr lang="en-US" altLang="x-none" sz="2000" i="1" dirty="0">
              <a:latin typeface="Arial" panose="020B0604020202020204" pitchFamily="34" charset="0"/>
              <a:ea typeface="宋体" panose="02010600030101010101" pitchFamily="2" charset="-122"/>
            </a:endParaRPr>
          </a:p>
        </p:txBody>
      </p:sp>
      <p:sp>
        <p:nvSpPr>
          <p:cNvPr id="46093" name="Line 19"/>
          <p:cNvSpPr/>
          <p:nvPr/>
        </p:nvSpPr>
        <p:spPr>
          <a:xfrm flipV="1">
            <a:off x="7390765" y="5640070"/>
            <a:ext cx="0" cy="381000"/>
          </a:xfrm>
          <a:prstGeom prst="line">
            <a:avLst/>
          </a:prstGeom>
          <a:ln w="9525" cap="flat" cmpd="sng">
            <a:solidFill>
              <a:schemeClr val="tx1"/>
            </a:solidFill>
            <a:prstDash val="solid"/>
            <a:headEnd type="none" w="med" len="med"/>
            <a:tailEnd type="triangle" w="med" len="med"/>
          </a:ln>
        </p:spPr>
      </p:sp>
      <p:sp>
        <p:nvSpPr>
          <p:cNvPr id="46094" name="Rectangle 20"/>
          <p:cNvSpPr/>
          <p:nvPr/>
        </p:nvSpPr>
        <p:spPr>
          <a:xfrm>
            <a:off x="6705600" y="472567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p:txBody>
      </p:sp>
      <p:grpSp>
        <p:nvGrpSpPr>
          <p:cNvPr id="3" name="组合 2"/>
          <p:cNvGrpSpPr/>
          <p:nvPr/>
        </p:nvGrpSpPr>
        <p:grpSpPr>
          <a:xfrm>
            <a:off x="3657554" y="5563870"/>
            <a:ext cx="1927569" cy="898843"/>
            <a:chOff x="5760" y="8881"/>
            <a:chExt cx="3036" cy="1416"/>
          </a:xfrm>
        </p:grpSpPr>
        <p:sp>
          <p:nvSpPr>
            <p:cNvPr id="46095" name="Text Box 22"/>
            <p:cNvSpPr txBox="1"/>
            <p:nvPr/>
          </p:nvSpPr>
          <p:spPr>
            <a:xfrm>
              <a:off x="5760" y="9673"/>
              <a:ext cx="2486" cy="624"/>
            </a:xfrm>
            <a:prstGeom prst="rect">
              <a:avLst/>
            </a:prstGeom>
            <a:noFill/>
            <a:ln w="9525">
              <a:noFill/>
            </a:ln>
          </p:spPr>
          <p:txBody>
            <a:bodyPr wrap="none">
              <a:spAutoFit/>
            </a:bodyPr>
            <a:p>
              <a:pPr lvl="0"/>
              <a:r>
                <a:rPr lang="en-US" altLang="x-none" sz="2000" i="1" dirty="0">
                  <a:solidFill>
                    <a:schemeClr val="accent6"/>
                  </a:solidFill>
                  <a:latin typeface="Arial" panose="020B0604020202020204" pitchFamily="34" charset="0"/>
                  <a:ea typeface="宋体" panose="02010600030101010101" pitchFamily="2" charset="-122"/>
                </a:rPr>
                <a:t>after images</a:t>
              </a:r>
              <a:endParaRPr lang="en-US" altLang="x-none" sz="2000" i="1" dirty="0">
                <a:solidFill>
                  <a:schemeClr val="accent6"/>
                </a:solidFill>
                <a:latin typeface="Arial" panose="020B0604020202020204" pitchFamily="34" charset="0"/>
                <a:ea typeface="宋体" panose="02010600030101010101" pitchFamily="2" charset="-122"/>
              </a:endParaRPr>
            </a:p>
          </p:txBody>
        </p:sp>
        <p:sp>
          <p:nvSpPr>
            <p:cNvPr id="46096" name="Line 23"/>
            <p:cNvSpPr/>
            <p:nvPr/>
          </p:nvSpPr>
          <p:spPr>
            <a:xfrm flipH="1" flipV="1">
              <a:off x="6121" y="8881"/>
              <a:ext cx="599" cy="839"/>
            </a:xfrm>
            <a:prstGeom prst="line">
              <a:avLst/>
            </a:prstGeom>
            <a:ln w="9525" cap="flat" cmpd="sng">
              <a:solidFill>
                <a:srgbClr val="000099"/>
              </a:solidFill>
              <a:prstDash val="dash"/>
              <a:headEnd type="none" w="med" len="med"/>
              <a:tailEnd type="triangle" w="med" len="med"/>
            </a:ln>
          </p:spPr>
        </p:sp>
        <p:sp>
          <p:nvSpPr>
            <p:cNvPr id="46097" name="Line 24"/>
            <p:cNvSpPr/>
            <p:nvPr/>
          </p:nvSpPr>
          <p:spPr>
            <a:xfrm flipV="1">
              <a:off x="7763" y="8881"/>
              <a:ext cx="1033" cy="840"/>
            </a:xfrm>
            <a:prstGeom prst="line">
              <a:avLst/>
            </a:prstGeom>
            <a:ln w="9525" cap="flat" cmpd="sng">
              <a:solidFill>
                <a:srgbClr val="000099"/>
              </a:solidFill>
              <a:prstDash val="dash"/>
              <a:headEnd type="none" w="med" len="med"/>
              <a:tailEnd type="triangle" w="med" len="med"/>
            </a:ln>
          </p:spPr>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5"/>
          <p:cNvSpPr txBox="1">
            <a:spLocks noGrp="1"/>
          </p:cNvSpPr>
          <p:nvPr/>
        </p:nvSpPr>
        <p:spPr>
          <a:xfrm>
            <a:off x="7115175" y="631825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6083" name="Rectangle 2"/>
          <p:cNvSpPr>
            <a:spLocks noGrp="1"/>
          </p:cNvSpPr>
          <p:nvPr>
            <p:ph type="title"/>
          </p:nvPr>
        </p:nvSpPr>
        <p:spPr>
          <a:xfrm>
            <a:off x="457200" y="77470"/>
            <a:ext cx="7772400" cy="720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6084" name="Rectangle 3"/>
          <p:cNvSpPr>
            <a:spLocks noGrp="1"/>
          </p:cNvSpPr>
          <p:nvPr>
            <p:ph type="body"/>
          </p:nvPr>
        </p:nvSpPr>
        <p:spPr>
          <a:xfrm>
            <a:off x="191135" y="919480"/>
            <a:ext cx="8723630" cy="2971800"/>
          </a:xfrm>
        </p:spPr>
        <p:txBody>
          <a:bodyPr vert="horz" wrap="square" anchor="t"/>
          <a:p>
            <a:pPr lvl="0">
              <a:spcBef>
                <a:spcPct val="0"/>
              </a:spcBef>
            </a:pPr>
            <a:r>
              <a:rPr lang="en-US" altLang="x-none" sz="2600" b="1" dirty="0">
                <a:solidFill>
                  <a:srgbClr val="CC0000"/>
                </a:solidFill>
                <a:latin typeface="Arial" panose="020B0604020202020204" pitchFamily="34" charset="0"/>
                <a:ea typeface="宋体" panose="02010600030101010101" pitchFamily="2" charset="-122"/>
              </a:rPr>
              <a:t>Issue 2: Some update records after CK might belong to an aborted transaction T</a:t>
            </a:r>
            <a:r>
              <a:rPr lang="en-US" altLang="x-none" sz="2600" b="1" baseline="-25000" dirty="0">
                <a:solidFill>
                  <a:srgbClr val="CC0000"/>
                </a:solidFill>
                <a:latin typeface="Arial" panose="020B0604020202020204" pitchFamily="34" charset="0"/>
                <a:ea typeface="宋体" panose="02010600030101010101" pitchFamily="2" charset="-122"/>
              </a:rPr>
              <a:t>1</a:t>
            </a:r>
            <a:r>
              <a:rPr lang="en-US" altLang="x-none" sz="2600" b="1" dirty="0">
                <a:solidFill>
                  <a:srgbClr val="CC0000"/>
                </a:solidFill>
                <a:latin typeface="Arial" panose="020B0604020202020204" pitchFamily="34" charset="0"/>
                <a:ea typeface="宋体" panose="02010600030101010101" pitchFamily="2" charset="-122"/>
              </a:rPr>
              <a:t>. </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These updates will not be rolled back in pass 3</a:t>
            </a:r>
            <a:r>
              <a:rPr lang="en-US" altLang="x-none" sz="2400" b="1" dirty="0">
                <a:latin typeface="Arial" panose="020B0604020202020204" pitchFamily="34" charset="0"/>
                <a:ea typeface="宋体" panose="02010600030101010101" pitchFamily="2" charset="-122"/>
              </a:rPr>
              <a:t> since T</a:t>
            </a:r>
            <a:r>
              <a:rPr lang="en-US" altLang="x-none" sz="2400" b="1" baseline="-25000" dirty="0">
                <a:latin typeface="Arial" panose="020B0604020202020204" pitchFamily="34" charset="0"/>
                <a:ea typeface="宋体" panose="02010600030101010101" pitchFamily="2" charset="-122"/>
              </a:rPr>
              <a:t>1 </a:t>
            </a:r>
            <a:r>
              <a:rPr lang="en-US" altLang="x-none" sz="2400" b="1" dirty="0">
                <a:latin typeface="Arial" panose="020B0604020202020204" pitchFamily="34" charset="0"/>
                <a:ea typeface="宋体" panose="02010600030101010101" pitchFamily="2" charset="-122"/>
              </a:rPr>
              <a:t>was not active at time of crash</a:t>
            </a:r>
            <a:endParaRPr lang="en-US" altLang="x-none" sz="24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Treat rollback operations for aborting T</a:t>
            </a:r>
            <a:r>
              <a:rPr lang="en-US" altLang="x-none" sz="2400" b="1" baseline="-25000" dirty="0">
                <a:solidFill>
                  <a:srgbClr val="000099"/>
                </a:solidFill>
                <a:latin typeface="Arial" panose="020B0604020202020204" pitchFamily="34" charset="0"/>
                <a:ea typeface="宋体" panose="02010600030101010101" pitchFamily="2" charset="-122"/>
              </a:rPr>
              <a:t>1</a:t>
            </a:r>
            <a:r>
              <a:rPr lang="en-US" altLang="x-none" sz="2400" b="1" dirty="0">
                <a:solidFill>
                  <a:srgbClr val="000099"/>
                </a:solidFill>
                <a:latin typeface="Arial" panose="020B0604020202020204" pitchFamily="34" charset="0"/>
                <a:ea typeface="宋体" panose="02010600030101010101" pitchFamily="2" charset="-122"/>
              </a:rPr>
              <a:t> as ordinary updates</a:t>
            </a:r>
            <a:r>
              <a:rPr lang="en-US" altLang="x-none" sz="2400" b="1" dirty="0">
                <a:latin typeface="Arial" panose="020B0604020202020204" pitchFamily="34" charset="0"/>
                <a:ea typeface="宋体" panose="02010600030101010101" pitchFamily="2" charset="-122"/>
              </a:rPr>
              <a:t> and append </a:t>
            </a:r>
            <a:r>
              <a:rPr lang="en-US" altLang="x-none" sz="2400" b="1" dirty="0">
                <a:solidFill>
                  <a:srgbClr val="CC0000"/>
                </a:solidFill>
                <a:latin typeface="Arial" panose="020B0604020202020204" pitchFamily="34" charset="0"/>
                <a:ea typeface="宋体" panose="02010600030101010101" pitchFamily="2" charset="-122"/>
              </a:rPr>
              <a:t>compensating log records to log</a:t>
            </a:r>
            <a:endParaRPr lang="en-US" altLang="x-none" sz="2400" b="1" dirty="0">
              <a:solidFill>
                <a:srgbClr val="CC0000"/>
              </a:solidFill>
              <a:latin typeface="Arial" panose="020B0604020202020204" pitchFamily="34" charset="0"/>
              <a:ea typeface="宋体" panose="02010600030101010101" pitchFamily="2" charset="-122"/>
            </a:endParaRPr>
          </a:p>
        </p:txBody>
      </p:sp>
      <p:sp>
        <p:nvSpPr>
          <p:cNvPr id="46085" name="Rectangle 4"/>
          <p:cNvSpPr/>
          <p:nvPr/>
        </p:nvSpPr>
        <p:spPr>
          <a:xfrm>
            <a:off x="12954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6" name="Rectangle 5"/>
          <p:cNvSpPr/>
          <p:nvPr/>
        </p:nvSpPr>
        <p:spPr>
          <a:xfrm>
            <a:off x="19050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endParaRPr lang="en-US" altLang="x-none" dirty="0">
              <a:latin typeface="Arial" panose="020B0604020202020204" pitchFamily="34" charset="0"/>
              <a:ea typeface="宋体" panose="02010600030101010101" pitchFamily="2" charset="-122"/>
            </a:endParaRPr>
          </a:p>
        </p:txBody>
      </p:sp>
      <p:sp>
        <p:nvSpPr>
          <p:cNvPr id="46087" name="Rectangle 6"/>
          <p:cNvSpPr/>
          <p:nvPr/>
        </p:nvSpPr>
        <p:spPr>
          <a:xfrm>
            <a:off x="25146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88" name="Rectangle 7"/>
          <p:cNvSpPr/>
          <p:nvPr/>
        </p:nvSpPr>
        <p:spPr>
          <a:xfrm>
            <a:off x="3124200" y="4876800"/>
            <a:ext cx="11430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old</a:t>
            </a:r>
            <a:r>
              <a:rPr lang="en-US" altLang="x-none" dirty="0">
                <a:latin typeface="Arial" panose="020B0604020202020204" pitchFamily="34" charset="0"/>
                <a:ea typeface="宋体" panose="02010600030101010101" pitchFamily="2" charset="-122"/>
              </a:rPr>
              <a:t> x</a:t>
            </a:r>
            <a:r>
              <a:rPr lang="en-US" altLang="x-none" baseline="-25000" dirty="0">
                <a:latin typeface="Arial" panose="020B0604020202020204" pitchFamily="34" charset="0"/>
                <a:ea typeface="宋体" panose="02010600030101010101" pitchFamily="2" charset="-122"/>
              </a:rPr>
              <a:t>new</a:t>
            </a:r>
            <a:endParaRPr lang="en-US" altLang="x-none" baseline="-25000" dirty="0">
              <a:latin typeface="Arial" panose="020B0604020202020204" pitchFamily="34" charset="0"/>
              <a:ea typeface="宋体" panose="02010600030101010101" pitchFamily="2" charset="-122"/>
            </a:endParaRPr>
          </a:p>
        </p:txBody>
      </p:sp>
      <p:sp>
        <p:nvSpPr>
          <p:cNvPr id="46089" name="Rectangle 10"/>
          <p:cNvSpPr/>
          <p:nvPr/>
        </p:nvSpPr>
        <p:spPr>
          <a:xfrm>
            <a:off x="42672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0" name="Rectangle 11"/>
          <p:cNvSpPr/>
          <p:nvPr/>
        </p:nvSpPr>
        <p:spPr>
          <a:xfrm>
            <a:off x="4876800" y="4876800"/>
            <a:ext cx="12192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CL</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a:p>
            <a:pPr lvl="0" algn="ctr"/>
            <a:r>
              <a:rPr lang="en-US" altLang="x-none" dirty="0">
                <a:latin typeface="Arial" panose="020B0604020202020204" pitchFamily="34" charset="0"/>
                <a:ea typeface="宋体" panose="02010600030101010101" pitchFamily="2" charset="-122"/>
              </a:rPr>
              <a:t>x</a:t>
            </a:r>
            <a:r>
              <a:rPr lang="en-US" altLang="x-none" baseline="-25000" dirty="0">
                <a:latin typeface="Arial" panose="020B0604020202020204" pitchFamily="34" charset="0"/>
                <a:ea typeface="宋体" panose="02010600030101010101" pitchFamily="2" charset="-122"/>
              </a:rPr>
              <a:t>new</a:t>
            </a:r>
            <a:r>
              <a:rPr lang="en-US" altLang="x-none" dirty="0">
                <a:latin typeface="Arial" panose="020B0604020202020204" pitchFamily="34" charset="0"/>
                <a:ea typeface="宋体" panose="02010600030101010101" pitchFamily="2" charset="-122"/>
              </a:rPr>
              <a:t> x</a:t>
            </a:r>
            <a:r>
              <a:rPr lang="en-US" altLang="x-none" baseline="-25000" dirty="0">
                <a:latin typeface="Arial" panose="020B0604020202020204" pitchFamily="34" charset="0"/>
                <a:ea typeface="宋体" panose="02010600030101010101" pitchFamily="2" charset="-122"/>
              </a:rPr>
              <a:t>old</a:t>
            </a:r>
            <a:endParaRPr lang="en-US" altLang="x-none" baseline="-25000" dirty="0">
              <a:latin typeface="Arial" panose="020B0604020202020204" pitchFamily="34" charset="0"/>
              <a:ea typeface="宋体" panose="02010600030101010101" pitchFamily="2" charset="-122"/>
            </a:endParaRPr>
          </a:p>
        </p:txBody>
      </p:sp>
      <p:sp>
        <p:nvSpPr>
          <p:cNvPr id="46091" name="Rectangle 15"/>
          <p:cNvSpPr/>
          <p:nvPr/>
        </p:nvSpPr>
        <p:spPr>
          <a:xfrm>
            <a:off x="60960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6092" name="Text Box 17"/>
          <p:cNvSpPr txBox="1"/>
          <p:nvPr/>
        </p:nvSpPr>
        <p:spPr>
          <a:xfrm>
            <a:off x="7313930" y="6092825"/>
            <a:ext cx="804863" cy="39687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crash</a:t>
            </a:r>
            <a:endParaRPr lang="en-US" altLang="x-none" sz="2000" i="1" dirty="0">
              <a:latin typeface="Arial" panose="020B0604020202020204" pitchFamily="34" charset="0"/>
              <a:ea typeface="宋体" panose="02010600030101010101" pitchFamily="2" charset="-122"/>
            </a:endParaRPr>
          </a:p>
        </p:txBody>
      </p:sp>
      <p:sp>
        <p:nvSpPr>
          <p:cNvPr id="46093" name="Line 19"/>
          <p:cNvSpPr/>
          <p:nvPr/>
        </p:nvSpPr>
        <p:spPr>
          <a:xfrm flipV="1">
            <a:off x="7390765" y="5791200"/>
            <a:ext cx="0" cy="381000"/>
          </a:xfrm>
          <a:prstGeom prst="line">
            <a:avLst/>
          </a:prstGeom>
          <a:ln w="9525" cap="flat" cmpd="sng">
            <a:solidFill>
              <a:schemeClr val="tx1"/>
            </a:solidFill>
            <a:prstDash val="solid"/>
            <a:headEnd type="none" w="med" len="med"/>
            <a:tailEnd type="triangle" w="med" len="med"/>
          </a:ln>
        </p:spPr>
      </p:sp>
      <p:sp>
        <p:nvSpPr>
          <p:cNvPr id="46094" name="Rectangle 20"/>
          <p:cNvSpPr/>
          <p:nvPr/>
        </p:nvSpPr>
        <p:spPr>
          <a:xfrm>
            <a:off x="6705600" y="4876800"/>
            <a:ext cx="609600" cy="914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A</a:t>
            </a:r>
            <a:r>
              <a:rPr lang="en-US" altLang="x-none" baseline="-25000" dirty="0">
                <a:latin typeface="Arial" panose="020B0604020202020204" pitchFamily="34" charset="0"/>
                <a:ea typeface="宋体" panose="02010600030101010101" pitchFamily="2" charset="-122"/>
              </a:rPr>
              <a:t>1</a:t>
            </a:r>
            <a:endParaRPr lang="en-US" altLang="x-none" baseline="-25000" dirty="0">
              <a:latin typeface="Arial" panose="020B0604020202020204" pitchFamily="34" charset="0"/>
              <a:ea typeface="宋体" panose="02010600030101010101" pitchFamily="2" charset="-122"/>
            </a:endParaRPr>
          </a:p>
        </p:txBody>
      </p:sp>
      <p:grpSp>
        <p:nvGrpSpPr>
          <p:cNvPr id="3" name="组合 2"/>
          <p:cNvGrpSpPr/>
          <p:nvPr/>
        </p:nvGrpSpPr>
        <p:grpSpPr>
          <a:xfrm>
            <a:off x="3352800" y="5639435"/>
            <a:ext cx="2097088" cy="899478"/>
            <a:chOff x="5280" y="8881"/>
            <a:chExt cx="3303" cy="1417"/>
          </a:xfrm>
        </p:grpSpPr>
        <p:sp>
          <p:nvSpPr>
            <p:cNvPr id="46095" name="Text Box 22"/>
            <p:cNvSpPr txBox="1"/>
            <p:nvPr/>
          </p:nvSpPr>
          <p:spPr>
            <a:xfrm>
              <a:off x="5760" y="9673"/>
              <a:ext cx="2823" cy="625"/>
            </a:xfrm>
            <a:prstGeom prst="rect">
              <a:avLst/>
            </a:prstGeom>
            <a:noFill/>
            <a:ln w="9525">
              <a:noFill/>
            </a:ln>
          </p:spPr>
          <p:txBody>
            <a:bodyPr wrap="none">
              <a:spAutoFit/>
            </a:bodyPr>
            <a:p>
              <a:pPr lvl="0"/>
              <a:r>
                <a:rPr lang="en-US" altLang="x-none" sz="2000" i="1" dirty="0">
                  <a:solidFill>
                    <a:schemeClr val="accent6"/>
                  </a:solidFill>
                  <a:latin typeface="Arial" panose="020B0604020202020204" pitchFamily="34" charset="0"/>
                  <a:ea typeface="宋体" panose="02010600030101010101" pitchFamily="2" charset="-122"/>
                </a:rPr>
                <a:t>before images</a:t>
              </a:r>
              <a:endParaRPr lang="en-US" altLang="x-none" sz="2000" i="1" dirty="0">
                <a:solidFill>
                  <a:schemeClr val="accent6"/>
                </a:solidFill>
                <a:latin typeface="Arial" panose="020B0604020202020204" pitchFamily="34" charset="0"/>
                <a:ea typeface="宋体" panose="02010600030101010101" pitchFamily="2" charset="-122"/>
              </a:endParaRPr>
            </a:p>
          </p:txBody>
        </p:sp>
        <p:sp>
          <p:nvSpPr>
            <p:cNvPr id="46096" name="Line 23"/>
            <p:cNvSpPr/>
            <p:nvPr/>
          </p:nvSpPr>
          <p:spPr>
            <a:xfrm flipH="1" flipV="1">
              <a:off x="5280" y="9000"/>
              <a:ext cx="960" cy="720"/>
            </a:xfrm>
            <a:prstGeom prst="line">
              <a:avLst/>
            </a:prstGeom>
            <a:ln w="9525" cap="flat" cmpd="sng">
              <a:solidFill>
                <a:srgbClr val="000099"/>
              </a:solidFill>
              <a:prstDash val="dash"/>
              <a:headEnd type="none" w="med" len="med"/>
              <a:tailEnd type="triangle" w="med" len="med"/>
            </a:ln>
          </p:spPr>
        </p:sp>
        <p:sp>
          <p:nvSpPr>
            <p:cNvPr id="46097" name="Line 24"/>
            <p:cNvSpPr/>
            <p:nvPr/>
          </p:nvSpPr>
          <p:spPr>
            <a:xfrm flipV="1">
              <a:off x="7920" y="8881"/>
              <a:ext cx="120" cy="720"/>
            </a:xfrm>
            <a:prstGeom prst="line">
              <a:avLst/>
            </a:prstGeom>
            <a:ln w="9525" cap="flat" cmpd="sng">
              <a:solidFill>
                <a:srgbClr val="000099"/>
              </a:solidFill>
              <a:prstDash val="dash"/>
              <a:headEnd type="none" w="med" len="med"/>
              <a:tailEnd type="triangle" w="med" len="med"/>
            </a:ln>
          </p:spPr>
        </p:sp>
      </p:grpSp>
      <p:sp>
        <p:nvSpPr>
          <p:cNvPr id="2" name="线形标注 2(无边框) 1"/>
          <p:cNvSpPr/>
          <p:nvPr/>
        </p:nvSpPr>
        <p:spPr>
          <a:xfrm>
            <a:off x="672465" y="3898265"/>
            <a:ext cx="3600000" cy="828000"/>
          </a:xfrm>
          <a:prstGeom prst="callout2">
            <a:avLst>
              <a:gd name="adj1" fmla="val 21309"/>
              <a:gd name="adj2" fmla="val 100033"/>
              <a:gd name="adj3" fmla="val 20553"/>
              <a:gd name="adj4" fmla="val 112977"/>
              <a:gd name="adj5" fmla="val 109974"/>
              <a:gd name="adj6" fmla="val 128058"/>
            </a:avLst>
          </a:prstGeom>
          <a:noFill/>
          <a:ln>
            <a:solidFill>
              <a:srgbClr val="CC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n>
                  <a:noFill/>
                </a:ln>
                <a:solidFill>
                  <a:srgbClr val="CC0000"/>
                </a:solidFill>
              </a:rPr>
              <a:t>在</a:t>
            </a:r>
            <a:r>
              <a:rPr lang="en-US" altLang="zh-CN" b="1">
                <a:ln>
                  <a:noFill/>
                </a:ln>
                <a:solidFill>
                  <a:srgbClr val="CC0000"/>
                </a:solidFill>
              </a:rPr>
              <a:t>rollback</a:t>
            </a:r>
            <a:r>
              <a:rPr lang="zh-CN" altLang="en-US" b="1">
                <a:ln>
                  <a:noFill/>
                </a:ln>
                <a:solidFill>
                  <a:srgbClr val="CC0000"/>
                </a:solidFill>
                <a:ea typeface="宋体" panose="02010600030101010101" pitchFamily="2" charset="-122"/>
              </a:rPr>
              <a:t>处理过程中所插入的关于</a:t>
            </a:r>
            <a:r>
              <a:rPr lang="en-US" altLang="zh-CN" b="1">
                <a:ln>
                  <a:noFill/>
                </a:ln>
                <a:solidFill>
                  <a:srgbClr val="CC0000"/>
                </a:solidFill>
                <a:ea typeface="宋体" panose="02010600030101010101" pitchFamily="2" charset="-122"/>
              </a:rPr>
              <a:t>U</a:t>
            </a:r>
            <a:r>
              <a:rPr lang="en-US" altLang="zh-CN" b="1" baseline="-25000">
                <a:ln>
                  <a:noFill/>
                </a:ln>
                <a:solidFill>
                  <a:srgbClr val="CC0000"/>
                </a:solidFill>
                <a:ea typeface="宋体" panose="02010600030101010101" pitchFamily="2" charset="-122"/>
              </a:rPr>
              <a:t>1</a:t>
            </a:r>
            <a:r>
              <a:rPr lang="zh-CN" altLang="en-US" b="1">
                <a:ln>
                  <a:noFill/>
                </a:ln>
                <a:solidFill>
                  <a:srgbClr val="CC0000"/>
                </a:solidFill>
                <a:ea typeface="宋体" panose="02010600030101010101" pitchFamily="2" charset="-122"/>
              </a:rPr>
              <a:t>的补偿日志</a:t>
            </a:r>
            <a:endParaRPr lang="zh-CN" altLang="en-US" b="1">
              <a:ln>
                <a:noFill/>
              </a:ln>
              <a:solidFill>
                <a:srgbClr val="CC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7107"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with Sharp Checkpoint</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7108" name="Rectangle 3"/>
          <p:cNvSpPr>
            <a:spLocks noGrp="1"/>
          </p:cNvSpPr>
          <p:nvPr>
            <p:ph type="body"/>
          </p:nvPr>
        </p:nvSpPr>
        <p:spPr>
          <a:xfrm>
            <a:off x="304800" y="1981200"/>
            <a:ext cx="8382000" cy="4114800"/>
          </a:xfrm>
        </p:spPr>
        <p:txBody>
          <a:bodyPr vert="horz" wrap="square" anchor="t"/>
          <a:p>
            <a:pPr lvl="0"/>
            <a:r>
              <a:rPr lang="en-US" altLang="x-none" sz="2600" b="1" dirty="0">
                <a:solidFill>
                  <a:srgbClr val="CC0000"/>
                </a:solidFill>
                <a:latin typeface="Arial" panose="020B0604020202020204" pitchFamily="34" charset="0"/>
                <a:ea typeface="宋体" panose="02010600030101010101" pitchFamily="2" charset="-122"/>
              </a:rPr>
              <a:t>Issue 3: What if system crashes during recovery?</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Recovery</a:t>
            </a:r>
            <a:r>
              <a:rPr lang="en-US" altLang="x-none" sz="2400" b="1" dirty="0">
                <a:latin typeface="Arial" panose="020B0604020202020204" pitchFamily="34" charset="0"/>
                <a:ea typeface="宋体" panose="02010600030101010101" pitchFamily="2" charset="-122"/>
              </a:rPr>
              <a:t> is restarted  </a:t>
            </a:r>
            <a:endParaRPr lang="en-US" altLang="x-none" sz="2400" b="1" dirty="0">
              <a:latin typeface="Arial" panose="020B0604020202020204" pitchFamily="34" charset="0"/>
              <a:ea typeface="宋体" panose="02010600030101010101" pitchFamily="2" charset="-122"/>
            </a:endParaRPr>
          </a:p>
          <a:p>
            <a:pPr lvl="1">
              <a:spcBef>
                <a:spcPct val="30000"/>
              </a:spcBef>
            </a:pPr>
            <a:r>
              <a:rPr lang="en-US" altLang="x-none" sz="2400" b="1" dirty="0">
                <a:solidFill>
                  <a:srgbClr val="000099"/>
                </a:solidFill>
                <a:latin typeface="Arial" panose="020B0604020202020204" pitchFamily="34" charset="0"/>
                <a:ea typeface="宋体" panose="02010600030101010101" pitchFamily="2" charset="-122"/>
              </a:rPr>
              <a:t>If physical logging is used,</a:t>
            </a:r>
            <a:r>
              <a:rPr lang="en-US" altLang="x-none" sz="2400" b="1" dirty="0">
                <a:latin typeface="Arial" panose="020B0604020202020204" pitchFamily="34" charset="0"/>
                <a:ea typeface="宋体" panose="02010600030101010101" pitchFamily="2" charset="-122"/>
              </a:rPr>
              <a:t> pass 2 and pass 3 operations are idempotent and hence can be redone</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8131" name="Rectangle 2"/>
          <p:cNvSpPr>
            <a:spLocks noGrp="1"/>
          </p:cNvSpPr>
          <p:nvPr>
            <p:ph type="title"/>
          </p:nvPr>
        </p:nvSpPr>
        <p:spPr>
          <a:xfrm>
            <a:off x="685800" y="609600"/>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Checkpoints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8132" name="Rectangle 3"/>
          <p:cNvSpPr>
            <a:spLocks noGrp="1"/>
          </p:cNvSpPr>
          <p:nvPr>
            <p:ph type="body"/>
          </p:nvPr>
        </p:nvSpPr>
        <p:spPr>
          <a:xfrm>
            <a:off x="381000" y="1981200"/>
            <a:ext cx="8458200" cy="4114800"/>
          </a:xfrm>
        </p:spPr>
        <p:txBody>
          <a:bodyPr vert="horz" wrap="square" anchor="t"/>
          <a:p>
            <a:pPr lvl="0"/>
            <a:r>
              <a:rPr lang="en-US" altLang="x-none" sz="2600" b="1" dirty="0">
                <a:solidFill>
                  <a:srgbClr val="CC0000"/>
                </a:solidFill>
                <a:latin typeface="Arial" panose="020B0604020202020204" pitchFamily="34" charset="0"/>
                <a:ea typeface="宋体" panose="02010600030101010101" pitchFamily="2" charset="-122"/>
              </a:rPr>
              <a:t>Problem: Cannot stop the system to take sharp checkpoint (write dirty pages).</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Use fuzzy checkpoint:</a:t>
            </a:r>
            <a:r>
              <a:rPr lang="en-US" altLang="x-none" sz="2400" b="1" dirty="0">
                <a:latin typeface="Arial" panose="020B0604020202020204" pitchFamily="34" charset="0"/>
                <a:ea typeface="宋体" panose="02010600030101010101" pitchFamily="2" charset="-122"/>
              </a:rPr>
              <a:t> Before writing CK, record the identity of all dirty pages (do not flush them) in memory</a:t>
            </a:r>
            <a:endParaRPr lang="en-US" altLang="x-none" sz="2400" b="1"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All recorded pages must be flushed</a:t>
            </a:r>
            <a:r>
              <a:rPr lang="en-US" altLang="x-none" sz="2400" b="1" dirty="0">
                <a:latin typeface="Arial" panose="020B0604020202020204" pitchFamily="34" charset="0"/>
                <a:ea typeface="宋体" panose="02010600030101010101" pitchFamily="2" charset="-122"/>
              </a:rPr>
              <a:t> before next checkpoint record is appended to log buffer</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49155" name="Rectangle 2"/>
          <p:cNvSpPr>
            <a:spLocks noGrp="1"/>
          </p:cNvSpPr>
          <p:nvPr>
            <p:ph type="title"/>
          </p:nvPr>
        </p:nvSpPr>
        <p:spPr>
          <a:xfrm>
            <a:off x="685800" y="307340"/>
            <a:ext cx="7772400" cy="82296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Checkpoints</a:t>
            </a:r>
            <a:endParaRPr lang="en-US" altLang="zh-CN" sz="3600" b="1">
              <a:solidFill>
                <a:srgbClr val="CC0000"/>
              </a:solidFill>
              <a:latin typeface="Arial" panose="020B0604020202020204" pitchFamily="34" charset="0"/>
              <a:ea typeface="宋体" panose="02010600030101010101" pitchFamily="2" charset="-122"/>
            </a:endParaRPr>
          </a:p>
        </p:txBody>
      </p:sp>
      <p:sp>
        <p:nvSpPr>
          <p:cNvPr id="49156" name="Rectangle 3"/>
          <p:cNvSpPr>
            <a:spLocks noGrp="1"/>
          </p:cNvSpPr>
          <p:nvPr>
            <p:ph type="body"/>
          </p:nvPr>
        </p:nvSpPr>
        <p:spPr>
          <a:xfrm>
            <a:off x="304800" y="3200400"/>
            <a:ext cx="8458200" cy="2528570"/>
          </a:xfrm>
        </p:spPr>
        <p:txBody>
          <a:bodyPr vert="horz" wrap="square" anchor="t">
            <a:spAutoFit/>
          </a:bodyPr>
          <a:p>
            <a:pPr lvl="0"/>
            <a:r>
              <a:rPr lang="en-US" altLang="x-none" sz="2400" b="1" dirty="0">
                <a:solidFill>
                  <a:srgbClr val="CC0000"/>
                </a:solidFill>
                <a:latin typeface="Arial" panose="020B0604020202020204" pitchFamily="34" charset="0"/>
                <a:ea typeface="宋体" panose="02010600030101010101" pitchFamily="2" charset="-122"/>
              </a:rPr>
              <a:t>Page corresponding to U</a:t>
            </a:r>
            <a:r>
              <a:rPr lang="en-US" altLang="x-none" sz="2400" b="1" baseline="-25000" dirty="0">
                <a:solidFill>
                  <a:srgbClr val="CC0000"/>
                </a:solidFill>
                <a:latin typeface="Arial" panose="020B0604020202020204" pitchFamily="34" charset="0"/>
                <a:ea typeface="宋体" panose="02010600030101010101" pitchFamily="2" charset="-122"/>
              </a:rPr>
              <a:t>1</a:t>
            </a:r>
            <a:r>
              <a:rPr lang="en-US" altLang="x-none" sz="2400" b="1" dirty="0">
                <a:solidFill>
                  <a:srgbClr val="006600"/>
                </a:solidFill>
                <a:latin typeface="Arial" panose="020B0604020202020204" pitchFamily="34" charset="0"/>
                <a:ea typeface="宋体" panose="02010600030101010101" pitchFamily="2" charset="-122"/>
              </a:rPr>
              <a:t> </a:t>
            </a:r>
            <a:r>
              <a:rPr lang="en-US" altLang="x-none" sz="2400" b="1" dirty="0">
                <a:latin typeface="Arial" panose="020B0604020202020204" pitchFamily="34" charset="0"/>
                <a:ea typeface="宋体" panose="02010600030101010101" pitchFamily="2" charset="-122"/>
              </a:rPr>
              <a:t>is</a:t>
            </a:r>
            <a:r>
              <a:rPr lang="en-US" altLang="x-none" sz="2400" b="1" dirty="0">
                <a:solidFill>
                  <a:srgbClr val="006600"/>
                </a:solidFill>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recorded at CK</a:t>
            </a:r>
            <a:r>
              <a:rPr lang="en-US" altLang="x-none" sz="2400" b="1" baseline="-25000" dirty="0">
                <a:solidFill>
                  <a:srgbClr val="000099"/>
                </a:solidFill>
                <a:latin typeface="Arial" panose="020B0604020202020204" pitchFamily="34" charset="0"/>
                <a:ea typeface="宋体" panose="02010600030101010101" pitchFamily="2" charset="-122"/>
              </a:rPr>
              <a:t>1</a:t>
            </a:r>
            <a:r>
              <a:rPr lang="en-US" altLang="x-none" sz="2400" b="1" dirty="0">
                <a:latin typeface="Arial" panose="020B0604020202020204" pitchFamily="34" charset="0"/>
                <a:ea typeface="宋体" panose="02010600030101010101" pitchFamily="2" charset="-122"/>
              </a:rPr>
              <a:t> and will have </a:t>
            </a:r>
            <a:r>
              <a:rPr lang="en-US" altLang="x-none" sz="2400" b="1" dirty="0">
                <a:solidFill>
                  <a:srgbClr val="000099"/>
                </a:solidFill>
                <a:latin typeface="Arial" panose="020B0604020202020204" pitchFamily="34" charset="0"/>
                <a:ea typeface="宋体" panose="02010600030101010101" pitchFamily="2" charset="-122"/>
              </a:rPr>
              <a:t>been flushed by CK</a:t>
            </a:r>
            <a:r>
              <a:rPr lang="en-US" altLang="x-none" sz="2400" b="1" baseline="-25000" dirty="0">
                <a:solidFill>
                  <a:srgbClr val="000099"/>
                </a:solidFill>
                <a:latin typeface="Arial" panose="020B0604020202020204" pitchFamily="34" charset="0"/>
                <a:ea typeface="宋体" panose="02010600030101010101" pitchFamily="2" charset="-122"/>
              </a:rPr>
              <a:t>2</a:t>
            </a:r>
            <a:endParaRPr lang="en-US" altLang="x-none" sz="2400" b="1" baseline="-25000" dirty="0">
              <a:solidFill>
                <a:srgbClr val="000099"/>
              </a:solidFill>
              <a:latin typeface="Arial" panose="020B0604020202020204" pitchFamily="34" charset="0"/>
              <a:ea typeface="宋体" panose="02010600030101010101" pitchFamily="2" charset="-122"/>
            </a:endParaRPr>
          </a:p>
          <a:p>
            <a:pPr lvl="0"/>
            <a:endParaRPr lang="en-US" altLang="x-none" sz="1200" b="1" dirty="0">
              <a:solidFill>
                <a:srgbClr val="000099"/>
              </a:solidFill>
              <a:latin typeface="Arial" panose="020B0604020202020204" pitchFamily="34" charset="0"/>
              <a:ea typeface="宋体" panose="02010600030101010101" pitchFamily="2" charset="-122"/>
            </a:endParaRPr>
          </a:p>
          <a:p>
            <a:pPr lvl="0">
              <a:spcBef>
                <a:spcPct val="50000"/>
              </a:spcBef>
            </a:pPr>
            <a:r>
              <a:rPr lang="en-US" altLang="x-none" sz="2400" b="1" dirty="0">
                <a:solidFill>
                  <a:srgbClr val="CC0000"/>
                </a:solidFill>
                <a:latin typeface="Arial" panose="020B0604020202020204" pitchFamily="34" charset="0"/>
                <a:ea typeface="宋体" panose="02010600030101010101" pitchFamily="2" charset="-122"/>
              </a:rPr>
              <a:t>Page corresponding to U</a:t>
            </a:r>
            <a:r>
              <a:rPr lang="en-US" altLang="x-none" sz="2400" b="1" baseline="-25000" dirty="0">
                <a:solidFill>
                  <a:srgbClr val="CC0000"/>
                </a:solidFill>
                <a:latin typeface="Arial" panose="020B0604020202020204" pitchFamily="34" charset="0"/>
                <a:ea typeface="宋体" panose="02010600030101010101" pitchFamily="2" charset="-122"/>
              </a:rPr>
              <a:t>2</a:t>
            </a:r>
            <a:r>
              <a:rPr lang="en-US" altLang="x-none" sz="2400" b="1" dirty="0">
                <a:latin typeface="Arial" panose="020B0604020202020204" pitchFamily="34" charset="0"/>
                <a:ea typeface="宋体" panose="02010600030101010101" pitchFamily="2" charset="-122"/>
              </a:rPr>
              <a:t> is </a:t>
            </a:r>
            <a:r>
              <a:rPr lang="en-US" altLang="x-none" sz="2400" b="1" dirty="0">
                <a:solidFill>
                  <a:srgbClr val="000099"/>
                </a:solidFill>
                <a:latin typeface="Arial" panose="020B0604020202020204" pitchFamily="34" charset="0"/>
                <a:ea typeface="宋体" panose="02010600030101010101" pitchFamily="2" charset="-122"/>
              </a:rPr>
              <a:t>recorded at CK</a:t>
            </a:r>
            <a:r>
              <a:rPr lang="en-US" altLang="x-none" sz="2400" b="1" baseline="-25000" dirty="0">
                <a:solidFill>
                  <a:srgbClr val="000099"/>
                </a:solidFill>
                <a:latin typeface="Arial" panose="020B0604020202020204" pitchFamily="34" charset="0"/>
                <a:ea typeface="宋体" panose="02010600030101010101" pitchFamily="2" charset="-122"/>
              </a:rPr>
              <a:t>2</a:t>
            </a:r>
            <a:r>
              <a:rPr lang="en-US" altLang="x-none" sz="2400" b="1" dirty="0">
                <a:latin typeface="Arial" panose="020B0604020202020204" pitchFamily="34" charset="0"/>
                <a:ea typeface="宋体" panose="02010600030101010101" pitchFamily="2" charset="-122"/>
              </a:rPr>
              <a:t>, but </a:t>
            </a:r>
            <a:r>
              <a:rPr lang="en-US" altLang="x-none" sz="2400" b="1" dirty="0">
                <a:solidFill>
                  <a:srgbClr val="000099"/>
                </a:solidFill>
                <a:latin typeface="Arial" panose="020B0604020202020204" pitchFamily="34" charset="0"/>
                <a:ea typeface="宋体" panose="02010600030101010101" pitchFamily="2" charset="-122"/>
              </a:rPr>
              <a:t>might not have been flushed</a:t>
            </a:r>
            <a:r>
              <a:rPr lang="en-US" altLang="x-none" sz="2400" b="1" dirty="0">
                <a:latin typeface="Arial" panose="020B0604020202020204" pitchFamily="34" charset="0"/>
                <a:ea typeface="宋体" panose="02010600030101010101" pitchFamily="2" charset="-122"/>
              </a:rPr>
              <a:t> at time of crash</a:t>
            </a:r>
            <a:endParaRPr lang="en-US" altLang="x-none" sz="2400" b="1" baseline="-25000" dirty="0">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Pass 2</a:t>
            </a:r>
            <a:r>
              <a:rPr lang="en-US" altLang="x-none" sz="2400" b="1" dirty="0">
                <a:latin typeface="Arial" panose="020B0604020202020204" pitchFamily="34" charset="0"/>
                <a:ea typeface="宋体" panose="02010600030101010101" pitchFamily="2" charset="-122"/>
              </a:rPr>
              <a:t> must start at CK</a:t>
            </a:r>
            <a:r>
              <a:rPr lang="en-US" altLang="x-none" sz="2400" b="1" baseline="-25000" dirty="0">
                <a:latin typeface="Arial" panose="020B0604020202020204" pitchFamily="34" charset="0"/>
                <a:ea typeface="宋体" panose="02010600030101010101" pitchFamily="2" charset="-122"/>
              </a:rPr>
              <a:t>1</a:t>
            </a:r>
            <a:endParaRPr lang="en-US" altLang="x-none" sz="2400" b="1" dirty="0">
              <a:latin typeface="Arial" panose="020B0604020202020204" pitchFamily="34" charset="0"/>
              <a:ea typeface="宋体" panose="02010600030101010101" pitchFamily="2" charset="-122"/>
            </a:endParaRPr>
          </a:p>
        </p:txBody>
      </p:sp>
      <p:grpSp>
        <p:nvGrpSpPr>
          <p:cNvPr id="3" name="组合 2"/>
          <p:cNvGrpSpPr/>
          <p:nvPr/>
        </p:nvGrpSpPr>
        <p:grpSpPr>
          <a:xfrm>
            <a:off x="1066800" y="1526540"/>
            <a:ext cx="7009765" cy="1411605"/>
            <a:chOff x="1680" y="2880"/>
            <a:chExt cx="11039" cy="2223"/>
          </a:xfrm>
        </p:grpSpPr>
        <p:sp>
          <p:nvSpPr>
            <p:cNvPr id="49157" name="Rectangle 4"/>
            <p:cNvSpPr/>
            <p:nvPr/>
          </p:nvSpPr>
          <p:spPr>
            <a:xfrm>
              <a:off x="168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p:txBody>
        </p:sp>
        <p:sp>
          <p:nvSpPr>
            <p:cNvPr id="49158" name="Rectangle 5"/>
            <p:cNvSpPr/>
            <p:nvPr/>
          </p:nvSpPr>
          <p:spPr>
            <a:xfrm>
              <a:off x="264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r>
                <a:rPr lang="en-US" altLang="x-none" baseline="-25000" dirty="0">
                  <a:latin typeface="Arial" panose="020B0604020202020204" pitchFamily="34" charset="0"/>
                  <a:ea typeface="宋体" panose="02010600030101010101" pitchFamily="2" charset="-122"/>
                </a:rPr>
                <a:t>1</a:t>
              </a:r>
              <a:endParaRPr lang="en-US" altLang="x-none" dirty="0">
                <a:latin typeface="Arial" panose="020B0604020202020204" pitchFamily="34" charset="0"/>
                <a:ea typeface="宋体" panose="02010600030101010101" pitchFamily="2" charset="-122"/>
              </a:endParaRPr>
            </a:p>
          </p:txBody>
        </p:sp>
        <p:sp>
          <p:nvSpPr>
            <p:cNvPr id="49159" name="Rectangle 6"/>
            <p:cNvSpPr/>
            <p:nvPr/>
          </p:nvSpPr>
          <p:spPr>
            <a:xfrm>
              <a:off x="360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0" name="Rectangle 7"/>
            <p:cNvSpPr/>
            <p:nvPr/>
          </p:nvSpPr>
          <p:spPr>
            <a:xfrm>
              <a:off x="444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1" name="Rectangle 8"/>
            <p:cNvSpPr/>
            <p:nvPr/>
          </p:nvSpPr>
          <p:spPr>
            <a:xfrm>
              <a:off x="540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U</a:t>
              </a:r>
              <a:r>
                <a:rPr lang="en-US" altLang="x-none" baseline="-25000" dirty="0">
                  <a:latin typeface="Arial" panose="020B0604020202020204" pitchFamily="34" charset="0"/>
                  <a:ea typeface="宋体" panose="02010600030101010101" pitchFamily="2" charset="-122"/>
                </a:rPr>
                <a:t>2</a:t>
              </a:r>
              <a:endParaRPr lang="en-US" altLang="x-none" dirty="0">
                <a:latin typeface="Arial" panose="020B0604020202020204" pitchFamily="34" charset="0"/>
                <a:ea typeface="宋体" panose="02010600030101010101" pitchFamily="2" charset="-122"/>
              </a:endParaRPr>
            </a:p>
          </p:txBody>
        </p:sp>
        <p:sp>
          <p:nvSpPr>
            <p:cNvPr id="49162" name="Rectangle 9"/>
            <p:cNvSpPr/>
            <p:nvPr/>
          </p:nvSpPr>
          <p:spPr>
            <a:xfrm>
              <a:off x="636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3" name="Rectangle 10"/>
            <p:cNvSpPr/>
            <p:nvPr/>
          </p:nvSpPr>
          <p:spPr>
            <a:xfrm>
              <a:off x="732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4" name="Rectangle 11"/>
            <p:cNvSpPr/>
            <p:nvPr/>
          </p:nvSpPr>
          <p:spPr>
            <a:xfrm>
              <a:off x="828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lgn="ctr"/>
              <a:r>
                <a:rPr lang="en-US" altLang="x-none" dirty="0">
                  <a:latin typeface="Arial" panose="020B0604020202020204" pitchFamily="34" charset="0"/>
                  <a:ea typeface="宋体" panose="02010600030101010101" pitchFamily="2" charset="-122"/>
                </a:rPr>
                <a:t>CK</a:t>
              </a:r>
              <a:r>
                <a:rPr lang="en-US" altLang="x-none" baseline="-25000" dirty="0">
                  <a:latin typeface="Arial" panose="020B0604020202020204" pitchFamily="34" charset="0"/>
                  <a:ea typeface="宋体" panose="02010600030101010101" pitchFamily="2" charset="-122"/>
                </a:rPr>
                <a:t>2</a:t>
              </a:r>
              <a:endParaRPr lang="en-US" altLang="x-none" dirty="0">
                <a:latin typeface="Arial" panose="020B0604020202020204" pitchFamily="34" charset="0"/>
                <a:ea typeface="宋体" panose="02010600030101010101" pitchFamily="2" charset="-122"/>
              </a:endParaRPr>
            </a:p>
          </p:txBody>
        </p:sp>
        <p:sp>
          <p:nvSpPr>
            <p:cNvPr id="49165" name="Rectangle 12"/>
            <p:cNvSpPr/>
            <p:nvPr/>
          </p:nvSpPr>
          <p:spPr>
            <a:xfrm>
              <a:off x="924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6" name="Rectangle 13"/>
            <p:cNvSpPr/>
            <p:nvPr/>
          </p:nvSpPr>
          <p:spPr>
            <a:xfrm>
              <a:off x="10200" y="2880"/>
              <a:ext cx="960" cy="14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lvl="0"/>
              <a:endParaRPr lang="zh-CN" altLang="en-US" dirty="0">
                <a:latin typeface="Times New Roman" panose="02020603050405020304" pitchFamily="2" charset="0"/>
                <a:ea typeface="宋体" panose="02010600030101010101" pitchFamily="2" charset="-122"/>
              </a:endParaRPr>
            </a:p>
          </p:txBody>
        </p:sp>
        <p:sp>
          <p:nvSpPr>
            <p:cNvPr id="49167" name="Text Box 19"/>
            <p:cNvSpPr txBox="1"/>
            <p:nvPr/>
          </p:nvSpPr>
          <p:spPr>
            <a:xfrm>
              <a:off x="11255" y="4383"/>
              <a:ext cx="1465"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crash</a:t>
              </a:r>
              <a:endParaRPr lang="en-US" altLang="x-none" i="1" dirty="0">
                <a:latin typeface="Arial" panose="020B0604020202020204" pitchFamily="34" charset="0"/>
                <a:ea typeface="宋体" panose="02010600030101010101" pitchFamily="2" charset="-122"/>
              </a:endParaRPr>
            </a:p>
          </p:txBody>
        </p:sp>
        <p:sp>
          <p:nvSpPr>
            <p:cNvPr id="49168" name="Line 21"/>
            <p:cNvSpPr/>
            <p:nvPr/>
          </p:nvSpPr>
          <p:spPr>
            <a:xfrm flipV="1">
              <a:off x="11160" y="4320"/>
              <a:ext cx="0" cy="600"/>
            </a:xfrm>
            <a:prstGeom prst="line">
              <a:avLst/>
            </a:prstGeom>
            <a:ln w="9525" cap="flat" cmpd="sng">
              <a:solidFill>
                <a:schemeClr val="tx1"/>
              </a:solidFill>
              <a:prstDash val="solid"/>
              <a:headEnd type="none" w="med" len="med"/>
              <a:tailEnd type="triangle" w="med" len="med"/>
            </a:ln>
          </p:spPr>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0179" name="Rectangle 2"/>
          <p:cNvSpPr>
            <a:spLocks noGrp="1"/>
          </p:cNvSpPr>
          <p:nvPr>
            <p:ph type="title"/>
          </p:nvPr>
        </p:nvSpPr>
        <p:spPr>
          <a:xfrm>
            <a:off x="685800" y="154305"/>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Archiving the 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0180" name="Rectangle 3"/>
          <p:cNvSpPr>
            <a:spLocks noGrp="1"/>
          </p:cNvSpPr>
          <p:nvPr>
            <p:ph type="body"/>
          </p:nvPr>
        </p:nvSpPr>
        <p:spPr>
          <a:xfrm>
            <a:off x="228600" y="918845"/>
            <a:ext cx="8686800" cy="2305050"/>
          </a:xfrm>
          <a:ln>
            <a:solidFill>
              <a:schemeClr val="accent1"/>
            </a:solidFill>
          </a:ln>
        </p:spPr>
        <p:txBody>
          <a:bodyPr vert="horz" wrap="square" anchor="t">
            <a:spAutoFit/>
          </a:bodyPr>
          <a:p>
            <a:pPr lvl="0">
              <a:lnSpc>
                <a:spcPct val="90000"/>
              </a:lnSpc>
            </a:pPr>
            <a:r>
              <a:rPr lang="en-US" altLang="x-none" sz="2600" b="1" dirty="0">
                <a:solidFill>
                  <a:srgbClr val="CC0000"/>
                </a:solidFill>
                <a:latin typeface="Arial" panose="020B0604020202020204" pitchFamily="34" charset="0"/>
                <a:ea typeface="宋体" panose="02010600030101010101" pitchFamily="2" charset="-122"/>
              </a:rPr>
              <a:t>Problem</a:t>
            </a:r>
            <a:r>
              <a:rPr lang="en-US" altLang="x-none" sz="2600" b="1" i="1" dirty="0">
                <a:solidFill>
                  <a:srgbClr val="CC0000"/>
                </a:solidFill>
                <a:latin typeface="Arial" panose="020B0604020202020204" pitchFamily="34" charset="0"/>
                <a:ea typeface="宋体" panose="02010600030101010101" pitchFamily="2" charset="-122"/>
              </a:rPr>
              <a:t>:</a:t>
            </a:r>
            <a:r>
              <a:rPr lang="en-US" altLang="x-none" sz="2600" b="1" dirty="0">
                <a:solidFill>
                  <a:srgbClr val="CC0000"/>
                </a:solidFill>
                <a:latin typeface="Arial" panose="020B0604020202020204" pitchFamily="34" charset="0"/>
                <a:ea typeface="宋体" panose="02010600030101010101" pitchFamily="2" charset="-122"/>
              </a:rPr>
              <a:t> What to do when the log fills mass store?</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Initial portions of log</a:t>
            </a:r>
            <a:r>
              <a:rPr lang="en-US" altLang="x-none" sz="2400" b="1" dirty="0">
                <a:latin typeface="Arial" panose="020B0604020202020204" pitchFamily="34" charset="0"/>
                <a:ea typeface="宋体" panose="02010600030101010101" pitchFamily="2" charset="-122"/>
              </a:rPr>
              <a:t> are not generally discarded since they contain important data:</a:t>
            </a:r>
            <a:endParaRPr lang="en-US" altLang="x-none" sz="2400" b="1" dirty="0">
              <a:latin typeface="Arial" panose="020B0604020202020204" pitchFamily="34" charset="0"/>
              <a:ea typeface="宋体" panose="02010600030101010101" pitchFamily="2" charset="-122"/>
            </a:endParaRPr>
          </a:p>
          <a:p>
            <a:pPr lvl="2">
              <a:spcBef>
                <a:spcPct val="50000"/>
              </a:spcBef>
            </a:pPr>
            <a:r>
              <a:rPr lang="en-US" altLang="x-none" sz="2200" b="1" dirty="0">
                <a:solidFill>
                  <a:srgbClr val="CC0000"/>
                </a:solidFill>
                <a:latin typeface="Arial" panose="020B0604020202020204" pitchFamily="34" charset="0"/>
                <a:ea typeface="宋体" panose="02010600030101010101" pitchFamily="2" charset="-122"/>
              </a:rPr>
              <a:t>Record of</a:t>
            </a:r>
            <a:r>
              <a:rPr lang="en-US" altLang="x-none" sz="2200" b="1" dirty="0">
                <a:latin typeface="Arial" panose="020B0604020202020204" pitchFamily="34" charset="0"/>
                <a:ea typeface="宋体" panose="02010600030101010101" pitchFamily="2" charset="-122"/>
              </a:rPr>
              <a:t> how database got to its current state</a:t>
            </a:r>
            <a:endParaRPr lang="en-US" altLang="x-none" sz="2200" b="1" dirty="0">
              <a:latin typeface="Arial" panose="020B0604020202020204" pitchFamily="34" charset="0"/>
              <a:ea typeface="宋体" panose="02010600030101010101" pitchFamily="2" charset="-122"/>
            </a:endParaRPr>
          </a:p>
          <a:p>
            <a:pPr lvl="2">
              <a:spcBef>
                <a:spcPct val="25000"/>
              </a:spcBef>
            </a:pPr>
            <a:r>
              <a:rPr lang="en-US" altLang="x-none" sz="2200" b="1" dirty="0">
                <a:solidFill>
                  <a:srgbClr val="CC0000"/>
                </a:solidFill>
                <a:latin typeface="Arial" panose="020B0604020202020204" pitchFamily="34" charset="0"/>
                <a:ea typeface="宋体" panose="02010600030101010101" pitchFamily="2" charset="-122"/>
              </a:rPr>
              <a:t>Information for</a:t>
            </a:r>
            <a:r>
              <a:rPr lang="en-US" altLang="x-none" sz="2200" b="1" dirty="0">
                <a:latin typeface="Arial" panose="020B0604020202020204" pitchFamily="34" charset="0"/>
                <a:ea typeface="宋体" panose="02010600030101010101" pitchFamily="2" charset="-122"/>
              </a:rPr>
              <a:t> analyzing performance</a:t>
            </a:r>
            <a:endParaRPr lang="en-US" altLang="x-none" sz="22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228600" y="3615055"/>
            <a:ext cx="8686800" cy="173799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CC0000"/>
                </a:solidFill>
                <a:latin typeface="Arial" panose="020B0604020202020204" pitchFamily="34" charset="0"/>
                <a:ea typeface="宋体" panose="02010600030101010101" pitchFamily="2" charset="-122"/>
              </a:rPr>
              <a:t>Solution: Archive</a:t>
            </a:r>
            <a:r>
              <a:rPr lang="en-US" altLang="x-none" sz="2600" b="1" i="1" dirty="0">
                <a:solidFill>
                  <a:srgbClr val="CC0000"/>
                </a:solidFill>
                <a:latin typeface="Arial" panose="020B0604020202020204" pitchFamily="34" charset="0"/>
                <a:ea typeface="宋体" panose="02010600030101010101" pitchFamily="2" charset="-122"/>
              </a:rPr>
              <a:t> </a:t>
            </a:r>
            <a:r>
              <a:rPr lang="en-US" altLang="x-none" sz="2600" b="1" dirty="0">
                <a:solidFill>
                  <a:srgbClr val="CC0000"/>
                </a:solidFill>
                <a:latin typeface="Arial" panose="020B0604020202020204" pitchFamily="34" charset="0"/>
                <a:ea typeface="宋体" panose="02010600030101010101" pitchFamily="2" charset="-122"/>
              </a:rPr>
              <a:t>the initial portion of the log on tertiary storage.  </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200" b="1" dirty="0">
                <a:latin typeface="Arial" panose="020B0604020202020204" pitchFamily="34" charset="0"/>
                <a:ea typeface="宋体" panose="02010600030101010101" pitchFamily="2" charset="-122"/>
              </a:rPr>
              <a:t>Only the portion of the log containing </a:t>
            </a:r>
            <a:r>
              <a:rPr lang="en-US" altLang="x-none" sz="2200" b="1" dirty="0">
                <a:solidFill>
                  <a:srgbClr val="000099"/>
                </a:solidFill>
                <a:latin typeface="Arial" panose="020B0604020202020204" pitchFamily="34" charset="0"/>
                <a:ea typeface="宋体" panose="02010600030101010101" pitchFamily="2" charset="-122"/>
              </a:rPr>
              <a:t>records of active transactions</a:t>
            </a:r>
            <a:r>
              <a:rPr lang="en-US" altLang="x-none" sz="2200" b="1" dirty="0">
                <a:latin typeface="Arial" panose="020B0604020202020204" pitchFamily="34" charset="0"/>
                <a:ea typeface="宋体" panose="02010600030101010101" pitchFamily="2" charset="-122"/>
              </a:rPr>
              <a:t> needs to be maintained on secondary store</a:t>
            </a:r>
            <a:endParaRPr lang="en-US" altLang="x-none" sz="22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8195"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Failures: Media</a:t>
            </a:r>
            <a:endParaRPr lang="en-US" altLang="zh-CN" sz="3600" b="1">
              <a:solidFill>
                <a:srgbClr val="CC0000"/>
              </a:solidFill>
              <a:latin typeface="Arial" panose="020B0604020202020204" pitchFamily="34" charset="0"/>
              <a:ea typeface="宋体" panose="02010600030101010101" pitchFamily="2" charset="-122"/>
            </a:endParaRPr>
          </a:p>
        </p:txBody>
      </p:sp>
      <p:sp>
        <p:nvSpPr>
          <p:cNvPr id="8196" name="Rectangle 3"/>
          <p:cNvSpPr>
            <a:spLocks noGrp="1"/>
          </p:cNvSpPr>
          <p:nvPr>
            <p:ph type="body"/>
          </p:nvPr>
        </p:nvSpPr>
        <p:spPr>
          <a:xfrm>
            <a:off x="381000" y="1752600"/>
            <a:ext cx="8534400" cy="3886200"/>
          </a:xfrm>
        </p:spPr>
        <p:txBody>
          <a:bodyPr vert="horz" wrap="square" anchor="t"/>
          <a:p>
            <a:pPr lvl="0"/>
            <a:r>
              <a:rPr lang="en-US" altLang="x-none" sz="2600" b="1" dirty="0">
                <a:solidFill>
                  <a:srgbClr val="006600"/>
                </a:solidFill>
                <a:latin typeface="Arial" panose="020B0604020202020204" pitchFamily="34" charset="0"/>
                <a:ea typeface="宋体" panose="02010600030101010101" pitchFamily="2" charset="-122"/>
              </a:rPr>
              <a:t>Durability requires that:</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database state produced by committed transactions</a:t>
            </a:r>
            <a:r>
              <a:rPr lang="en-US" altLang="x-none" sz="2400" b="1" dirty="0">
                <a:latin typeface="Arial" panose="020B0604020202020204" pitchFamily="34" charset="0"/>
                <a:ea typeface="宋体" panose="02010600030101010101" pitchFamily="2" charset="-122"/>
              </a:rPr>
              <a:t>  must be preserved</a:t>
            </a:r>
            <a:endParaRPr lang="en-US" altLang="x-none" sz="2400" b="1" dirty="0">
              <a:latin typeface="Arial" panose="020B0604020202020204" pitchFamily="34" charset="0"/>
              <a:ea typeface="宋体" panose="02010600030101010101" pitchFamily="2" charset="-122"/>
            </a:endParaRPr>
          </a:p>
          <a:p>
            <a:pPr lvl="1">
              <a:spcBef>
                <a:spcPct val="50000"/>
              </a:spcBef>
            </a:pPr>
            <a:endParaRPr lang="en-US" altLang="x-none" sz="2400" b="1" dirty="0">
              <a:latin typeface="Arial" panose="020B0604020202020204" pitchFamily="34" charset="0"/>
              <a:ea typeface="宋体" panose="02010600030101010101" pitchFamily="2" charset="-122"/>
            </a:endParaRPr>
          </a:p>
          <a:p>
            <a:pPr lvl="0">
              <a:spcBef>
                <a:spcPct val="75000"/>
              </a:spcBef>
            </a:pPr>
            <a:r>
              <a:rPr lang="en-US" altLang="x-none" sz="2600" b="1" dirty="0">
                <a:solidFill>
                  <a:srgbClr val="006600"/>
                </a:solidFill>
                <a:latin typeface="Arial" panose="020B0604020202020204" pitchFamily="34" charset="0"/>
                <a:ea typeface="宋体" panose="02010600030101010101" pitchFamily="2" charset="-122"/>
              </a:rPr>
              <a:t>Possibility of failure of mass store implies that:</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ct val="50000"/>
              </a:spcBef>
            </a:pPr>
            <a:r>
              <a:rPr lang="en-US" altLang="x-none" sz="2400" b="1" dirty="0">
                <a:solidFill>
                  <a:srgbClr val="000099"/>
                </a:solidFill>
                <a:latin typeface="Arial" panose="020B0604020202020204" pitchFamily="34" charset="0"/>
                <a:ea typeface="宋体" panose="02010600030101010101" pitchFamily="2" charset="-122"/>
              </a:rPr>
              <a:t>database state must be stored redundantly</a:t>
            </a:r>
            <a:r>
              <a:rPr lang="en-US" altLang="x-none" sz="2400" b="1" dirty="0">
                <a:latin typeface="Arial" panose="020B0604020202020204" pitchFamily="34" charset="0"/>
                <a:ea typeface="宋体" panose="02010600030101010101" pitchFamily="2" charset="-122"/>
              </a:rPr>
              <a:t>                  (in some form) on independent non-volatile devices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5"/>
          <p:cNvSpPr txBox="1">
            <a:spLocks noGrp="1"/>
          </p:cNvSpPr>
          <p:nvPr/>
        </p:nvSpPr>
        <p:spPr>
          <a:xfrm>
            <a:off x="7998460" y="6393180"/>
            <a:ext cx="946150" cy="2927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1203" name="Rectangle 2"/>
          <p:cNvSpPr>
            <a:spLocks noGrp="1"/>
          </p:cNvSpPr>
          <p:nvPr>
            <p:ph type="title"/>
          </p:nvPr>
        </p:nvSpPr>
        <p:spPr>
          <a:xfrm>
            <a:off x="685800" y="0"/>
            <a:ext cx="7772400" cy="822960"/>
          </a:xfrm>
        </p:spPr>
        <p:txBody>
          <a:bodyPr vert="horz" wrap="square" anchor="ctr"/>
          <a:p>
            <a:pPr lvl="0"/>
            <a:r>
              <a:rPr lang="en-US" altLang="zh-CN" sz="3600" b="1">
                <a:solidFill>
                  <a:schemeClr val="tx1"/>
                </a:solidFill>
                <a:latin typeface="Arial" panose="020B0604020202020204" pitchFamily="34" charset="0"/>
                <a:ea typeface="宋体" panose="02010600030101010101" pitchFamily="2" charset="-122"/>
              </a:rPr>
              <a:t>Logical Logging</a:t>
            </a:r>
            <a:endParaRPr lang="en-US" altLang="zh-CN" sz="3600" b="1">
              <a:solidFill>
                <a:schemeClr val="tx1"/>
              </a:solidFill>
              <a:latin typeface="Arial" panose="020B0604020202020204" pitchFamily="34" charset="0"/>
              <a:ea typeface="宋体" panose="02010600030101010101" pitchFamily="2" charset="-122"/>
            </a:endParaRPr>
          </a:p>
        </p:txBody>
      </p:sp>
      <p:sp>
        <p:nvSpPr>
          <p:cNvPr id="51204" name="Rectangle 3"/>
          <p:cNvSpPr>
            <a:spLocks noGrp="1"/>
          </p:cNvSpPr>
          <p:nvPr>
            <p:ph type="body"/>
          </p:nvPr>
        </p:nvSpPr>
        <p:spPr>
          <a:xfrm>
            <a:off x="381000" y="1069340"/>
            <a:ext cx="8458200" cy="2971165"/>
          </a:xfrm>
          <a:ln>
            <a:solidFill>
              <a:schemeClr val="accent1"/>
            </a:solidFill>
          </a:ln>
        </p:spPr>
        <p:txBody>
          <a:bodyPr vert="horz" wrap="square" anchor="t">
            <a:spAutoFit/>
          </a:bodyPr>
          <a:p>
            <a:pPr lvl="0">
              <a:lnSpc>
                <a:spcPct val="90000"/>
              </a:lnSpc>
            </a:pPr>
            <a:r>
              <a:rPr lang="en-US" altLang="x-none" sz="2600" b="1" dirty="0">
                <a:solidFill>
                  <a:srgbClr val="CC0000"/>
                </a:solidFill>
                <a:latin typeface="Arial" panose="020B0604020202020204" pitchFamily="34" charset="0"/>
                <a:ea typeface="宋体" panose="02010600030101010101" pitchFamily="2" charset="-122"/>
              </a:rPr>
              <a:t>Problem with physical logging: simple database updates can result in multiple update records with large before and after images</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600" b="1" dirty="0">
                <a:solidFill>
                  <a:srgbClr val="000099"/>
                </a:solidFill>
                <a:latin typeface="Arial" panose="020B0604020202020204" pitchFamily="34" charset="0"/>
                <a:ea typeface="宋体" panose="02010600030101010101" pitchFamily="2" charset="-122"/>
              </a:rPr>
              <a:t>Example </a:t>
            </a:r>
            <a:r>
              <a:rPr lang="en-US" altLang="x-none" sz="2600" b="1" dirty="0">
                <a:latin typeface="Arial" panose="020B0604020202020204" pitchFamily="34" charset="0"/>
                <a:ea typeface="宋体" panose="02010600030101010101" pitchFamily="2" charset="-122"/>
              </a:rPr>
              <a:t>– “insert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in</a:t>
            </a:r>
            <a:r>
              <a:rPr lang="en-US" altLang="x-none" sz="2600" b="1" i="1" dirty="0">
                <a:latin typeface="Arial" panose="020B0604020202020204" pitchFamily="34" charset="0"/>
                <a:ea typeface="宋体" panose="02010600030101010101" pitchFamily="2" charset="-122"/>
              </a:rPr>
              <a:t> T” </a:t>
            </a:r>
            <a:r>
              <a:rPr lang="en-US" altLang="x-none" sz="2600" b="1" dirty="0">
                <a:latin typeface="Arial" panose="020B0604020202020204" pitchFamily="34" charset="0"/>
                <a:ea typeface="宋体" panose="02010600030101010101" pitchFamily="2" charset="-122"/>
              </a:rPr>
              <a:t>might cause reorganization of a data page and an index page for each index.  Before and after images might be entire pages</a:t>
            </a:r>
            <a:endParaRPr lang="en-US" altLang="x-none" sz="2600" b="1" i="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381000" y="4222750"/>
            <a:ext cx="8458200" cy="189166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CC0000"/>
                </a:solidFill>
                <a:latin typeface="Arial" panose="020B0604020202020204" pitchFamily="34" charset="0"/>
                <a:ea typeface="宋体" panose="02010600030101010101" pitchFamily="2" charset="-122"/>
              </a:rPr>
              <a:t>Solution: Log the operation and its inverse instead of before and after images</a:t>
            </a:r>
            <a:endParaRPr lang="en-US" altLang="x-none" sz="2600" b="1" dirty="0">
              <a:solidFill>
                <a:srgbClr val="CC0000"/>
              </a:solidFill>
              <a:latin typeface="Arial" panose="020B0604020202020204" pitchFamily="34" charset="0"/>
              <a:ea typeface="宋体" panose="02010600030101010101" pitchFamily="2" charset="-122"/>
            </a:endParaRPr>
          </a:p>
          <a:p>
            <a:pPr lvl="1">
              <a:spcBef>
                <a:spcPct val="50000"/>
              </a:spcBef>
            </a:pPr>
            <a:r>
              <a:rPr lang="en-US" altLang="x-none" sz="2600" b="1" dirty="0">
                <a:solidFill>
                  <a:srgbClr val="000099"/>
                </a:solidFill>
                <a:latin typeface="Arial" panose="020B0604020202020204" pitchFamily="34" charset="0"/>
                <a:ea typeface="宋体" panose="02010600030101010101" pitchFamily="2" charset="-122"/>
              </a:rPr>
              <a:t>Example</a:t>
            </a:r>
            <a:r>
              <a:rPr lang="en-US" altLang="x-none" sz="2600" b="1" dirty="0">
                <a:latin typeface="Arial" panose="020B0604020202020204" pitchFamily="34" charset="0"/>
                <a:ea typeface="宋体" panose="02010600030101010101" pitchFamily="2" charset="-122"/>
              </a:rPr>
              <a:t> - store “insert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in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 “delete </a:t>
            </a:r>
            <a:r>
              <a:rPr lang="en-US" altLang="x-none" sz="2600" b="1" i="1" dirty="0">
                <a:latin typeface="Arial" panose="020B0604020202020204" pitchFamily="34" charset="0"/>
                <a:ea typeface="宋体" panose="02010600030101010101" pitchFamily="2" charset="-122"/>
              </a:rPr>
              <a:t>t</a:t>
            </a:r>
            <a:r>
              <a:rPr lang="en-US" altLang="x-none" sz="2600" b="1" dirty="0">
                <a:latin typeface="Arial" panose="020B0604020202020204" pitchFamily="34" charset="0"/>
                <a:ea typeface="宋体" panose="02010600030101010101" pitchFamily="2" charset="-122"/>
              </a:rPr>
              <a:t> from </a:t>
            </a:r>
            <a:r>
              <a:rPr lang="en-US" altLang="x-none" sz="2600" b="1" i="1" dirty="0">
                <a:latin typeface="Arial" panose="020B0604020202020204" pitchFamily="34" charset="0"/>
                <a:ea typeface="宋体" panose="02010600030101010101" pitchFamily="2" charset="-122"/>
              </a:rPr>
              <a:t>T </a:t>
            </a:r>
            <a:r>
              <a:rPr lang="en-US" altLang="x-none" sz="2600" b="1" dirty="0">
                <a:latin typeface="Arial" panose="020B0604020202020204" pitchFamily="34" charset="0"/>
                <a:ea typeface="宋体" panose="02010600030101010101" pitchFamily="2" charset="-122"/>
              </a:rPr>
              <a:t>” in update record</a:t>
            </a:r>
            <a:endParaRPr lang="en-US" altLang="x-none" sz="2600" b="1" i="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2227" name="Rectangle 2"/>
          <p:cNvSpPr>
            <a:spLocks noGrp="1"/>
          </p:cNvSpPr>
          <p:nvPr>
            <p:ph type="title"/>
          </p:nvPr>
        </p:nvSpPr>
        <p:spPr>
          <a:xfrm>
            <a:off x="685800" y="457200"/>
            <a:ext cx="7772400" cy="6858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Logical Logging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2228" name="Rectangle 3"/>
          <p:cNvSpPr>
            <a:spLocks noGrp="1"/>
          </p:cNvSpPr>
          <p:nvPr>
            <p:ph type="body"/>
          </p:nvPr>
        </p:nvSpPr>
        <p:spPr>
          <a:xfrm>
            <a:off x="381000" y="1447800"/>
            <a:ext cx="8305800" cy="2073275"/>
          </a:xfrm>
          <a:ln>
            <a:solidFill>
              <a:schemeClr val="accent1"/>
            </a:solidFill>
          </a:ln>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Problem 1: Logical operations might not be idempotent (</a:t>
            </a:r>
            <a:r>
              <a:rPr lang="en-US" altLang="x-none" sz="2600" b="1" i="1" dirty="0">
                <a:solidFill>
                  <a:srgbClr val="006600"/>
                </a:solidFill>
                <a:latin typeface="Arial" panose="020B0604020202020204" pitchFamily="34" charset="0"/>
                <a:ea typeface="宋体" panose="02010600030101010101" pitchFamily="2" charset="-122"/>
              </a:rPr>
              <a:t>e.g.,</a:t>
            </a:r>
            <a:r>
              <a:rPr lang="en-US" altLang="x-none" sz="2600" b="1" dirty="0">
                <a:solidFill>
                  <a:srgbClr val="006600"/>
                </a:solidFill>
                <a:latin typeface="Arial" panose="020B0604020202020204" pitchFamily="34" charset="0"/>
                <a:ea typeface="宋体" panose="02010600030101010101" pitchFamily="2" charset="-122"/>
              </a:rPr>
              <a:t> “UPDATE T SET x = x+5”)</a:t>
            </a:r>
            <a:endParaRPr lang="en-US" altLang="x-none" sz="2600" b="1" dirty="0">
              <a:solidFill>
                <a:srgbClr val="006600"/>
              </a:solidFill>
              <a:latin typeface="Arial" panose="020B0604020202020204" pitchFamily="34" charset="0"/>
              <a:ea typeface="宋体" panose="02010600030101010101" pitchFamily="2" charset="-122"/>
            </a:endParaRPr>
          </a:p>
          <a:p>
            <a:pPr lvl="1"/>
            <a:r>
              <a:rPr lang="en-US" altLang="x-none" sz="2400" b="1" dirty="0">
                <a:solidFill>
                  <a:srgbClr val="000099"/>
                </a:solidFill>
                <a:latin typeface="Arial" panose="020B0604020202020204" pitchFamily="34" charset="0"/>
                <a:ea typeface="宋体" panose="02010600030101010101" pitchFamily="2" charset="-122"/>
              </a:rPr>
              <a:t>Pass 2</a:t>
            </a:r>
            <a:r>
              <a:rPr lang="en-US" altLang="x-none" sz="2400" b="1" dirty="0">
                <a:latin typeface="Arial" panose="020B0604020202020204" pitchFamily="34" charset="0"/>
                <a:ea typeface="宋体" panose="02010600030101010101" pitchFamily="2" charset="-122"/>
              </a:rPr>
              <a:t> roll forward does not work (it makes a difference whether the page on mass store was updated before the crash or after the crash)</a:t>
            </a:r>
            <a:endParaRPr lang="en-US" altLang="x-none" sz="2600" b="1" dirty="0">
              <a:solidFill>
                <a:srgbClr val="000099"/>
              </a:solidFill>
              <a:latin typeface="Arial" panose="020B0604020202020204" pitchFamily="34" charset="0"/>
              <a:ea typeface="宋体" panose="02010600030101010101" pitchFamily="2" charset="-122"/>
              <a:sym typeface="Symbol" panose="05050102010706020507" pitchFamily="2" charset="2"/>
            </a:endParaRPr>
          </a:p>
        </p:txBody>
      </p:sp>
      <p:sp>
        <p:nvSpPr>
          <p:cNvPr id="2" name="Rectangle 3"/>
          <p:cNvSpPr>
            <a:spLocks noGrp="1"/>
          </p:cNvSpPr>
          <p:nvPr/>
        </p:nvSpPr>
        <p:spPr>
          <a:xfrm>
            <a:off x="381000" y="4062730"/>
            <a:ext cx="8305800" cy="12915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Solution: Do not apply operation</a:t>
            </a:r>
            <a:r>
              <a:rPr lang="en-US" altLang="x-none" sz="2600" b="1" dirty="0">
                <a:latin typeface="Arial" panose="020B0604020202020204" pitchFamily="34" charset="0"/>
                <a:ea typeface="宋体" panose="02010600030101010101" pitchFamily="2" charset="-122"/>
              </a:rPr>
              <a:t> in </a:t>
            </a:r>
            <a:r>
              <a:rPr lang="en-US" altLang="x-none" sz="2600" b="1" dirty="0">
                <a:solidFill>
                  <a:srgbClr val="000099"/>
                </a:solidFill>
                <a:latin typeface="Arial" panose="020B0604020202020204" pitchFamily="34" charset="0"/>
                <a:ea typeface="宋体" panose="02010600030101010101" pitchFamily="2" charset="-122"/>
              </a:rPr>
              <a:t>update record i</a:t>
            </a:r>
            <a:r>
              <a:rPr lang="en-US" altLang="x-none" sz="2600" b="1" dirty="0">
                <a:latin typeface="Arial" panose="020B0604020202020204" pitchFamily="34" charset="0"/>
                <a:ea typeface="宋体" panose="02010600030101010101" pitchFamily="2" charset="-122"/>
              </a:rPr>
              <a:t> to database </a:t>
            </a:r>
            <a:r>
              <a:rPr lang="en-US" altLang="x-none" sz="2600" b="1" dirty="0">
                <a:solidFill>
                  <a:srgbClr val="000099"/>
                </a:solidFill>
                <a:latin typeface="Arial" panose="020B0604020202020204" pitchFamily="34" charset="0"/>
                <a:ea typeface="宋体" panose="02010600030101010101" pitchFamily="2" charset="-122"/>
              </a:rPr>
              <a:t>item in page P</a:t>
            </a:r>
            <a:r>
              <a:rPr lang="en-US" altLang="x-none" sz="2600" b="1" dirty="0">
                <a:latin typeface="Arial" panose="020B0604020202020204" pitchFamily="34" charset="0"/>
                <a:ea typeface="宋体" panose="02010600030101010101" pitchFamily="2" charset="-122"/>
              </a:rPr>
              <a:t> during pass 2 </a:t>
            </a:r>
            <a:r>
              <a:rPr lang="en-US" altLang="x-none" sz="2600" b="1" dirty="0">
                <a:solidFill>
                  <a:srgbClr val="000099"/>
                </a:solidFill>
                <a:latin typeface="Arial" panose="020B0604020202020204" pitchFamily="34" charset="0"/>
                <a:ea typeface="宋体" panose="02010600030101010101" pitchFamily="2" charset="-122"/>
              </a:rPr>
              <a:t>if P.LSN </a:t>
            </a:r>
            <a:r>
              <a:rPr lang="en-US" altLang="x-none" sz="2600" b="1" dirty="0">
                <a:solidFill>
                  <a:srgbClr val="000099"/>
                </a:solidFill>
                <a:latin typeface="Arial" panose="020B0604020202020204" pitchFamily="34" charset="0"/>
                <a:ea typeface="宋体" panose="02010600030101010101" pitchFamily="2" charset="-122"/>
                <a:sym typeface="Symbol" panose="05050102010706020507" pitchFamily="2" charset="2"/>
              </a:rPr>
              <a:t> i</a:t>
            </a:r>
            <a:endParaRPr lang="en-US" altLang="x-none" sz="2600" b="1" dirty="0">
              <a:solidFill>
                <a:srgbClr val="000099"/>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nvSpPr>
        <p:spPr>
          <a:xfrm>
            <a:off x="8098155" y="6477635"/>
            <a:ext cx="879475" cy="26733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3251" name="Rectangle 2"/>
          <p:cNvSpPr>
            <a:spLocks noGrp="1"/>
          </p:cNvSpPr>
          <p:nvPr>
            <p:ph type="title"/>
          </p:nvPr>
        </p:nvSpPr>
        <p:spPr>
          <a:xfrm>
            <a:off x="685800" y="154305"/>
            <a:ext cx="7772400" cy="6096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Logical Logging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3252" name="Rectangle 3"/>
          <p:cNvSpPr>
            <a:spLocks noGrp="1"/>
          </p:cNvSpPr>
          <p:nvPr>
            <p:ph type="body"/>
          </p:nvPr>
        </p:nvSpPr>
        <p:spPr>
          <a:xfrm>
            <a:off x="381000" y="995045"/>
            <a:ext cx="8382000" cy="5186680"/>
          </a:xfrm>
          <a:ln>
            <a:solidFill>
              <a:schemeClr val="accent1"/>
            </a:solidFill>
          </a:ln>
        </p:spPr>
        <p:txBody>
          <a:bodyPr vert="horz" wrap="square" anchor="t">
            <a:spAutoFit/>
          </a:bodyPr>
          <a:p>
            <a:pPr lvl="0">
              <a:lnSpc>
                <a:spcPct val="90000"/>
              </a:lnSpc>
            </a:pPr>
            <a:r>
              <a:rPr lang="en-US" altLang="x-none" sz="2800" b="1" dirty="0">
                <a:solidFill>
                  <a:srgbClr val="006600"/>
                </a:solidFill>
                <a:latin typeface="Arial" panose="020B0604020202020204" pitchFamily="34" charset="0"/>
                <a:ea typeface="宋体" panose="02010600030101010101" pitchFamily="2" charset="-122"/>
              </a:rPr>
              <a:t>Problem 2: Operations are not atomic</a:t>
            </a:r>
            <a:r>
              <a:rPr lang="en-US" altLang="x-none" dirty="0">
                <a:latin typeface="Arial" panose="020B0604020202020204" pitchFamily="34" charset="0"/>
                <a:ea typeface="宋体" panose="02010600030101010101" pitchFamily="2" charset="-122"/>
              </a:rPr>
              <a:t>  </a:t>
            </a:r>
            <a:endParaRPr lang="en-US" altLang="x-none"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A crash during the execution of a non-atomic operation</a:t>
            </a:r>
            <a:r>
              <a:rPr lang="en-US" altLang="x-none" sz="2400" b="1" dirty="0">
                <a:latin typeface="Arial" panose="020B0604020202020204" pitchFamily="34" charset="0"/>
                <a:ea typeface="宋体" panose="02010600030101010101" pitchFamily="2" charset="-122"/>
              </a:rPr>
              <a:t> can leave the database in a </a:t>
            </a:r>
            <a:r>
              <a:rPr lang="en-US" altLang="x-none" sz="2400" b="1" dirty="0">
                <a:solidFill>
                  <a:srgbClr val="CC0000"/>
                </a:solidFill>
                <a:latin typeface="Arial" panose="020B0604020202020204" pitchFamily="34" charset="0"/>
                <a:ea typeface="宋体" panose="02010600030101010101" pitchFamily="2" charset="-122"/>
              </a:rPr>
              <a:t>physically inconsistent state</a:t>
            </a:r>
            <a:endParaRPr lang="en-US" altLang="x-none" sz="2400" b="1" dirty="0">
              <a:solidFill>
                <a:srgbClr val="CC0000"/>
              </a:solidFill>
              <a:latin typeface="Arial" panose="020B0604020202020204" pitchFamily="34" charset="0"/>
              <a:ea typeface="宋体" panose="02010600030101010101" pitchFamily="2" charset="-122"/>
            </a:endParaRPr>
          </a:p>
          <a:p>
            <a:pPr lvl="2">
              <a:spcBef>
                <a:spcPct val="40000"/>
              </a:spcBef>
            </a:pPr>
            <a:r>
              <a:rPr lang="en-US" altLang="x-none" sz="2400" b="1" dirty="0">
                <a:solidFill>
                  <a:srgbClr val="CC0000"/>
                </a:solidFill>
                <a:latin typeface="Arial" panose="020B0604020202020204" pitchFamily="34" charset="0"/>
                <a:ea typeface="宋体" panose="02010600030101010101" pitchFamily="2" charset="-122"/>
              </a:rPr>
              <a:t>Example </a:t>
            </a:r>
            <a:r>
              <a:rPr lang="en-US" altLang="x-none" sz="2400" b="1" dirty="0">
                <a:latin typeface="Arial" panose="020B0604020202020204" pitchFamily="34" charset="0"/>
                <a:ea typeface="宋体" panose="02010600030101010101" pitchFamily="2" charset="-122"/>
              </a:rPr>
              <a:t>- “insert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in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  requires an update to both a data and an index page.  A crash might occur after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has been inserted in </a:t>
            </a:r>
            <a:r>
              <a:rPr lang="en-US" altLang="x-none" sz="2400" b="1" i="1" dirty="0">
                <a:latin typeface="Arial" panose="020B0604020202020204" pitchFamily="34" charset="0"/>
                <a:ea typeface="宋体" panose="02010600030101010101" pitchFamily="2" charset="-122"/>
              </a:rPr>
              <a:t>T  </a:t>
            </a:r>
            <a:r>
              <a:rPr lang="en-US" altLang="x-none" sz="2400" b="1" dirty="0">
                <a:latin typeface="Arial" panose="020B0604020202020204" pitchFamily="34" charset="0"/>
                <a:ea typeface="宋体" panose="02010600030101010101" pitchFamily="2" charset="-122"/>
              </a:rPr>
              <a:t>but before the index has been updated</a:t>
            </a:r>
            <a:endParaRPr lang="en-US" altLang="x-none" sz="2400" b="1" dirty="0">
              <a:latin typeface="Arial" panose="020B0604020202020204" pitchFamily="34" charset="0"/>
              <a:ea typeface="宋体" panose="02010600030101010101" pitchFamily="2" charset="-122"/>
            </a:endParaRPr>
          </a:p>
          <a:p>
            <a:pPr lvl="1">
              <a:spcBef>
                <a:spcPct val="40000"/>
              </a:spcBef>
            </a:pPr>
            <a:r>
              <a:rPr lang="en-US" altLang="x-none" sz="2400" b="1" dirty="0">
                <a:solidFill>
                  <a:srgbClr val="000099"/>
                </a:solidFill>
                <a:latin typeface="Arial" panose="020B0604020202020204" pitchFamily="34" charset="0"/>
                <a:ea typeface="宋体" panose="02010600030101010101" pitchFamily="2" charset="-122"/>
              </a:rPr>
              <a:t>Applying a logical redo operation in pass 2</a:t>
            </a:r>
            <a:r>
              <a:rPr lang="en-US" altLang="x-none" sz="2400" b="1" dirty="0">
                <a:latin typeface="Arial" panose="020B0604020202020204" pitchFamily="34" charset="0"/>
                <a:ea typeface="宋体" panose="02010600030101010101" pitchFamily="2" charset="-122"/>
              </a:rPr>
              <a:t> to a physically inconsistent state is </a:t>
            </a:r>
            <a:r>
              <a:rPr lang="en-US" altLang="x-none" sz="2400" b="1" dirty="0">
                <a:solidFill>
                  <a:srgbClr val="CC0000"/>
                </a:solidFill>
                <a:latin typeface="Arial" panose="020B0604020202020204" pitchFamily="34" charset="0"/>
                <a:ea typeface="宋体" panose="02010600030101010101" pitchFamily="2" charset="-122"/>
              </a:rPr>
              <a:t>not likely to work</a:t>
            </a:r>
            <a:endParaRPr lang="en-US" altLang="x-none" sz="2400" b="1" dirty="0">
              <a:solidFill>
                <a:srgbClr val="CC0000"/>
              </a:solidFill>
              <a:latin typeface="Arial" panose="020B0604020202020204" pitchFamily="34" charset="0"/>
              <a:ea typeface="宋体" panose="02010600030101010101" pitchFamily="2" charset="-122"/>
            </a:endParaRPr>
          </a:p>
          <a:p>
            <a:pPr lvl="2">
              <a:spcBef>
                <a:spcPct val="40000"/>
              </a:spcBef>
            </a:pPr>
            <a:r>
              <a:rPr lang="en-US" altLang="x-none" sz="2400" b="1" dirty="0">
                <a:solidFill>
                  <a:srgbClr val="CC0000"/>
                </a:solidFill>
                <a:latin typeface="Arial" panose="020B0604020202020204" pitchFamily="34" charset="0"/>
                <a:ea typeface="宋体" panose="02010600030101010101" pitchFamily="2" charset="-122"/>
              </a:rPr>
              <a:t>Example </a:t>
            </a:r>
            <a:r>
              <a:rPr lang="en-US" altLang="x-none" sz="2400" b="1" dirty="0">
                <a:latin typeface="Arial" panose="020B0604020202020204" pitchFamily="34" charset="0"/>
                <a:ea typeface="宋体" panose="02010600030101010101" pitchFamily="2" charset="-122"/>
              </a:rPr>
              <a:t>- There might be two copies of t in T after pass 2</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4275" name="Rectangle 2"/>
          <p:cNvSpPr>
            <a:spLocks noGrp="1"/>
          </p:cNvSpPr>
          <p:nvPr>
            <p:ph type="title"/>
          </p:nvPr>
        </p:nvSpPr>
        <p:spPr>
          <a:xfrm>
            <a:off x="685800" y="80645"/>
            <a:ext cx="7772400" cy="83756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Physiological Logging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4276" name="Rectangle 3"/>
          <p:cNvSpPr>
            <a:spLocks noGrp="1"/>
          </p:cNvSpPr>
          <p:nvPr>
            <p:ph type="body"/>
          </p:nvPr>
        </p:nvSpPr>
        <p:spPr>
          <a:xfrm>
            <a:off x="459105" y="918210"/>
            <a:ext cx="8458200" cy="4953000"/>
          </a:xfrm>
        </p:spPr>
        <p:txBody>
          <a:bodyPr vert="horz" wrap="square" anchor="t"/>
          <a:p>
            <a:pPr lvl="0">
              <a:lnSpc>
                <a:spcPct val="90000"/>
              </a:lnSpc>
            </a:pPr>
            <a:r>
              <a:rPr lang="en-US" altLang="x-none" sz="2800" b="1" dirty="0">
                <a:solidFill>
                  <a:srgbClr val="006600"/>
                </a:solidFill>
                <a:latin typeface="Arial" panose="020B0604020202020204" pitchFamily="34" charset="0"/>
                <a:ea typeface="宋体" panose="02010600030101010101" pitchFamily="2" charset="-122"/>
              </a:rPr>
              <a:t>Solution: Use physical-to-a-page, logical-within-a-page logging (physiological logging)</a:t>
            </a:r>
            <a:endParaRPr lang="en-US" altLang="x-none" sz="2800" b="1" dirty="0">
              <a:solidFill>
                <a:srgbClr val="006600"/>
              </a:solidFill>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A logical operation involving multiple pages</a:t>
            </a:r>
            <a:r>
              <a:rPr lang="en-US" altLang="x-none" sz="2400" b="1" dirty="0">
                <a:latin typeface="Arial" panose="020B0604020202020204" pitchFamily="34" charset="0"/>
                <a:ea typeface="宋体" panose="02010600030101010101" pitchFamily="2" charset="-122"/>
              </a:rPr>
              <a:t> is broken into multiple logical mini-operations</a:t>
            </a:r>
            <a:endParaRPr lang="en-US" altLang="x-none" sz="24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Each mini-operation is confined to a single page and hence is atomic</a:t>
            </a:r>
            <a:endParaRPr lang="en-US" altLang="x-none" sz="2400" b="1" dirty="0">
              <a:solidFill>
                <a:srgbClr val="000099"/>
              </a:solidFill>
              <a:latin typeface="Arial" panose="020B0604020202020204" pitchFamily="34" charset="0"/>
              <a:ea typeface="宋体" panose="02010600030101010101" pitchFamily="2" charset="-122"/>
            </a:endParaRPr>
          </a:p>
          <a:p>
            <a:pPr lvl="2">
              <a:spcBef>
                <a:spcPct val="25000"/>
              </a:spcBef>
            </a:pPr>
            <a:r>
              <a:rPr lang="en-US" altLang="x-none" b="1" dirty="0">
                <a:latin typeface="Arial" panose="020B0604020202020204" pitchFamily="34" charset="0"/>
                <a:ea typeface="宋体" panose="02010600030101010101" pitchFamily="2" charset="-122"/>
              </a:rPr>
              <a:t>Example - “insert </a:t>
            </a:r>
            <a:r>
              <a:rPr lang="en-US" altLang="x-none" b="1" i="1" dirty="0">
                <a:latin typeface="Arial" panose="020B0604020202020204" pitchFamily="34" charset="0"/>
                <a:ea typeface="宋体" panose="02010600030101010101" pitchFamily="2" charset="-122"/>
              </a:rPr>
              <a:t>t </a:t>
            </a:r>
            <a:r>
              <a:rPr lang="en-US" altLang="x-none" b="1" dirty="0">
                <a:latin typeface="Arial" panose="020B0604020202020204" pitchFamily="34" charset="0"/>
                <a:ea typeface="宋体" panose="02010600030101010101" pitchFamily="2" charset="-122"/>
              </a:rPr>
              <a:t>in </a:t>
            </a:r>
            <a:r>
              <a:rPr lang="en-US" altLang="x-none" b="1" i="1" dirty="0">
                <a:latin typeface="Arial" panose="020B0604020202020204" pitchFamily="34" charset="0"/>
                <a:ea typeface="宋体" panose="02010600030101010101" pitchFamily="2" charset="-122"/>
              </a:rPr>
              <a:t>T” </a:t>
            </a:r>
            <a:r>
              <a:rPr lang="en-US" altLang="x-none" b="1" dirty="0">
                <a:latin typeface="Arial" panose="020B0604020202020204" pitchFamily="34" charset="0"/>
                <a:ea typeface="宋体" panose="02010600030101010101" pitchFamily="2" charset="-122"/>
              </a:rPr>
              <a:t>becomes “insert </a:t>
            </a:r>
            <a:r>
              <a:rPr lang="en-US" altLang="x-none" b="1" i="1" dirty="0">
                <a:latin typeface="Arial" panose="020B0604020202020204" pitchFamily="34" charset="0"/>
                <a:ea typeface="宋体" panose="02010600030101010101" pitchFamily="2" charset="-122"/>
              </a:rPr>
              <a:t>t</a:t>
            </a:r>
            <a:r>
              <a:rPr lang="en-US" altLang="x-none" b="1" dirty="0">
                <a:latin typeface="Arial" panose="020B0604020202020204" pitchFamily="34" charset="0"/>
                <a:ea typeface="宋体" panose="02010600030101010101" pitchFamily="2" charset="-122"/>
              </a:rPr>
              <a:t> in a page of </a:t>
            </a:r>
            <a:r>
              <a:rPr lang="en-US" altLang="x-none" b="1" i="1" dirty="0">
                <a:latin typeface="Arial" panose="020B0604020202020204" pitchFamily="34" charset="0"/>
                <a:ea typeface="宋体" panose="02010600030101010101" pitchFamily="2" charset="-122"/>
              </a:rPr>
              <a:t>T</a:t>
            </a:r>
            <a:r>
              <a:rPr lang="en-US" altLang="x-none" b="1" dirty="0">
                <a:latin typeface="Arial" panose="020B0604020202020204" pitchFamily="34" charset="0"/>
                <a:ea typeface="宋体" panose="02010600030101010101" pitchFamily="2" charset="-122"/>
              </a:rPr>
              <a:t>” and “insert pointer to </a:t>
            </a:r>
            <a:r>
              <a:rPr lang="en-US" altLang="x-none" b="1" i="1" dirty="0">
                <a:latin typeface="Arial" panose="020B0604020202020204" pitchFamily="34" charset="0"/>
                <a:ea typeface="宋体" panose="02010600030101010101" pitchFamily="2" charset="-122"/>
              </a:rPr>
              <a:t>t</a:t>
            </a:r>
            <a:r>
              <a:rPr lang="en-US" altLang="x-none" b="1" dirty="0">
                <a:latin typeface="Arial" panose="020B0604020202020204" pitchFamily="34" charset="0"/>
                <a:ea typeface="宋体" panose="02010600030101010101" pitchFamily="2" charset="-122"/>
              </a:rPr>
              <a:t> in a page of index”</a:t>
            </a:r>
            <a:endParaRPr lang="en-US" altLang="x-none"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Each mini-operation</a:t>
            </a:r>
            <a:r>
              <a:rPr lang="en-US" altLang="x-none" sz="2400" b="1" dirty="0">
                <a:latin typeface="Arial" panose="020B0604020202020204" pitchFamily="34" charset="0"/>
                <a:ea typeface="宋体" panose="02010600030101010101" pitchFamily="2" charset="-122"/>
              </a:rPr>
              <a:t> gets a separate log record</a:t>
            </a:r>
            <a:endParaRPr lang="en-US" altLang="x-none" sz="24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Since mini-operations are not idempotent,</a:t>
            </a:r>
            <a:r>
              <a:rPr lang="en-US" altLang="x-none" sz="2400" b="1" dirty="0">
                <a:latin typeface="Arial" panose="020B0604020202020204" pitchFamily="34" charset="0"/>
                <a:ea typeface="宋体" panose="02010600030101010101" pitchFamily="2" charset="-122"/>
              </a:rPr>
              <a:t> use LSN check before applying operation in pass 2</a:t>
            </a:r>
            <a:endParaRPr lang="en-US" altLang="x-none" sz="2400" b="1" i="1" dirty="0">
              <a:latin typeface="Arial" panose="020B060402020202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49350" y="1093470"/>
            <a:ext cx="5480050" cy="518160"/>
          </a:xfrm>
          <a:prstGeom prst="rect">
            <a:avLst/>
          </a:prstGeom>
          <a:noFill/>
        </p:spPr>
        <p:txBody>
          <a:bodyPr wrap="square" rtlCol="0">
            <a:spAutoFit/>
          </a:bodyPr>
          <a:p>
            <a:r>
              <a:rPr lang="en-US" altLang="zh-CN" sz="2800">
                <a:solidFill>
                  <a:srgbClr val="FF0000"/>
                </a:solidFill>
                <a:latin typeface="Arial" panose="020B0604020202020204" pitchFamily="34" charset="0"/>
              </a:rPr>
              <a:t>Deferred-Update System</a:t>
            </a:r>
            <a:endParaRPr lang="en-US" altLang="zh-CN" sz="2800">
              <a:solidFill>
                <a:srgbClr val="FF0000"/>
              </a:solidFill>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5299" name="Rectangle 2"/>
          <p:cNvSpPr>
            <a:spLocks noGrp="1"/>
          </p:cNvSpPr>
          <p:nvPr>
            <p:ph type="title"/>
          </p:nvPr>
        </p:nvSpPr>
        <p:spPr>
          <a:xfrm>
            <a:off x="0" y="62230"/>
            <a:ext cx="9144000" cy="92964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Deferred-Update System</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5300" name="Rectangle 3"/>
          <p:cNvSpPr>
            <a:spLocks noGrp="1"/>
          </p:cNvSpPr>
          <p:nvPr>
            <p:ph type="body"/>
          </p:nvPr>
        </p:nvSpPr>
        <p:spPr>
          <a:xfrm>
            <a:off x="383540" y="994410"/>
            <a:ext cx="8458200" cy="4724400"/>
          </a:xfrm>
        </p:spPr>
        <p:txBody>
          <a:bodyPr vert="horz" wrap="square" anchor="t"/>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Update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append</a:t>
            </a:r>
            <a:r>
              <a:rPr lang="en-US" altLang="x-none" sz="2600" b="1" dirty="0">
                <a:latin typeface="Arial" panose="020B0604020202020204" pitchFamily="34" charset="0"/>
                <a:ea typeface="宋体" panose="02010600030101010101" pitchFamily="2" charset="-122"/>
              </a:rPr>
              <a:t> new value to intentions list (in volatile memory); append update record (containing only after image) to log buffer; </a:t>
            </a:r>
            <a:endParaRPr lang="en-US" altLang="x-none" sz="2600" b="1" dirty="0">
              <a:latin typeface="Arial" panose="020B0604020202020204" pitchFamily="34" charset="0"/>
              <a:ea typeface="宋体" panose="02010600030101010101" pitchFamily="2" charset="-122"/>
            </a:endParaRPr>
          </a:p>
          <a:p>
            <a:pPr lvl="1">
              <a:lnSpc>
                <a:spcPct val="100000"/>
              </a:lnSpc>
              <a:spcBef>
                <a:spcPts val="20"/>
              </a:spcBef>
              <a:spcAft>
                <a:spcPts val="1200"/>
              </a:spcAft>
            </a:pPr>
            <a:r>
              <a:rPr lang="en-US" altLang="x-none" sz="2400" b="1" dirty="0">
                <a:latin typeface="Arial" panose="020B0604020202020204" pitchFamily="34" charset="0"/>
                <a:ea typeface="宋体" panose="02010600030101010101" pitchFamily="2" charset="-122"/>
              </a:rPr>
              <a:t>write-ahead property does not apply since there is no before image</a:t>
            </a:r>
            <a:endParaRPr lang="en-US" altLang="x-none" sz="2400" b="1" dirty="0">
              <a:latin typeface="Arial" panose="020B0604020202020204" pitchFamily="34" charset="0"/>
              <a:ea typeface="宋体" panose="02010600030101010101" pitchFamily="2" charset="-122"/>
            </a:endParaRPr>
          </a:p>
          <a:p>
            <a:pPr lvl="1">
              <a:lnSpc>
                <a:spcPct val="100000"/>
              </a:lnSpc>
              <a:spcBef>
                <a:spcPts val="20"/>
              </a:spcBef>
              <a:spcAft>
                <a:spcPts val="1200"/>
              </a:spcAft>
            </a:pPr>
            <a:endParaRPr lang="en-US" altLang="x-none" sz="1200" b="1" dirty="0">
              <a:latin typeface="Arial" panose="020B0604020202020204" pitchFamily="34" charset="0"/>
              <a:ea typeface="宋体" panose="02010600030101010101" pitchFamily="2" charset="-122"/>
            </a:endParaRPr>
          </a:p>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Abort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discard</a:t>
            </a:r>
            <a:r>
              <a:rPr lang="en-US" altLang="x-none" sz="2600" b="1" dirty="0">
                <a:latin typeface="Arial" panose="020B0604020202020204" pitchFamily="34" charset="0"/>
                <a:ea typeface="宋体" panose="02010600030101010101" pitchFamily="2" charset="-122"/>
              </a:rPr>
              <a:t> intentions list</a:t>
            </a:r>
            <a:endParaRPr lang="en-US" altLang="x-none" sz="2600" b="1" dirty="0">
              <a:latin typeface="Arial" panose="020B0604020202020204" pitchFamily="34" charset="0"/>
              <a:ea typeface="宋体" panose="02010600030101010101" pitchFamily="2" charset="-122"/>
            </a:endParaRPr>
          </a:p>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Commit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force</a:t>
            </a:r>
            <a:r>
              <a:rPr lang="en-US" altLang="x-none" sz="2600" b="1" dirty="0">
                <a:latin typeface="Arial" panose="020B0604020202020204" pitchFamily="34" charset="0"/>
                <a:ea typeface="宋体" panose="02010600030101010101" pitchFamily="2" charset="-122"/>
              </a:rPr>
              <a:t> commit record to log; </a:t>
            </a:r>
            <a:r>
              <a:rPr lang="en-US" altLang="x-none" sz="2600" b="1" dirty="0">
                <a:solidFill>
                  <a:srgbClr val="000099"/>
                </a:solidFill>
                <a:latin typeface="Arial" panose="020B0604020202020204" pitchFamily="34" charset="0"/>
                <a:ea typeface="宋体" panose="02010600030101010101" pitchFamily="2" charset="-122"/>
              </a:rPr>
              <a:t>initiate</a:t>
            </a:r>
            <a:r>
              <a:rPr lang="en-US" altLang="x-none" sz="2600" b="1" dirty="0">
                <a:latin typeface="Arial" panose="020B0604020202020204" pitchFamily="34" charset="0"/>
                <a:ea typeface="宋体" panose="02010600030101010101" pitchFamily="2" charset="-122"/>
              </a:rPr>
              <a:t> database update using intentions list</a:t>
            </a:r>
            <a:endParaRPr lang="en-US" altLang="x-none" sz="2600" b="1" dirty="0">
              <a:latin typeface="Arial" panose="020B0604020202020204" pitchFamily="34" charset="0"/>
              <a:ea typeface="宋体" panose="02010600030101010101" pitchFamily="2" charset="-122"/>
            </a:endParaRPr>
          </a:p>
          <a:p>
            <a:pPr lvl="0">
              <a:lnSpc>
                <a:spcPct val="100000"/>
              </a:lnSpc>
              <a:spcBef>
                <a:spcPts val="20"/>
              </a:spcBef>
              <a:spcAft>
                <a:spcPts val="1200"/>
              </a:spcAft>
            </a:pPr>
            <a:r>
              <a:rPr lang="en-US" altLang="x-none" sz="2600" b="1" i="1" dirty="0">
                <a:solidFill>
                  <a:srgbClr val="FF0000"/>
                </a:solidFill>
                <a:latin typeface="Arial" panose="020B0604020202020204" pitchFamily="34" charset="0"/>
                <a:ea typeface="宋体" panose="02010600030101010101" pitchFamily="2" charset="-122"/>
              </a:rPr>
              <a:t>Completion </a:t>
            </a:r>
            <a:r>
              <a:rPr lang="en-US" altLang="x-none" sz="2600" b="1" i="1" dirty="0">
                <a:solidFill>
                  <a:srgbClr val="006600"/>
                </a:solidFill>
                <a:latin typeface="Arial" panose="020B0604020202020204" pitchFamily="34" charset="0"/>
                <a:ea typeface="宋体" panose="02010600030101010101" pitchFamily="2" charset="-122"/>
              </a:rPr>
              <a:t>of intentions list processing</a:t>
            </a:r>
            <a:r>
              <a:rPr lang="en-US" altLang="x-none" sz="2600" b="1" i="1" dirty="0">
                <a:latin typeface="Arial" panose="020B0604020202020204" pitchFamily="34" charset="0"/>
                <a:ea typeface="宋体" panose="02010600030101010101" pitchFamily="2" charset="-122"/>
              </a:rPr>
              <a:t> </a:t>
            </a:r>
            <a:r>
              <a:rPr lang="en-US" altLang="x-none" sz="2600" b="1" dirty="0">
                <a:latin typeface="Arial" panose="020B0604020202020204" pitchFamily="34" charset="0"/>
                <a:ea typeface="宋体" panose="02010600030101010101" pitchFamily="2" charset="-122"/>
              </a:rPr>
              <a:t>- </a:t>
            </a:r>
            <a:r>
              <a:rPr lang="en-US" altLang="x-none" sz="2600" b="1" dirty="0">
                <a:solidFill>
                  <a:srgbClr val="000099"/>
                </a:solidFill>
                <a:latin typeface="Arial" panose="020B0604020202020204" pitchFamily="34" charset="0"/>
                <a:ea typeface="宋体" panose="02010600030101010101" pitchFamily="2" charset="-122"/>
              </a:rPr>
              <a:t>write</a:t>
            </a:r>
            <a:r>
              <a:rPr lang="en-US" altLang="x-none" sz="2600" b="1" dirty="0">
                <a:latin typeface="Arial" panose="020B0604020202020204" pitchFamily="34" charset="0"/>
                <a:ea typeface="宋体" panose="02010600030101010101" pitchFamily="2" charset="-122"/>
              </a:rPr>
              <a:t> </a:t>
            </a:r>
            <a:r>
              <a:rPr lang="en-US" altLang="x-none" sz="2600" b="1" i="1" dirty="0">
                <a:solidFill>
                  <a:srgbClr val="FF0000"/>
                </a:solidFill>
                <a:latin typeface="Arial" panose="020B0604020202020204" pitchFamily="34" charset="0"/>
                <a:ea typeface="宋体" panose="02010600030101010101" pitchFamily="2" charset="-122"/>
              </a:rPr>
              <a:t>completion record</a:t>
            </a:r>
            <a:r>
              <a:rPr lang="en-US" altLang="x-none" sz="2600" b="1" dirty="0">
                <a:latin typeface="Arial" panose="020B0604020202020204" pitchFamily="34" charset="0"/>
                <a:ea typeface="宋体" panose="02010600030101010101" pitchFamily="2" charset="-122"/>
              </a:rPr>
              <a:t> to log</a:t>
            </a:r>
            <a:endParaRPr lang="en-US" altLang="x-none" sz="26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3" end="3"/>
                                            </p:txEl>
                                          </p:spTgt>
                                        </p:tgtEl>
                                        <p:attrNameLst>
                                          <p:attrName>style.visibility</p:attrName>
                                        </p:attrNameLst>
                                      </p:cBhvr>
                                      <p:to>
                                        <p:strVal val="visible"/>
                                      </p:to>
                                    </p:set>
                                    <p:animEffect transition="in" filter="blinds(horizontal)">
                                      <p:cBhvr>
                                        <p:cTn id="7" dur="500"/>
                                        <p:tgtEl>
                                          <p:spTgt spid="5530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10" dur="500"/>
                                        <p:tgtEl>
                                          <p:spTgt spid="55300">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13"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6323" name="Rectangle 2"/>
          <p:cNvSpPr>
            <a:spLocks noGrp="1"/>
          </p:cNvSpPr>
          <p:nvPr>
            <p:ph type="title"/>
          </p:nvPr>
        </p:nvSpPr>
        <p:spPr>
          <a:xfrm>
            <a:off x="0" y="0"/>
            <a:ext cx="91440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Recovery in Deferred-Update System</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6324" name="Rectangle 3"/>
          <p:cNvSpPr>
            <a:spLocks noGrp="1"/>
          </p:cNvSpPr>
          <p:nvPr>
            <p:ph type="body"/>
          </p:nvPr>
        </p:nvSpPr>
        <p:spPr>
          <a:xfrm>
            <a:off x="459105" y="1219200"/>
            <a:ext cx="8458200" cy="5638800"/>
          </a:xfrm>
        </p:spPr>
        <p:txBody>
          <a:bodyPr vert="horz" wrap="square" anchor="t"/>
          <a:p>
            <a:pPr lvl="0"/>
            <a:r>
              <a:rPr lang="en-US" altLang="x-none" sz="2600" b="1" i="1" dirty="0">
                <a:solidFill>
                  <a:srgbClr val="006600"/>
                </a:solidFill>
                <a:latin typeface="Arial" panose="020B0604020202020204" pitchFamily="34" charset="0"/>
                <a:ea typeface="宋体" panose="02010600030101010101" pitchFamily="2" charset="-122"/>
              </a:rPr>
              <a:t>Checkpoint record</a:t>
            </a:r>
            <a:r>
              <a:rPr lang="en-US" altLang="x-none" sz="2600" b="1" i="1" dirty="0">
                <a:latin typeface="Arial" panose="020B0604020202020204" pitchFamily="34" charset="0"/>
                <a:ea typeface="宋体" panose="02010600030101010101" pitchFamily="2" charset="-122"/>
              </a:rPr>
              <a:t> - </a:t>
            </a:r>
            <a:r>
              <a:rPr lang="en-US" altLang="x-none" sz="2600" b="1" dirty="0">
                <a:latin typeface="Arial" panose="020B0604020202020204" pitchFamily="34" charset="0"/>
                <a:ea typeface="宋体" panose="02010600030101010101" pitchFamily="2" charset="-122"/>
              </a:rPr>
              <a:t>contains list of committed (not active) but incomplete transactions</a:t>
            </a:r>
            <a:endParaRPr lang="en-US" altLang="x-none" sz="2600" b="1" dirty="0">
              <a:latin typeface="Arial" panose="020B0604020202020204" pitchFamily="34" charset="0"/>
              <a:ea typeface="宋体" panose="02010600030101010101" pitchFamily="2" charset="-122"/>
            </a:endParaRPr>
          </a:p>
          <a:p>
            <a:pPr lvl="0"/>
            <a:r>
              <a:rPr lang="en-US" altLang="x-none" sz="2600" b="1" i="1" dirty="0">
                <a:solidFill>
                  <a:srgbClr val="006600"/>
                </a:solidFill>
                <a:latin typeface="Arial" panose="020B0604020202020204" pitchFamily="34" charset="0"/>
                <a:ea typeface="宋体" panose="02010600030101010101" pitchFamily="2" charset="-122"/>
              </a:rPr>
              <a:t>Recovery </a:t>
            </a:r>
            <a:r>
              <a:rPr lang="en-US" altLang="x-none" sz="2600" b="1" dirty="0">
                <a:solidFill>
                  <a:srgbClr val="006600"/>
                </a:solidFill>
                <a:latin typeface="Arial" panose="020B0604020202020204" pitchFamily="34" charset="0"/>
                <a:ea typeface="宋体" panose="02010600030101010101" pitchFamily="2" charset="-122"/>
              </a:rPr>
              <a:t>-</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Scan back</a:t>
            </a:r>
            <a:r>
              <a:rPr lang="en-US" altLang="x-none" sz="2400" b="1" dirty="0">
                <a:latin typeface="Arial" panose="020B0604020202020204" pitchFamily="34" charset="0"/>
                <a:ea typeface="宋体" panose="02010600030101010101" pitchFamily="2" charset="-122"/>
              </a:rPr>
              <a:t> to most recent checkpoint record to determine transactions that are committed but for which updates are incomplete at time of crash</a:t>
            </a:r>
            <a:endParaRPr lang="en-US" altLang="x-none" sz="24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Scan forward</a:t>
            </a:r>
            <a:r>
              <a:rPr lang="en-US" altLang="x-none" sz="2400" b="1" dirty="0">
                <a:latin typeface="Arial" panose="020B0604020202020204" pitchFamily="34" charset="0"/>
                <a:ea typeface="宋体" panose="02010600030101010101" pitchFamily="2" charset="-122"/>
              </a:rPr>
              <a:t> to install after images for incomplete transactions</a:t>
            </a:r>
            <a:endParaRPr lang="en-US" altLang="x-none" sz="2400" b="1" dirty="0">
              <a:latin typeface="Arial" panose="020B0604020202020204" pitchFamily="34" charset="0"/>
              <a:ea typeface="宋体" panose="02010600030101010101" pitchFamily="2" charset="-122"/>
            </a:endParaRPr>
          </a:p>
          <a:p>
            <a:pPr lvl="1">
              <a:spcBef>
                <a:spcPct val="25000"/>
              </a:spcBef>
            </a:pPr>
            <a:r>
              <a:rPr lang="en-US" altLang="x-none" sz="2400" b="1" dirty="0">
                <a:solidFill>
                  <a:srgbClr val="000099"/>
                </a:solidFill>
                <a:latin typeface="Arial" panose="020B0604020202020204" pitchFamily="34" charset="0"/>
                <a:ea typeface="宋体" panose="02010600030101010101" pitchFamily="2" charset="-122"/>
              </a:rPr>
              <a:t>No third pass</a:t>
            </a:r>
            <a:r>
              <a:rPr lang="en-US" altLang="x-none" sz="2400" b="1" dirty="0">
                <a:latin typeface="Arial" panose="020B0604020202020204" pitchFamily="34" charset="0"/>
                <a:ea typeface="宋体" panose="02010600030101010101" pitchFamily="2" charset="-122"/>
              </a:rPr>
              <a:t> required since transactions active (not committed) at time of crash have not affected database</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7347" name="Rectangle 3"/>
          <p:cNvSpPr>
            <a:spLocks noGrp="1"/>
          </p:cNvSpPr>
          <p:nvPr>
            <p:ph type="body"/>
          </p:nvPr>
        </p:nvSpPr>
        <p:spPr>
          <a:xfrm>
            <a:off x="685800" y="1524000"/>
            <a:ext cx="7772400" cy="4114800"/>
          </a:xfrm>
        </p:spPr>
        <p:txBody>
          <a:bodyPr vert="horz" wrap="square" anchor="t"/>
          <a:p>
            <a:pPr lvl="0"/>
            <a:r>
              <a:rPr lang="en-US" altLang="x-none" sz="2800" b="1" dirty="0">
                <a:solidFill>
                  <a:srgbClr val="CC0000"/>
                </a:solidFill>
                <a:latin typeface="Arial" panose="020B0604020202020204" pitchFamily="34" charset="0"/>
                <a:ea typeface="宋体" panose="02010600030101010101" pitchFamily="2" charset="-122"/>
              </a:rPr>
              <a:t>Media Failure</a:t>
            </a:r>
            <a:endParaRPr lang="en-US" altLang="x-none" sz="2800" b="1" dirty="0">
              <a:solidFill>
                <a:srgbClr val="CC0000"/>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Simple Dump &amp; Fuzzy Dump</a:t>
            </a:r>
            <a:endParaRPr lang="en-US" altLang="x-none" b="1" dirty="0">
              <a:solidFill>
                <a:schemeClr val="accent2"/>
              </a:solidFill>
              <a:latin typeface="Arial" panose="020B0604020202020204" pitchFamily="34" charset="0"/>
              <a:ea typeface="宋体" panose="02010600030101010101" pitchFamily="2" charset="-122"/>
            </a:endParaRPr>
          </a:p>
          <a:p>
            <a:pPr lvl="1"/>
            <a:r>
              <a:rPr lang="en-US" altLang="x-none" b="1" dirty="0">
                <a:solidFill>
                  <a:schemeClr val="accent2"/>
                </a:solidFill>
                <a:latin typeface="Arial" panose="020B0604020202020204" pitchFamily="34" charset="0"/>
                <a:ea typeface="宋体" panose="02010600030101010101" pitchFamily="2" charset="-122"/>
              </a:rPr>
              <a:t>Recovery</a:t>
            </a:r>
            <a:endParaRPr lang="en-US" altLang="x-none" b="1" dirty="0">
              <a:solidFill>
                <a:schemeClr val="accent2"/>
              </a:solidFill>
              <a:latin typeface="Arial" panose="020B0604020202020204" pitchFamily="34" charset="0"/>
              <a:ea typeface="宋体" panose="02010600030101010101" pitchFamily="2" charset="-122"/>
            </a:endParaRPr>
          </a:p>
          <a:p>
            <a:pPr lvl="1"/>
            <a:endParaRPr lang="en-US" altLang="x-none"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8371" name="Rectangle 2"/>
          <p:cNvSpPr>
            <a:spLocks noGrp="1"/>
          </p:cNvSpPr>
          <p:nvPr>
            <p:ph type="title"/>
          </p:nvPr>
        </p:nvSpPr>
        <p:spPr>
          <a:xfrm>
            <a:off x="685800" y="80645"/>
            <a:ext cx="7772400" cy="762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Media Failure</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8372" name="Rectangle 3"/>
          <p:cNvSpPr>
            <a:spLocks noGrp="1"/>
          </p:cNvSpPr>
          <p:nvPr>
            <p:ph type="body"/>
          </p:nvPr>
        </p:nvSpPr>
        <p:spPr>
          <a:xfrm>
            <a:off x="7620" y="1071880"/>
            <a:ext cx="9081135" cy="2360295"/>
          </a:xfrm>
        </p:spPr>
        <p:txBody>
          <a:bodyPr vert="horz" wrap="square" anchor="t">
            <a:spAutoFit/>
          </a:bodyPr>
          <a:p>
            <a:pPr marL="533400" lvl="0" indent="-533400">
              <a:lnSpc>
                <a:spcPct val="90000"/>
              </a:lnSpc>
            </a:pPr>
            <a:r>
              <a:rPr lang="en-US" altLang="x-none" sz="2600" b="1" dirty="0">
                <a:solidFill>
                  <a:srgbClr val="006600"/>
                </a:solidFill>
                <a:latin typeface="Arial" panose="020B0604020202020204" pitchFamily="34" charset="0"/>
                <a:ea typeface="宋体" panose="02010600030101010101" pitchFamily="2" charset="-122"/>
              </a:rPr>
              <a:t>Durability requires that</a:t>
            </a:r>
            <a:r>
              <a:rPr lang="en-US" altLang="x-none" sz="2600" b="1" dirty="0">
                <a:latin typeface="Arial" panose="020B0604020202020204" pitchFamily="34" charset="0"/>
                <a:ea typeface="宋体" panose="02010600030101010101" pitchFamily="2" charset="-122"/>
              </a:rPr>
              <a:t> the database be stored redundantly on distinct mass storage devices</a:t>
            </a:r>
            <a:endParaRPr lang="en-US" altLang="x-none" sz="2600" b="1" dirty="0">
              <a:latin typeface="Arial" panose="020B0604020202020204" pitchFamily="34" charset="0"/>
              <a:ea typeface="宋体" panose="02010600030101010101" pitchFamily="2" charset="-122"/>
            </a:endParaRPr>
          </a:p>
          <a:p>
            <a:pPr marL="914400" lvl="1" indent="-457200">
              <a:lnSpc>
                <a:spcPct val="90000"/>
              </a:lnSpc>
              <a:buAutoNum type="arabicPeriod"/>
            </a:pPr>
            <a:r>
              <a:rPr lang="en-US" altLang="x-none" sz="2400" b="1" dirty="0">
                <a:solidFill>
                  <a:srgbClr val="000099"/>
                </a:solidFill>
                <a:latin typeface="Arial" panose="020B0604020202020204" pitchFamily="34" charset="0"/>
                <a:ea typeface="宋体" panose="02010600030101010101" pitchFamily="2" charset="-122"/>
              </a:rPr>
              <a:t>Redundant copy</a:t>
            </a:r>
            <a:r>
              <a:rPr lang="en-US" altLang="x-none" sz="2400" b="1" dirty="0">
                <a:latin typeface="Arial" panose="020B0604020202020204" pitchFamily="34" charset="0"/>
                <a:ea typeface="宋体" panose="02010600030101010101" pitchFamily="2" charset="-122"/>
              </a:rPr>
              <a:t> on (mirrored) disk =&gt; high availability</a:t>
            </a:r>
            <a:endParaRPr lang="en-US" altLang="x-none" sz="2400" b="1" dirty="0">
              <a:latin typeface="Arial" panose="020B0604020202020204" pitchFamily="34" charset="0"/>
              <a:ea typeface="宋体" panose="02010600030101010101" pitchFamily="2" charset="-122"/>
            </a:endParaRPr>
          </a:p>
          <a:p>
            <a:pPr marL="914400" lvl="2" indent="0">
              <a:lnSpc>
                <a:spcPct val="90000"/>
              </a:lnSpc>
              <a:buNone/>
            </a:pPr>
            <a:r>
              <a:rPr lang="en-US" altLang="x-none" b="1" dirty="0">
                <a:latin typeface="Arial" panose="020B0604020202020204" pitchFamily="34" charset="0"/>
                <a:ea typeface="宋体" panose="02010600030101010101" pitchFamily="2" charset="-122"/>
              </a:rPr>
              <a:t>(Log still needed to achieve atomicity after an abort or crash)</a:t>
            </a:r>
            <a:endParaRPr lang="en-US" altLang="x-none" b="1" dirty="0">
              <a:latin typeface="Arial" panose="020B0604020202020204" pitchFamily="34" charset="0"/>
              <a:ea typeface="宋体" panose="02010600030101010101" pitchFamily="2" charset="-122"/>
            </a:endParaRPr>
          </a:p>
          <a:p>
            <a:pPr marL="914400" lvl="1" indent="-457200">
              <a:lnSpc>
                <a:spcPct val="90000"/>
              </a:lnSpc>
              <a:buAutoNum type="arabicPeriod"/>
            </a:pPr>
            <a:r>
              <a:rPr lang="en-US" altLang="x-none" sz="2400" b="1" dirty="0">
                <a:solidFill>
                  <a:srgbClr val="000099"/>
                </a:solidFill>
                <a:latin typeface="Arial" panose="020B0604020202020204" pitchFamily="34" charset="0"/>
                <a:ea typeface="宋体" panose="02010600030101010101" pitchFamily="2" charset="-122"/>
              </a:rPr>
              <a:t>Redundant data</a:t>
            </a:r>
            <a:r>
              <a:rPr lang="en-US" altLang="x-none" sz="2400" b="1" dirty="0">
                <a:latin typeface="Arial" panose="020B0604020202020204" pitchFamily="34" charset="0"/>
                <a:ea typeface="宋体" panose="02010600030101010101" pitchFamily="2" charset="-122"/>
              </a:rPr>
              <a:t> in log</a:t>
            </a:r>
            <a:endParaRPr lang="en-US" altLang="x-none" sz="26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7620" y="3630295"/>
            <a:ext cx="9140190" cy="1291590"/>
          </a:xfrm>
          <a:prstGeom prst="rect">
            <a:avLst/>
          </a:prstGeom>
          <a:noFill/>
          <a:ln w="12700" cmpd="sng">
            <a:solidFill>
              <a:schemeClr val="accent1">
                <a:shade val="50000"/>
              </a:schemeClr>
            </a:solidFill>
            <a:prstDash val="solid"/>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533400" lvl="0" indent="-533400">
              <a:spcBef>
                <a:spcPct val="25000"/>
              </a:spcBef>
            </a:pPr>
            <a:r>
              <a:rPr lang="en-US" altLang="x-none" sz="2600" b="1" dirty="0">
                <a:solidFill>
                  <a:srgbClr val="006600"/>
                </a:solidFill>
                <a:latin typeface="Arial" panose="020B0604020202020204" pitchFamily="34" charset="0"/>
                <a:ea typeface="宋体" panose="02010600030101010101" pitchFamily="2" charset="-122"/>
              </a:rPr>
              <a:t>Problem:</a:t>
            </a:r>
            <a:r>
              <a:rPr lang="en-US" altLang="x-none" sz="2600" b="1" dirty="0">
                <a:latin typeface="Arial" panose="020B0604020202020204" pitchFamily="34" charset="0"/>
                <a:ea typeface="宋体" panose="02010600030101010101" pitchFamily="2" charset="-122"/>
              </a:rPr>
              <a:t> Using the log (as in 2 above) to reconstruct the database is impractical since it requires a scan starting at first record</a:t>
            </a:r>
            <a:endParaRPr lang="en-US" altLang="x-none" sz="2600" b="1" dirty="0">
              <a:latin typeface="Arial" panose="020B0604020202020204" pitchFamily="34" charset="0"/>
              <a:ea typeface="宋体" panose="02010600030101010101" pitchFamily="2" charset="-122"/>
            </a:endParaRPr>
          </a:p>
        </p:txBody>
      </p:sp>
      <p:sp>
        <p:nvSpPr>
          <p:cNvPr id="3" name="Rectangle 3"/>
          <p:cNvSpPr>
            <a:spLocks noGrp="1"/>
          </p:cNvSpPr>
          <p:nvPr/>
        </p:nvSpPr>
        <p:spPr>
          <a:xfrm>
            <a:off x="7620" y="5166995"/>
            <a:ext cx="9081135" cy="49149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marL="533400" lvl="0" indent="-533400">
              <a:spcBef>
                <a:spcPct val="25000"/>
              </a:spcBef>
            </a:pPr>
            <a:r>
              <a:rPr lang="en-US" altLang="x-none" sz="2600" b="1" dirty="0">
                <a:solidFill>
                  <a:srgbClr val="006600"/>
                </a:solidFill>
                <a:latin typeface="Arial" panose="020B0604020202020204" pitchFamily="34" charset="0"/>
                <a:ea typeface="宋体" panose="02010600030101010101" pitchFamily="2" charset="-122"/>
              </a:rPr>
              <a:t>Solution:</a:t>
            </a:r>
            <a:r>
              <a:rPr lang="en-US" altLang="x-none" sz="2600" b="1" dirty="0">
                <a:latin typeface="Arial" panose="020B0604020202020204" pitchFamily="34" charset="0"/>
                <a:ea typeface="宋体" panose="02010600030101010101" pitchFamily="2" charset="-122"/>
              </a:rPr>
              <a:t> Use log together with a periodic </a:t>
            </a:r>
            <a:r>
              <a:rPr lang="en-US" altLang="x-none" sz="2600" b="1" i="1" dirty="0">
                <a:latin typeface="Arial" panose="020B0604020202020204" pitchFamily="34" charset="0"/>
                <a:ea typeface="宋体" panose="02010600030101010101" pitchFamily="2" charset="-122"/>
              </a:rPr>
              <a:t>dump</a:t>
            </a:r>
            <a:endParaRPr lang="en-US" altLang="x-none" sz="26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59395" name="Rectangle 2"/>
          <p:cNvSpPr>
            <a:spLocks noGrp="1"/>
          </p:cNvSpPr>
          <p:nvPr>
            <p:ph type="title"/>
          </p:nvPr>
        </p:nvSpPr>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Simple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59396" name="Rectangle 3"/>
          <p:cNvSpPr>
            <a:spLocks noGrp="1"/>
          </p:cNvSpPr>
          <p:nvPr>
            <p:ph type="body"/>
          </p:nvPr>
        </p:nvSpPr>
        <p:spPr>
          <a:xfrm>
            <a:off x="685800" y="2209800"/>
            <a:ext cx="8077200" cy="3429000"/>
          </a:xfrm>
        </p:spPr>
        <p:txBody>
          <a:bodyPr vert="horz" wrap="square" anchor="t"/>
          <a:p>
            <a:pPr lvl="0"/>
            <a:r>
              <a:rPr lang="en-US" altLang="x-none" dirty="0">
                <a:latin typeface="Arial" panose="020B0604020202020204" pitchFamily="34" charset="0"/>
                <a:ea typeface="宋体" panose="02010600030101010101" pitchFamily="2" charset="-122"/>
              </a:rPr>
              <a:t>Simple dump  </a:t>
            </a:r>
            <a:endParaRPr lang="en-US" altLang="x-none" dirty="0">
              <a:latin typeface="Arial" panose="020B0604020202020204" pitchFamily="34" charset="0"/>
              <a:ea typeface="宋体" panose="02010600030101010101" pitchFamily="2" charset="-122"/>
            </a:endParaRPr>
          </a:p>
          <a:p>
            <a:pPr lvl="1"/>
            <a:r>
              <a:rPr lang="en-US" altLang="x-none" dirty="0">
                <a:latin typeface="Arial" panose="020B0604020202020204" pitchFamily="34" charset="0"/>
                <a:ea typeface="宋体" panose="02010600030101010101" pitchFamily="2" charset="-122"/>
              </a:rPr>
              <a:t>System stops accepting new transactions</a:t>
            </a:r>
            <a:endParaRPr lang="en-US" altLang="x-none" dirty="0">
              <a:latin typeface="Arial" panose="020B0604020202020204" pitchFamily="34" charset="0"/>
              <a:ea typeface="宋体" panose="02010600030101010101" pitchFamily="2" charset="-122"/>
            </a:endParaRPr>
          </a:p>
          <a:p>
            <a:pPr lvl="1"/>
            <a:r>
              <a:rPr lang="en-US" altLang="x-none" dirty="0">
                <a:latin typeface="Arial" panose="020B0604020202020204" pitchFamily="34" charset="0"/>
                <a:ea typeface="宋体" panose="02010600030101010101" pitchFamily="2" charset="-122"/>
              </a:rPr>
              <a:t>Waits until all active transactions complete</a:t>
            </a:r>
            <a:endParaRPr lang="en-US" altLang="x-none" dirty="0">
              <a:latin typeface="Arial" panose="020B0604020202020204" pitchFamily="34" charset="0"/>
              <a:ea typeface="宋体" panose="02010600030101010101" pitchFamily="2" charset="-122"/>
            </a:endParaRPr>
          </a:p>
          <a:p>
            <a:pPr lvl="1"/>
            <a:r>
              <a:rPr lang="en-US" altLang="x-none" dirty="0">
                <a:latin typeface="Arial" panose="020B0604020202020204" pitchFamily="34" charset="0"/>
                <a:ea typeface="宋体" panose="02010600030101010101" pitchFamily="2" charset="-122"/>
              </a:rPr>
              <a:t>Dump: copy entire database to a file on mass storage</a:t>
            </a:r>
            <a:endParaRPr lang="en-US" altLang="x-none" dirty="0">
              <a:latin typeface="Arial" panose="020B0604020202020204" pitchFamily="34" charset="0"/>
              <a:ea typeface="宋体" panose="02010600030101010101" pitchFamily="2" charset="-122"/>
            </a:endParaRPr>
          </a:p>
          <a:p>
            <a:pPr lvl="1"/>
            <a:r>
              <a:rPr lang="en-US" altLang="x-none" dirty="0">
                <a:latin typeface="Arial" panose="020B0604020202020204" pitchFamily="34" charset="0"/>
                <a:ea typeface="宋体" panose="02010600030101010101" pitchFamily="2" charset="-122"/>
              </a:rPr>
              <a:t>Restart log and system</a:t>
            </a:r>
            <a:endParaRPr lang="en-US" altLang="x-none"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9219" name="Rectangle 3"/>
          <p:cNvSpPr>
            <a:spLocks noGrp="1"/>
          </p:cNvSpPr>
          <p:nvPr>
            <p:ph type="body"/>
          </p:nvPr>
        </p:nvSpPr>
        <p:spPr>
          <a:xfrm>
            <a:off x="685800" y="1371600"/>
            <a:ext cx="7772400" cy="4953000"/>
          </a:xfrm>
        </p:spPr>
        <p:txBody>
          <a:bodyPr vert="horz" wrap="square" anchor="t"/>
          <a:p>
            <a:pPr lvl="0"/>
            <a:r>
              <a:rPr lang="en-US" altLang="zh-CN" sz="2800" b="1">
                <a:solidFill>
                  <a:srgbClr val="2D2DB9"/>
                </a:solidFill>
                <a:latin typeface="Arial" panose="020B0604020202020204" pitchFamily="34" charset="0"/>
                <a:ea typeface="宋体" panose="02010600030101010101" pitchFamily="2" charset="-122"/>
              </a:rPr>
              <a:t>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Transaction Abort Using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Crash Recovery Using Log</a:t>
            </a:r>
            <a:endParaRPr lang="en-US" altLang="zh-CN" sz="2800" b="1">
              <a:solidFill>
                <a:srgbClr val="2D2DB9"/>
              </a:solidFill>
              <a:latin typeface="Arial" panose="020B0604020202020204" pitchFamily="34" charset="0"/>
              <a:ea typeface="宋体" panose="02010600030101010101" pitchFamily="2" charset="-122"/>
            </a:endParaRPr>
          </a:p>
          <a:p>
            <a:pPr lvl="0"/>
            <a:endParaRPr lang="en-US" altLang="zh-CN" sz="12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Write-Ahead Log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Log Page &amp; Buffering</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Database Page &amp; Cache</a:t>
            </a:r>
            <a:endParaRPr lang="en-US" altLang="zh-CN" sz="2800" b="1">
              <a:solidFill>
                <a:srgbClr val="2D2DB9"/>
              </a:solidFill>
              <a:latin typeface="Arial" panose="020B0604020202020204" pitchFamily="34" charset="0"/>
              <a:ea typeface="宋体" panose="02010600030101010101" pitchFamily="2" charset="-122"/>
            </a:endParaRPr>
          </a:p>
          <a:p>
            <a:pPr lvl="0"/>
            <a:r>
              <a:rPr lang="en-US" altLang="zh-CN" sz="2800" b="1">
                <a:solidFill>
                  <a:srgbClr val="2D2DB9"/>
                </a:solidFill>
                <a:latin typeface="Arial" panose="020B0604020202020204" pitchFamily="34" charset="0"/>
                <a:ea typeface="宋体" panose="02010600030101010101" pitchFamily="2" charset="-122"/>
              </a:rPr>
              <a:t>Forced &amp; Unforced Write</a:t>
            </a:r>
            <a:endParaRPr lang="en-US" altLang="zh-CN" sz="2800" b="1">
              <a:solidFill>
                <a:schemeClr val="accent2"/>
              </a:solidFill>
              <a:latin typeface="Arial" panose="020B0604020202020204" pitchFamily="34" charset="0"/>
              <a:ea typeface="宋体" panose="02010600030101010101" pitchFamily="2" charset="-122"/>
            </a:endParaRPr>
          </a:p>
        </p:txBody>
      </p:sp>
      <p:sp>
        <p:nvSpPr>
          <p:cNvPr id="9220" name="TextBox 1"/>
          <p:cNvSpPr txBox="1"/>
          <p:nvPr/>
        </p:nvSpPr>
        <p:spPr>
          <a:xfrm>
            <a:off x="2057400" y="457200"/>
            <a:ext cx="4953000" cy="584200"/>
          </a:xfrm>
          <a:prstGeom prst="rect">
            <a:avLst/>
          </a:prstGeom>
          <a:noFill/>
          <a:ln w="9525">
            <a:noFill/>
          </a:ln>
        </p:spPr>
        <p:txBody>
          <a:bodyPr>
            <a:spAutoFit/>
          </a:bodyPr>
          <a:p>
            <a:pPr lvl="0"/>
            <a:r>
              <a:rPr lang="en-US" altLang="x-none" sz="3200" b="1" dirty="0">
                <a:solidFill>
                  <a:srgbClr val="CC0000"/>
                </a:solidFill>
                <a:latin typeface="Arial Unicode MS" panose="020B0604020202020204" pitchFamily="2" charset="-122"/>
                <a:ea typeface="Arial Unicode MS" panose="020B0604020202020204" pitchFamily="2" charset="-122"/>
              </a:rPr>
              <a:t>2. Recovery Using Log</a:t>
            </a:r>
            <a:endParaRPr lang="zh-CN" altLang="en-US" sz="3200" b="1" dirty="0">
              <a:solidFill>
                <a:srgbClr val="CC0000"/>
              </a:solidFill>
              <a:latin typeface="Arial Unicode MS" panose="020B0604020202020204" pitchFamily="2" charset="-122"/>
              <a:ea typeface="Arial Unicode MS" panose="020B0604020202020204"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0419" name="Rectangle 2"/>
          <p:cNvSpPr>
            <a:spLocks noGrp="1"/>
          </p:cNvSpPr>
          <p:nvPr>
            <p:ph type="title"/>
          </p:nvPr>
        </p:nvSpPr>
        <p:spPr>
          <a:xfrm>
            <a:off x="685800" y="156210"/>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Restoring Database </a:t>
            </a:r>
            <a:br>
              <a:rPr lang="en-US" altLang="zh-CN" sz="3600" b="1">
                <a:solidFill>
                  <a:srgbClr val="CC0000"/>
                </a:solidFill>
                <a:latin typeface="Arial" panose="020B0604020202020204" pitchFamily="34" charset="0"/>
                <a:ea typeface="宋体" panose="02010600030101010101" pitchFamily="2" charset="-122"/>
              </a:rPr>
            </a:br>
            <a:r>
              <a:rPr lang="en-US" altLang="zh-CN" sz="3600" b="1">
                <a:solidFill>
                  <a:srgbClr val="CC0000"/>
                </a:solidFill>
                <a:latin typeface="Arial" panose="020B0604020202020204" pitchFamily="34" charset="0"/>
                <a:ea typeface="宋体" panose="02010600030101010101" pitchFamily="2" charset="-122"/>
              </a:rPr>
              <a:t>From Simple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0420" name="Rectangle 3"/>
          <p:cNvSpPr>
            <a:spLocks noGrp="1"/>
          </p:cNvSpPr>
          <p:nvPr>
            <p:ph type="body"/>
          </p:nvPr>
        </p:nvSpPr>
        <p:spPr>
          <a:xfrm>
            <a:off x="685800" y="1678940"/>
            <a:ext cx="7772400" cy="4114800"/>
          </a:xfrm>
        </p:spPr>
        <p:txBody>
          <a:bodyPr vert="horz" wrap="square" anchor="t"/>
          <a:p>
            <a:pPr marL="514350" lvl="0" indent="-514350">
              <a:buFont typeface="+mj-lt"/>
              <a:buAutoNum type="arabicPeriod"/>
            </a:pPr>
            <a:r>
              <a:rPr lang="en-US" altLang="x-none" sz="2800" b="1" dirty="0">
                <a:solidFill>
                  <a:srgbClr val="339933"/>
                </a:solidFill>
                <a:latin typeface="Arial" panose="020B0604020202020204" pitchFamily="34" charset="0"/>
                <a:ea typeface="宋体" panose="02010600030101010101" pitchFamily="2" charset="-122"/>
              </a:rPr>
              <a:t>Install</a:t>
            </a:r>
            <a:r>
              <a:rPr lang="en-US" altLang="x-none" sz="2800" b="1" dirty="0">
                <a:latin typeface="Arial" panose="020B0604020202020204" pitchFamily="34" charset="0"/>
                <a:ea typeface="宋体" panose="02010600030101010101" pitchFamily="2" charset="-122"/>
              </a:rPr>
              <a:t> most recent </a:t>
            </a:r>
            <a:r>
              <a:rPr lang="en-US" altLang="x-none" sz="2800" b="1" dirty="0">
                <a:solidFill>
                  <a:srgbClr val="339933"/>
                </a:solidFill>
                <a:latin typeface="Arial" panose="020B0604020202020204" pitchFamily="34" charset="0"/>
                <a:ea typeface="宋体" panose="02010600030101010101" pitchFamily="2" charset="-122"/>
              </a:rPr>
              <a:t>dump</a:t>
            </a:r>
            <a:r>
              <a:rPr lang="en-US" altLang="x-none" sz="2800" b="1" dirty="0">
                <a:latin typeface="Arial" panose="020B0604020202020204" pitchFamily="34" charset="0"/>
                <a:ea typeface="宋体" panose="02010600030101010101" pitchFamily="2" charset="-122"/>
              </a:rPr>
              <a:t> file</a:t>
            </a:r>
            <a:endParaRPr lang="en-US" altLang="x-none" sz="2800" b="1" dirty="0">
              <a:latin typeface="Arial" panose="020B0604020202020204" pitchFamily="34" charset="0"/>
              <a:ea typeface="宋体" panose="02010600030101010101" pitchFamily="2" charset="-122"/>
            </a:endParaRPr>
          </a:p>
          <a:p>
            <a:pPr lvl="0"/>
            <a:endParaRPr lang="en-US" altLang="x-none" sz="1400" b="1" dirty="0">
              <a:latin typeface="Arial" panose="020B0604020202020204" pitchFamily="34" charset="0"/>
              <a:ea typeface="宋体" panose="02010600030101010101" pitchFamily="2" charset="-122"/>
            </a:endParaRPr>
          </a:p>
          <a:p>
            <a:pPr marL="514350" lvl="0" indent="-514350">
              <a:buFont typeface="+mj-lt"/>
              <a:buAutoNum type="arabicPeriod" startAt="2"/>
            </a:pPr>
            <a:r>
              <a:rPr lang="en-US" altLang="x-none" sz="2800" b="1" dirty="0">
                <a:solidFill>
                  <a:srgbClr val="339933"/>
                </a:solidFill>
                <a:latin typeface="Arial" panose="020B0604020202020204" pitchFamily="34" charset="0"/>
                <a:ea typeface="宋体" panose="02010600030101010101" pitchFamily="2" charset="-122"/>
              </a:rPr>
              <a:t>Scan backward</a:t>
            </a:r>
            <a:r>
              <a:rPr lang="en-US" altLang="x-none" sz="2800" b="1" dirty="0">
                <a:latin typeface="Arial" panose="020B0604020202020204" pitchFamily="34" charset="0"/>
                <a:ea typeface="宋体" panose="02010600030101010101" pitchFamily="2" charset="-122"/>
              </a:rPr>
              <a:t> through log </a:t>
            </a:r>
            <a:endParaRPr lang="en-US" altLang="x-none" sz="2800" b="1" dirty="0">
              <a:latin typeface="Arial" panose="020B0604020202020204" pitchFamily="34" charset="0"/>
              <a:ea typeface="宋体" panose="02010600030101010101" pitchFamily="2" charset="-122"/>
            </a:endParaRPr>
          </a:p>
          <a:p>
            <a:pPr lvl="1"/>
            <a:r>
              <a:rPr lang="en-US" altLang="x-none" sz="2400" b="1" dirty="0">
                <a:latin typeface="Arial" panose="020B0604020202020204" pitchFamily="34" charset="0"/>
                <a:ea typeface="宋体" panose="02010600030101010101" pitchFamily="2" charset="-122"/>
              </a:rPr>
              <a:t>Determine transactions that </a:t>
            </a:r>
            <a:r>
              <a:rPr lang="en-US" altLang="x-none" sz="2400" b="1" dirty="0">
                <a:solidFill>
                  <a:srgbClr val="333399"/>
                </a:solidFill>
                <a:latin typeface="Arial" panose="020B0604020202020204" pitchFamily="34" charset="0"/>
                <a:ea typeface="宋体" panose="02010600030101010101" pitchFamily="2" charset="-122"/>
              </a:rPr>
              <a:t>committed since dump was taken</a:t>
            </a:r>
            <a:endParaRPr lang="en-US" altLang="x-none" sz="2400" b="1" dirty="0">
              <a:solidFill>
                <a:srgbClr val="333399"/>
              </a:solidFill>
              <a:latin typeface="Arial" panose="020B0604020202020204" pitchFamily="34" charset="0"/>
              <a:ea typeface="宋体" panose="02010600030101010101" pitchFamily="2" charset="-122"/>
            </a:endParaRPr>
          </a:p>
          <a:p>
            <a:pPr lvl="2"/>
            <a:r>
              <a:rPr lang="en-US" altLang="x-none" b="1" dirty="0">
                <a:latin typeface="Arial" panose="020B0604020202020204" pitchFamily="34" charset="0"/>
                <a:ea typeface="宋体" panose="02010600030101010101" pitchFamily="2" charset="-122"/>
              </a:rPr>
              <a:t>Ignore aborted transactions and those that were active when media failed</a:t>
            </a:r>
            <a:endParaRPr lang="en-US" altLang="x-none" b="1" dirty="0">
              <a:latin typeface="Arial" panose="020B0604020202020204" pitchFamily="34" charset="0"/>
              <a:ea typeface="宋体" panose="02010600030101010101" pitchFamily="2" charset="-122"/>
            </a:endParaRPr>
          </a:p>
          <a:p>
            <a:pPr lvl="0"/>
            <a:endParaRPr lang="en-US" altLang="x-none" sz="1400" b="1" dirty="0">
              <a:solidFill>
                <a:srgbClr val="339933"/>
              </a:solidFill>
              <a:latin typeface="Arial" panose="020B0604020202020204" pitchFamily="34" charset="0"/>
              <a:ea typeface="宋体" panose="02010600030101010101" pitchFamily="2" charset="-122"/>
            </a:endParaRPr>
          </a:p>
          <a:p>
            <a:pPr marL="514350" lvl="0" indent="-514350">
              <a:buFont typeface="+mj-lt"/>
              <a:buAutoNum type="arabicPeriod" startAt="3"/>
            </a:pPr>
            <a:r>
              <a:rPr lang="en-US" altLang="x-none" sz="2800" b="1" dirty="0">
                <a:solidFill>
                  <a:srgbClr val="339933"/>
                </a:solidFill>
                <a:latin typeface="Arial" panose="020B0604020202020204" pitchFamily="34" charset="0"/>
                <a:ea typeface="宋体" panose="02010600030101010101" pitchFamily="2" charset="-122"/>
              </a:rPr>
              <a:t>Scan forward</a:t>
            </a:r>
            <a:r>
              <a:rPr lang="en-US" altLang="x-none" sz="2800" b="1" dirty="0">
                <a:latin typeface="Arial" panose="020B0604020202020204" pitchFamily="34" charset="0"/>
                <a:ea typeface="宋体" panose="02010600030101010101" pitchFamily="2" charset="-122"/>
              </a:rPr>
              <a:t> through log</a:t>
            </a:r>
            <a:endParaRPr lang="en-US" altLang="x-none" sz="2800" b="1" dirty="0">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Install after images</a:t>
            </a:r>
            <a:r>
              <a:rPr lang="en-US" altLang="x-none" sz="2400" b="1" dirty="0">
                <a:latin typeface="Arial" panose="020B0604020202020204" pitchFamily="34" charset="0"/>
                <a:ea typeface="宋体" panose="02010600030101010101" pitchFamily="2" charset="-122"/>
              </a:rPr>
              <a:t> of committed transactions</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1443" name="Rectangle 2"/>
          <p:cNvSpPr>
            <a:spLocks noGrp="1"/>
          </p:cNvSpPr>
          <p:nvPr>
            <p:ph type="title"/>
          </p:nvPr>
        </p:nvSpPr>
        <p:spPr>
          <a:xfrm>
            <a:off x="685800" y="78105"/>
            <a:ext cx="7772400" cy="91694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1444" name="Rectangle 3"/>
          <p:cNvSpPr>
            <a:spLocks noGrp="1"/>
          </p:cNvSpPr>
          <p:nvPr>
            <p:ph type="body"/>
          </p:nvPr>
        </p:nvSpPr>
        <p:spPr>
          <a:xfrm>
            <a:off x="685800" y="1151255"/>
            <a:ext cx="8077200" cy="3810000"/>
          </a:xfrm>
        </p:spPr>
        <p:txBody>
          <a:bodyPr vert="horz" wrap="square" anchor="t"/>
          <a:p>
            <a:pPr lvl="0"/>
            <a:r>
              <a:rPr lang="en-US" altLang="x-none" sz="2800" b="1" dirty="0">
                <a:solidFill>
                  <a:srgbClr val="339933"/>
                </a:solidFill>
                <a:latin typeface="Arial" panose="020B0604020202020204" pitchFamily="34" charset="0"/>
                <a:ea typeface="宋体" panose="02010600030101010101" pitchFamily="2" charset="-122"/>
              </a:rPr>
              <a:t>Problem:</a:t>
            </a:r>
            <a:r>
              <a:rPr lang="en-US" altLang="x-none" sz="2800" b="1" dirty="0">
                <a:latin typeface="Arial" panose="020B0604020202020204" pitchFamily="34" charset="0"/>
                <a:ea typeface="宋体" panose="02010600030101010101" pitchFamily="2" charset="-122"/>
              </a:rPr>
              <a:t> The system </a:t>
            </a:r>
            <a:r>
              <a:rPr lang="en-US" altLang="x-none" sz="2800" b="1" dirty="0">
                <a:solidFill>
                  <a:srgbClr val="339933"/>
                </a:solidFill>
                <a:latin typeface="Arial" panose="020B0604020202020204" pitchFamily="34" charset="0"/>
                <a:ea typeface="宋体" panose="02010600030101010101" pitchFamily="2" charset="-122"/>
              </a:rPr>
              <a:t>cannot be shut down</a:t>
            </a:r>
            <a:r>
              <a:rPr lang="en-US" altLang="x-none" sz="2800" b="1" dirty="0">
                <a:latin typeface="Arial" panose="020B0604020202020204" pitchFamily="34" charset="0"/>
                <a:ea typeface="宋体" panose="02010600030101010101" pitchFamily="2" charset="-122"/>
              </a:rPr>
              <a:t> to take a simple dump</a:t>
            </a:r>
            <a:endParaRPr lang="en-US" altLang="x-none" sz="2800" b="1" dirty="0">
              <a:latin typeface="Arial" panose="020B0604020202020204" pitchFamily="34" charset="0"/>
              <a:ea typeface="宋体" panose="02010600030101010101" pitchFamily="2" charset="-122"/>
            </a:endParaRPr>
          </a:p>
          <a:p>
            <a:pPr lvl="0"/>
            <a:endParaRPr lang="en-US" altLang="x-none" sz="1400" b="1" dirty="0">
              <a:latin typeface="Arial" panose="020B0604020202020204" pitchFamily="34" charset="0"/>
              <a:ea typeface="宋体" panose="02010600030101010101" pitchFamily="2" charset="-122"/>
            </a:endParaRPr>
          </a:p>
          <a:p>
            <a:pPr lvl="0"/>
            <a:r>
              <a:rPr lang="en-US" altLang="x-none" sz="2800" b="1" dirty="0">
                <a:solidFill>
                  <a:srgbClr val="339933"/>
                </a:solidFill>
                <a:latin typeface="Arial" panose="020B0604020202020204" pitchFamily="34" charset="0"/>
                <a:ea typeface="宋体" panose="02010600030101010101" pitchFamily="2" charset="-122"/>
              </a:rPr>
              <a:t>Solution:</a:t>
            </a:r>
            <a:r>
              <a:rPr lang="en-US" altLang="x-none" sz="2800" b="1" dirty="0">
                <a:latin typeface="Arial" panose="020B0604020202020204" pitchFamily="34" charset="0"/>
                <a:ea typeface="宋体" panose="02010600030101010101" pitchFamily="2" charset="-122"/>
              </a:rPr>
              <a:t> Use a </a:t>
            </a:r>
            <a:r>
              <a:rPr lang="en-US" altLang="x-none" sz="2800" b="1" i="1" dirty="0">
                <a:solidFill>
                  <a:srgbClr val="339933"/>
                </a:solidFill>
                <a:latin typeface="Arial" panose="020B0604020202020204" pitchFamily="34" charset="0"/>
                <a:ea typeface="宋体" panose="02010600030101010101" pitchFamily="2" charset="-122"/>
              </a:rPr>
              <a:t>fuzzy dump</a:t>
            </a:r>
            <a:endParaRPr lang="en-US" altLang="x-none" sz="2800" b="1" i="1" dirty="0">
              <a:solidFill>
                <a:srgbClr val="339933"/>
              </a:solidFill>
              <a:latin typeface="Arial" panose="020B0604020202020204" pitchFamily="34" charset="0"/>
              <a:ea typeface="宋体" panose="02010600030101010101" pitchFamily="2" charset="-122"/>
            </a:endParaRPr>
          </a:p>
          <a:p>
            <a:pPr lvl="1"/>
            <a:r>
              <a:rPr lang="en-US" altLang="x-none" sz="2400" b="1" dirty="0">
                <a:latin typeface="Arial" panose="020B0604020202020204" pitchFamily="34" charset="0"/>
                <a:ea typeface="宋体" panose="02010600030101010101" pitchFamily="2" charset="-122"/>
              </a:rPr>
              <a:t>Write </a:t>
            </a:r>
            <a:r>
              <a:rPr lang="en-US" altLang="x-none" sz="2400" b="1" i="1" dirty="0">
                <a:solidFill>
                  <a:srgbClr val="333399"/>
                </a:solidFill>
                <a:latin typeface="Arial" panose="020B0604020202020204" pitchFamily="34" charset="0"/>
                <a:ea typeface="宋体" panose="02010600030101010101" pitchFamily="2" charset="-122"/>
              </a:rPr>
              <a:t>begin dump record</a:t>
            </a:r>
            <a:r>
              <a:rPr lang="en-US" altLang="x-none" sz="2400" b="1" dirty="0">
                <a:latin typeface="Arial" panose="020B0604020202020204" pitchFamily="34" charset="0"/>
                <a:ea typeface="宋体" panose="02010600030101010101" pitchFamily="2" charset="-122"/>
              </a:rPr>
              <a:t> to log</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Copy database records</a:t>
            </a:r>
            <a:r>
              <a:rPr lang="en-US" altLang="x-none" sz="2400" b="1" dirty="0">
                <a:latin typeface="Arial" panose="020B0604020202020204" pitchFamily="34" charset="0"/>
                <a:ea typeface="宋体" panose="02010600030101010101" pitchFamily="2" charset="-122"/>
              </a:rPr>
              <a:t> to dump file </a:t>
            </a:r>
            <a:r>
              <a:rPr lang="en-US" altLang="x-none" sz="2400" b="1" dirty="0">
                <a:solidFill>
                  <a:srgbClr val="333399"/>
                </a:solidFill>
                <a:latin typeface="Arial" panose="020B0604020202020204" pitchFamily="34" charset="0"/>
                <a:ea typeface="宋体" panose="02010600030101010101" pitchFamily="2" charset="-122"/>
              </a:rPr>
              <a:t>while system active</a:t>
            </a:r>
            <a:endParaRPr lang="en-US" altLang="x-none" sz="2400" b="1" dirty="0">
              <a:solidFill>
                <a:srgbClr val="333399"/>
              </a:solidFill>
              <a:latin typeface="Arial" panose="020B0604020202020204" pitchFamily="34" charset="0"/>
              <a:ea typeface="宋体" panose="02010600030101010101" pitchFamily="2" charset="-122"/>
            </a:endParaRPr>
          </a:p>
          <a:p>
            <a:pPr lvl="2"/>
            <a:r>
              <a:rPr lang="en-US" altLang="x-none" sz="2400" b="1" dirty="0">
                <a:latin typeface="Arial" panose="020B0604020202020204" pitchFamily="34" charset="0"/>
                <a:ea typeface="宋体" panose="02010600030101010101" pitchFamily="2" charset="-122"/>
              </a:rPr>
              <a:t>Even copying records of active transactions and records that are locked</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nvSpPr>
        <p:spPr>
          <a:xfrm>
            <a:off x="7157720" y="6558915"/>
            <a:ext cx="1905000" cy="29781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2467" name="Rectangle 2"/>
          <p:cNvSpPr>
            <a:spLocks noGrp="1"/>
          </p:cNvSpPr>
          <p:nvPr>
            <p:ph type="title"/>
          </p:nvPr>
        </p:nvSpPr>
        <p:spPr>
          <a:xfrm>
            <a:off x="685800" y="83185"/>
            <a:ext cx="7772400" cy="75755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2468" name="Rectangle 3"/>
          <p:cNvSpPr>
            <a:spLocks noGrp="1"/>
          </p:cNvSpPr>
          <p:nvPr>
            <p:ph type="body"/>
          </p:nvPr>
        </p:nvSpPr>
        <p:spPr>
          <a:xfrm>
            <a:off x="534670" y="993140"/>
            <a:ext cx="8153400" cy="5181600"/>
          </a:xfrm>
        </p:spPr>
        <p:txBody>
          <a:bodyPr vert="horz" wrap="square" anchor="t"/>
          <a:p>
            <a:pPr lvl="0"/>
            <a:r>
              <a:rPr lang="en-US" altLang="x-none" dirty="0">
                <a:solidFill>
                  <a:srgbClr val="339933"/>
                </a:solidFill>
                <a:latin typeface="Arial" panose="020B0604020202020204" pitchFamily="34" charset="0"/>
                <a:ea typeface="宋体" panose="02010600030101010101" pitchFamily="2" charset="-122"/>
              </a:rPr>
              <a:t>Dump file might</a:t>
            </a:r>
            <a:r>
              <a:rPr lang="en-US" altLang="x-none" dirty="0">
                <a:latin typeface="Arial" panose="020B0604020202020204" pitchFamily="34" charset="0"/>
                <a:ea typeface="宋体" panose="02010600030101010101" pitchFamily="2" charset="-122"/>
              </a:rPr>
              <a:t>:</a:t>
            </a:r>
            <a:endParaRPr lang="en-US" altLang="x-none" dirty="0">
              <a:latin typeface="Arial" panose="020B0604020202020204" pitchFamily="34" charset="0"/>
              <a:ea typeface="宋体" panose="02010600030101010101" pitchFamily="2" charset="-122"/>
            </a:endParaRPr>
          </a:p>
          <a:p>
            <a:pPr lvl="1"/>
            <a:r>
              <a:rPr lang="en-US" altLang="x-none" dirty="0">
                <a:solidFill>
                  <a:srgbClr val="333399"/>
                </a:solidFill>
                <a:latin typeface="Arial" panose="020B0604020202020204" pitchFamily="34" charset="0"/>
                <a:ea typeface="宋体" panose="02010600030101010101" pitchFamily="2" charset="-122"/>
              </a:rPr>
              <a:t>reflect incomplete execution</a:t>
            </a:r>
            <a:r>
              <a:rPr lang="en-US" altLang="x-none" dirty="0">
                <a:latin typeface="Arial" panose="020B0604020202020204" pitchFamily="34" charset="0"/>
                <a:ea typeface="宋体" panose="02010600030101010101" pitchFamily="2" charset="-122"/>
              </a:rPr>
              <a:t> of an active transaction that </a:t>
            </a:r>
            <a:r>
              <a:rPr lang="en-US" altLang="x-none" dirty="0">
                <a:solidFill>
                  <a:srgbClr val="333399"/>
                </a:solidFill>
                <a:latin typeface="Arial" panose="020B0604020202020204" pitchFamily="34" charset="0"/>
                <a:ea typeface="宋体" panose="02010600030101010101" pitchFamily="2" charset="-122"/>
              </a:rPr>
              <a:t>later commits</a:t>
            </a:r>
            <a:endParaRPr lang="en-US" altLang="x-none" dirty="0">
              <a:solidFill>
                <a:srgbClr val="333399"/>
              </a:solidFill>
              <a:latin typeface="Arial" panose="020B0604020202020204" pitchFamily="34" charset="0"/>
              <a:ea typeface="宋体" panose="02010600030101010101" pitchFamily="2" charset="-122"/>
            </a:endParaRPr>
          </a:p>
          <a:p>
            <a:pPr lvl="1"/>
            <a:endParaRPr lang="en-US" altLang="x-none" dirty="0">
              <a:solidFill>
                <a:srgbClr val="333399"/>
              </a:solidFill>
              <a:latin typeface="Arial" panose="020B0604020202020204" pitchFamily="34" charset="0"/>
              <a:ea typeface="宋体" panose="02010600030101010101" pitchFamily="2" charset="-122"/>
            </a:endParaRPr>
          </a:p>
          <a:p>
            <a:pPr lvl="1"/>
            <a:endParaRPr lang="en-US" altLang="x-none" dirty="0">
              <a:latin typeface="Arial" panose="020B0604020202020204" pitchFamily="34" charset="0"/>
              <a:ea typeface="宋体" panose="02010600030101010101" pitchFamily="2" charset="-122"/>
            </a:endParaRPr>
          </a:p>
          <a:p>
            <a:pPr lvl="1"/>
            <a:endParaRPr lang="en-US" altLang="x-none" dirty="0">
              <a:latin typeface="Arial" panose="020B0604020202020204" pitchFamily="34" charset="0"/>
              <a:ea typeface="宋体" panose="02010600030101010101" pitchFamily="2" charset="-122"/>
            </a:endParaRPr>
          </a:p>
          <a:p>
            <a:pPr lvl="1"/>
            <a:r>
              <a:rPr lang="en-US" altLang="x-none" dirty="0">
                <a:solidFill>
                  <a:srgbClr val="333399"/>
                </a:solidFill>
                <a:latin typeface="Arial" panose="020B0604020202020204" pitchFamily="34" charset="0"/>
                <a:ea typeface="宋体" panose="02010600030101010101" pitchFamily="2" charset="-122"/>
              </a:rPr>
              <a:t>reflect updates of an active</a:t>
            </a:r>
            <a:r>
              <a:rPr lang="en-US" altLang="x-none" dirty="0">
                <a:latin typeface="Arial" panose="020B0604020202020204" pitchFamily="34" charset="0"/>
                <a:ea typeface="宋体" panose="02010600030101010101" pitchFamily="2" charset="-122"/>
              </a:rPr>
              <a:t> transaction that </a:t>
            </a:r>
            <a:r>
              <a:rPr lang="en-US" altLang="x-none" dirty="0">
                <a:solidFill>
                  <a:srgbClr val="333399"/>
                </a:solidFill>
                <a:latin typeface="Arial" panose="020B0604020202020204" pitchFamily="34" charset="0"/>
                <a:ea typeface="宋体" panose="02010600030101010101" pitchFamily="2" charset="-122"/>
              </a:rPr>
              <a:t>later aborts</a:t>
            </a:r>
            <a:endParaRPr lang="en-US" altLang="x-none" dirty="0">
              <a:solidFill>
                <a:srgbClr val="333399"/>
              </a:solidFill>
              <a:latin typeface="Arial" panose="020B0604020202020204" pitchFamily="34" charset="0"/>
              <a:ea typeface="宋体" panose="02010600030101010101" pitchFamily="2" charset="-122"/>
            </a:endParaRPr>
          </a:p>
        </p:txBody>
      </p:sp>
      <p:sp>
        <p:nvSpPr>
          <p:cNvPr id="62469" name="Line 4"/>
          <p:cNvSpPr/>
          <p:nvPr/>
        </p:nvSpPr>
        <p:spPr>
          <a:xfrm>
            <a:off x="1982470" y="3583940"/>
            <a:ext cx="5943600" cy="0"/>
          </a:xfrm>
          <a:prstGeom prst="line">
            <a:avLst/>
          </a:prstGeom>
          <a:ln w="9525" cap="flat" cmpd="sng">
            <a:solidFill>
              <a:schemeClr val="tx1"/>
            </a:solidFill>
            <a:prstDash val="solid"/>
            <a:headEnd type="none" w="med" len="med"/>
            <a:tailEnd type="triangle" w="med" len="med"/>
          </a:ln>
        </p:spPr>
      </p:sp>
      <p:sp>
        <p:nvSpPr>
          <p:cNvPr id="62470" name="Text Box 5"/>
          <p:cNvSpPr txBox="1"/>
          <p:nvPr/>
        </p:nvSpPr>
        <p:spPr>
          <a:xfrm>
            <a:off x="1830070" y="2591753"/>
            <a:ext cx="6275388" cy="45720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(x)     dump(x)    dump(y)    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(y)   commit</a:t>
            </a:r>
            <a:r>
              <a:rPr lang="en-US" altLang="x-none" i="1" baseline="-25000" dirty="0">
                <a:latin typeface="Arial" panose="020B0604020202020204" pitchFamily="34" charset="0"/>
                <a:ea typeface="宋体" panose="02010600030101010101" pitchFamily="2" charset="-122"/>
              </a:rPr>
              <a:t>T</a:t>
            </a:r>
            <a:endParaRPr lang="en-US" altLang="x-none" i="1" baseline="-25000" dirty="0">
              <a:latin typeface="Arial" panose="020B0604020202020204" pitchFamily="34" charset="0"/>
              <a:ea typeface="宋体" panose="02010600030101010101" pitchFamily="2" charset="-122"/>
            </a:endParaRPr>
          </a:p>
        </p:txBody>
      </p:sp>
      <p:sp>
        <p:nvSpPr>
          <p:cNvPr id="62471" name="Line 6"/>
          <p:cNvSpPr/>
          <p:nvPr/>
        </p:nvSpPr>
        <p:spPr>
          <a:xfrm>
            <a:off x="2287270" y="3050540"/>
            <a:ext cx="0" cy="533400"/>
          </a:xfrm>
          <a:prstGeom prst="line">
            <a:avLst/>
          </a:prstGeom>
          <a:ln w="9525" cap="flat" cmpd="sng">
            <a:solidFill>
              <a:schemeClr val="tx1"/>
            </a:solidFill>
            <a:prstDash val="solid"/>
            <a:headEnd type="none" w="med" len="med"/>
            <a:tailEnd type="triangle" w="med" len="med"/>
          </a:ln>
        </p:spPr>
      </p:sp>
      <p:sp>
        <p:nvSpPr>
          <p:cNvPr id="62472" name="Line 7"/>
          <p:cNvSpPr/>
          <p:nvPr/>
        </p:nvSpPr>
        <p:spPr>
          <a:xfrm>
            <a:off x="3430270" y="2974340"/>
            <a:ext cx="0" cy="609600"/>
          </a:xfrm>
          <a:prstGeom prst="line">
            <a:avLst/>
          </a:prstGeom>
          <a:ln w="9525" cap="flat" cmpd="sng">
            <a:solidFill>
              <a:schemeClr val="tx1"/>
            </a:solidFill>
            <a:prstDash val="solid"/>
            <a:headEnd type="none" w="med" len="med"/>
            <a:tailEnd type="triangle" w="med" len="med"/>
          </a:ln>
        </p:spPr>
      </p:sp>
      <p:sp>
        <p:nvSpPr>
          <p:cNvPr id="62473" name="Line 8"/>
          <p:cNvSpPr/>
          <p:nvPr/>
        </p:nvSpPr>
        <p:spPr>
          <a:xfrm>
            <a:off x="4725670" y="2974340"/>
            <a:ext cx="0" cy="609600"/>
          </a:xfrm>
          <a:prstGeom prst="line">
            <a:avLst/>
          </a:prstGeom>
          <a:ln w="9525" cap="flat" cmpd="sng">
            <a:solidFill>
              <a:schemeClr val="tx1"/>
            </a:solidFill>
            <a:prstDash val="solid"/>
            <a:headEnd type="none" w="med" len="med"/>
            <a:tailEnd type="triangle" w="med" len="med"/>
          </a:ln>
        </p:spPr>
      </p:sp>
      <p:sp>
        <p:nvSpPr>
          <p:cNvPr id="62474" name="Line 9"/>
          <p:cNvSpPr/>
          <p:nvPr/>
        </p:nvSpPr>
        <p:spPr>
          <a:xfrm>
            <a:off x="5868670" y="3050540"/>
            <a:ext cx="0" cy="533400"/>
          </a:xfrm>
          <a:prstGeom prst="line">
            <a:avLst/>
          </a:prstGeom>
          <a:ln w="9525" cap="flat" cmpd="sng">
            <a:solidFill>
              <a:schemeClr val="tx1"/>
            </a:solidFill>
            <a:prstDash val="solid"/>
            <a:headEnd type="none" w="med" len="med"/>
            <a:tailEnd type="triangle" w="med" len="med"/>
          </a:ln>
        </p:spPr>
      </p:sp>
      <p:sp>
        <p:nvSpPr>
          <p:cNvPr id="62475" name="Line 10"/>
          <p:cNvSpPr/>
          <p:nvPr/>
        </p:nvSpPr>
        <p:spPr>
          <a:xfrm>
            <a:off x="2058670" y="6022340"/>
            <a:ext cx="5410200" cy="0"/>
          </a:xfrm>
          <a:prstGeom prst="line">
            <a:avLst/>
          </a:prstGeom>
          <a:ln w="9525" cap="flat" cmpd="sng">
            <a:solidFill>
              <a:schemeClr val="tx1"/>
            </a:solidFill>
            <a:prstDash val="solid"/>
            <a:headEnd type="none" w="med" len="med"/>
            <a:tailEnd type="triangle" w="med" len="med"/>
          </a:ln>
        </p:spPr>
      </p:sp>
      <p:sp>
        <p:nvSpPr>
          <p:cNvPr id="62476" name="Text Box 11"/>
          <p:cNvSpPr txBox="1"/>
          <p:nvPr/>
        </p:nvSpPr>
        <p:spPr>
          <a:xfrm>
            <a:off x="2363470" y="5030153"/>
            <a:ext cx="4168775" cy="45720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(x)         dump(x)       abort</a:t>
            </a:r>
            <a:r>
              <a:rPr lang="en-US" altLang="x-none" i="1" baseline="-25000" dirty="0">
                <a:latin typeface="Arial" panose="020B0604020202020204" pitchFamily="34" charset="0"/>
                <a:ea typeface="宋体" panose="02010600030101010101" pitchFamily="2" charset="-122"/>
              </a:rPr>
              <a:t>T</a:t>
            </a:r>
            <a:endParaRPr lang="en-US" altLang="x-none" i="1" dirty="0">
              <a:latin typeface="Arial" panose="020B0604020202020204" pitchFamily="34" charset="0"/>
              <a:ea typeface="宋体" panose="02010600030101010101" pitchFamily="2" charset="-122"/>
            </a:endParaRPr>
          </a:p>
        </p:txBody>
      </p:sp>
      <p:sp>
        <p:nvSpPr>
          <p:cNvPr id="62477" name="Line 12"/>
          <p:cNvSpPr/>
          <p:nvPr/>
        </p:nvSpPr>
        <p:spPr>
          <a:xfrm>
            <a:off x="2744470" y="5488940"/>
            <a:ext cx="0" cy="533400"/>
          </a:xfrm>
          <a:prstGeom prst="line">
            <a:avLst/>
          </a:prstGeom>
          <a:ln w="9525" cap="flat" cmpd="sng">
            <a:solidFill>
              <a:schemeClr val="tx1"/>
            </a:solidFill>
            <a:prstDash val="solid"/>
            <a:headEnd type="none" w="med" len="med"/>
            <a:tailEnd type="triangle" w="med" len="med"/>
          </a:ln>
        </p:spPr>
      </p:sp>
      <p:sp>
        <p:nvSpPr>
          <p:cNvPr id="62478" name="Line 13"/>
          <p:cNvSpPr/>
          <p:nvPr/>
        </p:nvSpPr>
        <p:spPr>
          <a:xfrm>
            <a:off x="4268470" y="5488940"/>
            <a:ext cx="0" cy="533400"/>
          </a:xfrm>
          <a:prstGeom prst="line">
            <a:avLst/>
          </a:prstGeom>
          <a:ln w="9525" cap="flat" cmpd="sng">
            <a:solidFill>
              <a:schemeClr val="tx1"/>
            </a:solidFill>
            <a:prstDash val="solid"/>
            <a:headEnd type="none" w="med" len="med"/>
            <a:tailEnd type="triangle" w="med" len="med"/>
          </a:ln>
        </p:spPr>
      </p:sp>
      <p:sp>
        <p:nvSpPr>
          <p:cNvPr id="62479" name="Line 14"/>
          <p:cNvSpPr/>
          <p:nvPr/>
        </p:nvSpPr>
        <p:spPr>
          <a:xfrm>
            <a:off x="5640070" y="5488940"/>
            <a:ext cx="0" cy="533400"/>
          </a:xfrm>
          <a:prstGeom prst="line">
            <a:avLst/>
          </a:prstGeom>
          <a:ln w="9525" cap="flat" cmpd="sng">
            <a:solidFill>
              <a:schemeClr val="tx1"/>
            </a:solidFill>
            <a:prstDash val="solid"/>
            <a:headEnd type="none" w="med" len="med"/>
            <a:tailEnd type="triangle" w="med" len="med"/>
          </a:ln>
        </p:spPr>
      </p:sp>
      <p:sp>
        <p:nvSpPr>
          <p:cNvPr id="62480" name="Text Box 15"/>
          <p:cNvSpPr txBox="1"/>
          <p:nvPr/>
        </p:nvSpPr>
        <p:spPr>
          <a:xfrm>
            <a:off x="7697470" y="3125153"/>
            <a:ext cx="760413" cy="45720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time</a:t>
            </a:r>
            <a:endParaRPr lang="en-US" altLang="x-none" dirty="0">
              <a:latin typeface="Arial" panose="020B0604020202020204" pitchFamily="34" charset="0"/>
              <a:ea typeface="宋体" panose="02010600030101010101" pitchFamily="2" charset="-122"/>
            </a:endParaRPr>
          </a:p>
        </p:txBody>
      </p:sp>
      <p:sp>
        <p:nvSpPr>
          <p:cNvPr id="62481" name="Text Box 16"/>
          <p:cNvSpPr txBox="1"/>
          <p:nvPr/>
        </p:nvSpPr>
        <p:spPr>
          <a:xfrm>
            <a:off x="6859270" y="5563553"/>
            <a:ext cx="760413" cy="45720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time</a:t>
            </a:r>
            <a:endParaRPr lang="en-US" altLang="x-none" dirty="0">
              <a:latin typeface="Arial" panose="020B0604020202020204" pitchFamily="34" charset="0"/>
              <a:ea typeface="宋体" panose="02010600030101010101" pitchFamily="2" charset="-122"/>
            </a:endParaRPr>
          </a:p>
        </p:txBody>
      </p:sp>
      <p:sp>
        <p:nvSpPr>
          <p:cNvPr id="62482" name="Line 17"/>
          <p:cNvSpPr/>
          <p:nvPr/>
        </p:nvSpPr>
        <p:spPr>
          <a:xfrm>
            <a:off x="6935470" y="3050540"/>
            <a:ext cx="0" cy="5334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3491" name="Rectangle 2"/>
          <p:cNvSpPr>
            <a:spLocks noGrp="1"/>
          </p:cNvSpPr>
          <p:nvPr>
            <p:ph type="title"/>
          </p:nvPr>
        </p:nvSpPr>
        <p:spPr>
          <a:xfrm>
            <a:off x="722630" y="154940"/>
            <a:ext cx="765937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Naïve Restoration </a:t>
            </a:r>
            <a:br>
              <a:rPr lang="en-US" altLang="zh-CN" sz="3600" b="1">
                <a:solidFill>
                  <a:srgbClr val="CC0000"/>
                </a:solidFill>
                <a:latin typeface="Arial" panose="020B0604020202020204" pitchFamily="34" charset="0"/>
                <a:ea typeface="宋体" panose="02010600030101010101" pitchFamily="2" charset="-122"/>
              </a:rPr>
            </a:br>
            <a:r>
              <a:rPr lang="en-US" altLang="zh-CN" sz="3600" b="1">
                <a:solidFill>
                  <a:srgbClr val="CC0000"/>
                </a:solidFill>
                <a:latin typeface="Arial" panose="020B0604020202020204" pitchFamily="34" charset="0"/>
                <a:ea typeface="宋体" panose="02010600030101010101" pitchFamily="2" charset="-122"/>
              </a:rPr>
              <a:t>Using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3492" name="Rectangle 3"/>
          <p:cNvSpPr>
            <a:spLocks noGrp="1"/>
          </p:cNvSpPr>
          <p:nvPr>
            <p:ph type="body"/>
          </p:nvPr>
        </p:nvSpPr>
        <p:spPr>
          <a:xfrm>
            <a:off x="609600" y="1447165"/>
            <a:ext cx="7848600" cy="3810000"/>
          </a:xfrm>
        </p:spPr>
        <p:txBody>
          <a:bodyPr vert="horz" wrap="square" anchor="t"/>
          <a:p>
            <a:pPr marL="514350" lvl="0" indent="-514350">
              <a:buAutoNum type="arabicPeriod"/>
            </a:pPr>
            <a:r>
              <a:rPr lang="zh-CN" altLang="en-US" dirty="0">
                <a:solidFill>
                  <a:srgbClr val="339933"/>
                </a:solidFill>
                <a:latin typeface="Arial" panose="020B0604020202020204" pitchFamily="34" charset="0"/>
                <a:ea typeface="宋体" panose="02010600030101010101" pitchFamily="2" charset="-122"/>
              </a:rPr>
              <a:t>Install dump</a:t>
            </a:r>
            <a:r>
              <a:rPr lang="zh-CN" altLang="en-US" dirty="0">
                <a:latin typeface="Arial" panose="020B0604020202020204" pitchFamily="34" charset="0"/>
                <a:ea typeface="宋体" panose="02010600030101010101" pitchFamily="2" charset="-122"/>
              </a:rPr>
              <a:t> on disk</a:t>
            </a:r>
            <a:endParaRPr lang="zh-CN" altLang="en-US" dirty="0">
              <a:latin typeface="Arial" panose="020B0604020202020204" pitchFamily="34" charset="0"/>
              <a:ea typeface="宋体" panose="02010600030101010101" pitchFamily="2" charset="-122"/>
            </a:endParaRPr>
          </a:p>
          <a:p>
            <a:pPr marL="514350" lvl="0" indent="-514350">
              <a:buAutoNum type="arabicPeriod"/>
            </a:pPr>
            <a:r>
              <a:rPr lang="zh-CN" altLang="en-US" dirty="0">
                <a:solidFill>
                  <a:srgbClr val="339933"/>
                </a:solidFill>
                <a:latin typeface="Arial" panose="020B0604020202020204" pitchFamily="34" charset="0"/>
                <a:ea typeface="宋体" panose="02010600030101010101" pitchFamily="2" charset="-122"/>
              </a:rPr>
              <a:t>Scan log backwards</a:t>
            </a:r>
            <a:r>
              <a:rPr lang="zh-CN" altLang="en-US" dirty="0">
                <a:latin typeface="Arial" panose="020B0604020202020204" pitchFamily="34" charset="0"/>
                <a:ea typeface="宋体" panose="02010600030101010101" pitchFamily="2" charset="-122"/>
              </a:rPr>
              <a:t> to </a:t>
            </a:r>
            <a:r>
              <a:rPr lang="zh-CN" altLang="en-US" dirty="0">
                <a:solidFill>
                  <a:srgbClr val="333399"/>
                </a:solidFill>
                <a:latin typeface="Arial" panose="020B0604020202020204" pitchFamily="34" charset="0"/>
                <a:ea typeface="宋体" panose="02010600030101010101" pitchFamily="2" charset="-122"/>
              </a:rPr>
              <a:t>begin dump</a:t>
            </a:r>
            <a:r>
              <a:rPr lang="zh-CN" altLang="en-US" dirty="0">
                <a:latin typeface="Arial" panose="020B0604020202020204" pitchFamily="34" charset="0"/>
                <a:ea typeface="宋体" panose="02010600030101010101" pitchFamily="2" charset="-122"/>
              </a:rPr>
              <a:t> record to produce </a:t>
            </a:r>
            <a:r>
              <a:rPr lang="zh-CN" altLang="en-US" dirty="0">
                <a:solidFill>
                  <a:srgbClr val="333399"/>
                </a:solidFill>
                <a:latin typeface="Arial" panose="020B0604020202020204" pitchFamily="34" charset="0"/>
                <a:ea typeface="宋体" panose="02010600030101010101" pitchFamily="2" charset="-122"/>
              </a:rPr>
              <a:t>list, L, of all transactions that committed since start of dump</a:t>
            </a:r>
            <a:endParaRPr lang="zh-CN" altLang="en-US" dirty="0">
              <a:solidFill>
                <a:srgbClr val="333399"/>
              </a:solidFill>
              <a:latin typeface="Arial" panose="020B0604020202020204" pitchFamily="34" charset="0"/>
              <a:ea typeface="宋体" panose="02010600030101010101" pitchFamily="2" charset="-122"/>
            </a:endParaRPr>
          </a:p>
          <a:p>
            <a:pPr marL="514350" lvl="0" indent="-514350">
              <a:buAutoNum type="arabicPeriod"/>
            </a:pPr>
            <a:r>
              <a:rPr lang="zh-CN" altLang="en-US" dirty="0">
                <a:solidFill>
                  <a:srgbClr val="339933"/>
                </a:solidFill>
                <a:latin typeface="Arial" panose="020B0604020202020204" pitchFamily="34" charset="0"/>
                <a:ea typeface="宋体" panose="02010600030101010101" pitchFamily="2" charset="-122"/>
              </a:rPr>
              <a:t>Scan log forward</a:t>
            </a:r>
            <a:r>
              <a:rPr lang="zh-CN" altLang="en-US" dirty="0">
                <a:latin typeface="Arial" panose="020B0604020202020204" pitchFamily="34" charset="0"/>
                <a:ea typeface="宋体" panose="02010600030101010101" pitchFamily="2" charset="-122"/>
              </a:rPr>
              <a:t> and </a:t>
            </a:r>
            <a:r>
              <a:rPr lang="zh-CN" altLang="en-US" dirty="0">
                <a:solidFill>
                  <a:srgbClr val="333399"/>
                </a:solidFill>
                <a:latin typeface="Arial" panose="020B0604020202020204" pitchFamily="34" charset="0"/>
                <a:ea typeface="宋体" panose="02010600030101010101" pitchFamily="2" charset="-122"/>
              </a:rPr>
              <a:t>install after images in update records of all transactions in L</a:t>
            </a:r>
            <a:endParaRPr lang="zh-CN" altLang="en-US" dirty="0">
              <a:solidFill>
                <a:srgbClr val="333399"/>
              </a:solidFill>
              <a:latin typeface="Arial" panose="020B060402020202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Rectangle 2"/>
          <p:cNvSpPr>
            <a:spLocks noGrp="1"/>
          </p:cNvSpPr>
          <p:nvPr>
            <p:ph type="title"/>
          </p:nvPr>
        </p:nvSpPr>
        <p:spPr>
          <a:xfrm>
            <a:off x="0" y="0"/>
            <a:ext cx="9144000" cy="79629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Naïve Restoration Using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4516" name="Line 3"/>
          <p:cNvSpPr/>
          <p:nvPr/>
        </p:nvSpPr>
        <p:spPr>
          <a:xfrm>
            <a:off x="609600" y="2439670"/>
            <a:ext cx="7620000" cy="0"/>
          </a:xfrm>
          <a:prstGeom prst="line">
            <a:avLst/>
          </a:prstGeom>
          <a:ln w="9525" cap="flat" cmpd="sng">
            <a:solidFill>
              <a:schemeClr val="tx1"/>
            </a:solidFill>
            <a:prstDash val="solid"/>
            <a:headEnd type="none" w="med" len="med"/>
            <a:tailEnd type="triangle" w="med" len="med"/>
          </a:ln>
        </p:spPr>
      </p:sp>
      <p:sp>
        <p:nvSpPr>
          <p:cNvPr id="64517" name="Line 4"/>
          <p:cNvSpPr/>
          <p:nvPr/>
        </p:nvSpPr>
        <p:spPr>
          <a:xfrm>
            <a:off x="2133600" y="1753870"/>
            <a:ext cx="0" cy="685800"/>
          </a:xfrm>
          <a:prstGeom prst="line">
            <a:avLst/>
          </a:prstGeom>
          <a:ln w="9525" cap="flat" cmpd="sng">
            <a:solidFill>
              <a:schemeClr val="tx1"/>
            </a:solidFill>
            <a:prstDash val="solid"/>
            <a:headEnd type="none" w="med" len="med"/>
            <a:tailEnd type="triangle" w="med" len="med"/>
          </a:ln>
        </p:spPr>
      </p:sp>
      <p:sp>
        <p:nvSpPr>
          <p:cNvPr id="64518" name="Line 5"/>
          <p:cNvSpPr/>
          <p:nvPr/>
        </p:nvSpPr>
        <p:spPr>
          <a:xfrm flipV="1">
            <a:off x="1143000" y="2439670"/>
            <a:ext cx="0" cy="609600"/>
          </a:xfrm>
          <a:prstGeom prst="line">
            <a:avLst/>
          </a:prstGeom>
          <a:ln w="9525" cap="flat" cmpd="sng">
            <a:solidFill>
              <a:schemeClr val="tx1"/>
            </a:solidFill>
            <a:prstDash val="solid"/>
            <a:headEnd type="none" w="med" len="med"/>
            <a:tailEnd type="triangle" w="med" len="med"/>
          </a:ln>
        </p:spPr>
      </p:sp>
      <p:sp>
        <p:nvSpPr>
          <p:cNvPr id="64519" name="Text Box 6"/>
          <p:cNvSpPr txBox="1"/>
          <p:nvPr/>
        </p:nvSpPr>
        <p:spPr>
          <a:xfrm>
            <a:off x="533400" y="3095308"/>
            <a:ext cx="1381125" cy="39687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start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20" name="Text Box 7"/>
          <p:cNvSpPr txBox="1"/>
          <p:nvPr/>
        </p:nvSpPr>
        <p:spPr>
          <a:xfrm>
            <a:off x="1752600" y="1342708"/>
            <a:ext cx="765175" cy="39687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w</a:t>
            </a:r>
            <a:r>
              <a:rPr lang="en-US" altLang="x-none" sz="2000" i="1" baseline="-25000" dirty="0">
                <a:latin typeface="Arial" panose="020B0604020202020204" pitchFamily="34" charset="0"/>
                <a:ea typeface="宋体" panose="02010600030101010101" pitchFamily="2" charset="-122"/>
              </a:rPr>
              <a:t>T</a:t>
            </a:r>
            <a:r>
              <a:rPr lang="en-US" altLang="x-none" sz="2000" i="1" dirty="0">
                <a:latin typeface="Arial" panose="020B0604020202020204" pitchFamily="34" charset="0"/>
                <a:ea typeface="宋体" panose="02010600030101010101" pitchFamily="2" charset="-122"/>
              </a:rPr>
              <a:t>(x)</a:t>
            </a:r>
            <a:endParaRPr lang="en-US" altLang="x-none" sz="2000" i="1" dirty="0">
              <a:latin typeface="Arial" panose="020B0604020202020204" pitchFamily="34" charset="0"/>
              <a:ea typeface="宋体" panose="02010600030101010101" pitchFamily="2" charset="-122"/>
            </a:endParaRPr>
          </a:p>
        </p:txBody>
      </p:sp>
      <p:sp>
        <p:nvSpPr>
          <p:cNvPr id="64521" name="Line 8"/>
          <p:cNvSpPr/>
          <p:nvPr/>
        </p:nvSpPr>
        <p:spPr>
          <a:xfrm flipV="1">
            <a:off x="3124200" y="2439670"/>
            <a:ext cx="0" cy="609600"/>
          </a:xfrm>
          <a:prstGeom prst="line">
            <a:avLst/>
          </a:prstGeom>
          <a:ln w="9525" cap="flat" cmpd="sng">
            <a:solidFill>
              <a:schemeClr val="tx1"/>
            </a:solidFill>
            <a:prstDash val="solid"/>
            <a:headEnd type="none" w="med" len="med"/>
            <a:tailEnd type="triangle" w="med" len="med"/>
          </a:ln>
        </p:spPr>
      </p:sp>
      <p:sp>
        <p:nvSpPr>
          <p:cNvPr id="64522" name="Line 9"/>
          <p:cNvSpPr/>
          <p:nvPr/>
        </p:nvSpPr>
        <p:spPr>
          <a:xfrm>
            <a:off x="4191000" y="1753870"/>
            <a:ext cx="0" cy="685800"/>
          </a:xfrm>
          <a:prstGeom prst="line">
            <a:avLst/>
          </a:prstGeom>
          <a:ln w="9525" cap="flat" cmpd="sng">
            <a:solidFill>
              <a:schemeClr val="tx1"/>
            </a:solidFill>
            <a:prstDash val="solid"/>
            <a:headEnd type="none" w="med" len="med"/>
            <a:tailEnd type="triangle" w="med" len="med"/>
          </a:ln>
        </p:spPr>
      </p:sp>
      <p:sp>
        <p:nvSpPr>
          <p:cNvPr id="64523" name="Text Box 10"/>
          <p:cNvSpPr txBox="1"/>
          <p:nvPr/>
        </p:nvSpPr>
        <p:spPr>
          <a:xfrm>
            <a:off x="2574925" y="3049270"/>
            <a:ext cx="1692275" cy="396875"/>
          </a:xfrm>
          <a:prstGeom prst="rect">
            <a:avLst/>
          </a:prstGeom>
          <a:noFill/>
          <a:ln w="9525">
            <a:noFill/>
          </a:ln>
        </p:spPr>
        <p:txBody>
          <a:bodyPr>
            <a:spAutoFit/>
          </a:bodyPr>
          <a:p>
            <a:pPr lvl="0"/>
            <a:r>
              <a:rPr lang="en-US" altLang="x-none" sz="2000" i="1" dirty="0">
                <a:solidFill>
                  <a:srgbClr val="FF0000"/>
                </a:solidFill>
                <a:latin typeface="Arial" panose="020B0604020202020204" pitchFamily="34" charset="0"/>
                <a:ea typeface="宋体" panose="02010600030101010101" pitchFamily="2" charset="-122"/>
              </a:rPr>
              <a:t>dump(x,y)</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24" name="Text Box 11"/>
          <p:cNvSpPr txBox="1"/>
          <p:nvPr/>
        </p:nvSpPr>
        <p:spPr>
          <a:xfrm>
            <a:off x="3489325" y="1336358"/>
            <a:ext cx="1017588" cy="457200"/>
          </a:xfrm>
          <a:prstGeom prst="rect">
            <a:avLst/>
          </a:prstGeom>
          <a:noFill/>
          <a:ln w="9525">
            <a:noFill/>
          </a:ln>
        </p:spPr>
        <p:txBody>
          <a:bodyPr wrap="none">
            <a:spAutoFit/>
          </a:bodyPr>
          <a:p>
            <a:pPr lvl="0"/>
            <a:r>
              <a:rPr lang="zh-CN" altLang="en-US"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w</a:t>
            </a:r>
            <a:r>
              <a:rPr lang="en-US" altLang="x-none" sz="2000" i="1" baseline="-25000" dirty="0">
                <a:latin typeface="Arial" panose="020B0604020202020204" pitchFamily="34" charset="0"/>
                <a:ea typeface="宋体" panose="02010600030101010101" pitchFamily="2" charset="-122"/>
              </a:rPr>
              <a:t>T</a:t>
            </a:r>
            <a:r>
              <a:rPr lang="en-US" altLang="x-none" sz="2000" i="1" dirty="0">
                <a:latin typeface="Arial" panose="020B0604020202020204" pitchFamily="34" charset="0"/>
                <a:ea typeface="宋体" panose="02010600030101010101" pitchFamily="2" charset="-122"/>
              </a:rPr>
              <a:t>(y)</a:t>
            </a:r>
            <a:endParaRPr lang="en-US" altLang="x-none" sz="2000" i="1" dirty="0">
              <a:latin typeface="Arial" panose="020B0604020202020204" pitchFamily="34" charset="0"/>
              <a:ea typeface="宋体" panose="02010600030101010101" pitchFamily="2" charset="-122"/>
            </a:endParaRPr>
          </a:p>
        </p:txBody>
      </p:sp>
      <p:sp>
        <p:nvSpPr>
          <p:cNvPr id="64525" name="Line 12"/>
          <p:cNvSpPr/>
          <p:nvPr/>
        </p:nvSpPr>
        <p:spPr>
          <a:xfrm flipV="1">
            <a:off x="5105400" y="2439670"/>
            <a:ext cx="0" cy="609600"/>
          </a:xfrm>
          <a:prstGeom prst="line">
            <a:avLst/>
          </a:prstGeom>
          <a:ln w="9525" cap="flat" cmpd="sng">
            <a:solidFill>
              <a:schemeClr val="tx1"/>
            </a:solidFill>
            <a:prstDash val="solid"/>
            <a:headEnd type="none" w="med" len="med"/>
            <a:tailEnd type="triangle" w="med" len="med"/>
          </a:ln>
        </p:spPr>
      </p:sp>
      <p:sp>
        <p:nvSpPr>
          <p:cNvPr id="64526" name="Line 13"/>
          <p:cNvSpPr/>
          <p:nvPr/>
        </p:nvSpPr>
        <p:spPr>
          <a:xfrm>
            <a:off x="6629400" y="1753870"/>
            <a:ext cx="0" cy="685800"/>
          </a:xfrm>
          <a:prstGeom prst="line">
            <a:avLst/>
          </a:prstGeom>
          <a:ln w="9525" cap="flat" cmpd="sng">
            <a:solidFill>
              <a:schemeClr val="tx1"/>
            </a:solidFill>
            <a:prstDash val="solid"/>
            <a:headEnd type="none" w="med" len="med"/>
            <a:tailEnd type="triangle" w="med" len="med"/>
          </a:ln>
        </p:spPr>
      </p:sp>
      <p:sp>
        <p:nvSpPr>
          <p:cNvPr id="64527" name="Text Box 14"/>
          <p:cNvSpPr txBox="1"/>
          <p:nvPr/>
        </p:nvSpPr>
        <p:spPr>
          <a:xfrm>
            <a:off x="4572000" y="3095308"/>
            <a:ext cx="1312863" cy="39687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end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28" name="Text Box 15"/>
          <p:cNvSpPr txBox="1"/>
          <p:nvPr/>
        </p:nvSpPr>
        <p:spPr>
          <a:xfrm>
            <a:off x="6080125" y="1336358"/>
            <a:ext cx="1187450" cy="457200"/>
          </a:xfrm>
          <a:prstGeom prst="rect">
            <a:avLst/>
          </a:prstGeom>
          <a:noFill/>
          <a:ln w="9525">
            <a:noFill/>
          </a:ln>
        </p:spPr>
        <p:txBody>
          <a:bodyPr wrap="none">
            <a:spAutoFit/>
          </a:bodyPr>
          <a:p>
            <a:pPr lvl="0"/>
            <a:r>
              <a:rPr lang="zh-CN" altLang="en-US"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commit</a:t>
            </a:r>
            <a:r>
              <a:rPr lang="en-US" altLang="x-none" sz="2000" i="1" baseline="-25000" dirty="0">
                <a:latin typeface="Arial" panose="020B0604020202020204" pitchFamily="34" charset="0"/>
                <a:ea typeface="宋体" panose="02010600030101010101" pitchFamily="2" charset="-122"/>
              </a:rPr>
              <a:t>T</a:t>
            </a:r>
            <a:endParaRPr lang="en-US" altLang="x-none" sz="2000" i="1" dirty="0">
              <a:latin typeface="Arial" panose="020B0604020202020204" pitchFamily="34" charset="0"/>
              <a:ea typeface="宋体" panose="02010600030101010101" pitchFamily="2" charset="-122"/>
            </a:endParaRPr>
          </a:p>
        </p:txBody>
      </p:sp>
      <p:sp>
        <p:nvSpPr>
          <p:cNvPr id="64529" name="Text Box 16"/>
          <p:cNvSpPr txBox="1"/>
          <p:nvPr/>
        </p:nvSpPr>
        <p:spPr>
          <a:xfrm>
            <a:off x="7985125" y="2526983"/>
            <a:ext cx="663575" cy="39687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time</a:t>
            </a:r>
            <a:endParaRPr lang="en-US" altLang="x-none" sz="2000" dirty="0">
              <a:latin typeface="Arial" panose="020B0604020202020204" pitchFamily="34" charset="0"/>
              <a:ea typeface="宋体" panose="02010600030101010101" pitchFamily="2" charset="-122"/>
            </a:endParaRPr>
          </a:p>
        </p:txBody>
      </p:sp>
      <p:sp>
        <p:nvSpPr>
          <p:cNvPr id="64530" name="Text Box 17"/>
          <p:cNvSpPr txBox="1"/>
          <p:nvPr/>
        </p:nvSpPr>
        <p:spPr>
          <a:xfrm>
            <a:off x="5867400" y="3428683"/>
            <a:ext cx="2944813" cy="457200"/>
          </a:xfrm>
          <a:prstGeom prst="rect">
            <a:avLst/>
          </a:prstGeom>
          <a:noFill/>
          <a:ln w="9525">
            <a:noFill/>
          </a:ln>
        </p:spPr>
        <p:txBody>
          <a:bodyPr wrap="none">
            <a:spAutoFit/>
          </a:bodyPr>
          <a:p>
            <a:pPr lvl="0"/>
            <a:r>
              <a:rPr lang="en-US" altLang="x-none" dirty="0">
                <a:solidFill>
                  <a:srgbClr val="333399"/>
                </a:solidFill>
                <a:latin typeface="Arial" panose="020B0604020202020204" pitchFamily="34" charset="0"/>
                <a:ea typeface="宋体" panose="02010600030101010101" pitchFamily="2" charset="-122"/>
              </a:rPr>
              <a:t>T  in L; roll it forward</a:t>
            </a:r>
            <a:endParaRPr lang="en-US" altLang="x-none" dirty="0">
              <a:solidFill>
                <a:srgbClr val="333399"/>
              </a:solidFill>
              <a:latin typeface="Arial" panose="020B0604020202020204" pitchFamily="34" charset="0"/>
              <a:ea typeface="宋体" panose="02010600030101010101" pitchFamily="2" charset="-122"/>
            </a:endParaRPr>
          </a:p>
        </p:txBody>
      </p:sp>
      <p:sp>
        <p:nvSpPr>
          <p:cNvPr id="64544" name="Text Box 31"/>
          <p:cNvSpPr txBox="1"/>
          <p:nvPr/>
        </p:nvSpPr>
        <p:spPr>
          <a:xfrm>
            <a:off x="914400" y="686753"/>
            <a:ext cx="4601845" cy="457200"/>
          </a:xfrm>
          <a:prstGeom prst="rect">
            <a:avLst/>
          </a:prstGeom>
          <a:noFill/>
          <a:ln w="9525">
            <a:noFill/>
          </a:ln>
        </p:spPr>
        <p:txBody>
          <a:bodyPr wrap="none">
            <a:spAutoFit/>
          </a:bodyPr>
          <a:p>
            <a:pPr lvl="0"/>
            <a:r>
              <a:rPr lang="en-US" altLang="x-none" b="1" dirty="0">
                <a:latin typeface="Arial" panose="020B0604020202020204" pitchFamily="34" charset="0"/>
                <a:ea typeface="宋体" panose="02010600030101010101" pitchFamily="2" charset="-122"/>
              </a:rPr>
              <a:t>- </a:t>
            </a:r>
            <a:r>
              <a:rPr lang="en-US" altLang="x-none" b="1" dirty="0">
                <a:solidFill>
                  <a:srgbClr val="339933"/>
                </a:solidFill>
                <a:latin typeface="Arial" panose="020B0604020202020204" pitchFamily="34" charset="0"/>
                <a:ea typeface="宋体" panose="02010600030101010101" pitchFamily="2" charset="-122"/>
              </a:rPr>
              <a:t>It does some things correctly</a:t>
            </a:r>
            <a:endParaRPr lang="en-US" altLang="x-none" b="1" dirty="0">
              <a:solidFill>
                <a:srgbClr val="339933"/>
              </a:solidFill>
              <a:latin typeface="Arial" panose="020B0604020202020204" pitchFamily="34" charset="0"/>
              <a:ea typeface="宋体" panose="02010600030101010101" pitchFamily="2" charset="-122"/>
            </a:endParaRPr>
          </a:p>
        </p:txBody>
      </p:sp>
      <p:grpSp>
        <p:nvGrpSpPr>
          <p:cNvPr id="3" name="组合 2"/>
          <p:cNvGrpSpPr/>
          <p:nvPr/>
        </p:nvGrpSpPr>
        <p:grpSpPr>
          <a:xfrm>
            <a:off x="62230" y="4192270"/>
            <a:ext cx="8999220" cy="2118995"/>
            <a:chOff x="98" y="6840"/>
            <a:chExt cx="14172" cy="3337"/>
          </a:xfrm>
        </p:grpSpPr>
        <p:sp>
          <p:nvSpPr>
            <p:cNvPr id="64531" name="Line 18"/>
            <p:cNvSpPr/>
            <p:nvPr/>
          </p:nvSpPr>
          <p:spPr>
            <a:xfrm>
              <a:off x="1080" y="8640"/>
              <a:ext cx="12000" cy="0"/>
            </a:xfrm>
            <a:prstGeom prst="line">
              <a:avLst/>
            </a:prstGeom>
            <a:ln w="9525" cap="flat" cmpd="sng">
              <a:solidFill>
                <a:schemeClr val="tx1"/>
              </a:solidFill>
              <a:prstDash val="solid"/>
              <a:headEnd type="none" w="med" len="med"/>
              <a:tailEnd type="triangle" w="med" len="med"/>
            </a:ln>
          </p:spPr>
        </p:sp>
        <p:sp>
          <p:nvSpPr>
            <p:cNvPr id="64532" name="Line 19"/>
            <p:cNvSpPr/>
            <p:nvPr/>
          </p:nvSpPr>
          <p:spPr>
            <a:xfrm>
              <a:off x="5640" y="7560"/>
              <a:ext cx="0" cy="1080"/>
            </a:xfrm>
            <a:prstGeom prst="line">
              <a:avLst/>
            </a:prstGeom>
            <a:ln w="9525" cap="flat" cmpd="sng">
              <a:solidFill>
                <a:schemeClr val="tx1"/>
              </a:solidFill>
              <a:prstDash val="solid"/>
              <a:headEnd type="none" w="med" len="med"/>
              <a:tailEnd type="triangle" w="med" len="med"/>
            </a:ln>
          </p:spPr>
        </p:sp>
        <p:sp>
          <p:nvSpPr>
            <p:cNvPr id="64533" name="Line 20"/>
            <p:cNvSpPr/>
            <p:nvPr/>
          </p:nvSpPr>
          <p:spPr>
            <a:xfrm flipV="1">
              <a:off x="1920" y="8640"/>
              <a:ext cx="0" cy="960"/>
            </a:xfrm>
            <a:prstGeom prst="line">
              <a:avLst/>
            </a:prstGeom>
            <a:ln w="9525" cap="flat" cmpd="sng">
              <a:solidFill>
                <a:schemeClr val="tx1"/>
              </a:solidFill>
              <a:prstDash val="solid"/>
              <a:headEnd type="none" w="med" len="med"/>
              <a:tailEnd type="triangle" w="med" len="med"/>
            </a:ln>
          </p:spPr>
        </p:sp>
        <p:sp>
          <p:nvSpPr>
            <p:cNvPr id="64534" name="Line 21"/>
            <p:cNvSpPr/>
            <p:nvPr/>
          </p:nvSpPr>
          <p:spPr>
            <a:xfrm flipV="1">
              <a:off x="4800" y="8640"/>
              <a:ext cx="0" cy="960"/>
            </a:xfrm>
            <a:prstGeom prst="line">
              <a:avLst/>
            </a:prstGeom>
            <a:ln w="9525" cap="flat" cmpd="sng">
              <a:solidFill>
                <a:schemeClr val="tx1"/>
              </a:solidFill>
              <a:prstDash val="solid"/>
              <a:headEnd type="none" w="med" len="med"/>
              <a:tailEnd type="triangle" w="med" len="med"/>
            </a:ln>
          </p:spPr>
        </p:sp>
        <p:sp>
          <p:nvSpPr>
            <p:cNvPr id="64535" name="Text Box 22"/>
            <p:cNvSpPr txBox="1"/>
            <p:nvPr/>
          </p:nvSpPr>
          <p:spPr>
            <a:xfrm>
              <a:off x="6840" y="6958"/>
              <a:ext cx="1338" cy="720"/>
            </a:xfrm>
            <a:prstGeom prst="rect">
              <a:avLst/>
            </a:prstGeom>
            <a:noFill/>
            <a:ln w="9525">
              <a:noFill/>
            </a:ln>
          </p:spPr>
          <p:txBody>
            <a:bodyPr wrap="none">
              <a:spAutoFit/>
            </a:bodyPr>
            <a:p>
              <a:pPr lvl="0"/>
              <a:r>
                <a:rPr lang="zh-CN" altLang="en-US" dirty="0">
                  <a:latin typeface="Arial" panose="020B0604020202020204" pitchFamily="34" charset="0"/>
                  <a:ea typeface="宋体" panose="02010600030101010101" pitchFamily="2" charset="-122"/>
                </a:rPr>
                <a:t> </a:t>
              </a:r>
              <a:r>
                <a:rPr lang="en-US" altLang="x-none" sz="2000" i="1" dirty="0">
                  <a:latin typeface="Arial" panose="020B0604020202020204" pitchFamily="34" charset="0"/>
                  <a:ea typeface="宋体" panose="02010600030101010101" pitchFamily="2" charset="-122"/>
                </a:rPr>
                <a:t>w</a:t>
              </a:r>
              <a:r>
                <a:rPr lang="en-US" altLang="x-none" sz="2000" i="1" baseline="-25000" dirty="0">
                  <a:latin typeface="Arial" panose="020B0604020202020204" pitchFamily="34" charset="0"/>
                  <a:ea typeface="宋体" panose="02010600030101010101" pitchFamily="2" charset="-122"/>
                </a:rPr>
                <a:t>T</a:t>
              </a:r>
              <a:r>
                <a:rPr lang="en-US" altLang="x-none" sz="2000" i="1" dirty="0">
                  <a:latin typeface="Arial" panose="020B0604020202020204" pitchFamily="34" charset="0"/>
                  <a:ea typeface="宋体" panose="02010600030101010101" pitchFamily="2" charset="-122"/>
                </a:rPr>
                <a:t>(x)</a:t>
              </a:r>
              <a:endParaRPr lang="en-US" altLang="x-none" sz="2000" i="1" dirty="0">
                <a:latin typeface="Arial" panose="020B0604020202020204" pitchFamily="34" charset="0"/>
                <a:ea typeface="宋体" panose="02010600030101010101" pitchFamily="2" charset="-122"/>
              </a:endParaRPr>
            </a:p>
          </p:txBody>
        </p:sp>
        <p:sp>
          <p:nvSpPr>
            <p:cNvPr id="64536" name="Text Box 23"/>
            <p:cNvSpPr txBox="1"/>
            <p:nvPr/>
          </p:nvSpPr>
          <p:spPr>
            <a:xfrm>
              <a:off x="960" y="9553"/>
              <a:ext cx="2175" cy="62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start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37" name="Text Box 24"/>
            <p:cNvSpPr txBox="1"/>
            <p:nvPr/>
          </p:nvSpPr>
          <p:spPr>
            <a:xfrm>
              <a:off x="3720" y="9553"/>
              <a:ext cx="2068" cy="625"/>
            </a:xfrm>
            <a:prstGeom prst="rect">
              <a:avLst/>
            </a:prstGeom>
            <a:noFill/>
            <a:ln w="9525">
              <a:noFill/>
            </a:ln>
          </p:spPr>
          <p:txBody>
            <a:bodyPr wrap="none">
              <a:spAutoFit/>
            </a:bodyPr>
            <a:p>
              <a:pPr lvl="0"/>
              <a:r>
                <a:rPr lang="en-US" altLang="x-none" sz="2000" i="1" dirty="0">
                  <a:solidFill>
                    <a:srgbClr val="FF0000"/>
                  </a:solidFill>
                  <a:latin typeface="Arial" panose="020B0604020202020204" pitchFamily="34" charset="0"/>
                  <a:ea typeface="宋体" panose="02010600030101010101" pitchFamily="2" charset="-122"/>
                </a:rPr>
                <a:t>end dump</a:t>
              </a:r>
              <a:endParaRPr lang="en-US" altLang="x-none" sz="2000" i="1" dirty="0">
                <a:solidFill>
                  <a:srgbClr val="FF0000"/>
                </a:solidFill>
                <a:latin typeface="Arial" panose="020B0604020202020204" pitchFamily="34" charset="0"/>
                <a:ea typeface="宋体" panose="02010600030101010101" pitchFamily="2" charset="-122"/>
              </a:endParaRPr>
            </a:p>
          </p:txBody>
        </p:sp>
        <p:sp>
          <p:nvSpPr>
            <p:cNvPr id="64538" name="Line 25"/>
            <p:cNvSpPr/>
            <p:nvPr/>
          </p:nvSpPr>
          <p:spPr>
            <a:xfrm>
              <a:off x="7680" y="7560"/>
              <a:ext cx="0" cy="1080"/>
            </a:xfrm>
            <a:prstGeom prst="line">
              <a:avLst/>
            </a:prstGeom>
            <a:ln w="9525" cap="flat" cmpd="sng">
              <a:solidFill>
                <a:schemeClr val="tx1"/>
              </a:solidFill>
              <a:prstDash val="solid"/>
              <a:headEnd type="none" w="med" len="med"/>
              <a:tailEnd type="triangle" w="med" len="med"/>
            </a:ln>
          </p:spPr>
        </p:sp>
        <p:sp>
          <p:nvSpPr>
            <p:cNvPr id="64539" name="Text Box 26"/>
            <p:cNvSpPr txBox="1"/>
            <p:nvPr/>
          </p:nvSpPr>
          <p:spPr>
            <a:xfrm>
              <a:off x="9240" y="7033"/>
              <a:ext cx="1360" cy="62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abort</a:t>
              </a:r>
              <a:r>
                <a:rPr lang="en-US" altLang="x-none" sz="2000" i="1" baseline="-25000" dirty="0">
                  <a:latin typeface="Arial" panose="020B0604020202020204" pitchFamily="34" charset="0"/>
                  <a:ea typeface="宋体" panose="02010600030101010101" pitchFamily="2" charset="-122"/>
                </a:rPr>
                <a:t>T</a:t>
              </a:r>
              <a:endParaRPr lang="en-US" altLang="x-none" sz="2000" i="1" baseline="-25000" dirty="0">
                <a:latin typeface="Arial" panose="020B0604020202020204" pitchFamily="34" charset="0"/>
                <a:ea typeface="宋体" panose="02010600030101010101" pitchFamily="2" charset="-122"/>
              </a:endParaRPr>
            </a:p>
          </p:txBody>
        </p:sp>
        <p:sp>
          <p:nvSpPr>
            <p:cNvPr id="64540" name="Line 27"/>
            <p:cNvSpPr/>
            <p:nvPr/>
          </p:nvSpPr>
          <p:spPr>
            <a:xfrm>
              <a:off x="10080" y="7560"/>
              <a:ext cx="0" cy="1080"/>
            </a:xfrm>
            <a:prstGeom prst="line">
              <a:avLst/>
            </a:prstGeom>
            <a:ln w="9525" cap="flat" cmpd="sng">
              <a:solidFill>
                <a:schemeClr val="tx1"/>
              </a:solidFill>
              <a:prstDash val="solid"/>
              <a:headEnd type="none" w="med" len="med"/>
              <a:tailEnd type="triangle" w="med" len="med"/>
            </a:ln>
          </p:spPr>
        </p:sp>
        <p:sp>
          <p:nvSpPr>
            <p:cNvPr id="64541" name="Text Box 28"/>
            <p:cNvSpPr txBox="1"/>
            <p:nvPr/>
          </p:nvSpPr>
          <p:spPr>
            <a:xfrm>
              <a:off x="4680" y="7033"/>
              <a:ext cx="1430" cy="625"/>
            </a:xfrm>
            <a:prstGeom prst="rect">
              <a:avLst/>
            </a:prstGeom>
            <a:noFill/>
            <a:ln w="9525">
              <a:noFill/>
            </a:ln>
          </p:spPr>
          <p:txBody>
            <a:bodyPr wrap="none">
              <a:spAutoFit/>
            </a:bodyPr>
            <a:p>
              <a:pPr lvl="0"/>
              <a:r>
                <a:rPr lang="en-US" altLang="x-none" sz="2000" i="1" dirty="0">
                  <a:latin typeface="Arial" panose="020B0604020202020204" pitchFamily="34" charset="0"/>
                  <a:ea typeface="宋体" panose="02010600030101010101" pitchFamily="2" charset="-122"/>
                </a:rPr>
                <a:t>begin</a:t>
              </a:r>
              <a:r>
                <a:rPr lang="en-US" altLang="x-none" sz="2000" i="1" baseline="-25000" dirty="0">
                  <a:latin typeface="Arial" panose="020B0604020202020204" pitchFamily="34" charset="0"/>
                  <a:ea typeface="宋体" panose="02010600030101010101" pitchFamily="2" charset="-122"/>
                </a:rPr>
                <a:t>T</a:t>
              </a:r>
              <a:endParaRPr lang="en-US" altLang="x-none" sz="2000" i="1" baseline="-25000" dirty="0">
                <a:latin typeface="Arial" panose="020B0604020202020204" pitchFamily="34" charset="0"/>
                <a:ea typeface="宋体" panose="02010600030101010101" pitchFamily="2" charset="-122"/>
              </a:endParaRPr>
            </a:p>
          </p:txBody>
        </p:sp>
        <p:sp>
          <p:nvSpPr>
            <p:cNvPr id="64542" name="Text Box 29"/>
            <p:cNvSpPr txBox="1"/>
            <p:nvPr/>
          </p:nvSpPr>
          <p:spPr>
            <a:xfrm>
              <a:off x="12455" y="8058"/>
              <a:ext cx="1045" cy="625"/>
            </a:xfrm>
            <a:prstGeom prst="rect">
              <a:avLst/>
            </a:prstGeom>
            <a:noFill/>
            <a:ln w="9525">
              <a:noFill/>
            </a:ln>
          </p:spPr>
          <p:txBody>
            <a:bodyPr wrap="none">
              <a:spAutoFit/>
            </a:bodyPr>
            <a:p>
              <a:pPr lvl="0"/>
              <a:r>
                <a:rPr lang="en-US" altLang="x-none" sz="2000" dirty="0">
                  <a:latin typeface="Arial" panose="020B0604020202020204" pitchFamily="34" charset="0"/>
                  <a:ea typeface="宋体" panose="02010600030101010101" pitchFamily="2" charset="-122"/>
                </a:rPr>
                <a:t>time</a:t>
              </a:r>
              <a:endParaRPr lang="en-US" altLang="x-none" sz="2000" dirty="0">
                <a:latin typeface="Arial" panose="020B0604020202020204" pitchFamily="34" charset="0"/>
                <a:ea typeface="宋体" panose="02010600030101010101" pitchFamily="2" charset="-122"/>
              </a:endParaRPr>
            </a:p>
          </p:txBody>
        </p:sp>
        <p:sp>
          <p:nvSpPr>
            <p:cNvPr id="64543" name="Text Box 30"/>
            <p:cNvSpPr txBox="1"/>
            <p:nvPr/>
          </p:nvSpPr>
          <p:spPr>
            <a:xfrm>
              <a:off x="7440" y="9358"/>
              <a:ext cx="6773" cy="720"/>
            </a:xfrm>
            <a:prstGeom prst="rect">
              <a:avLst/>
            </a:prstGeom>
            <a:noFill/>
            <a:ln w="9525">
              <a:noFill/>
            </a:ln>
          </p:spPr>
          <p:txBody>
            <a:bodyPr wrap="none">
              <a:spAutoFit/>
            </a:bodyPr>
            <a:p>
              <a:pPr lvl="0"/>
              <a:r>
                <a:rPr lang="en-US" altLang="x-none" dirty="0">
                  <a:solidFill>
                    <a:srgbClr val="333399"/>
                  </a:solidFill>
                  <a:latin typeface="Arial" panose="020B0604020202020204" pitchFamily="34" charset="0"/>
                  <a:ea typeface="宋体" panose="02010600030101010101" pitchFamily="2" charset="-122"/>
                </a:rPr>
                <a:t>T not in L; do not roll it forward</a:t>
              </a:r>
              <a:endParaRPr lang="en-US" altLang="x-none" dirty="0">
                <a:solidFill>
                  <a:srgbClr val="333399"/>
                </a:solidFill>
                <a:latin typeface="Arial" panose="020B0604020202020204" pitchFamily="34" charset="0"/>
                <a:ea typeface="宋体" panose="02010600030101010101" pitchFamily="2" charset="-122"/>
              </a:endParaRPr>
            </a:p>
          </p:txBody>
        </p:sp>
        <p:cxnSp>
          <p:nvCxnSpPr>
            <p:cNvPr id="2" name="直接连接符 1"/>
            <p:cNvCxnSpPr/>
            <p:nvPr/>
          </p:nvCxnSpPr>
          <p:spPr>
            <a:xfrm flipV="1">
              <a:off x="98" y="6840"/>
              <a:ext cx="14173" cy="51"/>
            </a:xfrm>
            <a:prstGeom prst="line">
              <a:avLst/>
            </a:prstGeom>
            <a:ln w="28575">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nvSpPr>
        <p:spPr>
          <a:xfrm>
            <a:off x="7233285" y="6506210"/>
            <a:ext cx="1905000" cy="35052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5539" name="Rectangle 2"/>
          <p:cNvSpPr>
            <a:spLocks noGrp="1"/>
          </p:cNvSpPr>
          <p:nvPr>
            <p:ph type="title"/>
          </p:nvPr>
        </p:nvSpPr>
        <p:spPr>
          <a:xfrm>
            <a:off x="0" y="-74295"/>
            <a:ext cx="9144000" cy="923925"/>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Naïve Restoration Using Fuzzy Dump</a:t>
            </a:r>
            <a:endParaRPr lang="en-US" altLang="zh-CN" sz="3600" b="1">
              <a:solidFill>
                <a:srgbClr val="CC0000"/>
              </a:solidFill>
              <a:latin typeface="Arial" panose="020B0604020202020204" pitchFamily="34" charset="0"/>
              <a:ea typeface="宋体" panose="02010600030101010101" pitchFamily="2" charset="-122"/>
            </a:endParaRPr>
          </a:p>
        </p:txBody>
      </p:sp>
      <p:grpSp>
        <p:nvGrpSpPr>
          <p:cNvPr id="2" name="组合 1"/>
          <p:cNvGrpSpPr/>
          <p:nvPr/>
        </p:nvGrpSpPr>
        <p:grpSpPr>
          <a:xfrm>
            <a:off x="457200" y="3807460"/>
            <a:ext cx="8152130" cy="2209800"/>
            <a:chOff x="720" y="5758"/>
            <a:chExt cx="12838" cy="3480"/>
          </a:xfrm>
        </p:grpSpPr>
        <p:sp>
          <p:nvSpPr>
            <p:cNvPr id="65540" name="Line 3"/>
            <p:cNvSpPr/>
            <p:nvPr/>
          </p:nvSpPr>
          <p:spPr>
            <a:xfrm>
              <a:off x="720" y="7560"/>
              <a:ext cx="12000" cy="0"/>
            </a:xfrm>
            <a:prstGeom prst="line">
              <a:avLst/>
            </a:prstGeom>
            <a:ln w="9525" cap="flat" cmpd="sng">
              <a:solidFill>
                <a:schemeClr val="tx1"/>
              </a:solidFill>
              <a:prstDash val="solid"/>
              <a:headEnd type="none" w="med" len="med"/>
              <a:tailEnd type="triangle" w="med" len="med"/>
            </a:ln>
          </p:spPr>
        </p:sp>
        <p:sp>
          <p:nvSpPr>
            <p:cNvPr id="65541" name="Line 4"/>
            <p:cNvSpPr/>
            <p:nvPr/>
          </p:nvSpPr>
          <p:spPr>
            <a:xfrm>
              <a:off x="2880" y="6480"/>
              <a:ext cx="0" cy="1080"/>
            </a:xfrm>
            <a:prstGeom prst="line">
              <a:avLst/>
            </a:prstGeom>
            <a:ln w="9525" cap="flat" cmpd="sng">
              <a:solidFill>
                <a:schemeClr val="tx1"/>
              </a:solidFill>
              <a:prstDash val="solid"/>
              <a:headEnd type="none" w="med" len="med"/>
              <a:tailEnd type="triangle" w="med" len="med"/>
            </a:ln>
          </p:spPr>
        </p:sp>
        <p:sp>
          <p:nvSpPr>
            <p:cNvPr id="65542" name="Line 5"/>
            <p:cNvSpPr/>
            <p:nvPr/>
          </p:nvSpPr>
          <p:spPr>
            <a:xfrm flipV="1">
              <a:off x="1920" y="7560"/>
              <a:ext cx="0" cy="960"/>
            </a:xfrm>
            <a:prstGeom prst="line">
              <a:avLst/>
            </a:prstGeom>
            <a:ln w="9525" cap="flat" cmpd="sng">
              <a:solidFill>
                <a:schemeClr val="tx1"/>
              </a:solidFill>
              <a:prstDash val="solid"/>
              <a:headEnd type="none" w="med" len="med"/>
              <a:tailEnd type="triangle" w="med" len="med"/>
            </a:ln>
          </p:spPr>
        </p:sp>
        <p:sp>
          <p:nvSpPr>
            <p:cNvPr id="65543" name="Text Box 6"/>
            <p:cNvSpPr txBox="1"/>
            <p:nvPr/>
          </p:nvSpPr>
          <p:spPr>
            <a:xfrm>
              <a:off x="960" y="8518"/>
              <a:ext cx="2558"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start dump</a:t>
              </a:r>
              <a:endParaRPr lang="en-US" altLang="x-none" i="1" dirty="0">
                <a:latin typeface="Arial" panose="020B0604020202020204" pitchFamily="34" charset="0"/>
                <a:ea typeface="宋体" panose="02010600030101010101" pitchFamily="2" charset="-122"/>
              </a:endParaRPr>
            </a:p>
          </p:txBody>
        </p:sp>
        <p:sp>
          <p:nvSpPr>
            <p:cNvPr id="65544" name="Text Box 7"/>
            <p:cNvSpPr txBox="1"/>
            <p:nvPr/>
          </p:nvSpPr>
          <p:spPr>
            <a:xfrm>
              <a:off x="2160" y="5758"/>
              <a:ext cx="1393"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w</a:t>
              </a:r>
              <a:r>
                <a:rPr lang="en-US" altLang="x-none" i="1" baseline="-25000" dirty="0">
                  <a:latin typeface="Arial" panose="020B0604020202020204" pitchFamily="34" charset="0"/>
                  <a:ea typeface="宋体" panose="02010600030101010101" pitchFamily="2" charset="-122"/>
                </a:rPr>
                <a:t>T</a:t>
              </a:r>
              <a:r>
                <a:rPr lang="en-US" altLang="x-none" i="1" dirty="0">
                  <a:latin typeface="Arial" panose="020B0604020202020204" pitchFamily="34" charset="0"/>
                  <a:ea typeface="宋体" panose="02010600030101010101" pitchFamily="2" charset="-122"/>
                </a:rPr>
                <a:t>(x)</a:t>
              </a:r>
              <a:endParaRPr lang="en-US" altLang="x-none" i="1" dirty="0">
                <a:latin typeface="Arial" panose="020B0604020202020204" pitchFamily="34" charset="0"/>
                <a:ea typeface="宋体" panose="02010600030101010101" pitchFamily="2" charset="-122"/>
              </a:endParaRPr>
            </a:p>
          </p:txBody>
        </p:sp>
        <p:sp>
          <p:nvSpPr>
            <p:cNvPr id="65545" name="Line 8"/>
            <p:cNvSpPr/>
            <p:nvPr/>
          </p:nvSpPr>
          <p:spPr>
            <a:xfrm flipV="1">
              <a:off x="5160" y="7560"/>
              <a:ext cx="0" cy="960"/>
            </a:xfrm>
            <a:prstGeom prst="line">
              <a:avLst/>
            </a:prstGeom>
            <a:ln w="9525" cap="flat" cmpd="sng">
              <a:solidFill>
                <a:schemeClr val="tx1"/>
              </a:solidFill>
              <a:prstDash val="solid"/>
              <a:headEnd type="none" w="med" len="med"/>
              <a:tailEnd type="triangle" w="med" len="med"/>
            </a:ln>
          </p:spPr>
        </p:sp>
        <p:sp>
          <p:nvSpPr>
            <p:cNvPr id="65546" name="Text Box 9"/>
            <p:cNvSpPr txBox="1"/>
            <p:nvPr/>
          </p:nvSpPr>
          <p:spPr>
            <a:xfrm>
              <a:off x="4200" y="8518"/>
              <a:ext cx="2053"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dump(x)</a:t>
              </a:r>
              <a:endParaRPr lang="en-US" altLang="x-none" i="1" dirty="0">
                <a:latin typeface="Arial" panose="020B0604020202020204" pitchFamily="34" charset="0"/>
                <a:ea typeface="宋体" panose="02010600030101010101" pitchFamily="2" charset="-122"/>
              </a:endParaRPr>
            </a:p>
          </p:txBody>
        </p:sp>
        <p:sp>
          <p:nvSpPr>
            <p:cNvPr id="65547" name="Line 10"/>
            <p:cNvSpPr/>
            <p:nvPr/>
          </p:nvSpPr>
          <p:spPr>
            <a:xfrm flipV="1">
              <a:off x="8520" y="7560"/>
              <a:ext cx="0" cy="960"/>
            </a:xfrm>
            <a:prstGeom prst="line">
              <a:avLst/>
            </a:prstGeom>
            <a:ln w="9525" cap="flat" cmpd="sng">
              <a:solidFill>
                <a:schemeClr val="tx1"/>
              </a:solidFill>
              <a:prstDash val="solid"/>
              <a:headEnd type="none" w="med" len="med"/>
              <a:tailEnd type="triangle" w="med" len="med"/>
            </a:ln>
          </p:spPr>
        </p:sp>
        <p:sp>
          <p:nvSpPr>
            <p:cNvPr id="65548" name="Text Box 11"/>
            <p:cNvSpPr txBox="1"/>
            <p:nvPr/>
          </p:nvSpPr>
          <p:spPr>
            <a:xfrm>
              <a:off x="7680" y="8518"/>
              <a:ext cx="2428"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end dump</a:t>
              </a:r>
              <a:endParaRPr lang="en-US" altLang="x-none" i="1" dirty="0">
                <a:latin typeface="Arial" panose="020B0604020202020204" pitchFamily="34" charset="0"/>
                <a:ea typeface="宋体" panose="02010600030101010101" pitchFamily="2" charset="-122"/>
              </a:endParaRPr>
            </a:p>
          </p:txBody>
        </p:sp>
        <p:sp>
          <p:nvSpPr>
            <p:cNvPr id="65549" name="Line 12"/>
            <p:cNvSpPr/>
            <p:nvPr/>
          </p:nvSpPr>
          <p:spPr>
            <a:xfrm>
              <a:off x="10200" y="6480"/>
              <a:ext cx="0" cy="1080"/>
            </a:xfrm>
            <a:prstGeom prst="line">
              <a:avLst/>
            </a:prstGeom>
            <a:ln w="9525" cap="flat" cmpd="sng">
              <a:solidFill>
                <a:schemeClr val="tx1"/>
              </a:solidFill>
              <a:prstDash val="solid"/>
              <a:headEnd type="none" w="med" len="med"/>
              <a:tailEnd type="triangle" w="med" len="med"/>
            </a:ln>
          </p:spPr>
        </p:sp>
        <p:sp>
          <p:nvSpPr>
            <p:cNvPr id="65550" name="Text Box 13"/>
            <p:cNvSpPr txBox="1"/>
            <p:nvPr/>
          </p:nvSpPr>
          <p:spPr>
            <a:xfrm>
              <a:off x="9480" y="5758"/>
              <a:ext cx="1580" cy="720"/>
            </a:xfrm>
            <a:prstGeom prst="rect">
              <a:avLst/>
            </a:prstGeom>
            <a:noFill/>
            <a:ln w="9525">
              <a:noFill/>
            </a:ln>
          </p:spPr>
          <p:txBody>
            <a:bodyPr wrap="none">
              <a:spAutoFit/>
            </a:bodyPr>
            <a:p>
              <a:pPr lvl="0"/>
              <a:r>
                <a:rPr lang="en-US" altLang="x-none" i="1" dirty="0">
                  <a:latin typeface="Arial" panose="020B0604020202020204" pitchFamily="34" charset="0"/>
                  <a:ea typeface="宋体" panose="02010600030101010101" pitchFamily="2" charset="-122"/>
                </a:rPr>
                <a:t>abort</a:t>
              </a:r>
              <a:r>
                <a:rPr lang="en-US" altLang="x-none" i="1" baseline="-25000" dirty="0">
                  <a:latin typeface="Arial" panose="020B0604020202020204" pitchFamily="34" charset="0"/>
                  <a:ea typeface="宋体" panose="02010600030101010101" pitchFamily="2" charset="-122"/>
                </a:rPr>
                <a:t>T</a:t>
              </a:r>
              <a:endParaRPr lang="en-US" altLang="x-none" i="1" dirty="0">
                <a:latin typeface="Arial" panose="020B0604020202020204" pitchFamily="34" charset="0"/>
                <a:ea typeface="宋体" panose="02010600030101010101" pitchFamily="2" charset="-122"/>
              </a:endParaRPr>
            </a:p>
          </p:txBody>
        </p:sp>
        <p:sp>
          <p:nvSpPr>
            <p:cNvPr id="65551" name="Text Box 14"/>
            <p:cNvSpPr txBox="1"/>
            <p:nvPr/>
          </p:nvSpPr>
          <p:spPr>
            <a:xfrm>
              <a:off x="12360" y="7558"/>
              <a:ext cx="1198" cy="72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time</a:t>
              </a:r>
              <a:endParaRPr lang="en-US" altLang="x-none" dirty="0">
                <a:latin typeface="Arial" panose="020B0604020202020204" pitchFamily="34" charset="0"/>
                <a:ea typeface="宋体" panose="02010600030101010101" pitchFamily="2" charset="-122"/>
              </a:endParaRPr>
            </a:p>
          </p:txBody>
        </p:sp>
      </p:grpSp>
      <p:sp>
        <p:nvSpPr>
          <p:cNvPr id="65552" name="Rectangle 15"/>
          <p:cNvSpPr>
            <a:spLocks noGrp="1"/>
          </p:cNvSpPr>
          <p:nvPr>
            <p:ph type="body"/>
          </p:nvPr>
        </p:nvSpPr>
        <p:spPr>
          <a:xfrm>
            <a:off x="457200" y="840740"/>
            <a:ext cx="8686800" cy="2916555"/>
          </a:xfrm>
        </p:spPr>
        <p:txBody>
          <a:bodyPr vert="horz" wrap="square" anchor="t"/>
          <a:p>
            <a:pPr lvl="0"/>
            <a:r>
              <a:rPr lang="en-US" altLang="x-none" sz="2800" b="1" dirty="0">
                <a:solidFill>
                  <a:srgbClr val="339933"/>
                </a:solidFill>
                <a:latin typeface="Arial" panose="020B0604020202020204" pitchFamily="34" charset="0"/>
                <a:ea typeface="宋体" panose="02010600030101010101" pitchFamily="2" charset="-122"/>
              </a:rPr>
              <a:t>Problem:</a:t>
            </a:r>
            <a:r>
              <a:rPr lang="en-US" altLang="x-none" sz="2800" b="1" dirty="0">
                <a:latin typeface="Arial" panose="020B0604020202020204" pitchFamily="34" charset="0"/>
                <a:ea typeface="宋体" panose="02010600030101010101" pitchFamily="2" charset="-122"/>
              </a:rPr>
              <a:t> Naïve algorithm </a:t>
            </a:r>
            <a:r>
              <a:rPr lang="en-US" altLang="x-none" sz="2800" b="1" dirty="0">
                <a:solidFill>
                  <a:srgbClr val="339933"/>
                </a:solidFill>
                <a:latin typeface="Arial" panose="020B0604020202020204" pitchFamily="34" charset="0"/>
                <a:ea typeface="宋体" panose="02010600030101010101" pitchFamily="2" charset="-122"/>
              </a:rPr>
              <a:t>does not handle two cases:</a:t>
            </a:r>
            <a:endParaRPr lang="en-US" altLang="x-none" sz="2800" b="1" dirty="0">
              <a:solidFill>
                <a:srgbClr val="339933"/>
              </a:solidFill>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T commits before dump starts but its dirty pages might not have been flushed</a:t>
            </a:r>
            <a:r>
              <a:rPr lang="en-US" altLang="x-none" sz="2400" b="1" dirty="0">
                <a:latin typeface="Arial" panose="020B0604020202020204" pitchFamily="34" charset="0"/>
                <a:ea typeface="宋体" panose="02010600030101010101" pitchFamily="2" charset="-122"/>
              </a:rPr>
              <a:t> until dump completed  </a:t>
            </a:r>
            <a:endParaRPr lang="en-US" altLang="x-none" sz="2400" b="1" dirty="0">
              <a:latin typeface="Arial" panose="020B0604020202020204" pitchFamily="34" charset="0"/>
              <a:ea typeface="宋体" panose="02010600030101010101" pitchFamily="2" charset="-122"/>
            </a:endParaRPr>
          </a:p>
          <a:p>
            <a:pPr lvl="2"/>
            <a:r>
              <a:rPr lang="en-US" altLang="x-none" sz="2400" b="1" dirty="0">
                <a:latin typeface="Arial" panose="020B0604020202020204" pitchFamily="34" charset="0"/>
                <a:ea typeface="宋体" panose="02010600030101010101" pitchFamily="2" charset="-122"/>
              </a:rPr>
              <a:t>Dump does not read T’s updates and T is not in L .</a:t>
            </a:r>
            <a:endParaRPr lang="en-US" altLang="x-none" sz="2400" b="1" dirty="0">
              <a:latin typeface="Arial" panose="020B0604020202020204" pitchFamily="34" charset="0"/>
              <a:ea typeface="宋体" panose="02010600030101010101" pitchFamily="2" charset="-122"/>
            </a:endParaRPr>
          </a:p>
          <a:p>
            <a:pPr lvl="2"/>
            <a:endParaRPr lang="en-US" altLang="x-none" sz="1200" b="1" dirty="0">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Dump reads T’s updates but T later aborts:</a:t>
            </a:r>
            <a:endParaRPr lang="en-US" altLang="x-none" sz="2400" b="1" dirty="0">
              <a:solidFill>
                <a:srgbClr val="333399"/>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5"/>
          <p:cNvSpPr txBox="1">
            <a:spLocks noGrp="1"/>
          </p:cNvSpPr>
          <p:nvPr/>
        </p:nvSpPr>
        <p:spPr>
          <a:xfrm>
            <a:off x="6553200" y="6248400"/>
            <a:ext cx="1905000" cy="45720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66563" name="Rectangle 2"/>
          <p:cNvSpPr>
            <a:spLocks noGrp="1"/>
          </p:cNvSpPr>
          <p:nvPr>
            <p:ph type="title"/>
          </p:nvPr>
        </p:nvSpPr>
        <p:spPr>
          <a:xfrm>
            <a:off x="685800" y="231775"/>
            <a:ext cx="7772400" cy="11430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Taking a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6564" name="Rectangle 3"/>
          <p:cNvSpPr>
            <a:spLocks noGrp="1"/>
          </p:cNvSpPr>
          <p:nvPr>
            <p:ph type="body"/>
          </p:nvPr>
        </p:nvSpPr>
        <p:spPr>
          <a:xfrm>
            <a:off x="685800" y="1603375"/>
            <a:ext cx="7772400" cy="4114800"/>
          </a:xfrm>
        </p:spPr>
        <p:txBody>
          <a:bodyPr vert="horz" wrap="square" anchor="t"/>
          <a:p>
            <a:pPr lvl="0"/>
            <a:r>
              <a:rPr lang="en-US" altLang="x-none" sz="2800" b="1" dirty="0">
                <a:solidFill>
                  <a:srgbClr val="339933"/>
                </a:solidFill>
                <a:latin typeface="Arial" panose="020B0604020202020204" pitchFamily="34" charset="0"/>
                <a:ea typeface="宋体" panose="02010600030101010101" pitchFamily="2" charset="-122"/>
              </a:rPr>
              <a:t>Solution:</a:t>
            </a:r>
            <a:r>
              <a:rPr lang="en-US" altLang="x-none" sz="2800" b="1" dirty="0">
                <a:latin typeface="Arial" panose="020B0604020202020204" pitchFamily="34" charset="0"/>
                <a:ea typeface="宋体" panose="02010600030101010101" pitchFamily="2" charset="-122"/>
              </a:rPr>
              <a:t> Use </a:t>
            </a:r>
            <a:r>
              <a:rPr lang="en-US" altLang="x-none" sz="2800" b="1" dirty="0">
                <a:solidFill>
                  <a:srgbClr val="339933"/>
                </a:solidFill>
                <a:latin typeface="Arial" panose="020B0604020202020204" pitchFamily="34" charset="0"/>
                <a:ea typeface="宋体" panose="02010600030101010101" pitchFamily="2" charset="-122"/>
              </a:rPr>
              <a:t>fuzzy checkpointing</a:t>
            </a:r>
            <a:r>
              <a:rPr lang="en-US" altLang="x-none" sz="2800" b="1" dirty="0">
                <a:latin typeface="Arial" panose="020B0604020202020204" pitchFamily="34" charset="0"/>
                <a:ea typeface="宋体" panose="02010600030101010101" pitchFamily="2" charset="-122"/>
              </a:rPr>
              <a:t> and </a:t>
            </a:r>
            <a:r>
              <a:rPr lang="en-US" altLang="x-none" sz="2800" b="1" dirty="0">
                <a:solidFill>
                  <a:srgbClr val="339933"/>
                </a:solidFill>
                <a:latin typeface="Arial" panose="020B0604020202020204" pitchFamily="34" charset="0"/>
                <a:ea typeface="宋体" panose="02010600030101010101" pitchFamily="2" charset="-122"/>
              </a:rPr>
              <a:t>compensating log</a:t>
            </a:r>
            <a:r>
              <a:rPr lang="en-US" altLang="x-none" sz="2800" b="1" dirty="0">
                <a:latin typeface="Arial" panose="020B0604020202020204" pitchFamily="34" charset="0"/>
                <a:ea typeface="宋体" panose="02010600030101010101" pitchFamily="2" charset="-122"/>
              </a:rPr>
              <a:t> records</a:t>
            </a:r>
            <a:endParaRPr lang="en-US" altLang="x-none" sz="2800" b="1" dirty="0">
              <a:latin typeface="Arial" panose="020B0604020202020204" pitchFamily="34" charset="0"/>
              <a:ea typeface="宋体" panose="02010600030101010101" pitchFamily="2" charset="-122"/>
            </a:endParaRPr>
          </a:p>
          <a:p>
            <a:pPr lvl="0"/>
            <a:endParaRPr lang="en-US" altLang="x-none" sz="2800" b="1" dirty="0">
              <a:latin typeface="Arial" panose="020B0604020202020204" pitchFamily="34" charset="0"/>
              <a:ea typeface="宋体" panose="02010600030101010101" pitchFamily="2" charset="-122"/>
            </a:endParaRPr>
          </a:p>
          <a:p>
            <a:pPr lvl="0"/>
            <a:r>
              <a:rPr lang="en-US" altLang="x-none" sz="2800" b="1" dirty="0">
                <a:solidFill>
                  <a:srgbClr val="339933"/>
                </a:solidFill>
                <a:latin typeface="Arial" panose="020B0604020202020204" pitchFamily="34" charset="0"/>
                <a:ea typeface="宋体" panose="02010600030101010101" pitchFamily="2" charset="-122"/>
              </a:rPr>
              <a:t>Dump algorithm: </a:t>
            </a:r>
            <a:endParaRPr lang="en-US" altLang="x-none" sz="2800" b="1" dirty="0">
              <a:solidFill>
                <a:srgbClr val="339933"/>
              </a:solidFill>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Write checkpoint</a:t>
            </a:r>
            <a:r>
              <a:rPr lang="en-US" altLang="x-none" sz="2400" b="1" dirty="0">
                <a:latin typeface="Arial" panose="020B0604020202020204" pitchFamily="34" charset="0"/>
                <a:ea typeface="宋体" panose="02010600030101010101" pitchFamily="2" charset="-122"/>
              </a:rPr>
              <a:t> record</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Write begin dump</a:t>
            </a:r>
            <a:r>
              <a:rPr lang="en-US" altLang="x-none" sz="2400" b="1" dirty="0">
                <a:latin typeface="Arial" panose="020B0604020202020204" pitchFamily="34" charset="0"/>
                <a:ea typeface="宋体" panose="02010600030101010101" pitchFamily="2" charset="-122"/>
              </a:rPr>
              <a:t> record (BD)</a:t>
            </a:r>
            <a:endParaRPr lang="en-US" altLang="x-none" sz="2400" b="1" dirty="0">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Dump</a:t>
            </a:r>
            <a:endParaRPr lang="en-US" altLang="x-none" sz="2400" b="1" dirty="0">
              <a:solidFill>
                <a:srgbClr val="333399"/>
              </a:solidFill>
              <a:latin typeface="Arial" panose="020B0604020202020204" pitchFamily="34" charset="0"/>
              <a:ea typeface="宋体" panose="02010600030101010101" pitchFamily="2" charset="-122"/>
            </a:endParaRPr>
          </a:p>
          <a:p>
            <a:pPr lvl="1"/>
            <a:r>
              <a:rPr lang="en-US" altLang="x-none" sz="2400" b="1" dirty="0">
                <a:solidFill>
                  <a:srgbClr val="333399"/>
                </a:solidFill>
                <a:latin typeface="Arial" panose="020B0604020202020204" pitchFamily="34" charset="0"/>
                <a:ea typeface="宋体" panose="02010600030101010101" pitchFamily="2" charset="-122"/>
              </a:rPr>
              <a:t>Write end dump</a:t>
            </a:r>
            <a:r>
              <a:rPr lang="en-US" altLang="x-none" sz="2400" b="1" dirty="0">
                <a:latin typeface="Arial" panose="020B0604020202020204" pitchFamily="34" charset="0"/>
                <a:ea typeface="宋体" panose="02010600030101010101" pitchFamily="2" charset="-122"/>
              </a:rPr>
              <a:t> record (ED)</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7" name="Rectangle 2"/>
          <p:cNvSpPr>
            <a:spLocks noGrp="1"/>
          </p:cNvSpPr>
          <p:nvPr>
            <p:ph type="title"/>
          </p:nvPr>
        </p:nvSpPr>
        <p:spPr>
          <a:xfrm>
            <a:off x="609600" y="0"/>
            <a:ext cx="7772400" cy="74295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Restoration Using Fuzzy Dump</a:t>
            </a:r>
            <a:endParaRPr lang="en-US" altLang="zh-CN" sz="3600" b="1">
              <a:solidFill>
                <a:srgbClr val="CC0000"/>
              </a:solidFill>
              <a:latin typeface="Arial" panose="020B0604020202020204" pitchFamily="34" charset="0"/>
              <a:ea typeface="宋体" panose="02010600030101010101" pitchFamily="2" charset="-122"/>
            </a:endParaRPr>
          </a:p>
        </p:txBody>
      </p:sp>
      <p:sp>
        <p:nvSpPr>
          <p:cNvPr id="67588" name="Rectangle 3"/>
          <p:cNvSpPr>
            <a:spLocks noGrp="1"/>
          </p:cNvSpPr>
          <p:nvPr>
            <p:ph type="body"/>
          </p:nvPr>
        </p:nvSpPr>
        <p:spPr>
          <a:xfrm>
            <a:off x="100330" y="3636645"/>
            <a:ext cx="8738235" cy="2943860"/>
          </a:xfrm>
          <a:ln>
            <a:solidFill>
              <a:schemeClr val="accent1"/>
            </a:solidFill>
          </a:ln>
        </p:spPr>
        <p:txBody>
          <a:bodyPr vert="horz" wrap="square" anchor="t"/>
          <a:p>
            <a:pPr marL="914400" lvl="1" indent="-457200">
              <a:lnSpc>
                <a:spcPct val="100000"/>
              </a:lnSpc>
              <a:buAutoNum type="arabicPeriod"/>
            </a:pPr>
            <a:r>
              <a:rPr lang="en-US" altLang="zh-CN" sz="2400" b="1">
                <a:solidFill>
                  <a:srgbClr val="339933"/>
                </a:solidFill>
                <a:latin typeface="Arial" panose="020B0604020202020204" pitchFamily="34" charset="0"/>
                <a:ea typeface="宋体" panose="02010600030101010101" pitchFamily="2" charset="-122"/>
              </a:rPr>
              <a:t>Install dump</a:t>
            </a:r>
            <a:r>
              <a:rPr lang="en-US" altLang="zh-CN" sz="2400" b="1">
                <a:latin typeface="Arial" panose="020B0604020202020204" pitchFamily="34" charset="0"/>
                <a:ea typeface="宋体" panose="02010600030101010101" pitchFamily="2" charset="-122"/>
              </a:rPr>
              <a:t> on mass storage device</a:t>
            </a:r>
            <a:endParaRPr lang="en-US" altLang="zh-CN" sz="2400" b="1">
              <a:latin typeface="Arial" panose="020B0604020202020204" pitchFamily="34" charset="0"/>
              <a:ea typeface="宋体" panose="02010600030101010101" pitchFamily="2" charset="-122"/>
            </a:endParaRPr>
          </a:p>
          <a:p>
            <a:pPr marL="914400" lvl="1" indent="-457200">
              <a:lnSpc>
                <a:spcPct val="100000"/>
              </a:lnSpc>
              <a:buAutoNum type="arabicPeriod"/>
            </a:pPr>
            <a:r>
              <a:rPr lang="en-US" altLang="zh-CN" sz="2400" b="1">
                <a:solidFill>
                  <a:srgbClr val="339933"/>
                </a:solidFill>
                <a:latin typeface="Arial" panose="020B0604020202020204" pitchFamily="34" charset="0"/>
                <a:ea typeface="宋体" panose="02010600030101010101" pitchFamily="2" charset="-122"/>
              </a:rPr>
              <a:t>Scan backward to CK3</a:t>
            </a:r>
            <a:r>
              <a:rPr lang="en-US" altLang="zh-CN" sz="2400" b="1">
                <a:latin typeface="Arial" panose="020B0604020202020204" pitchFamily="34" charset="0"/>
                <a:ea typeface="宋体" panose="02010600030101010101" pitchFamily="2" charset="-122"/>
              </a:rPr>
              <a:t> to produce list, L, of all transactions active at time of media failure</a:t>
            </a:r>
            <a:endParaRPr lang="en-US" altLang="zh-CN" sz="2400" b="1">
              <a:latin typeface="Arial" panose="020B0604020202020204" pitchFamily="34" charset="0"/>
              <a:ea typeface="宋体" panose="02010600030101010101" pitchFamily="2" charset="-122"/>
            </a:endParaRPr>
          </a:p>
          <a:p>
            <a:pPr marL="914400" lvl="1" indent="-457200">
              <a:lnSpc>
                <a:spcPct val="100000"/>
              </a:lnSpc>
              <a:buAutoNum type="arabicPeriod"/>
            </a:pPr>
            <a:r>
              <a:rPr lang="en-US" altLang="zh-CN" sz="2400" b="1">
                <a:solidFill>
                  <a:srgbClr val="339933"/>
                </a:solidFill>
                <a:latin typeface="Arial" panose="020B0604020202020204" pitchFamily="34" charset="0"/>
                <a:ea typeface="宋体" panose="02010600030101010101" pitchFamily="2" charset="-122"/>
              </a:rPr>
              <a:t>Scan forward from CK1</a:t>
            </a:r>
            <a:r>
              <a:rPr lang="en-US" altLang="zh-CN" sz="2400" b="1">
                <a:latin typeface="Arial" panose="020B0604020202020204" pitchFamily="34" charset="0"/>
                <a:ea typeface="宋体" panose="02010600030101010101" pitchFamily="2" charset="-122"/>
              </a:rPr>
              <a:t>; use redo records to roll the database forward to its state at time of media failure</a:t>
            </a:r>
            <a:endParaRPr lang="en-US" altLang="zh-CN" sz="2400" b="1">
              <a:latin typeface="Arial" panose="020B0604020202020204" pitchFamily="34" charset="0"/>
              <a:ea typeface="宋体" panose="02010600030101010101" pitchFamily="2" charset="-122"/>
            </a:endParaRPr>
          </a:p>
          <a:p>
            <a:pPr marL="914400" lvl="1" indent="-457200">
              <a:lnSpc>
                <a:spcPct val="100000"/>
              </a:lnSpc>
              <a:buAutoNum type="arabicPeriod"/>
            </a:pPr>
            <a:r>
              <a:rPr lang="en-US" altLang="zh-CN" sz="2400" b="1">
                <a:solidFill>
                  <a:srgbClr val="339933"/>
                </a:solidFill>
                <a:latin typeface="Arial" panose="020B0604020202020204" pitchFamily="34" charset="0"/>
                <a:ea typeface="宋体" panose="02010600030101010101" pitchFamily="2" charset="-122"/>
              </a:rPr>
              <a:t>Scan backwards to begin record</a:t>
            </a:r>
            <a:r>
              <a:rPr lang="en-US" altLang="zh-CN" sz="2400" b="1">
                <a:latin typeface="Arial" panose="020B0604020202020204" pitchFamily="34" charset="0"/>
                <a:ea typeface="宋体" panose="02010600030101010101" pitchFamily="2" charset="-122"/>
              </a:rPr>
              <a:t> of oldest transaction in L, roll all transactions in L back</a:t>
            </a:r>
            <a:endParaRPr lang="en-US" altLang="zh-CN" sz="2400" b="1">
              <a:latin typeface="Arial" panose="020B0604020202020204" pitchFamily="34" charset="0"/>
              <a:ea typeface="宋体" panose="02010600030101010101" pitchFamily="2" charset="-122"/>
            </a:endParaRPr>
          </a:p>
        </p:txBody>
      </p:sp>
      <p:sp>
        <p:nvSpPr>
          <p:cNvPr id="67589" name="Text Box 4"/>
          <p:cNvSpPr txBox="1"/>
          <p:nvPr/>
        </p:nvSpPr>
        <p:spPr>
          <a:xfrm>
            <a:off x="838200" y="2387918"/>
            <a:ext cx="6947535" cy="457200"/>
          </a:xfrm>
          <a:prstGeom prst="rect">
            <a:avLst/>
          </a:prstGeom>
          <a:noFill/>
          <a:ln w="9525">
            <a:noFill/>
          </a:ln>
        </p:spPr>
        <p:txBody>
          <a:bodyPr wrap="none">
            <a:spAutoFit/>
          </a:bodyPr>
          <a:p>
            <a:pPr lvl="0"/>
            <a:r>
              <a:rPr lang="en-US" altLang="x-none" dirty="0">
                <a:latin typeface="Arial" panose="020B0604020202020204" pitchFamily="34" charset="0"/>
                <a:ea typeface="宋体" panose="02010600030101010101" pitchFamily="2" charset="-122"/>
              </a:rPr>
              <a:t>CK1                     CK2  BD              ED      CK3      </a:t>
            </a:r>
            <a:endParaRPr lang="en-US" altLang="x-none" dirty="0">
              <a:latin typeface="Arial" panose="020B0604020202020204" pitchFamily="34" charset="0"/>
              <a:ea typeface="宋体" panose="02010600030101010101" pitchFamily="2" charset="-122"/>
            </a:endParaRPr>
          </a:p>
        </p:txBody>
      </p:sp>
      <p:sp>
        <p:nvSpPr>
          <p:cNvPr id="67590" name="Line 5"/>
          <p:cNvSpPr/>
          <p:nvPr/>
        </p:nvSpPr>
        <p:spPr>
          <a:xfrm>
            <a:off x="838200" y="2084705"/>
            <a:ext cx="0" cy="914400"/>
          </a:xfrm>
          <a:prstGeom prst="line">
            <a:avLst/>
          </a:prstGeom>
          <a:ln w="9525" cap="flat" cmpd="sng">
            <a:solidFill>
              <a:schemeClr val="tx1"/>
            </a:solidFill>
            <a:prstDash val="solid"/>
            <a:headEnd type="none" w="med" len="med"/>
            <a:tailEnd type="none" w="med" len="med"/>
          </a:ln>
        </p:spPr>
      </p:sp>
      <p:sp>
        <p:nvSpPr>
          <p:cNvPr id="67591" name="Line 6"/>
          <p:cNvSpPr/>
          <p:nvPr/>
        </p:nvSpPr>
        <p:spPr>
          <a:xfrm>
            <a:off x="1524000" y="2084705"/>
            <a:ext cx="0" cy="914400"/>
          </a:xfrm>
          <a:prstGeom prst="line">
            <a:avLst/>
          </a:prstGeom>
          <a:ln w="9525" cap="flat" cmpd="sng">
            <a:solidFill>
              <a:schemeClr val="tx1"/>
            </a:solidFill>
            <a:prstDash val="solid"/>
            <a:headEnd type="none" w="med" len="med"/>
            <a:tailEnd type="none" w="med" len="med"/>
          </a:ln>
        </p:spPr>
      </p:sp>
      <p:sp>
        <p:nvSpPr>
          <p:cNvPr id="67592" name="Line 7"/>
          <p:cNvSpPr/>
          <p:nvPr/>
        </p:nvSpPr>
        <p:spPr>
          <a:xfrm>
            <a:off x="3200400" y="2084705"/>
            <a:ext cx="0" cy="914400"/>
          </a:xfrm>
          <a:prstGeom prst="line">
            <a:avLst/>
          </a:prstGeom>
          <a:ln w="9525" cap="flat" cmpd="sng">
            <a:solidFill>
              <a:schemeClr val="tx1"/>
            </a:solidFill>
            <a:prstDash val="solid"/>
            <a:headEnd type="none" w="med" len="med"/>
            <a:tailEnd type="none" w="med" len="med"/>
          </a:ln>
        </p:spPr>
      </p:sp>
      <p:sp>
        <p:nvSpPr>
          <p:cNvPr id="67593" name="Line 8"/>
          <p:cNvSpPr/>
          <p:nvPr/>
        </p:nvSpPr>
        <p:spPr>
          <a:xfrm>
            <a:off x="3962400" y="2084705"/>
            <a:ext cx="0" cy="914400"/>
          </a:xfrm>
          <a:prstGeom prst="line">
            <a:avLst/>
          </a:prstGeom>
          <a:ln w="9525" cap="flat" cmpd="sng">
            <a:solidFill>
              <a:schemeClr val="tx1"/>
            </a:solidFill>
            <a:prstDash val="solid"/>
            <a:headEnd type="none" w="med" len="med"/>
            <a:tailEnd type="none" w="med" len="med"/>
          </a:ln>
        </p:spPr>
      </p:sp>
      <p:sp>
        <p:nvSpPr>
          <p:cNvPr id="67594" name="Line 9"/>
          <p:cNvSpPr/>
          <p:nvPr/>
        </p:nvSpPr>
        <p:spPr>
          <a:xfrm>
            <a:off x="4572000" y="2084705"/>
            <a:ext cx="0" cy="914400"/>
          </a:xfrm>
          <a:prstGeom prst="line">
            <a:avLst/>
          </a:prstGeom>
          <a:ln w="9525" cap="flat" cmpd="sng">
            <a:solidFill>
              <a:schemeClr val="tx1"/>
            </a:solidFill>
            <a:prstDash val="solid"/>
            <a:headEnd type="none" w="med" len="med"/>
            <a:tailEnd type="none" w="med" len="med"/>
          </a:ln>
        </p:spPr>
      </p:sp>
      <p:sp>
        <p:nvSpPr>
          <p:cNvPr id="67595" name="Line 10"/>
          <p:cNvSpPr/>
          <p:nvPr/>
        </p:nvSpPr>
        <p:spPr>
          <a:xfrm>
            <a:off x="5562600" y="2084705"/>
            <a:ext cx="0" cy="914400"/>
          </a:xfrm>
          <a:prstGeom prst="line">
            <a:avLst/>
          </a:prstGeom>
          <a:ln w="9525" cap="flat" cmpd="sng">
            <a:solidFill>
              <a:schemeClr val="tx1"/>
            </a:solidFill>
            <a:prstDash val="solid"/>
            <a:headEnd type="none" w="med" len="med"/>
            <a:tailEnd type="none" w="med" len="med"/>
          </a:ln>
        </p:spPr>
      </p:sp>
      <p:sp>
        <p:nvSpPr>
          <p:cNvPr id="67596" name="Line 11"/>
          <p:cNvSpPr/>
          <p:nvPr/>
        </p:nvSpPr>
        <p:spPr>
          <a:xfrm>
            <a:off x="6172200" y="2084705"/>
            <a:ext cx="0" cy="914400"/>
          </a:xfrm>
          <a:prstGeom prst="line">
            <a:avLst/>
          </a:prstGeom>
          <a:ln w="9525" cap="flat" cmpd="sng">
            <a:solidFill>
              <a:schemeClr val="tx1"/>
            </a:solidFill>
            <a:prstDash val="solid"/>
            <a:headEnd type="none" w="med" len="med"/>
            <a:tailEnd type="none" w="med" len="med"/>
          </a:ln>
        </p:spPr>
      </p:sp>
      <p:sp>
        <p:nvSpPr>
          <p:cNvPr id="67597" name="Line 12"/>
          <p:cNvSpPr/>
          <p:nvPr/>
        </p:nvSpPr>
        <p:spPr>
          <a:xfrm>
            <a:off x="6553200" y="2084705"/>
            <a:ext cx="0" cy="914400"/>
          </a:xfrm>
          <a:prstGeom prst="line">
            <a:avLst/>
          </a:prstGeom>
          <a:ln w="9525" cap="flat" cmpd="sng">
            <a:solidFill>
              <a:schemeClr val="tx1"/>
            </a:solidFill>
            <a:prstDash val="solid"/>
            <a:headEnd type="none" w="med" len="med"/>
            <a:tailEnd type="none" w="med" len="med"/>
          </a:ln>
        </p:spPr>
      </p:sp>
      <p:sp>
        <p:nvSpPr>
          <p:cNvPr id="67598" name="Line 13"/>
          <p:cNvSpPr/>
          <p:nvPr/>
        </p:nvSpPr>
        <p:spPr>
          <a:xfrm>
            <a:off x="7239000" y="2084705"/>
            <a:ext cx="0" cy="914400"/>
          </a:xfrm>
          <a:prstGeom prst="line">
            <a:avLst/>
          </a:prstGeom>
          <a:ln w="9525" cap="flat" cmpd="sng">
            <a:solidFill>
              <a:schemeClr val="tx1"/>
            </a:solidFill>
            <a:prstDash val="solid"/>
            <a:headEnd type="none" w="med" len="med"/>
            <a:tailEnd type="none" w="med" len="med"/>
          </a:ln>
        </p:spPr>
      </p:sp>
      <p:sp>
        <p:nvSpPr>
          <p:cNvPr id="67599" name="Line 14"/>
          <p:cNvSpPr/>
          <p:nvPr/>
        </p:nvSpPr>
        <p:spPr>
          <a:xfrm>
            <a:off x="685800" y="2084705"/>
            <a:ext cx="7772400" cy="0"/>
          </a:xfrm>
          <a:prstGeom prst="line">
            <a:avLst/>
          </a:prstGeom>
          <a:ln w="9525" cap="flat" cmpd="sng">
            <a:solidFill>
              <a:schemeClr val="tx1"/>
            </a:solidFill>
            <a:prstDash val="solid"/>
            <a:headEnd type="none" w="med" len="med"/>
            <a:tailEnd type="none" w="med" len="med"/>
          </a:ln>
        </p:spPr>
      </p:sp>
      <p:sp>
        <p:nvSpPr>
          <p:cNvPr id="67600" name="Line 15"/>
          <p:cNvSpPr/>
          <p:nvPr/>
        </p:nvSpPr>
        <p:spPr>
          <a:xfrm>
            <a:off x="685800" y="2999105"/>
            <a:ext cx="7772400" cy="0"/>
          </a:xfrm>
          <a:prstGeom prst="line">
            <a:avLst/>
          </a:prstGeom>
          <a:ln w="9525" cap="flat" cmpd="sng">
            <a:solidFill>
              <a:schemeClr val="tx1"/>
            </a:solidFill>
            <a:prstDash val="solid"/>
            <a:headEnd type="none" w="med" len="med"/>
            <a:tailEnd type="none" w="med" len="med"/>
          </a:ln>
        </p:spPr>
      </p:sp>
      <p:sp>
        <p:nvSpPr>
          <p:cNvPr id="67601" name="Line 16"/>
          <p:cNvSpPr/>
          <p:nvPr/>
        </p:nvSpPr>
        <p:spPr>
          <a:xfrm>
            <a:off x="8458200" y="2084705"/>
            <a:ext cx="0" cy="914400"/>
          </a:xfrm>
          <a:prstGeom prst="line">
            <a:avLst/>
          </a:prstGeom>
          <a:ln w="9525" cap="flat" cmpd="sng">
            <a:solidFill>
              <a:schemeClr val="tx1"/>
            </a:solidFill>
            <a:prstDash val="solid"/>
            <a:headEnd type="none" w="med" len="med"/>
            <a:tailEnd type="none" w="med" len="med"/>
          </a:ln>
        </p:spPr>
      </p:sp>
      <p:sp>
        <p:nvSpPr>
          <p:cNvPr id="67602" name="Text Box 17"/>
          <p:cNvSpPr txBox="1"/>
          <p:nvPr/>
        </p:nvSpPr>
        <p:spPr>
          <a:xfrm>
            <a:off x="7848600" y="940435"/>
            <a:ext cx="1013460" cy="822960"/>
          </a:xfrm>
          <a:prstGeom prst="rect">
            <a:avLst/>
          </a:prstGeom>
          <a:noFill/>
          <a:ln w="9525">
            <a:noFill/>
          </a:ln>
        </p:spPr>
        <p:txBody>
          <a:bodyPr wrap="none">
            <a:spAutoFit/>
          </a:bodyPr>
          <a:p>
            <a:pPr lvl="0"/>
            <a:r>
              <a:rPr lang="en-US" altLang="x-none" i="1" dirty="0">
                <a:solidFill>
                  <a:schemeClr val="accent6"/>
                </a:solidFill>
                <a:latin typeface="Arial" panose="020B0604020202020204" pitchFamily="34" charset="0"/>
                <a:ea typeface="宋体" panose="02010600030101010101" pitchFamily="2" charset="-122"/>
              </a:rPr>
              <a:t>media</a:t>
            </a:r>
            <a:endParaRPr lang="en-US" altLang="x-none" i="1" dirty="0">
              <a:solidFill>
                <a:schemeClr val="accent6"/>
              </a:solidFill>
              <a:latin typeface="Arial" panose="020B0604020202020204" pitchFamily="34" charset="0"/>
              <a:ea typeface="宋体" panose="02010600030101010101" pitchFamily="2" charset="-122"/>
            </a:endParaRPr>
          </a:p>
          <a:p>
            <a:pPr lvl="0"/>
            <a:r>
              <a:rPr lang="en-US" altLang="x-none" i="1" dirty="0">
                <a:solidFill>
                  <a:schemeClr val="accent6"/>
                </a:solidFill>
                <a:latin typeface="Arial" panose="020B0604020202020204" pitchFamily="34" charset="0"/>
                <a:ea typeface="宋体" panose="02010600030101010101" pitchFamily="2" charset="-122"/>
              </a:rPr>
              <a:t>failure</a:t>
            </a:r>
            <a:endParaRPr lang="en-US" altLang="x-none" i="1" dirty="0">
              <a:solidFill>
                <a:schemeClr val="accent6"/>
              </a:solidFill>
              <a:latin typeface="Arial" panose="020B0604020202020204" pitchFamily="34" charset="0"/>
              <a:ea typeface="宋体" panose="02010600030101010101" pitchFamily="2" charset="-122"/>
            </a:endParaRPr>
          </a:p>
        </p:txBody>
      </p:sp>
      <p:sp>
        <p:nvSpPr>
          <p:cNvPr id="67603" name="Line 18"/>
          <p:cNvSpPr/>
          <p:nvPr/>
        </p:nvSpPr>
        <p:spPr>
          <a:xfrm>
            <a:off x="8458200" y="1779905"/>
            <a:ext cx="0" cy="304800"/>
          </a:xfrm>
          <a:prstGeom prst="line">
            <a:avLst/>
          </a:prstGeom>
          <a:ln w="9525" cap="flat" cmpd="sng">
            <a:solidFill>
              <a:schemeClr val="tx1"/>
            </a:solidFill>
            <a:prstDash val="solid"/>
            <a:headEnd type="none" w="med" len="med"/>
            <a:tailEnd type="triangle" w="med" len="med"/>
          </a:ln>
        </p:spPr>
      </p:sp>
      <p:grpSp>
        <p:nvGrpSpPr>
          <p:cNvPr id="8" name="组合 7"/>
          <p:cNvGrpSpPr/>
          <p:nvPr/>
        </p:nvGrpSpPr>
        <p:grpSpPr>
          <a:xfrm>
            <a:off x="303530" y="937895"/>
            <a:ext cx="5363210" cy="1146810"/>
            <a:chOff x="478" y="6356"/>
            <a:chExt cx="8446" cy="1806"/>
          </a:xfrm>
        </p:grpSpPr>
        <p:sp>
          <p:nvSpPr>
            <p:cNvPr id="67604" name="Text Box 19"/>
            <p:cNvSpPr txBox="1"/>
            <p:nvPr/>
          </p:nvSpPr>
          <p:spPr>
            <a:xfrm>
              <a:off x="478" y="6356"/>
              <a:ext cx="8446" cy="1296"/>
            </a:xfrm>
            <a:prstGeom prst="rect">
              <a:avLst/>
            </a:prstGeom>
            <a:noFill/>
            <a:ln w="9525">
              <a:noFill/>
            </a:ln>
          </p:spPr>
          <p:txBody>
            <a:bodyPr wrap="square">
              <a:spAutoFit/>
            </a:bodyPr>
            <a:p>
              <a:pPr lvl="0"/>
              <a:r>
                <a:rPr lang="en-US" altLang="x-none" i="1" dirty="0">
                  <a:solidFill>
                    <a:schemeClr val="accent6"/>
                  </a:solidFill>
                  <a:latin typeface="Arial" panose="020B0604020202020204" pitchFamily="34" charset="0"/>
                  <a:ea typeface="宋体" panose="02010600030101010101" pitchFamily="2" charset="-122"/>
                </a:rPr>
                <a:t>all dirty pages in cache at time of CK1 have been written to database</a:t>
              </a:r>
              <a:endParaRPr lang="en-US" altLang="x-none" i="1" dirty="0">
                <a:solidFill>
                  <a:schemeClr val="accent6"/>
                </a:solidFill>
                <a:latin typeface="Arial" panose="020B0604020202020204" pitchFamily="34" charset="0"/>
                <a:ea typeface="宋体" panose="02010600030101010101" pitchFamily="2" charset="-122"/>
              </a:endParaRPr>
            </a:p>
          </p:txBody>
        </p:sp>
        <p:sp>
          <p:nvSpPr>
            <p:cNvPr id="67605" name="Line 20"/>
            <p:cNvSpPr/>
            <p:nvPr/>
          </p:nvSpPr>
          <p:spPr>
            <a:xfrm>
              <a:off x="5760" y="7562"/>
              <a:ext cx="0" cy="600"/>
            </a:xfrm>
            <a:prstGeom prst="line">
              <a:avLst/>
            </a:prstGeom>
            <a:ln w="9525" cap="flat" cmpd="sng">
              <a:solidFill>
                <a:schemeClr val="tx1"/>
              </a:solidFill>
              <a:prstDash val="solid"/>
              <a:headEnd type="none" w="med" len="med"/>
              <a:tailEnd type="triangle" w="med" len="med"/>
            </a:ln>
          </p:spPr>
        </p:sp>
      </p:grpSp>
      <p:grpSp>
        <p:nvGrpSpPr>
          <p:cNvPr id="7" name="组合 6"/>
          <p:cNvGrpSpPr/>
          <p:nvPr/>
        </p:nvGrpSpPr>
        <p:grpSpPr>
          <a:xfrm>
            <a:off x="2072005" y="2997835"/>
            <a:ext cx="5535930" cy="542290"/>
            <a:chOff x="3263" y="9600"/>
            <a:chExt cx="8718" cy="854"/>
          </a:xfrm>
        </p:grpSpPr>
        <p:sp>
          <p:nvSpPr>
            <p:cNvPr id="3" name="文本框 2"/>
            <p:cNvSpPr txBox="1"/>
            <p:nvPr/>
          </p:nvSpPr>
          <p:spPr>
            <a:xfrm>
              <a:off x="3263" y="9734"/>
              <a:ext cx="2567" cy="720"/>
            </a:xfrm>
            <a:prstGeom prst="rect">
              <a:avLst/>
            </a:prstGeom>
            <a:noFill/>
          </p:spPr>
          <p:txBody>
            <a:bodyPr wrap="none" rtlCol="0">
              <a:spAutoFit/>
            </a:bodyPr>
            <a:p>
              <a:r>
                <a:rPr lang="en-US" altLang="zh-CN">
                  <a:solidFill>
                    <a:schemeClr val="accent6"/>
                  </a:solidFill>
                </a:rPr>
                <a:t>begin dump</a:t>
              </a:r>
              <a:endParaRPr lang="en-US" altLang="zh-CN">
                <a:solidFill>
                  <a:schemeClr val="accent6"/>
                </a:solidFill>
              </a:endParaRPr>
            </a:p>
          </p:txBody>
        </p:sp>
        <p:sp>
          <p:nvSpPr>
            <p:cNvPr id="4" name="文本框 3"/>
            <p:cNvSpPr txBox="1"/>
            <p:nvPr/>
          </p:nvSpPr>
          <p:spPr>
            <a:xfrm>
              <a:off x="9787" y="9734"/>
              <a:ext cx="2194" cy="720"/>
            </a:xfrm>
            <a:prstGeom prst="rect">
              <a:avLst/>
            </a:prstGeom>
            <a:noFill/>
          </p:spPr>
          <p:txBody>
            <a:bodyPr wrap="none" rtlCol="0">
              <a:spAutoFit/>
            </a:bodyPr>
            <a:p>
              <a:r>
                <a:rPr lang="en-US" altLang="zh-CN">
                  <a:solidFill>
                    <a:schemeClr val="accent6"/>
                  </a:solidFill>
                </a:rPr>
                <a:t>end dump</a:t>
              </a:r>
              <a:endParaRPr lang="en-US" altLang="zh-CN">
                <a:solidFill>
                  <a:schemeClr val="accent6"/>
                </a:solidFill>
              </a:endParaRPr>
            </a:p>
          </p:txBody>
        </p:sp>
        <p:cxnSp>
          <p:nvCxnSpPr>
            <p:cNvPr id="5" name="直接箭头连接符 4"/>
            <p:cNvCxnSpPr>
              <a:stCxn id="3" idx="3"/>
            </p:cNvCxnSpPr>
            <p:nvPr/>
          </p:nvCxnSpPr>
          <p:spPr>
            <a:xfrm flipV="1">
              <a:off x="5830" y="9720"/>
              <a:ext cx="650" cy="374"/>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4" idx="1"/>
            </p:cNvCxnSpPr>
            <p:nvPr/>
          </p:nvCxnSpPr>
          <p:spPr>
            <a:xfrm flipH="1" flipV="1">
              <a:off x="9240" y="9600"/>
              <a:ext cx="547" cy="494"/>
            </a:xfrm>
            <a:prstGeom prst="straightConnector1">
              <a:avLst/>
            </a:prstGeom>
            <a:ln>
              <a:solidFill>
                <a:srgbClr val="000099"/>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7588">
                                            <p:bg/>
                                          </p:spTgt>
                                        </p:tgtEl>
                                        <p:attrNameLst>
                                          <p:attrName>style.visibility</p:attrName>
                                        </p:attrNameLst>
                                      </p:cBhvr>
                                      <p:to>
                                        <p:strVal val="visible"/>
                                      </p:to>
                                    </p:set>
                                    <p:anim calcmode="lin" valueType="num">
                                      <p:cBhvr additive="base">
                                        <p:cTn id="17" dur="500" fill="hold"/>
                                        <p:tgtEl>
                                          <p:spTgt spid="67588">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67588">
                                            <p:bg/>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7588">
                                            <p:txEl>
                                              <p:pRg st="0" end="0"/>
                                            </p:txEl>
                                          </p:spTgt>
                                        </p:tgtEl>
                                        <p:attrNameLst>
                                          <p:attrName>style.visibility</p:attrName>
                                        </p:attrNameLst>
                                      </p:cBhvr>
                                      <p:to>
                                        <p:strVal val="visible"/>
                                      </p:to>
                                    </p:set>
                                    <p:anim calcmode="lin" valueType="num">
                                      <p:cBhvr additive="base">
                                        <p:cTn id="21" dur="500" fill="hold"/>
                                        <p:tgtEl>
                                          <p:spTgt spid="67588">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7588">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7588">
                                            <p:txEl>
                                              <p:pRg st="1" end="1"/>
                                            </p:txEl>
                                          </p:spTgt>
                                        </p:tgtEl>
                                        <p:attrNameLst>
                                          <p:attrName>style.visibility</p:attrName>
                                        </p:attrNameLst>
                                      </p:cBhvr>
                                      <p:to>
                                        <p:strVal val="visible"/>
                                      </p:to>
                                    </p:set>
                                    <p:anim calcmode="lin" valueType="num">
                                      <p:cBhvr additive="base">
                                        <p:cTn id="25" dur="500" fill="hold"/>
                                        <p:tgtEl>
                                          <p:spTgt spid="67588">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8">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7588">
                                            <p:txEl>
                                              <p:pRg st="2" end="2"/>
                                            </p:txEl>
                                          </p:spTgt>
                                        </p:tgtEl>
                                        <p:attrNameLst>
                                          <p:attrName>style.visibility</p:attrName>
                                        </p:attrNameLst>
                                      </p:cBhvr>
                                      <p:to>
                                        <p:strVal val="visible"/>
                                      </p:to>
                                    </p:set>
                                    <p:anim calcmode="lin" valueType="num">
                                      <p:cBhvr additive="base">
                                        <p:cTn id="29" dur="500" fill="hold"/>
                                        <p:tgtEl>
                                          <p:spTgt spid="67588">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7588">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7588">
                                            <p:txEl>
                                              <p:pRg st="3" end="3"/>
                                            </p:txEl>
                                          </p:spTgt>
                                        </p:tgtEl>
                                        <p:attrNameLst>
                                          <p:attrName>style.visibility</p:attrName>
                                        </p:attrNameLst>
                                      </p:cBhvr>
                                      <p:to>
                                        <p:strVal val="visible"/>
                                      </p:to>
                                    </p:set>
                                    <p:anim calcmode="lin" valueType="num">
                                      <p:cBhvr additive="base">
                                        <p:cTn id="33" dur="500" fill="hold"/>
                                        <p:tgtEl>
                                          <p:spTgt spid="67588">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758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nvSpPr>
        <p:spPr>
          <a:xfrm>
            <a:off x="8011160" y="6479540"/>
            <a:ext cx="921385" cy="266065"/>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0243" name="Rectangle 2"/>
          <p:cNvSpPr>
            <a:spLocks noGrp="1"/>
          </p:cNvSpPr>
          <p:nvPr>
            <p:ph type="title"/>
          </p:nvPr>
        </p:nvSpPr>
        <p:spPr>
          <a:xfrm>
            <a:off x="233363" y="228600"/>
            <a:ext cx="8301037" cy="533400"/>
          </a:xfrm>
        </p:spPr>
        <p:txBody>
          <a:bodyPr vert="horz" wrap="square" anchor="ct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0244" name="Rectangle 3"/>
          <p:cNvSpPr>
            <a:spLocks noGrp="1"/>
          </p:cNvSpPr>
          <p:nvPr>
            <p:ph type="body"/>
          </p:nvPr>
        </p:nvSpPr>
        <p:spPr>
          <a:xfrm>
            <a:off x="228600" y="1066800"/>
            <a:ext cx="8915400" cy="865505"/>
          </a:xfrm>
        </p:spPr>
        <p:txBody>
          <a:bodyPr vert="horz" wrap="square" anchor="t">
            <a:spAutoFit/>
          </a:bodyPr>
          <a:p>
            <a:pPr lvl="0"/>
            <a:r>
              <a:rPr lang="en-US" altLang="x-none" sz="2600" b="1" dirty="0">
                <a:solidFill>
                  <a:srgbClr val="006600"/>
                </a:solidFill>
                <a:latin typeface="Arial" panose="020B0604020202020204" pitchFamily="34" charset="0"/>
                <a:ea typeface="宋体" panose="02010600030101010101" pitchFamily="2" charset="-122"/>
              </a:rPr>
              <a:t>Sequence of records (sequential file):</a:t>
            </a:r>
            <a:endParaRPr lang="en-US" altLang="x-none" sz="2600" b="1" dirty="0">
              <a:solidFill>
                <a:srgbClr val="006600"/>
              </a:solidFill>
              <a:latin typeface="Arial" panose="020B0604020202020204" pitchFamily="34" charset="0"/>
              <a:ea typeface="宋体" panose="02010600030101010101" pitchFamily="2" charset="-122"/>
            </a:endParaRPr>
          </a:p>
          <a:p>
            <a:pPr lvl="1">
              <a:lnSpc>
                <a:spcPct val="100000"/>
              </a:lnSpc>
              <a:spcBef>
                <a:spcPts val="40"/>
              </a:spcBef>
              <a:spcAft>
                <a:spcPts val="0"/>
              </a:spcAft>
            </a:pPr>
            <a:r>
              <a:rPr lang="en-US" altLang="x-none" sz="2400" b="1" dirty="0">
                <a:latin typeface="Arial" panose="020B0604020202020204" pitchFamily="34" charset="0"/>
                <a:ea typeface="宋体" panose="02010600030101010101" pitchFamily="2" charset="-122"/>
              </a:rPr>
              <a:t>Modified by </a:t>
            </a:r>
            <a:r>
              <a:rPr lang="en-US" altLang="x-none" sz="2400" b="1" dirty="0">
                <a:solidFill>
                  <a:srgbClr val="000099"/>
                </a:solidFill>
                <a:latin typeface="Arial" panose="020B0604020202020204" pitchFamily="34" charset="0"/>
                <a:ea typeface="宋体" panose="02010600030101010101" pitchFamily="2" charset="-122"/>
              </a:rPr>
              <a:t>appending (no updating)</a:t>
            </a:r>
            <a:endParaRPr lang="en-US" altLang="x-none" sz="2400" b="1" dirty="0">
              <a:latin typeface="Arial" panose="020B0604020202020204" pitchFamily="34" charset="0"/>
              <a:ea typeface="宋体" panose="02010600030101010101" pitchFamily="2" charset="-122"/>
            </a:endParaRPr>
          </a:p>
        </p:txBody>
      </p:sp>
      <p:sp>
        <p:nvSpPr>
          <p:cNvPr id="2" name="Rectangle 3"/>
          <p:cNvSpPr>
            <a:spLocks noGrp="1"/>
          </p:cNvSpPr>
          <p:nvPr/>
        </p:nvSpPr>
        <p:spPr>
          <a:xfrm>
            <a:off x="228600" y="2106930"/>
            <a:ext cx="8915400" cy="122999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Contains information from which:</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ts val="0"/>
              </a:spcBef>
            </a:pPr>
            <a:r>
              <a:rPr lang="en-US" altLang="x-none" sz="2400" b="1" dirty="0">
                <a:latin typeface="Arial" panose="020B0604020202020204" pitchFamily="34" charset="0"/>
                <a:ea typeface="宋体" panose="02010600030101010101" pitchFamily="2" charset="-122"/>
              </a:rPr>
              <a:t>database can be </a:t>
            </a:r>
            <a:r>
              <a:rPr lang="en-US" altLang="x-none" sz="2400" b="1" dirty="0">
                <a:solidFill>
                  <a:srgbClr val="000099"/>
                </a:solidFill>
                <a:latin typeface="Arial" panose="020B0604020202020204" pitchFamily="34" charset="0"/>
                <a:ea typeface="宋体" panose="02010600030101010101" pitchFamily="2" charset="-122"/>
              </a:rPr>
              <a:t>reconstructed</a:t>
            </a:r>
            <a:endParaRPr lang="en-US" altLang="x-none" sz="2400" b="1" dirty="0">
              <a:solidFill>
                <a:srgbClr val="000099"/>
              </a:solidFill>
              <a:latin typeface="Arial" panose="020B0604020202020204" pitchFamily="34" charset="0"/>
              <a:ea typeface="宋体" panose="02010600030101010101" pitchFamily="2" charset="-122"/>
            </a:endParaRPr>
          </a:p>
          <a:p>
            <a:pPr lvl="1">
              <a:spcBef>
                <a:spcPts val="0"/>
              </a:spcBef>
            </a:pPr>
            <a:r>
              <a:rPr lang="en-US" altLang="x-none" sz="2400" b="1" dirty="0">
                <a:solidFill>
                  <a:srgbClr val="000099"/>
                </a:solidFill>
                <a:latin typeface="Arial" panose="020B0604020202020204" pitchFamily="34" charset="0"/>
                <a:ea typeface="宋体" panose="02010600030101010101" pitchFamily="2" charset="-122"/>
              </a:rPr>
              <a:t>read </a:t>
            </a:r>
            <a:r>
              <a:rPr lang="en-US" altLang="x-none" sz="2400" b="1" dirty="0">
                <a:latin typeface="Arial" panose="020B0604020202020204" pitchFamily="34" charset="0"/>
                <a:ea typeface="宋体" panose="02010600030101010101" pitchFamily="2" charset="-122"/>
              </a:rPr>
              <a:t>by </a:t>
            </a:r>
            <a:r>
              <a:rPr lang="en-US" altLang="x-none" sz="2400" b="1" dirty="0">
                <a:solidFill>
                  <a:srgbClr val="000099"/>
                </a:solidFill>
                <a:latin typeface="Arial" panose="020B0604020202020204" pitchFamily="34" charset="0"/>
                <a:ea typeface="宋体" panose="02010600030101010101" pitchFamily="2" charset="-122"/>
              </a:rPr>
              <a:t>routines</a:t>
            </a:r>
            <a:r>
              <a:rPr lang="en-US" altLang="x-none" sz="2400" b="1" dirty="0">
                <a:latin typeface="Arial" panose="020B0604020202020204" pitchFamily="34" charset="0"/>
                <a:ea typeface="宋体" panose="02010600030101010101" pitchFamily="2" charset="-122"/>
              </a:rPr>
              <a:t> that handle abort and crash recovery</a:t>
            </a:r>
            <a:endParaRPr lang="en-US" altLang="x-none" sz="2400" b="1" dirty="0">
              <a:latin typeface="Arial" panose="020B0604020202020204" pitchFamily="34" charset="0"/>
              <a:ea typeface="宋体" panose="02010600030101010101" pitchFamily="2" charset="-122"/>
            </a:endParaRPr>
          </a:p>
        </p:txBody>
      </p:sp>
      <p:sp>
        <p:nvSpPr>
          <p:cNvPr id="3" name="Rectangle 3"/>
          <p:cNvSpPr>
            <a:spLocks noGrp="1"/>
          </p:cNvSpPr>
          <p:nvPr/>
        </p:nvSpPr>
        <p:spPr>
          <a:xfrm>
            <a:off x="233680" y="3545840"/>
            <a:ext cx="8915400" cy="122999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Log and database stored on:</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spcBef>
                <a:spcPts val="0"/>
              </a:spcBef>
            </a:pPr>
            <a:r>
              <a:rPr lang="en-US" altLang="x-none" sz="2400" b="1" dirty="0">
                <a:solidFill>
                  <a:srgbClr val="000099"/>
                </a:solidFill>
                <a:latin typeface="Arial" panose="020B0604020202020204" pitchFamily="34" charset="0"/>
                <a:ea typeface="宋体" panose="02010600030101010101" pitchFamily="2" charset="-122"/>
              </a:rPr>
              <a:t>different</a:t>
            </a:r>
            <a:r>
              <a:rPr lang="en-US" altLang="x-none" sz="2400" b="1" dirty="0">
                <a:latin typeface="Arial" panose="020B0604020202020204" pitchFamily="34" charset="0"/>
                <a:ea typeface="宋体" panose="02010600030101010101" pitchFamily="2" charset="-122"/>
              </a:rPr>
              <a:t> mass storage devices</a:t>
            </a:r>
            <a:endParaRPr lang="en-US" altLang="x-none" sz="2400" b="1" dirty="0">
              <a:latin typeface="Arial" panose="020B0604020202020204" pitchFamily="34" charset="0"/>
              <a:ea typeface="宋体" panose="02010600030101010101" pitchFamily="2" charset="-122"/>
            </a:endParaRPr>
          </a:p>
          <a:p>
            <a:pPr lvl="1">
              <a:spcBef>
                <a:spcPts val="0"/>
              </a:spcBef>
            </a:pPr>
            <a:r>
              <a:rPr lang="en-US" altLang="x-none" sz="2400" b="1" dirty="0">
                <a:solidFill>
                  <a:srgbClr val="000099"/>
                </a:solidFill>
                <a:latin typeface="Arial" panose="020B0604020202020204" pitchFamily="34" charset="0"/>
                <a:ea typeface="宋体" panose="02010600030101010101" pitchFamily="2" charset="-122"/>
              </a:rPr>
              <a:t>often replicated</a:t>
            </a:r>
            <a:r>
              <a:rPr lang="en-US" altLang="x-none" sz="2400" b="1" dirty="0">
                <a:latin typeface="Arial" panose="020B0604020202020204" pitchFamily="34" charset="0"/>
                <a:ea typeface="宋体" panose="02010600030101010101" pitchFamily="2" charset="-122"/>
              </a:rPr>
              <a:t> to survive media failure</a:t>
            </a:r>
            <a:endParaRPr lang="en-US" altLang="x-none" sz="2400" b="1" dirty="0">
              <a:latin typeface="Arial" panose="020B0604020202020204" pitchFamily="34" charset="0"/>
              <a:ea typeface="宋体" panose="02010600030101010101" pitchFamily="2" charset="-122"/>
            </a:endParaRPr>
          </a:p>
        </p:txBody>
      </p:sp>
      <p:sp>
        <p:nvSpPr>
          <p:cNvPr id="4" name="Rectangle 3"/>
          <p:cNvSpPr>
            <a:spLocks noGrp="1"/>
          </p:cNvSpPr>
          <p:nvPr/>
        </p:nvSpPr>
        <p:spPr>
          <a:xfrm>
            <a:off x="233680" y="4944110"/>
            <a:ext cx="8915400" cy="86042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spcBef>
                <a:spcPct val="50000"/>
              </a:spcBef>
            </a:pPr>
            <a:r>
              <a:rPr lang="en-US" altLang="x-none" sz="2600" b="1" dirty="0">
                <a:solidFill>
                  <a:srgbClr val="006600"/>
                </a:solidFill>
                <a:latin typeface="Arial" panose="020B0604020202020204" pitchFamily="34" charset="0"/>
                <a:ea typeface="宋体" panose="02010600030101010101" pitchFamily="2" charset="-122"/>
              </a:rPr>
              <a:t>Contains valuable historical data not in database:</a:t>
            </a:r>
            <a:endParaRPr lang="en-US" altLang="x-none" sz="2600" b="1" dirty="0">
              <a:solidFill>
                <a:srgbClr val="006600"/>
              </a:solidFill>
              <a:latin typeface="Arial" panose="020B0604020202020204" pitchFamily="34" charset="0"/>
              <a:ea typeface="宋体" panose="02010600030101010101" pitchFamily="2" charset="-122"/>
            </a:endParaRPr>
          </a:p>
          <a:p>
            <a:pPr lvl="1">
              <a:spcBef>
                <a:spcPts val="0"/>
              </a:spcBef>
            </a:pPr>
            <a:r>
              <a:rPr lang="en-US" altLang="x-none" sz="2400" b="1" dirty="0">
                <a:latin typeface="Arial" panose="020B0604020202020204" pitchFamily="34" charset="0"/>
                <a:ea typeface="宋体" panose="02010600030101010101" pitchFamily="2" charset="-122"/>
              </a:rPr>
              <a:t> </a:t>
            </a:r>
            <a:r>
              <a:rPr lang="en-US" altLang="x-none" sz="2400" b="1" dirty="0">
                <a:solidFill>
                  <a:srgbClr val="000099"/>
                </a:solidFill>
                <a:latin typeface="Arial" panose="020B0604020202020204" pitchFamily="34" charset="0"/>
                <a:ea typeface="宋体" panose="02010600030101010101" pitchFamily="2" charset="-122"/>
              </a:rPr>
              <a:t>how did</a:t>
            </a:r>
            <a:r>
              <a:rPr lang="en-US" altLang="x-none" sz="2400" b="1" dirty="0">
                <a:latin typeface="Arial" panose="020B0604020202020204" pitchFamily="34" charset="0"/>
                <a:ea typeface="宋体" panose="02010600030101010101" pitchFamily="2" charset="-122"/>
              </a:rPr>
              <a:t> database reach current state?</a:t>
            </a:r>
            <a:endParaRPr lang="en-US" altLang="x-none" sz="2400" b="1"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nvSpPr>
        <p:spPr>
          <a:xfrm>
            <a:off x="8086725" y="6443980"/>
            <a:ext cx="854075" cy="320040"/>
          </a:xfrm>
          <a:prstGeom prst="rect">
            <a:avLst/>
          </a:prstGeom>
          <a:noFill/>
          <a:ln w="9525">
            <a:noFill/>
          </a:ln>
        </p:spPr>
        <p:txBody>
          <a:bodyPr/>
          <a:p>
            <a:pPr lvl="0" algn="r"/>
            <a:fld id="{9A0DB2DC-4C9A-4742-B13C-FB6460FD3503}" type="slidenum">
              <a:rPr lang="zh-CN" altLang="en-US" sz="1400" dirty="0">
                <a:latin typeface="Times New Roman" panose="02020603050405020304" pitchFamily="2" charset="0"/>
                <a:ea typeface="宋体" panose="02010600030101010101" pitchFamily="2" charset="-122"/>
              </a:rPr>
            </a:fld>
            <a:endParaRPr lang="zh-CN" altLang="en-US" sz="1400" dirty="0">
              <a:latin typeface="Times New Roman" panose="02020603050405020304" pitchFamily="2" charset="0"/>
              <a:ea typeface="宋体" panose="02010600030101010101" pitchFamily="2" charset="-122"/>
            </a:endParaRPr>
          </a:p>
        </p:txBody>
      </p:sp>
      <p:sp>
        <p:nvSpPr>
          <p:cNvPr id="11267" name="Rectangle 2"/>
          <p:cNvSpPr>
            <a:spLocks noGrp="1"/>
          </p:cNvSpPr>
          <p:nvPr>
            <p:ph type="title"/>
          </p:nvPr>
        </p:nvSpPr>
        <p:spPr>
          <a:xfrm>
            <a:off x="685800" y="99060"/>
            <a:ext cx="7988300" cy="645160"/>
          </a:xfrm>
        </p:spPr>
        <p:txBody>
          <a:bodyPr vert="horz" wrap="square" anchor="ctr">
            <a:noAutofit/>
          </a:bodyPr>
          <a:p>
            <a:pPr lvl="0"/>
            <a:r>
              <a:rPr lang="en-US" altLang="zh-CN" sz="3600" b="1">
                <a:solidFill>
                  <a:srgbClr val="CC0000"/>
                </a:solidFill>
                <a:latin typeface="Arial" panose="020B0604020202020204" pitchFamily="34" charset="0"/>
                <a:ea typeface="宋体" panose="02010600030101010101" pitchFamily="2" charset="-122"/>
              </a:rPr>
              <a:t>Log</a:t>
            </a:r>
            <a:endParaRPr lang="en-US" altLang="zh-CN" sz="3600" b="1">
              <a:solidFill>
                <a:srgbClr val="CC0000"/>
              </a:solidFill>
              <a:latin typeface="Arial" panose="020B0604020202020204" pitchFamily="34" charset="0"/>
              <a:ea typeface="宋体" panose="02010600030101010101" pitchFamily="2" charset="-122"/>
            </a:endParaRPr>
          </a:p>
        </p:txBody>
      </p:sp>
      <p:sp>
        <p:nvSpPr>
          <p:cNvPr id="11268" name="Rectangle 3"/>
          <p:cNvSpPr>
            <a:spLocks noGrp="1"/>
          </p:cNvSpPr>
          <p:nvPr>
            <p:ph type="body"/>
          </p:nvPr>
        </p:nvSpPr>
        <p:spPr>
          <a:xfrm>
            <a:off x="342900" y="1059180"/>
            <a:ext cx="8458200" cy="937260"/>
          </a:xfrm>
        </p:spPr>
        <p:txBody>
          <a:bodyPr vert="horz" wrap="square" anchor="t">
            <a:spAutoFit/>
          </a:bodyPr>
          <a:p>
            <a:pPr lvl="0">
              <a:lnSpc>
                <a:spcPct val="100000"/>
              </a:lnSpc>
              <a:buSzPct val="80000"/>
              <a:buFont typeface="Wingdings" panose="05000000000000000000" charset="0"/>
              <a:buChar char="q"/>
            </a:pPr>
            <a:r>
              <a:rPr lang="en-US" altLang="x-none" sz="2600" b="1" dirty="0">
                <a:solidFill>
                  <a:srgbClr val="006600"/>
                </a:solidFill>
                <a:latin typeface="Arial" panose="020B0604020202020204" pitchFamily="34" charset="0"/>
                <a:ea typeface="宋体" panose="02010600030101010101" pitchFamily="2" charset="-122"/>
              </a:rPr>
              <a:t>Each modification of the database:</a:t>
            </a:r>
            <a:r>
              <a:rPr lang="en-US" altLang="x-none" sz="2600" b="1" dirty="0">
                <a:latin typeface="Arial" panose="020B0604020202020204" pitchFamily="34" charset="0"/>
                <a:ea typeface="宋体" panose="02010600030101010101" pitchFamily="2" charset="-122"/>
              </a:rPr>
              <a:t> </a:t>
            </a:r>
            <a:endParaRPr lang="en-US" altLang="x-none" sz="2600" b="1" dirty="0">
              <a:latin typeface="Arial" panose="020B0604020202020204" pitchFamily="34" charset="0"/>
              <a:ea typeface="宋体" panose="02010600030101010101" pitchFamily="2" charset="-122"/>
            </a:endParaRPr>
          </a:p>
          <a:p>
            <a:pPr lvl="1">
              <a:lnSpc>
                <a:spcPct val="100000"/>
              </a:lnSpc>
              <a:spcBef>
                <a:spcPts val="600"/>
              </a:spcBef>
            </a:pPr>
            <a:r>
              <a:rPr lang="en-US" altLang="x-none" sz="2400" b="1" dirty="0">
                <a:latin typeface="Arial" panose="020B0604020202020204" pitchFamily="34" charset="0"/>
                <a:ea typeface="宋体" panose="02010600030101010101" pitchFamily="2" charset="-122"/>
              </a:rPr>
              <a:t>causes an </a:t>
            </a:r>
            <a:r>
              <a:rPr lang="en-US" altLang="x-none" sz="2400" b="1" dirty="0">
                <a:solidFill>
                  <a:srgbClr val="FF0000"/>
                </a:solidFill>
                <a:latin typeface="Arial" panose="020B0604020202020204" pitchFamily="34" charset="0"/>
                <a:ea typeface="宋体" panose="02010600030101010101" pitchFamily="2" charset="-122"/>
              </a:rPr>
              <a:t>&lt;update record&gt;</a:t>
            </a:r>
            <a:r>
              <a:rPr lang="en-US" altLang="x-none" sz="2400" b="1" dirty="0">
                <a:latin typeface="Arial" panose="020B0604020202020204" pitchFamily="34" charset="0"/>
                <a:ea typeface="宋体" panose="02010600030101010101" pitchFamily="2" charset="-122"/>
              </a:rPr>
              <a:t> to be appended to log</a:t>
            </a:r>
            <a:endParaRPr lang="en-US" altLang="x-none" b="1" dirty="0">
              <a:solidFill>
                <a:schemeClr val="accent6"/>
              </a:solidFill>
              <a:latin typeface="Arial" panose="020B0604020202020204" pitchFamily="34" charset="0"/>
              <a:ea typeface="宋体" panose="02010600030101010101" pitchFamily="2" charset="-122"/>
              <a:sym typeface="+mn-ea"/>
            </a:endParaRPr>
          </a:p>
        </p:txBody>
      </p:sp>
      <p:sp>
        <p:nvSpPr>
          <p:cNvPr id="2" name="Rectangle 3"/>
          <p:cNvSpPr>
            <a:spLocks noGrp="1"/>
          </p:cNvSpPr>
          <p:nvPr/>
        </p:nvSpPr>
        <p:spPr>
          <a:xfrm>
            <a:off x="342900" y="4489450"/>
            <a:ext cx="8458200" cy="1645285"/>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2">
              <a:lnSpc>
                <a:spcPct val="100000"/>
              </a:lnSpc>
              <a:spcBef>
                <a:spcPts val="600"/>
              </a:spcBef>
            </a:pPr>
            <a:r>
              <a:rPr lang="en-US" altLang="x-none" b="1" dirty="0">
                <a:solidFill>
                  <a:srgbClr val="FF0000"/>
                </a:solidFill>
                <a:latin typeface="Arial" panose="020B0604020202020204" pitchFamily="34" charset="0"/>
                <a:ea typeface="宋体" panose="02010600030101010101" pitchFamily="2" charset="-122"/>
              </a:rPr>
              <a:t>Before Image</a:t>
            </a:r>
            <a:r>
              <a:rPr lang="en-US" altLang="x-none" b="1" dirty="0">
                <a:solidFill>
                  <a:schemeClr val="accent6"/>
                </a:solidFill>
                <a:latin typeface="Arial" panose="020B0604020202020204" pitchFamily="34" charset="0"/>
                <a:ea typeface="宋体" panose="02010600030101010101" pitchFamily="2" charset="-122"/>
              </a:rPr>
              <a:t> (undo record) – copy of data item    before update occurred</a:t>
            </a:r>
            <a:endParaRPr lang="en-US" altLang="x-none" b="1" dirty="0">
              <a:solidFill>
                <a:schemeClr val="accent6"/>
              </a:solidFill>
              <a:latin typeface="Arial" panose="020B0604020202020204" pitchFamily="34" charset="0"/>
              <a:ea typeface="宋体" panose="02010600030101010101" pitchFamily="2" charset="-122"/>
            </a:endParaRPr>
          </a:p>
          <a:p>
            <a:pPr lvl="2">
              <a:lnSpc>
                <a:spcPct val="100000"/>
              </a:lnSpc>
              <a:spcBef>
                <a:spcPts val="600"/>
              </a:spcBef>
            </a:pPr>
            <a:r>
              <a:rPr lang="en-US" altLang="x-none" b="1" dirty="0">
                <a:solidFill>
                  <a:srgbClr val="FF0000"/>
                </a:solidFill>
                <a:latin typeface="Arial" panose="020B0604020202020204" pitchFamily="34" charset="0"/>
                <a:ea typeface="宋体" panose="02010600030101010101" pitchFamily="2" charset="-122"/>
              </a:rPr>
              <a:t>After Image </a:t>
            </a:r>
            <a:r>
              <a:rPr lang="en-US" altLang="x-none" b="1" dirty="0">
                <a:solidFill>
                  <a:schemeClr val="accent6"/>
                </a:solidFill>
                <a:latin typeface="Arial" panose="020B0604020202020204" pitchFamily="34" charset="0"/>
                <a:ea typeface="宋体" panose="02010600030101010101" pitchFamily="2" charset="-122"/>
              </a:rPr>
              <a:t>(redo record) - </a:t>
            </a:r>
            <a:r>
              <a:rPr lang="en-US" altLang="x-none" b="1" dirty="0">
                <a:solidFill>
                  <a:schemeClr val="accent6"/>
                </a:solidFill>
                <a:latin typeface="Arial" panose="020B0604020202020204" pitchFamily="34" charset="0"/>
                <a:ea typeface="宋体" panose="02010600030101010101" pitchFamily="2" charset="-122"/>
                <a:sym typeface="+mn-ea"/>
              </a:rPr>
              <a:t>copy of data item    after update occurred</a:t>
            </a:r>
            <a:endParaRPr lang="en-US" altLang="x-none" b="1" dirty="0">
              <a:solidFill>
                <a:schemeClr val="accent6"/>
              </a:solidFill>
              <a:latin typeface="Arial" panose="020B0604020202020204" pitchFamily="34" charset="0"/>
              <a:ea typeface="宋体" panose="02010600030101010101" pitchFamily="2" charset="-122"/>
              <a:sym typeface="+mn-ea"/>
            </a:endParaRPr>
          </a:p>
        </p:txBody>
      </p:sp>
      <p:sp>
        <p:nvSpPr>
          <p:cNvPr id="3" name="Rectangle 3"/>
          <p:cNvSpPr>
            <a:spLocks noGrp="1"/>
          </p:cNvSpPr>
          <p:nvPr/>
        </p:nvSpPr>
        <p:spPr>
          <a:xfrm>
            <a:off x="342900" y="2249805"/>
            <a:ext cx="8458200" cy="2061210"/>
          </a:xfrm>
          <a:prstGeom prst="rect">
            <a:avLst/>
          </a:prstGeom>
          <a:noFill/>
          <a:ln w="9525">
            <a:noFill/>
          </a:ln>
        </p:spPr>
        <p:txBody>
          <a:bodyPr vert="horz" wrap="square" anchor="t">
            <a:spAutoFit/>
          </a:bodyPr>
          <a:lstStyle>
            <a:lvl1pPr marL="342900" lvl="0" indent="-342900" algn="l" defTabSz="914400" eaLnBrk="0" fontAlgn="base" latinLnBrk="0" hangingPunct="0">
              <a:lnSpc>
                <a:spcPct val="100000"/>
              </a:lnSpc>
              <a:spcBef>
                <a:spcPct val="20000"/>
              </a:spcBef>
              <a:spcAft>
                <a:spcPct val="0"/>
              </a:spcAft>
              <a:buChar char="•"/>
              <a:defRPr sz="320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u="none" kern="1200" baseline="0">
                <a:solidFill>
                  <a:schemeClr val="tx1"/>
                </a:solidFill>
                <a:latin typeface="+mn-lt"/>
                <a:ea typeface="+mn-ea"/>
                <a:cs typeface="+mn-cs"/>
              </a:defRPr>
            </a:lvl9pPr>
          </a:lstStyle>
          <a:p>
            <a:pPr lvl="0">
              <a:lnSpc>
                <a:spcPct val="100000"/>
              </a:lnSpc>
              <a:spcBef>
                <a:spcPts val="0"/>
              </a:spcBef>
              <a:buSzPct val="80000"/>
              <a:buFont typeface="Wingdings" panose="05000000000000000000" charset="0"/>
              <a:buChar char="q"/>
            </a:pPr>
            <a:r>
              <a:rPr lang="en-US" altLang="x-none" sz="2600" b="1" dirty="0">
                <a:solidFill>
                  <a:schemeClr val="accent6"/>
                </a:solidFill>
                <a:latin typeface="Arial" panose="020B0604020202020204" pitchFamily="34" charset="0"/>
                <a:ea typeface="宋体" panose="02010600030101010101" pitchFamily="2" charset="-122"/>
              </a:rPr>
              <a:t>&lt;update record&gt;</a:t>
            </a:r>
            <a:r>
              <a:rPr lang="en-US" altLang="x-none" sz="2600" b="1" dirty="0">
                <a:solidFill>
                  <a:srgbClr val="006600"/>
                </a:solidFill>
                <a:latin typeface="Arial" panose="020B0604020202020204" pitchFamily="34" charset="0"/>
                <a:ea typeface="宋体" panose="02010600030101010101" pitchFamily="2" charset="-122"/>
              </a:rPr>
              <a:t> contains:</a:t>
            </a:r>
            <a:endParaRPr lang="en-US" altLang="x-none" sz="2600" b="1" dirty="0">
              <a:solidFill>
                <a:srgbClr val="006600"/>
              </a:solidFill>
              <a:latin typeface="Arial" panose="020B0604020202020204" pitchFamily="34" charset="0"/>
              <a:ea typeface="宋体" panose="02010600030101010101" pitchFamily="2" charset="-122"/>
            </a:endParaRPr>
          </a:p>
          <a:p>
            <a:pPr lvl="1">
              <a:lnSpc>
                <a:spcPct val="100000"/>
              </a:lnSpc>
              <a:spcBef>
                <a:spcPts val="1200"/>
              </a:spcBef>
              <a:spcAft>
                <a:spcPts val="0"/>
              </a:spcAft>
            </a:pPr>
            <a:r>
              <a:rPr lang="en-US" altLang="x-none" sz="2400" b="1" dirty="0">
                <a:solidFill>
                  <a:srgbClr val="FF0000"/>
                </a:solidFill>
                <a:latin typeface="Arial" panose="020B0604020202020204" pitchFamily="34" charset="0"/>
                <a:ea typeface="宋体" panose="02010600030101010101" pitchFamily="2" charset="-122"/>
              </a:rPr>
              <a:t>Identity of data item</a:t>
            </a:r>
            <a:r>
              <a:rPr lang="en-US" altLang="x-none" sz="2400" b="1" dirty="0">
                <a:latin typeface="Arial" panose="020B0604020202020204" pitchFamily="34" charset="0"/>
                <a:ea typeface="宋体" panose="02010600030101010101" pitchFamily="2" charset="-122"/>
              </a:rPr>
              <a:t> modified</a:t>
            </a:r>
            <a:endParaRPr lang="en-US" altLang="x-none" sz="2400" b="1" dirty="0">
              <a:latin typeface="Arial" panose="020B0604020202020204" pitchFamily="34" charset="0"/>
              <a:ea typeface="宋体" panose="02010600030101010101" pitchFamily="2" charset="-122"/>
            </a:endParaRPr>
          </a:p>
          <a:p>
            <a:pPr lvl="1">
              <a:lnSpc>
                <a:spcPct val="100000"/>
              </a:lnSpc>
              <a:spcBef>
                <a:spcPts val="1200"/>
              </a:spcBef>
              <a:spcAft>
                <a:spcPts val="0"/>
              </a:spcAft>
            </a:pPr>
            <a:r>
              <a:rPr lang="en-US" altLang="x-none" sz="2400" b="1" dirty="0">
                <a:solidFill>
                  <a:srgbClr val="FF0000"/>
                </a:solidFill>
                <a:latin typeface="Arial" panose="020B0604020202020204" pitchFamily="34" charset="0"/>
                <a:ea typeface="宋体" panose="02010600030101010101" pitchFamily="2" charset="-122"/>
              </a:rPr>
              <a:t>Identity of transaction</a:t>
            </a:r>
            <a:r>
              <a:rPr lang="en-US" altLang="x-none" sz="2400" b="1" dirty="0">
                <a:solidFill>
                  <a:srgbClr val="000099"/>
                </a:solidFill>
                <a:latin typeface="Arial" panose="020B0604020202020204" pitchFamily="34" charset="0"/>
                <a:ea typeface="宋体" panose="02010600030101010101" pitchFamily="2" charset="-122"/>
              </a:rPr>
              <a:t> (tid)</a:t>
            </a:r>
            <a:r>
              <a:rPr lang="en-US" altLang="x-none" sz="2400" b="1" dirty="0">
                <a:latin typeface="Arial" panose="020B0604020202020204" pitchFamily="34" charset="0"/>
                <a:ea typeface="宋体" panose="02010600030101010101" pitchFamily="2" charset="-122"/>
              </a:rPr>
              <a:t> that did the modification</a:t>
            </a:r>
            <a:endParaRPr lang="en-US" altLang="x-none" sz="2400" b="1" dirty="0">
              <a:latin typeface="Arial" panose="020B0604020202020204" pitchFamily="34" charset="0"/>
              <a:ea typeface="宋体" panose="02010600030101010101" pitchFamily="2" charset="-122"/>
            </a:endParaRPr>
          </a:p>
          <a:p>
            <a:pPr lvl="1">
              <a:lnSpc>
                <a:spcPct val="100000"/>
              </a:lnSpc>
              <a:spcBef>
                <a:spcPts val="1200"/>
              </a:spcBef>
              <a:spcAft>
                <a:spcPts val="0"/>
              </a:spcAft>
            </a:pPr>
            <a:r>
              <a:rPr lang="en-US" altLang="x-none" sz="2400" b="1" dirty="0">
                <a:solidFill>
                  <a:srgbClr val="FF0000"/>
                </a:solidFill>
                <a:latin typeface="Arial" panose="020B0604020202020204" pitchFamily="34" charset="0"/>
                <a:ea typeface="宋体" panose="02010600030101010101" pitchFamily="2" charset="-122"/>
              </a:rPr>
              <a:t>Before Image</a:t>
            </a:r>
            <a:r>
              <a:rPr lang="en-US" altLang="x-none" sz="2400" b="1" dirty="0">
                <a:solidFill>
                  <a:srgbClr val="000099"/>
                </a:solidFill>
                <a:latin typeface="Arial" panose="020B0604020202020204" pitchFamily="34" charset="0"/>
                <a:ea typeface="宋体" panose="02010600030101010101" pitchFamily="2" charset="-122"/>
              </a:rPr>
              <a:t>  or/and  </a:t>
            </a:r>
            <a:r>
              <a:rPr lang="en-US" altLang="x-none" sz="2400" b="1" dirty="0">
                <a:solidFill>
                  <a:srgbClr val="FF0000"/>
                </a:solidFill>
                <a:latin typeface="Arial" panose="020B0604020202020204" pitchFamily="34" charset="0"/>
                <a:ea typeface="宋体" panose="02010600030101010101" pitchFamily="2" charset="-122"/>
              </a:rPr>
              <a:t>After Image</a:t>
            </a:r>
            <a:endParaRPr lang="en-US" altLang="x-none" b="1" dirty="0">
              <a:solidFill>
                <a:schemeClr val="accent6"/>
              </a:solidFill>
              <a:latin typeface="Arial" panose="020B0604020202020204" pitchFamily="3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23063</Words>
  <Application>WPS 演示</Application>
  <PresentationFormat/>
  <Paragraphs>1335</Paragraphs>
  <Slides>77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90" baseType="lpstr">
      <vt:lpstr>Arial</vt:lpstr>
      <vt:lpstr>宋体</vt:lpstr>
      <vt:lpstr>Wingdings</vt:lpstr>
      <vt:lpstr>Times New Roman</vt:lpstr>
      <vt:lpstr>Arial Unicode MS</vt:lpstr>
      <vt:lpstr>Wingdings</vt:lpstr>
      <vt:lpstr>微软雅黑</vt:lpstr>
      <vt:lpstr>Arial Unicode MS</vt:lpstr>
      <vt:lpstr>Calibri</vt:lpstr>
      <vt:lpstr>Symbol</vt:lpstr>
      <vt:lpstr>华文仿宋</vt:lpstr>
      <vt:lpstr>Default Design</vt:lpstr>
      <vt:lpstr>Equation.KSEE3</vt:lpstr>
      <vt:lpstr>Implementing Atomicity and Durability</vt:lpstr>
      <vt:lpstr>PowerPoint 演示文稿</vt:lpstr>
      <vt:lpstr>1. System Malfunctions</vt:lpstr>
      <vt:lpstr>Failures: Crash</vt:lpstr>
      <vt:lpstr>Failures: Abort</vt:lpstr>
      <vt:lpstr>Failures: Media</vt:lpstr>
      <vt:lpstr>PowerPoint 演示文稿</vt:lpstr>
      <vt:lpstr>Log</vt:lpstr>
      <vt:lpstr>Log</vt:lpstr>
      <vt:lpstr>type of log record</vt:lpstr>
      <vt:lpstr>Log</vt:lpstr>
      <vt:lpstr>PowerPoint 演示文稿</vt:lpstr>
      <vt:lpstr>Transaction Abort Using Log</vt:lpstr>
      <vt:lpstr>Transaction Abort Using Log</vt:lpstr>
      <vt:lpstr>Transaction Abort Using Log</vt:lpstr>
      <vt:lpstr>Logging Savepoints</vt:lpstr>
      <vt:lpstr>Crash Recovery Using Log</vt:lpstr>
      <vt:lpstr>Crash Recovery Using Log</vt:lpstr>
      <vt:lpstr>Crash Recovery Using Log</vt:lpstr>
      <vt:lpstr>Example</vt:lpstr>
      <vt:lpstr>PowerPoint 演示文稿</vt:lpstr>
      <vt:lpstr>Write-Ahead Log</vt:lpstr>
      <vt:lpstr>Write-Ahead Log: Performance</vt:lpstr>
      <vt:lpstr>Performance</vt:lpstr>
      <vt:lpstr>Page and Log Buffering</vt:lpstr>
      <vt:lpstr>Cache Management</vt:lpstr>
      <vt:lpstr>Atomicity, Durability and  Buffering</vt:lpstr>
      <vt:lpstr>PowerPoint 演示文稿</vt:lpstr>
      <vt:lpstr>Forced vs. Unforced Writes:</vt:lpstr>
      <vt:lpstr>PowerPoint 演示文稿</vt:lpstr>
      <vt:lpstr>Log Sequence Number (LSN)</vt:lpstr>
      <vt:lpstr>Preserving Atomicity (the Write-Ahead Property and Buffering)</vt:lpstr>
      <vt:lpstr>problem 1</vt:lpstr>
      <vt:lpstr>problem 1 (cont.)</vt:lpstr>
      <vt:lpstr>Preserving Durability I</vt:lpstr>
      <vt:lpstr>PowerPoint 演示文稿</vt:lpstr>
      <vt:lpstr>Force Policy for Commit Processing</vt:lpstr>
      <vt:lpstr>Force Policy for Commit Processing</vt:lpstr>
      <vt:lpstr>Force Policy for Commit Processing</vt:lpstr>
      <vt:lpstr>Force Policy for Commit Processing</vt:lpstr>
      <vt:lpstr>Force Policy for Commit Processing</vt:lpstr>
      <vt:lpstr>Preserving Durability II</vt:lpstr>
      <vt:lpstr>No-Force Commit Processing</vt:lpstr>
      <vt:lpstr>No Force Policy for Commit Processing</vt:lpstr>
      <vt:lpstr>No Force Policy for Commit Processing</vt:lpstr>
      <vt:lpstr>No Force Policy for Commit Processing</vt:lpstr>
      <vt:lpstr>No-Force Policy</vt:lpstr>
      <vt:lpstr>Recovery With No-Force Policy</vt:lpstr>
      <vt:lpstr>Recovery With No-Force Policy</vt:lpstr>
      <vt:lpstr>PowerPoint 演示文稿</vt:lpstr>
      <vt:lpstr>Sharp Checkpoint</vt:lpstr>
      <vt:lpstr>Sharp Checkpoint</vt:lpstr>
      <vt:lpstr>Recovery with Sharp Checkpoint</vt:lpstr>
      <vt:lpstr>Recovery with Sharp Checkpoint</vt:lpstr>
      <vt:lpstr>Recovery with Sharp Checkpoint</vt:lpstr>
      <vt:lpstr>Recovery with Sharp Checkpoint</vt:lpstr>
      <vt:lpstr>Fuzzy Checkpoints</vt:lpstr>
      <vt:lpstr>Fuzzy Checkpoints</vt:lpstr>
      <vt:lpstr>Archiving the Log</vt:lpstr>
      <vt:lpstr>Logical Logging</vt:lpstr>
      <vt:lpstr>Logical Logging</vt:lpstr>
      <vt:lpstr>Logical Logging</vt:lpstr>
      <vt:lpstr>Physiological Logging</vt:lpstr>
      <vt:lpstr>PowerPoint 演示文稿</vt:lpstr>
      <vt:lpstr>Deferred-Update System</vt:lpstr>
      <vt:lpstr>Recovery in Deferred-Update System</vt:lpstr>
      <vt:lpstr>PowerPoint 演示文稿</vt:lpstr>
      <vt:lpstr>Media Failure</vt:lpstr>
      <vt:lpstr>Simple Dump</vt:lpstr>
      <vt:lpstr>Restoring Database  From Simple Dump</vt:lpstr>
      <vt:lpstr>Fuzzy Dump</vt:lpstr>
      <vt:lpstr>Fuzzy Dump</vt:lpstr>
      <vt:lpstr>Naïve Restoration  Using Fuzzy Dump</vt:lpstr>
      <vt:lpstr>Naïve Restoration Using Fuzzy Dump</vt:lpstr>
      <vt:lpstr>Naïve Restoration Using Fuzzy Dump</vt:lpstr>
      <vt:lpstr>Taking a Fuzzy Dump</vt:lpstr>
      <vt:lpstr>Restoration Using Fuzzy Dump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Atomicity and Durability</dc:title>
  <dc:creator>ARTHUR  BERNSTEIN</dc:creator>
  <cp:lastModifiedBy>百老汇</cp:lastModifiedBy>
  <cp:revision>430</cp:revision>
  <cp:lastPrinted>1999-04-26T14:51:00Z</cp:lastPrinted>
  <dcterms:created xsi:type="dcterms:W3CDTF">2000-10-21T01:12:00Z</dcterms:created>
  <dcterms:modified xsi:type="dcterms:W3CDTF">2020-04-03T04:48:45Z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