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5" r:id="rId3"/>
    <p:sldId id="492" r:id="rId5"/>
    <p:sldId id="526" r:id="rId6"/>
    <p:sldId id="527" r:id="rId7"/>
    <p:sldId id="488" r:id="rId8"/>
    <p:sldId id="493" r:id="rId9"/>
    <p:sldId id="496" r:id="rId10"/>
    <p:sldId id="498" r:id="rId11"/>
    <p:sldId id="483" r:id="rId12"/>
    <p:sldId id="494" r:id="rId13"/>
    <p:sldId id="491" r:id="rId14"/>
    <p:sldId id="495" r:id="rId15"/>
    <p:sldId id="528" r:id="rId16"/>
    <p:sldId id="319" r:id="rId17"/>
    <p:sldId id="501" r:id="rId18"/>
    <p:sldId id="499" r:id="rId19"/>
    <p:sldId id="529" r:id="rId20"/>
    <p:sldId id="505" r:id="rId21"/>
    <p:sldId id="504" r:id="rId22"/>
    <p:sldId id="376" r:id="rId23"/>
    <p:sldId id="373" r:id="rId24"/>
    <p:sldId id="530" r:id="rId25"/>
    <p:sldId id="477" r:id="rId26"/>
    <p:sldId id="506" r:id="rId27"/>
    <p:sldId id="515" r:id="rId28"/>
    <p:sldId id="516" r:id="rId29"/>
    <p:sldId id="517" r:id="rId30"/>
    <p:sldId id="514" r:id="rId31"/>
    <p:sldId id="478" r:id="rId32"/>
    <p:sldId id="531" r:id="rId33"/>
    <p:sldId id="512" r:id="rId34"/>
    <p:sldId id="380" r:id="rId35"/>
    <p:sldId id="51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3809" autoAdjust="0"/>
  </p:normalViewPr>
  <p:slideViewPr>
    <p:cSldViewPr snapToGrid="0">
      <p:cViewPr varScale="1">
        <p:scale>
          <a:sx n="67" d="100"/>
          <a:sy n="67" d="100"/>
        </p:scale>
        <p:origin x="4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BAFF8-3A9D-46E8-99A2-0C9357E4401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publis/pdf/lecun-90b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k.com/p/n27r0g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oods.ruten.com.tw/item/show?21311211807513" TargetMode="External"/><Relationship Id="rId3" Type="http://schemas.openxmlformats.org/officeDocument/2006/relationships/hyperlink" Target="http://www.eion.com.tw/Store/?v=NVIDIA-Quadro-K60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At least mentioned temperature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極致就是 </a:t>
            </a:r>
            <a:r>
              <a:rPr lang="en-US" altLang="zh-TW" dirty="0"/>
              <a:t>binary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Lower: first layer of MLP on MNIST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memory spaces, limited computing power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Pruning neural networks is an old idea going back to 1990 </a:t>
            </a:r>
            <a:r>
              <a:rPr lang="en-US" altLang="zh-TW" dirty="0">
                <a:solidFill>
                  <a:srgbClr val="1E6BB8"/>
                </a:solidFill>
                <a:latin typeface="Open Sans"/>
                <a:hlinkClick r:id="rId3"/>
              </a:rPr>
              <a:t>(with Yan </a:t>
            </a:r>
            <a:r>
              <a:rPr lang="en-US" altLang="zh-TW" dirty="0" err="1">
                <a:solidFill>
                  <a:srgbClr val="1E6BB8"/>
                </a:solidFill>
                <a:latin typeface="Open Sans"/>
                <a:hlinkClick r:id="rId3"/>
              </a:rPr>
              <a:t>Lecun’s</a:t>
            </a:r>
            <a:r>
              <a:rPr lang="en-US" altLang="zh-TW" dirty="0">
                <a:solidFill>
                  <a:srgbClr val="1E6BB8"/>
                </a:solidFill>
                <a:latin typeface="Open Sans"/>
                <a:hlinkClick r:id="rId3"/>
              </a:rPr>
              <a:t> optimal brain damage work)</a:t>
            </a:r>
            <a:r>
              <a:rPr lang="en-US" altLang="zh-TW" dirty="0">
                <a:solidFill>
                  <a:srgbClr val="333333"/>
                </a:solidFill>
                <a:latin typeface="Open Sans"/>
              </a:rPr>
              <a:t> and before. The idea is that among the many parameters in the network, some are redundant and don’t contribute a lot to the output.</a:t>
            </a:r>
            <a:endParaRPr lang="en-US" altLang="zh-TW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If you could rank the neurons in the network according to how much they contribute, you could then remove the low ranking neurons from the network, resulting in a smaller and faster network.</a:t>
            </a:r>
            <a:endParaRPr lang="en-US" altLang="zh-TW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TW" b="1" dirty="0">
                <a:solidFill>
                  <a:srgbClr val="333333"/>
                </a:solidFill>
                <a:latin typeface="Open Sans"/>
              </a:rPr>
              <a:t>Getting faster/smaller networks is important for running these deep learning networks on mobile devices.</a:t>
            </a:r>
            <a:endParaRPr lang="en-US" altLang="zh-TW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The ranking can be done according to the L1/L2 mean of neuron weights, their mean activations, the number of times a neuron wasn’t zero on some validation set, and other creative methods . After the pruning, the accuracy will drop (hopefully not too much if the ranking clever), and the network is usually trained more to recover.</a:t>
            </a:r>
            <a:endParaRPr lang="en-US" altLang="zh-TW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If we prune too much at once, the network might be damaged so much it won’t be able to recover.</a:t>
            </a:r>
            <a:endParaRPr lang="en-US" altLang="zh-TW" dirty="0">
              <a:solidFill>
                <a:srgbClr val="333333"/>
              </a:solidFill>
              <a:latin typeface="Open Sans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Open Sans"/>
              </a:rPr>
              <a:t>So in practice this is an iterative process - often called ‘Iterative Pruning’: Prune / Train / Repeat.</a:t>
            </a:r>
            <a:endParaRPr lang="en-US" altLang="zh-TW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Lottery Ticket Hypothesis: Finding Small, Trainable Neural Networks</a:t>
            </a:r>
            <a:r>
              <a:rPr lang="zh-TW" altLang="zh-TW" dirty="0"/>
              <a:t>???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https://www.plurk.com/p/n27r0g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to implement ... Can you implement by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Even you can implement</a:t>
            </a:r>
            <a:endParaRPr lang="en-US" altLang="zh-TW" dirty="0"/>
          </a:p>
          <a:p>
            <a:r>
              <a:rPr lang="en-US" altLang="zh-TW" dirty="0"/>
              <a:t>It is hard to speedup by GPU </a:t>
            </a:r>
            <a:endParaRPr lang="en-US" altLang="zh-TW" dirty="0"/>
          </a:p>
          <a:p>
            <a:r>
              <a:rPr lang="en-US" altLang="zh-TW" dirty="0"/>
              <a:t>Actually, use zero to replace -&gt; just </a:t>
            </a:r>
            <a:r>
              <a:rPr lang="zh-TW" altLang="en-US" dirty="0"/>
              <a:t>自ｈｉ　</a:t>
            </a:r>
            <a:r>
              <a:rPr lang="en-US" altLang="zh-TW" dirty="0"/>
              <a:t>in paper</a:t>
            </a:r>
            <a:endParaRPr lang="en-US" altLang="zh-TW" dirty="0"/>
          </a:p>
          <a:p>
            <a:r>
              <a:rPr lang="en-US" altLang="zh-TW" dirty="0"/>
              <a:t>We will evaluate model size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nVIDIA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Quadro K600 12GB 3D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繪圖卡</a:t>
            </a:r>
            <a:endParaRPr lang="zh-TW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原廠三年保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NVIDIA TESLA K40 12GB GPU K40 / K 40 CUDA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平行運算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...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to implement ... Can you implement by 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>Even you can implement</a:t>
            </a:r>
            <a:endParaRPr lang="en-US" altLang="zh-TW" dirty="0"/>
          </a:p>
          <a:p>
            <a:r>
              <a:rPr lang="en-US" altLang="zh-TW" dirty="0"/>
              <a:t>It is hard to speedup by GPU </a:t>
            </a:r>
            <a:endParaRPr lang="en-US" altLang="zh-TW" dirty="0"/>
          </a:p>
          <a:p>
            <a:r>
              <a:rPr lang="en-US" altLang="zh-TW" dirty="0"/>
              <a:t>Actually, use zero to replace -&gt; just </a:t>
            </a:r>
            <a:r>
              <a:rPr lang="zh-TW" altLang="en-US" dirty="0"/>
              <a:t>自ｈｉ　</a:t>
            </a:r>
            <a:r>
              <a:rPr lang="en-US" altLang="zh-TW" dirty="0"/>
              <a:t>in paper</a:t>
            </a:r>
            <a:endParaRPr lang="en-US" altLang="zh-TW" dirty="0"/>
          </a:p>
          <a:p>
            <a:r>
              <a:rPr lang="en-US" altLang="zh-TW" dirty="0"/>
              <a:t>We will evaluate model size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0FA-1BD4-4383-A8C5-5F618E7F929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C1E7-DA0F-4654-9F24-DA7A673E91C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3EF1-16E3-4576-99D1-800592528CA1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notesSlide" Target="../notesSlides/notesSlide10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arxiv.org/abs/1610.02357" TargetMode="External"/><Relationship Id="rId3" Type="http://schemas.openxmlformats.org/officeDocument/2006/relationships/hyperlink" Target="https://arxiv.org/abs/1707.01083" TargetMode="External"/><Relationship Id="rId2" Type="http://schemas.openxmlformats.org/officeDocument/2006/relationships/hyperlink" Target="https://arxiv.org/abs/1704.04861" TargetMode="External"/><Relationship Id="rId1" Type="http://schemas.openxmlformats.org/officeDocument/2006/relationships/hyperlink" Target="https://arxiv.org/abs/1602.073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arxiv.org/abs/1803.03635" TargetMode="External"/><Relationship Id="rId2" Type="http://schemas.openxmlformats.org/officeDocument/2006/relationships/image" Target="../media/image8.jpeg"/><Relationship Id="rId1" Type="http://schemas.openxmlformats.org/officeDocument/2006/relationships/hyperlink" Target="https://www.youtube.com/watch?v=_VuWvQUMQVk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s://arxiv.org/abs/1810.052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/>
          <p:cNvSpPr/>
          <p:nvPr/>
        </p:nvSpPr>
        <p:spPr>
          <a:xfrm>
            <a:off x="357505" y="2638425"/>
            <a:ext cx="8786495" cy="767080"/>
          </a:xfrm>
          <a:custGeom>
            <a:avLst/>
            <a:gdLst/>
            <a:ahLst/>
            <a:cxnLst/>
            <a:rect l="l" t="t" r="r" b="b"/>
            <a:pathLst>
              <a:path w="8210550" h="1831975">
                <a:moveTo>
                  <a:pt x="0" y="0"/>
                </a:moveTo>
                <a:lnTo>
                  <a:pt x="8210314" y="0"/>
                </a:lnTo>
                <a:lnTo>
                  <a:pt x="8210314" y="1831921"/>
                </a:lnTo>
                <a:lnTo>
                  <a:pt x="0" y="18319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699">
            <a:solidFill>
              <a:srgbClr val="1D4871"/>
            </a:solidFill>
          </a:ln>
        </p:spPr>
        <p:txBody>
          <a:bodyPr wrap="square" lIns="0" tIns="0" rIns="0" bIns="0" rtlCol="0"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400">
                <a:solidFill>
                  <a:schemeClr val="bg1"/>
                </a:solidFill>
                <a:uFillTx/>
                <a:latin typeface="Verdana" panose="020B0604030504040204"/>
                <a:cs typeface="Verdana" panose="020B0604030504040204"/>
                <a:sym typeface="+mn-ea"/>
              </a:rPr>
              <a:t>Wireless Networking</a:t>
            </a:r>
            <a:endParaRPr lang="en-US" altLang="zh-CN" sz="4400" dirty="0">
              <a:solidFill>
                <a:schemeClr val="bg1"/>
              </a:solidFill>
              <a:uFillTx/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10" name="标题 9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5040" y="3705225"/>
            <a:ext cx="6705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Lecture 8 - </a:t>
            </a:r>
            <a:r>
              <a:rPr lang="en-US" altLang="zh-TW" sz="2400" b="1" dirty="0">
                <a:sym typeface="+mn-ea"/>
              </a:rPr>
              <a:t>Network Compression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Network Pruning - Practical Issue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Weight pruning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517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406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295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8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517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06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295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28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898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787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09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/>
          <p:cNvSpPr/>
          <p:nvPr/>
        </p:nvSpPr>
        <p:spPr>
          <a:xfrm>
            <a:off x="4078816" y="3904011"/>
            <a:ext cx="1113619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7" idx="0"/>
          </p:cNvCxnSpPr>
          <p:nvPr/>
        </p:nvCxnSpPr>
        <p:spPr>
          <a:xfrm flipH="1" flipV="1">
            <a:off x="874183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1792816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2673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562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863600" y="4447678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0"/>
          </p:cNvCxnSpPr>
          <p:nvPr/>
        </p:nvCxnSpPr>
        <p:spPr>
          <a:xfrm flipV="1">
            <a:off x="882650" y="4473078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10" idx="4"/>
          </p:cNvCxnSpPr>
          <p:nvPr/>
        </p:nvCxnSpPr>
        <p:spPr>
          <a:xfrm flipV="1">
            <a:off x="882650" y="4447678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0"/>
            <a:endCxn id="11" idx="4"/>
          </p:cNvCxnSpPr>
          <p:nvPr/>
        </p:nvCxnSpPr>
        <p:spPr>
          <a:xfrm flipH="1" flipV="1">
            <a:off x="882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1807634" y="4473078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0"/>
            <a:endCxn id="10" idx="4"/>
          </p:cNvCxnSpPr>
          <p:nvPr/>
        </p:nvCxnSpPr>
        <p:spPr>
          <a:xfrm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0"/>
            <a:endCxn id="11" idx="4"/>
          </p:cNvCxnSpPr>
          <p:nvPr/>
        </p:nvCxnSpPr>
        <p:spPr>
          <a:xfrm flipH="1" flipV="1">
            <a:off x="882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0"/>
            <a:endCxn id="8" idx="4"/>
          </p:cNvCxnSpPr>
          <p:nvPr/>
        </p:nvCxnSpPr>
        <p:spPr>
          <a:xfrm flipH="1" flipV="1">
            <a:off x="1771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5" idx="0"/>
            <a:endCxn id="10" idx="4"/>
          </p:cNvCxnSpPr>
          <p:nvPr/>
        </p:nvCxnSpPr>
        <p:spPr>
          <a:xfrm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0"/>
          </p:cNvCxnSpPr>
          <p:nvPr/>
        </p:nvCxnSpPr>
        <p:spPr>
          <a:xfrm flipH="1" flipV="1">
            <a:off x="918634" y="4460378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6" idx="0"/>
            <a:endCxn id="8" idx="4"/>
          </p:cNvCxnSpPr>
          <p:nvPr/>
        </p:nvCxnSpPr>
        <p:spPr>
          <a:xfrm flipH="1"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6" idx="0"/>
            <a:endCxn id="9" idx="4"/>
          </p:cNvCxnSpPr>
          <p:nvPr/>
        </p:nvCxnSpPr>
        <p:spPr>
          <a:xfrm flipH="1"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0"/>
            <a:endCxn id="14" idx="4"/>
          </p:cNvCxnSpPr>
          <p:nvPr/>
        </p:nvCxnSpPr>
        <p:spPr>
          <a:xfrm flipV="1">
            <a:off x="882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1" idx="0"/>
            <a:endCxn id="12" idx="4"/>
          </p:cNvCxnSpPr>
          <p:nvPr/>
        </p:nvCxnSpPr>
        <p:spPr>
          <a:xfrm flipV="1">
            <a:off x="882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1" idx="0"/>
            <a:endCxn id="13" idx="4"/>
          </p:cNvCxnSpPr>
          <p:nvPr/>
        </p:nvCxnSpPr>
        <p:spPr>
          <a:xfrm flipV="1">
            <a:off x="882650" y="3482478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0"/>
            <a:endCxn id="14" idx="4"/>
          </p:cNvCxnSpPr>
          <p:nvPr/>
        </p:nvCxnSpPr>
        <p:spPr>
          <a:xfrm flipH="1" flipV="1">
            <a:off x="1263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0"/>
            <a:endCxn id="12" idx="4"/>
          </p:cNvCxnSpPr>
          <p:nvPr/>
        </p:nvCxnSpPr>
        <p:spPr>
          <a:xfrm flipV="1">
            <a:off x="1771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8" idx="0"/>
            <a:endCxn id="13" idx="4"/>
          </p:cNvCxnSpPr>
          <p:nvPr/>
        </p:nvCxnSpPr>
        <p:spPr>
          <a:xfrm flipV="1">
            <a:off x="1771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9" idx="0"/>
            <a:endCxn id="14" idx="4"/>
          </p:cNvCxnSpPr>
          <p:nvPr/>
        </p:nvCxnSpPr>
        <p:spPr>
          <a:xfrm flipH="1" flipV="1">
            <a:off x="1263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9" idx="0"/>
            <a:endCxn id="12" idx="4"/>
          </p:cNvCxnSpPr>
          <p:nvPr/>
        </p:nvCxnSpPr>
        <p:spPr>
          <a:xfrm flipH="1" flipV="1">
            <a:off x="2152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9" idx="0"/>
            <a:endCxn id="13" idx="4"/>
          </p:cNvCxnSpPr>
          <p:nvPr/>
        </p:nvCxnSpPr>
        <p:spPr>
          <a:xfrm flipV="1">
            <a:off x="2660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0" idx="0"/>
            <a:endCxn id="14" idx="4"/>
          </p:cNvCxnSpPr>
          <p:nvPr/>
        </p:nvCxnSpPr>
        <p:spPr>
          <a:xfrm flipH="1" flipV="1">
            <a:off x="1263650" y="3482478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  <a:endCxn id="12" idx="4"/>
          </p:cNvCxnSpPr>
          <p:nvPr/>
        </p:nvCxnSpPr>
        <p:spPr>
          <a:xfrm flipH="1" flipV="1">
            <a:off x="2152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0" idx="0"/>
            <a:endCxn id="13" idx="4"/>
          </p:cNvCxnSpPr>
          <p:nvPr/>
        </p:nvCxnSpPr>
        <p:spPr>
          <a:xfrm flipH="1" flipV="1">
            <a:off x="3041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882650" y="536704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1788584" y="539329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673348" y="53830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3566582" y="538863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1263650" y="272386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161117" y="2721321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3041650" y="272407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6259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148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8037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5370236" y="497003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148236" y="400483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370236" y="400483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640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529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751236" y="303963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>
            <a:stCxn id="54" idx="0"/>
          </p:cNvCxnSpPr>
          <p:nvPr/>
        </p:nvCxnSpPr>
        <p:spPr>
          <a:xfrm flipH="1" flipV="1">
            <a:off x="5615769" y="451283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7414935" y="451283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4" idx="0"/>
          </p:cNvCxnSpPr>
          <p:nvPr/>
        </p:nvCxnSpPr>
        <p:spPr>
          <a:xfrm flipV="1">
            <a:off x="5624236" y="4538235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6549220" y="4538235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2" idx="0"/>
            <a:endCxn id="56" idx="4"/>
          </p:cNvCxnSpPr>
          <p:nvPr/>
        </p:nvCxnSpPr>
        <p:spPr>
          <a:xfrm flipH="1" flipV="1">
            <a:off x="5624236" y="451283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53" idx="0"/>
            <a:endCxn id="55" idx="4"/>
          </p:cNvCxnSpPr>
          <p:nvPr/>
        </p:nvCxnSpPr>
        <p:spPr>
          <a:xfrm flipH="1" flipV="1">
            <a:off x="7402236" y="451283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56" idx="0"/>
            <a:endCxn id="59" idx="4"/>
          </p:cNvCxnSpPr>
          <p:nvPr/>
        </p:nvCxnSpPr>
        <p:spPr>
          <a:xfrm flipV="1">
            <a:off x="5624236" y="354763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6" idx="0"/>
            <a:endCxn id="57" idx="4"/>
          </p:cNvCxnSpPr>
          <p:nvPr/>
        </p:nvCxnSpPr>
        <p:spPr>
          <a:xfrm flipV="1">
            <a:off x="5624236" y="354763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56" idx="0"/>
            <a:endCxn id="58" idx="4"/>
          </p:cNvCxnSpPr>
          <p:nvPr/>
        </p:nvCxnSpPr>
        <p:spPr>
          <a:xfrm flipV="1">
            <a:off x="5624236" y="3547635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5" idx="0"/>
            <a:endCxn id="59" idx="4"/>
          </p:cNvCxnSpPr>
          <p:nvPr/>
        </p:nvCxnSpPr>
        <p:spPr>
          <a:xfrm flipH="1" flipV="1">
            <a:off x="6005236" y="3547635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55" idx="0"/>
            <a:endCxn id="58" idx="4"/>
          </p:cNvCxnSpPr>
          <p:nvPr/>
        </p:nvCxnSpPr>
        <p:spPr>
          <a:xfrm flipV="1">
            <a:off x="7402236" y="354763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5624236" y="543220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6530170" y="545845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7414934" y="544818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8308168" y="545379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6005236" y="278901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6902703" y="278647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V="1">
            <a:off x="7783236" y="27892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688443" y="2942753"/>
            <a:ext cx="206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Prune some weights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370236" y="1825625"/>
            <a:ext cx="336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network architecture becomes irregular.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468862" y="5936230"/>
            <a:ext cx="639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Hard to implement, hard to speedup 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Network Pruning - Practical Issue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Weight pruning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07619"/>
            <a:ext cx="9144000" cy="2387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33445" y="5329905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https://arxiv.org/pdf/1608.03665.pdf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Network Pruning - Practical Issue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Neuron pruning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517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406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295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8650" y="4904878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517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06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295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28650" y="3939678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898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787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09650" y="2974478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/>
          <p:cNvSpPr/>
          <p:nvPr/>
        </p:nvSpPr>
        <p:spPr>
          <a:xfrm>
            <a:off x="4078816" y="3904011"/>
            <a:ext cx="1113619" cy="8309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7" idx="0"/>
          </p:cNvCxnSpPr>
          <p:nvPr/>
        </p:nvCxnSpPr>
        <p:spPr>
          <a:xfrm flipH="1" flipV="1">
            <a:off x="874183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1792816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2673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562349" y="4447678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863600" y="4447678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0"/>
          </p:cNvCxnSpPr>
          <p:nvPr/>
        </p:nvCxnSpPr>
        <p:spPr>
          <a:xfrm flipV="1">
            <a:off x="882650" y="4473078"/>
            <a:ext cx="1790699" cy="431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0"/>
            <a:endCxn id="10" idx="4"/>
          </p:cNvCxnSpPr>
          <p:nvPr/>
        </p:nvCxnSpPr>
        <p:spPr>
          <a:xfrm flipV="1">
            <a:off x="882650" y="4447678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4" idx="0"/>
            <a:endCxn id="11" idx="4"/>
          </p:cNvCxnSpPr>
          <p:nvPr/>
        </p:nvCxnSpPr>
        <p:spPr>
          <a:xfrm flipH="1" flipV="1">
            <a:off x="882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1807634" y="4473078"/>
            <a:ext cx="874182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4" idx="0"/>
            <a:endCxn id="10" idx="4"/>
          </p:cNvCxnSpPr>
          <p:nvPr/>
        </p:nvCxnSpPr>
        <p:spPr>
          <a:xfrm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0"/>
            <a:endCxn id="11" idx="4"/>
          </p:cNvCxnSpPr>
          <p:nvPr/>
        </p:nvCxnSpPr>
        <p:spPr>
          <a:xfrm flipH="1" flipV="1">
            <a:off x="882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0"/>
            <a:endCxn id="8" idx="4"/>
          </p:cNvCxnSpPr>
          <p:nvPr/>
        </p:nvCxnSpPr>
        <p:spPr>
          <a:xfrm flipH="1" flipV="1">
            <a:off x="1771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5" idx="0"/>
            <a:endCxn id="10" idx="4"/>
          </p:cNvCxnSpPr>
          <p:nvPr/>
        </p:nvCxnSpPr>
        <p:spPr>
          <a:xfrm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6" idx="0"/>
          </p:cNvCxnSpPr>
          <p:nvPr/>
        </p:nvCxnSpPr>
        <p:spPr>
          <a:xfrm flipH="1" flipV="1">
            <a:off x="918634" y="4460378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6" idx="0"/>
            <a:endCxn id="8" idx="4"/>
          </p:cNvCxnSpPr>
          <p:nvPr/>
        </p:nvCxnSpPr>
        <p:spPr>
          <a:xfrm flipH="1" flipV="1">
            <a:off x="1771650" y="4447678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6" idx="0"/>
            <a:endCxn id="9" idx="4"/>
          </p:cNvCxnSpPr>
          <p:nvPr/>
        </p:nvCxnSpPr>
        <p:spPr>
          <a:xfrm flipH="1" flipV="1">
            <a:off x="2660650" y="4447678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0"/>
            <a:endCxn id="14" idx="4"/>
          </p:cNvCxnSpPr>
          <p:nvPr/>
        </p:nvCxnSpPr>
        <p:spPr>
          <a:xfrm flipV="1">
            <a:off x="882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1" idx="0"/>
            <a:endCxn id="12" idx="4"/>
          </p:cNvCxnSpPr>
          <p:nvPr/>
        </p:nvCxnSpPr>
        <p:spPr>
          <a:xfrm flipV="1">
            <a:off x="882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1" idx="0"/>
            <a:endCxn id="13" idx="4"/>
          </p:cNvCxnSpPr>
          <p:nvPr/>
        </p:nvCxnSpPr>
        <p:spPr>
          <a:xfrm flipV="1">
            <a:off x="882650" y="3482478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8" idx="0"/>
            <a:endCxn id="14" idx="4"/>
          </p:cNvCxnSpPr>
          <p:nvPr/>
        </p:nvCxnSpPr>
        <p:spPr>
          <a:xfrm flipH="1" flipV="1">
            <a:off x="1263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0"/>
            <a:endCxn id="12" idx="4"/>
          </p:cNvCxnSpPr>
          <p:nvPr/>
        </p:nvCxnSpPr>
        <p:spPr>
          <a:xfrm flipV="1">
            <a:off x="1771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8" idx="0"/>
            <a:endCxn id="13" idx="4"/>
          </p:cNvCxnSpPr>
          <p:nvPr/>
        </p:nvCxnSpPr>
        <p:spPr>
          <a:xfrm flipV="1">
            <a:off x="1771650" y="3482478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9" idx="0"/>
            <a:endCxn id="14" idx="4"/>
          </p:cNvCxnSpPr>
          <p:nvPr/>
        </p:nvCxnSpPr>
        <p:spPr>
          <a:xfrm flipH="1" flipV="1">
            <a:off x="1263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9" idx="0"/>
            <a:endCxn id="12" idx="4"/>
          </p:cNvCxnSpPr>
          <p:nvPr/>
        </p:nvCxnSpPr>
        <p:spPr>
          <a:xfrm flipH="1" flipV="1">
            <a:off x="2152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9" idx="0"/>
            <a:endCxn id="13" idx="4"/>
          </p:cNvCxnSpPr>
          <p:nvPr/>
        </p:nvCxnSpPr>
        <p:spPr>
          <a:xfrm flipV="1">
            <a:off x="2660650" y="3482478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0" idx="0"/>
            <a:endCxn id="14" idx="4"/>
          </p:cNvCxnSpPr>
          <p:nvPr/>
        </p:nvCxnSpPr>
        <p:spPr>
          <a:xfrm flipH="1" flipV="1">
            <a:off x="1263650" y="3482478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0" idx="0"/>
            <a:endCxn id="12" idx="4"/>
          </p:cNvCxnSpPr>
          <p:nvPr/>
        </p:nvCxnSpPr>
        <p:spPr>
          <a:xfrm flipH="1" flipV="1">
            <a:off x="2152650" y="3482478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0" idx="0"/>
            <a:endCxn id="13" idx="4"/>
          </p:cNvCxnSpPr>
          <p:nvPr/>
        </p:nvCxnSpPr>
        <p:spPr>
          <a:xfrm flipH="1" flipV="1">
            <a:off x="3041650" y="3482478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882650" y="536704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1788584" y="539329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673348" y="538303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3566582" y="5388637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1263650" y="272386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161117" y="2721321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3041650" y="272407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688443" y="2942753"/>
            <a:ext cx="206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Prune some neurons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370236" y="1825625"/>
            <a:ext cx="336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network architecture is regular. 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468862" y="5936230"/>
            <a:ext cx="639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Easy to implement, easy to speedup 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370055" y="3918139"/>
            <a:ext cx="586927" cy="554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6360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7249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8138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5471916" y="4975115"/>
            <a:ext cx="508000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6360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8138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5471916" y="4009915"/>
            <a:ext cx="508000" cy="50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6741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7630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5852916" y="3044715"/>
            <a:ext cx="508000" cy="50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85" idx="0"/>
          </p:cNvCxnSpPr>
          <p:nvPr/>
        </p:nvCxnSpPr>
        <p:spPr>
          <a:xfrm flipH="1" flipV="1">
            <a:off x="5717449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6636082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8405615" y="4517915"/>
            <a:ext cx="8467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5706866" y="4517915"/>
            <a:ext cx="886884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85" idx="0"/>
            <a:endCxn id="88" idx="4"/>
          </p:cNvCxnSpPr>
          <p:nvPr/>
        </p:nvCxnSpPr>
        <p:spPr>
          <a:xfrm flipV="1">
            <a:off x="5725916" y="4517915"/>
            <a:ext cx="266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2" idx="0"/>
            <a:endCxn id="89" idx="4"/>
          </p:cNvCxnSpPr>
          <p:nvPr/>
        </p:nvCxnSpPr>
        <p:spPr>
          <a:xfrm flipH="1" flipV="1">
            <a:off x="5725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82" idx="0"/>
            <a:endCxn id="88" idx="4"/>
          </p:cNvCxnSpPr>
          <p:nvPr/>
        </p:nvCxnSpPr>
        <p:spPr>
          <a:xfrm flipV="1">
            <a:off x="6614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83" idx="0"/>
            <a:endCxn id="89" idx="4"/>
          </p:cNvCxnSpPr>
          <p:nvPr/>
        </p:nvCxnSpPr>
        <p:spPr>
          <a:xfrm flipH="1" flipV="1">
            <a:off x="5725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83" idx="0"/>
            <a:endCxn id="86" idx="4"/>
          </p:cNvCxnSpPr>
          <p:nvPr/>
        </p:nvCxnSpPr>
        <p:spPr>
          <a:xfrm flipH="1" flipV="1">
            <a:off x="6614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83" idx="0"/>
            <a:endCxn id="88" idx="4"/>
          </p:cNvCxnSpPr>
          <p:nvPr/>
        </p:nvCxnSpPr>
        <p:spPr>
          <a:xfrm flipV="1">
            <a:off x="7503916" y="4517915"/>
            <a:ext cx="88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84" idx="0"/>
          </p:cNvCxnSpPr>
          <p:nvPr/>
        </p:nvCxnSpPr>
        <p:spPr>
          <a:xfrm flipH="1" flipV="1">
            <a:off x="5761900" y="4530615"/>
            <a:ext cx="2631016" cy="444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84" idx="0"/>
            <a:endCxn id="86" idx="4"/>
          </p:cNvCxnSpPr>
          <p:nvPr/>
        </p:nvCxnSpPr>
        <p:spPr>
          <a:xfrm flipH="1" flipV="1">
            <a:off x="6614916" y="4517915"/>
            <a:ext cx="177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89" idx="0"/>
            <a:endCxn id="92" idx="4"/>
          </p:cNvCxnSpPr>
          <p:nvPr/>
        </p:nvCxnSpPr>
        <p:spPr>
          <a:xfrm flipV="1">
            <a:off x="5725916" y="355271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89" idx="0"/>
            <a:endCxn id="90" idx="4"/>
          </p:cNvCxnSpPr>
          <p:nvPr/>
        </p:nvCxnSpPr>
        <p:spPr>
          <a:xfrm flipV="1">
            <a:off x="5725916" y="355271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89" idx="0"/>
            <a:endCxn id="91" idx="4"/>
          </p:cNvCxnSpPr>
          <p:nvPr/>
        </p:nvCxnSpPr>
        <p:spPr>
          <a:xfrm flipV="1">
            <a:off x="5725916" y="3552715"/>
            <a:ext cx="2159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86" idx="0"/>
            <a:endCxn id="92" idx="4"/>
          </p:cNvCxnSpPr>
          <p:nvPr/>
        </p:nvCxnSpPr>
        <p:spPr>
          <a:xfrm flipH="1" flipV="1">
            <a:off x="6106916" y="3552715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86" idx="0"/>
            <a:endCxn id="90" idx="4"/>
          </p:cNvCxnSpPr>
          <p:nvPr/>
        </p:nvCxnSpPr>
        <p:spPr>
          <a:xfrm flipV="1">
            <a:off x="6614916" y="3552715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86" idx="0"/>
            <a:endCxn id="91" idx="4"/>
          </p:cNvCxnSpPr>
          <p:nvPr/>
        </p:nvCxnSpPr>
        <p:spPr>
          <a:xfrm flipV="1">
            <a:off x="6614916" y="3552715"/>
            <a:ext cx="1270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88" idx="0"/>
            <a:endCxn id="92" idx="4"/>
          </p:cNvCxnSpPr>
          <p:nvPr/>
        </p:nvCxnSpPr>
        <p:spPr>
          <a:xfrm flipH="1" flipV="1">
            <a:off x="6106916" y="3552715"/>
            <a:ext cx="2286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88" idx="0"/>
            <a:endCxn id="90" idx="4"/>
          </p:cNvCxnSpPr>
          <p:nvPr/>
        </p:nvCxnSpPr>
        <p:spPr>
          <a:xfrm flipH="1" flipV="1">
            <a:off x="6995916" y="3552715"/>
            <a:ext cx="1397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88" idx="0"/>
            <a:endCxn id="91" idx="4"/>
          </p:cNvCxnSpPr>
          <p:nvPr/>
        </p:nvCxnSpPr>
        <p:spPr>
          <a:xfrm flipH="1" flipV="1">
            <a:off x="7884916" y="3552715"/>
            <a:ext cx="508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5725916" y="5437285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 flipV="1">
            <a:off x="6631850" y="546353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V="1">
            <a:off x="7516614" y="545326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 flipV="1">
            <a:off x="8409848" y="5458874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 flipV="1">
            <a:off x="6106916" y="2794099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 flipV="1">
            <a:off x="7004383" y="2791558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V="1">
            <a:off x="7884916" y="2794312"/>
            <a:ext cx="1" cy="250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8" grpId="0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object 3"/>
          <p:cNvSpPr/>
          <p:nvPr/>
        </p:nvSpPr>
        <p:spPr>
          <a:xfrm>
            <a:off x="4003675" y="2638425"/>
            <a:ext cx="5140325" cy="2032000"/>
          </a:xfrm>
          <a:custGeom>
            <a:avLst/>
            <a:gdLst/>
            <a:ahLst/>
            <a:cxnLst/>
            <a:rect l="l" t="t" r="r" b="b"/>
            <a:pathLst>
              <a:path w="8210550" h="1831975">
                <a:moveTo>
                  <a:pt x="0" y="0"/>
                </a:moveTo>
                <a:lnTo>
                  <a:pt x="8210314" y="0"/>
                </a:lnTo>
                <a:lnTo>
                  <a:pt x="8210314" y="1831921"/>
                </a:lnTo>
                <a:lnTo>
                  <a:pt x="0" y="18319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699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r>
              <a:rPr lang="en-US" altLang="zh-TW" sz="6600" dirty="0">
                <a:solidFill>
                  <a:schemeClr val="bg1"/>
                </a:solidFill>
                <a:sym typeface="+mn-ea"/>
              </a:rPr>
              <a:t>Knowledge Distillation</a:t>
            </a:r>
            <a:endParaRPr lang="en-US" altLang="zh-CN" sz="6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Knowledge </a:t>
            </a:r>
            <a:b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</a:br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Distillation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74199" y="238946"/>
            <a:ext cx="410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Knowledge Distillation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https://arxiv.org/pdf/1503.02531.pdf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Do Deep Nets Really Need to be Deep?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https://arxiv.org/pdf/1312.6184.pdf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9027" y="5522959"/>
            <a:ext cx="946724" cy="9640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18703" y="3622532"/>
            <a:ext cx="2267376" cy="130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Teacher Net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(Large)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箭號: 向右 7"/>
          <p:cNvSpPr/>
          <p:nvPr/>
        </p:nvSpPr>
        <p:spPr>
          <a:xfrm rot="16200000">
            <a:off x="3448376" y="4926731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箭號: 向右 8"/>
          <p:cNvSpPr/>
          <p:nvPr/>
        </p:nvSpPr>
        <p:spPr>
          <a:xfrm rot="16200000">
            <a:off x="3448375" y="2958836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56653" y="2478950"/>
            <a:ext cx="45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“1”: 0.7, “7”: 0.2. “9”: 0.1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7974" y="3642979"/>
            <a:ext cx="2267376" cy="130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Student Net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箭號: 向右 12"/>
          <p:cNvSpPr/>
          <p:nvPr/>
        </p:nvSpPr>
        <p:spPr>
          <a:xfrm rot="16200000">
            <a:off x="7077647" y="4947178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箭號: 向右 13"/>
          <p:cNvSpPr/>
          <p:nvPr/>
        </p:nvSpPr>
        <p:spPr>
          <a:xfrm rot="16200000">
            <a:off x="7077646" y="2979283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00745" y="2483814"/>
            <a:ext cx="13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箭號: 左-右雙向 15"/>
          <p:cNvSpPr/>
          <p:nvPr/>
        </p:nvSpPr>
        <p:spPr>
          <a:xfrm>
            <a:off x="5567059" y="2521914"/>
            <a:ext cx="1361829" cy="418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297" y="5475119"/>
            <a:ext cx="946724" cy="964042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729034" y="2021750"/>
            <a:ext cx="2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Learning target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78289" y="1690689"/>
            <a:ext cx="22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Cross-entropy minimization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8271" y="5217403"/>
            <a:ext cx="261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Providing the information that “1” is similar to “7”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394384" y="3496872"/>
            <a:ext cx="2688114" cy="1596412"/>
            <a:chOff x="-624711" y="3947305"/>
            <a:chExt cx="2688114" cy="1596412"/>
          </a:xfrm>
        </p:grpSpPr>
        <p:sp>
          <p:nvSpPr>
            <p:cNvPr id="20" name="矩形 19"/>
            <p:cNvSpPr/>
            <p:nvPr/>
          </p:nvSpPr>
          <p:spPr>
            <a:xfrm>
              <a:off x="-624711" y="3947305"/>
              <a:ext cx="2267376" cy="13041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Model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-450513" y="4088905"/>
              <a:ext cx="2267376" cy="13041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Model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-203973" y="4239518"/>
              <a:ext cx="2267376" cy="130419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TW" sz="2400" dirty="0">
                  <a:solidFill>
                    <a:prstClr val="white"/>
                  </a:solidFill>
                  <a:latin typeface="Calibri" panose="020F0502020204030204"/>
                  <a:ea typeface="PMingLiU" panose="02020500000000000000" pitchFamily="18" charset="-120"/>
                </a:rPr>
                <a:t>N Networks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</a:t>
            </a:r>
            <a:br>
              <a:rPr lang="en-US" altLang="zh-TW" dirty="0"/>
            </a:br>
            <a:r>
              <a:rPr lang="en-US" altLang="zh-TW" dirty="0"/>
              <a:t>Distillation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74199" y="238946"/>
            <a:ext cx="4105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Knowledge Distillation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https://arxiv.org/pdf/1503.02531.pdf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Do Deep Nets Really Need to be Deep?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https://arxiv.org/pdf/1312.6184.pdf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9027" y="5522959"/>
            <a:ext cx="946724" cy="964042"/>
          </a:xfrm>
          <a:prstGeom prst="rect">
            <a:avLst/>
          </a:prstGeom>
        </p:spPr>
      </p:pic>
      <p:sp>
        <p:nvSpPr>
          <p:cNvPr id="8" name="箭號: 向右 7"/>
          <p:cNvSpPr/>
          <p:nvPr/>
        </p:nvSpPr>
        <p:spPr>
          <a:xfrm rot="16200000">
            <a:off x="3448376" y="4926731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箭號: 向右 8"/>
          <p:cNvSpPr/>
          <p:nvPr/>
        </p:nvSpPr>
        <p:spPr>
          <a:xfrm rot="16200000">
            <a:off x="3448375" y="2958836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56653" y="2478950"/>
            <a:ext cx="45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“1”: 0.7, “7”: 0.2. “9”: 0.1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7974" y="3642979"/>
            <a:ext cx="2267376" cy="130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Student Net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PMingLiU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箭號: 向右 12"/>
          <p:cNvSpPr/>
          <p:nvPr/>
        </p:nvSpPr>
        <p:spPr>
          <a:xfrm rot="16200000">
            <a:off x="7077647" y="4947178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箭號: 向右 13"/>
          <p:cNvSpPr/>
          <p:nvPr/>
        </p:nvSpPr>
        <p:spPr>
          <a:xfrm rot="16200000">
            <a:off x="7077646" y="2979283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00745" y="2483814"/>
            <a:ext cx="13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箭號: 左-右雙向 15"/>
          <p:cNvSpPr/>
          <p:nvPr/>
        </p:nvSpPr>
        <p:spPr>
          <a:xfrm>
            <a:off x="5567059" y="2521914"/>
            <a:ext cx="1361829" cy="418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297" y="5475119"/>
            <a:ext cx="946724" cy="964042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729034" y="2021750"/>
            <a:ext cx="2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Learning target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78289" y="1690689"/>
            <a:ext cx="22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Cross-entropy minimization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4136" y="4787683"/>
            <a:ext cx="173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Ensemble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9015" y="3177730"/>
            <a:ext cx="226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Average of a set of models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070100" y="2466250"/>
            <a:ext cx="3378200" cy="46808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1" idx="1"/>
            <a:endCxn id="23" idx="0"/>
          </p:cNvCxnSpPr>
          <p:nvPr/>
        </p:nvCxnSpPr>
        <p:spPr>
          <a:xfrm flipH="1">
            <a:off x="1222703" y="2700292"/>
            <a:ext cx="847397" cy="4774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Knowledge Distillation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Temperature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ele attr="{3FEAAFCE-6F2F-4AAD-BBC4-BA673CCBB9ED}"/>
                  </a:ext>
                </a:extLst>
              </p:cNvPr>
              <p:cNvSpPr txBox="1"/>
              <p:nvPr/>
            </p:nvSpPr>
            <p:spPr>
              <a:xfrm>
                <a:off x="1296023" y="2768600"/>
                <a:ext cx="2498826" cy="101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23" y="2768600"/>
                <a:ext cx="2498826" cy="101797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ele attr="{ECD081FB-F9AE-4A55-B002-09F3244BE146}"/>
                  </a:ext>
                </a:extLst>
              </p:cNvPr>
              <p:cNvSpPr txBox="1"/>
              <p:nvPr/>
            </p:nvSpPr>
            <p:spPr>
              <a:xfrm>
                <a:off x="5258423" y="2768600"/>
                <a:ext cx="2896242" cy="1017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3" y="2768600"/>
                <a:ext cx="2896242" cy="10179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" name="箭號: 向右 5"/>
          <p:cNvSpPr/>
          <p:nvPr/>
        </p:nvSpPr>
        <p:spPr>
          <a:xfrm>
            <a:off x="4123090" y="2997200"/>
            <a:ext cx="807092" cy="59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ele attr="{F13A5D47-22AB-4FD5-A0A2-AE2958C7833F}"/>
                  </a:ext>
                </a:extLst>
              </p:cNvPr>
              <p:cNvSpPr txBox="1"/>
              <p:nvPr/>
            </p:nvSpPr>
            <p:spPr>
              <a:xfrm>
                <a:off x="1172340" y="4342408"/>
                <a:ext cx="12748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4342408"/>
                <a:ext cx="1274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92" r="-6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ele attr="{64992F94-A00D-4015-B388-D8215B2D5A45}"/>
                  </a:ext>
                </a:extLst>
              </p:cNvPr>
              <p:cNvSpPr txBox="1"/>
              <p:nvPr/>
            </p:nvSpPr>
            <p:spPr>
              <a:xfrm>
                <a:off x="1172340" y="4890651"/>
                <a:ext cx="1112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4890651"/>
                <a:ext cx="11120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79" r="-655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ele attr="{8F710106-2376-4373-8FD9-3C5B3076CC8E}"/>
                  </a:ext>
                </a:extLst>
              </p:cNvPr>
              <p:cNvSpPr txBox="1"/>
              <p:nvPr/>
            </p:nvSpPr>
            <p:spPr>
              <a:xfrm>
                <a:off x="1172340" y="5438894"/>
                <a:ext cx="9421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0" y="5438894"/>
                <a:ext cx="9421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71" r="-774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ele attr="{19C625E9-0FC7-45A3-841E-16CD088AB091}"/>
                  </a:ext>
                </a:extLst>
              </p:cNvPr>
              <p:cNvSpPr txBox="1"/>
              <p:nvPr/>
            </p:nvSpPr>
            <p:spPr>
              <a:xfrm>
                <a:off x="2975245" y="4342408"/>
                <a:ext cx="936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4342408"/>
                <a:ext cx="93673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792" r="-77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ele attr="{4B461CA8-3BF3-48BA-9174-8101D9C120A6}"/>
                  </a:ext>
                </a:extLst>
              </p:cNvPr>
              <p:cNvSpPr txBox="1"/>
              <p:nvPr/>
            </p:nvSpPr>
            <p:spPr>
              <a:xfrm>
                <a:off x="2975245" y="4890651"/>
                <a:ext cx="940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4890651"/>
                <a:ext cx="94064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792" r="-77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ele attr="{B627A18B-8843-46D7-90A8-4F2C1C0AE5E4}"/>
                  </a:ext>
                </a:extLst>
              </p:cNvPr>
              <p:cNvSpPr txBox="1"/>
              <p:nvPr/>
            </p:nvSpPr>
            <p:spPr>
              <a:xfrm>
                <a:off x="2975245" y="5438894"/>
                <a:ext cx="943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45" y="5438894"/>
                <a:ext cx="9438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097" r="-774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ele attr="{DDE4AA1F-5CAB-4674-B6ED-96D301F0C945}"/>
                  </a:ext>
                </a:extLst>
              </p:cNvPr>
              <p:cNvSpPr txBox="1"/>
              <p:nvPr/>
            </p:nvSpPr>
            <p:spPr>
              <a:xfrm>
                <a:off x="5228210" y="4400472"/>
                <a:ext cx="1275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4400472"/>
                <a:ext cx="127515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871" r="-526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ele attr="{7FDC7350-6BE1-40E5-A029-91F6F86DFF93}"/>
                  </a:ext>
                </a:extLst>
              </p:cNvPr>
              <p:cNvSpPr txBox="1"/>
              <p:nvPr/>
            </p:nvSpPr>
            <p:spPr>
              <a:xfrm>
                <a:off x="5228210" y="4948715"/>
                <a:ext cx="1514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4948715"/>
                <a:ext cx="151471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19" r="-443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ele attr="{DE3CD2F8-6084-4B54-B433-B5BAD5476914}"/>
                  </a:ext>
                </a:extLst>
              </p:cNvPr>
              <p:cNvSpPr txBox="1"/>
              <p:nvPr/>
            </p:nvSpPr>
            <p:spPr>
              <a:xfrm>
                <a:off x="5228210" y="5496958"/>
                <a:ext cx="1684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5496958"/>
                <a:ext cx="168462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174" r="-398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ele attr="{27DE761F-0424-4FA0-BD4B-90CAC119ABBA}"/>
                  </a:ext>
                </a:extLst>
              </p:cNvPr>
              <p:cNvSpPr txBox="1"/>
              <p:nvPr/>
            </p:nvSpPr>
            <p:spPr>
              <a:xfrm>
                <a:off x="7169148" y="4397219"/>
                <a:ext cx="1339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4397219"/>
                <a:ext cx="13390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000" r="-590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ele attr="{10114962-5A26-416A-AC90-E0C4A296DD45}"/>
                  </a:ext>
                </a:extLst>
              </p:cNvPr>
              <p:cNvSpPr txBox="1"/>
              <p:nvPr/>
            </p:nvSpPr>
            <p:spPr>
              <a:xfrm>
                <a:off x="7169148" y="4945462"/>
                <a:ext cx="1346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4945462"/>
                <a:ext cx="134620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4977" r="-54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ele attr="{83E08FD9-87FB-4E25-A6CE-F08494552651}"/>
                  </a:ext>
                </a:extLst>
              </p:cNvPr>
              <p:cNvSpPr txBox="1"/>
              <p:nvPr/>
            </p:nvSpPr>
            <p:spPr>
              <a:xfrm>
                <a:off x="7169148" y="5493705"/>
                <a:ext cx="1346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.21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48" y="5493705"/>
                <a:ext cx="134620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4977" r="-54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ele attr="{160E2D5E-AF1F-46E3-9932-B2A099227892}"/>
                  </a:ext>
                </a:extLst>
              </p:cNvPr>
              <p:cNvSpPr txBox="1"/>
              <p:nvPr/>
            </p:nvSpPr>
            <p:spPr>
              <a:xfrm>
                <a:off x="3963407" y="3631962"/>
                <a:ext cx="11683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07" y="3631962"/>
                <a:ext cx="11683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5729" r="-625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object 3"/>
          <p:cNvSpPr/>
          <p:nvPr/>
        </p:nvSpPr>
        <p:spPr>
          <a:xfrm>
            <a:off x="4003675" y="2638425"/>
            <a:ext cx="5140325" cy="2032000"/>
          </a:xfrm>
          <a:custGeom>
            <a:avLst/>
            <a:gdLst/>
            <a:ahLst/>
            <a:cxnLst/>
            <a:rect l="l" t="t" r="r" b="b"/>
            <a:pathLst>
              <a:path w="8210550" h="1831975">
                <a:moveTo>
                  <a:pt x="0" y="0"/>
                </a:moveTo>
                <a:lnTo>
                  <a:pt x="8210314" y="0"/>
                </a:lnTo>
                <a:lnTo>
                  <a:pt x="8210314" y="1831921"/>
                </a:lnTo>
                <a:lnTo>
                  <a:pt x="0" y="18319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699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r>
              <a:rPr lang="en-US" altLang="zh-TW" sz="66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TW" sz="6600" dirty="0">
                <a:solidFill>
                  <a:schemeClr val="bg1"/>
                </a:solidFill>
                <a:sym typeface="+mn-ea"/>
              </a:rPr>
              <a:t>Parameter Quantization</a:t>
            </a:r>
            <a:endParaRPr lang="en-US" altLang="zh-CN" sz="6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Parameter Quantization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4664"/>
          </a:xfrm>
        </p:spPr>
        <p:txBody>
          <a:bodyPr>
            <a:noAutofit/>
          </a:bodyPr>
          <a:lstStyle/>
          <a:p>
            <a:r>
              <a:rPr lang="en-US" altLang="zh-TW" dirty="0"/>
              <a:t>1. Using less bits to represent a value</a:t>
            </a:r>
            <a:endParaRPr lang="en-US" altLang="zh-TW" dirty="0"/>
          </a:p>
          <a:p>
            <a:r>
              <a:rPr lang="en-US" altLang="zh-TW" dirty="0"/>
              <a:t>2. Weight clustering 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29648" y="2943873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/>
                <a:gridCol w="582976"/>
                <a:gridCol w="582976"/>
                <a:gridCol w="582976"/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-0.5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-3.4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0" y="3428374"/>
            <a:ext cx="16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weights in a 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0352" y="4767921"/>
            <a:ext cx="16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Clustering 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Parameter Quantization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4664"/>
          </a:xfrm>
        </p:spPr>
        <p:txBody>
          <a:bodyPr>
            <a:noAutofit/>
          </a:bodyPr>
          <a:lstStyle/>
          <a:p>
            <a:r>
              <a:rPr lang="en-US" altLang="zh-TW" dirty="0"/>
              <a:t>1. Using less bits to represent a value</a:t>
            </a:r>
            <a:endParaRPr lang="en-US" altLang="zh-TW" dirty="0"/>
          </a:p>
          <a:p>
            <a:r>
              <a:rPr lang="en-US" altLang="zh-TW" dirty="0"/>
              <a:t>2. Weight clustering 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 Represent frequent clusters by less bits, represent rare clusters by more bits </a:t>
            </a:r>
            <a:endParaRPr lang="en-US" altLang="zh-TW" dirty="0"/>
          </a:p>
          <a:p>
            <a:pPr lvl="1"/>
            <a:r>
              <a:rPr lang="en-US" altLang="zh-TW" dirty="0"/>
              <a:t>e.g. Huffman encoding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29648" y="2943873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/>
                <a:gridCol w="582976"/>
                <a:gridCol w="582976"/>
                <a:gridCol w="582976"/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-0.5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-0.1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-3.4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0" y="3428374"/>
            <a:ext cx="163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weights in a 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0352" y="4767921"/>
            <a:ext cx="163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Clustering </a:t>
            </a:r>
            <a:endParaRPr lang="zh-TW" altLang="en-US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836405" y="2943872"/>
          <a:ext cx="2331904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6"/>
                <a:gridCol w="582976"/>
                <a:gridCol w="582976"/>
                <a:gridCol w="582976"/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" name="箭號: 向右 8"/>
          <p:cNvSpPr/>
          <p:nvPr/>
        </p:nvSpPr>
        <p:spPr>
          <a:xfrm>
            <a:off x="4183424" y="3528216"/>
            <a:ext cx="583896" cy="6251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67320" y="4767921"/>
            <a:ext cx="24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Only needs 2 bits</a:t>
            </a:r>
            <a:endParaRPr lang="zh-TW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574896" y="3284561"/>
          <a:ext cx="117249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248"/>
                <a:gridCol w="586248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-0.4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-4.2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574896" y="2755428"/>
            <a:ext cx="130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Table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981" y="1995502"/>
            <a:ext cx="3908970" cy="854354"/>
          </a:xfrm>
        </p:spPr>
        <p:txBody>
          <a:bodyPr>
            <a:noAutofit/>
          </a:bodyPr>
          <a:lstStyle/>
          <a:p>
            <a:r>
              <a:rPr lang="en-US" altLang="zh-TW" dirty="0"/>
              <a:t>Resource-limited Devices</a:t>
            </a:r>
            <a:endParaRPr lang="zh-TW" altLang="en-US" dirty="0"/>
          </a:p>
        </p:txBody>
      </p:sp>
      <p:sp>
        <p:nvSpPr>
          <p:cNvPr id="147" name="Freeform: Shape 1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33663" y="1130609"/>
            <a:ext cx="1411100" cy="141110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9" name="Oval 1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90258" y="991873"/>
            <a:ext cx="1685692" cy="168569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14" descr="ãrobot pngãçåçæå°çµ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6239" y="1394328"/>
            <a:ext cx="733730" cy="9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17027" y="-3165"/>
            <a:ext cx="3327795" cy="279052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3" name="Freeform: Shape 1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77829" y="-3167"/>
            <a:ext cx="3466993" cy="2929727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2" name="Picture 8" descr="ãdrone png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740" y="291478"/>
            <a:ext cx="2573271" cy="16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Freeform: Shape 1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9421" y="4861398"/>
            <a:ext cx="3776458" cy="1996601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7" name="Freeform: Shape 1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5331" y="4740650"/>
            <a:ext cx="4021721" cy="2117350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Freeform: Shape 1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14515" y="2893753"/>
            <a:ext cx="2057400" cy="20574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1" name="Oval 1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91071" y="2770309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 descr="ãsmart watch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1341" y="3303619"/>
            <a:ext cx="1237667" cy="12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google glasses p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85" y="5682453"/>
            <a:ext cx="2408597" cy="83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Freeform: Shape 1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91744" y="4411708"/>
            <a:ext cx="2852256" cy="2446292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5" name="Freeform: Shape 1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47247" y="4263915"/>
            <a:ext cx="2996754" cy="2594085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ãcell phone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5343" y="4951153"/>
            <a:ext cx="1748671" cy="174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2656" y="3184175"/>
            <a:ext cx="4021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Limited memory space, limited computing power, etc.</a:t>
            </a:r>
            <a:endParaRPr lang="zh-TW" altLang="en-US" sz="2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Binary Weights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Binary Connect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24735" y="260623"/>
            <a:ext cx="3353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Binary Connect: https://arxiv.org/abs/1511.00363 </a:t>
            </a:r>
            <a:endParaRPr lang="en-US" altLang="zh-TW" dirty="0"/>
          </a:p>
          <a:p>
            <a:r>
              <a:rPr lang="en-US" altLang="zh-TW" dirty="0"/>
              <a:t>Binary Network:</a:t>
            </a:r>
            <a:endParaRPr lang="en-US" altLang="zh-TW" dirty="0"/>
          </a:p>
          <a:p>
            <a:r>
              <a:rPr lang="en-US" altLang="zh-TW" dirty="0"/>
              <a:t>https://arxiv.org/abs/1602.02830</a:t>
            </a:r>
            <a:endParaRPr lang="en-US" altLang="zh-TW" dirty="0"/>
          </a:p>
          <a:p>
            <a:r>
              <a:rPr lang="en-US" altLang="zh-TW" dirty="0"/>
              <a:t>XNOR-net: </a:t>
            </a:r>
            <a:endParaRPr lang="en-US" altLang="zh-TW" dirty="0"/>
          </a:p>
          <a:p>
            <a:r>
              <a:rPr lang="en-US" altLang="zh-TW" dirty="0"/>
              <a:t>https://arxiv.org/abs/1603.05279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532135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052068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572001" y="2804389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32135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52068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572001" y="3838580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532135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052068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572001" y="4872771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532135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052068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572001" y="5906963"/>
            <a:ext cx="180000" cy="18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586887" y="214106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network with binary weights</a:t>
            </a:r>
            <a:endParaRPr lang="zh-TW" altLang="en-US" sz="2400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4752001" y="2568751"/>
            <a:ext cx="361420" cy="269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2546648" y="298438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3232068" y="2913097"/>
            <a:ext cx="578462" cy="256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834648" y="3189065"/>
            <a:ext cx="1012853" cy="4641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811027" y="356934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4745191" y="4025443"/>
            <a:ext cx="187520" cy="420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014470" y="3835707"/>
            <a:ext cx="384340" cy="9408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4283999" y="4776537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/>
          <p:cNvCxnSpPr/>
          <p:nvPr/>
        </p:nvCxnSpPr>
        <p:spPr>
          <a:xfrm flipH="1">
            <a:off x="4235871" y="5064537"/>
            <a:ext cx="337407" cy="336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561851" y="5061024"/>
            <a:ext cx="786352" cy="7425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3292907" y="570896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2962068" y="5826623"/>
            <a:ext cx="360000" cy="36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92621" y="3932330"/>
            <a:ext cx="255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network with real value weights</a:t>
            </a:r>
            <a:endParaRPr lang="zh-TW" altLang="en-US" sz="2400" dirty="0"/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1935484" y="3237327"/>
            <a:ext cx="647785" cy="769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747905" y="3676206"/>
            <a:ext cx="491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5747905" y="4934702"/>
            <a:ext cx="491950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6367442" y="3439563"/>
            <a:ext cx="35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Negative gradient 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367441" y="4720821"/>
            <a:ext cx="352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direction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6367441" y="3811477"/>
            <a:ext cx="24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(compute on binary weights)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367441" y="5118977"/>
            <a:ext cx="243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(compute on real  weights)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628650" y="1244646"/>
            <a:ext cx="494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Your weights are always +1 or -1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9" grpId="0" animBg="1"/>
      <p:bldP spid="47" grpId="0" animBg="1"/>
      <p:bldP spid="53" grpId="0" animBg="1"/>
      <p:bldP spid="54" grpId="0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Binary Connect</a:t>
            </a:r>
            <a:endParaRPr sz="3600" b="1" kern="0" spc="-5" dirty="0">
              <a:solidFill>
                <a:srgbClr val="00294D"/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428" y="3867675"/>
            <a:ext cx="8501948" cy="21025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42949" y="6248231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https://arxiv.org/abs/1511.00363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53" y="1754357"/>
            <a:ext cx="8340498" cy="2049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object 3"/>
          <p:cNvSpPr/>
          <p:nvPr/>
        </p:nvSpPr>
        <p:spPr>
          <a:xfrm>
            <a:off x="1785620" y="2638425"/>
            <a:ext cx="7358380" cy="1507490"/>
          </a:xfrm>
          <a:custGeom>
            <a:avLst/>
            <a:gdLst/>
            <a:ahLst/>
            <a:cxnLst/>
            <a:rect l="l" t="t" r="r" b="b"/>
            <a:pathLst>
              <a:path w="8210550" h="1831975">
                <a:moveTo>
                  <a:pt x="0" y="0"/>
                </a:moveTo>
                <a:lnTo>
                  <a:pt x="8210314" y="0"/>
                </a:lnTo>
                <a:lnTo>
                  <a:pt x="8210314" y="1831921"/>
                </a:lnTo>
                <a:lnTo>
                  <a:pt x="0" y="18319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699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r>
              <a:rPr lang="en-US" altLang="zh-TW" sz="6600" dirty="0">
                <a:solidFill>
                  <a:schemeClr val="bg1"/>
                </a:solidFill>
                <a:sym typeface="+mn-ea"/>
              </a:rPr>
              <a:t>Architecture Design</a:t>
            </a:r>
            <a:endParaRPr lang="en-US" altLang="zh-TW" sz="6600" dirty="0">
              <a:solidFill>
                <a:schemeClr val="bg1"/>
              </a:solidFill>
            </a:endParaRPr>
          </a:p>
          <a:p>
            <a:endParaRPr lang="en-US" altLang="zh-CN" sz="6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Low rank approximation</a:t>
            </a:r>
            <a:endParaRPr sz="3600" b="1" kern="0" spc="-5" dirty="0">
              <a:solidFill>
                <a:srgbClr val="00294D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232" y="1815464"/>
            <a:ext cx="3569113" cy="212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64676" y="3437893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6200000">
            <a:off x="1582307" y="2517241"/>
            <a:ext cx="1181626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326578" y="2485868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5699416" y="3393646"/>
            <a:ext cx="1616885" cy="20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082875" y="2629531"/>
            <a:ext cx="882752" cy="2146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17888" y="1803621"/>
            <a:ext cx="3569113" cy="2121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109575" y="2473859"/>
            <a:ext cx="98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linear</a:t>
            </a:r>
            <a:endParaRPr lang="zh-TW" altLang="en-US" sz="2400" dirty="0"/>
          </a:p>
        </p:txBody>
      </p:sp>
      <p:sp>
        <p:nvSpPr>
          <p:cNvPr id="29" name="向右箭號 28"/>
          <p:cNvSpPr/>
          <p:nvPr/>
        </p:nvSpPr>
        <p:spPr>
          <a:xfrm rot="16200000">
            <a:off x="6341018" y="2929708"/>
            <a:ext cx="36378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772766" y="2046892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</a:t>
            </a:r>
            <a:endParaRPr lang="zh-TW" altLang="en-US" sz="2800" dirty="0"/>
          </a:p>
        </p:txBody>
      </p:sp>
      <p:sp>
        <p:nvSpPr>
          <p:cNvPr id="31" name="向右箭號 30"/>
          <p:cNvSpPr/>
          <p:nvPr/>
        </p:nvSpPr>
        <p:spPr>
          <a:xfrm rot="16200000">
            <a:off x="6341585" y="2091268"/>
            <a:ext cx="363782" cy="41295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766768" y="2904222"/>
            <a:ext cx="87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82601" y="1690689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069457" y="3317966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416652" y="1697877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400683" y="3281466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047524" y="2509041"/>
            <a:ext cx="5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</a:t>
            </a:r>
            <a:endParaRPr lang="zh-TW" altLang="en-US" sz="2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907543" y="4010802"/>
            <a:ext cx="7328914" cy="2425349"/>
            <a:chOff x="1153351" y="1442404"/>
            <a:chExt cx="7328914" cy="2425349"/>
          </a:xfrm>
        </p:grpSpPr>
        <p:sp>
          <p:nvSpPr>
            <p:cNvPr id="8" name="矩形 7"/>
            <p:cNvSpPr/>
            <p:nvPr/>
          </p:nvSpPr>
          <p:spPr>
            <a:xfrm>
              <a:off x="1792754" y="1876571"/>
              <a:ext cx="1740309" cy="19615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W</a:t>
              </a:r>
              <a:endParaRPr lang="zh-TW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536261" y="1913442"/>
              <a:ext cx="985684" cy="18877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U</a:t>
              </a:r>
              <a:endParaRPr lang="zh-TW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892190" y="1880128"/>
              <a:ext cx="1740309" cy="8259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V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513186" y="2592967"/>
              <a:ext cx="659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≈</a:t>
              </a:r>
              <a:endParaRPr lang="zh-TW" altLang="en-US" sz="32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153351" y="2626505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</a:t>
              </a:r>
              <a:endParaRPr lang="zh-TW" altLang="en-US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972753" y="2706038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350274" y="1484000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385494" y="1450686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747963" y="1442404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429301" y="2078737"/>
              <a:ext cx="6394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813738" y="3344533"/>
              <a:ext cx="2668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Less parameters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142692" y="2892924"/>
              <a:ext cx="1452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K &lt; M,N</a:t>
              </a:r>
              <a:endParaRPr lang="zh-TW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29" grpId="0" animBg="1"/>
      <p:bldP spid="30" grpId="0"/>
      <p:bldP spid="31" grpId="0" animBg="1"/>
      <p:bldP spid="32" grpId="0"/>
      <p:bldP spid="34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18817" y="23317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076719" y="88040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229119" y="103280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76719" y="233697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229119" y="248937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075800" y="381227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228200" y="396467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075800" y="52688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228200" y="54212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08601" y="72738"/>
            <a:ext cx="4109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Review: Standard CNN </a:t>
            </a:r>
            <a:endParaRPr lang="zh-TW" altLang="en-US" sz="3200" b="1" i="1" u="sng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253702" y="26235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217" y="2502349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406102" y="27759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558502" y="29283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710902" y="3080750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ele attr="{A41774C2-1068-4900-9BAA-6C825003E7FA}"/>
                  </a:ext>
                </a:extLst>
              </p:cNvPr>
              <p:cNvSpPr txBox="1"/>
              <p:nvPr/>
            </p:nvSpPr>
            <p:spPr>
              <a:xfrm>
                <a:off x="5735803" y="1029863"/>
                <a:ext cx="255794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×3×2×4=72</m:t>
                      </m:r>
                    </m:oMath>
                  </m:oMathPara>
                </a14:m>
                <a:endParaRPr lang="en-US" altLang="zh-TW" sz="2400" dirty="0"/>
              </a:p>
              <a:p>
                <a:pPr algn="ctr"/>
                <a:r>
                  <a:rPr lang="zh-TW" altLang="en-US" sz="2400" dirty="0"/>
                  <a:t> </a:t>
                </a:r>
                <a:r>
                  <a:rPr lang="en-US" altLang="zh-TW" sz="2400" dirty="0"/>
                  <a:t>parameters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03" y="1029863"/>
                <a:ext cx="2557944" cy="738664"/>
              </a:xfrm>
              <a:prstGeom prst="rect">
                <a:avLst/>
              </a:prstGeom>
              <a:blipFill rotWithShape="1">
                <a:blip r:embed="rId1"/>
                <a:stretch>
                  <a:fillRect l="-3571" r="-1190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775492" y="1451430"/>
            <a:ext cx="272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feature map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90145" y="4944905"/>
            <a:ext cx="272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channels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764500" y="745958"/>
            <a:ext cx="1768643" cy="594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91389" y="1592296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08601" y="72738"/>
            <a:ext cx="604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err="1"/>
              <a:t>Depthwise</a:t>
            </a:r>
            <a:r>
              <a:rPr lang="en-US" altLang="zh-TW" sz="3200" b="1" i="1" u="sng" dirty="0"/>
              <a:t> Separable Convolution </a:t>
            </a:r>
            <a:endParaRPr lang="zh-TW" altLang="en-US" sz="3200" b="1" i="1" u="sng" dirty="0"/>
          </a:p>
        </p:txBody>
      </p:sp>
      <p:sp>
        <p:nvSpPr>
          <p:cNvPr id="2" name="矩形 1"/>
          <p:cNvSpPr/>
          <p:nvPr/>
        </p:nvSpPr>
        <p:spPr>
          <a:xfrm>
            <a:off x="208601" y="750449"/>
            <a:ext cx="3464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Depthwise</a:t>
            </a:r>
            <a:r>
              <a:rPr lang="en-US" altLang="zh-TW" sz="2400" dirty="0"/>
              <a:t> Convolution </a:t>
            </a:r>
            <a:endParaRPr lang="zh-TW" altLang="en-US" sz="24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06620" y="159785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441851" y="20021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406620" y="288608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594251" y="21545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1165385" y="502930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Each filter only considers one channel.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5386" y="445620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Filter number = Input channel number 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ele attr="{1708A96D-2FD3-4734-A445-0B0207E92D87}"/>
                  </a:ext>
                </a:extLst>
              </p:cNvPr>
              <p:cNvSpPr txBox="1"/>
              <p:nvPr/>
            </p:nvSpPr>
            <p:spPr>
              <a:xfrm>
                <a:off x="1165385" y="5602408"/>
                <a:ext cx="6181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 filters are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matrices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85" y="5602408"/>
                <a:ext cx="6181897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2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291389" y="1592296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3789" y="1762925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443789" y="1762925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448967" y="212693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443789" y="250494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454145" y="284511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1145929" y="6181088"/>
            <a:ext cx="618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There is no interaction between channels.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672754" y="3224212"/>
            <a:ext cx="733866" cy="2409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: 圖案 8"/>
          <p:cNvSpPr/>
          <p:nvPr/>
        </p:nvSpPr>
        <p:spPr>
          <a:xfrm>
            <a:off x="3482502" y="1400456"/>
            <a:ext cx="894945" cy="214335"/>
          </a:xfrm>
          <a:custGeom>
            <a:avLst/>
            <a:gdLst>
              <a:gd name="connsiteX0" fmla="*/ 894945 w 894945"/>
              <a:gd name="connsiteY0" fmla="*/ 214335 h 214335"/>
              <a:gd name="connsiteX1" fmla="*/ 389107 w 894945"/>
              <a:gd name="connsiteY1" fmla="*/ 327 h 214335"/>
              <a:gd name="connsiteX2" fmla="*/ 0 w 894945"/>
              <a:gd name="connsiteY2" fmla="*/ 175425 h 2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45" h="214335">
                <a:moveTo>
                  <a:pt x="894945" y="214335"/>
                </a:moveTo>
                <a:cubicBezTo>
                  <a:pt x="716604" y="110573"/>
                  <a:pt x="538264" y="6812"/>
                  <a:pt x="389107" y="327"/>
                </a:cubicBezTo>
                <a:cubicBezTo>
                  <a:pt x="239949" y="-6158"/>
                  <a:pt x="119974" y="84633"/>
                  <a:pt x="0" y="175425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11806 -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0.11806 -0.0002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1806 -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11805 -0.0002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11806 -0.0002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2" grpId="0"/>
      <p:bldP spid="62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91389" y="1592296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08601" y="72738"/>
            <a:ext cx="6041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 err="1"/>
              <a:t>Depthwise</a:t>
            </a:r>
            <a:r>
              <a:rPr lang="en-US" altLang="zh-TW" sz="3200" b="1" i="1" u="sng" dirty="0"/>
              <a:t> Separable Convolution </a:t>
            </a:r>
            <a:endParaRPr lang="zh-TW" altLang="en-US" sz="3200" b="1" i="1" u="sng" dirty="0"/>
          </a:p>
        </p:txBody>
      </p:sp>
      <p:sp>
        <p:nvSpPr>
          <p:cNvPr id="2" name="矩形 1"/>
          <p:cNvSpPr/>
          <p:nvPr/>
        </p:nvSpPr>
        <p:spPr>
          <a:xfrm>
            <a:off x="208601" y="750449"/>
            <a:ext cx="3464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Depthwise</a:t>
            </a:r>
            <a:r>
              <a:rPr lang="en-US" altLang="zh-TW" sz="2400" dirty="0"/>
              <a:t> Convolution </a:t>
            </a:r>
            <a:endParaRPr lang="zh-TW" altLang="en-US" sz="24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06620" y="159785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441851" y="20021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406620" y="2886082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6594251" y="215456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3789" y="1762925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244697" y="4046631"/>
            <a:ext cx="3344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2. Pointwise Convolution </a:t>
            </a:r>
            <a:endParaRPr lang="zh-TW" altLang="en-US" sz="24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048333" y="467873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451500" y="442107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603900" y="457347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439537" y="49963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450204" y="56059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450204" y="610661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591937" y="51487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602604" y="575836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602604" y="6259016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048333" y="468996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2048333" y="504622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2048333" y="54007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2046947" y="576651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200733" y="483113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2200733" y="484236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2200733" y="519862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2200733" y="55531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2199347" y="591891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6137051" y="44653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6289451" y="46177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6441851" y="47701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6594251" y="492257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>
                <a:extLst>
                  <a:ext uri="{FF2B5EF4-FFF2-40B4-BE49-F238E27FC236}">
                    <ele attr="{E717F977-8F7C-4D29-A187-9C024C9C8126}"/>
                  </a:ext>
                </a:extLst>
              </p:cNvPr>
              <p:cNvSpPr txBox="1"/>
              <p:nvPr/>
            </p:nvSpPr>
            <p:spPr>
              <a:xfrm>
                <a:off x="3946813" y="1202631"/>
                <a:ext cx="20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3×2=18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13" y="1202631"/>
                <a:ext cx="2031582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994" r="-32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>
                <a:extLst>
                  <a:ext uri="{FF2B5EF4-FFF2-40B4-BE49-F238E27FC236}">
                    <ele attr="{8716C3F7-19C5-4633-B4CE-CDA6F7E366E8}"/>
                  </a:ext>
                </a:extLst>
              </p:cNvPr>
              <p:cNvSpPr txBox="1"/>
              <p:nvPr/>
            </p:nvSpPr>
            <p:spPr>
              <a:xfrm>
                <a:off x="5106549" y="6287758"/>
                <a:ext cx="1335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549" y="6287758"/>
                <a:ext cx="133530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023" r="-502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>
                <a:extLst>
                  <a:ext uri="{FF2B5EF4-FFF2-40B4-BE49-F238E27FC236}">
                    <ele attr="{4ADF5A1C-A9F4-4492-975A-3650FDFE23CC}"/>
                  </a:ext>
                </a:extLst>
              </p:cNvPr>
              <p:cNvSpPr txBox="1"/>
              <p:nvPr/>
            </p:nvSpPr>
            <p:spPr>
              <a:xfrm>
                <a:off x="5075107" y="4234625"/>
                <a:ext cx="76520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:pPr algn="ctr"/>
                <a:r>
                  <a:rPr lang="en-US" altLang="zh-TW" sz="2400" dirty="0"/>
                  <a:t>filter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07" y="4234625"/>
                <a:ext cx="765209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13600" r="-12000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11753 -0.00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11719 0.0030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11753 -0.00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11719 0.0030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0.11753 -0.00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11719 0.0030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11754 -0.004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8" y="-23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1719 0.0030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1" grpId="0"/>
      <p:bldP spid="72" grpId="0"/>
      <p:bldP spid="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42617" y="3989891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742617" y="512362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714417" y="45509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3714417" y="5646360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2617" y="4394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42617" y="4394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5017" y="4160520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2617" y="40081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95017" y="41605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866817" y="47033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714417" y="455092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866817" y="4703321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5333332" y="409948"/>
            <a:ext cx="546100" cy="5363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577332" y="2809746"/>
            <a:ext cx="546100" cy="5363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626950" y="2461168"/>
            <a:ext cx="546100" cy="5363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626950" y="3256188"/>
            <a:ext cx="546100" cy="5363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879432" y="681728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8123432" y="3104237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863432" y="678142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157050" y="2727420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157050" y="3524382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19" idx="2"/>
          </p:cNvCxnSpPr>
          <p:nvPr/>
        </p:nvCxnSpPr>
        <p:spPr>
          <a:xfrm>
            <a:off x="7107432" y="2755360"/>
            <a:ext cx="469900" cy="32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9" idx="2"/>
          </p:cNvCxnSpPr>
          <p:nvPr/>
        </p:nvCxnSpPr>
        <p:spPr>
          <a:xfrm flipV="1">
            <a:off x="7173050" y="3077940"/>
            <a:ext cx="404282" cy="439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513332" y="447309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18 inputs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93686" y="2508482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9 inputs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489450" y="3256188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9 inputs</a:t>
            </a:r>
            <a:endParaRPr lang="zh-TW" altLang="en-US" sz="2400" dirty="0"/>
          </a:p>
        </p:txBody>
      </p:sp>
      <p:sp>
        <p:nvSpPr>
          <p:cNvPr id="40" name="橢圓 39"/>
          <p:cNvSpPr/>
          <p:nvPr/>
        </p:nvSpPr>
        <p:spPr>
          <a:xfrm>
            <a:off x="5333332" y="1096269"/>
            <a:ext cx="546100" cy="536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879432" y="1368049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863432" y="1364463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513332" y="1133630"/>
            <a:ext cx="16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18 inputs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7577332" y="3627184"/>
            <a:ext cx="546100" cy="5363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8123432" y="3921675"/>
            <a:ext cx="469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0" idx="6"/>
            <a:endCxn id="44" idx="2"/>
          </p:cNvCxnSpPr>
          <p:nvPr/>
        </p:nvCxnSpPr>
        <p:spPr>
          <a:xfrm>
            <a:off x="7173050" y="2729362"/>
            <a:ext cx="404282" cy="11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21" idx="6"/>
            <a:endCxn id="44" idx="2"/>
          </p:cNvCxnSpPr>
          <p:nvPr/>
        </p:nvCxnSpPr>
        <p:spPr>
          <a:xfrm>
            <a:off x="7173050" y="3524382"/>
            <a:ext cx="404282" cy="370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61592" y="453832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>
            <a:endCxn id="5" idx="1"/>
          </p:cNvCxnSpPr>
          <p:nvPr/>
        </p:nvCxnSpPr>
        <p:spPr>
          <a:xfrm>
            <a:off x="787875" y="1553324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790888" y="456461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837265" y="465576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6715850" y="3271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6715850" y="327122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6868250" y="4795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6900000" y="1592801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7020650" y="6319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7173050" y="784322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751337" y="154379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矩形 66"/>
          <p:cNvSpPr/>
          <p:nvPr/>
        </p:nvSpPr>
        <p:spPr>
          <a:xfrm>
            <a:off x="770312" y="1558211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/>
          <p:cNvCxnSpPr/>
          <p:nvPr/>
        </p:nvCxnSpPr>
        <p:spPr>
          <a:xfrm>
            <a:off x="788656" y="2641079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799608" y="1560840"/>
            <a:ext cx="115081" cy="170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02956" y="626673"/>
          <a:ext cx="216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95017" y="59182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矩形 52"/>
          <p:cNvSpPr/>
          <p:nvPr/>
        </p:nvSpPr>
        <p:spPr>
          <a:xfrm>
            <a:off x="905969" y="627090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903737" y="169619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914689" y="1731469"/>
            <a:ext cx="1069048" cy="1062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5995850" y="43985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5995850" y="4398521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/>
        </p:nvGraphicFramePr>
        <p:xfrm>
          <a:off x="6148250" y="45509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6180000" y="5664200"/>
            <a:ext cx="351978" cy="33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6300650" y="47033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6453050" y="4855721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866817" y="5798760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895017" y="5276029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33" grpId="0"/>
      <p:bldP spid="34" grpId="0"/>
      <p:bldP spid="35" grpId="0"/>
      <p:bldP spid="40" grpId="0" animBg="1"/>
      <p:bldP spid="43" grpId="0"/>
      <p:bldP spid="44" grpId="0" animBg="1"/>
      <p:bldP spid="54" grpId="0" animBg="1"/>
      <p:bldP spid="64" grpId="0" animBg="1"/>
      <p:bldP spid="65" grpId="0" animBg="1"/>
      <p:bldP spid="67" grpId="0" animBg="1"/>
      <p:bldP spid="53" grpId="0" animBg="1"/>
      <p:bldP spid="69" grpId="0" animBg="1"/>
      <p:bldP spid="75" grpId="0" animBg="1"/>
      <p:bldP spid="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12750" y="3782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65150" y="5306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12750" y="183480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65150" y="1987203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11831" y="3310094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64231" y="3462494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611831" y="4766667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64231" y="4919067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939867" y="3782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092267" y="530630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322079" y="251532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474479" y="2667727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339012" y="30949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349679" y="37045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7349679" y="42051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91412" y="32473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502079" y="385690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7502079" y="4357553"/>
          <a:ext cx="3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ele attr="{189C9C6B-055B-490A-8038-B5750C43486B}"/>
                  </a:ext>
                </a:extLst>
              </p:cNvPr>
              <p:cNvSpPr txBox="1"/>
              <p:nvPr/>
            </p:nvSpPr>
            <p:spPr>
              <a:xfrm>
                <a:off x="4302506" y="6190974"/>
                <a:ext cx="209531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6" y="6190974"/>
                <a:ext cx="2095317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377" r="-580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ele attr="{730CF8E0-3DD1-4DC4-926B-74EF8FD8D1CF}"/>
                  </a:ext>
                </a:extLst>
              </p:cNvPr>
              <p:cNvSpPr txBox="1"/>
              <p:nvPr/>
            </p:nvSpPr>
            <p:spPr>
              <a:xfrm>
                <a:off x="6505580" y="5575017"/>
                <a:ext cx="233166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80" y="5575017"/>
                <a:ext cx="233166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167" r="-5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ele attr="{1ED73A0C-51F8-460F-8B65-93A3919CB447}"/>
                  </a:ext>
                </a:extLst>
              </p:cNvPr>
              <p:cNvSpPr txBox="1"/>
              <p:nvPr/>
            </p:nvSpPr>
            <p:spPr>
              <a:xfrm>
                <a:off x="493390" y="897036"/>
                <a:ext cx="34994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TW" sz="2400" dirty="0"/>
                  <a:t>: number of input channels</a:t>
                </a: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0" y="897036"/>
                <a:ext cx="34994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613" t="-24590" r="-470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ele attr="{3B2653C6-D8A5-4B3B-969E-21A1EF9822C3}"/>
                  </a:ext>
                </a:extLst>
              </p:cNvPr>
              <p:cNvSpPr txBox="1"/>
              <p:nvPr/>
            </p:nvSpPr>
            <p:spPr>
              <a:xfrm>
                <a:off x="435216" y="1512994"/>
                <a:ext cx="3782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TW" sz="2400" dirty="0"/>
                  <a:t>: number of output channels</a:t>
                </a: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" y="1512994"/>
                <a:ext cx="378257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54" t="-24590" r="-418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ele attr="{4ACB277B-F266-4353-A0BF-8104A43B2517}"/>
                  </a:ext>
                </a:extLst>
              </p:cNvPr>
              <p:cNvSpPr txBox="1"/>
              <p:nvPr/>
            </p:nvSpPr>
            <p:spPr>
              <a:xfrm>
                <a:off x="473316" y="2128952"/>
                <a:ext cx="2170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: kernel size</a:t>
                </a: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6" y="2128952"/>
                <a:ext cx="21706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75" t="-24590" r="-786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ele attr="{ACB67B9E-F9AF-4D80-8B3B-EAC7AAA87BB2}"/>
                  </a:ext>
                </a:extLst>
              </p:cNvPr>
              <p:cNvSpPr txBox="1"/>
              <p:nvPr/>
            </p:nvSpPr>
            <p:spPr>
              <a:xfrm>
                <a:off x="1063108" y="3507842"/>
                <a:ext cx="2331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8" y="3507842"/>
                <a:ext cx="2331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178" r="-78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ele attr="{2C68E54E-6AF4-47EA-AD65-55DB42556588}"/>
                  </a:ext>
                </a:extLst>
              </p:cNvPr>
              <p:cNvSpPr txBox="1"/>
              <p:nvPr/>
            </p:nvSpPr>
            <p:spPr>
              <a:xfrm>
                <a:off x="1309521" y="4008385"/>
                <a:ext cx="1838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21" y="4008385"/>
                <a:ext cx="183883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648" r="-132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ele attr="{93BF739C-69DD-46B7-81FB-EB32D7F30551}"/>
                  </a:ext>
                </a:extLst>
              </p:cNvPr>
              <p:cNvSpPr txBox="1"/>
              <p:nvPr/>
            </p:nvSpPr>
            <p:spPr>
              <a:xfrm>
                <a:off x="1291152" y="4840743"/>
                <a:ext cx="1679947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52" y="4840743"/>
                <a:ext cx="1679947" cy="6940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31" name="直線接點 30"/>
          <p:cNvCxnSpPr/>
          <p:nvPr/>
        </p:nvCxnSpPr>
        <p:spPr>
          <a:xfrm>
            <a:off x="756478" y="3938628"/>
            <a:ext cx="281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ele attr="{B6A64BC0-7EF5-4B4E-B087-F5084A86C8C6}"/>
                  </a:ext>
                </a:extLst>
              </p:cNvPr>
              <p:cNvSpPr/>
              <p:nvPr/>
            </p:nvSpPr>
            <p:spPr>
              <a:xfrm>
                <a:off x="4578647" y="804703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647" y="804703"/>
                <a:ext cx="1451166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ele attr="{7258A28E-36C4-4C47-9A6A-D5D9B5857034}"/>
                  </a:ext>
                </a:extLst>
              </p:cNvPr>
              <p:cNvSpPr/>
              <p:nvPr/>
            </p:nvSpPr>
            <p:spPr>
              <a:xfrm>
                <a:off x="4609128" y="2305010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28" y="2305010"/>
                <a:ext cx="1451166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ele attr="{2CBE9E7C-0BA9-41FD-A7A4-16833A2A01B6}"/>
                  </a:ext>
                </a:extLst>
              </p:cNvPr>
              <p:cNvSpPr/>
              <p:nvPr/>
            </p:nvSpPr>
            <p:spPr>
              <a:xfrm>
                <a:off x="4624582" y="3744661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2" y="3744661"/>
                <a:ext cx="14511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ele attr="{17478A59-B157-4F50-A66C-5537AAFEADAD}"/>
                  </a:ext>
                </a:extLst>
              </p:cNvPr>
              <p:cNvSpPr/>
              <p:nvPr/>
            </p:nvSpPr>
            <p:spPr>
              <a:xfrm>
                <a:off x="4624582" y="5157254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2" y="5157254"/>
                <a:ext cx="1451166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ele attr="{39F204DB-CFCE-47EF-B3E9-45B0A8A3FD7A}"/>
                  </a:ext>
                </a:extLst>
              </p:cNvPr>
              <p:cNvSpPr/>
              <p:nvPr/>
            </p:nvSpPr>
            <p:spPr>
              <a:xfrm>
                <a:off x="6762121" y="1693128"/>
                <a:ext cx="1451166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121" y="1693128"/>
                <a:ext cx="1451166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ele attr="{59A631FB-DCF5-45A5-969E-021BD8B681D7}"/>
                  </a:ext>
                </a:extLst>
              </p:cNvPr>
              <p:cNvSpPr/>
              <p:nvPr/>
            </p:nvSpPr>
            <p:spPr>
              <a:xfrm>
                <a:off x="7884547" y="4570913"/>
                <a:ext cx="952697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47" y="4570913"/>
                <a:ext cx="952697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2164996" y="4807330"/>
            <a:ext cx="828571" cy="81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To learn more ……</a:t>
            </a:r>
            <a:endParaRPr sz="3600" b="1" kern="0" spc="-5" dirty="0">
              <a:solidFill>
                <a:srgbClr val="00294D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SqueezeNet</a:t>
            </a:r>
            <a:endParaRPr lang="en-US" altLang="zh-TW" dirty="0"/>
          </a:p>
          <a:p>
            <a:pPr lvl="1"/>
            <a:r>
              <a:rPr lang="en-US" altLang="zh-TW" dirty="0">
                <a:hlinkClick r:id="rId1"/>
              </a:rPr>
              <a:t>https://arxiv.org/abs/1602.07360</a:t>
            </a:r>
            <a:endParaRPr lang="en-US" altLang="zh-TW" dirty="0"/>
          </a:p>
          <a:p>
            <a:r>
              <a:rPr lang="en-US" altLang="zh-TW" dirty="0" err="1"/>
              <a:t>MobileNet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https://arxiv.org/abs/1704.04861</a:t>
            </a:r>
            <a:endParaRPr lang="en-US" altLang="zh-TW" dirty="0"/>
          </a:p>
          <a:p>
            <a:r>
              <a:rPr lang="en-US" altLang="zh-TW" dirty="0" err="1"/>
              <a:t>ShuffleNet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https://arxiv.org/abs/1707.01083</a:t>
            </a:r>
            <a:endParaRPr lang="en-US" altLang="zh-TW" dirty="0"/>
          </a:p>
          <a:p>
            <a:r>
              <a:rPr lang="en-US" altLang="zh-TW" dirty="0" err="1"/>
              <a:t>Xception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https://arxiv.org/abs/1610.02357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/>
          <p:nvPr>
            <p:ph type="title"/>
          </p:nvPr>
        </p:nvSpPr>
        <p:spPr/>
        <p:txBody>
          <a:bodyPr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Contents</a:t>
            </a:r>
            <a:endParaRPr sz="3600" b="1" kern="0" spc="-5" dirty="0">
              <a:solidFill>
                <a:srgbClr val="00294D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  <p:sp>
        <p:nvSpPr>
          <p:cNvPr id="5" name="object 3"/>
          <p:cNvSpPr/>
          <p:nvPr/>
        </p:nvSpPr>
        <p:spPr>
          <a:xfrm>
            <a:off x="785495" y="2019935"/>
            <a:ext cx="7777480" cy="2978150"/>
          </a:xfrm>
          <a:custGeom>
            <a:avLst/>
            <a:gdLst/>
            <a:ahLst/>
            <a:cxnLst/>
            <a:rect l="l" t="t" r="r" b="b"/>
            <a:pathLst>
              <a:path w="8210550" h="1831975">
                <a:moveTo>
                  <a:pt x="0" y="0"/>
                </a:moveTo>
                <a:lnTo>
                  <a:pt x="8210314" y="0"/>
                </a:lnTo>
                <a:lnTo>
                  <a:pt x="8210314" y="1831921"/>
                </a:lnTo>
                <a:lnTo>
                  <a:pt x="0" y="18319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699">
            <a:solidFill>
              <a:srgbClr val="1D4871"/>
            </a:solidFill>
          </a:ln>
        </p:spPr>
        <p:txBody>
          <a:bodyPr wrap="square" lIns="0" tIns="0" rIns="0" bIns="0" rtlCol="0"/>
          <a:p>
            <a:pPr marL="742950" indent="-742950" algn="l">
              <a:lnSpc>
                <a:spcPct val="100000"/>
              </a:lnSpc>
              <a:buClrTx/>
              <a:buSzTx/>
              <a:buFontTx/>
              <a:buAutoNum type="arabicPeriod"/>
            </a:pPr>
            <a:r>
              <a:rPr sz="3600" b="1" kern="0" spc="-10" dirty="0">
                <a:solidFill>
                  <a:schemeClr val="bg1"/>
                </a:solidFill>
                <a:uFillTx/>
                <a:latin typeface="Calibri" panose="020F0502020204030204"/>
                <a:ea typeface="+mj-ea"/>
                <a:cs typeface="Calibri" panose="020F0502020204030204"/>
                <a:sym typeface="+mn-ea"/>
              </a:rPr>
              <a:t>Network Pruning </a:t>
            </a:r>
            <a:endParaRPr sz="3600" b="1" kern="0" spc="-10" dirty="0">
              <a:solidFill>
                <a:schemeClr val="bg1"/>
              </a:solidFill>
              <a:uFillTx/>
              <a:latin typeface="Calibri" panose="020F0502020204030204"/>
              <a:ea typeface="+mj-ea"/>
              <a:cs typeface="Calibri" panose="020F0502020204030204"/>
            </a:endParaRPr>
          </a:p>
          <a:p>
            <a:pPr marL="742950" indent="-742950" algn="l">
              <a:lnSpc>
                <a:spcPct val="100000"/>
              </a:lnSpc>
              <a:buClrTx/>
              <a:buSzTx/>
              <a:buFontTx/>
              <a:buAutoNum type="arabicPeriod"/>
            </a:pPr>
            <a:r>
              <a:rPr sz="3600" b="1" kern="0" spc="-10" dirty="0">
                <a:solidFill>
                  <a:schemeClr val="bg1"/>
                </a:solidFill>
                <a:uFillTx/>
                <a:latin typeface="Calibri" panose="020F0502020204030204"/>
                <a:ea typeface="+mj-ea"/>
                <a:cs typeface="Calibri" panose="020F0502020204030204"/>
                <a:sym typeface="+mn-ea"/>
              </a:rPr>
              <a:t>Knowledge Distillation </a:t>
            </a:r>
            <a:endParaRPr sz="3600" b="1" kern="0" spc="-10" dirty="0">
              <a:solidFill>
                <a:schemeClr val="bg1"/>
              </a:solidFill>
              <a:uFillTx/>
              <a:latin typeface="Calibri" panose="020F0502020204030204"/>
              <a:ea typeface="+mj-ea"/>
              <a:cs typeface="Calibri" panose="020F0502020204030204"/>
            </a:endParaRPr>
          </a:p>
          <a:p>
            <a:pPr marL="742950" indent="-742950" algn="l">
              <a:lnSpc>
                <a:spcPct val="100000"/>
              </a:lnSpc>
              <a:buClrTx/>
              <a:buSzTx/>
              <a:buFontTx/>
              <a:buAutoNum type="arabicPeriod"/>
            </a:pPr>
            <a:r>
              <a:rPr sz="3600" b="1" kern="0" spc="-10" dirty="0">
                <a:solidFill>
                  <a:schemeClr val="bg1"/>
                </a:solidFill>
                <a:uFillTx/>
                <a:latin typeface="Calibri" panose="020F0502020204030204"/>
                <a:ea typeface="+mj-ea"/>
                <a:cs typeface="Calibri" panose="020F0502020204030204"/>
                <a:sym typeface="+mn-ea"/>
              </a:rPr>
              <a:t>Parameter Quantization </a:t>
            </a:r>
            <a:endParaRPr sz="3600" b="1" kern="0" spc="-10" dirty="0">
              <a:solidFill>
                <a:schemeClr val="bg1"/>
              </a:solidFill>
              <a:uFillTx/>
              <a:latin typeface="Calibri" panose="020F0502020204030204"/>
              <a:ea typeface="+mj-ea"/>
              <a:cs typeface="Calibri" panose="020F0502020204030204"/>
            </a:endParaRPr>
          </a:p>
          <a:p>
            <a:pPr marL="742950" indent="-742950" algn="l">
              <a:lnSpc>
                <a:spcPct val="100000"/>
              </a:lnSpc>
              <a:buClrTx/>
              <a:buSzTx/>
              <a:buFontTx/>
              <a:buAutoNum type="arabicPeriod"/>
            </a:pPr>
            <a:r>
              <a:rPr sz="3600" b="1" kern="0" spc="-10" dirty="0">
                <a:solidFill>
                  <a:schemeClr val="bg1"/>
                </a:solidFill>
                <a:uFillTx/>
                <a:latin typeface="Calibri" panose="020F0502020204030204"/>
                <a:ea typeface="+mj-ea"/>
                <a:cs typeface="Calibri" panose="020F0502020204030204"/>
                <a:sym typeface="+mn-ea"/>
              </a:rPr>
              <a:t>Architecture Design</a:t>
            </a:r>
            <a:endParaRPr sz="3600" b="1" kern="0" spc="-10" dirty="0">
              <a:solidFill>
                <a:schemeClr val="bg1"/>
              </a:solidFill>
              <a:uFillTx/>
              <a:latin typeface="Calibri" panose="020F0502020204030204"/>
              <a:ea typeface="+mj-ea"/>
              <a:cs typeface="Calibri" panose="020F0502020204030204"/>
            </a:endParaRPr>
          </a:p>
          <a:p>
            <a:pPr marL="742950" indent="-742950" algn="l">
              <a:lnSpc>
                <a:spcPct val="100000"/>
              </a:lnSpc>
              <a:buClrTx/>
              <a:buSzTx/>
              <a:buFontTx/>
              <a:buAutoNum type="arabicPeriod"/>
            </a:pPr>
            <a:r>
              <a:rPr sz="3600" b="1" kern="0" spc="-10" dirty="0">
                <a:solidFill>
                  <a:schemeClr val="bg1"/>
                </a:solidFill>
                <a:uFillTx/>
                <a:latin typeface="Calibri" panose="020F0502020204030204"/>
                <a:ea typeface="+mj-ea"/>
                <a:cs typeface="Calibri" panose="020F0502020204030204"/>
                <a:sym typeface="+mn-ea"/>
              </a:rPr>
              <a:t>Dynamic Computation</a:t>
            </a:r>
            <a:endParaRPr sz="3600" b="1" kern="0" spc="-10" dirty="0">
              <a:solidFill>
                <a:schemeClr val="bg1"/>
              </a:solidFill>
              <a:uFillTx/>
              <a:latin typeface="Calibri" panose="020F0502020204030204"/>
              <a:ea typeface="+mj-ea"/>
              <a:cs typeface="Calibri" panose="020F0502020204030204"/>
            </a:endParaRPr>
          </a:p>
          <a:p>
            <a:pPr indent="0" algn="l">
              <a:lnSpc>
                <a:spcPct val="100000"/>
              </a:lnSpc>
              <a:buClrTx/>
              <a:buSzTx/>
              <a:buFontTx/>
              <a:buNone/>
            </a:pPr>
            <a:br>
              <a:rPr lang="en-US" altLang="zh-TW" sz="6600" dirty="0">
                <a:solidFill>
                  <a:schemeClr val="bg1"/>
                </a:solidFill>
                <a:sym typeface="+mn-ea"/>
              </a:rPr>
            </a:br>
            <a:endParaRPr lang="en-US" altLang="zh-CN" sz="6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: 圓角 3"/>
          <p:cNvSpPr/>
          <p:nvPr/>
        </p:nvSpPr>
        <p:spPr>
          <a:xfrm>
            <a:off x="991518" y="5144878"/>
            <a:ext cx="7348251" cy="7601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2800" dirty="0"/>
              <a:t>We will not talk about hard-ware solution today.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object 3"/>
          <p:cNvSpPr/>
          <p:nvPr/>
        </p:nvSpPr>
        <p:spPr>
          <a:xfrm>
            <a:off x="1785620" y="2638425"/>
            <a:ext cx="7358380" cy="2032000"/>
          </a:xfrm>
          <a:custGeom>
            <a:avLst/>
            <a:gdLst/>
            <a:ahLst/>
            <a:cxnLst/>
            <a:rect l="l" t="t" r="r" b="b"/>
            <a:pathLst>
              <a:path w="8210550" h="1831975">
                <a:moveTo>
                  <a:pt x="0" y="0"/>
                </a:moveTo>
                <a:lnTo>
                  <a:pt x="8210314" y="0"/>
                </a:lnTo>
                <a:lnTo>
                  <a:pt x="8210314" y="1831921"/>
                </a:lnTo>
                <a:lnTo>
                  <a:pt x="0" y="18319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699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r>
              <a:rPr lang="en-US" altLang="zh-TW" sz="6600" dirty="0">
                <a:solidFill>
                  <a:schemeClr val="bg1"/>
                </a:solidFill>
                <a:sym typeface="+mn-ea"/>
              </a:rPr>
              <a:t>Dynamic Computation</a:t>
            </a:r>
            <a:endParaRPr lang="en-US" altLang="zh-CN" sz="6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Dynamic Computation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network adjust the computation power it need?</a:t>
            </a:r>
            <a:endParaRPr lang="zh-TW" altLang="en-US" dirty="0"/>
          </a:p>
        </p:txBody>
      </p:sp>
      <p:pic>
        <p:nvPicPr>
          <p:cNvPr id="4098" name="Picture 2" descr="ãææ©ãæ²é»ãæé»ãçåçæå°çµ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3429000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語音泡泡: 圓角矩形 3"/>
          <p:cNvSpPr/>
          <p:nvPr/>
        </p:nvSpPr>
        <p:spPr>
          <a:xfrm>
            <a:off x="4876800" y="2540000"/>
            <a:ext cx="4032250" cy="1304925"/>
          </a:xfrm>
          <a:prstGeom prst="wedgeRoundRectCallout">
            <a:avLst>
              <a:gd name="adj1" fmla="val -25558"/>
              <a:gd name="adj2" fmla="val 799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if energy is drained, the goal is to achieve a reasonable accuracy with less power.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100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1" y="4114800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4064003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語音泡泡: 圓角矩形 8"/>
          <p:cNvSpPr/>
          <p:nvPr/>
        </p:nvSpPr>
        <p:spPr>
          <a:xfrm>
            <a:off x="628650" y="2676525"/>
            <a:ext cx="4032250" cy="1168400"/>
          </a:xfrm>
          <a:prstGeom prst="wedgeRoundRectCallout">
            <a:avLst>
              <a:gd name="adj1" fmla="val -1621"/>
              <a:gd name="adj2" fmla="val 984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energy is sufficient , the goal is to achieve optimal accuracy.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861" y="2945249"/>
            <a:ext cx="4508221" cy="33394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Possible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Train multiple classifiers</a:t>
            </a:r>
            <a:endParaRPr lang="en-US" altLang="zh-TW" dirty="0"/>
          </a:p>
          <a:p>
            <a:r>
              <a:rPr lang="en-US" altLang="zh-TW" dirty="0"/>
              <a:t>2. Classifiers at the intermedia layer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8" y="2993047"/>
            <a:ext cx="4383666" cy="32486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5400000">
            <a:off x="4622960" y="542447"/>
            <a:ext cx="939800" cy="4176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521802" y="281385"/>
            <a:ext cx="866458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Layer</a:t>
            </a:r>
            <a:endParaRPr lang="en-US" altLang="zh-TW" sz="2400" dirty="0"/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 rot="5400000">
            <a:off x="6301264" y="651985"/>
            <a:ext cx="939800" cy="224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192087" y="288530"/>
            <a:ext cx="866458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Layer</a:t>
            </a:r>
            <a:endParaRPr lang="en-US" altLang="zh-TW" sz="2400" dirty="0"/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 rot="5400000">
            <a:off x="7996949" y="659130"/>
            <a:ext cx="939800" cy="2240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292691" y="1533129"/>
            <a:ext cx="956946" cy="709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7988376" y="1558529"/>
            <a:ext cx="956946" cy="709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67914" y="2452767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876299" y="2452767"/>
            <a:ext cx="120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result</a:t>
            </a:r>
            <a:endParaRPr lang="zh-TW" altLang="en-US" sz="2400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250898" y="7854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365640" y="7854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857765" y="798119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8058545" y="796138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581149" y="804876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8297698" y="1409582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5400000">
            <a:off x="8310398" y="2436691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6602613" y="1396881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>
            <a:off x="6615313" y="2423990"/>
            <a:ext cx="33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696949" y="63082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https://arxiv.org/abs/1703.09844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Multi-Scale Dense Networks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6949" y="63082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https://arxiv.org/abs/1703.09844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34506"/>
            <a:ext cx="9144000" cy="23531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693"/>
            <a:ext cx="9144000" cy="22300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object 3"/>
          <p:cNvSpPr/>
          <p:nvPr/>
        </p:nvSpPr>
        <p:spPr>
          <a:xfrm>
            <a:off x="1785620" y="2638425"/>
            <a:ext cx="7358380" cy="2032000"/>
          </a:xfrm>
          <a:custGeom>
            <a:avLst/>
            <a:gdLst/>
            <a:ahLst/>
            <a:cxnLst/>
            <a:rect l="l" t="t" r="r" b="b"/>
            <a:pathLst>
              <a:path w="8210550" h="1831975">
                <a:moveTo>
                  <a:pt x="0" y="0"/>
                </a:moveTo>
                <a:lnTo>
                  <a:pt x="8210314" y="0"/>
                </a:lnTo>
                <a:lnTo>
                  <a:pt x="8210314" y="1831921"/>
                </a:lnTo>
                <a:lnTo>
                  <a:pt x="0" y="18319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699">
            <a:solidFill>
              <a:srgbClr val="1D4871"/>
            </a:solidFill>
          </a:ln>
        </p:spPr>
        <p:txBody>
          <a:bodyPr wrap="square" lIns="0" tIns="0" rIns="0" bIns="0" rtlCol="0"/>
          <a:lstStyle/>
          <a:p>
            <a:pPr algn="l">
              <a:buClrTx/>
              <a:buSzTx/>
              <a:buFontTx/>
            </a:pPr>
            <a:r>
              <a:rPr lang="en-US" altLang="zh-TW" sz="6600" dirty="0">
                <a:solidFill>
                  <a:schemeClr val="bg1"/>
                </a:solidFill>
                <a:sym typeface="+mn-ea"/>
              </a:rPr>
              <a:t>Network Pruning</a:t>
            </a:r>
            <a:endParaRPr lang="en-US" altLang="zh-TW" sz="6600" dirty="0">
              <a:solidFill>
                <a:schemeClr val="bg1"/>
              </a:solidFill>
            </a:endParaRPr>
          </a:p>
          <a:p>
            <a:endParaRPr lang="en-US" altLang="zh-CN" sz="6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1E3B3A6-7A9C-48B8-933D-3377D6C33D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497" y="3681641"/>
            <a:ext cx="6488935" cy="218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Network can be pruned</a:t>
            </a:r>
            <a:endParaRPr sz="3600" b="1" kern="0" spc="-5" dirty="0">
              <a:solidFill>
                <a:srgbClr val="00294D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Networks are typically over-parameterized (there is significant redundant weights or neurons)</a:t>
            </a:r>
            <a:endParaRPr lang="en-US" altLang="zh-TW" dirty="0"/>
          </a:p>
          <a:p>
            <a:r>
              <a:rPr lang="en-US" altLang="zh-TW" dirty="0"/>
              <a:t>Prune them!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Picture 2" descr="http://www.3kirikou.org/manager/upload/day_140203/2014020323083751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82" y="2822135"/>
            <a:ext cx="4330404" cy="38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Network Pruning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5949104" y="465406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Pre-trained</a:t>
            </a:r>
            <a:endParaRPr lang="en-US" altLang="zh-TW" sz="2400" dirty="0"/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5" name="矩形: 圓角 4"/>
          <p:cNvSpPr/>
          <p:nvPr/>
        </p:nvSpPr>
        <p:spPr>
          <a:xfrm>
            <a:off x="5949106" y="1587203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Evaluate the Importance</a:t>
            </a:r>
            <a:endParaRPr lang="zh-TW" altLang="en-US" sz="2400" dirty="0"/>
          </a:p>
        </p:txBody>
      </p:sp>
      <p:sp>
        <p:nvSpPr>
          <p:cNvPr id="6" name="矩形: 圓角 5"/>
          <p:cNvSpPr/>
          <p:nvPr/>
        </p:nvSpPr>
        <p:spPr>
          <a:xfrm>
            <a:off x="5949105" y="2709000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Remove</a:t>
            </a:r>
            <a:endParaRPr lang="zh-TW" altLang="en-US" sz="2400" dirty="0"/>
          </a:p>
        </p:txBody>
      </p:sp>
      <p:sp>
        <p:nvSpPr>
          <p:cNvPr id="7" name="矩形: 圓角 6"/>
          <p:cNvSpPr/>
          <p:nvPr/>
        </p:nvSpPr>
        <p:spPr>
          <a:xfrm>
            <a:off x="5949105" y="3830797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Fine-tune</a:t>
            </a:r>
            <a:endParaRPr lang="zh-TW" altLang="en-US" sz="2400" dirty="0"/>
          </a:p>
        </p:txBody>
      </p:sp>
      <p:sp>
        <p:nvSpPr>
          <p:cNvPr id="8" name="矩形: 圓角 7"/>
          <p:cNvSpPr/>
          <p:nvPr/>
        </p:nvSpPr>
        <p:spPr>
          <a:xfrm>
            <a:off x="5949105" y="4952596"/>
            <a:ext cx="1972019" cy="72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Are you happy?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44302" y="6161761"/>
            <a:ext cx="259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Network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940626" y="1216186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944293" y="2318220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944293" y="3429000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944293" y="4550797"/>
            <a:ext cx="0" cy="360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6944293" y="5694630"/>
            <a:ext cx="0" cy="468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049391" y="1914782"/>
            <a:ext cx="0" cy="339781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988360" y="5656478"/>
            <a:ext cx="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yes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5049391" y="5312596"/>
            <a:ext cx="88869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073206" y="1914782"/>
            <a:ext cx="88869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262382" y="4858024"/>
            <a:ext cx="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50789" y="1474402"/>
            <a:ext cx="402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Importance of a weight: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233879" y="2035733"/>
            <a:ext cx="2139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L1, L2 ……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50789" y="2531187"/>
            <a:ext cx="381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Importance of a neuron: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051486" y="3008325"/>
            <a:ext cx="4286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</a:rPr>
              <a:t>the number of times it wasn’t zero on a given data set ……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350790" y="392864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After pruning, the accuracy will drop (hopefully not too much)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350790" y="482337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Fine-tuning on training data for recover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350790" y="56883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333333"/>
                </a:solidFill>
              </a:rPr>
              <a:t>Don’t prune too much at once, or the network won’t recover.</a:t>
            </a:r>
            <a:endParaRPr lang="en-US" altLang="zh-TW" sz="2400" dirty="0">
              <a:solidFill>
                <a:srgbClr val="333333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15797" y="848176"/>
            <a:ext cx="99268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590292" y="3133379"/>
            <a:ext cx="118540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Why Pruning?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about simply train a smaller network?</a:t>
            </a:r>
            <a:endParaRPr lang="en-US" altLang="zh-TW" dirty="0"/>
          </a:p>
          <a:p>
            <a:r>
              <a:rPr lang="en-US" altLang="zh-TW" dirty="0"/>
              <a:t>It is widely known that smaller network is more difficult to learn successfully.</a:t>
            </a:r>
            <a:endParaRPr lang="en-US" altLang="zh-TW" dirty="0"/>
          </a:p>
          <a:p>
            <a:pPr lvl="1"/>
            <a:r>
              <a:rPr lang="en-US" altLang="zh-TW" sz="2800" dirty="0"/>
              <a:t>Larger network is easier to optimize? </a:t>
            </a:r>
            <a:r>
              <a:rPr lang="en-US" altLang="zh-TW" sz="2800" dirty="0">
                <a:hlinkClick r:id="rId1"/>
              </a:rPr>
              <a:t>https://www.youtube.com/watch?v=_VuWvQUMQVk</a:t>
            </a:r>
            <a:r>
              <a:rPr lang="en-US" altLang="zh-TW" sz="2800" dirty="0"/>
              <a:t> </a:t>
            </a:r>
            <a:endParaRPr lang="en-US" altLang="zh-TW" sz="2800" dirty="0"/>
          </a:p>
          <a:p>
            <a:r>
              <a:rPr lang="en-US" altLang="zh-TW" dirty="0"/>
              <a:t>Lottery Ticket Hypothesis</a:t>
            </a:r>
            <a:endParaRPr lang="zh-TW" altLang="en-US" dirty="0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498974"/>
            <a:ext cx="39878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81499" y="489533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https://arxiv.org/abs/1803.03635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字方塊 140"/>
          <p:cNvSpPr txBox="1"/>
          <p:nvPr/>
        </p:nvSpPr>
        <p:spPr>
          <a:xfrm>
            <a:off x="4834301" y="4290667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Pruned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Why Pruning?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628650" y="1277854"/>
            <a:ext cx="3858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Lottery Ticket Hypothesis</a:t>
            </a:r>
            <a:endParaRPr lang="zh-TW" altLang="en-US" sz="2800" dirty="0"/>
          </a:p>
        </p:txBody>
      </p:sp>
      <p:pic>
        <p:nvPicPr>
          <p:cNvPr id="299" name="圖片 2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347" y="94396"/>
            <a:ext cx="1653666" cy="1781573"/>
          </a:xfrm>
          <a:prstGeom prst="rect">
            <a:avLst/>
          </a:prstGeom>
        </p:spPr>
      </p:pic>
      <p:pic>
        <p:nvPicPr>
          <p:cNvPr id="300" name="圖片 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634" y="4966637"/>
            <a:ext cx="1653666" cy="17090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2" y="1968422"/>
            <a:ext cx="1800000" cy="2357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673" y="1968420"/>
            <a:ext cx="1800000" cy="235714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936" y="1953590"/>
            <a:ext cx="1800000" cy="235714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300" y="194997"/>
            <a:ext cx="1800000" cy="235714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62" y="4305861"/>
            <a:ext cx="1800000" cy="2357143"/>
          </a:xfrm>
          <a:prstGeom prst="rect">
            <a:avLst/>
          </a:prstGeom>
        </p:spPr>
      </p:pic>
      <p:sp>
        <p:nvSpPr>
          <p:cNvPr id="14" name="箭號: 向右 13"/>
          <p:cNvSpPr/>
          <p:nvPr/>
        </p:nvSpPr>
        <p:spPr>
          <a:xfrm>
            <a:off x="2042573" y="2856267"/>
            <a:ext cx="457200" cy="6942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箭號: 向右 133"/>
          <p:cNvSpPr/>
          <p:nvPr/>
        </p:nvSpPr>
        <p:spPr>
          <a:xfrm>
            <a:off x="4415704" y="2856267"/>
            <a:ext cx="457200" cy="6942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箭號: 向右 136"/>
          <p:cNvSpPr/>
          <p:nvPr/>
        </p:nvSpPr>
        <p:spPr>
          <a:xfrm rot="19050881">
            <a:off x="6583298" y="1942419"/>
            <a:ext cx="651638" cy="600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箭號: 向右 137"/>
          <p:cNvSpPr/>
          <p:nvPr/>
        </p:nvSpPr>
        <p:spPr>
          <a:xfrm rot="2549119" flipV="1">
            <a:off x="6605530" y="4207930"/>
            <a:ext cx="651638" cy="600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6052" y="4272328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2428810" y="4335286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Trained 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982048" y="3518954"/>
            <a:ext cx="21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Original</a:t>
            </a:r>
            <a:endParaRPr lang="en-US" altLang="zh-TW" sz="2400" b="1" dirty="0"/>
          </a:p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6982048" y="2570692"/>
            <a:ext cx="210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en-US" altLang="zh-TW" sz="2400" dirty="0"/>
          </a:p>
          <a:p>
            <a:pPr algn="ctr"/>
            <a:r>
              <a:rPr lang="en-US" altLang="zh-TW" sz="2400" b="1" dirty="0"/>
              <a:t>Again</a:t>
            </a:r>
            <a:endParaRPr lang="zh-TW" altLang="en-US" sz="2400" b="1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90753" y="5260725"/>
            <a:ext cx="7239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>
            <a:off x="590753" y="5819525"/>
            <a:ext cx="7239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>
            <a:off x="590753" y="6391025"/>
            <a:ext cx="7239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484899" y="5032993"/>
            <a:ext cx="3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Random Init weights</a:t>
            </a:r>
            <a:endParaRPr lang="zh-TW" altLang="en-US" sz="2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1484899" y="5565470"/>
            <a:ext cx="3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Trained weight</a:t>
            </a:r>
            <a:endParaRPr lang="zh-TW" altLang="en-US" sz="2400" dirty="0"/>
          </a:p>
        </p:txBody>
      </p:sp>
      <p:sp>
        <p:nvSpPr>
          <p:cNvPr id="156" name="文字方塊 155"/>
          <p:cNvSpPr txBox="1"/>
          <p:nvPr/>
        </p:nvSpPr>
        <p:spPr>
          <a:xfrm>
            <a:off x="1484899" y="6160745"/>
            <a:ext cx="374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Another random Init weights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" grpId="0" animBg="1"/>
      <p:bldP spid="134" grpId="0" animBg="1"/>
      <p:bldP spid="137" grpId="0" animBg="1"/>
      <p:bldP spid="138" grpId="0" animBg="1"/>
      <p:bldP spid="19" grpId="0"/>
      <p:bldP spid="140" grpId="0"/>
      <p:bldP spid="145" grpId="0"/>
      <p:bldP spid="1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kern="0" spc="-5" dirty="0">
                <a:solidFill>
                  <a:srgbClr val="00294D"/>
                </a:solidFill>
                <a:latin typeface="Calibri" panose="020F0502020204030204"/>
                <a:cs typeface="Calibri" panose="020F0502020204030204"/>
              </a:rPr>
              <a:t>Why Pruning?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/>
              <a:t>Rethinking the Value of Network Pruning</a:t>
            </a:r>
            <a:endParaRPr lang="en-US" altLang="zh-TW" sz="3000" dirty="0"/>
          </a:p>
          <a:p>
            <a:pPr lvl="1"/>
            <a:r>
              <a:rPr lang="en-US" altLang="zh-TW" sz="1900" dirty="0">
                <a:hlinkClick r:id="rId1"/>
              </a:rPr>
              <a:t>https://arxiv.org/abs/1810.05270</a:t>
            </a:r>
            <a:endParaRPr lang="en-US" altLang="zh-TW" sz="19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4592"/>
            <a:ext cx="9144000" cy="22061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5101515"/>
            <a:ext cx="8115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Real random initialization, not original random initialization in “Lottery Ticket Hypothesis”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Pruning algorithms could be seen as performing network architecture search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4537</Words>
  <Application>WPS 演示</Application>
  <PresentationFormat>如螢幕大小 (4:3)</PresentationFormat>
  <Paragraphs>534</Paragraphs>
  <Slides>33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7" baseType="lpstr">
      <vt:lpstr>Arial</vt:lpstr>
      <vt:lpstr>宋体</vt:lpstr>
      <vt:lpstr>Wingdings</vt:lpstr>
      <vt:lpstr>Arial</vt:lpstr>
      <vt:lpstr>Microsoft JhengHei</vt:lpstr>
      <vt:lpstr>Calibri</vt:lpstr>
      <vt:lpstr>Corbel</vt:lpstr>
      <vt:lpstr>Lucida Grande</vt:lpstr>
      <vt:lpstr>PMingLiU</vt:lpstr>
      <vt:lpstr>Open Sans</vt:lpstr>
      <vt:lpstr>Segoe Print</vt:lpstr>
      <vt:lpstr>Century Gothic</vt:lpstr>
      <vt:lpstr>微软雅黑</vt:lpstr>
      <vt:lpstr>Arial Unicode MS</vt:lpstr>
      <vt:lpstr>PMingLiU</vt:lpstr>
      <vt:lpstr>PMingLiU-ExtB</vt:lpstr>
      <vt:lpstr>Calibri Light</vt:lpstr>
      <vt:lpstr>等线</vt:lpstr>
      <vt:lpstr>华文楷体</vt:lpstr>
      <vt:lpstr>Verdana</vt:lpstr>
      <vt:lpstr>等线 Light</vt:lpstr>
      <vt:lpstr>Calibri</vt:lpstr>
      <vt:lpstr>PMingLiU</vt:lpstr>
      <vt:lpstr>Office 佈景主題</vt:lpstr>
      <vt:lpstr>PowerPoint 演示文稿</vt:lpstr>
      <vt:lpstr>Resource-limited Devices</vt:lpstr>
      <vt:lpstr>Contents</vt:lpstr>
      <vt:lpstr>PowerPoint 演示文稿</vt:lpstr>
      <vt:lpstr>Network can be pruned</vt:lpstr>
      <vt:lpstr>Network Pruning </vt:lpstr>
      <vt:lpstr>Why Pruning? </vt:lpstr>
      <vt:lpstr>Why Pruning? </vt:lpstr>
      <vt:lpstr>Why Pruning? </vt:lpstr>
      <vt:lpstr>Network Pruning - Practical Issue </vt:lpstr>
      <vt:lpstr>Network Pruning - Practical Issue </vt:lpstr>
      <vt:lpstr>Network Pruning - Practical Issue </vt:lpstr>
      <vt:lpstr>PowerPoint 演示文稿</vt:lpstr>
      <vt:lpstr>Knowledge  Distillation</vt:lpstr>
      <vt:lpstr>Knowledge  Distillation</vt:lpstr>
      <vt:lpstr>Knowledge Distillation </vt:lpstr>
      <vt:lpstr>PowerPoint 演示文稿</vt:lpstr>
      <vt:lpstr>Parameter Quantization </vt:lpstr>
      <vt:lpstr>Parameter Quantization </vt:lpstr>
      <vt:lpstr>Binary Weights </vt:lpstr>
      <vt:lpstr>Binary Connect</vt:lpstr>
      <vt:lpstr>PowerPoint 演示文稿</vt:lpstr>
      <vt:lpstr>Low rank approximation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 learn more ……</vt:lpstr>
      <vt:lpstr>PowerPoint 演示文稿</vt:lpstr>
      <vt:lpstr>Dynamic Computation </vt:lpstr>
      <vt:lpstr>Possible Solutions</vt:lpstr>
      <vt:lpstr>Multi-Scale Dense Networks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Compression</dc:title>
  <dc:creator>Hung-yi Lee</dc:creator>
  <cp:lastModifiedBy>史书瑜</cp:lastModifiedBy>
  <cp:revision>145</cp:revision>
  <dcterms:created xsi:type="dcterms:W3CDTF">2019-02-03T16:59:00Z</dcterms:created>
  <dcterms:modified xsi:type="dcterms:W3CDTF">2020-04-08T23:43:14Z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