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BBD15-89A7-4642-AC6F-EAFBBEA354E2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5E353-464B-4AF3-812C-90FF22819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ED7C-91EF-456E-A9E9-FE01B98B07CA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2926C-541B-4744-A50D-08C8BA7E2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256BE-1F17-469E-977C-4F7260103139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3A74-EB24-4D1E-AFD4-5E0647DE1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B1FFB-28DD-4A5C-9642-3A1B660C9E86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A83C5-8EEE-4EE6-8473-928994C1A0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7F635-78C4-4BA5-A33E-ECDFD64D07CA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2F5DF-05CA-411B-810D-2E1EE2FE5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A80AD-100C-4526-AFD1-8E5E1D2F7C20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796EE-6609-4A7B-AD80-5D44917062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5E9A9-70B1-4843-BE8E-C3D0AC8B4EFA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382BB-7B78-4644-A45E-EDC9D81D2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6104-DE92-4101-B460-F9BCC37B08E7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16B8C-E422-471D-943B-62356FD1A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89810-C910-4EFA-969B-441C86AADB7E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2BC5-5E83-4D3D-9949-16634A1D5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96A22-F60D-4E7D-BFC1-7E079BD0CF62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344B-ACA3-45B5-A778-0283012D9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1C989-E9BC-42EB-A297-1E5850CD1239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AC23B-B7E7-4100-BD1A-23D039519B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8F088E-91F1-4252-8EEC-AA586AB82201}" type="datetimeFigureOut">
              <a:rPr lang="zh-CN" altLang="en-US"/>
              <a:pPr>
                <a:defRPr/>
              </a:pPr>
              <a:t>2020/5/29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3ECDEA2-2893-4BBC-8E1E-53D85DA80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827088" y="260350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大作业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：变形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925" y="1628775"/>
            <a:ext cx="8023225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1.</a:t>
            </a:r>
            <a:r>
              <a:rPr lang="zh-CN" altLang="en-US" sz="2400" dirty="0" smtClean="0">
                <a:latin typeface="+mn-lt"/>
                <a:ea typeface="+mn-ea"/>
              </a:rPr>
              <a:t>下载现有任意模型数据</a:t>
            </a:r>
            <a:endParaRPr lang="en-US" altLang="zh-CN" sz="2400" dirty="0">
              <a:latin typeface="+mn-lt"/>
              <a:ea typeface="+mn-ea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lt"/>
                <a:ea typeface="+mn-ea"/>
              </a:rPr>
              <a:t>要求</a:t>
            </a:r>
            <a:r>
              <a:rPr lang="zh-CN" altLang="en-US" sz="2400" dirty="0" smtClean="0">
                <a:latin typeface="+mn-lt"/>
                <a:ea typeface="+mn-ea"/>
              </a:rPr>
              <a:t>从</a:t>
            </a:r>
            <a:r>
              <a:rPr lang="zh-CN" altLang="en-US" sz="2400" dirty="0">
                <a:latin typeface="+mn-lt"/>
                <a:ea typeface="+mn-ea"/>
              </a:rPr>
              <a:t>网络下载（参考链接</a:t>
            </a:r>
            <a:r>
              <a:rPr lang="zh-CN" altLang="en-US" sz="2400" dirty="0" smtClean="0">
                <a:latin typeface="+mn-lt"/>
                <a:ea typeface="+mn-ea"/>
              </a:rPr>
              <a:t>如</a:t>
            </a:r>
            <a:r>
              <a:rPr lang="en-US" altLang="zh-CN" sz="2400" dirty="0">
                <a:latin typeface="+mn-lt"/>
                <a:ea typeface="+mn-ea"/>
              </a:rPr>
              <a:t>http://graphics.stanford.edu/data/3Dscanrep/</a:t>
            </a:r>
            <a:r>
              <a:rPr lang="zh-CN" altLang="en-US" sz="2400" dirty="0" smtClean="0">
                <a:latin typeface="+mn-lt"/>
                <a:ea typeface="+mn-ea"/>
              </a:rPr>
              <a:t>等）</a:t>
            </a:r>
            <a:endParaRPr lang="en-US" altLang="zh-CN" sz="2400" dirty="0" smtClean="0">
              <a:latin typeface="+mn-lt"/>
              <a:ea typeface="+mn-ea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作业报告要给出下载链接</a:t>
            </a:r>
            <a:endParaRPr lang="en-US" altLang="zh-CN" sz="2400" dirty="0" smtClean="0">
              <a:latin typeface="+mn-lt"/>
              <a:ea typeface="+mn-ea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2. </a:t>
            </a:r>
            <a:r>
              <a:rPr lang="zh-CN" altLang="en-US" sz="2400" dirty="0" smtClean="0">
                <a:latin typeface="+mn-lt"/>
                <a:ea typeface="+mn-ea"/>
              </a:rPr>
              <a:t>完成模型的三维渲染和显示、交互 </a:t>
            </a:r>
            <a:endParaRPr lang="en-US" altLang="zh-CN" sz="2400" dirty="0">
              <a:latin typeface="+mn-lt"/>
              <a:ea typeface="+mn-ea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latin typeface="+mn-lt"/>
                <a:ea typeface="+mn-ea"/>
              </a:rPr>
              <a:t>可</a:t>
            </a:r>
            <a:r>
              <a:rPr lang="zh-CN" altLang="en-US" sz="2400" dirty="0" smtClean="0">
                <a:latin typeface="+mn-lt"/>
                <a:ea typeface="+mn-ea"/>
              </a:rPr>
              <a:t>使用开</a:t>
            </a:r>
            <a:r>
              <a:rPr lang="zh-CN" altLang="en-US" sz="2400" dirty="0">
                <a:latin typeface="+mn-lt"/>
                <a:ea typeface="+mn-ea"/>
              </a:rPr>
              <a:t>源代码，但需整合进自己的</a:t>
            </a:r>
            <a:r>
              <a:rPr lang="zh-CN" altLang="en-US" sz="2400" dirty="0" smtClean="0">
                <a:latin typeface="+mn-lt"/>
                <a:ea typeface="+mn-ea"/>
              </a:rPr>
              <a:t>程序</a:t>
            </a:r>
            <a:endParaRPr lang="en-US" altLang="zh-CN" sz="2400" dirty="0" smtClean="0">
              <a:latin typeface="+mn-lt"/>
              <a:ea typeface="+mn-ea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不可以用建模软件完成该步骤</a:t>
            </a:r>
            <a:endParaRPr lang="en-US" altLang="zh-CN" sz="2400" dirty="0">
              <a:latin typeface="+mn-lt"/>
              <a:ea typeface="+mn-ea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实现界面、</a:t>
            </a:r>
            <a:r>
              <a:rPr lang="en-US" altLang="zh-CN" sz="2400" dirty="0" smtClean="0">
                <a:latin typeface="+mn-lt"/>
                <a:ea typeface="+mn-ea"/>
              </a:rPr>
              <a:t> </a:t>
            </a:r>
            <a:r>
              <a:rPr lang="zh-CN" altLang="en-US" sz="2400" dirty="0" smtClean="0">
                <a:latin typeface="+mn-lt"/>
                <a:ea typeface="+mn-ea"/>
              </a:rPr>
              <a:t>允许用户全方位浏览模型</a:t>
            </a:r>
            <a:endParaRPr lang="en-US" altLang="zh-CN" sz="2400" dirty="0" smtClean="0">
              <a:latin typeface="+mn-lt"/>
              <a:ea typeface="+mn-ea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实现模型变形动画（变形方式随意）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68313" y="260350"/>
            <a:ext cx="8351837" cy="1470025"/>
          </a:xfrm>
        </p:spPr>
        <p:txBody>
          <a:bodyPr/>
          <a:lstStyle/>
          <a:p>
            <a:r>
              <a:rPr lang="zh-CN" altLang="en-US" b="1" dirty="0" smtClean="0"/>
              <a:t>大作业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：照片建模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925" y="1716088"/>
            <a:ext cx="8023225" cy="33424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针对各自身边场景的三维</a:t>
            </a:r>
            <a:r>
              <a:rPr lang="zh-CN" altLang="en-US" sz="2400" dirty="0" smtClean="0">
                <a:latin typeface="+mn-lt"/>
                <a:ea typeface="+mn-ea"/>
              </a:rPr>
              <a:t>建模</a:t>
            </a:r>
            <a:r>
              <a:rPr lang="zh-CN" altLang="en-US" sz="2400" dirty="0" smtClean="0">
                <a:latin typeface="+mn-lt"/>
                <a:ea typeface="+mn-ea"/>
              </a:rPr>
              <a:t>：</a:t>
            </a:r>
            <a:r>
              <a:rPr lang="zh-CN" altLang="en-US" sz="2400" dirty="0" smtClean="0">
                <a:latin typeface="+mn-lt"/>
                <a:ea typeface="+mn-ea"/>
              </a:rPr>
              <a:t>首先</a:t>
            </a:r>
            <a:r>
              <a:rPr lang="zh-CN" altLang="en-US" sz="2400" dirty="0" smtClean="0">
                <a:latin typeface="+mn-lt"/>
                <a:ea typeface="+mn-ea"/>
              </a:rPr>
              <a:t>拍照，然后针对照片中至少</a:t>
            </a:r>
            <a:r>
              <a:rPr lang="en-US" altLang="zh-CN" sz="2400" dirty="0" smtClean="0">
                <a:latin typeface="+mn-lt"/>
                <a:ea typeface="+mn-ea"/>
              </a:rPr>
              <a:t>3</a:t>
            </a:r>
            <a:r>
              <a:rPr lang="zh-CN" altLang="en-US" sz="2400" dirty="0" smtClean="0">
                <a:latin typeface="+mn-lt"/>
                <a:ea typeface="+mn-ea"/>
              </a:rPr>
              <a:t>个不同类对象进行建模（如桌子、椅子、电脑、窗户、植物等），并放置到正确的相对位置，最终显示出一个类似于照片的静态三维场景。</a:t>
            </a:r>
            <a:endParaRPr lang="en-US" altLang="zh-CN" sz="24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——</a:t>
            </a:r>
            <a:r>
              <a:rPr lang="zh-CN" altLang="en-US" sz="2400" dirty="0" smtClean="0">
                <a:latin typeface="+mn-lt"/>
                <a:ea typeface="+mn-ea"/>
              </a:rPr>
              <a:t>可借助任何工具或算法获取所需三维数据，也可手工建模。但数据组织和渲染显示、浏览交互必须用自己的代码完成。</a:t>
            </a:r>
            <a:endParaRPr lang="en-US" altLang="zh-CN" sz="24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——</a:t>
            </a:r>
            <a:r>
              <a:rPr lang="zh-CN" altLang="en-US" sz="2400" dirty="0" smtClean="0">
                <a:latin typeface="+mn-lt"/>
                <a:ea typeface="+mn-ea"/>
              </a:rPr>
              <a:t>渲染效果无需模仿照片，如果能模仿当然更好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68313" y="260350"/>
            <a:ext cx="8351837" cy="1470025"/>
          </a:xfrm>
        </p:spPr>
        <p:txBody>
          <a:bodyPr/>
          <a:lstStyle/>
          <a:p>
            <a:r>
              <a:rPr lang="zh-CN" altLang="en-US" b="1" dirty="0" smtClean="0"/>
              <a:t>大作业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：动画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925" y="1716088"/>
            <a:ext cx="8023225" cy="38595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1. </a:t>
            </a:r>
            <a:r>
              <a:rPr lang="zh-CN" altLang="en-US" sz="2400" dirty="0" smtClean="0">
                <a:latin typeface="+mn-lt"/>
                <a:ea typeface="+mn-ea"/>
              </a:rPr>
              <a:t>建模一个主体对象（如机器人、小车等）外加两个简单几何体。主体</a:t>
            </a:r>
            <a:r>
              <a:rPr lang="zh-CN" altLang="en-US" sz="2400" dirty="0"/>
              <a:t>对象</a:t>
            </a:r>
            <a:r>
              <a:rPr lang="zh-CN" altLang="en-US" sz="2400" dirty="0" smtClean="0">
                <a:latin typeface="+mn-lt"/>
                <a:ea typeface="+mn-ea"/>
              </a:rPr>
              <a:t>的形态可以很简单，但必须由多个部分构成，以便于实现后续动画；</a:t>
            </a:r>
            <a:endParaRPr lang="en-US" altLang="zh-CN" sz="24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+mn-lt"/>
                <a:ea typeface="+mn-ea"/>
              </a:rPr>
              <a:t>2. </a:t>
            </a:r>
            <a:r>
              <a:rPr lang="zh-CN" altLang="en-US" sz="2400" dirty="0" smtClean="0">
                <a:latin typeface="+mn-lt"/>
                <a:ea typeface="+mn-ea"/>
              </a:rPr>
              <a:t>实现交互功能，使得主体</a:t>
            </a:r>
            <a:r>
              <a:rPr lang="zh-CN" altLang="en-US" sz="2400" dirty="0"/>
              <a:t>对象</a:t>
            </a:r>
            <a:r>
              <a:rPr lang="zh-CN" altLang="en-US" sz="2400" dirty="0" smtClean="0">
                <a:latin typeface="+mn-lt"/>
                <a:ea typeface="+mn-ea"/>
              </a:rPr>
              <a:t>可在用户控制下，</a:t>
            </a:r>
            <a:r>
              <a:rPr lang="zh-CN" altLang="en-US" sz="2400" dirty="0">
                <a:latin typeface="+mn-lt"/>
                <a:ea typeface="+mn-ea"/>
              </a:rPr>
              <a:t>在</a:t>
            </a:r>
            <a:r>
              <a:rPr lang="zh-CN" altLang="en-US" sz="2400" dirty="0" smtClean="0">
                <a:latin typeface="+mn-lt"/>
                <a:ea typeface="+mn-ea"/>
              </a:rPr>
              <a:t>场景内实现“快走”和“慢走”，并正确体现出两种情形：</a:t>
            </a:r>
            <a:endParaRPr lang="en-US" altLang="zh-CN" sz="24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（</a:t>
            </a:r>
            <a:r>
              <a:rPr lang="en-US" altLang="zh-CN" sz="2400" dirty="0" smtClean="0">
                <a:latin typeface="+mn-lt"/>
                <a:ea typeface="+mn-ea"/>
              </a:rPr>
              <a:t>1</a:t>
            </a:r>
            <a:r>
              <a:rPr lang="zh-CN" altLang="en-US" sz="2400" dirty="0" smtClean="0">
                <a:latin typeface="+mn-lt"/>
                <a:ea typeface="+mn-ea"/>
              </a:rPr>
              <a:t>）</a:t>
            </a:r>
            <a:r>
              <a:rPr lang="zh-CN" altLang="en-US" sz="2400" dirty="0" smtClean="0"/>
              <a:t>慢走时，被几何体阻碍就会停下，只有改变行走方向、不被阻挡才会继续前行。</a:t>
            </a:r>
            <a:endParaRPr lang="en-US" altLang="zh-CN" sz="24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lt"/>
                <a:ea typeface="+mn-ea"/>
              </a:rPr>
              <a:t>（</a:t>
            </a:r>
            <a:r>
              <a:rPr lang="en-US" altLang="zh-CN" sz="2400" dirty="0" smtClean="0">
                <a:latin typeface="+mn-lt"/>
                <a:ea typeface="+mn-ea"/>
              </a:rPr>
              <a:t>2</a:t>
            </a:r>
            <a:r>
              <a:rPr lang="zh-CN" altLang="en-US" sz="2400" dirty="0" smtClean="0">
                <a:latin typeface="+mn-lt"/>
                <a:ea typeface="+mn-ea"/>
              </a:rPr>
              <a:t>）快走时，碰到几何体时，会自动变成慢走，而几何体会被推开（沿着</a:t>
            </a:r>
            <a:r>
              <a:rPr lang="zh-CN" altLang="en-US" sz="2400" dirty="0" smtClean="0"/>
              <a:t>合理</a:t>
            </a:r>
            <a:r>
              <a:rPr lang="zh-CN" altLang="en-US" sz="2400" dirty="0"/>
              <a:t>路线</a:t>
            </a:r>
            <a:r>
              <a:rPr lang="zh-CN" altLang="en-US" sz="2400" dirty="0" smtClean="0">
                <a:latin typeface="+mn-lt"/>
                <a:ea typeface="+mn-ea"/>
              </a:rPr>
              <a:t>滑行一段后停下）。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350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68313" y="260350"/>
            <a:ext cx="8351837" cy="1470025"/>
          </a:xfrm>
        </p:spPr>
        <p:txBody>
          <a:bodyPr/>
          <a:lstStyle/>
          <a:p>
            <a:r>
              <a:rPr lang="zh-CN" altLang="en-US" b="1" dirty="0" smtClean="0"/>
              <a:t>大作业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：自选工作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925" y="1716088"/>
            <a:ext cx="8023225" cy="34532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如果你的硕士科研工作本身与</a:t>
            </a:r>
            <a:r>
              <a:rPr lang="en-US" altLang="zh-CN" sz="2800" dirty="0" smtClean="0">
                <a:latin typeface="+mn-lt"/>
                <a:ea typeface="+mn-ea"/>
              </a:rPr>
              <a:t>CG</a:t>
            </a:r>
            <a:r>
              <a:rPr lang="zh-CN" altLang="en-US" sz="2800" dirty="0" smtClean="0">
                <a:latin typeface="+mn-lt"/>
                <a:ea typeface="+mn-ea"/>
              </a:rPr>
              <a:t>直接相关，可以摘取其中一部分，</a:t>
            </a:r>
            <a:r>
              <a:rPr lang="zh-CN" altLang="en-US" sz="2800" b="1" dirty="0">
                <a:latin typeface="+mn-lt"/>
                <a:ea typeface="+mn-ea"/>
              </a:rPr>
              <a:t>提交</a:t>
            </a:r>
            <a:r>
              <a:rPr lang="zh-CN" altLang="en-US" sz="2800" b="1" dirty="0" smtClean="0">
                <a:latin typeface="+mn-lt"/>
                <a:ea typeface="+mn-ea"/>
              </a:rPr>
              <a:t>技术报告和相关程序运行效果的讲解视频。（无需源代码，</a:t>
            </a:r>
            <a:r>
              <a:rPr lang="zh-CN" altLang="en-US" sz="2800" b="1" dirty="0"/>
              <a:t> </a:t>
            </a:r>
            <a:r>
              <a:rPr lang="zh-CN" altLang="en-US" sz="2800" b="1" dirty="0" smtClean="0"/>
              <a:t>且作业内容一定不涉及需保密问题 </a:t>
            </a:r>
            <a:r>
              <a:rPr lang="zh-CN" altLang="en-US" sz="2800" b="1" dirty="0" smtClean="0">
                <a:latin typeface="+mn-lt"/>
                <a:ea typeface="+mn-ea"/>
              </a:rPr>
              <a:t>）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 smtClean="0"/>
              <a:t>如果选择这个题目，必须在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14</a:t>
            </a:r>
            <a:r>
              <a:rPr lang="zh-CN" altLang="en-US" sz="2800" dirty="0" smtClean="0"/>
              <a:t>日之前和</a:t>
            </a:r>
            <a:r>
              <a:rPr lang="zh-CN" altLang="en-US" sz="2800" dirty="0"/>
              <a:t>我单独联系</a:t>
            </a:r>
            <a:r>
              <a:rPr lang="zh-CN" altLang="en-US" sz="2800" dirty="0" smtClean="0"/>
              <a:t>确定是否可行。</a:t>
            </a:r>
            <a:endParaRPr lang="en-US" altLang="zh-CN" sz="2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44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68313" y="260350"/>
            <a:ext cx="8351837" cy="1470025"/>
          </a:xfrm>
        </p:spPr>
        <p:txBody>
          <a:bodyPr/>
          <a:lstStyle/>
          <a:p>
            <a:r>
              <a:rPr lang="zh-CN" altLang="en-US" b="1" dirty="0" smtClean="0"/>
              <a:t>大作业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：自选文献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925" y="1716088"/>
            <a:ext cx="8023225" cy="40564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对某</a:t>
            </a:r>
            <a:r>
              <a:rPr lang="en-US" altLang="zh-CN" sz="2800" dirty="0" smtClean="0">
                <a:latin typeface="+mn-lt"/>
                <a:ea typeface="+mn-ea"/>
              </a:rPr>
              <a:t>CG</a:t>
            </a:r>
            <a:r>
              <a:rPr lang="zh-CN" altLang="en-US" sz="2800" dirty="0" smtClean="0">
                <a:latin typeface="+mn-lt"/>
                <a:ea typeface="+mn-ea"/>
              </a:rPr>
              <a:t>相关文献感兴趣，并能够自行模仿实现或找到源码</a:t>
            </a:r>
            <a:r>
              <a:rPr lang="zh-CN" altLang="en-US" sz="2800" dirty="0">
                <a:latin typeface="+mn-lt"/>
                <a:ea typeface="+mn-ea"/>
              </a:rPr>
              <a:t>后</a:t>
            </a:r>
            <a:r>
              <a:rPr lang="zh-CN" altLang="en-US" sz="2800" dirty="0" smtClean="0">
                <a:latin typeface="+mn-lt"/>
                <a:ea typeface="+mn-ea"/>
              </a:rPr>
              <a:t>看懂，</a:t>
            </a:r>
            <a:r>
              <a:rPr lang="zh-CN" altLang="en-US" sz="2800" b="1" dirty="0" smtClean="0">
                <a:latin typeface="+mn-lt"/>
                <a:ea typeface="+mn-ea"/>
              </a:rPr>
              <a:t>最终提交代码说明报告（逐函数进行介绍，并绘制整体流程图）、用录屏展示程序运行</a:t>
            </a:r>
            <a:r>
              <a:rPr lang="zh-CN" altLang="en-US" sz="2800" b="1" dirty="0">
                <a:latin typeface="+mn-lt"/>
                <a:ea typeface="+mn-ea"/>
              </a:rPr>
              <a:t>过程</a:t>
            </a:r>
            <a:r>
              <a:rPr lang="zh-CN" altLang="en-US" sz="2800" b="1" dirty="0" smtClean="0">
                <a:latin typeface="+mn-lt"/>
                <a:ea typeface="+mn-ea"/>
              </a:rPr>
              <a:t>。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	</a:t>
            </a:r>
            <a:r>
              <a:rPr lang="zh-CN" altLang="en-US" sz="2800" dirty="0" smtClean="0">
                <a:latin typeface="+mn-lt"/>
                <a:ea typeface="+mn-ea"/>
              </a:rPr>
              <a:t>如有自己新的实验就更好。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/>
              <a:t>如果选择这个题目，必须在</a:t>
            </a:r>
            <a:r>
              <a:rPr lang="en-US" altLang="zh-CN" sz="2800" dirty="0"/>
              <a:t>6</a:t>
            </a:r>
            <a:r>
              <a:rPr lang="zh-CN" altLang="en-US" sz="2800" dirty="0"/>
              <a:t>月</a:t>
            </a:r>
            <a:r>
              <a:rPr lang="en-US" altLang="zh-CN" sz="2800" dirty="0"/>
              <a:t>14</a:t>
            </a:r>
            <a:r>
              <a:rPr lang="zh-CN" altLang="en-US" sz="2800" dirty="0"/>
              <a:t>日之前和我单独联系确定是否可行</a:t>
            </a:r>
            <a:r>
              <a:rPr lang="zh-CN" altLang="en-US" sz="2800" dirty="0" smtClean="0"/>
              <a:t>。</a:t>
            </a:r>
            <a:endParaRPr lang="en-US" altLang="zh-CN" sz="2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67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68313" y="260350"/>
            <a:ext cx="8351837" cy="1470025"/>
          </a:xfrm>
        </p:spPr>
        <p:txBody>
          <a:bodyPr/>
          <a:lstStyle/>
          <a:p>
            <a:r>
              <a:rPr lang="zh-CN" altLang="en-US" b="1" dirty="0" smtClean="0"/>
              <a:t>大作业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：交互绘制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925" y="1716088"/>
            <a:ext cx="8023225" cy="21605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写一个交互式图形绘制小程序</a:t>
            </a:r>
            <a:endParaRPr lang="en-US" altLang="zh-CN" sz="28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用户可通过鼠标控制来绘制</a:t>
            </a:r>
            <a:r>
              <a:rPr lang="en-US" altLang="zh-CN" sz="2800" dirty="0" smtClean="0">
                <a:latin typeface="+mn-lt"/>
                <a:ea typeface="+mn-ea"/>
              </a:rPr>
              <a:t>——</a:t>
            </a:r>
            <a:r>
              <a:rPr lang="zh-CN" altLang="en-US" sz="2800" dirty="0" smtClean="0">
                <a:latin typeface="+mn-lt"/>
                <a:ea typeface="+mn-ea"/>
              </a:rPr>
              <a:t>长方体、圆锥、球体、非封闭样条曲面、封闭的样条曲面。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控制方式自行决定。</a:t>
            </a:r>
            <a:endParaRPr lang="en-US" altLang="zh-CN" sz="2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28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68313" y="260350"/>
            <a:ext cx="8351837" cy="1470025"/>
          </a:xfrm>
        </p:spPr>
        <p:txBody>
          <a:bodyPr/>
          <a:lstStyle/>
          <a:p>
            <a:r>
              <a:rPr lang="zh-CN" altLang="en-US" b="1" dirty="0" smtClean="0"/>
              <a:t>大作业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：两种光照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925" y="1716088"/>
            <a:ext cx="8023225" cy="30223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下载或任意途径获得某场景的三维数据，自行完成数据组织和显示，并自行编写代码</a:t>
            </a:r>
            <a:r>
              <a:rPr lang="zh-CN" altLang="en-US" sz="2800" dirty="0"/>
              <a:t>分别</a:t>
            </a:r>
            <a:r>
              <a:rPr lang="zh-CN" altLang="en-US" sz="2800" dirty="0" smtClean="0">
                <a:latin typeface="+mn-lt"/>
                <a:ea typeface="+mn-ea"/>
              </a:rPr>
              <a:t>实现基本光照效果和全局光照效果。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+mn-lt"/>
                <a:ea typeface="+mn-ea"/>
              </a:rPr>
              <a:t>——</a:t>
            </a:r>
            <a:r>
              <a:rPr lang="zh-CN" altLang="en-US" sz="2800" dirty="0" smtClean="0">
                <a:latin typeface="+mn-lt"/>
                <a:ea typeface="+mn-ea"/>
              </a:rPr>
              <a:t>场景里模型的复杂度必须足够支持体现出两种光照效果的明显差异</a:t>
            </a:r>
            <a:endParaRPr lang="en-US" altLang="zh-CN" sz="2800" dirty="0" smtClean="0">
              <a:latin typeface="+mn-lt"/>
              <a:ea typeface="+mn-ea"/>
            </a:endParaRPr>
          </a:p>
          <a:p>
            <a:pPr fontAlgn="auto">
              <a:spcBef>
                <a:spcPct val="4000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——</a:t>
            </a:r>
            <a:r>
              <a:rPr lang="zh-CN" altLang="en-US" sz="2800" dirty="0" smtClean="0">
                <a:latin typeface="+mn-lt"/>
                <a:ea typeface="+mn-ea"/>
              </a:rPr>
              <a:t>不可以直接使用其它软件进行渲染</a:t>
            </a:r>
            <a:endParaRPr lang="en-US" altLang="zh-CN" sz="28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73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827088" y="260350"/>
            <a:ext cx="7772400" cy="1470025"/>
          </a:xfrm>
        </p:spPr>
        <p:txBody>
          <a:bodyPr/>
          <a:lstStyle/>
          <a:p>
            <a:r>
              <a:rPr lang="zh-CN" altLang="en-US" b="1" smtClean="0"/>
              <a:t>大作业要求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313" y="1716088"/>
            <a:ext cx="8351837" cy="5293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latin typeface="+mn-lt"/>
                <a:ea typeface="+mn-ea"/>
              </a:rPr>
              <a:t>任选</a:t>
            </a:r>
            <a:r>
              <a:rPr lang="zh-CN" altLang="en-US" sz="3200" dirty="0">
                <a:latin typeface="+mn-lt"/>
                <a:ea typeface="+mn-ea"/>
              </a:rPr>
              <a:t>一</a:t>
            </a:r>
            <a:r>
              <a:rPr lang="zh-CN" altLang="en-US" sz="3200" dirty="0" smtClean="0">
                <a:latin typeface="+mn-lt"/>
                <a:ea typeface="+mn-ea"/>
              </a:rPr>
              <a:t>个题目完成，最终</a:t>
            </a:r>
            <a:r>
              <a:rPr lang="zh-CN" altLang="en-US" sz="3200" u="sng" dirty="0" smtClean="0"/>
              <a:t>提交一个打包</a:t>
            </a:r>
            <a:r>
              <a:rPr lang="zh-CN" altLang="en-US" sz="3200" u="sng" dirty="0"/>
              <a:t>材料</a:t>
            </a:r>
            <a:r>
              <a:rPr lang="zh-CN" altLang="en-US" sz="3200" dirty="0" smtClean="0"/>
              <a:t>：</a:t>
            </a:r>
            <a:endParaRPr lang="en-US" altLang="zh-CN" sz="3200" dirty="0">
              <a:latin typeface="+mn-lt"/>
              <a:ea typeface="+mn-ea"/>
            </a:endParaRPr>
          </a:p>
          <a:p>
            <a:pPr marL="971550" lvl="1" indent="-51435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Dealline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2020.8.20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材料命名：学号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姓名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作业题目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zh-CN" sz="2800" dirty="0" err="1">
                <a:solidFill>
                  <a:schemeClr val="accent6">
                    <a:lumMod val="75000"/>
                  </a:schemeClr>
                </a:solidFill>
              </a:rPr>
              <a:t>rar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(zip)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例如：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MF1111111-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张三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两种光照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rar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971550" lvl="1" indent="-51435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大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作业</a:t>
            </a:r>
            <a:r>
              <a:rPr lang="en-US" altLang="zh-CN" sz="2800" dirty="0" smtClean="0">
                <a:solidFill>
                  <a:srgbClr val="00B050"/>
                </a:solidFill>
                <a:latin typeface="+mn-lt"/>
                <a:ea typeface="+mn-ea"/>
              </a:rPr>
              <a:t>4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和</a:t>
            </a:r>
            <a:r>
              <a:rPr lang="en-US" altLang="zh-CN" sz="2800" dirty="0" smtClean="0">
                <a:solidFill>
                  <a:srgbClr val="00B050"/>
                </a:solidFill>
                <a:latin typeface="+mn-lt"/>
                <a:ea typeface="+mn-ea"/>
              </a:rPr>
              <a:t>5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按前述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要求完成沟通和材料准备。</a:t>
            </a:r>
            <a:endParaRPr lang="en-US" altLang="zh-CN" sz="280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971550" lvl="1" indent="-51435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其余作业均需提交：程序</a:t>
            </a:r>
            <a:r>
              <a:rPr lang="zh-CN" altLang="en-US" sz="2800" dirty="0">
                <a:solidFill>
                  <a:srgbClr val="00B050"/>
                </a:solidFill>
                <a:latin typeface="+mn-lt"/>
                <a:ea typeface="+mn-ea"/>
              </a:rPr>
              <a:t>文件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源码、可</a:t>
            </a:r>
            <a:r>
              <a:rPr lang="zh-CN" altLang="en-US" sz="2800" dirty="0">
                <a:solidFill>
                  <a:srgbClr val="00B050"/>
                </a:solidFill>
                <a:latin typeface="+mn-lt"/>
                <a:ea typeface="+mn-ea"/>
              </a:rPr>
              <a:t>运行的</a:t>
            </a:r>
            <a:r>
              <a:rPr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exe</a:t>
            </a:r>
            <a:r>
              <a:rPr lang="zh-CN" altLang="en-US" sz="2800" dirty="0">
                <a:solidFill>
                  <a:srgbClr val="00B050"/>
                </a:solidFill>
                <a:latin typeface="+mn-lt"/>
                <a:ea typeface="+mn-ea"/>
              </a:rPr>
              <a:t>执行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程序、作业完成过程的</a:t>
            </a:r>
            <a:r>
              <a:rPr lang="zh-CN" altLang="en-US" sz="2800" dirty="0">
                <a:solidFill>
                  <a:srgbClr val="00B050"/>
                </a:solidFill>
                <a:latin typeface="+mn-lt"/>
                <a:ea typeface="+mn-ea"/>
              </a:rPr>
              <a:t>技术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报告、程序</a:t>
            </a:r>
            <a:r>
              <a:rPr lang="zh-CN" altLang="en-US" sz="2800" dirty="0">
                <a:solidFill>
                  <a:srgbClr val="00B050"/>
                </a:solidFill>
                <a:latin typeface="+mn-lt"/>
                <a:ea typeface="+mn-ea"/>
              </a:rPr>
              <a:t>的简易操作</a:t>
            </a:r>
            <a:r>
              <a:rPr lang="zh-CN" altLang="en-US" sz="2800" dirty="0" smtClean="0">
                <a:solidFill>
                  <a:srgbClr val="00B050"/>
                </a:solidFill>
                <a:latin typeface="+mn-lt"/>
                <a:ea typeface="+mn-ea"/>
              </a:rPr>
              <a:t>说明</a:t>
            </a:r>
            <a:endParaRPr lang="en-US" altLang="zh-CN" sz="280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lvl="1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（如有疑问，及时、尽早与我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QQ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联系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~~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514350" indent="-514350" fontAlgn="auto">
              <a:spcBef>
                <a:spcPts val="1200"/>
              </a:spcBef>
              <a:spcAft>
                <a:spcPts val="0"/>
              </a:spcAft>
              <a:buFontTx/>
              <a:buAutoNum type="arabicPeriod" startAt="3"/>
              <a:defRPr/>
            </a:pPr>
            <a:endParaRPr lang="zh-CN" altLang="en-US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9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575</Words>
  <Application>Microsoft Office PowerPoint</Application>
  <PresentationFormat>全屏显示(4:3)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大作业1：变形</vt:lpstr>
      <vt:lpstr>大作业2：照片建模</vt:lpstr>
      <vt:lpstr>大作业3：动画</vt:lpstr>
      <vt:lpstr>大作业4：自选工作</vt:lpstr>
      <vt:lpstr>大作业5：自选文献</vt:lpstr>
      <vt:lpstr>大作业6：交互绘制</vt:lpstr>
      <vt:lpstr>大作业7：两种光照</vt:lpstr>
      <vt:lpstr>大作业要求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大作业要求</dc:title>
  <dc:creator>Wuyirui</dc:creator>
  <cp:lastModifiedBy>hujia</cp:lastModifiedBy>
  <cp:revision>19</cp:revision>
  <dcterms:created xsi:type="dcterms:W3CDTF">2015-04-23T06:51:59Z</dcterms:created>
  <dcterms:modified xsi:type="dcterms:W3CDTF">2020-05-29T00:24:47Z</dcterms:modified>
</cp:coreProperties>
</file>