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howGuides="1">
      <p:cViewPr varScale="1">
        <p:scale>
          <a:sx n="117" d="100"/>
          <a:sy n="117" d="100"/>
        </p:scale>
        <p:origin x="1480" y="176"/>
      </p:cViewPr>
      <p:guideLst>
        <p:guide orient="horz" pos="2160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5186680"/>
          </a:xfrm>
        </p:spPr>
        <p:txBody>
          <a:bodyPr wrap="square" anchor="t">
            <a:sp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solidFill>
                  <a:srgbClr val="0000CC"/>
                </a:solidFill>
              </a:rPr>
              <a:t>下图是某个调度</a:t>
            </a:r>
            <a:r>
              <a:rPr lang="en-US" altLang="zh-CN" sz="2400" dirty="0">
                <a:solidFill>
                  <a:srgbClr val="0000CC"/>
                </a:solidFill>
              </a:rPr>
              <a:t>S</a:t>
            </a:r>
            <a:r>
              <a:rPr lang="zh-CN" altLang="en-US" sz="2400" dirty="0">
                <a:solidFill>
                  <a:srgbClr val="0000CC"/>
                </a:solidFill>
              </a:rPr>
              <a:t>的事务优先图，请找出所有与其冲突等价的串行调度。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2400" dirty="0">
              <a:solidFill>
                <a:srgbClr val="0000CC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2400" dirty="0">
              <a:solidFill>
                <a:srgbClr val="0000CC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2400" dirty="0">
              <a:solidFill>
                <a:srgbClr val="0000CC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2400" dirty="0">
              <a:solidFill>
                <a:srgbClr val="0000CC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2400" dirty="0">
              <a:solidFill>
                <a:srgbClr val="0000CC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2400" dirty="0">
              <a:solidFill>
                <a:srgbClr val="0000CC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简述 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Immediate Update 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与 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Deferred Update 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这两种事务执行策略的区别。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简述 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IUPC 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采用的事务实现策略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简述基于两阶段封锁协议的并发控制实现策略</a:t>
            </a: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Q&amp;A20200306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22325" y="1986915"/>
            <a:ext cx="7127240" cy="2218690"/>
            <a:chOff x="1295" y="2112"/>
            <a:chExt cx="11224" cy="3494"/>
          </a:xfrm>
        </p:grpSpPr>
        <p:grpSp>
          <p:nvGrpSpPr>
            <p:cNvPr id="3" name="组合 2"/>
            <p:cNvGrpSpPr/>
            <p:nvPr/>
          </p:nvGrpSpPr>
          <p:grpSpPr>
            <a:xfrm>
              <a:off x="1295" y="2112"/>
              <a:ext cx="11224" cy="3494"/>
              <a:chOff x="1295" y="2945"/>
              <a:chExt cx="11224" cy="3494"/>
            </a:xfrm>
          </p:grpSpPr>
          <p:sp>
            <p:nvSpPr>
              <p:cNvPr id="29700" name="Text Box 3"/>
              <p:cNvSpPr txBox="1"/>
              <p:nvPr/>
            </p:nvSpPr>
            <p:spPr>
              <a:xfrm>
                <a:off x="1295" y="4505"/>
                <a:ext cx="785" cy="735"/>
              </a:xfrm>
              <a:prstGeom prst="rect">
                <a:avLst/>
              </a:prstGeom>
              <a:noFill/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i="1" baseline="-250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1" name="Text Box 4"/>
              <p:cNvSpPr txBox="1"/>
              <p:nvPr/>
            </p:nvSpPr>
            <p:spPr>
              <a:xfrm>
                <a:off x="3095" y="2945"/>
                <a:ext cx="785" cy="735"/>
              </a:xfrm>
              <a:prstGeom prst="rect">
                <a:avLst/>
              </a:prstGeom>
              <a:noFill/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i="1" baseline="-250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2" name="Text Box 5"/>
              <p:cNvSpPr txBox="1"/>
              <p:nvPr/>
            </p:nvSpPr>
            <p:spPr>
              <a:xfrm>
                <a:off x="2855" y="5705"/>
                <a:ext cx="785" cy="735"/>
              </a:xfrm>
              <a:prstGeom prst="rect">
                <a:avLst/>
              </a:prstGeom>
              <a:noFill/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i="1" baseline="-250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400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3" name="Text Box 6"/>
              <p:cNvSpPr txBox="1"/>
              <p:nvPr/>
            </p:nvSpPr>
            <p:spPr>
              <a:xfrm>
                <a:off x="6335" y="2945"/>
                <a:ext cx="785" cy="735"/>
              </a:xfrm>
              <a:prstGeom prst="rect">
                <a:avLst/>
              </a:prstGeom>
              <a:noFill/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i="1" baseline="-250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400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4" name="Text Box 7"/>
              <p:cNvSpPr txBox="1"/>
              <p:nvPr/>
            </p:nvSpPr>
            <p:spPr>
              <a:xfrm>
                <a:off x="6095" y="4505"/>
                <a:ext cx="785" cy="735"/>
              </a:xfrm>
              <a:prstGeom prst="rect">
                <a:avLst/>
              </a:prstGeom>
              <a:noFill/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i="1" baseline="-250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400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5" name="Text Box 8"/>
              <p:cNvSpPr txBox="1"/>
              <p:nvPr/>
            </p:nvSpPr>
            <p:spPr>
              <a:xfrm>
                <a:off x="8855" y="4505"/>
                <a:ext cx="785" cy="735"/>
              </a:xfrm>
              <a:prstGeom prst="rect">
                <a:avLst/>
              </a:prstGeom>
              <a:noFill/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i="1" baseline="-250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2400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6" name="Text Box 9"/>
              <p:cNvSpPr txBox="1"/>
              <p:nvPr/>
            </p:nvSpPr>
            <p:spPr>
              <a:xfrm>
                <a:off x="11735" y="4505"/>
                <a:ext cx="785" cy="735"/>
              </a:xfrm>
              <a:prstGeom prst="rect">
                <a:avLst/>
              </a:prstGeom>
              <a:noFill/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i="1" baseline="-250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lang="en-US" altLang="zh-CN" sz="2400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7" name="Line 10"/>
              <p:cNvSpPr/>
              <p:nvPr/>
            </p:nvSpPr>
            <p:spPr>
              <a:xfrm flipV="1">
                <a:off x="2040" y="3600"/>
                <a:ext cx="1080" cy="84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08" name="Line 11"/>
              <p:cNvSpPr/>
              <p:nvPr/>
            </p:nvSpPr>
            <p:spPr>
              <a:xfrm>
                <a:off x="4080" y="3240"/>
                <a:ext cx="2280" cy="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09" name="Line 12"/>
              <p:cNvSpPr/>
              <p:nvPr/>
            </p:nvSpPr>
            <p:spPr>
              <a:xfrm>
                <a:off x="2040" y="5040"/>
                <a:ext cx="840" cy="60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10" name="Line 13"/>
              <p:cNvSpPr/>
              <p:nvPr/>
            </p:nvSpPr>
            <p:spPr>
              <a:xfrm flipV="1">
                <a:off x="3600" y="5040"/>
                <a:ext cx="5160" cy="108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11" name="Line 14"/>
              <p:cNvSpPr/>
              <p:nvPr/>
            </p:nvSpPr>
            <p:spPr>
              <a:xfrm>
                <a:off x="9600" y="4920"/>
                <a:ext cx="2040" cy="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12" name="Line 15"/>
              <p:cNvSpPr/>
              <p:nvPr/>
            </p:nvSpPr>
            <p:spPr>
              <a:xfrm>
                <a:off x="6960" y="4800"/>
                <a:ext cx="1920" cy="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13" name="Line 16"/>
              <p:cNvSpPr/>
              <p:nvPr/>
            </p:nvSpPr>
            <p:spPr>
              <a:xfrm>
                <a:off x="4080" y="3480"/>
                <a:ext cx="4560" cy="108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14" name="Line 17"/>
              <p:cNvSpPr/>
              <p:nvPr/>
            </p:nvSpPr>
            <p:spPr>
              <a:xfrm flipV="1">
                <a:off x="3720" y="5040"/>
                <a:ext cx="2400" cy="72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4" name="文本框 3"/>
            <p:cNvSpPr txBox="1"/>
            <p:nvPr/>
          </p:nvSpPr>
          <p:spPr>
            <a:xfrm>
              <a:off x="7372" y="4760"/>
              <a:ext cx="4388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>
                  <a:solidFill>
                    <a:srgbClr val="FF0000"/>
                  </a:solidFill>
                </a:rPr>
                <a:t>SG of schedule 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BF08A-A412-AF43-A97A-738F5185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D98EB-9565-F943-9E60-D3995B03B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/>
              <a:t>1. </a:t>
            </a:r>
            <a:r>
              <a:rPr kumimoji="1" lang="zh-CN" altLang="en-US" sz="2000" dirty="0"/>
              <a:t>冲突等价的串行调度有：</a:t>
            </a:r>
            <a:endParaRPr kumimoji="1" lang="en-US" altLang="zh-CN" sz="2000" dirty="0"/>
          </a:p>
          <a:p>
            <a:r>
              <a:rPr kumimoji="1" lang="en-US" altLang="zh-CN" sz="2000" dirty="0"/>
              <a:t>T1T2T4T3T5T6T7</a:t>
            </a:r>
          </a:p>
          <a:p>
            <a:r>
              <a:rPr kumimoji="1" lang="en-US" altLang="zh-CN" sz="2000" dirty="0"/>
              <a:t>T1T2T3T4T5T6T7</a:t>
            </a:r>
          </a:p>
          <a:p>
            <a:r>
              <a:rPr kumimoji="1" lang="en-US" altLang="zh-CN" sz="2000" dirty="0"/>
              <a:t>T1T2T3T5T4T6T7</a:t>
            </a:r>
          </a:p>
          <a:p>
            <a:r>
              <a:rPr kumimoji="1" lang="en-US" altLang="zh-CN" sz="2000" dirty="0"/>
              <a:t>T1T2T3T5T6T4T7</a:t>
            </a:r>
          </a:p>
          <a:p>
            <a:r>
              <a:rPr kumimoji="1" lang="en-US" altLang="zh-CN" sz="2000" dirty="0"/>
              <a:t>T1T2T3T5T6T7T4</a:t>
            </a:r>
          </a:p>
          <a:p>
            <a:r>
              <a:rPr kumimoji="1" lang="en-US" altLang="zh-CN" sz="2000" dirty="0"/>
              <a:t>T1T3T2T4T5T6T7</a:t>
            </a:r>
          </a:p>
          <a:p>
            <a:r>
              <a:rPr kumimoji="1" lang="en-US" altLang="zh-CN" sz="2000" dirty="0"/>
              <a:t>T1T3T2T5T4T6T7</a:t>
            </a:r>
          </a:p>
          <a:p>
            <a:r>
              <a:rPr kumimoji="1" lang="en-US" altLang="zh-CN" sz="2000" dirty="0"/>
              <a:t>T1T3T2T5T6T4T7</a:t>
            </a:r>
          </a:p>
          <a:p>
            <a:r>
              <a:rPr kumimoji="1" lang="en-US" altLang="zh-CN" sz="2000" dirty="0"/>
              <a:t>T1T3T2T5T6T7T4</a:t>
            </a:r>
          </a:p>
          <a:p>
            <a:r>
              <a:rPr kumimoji="1" lang="en-US" altLang="zh-CN" sz="2000" dirty="0"/>
              <a:t>T1T3T5T2T4T6T7</a:t>
            </a:r>
          </a:p>
          <a:p>
            <a:r>
              <a:rPr kumimoji="1" lang="en-US" altLang="zh-CN" sz="2000" dirty="0"/>
              <a:t>T1T3T5T2T6T4T7</a:t>
            </a:r>
          </a:p>
          <a:p>
            <a:r>
              <a:rPr kumimoji="1" lang="en-US" altLang="zh-CN" sz="2000" dirty="0"/>
              <a:t>T1T3T5T2T6T7T4</a:t>
            </a:r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zh-CN" altLang="en-US" sz="2000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44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74212-48BE-0045-A780-167C0C6B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5A46E-3E61-CF4D-9F56-DAF82720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2.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Immediate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Update</a:t>
            </a:r>
            <a:r>
              <a:rPr lang="zh-CN" altLang="en-US" sz="2000" dirty="0"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ea typeface="宋体" panose="02010600030101010101" pitchFamily="2" charset="-122"/>
              </a:rPr>
              <a:t>Deferred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Update</a:t>
            </a:r>
            <a:r>
              <a:rPr lang="zh-CN" altLang="en-US" sz="2000" dirty="0">
                <a:ea typeface="宋体" panose="02010600030101010101" pitchFamily="2" charset="-122"/>
              </a:rPr>
              <a:t>的区别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Immediate Update</a:t>
            </a:r>
            <a:r>
              <a:rPr lang="en-US" altLang="zh-CN" sz="2000" i="1" dirty="0">
                <a:ea typeface="宋体" panose="02010600030101010101" pitchFamily="2" charset="-122"/>
              </a:rPr>
              <a:t>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Write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updates</a:t>
            </a:r>
            <a:r>
              <a:rPr lang="en-US" altLang="zh-CN" sz="2000" dirty="0">
                <a:ea typeface="宋体" panose="02010600030101010101" pitchFamily="2" charset="-122"/>
              </a:rPr>
              <a:t> a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database</a:t>
            </a:r>
            <a:r>
              <a:rPr lang="en-US" altLang="zh-CN" sz="2000" dirty="0">
                <a:ea typeface="宋体" panose="02010600030101010101" pitchFamily="2" charset="-122"/>
              </a:rPr>
              <a:t> item</a:t>
            </a:r>
          </a:p>
          <a:p>
            <a:pPr lvl="1"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Read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copies</a:t>
            </a:r>
            <a:r>
              <a:rPr lang="en-US" altLang="zh-CN" sz="2000" dirty="0">
                <a:ea typeface="宋体" panose="02010600030101010101" pitchFamily="2" charset="-122"/>
              </a:rPr>
              <a:t> value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from</a:t>
            </a:r>
            <a:r>
              <a:rPr lang="en-US" altLang="zh-CN" sz="2000" dirty="0">
                <a:ea typeface="宋体" panose="02010600030101010101" pitchFamily="2" charset="-122"/>
              </a:rPr>
              <a:t> a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database</a:t>
            </a:r>
            <a:r>
              <a:rPr lang="en-US" altLang="zh-CN" sz="2000" dirty="0">
                <a:ea typeface="宋体" panose="02010600030101010101" pitchFamily="2" charset="-122"/>
              </a:rPr>
              <a:t> item </a:t>
            </a:r>
          </a:p>
          <a:p>
            <a:pPr lvl="1"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Commit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makes</a:t>
            </a:r>
            <a:r>
              <a:rPr lang="en-US" altLang="zh-CN" sz="2000" dirty="0">
                <a:ea typeface="宋体" panose="02010600030101010101" pitchFamily="2" charset="-122"/>
              </a:rPr>
              <a:t> updates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durable</a:t>
            </a:r>
          </a:p>
          <a:p>
            <a:pPr lvl="1"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Abort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undoes</a:t>
            </a:r>
            <a:r>
              <a:rPr lang="en-US" altLang="zh-CN" sz="2000" dirty="0">
                <a:ea typeface="宋体" panose="02010600030101010101" pitchFamily="2" charset="-122"/>
              </a:rPr>
              <a:t> updates</a:t>
            </a:r>
          </a:p>
          <a:p>
            <a:pPr lvl="1">
              <a:spcBef>
                <a:spcPts val="20"/>
              </a:spcBef>
              <a:spcAft>
                <a:spcPts val="0"/>
              </a:spcAft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Deferred Update </a:t>
            </a:r>
          </a:p>
          <a:p>
            <a:pPr lvl="1"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Write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stores</a:t>
            </a:r>
            <a:r>
              <a:rPr lang="en-US" altLang="zh-CN" sz="2000" dirty="0">
                <a:ea typeface="宋体" panose="02010600030101010101" pitchFamily="2" charset="-122"/>
              </a:rPr>
              <a:t> new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value in</a:t>
            </a:r>
            <a:r>
              <a:rPr lang="en-US" altLang="zh-CN" sz="2000" dirty="0">
                <a:ea typeface="宋体" panose="02010600030101010101" pitchFamily="2" charset="-122"/>
              </a:rPr>
              <a:t> the transaction’s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intentions list</a:t>
            </a:r>
            <a:r>
              <a:rPr lang="en-US" altLang="zh-CN" sz="2000" dirty="0">
                <a:ea typeface="宋体" panose="02010600030101010101" pitchFamily="2" charset="-122"/>
              </a:rPr>
              <a:t> (does </a:t>
            </a:r>
            <a:r>
              <a:rPr lang="en-US" altLang="zh-CN" sz="2000" i="1" dirty="0">
                <a:ea typeface="宋体" panose="02010600030101010101" pitchFamily="2" charset="-122"/>
              </a:rPr>
              <a:t>not </a:t>
            </a:r>
            <a:r>
              <a:rPr lang="en-US" altLang="zh-CN" sz="2000" dirty="0">
                <a:ea typeface="宋体" panose="02010600030101010101" pitchFamily="2" charset="-122"/>
              </a:rPr>
              <a:t>update the database) </a:t>
            </a:r>
          </a:p>
          <a:p>
            <a:pPr lvl="1"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Read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copies value from</a:t>
            </a:r>
            <a:r>
              <a:rPr lang="en-US" altLang="zh-CN" sz="2000" dirty="0">
                <a:ea typeface="宋体" panose="02010600030101010101" pitchFamily="2" charset="-122"/>
              </a:rPr>
              <a:t> the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database</a:t>
            </a:r>
            <a:r>
              <a:rPr lang="en-US" altLang="zh-CN" sz="2000" dirty="0">
                <a:ea typeface="宋体" panose="02010600030101010101" pitchFamily="2" charset="-122"/>
              </a:rPr>
              <a:t> or the transaction’s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intentions list</a:t>
            </a:r>
          </a:p>
          <a:p>
            <a:pPr lvl="1"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Commit uses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intentions list</a:t>
            </a:r>
            <a:r>
              <a:rPr lang="en-US" altLang="zh-CN" sz="2000" dirty="0">
                <a:ea typeface="宋体" panose="02010600030101010101" pitchFamily="2" charset="-122"/>
              </a:rPr>
              <a:t> to durably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update database</a:t>
            </a:r>
          </a:p>
          <a:p>
            <a:pPr lvl="1"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Abort discards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intentions list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62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1F7A6-EBD1-204C-91A1-68E7EF42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6813C-5B1E-A64E-BA88-BAD2D5F0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/>
              <a:t>3.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IUPC</a:t>
            </a:r>
            <a:r>
              <a:rPr kumimoji="1" lang="zh-CN" altLang="en-US" sz="2000" dirty="0"/>
              <a:t>采用的事务实现策略</a:t>
            </a:r>
            <a:endParaRPr kumimoji="1" lang="en-US" altLang="zh-CN" sz="2000" dirty="0"/>
          </a:p>
          <a:p>
            <a:r>
              <a:rPr kumimoji="1" lang="zh-CN" altLang="en-US" sz="2000" dirty="0"/>
              <a:t>事务状态被标记为</a:t>
            </a:r>
            <a:r>
              <a:rPr kumimoji="1" lang="en-US" altLang="zh-CN" sz="2000" dirty="0"/>
              <a:t>inactive</a:t>
            </a:r>
            <a:r>
              <a:rPr kumimoji="1" lang="zh-CN" altLang="en-US" sz="2000" dirty="0"/>
              <a:t>和</a:t>
            </a:r>
            <a:r>
              <a:rPr kumimoji="1" lang="en-US" altLang="zh-CN" sz="2000" dirty="0"/>
              <a:t>active</a:t>
            </a:r>
            <a:r>
              <a:rPr kumimoji="1" lang="zh-CN" altLang="en-US" sz="2000" dirty="0"/>
              <a:t>，当事务操作未完成时，为</a:t>
            </a:r>
            <a:r>
              <a:rPr kumimoji="1" lang="en-US" altLang="zh-CN" sz="2000" dirty="0"/>
              <a:t>active</a:t>
            </a:r>
            <a:r>
              <a:rPr kumimoji="1" lang="zh-CN" altLang="en-US" sz="2000" dirty="0"/>
              <a:t>，当</a:t>
            </a:r>
            <a:r>
              <a:rPr kumimoji="1" lang="en-US" altLang="zh-CN" sz="2000" dirty="0"/>
              <a:t>commit</a:t>
            </a:r>
            <a:r>
              <a:rPr kumimoji="1" lang="zh-CN" altLang="en-US" sz="2000" dirty="0"/>
              <a:t>或</a:t>
            </a:r>
            <a:r>
              <a:rPr kumimoji="1" lang="en-US" altLang="zh-CN" sz="2000" dirty="0"/>
              <a:t>abort</a:t>
            </a:r>
            <a:r>
              <a:rPr kumimoji="1" lang="zh-CN" altLang="en-US" sz="2000" dirty="0"/>
              <a:t>时转变为</a:t>
            </a:r>
            <a:r>
              <a:rPr kumimoji="1" lang="en-US" altLang="zh-CN" sz="2000" dirty="0"/>
              <a:t>inactive</a:t>
            </a:r>
          </a:p>
          <a:p>
            <a:r>
              <a:rPr kumimoji="1" lang="zh-CN" altLang="en-US" sz="2000" dirty="0"/>
              <a:t>每次事务请求的处理需要遵循以下规则：</a:t>
            </a:r>
            <a:endParaRPr kumimoji="1"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Do not grant a request that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imposes an ordering</a:t>
            </a:r>
            <a:r>
              <a:rPr lang="en-US" altLang="zh-CN" sz="2000" dirty="0">
                <a:ea typeface="宋体" panose="02010600030101010101" pitchFamily="2" charset="-122"/>
              </a:rPr>
              <a:t> among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active</a:t>
            </a:r>
            <a:r>
              <a:rPr lang="en-US" altLang="zh-CN" sz="2000" dirty="0">
                <a:ea typeface="宋体" panose="02010600030101010101" pitchFamily="2" charset="-122"/>
              </a:rPr>
              <a:t> transactions (delay the requesting transaction)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Grant a request that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does not conflict</a:t>
            </a:r>
            <a:r>
              <a:rPr lang="en-US" altLang="zh-CN" sz="2000" dirty="0">
                <a:ea typeface="宋体" panose="02010600030101010101" pitchFamily="2" charset="-122"/>
              </a:rPr>
              <a:t> with previously granted requests of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active</a:t>
            </a:r>
            <a:r>
              <a:rPr lang="en-US" altLang="zh-CN" sz="2000" dirty="0">
                <a:ea typeface="宋体" panose="02010600030101010101" pitchFamily="2" charset="-122"/>
              </a:rPr>
              <a:t> transactions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kumimoji="1" lang="zh-CN" altLang="en-US" sz="2000" dirty="0">
                <a:ea typeface="宋体" panose="02010600030101010101" pitchFamily="2" charset="-122"/>
              </a:rPr>
              <a:t>被</a:t>
            </a:r>
            <a:r>
              <a:rPr kumimoji="1" lang="en-US" altLang="zh-CN" sz="2000" dirty="0">
                <a:ea typeface="宋体" panose="02010600030101010101" pitchFamily="2" charset="-122"/>
              </a:rPr>
              <a:t>delay</a:t>
            </a:r>
            <a:r>
              <a:rPr kumimoji="1" lang="zh-CN" altLang="en-US" sz="2000" dirty="0">
                <a:ea typeface="宋体" panose="02010600030101010101" pitchFamily="2" charset="-122"/>
              </a:rPr>
              <a:t>的请求会被强制等待直到其他事务完成时再重新处理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3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A4512-1580-0245-9478-85FA0F77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22B78-07B8-BC44-A6EF-63C77ED1D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/>
              <a:t>基于两阶段封锁协议的并发控制策略</a:t>
            </a:r>
            <a:endParaRPr kumimoji="1" lang="en-US" altLang="zh-CN" sz="2000" dirty="0"/>
          </a:p>
          <a:p>
            <a:r>
              <a:rPr kumimoji="1" lang="zh-CN" altLang="en-US" sz="2000" dirty="0"/>
              <a:t>事务在获取所有需要的资源锁前不会解锁</a:t>
            </a:r>
            <a:endParaRPr kumimoji="1" lang="en-US" altLang="zh-CN" sz="2000" dirty="0"/>
          </a:p>
          <a:p>
            <a:r>
              <a:rPr kumimoji="1" lang="zh-CN" altLang="en-US" sz="2000" dirty="0"/>
              <a:t>事务先进行加锁过程，然后进行解锁过程：首先不断对需要的资源加锁，获取所有的资源锁后进行处理，并逐渐对资源解锁</a:t>
            </a:r>
          </a:p>
        </p:txBody>
      </p:sp>
    </p:spTree>
    <p:extLst>
      <p:ext uri="{BB962C8B-B14F-4D97-AF65-F5344CB8AC3E}">
        <p14:creationId xmlns:p14="http://schemas.microsoft.com/office/powerpoint/2010/main" val="3009414748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312</Words>
  <Application>Microsoft Macintosh PowerPoint</Application>
  <PresentationFormat>全屏显示(4:3)</PresentationFormat>
  <Paragraphs>59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1_默认设计模板</vt:lpstr>
      <vt:lpstr>（课后复习）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（课后复习）</dc:title>
  <dc:creator>njubwy</dc:creator>
  <cp:lastModifiedBy>vz5663</cp:lastModifiedBy>
  <cp:revision>19</cp:revision>
  <dcterms:created xsi:type="dcterms:W3CDTF">2020-02-21T05:33:00Z</dcterms:created>
  <dcterms:modified xsi:type="dcterms:W3CDTF">2020-03-06T11:04:04Z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