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howGuides="1">
      <p:cViewPr varScale="1">
        <p:scale>
          <a:sx n="117" d="100"/>
          <a:sy n="117" d="100"/>
        </p:scale>
        <p:origin x="280" y="176"/>
      </p:cViewPr>
      <p:guideLst>
        <p:guide orient="horz" pos="2160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190024"/>
            <a:ext cx="8229600" cy="583565"/>
          </a:xfrm>
        </p:spPr>
        <p:txBody>
          <a:bodyPr anchor="ctr">
            <a:spAutoFit/>
          </a:bodyPr>
          <a:lstStyle/>
          <a:p>
            <a:r>
              <a:rPr lang="zh-CN" altLang="en-US" sz="3200"/>
              <a:t>（课后复习）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50825" y="1077913"/>
            <a:ext cx="8593138" cy="4759960"/>
          </a:xfrm>
        </p:spPr>
        <p:txBody>
          <a:bodyPr wrap="square" anchor="t">
            <a:sp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sz="2400" dirty="0">
                <a:solidFill>
                  <a:srgbClr val="0000CC"/>
                </a:solidFill>
              </a:rPr>
              <a:t>B</a:t>
            </a:r>
            <a:r>
              <a:rPr lang="en-US" altLang="zh-CN" sz="2400" baseline="30000" dirty="0">
                <a:solidFill>
                  <a:srgbClr val="0000CC"/>
                </a:solidFill>
              </a:rPr>
              <a:t>+</a:t>
            </a:r>
            <a:r>
              <a:rPr lang="zh-CN" altLang="en-US" sz="2400" dirty="0">
                <a:solidFill>
                  <a:srgbClr val="0000CC"/>
                </a:solidFill>
              </a:rPr>
              <a:t>树的基本性质：</a:t>
            </a:r>
            <a:r>
              <a:rPr lang="zh-CN" altLang="en-US" sz="2100" dirty="0">
                <a:solidFill>
                  <a:srgbClr val="0000CC"/>
                </a:solidFill>
                <a:sym typeface="+mn-ea"/>
              </a:rPr>
              <a:t>（</a:t>
            </a:r>
            <a:r>
              <a:rPr lang="zh-CN" altLang="en-US" sz="2100" dirty="0">
                <a:solidFill>
                  <a:srgbClr val="FF0000"/>
                </a:solidFill>
                <a:sym typeface="+mn-ea"/>
              </a:rPr>
              <a:t>请自学了解本题内容，不需要回答</a:t>
            </a:r>
            <a:r>
              <a:rPr lang="zh-CN" altLang="en-US" sz="2100" dirty="0">
                <a:solidFill>
                  <a:srgbClr val="0000CC"/>
                </a:solidFill>
                <a:sym typeface="+mn-ea"/>
              </a:rPr>
              <a:t>）</a:t>
            </a:r>
            <a:endParaRPr lang="zh-CN" altLang="en-US" sz="2400" dirty="0">
              <a:solidFill>
                <a:srgbClr val="0000CC"/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100" dirty="0">
                <a:solidFill>
                  <a:srgbClr val="0000CC"/>
                </a:solidFill>
              </a:rPr>
              <a:t>数据结构；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100" dirty="0">
                <a:solidFill>
                  <a:srgbClr val="0000CC"/>
                </a:solidFill>
              </a:rPr>
              <a:t>随机查找算法；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100" dirty="0">
                <a:solidFill>
                  <a:srgbClr val="0000CC"/>
                </a:solidFill>
              </a:rPr>
              <a:t>范围查找算法；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100" dirty="0">
                <a:solidFill>
                  <a:srgbClr val="0000CC"/>
                </a:solidFill>
              </a:rPr>
              <a:t>索引项插入算法；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100" dirty="0">
                <a:solidFill>
                  <a:srgbClr val="0000CC"/>
                </a:solidFill>
              </a:rPr>
              <a:t>索引项删除算法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CN" altLang="en-US" sz="1200" dirty="0">
              <a:solidFill>
                <a:srgbClr val="0000CC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aseline="30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树上存在哪几种封锁粒度？他们之间的关系是什么？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什么是</a:t>
            </a:r>
            <a:r>
              <a:rPr lang="en-US" altLang="x-none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lock coupling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？在索引封锁的实现中，为什么要引入</a:t>
            </a:r>
            <a:r>
              <a:rPr lang="en-US" altLang="x-none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lock coupling</a:t>
            </a:r>
            <a:r>
              <a:rPr lang="zh-CN" alt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机制？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简述在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B</a:t>
            </a:r>
            <a:r>
              <a:rPr lang="en-US" altLang="zh-CN" sz="2400" baseline="30000" dirty="0">
                <a:solidFill>
                  <a:srgbClr val="0000CC"/>
                </a:solidFill>
                <a:sym typeface="+mn-ea"/>
              </a:rPr>
              <a:t>+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树上的</a:t>
            </a:r>
            <a:r>
              <a:rPr lang="en-US" altLang="zh-CN" sz="2400" dirty="0" err="1">
                <a:solidFill>
                  <a:srgbClr val="0000CC"/>
                </a:solidFill>
                <a:sym typeface="+mn-ea"/>
              </a:rPr>
              <a:t>ReadLock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的申请处理流程。</a:t>
            </a:r>
            <a:endParaRPr lang="zh-CN" altLang="en-US" sz="2400" dirty="0">
              <a:solidFill>
                <a:srgbClr val="0000CC"/>
              </a:solidFill>
              <a:ea typeface="宋体" panose="02010600030101010101" pitchFamily="2" charset="-122"/>
              <a:sym typeface="+mn-ea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简述在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B</a:t>
            </a:r>
            <a:r>
              <a:rPr lang="en-US" altLang="zh-CN" sz="2400" baseline="30000" dirty="0">
                <a:solidFill>
                  <a:srgbClr val="0000CC"/>
                </a:solidFill>
                <a:sym typeface="+mn-ea"/>
              </a:rPr>
              <a:t>+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树上的</a:t>
            </a:r>
            <a:r>
              <a:rPr lang="en-US" altLang="zh-CN" sz="2400" dirty="0" err="1">
                <a:solidFill>
                  <a:srgbClr val="0000CC"/>
                </a:solidFill>
                <a:sym typeface="+mn-ea"/>
              </a:rPr>
              <a:t>WriteLock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的申请处理流程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。</a:t>
            </a:r>
          </a:p>
        </p:txBody>
      </p:sp>
      <p:sp>
        <p:nvSpPr>
          <p:cNvPr id="4099" name="文本框 3"/>
          <p:cNvSpPr txBox="1"/>
          <p:nvPr/>
        </p:nvSpPr>
        <p:spPr>
          <a:xfrm>
            <a:off x="7264400" y="5715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Q&amp;A20200320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0F0A7-15E3-7040-BD8C-F750AC62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B</a:t>
            </a:r>
            <a:r>
              <a:rPr lang="en-US" altLang="zh-CN" sz="2400" baseline="300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树上存在哪几种封锁粒度？他们之间的关系是什么</a:t>
            </a:r>
            <a:endParaRPr kumimoji="1"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0ECAD-E414-7D41-B6B8-4192FB98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sz="2400" dirty="0"/>
              <a:t>封锁粒度有</a:t>
            </a:r>
            <a:r>
              <a:rPr kumimoji="1" lang="en-US" altLang="zh-CN" sz="2400" dirty="0"/>
              <a:t>Index, Predicate &amp; Key-Range Locks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Index</a:t>
            </a:r>
            <a:r>
              <a:rPr kumimoji="1" lang="zh-CN" altLang="en-US" sz="2400" dirty="0"/>
              <a:t>封锁整个</a:t>
            </a:r>
            <a:r>
              <a:rPr kumimoji="1" lang="en-US" altLang="zh-CN" sz="2400" dirty="0"/>
              <a:t>Index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Page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Predicate</a:t>
            </a:r>
            <a:r>
              <a:rPr kumimoji="1" lang="zh-CN" altLang="en-US" sz="2400" dirty="0"/>
              <a:t>封锁叶子结点的数据记录，</a:t>
            </a:r>
            <a:r>
              <a:rPr kumimoji="1" lang="en-US" altLang="zh-CN" sz="2400" dirty="0"/>
              <a:t>Key-Range</a:t>
            </a:r>
            <a:r>
              <a:rPr kumimoji="1" lang="zh-CN" altLang="en-US" sz="2400" dirty="0"/>
              <a:t>封锁</a:t>
            </a:r>
            <a:r>
              <a:rPr kumimoji="1" lang="en-US" altLang="zh-CN" sz="2400" dirty="0"/>
              <a:t>key</a:t>
            </a:r>
            <a:r>
              <a:rPr kumimoji="1" lang="zh-CN" altLang="en-US" sz="2400" dirty="0"/>
              <a:t>在一定范围内的叶子结点的</a:t>
            </a:r>
            <a:r>
              <a:rPr kumimoji="1" lang="en-US" altLang="zh-CN" sz="2400" dirty="0"/>
              <a:t>Index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Entries</a:t>
            </a:r>
            <a:r>
              <a:rPr kumimoji="1" lang="zh-CN" altLang="en-US" sz="2400" dirty="0"/>
              <a:t>。在某些条件下，他们之间可以是等价的，如：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9B34E3-08E6-E042-9CCA-F54BF2606A02}"/>
              </a:ext>
            </a:extLst>
          </p:cNvPr>
          <p:cNvSpPr txBox="1">
            <a:spLocks/>
          </p:cNvSpPr>
          <p:nvPr/>
        </p:nvSpPr>
        <p:spPr>
          <a:xfrm>
            <a:off x="457200" y="3352554"/>
            <a:ext cx="7726506" cy="1214199"/>
          </a:xfrm>
          <a:prstGeom prst="rect">
            <a:avLst/>
          </a:prstGeom>
          <a:noFill/>
          <a:ln w="19050">
            <a:solidFill>
              <a:srgbClr val="0000CC"/>
            </a:solidFill>
            <a:miter/>
          </a:ln>
        </p:spPr>
        <p:txBody>
          <a:bodyPr vert="horz" wrap="square" lIns="90170" tIns="46990" rIns="90170" bIns="46990" anchor="t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 algn="l" eaLnBrk="0" hangingPunct="0">
              <a:lnSpc>
                <a:spcPct val="90000"/>
              </a:lnSpc>
              <a:spcBef>
                <a:spcPct val="75000"/>
              </a:spcBef>
            </a:pPr>
            <a:r>
              <a:rPr lang="en-US" altLang="x-none" sz="1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 a WHERE clause: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x-none" sz="1400" b="1" dirty="0">
                <a:solidFill>
                  <a:srgbClr val="000000"/>
                </a:solidFill>
              </a:rPr>
              <a:t>refers to a predicate </a:t>
            </a:r>
            <a:r>
              <a:rPr lang="en-US" altLang="x-none" sz="1400" b="1" dirty="0">
                <a:solidFill>
                  <a:srgbClr val="0000CC"/>
                </a:solidFill>
              </a:rPr>
              <a:t>name = </a:t>
            </a:r>
            <a:r>
              <a:rPr lang="en-US" altLang="x-none" sz="1400" b="1" dirty="0" err="1">
                <a:solidFill>
                  <a:srgbClr val="0000CC"/>
                </a:solidFill>
              </a:rPr>
              <a:t>mary</a:t>
            </a:r>
            <a:r>
              <a:rPr lang="en-US" altLang="x-none" sz="1400" b="1" dirty="0">
                <a:solidFill>
                  <a:srgbClr val="000000"/>
                </a:solidFill>
              </a:rPr>
              <a:t> and if there is an index on</a:t>
            </a:r>
            <a:r>
              <a:rPr lang="en-US" altLang="x-none" sz="1400" b="1" dirty="0">
                <a:solidFill>
                  <a:srgbClr val="0000CC"/>
                </a:solidFill>
              </a:rPr>
              <a:t> name</a:t>
            </a:r>
            <a:r>
              <a:rPr lang="en-US" altLang="x-none" sz="1400" b="1" dirty="0">
                <a:solidFill>
                  <a:srgbClr val="000000"/>
                </a:solidFill>
              </a:rPr>
              <a:t>, </a:t>
            </a:r>
          </a:p>
          <a:p>
            <a:pPr marL="342900" lvl="0" indent="-342900" algn="l" eaLnBrk="0" hangingPunct="0">
              <a:spcBef>
                <a:spcPct val="20000"/>
              </a:spcBef>
            </a:pPr>
            <a:r>
              <a:rPr lang="en-US" altLang="x-none" sz="14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then </a:t>
            </a:r>
            <a:r>
              <a:rPr lang="en-US" altLang="x-none" sz="1400" b="1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an index lock on index entries</a:t>
            </a:r>
            <a:r>
              <a:rPr lang="en-US" altLang="x-none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for </a:t>
            </a:r>
            <a:r>
              <a:rPr lang="en-US" altLang="x-none" sz="14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name = </a:t>
            </a:r>
            <a:r>
              <a:rPr lang="en-US" altLang="x-none" sz="1400" b="1" dirty="0" err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mary</a:t>
            </a:r>
            <a:endParaRPr lang="en-US" altLang="x-none" sz="14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en-US" altLang="x-none" sz="1400" b="1" dirty="0">
                <a:solidFill>
                  <a:srgbClr val="000000"/>
                </a:solidFill>
              </a:rPr>
              <a:t> is </a:t>
            </a:r>
            <a:r>
              <a:rPr lang="en-US" altLang="x-none" sz="1400" b="1" dirty="0">
                <a:solidFill>
                  <a:srgbClr val="0000CC"/>
                </a:solidFill>
              </a:rPr>
              <a:t>like a predicate lock</a:t>
            </a:r>
            <a:r>
              <a:rPr lang="en-US" altLang="x-none" sz="1400" b="1" dirty="0">
                <a:solidFill>
                  <a:srgbClr val="000000"/>
                </a:solidFill>
              </a:rPr>
              <a:t> on that predicate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C9C810-6303-2245-B49C-C0CC3E571C42}"/>
              </a:ext>
            </a:extLst>
          </p:cNvPr>
          <p:cNvSpPr txBox="1"/>
          <p:nvPr/>
        </p:nvSpPr>
        <p:spPr>
          <a:xfrm>
            <a:off x="462947" y="4749315"/>
            <a:ext cx="7726506" cy="1085938"/>
          </a:xfrm>
          <a:prstGeom prst="rect">
            <a:avLst/>
          </a:prstGeom>
          <a:noFill/>
          <a:ln w="190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170" tIns="46990" rIns="90170" bIns="46990">
            <a:spAutoFit/>
          </a:bodyPr>
          <a:lstStyle/>
          <a:p>
            <a:pPr marL="342900" lvl="0" indent="-342900">
              <a:spcBef>
                <a:spcPct val="75000"/>
              </a:spcBef>
            </a:pP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a WHERE clause</a:t>
            </a:r>
            <a:r>
              <a:rPr lang="en-US" altLang="x-none" sz="1400" dirty="0">
                <a:latin typeface="Arial" panose="020B0604020202020204" pitchFamily="34" charset="0"/>
                <a:ea typeface="宋体" panose="02010600030101010101" pitchFamily="2" charset="-122"/>
              </a:rPr>
              <a:t> refers to a </a:t>
            </a: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x-none" sz="1400" dirty="0">
                <a:latin typeface="Arial" panose="020B0604020202020204" pitchFamily="34" charset="0"/>
                <a:ea typeface="宋体" panose="02010600030101010101" pitchFamily="2" charset="-122"/>
              </a:rPr>
              <a:t>predicate such as </a:t>
            </a:r>
            <a:r>
              <a:rPr lang="en-US" altLang="x-none" sz="1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50000&lt; salary &lt; 70000</a:t>
            </a:r>
            <a:r>
              <a:rPr lang="en-US" altLang="x-none" sz="1400" dirty="0">
                <a:latin typeface="Arial" panose="020B0604020202020204" pitchFamily="34" charset="0"/>
                <a:ea typeface="宋体" panose="02010600030101010101" pitchFamily="2" charset="-122"/>
              </a:rPr>
              <a:t> and if </a:t>
            </a: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there is an index</a:t>
            </a:r>
            <a:r>
              <a:rPr lang="en-US" altLang="x-none" sz="1400" dirty="0">
                <a:latin typeface="Arial" panose="020B0604020202020204" pitchFamily="34" charset="0"/>
                <a:ea typeface="宋体" panose="02010600030101010101" pitchFamily="2" charset="-122"/>
              </a:rPr>
              <a:t> on </a:t>
            </a:r>
            <a:r>
              <a:rPr lang="en-US" altLang="x-none" sz="1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salary</a:t>
            </a:r>
            <a:r>
              <a:rPr lang="en-US" altLang="x-none" sz="1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x-none" sz="1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then </a:t>
            </a:r>
            <a:r>
              <a:rPr lang="en-US" altLang="x-none" sz="1400" u="sng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key-range index lock</a:t>
            </a:r>
            <a:r>
              <a:rPr lang="en-US" altLang="x-none" sz="1400" dirty="0">
                <a:latin typeface="Arial" panose="020B0604020202020204" pitchFamily="34" charset="0"/>
                <a:ea typeface="宋体" panose="02010600030101010101" pitchFamily="2" charset="-122"/>
              </a:rPr>
              <a:t> can be used to get the</a:t>
            </a:r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altLang="x-none" sz="1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equivalent of a predicate</a:t>
            </a:r>
            <a:r>
              <a:rPr lang="en-US" altLang="x-none" sz="1400" dirty="0">
                <a:latin typeface="Arial" panose="020B0604020202020204" pitchFamily="34" charset="0"/>
                <a:ea typeface="宋体" panose="02010600030101010101" pitchFamily="2" charset="-122"/>
              </a:rPr>
              <a:t> lock on </a:t>
            </a:r>
            <a:r>
              <a:rPr lang="en-US" altLang="x-none" sz="1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50000&lt;salary&lt;70000</a:t>
            </a:r>
          </a:p>
        </p:txBody>
      </p:sp>
    </p:spTree>
    <p:extLst>
      <p:ext uri="{BB962C8B-B14F-4D97-AF65-F5344CB8AC3E}">
        <p14:creationId xmlns:p14="http://schemas.microsoft.com/office/powerpoint/2010/main" val="12603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AFB41-3647-104D-83E6-4ABEF652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什么是</a:t>
            </a:r>
            <a:r>
              <a:rPr lang="en-US" altLang="x-none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lock coupling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？在索引封锁的实现中，为什么要引入</a:t>
            </a:r>
            <a:r>
              <a:rPr lang="en-US" altLang="x-none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lock coupling</a:t>
            </a:r>
            <a:r>
              <a:rPr lang="zh-CN" altLang="en-US" sz="2400" b="1" dirty="0">
                <a:solidFill>
                  <a:schemeClr val="accent6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机制？</a:t>
            </a:r>
            <a:b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</a:br>
            <a:endParaRPr kumimoji="1"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86A0D-E5F0-1444-B1E3-BDD5455F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Lock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coupling</a:t>
            </a:r>
            <a:r>
              <a:rPr kumimoji="1" lang="zh-CN" altLang="en-US" sz="2400" dirty="0"/>
              <a:t>是一种</a:t>
            </a:r>
            <a:r>
              <a:rPr kumimoji="1" lang="en-US" altLang="zh-CN" sz="2400" dirty="0"/>
              <a:t>Lock</a:t>
            </a:r>
            <a:r>
              <a:rPr kumimoji="1" lang="zh-CN" altLang="en-US" sz="2400" dirty="0"/>
              <a:t>下降的方案，先从</a:t>
            </a:r>
            <a:r>
              <a:rPr kumimoji="1" lang="en-US" altLang="zh-CN" sz="2400" dirty="0"/>
              <a:t>B+</a:t>
            </a:r>
            <a:r>
              <a:rPr kumimoji="1" lang="zh-CN" altLang="en-US" sz="2400" dirty="0"/>
              <a:t>树根节点获得锁，然后找树枝、获得树枝的闩并释放父亲的闩，因为如果子节点是安全的，线程可以释放父节点上的闩。安全是指“插入时未满和删除时超过半满”。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由于许多并发程序可能会请求同一个</a:t>
            </a:r>
            <a:r>
              <a:rPr kumimoji="1" lang="en-US" altLang="zh-CN" sz="2400" dirty="0"/>
              <a:t>Index</a:t>
            </a:r>
            <a:r>
              <a:rPr kumimoji="1" lang="zh-CN" altLang="en-US" sz="2400" dirty="0"/>
              <a:t>下的数据，因此传统的索引封锁实现会成为数据库的性能瓶颈，因此需要引入</a:t>
            </a:r>
            <a:r>
              <a:rPr kumimoji="1" lang="en-US" altLang="zh-CN" sz="2400" dirty="0"/>
              <a:t>Lock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coupling</a:t>
            </a:r>
            <a:r>
              <a:rPr kumimoji="1" lang="zh-CN" altLang="en-US" sz="2400" dirty="0"/>
              <a:t>，通过不断释放父节点的锁来提高并发度。</a:t>
            </a:r>
          </a:p>
        </p:txBody>
      </p:sp>
    </p:spTree>
    <p:extLst>
      <p:ext uri="{BB962C8B-B14F-4D97-AF65-F5344CB8AC3E}">
        <p14:creationId xmlns:p14="http://schemas.microsoft.com/office/powerpoint/2010/main" val="387503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7278B-FBD3-144F-BAEB-FE632EF7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简述在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B</a:t>
            </a:r>
            <a:r>
              <a:rPr lang="en-US" altLang="zh-CN" sz="2400" baseline="30000" dirty="0">
                <a:solidFill>
                  <a:srgbClr val="0000CC"/>
                </a:solidFill>
                <a:sym typeface="+mn-ea"/>
              </a:rPr>
              <a:t>+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树上的</a:t>
            </a:r>
            <a:r>
              <a:rPr lang="en-US" altLang="zh-CN" sz="2400" dirty="0" err="1">
                <a:solidFill>
                  <a:srgbClr val="0000CC"/>
                </a:solidFill>
                <a:sym typeface="+mn-ea"/>
              </a:rPr>
              <a:t>ReadLock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的申请处理流程。</a:t>
            </a:r>
            <a:b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</a:b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4A0076-BBA3-CF4D-A12B-726F27C9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61496"/>
            <a:ext cx="7219527" cy="552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8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5B4E5-0962-A445-BFA2-596C6524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简述在</a:t>
            </a:r>
            <a:r>
              <a:rPr lang="en-US" altLang="zh-CN" sz="2400" dirty="0">
                <a:solidFill>
                  <a:srgbClr val="0000CC"/>
                </a:solidFill>
                <a:sym typeface="+mn-ea"/>
              </a:rPr>
              <a:t>B</a:t>
            </a:r>
            <a:r>
              <a:rPr lang="en-US" altLang="zh-CN" sz="2400" baseline="30000" dirty="0">
                <a:solidFill>
                  <a:srgbClr val="0000CC"/>
                </a:solidFill>
                <a:sym typeface="+mn-ea"/>
              </a:rPr>
              <a:t>+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树上的</a:t>
            </a:r>
            <a:r>
              <a:rPr lang="en-US" altLang="zh-CN" sz="2400" dirty="0" err="1">
                <a:solidFill>
                  <a:srgbClr val="0000CC"/>
                </a:solidFill>
                <a:sym typeface="+mn-ea"/>
              </a:rPr>
              <a:t>WriteLock</a:t>
            </a:r>
            <a:r>
              <a:rPr lang="zh-CN" altLang="en-US" sz="2400" dirty="0">
                <a:solidFill>
                  <a:srgbClr val="0000CC"/>
                </a:solidFill>
                <a:sym typeface="+mn-ea"/>
              </a:rPr>
              <a:t>的申请处理流程</a:t>
            </a:r>
            <a: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  <a:t>。</a:t>
            </a:r>
            <a:br>
              <a:rPr lang="zh-CN" altLang="en-US" sz="2400" dirty="0">
                <a:solidFill>
                  <a:srgbClr val="0000CC"/>
                </a:solidFill>
                <a:ea typeface="宋体" panose="02010600030101010101" pitchFamily="2" charset="-122"/>
                <a:sym typeface="+mn-ea"/>
              </a:rPr>
            </a:b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CE7193-952B-6C43-ACFC-1C2615947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2736"/>
            <a:ext cx="7128792" cy="52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16684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419</Words>
  <Application>Microsoft Macintosh PowerPoint</Application>
  <PresentationFormat>全屏显示(4:3)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Arial</vt:lpstr>
      <vt:lpstr>1_默认设计模板</vt:lpstr>
      <vt:lpstr>（课后复习）</vt:lpstr>
      <vt:lpstr>在B+树上存在哪几种封锁粒度？他们之间的关系是什么</vt:lpstr>
      <vt:lpstr>什么是lock coupling？在索引封锁的实现中，为什么要引入lock coupling机制？ </vt:lpstr>
      <vt:lpstr>简述在B+树上的ReadLock的申请处理流程。 </vt:lpstr>
      <vt:lpstr>简述在B+树上的WriteLock的申请处理流程。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（课后复习）</dc:title>
  <dc:creator>njubwy</dc:creator>
  <cp:lastModifiedBy>vz5663</cp:lastModifiedBy>
  <cp:revision>23</cp:revision>
  <dcterms:created xsi:type="dcterms:W3CDTF">2020-02-21T05:33:00Z</dcterms:created>
  <dcterms:modified xsi:type="dcterms:W3CDTF">2020-03-20T11:21:46Z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