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2" r:id="rId3"/>
    <p:sldId id="273" r:id="rId4"/>
    <p:sldId id="274" r:id="rId5"/>
    <p:sldId id="275" r:id="rId6"/>
    <p:sldId id="276" r:id="rId7"/>
    <p:sldId id="271" r:id="rId8"/>
    <p:sldId id="261" r:id="rId9"/>
    <p:sldId id="262" r:id="rId10"/>
    <p:sldId id="263" r:id="rId11"/>
    <p:sldId id="260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howGuides="1">
      <p:cViewPr varScale="1">
        <p:scale>
          <a:sx n="117" d="100"/>
          <a:sy n="117" d="100"/>
        </p:scale>
        <p:origin x="1480" y="176"/>
      </p:cViewPr>
      <p:guideLst>
        <p:guide orient="horz" pos="2174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1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（简答题）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934403"/>
            <a:ext cx="8593138" cy="5139869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在事务管理器(Coordinator)的日志文件中，与一个事务有关的日志记载可能存在哪几种情况？并简述其出现的原因。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</a:rPr>
              <a:t>在两阶段提交协议的执行过程中，一个子事务在何时可以释放它所持有的封锁？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在两阶段提交协议中，当因超时而得不到应答时，哪些地方不能单方面自作主张，而是采用‘重询’(request)的方法直至获得响应？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当网络中的某个结点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(coordinator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cohort)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因宕机而进行重启动时，请简述其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restart protocol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的主要内容。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在两阶段提交协议中，当阶段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完成并作出提交该事务的决定后，是不是可以不必等待阶段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的完成，立即将提交成功的消息返回给应用程序？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</a:rPr>
              <a:t>简述分布式事务的全局死锁的检测方法。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</a:rPr>
              <a:t>采用基于时间戳(timestamp)的死锁预防方法，当一个年老事务(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older transaction)需要等待年轻事务(younger transaction)的完成时，将选择放弃(abort)年轻事务。请简述这样处理的理由。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简述全局可串行化与本地可串行化之间的关系。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（选择题）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3728085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当分布式事务的参与者(cohort)因故障而重启时，对那些在日志中（  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 ）的子事务，系统将根据在日志中记载的&lt;update record&gt;来恢复在故障发生前的封锁状态并向事务管理器(coordinator)询问事务的结束状态。</a:t>
            </a:r>
          </a:p>
          <a:p>
            <a:pPr marL="457200" lvl="1" indent="0">
              <a:buFont typeface="+mj-lt"/>
              <a:buNone/>
            </a:pPr>
            <a:endParaRPr sz="21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有&lt;begin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&gt;而没有&lt;prepare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&gt;日志   </a:t>
            </a:r>
          </a:p>
          <a:p>
            <a:pPr marL="457200" lvl="1" indent="0">
              <a:buFont typeface="+mj-lt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有&lt;prepare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&gt;而没有&lt;commit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&gt;日志</a:t>
            </a:r>
          </a:p>
          <a:p>
            <a:pPr marL="457200" lvl="1" indent="0">
              <a:buFont typeface="+mj-lt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有&lt;commit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&gt;日志                     </a:t>
            </a:r>
          </a:p>
          <a:p>
            <a:pPr marL="457200" lvl="1" indent="0">
              <a:buFont typeface="+mj-lt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有&lt;abort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&gt;日志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" y="1342390"/>
            <a:ext cx="7706995" cy="4172585"/>
          </a:xfrm>
          <a:prstGeom prst="rect">
            <a:avLst/>
          </a:prstGeom>
          <a:ln w="25400">
            <a:noFill/>
          </a:ln>
        </p:spPr>
      </p:pic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4651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（填空题）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647383"/>
            <a:ext cx="8593138" cy="706755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下图是两阶段提交协议(Two-Phase Commit Protocol)中事务提交成功的示意图，请在图中的下划线处填入适当的日志记录。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Q&amp;A20200417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73605" y="2955290"/>
            <a:ext cx="348615" cy="27686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1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1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3605" y="4596130"/>
            <a:ext cx="348615" cy="27686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1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sz="1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1880" y="1927225"/>
            <a:ext cx="348615" cy="27686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1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51880" y="3451225"/>
            <a:ext cx="348615" cy="27686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1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8455" y="5514975"/>
            <a:ext cx="8168640" cy="1151890"/>
            <a:chOff x="533" y="8685"/>
            <a:chExt cx="12864" cy="1814"/>
          </a:xfrm>
        </p:grpSpPr>
        <p:sp>
          <p:nvSpPr>
            <p:cNvPr id="2" name="内容占位符 2"/>
            <p:cNvSpPr>
              <a:spLocks noGrp="1"/>
            </p:cNvSpPr>
            <p:nvPr/>
          </p:nvSpPr>
          <p:spPr>
            <a:xfrm>
              <a:off x="533" y="8685"/>
              <a:ext cx="12774" cy="17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09270" lvl="0" indent="-509270" algn="l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sz="2400" b="1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①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       </a:t>
              </a:r>
              <a:r>
                <a:rPr lang="en-US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commit</a:t>
              </a:r>
              <a:r>
                <a:rPr lang="zh-CN" altLang="en-US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record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 </a:t>
              </a:r>
              <a:r>
                <a:rPr lang="zh-CN" altLang="en-US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      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Wingdings" panose="05000000000000000000" charset="0"/>
                </a:rPr>
                <a:t></a:t>
              </a:r>
              <a:r>
                <a:rPr lang="zh-CN" altLang="en-US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Wingdings" panose="05000000000000000000" charset="0"/>
                </a:rPr>
                <a:t>          </a:t>
              </a:r>
              <a:r>
                <a:rPr lang="en-US" altLang="zh-CN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Wingdings" panose="05000000000000000000" charset="0"/>
                </a:rPr>
                <a:t>prepare</a:t>
              </a:r>
              <a:r>
                <a:rPr lang="zh-CN" altLang="en-US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Wingdings" panose="05000000000000000000" charset="0"/>
                </a:rPr>
                <a:t> </a:t>
              </a:r>
              <a:r>
                <a:rPr lang="en-US" altLang="zh-CN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Wingdings" panose="05000000000000000000" charset="0"/>
                </a:rPr>
                <a:t>record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                                              </a:t>
              </a:r>
            </a:p>
            <a:p>
              <a:pPr marL="509270" lvl="0" indent="-509270" algn="l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sz="2400" b="1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②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       </a:t>
              </a:r>
              <a:r>
                <a:rPr lang="en-US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complete record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        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Wingdings" panose="05000000000000000000" charset="0"/>
                </a:rPr>
                <a:t>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         </a:t>
              </a:r>
              <a:r>
                <a:rPr lang="en-US"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commit record</a:t>
              </a:r>
              <a:r>
                <a:rPr sz="2400" b="1" dirty="0">
                  <a:solidFill>
                    <a:srgbClr val="0000CC"/>
                  </a:solidFill>
                  <a:ea typeface="宋体" panose="02010600030101010101" pitchFamily="2" charset="-122"/>
                  <a:sym typeface="+mn-ea"/>
                </a:rPr>
                <a:t>                                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304" y="9539"/>
              <a:ext cx="5669" cy="22"/>
            </a:xfrm>
            <a:prstGeom prst="line">
              <a:avLst/>
            </a:prstGeom>
            <a:ln w="31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304" y="10455"/>
              <a:ext cx="5669" cy="22"/>
            </a:xfrm>
            <a:prstGeom prst="line">
              <a:avLst/>
            </a:prstGeom>
            <a:ln w="31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28" y="9517"/>
              <a:ext cx="5669" cy="22"/>
            </a:xfrm>
            <a:prstGeom prst="line">
              <a:avLst/>
            </a:prstGeom>
            <a:ln w="31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28" y="10477"/>
              <a:ext cx="5669" cy="22"/>
            </a:xfrm>
            <a:prstGeom prst="line">
              <a:avLst/>
            </a:prstGeom>
            <a:ln w="31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F5DAF-FECC-6045-B02A-7DA0FD44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1F415-5E86-234F-AAEE-5D2B9DDB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事务记录分为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transaction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rec. </a:t>
            </a:r>
            <a:r>
              <a:rPr kumimoji="1" lang="zh-CN" altLang="en-US" dirty="0"/>
              <a:t>事务启动时进行记录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commit rec. </a:t>
            </a:r>
            <a:r>
              <a:rPr kumimoji="1" lang="zh-CN" altLang="en-US" dirty="0"/>
              <a:t>事务提交时进行记录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complete roc.</a:t>
            </a:r>
            <a:r>
              <a:rPr kumimoji="1" lang="zh-CN" altLang="en-US" dirty="0"/>
              <a:t> 事务完成时进行记录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当</a:t>
            </a:r>
            <a:r>
              <a:rPr kumimoji="1" lang="en-US" altLang="zh-CN" dirty="0"/>
              <a:t>cohort</a:t>
            </a:r>
            <a:r>
              <a:rPr kumimoji="1" lang="zh-CN" altLang="en-US" dirty="0"/>
              <a:t>收到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或</a:t>
            </a:r>
            <a:r>
              <a:rPr kumimoji="1" lang="en-US" altLang="zh-CN" dirty="0"/>
              <a:t>abort</a:t>
            </a:r>
            <a:r>
              <a:rPr kumimoji="1" lang="zh-CN" altLang="en-US" dirty="0"/>
              <a:t>消息时，可以释放持有的所有封锁。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cohort</a:t>
            </a:r>
            <a:r>
              <a:rPr kumimoji="1" lang="zh-CN" altLang="en-US" dirty="0"/>
              <a:t>等待</a:t>
            </a:r>
            <a:r>
              <a:rPr kumimoji="1" lang="en-US" altLang="zh-CN" dirty="0"/>
              <a:t>commit/abort</a:t>
            </a:r>
            <a:r>
              <a:rPr kumimoji="1" lang="zh-CN" altLang="en-US" dirty="0"/>
              <a:t>消息超时或是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等待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消息超时。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11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5E021-6CF6-4F43-A89A-C2906AAB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C47C-14B2-3347-B276-15CF6922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cohort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lang="en-US" altLang="x-none" sz="1600" dirty="0">
                <a:ea typeface="宋体" panose="02010600030101010101" pitchFamily="2" charset="-122"/>
              </a:rPr>
              <a:t>On restart cohort finds in its log: </a:t>
            </a:r>
          </a:p>
          <a:p>
            <a:pPr marL="1314450" lvl="2" indent="-457200">
              <a:buAutoNum type="circleNumDbPlain"/>
            </a:pPr>
            <a:r>
              <a:rPr lang="en-US" altLang="x-none" sz="1600" dirty="0" err="1">
                <a:ea typeface="宋体" panose="02010600030101010101" pitchFamily="2" charset="-122"/>
              </a:rPr>
              <a:t>begin_transaction</a:t>
            </a:r>
            <a:r>
              <a:rPr lang="en-US" altLang="x-none" sz="1600" dirty="0">
                <a:ea typeface="宋体" panose="02010600030101010101" pitchFamily="2" charset="-122"/>
              </a:rPr>
              <a:t> record, but no prepare record:  </a:t>
            </a:r>
          </a:p>
          <a:p>
            <a:pPr lvl="3"/>
            <a:r>
              <a:rPr lang="en-US" altLang="x-none" sz="1600" u="sng" dirty="0">
                <a:ea typeface="宋体" panose="02010600030101010101" pitchFamily="2" charset="-122"/>
              </a:rPr>
              <a:t>Abort  </a:t>
            </a:r>
            <a:r>
              <a:rPr lang="en-US" altLang="x-none" sz="1600" dirty="0">
                <a:ea typeface="宋体" panose="02010600030101010101" pitchFamily="2" charset="-122"/>
              </a:rPr>
              <a:t>(transaction cannot have committed because cohort has not voted)</a:t>
            </a:r>
          </a:p>
          <a:p>
            <a:pPr marL="1314450" lvl="2" indent="-457200">
              <a:buAutoNum type="circleNumDbPlain"/>
            </a:pPr>
            <a:r>
              <a:rPr lang="en-US" altLang="x-none" sz="1600" dirty="0">
                <a:ea typeface="宋体" panose="02010600030101010101" pitchFamily="2" charset="-122"/>
              </a:rPr>
              <a:t>prepare record, but no commit record (cohort crashed in its uncertain period)</a:t>
            </a:r>
          </a:p>
          <a:p>
            <a:pPr lvl="3"/>
            <a:r>
              <a:rPr lang="en-US" altLang="x-none" sz="1600" dirty="0">
                <a:ea typeface="宋体" panose="02010600030101010101" pitchFamily="2" charset="-122"/>
              </a:rPr>
              <a:t>Does not know if transaction committed or aborted</a:t>
            </a:r>
          </a:p>
          <a:p>
            <a:pPr lvl="3"/>
            <a:r>
              <a:rPr lang="en-US" altLang="x-none" sz="1600" u="sng" dirty="0">
                <a:ea typeface="宋体" panose="02010600030101010101" pitchFamily="2" charset="-122"/>
              </a:rPr>
              <a:t>Locks </a:t>
            </a:r>
            <a:r>
              <a:rPr lang="en-US" altLang="x-none" sz="1600" dirty="0">
                <a:ea typeface="宋体" panose="02010600030101010101" pitchFamily="2" charset="-122"/>
              </a:rPr>
              <a:t>items mentioned in update records before restarting system</a:t>
            </a:r>
          </a:p>
          <a:p>
            <a:pPr lvl="3"/>
            <a:r>
              <a:rPr lang="en-US" altLang="x-none" sz="1600" u="sng" dirty="0">
                <a:ea typeface="宋体" panose="02010600030101010101" pitchFamily="2" charset="-122"/>
              </a:rPr>
              <a:t>Requests </a:t>
            </a:r>
            <a:r>
              <a:rPr lang="en-US" altLang="x-none" sz="1600" dirty="0">
                <a:ea typeface="宋体" panose="02010600030101010101" pitchFamily="2" charset="-122"/>
              </a:rPr>
              <a:t>status from coordinator and blocks until it receives an answer </a:t>
            </a:r>
          </a:p>
          <a:p>
            <a:pPr marL="1314450" lvl="2" indent="-457200">
              <a:buAutoNum type="circleNumDbPlain"/>
            </a:pPr>
            <a:r>
              <a:rPr lang="en-US" altLang="x-none" sz="1600" dirty="0">
                <a:ea typeface="宋体" panose="02010600030101010101" pitchFamily="2" charset="-122"/>
              </a:rPr>
              <a:t>commit record</a:t>
            </a:r>
          </a:p>
          <a:p>
            <a:pPr lvl="3"/>
            <a:r>
              <a:rPr lang="en-US" altLang="x-none" sz="1600" u="sng" dirty="0">
                <a:ea typeface="宋体" panose="02010600030101010101" pitchFamily="2" charset="-122"/>
              </a:rPr>
              <a:t>Recover </a:t>
            </a:r>
            <a:r>
              <a:rPr lang="en-US" altLang="x-none" sz="1600" dirty="0">
                <a:ea typeface="宋体" panose="02010600030101010101" pitchFamily="2" charset="-122"/>
              </a:rPr>
              <a:t>transaction to committed state using log</a:t>
            </a:r>
            <a:endParaRPr kumimoji="1" lang="en-US" altLang="x-none" sz="1600" dirty="0">
              <a:ea typeface="宋体" panose="02010600030101010101" pitchFamily="2" charset="-122"/>
            </a:endParaRPr>
          </a:p>
          <a:p>
            <a:endParaRPr lang="en-US" altLang="x-none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04C32-2485-264F-BB9A-67CA511D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BEFE6-7463-314F-9F95-C2EB40C5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lang="en-US" altLang="x-none" sz="1600" dirty="0">
                <a:ea typeface="宋体" panose="02010600030101010101" pitchFamily="2" charset="-122"/>
              </a:rPr>
              <a:t>On restart: </a:t>
            </a:r>
          </a:p>
          <a:p>
            <a:pPr lvl="2"/>
            <a:r>
              <a:rPr lang="en-US" altLang="x-none" sz="1600" dirty="0">
                <a:ea typeface="宋体" panose="02010600030101010101" pitchFamily="2" charset="-122"/>
              </a:rPr>
              <a:t>Search log and restore to volatile memory the transaction record of each transaction for which </a:t>
            </a:r>
            <a:r>
              <a:rPr lang="en-US" altLang="x-none" sz="1600" u="sng" dirty="0">
                <a:ea typeface="宋体" panose="02010600030101010101" pitchFamily="2" charset="-122"/>
              </a:rPr>
              <a:t>there is a commit record, but no complete record</a:t>
            </a:r>
          </a:p>
          <a:p>
            <a:pPr lvl="3"/>
            <a:r>
              <a:rPr lang="en-US" altLang="x-none" sz="1600" dirty="0">
                <a:ea typeface="宋体" panose="02010600030101010101" pitchFamily="2" charset="-122"/>
              </a:rPr>
              <a:t>Commit record contains transaction record</a:t>
            </a:r>
          </a:p>
          <a:p>
            <a:pPr lvl="3"/>
            <a:endParaRPr lang="en-US" altLang="x-none" sz="1600" dirty="0">
              <a:ea typeface="宋体" panose="02010600030101010101" pitchFamily="2" charset="-122"/>
            </a:endParaRPr>
          </a:p>
          <a:p>
            <a:pPr lvl="1"/>
            <a:r>
              <a:rPr lang="en-US" altLang="x-none" sz="1600" dirty="0">
                <a:ea typeface="宋体" panose="02010600030101010101" pitchFamily="2" charset="-122"/>
              </a:rPr>
              <a:t>On receiving a request from a cohort for transaction status:  </a:t>
            </a:r>
          </a:p>
          <a:p>
            <a:pPr marL="1273175" lvl="2" indent="-415290">
              <a:buAutoNum type="circleNumDbPlain"/>
            </a:pPr>
            <a:r>
              <a:rPr lang="en-US" altLang="x-none" sz="1600" dirty="0">
                <a:ea typeface="宋体" panose="02010600030101010101" pitchFamily="2" charset="-122"/>
              </a:rPr>
              <a:t>If transaction record exists in volatile memory, reply based on information in transaction record</a:t>
            </a:r>
          </a:p>
          <a:p>
            <a:pPr marL="1273175" lvl="2" indent="-415290">
              <a:buAutoNum type="circleNumDbPlain"/>
            </a:pPr>
            <a:r>
              <a:rPr lang="en-US" altLang="x-none" sz="1600" dirty="0">
                <a:ea typeface="宋体" panose="02010600030101010101" pitchFamily="2" charset="-122"/>
              </a:rPr>
              <a:t>If no transaction record exists in volatile memory, reply </a:t>
            </a:r>
            <a:r>
              <a:rPr lang="en-US" altLang="x-none" sz="1600" u="sng" dirty="0">
                <a:solidFill>
                  <a:srgbClr val="FF0000"/>
                </a:solidFill>
                <a:ea typeface="宋体" panose="02010600030101010101" pitchFamily="2" charset="-122"/>
              </a:rPr>
              <a:t>abort</a:t>
            </a:r>
          </a:p>
          <a:p>
            <a:pPr lvl="3"/>
            <a:r>
              <a:rPr lang="en-US" altLang="x-none" sz="1600" dirty="0">
                <a:ea typeface="宋体" panose="02010600030101010101" pitchFamily="2" charset="-122"/>
              </a:rPr>
              <a:t>Referred to as </a:t>
            </a:r>
            <a:r>
              <a:rPr lang="en-US" altLang="x-none" sz="1600" u="sng" dirty="0">
                <a:ea typeface="宋体" panose="02010600030101010101" pitchFamily="2" charset="-122"/>
              </a:rPr>
              <a:t>presumed abort property</a:t>
            </a:r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不可以，阶段二过程中可能出现</a:t>
            </a:r>
            <a:r>
              <a:rPr kumimoji="1" lang="en-US" altLang="zh-CN" dirty="0"/>
              <a:t>Failure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76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918C-A7D7-4D47-ABC2-927CAC3B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6B835-D7BE-964F-8EC3-34807EA8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/>
              <a:t>6.</a:t>
            </a:r>
            <a:r>
              <a:rPr kumimoji="1" lang="zh-CN" altLang="en-US" sz="1600" dirty="0"/>
              <a:t> </a:t>
            </a:r>
            <a:r>
              <a:rPr lang="en-US" altLang="x-none" sz="1600" dirty="0">
                <a:ea typeface="宋体" panose="02010600030101010101" pitchFamily="2" charset="-122"/>
              </a:rPr>
              <a:t>Global deadlock detection is generally a simple extension of local deadlock detection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altLang="x-none" sz="1600" dirty="0">
                <a:ea typeface="宋体" panose="02010600030101010101" pitchFamily="2" charset="-122"/>
              </a:rPr>
              <a:t>Check for a cycle when a cohort waits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x-none" sz="1600" dirty="0">
                <a:ea typeface="宋体" panose="02010600030101010101" pitchFamily="2" charset="-122"/>
              </a:rPr>
              <a:t>If a cohort of T</a:t>
            </a:r>
            <a:r>
              <a:rPr lang="en-US" altLang="x-none" sz="1600" baseline="-25000" dirty="0">
                <a:ea typeface="宋体" panose="02010600030101010101" pitchFamily="2" charset="-122"/>
              </a:rPr>
              <a:t>1</a:t>
            </a:r>
            <a:r>
              <a:rPr lang="en-US" altLang="x-none" sz="1600" dirty="0">
                <a:ea typeface="宋体" panose="02010600030101010101" pitchFamily="2" charset="-122"/>
              </a:rPr>
              <a:t> is waiting for a cohort of T</a:t>
            </a:r>
            <a:r>
              <a:rPr lang="en-US" altLang="x-none" sz="1600" baseline="-25000" dirty="0">
                <a:ea typeface="宋体" panose="02010600030101010101" pitchFamily="2" charset="-122"/>
              </a:rPr>
              <a:t>2</a:t>
            </a:r>
            <a:r>
              <a:rPr lang="en-US" altLang="x-none" sz="1600" dirty="0">
                <a:ea typeface="宋体" panose="02010600030101010101" pitchFamily="2" charset="-122"/>
              </a:rPr>
              <a:t>, coordinator of T</a:t>
            </a:r>
            <a:r>
              <a:rPr lang="en-US" altLang="x-none" sz="1600" baseline="-25000" dirty="0">
                <a:ea typeface="宋体" panose="02010600030101010101" pitchFamily="2" charset="-122"/>
              </a:rPr>
              <a:t>1</a:t>
            </a:r>
            <a:r>
              <a:rPr lang="en-US" altLang="x-none" sz="1600" dirty="0">
                <a:ea typeface="宋体" panose="02010600030101010101" pitchFamily="2" charset="-122"/>
              </a:rPr>
              <a:t> sends probe  message to coordinator of T</a:t>
            </a:r>
            <a:r>
              <a:rPr lang="en-US" altLang="x-none" sz="1600" baseline="-25000" dirty="0">
                <a:ea typeface="宋体" panose="02010600030101010101" pitchFamily="2" charset="-122"/>
              </a:rPr>
              <a:t>2</a:t>
            </a:r>
            <a:endParaRPr lang="en-US" altLang="x-none" sz="1600" dirty="0"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x-none" sz="1600" dirty="0">
                <a:ea typeface="宋体" panose="02010600030101010101" pitchFamily="2" charset="-122"/>
              </a:rPr>
              <a:t>If a cohort of  T</a:t>
            </a:r>
            <a:r>
              <a:rPr lang="en-US" altLang="x-none" sz="1600" baseline="-25000" dirty="0">
                <a:ea typeface="宋体" panose="02010600030101010101" pitchFamily="2" charset="-122"/>
              </a:rPr>
              <a:t>2</a:t>
            </a:r>
            <a:r>
              <a:rPr lang="en-US" altLang="x-none" sz="1600" dirty="0">
                <a:ea typeface="宋体" panose="02010600030101010101" pitchFamily="2" charset="-122"/>
              </a:rPr>
              <a:t> is waiting for a cohort of T</a:t>
            </a:r>
            <a:r>
              <a:rPr lang="en-US" altLang="x-none" sz="1600" baseline="-25000" dirty="0">
                <a:ea typeface="宋体" panose="02010600030101010101" pitchFamily="2" charset="-122"/>
              </a:rPr>
              <a:t>3</a:t>
            </a:r>
            <a:r>
              <a:rPr lang="en-US" altLang="x-none" sz="1600" dirty="0">
                <a:ea typeface="宋体" panose="02010600030101010101" pitchFamily="2" charset="-122"/>
              </a:rPr>
              <a:t>,</a:t>
            </a:r>
            <a:r>
              <a:rPr lang="en-US" altLang="x-none" sz="1600" baseline="-25000" dirty="0">
                <a:ea typeface="宋体" panose="02010600030101010101" pitchFamily="2" charset="-122"/>
              </a:rPr>
              <a:t> </a:t>
            </a:r>
            <a:r>
              <a:rPr lang="en-US" altLang="x-none" sz="1600" dirty="0">
                <a:ea typeface="宋体" panose="02010600030101010101" pitchFamily="2" charset="-122"/>
              </a:rPr>
              <a:t> coordinator of T</a:t>
            </a:r>
            <a:r>
              <a:rPr lang="en-US" altLang="x-none" sz="1600" baseline="-25000" dirty="0">
                <a:ea typeface="宋体" panose="02010600030101010101" pitchFamily="2" charset="-122"/>
              </a:rPr>
              <a:t>2</a:t>
            </a:r>
            <a:r>
              <a:rPr lang="en-US" altLang="x-none" sz="1600" dirty="0">
                <a:ea typeface="宋体" panose="02010600030101010101" pitchFamily="2" charset="-122"/>
              </a:rPr>
              <a:t> relays the probe to coordinator of T</a:t>
            </a:r>
            <a:r>
              <a:rPr lang="en-US" altLang="x-none" sz="1600" baseline="-25000" dirty="0">
                <a:ea typeface="宋体" panose="02010600030101010101" pitchFamily="2" charset="-122"/>
              </a:rPr>
              <a:t>3</a:t>
            </a:r>
            <a:r>
              <a:rPr lang="en-US" altLang="x-none" sz="1600" dirty="0">
                <a:ea typeface="宋体" panose="02010600030101010101" pitchFamily="2" charset="-122"/>
              </a:rPr>
              <a:t> 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x-none" sz="1600" dirty="0">
                <a:ea typeface="宋体" panose="02010600030101010101" pitchFamily="2" charset="-122"/>
              </a:rPr>
              <a:t>If probe returns to coordinator of T</a:t>
            </a:r>
            <a:r>
              <a:rPr lang="en-US" altLang="x-none" sz="1600" baseline="-25000" dirty="0">
                <a:ea typeface="宋体" panose="02010600030101010101" pitchFamily="2" charset="-122"/>
              </a:rPr>
              <a:t>1</a:t>
            </a:r>
            <a:r>
              <a:rPr lang="en-US" altLang="x-none" sz="1600" dirty="0">
                <a:ea typeface="宋体" panose="02010600030101010101" pitchFamily="2" charset="-122"/>
              </a:rPr>
              <a:t> a deadlock exists</a:t>
            </a:r>
          </a:p>
          <a:p>
            <a:pPr marL="914400" lvl="1" indent="-457200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altLang="x-none" sz="1600" dirty="0">
                <a:ea typeface="宋体" panose="02010600030101010101" pitchFamily="2" charset="-122"/>
              </a:rPr>
              <a:t>Abort a distributed transaction if the wait time of one of its cohorts exceeds some threshold</a:t>
            </a:r>
          </a:p>
          <a:p>
            <a:r>
              <a:rPr kumimoji="1" lang="en-US" altLang="zh-CN" dirty="0"/>
              <a:t>7.</a:t>
            </a:r>
            <a:r>
              <a:rPr kumimoji="1" lang="zh-CN" altLang="en-US" dirty="0"/>
              <a:t> </a:t>
            </a:r>
            <a:r>
              <a:rPr kumimoji="1" lang="zh-CN" altLang="en-US" sz="2400" dirty="0"/>
              <a:t>基于时间戳的死锁预防依照时间戳给事务分配优先级，年老任务优先级高，发生冲突时可以让年轻事务</a:t>
            </a:r>
            <a:r>
              <a:rPr kumimoji="1" lang="en-US" altLang="zh-CN" sz="2400" dirty="0"/>
              <a:t>abort</a:t>
            </a:r>
            <a:r>
              <a:rPr kumimoji="1" lang="zh-CN" altLang="en-US" sz="2400" dirty="0"/>
              <a:t>，从而避免事务处于等待状态，预防死锁。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299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A8F0A-9DE7-7148-BA5A-3BFEE995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981F0-683B-9C42-B20D-699BA2F1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dirty="0"/>
              <a:t>8.</a:t>
            </a:r>
            <a:r>
              <a:rPr lang="en-US" altLang="x-none" sz="2400" dirty="0">
                <a:ea typeface="宋体" panose="02010600030101010101" pitchFamily="2" charset="-122"/>
              </a:rPr>
              <a:t> If</a:t>
            </a:r>
          </a:p>
          <a:p>
            <a:pPr lvl="1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All sites use a strict two-phase locking protocol,</a:t>
            </a:r>
          </a:p>
          <a:p>
            <a:pPr lvl="1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Trans. Manager uses a two-phase commit protocol, 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x-none" sz="2400" dirty="0">
                <a:ea typeface="宋体" panose="02010600030101010101" pitchFamily="2" charset="-122"/>
              </a:rPr>
              <a:t>Then</a:t>
            </a:r>
          </a:p>
          <a:p>
            <a:pPr lvl="1">
              <a:spcBef>
                <a:spcPct val="50000"/>
              </a:spcBef>
            </a:pPr>
            <a:r>
              <a:rPr lang="en-US" altLang="x-none" sz="2400" dirty="0">
                <a:ea typeface="宋体" panose="02010600030101010101" pitchFamily="2" charset="-122"/>
              </a:rPr>
              <a:t>Trans are globally serializable in commit order.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67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（选择题）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702826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sz="2400" dirty="0" err="1">
                <a:solidFill>
                  <a:srgbClr val="0000CC"/>
                </a:solidFill>
              </a:rPr>
              <a:t>在两阶段提交协议</a:t>
            </a:r>
            <a:r>
              <a:rPr sz="2400" dirty="0">
                <a:solidFill>
                  <a:srgbClr val="0000CC"/>
                </a:solidFill>
              </a:rPr>
              <a:t>(Two-Phase Commit Protocol)</a:t>
            </a:r>
            <a:r>
              <a:rPr sz="2400" dirty="0" err="1">
                <a:solidFill>
                  <a:srgbClr val="0000CC"/>
                </a:solidFill>
              </a:rPr>
              <a:t>中</a:t>
            </a:r>
            <a:r>
              <a:rPr sz="2400" dirty="0">
                <a:solidFill>
                  <a:srgbClr val="0000CC"/>
                </a:solidFill>
              </a:rPr>
              <a:t>，</a:t>
            </a:r>
            <a:r>
              <a:rPr lang="zh-CN" sz="2400" dirty="0">
                <a:solidFill>
                  <a:srgbClr val="0000CC"/>
                </a:solidFill>
              </a:rPr>
              <a:t>事务管理器</a:t>
            </a:r>
            <a:r>
              <a:rPr lang="en-US" altLang="zh-CN" sz="2400" dirty="0">
                <a:solidFill>
                  <a:srgbClr val="0000CC"/>
                </a:solidFill>
              </a:rPr>
              <a:t>(coordinator)</a:t>
            </a:r>
            <a:r>
              <a:rPr lang="zh-CN" altLang="en-US" sz="2400" dirty="0">
                <a:solidFill>
                  <a:srgbClr val="0000CC"/>
                </a:solidFill>
              </a:rPr>
              <a:t>将根据各参与者</a:t>
            </a:r>
            <a:r>
              <a:rPr lang="en-US" altLang="zh-CN" sz="2400" dirty="0">
                <a:solidFill>
                  <a:srgbClr val="0000CC"/>
                </a:solidFill>
              </a:rPr>
              <a:t>(cohorts)</a:t>
            </a:r>
            <a:r>
              <a:rPr lang="zh-CN" altLang="en-US" sz="2400" dirty="0">
                <a:solidFill>
                  <a:srgbClr val="0000CC"/>
                </a:solidFill>
              </a:rPr>
              <a:t>返回的投票信息来决定是否提交该事务。</a:t>
            </a:r>
            <a:endParaRPr sz="2400" dirty="0">
              <a:solidFill>
                <a:srgbClr val="0000CC"/>
              </a:solidFill>
            </a:endParaRPr>
          </a:p>
          <a:p>
            <a:pPr marL="457200" lvl="1" indent="-320040" algn="dist"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① </a:t>
            </a:r>
            <a:r>
              <a:rPr sz="2400" dirty="0" err="1">
                <a:solidFill>
                  <a:srgbClr val="0000CC"/>
                </a:solidFill>
              </a:rPr>
              <a:t>在</a:t>
            </a:r>
            <a:r>
              <a:rPr lang="zh-CN" sz="2400" dirty="0">
                <a:solidFill>
                  <a:srgbClr val="0000CC"/>
                </a:solidFill>
              </a:rPr>
              <a:t>哪种</a:t>
            </a:r>
            <a:r>
              <a:rPr sz="2400" dirty="0" err="1">
                <a:solidFill>
                  <a:srgbClr val="0000CC"/>
                </a:solidFill>
              </a:rPr>
              <a:t>情况下</a:t>
            </a:r>
            <a:r>
              <a:rPr lang="zh-CN" sz="2400" dirty="0">
                <a:solidFill>
                  <a:srgbClr val="0000CC"/>
                </a:solidFill>
              </a:rPr>
              <a:t>，该</a:t>
            </a:r>
            <a:r>
              <a:rPr sz="2400" dirty="0" err="1">
                <a:solidFill>
                  <a:srgbClr val="0000CC"/>
                </a:solidFill>
              </a:rPr>
              <a:t>分布式事务最终被提交</a:t>
            </a:r>
            <a:r>
              <a:rPr sz="2400" dirty="0">
                <a:solidFill>
                  <a:srgbClr val="0000CC"/>
                </a:solidFill>
              </a:rPr>
              <a:t>(commit)？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sz="2400" dirty="0">
                <a:solidFill>
                  <a:srgbClr val="0000CC"/>
                </a:solidFill>
              </a:rPr>
              <a:t>   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</a:p>
          <a:p>
            <a:pPr marL="457200" lvl="1" indent="-320040" algn="dist"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② </a:t>
            </a:r>
            <a:r>
              <a:rPr sz="2400" dirty="0" err="1">
                <a:solidFill>
                  <a:srgbClr val="0000CC"/>
                </a:solidFill>
                <a:sym typeface="+mn-ea"/>
              </a:rPr>
              <a:t>在</a:t>
            </a:r>
            <a:r>
              <a:rPr lang="zh-CN" sz="2400" dirty="0">
                <a:solidFill>
                  <a:srgbClr val="0000CC"/>
                </a:solidFill>
                <a:sym typeface="+mn-ea"/>
              </a:rPr>
              <a:t>哪种</a:t>
            </a:r>
            <a:r>
              <a:rPr sz="2400" dirty="0" err="1">
                <a:solidFill>
                  <a:srgbClr val="0000CC"/>
                </a:solidFill>
                <a:sym typeface="+mn-ea"/>
              </a:rPr>
              <a:t>情况下</a:t>
            </a:r>
            <a:r>
              <a:rPr lang="zh-CN" sz="2400" dirty="0">
                <a:solidFill>
                  <a:srgbClr val="0000CC"/>
                </a:solidFill>
                <a:sym typeface="+mn-ea"/>
              </a:rPr>
              <a:t>，该</a:t>
            </a:r>
            <a:r>
              <a:rPr sz="2400" dirty="0" err="1">
                <a:solidFill>
                  <a:srgbClr val="0000CC"/>
                </a:solidFill>
                <a:sym typeface="+mn-ea"/>
              </a:rPr>
              <a:t>分布式事务最终被</a:t>
            </a:r>
            <a:r>
              <a:rPr sz="2400" dirty="0" err="1">
                <a:solidFill>
                  <a:srgbClr val="0000CC"/>
                </a:solidFill>
              </a:rPr>
              <a:t>放弃</a:t>
            </a:r>
            <a:r>
              <a:rPr sz="2400" dirty="0">
                <a:solidFill>
                  <a:srgbClr val="0000CC"/>
                </a:solidFill>
              </a:rPr>
              <a:t>(abort)</a:t>
            </a:r>
            <a:r>
              <a:rPr sz="2400" dirty="0">
                <a:solidFill>
                  <a:srgbClr val="0000CC"/>
                </a:solidFill>
                <a:sym typeface="+mn-ea"/>
              </a:rPr>
              <a:t>？  </a:t>
            </a:r>
            <a:r>
              <a:rPr lang="en-US" sz="2400" dirty="0">
                <a:solidFill>
                  <a:srgbClr val="0000CC"/>
                </a:solidFill>
                <a:sym typeface="+mn-ea"/>
              </a:rPr>
              <a:t>(</a:t>
            </a:r>
            <a:r>
              <a:rPr sz="2400" dirty="0">
                <a:solidFill>
                  <a:srgbClr val="0000CC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D</a:t>
            </a:r>
            <a:r>
              <a:rPr sz="2400" dirty="0">
                <a:solidFill>
                  <a:srgbClr val="0000CC"/>
                </a:solidFill>
                <a:sym typeface="+mn-ea"/>
              </a:rPr>
              <a:t>  </a:t>
            </a:r>
            <a:r>
              <a:rPr lang="en-US" sz="2400" dirty="0">
                <a:solidFill>
                  <a:srgbClr val="0000CC"/>
                </a:solidFill>
                <a:sym typeface="+mn-ea"/>
              </a:rPr>
              <a:t>)</a:t>
            </a:r>
            <a:endParaRPr sz="2400" dirty="0">
              <a:solidFill>
                <a:srgbClr val="0000CC"/>
              </a:solidFill>
            </a:endParaRPr>
          </a:p>
          <a:p>
            <a:pPr marL="1029970" lvl="1" indent="-572770">
              <a:spcBef>
                <a:spcPts val="1200"/>
              </a:spcBef>
              <a:buFont typeface="+mj-ea"/>
              <a:buNone/>
            </a:pPr>
            <a:endParaRPr lang="zh-CN" altLang="en-US" sz="2400" dirty="0">
              <a:solidFill>
                <a:srgbClr val="0000CC"/>
              </a:solidFill>
            </a:endParaRPr>
          </a:p>
          <a:p>
            <a:pPr marL="1029970" lvl="1" indent="-57277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(A) 所有的子事务都同意提交          </a:t>
            </a:r>
          </a:p>
          <a:p>
            <a:pPr marL="1029970" lvl="1" indent="-57277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(B) 任意一个子事务同意提交</a:t>
            </a:r>
          </a:p>
          <a:p>
            <a:pPr marL="1029970" lvl="1" indent="-57277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(C) 所有的子事务都被放弃            </a:t>
            </a:r>
          </a:p>
          <a:p>
            <a:pPr marL="1029970" lvl="1" indent="-57277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(D) 任意一个子事务被放弃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（选择题）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473575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在两阶段提交协议中，如果一个分布式事务的参与者(cohort)在返回同意提交(ready)的应答消息后，迟迟等不来事务管理器的最终决定(timeout waiting for commit/abort message)，参与者可采用的正确处理办法是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D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总是放弃当前子事务  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总是提交当前子事务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随机选择一种办法，放弃或提交当前子事务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向事务管理器(coordinator)发送一条询问消息，并等待事务管理器返回应答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（选择题）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5107940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当事务管理器(coordinator)因故障而重启时，对在日志中记载的事务将进行以下恢复处理（ 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）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1039495" lvl="3" indent="-512445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将有&lt;begin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&gt;而没有&lt;commit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&gt;的事务记录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&lt;transaction record&gt;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恢复到内存缓冲中  </a:t>
            </a:r>
          </a:p>
          <a:p>
            <a:pPr marL="1039495" lvl="3" indent="-512445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为有&lt;begin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&gt;而没有&lt;commit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&gt;的事务插入一条&lt;abort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&gt;日志</a:t>
            </a:r>
          </a:p>
          <a:p>
            <a:pPr marL="1039495" lvl="3" indent="-512445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将有&lt;commit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&gt;而没有&lt;complete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&gt;的事务记录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&lt;transaction record&gt;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恢复到内存缓冲中</a:t>
            </a:r>
          </a:p>
          <a:p>
            <a:pPr marL="1039495" lvl="3" indent="-512445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将有完整的&lt;begin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&gt;、&lt;commit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&gt;、&lt;complete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record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&gt;的事务记录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&lt;transaction record&gt;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恢复到内存缓冲中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Q&amp;A20200417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1086</Words>
  <Application>Microsoft Macintosh PowerPoint</Application>
  <PresentationFormat>全屏显示(4:3)</PresentationFormat>
  <Paragraphs>92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1_默认设计模板</vt:lpstr>
      <vt:lpstr>（简答题）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（选择题）</vt:lpstr>
      <vt:lpstr>（选择题）</vt:lpstr>
      <vt:lpstr>（选择题）</vt:lpstr>
      <vt:lpstr>（选择题）</vt:lpstr>
      <vt:lpstr>（填空题）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（简答题）</dc:title>
  <dc:creator>njubwy</dc:creator>
  <cp:lastModifiedBy>vz5663</cp:lastModifiedBy>
  <cp:revision>53</cp:revision>
  <dcterms:created xsi:type="dcterms:W3CDTF">2020-02-21T05:33:00Z</dcterms:created>
  <dcterms:modified xsi:type="dcterms:W3CDTF">2020-04-17T07:14:22Z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