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81" r:id="rId3"/>
    <p:sldId id="382" r:id="rId4"/>
    <p:sldId id="549" r:id="rId5"/>
    <p:sldId id="383" r:id="rId6"/>
    <p:sldId id="547" r:id="rId7"/>
  </p:sldIdLst>
  <p:sldSz cx="9144000" cy="6858000" type="screen4x3"/>
  <p:notesSz cx="6743700" cy="9906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sz="1200" strike="noStrike" noProof="1"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24175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1200" strike="noStrike" noProof="1" dirty="0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22363" y="742950"/>
            <a:ext cx="4494212" cy="37147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73100" y="4705350"/>
            <a:ext cx="5395913" cy="4457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7525"/>
            <a:ext cx="29210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sz="1200" strike="noStrike" noProof="1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6350" y="9407525"/>
            <a:ext cx="2924175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7324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2504" cy="45259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81138"/>
            <a:ext cx="4032504" cy="45259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9"/>
          <p:cNvSpPr>
            <a:spLocks noGrp="1"/>
          </p:cNvSpPr>
          <p:nvPr>
            <p:ph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-25527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7330"/>
            <a:r>
              <a:rPr lang="zh-CN" altLang="en-US"/>
              <a:t>第二级</a:t>
            </a:r>
            <a:endParaRPr lang="zh-CN" altLang="en-US"/>
          </a:p>
          <a:p>
            <a:pPr lvl="2" indent="-22733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algn="l" fontAlgn="base">
              <a:defRPr sz="1000">
                <a:solidFill>
                  <a:schemeClr val="tx1"/>
                </a:solidFill>
                <a:latin typeface="Lucida Sans Unicode" panose="020B0602030504020204" charset="0"/>
                <a:ea typeface="MS PGothic" panose="020B0600070205080204" charset="-128"/>
              </a:defRPr>
            </a:lvl1pPr>
          </a:lstStyle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 dirty="0">
              <a:sym typeface="Lucida Sans Unicode" panose="020B0602030504020204" charset="0"/>
            </a:endParaRPr>
          </a:p>
        </p:txBody>
      </p:sp>
      <p:sp>
        <p:nvSpPr>
          <p:cNvPr id="102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708400" y="6381750"/>
            <a:ext cx="2351088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algn="r" fontAlgn="base">
              <a:defRPr sz="1000">
                <a:solidFill>
                  <a:schemeClr val="tx1"/>
                </a:solidFill>
                <a:latin typeface="Lucida Sans Unicode" panose="020B0602030504020204" charset="0"/>
                <a:ea typeface="MS PGothic" panose="020B0600070205080204" charset="-128"/>
              </a:defRPr>
            </a:lvl1pPr>
          </a:lstStyle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Lucida Sans Unicode" panose="020B0602030504020204" charset="0"/>
            </a:endParaRPr>
          </a:p>
        </p:txBody>
      </p:sp>
      <p:sp>
        <p:nvSpPr>
          <p:cNvPr id="103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algn="r" fontAlgn="base">
              <a:defRPr sz="1000">
                <a:solidFill>
                  <a:schemeClr val="tx1"/>
                </a:solidFill>
                <a:latin typeface="Lucida Sans Unicode" panose="020B0602030504020204" charset="0"/>
                <a:ea typeface="MS PGothic" panose="020B0600070205080204" charset="-128"/>
              </a:defRPr>
            </a:lvl1pPr>
          </a:lstStyle>
          <a:p>
            <a:pPr lv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Lucida Sans Unicode" panose="020B0602030504020204" charset="0"/>
                <a:ea typeface="MS PGothic" panose="020B0600070205080204" charset="-128"/>
                <a:cs typeface="+mn-ea"/>
                <a:sym typeface="Lucida Sans Unicode" panose="020B0602030504020204" charset="0"/>
              </a:rPr>
            </a:fld>
            <a:endParaRPr lang="zh-CN" altLang="en-US" strike="noStrike" noProof="1" dirty="0">
              <a:sym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0" eaLnBrk="0" fontAlgn="base" latinLnBrk="0" hangingPunct="0">
        <a:spcBef>
          <a:spcPct val="0"/>
        </a:spcBef>
        <a:spcAft>
          <a:spcPct val="0"/>
        </a:spcAft>
        <a:buNone/>
        <a:defRPr sz="4100" b="1" kern="1200">
          <a:solidFill>
            <a:schemeClr val="tx2"/>
          </a:solidFill>
          <a:latin typeface="+mj-lt"/>
          <a:ea typeface="+mj-ea"/>
          <a:cs typeface="+mj-cs"/>
          <a:sym typeface="Lucida Sans Unicode" panose="020B0602030504020204" charset="0"/>
        </a:defRPr>
      </a:lvl1pPr>
    </p:titleStyle>
    <p:bodyStyle>
      <a:lvl1pPr marL="365125" lvl="0" indent="-255270" algn="l" defTabSz="0" eaLnBrk="0" fontAlgn="base" latinLnBrk="0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1pPr>
      <a:lvl2pPr marL="621030" lvl="1" indent="-227330" algn="l" defTabSz="0" eaLnBrk="0" fontAlgn="base" latinLnBrk="0" hangingPunct="0">
        <a:spcBef>
          <a:spcPts val="325"/>
        </a:spcBef>
        <a:spcAft>
          <a:spcPct val="0"/>
        </a:spcAft>
        <a:buClr>
          <a:schemeClr val="accent1"/>
        </a:buClr>
        <a:buSzPct val="68000"/>
        <a:buFont typeface="Verdana" panose="020B0604030504040204" pitchFamily="2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2pPr>
      <a:lvl3pPr marL="859155" lvl="2" indent="-227330" algn="l" defTabSz="0" eaLnBrk="0" fontAlgn="base" latinLnBrk="0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3pPr>
      <a:lvl4pPr marL="1143000" lvl="3" indent="-228600" algn="l" defTabSz="0" eaLnBrk="0" fontAlgn="base" latinLnBrk="0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4pPr>
      <a:lvl5pPr marL="1371600" lvl="4" indent="-228600" algn="l" defTabSz="0" eaLnBrk="0" fontAlgn="base" latinLnBrk="0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5pPr>
      <a:lvl6pPr marL="2514600" lvl="5" indent="-228600" algn="l" defTabSz="0" eaLnBrk="0" fontAlgn="base" latinLnBrk="0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6pPr>
      <a:lvl7pPr marL="2971800" lvl="6" indent="-228600" algn="l" defTabSz="0" eaLnBrk="0" fontAlgn="base" latinLnBrk="0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7pPr>
      <a:lvl8pPr marL="3429000" lvl="7" indent="-228600" algn="l" defTabSz="0" eaLnBrk="0" fontAlgn="base" latinLnBrk="0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8pPr>
      <a:lvl9pPr marL="3886200" lvl="8" indent="-228600" algn="l" defTabSz="0" eaLnBrk="0" fontAlgn="base" latinLnBrk="0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2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684213" y="908050"/>
            <a:ext cx="7772400" cy="1944688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algn="ctr" eaLnBrk="1" hangingPunct="1"/>
            <a:r>
              <a:rPr lang="zh-CN" altLang="en-US" sz="4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数据库新技术</a:t>
            </a:r>
            <a:br>
              <a:rPr lang="zh-CN" altLang="en-US" sz="4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zh-CN" altLang="en-US" sz="1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Spring 2020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Rectangle 3"/>
          <p:cNvSpPr>
            <a:spLocks noGrp="1"/>
          </p:cNvSpPr>
          <p:nvPr>
            <p:ph type="subTitle"/>
          </p:nvPr>
        </p:nvSpPr>
        <p:spPr>
          <a:xfrm>
            <a:off x="1371600" y="4222750"/>
            <a:ext cx="6400800" cy="1368425"/>
          </a:xfrm>
        </p:spPr>
        <p:txBody>
          <a:bodyPr wrap="square" anchor="t"/>
          <a:lstStyle>
            <a:lvl1pPr marL="0" lvl="0" indent="109855" algn="ctr">
              <a:defRPr/>
            </a:lvl1pPr>
            <a:lvl2pPr marL="457200" lvl="1" indent="-63500" algn="ctr">
              <a:defRPr/>
            </a:lvl2pPr>
            <a:lvl3pPr marL="914400" lvl="2" indent="-282575" algn="ctr">
              <a:defRPr/>
            </a:lvl3pPr>
            <a:lvl4pPr marL="1371600" lvl="3" indent="-457200" algn="ctr">
              <a:defRPr/>
            </a:lvl4pPr>
            <a:lvl5pPr marL="1828800" lvl="4" indent="-685800" algn="ctr">
              <a:defRPr/>
            </a:lvl5pPr>
          </a:lstStyle>
          <a:p>
            <a:pPr marL="365125" lvl="0" indent="-255270" algn="ctr" eaLnBrk="1" hangingPunct="1">
              <a:lnSpc>
                <a:spcPct val="90000"/>
              </a:lnSpc>
              <a:buNone/>
            </a:pP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柏文阳    杨育彬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65125" lvl="0" indent="-255270" algn="ctr" eaLnBrk="1" hangingPunct="1">
              <a:lnSpc>
                <a:spcPct val="90000"/>
              </a:lnSpc>
              <a:buNone/>
            </a:pP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65125" lvl="0" indent="-255270" algn="ctr" eaLnBrk="1" hangingPunct="1">
              <a:lnSpc>
                <a:spcPct val="90000"/>
              </a:lnSpc>
              <a:buNone/>
            </a:pP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南京大学计算机科学与技术系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 wrap="square" anchor="ctr"/>
          <a:p>
            <a:pPr algn="ctr" eaLnBrk="1" hangingPunct="1"/>
            <a:r>
              <a:rPr lang="zh-CN" altLang="en-US" sz="3200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</a:rPr>
              <a:t>课程概况</a:t>
            </a:r>
            <a:endParaRPr lang="en-US" altLang="zh-CN" sz="3200">
              <a:solidFill>
                <a:srgbClr val="0000C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4294967295"/>
          </p:nvPr>
        </p:nvSpPr>
        <p:spPr>
          <a:xfrm>
            <a:off x="304800" y="838200"/>
            <a:ext cx="8534400" cy="5486400"/>
          </a:xfrm>
        </p:spPr>
        <p:txBody>
          <a:bodyPr wrap="square" anchor="t"/>
          <a:p>
            <a:pPr eaLnBrk="1" hangingPunct="1"/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课程名称：数据库新技术</a:t>
            </a:r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sz="12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课程内容：</a:t>
            </a:r>
            <a:endParaRPr lang="en-US" altLang="zh-CN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hangingPunct="1"/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高级事务处理技术</a:t>
            </a:r>
            <a:endParaRPr lang="en-US" altLang="zh-CN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hangingPunct="1"/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并行数据仓库技术</a:t>
            </a:r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hangingPunct="1"/>
            <a:endParaRPr lang="en-US" altLang="zh-CN" sz="12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课程要求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08050" lvl="1" indent="-514350" eaLnBrk="1" hangingPunct="1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考勤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(15%)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：不迟到早退，可以请假，但需要提交请假条并经导师签字；</a:t>
            </a:r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08050" lvl="1" indent="-514350" eaLnBrk="1" hangingPunct="1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(35%)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：①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事务处理课程报告1份；②数据仓库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NoSQL数据库实习大作业1份；</a:t>
            </a:r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08050" lvl="1" indent="-514350" eaLnBrk="1" hangingPunct="1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期末考试（闭卷）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日期占位符 3"/>
          <p:cNvSpPr txBox="1">
            <a:spLocks noGrp="1"/>
          </p:cNvSpPr>
          <p:nvPr/>
        </p:nvSpPr>
        <p:spPr>
          <a:xfrm>
            <a:off x="3048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灯片编号占位符 5"/>
          <p:cNvSpPr txBox="1">
            <a:spLocks noGrp="1"/>
          </p:cNvSpPr>
          <p:nvPr/>
        </p:nvSpPr>
        <p:spPr>
          <a:xfrm>
            <a:off x="69342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 wrap="square" anchor="ctr"/>
          <a:p>
            <a:pPr algn="ctr" eaLnBrk="1" hangingPunct="1"/>
            <a:r>
              <a:rPr lang="zh-CN" altLang="en-US" sz="3200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</a:rPr>
              <a:t>疫情防控期间的教学方式</a:t>
            </a:r>
            <a:endParaRPr lang="zh-CN" altLang="en-US" sz="3200">
              <a:solidFill>
                <a:srgbClr val="0000C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99" name="日期占位符 3"/>
          <p:cNvSpPr txBox="1">
            <a:spLocks noGrp="1"/>
          </p:cNvSpPr>
          <p:nvPr/>
        </p:nvSpPr>
        <p:spPr>
          <a:xfrm>
            <a:off x="3048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灯片编号占位符 5"/>
          <p:cNvSpPr txBox="1">
            <a:spLocks noGrp="1"/>
          </p:cNvSpPr>
          <p:nvPr/>
        </p:nvSpPr>
        <p:spPr>
          <a:xfrm>
            <a:off x="69342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QQ图片202002202308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1101090"/>
            <a:ext cx="9050020" cy="4368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 txBox="1">
            <a:spLocks noGrp="1"/>
          </p:cNvSpPr>
          <p:nvPr/>
        </p:nvSpPr>
        <p:spPr>
          <a:xfrm>
            <a:off x="3048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9342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 wrap="square" anchor="ctr"/>
          <a:p>
            <a:pPr algn="ctr" eaLnBrk="1" hangingPunct="1"/>
            <a:r>
              <a:rPr lang="zh-CN" altLang="en-US" sz="3200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</a:rPr>
              <a:t>参考书</a:t>
            </a:r>
            <a:endParaRPr lang="zh-CN" altLang="en-US" sz="3200">
              <a:solidFill>
                <a:srgbClr val="0000C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126" name="Rectangle 3"/>
          <p:cNvSpPr>
            <a:spLocks noGrp="1"/>
          </p:cNvSpPr>
          <p:nvPr>
            <p:ph type="body"/>
          </p:nvPr>
        </p:nvSpPr>
        <p:spPr>
          <a:xfrm>
            <a:off x="304800" y="838200"/>
            <a:ext cx="8534400" cy="5486400"/>
          </a:xfrm>
        </p:spPr>
        <p:txBody>
          <a:bodyPr wrap="square" anchor="t"/>
          <a:p>
            <a:pPr marL="624205" indent="-514350" algn="l" eaLnBrk="1" hangingPunct="1">
              <a:buFont typeface="+mj-lt"/>
              <a:buAutoNum type="arabicPeriod"/>
            </a:pPr>
            <a:r>
              <a:rPr lang="en-US" altLang="zh-CN" sz="2600" b="1" dirty="0">
                <a:solidFill>
                  <a:srgbClr val="2D2DB9"/>
                </a:solidFill>
              </a:rPr>
              <a:t>Jim Gray, Andreas Reuter: Transaction Processing: Concepts and Techniques.</a:t>
            </a:r>
            <a:endParaRPr lang="en-US" altLang="zh-CN" sz="2600" b="1" dirty="0">
              <a:solidFill>
                <a:srgbClr val="2D2DB9"/>
              </a:solidFill>
            </a:endParaRPr>
          </a:p>
          <a:p>
            <a:pPr marL="567055" lvl="1" indent="0" algn="l" eaLnBrk="1" hangingPunct="1">
              <a:buFont typeface="+mj-lt"/>
              <a:buNone/>
            </a:pPr>
            <a:r>
              <a:rPr lang="en-US" altLang="zh-CN" sz="2600" b="1" dirty="0">
                <a:solidFill>
                  <a:srgbClr val="2D2DB9"/>
                </a:solidFill>
              </a:rPr>
              <a:t>(中译本) 事务处理：概念与技术，机械工业出版社</a:t>
            </a:r>
            <a:endParaRPr lang="en-US" altLang="zh-CN" sz="2600" b="1" dirty="0">
              <a:solidFill>
                <a:srgbClr val="2D2DB9"/>
              </a:solidFill>
            </a:endParaRPr>
          </a:p>
          <a:p>
            <a:pPr marL="624205" lvl="1" indent="-514350" algn="l" eaLnBrk="1" hangingPunct="1">
              <a:spcBef>
                <a:spcPts val="400"/>
              </a:spcBef>
              <a:buFont typeface="+mj-lt"/>
              <a:buAutoNum type="arabicPeriod"/>
            </a:pPr>
            <a:endParaRPr lang="en-US" altLang="zh-CN" sz="2600" b="1" dirty="0">
              <a:solidFill>
                <a:srgbClr val="2D2DB9"/>
              </a:solidFill>
            </a:endParaRPr>
          </a:p>
          <a:p>
            <a:pPr marL="624205" indent="-514350" algn="l" eaLnBrk="1" hangingPunct="1">
              <a:buFont typeface="+mj-lt"/>
              <a:buAutoNum type="arabicPeriod"/>
            </a:pPr>
            <a:r>
              <a:rPr lang="en-US" altLang="zh-CN" sz="2600" b="1" dirty="0">
                <a:solidFill>
                  <a:srgbClr val="2D2DB9"/>
                </a:solidFill>
              </a:rPr>
              <a:t>Ralph Kimball, Margy Ross. The Data Warehouse Toolkit: the Complete Guide to Dimensional Modeling</a:t>
            </a:r>
            <a:endParaRPr lang="en-US" altLang="zh-CN" sz="2600" b="1" dirty="0">
              <a:solidFill>
                <a:srgbClr val="2D2DB9"/>
              </a:solidFill>
            </a:endParaRPr>
          </a:p>
          <a:p>
            <a:pPr marL="624205" lvl="1" indent="-514350" algn="l" eaLnBrk="1" hangingPunct="1">
              <a:spcBef>
                <a:spcPts val="400"/>
              </a:spcBef>
              <a:buFont typeface="+mj-lt"/>
              <a:buAutoNum type="arabicPeriod"/>
            </a:pPr>
            <a:endParaRPr lang="en-US" altLang="zh-CN" sz="2600" b="1" dirty="0">
              <a:solidFill>
                <a:srgbClr val="2D2DB9"/>
              </a:solidFill>
            </a:endParaRPr>
          </a:p>
          <a:p>
            <a:pPr marL="624205" indent="-514350" algn="l" eaLnBrk="1" hangingPunct="1">
              <a:buFont typeface="+mj-lt"/>
              <a:buAutoNum type="arabicPeriod"/>
            </a:pPr>
            <a:r>
              <a:rPr lang="en-US" altLang="zh-CN" sz="2600" b="1" dirty="0">
                <a:solidFill>
                  <a:srgbClr val="2D2DB9"/>
                </a:solidFill>
              </a:rPr>
              <a:t>W.H.Inmon, Derek Strauss, Genia Neushloss</a:t>
            </a:r>
            <a:r>
              <a:rPr lang="zh-CN" altLang="en-US" sz="2600" b="1" dirty="0">
                <a:solidFill>
                  <a:srgbClr val="2D2DB9"/>
                </a:solidFill>
              </a:rPr>
              <a:t>。</a:t>
            </a:r>
            <a:r>
              <a:rPr lang="en-US" altLang="zh-CN" sz="2600" b="1" dirty="0">
                <a:solidFill>
                  <a:srgbClr val="2D2DB9"/>
                </a:solidFill>
              </a:rPr>
              <a:t>DW2.0:</a:t>
            </a:r>
            <a:r>
              <a:rPr lang="zh-CN" altLang="en-US" sz="2600" b="1" dirty="0">
                <a:solidFill>
                  <a:srgbClr val="2D2DB9"/>
                </a:solidFill>
              </a:rPr>
              <a:t>下一代数据仓库的构架。机械工业出版社（王志海</a:t>
            </a:r>
            <a:r>
              <a:rPr lang="en-US" altLang="zh-CN" sz="2600" b="1" dirty="0">
                <a:solidFill>
                  <a:srgbClr val="2D2DB9"/>
                </a:solidFill>
              </a:rPr>
              <a:t>, </a:t>
            </a:r>
            <a:r>
              <a:rPr lang="zh-CN" altLang="en-US" sz="2600" b="1" dirty="0">
                <a:solidFill>
                  <a:srgbClr val="2D2DB9"/>
                </a:solidFill>
              </a:rPr>
              <a:t>王建林</a:t>
            </a:r>
            <a:r>
              <a:rPr lang="en-US" altLang="zh-CN" sz="2600" b="1" dirty="0">
                <a:solidFill>
                  <a:srgbClr val="2D2DB9"/>
                </a:solidFill>
              </a:rPr>
              <a:t>, </a:t>
            </a:r>
            <a:r>
              <a:rPr lang="zh-CN" altLang="en-US" sz="2600" b="1" dirty="0">
                <a:solidFill>
                  <a:srgbClr val="2D2DB9"/>
                </a:solidFill>
              </a:rPr>
              <a:t>付彬</a:t>
            </a:r>
            <a:r>
              <a:rPr lang="en-US" altLang="zh-CN" sz="2600" b="1" dirty="0">
                <a:solidFill>
                  <a:srgbClr val="2D2DB9"/>
                </a:solidFill>
              </a:rPr>
              <a:t>  </a:t>
            </a:r>
            <a:r>
              <a:rPr lang="zh-CN" altLang="en-US" sz="2600" b="1" dirty="0">
                <a:solidFill>
                  <a:srgbClr val="2D2DB9"/>
                </a:solidFill>
              </a:rPr>
              <a:t>译）</a:t>
            </a:r>
            <a:endParaRPr lang="zh-CN" altLang="en-US" sz="2600" b="1" dirty="0">
              <a:solidFill>
                <a:srgbClr val="2D2D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 wrap="square" anchor="ctr"/>
          <a:p>
            <a:pPr algn="ctr" eaLnBrk="1" hangingPunct="1"/>
            <a:r>
              <a:rPr lang="zh-CN" altLang="en-US" sz="3200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</a:rPr>
              <a:t>联系方式</a:t>
            </a:r>
            <a:endParaRPr lang="zh-CN" altLang="en-US" sz="3200">
              <a:solidFill>
                <a:srgbClr val="0000C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4294967295"/>
          </p:nvPr>
        </p:nvSpPr>
        <p:spPr>
          <a:xfrm>
            <a:off x="304800" y="838200"/>
            <a:ext cx="8534400" cy="5486400"/>
          </a:xfrm>
        </p:spPr>
        <p:txBody>
          <a:bodyPr wrap="square" anchor="t"/>
          <a:p>
            <a:pPr eaLnBrk="1" hangingPunct="1"/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柏文阳</a:t>
            </a:r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办公室：计算机系</a:t>
            </a:r>
            <a:r>
              <a:rPr lang="en-US" altLang="zh-CN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417</a:t>
            </a:r>
            <a:endParaRPr lang="en-US" altLang="zh-CN" sz="221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   话：</a:t>
            </a:r>
            <a:r>
              <a:rPr lang="en-US" altLang="zh-CN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15312059849</a:t>
            </a:r>
            <a:endParaRPr lang="zh-CN" altLang="en-US" sz="221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   箱：</a:t>
            </a:r>
            <a:r>
              <a:rPr lang="en-US" altLang="zh-CN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wyb@nju.edu.cn</a:t>
            </a:r>
            <a:endParaRPr lang="zh-CN" altLang="en-US" sz="221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杨育彬</a:t>
            </a:r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办公室：计算机系</a:t>
            </a:r>
            <a:r>
              <a:rPr lang="en-US" altLang="zh-CN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908</a:t>
            </a:r>
            <a:endParaRPr lang="zh-CN" altLang="en-US" sz="221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   箱：</a:t>
            </a:r>
            <a:r>
              <a:rPr lang="en-US" altLang="zh-CN" sz="221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yangyubin@nju.edu.cn</a:t>
            </a:r>
            <a:endParaRPr lang="en-US" altLang="zh-CN" sz="221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99" name="日期占位符 3"/>
          <p:cNvSpPr txBox="1">
            <a:spLocks noGrp="1"/>
          </p:cNvSpPr>
          <p:nvPr/>
        </p:nvSpPr>
        <p:spPr>
          <a:xfrm>
            <a:off x="3048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灯片编号占位符 5"/>
          <p:cNvSpPr txBox="1">
            <a:spLocks noGrp="1"/>
          </p:cNvSpPr>
          <p:nvPr/>
        </p:nvSpPr>
        <p:spPr>
          <a:xfrm>
            <a:off x="69342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聚合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CCEDB"/>
      </a:accent5>
      <a:accent6>
        <a:srgbClr val="C31B23"/>
      </a:accent6>
      <a:hlink>
        <a:srgbClr val="FF8119"/>
      </a:hlink>
      <a:folHlink>
        <a:srgbClr val="44B9E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CCEDB"/>
      </a:accent5>
      <a:accent6>
        <a:srgbClr val="C31B23"/>
      </a:accent6>
      <a:hlink>
        <a:srgbClr val="FF8119"/>
      </a:hlink>
      <a:folHlink>
        <a:srgbClr val="44B9E8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演示</Application>
  <PresentationFormat>全屏显示(4:3)</PresentationFormat>
  <Paragraphs>57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Lucida Sans Unicode</vt:lpstr>
      <vt:lpstr>MS PGothic</vt:lpstr>
      <vt:lpstr>Wingdings 3</vt:lpstr>
      <vt:lpstr>Verdana</vt:lpstr>
      <vt:lpstr>Wingdings 2</vt:lpstr>
      <vt:lpstr>黑体</vt:lpstr>
      <vt:lpstr>微软雅黑</vt:lpstr>
      <vt:lpstr>Arial Unicode MS</vt:lpstr>
      <vt:lpstr>聚合</vt:lpstr>
      <vt:lpstr>数据库新技术  Spring 2019</vt:lpstr>
      <vt:lpstr>课程概况</vt:lpstr>
      <vt:lpstr>课程概况</vt:lpstr>
      <vt:lpstr>参考书</vt:lpstr>
      <vt:lpstr>联系方式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事务模型与ACID特性</dc:title>
  <dc:creator>NJU</dc:creator>
  <cp:lastModifiedBy>百老汇</cp:lastModifiedBy>
  <cp:revision>43</cp:revision>
  <dcterms:created xsi:type="dcterms:W3CDTF">2014-02-19T02:34:00Z</dcterms:created>
  <dcterms:modified xsi:type="dcterms:W3CDTF">2020-02-20T15:09:08Z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