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2"/>
    <p:sldId id="259" r:id="rId3"/>
    <p:sldId id="260" r:id="rId4"/>
    <p:sldId id="261" r:id="rId5"/>
    <p:sldId id="262" r:id="rId6"/>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6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howGuides="1">
      <p:cViewPr>
        <p:scale>
          <a:sx n="114" d="100"/>
          <a:sy n="114" d="100"/>
        </p:scale>
        <p:origin x="1560" y="304"/>
      </p:cViewPr>
      <p:guideLst>
        <p:guide orient="horz" pos="2160"/>
        <p:guide pos="286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8" name="页脚占位符 7"/>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4" name="页脚占位符 3"/>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3" name="页脚占位符 2"/>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标题 1025"/>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a:t>单击此处编辑母版标题样式</a:t>
            </a:r>
          </a:p>
        </p:txBody>
      </p:sp>
      <p:sp>
        <p:nvSpPr>
          <p:cNvPr id="2051" name="文本占位符 1026"/>
          <p:cNvSpPr>
            <a:spLocks noGrp="1"/>
          </p:cNvSpPr>
          <p:nvPr>
            <p:ph type="body"/>
          </p:nvPr>
        </p:nvSpPr>
        <p:spPr>
          <a:xfrm>
            <a:off x="457200" y="1600200"/>
            <a:ext cx="8229600" cy="4525963"/>
          </a:xfrm>
          <a:prstGeom prst="rect">
            <a:avLst/>
          </a:prstGeom>
          <a:noFill/>
          <a:ln w="9525">
            <a:noFill/>
          </a:ln>
        </p:spPr>
        <p:txBody>
          <a:bodyPr anchor="t"/>
          <a:lstStyle/>
          <a:p>
            <a:pPr lvl="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fontAlgn="base"/>
            <a:endParaRPr lang="zh-CN" altLang="en-US" strike="noStrike" noProof="1">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fontAlgn="base"/>
            <a:endParaRPr lang="zh-CN" altLang="en-US" strike="noStrike" noProof="1">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标题 1"/>
          <p:cNvSpPr>
            <a:spLocks noGrp="1"/>
          </p:cNvSpPr>
          <p:nvPr>
            <p:ph type="title"/>
          </p:nvPr>
        </p:nvSpPr>
        <p:spPr>
          <a:xfrm>
            <a:off x="457200" y="190024"/>
            <a:ext cx="8229600" cy="583565"/>
          </a:xfrm>
          <a:ln/>
        </p:spPr>
        <p:txBody>
          <a:bodyPr anchor="ctr">
            <a:spAutoFit/>
          </a:bodyPr>
          <a:lstStyle/>
          <a:p>
            <a:r>
              <a:rPr lang="zh-CN" altLang="en-US" sz="3200"/>
              <a:t>（课后复习）</a:t>
            </a:r>
          </a:p>
        </p:txBody>
      </p:sp>
      <p:sp>
        <p:nvSpPr>
          <p:cNvPr id="4098" name="内容占位符 2"/>
          <p:cNvSpPr>
            <a:spLocks noGrp="1"/>
          </p:cNvSpPr>
          <p:nvPr>
            <p:ph idx="1"/>
          </p:nvPr>
        </p:nvSpPr>
        <p:spPr>
          <a:xfrm>
            <a:off x="250825" y="1077913"/>
            <a:ext cx="8593138" cy="4151630"/>
          </a:xfrm>
          <a:ln/>
        </p:spPr>
        <p:txBody>
          <a:bodyPr wrap="square" anchor="t">
            <a:spAutoFit/>
          </a:bodyPr>
          <a:lstStyle/>
          <a:p>
            <a:pPr marL="514350" indent="-514350">
              <a:buFont typeface="Arial" panose="020B0604020202020204" pitchFamily="34" charset="0"/>
              <a:buAutoNum type="arabicPeriod"/>
            </a:pPr>
            <a:r>
              <a:rPr lang="zh-CN" altLang="en-US" sz="2400">
                <a:solidFill>
                  <a:srgbClr val="0000CC"/>
                </a:solidFill>
              </a:rPr>
              <a:t>什么是事务的</a:t>
            </a:r>
            <a:r>
              <a:rPr lang="en-US" altLang="zh-CN" sz="2400">
                <a:solidFill>
                  <a:srgbClr val="0000CC"/>
                </a:solidFill>
              </a:rPr>
              <a:t>ACID</a:t>
            </a:r>
            <a:r>
              <a:rPr lang="zh-CN" altLang="en-US" sz="2400">
                <a:solidFill>
                  <a:srgbClr val="0000CC"/>
                </a:solidFill>
              </a:rPr>
              <a:t>性质？重点理解原子性与一致性的含义。</a:t>
            </a:r>
          </a:p>
          <a:p>
            <a:pPr marL="514350" indent="-514350">
              <a:buFont typeface="Arial" panose="020B0604020202020204" pitchFamily="34" charset="0"/>
              <a:buAutoNum type="arabicPeriod"/>
            </a:pPr>
            <a:endParaRPr lang="zh-CN" altLang="en-US" sz="1200">
              <a:solidFill>
                <a:srgbClr val="0000CC"/>
              </a:solidFill>
            </a:endParaRPr>
          </a:p>
          <a:p>
            <a:pPr marL="514350" indent="-514350">
              <a:buFont typeface="Arial" panose="020B0604020202020204" pitchFamily="34" charset="0"/>
              <a:buAutoNum type="arabicPeriod"/>
            </a:pPr>
            <a:r>
              <a:rPr lang="zh-CN" altLang="en-US" sz="2400">
                <a:solidFill>
                  <a:srgbClr val="0000CC"/>
                </a:solidFill>
              </a:rPr>
              <a:t>事务一致性的实现与哪些方面有关？</a:t>
            </a:r>
          </a:p>
          <a:p>
            <a:pPr marL="514350" indent="-514350">
              <a:buFont typeface="Arial" panose="020B0604020202020204" pitchFamily="34" charset="0"/>
              <a:buAutoNum type="arabicPeriod"/>
            </a:pPr>
            <a:endParaRPr lang="zh-CN" altLang="en-US" sz="1200">
              <a:solidFill>
                <a:srgbClr val="0000CC"/>
              </a:solidFill>
            </a:endParaRPr>
          </a:p>
          <a:p>
            <a:pPr marL="514350" indent="-514350">
              <a:buFont typeface="Arial" panose="020B0604020202020204" pitchFamily="34" charset="0"/>
              <a:buAutoNum type="arabicPeriod"/>
            </a:pPr>
            <a:r>
              <a:rPr lang="zh-CN" altLang="en-US" sz="2400">
                <a:solidFill>
                  <a:srgbClr val="0000CC"/>
                </a:solidFill>
              </a:rPr>
              <a:t>什么是串行调度，什么是并发调度？确认一个并发调度的根本标准是什么？</a:t>
            </a:r>
          </a:p>
          <a:p>
            <a:pPr marL="514350" indent="-514350">
              <a:buFont typeface="Arial" panose="020B0604020202020204" pitchFamily="34" charset="0"/>
              <a:buAutoNum type="arabicPeriod"/>
            </a:pPr>
            <a:endParaRPr lang="zh-CN" altLang="en-US" sz="1200">
              <a:solidFill>
                <a:srgbClr val="0000CC"/>
              </a:solidFill>
            </a:endParaRPr>
          </a:p>
          <a:p>
            <a:pPr marL="514350" indent="-514350">
              <a:buFont typeface="Arial" panose="020B0604020202020204" pitchFamily="34" charset="0"/>
              <a:buAutoNum type="arabicPeriod"/>
            </a:pPr>
            <a:r>
              <a:rPr lang="zh-CN" altLang="en-US" sz="2400">
                <a:solidFill>
                  <a:srgbClr val="0000CC"/>
                </a:solidFill>
              </a:rPr>
              <a:t>什么是调度的冲突等价？</a:t>
            </a:r>
          </a:p>
          <a:p>
            <a:pPr marL="457200" lvl="1" indent="0">
              <a:buFont typeface="Arial" panose="020B0604020202020204" pitchFamily="34" charset="0"/>
              <a:buNone/>
            </a:pPr>
            <a:endParaRPr lang="zh-CN" altLang="en-US" sz="1200">
              <a:solidFill>
                <a:srgbClr val="0000CC"/>
              </a:solidFill>
            </a:endParaRPr>
          </a:p>
          <a:p>
            <a:pPr marL="514350" indent="-514350">
              <a:buFont typeface="Arial" panose="020B0604020202020204" pitchFamily="34" charset="0"/>
              <a:buAutoNum type="arabicPeriod"/>
            </a:pPr>
            <a:r>
              <a:rPr lang="zh-CN" altLang="en-US" sz="2400">
                <a:solidFill>
                  <a:srgbClr val="0000CC"/>
                </a:solidFill>
              </a:rPr>
              <a:t>什么是可串行化调度？什么是冲突可串行化调度</a:t>
            </a:r>
            <a:r>
              <a:rPr lang="en-US" altLang="zh-CN" sz="2400">
                <a:solidFill>
                  <a:srgbClr val="0000CC"/>
                </a:solidFill>
              </a:rPr>
              <a:t>?</a:t>
            </a:r>
          </a:p>
          <a:p>
            <a:pPr marL="514350" indent="-514350">
              <a:buFont typeface="Arial" panose="020B0604020202020204" pitchFamily="34" charset="0"/>
              <a:buAutoNum type="arabicPeriod"/>
            </a:pPr>
            <a:endParaRPr lang="en-US" altLang="zh-CN" sz="1200">
              <a:solidFill>
                <a:srgbClr val="0000CC"/>
              </a:solidFill>
            </a:endParaRPr>
          </a:p>
          <a:p>
            <a:pPr marL="514350" indent="-514350">
              <a:buFont typeface="Arial" panose="020B0604020202020204" pitchFamily="34" charset="0"/>
              <a:buAutoNum type="arabicPeriod"/>
            </a:pPr>
            <a:r>
              <a:rPr lang="zh-CN" altLang="en-US" sz="2400">
                <a:solidFill>
                  <a:srgbClr val="0000CC"/>
                </a:solidFill>
              </a:rPr>
              <a:t>冲突可串行化的判定定理</a:t>
            </a:r>
          </a:p>
        </p:txBody>
      </p:sp>
      <p:sp>
        <p:nvSpPr>
          <p:cNvPr id="4099" name="文本框 3"/>
          <p:cNvSpPr txBox="1"/>
          <p:nvPr/>
        </p:nvSpPr>
        <p:spPr>
          <a:xfrm>
            <a:off x="7264400" y="57150"/>
            <a:ext cx="1771650" cy="368300"/>
          </a:xfrm>
          <a:prstGeom prst="rect">
            <a:avLst/>
          </a:prstGeom>
          <a:noFill/>
          <a:ln w="9525">
            <a:noFill/>
          </a:ln>
        </p:spPr>
        <p:txBody>
          <a:bodyPr wrap="square" anchor="t">
            <a:spAutoFit/>
          </a:bodyPr>
          <a:lstStyle/>
          <a:p>
            <a:pPr algn="r"/>
            <a:r>
              <a:rPr lang="en-US" altLang="zh-CN">
                <a:latin typeface="Arial" panose="020B0604020202020204" pitchFamily="34" charset="0"/>
                <a:ea typeface="宋体" panose="02010600030101010101" pitchFamily="2" charset="-122"/>
              </a:rPr>
              <a:t>Q&amp;A20200228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C96018-E7D6-3A4A-9E33-4FD3ADF095FE}"/>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56164B32-5FD5-7844-92DC-CD24A7C4285B}"/>
              </a:ext>
            </a:extLst>
          </p:cNvPr>
          <p:cNvSpPr>
            <a:spLocks noGrp="1"/>
          </p:cNvSpPr>
          <p:nvPr>
            <p:ph idx="1"/>
          </p:nvPr>
        </p:nvSpPr>
        <p:spPr/>
        <p:txBody>
          <a:bodyPr/>
          <a:lstStyle/>
          <a:p>
            <a:pPr marL="0" indent="0">
              <a:buNone/>
            </a:pPr>
            <a:r>
              <a:rPr kumimoji="1" lang="en-US" altLang="zh-CN" dirty="0"/>
              <a:t>1.</a:t>
            </a:r>
            <a:r>
              <a:rPr kumimoji="1" lang="zh-CN" altLang="en-US" dirty="0"/>
              <a:t> </a:t>
            </a:r>
            <a:r>
              <a:rPr kumimoji="1" lang="en-US" altLang="zh-CN" dirty="0"/>
              <a:t>ACID</a:t>
            </a:r>
            <a:r>
              <a:rPr kumimoji="1" lang="zh-CN" altLang="en-US" dirty="0"/>
              <a:t>指事物处理时的原子性（</a:t>
            </a:r>
            <a:r>
              <a:rPr kumimoji="1" lang="en-US" altLang="zh-CN" dirty="0"/>
              <a:t>Atomicity</a:t>
            </a:r>
            <a:r>
              <a:rPr kumimoji="1" lang="zh-CN" altLang="en-US" dirty="0"/>
              <a:t>），一致性（</a:t>
            </a:r>
            <a:r>
              <a:rPr kumimoji="1" lang="en-US" altLang="zh-CN" dirty="0"/>
              <a:t>Consistency</a:t>
            </a:r>
            <a:r>
              <a:rPr kumimoji="1" lang="zh-CN" altLang="en-US" dirty="0"/>
              <a:t>），隔离性（</a:t>
            </a:r>
            <a:r>
              <a:rPr kumimoji="1" lang="en-US" altLang="zh-CN" dirty="0"/>
              <a:t>Isolation</a:t>
            </a:r>
            <a:r>
              <a:rPr kumimoji="1" lang="zh-CN" altLang="en-US" dirty="0"/>
              <a:t>）和持久性（</a:t>
            </a:r>
            <a:r>
              <a:rPr kumimoji="1" lang="en-US" altLang="zh-CN" dirty="0"/>
              <a:t>Durability</a:t>
            </a:r>
            <a:r>
              <a:rPr kumimoji="1" lang="zh-CN" altLang="en-US" dirty="0"/>
              <a:t>）。原子性指作为事务一部分的记录更新是不可分的，要么全部发生，要么全部不发生，即使崩溃时也是如此。一致性指在事务都遵守某种规则并正确运行时，任何事务的共同执行都不会导致规则被违反。</a:t>
            </a:r>
          </a:p>
        </p:txBody>
      </p:sp>
    </p:spTree>
    <p:extLst>
      <p:ext uri="{BB962C8B-B14F-4D97-AF65-F5344CB8AC3E}">
        <p14:creationId xmlns:p14="http://schemas.microsoft.com/office/powerpoint/2010/main" val="2625009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3DB74A-0DBE-3743-B347-0011D800FF2C}"/>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750BB9D2-1407-934F-BA99-3265F6487AAA}"/>
              </a:ext>
            </a:extLst>
          </p:cNvPr>
          <p:cNvSpPr>
            <a:spLocks noGrp="1"/>
          </p:cNvSpPr>
          <p:nvPr>
            <p:ph idx="1"/>
          </p:nvPr>
        </p:nvSpPr>
        <p:spPr/>
        <p:txBody>
          <a:bodyPr/>
          <a:lstStyle/>
          <a:p>
            <a:pPr marL="0" indent="0">
              <a:buNone/>
            </a:pPr>
            <a:r>
              <a:rPr kumimoji="1" lang="en-US" altLang="zh-CN" dirty="0"/>
              <a:t>2.</a:t>
            </a:r>
            <a:r>
              <a:rPr kumimoji="1" lang="zh-CN" altLang="en-US" dirty="0"/>
              <a:t>事务一致性的实现与两方面有关。一是数据库一致性，要求所有写入的数据必须是合理的，即必须满足所有定义好的规则，包括约束，级联，触发器和以上三种的任意组合。二是事务一致性，要求如果数据库初始状态是一致的，那么事务完成时数据库新状态依然满足所有静态约束，并且满足事务规范，同时未违反任何动态约束。</a:t>
            </a:r>
          </a:p>
        </p:txBody>
      </p:sp>
    </p:spTree>
    <p:extLst>
      <p:ext uri="{BB962C8B-B14F-4D97-AF65-F5344CB8AC3E}">
        <p14:creationId xmlns:p14="http://schemas.microsoft.com/office/powerpoint/2010/main" val="2211657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50431A-C371-8A44-9F3F-36226F7F712B}"/>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19F14244-37B2-B940-81BD-2E40D219418E}"/>
              </a:ext>
            </a:extLst>
          </p:cNvPr>
          <p:cNvSpPr>
            <a:spLocks noGrp="1"/>
          </p:cNvSpPr>
          <p:nvPr>
            <p:ph idx="1"/>
          </p:nvPr>
        </p:nvSpPr>
        <p:spPr/>
        <p:txBody>
          <a:bodyPr/>
          <a:lstStyle/>
          <a:p>
            <a:pPr marL="0" indent="0">
              <a:buNone/>
            </a:pPr>
            <a:r>
              <a:rPr kumimoji="1" lang="en-US" altLang="zh-CN" dirty="0"/>
              <a:t>3.</a:t>
            </a:r>
            <a:r>
              <a:rPr kumimoji="1" lang="zh-CN" altLang="en-US" dirty="0"/>
              <a:t> 串行调度指一组事务序列依次执行。并发调度指一组一致事务交错执行。确认一个并发调度的根本标准是一个事务执行的过程中是否发生了其他事务与之交错执行。</a:t>
            </a:r>
            <a:endParaRPr kumimoji="1" lang="en-US" altLang="zh-CN" dirty="0"/>
          </a:p>
        </p:txBody>
      </p:sp>
    </p:spTree>
    <p:extLst>
      <p:ext uri="{BB962C8B-B14F-4D97-AF65-F5344CB8AC3E}">
        <p14:creationId xmlns:p14="http://schemas.microsoft.com/office/powerpoint/2010/main" val="4217427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18F3BF-DB90-3D48-8755-43D0C21AD37D}"/>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04711DFB-C642-4747-99F4-1EDC94988F37}"/>
              </a:ext>
            </a:extLst>
          </p:cNvPr>
          <p:cNvSpPr>
            <a:spLocks noGrp="1"/>
          </p:cNvSpPr>
          <p:nvPr>
            <p:ph idx="1"/>
          </p:nvPr>
        </p:nvSpPr>
        <p:spPr/>
        <p:txBody>
          <a:bodyPr/>
          <a:lstStyle/>
          <a:p>
            <a:pPr marL="0" indent="0">
              <a:buNone/>
            </a:pPr>
            <a:r>
              <a:rPr kumimoji="1" lang="en-US" altLang="zh-CN" dirty="0"/>
              <a:t>4.</a:t>
            </a:r>
            <a:r>
              <a:rPr kumimoji="1" lang="zh-CN" altLang="en-US" dirty="0"/>
              <a:t> 如果两个调度的冲突操作顺序相同，则两个调度是冲突等价的。</a:t>
            </a:r>
            <a:endParaRPr kumimoji="1" lang="en-US" altLang="zh-CN" dirty="0"/>
          </a:p>
          <a:p>
            <a:pPr marL="0" indent="0">
              <a:buNone/>
            </a:pPr>
            <a:r>
              <a:rPr kumimoji="1" lang="en-US" altLang="zh-CN" dirty="0"/>
              <a:t>5.</a:t>
            </a:r>
            <a:r>
              <a:rPr kumimoji="1" lang="zh-CN" altLang="en-US" dirty="0"/>
              <a:t> 如果一个调度和一个串行调度冲突等价，则该调度是可串行化调度。如果一个调度的序列图中没有环，则该调度是冲突可串行化调度。</a:t>
            </a:r>
            <a:endParaRPr kumimoji="1" lang="en-US" altLang="zh-CN" dirty="0"/>
          </a:p>
          <a:p>
            <a:pPr marL="0" indent="0">
              <a:buNone/>
            </a:pPr>
            <a:r>
              <a:rPr kumimoji="1" lang="en-US" altLang="zh-CN" dirty="0"/>
              <a:t>6.</a:t>
            </a:r>
            <a:r>
              <a:rPr kumimoji="1" lang="zh-CN" altLang="en-US" dirty="0"/>
              <a:t> 一个调度是冲突可串行化的，当且仅当该调度的序列图中</a:t>
            </a:r>
            <a:r>
              <a:rPr kumimoji="1" lang="zh-CN" altLang="en-US"/>
              <a:t>不存在环。</a:t>
            </a:r>
            <a:endParaRPr kumimoji="1" lang="zh-CN" altLang="en-US" dirty="0"/>
          </a:p>
        </p:txBody>
      </p:sp>
    </p:spTree>
    <p:extLst>
      <p:ext uri="{BB962C8B-B14F-4D97-AF65-F5344CB8AC3E}">
        <p14:creationId xmlns:p14="http://schemas.microsoft.com/office/powerpoint/2010/main" val="1022541134"/>
      </p:ext>
    </p:extLst>
  </p:cSld>
  <p:clrMapOvr>
    <a:masterClrMapping/>
  </p:clrMapOvr>
</p:sld>
</file>

<file path=ppt/theme/theme1.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395</Words>
  <Application>Microsoft Macintosh PowerPoint</Application>
  <PresentationFormat>全屏显示(4:3)</PresentationFormat>
  <Paragraphs>19</Paragraphs>
  <Slides>5</Slides>
  <Notes>0</Notes>
  <HiddenSlides>0</HiddenSlides>
  <MMClips>0</MMClips>
  <ScaleCrop>false</ScaleCrop>
  <HeadingPairs>
    <vt:vector size="6" baseType="variant">
      <vt:variant>
        <vt:lpstr>已用的字体</vt:lpstr>
      </vt:variant>
      <vt:variant>
        <vt:i4>1</vt:i4>
      </vt:variant>
      <vt:variant>
        <vt:lpstr>主题</vt:lpstr>
      </vt:variant>
      <vt:variant>
        <vt:i4>1</vt:i4>
      </vt:variant>
      <vt:variant>
        <vt:lpstr>幻灯片标题</vt:lpstr>
      </vt:variant>
      <vt:variant>
        <vt:i4>5</vt:i4>
      </vt:variant>
    </vt:vector>
  </HeadingPairs>
  <TitlesOfParts>
    <vt:vector size="7" baseType="lpstr">
      <vt:lpstr>Arial</vt:lpstr>
      <vt:lpstr>1_默认设计模板</vt:lpstr>
      <vt:lpstr>（课后复习）</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（课后复习）</dc:title>
  <dc:creator>njubwy</dc:creator>
  <cp:lastModifiedBy>vz5663</cp:lastModifiedBy>
  <cp:revision>15</cp:revision>
  <dcterms:created xsi:type="dcterms:W3CDTF">2020-02-21T05:33:57Z</dcterms:created>
  <dcterms:modified xsi:type="dcterms:W3CDTF">2020-02-28T12:21:09Z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2052-11.3.0.8775</vt:lpwstr>
  </property>
</Properties>
</file>