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436" r:id="rId4"/>
    <p:sldId id="437" r:id="rId5"/>
    <p:sldId id="444" r:id="rId6"/>
    <p:sldId id="560" r:id="rId7"/>
    <p:sldId id="561" r:id="rId9"/>
    <p:sldId id="562" r:id="rId10"/>
    <p:sldId id="439" r:id="rId11"/>
    <p:sldId id="440" r:id="rId12"/>
    <p:sldId id="441" r:id="rId13"/>
    <p:sldId id="445" r:id="rId14"/>
    <p:sldId id="446" r:id="rId15"/>
    <p:sldId id="447" r:id="rId16"/>
    <p:sldId id="448" r:id="rId17"/>
    <p:sldId id="449" r:id="rId18"/>
    <p:sldId id="450" r:id="rId19"/>
    <p:sldId id="452" r:id="rId20"/>
    <p:sldId id="453" r:id="rId21"/>
    <p:sldId id="380" r:id="rId22"/>
    <p:sldId id="268" r:id="rId23"/>
    <p:sldId id="261" r:id="rId24"/>
    <p:sldId id="266" r:id="rId25"/>
    <p:sldId id="342" r:id="rId26"/>
    <p:sldId id="564" r:id="rId27"/>
    <p:sldId id="566" r:id="rId28"/>
    <p:sldId id="563" r:id="rId29"/>
    <p:sldId id="451" r:id="rId30"/>
    <p:sldId id="262" r:id="rId31"/>
    <p:sldId id="263" r:id="rId32"/>
    <p:sldId id="347" r:id="rId33"/>
    <p:sldId id="454" r:id="rId34"/>
    <p:sldId id="264" r:id="rId35"/>
    <p:sldId id="377" r:id="rId36"/>
    <p:sldId id="265" r:id="rId37"/>
    <p:sldId id="267" r:id="rId38"/>
    <p:sldId id="269" r:id="rId39"/>
    <p:sldId id="373" r:id="rId40"/>
    <p:sldId id="272" r:id="rId41"/>
    <p:sldId id="273" r:id="rId42"/>
    <p:sldId id="274" r:id="rId43"/>
    <p:sldId id="344" r:id="rId44"/>
    <p:sldId id="517" r:id="rId45"/>
    <p:sldId id="518" r:id="rId46"/>
    <p:sldId id="519" r:id="rId47"/>
  </p:sldIdLst>
  <p:sldSz cx="9144000" cy="6858000" type="screen4x3"/>
  <p:notesSz cx="6831330" cy="9385300"/>
  <p:custDataLst>
    <p:tags r:id="rId51"/>
  </p:custDataLst>
  <p:defaultTextStyle>
    <a:defPPr>
      <a:defRPr lang="en-US"/>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0000CC"/>
    <a:srgbClr val="FFCCFF"/>
    <a:srgbClr val="CCFFCC"/>
    <a:srgbClr val="006600"/>
    <a:srgbClr val="00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howGuides="1">
      <p:cViewPr varScale="1">
        <p:scale>
          <a:sx n="87" d="100"/>
          <a:sy n="87" d="100"/>
        </p:scale>
        <p:origin x="1494" y="84"/>
      </p:cViewPr>
      <p:guideLst>
        <p:guide orient="horz" pos="2111"/>
        <p:guide pos="2876"/>
      </p:guideLst>
    </p:cSldViewPr>
  </p:slideViewPr>
  <p:notesTextViewPr>
    <p:cViewPr>
      <p:scale>
        <a:sx n="1" d="1"/>
        <a:sy n="1" d="1"/>
      </p:scale>
      <p:origin x="0" y="0"/>
    </p:cViewPr>
  </p:notesTextViewPr>
  <p:sorterViewPr showFormatting="0">
    <p:cViewPr>
      <p:scale>
        <a:sx n="100" d="100"/>
        <a:sy n="100" d="100"/>
      </p:scale>
      <p:origin x="0" y="-14136"/>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1"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2" name="Rectangle 4"/>
          <p:cNvSpPr>
            <a:spLocks noGrp="1"/>
          </p:cNvSpPr>
          <p:nvPr>
            <p:ph type="sldImg" idx="2"/>
          </p:nvPr>
        </p:nvSpPr>
        <p:spPr>
          <a:xfrm>
            <a:off x="1069975" y="703263"/>
            <a:ext cx="4692650" cy="3519487"/>
          </a:xfrm>
          <a:prstGeom prst="rect">
            <a:avLst/>
          </a:prstGeom>
          <a:noFill/>
          <a:ln w="9525">
            <a:noFill/>
          </a:ln>
        </p:spPr>
      </p:sp>
      <p:sp>
        <p:nvSpPr>
          <p:cNvPr id="2053" name="Rectangle 5"/>
          <p:cNvSpPr>
            <a:spLocks noGrp="1" noChangeArrowheads="1"/>
          </p:cNvSpPr>
          <p:nvPr>
            <p:ph type="body" sz="quarter" idx="3"/>
          </p:nvPr>
        </p:nvSpPr>
        <p:spPr bwMode="auto">
          <a:xfrm>
            <a:off x="911225" y="4457700"/>
            <a:ext cx="5008563"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4" name="Rectangle 6"/>
          <p:cNvSpPr>
            <a:spLocks noGrp="1" noChangeArrowheads="1"/>
          </p:cNvSpPr>
          <p:nvPr>
            <p:ph type="ftr" sz="quarter" idx="4"/>
          </p:nvPr>
        </p:nvSpPr>
        <p:spPr bwMode="auto">
          <a:xfrm>
            <a:off x="0" y="891540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5" name="Rectangle 7"/>
          <p:cNvSpPr>
            <a:spLocks noGrp="1" noChangeArrowheads="1"/>
          </p:cNvSpPr>
          <p:nvPr>
            <p:ph type="sldNum" sz="quarter" idx="5"/>
          </p:nvPr>
        </p:nvSpPr>
        <p:spPr bwMode="auto">
          <a:xfrm>
            <a:off x="3870325" y="891540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6F535B2-2D8A-4D71-848C-CD1FBEED2E25}" type="slidenum">
              <a:rPr kumimoji="0" lang="zh-CN" altLang="en-US"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fld>
            <a:endParaRPr kumimoji="0" lang="en-US" altLang="zh-CN"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为什么要并发？</a:t>
            </a:r>
            <a:endParaRPr lang="zh-CN" altLang="en-US"/>
          </a:p>
          <a:p>
            <a:r>
              <a:rPr lang="zh-CN" altLang="en-US"/>
              <a:t>穿行调度无法利用</a:t>
            </a:r>
            <a:r>
              <a:rPr lang="en-US" altLang="zh-CN"/>
              <a:t>CPU</a:t>
            </a:r>
            <a:r>
              <a:rPr lang="zh-CN" altLang="en-US"/>
              <a:t>、硬盘等计算机资源的并行处理能力</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事务的并发运行，可以充分利用多</a:t>
            </a:r>
            <a:r>
              <a:rPr lang="en-US" altLang="zh-CN"/>
              <a:t>CPU</a:t>
            </a:r>
            <a:r>
              <a:rPr lang="zh-CN" altLang="en-US"/>
              <a:t>、多磁盘以及</a:t>
            </a:r>
            <a:r>
              <a:rPr lang="en-US" altLang="zh-CN"/>
              <a:t>CPU</a:t>
            </a:r>
            <a:r>
              <a:rPr lang="zh-CN" altLang="en-US"/>
              <a:t>与磁盘之间的并行处理能力，进而降低每个事务的响应等待时间，提高计算机资源的使用效率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在研究两个</a:t>
            </a:r>
            <a:r>
              <a:rPr lang="en-US" altLang="zh-CN"/>
              <a:t>op</a:t>
            </a:r>
            <a:r>
              <a:rPr lang="zh-CN" altLang="en-US"/>
              <a:t>的可交换性时，通常我们是指它们</a:t>
            </a:r>
            <a:r>
              <a:rPr lang="en-US" altLang="zh-CN"/>
              <a:t>“</a:t>
            </a:r>
            <a:r>
              <a:rPr lang="zh-CN" altLang="en-US"/>
              <a:t>来自不同的事务而且是一对相邻的</a:t>
            </a:r>
            <a:r>
              <a:rPr lang="en-US" altLang="zh-CN"/>
              <a:t>op”</a:t>
            </a:r>
            <a:endParaRPr lang="en-US" altLang="zh-CN"/>
          </a:p>
          <a:p>
            <a:r>
              <a:rPr lang="zh-CN" altLang="en-US"/>
              <a:t>不允许跨越其他的数据库访问操作去调换两个</a:t>
            </a:r>
            <a:r>
              <a:rPr lang="en-US" altLang="zh-CN"/>
              <a:t>op</a:t>
            </a:r>
            <a:r>
              <a:rPr lang="zh-CN" altLang="en-US"/>
              <a:t>的执行顺序。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a:t>
            </a:r>
            <a:r>
              <a:rPr lang="zh-CN" altLang="zh-CN"/>
              <a:t>和</a:t>
            </a:r>
            <a:r>
              <a:rPr lang="en-US" altLang="zh-CN"/>
              <a:t>w</a:t>
            </a:r>
            <a:r>
              <a:rPr lang="zh-CN" altLang="en-US"/>
              <a:t>表示操作的类型（</a:t>
            </a:r>
            <a:r>
              <a:rPr lang="en-US" altLang="zh-CN"/>
              <a:t>read/write</a:t>
            </a:r>
            <a:r>
              <a:rPr lang="zh-CN" altLang="en-US"/>
              <a:t>），括号中的</a:t>
            </a:r>
            <a:r>
              <a:rPr lang="en-US" altLang="zh-CN"/>
              <a:t>x</a:t>
            </a:r>
            <a:r>
              <a:rPr lang="zh-CN" altLang="en-US"/>
              <a:t>表示要访问的数据库对象的标识符；下标</a:t>
            </a:r>
            <a:r>
              <a:rPr lang="en-US" altLang="zh-CN"/>
              <a:t>1</a:t>
            </a:r>
            <a:r>
              <a:rPr lang="zh-CN" altLang="en-US"/>
              <a:t>是该请求的访问者的标识（即发出该调用请求的事务的标识符）。</a:t>
            </a:r>
            <a:endParaRPr lang="zh-CN" altLang="en-US"/>
          </a:p>
          <a:p>
            <a:r>
              <a:rPr lang="zh-CN" altLang="en-US"/>
              <a:t>大写的</a:t>
            </a:r>
            <a:r>
              <a:rPr lang="en-US" altLang="zh-CN"/>
              <a:t>X</a:t>
            </a:r>
            <a:r>
              <a:rPr lang="zh-CN" altLang="en-US"/>
              <a:t>表示的是应用程序的局部变量，在研究事务调度时可以忽略不计。</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如果两个事务需要访问同一个数据项，那么需要根据它们各自的访问模式来决定，其执行顺序是否会影响到某一个事务或者最终数据库中数据的执行结果。</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这里没有讨论来自于同一个事务的相邻操作，是因为来自同一个事务的所有操作的执行顺序（相对顺序）是不可改变的，也可以认为：任何来自同一个事务的一对相邻操作也是一对</a:t>
            </a:r>
            <a:r>
              <a:rPr lang="en-US" altLang="zh-CN"/>
              <a:t>“</a:t>
            </a:r>
            <a:r>
              <a:rPr lang="zh-CN" altLang="en-US"/>
              <a:t>冲突动作</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1200" cap="none" spc="0" normalizeH="0" baseline="0" noProof="0" smtClean="0">
              <a:ln>
                <a:noFill/>
              </a:ln>
              <a:solidFill>
                <a:srgbClr val="006600"/>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1">
                <a:latin typeface="+mn-lt"/>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1">
                <a:latin typeface="+mn-lt"/>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1">
                <a:latin typeface="+mn-lt"/>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kern="1200">
          <a:solidFill>
            <a:srgbClr val="CC0000"/>
          </a:solidFill>
          <a:latin typeface="+mj-lt"/>
          <a:ea typeface="+mj-ea"/>
          <a:cs typeface="+mj-cs"/>
        </a:defRPr>
      </a:lvl1pPr>
      <a:lvl2pPr algn="ctr" rtl="0" eaLnBrk="0" fontAlgn="base" hangingPunct="0">
        <a:spcBef>
          <a:spcPct val="0"/>
        </a:spcBef>
        <a:spcAft>
          <a:spcPct val="0"/>
        </a:spcAft>
        <a:defRPr sz="3600" b="1">
          <a:solidFill>
            <a:srgbClr val="CC0000"/>
          </a:solidFill>
          <a:latin typeface="Arial" panose="020B0604020202020204" pitchFamily="34" charset="0"/>
        </a:defRPr>
      </a:lvl2pPr>
      <a:lvl3pPr algn="ctr" rtl="0" eaLnBrk="0" fontAlgn="base" hangingPunct="0">
        <a:spcBef>
          <a:spcPct val="0"/>
        </a:spcBef>
        <a:spcAft>
          <a:spcPct val="0"/>
        </a:spcAft>
        <a:defRPr sz="3600" b="1">
          <a:solidFill>
            <a:srgbClr val="CC0000"/>
          </a:solidFill>
          <a:latin typeface="Arial" panose="020B0604020202020204" pitchFamily="34" charset="0"/>
        </a:defRPr>
      </a:lvl3pPr>
      <a:lvl4pPr algn="ctr" rtl="0" eaLnBrk="0" fontAlgn="base" hangingPunct="0">
        <a:spcBef>
          <a:spcPct val="0"/>
        </a:spcBef>
        <a:spcAft>
          <a:spcPct val="0"/>
        </a:spcAft>
        <a:defRPr sz="3600" b="1">
          <a:solidFill>
            <a:srgbClr val="CC0000"/>
          </a:solidFill>
          <a:latin typeface="Arial" panose="020B0604020202020204" pitchFamily="34" charset="0"/>
        </a:defRPr>
      </a:lvl4pPr>
      <a:lvl5pPr algn="ctr" rtl="0" eaLnBrk="0" fontAlgn="base" hangingPunct="0">
        <a:spcBef>
          <a:spcPct val="0"/>
        </a:spcBef>
        <a:spcAft>
          <a:spcPct val="0"/>
        </a:spcAft>
        <a:defRPr sz="3600" b="1">
          <a:solidFill>
            <a:srgbClr val="CC0000"/>
          </a:solidFill>
          <a:latin typeface="Arial" panose="020B0604020202020204" pitchFamily="34" charset="0"/>
        </a:defRPr>
      </a:lvl5pPr>
      <a:lvl6pPr marL="457200" algn="ctr" rtl="0" eaLnBrk="0" fontAlgn="base" hangingPunct="0">
        <a:spcBef>
          <a:spcPct val="0"/>
        </a:spcBef>
        <a:spcAft>
          <a:spcPct val="0"/>
        </a:spcAft>
        <a:defRPr sz="3600" b="1">
          <a:solidFill>
            <a:srgbClr val="CC0000"/>
          </a:solidFill>
          <a:latin typeface="Arial" panose="020B0604020202020204" pitchFamily="34" charset="0"/>
        </a:defRPr>
      </a:lvl6pPr>
      <a:lvl7pPr marL="914400" algn="ctr" rtl="0" eaLnBrk="0" fontAlgn="base" hangingPunct="0">
        <a:spcBef>
          <a:spcPct val="0"/>
        </a:spcBef>
        <a:spcAft>
          <a:spcPct val="0"/>
        </a:spcAft>
        <a:defRPr sz="3600" b="1">
          <a:solidFill>
            <a:srgbClr val="CC0000"/>
          </a:solidFill>
          <a:latin typeface="Arial" panose="020B0604020202020204" pitchFamily="34" charset="0"/>
        </a:defRPr>
      </a:lvl7pPr>
      <a:lvl8pPr marL="1371600" algn="ctr" rtl="0" eaLnBrk="0" fontAlgn="base" hangingPunct="0">
        <a:spcBef>
          <a:spcPct val="0"/>
        </a:spcBef>
        <a:spcAft>
          <a:spcPct val="0"/>
        </a:spcAft>
        <a:defRPr sz="3600" b="1">
          <a:solidFill>
            <a:srgbClr val="CC0000"/>
          </a:solidFill>
          <a:latin typeface="Arial" panose="020B0604020202020204" pitchFamily="34" charset="0"/>
        </a:defRPr>
      </a:lvl8pPr>
      <a:lvl9pPr marL="1828800" algn="ctr" rtl="0" eaLnBrk="0" fontAlgn="base" hangingPunct="0">
        <a:spcBef>
          <a:spcPct val="0"/>
        </a:spcBef>
        <a:spcAft>
          <a:spcPct val="0"/>
        </a:spcAft>
        <a:defRPr sz="3600" b="1">
          <a:solidFill>
            <a:srgbClr val="CC00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ctrTitle"/>
          </p:nvPr>
        </p:nvSpPr>
        <p:spPr>
          <a:xfrm>
            <a:off x="685800" y="2286000"/>
            <a:ext cx="7772400" cy="1143000"/>
          </a:xfrm>
        </p:spPr>
        <p:txBody>
          <a:bodyPr vert="horz" wrap="square" lIns="91440" tIns="45720" rIns="91440" bIns="45720" anchor="ctr"/>
          <a:lstStyle>
            <a:lvl1pPr lvl="0">
              <a:defRPr/>
            </a:lvl1pPr>
          </a:lstStyle>
          <a:p>
            <a:pPr lvl="0"/>
            <a:r>
              <a:rPr lang="en-US" altLang="zh-CN" sz="4400" dirty="0">
                <a:ea typeface="宋体" panose="02010600030101010101" pitchFamily="2" charset="-122"/>
              </a:rPr>
              <a:t>Implementing Isolation</a:t>
            </a:r>
            <a:endParaRPr lang="en-US" altLang="zh-CN" sz="44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nvSpPr>
        <p:spPr>
          <a:xfrm>
            <a:off x="7157720" y="6532245"/>
            <a:ext cx="1905000" cy="24892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0244" name="Rectangle 3"/>
          <p:cNvSpPr>
            <a:spLocks noGrp="1"/>
          </p:cNvSpPr>
          <p:nvPr>
            <p:ph type="body"/>
          </p:nvPr>
        </p:nvSpPr>
        <p:spPr>
          <a:xfrm>
            <a:off x="-3175" y="2957195"/>
            <a:ext cx="9065895" cy="3234690"/>
          </a:xfrm>
        </p:spPr>
        <p:txBody>
          <a:bodyPr vert="horz" wrap="square" anchor="t">
            <a:spAutoFit/>
          </a:bodyPr>
          <a:p>
            <a:pPr lvl="0">
              <a:lnSpc>
                <a:spcPct val="110000"/>
              </a:lnSpc>
              <a:spcBef>
                <a:spcPts val="50"/>
              </a:spcBef>
              <a:spcAft>
                <a:spcPts val="0"/>
              </a:spcAft>
            </a:pPr>
            <a:r>
              <a:rPr lang="en-US" altLang="x-none" sz="2400" dirty="0">
                <a:ea typeface="宋体" panose="02010600030101010101" pitchFamily="2" charset="-122"/>
              </a:rPr>
              <a:t>Transforms </a:t>
            </a:r>
            <a:r>
              <a:rPr lang="en-US" altLang="x-none" sz="2400" dirty="0">
                <a:solidFill>
                  <a:srgbClr val="CC0000"/>
                </a:solidFill>
                <a:ea typeface="宋体" panose="02010600030101010101" pitchFamily="2" charset="-122"/>
              </a:rPr>
              <a:t>arriving interleaved schedule</a:t>
            </a:r>
            <a:r>
              <a:rPr lang="en-US" altLang="x-none" sz="2400" dirty="0">
                <a:ea typeface="宋体" panose="02010600030101010101" pitchFamily="2" charset="-122"/>
              </a:rPr>
              <a:t> into a </a:t>
            </a:r>
            <a:r>
              <a:rPr lang="en-US" altLang="x-none" sz="2400" dirty="0">
                <a:solidFill>
                  <a:srgbClr val="CC0000"/>
                </a:solidFill>
                <a:ea typeface="宋体" panose="02010600030101010101" pitchFamily="2" charset="-122"/>
              </a:rPr>
              <a:t>correct interleaved schedule</a:t>
            </a:r>
            <a:r>
              <a:rPr lang="en-US" altLang="x-none" sz="2400" dirty="0">
                <a:ea typeface="宋体" panose="02010600030101010101" pitchFamily="2" charset="-122"/>
              </a:rPr>
              <a:t> to be submitted to the DBMS</a:t>
            </a:r>
            <a:endParaRPr lang="en-US" altLang="x-none" sz="2400" dirty="0">
              <a:ea typeface="宋体" panose="02010600030101010101" pitchFamily="2" charset="-122"/>
            </a:endParaRPr>
          </a:p>
          <a:p>
            <a:pPr lvl="1">
              <a:lnSpc>
                <a:spcPct val="110000"/>
              </a:lnSpc>
              <a:spcBef>
                <a:spcPts val="50"/>
              </a:spcBef>
              <a:spcAft>
                <a:spcPts val="0"/>
              </a:spcAft>
            </a:pPr>
            <a:r>
              <a:rPr lang="en-US" altLang="x-none" sz="2200" i="1" u="sng" dirty="0">
                <a:solidFill>
                  <a:srgbClr val="CC0000"/>
                </a:solidFill>
                <a:effectLst/>
                <a:ea typeface="宋体" panose="02010600030101010101" pitchFamily="2" charset="-122"/>
              </a:rPr>
              <a:t>Delays</a:t>
            </a:r>
            <a:r>
              <a:rPr lang="en-US" altLang="x-none" sz="2200" i="1" u="sng" dirty="0">
                <a:effectLst/>
                <a:ea typeface="宋体" panose="02010600030101010101" pitchFamily="2" charset="-122"/>
              </a:rPr>
              <a:t> </a:t>
            </a:r>
            <a:r>
              <a:rPr lang="en-US" altLang="x-none" sz="2200" dirty="0">
                <a:ea typeface="宋体" panose="02010600030101010101" pitchFamily="2" charset="-122"/>
              </a:rPr>
              <a:t>servicing a request  - causes a transaction to </a:t>
            </a:r>
            <a:r>
              <a:rPr lang="en-US" altLang="x-none" sz="2200" dirty="0">
                <a:solidFill>
                  <a:srgbClr val="CC0000"/>
                </a:solidFill>
                <a:ea typeface="宋体" panose="02010600030101010101" pitchFamily="2" charset="-122"/>
              </a:rPr>
              <a:t>wait</a:t>
            </a:r>
            <a:endParaRPr lang="en-US" altLang="x-none" sz="2200" dirty="0">
              <a:solidFill>
                <a:srgbClr val="CC0000"/>
              </a:solidFill>
              <a:ea typeface="宋体" panose="02010600030101010101" pitchFamily="2" charset="-122"/>
            </a:endParaRPr>
          </a:p>
          <a:p>
            <a:pPr lvl="1">
              <a:lnSpc>
                <a:spcPct val="110000"/>
              </a:lnSpc>
              <a:spcBef>
                <a:spcPts val="50"/>
              </a:spcBef>
              <a:spcAft>
                <a:spcPts val="0"/>
              </a:spcAft>
            </a:pPr>
            <a:r>
              <a:rPr lang="en-US" altLang="x-none" sz="2200" i="1" u="sng" dirty="0">
                <a:solidFill>
                  <a:srgbClr val="CC0000"/>
                </a:solidFill>
                <a:ea typeface="宋体" panose="02010600030101010101" pitchFamily="2" charset="-122"/>
              </a:rPr>
              <a:t>Refuses</a:t>
            </a:r>
            <a:r>
              <a:rPr lang="en-US" altLang="x-none" sz="2200" i="1" u="sng" dirty="0">
                <a:ea typeface="宋体" panose="02010600030101010101" pitchFamily="2" charset="-122"/>
              </a:rPr>
              <a:t> </a:t>
            </a:r>
            <a:r>
              <a:rPr lang="en-US" altLang="x-none" sz="2200" dirty="0">
                <a:ea typeface="宋体" panose="02010600030101010101" pitchFamily="2" charset="-122"/>
              </a:rPr>
              <a:t>to service a request - causes transaction to </a:t>
            </a:r>
            <a:r>
              <a:rPr lang="en-US" altLang="x-none" sz="2200" dirty="0">
                <a:solidFill>
                  <a:srgbClr val="CC0000"/>
                </a:solidFill>
                <a:ea typeface="宋体" panose="02010600030101010101" pitchFamily="2" charset="-122"/>
              </a:rPr>
              <a:t>abort</a:t>
            </a:r>
            <a:endParaRPr lang="en-US" altLang="x-none" sz="2200" dirty="0">
              <a:solidFill>
                <a:srgbClr val="CC0000"/>
              </a:solidFill>
              <a:ea typeface="宋体" panose="02010600030101010101" pitchFamily="2" charset="-122"/>
            </a:endParaRPr>
          </a:p>
          <a:p>
            <a:pPr lvl="1">
              <a:lnSpc>
                <a:spcPct val="110000"/>
              </a:lnSpc>
              <a:spcBef>
                <a:spcPts val="50"/>
              </a:spcBef>
              <a:spcAft>
                <a:spcPts val="0"/>
              </a:spcAft>
            </a:pPr>
            <a:endParaRPr lang="en-US" altLang="x-none" sz="2200" dirty="0">
              <a:solidFill>
                <a:srgbClr val="CC0000"/>
              </a:solidFill>
              <a:ea typeface="宋体" panose="02010600030101010101" pitchFamily="2" charset="-122"/>
            </a:endParaRPr>
          </a:p>
          <a:p>
            <a:pPr lvl="0">
              <a:lnSpc>
                <a:spcPct val="110000"/>
              </a:lnSpc>
              <a:spcBef>
                <a:spcPts val="50"/>
              </a:spcBef>
              <a:spcAft>
                <a:spcPts val="0"/>
              </a:spcAft>
            </a:pPr>
            <a:r>
              <a:rPr lang="en-US" altLang="x-none" sz="2400" dirty="0">
                <a:solidFill>
                  <a:srgbClr val="CC0000"/>
                </a:solidFill>
                <a:ea typeface="宋体" panose="02010600030101010101" pitchFamily="2" charset="-122"/>
              </a:rPr>
              <a:t>Actions</a:t>
            </a:r>
            <a:r>
              <a:rPr lang="en-US" altLang="x-none" sz="2400" dirty="0">
                <a:ea typeface="宋体" panose="02010600030101010101" pitchFamily="2" charset="-122"/>
              </a:rPr>
              <a:t> taken by concurrency control </a:t>
            </a:r>
            <a:r>
              <a:rPr lang="en-US" altLang="x-none" sz="2400" dirty="0">
                <a:solidFill>
                  <a:srgbClr val="CC0000"/>
                </a:solidFill>
                <a:ea typeface="宋体" panose="02010600030101010101" pitchFamily="2" charset="-122"/>
              </a:rPr>
              <a:t>have</a:t>
            </a:r>
            <a:r>
              <a:rPr lang="en-US" altLang="x-none" sz="2400" dirty="0">
                <a:ea typeface="宋体" panose="02010600030101010101" pitchFamily="2" charset="-122"/>
              </a:rPr>
              <a:t> </a:t>
            </a:r>
            <a:r>
              <a:rPr lang="en-US" altLang="x-none" sz="2400" dirty="0">
                <a:solidFill>
                  <a:srgbClr val="CC0000"/>
                </a:solidFill>
                <a:ea typeface="宋体" panose="02010600030101010101" pitchFamily="2" charset="-122"/>
              </a:rPr>
              <a:t>performance costs</a:t>
            </a:r>
            <a:r>
              <a:rPr lang="en-US" altLang="x-none" sz="2400" dirty="0">
                <a:ea typeface="宋体" panose="02010600030101010101" pitchFamily="2" charset="-122"/>
              </a:rPr>
              <a:t> </a:t>
            </a:r>
            <a:endParaRPr lang="en-US" altLang="x-none" sz="2400" dirty="0">
              <a:ea typeface="宋体" panose="02010600030101010101" pitchFamily="2" charset="-122"/>
            </a:endParaRPr>
          </a:p>
          <a:p>
            <a:pPr lvl="1">
              <a:lnSpc>
                <a:spcPct val="110000"/>
              </a:lnSpc>
              <a:spcBef>
                <a:spcPts val="50"/>
              </a:spcBef>
              <a:spcAft>
                <a:spcPts val="0"/>
              </a:spcAft>
            </a:pPr>
            <a:r>
              <a:rPr lang="en-US" altLang="x-none" sz="2200" dirty="0">
                <a:ea typeface="宋体" panose="02010600030101010101" pitchFamily="2" charset="-122"/>
              </a:rPr>
              <a:t>Goal is to </a:t>
            </a:r>
            <a:r>
              <a:rPr lang="en-US" altLang="x-none" sz="2200" dirty="0">
                <a:solidFill>
                  <a:srgbClr val="CC0000"/>
                </a:solidFill>
                <a:ea typeface="宋体" panose="02010600030101010101" pitchFamily="2" charset="-122"/>
              </a:rPr>
              <a:t>avoid delaying</a:t>
            </a:r>
            <a:r>
              <a:rPr lang="en-US" altLang="x-none" sz="2200" dirty="0">
                <a:ea typeface="宋体" panose="02010600030101010101" pitchFamily="2" charset="-122"/>
              </a:rPr>
              <a:t> or</a:t>
            </a:r>
            <a:r>
              <a:rPr lang="en-US" altLang="x-none" sz="2200" dirty="0">
                <a:solidFill>
                  <a:srgbClr val="CC0000"/>
                </a:solidFill>
                <a:ea typeface="宋体" panose="02010600030101010101" pitchFamily="2" charset="-122"/>
              </a:rPr>
              <a:t> refusing</a:t>
            </a:r>
            <a:r>
              <a:rPr lang="en-US" altLang="x-none" sz="2200" dirty="0">
                <a:ea typeface="宋体" panose="02010600030101010101" pitchFamily="2" charset="-122"/>
              </a:rPr>
              <a:t> to service a request</a:t>
            </a:r>
            <a:endParaRPr lang="en-US" altLang="x-none" sz="2200" dirty="0">
              <a:ea typeface="宋体" panose="02010600030101010101" pitchFamily="2" charset="-122"/>
            </a:endParaRPr>
          </a:p>
        </p:txBody>
      </p:sp>
      <p:pic>
        <p:nvPicPr>
          <p:cNvPr id="2" name="图片 1" descr="_%8`9@~@[$BQKC6E18@4548"/>
          <p:cNvPicPr>
            <a:picLocks noChangeAspect="1"/>
          </p:cNvPicPr>
          <p:nvPr/>
        </p:nvPicPr>
        <p:blipFill>
          <a:blip r:embed="rId1"/>
          <a:stretch>
            <a:fillRect/>
          </a:stretch>
        </p:blipFill>
        <p:spPr>
          <a:xfrm>
            <a:off x="976630" y="59690"/>
            <a:ext cx="7190740" cy="2809240"/>
          </a:xfrm>
          <a:prstGeom prst="rect">
            <a:avLst/>
          </a:prstGeom>
          <a:ln>
            <a:solidFill>
              <a:srgbClr val="003300"/>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4"/>
          <p:cNvSpPr txBox="1">
            <a:spLocks noGrp="1"/>
          </p:cNvSpPr>
          <p:nvPr/>
        </p:nvSpPr>
        <p:spPr>
          <a:xfrm>
            <a:off x="7094855" y="6442710"/>
            <a:ext cx="1905000" cy="29083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075" name="Rectangle 1026"/>
          <p:cNvSpPr>
            <a:spLocks noGrp="1"/>
          </p:cNvSpPr>
          <p:nvPr>
            <p:ph type="title"/>
          </p:nvPr>
        </p:nvSpPr>
        <p:spPr>
          <a:xfrm>
            <a:off x="1254760" y="89535"/>
            <a:ext cx="6934200" cy="609600"/>
          </a:xfrm>
        </p:spPr>
        <p:txBody>
          <a:bodyPr vert="horz" wrap="square" lIns="91440" tIns="45720" rIns="91440" bIns="45720" anchor="ctr"/>
          <a:p>
            <a:pPr lvl="0"/>
            <a:r>
              <a:rPr lang="zh-CN" altLang="en-US" sz="3600" b="1" dirty="0">
                <a:solidFill>
                  <a:srgbClr val="CC0000"/>
                </a:solidFill>
                <a:latin typeface="Arial" panose="020B0604020202020204" pitchFamily="34" charset="0"/>
                <a:ea typeface="宋体" panose="02010600030101010101" pitchFamily="2" charset="-122"/>
              </a:rPr>
              <a:t>Transaction T</a:t>
            </a:r>
            <a:r>
              <a:rPr lang="zh-CN" altLang="en-US" sz="3600" b="1" baseline="-25000" dirty="0">
                <a:solidFill>
                  <a:srgbClr val="CC0000"/>
                </a:solidFill>
                <a:latin typeface="Arial" panose="020B0604020202020204" pitchFamily="34" charset="0"/>
                <a:ea typeface="宋体" panose="02010600030101010101" pitchFamily="2" charset="-122"/>
              </a:rPr>
              <a:t>1</a:t>
            </a:r>
            <a:r>
              <a:rPr lang="zh-CN" altLang="en-US" sz="3600" b="1" dirty="0">
                <a:solidFill>
                  <a:srgbClr val="CC0000"/>
                </a:solidFill>
                <a:latin typeface="Arial" panose="020B0604020202020204" pitchFamily="34" charset="0"/>
                <a:ea typeface="宋体" panose="02010600030101010101" pitchFamily="2" charset="-122"/>
              </a:rPr>
              <a:t> &amp; T</a:t>
            </a:r>
            <a:r>
              <a:rPr lang="zh-CN" altLang="en-US" sz="3600" b="1" baseline="-25000" dirty="0">
                <a:solidFill>
                  <a:srgbClr val="CC0000"/>
                </a:solidFill>
                <a:latin typeface="Arial" panose="020B0604020202020204" pitchFamily="34" charset="0"/>
                <a:ea typeface="宋体" panose="02010600030101010101" pitchFamily="2" charset="-122"/>
                <a:sym typeface="Arial" panose="020B0604020202020204" pitchFamily="34" charset="0"/>
              </a:rPr>
              <a:t>2</a:t>
            </a:r>
            <a:endParaRPr lang="zh-CN" altLang="en-US" sz="36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3076" name="Oval 1031"/>
          <p:cNvSpPr/>
          <p:nvPr/>
        </p:nvSpPr>
        <p:spPr>
          <a:xfrm>
            <a:off x="1795463" y="1778000"/>
            <a:ext cx="1393825" cy="8620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3077" name="Oval 1035"/>
          <p:cNvSpPr/>
          <p:nvPr/>
        </p:nvSpPr>
        <p:spPr>
          <a:xfrm>
            <a:off x="1752600" y="4114800"/>
            <a:ext cx="1411288" cy="8747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3078" name="Rectangle 1036"/>
          <p:cNvSpPr/>
          <p:nvPr/>
        </p:nvSpPr>
        <p:spPr>
          <a:xfrm>
            <a:off x="3200400" y="2667000"/>
            <a:ext cx="709613" cy="70961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2800" dirty="0">
              <a:ea typeface="宋体" panose="02010600030101010101" pitchFamily="2" charset="-122"/>
            </a:endParaRPr>
          </a:p>
        </p:txBody>
      </p:sp>
      <p:sp>
        <p:nvSpPr>
          <p:cNvPr id="3079" name="Rectangle 1037"/>
          <p:cNvSpPr/>
          <p:nvPr/>
        </p:nvSpPr>
        <p:spPr>
          <a:xfrm>
            <a:off x="3124200" y="5105400"/>
            <a:ext cx="754063" cy="7540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2800" dirty="0">
              <a:ea typeface="宋体" panose="02010600030101010101" pitchFamily="2" charset="-122"/>
            </a:endParaRPr>
          </a:p>
        </p:txBody>
      </p:sp>
      <p:sp>
        <p:nvSpPr>
          <p:cNvPr id="3080" name="Text Box 1040"/>
          <p:cNvSpPr txBox="1"/>
          <p:nvPr/>
        </p:nvSpPr>
        <p:spPr>
          <a:xfrm>
            <a:off x="990600" y="2971800"/>
            <a:ext cx="20066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local computation</a:t>
            </a:r>
            <a:endParaRPr lang="en-US" altLang="zh-CN" sz="2000" dirty="0">
              <a:ea typeface="宋体" panose="02010600030101010101" pitchFamily="2" charset="-122"/>
            </a:endParaRPr>
          </a:p>
        </p:txBody>
      </p:sp>
      <p:sp>
        <p:nvSpPr>
          <p:cNvPr id="3081" name="Text Box 1041"/>
          <p:cNvSpPr txBox="1"/>
          <p:nvPr/>
        </p:nvSpPr>
        <p:spPr>
          <a:xfrm>
            <a:off x="4106863" y="5562600"/>
            <a:ext cx="165417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local variables</a:t>
            </a:r>
            <a:endParaRPr lang="en-US" altLang="zh-CN" sz="2000" dirty="0">
              <a:ea typeface="宋体" panose="02010600030101010101" pitchFamily="2" charset="-122"/>
            </a:endParaRPr>
          </a:p>
        </p:txBody>
      </p:sp>
      <p:sp>
        <p:nvSpPr>
          <p:cNvPr id="3082" name="Line 1053"/>
          <p:cNvSpPr/>
          <p:nvPr/>
        </p:nvSpPr>
        <p:spPr>
          <a:xfrm flipH="1" flipV="1">
            <a:off x="3649663" y="5486400"/>
            <a:ext cx="685800" cy="152400"/>
          </a:xfrm>
          <a:prstGeom prst="line">
            <a:avLst/>
          </a:prstGeom>
          <a:ln w="9525" cap="flat" cmpd="sng">
            <a:solidFill>
              <a:schemeClr val="tx1"/>
            </a:solidFill>
            <a:prstDash val="dash"/>
            <a:headEnd type="none" w="med" len="med"/>
            <a:tailEnd type="triangle" w="med" len="med"/>
          </a:ln>
        </p:spPr>
      </p:sp>
      <p:sp>
        <p:nvSpPr>
          <p:cNvPr id="3083" name="Line 1057"/>
          <p:cNvSpPr/>
          <p:nvPr/>
        </p:nvSpPr>
        <p:spPr>
          <a:xfrm flipV="1">
            <a:off x="1752600" y="2743200"/>
            <a:ext cx="1295400" cy="304800"/>
          </a:xfrm>
          <a:prstGeom prst="line">
            <a:avLst/>
          </a:prstGeom>
          <a:ln w="9525" cap="flat" cmpd="sng">
            <a:solidFill>
              <a:schemeClr val="tx1"/>
            </a:solidFill>
            <a:prstDash val="dash"/>
            <a:headEnd type="none" w="med" len="med"/>
            <a:tailEnd type="triangle" w="med" len="med"/>
          </a:ln>
        </p:spPr>
      </p:sp>
      <p:sp>
        <p:nvSpPr>
          <p:cNvPr id="3084" name="Line 1058"/>
          <p:cNvSpPr/>
          <p:nvPr/>
        </p:nvSpPr>
        <p:spPr>
          <a:xfrm>
            <a:off x="3048000" y="2438400"/>
            <a:ext cx="304800" cy="533400"/>
          </a:xfrm>
          <a:prstGeom prst="line">
            <a:avLst/>
          </a:prstGeom>
          <a:ln w="9525" cap="flat" cmpd="sng">
            <a:solidFill>
              <a:schemeClr val="tx1"/>
            </a:solidFill>
            <a:prstDash val="solid"/>
            <a:headEnd type="none" w="med" len="med"/>
            <a:tailEnd type="triangle" w="med" len="med"/>
          </a:ln>
        </p:spPr>
      </p:sp>
      <p:sp>
        <p:nvSpPr>
          <p:cNvPr id="3085" name="Line 1059"/>
          <p:cNvSpPr/>
          <p:nvPr/>
        </p:nvSpPr>
        <p:spPr>
          <a:xfrm>
            <a:off x="2971800" y="4800600"/>
            <a:ext cx="304800" cy="609600"/>
          </a:xfrm>
          <a:prstGeom prst="line">
            <a:avLst/>
          </a:prstGeom>
          <a:ln w="9525" cap="flat" cmpd="sng">
            <a:solidFill>
              <a:schemeClr val="tx1"/>
            </a:solidFill>
            <a:prstDash val="solid"/>
            <a:headEnd type="none" w="med" len="med"/>
            <a:tailEnd type="triangle" w="med" len="med"/>
          </a:ln>
        </p:spPr>
      </p:sp>
      <p:sp>
        <p:nvSpPr>
          <p:cNvPr id="3086" name="Text Box 1061"/>
          <p:cNvSpPr txBox="1"/>
          <p:nvPr/>
        </p:nvSpPr>
        <p:spPr>
          <a:xfrm>
            <a:off x="230505" y="685800"/>
            <a:ext cx="1460500" cy="1840230"/>
          </a:xfrm>
          <a:prstGeom prst="rect">
            <a:avLst/>
          </a:prstGeom>
          <a:solidFill>
            <a:schemeClr val="bg1"/>
          </a:solidFill>
          <a:ln w="9525" cap="flat" cmpd="sng">
            <a:solidFill>
              <a:schemeClr val="tx1"/>
            </a:solidFill>
            <a:prstDash val="solid"/>
            <a:miter/>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3087" name="Line 1062"/>
          <p:cNvSpPr/>
          <p:nvPr/>
        </p:nvSpPr>
        <p:spPr>
          <a:xfrm>
            <a:off x="1295400" y="1524000"/>
            <a:ext cx="838200" cy="457200"/>
          </a:xfrm>
          <a:prstGeom prst="line">
            <a:avLst/>
          </a:prstGeom>
          <a:ln w="9525" cap="flat" cmpd="sng">
            <a:solidFill>
              <a:schemeClr val="tx1"/>
            </a:solidFill>
            <a:prstDash val="dash"/>
            <a:headEnd type="none" w="med" len="med"/>
            <a:tailEnd type="triangle" w="med" len="med"/>
          </a:ln>
        </p:spPr>
      </p:sp>
      <p:sp>
        <p:nvSpPr>
          <p:cNvPr id="3088" name="Text Box 1061"/>
          <p:cNvSpPr txBox="1"/>
          <p:nvPr/>
        </p:nvSpPr>
        <p:spPr>
          <a:xfrm>
            <a:off x="229870" y="3937000"/>
            <a:ext cx="1435735" cy="1840230"/>
          </a:xfrm>
          <a:prstGeom prst="rect">
            <a:avLst/>
          </a:prstGeom>
          <a:solidFill>
            <a:schemeClr val="bg1"/>
          </a:solidFill>
          <a:ln w="9525" cap="flat" cmpd="sng">
            <a:solidFill>
              <a:schemeClr val="tx1"/>
            </a:solidFill>
            <a:prstDash val="solid"/>
            <a:bevel/>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3089" name="Line 1062"/>
          <p:cNvSpPr/>
          <p:nvPr/>
        </p:nvSpPr>
        <p:spPr>
          <a:xfrm flipV="1">
            <a:off x="1270000" y="4573588"/>
            <a:ext cx="863600" cy="201612"/>
          </a:xfrm>
          <a:prstGeom prst="line">
            <a:avLst/>
          </a:prstGeom>
          <a:ln w="9525" cap="flat" cmpd="sng">
            <a:solidFill>
              <a:schemeClr val="tx1"/>
            </a:solidFill>
            <a:prstDash val="dash"/>
            <a:bevel/>
            <a:headEnd type="none" w="med" len="med"/>
            <a:tailEnd type="triangle" w="med" len="med"/>
          </a:ln>
        </p:spPr>
      </p:sp>
      <p:sp>
        <p:nvSpPr>
          <p:cNvPr id="3090" name="Line 18"/>
          <p:cNvSpPr/>
          <p:nvPr/>
        </p:nvSpPr>
        <p:spPr>
          <a:xfrm>
            <a:off x="230188" y="3581400"/>
            <a:ext cx="5408612" cy="1588"/>
          </a:xfrm>
          <a:prstGeom prst="line">
            <a:avLst/>
          </a:prstGeom>
          <a:ln w="25400" cap="flat" cmpd="sng">
            <a:solidFill>
              <a:schemeClr val="hlink"/>
            </a:solidFill>
            <a:prstDash val="dash"/>
            <a:headEnd type="none" w="med" len="med"/>
            <a:tailEnd type="none" w="med" len="med"/>
          </a:ln>
        </p:spPr>
      </p:sp>
      <p:sp>
        <p:nvSpPr>
          <p:cNvPr id="2" name="文本框 1"/>
          <p:cNvSpPr txBox="1"/>
          <p:nvPr/>
        </p:nvSpPr>
        <p:spPr>
          <a:xfrm>
            <a:off x="8631555" y="12700"/>
            <a:ext cx="487680" cy="2388870"/>
          </a:xfrm>
          <a:prstGeom prst="rect">
            <a:avLst/>
          </a:prstGeom>
          <a:noFill/>
        </p:spPr>
        <p:txBody>
          <a:bodyPr vert="eaVert" wrap="none" rtlCol="0">
            <a:spAutoFit/>
          </a:bodyPr>
          <a:p>
            <a:r>
              <a:rPr lang="zh-CN" altLang="en-US" sz="2000" b="1" i="1" u="sng"/>
              <a:t>多用户事务执行示例</a:t>
            </a:r>
            <a:endParaRPr lang="zh-CN" altLang="en-US" sz="2000" b="1" i="1" u="sn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6" name="Text Box 1061"/>
          <p:cNvSpPr txBox="1"/>
          <p:nvPr/>
        </p:nvSpPr>
        <p:spPr>
          <a:xfrm>
            <a:off x="230505" y="685800"/>
            <a:ext cx="1460500" cy="1840230"/>
          </a:xfrm>
          <a:prstGeom prst="rect">
            <a:avLst/>
          </a:prstGeom>
          <a:solidFill>
            <a:schemeClr val="bg1"/>
          </a:solidFill>
          <a:ln w="9525" cap="flat" cmpd="sng">
            <a:solidFill>
              <a:schemeClr val="tx1"/>
            </a:solidFill>
            <a:prstDash val="solid"/>
            <a:miter/>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3088" name="Text Box 1061"/>
          <p:cNvSpPr txBox="1"/>
          <p:nvPr/>
        </p:nvSpPr>
        <p:spPr>
          <a:xfrm>
            <a:off x="229870" y="3937000"/>
            <a:ext cx="1435735" cy="1840230"/>
          </a:xfrm>
          <a:prstGeom prst="rect">
            <a:avLst/>
          </a:prstGeom>
          <a:solidFill>
            <a:schemeClr val="bg1"/>
          </a:solidFill>
          <a:ln w="9525" cap="flat" cmpd="sng">
            <a:solidFill>
              <a:schemeClr val="tx1"/>
            </a:solidFill>
            <a:prstDash val="solid"/>
            <a:bevel/>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4098" name="灯片编号占位符 4"/>
          <p:cNvSpPr txBox="1">
            <a:spLocks noGrp="1"/>
          </p:cNvSpPr>
          <p:nvPr/>
        </p:nvSpPr>
        <p:spPr>
          <a:xfrm>
            <a:off x="7094855" y="6456680"/>
            <a:ext cx="1905000" cy="29083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4099" name="Rectangle 1026"/>
          <p:cNvSpPr>
            <a:spLocks noGrp="1"/>
          </p:cNvSpPr>
          <p:nvPr>
            <p:ph type="title"/>
          </p:nvPr>
        </p:nvSpPr>
        <p:spPr>
          <a:xfrm>
            <a:off x="752475" y="89535"/>
            <a:ext cx="6934200" cy="609600"/>
          </a:xfrm>
        </p:spPr>
        <p:txBody>
          <a:bodyPr vert="horz" wrap="square" lIns="91440" tIns="45720" rIns="91440" bIns="45720" anchor="ctr"/>
          <a:p>
            <a:pPr lvl="0"/>
            <a:r>
              <a:rPr lang="zh-CN" altLang="en-US" sz="3200" b="1" dirty="0">
                <a:solidFill>
                  <a:srgbClr val="CC0000"/>
                </a:solidFill>
                <a:latin typeface="Arial" panose="020B0604020202020204" pitchFamily="34" charset="0"/>
                <a:ea typeface="宋体" panose="02010600030101010101" pitchFamily="2" charset="-122"/>
              </a:rPr>
              <a:t>Transaction Execution</a:t>
            </a:r>
            <a:endParaRPr lang="zh-CN" altLang="en-US" sz="32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4100" name="Oval 1031"/>
          <p:cNvSpPr/>
          <p:nvPr/>
        </p:nvSpPr>
        <p:spPr>
          <a:xfrm>
            <a:off x="1795463" y="1778000"/>
            <a:ext cx="1393825" cy="8620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4101" name="Oval 1035"/>
          <p:cNvSpPr/>
          <p:nvPr/>
        </p:nvSpPr>
        <p:spPr>
          <a:xfrm>
            <a:off x="1752600" y="4114800"/>
            <a:ext cx="1411288" cy="8747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4102" name="Rectangle 1036"/>
          <p:cNvSpPr/>
          <p:nvPr/>
        </p:nvSpPr>
        <p:spPr>
          <a:xfrm>
            <a:off x="3200400" y="2667000"/>
            <a:ext cx="709613" cy="70961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2800" dirty="0">
              <a:ea typeface="宋体" panose="02010600030101010101" pitchFamily="2" charset="-122"/>
            </a:endParaRPr>
          </a:p>
        </p:txBody>
      </p:sp>
      <p:sp>
        <p:nvSpPr>
          <p:cNvPr id="4103" name="Rectangle 1037"/>
          <p:cNvSpPr/>
          <p:nvPr/>
        </p:nvSpPr>
        <p:spPr>
          <a:xfrm>
            <a:off x="3124200" y="5105400"/>
            <a:ext cx="754063" cy="7540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2800" dirty="0">
              <a:ea typeface="宋体" panose="02010600030101010101" pitchFamily="2" charset="-122"/>
            </a:endParaRPr>
          </a:p>
        </p:txBody>
      </p:sp>
      <p:sp>
        <p:nvSpPr>
          <p:cNvPr id="4104" name="Text Box 1040"/>
          <p:cNvSpPr txBox="1"/>
          <p:nvPr/>
        </p:nvSpPr>
        <p:spPr>
          <a:xfrm>
            <a:off x="990600" y="2971800"/>
            <a:ext cx="20066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local computation</a:t>
            </a:r>
            <a:endParaRPr lang="en-US" altLang="zh-CN" sz="2000" dirty="0">
              <a:ea typeface="宋体" panose="02010600030101010101" pitchFamily="2" charset="-122"/>
            </a:endParaRPr>
          </a:p>
        </p:txBody>
      </p:sp>
      <p:sp>
        <p:nvSpPr>
          <p:cNvPr id="4105" name="Text Box 1041"/>
          <p:cNvSpPr txBox="1"/>
          <p:nvPr/>
        </p:nvSpPr>
        <p:spPr>
          <a:xfrm>
            <a:off x="4106863" y="5562600"/>
            <a:ext cx="165417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local variables</a:t>
            </a:r>
            <a:endParaRPr lang="en-US" altLang="zh-CN" sz="2000" dirty="0">
              <a:ea typeface="宋体" panose="02010600030101010101" pitchFamily="2" charset="-122"/>
            </a:endParaRPr>
          </a:p>
        </p:txBody>
      </p:sp>
      <p:sp>
        <p:nvSpPr>
          <p:cNvPr id="4106" name="Line 1053"/>
          <p:cNvSpPr/>
          <p:nvPr/>
        </p:nvSpPr>
        <p:spPr>
          <a:xfrm flipH="1" flipV="1">
            <a:off x="3649663" y="5486400"/>
            <a:ext cx="685800" cy="152400"/>
          </a:xfrm>
          <a:prstGeom prst="line">
            <a:avLst/>
          </a:prstGeom>
          <a:ln w="9525" cap="flat" cmpd="sng">
            <a:solidFill>
              <a:schemeClr val="tx1"/>
            </a:solidFill>
            <a:prstDash val="dash"/>
            <a:headEnd type="none" w="med" len="med"/>
            <a:tailEnd type="triangle" w="med" len="med"/>
          </a:ln>
        </p:spPr>
      </p:sp>
      <p:sp>
        <p:nvSpPr>
          <p:cNvPr id="4107" name="Line 1057"/>
          <p:cNvSpPr/>
          <p:nvPr/>
        </p:nvSpPr>
        <p:spPr>
          <a:xfrm flipV="1">
            <a:off x="1752600" y="2743200"/>
            <a:ext cx="1295400" cy="304800"/>
          </a:xfrm>
          <a:prstGeom prst="line">
            <a:avLst/>
          </a:prstGeom>
          <a:ln w="9525" cap="flat" cmpd="sng">
            <a:solidFill>
              <a:schemeClr val="tx1"/>
            </a:solidFill>
            <a:prstDash val="dash"/>
            <a:headEnd type="none" w="med" len="med"/>
            <a:tailEnd type="triangle" w="med" len="med"/>
          </a:ln>
        </p:spPr>
      </p:sp>
      <p:sp>
        <p:nvSpPr>
          <p:cNvPr id="4108" name="Line 1058"/>
          <p:cNvSpPr/>
          <p:nvPr/>
        </p:nvSpPr>
        <p:spPr>
          <a:xfrm>
            <a:off x="3048000" y="2438400"/>
            <a:ext cx="304800" cy="533400"/>
          </a:xfrm>
          <a:prstGeom prst="line">
            <a:avLst/>
          </a:prstGeom>
          <a:ln w="9525" cap="flat" cmpd="sng">
            <a:solidFill>
              <a:schemeClr val="tx1"/>
            </a:solidFill>
            <a:prstDash val="solid"/>
            <a:headEnd type="none" w="med" len="med"/>
            <a:tailEnd type="triangle" w="med" len="med"/>
          </a:ln>
        </p:spPr>
      </p:sp>
      <p:sp>
        <p:nvSpPr>
          <p:cNvPr id="4109" name="Line 1059"/>
          <p:cNvSpPr/>
          <p:nvPr/>
        </p:nvSpPr>
        <p:spPr>
          <a:xfrm>
            <a:off x="2971800" y="4800600"/>
            <a:ext cx="304800" cy="609600"/>
          </a:xfrm>
          <a:prstGeom prst="line">
            <a:avLst/>
          </a:prstGeom>
          <a:ln w="9525" cap="flat" cmpd="sng">
            <a:solidFill>
              <a:schemeClr val="tx1"/>
            </a:solidFill>
            <a:prstDash val="solid"/>
            <a:headEnd type="none" w="med" len="med"/>
            <a:tailEnd type="triangle" w="med" len="med"/>
          </a:ln>
        </p:spPr>
      </p:sp>
      <p:sp>
        <p:nvSpPr>
          <p:cNvPr id="4111" name="Line 1062"/>
          <p:cNvSpPr/>
          <p:nvPr/>
        </p:nvSpPr>
        <p:spPr>
          <a:xfrm>
            <a:off x="1295400" y="1524000"/>
            <a:ext cx="838200" cy="457200"/>
          </a:xfrm>
          <a:prstGeom prst="line">
            <a:avLst/>
          </a:prstGeom>
          <a:ln w="9525" cap="flat" cmpd="sng">
            <a:solidFill>
              <a:schemeClr val="tx1"/>
            </a:solidFill>
            <a:prstDash val="dash"/>
            <a:headEnd type="none" w="med" len="med"/>
            <a:tailEnd type="triangle" w="med" len="med"/>
          </a:ln>
        </p:spPr>
      </p:sp>
      <p:sp>
        <p:nvSpPr>
          <p:cNvPr id="4113" name="Line 1062"/>
          <p:cNvSpPr/>
          <p:nvPr/>
        </p:nvSpPr>
        <p:spPr>
          <a:xfrm flipV="1">
            <a:off x="1270000" y="4573588"/>
            <a:ext cx="863600" cy="201612"/>
          </a:xfrm>
          <a:prstGeom prst="line">
            <a:avLst/>
          </a:prstGeom>
          <a:ln w="9525" cap="flat" cmpd="sng">
            <a:solidFill>
              <a:schemeClr val="tx1"/>
            </a:solidFill>
            <a:prstDash val="dash"/>
            <a:miter/>
            <a:headEnd type="none" w="med" len="med"/>
            <a:tailEnd type="triangle" w="med" len="med"/>
          </a:ln>
        </p:spPr>
      </p:sp>
      <p:sp>
        <p:nvSpPr>
          <p:cNvPr id="4114" name="Line 18"/>
          <p:cNvSpPr/>
          <p:nvPr/>
        </p:nvSpPr>
        <p:spPr>
          <a:xfrm>
            <a:off x="230188" y="3581400"/>
            <a:ext cx="5408612" cy="1588"/>
          </a:xfrm>
          <a:prstGeom prst="line">
            <a:avLst/>
          </a:prstGeom>
          <a:ln w="25400" cap="flat" cmpd="sng">
            <a:solidFill>
              <a:schemeClr val="hlink"/>
            </a:solidFill>
            <a:prstDash val="dash"/>
            <a:headEnd type="none" w="med" len="med"/>
            <a:tailEnd type="none" w="med" len="med"/>
          </a:ln>
        </p:spPr>
      </p:sp>
      <p:grpSp>
        <p:nvGrpSpPr>
          <p:cNvPr id="15379" name="Group 19"/>
          <p:cNvGrpSpPr/>
          <p:nvPr/>
        </p:nvGrpSpPr>
        <p:grpSpPr>
          <a:xfrm>
            <a:off x="3201670" y="992838"/>
            <a:ext cx="5463806" cy="1218512"/>
            <a:chOff x="0" y="-476"/>
            <a:chExt cx="8605" cy="1917"/>
          </a:xfrm>
        </p:grpSpPr>
        <p:sp>
          <p:nvSpPr>
            <p:cNvPr id="4122" name="Text Box 1042"/>
            <p:cNvSpPr txBox="1"/>
            <p:nvPr/>
          </p:nvSpPr>
          <p:spPr>
            <a:xfrm>
              <a:off x="3235" y="-476"/>
              <a:ext cx="5370" cy="130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dirty="0">
                  <a:solidFill>
                    <a:schemeClr val="accent6"/>
                  </a:solidFill>
                  <a:ea typeface="宋体" panose="02010600030101010101" pitchFamily="2" charset="-122"/>
                </a:rPr>
                <a:t>sequence of db </a:t>
              </a:r>
              <a:endParaRPr lang="en-US" altLang="zh-CN" sz="2400" dirty="0">
                <a:solidFill>
                  <a:schemeClr val="accent6"/>
                </a:solidFill>
                <a:ea typeface="宋体" panose="02010600030101010101" pitchFamily="2" charset="-122"/>
              </a:endParaRPr>
            </a:p>
            <a:p>
              <a:pPr marL="0" lvl="0" indent="0">
                <a:spcBef>
                  <a:spcPct val="0"/>
                </a:spcBef>
                <a:buNone/>
              </a:pPr>
              <a:r>
                <a:rPr lang="en-US" altLang="zh-CN" sz="2400" dirty="0">
                  <a:solidFill>
                    <a:schemeClr val="accent6"/>
                  </a:solidFill>
                  <a:ea typeface="宋体" panose="02010600030101010101" pitchFamily="2" charset="-122"/>
                </a:rPr>
                <a:t>operations output by  T</a:t>
              </a:r>
              <a:r>
                <a:rPr lang="en-US" altLang="zh-CN" sz="2400" baseline="-25000" dirty="0">
                  <a:solidFill>
                    <a:schemeClr val="accent6"/>
                  </a:solidFill>
                  <a:ea typeface="宋体" panose="02010600030101010101" pitchFamily="2" charset="-122"/>
                </a:rPr>
                <a:t>1</a:t>
              </a:r>
              <a:endParaRPr lang="en-US" altLang="zh-CN" sz="2400" baseline="-25000" dirty="0">
                <a:solidFill>
                  <a:schemeClr val="accent6"/>
                </a:solidFill>
                <a:ea typeface="宋体" panose="02010600030101010101" pitchFamily="2" charset="-122"/>
              </a:endParaRPr>
            </a:p>
          </p:txBody>
        </p:sp>
        <p:sp>
          <p:nvSpPr>
            <p:cNvPr id="4123" name="Text Box 1044"/>
            <p:cNvSpPr txBox="1"/>
            <p:nvPr/>
          </p:nvSpPr>
          <p:spPr>
            <a:xfrm>
              <a:off x="0" y="678"/>
              <a:ext cx="2947" cy="72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dirty="0">
                  <a:solidFill>
                    <a:schemeClr val="accent6"/>
                  </a:solidFill>
                  <a:ea typeface="宋体" panose="02010600030101010101" pitchFamily="2" charset="-122"/>
                </a:rPr>
                <a:t>op</a:t>
              </a:r>
              <a:r>
                <a:rPr lang="en-US" altLang="zh-CN" sz="2400" baseline="-25000" dirty="0">
                  <a:solidFill>
                    <a:schemeClr val="accent6"/>
                  </a:solidFill>
                  <a:ea typeface="宋体" panose="02010600030101010101" pitchFamily="2" charset="-122"/>
                </a:rPr>
                <a:t>1,1</a:t>
              </a:r>
              <a:r>
                <a:rPr lang="en-US" altLang="zh-CN" sz="2400" dirty="0">
                  <a:solidFill>
                    <a:schemeClr val="accent6"/>
                  </a:solidFill>
                  <a:ea typeface="宋体" panose="02010600030101010101" pitchFamily="2" charset="-122"/>
                </a:rPr>
                <a:t> op</a:t>
              </a:r>
              <a:r>
                <a:rPr lang="en-US" altLang="zh-CN" sz="2400" baseline="-25000" dirty="0">
                  <a:solidFill>
                    <a:schemeClr val="accent6"/>
                  </a:solidFill>
                  <a:ea typeface="宋体" panose="02010600030101010101" pitchFamily="2" charset="-122"/>
                </a:rPr>
                <a:t>1.2</a:t>
              </a:r>
              <a:r>
                <a:rPr lang="zh-CN" altLang="en-US" sz="2400" baseline="-25000" dirty="0">
                  <a:solidFill>
                    <a:schemeClr val="accent6"/>
                  </a:solidFill>
                  <a:ea typeface="宋体" panose="02010600030101010101" pitchFamily="2" charset="-122"/>
                </a:rPr>
                <a:t>  </a:t>
              </a:r>
              <a:r>
                <a:rPr lang="zh-CN" altLang="en-US" sz="2400" dirty="0">
                  <a:solidFill>
                    <a:schemeClr val="accent6"/>
                  </a:solidFill>
                  <a:ea typeface="宋体" panose="02010600030101010101" pitchFamily="2" charset="-122"/>
                </a:rPr>
                <a:t>c</a:t>
              </a:r>
              <a:r>
                <a:rPr lang="zh-CN" altLang="en-US" sz="2400" baseline="-25000" dirty="0">
                  <a:solidFill>
                    <a:schemeClr val="accent6"/>
                  </a:solidFill>
                  <a:ea typeface="宋体" panose="02010600030101010101" pitchFamily="2" charset="-122"/>
                </a:rPr>
                <a:t>1</a:t>
              </a:r>
              <a:endParaRPr lang="zh-CN" altLang="en-US" sz="2400" baseline="-25000" dirty="0">
                <a:solidFill>
                  <a:schemeClr val="accent6"/>
                </a:solidFill>
                <a:ea typeface="宋体" panose="02010600030101010101" pitchFamily="2" charset="-122"/>
              </a:endParaRPr>
            </a:p>
          </p:txBody>
        </p:sp>
        <p:sp>
          <p:nvSpPr>
            <p:cNvPr id="4124" name="Line 1048"/>
            <p:cNvSpPr/>
            <p:nvPr/>
          </p:nvSpPr>
          <p:spPr>
            <a:xfrm>
              <a:off x="0" y="1440"/>
              <a:ext cx="2280" cy="1"/>
            </a:xfrm>
            <a:prstGeom prst="line">
              <a:avLst/>
            </a:prstGeom>
            <a:ln w="9525" cap="flat" cmpd="sng">
              <a:solidFill>
                <a:schemeClr val="tx1"/>
              </a:solidFill>
              <a:prstDash val="solid"/>
              <a:bevel/>
              <a:headEnd type="none" w="med" len="med"/>
              <a:tailEnd type="triangle" w="med" len="med"/>
            </a:ln>
          </p:spPr>
        </p:sp>
        <p:sp>
          <p:nvSpPr>
            <p:cNvPr id="4125" name="Line 1054"/>
            <p:cNvSpPr/>
            <p:nvPr/>
          </p:nvSpPr>
          <p:spPr>
            <a:xfrm flipH="1">
              <a:off x="2036" y="244"/>
              <a:ext cx="1200" cy="514"/>
            </a:xfrm>
            <a:prstGeom prst="line">
              <a:avLst/>
            </a:prstGeom>
            <a:ln w="9525" cap="flat" cmpd="sng">
              <a:solidFill>
                <a:schemeClr val="tx1"/>
              </a:solidFill>
              <a:prstDash val="dash"/>
              <a:bevel/>
              <a:headEnd type="none" w="med" len="med"/>
              <a:tailEnd type="triangle" w="med" len="med"/>
            </a:ln>
          </p:spPr>
        </p:sp>
      </p:grpSp>
      <p:grpSp>
        <p:nvGrpSpPr>
          <p:cNvPr id="15384" name="Group 24"/>
          <p:cNvGrpSpPr/>
          <p:nvPr/>
        </p:nvGrpSpPr>
        <p:grpSpPr>
          <a:xfrm>
            <a:off x="3201035" y="4572000"/>
            <a:ext cx="1871345" cy="460471"/>
            <a:chOff x="0" y="0"/>
            <a:chExt cx="2947" cy="724"/>
          </a:xfrm>
        </p:grpSpPr>
        <p:sp>
          <p:nvSpPr>
            <p:cNvPr id="15385" name="Text Box 1045"/>
            <p:cNvSpPr txBox="1">
              <a:spLocks noChangeArrowheads="1"/>
            </p:cNvSpPr>
            <p:nvPr/>
          </p:nvSpPr>
          <p:spPr bwMode="auto">
            <a:xfrm>
              <a:off x="0" y="0"/>
              <a:ext cx="2947"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FF0000"/>
                  </a:solidFill>
                  <a:effectLst/>
                  <a:uLnTx/>
                  <a:uFillTx/>
                  <a:latin typeface="+mn-lt"/>
                  <a:ea typeface="宋体" panose="02010600030101010101" pitchFamily="2" charset="-122"/>
                  <a:cs typeface="+mn-lt"/>
                </a:rPr>
                <a:t>op</a:t>
              </a:r>
              <a:r>
                <a:rPr kumimoji="0" lang="en-US" altLang="zh-CN"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rPr>
                <a:t>2,1</a:t>
              </a:r>
              <a:r>
                <a:rPr kumimoji="0" lang="en-US" altLang="zh-CN" sz="2400" b="0" i="0" u="none" strike="noStrike" kern="1200" cap="none" spc="0" normalizeH="0" baseline="0" noProof="0" dirty="0" smtClean="0">
                  <a:ln>
                    <a:noFill/>
                  </a:ln>
                  <a:solidFill>
                    <a:srgbClr val="FF0000"/>
                  </a:solidFill>
                  <a:effectLst/>
                  <a:uLnTx/>
                  <a:uFillTx/>
                  <a:latin typeface="+mn-lt"/>
                  <a:ea typeface="宋体" panose="02010600030101010101" pitchFamily="2" charset="-122"/>
                  <a:cs typeface="+mn-lt"/>
                </a:rPr>
                <a:t> op</a:t>
              </a:r>
              <a:r>
                <a:rPr kumimoji="0" lang="en-US" altLang="zh-CN"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rPr>
                <a:t>2.2</a:t>
              </a:r>
              <a:r>
                <a:rPr kumimoji="0" lang="zh-CN" altLang="en-US"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rPr>
                <a:t>  </a:t>
              </a:r>
              <a:r>
                <a:rPr kumimoji="0" lang="zh-CN" altLang="en-US" sz="2400" b="0" i="0" u="none" strike="noStrike" kern="1200" cap="none" spc="0" normalizeH="0" baseline="0" noProof="0" dirty="0" smtClean="0">
                  <a:ln>
                    <a:noFill/>
                  </a:ln>
                  <a:solidFill>
                    <a:srgbClr val="FF0000"/>
                  </a:solidFill>
                  <a:effectLst/>
                  <a:uLnTx/>
                  <a:uFillTx/>
                  <a:latin typeface="+mn-lt"/>
                  <a:ea typeface="宋体" panose="02010600030101010101" pitchFamily="2" charset="-122"/>
                  <a:cs typeface="+mn-lt"/>
                </a:rPr>
                <a:t>c</a:t>
              </a:r>
              <a:r>
                <a:rPr kumimoji="0" lang="zh-CN" altLang="en-US"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rPr>
                <a:t>2</a:t>
              </a:r>
              <a:endParaRPr kumimoji="0" lang="zh-CN" altLang="en-US"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endParaRPr>
            </a:p>
          </p:txBody>
        </p:sp>
        <p:sp>
          <p:nvSpPr>
            <p:cNvPr id="4121" name="Line 1049"/>
            <p:cNvSpPr/>
            <p:nvPr/>
          </p:nvSpPr>
          <p:spPr>
            <a:xfrm flipV="1">
              <a:off x="0" y="2"/>
              <a:ext cx="2280" cy="42"/>
            </a:xfrm>
            <a:prstGeom prst="line">
              <a:avLst/>
            </a:prstGeom>
            <a:ln w="9525" cap="flat" cmpd="sng">
              <a:solidFill>
                <a:schemeClr val="tx1"/>
              </a:solidFill>
              <a:prstDash val="solid"/>
              <a:bevel/>
              <a:headEnd type="none" w="med" len="med"/>
              <a:tailEnd type="triangle" w="med" len="med"/>
            </a:ln>
          </p:spPr>
        </p:sp>
      </p:grpSp>
      <p:grpSp>
        <p:nvGrpSpPr>
          <p:cNvPr id="2" name="组合 1"/>
          <p:cNvGrpSpPr/>
          <p:nvPr/>
        </p:nvGrpSpPr>
        <p:grpSpPr>
          <a:xfrm>
            <a:off x="4572635" y="3870325"/>
            <a:ext cx="4199065" cy="829945"/>
            <a:chOff x="4648198" y="3869593"/>
            <a:chExt cx="4199505" cy="831646"/>
          </a:xfrm>
        </p:grpSpPr>
        <p:sp>
          <p:nvSpPr>
            <p:cNvPr id="27" name="Text Box 1042"/>
            <p:cNvSpPr txBox="1">
              <a:spLocks noChangeArrowheads="1"/>
            </p:cNvSpPr>
            <p:nvPr/>
          </p:nvSpPr>
          <p:spPr bwMode="auto">
            <a:xfrm>
              <a:off x="5443111" y="3869593"/>
              <a:ext cx="3404592" cy="83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0000CC"/>
                  </a:solidFill>
                  <a:effectLst/>
                  <a:uLnTx/>
                  <a:uFillTx/>
                  <a:latin typeface="+mn-lt"/>
                  <a:ea typeface="宋体" panose="02010600030101010101" pitchFamily="2" charset="-122"/>
                  <a:cs typeface="+mn-lt"/>
                </a:rPr>
                <a:t>sequence of </a:t>
              </a:r>
              <a:r>
                <a:rPr kumimoji="0" lang="en-US" altLang="zh-CN" sz="2400" b="0" i="0" u="none" strike="noStrike" kern="1200" cap="none" spc="0" normalizeH="0" baseline="0" noProof="0" dirty="0" err="1" smtClean="0">
                  <a:ln>
                    <a:noFill/>
                  </a:ln>
                  <a:solidFill>
                    <a:srgbClr val="0000CC"/>
                  </a:solidFill>
                  <a:effectLst/>
                  <a:uLnTx/>
                  <a:uFillTx/>
                  <a:latin typeface="+mn-lt"/>
                  <a:ea typeface="宋体" panose="02010600030101010101" pitchFamily="2" charset="-122"/>
                  <a:cs typeface="+mn-lt"/>
                </a:rPr>
                <a:t>db</a:t>
              </a:r>
              <a:r>
                <a:rPr kumimoji="0" lang="en-US" altLang="zh-CN" sz="2400" b="0" i="0" u="none" strike="noStrike" kern="1200" cap="none" spc="0" normalizeH="0" baseline="0" noProof="0" dirty="0" smtClean="0">
                  <a:ln>
                    <a:noFill/>
                  </a:ln>
                  <a:solidFill>
                    <a:srgbClr val="0000CC"/>
                  </a:solidFill>
                  <a:effectLst/>
                  <a:uLnTx/>
                  <a:uFillTx/>
                  <a:latin typeface="+mn-lt"/>
                  <a:ea typeface="宋体" panose="02010600030101010101" pitchFamily="2" charset="-122"/>
                  <a:cs typeface="+mn-lt"/>
                </a:rPr>
                <a:t> </a:t>
              </a:r>
              <a:endParaRPr kumimoji="0" lang="en-US" altLang="zh-CN" sz="2400" b="0" i="0" u="none" strike="noStrike" kern="1200" cap="none" spc="0" normalizeH="0" baseline="0" noProof="0" dirty="0" smtClean="0">
                <a:ln>
                  <a:noFill/>
                </a:ln>
                <a:solidFill>
                  <a:srgbClr val="0000CC"/>
                </a:solidFill>
                <a:effectLst/>
                <a:uLnTx/>
                <a:uFillTx/>
                <a:latin typeface="+mn-lt"/>
                <a:ea typeface="宋体" panose="02010600030101010101" pitchFamily="2" charset="-122"/>
                <a:cs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0000CC"/>
                  </a:solidFill>
                  <a:effectLst/>
                  <a:uLnTx/>
                  <a:uFillTx/>
                  <a:latin typeface="+mn-lt"/>
                  <a:ea typeface="宋体" panose="02010600030101010101" pitchFamily="2" charset="-122"/>
                  <a:cs typeface="+mn-lt"/>
                </a:rPr>
                <a:t>operations output by  T</a:t>
              </a:r>
              <a:r>
                <a:rPr kumimoji="0" lang="en-US" altLang="zh-CN" sz="2400" b="0" i="0" u="none" strike="noStrike" kern="1200" cap="none" spc="0" normalizeH="0" baseline="-25000" noProof="0" dirty="0" smtClean="0">
                  <a:ln>
                    <a:noFill/>
                  </a:ln>
                  <a:solidFill>
                    <a:srgbClr val="0000CC"/>
                  </a:solidFill>
                  <a:effectLst/>
                  <a:uLnTx/>
                  <a:uFillTx/>
                  <a:latin typeface="+mn-lt"/>
                  <a:ea typeface="宋体" panose="02010600030101010101" pitchFamily="2" charset="-122"/>
                  <a:cs typeface="+mn-lt"/>
                </a:rPr>
                <a:t>2</a:t>
              </a:r>
              <a:endParaRPr kumimoji="0" lang="en-US" altLang="zh-CN" sz="2400" b="0" i="0" u="none" strike="noStrike" kern="1200" cap="none" spc="0" normalizeH="0" baseline="-25000" noProof="0" dirty="0" smtClean="0">
                <a:ln>
                  <a:noFill/>
                </a:ln>
                <a:solidFill>
                  <a:srgbClr val="0000CC"/>
                </a:solidFill>
                <a:effectLst/>
                <a:uLnTx/>
                <a:uFillTx/>
                <a:latin typeface="+mn-lt"/>
                <a:ea typeface="宋体" panose="02010600030101010101" pitchFamily="2" charset="-122"/>
                <a:cs typeface="+mn-lt"/>
              </a:endParaRPr>
            </a:p>
          </p:txBody>
        </p:sp>
        <p:sp>
          <p:nvSpPr>
            <p:cNvPr id="4119" name="Line 1054"/>
            <p:cNvSpPr/>
            <p:nvPr/>
          </p:nvSpPr>
          <p:spPr>
            <a:xfrm flipH="1">
              <a:off x="4648198" y="4190824"/>
              <a:ext cx="761948" cy="152552"/>
            </a:xfrm>
            <a:prstGeom prst="line">
              <a:avLst/>
            </a:prstGeom>
            <a:ln w="9525" cap="flat" cmpd="sng">
              <a:solidFill>
                <a:schemeClr val="tx1"/>
              </a:solidFill>
              <a:prstDash val="dash"/>
              <a:bevel/>
              <a:headEnd type="none" w="med" len="med"/>
              <a:tailEnd type="triangle" w="med" len="med"/>
            </a:ln>
          </p:spPr>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8" name="Text Box 1061"/>
          <p:cNvSpPr txBox="1"/>
          <p:nvPr/>
        </p:nvSpPr>
        <p:spPr>
          <a:xfrm>
            <a:off x="229870" y="3937000"/>
            <a:ext cx="1435735" cy="1840230"/>
          </a:xfrm>
          <a:prstGeom prst="rect">
            <a:avLst/>
          </a:prstGeom>
          <a:solidFill>
            <a:schemeClr val="bg1"/>
          </a:solidFill>
          <a:ln w="9525" cap="flat" cmpd="sng">
            <a:solidFill>
              <a:schemeClr val="tx1"/>
            </a:solidFill>
            <a:prstDash val="solid"/>
            <a:bevel/>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3086" name="Text Box 1061"/>
          <p:cNvSpPr txBox="1"/>
          <p:nvPr/>
        </p:nvSpPr>
        <p:spPr>
          <a:xfrm>
            <a:off x="230505" y="685800"/>
            <a:ext cx="1460500" cy="1840230"/>
          </a:xfrm>
          <a:prstGeom prst="rect">
            <a:avLst/>
          </a:prstGeom>
          <a:solidFill>
            <a:schemeClr val="bg1"/>
          </a:solidFill>
          <a:ln w="9525" cap="flat" cmpd="sng">
            <a:solidFill>
              <a:schemeClr val="tx1"/>
            </a:solidFill>
            <a:prstDash val="solid"/>
            <a:miter/>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5122" name="灯片编号占位符 4"/>
          <p:cNvSpPr txBox="1">
            <a:spLocks noGrp="1"/>
          </p:cNvSpPr>
          <p:nvPr/>
        </p:nvSpPr>
        <p:spPr>
          <a:xfrm>
            <a:off x="7122160" y="6456680"/>
            <a:ext cx="1905000" cy="26289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123" name="Rectangle 1026"/>
          <p:cNvSpPr>
            <a:spLocks noGrp="1"/>
          </p:cNvSpPr>
          <p:nvPr>
            <p:ph type="title"/>
          </p:nvPr>
        </p:nvSpPr>
        <p:spPr>
          <a:xfrm>
            <a:off x="680720" y="89535"/>
            <a:ext cx="6934200" cy="609600"/>
          </a:xfrm>
        </p:spPr>
        <p:txBody>
          <a:bodyPr vert="horz" wrap="square" lIns="91440" tIns="45720" rIns="91440" bIns="45720" anchor="ctr"/>
          <a:p>
            <a:pPr lvl="0"/>
            <a:r>
              <a:rPr lang="zh-CN" altLang="en-US" sz="3200" b="1" dirty="0">
                <a:solidFill>
                  <a:srgbClr val="CC0000"/>
                </a:solidFill>
                <a:latin typeface="Arial" panose="020B0604020202020204" pitchFamily="34" charset="0"/>
                <a:ea typeface="宋体" panose="02010600030101010101" pitchFamily="2" charset="-122"/>
              </a:rPr>
              <a:t>Sequence of DB op. input to DBMS</a:t>
            </a:r>
            <a:endParaRPr lang="zh-CN" altLang="en-US" sz="32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5124" name="Oval 1031"/>
          <p:cNvSpPr/>
          <p:nvPr/>
        </p:nvSpPr>
        <p:spPr>
          <a:xfrm>
            <a:off x="1795463" y="1778000"/>
            <a:ext cx="1393825" cy="8620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5125" name="Oval 1035"/>
          <p:cNvSpPr/>
          <p:nvPr/>
        </p:nvSpPr>
        <p:spPr>
          <a:xfrm>
            <a:off x="1789113" y="4114800"/>
            <a:ext cx="1411287" cy="8747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5127" name="Line 1062"/>
          <p:cNvSpPr/>
          <p:nvPr/>
        </p:nvSpPr>
        <p:spPr>
          <a:xfrm>
            <a:off x="1295400" y="1524000"/>
            <a:ext cx="838200" cy="457200"/>
          </a:xfrm>
          <a:prstGeom prst="line">
            <a:avLst/>
          </a:prstGeom>
          <a:ln w="9525" cap="flat" cmpd="sng">
            <a:solidFill>
              <a:schemeClr val="tx1"/>
            </a:solidFill>
            <a:prstDash val="dash"/>
            <a:headEnd type="none" w="med" len="med"/>
            <a:tailEnd type="triangle" w="med" len="med"/>
          </a:ln>
        </p:spPr>
      </p:sp>
      <p:sp>
        <p:nvSpPr>
          <p:cNvPr id="5129" name="Line 1062"/>
          <p:cNvSpPr/>
          <p:nvPr/>
        </p:nvSpPr>
        <p:spPr>
          <a:xfrm flipV="1">
            <a:off x="1306513" y="4573588"/>
            <a:ext cx="863600" cy="201612"/>
          </a:xfrm>
          <a:prstGeom prst="line">
            <a:avLst/>
          </a:prstGeom>
          <a:ln w="9525" cap="flat" cmpd="sng">
            <a:solidFill>
              <a:schemeClr val="tx1"/>
            </a:solidFill>
            <a:prstDash val="dash"/>
            <a:headEnd type="none" w="med" len="med"/>
            <a:tailEnd type="triangle" w="med" len="med"/>
          </a:ln>
        </p:spPr>
      </p:sp>
      <p:sp>
        <p:nvSpPr>
          <p:cNvPr id="5130" name="Text Box 1044"/>
          <p:cNvSpPr txBox="1"/>
          <p:nvPr/>
        </p:nvSpPr>
        <p:spPr>
          <a:xfrm>
            <a:off x="3201670" y="1801813"/>
            <a:ext cx="1444625" cy="447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rgbClr val="0000CC"/>
                </a:solidFill>
                <a:ea typeface="宋体" panose="02010600030101010101" pitchFamily="2" charset="-122"/>
              </a:rPr>
              <a:t>op</a:t>
            </a:r>
            <a:r>
              <a:rPr lang="en-US" altLang="zh-CN" sz="2000" baseline="-25000" dirty="0">
                <a:solidFill>
                  <a:srgbClr val="0000CC"/>
                </a:solidFill>
                <a:ea typeface="宋体" panose="02010600030101010101" pitchFamily="2" charset="-122"/>
              </a:rPr>
              <a:t>1,1</a:t>
            </a:r>
            <a:r>
              <a:rPr lang="en-US" altLang="zh-CN" sz="2000" dirty="0">
                <a:solidFill>
                  <a:srgbClr val="0000CC"/>
                </a:solidFill>
                <a:ea typeface="宋体" panose="02010600030101010101" pitchFamily="2" charset="-122"/>
              </a:rPr>
              <a:t> op</a:t>
            </a:r>
            <a:r>
              <a:rPr lang="en-US" altLang="zh-CN" sz="2000" baseline="-25000" dirty="0">
                <a:solidFill>
                  <a:srgbClr val="0000CC"/>
                </a:solidFill>
                <a:ea typeface="宋体" panose="02010600030101010101" pitchFamily="2" charset="-122"/>
              </a:rPr>
              <a:t>1.2</a:t>
            </a:r>
            <a:r>
              <a:rPr lang="zh-CN" altLang="en-US" sz="2000" baseline="-25000" dirty="0">
                <a:solidFill>
                  <a:srgbClr val="0000CC"/>
                </a:solidFill>
                <a:ea typeface="宋体" panose="02010600030101010101" pitchFamily="2" charset="-122"/>
              </a:rPr>
              <a:t>  </a:t>
            </a:r>
            <a:r>
              <a:rPr lang="zh-CN" altLang="en-US" sz="2000" dirty="0">
                <a:solidFill>
                  <a:srgbClr val="0000CC"/>
                </a:solidFill>
                <a:ea typeface="宋体" panose="02010600030101010101" pitchFamily="2" charset="-122"/>
              </a:rPr>
              <a:t>c</a:t>
            </a:r>
            <a:r>
              <a:rPr lang="zh-CN" altLang="en-US" sz="2000" baseline="-25000" dirty="0">
                <a:solidFill>
                  <a:srgbClr val="0000CC"/>
                </a:solidFill>
                <a:ea typeface="宋体" panose="02010600030101010101" pitchFamily="2" charset="-122"/>
              </a:rPr>
              <a:t>1</a:t>
            </a:r>
            <a:endParaRPr lang="zh-CN" altLang="en-US" sz="2000" baseline="-25000" dirty="0">
              <a:solidFill>
                <a:srgbClr val="0000CC"/>
              </a:solidFill>
              <a:ea typeface="宋体" panose="02010600030101010101" pitchFamily="2" charset="-122"/>
            </a:endParaRPr>
          </a:p>
        </p:txBody>
      </p:sp>
      <p:sp>
        <p:nvSpPr>
          <p:cNvPr id="5131" name="Line 1048"/>
          <p:cNvSpPr/>
          <p:nvPr/>
        </p:nvSpPr>
        <p:spPr>
          <a:xfrm>
            <a:off x="3201670" y="2211388"/>
            <a:ext cx="1447800" cy="0"/>
          </a:xfrm>
          <a:prstGeom prst="line">
            <a:avLst/>
          </a:prstGeom>
          <a:ln w="9525" cap="flat" cmpd="sng">
            <a:solidFill>
              <a:schemeClr val="tx1"/>
            </a:solidFill>
            <a:prstDash val="solid"/>
            <a:miter/>
            <a:headEnd type="none" w="med" len="med"/>
            <a:tailEnd type="triangle" w="med" len="med"/>
          </a:ln>
        </p:spPr>
      </p:sp>
      <p:grpSp>
        <p:nvGrpSpPr>
          <p:cNvPr id="5132" name="Group 15"/>
          <p:cNvGrpSpPr/>
          <p:nvPr/>
        </p:nvGrpSpPr>
        <p:grpSpPr>
          <a:xfrm>
            <a:off x="3201670" y="4572000"/>
            <a:ext cx="1447800" cy="447675"/>
            <a:chOff x="0" y="0"/>
            <a:chExt cx="2280" cy="704"/>
          </a:xfrm>
        </p:grpSpPr>
        <p:sp>
          <p:nvSpPr>
            <p:cNvPr id="5140" name="Text Box 1045"/>
            <p:cNvSpPr txBox="1"/>
            <p:nvPr/>
          </p:nvSpPr>
          <p:spPr>
            <a:xfrm>
              <a:off x="0" y="0"/>
              <a:ext cx="2275" cy="7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rgbClr val="FF0000"/>
                  </a:solidFill>
                  <a:ea typeface="宋体" panose="02010600030101010101" pitchFamily="2" charset="-122"/>
                </a:rPr>
                <a:t>op</a:t>
              </a:r>
              <a:r>
                <a:rPr lang="en-US" altLang="zh-CN" sz="2000" baseline="-25000" dirty="0">
                  <a:solidFill>
                    <a:srgbClr val="FF0000"/>
                  </a:solidFill>
                  <a:ea typeface="宋体" panose="02010600030101010101" pitchFamily="2" charset="-122"/>
                </a:rPr>
                <a:t>2,1</a:t>
              </a:r>
              <a:r>
                <a:rPr lang="en-US" altLang="zh-CN" sz="2000" dirty="0">
                  <a:solidFill>
                    <a:srgbClr val="FF0000"/>
                  </a:solidFill>
                  <a:ea typeface="宋体" panose="02010600030101010101" pitchFamily="2" charset="-122"/>
                </a:rPr>
                <a:t> op</a:t>
              </a:r>
              <a:r>
                <a:rPr lang="en-US" altLang="zh-CN" sz="2000" baseline="-25000" dirty="0">
                  <a:solidFill>
                    <a:srgbClr val="FF0000"/>
                  </a:solidFill>
                  <a:ea typeface="宋体" panose="02010600030101010101" pitchFamily="2" charset="-122"/>
                </a:rPr>
                <a:t>2.2</a:t>
              </a:r>
              <a:r>
                <a:rPr lang="zh-CN" altLang="en-US" sz="2000" baseline="-25000" dirty="0">
                  <a:solidFill>
                    <a:srgbClr val="FF0000"/>
                  </a:solidFill>
                  <a:ea typeface="宋体" panose="02010600030101010101" pitchFamily="2" charset="-122"/>
                </a:rPr>
                <a:t>  </a:t>
              </a:r>
              <a:r>
                <a:rPr lang="zh-CN" altLang="en-US" sz="2000" dirty="0">
                  <a:solidFill>
                    <a:srgbClr val="FF0000"/>
                  </a:solidFill>
                  <a:ea typeface="宋体" panose="02010600030101010101" pitchFamily="2" charset="-122"/>
                </a:rPr>
                <a:t>c</a:t>
              </a:r>
              <a:r>
                <a:rPr lang="zh-CN" altLang="en-US" sz="2000" baseline="-25000" dirty="0">
                  <a:solidFill>
                    <a:srgbClr val="FF0000"/>
                  </a:solidFill>
                  <a:ea typeface="宋体" panose="02010600030101010101" pitchFamily="2" charset="-122"/>
                </a:rPr>
                <a:t>2</a:t>
              </a:r>
              <a:endParaRPr lang="zh-CN" altLang="en-US" sz="2000" baseline="-25000" dirty="0">
                <a:solidFill>
                  <a:srgbClr val="FF0000"/>
                </a:solidFill>
                <a:ea typeface="宋体" panose="02010600030101010101" pitchFamily="2" charset="-122"/>
              </a:endParaRPr>
            </a:p>
          </p:txBody>
        </p:sp>
        <p:sp>
          <p:nvSpPr>
            <p:cNvPr id="5141" name="Line 1049"/>
            <p:cNvSpPr/>
            <p:nvPr/>
          </p:nvSpPr>
          <p:spPr>
            <a:xfrm flipV="1">
              <a:off x="0" y="2"/>
              <a:ext cx="2280" cy="42"/>
            </a:xfrm>
            <a:prstGeom prst="line">
              <a:avLst/>
            </a:prstGeom>
            <a:ln w="9525" cap="flat" cmpd="sng">
              <a:solidFill>
                <a:schemeClr val="tx1"/>
              </a:solidFill>
              <a:prstDash val="solid"/>
              <a:miter/>
              <a:headEnd type="none" w="med" len="med"/>
              <a:tailEnd type="triangle" w="med" len="med"/>
            </a:ln>
          </p:spPr>
        </p:sp>
      </p:grpSp>
      <p:sp>
        <p:nvSpPr>
          <p:cNvPr id="5133" name="Line 1050"/>
          <p:cNvSpPr/>
          <p:nvPr/>
        </p:nvSpPr>
        <p:spPr>
          <a:xfrm>
            <a:off x="4646295" y="2209800"/>
            <a:ext cx="0" cy="2362200"/>
          </a:xfrm>
          <a:prstGeom prst="line">
            <a:avLst/>
          </a:prstGeom>
          <a:ln w="9525" cap="flat" cmpd="sng">
            <a:solidFill>
              <a:schemeClr val="tx1"/>
            </a:solidFill>
            <a:prstDash val="solid"/>
            <a:bevel/>
            <a:headEnd type="none" w="med" len="med"/>
            <a:tailEnd type="none" w="med" len="med"/>
          </a:ln>
        </p:spPr>
      </p:sp>
      <p:grpSp>
        <p:nvGrpSpPr>
          <p:cNvPr id="16403" name="Group 19"/>
          <p:cNvGrpSpPr/>
          <p:nvPr/>
        </p:nvGrpSpPr>
        <p:grpSpPr>
          <a:xfrm>
            <a:off x="4646974" y="2438400"/>
            <a:ext cx="4169383" cy="2878138"/>
            <a:chOff x="476" y="0"/>
            <a:chExt cx="6565" cy="4533"/>
          </a:xfrm>
        </p:grpSpPr>
        <p:sp>
          <p:nvSpPr>
            <p:cNvPr id="5135" name="Rectangle 1038"/>
            <p:cNvSpPr/>
            <p:nvPr/>
          </p:nvSpPr>
          <p:spPr>
            <a:xfrm>
              <a:off x="6085" y="0"/>
              <a:ext cx="956" cy="2880"/>
            </a:xfrm>
            <a:prstGeom prst="rect">
              <a:avLst/>
            </a:prstGeom>
            <a:solidFill>
              <a:schemeClr val="bg1"/>
            </a:solidFill>
            <a:ln w="9525" cap="flat" cmpd="sng">
              <a:solidFill>
                <a:schemeClr val="tx1"/>
              </a:solidFill>
              <a:prstDash val="solid"/>
              <a:bevel/>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DBMS</a:t>
              </a:r>
              <a:endParaRPr lang="en-US" altLang="zh-CN" sz="2800" dirty="0">
                <a:ea typeface="宋体" panose="02010600030101010101" pitchFamily="2" charset="-122"/>
              </a:endParaRPr>
            </a:p>
          </p:txBody>
        </p:sp>
        <p:sp>
          <p:nvSpPr>
            <p:cNvPr id="5136" name="Line 1051"/>
            <p:cNvSpPr/>
            <p:nvPr/>
          </p:nvSpPr>
          <p:spPr>
            <a:xfrm flipV="1">
              <a:off x="476" y="1442"/>
              <a:ext cx="5555" cy="1"/>
            </a:xfrm>
            <a:prstGeom prst="line">
              <a:avLst/>
            </a:prstGeom>
            <a:ln w="9525" cap="flat" cmpd="sng">
              <a:solidFill>
                <a:schemeClr val="tx1"/>
              </a:solidFill>
              <a:prstDash val="solid"/>
              <a:bevel/>
              <a:headEnd type="none" w="med" len="med"/>
              <a:tailEnd type="triangle" w="med" len="med"/>
            </a:ln>
          </p:spPr>
        </p:sp>
        <p:sp>
          <p:nvSpPr>
            <p:cNvPr id="5137" name="Text Box 1052"/>
            <p:cNvSpPr txBox="1"/>
            <p:nvPr/>
          </p:nvSpPr>
          <p:spPr>
            <a:xfrm>
              <a:off x="902" y="3237"/>
              <a:ext cx="6075" cy="129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dirty="0">
                  <a:solidFill>
                    <a:srgbClr val="0000CC"/>
                  </a:solidFill>
                  <a:ea typeface="宋体" panose="02010600030101010101" pitchFamily="2" charset="-122"/>
                </a:rPr>
                <a:t>interleaved sequence of db</a:t>
              </a:r>
              <a:endParaRPr lang="en-US" altLang="zh-CN" sz="2400" dirty="0">
                <a:solidFill>
                  <a:srgbClr val="0000CC"/>
                </a:solidFill>
                <a:ea typeface="宋体" panose="02010600030101010101" pitchFamily="2" charset="-122"/>
              </a:endParaRPr>
            </a:p>
            <a:p>
              <a:pPr marL="0" lvl="0" indent="0">
                <a:spcBef>
                  <a:spcPct val="0"/>
                </a:spcBef>
                <a:buNone/>
              </a:pPr>
              <a:r>
                <a:rPr lang="en-US" altLang="zh-CN" sz="2400" dirty="0">
                  <a:solidFill>
                    <a:srgbClr val="0000CC"/>
                  </a:solidFill>
                  <a:ea typeface="宋体" panose="02010600030101010101" pitchFamily="2" charset="-122"/>
                </a:rPr>
                <a:t>operations input to DBMS</a:t>
              </a:r>
              <a:endParaRPr lang="en-US" altLang="zh-CN" sz="2400" dirty="0">
                <a:solidFill>
                  <a:srgbClr val="0000CC"/>
                </a:solidFill>
                <a:ea typeface="宋体" panose="02010600030101010101" pitchFamily="2" charset="-122"/>
              </a:endParaRPr>
            </a:p>
          </p:txBody>
        </p:sp>
        <p:sp>
          <p:nvSpPr>
            <p:cNvPr id="5138" name="Line 1060"/>
            <p:cNvSpPr/>
            <p:nvPr/>
          </p:nvSpPr>
          <p:spPr>
            <a:xfrm flipH="1" flipV="1">
              <a:off x="2759" y="2400"/>
              <a:ext cx="360" cy="960"/>
            </a:xfrm>
            <a:prstGeom prst="line">
              <a:avLst/>
            </a:prstGeom>
            <a:ln w="9525" cap="flat" cmpd="sng">
              <a:solidFill>
                <a:schemeClr val="tx1"/>
              </a:solidFill>
              <a:prstDash val="dash"/>
              <a:bevel/>
              <a:headEnd type="none" w="med" len="med"/>
              <a:tailEnd type="triangle" w="med" len="med"/>
            </a:ln>
          </p:spPr>
        </p:sp>
        <p:sp>
          <p:nvSpPr>
            <p:cNvPr id="5139" name="Text Box 1047"/>
            <p:cNvSpPr txBox="1"/>
            <p:nvPr/>
          </p:nvSpPr>
          <p:spPr>
            <a:xfrm>
              <a:off x="595" y="1558"/>
              <a:ext cx="5322" cy="681"/>
            </a:xfrm>
            <a:prstGeom prst="rect">
              <a:avLst/>
            </a:prstGeom>
            <a:noFill/>
            <a:ln w="9525">
              <a:noFill/>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endParaRPr lang="en-US" altLang="zh-CN" sz="2200" baseline="-25000" dirty="0">
                <a:solidFill>
                  <a:srgbClr val="0000CC"/>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7330" y="5407660"/>
            <a:ext cx="8784000" cy="1260475"/>
          </a:xfrm>
          <a:prstGeom prst="rect">
            <a:avLst/>
          </a:prstGeom>
          <a:noFill/>
        </p:spPr>
        <p:txBody>
          <a:bodyPr wrap="square" rtlCol="0">
            <a:spAutoFit/>
          </a:bodyPr>
          <a:p>
            <a:pPr marL="342900" indent="-342900">
              <a:lnSpc>
                <a:spcPct val="100000"/>
              </a:lnSpc>
              <a:spcBef>
                <a:spcPts val="0"/>
              </a:spcBef>
              <a:spcAft>
                <a:spcPts val="1200"/>
              </a:spcAft>
              <a:buFont typeface="Arial" panose="020B0604020202020204" pitchFamily="34" charset="0"/>
              <a:buChar char="•"/>
            </a:pPr>
            <a:r>
              <a:rPr lang="zh-CN" altLang="zh-CN" sz="2200" b="1" u="sng">
                <a:solidFill>
                  <a:srgbClr val="0000CC"/>
                </a:solidFill>
              </a:rPr>
              <a:t>受</a:t>
            </a:r>
            <a:r>
              <a:rPr lang="zh-CN" altLang="en-US" sz="2200" b="1" u="sng">
                <a:solidFill>
                  <a:srgbClr val="0000CC"/>
                </a:solidFill>
              </a:rPr>
              <a:t>并发控制的影响，来自</a:t>
            </a:r>
            <a:r>
              <a:rPr lang="zh-CN" altLang="en-US" sz="2200" b="1" u="sng">
                <a:solidFill>
                  <a:srgbClr val="0000CC"/>
                </a:solidFill>
              </a:rPr>
              <a:t>不同事务的数据库访问请求</a:t>
            </a:r>
            <a:r>
              <a:rPr lang="zh-CN" altLang="en-US" sz="2200" b="1" u="sng">
                <a:solidFill>
                  <a:srgbClr val="0000CC"/>
                </a:solidFill>
                <a:sym typeface="+mn-ea"/>
              </a:rPr>
              <a:t>在</a:t>
            </a:r>
            <a:r>
              <a:rPr lang="en-US" altLang="zh-CN" sz="2200" b="1" u="sng">
                <a:solidFill>
                  <a:srgbClr val="0000CC"/>
                </a:solidFill>
                <a:sym typeface="+mn-ea"/>
              </a:rPr>
              <a:t>DBMS</a:t>
            </a:r>
            <a:r>
              <a:rPr lang="zh-CN" altLang="en-US" sz="2200" b="1" u="sng">
                <a:solidFill>
                  <a:srgbClr val="0000CC"/>
                </a:solidFill>
                <a:sym typeface="+mn-ea"/>
              </a:rPr>
              <a:t>内部的执行顺序</a:t>
            </a:r>
            <a:r>
              <a:rPr lang="zh-CN" altLang="en-US" sz="2200" b="1" u="sng">
                <a:solidFill>
                  <a:srgbClr val="0000CC"/>
                </a:solidFill>
              </a:rPr>
              <a:t>，与它们</a:t>
            </a:r>
            <a:r>
              <a:rPr lang="zh-CN" altLang="en-US" sz="2200" b="1" u="sng">
                <a:solidFill>
                  <a:srgbClr val="0000CC"/>
                </a:solidFill>
                <a:sym typeface="+mn-ea"/>
              </a:rPr>
              <a:t>到达</a:t>
            </a:r>
            <a:r>
              <a:rPr lang="en-US" altLang="zh-CN" sz="2200" b="1" u="sng">
                <a:solidFill>
                  <a:srgbClr val="0000CC"/>
                </a:solidFill>
                <a:sym typeface="+mn-ea"/>
              </a:rPr>
              <a:t>DBMS</a:t>
            </a:r>
            <a:r>
              <a:rPr lang="zh-CN" altLang="en-US" sz="2200" b="1" u="sng">
                <a:solidFill>
                  <a:srgbClr val="0000CC"/>
                </a:solidFill>
                <a:sym typeface="+mn-ea"/>
              </a:rPr>
              <a:t>的顺序</a:t>
            </a:r>
            <a:r>
              <a:rPr lang="zh-CN" altLang="en-US" sz="2200" b="1" u="sng">
                <a:solidFill>
                  <a:srgbClr val="0000CC"/>
                </a:solidFill>
              </a:rPr>
              <a:t>不完全一样！</a:t>
            </a:r>
            <a:endParaRPr lang="zh-CN" altLang="en-US" sz="2200" b="1" u="sng">
              <a:solidFill>
                <a:srgbClr val="0000CC"/>
              </a:solidFill>
            </a:endParaRPr>
          </a:p>
          <a:p>
            <a:pPr marL="342900" indent="-342900">
              <a:lnSpc>
                <a:spcPct val="100000"/>
              </a:lnSpc>
              <a:spcBef>
                <a:spcPts val="0"/>
              </a:spcBef>
              <a:spcAft>
                <a:spcPts val="1200"/>
              </a:spcAft>
              <a:buFont typeface="Arial" panose="020B0604020202020204" pitchFamily="34" charset="0"/>
              <a:buChar char="•"/>
            </a:pPr>
            <a:r>
              <a:rPr lang="zh-CN" altLang="en-US" sz="2200" b="1" u="sng">
                <a:solidFill>
                  <a:srgbClr val="0000CC"/>
                </a:solidFill>
              </a:rPr>
              <a:t>但就单个事务而言，其操作的执行顺序是不变的！</a:t>
            </a:r>
            <a:endParaRPr lang="zh-CN" altLang="en-US" sz="2200" b="1" u="sng">
              <a:solidFill>
                <a:srgbClr val="0000CC"/>
              </a:solidFill>
            </a:endParaRPr>
          </a:p>
        </p:txBody>
      </p:sp>
      <p:sp>
        <p:nvSpPr>
          <p:cNvPr id="6146" name="灯片编号占位符 4"/>
          <p:cNvSpPr txBox="1">
            <a:spLocks noGrp="1"/>
          </p:cNvSpPr>
          <p:nvPr/>
        </p:nvSpPr>
        <p:spPr>
          <a:xfrm>
            <a:off x="7106285" y="6470650"/>
            <a:ext cx="1905000" cy="24892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6147" name="Rectangle 1026"/>
          <p:cNvSpPr>
            <a:spLocks noGrp="1"/>
          </p:cNvSpPr>
          <p:nvPr>
            <p:ph type="title"/>
          </p:nvPr>
        </p:nvSpPr>
        <p:spPr>
          <a:xfrm>
            <a:off x="752475" y="161290"/>
            <a:ext cx="6934200" cy="609600"/>
          </a:xfrm>
        </p:spPr>
        <p:txBody>
          <a:bodyPr vert="horz" wrap="square" lIns="91440" tIns="45720" rIns="91440" bIns="45720" anchor="ctr"/>
          <a:p>
            <a:pPr lvl="0"/>
            <a:r>
              <a:rPr lang="en-US" altLang="zh-CN" sz="2800" b="1" dirty="0">
                <a:solidFill>
                  <a:srgbClr val="CC0000"/>
                </a:solidFill>
                <a:latin typeface="Arial" panose="020B0604020202020204" pitchFamily="34" charset="0"/>
                <a:ea typeface="宋体" panose="02010600030101010101" pitchFamily="2" charset="-122"/>
              </a:rPr>
              <a:t>Execution s</a:t>
            </a:r>
            <a:r>
              <a:rPr lang="zh-CN" altLang="en-US" sz="2800" b="1" dirty="0">
                <a:solidFill>
                  <a:srgbClr val="CC0000"/>
                </a:solidFill>
                <a:latin typeface="Arial" panose="020B0604020202020204" pitchFamily="34" charset="0"/>
                <a:ea typeface="宋体" panose="02010600030101010101" pitchFamily="2" charset="-122"/>
              </a:rPr>
              <a:t>equence of DB op. </a:t>
            </a:r>
            <a:r>
              <a:rPr lang="en-US" altLang="zh-CN" sz="2800" b="1" dirty="0">
                <a:solidFill>
                  <a:srgbClr val="CC0000"/>
                </a:solidFill>
                <a:latin typeface="Arial" panose="020B0604020202020204" pitchFamily="34" charset="0"/>
                <a:ea typeface="宋体" panose="02010600030101010101" pitchFamily="2" charset="-122"/>
              </a:rPr>
              <a:t>in </a:t>
            </a:r>
            <a:r>
              <a:rPr lang="zh-CN" altLang="en-US" sz="2800" b="1" dirty="0">
                <a:solidFill>
                  <a:srgbClr val="CC0000"/>
                </a:solidFill>
                <a:latin typeface="Arial" panose="020B0604020202020204" pitchFamily="34" charset="0"/>
                <a:ea typeface="宋体" panose="02010600030101010101" pitchFamily="2" charset="-122"/>
              </a:rPr>
              <a:t>DBMS</a:t>
            </a:r>
            <a:endParaRPr lang="zh-CN" altLang="en-US" sz="28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6148" name="Oval 1031"/>
          <p:cNvSpPr/>
          <p:nvPr/>
        </p:nvSpPr>
        <p:spPr>
          <a:xfrm>
            <a:off x="57150" y="1203960"/>
            <a:ext cx="894080" cy="8623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6149" name="Oval 1035"/>
          <p:cNvSpPr/>
          <p:nvPr/>
        </p:nvSpPr>
        <p:spPr>
          <a:xfrm>
            <a:off x="56515" y="3540760"/>
            <a:ext cx="894715" cy="8750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6150" name="Text Box 1044"/>
          <p:cNvSpPr txBox="1"/>
          <p:nvPr/>
        </p:nvSpPr>
        <p:spPr>
          <a:xfrm>
            <a:off x="1040448" y="1227773"/>
            <a:ext cx="1444625" cy="447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1,1</a:t>
            </a:r>
            <a:r>
              <a:rPr lang="en-US" altLang="zh-CN" sz="2000" dirty="0">
                <a:ea typeface="宋体" panose="02010600030101010101" pitchFamily="2" charset="-122"/>
              </a:rPr>
              <a:t> op</a:t>
            </a:r>
            <a:r>
              <a:rPr lang="en-US" altLang="zh-CN" sz="2000" baseline="-25000" dirty="0">
                <a:ea typeface="宋体" panose="02010600030101010101" pitchFamily="2" charset="-122"/>
              </a:rPr>
              <a:t>1.2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1</a:t>
            </a:r>
            <a:endParaRPr lang="en-US" altLang="zh-CN" sz="2000" baseline="-25000" dirty="0">
              <a:ea typeface="宋体" panose="02010600030101010101" pitchFamily="2" charset="-122"/>
            </a:endParaRPr>
          </a:p>
        </p:txBody>
      </p:sp>
      <p:sp>
        <p:nvSpPr>
          <p:cNvPr id="6151" name="Line 1048"/>
          <p:cNvSpPr/>
          <p:nvPr/>
        </p:nvSpPr>
        <p:spPr>
          <a:xfrm>
            <a:off x="1040448" y="1637348"/>
            <a:ext cx="1447800" cy="0"/>
          </a:xfrm>
          <a:prstGeom prst="line">
            <a:avLst/>
          </a:prstGeom>
          <a:ln w="9525" cap="flat" cmpd="sng">
            <a:solidFill>
              <a:schemeClr val="tx1"/>
            </a:solidFill>
            <a:prstDash val="solid"/>
            <a:bevel/>
            <a:headEnd type="none" w="med" len="med"/>
            <a:tailEnd type="triangle" w="med" len="med"/>
          </a:ln>
        </p:spPr>
      </p:sp>
      <p:grpSp>
        <p:nvGrpSpPr>
          <p:cNvPr id="6152" name="Group 11"/>
          <p:cNvGrpSpPr/>
          <p:nvPr/>
        </p:nvGrpSpPr>
        <p:grpSpPr>
          <a:xfrm>
            <a:off x="964248" y="3997960"/>
            <a:ext cx="1519555" cy="447675"/>
            <a:chOff x="0" y="0"/>
            <a:chExt cx="2393" cy="704"/>
          </a:xfrm>
        </p:grpSpPr>
        <p:sp>
          <p:nvSpPr>
            <p:cNvPr id="6166" name="Text Box 1045"/>
            <p:cNvSpPr txBox="1"/>
            <p:nvPr/>
          </p:nvSpPr>
          <p:spPr>
            <a:xfrm>
              <a:off x="0" y="0"/>
              <a:ext cx="2275" cy="7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2,1</a:t>
              </a:r>
              <a:r>
                <a:rPr lang="en-US" altLang="zh-CN" sz="2000" dirty="0">
                  <a:ea typeface="宋体" panose="02010600030101010101" pitchFamily="2" charset="-122"/>
                </a:rPr>
                <a:t> op</a:t>
              </a:r>
              <a:r>
                <a:rPr lang="en-US" altLang="zh-CN" sz="2000" baseline="-25000" dirty="0">
                  <a:ea typeface="宋体" panose="02010600030101010101" pitchFamily="2" charset="-122"/>
                </a:rPr>
                <a:t>2.2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2</a:t>
              </a:r>
              <a:endParaRPr lang="en-US" altLang="zh-CN" sz="2000" baseline="-25000" dirty="0">
                <a:ea typeface="宋体" panose="02010600030101010101" pitchFamily="2" charset="-122"/>
              </a:endParaRPr>
            </a:p>
          </p:txBody>
        </p:sp>
        <p:sp>
          <p:nvSpPr>
            <p:cNvPr id="6167" name="Line 1049"/>
            <p:cNvSpPr/>
            <p:nvPr/>
          </p:nvSpPr>
          <p:spPr>
            <a:xfrm flipV="1">
              <a:off x="113" y="2"/>
              <a:ext cx="2280" cy="42"/>
            </a:xfrm>
            <a:prstGeom prst="line">
              <a:avLst/>
            </a:prstGeom>
            <a:ln w="9525" cap="flat" cmpd="sng">
              <a:solidFill>
                <a:schemeClr val="tx1"/>
              </a:solidFill>
              <a:prstDash val="solid"/>
              <a:bevel/>
              <a:headEnd type="none" w="med" len="med"/>
              <a:tailEnd type="triangle" w="med" len="med"/>
            </a:ln>
          </p:spPr>
        </p:sp>
      </p:grpSp>
      <p:sp>
        <p:nvSpPr>
          <p:cNvPr id="6153" name="Rectangle 1038"/>
          <p:cNvSpPr/>
          <p:nvPr/>
        </p:nvSpPr>
        <p:spPr>
          <a:xfrm>
            <a:off x="5886450" y="2247265"/>
            <a:ext cx="3253740"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lIns="90170" tIns="46990" rIns="90170" bIns="4699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DBMS</a:t>
            </a:r>
            <a:endParaRPr lang="en-US" altLang="zh-CN" sz="2800" dirty="0">
              <a:ea typeface="宋体" panose="02010600030101010101" pitchFamily="2" charset="-122"/>
            </a:endParaRPr>
          </a:p>
        </p:txBody>
      </p:sp>
      <p:sp>
        <p:nvSpPr>
          <p:cNvPr id="6154" name="Line 1050"/>
          <p:cNvSpPr/>
          <p:nvPr/>
        </p:nvSpPr>
        <p:spPr>
          <a:xfrm>
            <a:off x="2486660" y="1635760"/>
            <a:ext cx="0" cy="2362200"/>
          </a:xfrm>
          <a:prstGeom prst="line">
            <a:avLst/>
          </a:prstGeom>
          <a:ln w="9525" cap="flat" cmpd="sng">
            <a:solidFill>
              <a:schemeClr val="tx1"/>
            </a:solidFill>
            <a:prstDash val="solid"/>
            <a:headEnd type="none" w="med" len="med"/>
            <a:tailEnd type="none" w="med" len="med"/>
          </a:ln>
        </p:spPr>
      </p:sp>
      <p:sp>
        <p:nvSpPr>
          <p:cNvPr id="6155" name="Line 1051"/>
          <p:cNvSpPr/>
          <p:nvPr/>
        </p:nvSpPr>
        <p:spPr>
          <a:xfrm>
            <a:off x="2534920" y="3157855"/>
            <a:ext cx="3347085" cy="3810"/>
          </a:xfrm>
          <a:prstGeom prst="line">
            <a:avLst/>
          </a:prstGeom>
          <a:ln w="9525" cap="flat" cmpd="sng">
            <a:solidFill>
              <a:schemeClr val="tx1"/>
            </a:solidFill>
            <a:prstDash val="solid"/>
            <a:headEnd type="none" w="med" len="med"/>
            <a:tailEnd type="triangle" w="med" len="med"/>
          </a:ln>
        </p:spPr>
      </p:sp>
      <p:sp>
        <p:nvSpPr>
          <p:cNvPr id="6156" name="Text Box 1052"/>
          <p:cNvSpPr txBox="1"/>
          <p:nvPr/>
        </p:nvSpPr>
        <p:spPr>
          <a:xfrm>
            <a:off x="1482725" y="4604385"/>
            <a:ext cx="28956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rgbClr val="0000CC"/>
                </a:solidFill>
                <a:ea typeface="宋体" panose="02010600030101010101" pitchFamily="2" charset="-122"/>
              </a:rPr>
              <a:t>interleaved sequence of db</a:t>
            </a:r>
            <a:endParaRPr lang="en-US" altLang="zh-CN" sz="2000" dirty="0">
              <a:solidFill>
                <a:srgbClr val="0000CC"/>
              </a:solidFill>
              <a:ea typeface="宋体" panose="02010600030101010101" pitchFamily="2" charset="-122"/>
            </a:endParaRPr>
          </a:p>
          <a:p>
            <a:pPr marL="0" lvl="0" indent="0">
              <a:spcBef>
                <a:spcPct val="0"/>
              </a:spcBef>
              <a:buNone/>
            </a:pPr>
            <a:r>
              <a:rPr lang="en-US" altLang="zh-CN" sz="2000" dirty="0">
                <a:solidFill>
                  <a:srgbClr val="0000CC"/>
                </a:solidFill>
                <a:ea typeface="宋体" panose="02010600030101010101" pitchFamily="2" charset="-122"/>
              </a:rPr>
              <a:t>operations input to DBMS</a:t>
            </a:r>
            <a:endParaRPr lang="en-US" altLang="zh-CN" sz="2000" dirty="0">
              <a:solidFill>
                <a:srgbClr val="0000CC"/>
              </a:solidFill>
              <a:ea typeface="宋体" panose="02010600030101010101" pitchFamily="2" charset="-122"/>
            </a:endParaRPr>
          </a:p>
        </p:txBody>
      </p:sp>
      <p:sp>
        <p:nvSpPr>
          <p:cNvPr id="6157" name="Line 1060"/>
          <p:cNvSpPr/>
          <p:nvPr/>
        </p:nvSpPr>
        <p:spPr>
          <a:xfrm flipV="1">
            <a:off x="3886200" y="3235960"/>
            <a:ext cx="457200" cy="1371600"/>
          </a:xfrm>
          <a:prstGeom prst="line">
            <a:avLst/>
          </a:prstGeom>
          <a:ln w="9525" cap="flat" cmpd="sng">
            <a:solidFill>
              <a:schemeClr val="tx1"/>
            </a:solidFill>
            <a:prstDash val="dash"/>
            <a:headEnd type="none" w="med" len="med"/>
            <a:tailEnd type="triangle" w="med" len="med"/>
          </a:ln>
        </p:spPr>
      </p:sp>
      <p:grpSp>
        <p:nvGrpSpPr>
          <p:cNvPr id="18451" name="Group 19"/>
          <p:cNvGrpSpPr/>
          <p:nvPr/>
        </p:nvGrpSpPr>
        <p:grpSpPr>
          <a:xfrm>
            <a:off x="5462588" y="3212148"/>
            <a:ext cx="3677602" cy="2065808"/>
            <a:chOff x="0" y="0"/>
            <a:chExt cx="5793" cy="3255"/>
          </a:xfrm>
        </p:grpSpPr>
        <p:sp>
          <p:nvSpPr>
            <p:cNvPr id="6163" name="Text Box 1047"/>
            <p:cNvSpPr txBox="1"/>
            <p:nvPr/>
          </p:nvSpPr>
          <p:spPr>
            <a:xfrm>
              <a:off x="588" y="0"/>
              <a:ext cx="5205" cy="6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zh-CN" altLang="en-US" sz="2200" dirty="0">
                  <a:solidFill>
                    <a:srgbClr val="FF0000"/>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endParaRPr lang="zh-CN" altLang="en-US" sz="2200" baseline="-25000" dirty="0">
                <a:solidFill>
                  <a:srgbClr val="FF0000"/>
                </a:solidFill>
                <a:ea typeface="宋体" panose="02010600030101010101" pitchFamily="2" charset="-122"/>
              </a:endParaRPr>
            </a:p>
          </p:txBody>
        </p:sp>
        <p:sp>
          <p:nvSpPr>
            <p:cNvPr id="6164" name="Text Box 1052"/>
            <p:cNvSpPr txBox="1"/>
            <p:nvPr/>
          </p:nvSpPr>
          <p:spPr>
            <a:xfrm>
              <a:off x="0" y="2054"/>
              <a:ext cx="5307" cy="120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200" dirty="0">
                  <a:solidFill>
                    <a:schemeClr val="accent6"/>
                  </a:solidFill>
                  <a:ea typeface="宋体" panose="02010600030101010101" pitchFamily="2" charset="-122"/>
                </a:rPr>
                <a:t>execution</a:t>
              </a:r>
              <a:r>
                <a:rPr lang="en-US" altLang="zh-CN" sz="2200" dirty="0">
                  <a:solidFill>
                    <a:schemeClr val="accent6"/>
                  </a:solidFill>
                  <a:ea typeface="宋体" panose="02010600030101010101" pitchFamily="2" charset="-122"/>
                </a:rPr>
                <a:t> sequence of db</a:t>
              </a:r>
              <a:endParaRPr lang="en-US" altLang="zh-CN" sz="2200" dirty="0">
                <a:solidFill>
                  <a:schemeClr val="accent6"/>
                </a:solidFill>
                <a:ea typeface="宋体" panose="02010600030101010101" pitchFamily="2" charset="-122"/>
              </a:endParaRPr>
            </a:p>
            <a:p>
              <a:pPr marL="0" lvl="0" indent="0">
                <a:spcBef>
                  <a:spcPct val="0"/>
                </a:spcBef>
                <a:buNone/>
              </a:pPr>
              <a:r>
                <a:rPr lang="en-US" altLang="zh-CN" sz="2200" dirty="0">
                  <a:solidFill>
                    <a:schemeClr val="accent6"/>
                  </a:solidFill>
                  <a:ea typeface="宋体" panose="02010600030101010101" pitchFamily="2" charset="-122"/>
                </a:rPr>
                <a:t>operations </a:t>
              </a:r>
              <a:r>
                <a:rPr lang="zh-CN" altLang="en-US" sz="2200" dirty="0">
                  <a:solidFill>
                    <a:schemeClr val="accent6"/>
                  </a:solidFill>
                  <a:ea typeface="宋体" panose="02010600030101010101" pitchFamily="2" charset="-122"/>
                </a:rPr>
                <a:t>in</a:t>
              </a:r>
              <a:r>
                <a:rPr lang="en-US" altLang="zh-CN" sz="2200" dirty="0">
                  <a:solidFill>
                    <a:schemeClr val="accent6"/>
                  </a:solidFill>
                  <a:ea typeface="宋体" panose="02010600030101010101" pitchFamily="2" charset="-122"/>
                </a:rPr>
                <a:t> DBMS</a:t>
              </a:r>
              <a:endParaRPr lang="en-US" altLang="zh-CN" sz="2200" dirty="0">
                <a:solidFill>
                  <a:schemeClr val="accent6"/>
                </a:solidFill>
                <a:ea typeface="宋体" panose="02010600030101010101" pitchFamily="2" charset="-122"/>
              </a:endParaRPr>
            </a:p>
          </p:txBody>
        </p:sp>
        <p:sp>
          <p:nvSpPr>
            <p:cNvPr id="6165" name="Line 1060"/>
            <p:cNvSpPr/>
            <p:nvPr/>
          </p:nvSpPr>
          <p:spPr>
            <a:xfrm flipV="1">
              <a:off x="2920" y="757"/>
              <a:ext cx="121" cy="1681"/>
            </a:xfrm>
            <a:prstGeom prst="line">
              <a:avLst/>
            </a:prstGeom>
            <a:ln w="9525" cap="flat" cmpd="sng">
              <a:solidFill>
                <a:schemeClr val="tx1"/>
              </a:solidFill>
              <a:prstDash val="dash"/>
              <a:bevel/>
              <a:headEnd type="none" w="med" len="med"/>
              <a:tailEnd type="triangle" w="med" len="med"/>
            </a:ln>
          </p:spPr>
        </p:sp>
      </p:grpSp>
      <p:sp>
        <p:nvSpPr>
          <p:cNvPr id="6159" name="Text Box 1047"/>
          <p:cNvSpPr txBox="1"/>
          <p:nvPr/>
        </p:nvSpPr>
        <p:spPr>
          <a:xfrm>
            <a:off x="2534920" y="2631123"/>
            <a:ext cx="3302000" cy="429260"/>
          </a:xfrm>
          <a:prstGeom prst="rect">
            <a:avLst/>
          </a:prstGeom>
          <a:solidFill>
            <a:schemeClr val="bg1"/>
          </a:solidFill>
          <a:ln w="9525">
            <a:noFill/>
          </a:ln>
        </p:spPr>
        <p:txBody>
          <a:bodyPr wrap="non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endParaRPr lang="en-US" altLang="zh-CN" sz="2200" baseline="-25000" dirty="0">
              <a:solidFill>
                <a:srgbClr val="0000CC"/>
              </a:solidFill>
              <a:ea typeface="宋体" panose="02010600030101010101" pitchFamily="2" charset="-122"/>
            </a:endParaRPr>
          </a:p>
        </p:txBody>
      </p:sp>
      <p:grpSp>
        <p:nvGrpSpPr>
          <p:cNvPr id="24" name="组合 23"/>
          <p:cNvGrpSpPr/>
          <p:nvPr/>
        </p:nvGrpSpPr>
        <p:grpSpPr>
          <a:xfrm>
            <a:off x="4126227" y="897573"/>
            <a:ext cx="4996815" cy="2261870"/>
            <a:chOff x="4126692" y="1472029"/>
            <a:chExt cx="4995806" cy="2261453"/>
          </a:xfrm>
        </p:grpSpPr>
        <p:sp>
          <p:nvSpPr>
            <p:cNvPr id="6161" name="Text Box 1042"/>
            <p:cNvSpPr txBox="1"/>
            <p:nvPr/>
          </p:nvSpPr>
          <p:spPr>
            <a:xfrm>
              <a:off x="4126692" y="1472029"/>
              <a:ext cx="4995806" cy="110660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zh-CN" sz="2200" b="1" dirty="0">
                  <a:solidFill>
                    <a:srgbClr val="CC0000"/>
                  </a:solidFill>
                  <a:ea typeface="宋体" panose="02010600030101010101" pitchFamily="2" charset="-122"/>
                </a:rPr>
                <a:t>多个事务的数据库访问操作，在</a:t>
              </a:r>
              <a:r>
                <a:rPr lang="en-US" altLang="zh-CN" sz="2200" b="1" dirty="0">
                  <a:solidFill>
                    <a:srgbClr val="CC0000"/>
                  </a:solidFill>
                  <a:ea typeface="宋体" panose="02010600030101010101" pitchFamily="2" charset="-122"/>
                </a:rPr>
                <a:t>DBMS</a:t>
              </a:r>
              <a:r>
                <a:rPr lang="zh-CN" altLang="en-US" sz="2200" b="1" dirty="0">
                  <a:solidFill>
                    <a:srgbClr val="CC0000"/>
                  </a:solidFill>
                  <a:ea typeface="宋体" panose="02010600030101010101" pitchFamily="2" charset="-122"/>
                </a:rPr>
                <a:t>中的实际执行序列，就构成这些事务之间的一个调度 </a:t>
              </a:r>
              <a:r>
                <a:rPr lang="en-US" altLang="zh-CN" sz="2200" b="1" dirty="0">
                  <a:solidFill>
                    <a:srgbClr val="CC0000"/>
                  </a:solidFill>
                  <a:ea typeface="宋体" panose="02010600030101010101" pitchFamily="2" charset="-122"/>
                </a:rPr>
                <a:t>(Schedule </a:t>
              </a:r>
              <a:r>
                <a:rPr lang="zh-CN" altLang="en-US" sz="2200" b="1" dirty="0">
                  <a:solidFill>
                    <a:srgbClr val="CC0000"/>
                  </a:solidFill>
                  <a:ea typeface="宋体" panose="02010600030101010101" pitchFamily="2" charset="-122"/>
                </a:rPr>
                <a:t>或</a:t>
              </a:r>
              <a:r>
                <a:rPr lang="en-US" altLang="zh-CN" sz="2200" b="1" dirty="0">
                  <a:solidFill>
                    <a:srgbClr val="CC0000"/>
                  </a:solidFill>
                  <a:ea typeface="宋体" panose="02010600030101010101" pitchFamily="2" charset="-122"/>
                </a:rPr>
                <a:t> History)</a:t>
              </a:r>
              <a:endParaRPr lang="zh-CN" altLang="en-US" sz="2200" b="1" baseline="-25000" dirty="0">
                <a:solidFill>
                  <a:srgbClr val="CC0000"/>
                </a:solidFill>
                <a:ea typeface="宋体" panose="02010600030101010101" pitchFamily="2" charset="-122"/>
              </a:endParaRPr>
            </a:p>
          </p:txBody>
        </p:sp>
        <p:sp>
          <p:nvSpPr>
            <p:cNvPr id="6162" name="Line 1054"/>
            <p:cNvSpPr/>
            <p:nvPr/>
          </p:nvSpPr>
          <p:spPr>
            <a:xfrm flipH="1">
              <a:off x="8285102" y="2515777"/>
              <a:ext cx="210777" cy="1217705"/>
            </a:xfrm>
            <a:prstGeom prst="line">
              <a:avLst/>
            </a:prstGeom>
            <a:ln w="9525" cap="flat" cmpd="sng">
              <a:solidFill>
                <a:schemeClr val="tx1"/>
              </a:solidFill>
              <a:prstDash val="dash"/>
              <a:headEnd type="none" w="med" len="med"/>
              <a:tailEnd type="triangle" w="med" len="med"/>
            </a:ln>
          </p:spPr>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7330" y="5766435"/>
            <a:ext cx="8784000" cy="762000"/>
          </a:xfrm>
          <a:prstGeom prst="rect">
            <a:avLst/>
          </a:prstGeom>
          <a:noFill/>
        </p:spPr>
        <p:txBody>
          <a:bodyPr wrap="square" rtlCol="0">
            <a:spAutoFit/>
          </a:bodyPr>
          <a:p>
            <a:r>
              <a:rPr lang="zh-CN" sz="2200" b="1" u="sng">
                <a:solidFill>
                  <a:srgbClr val="0000CC"/>
                </a:solidFill>
              </a:rPr>
              <a:t>如果最终产生的执行顺序如上图所示，就构成这两个事务之间的一个串行调度（先</a:t>
            </a:r>
            <a:r>
              <a:rPr lang="en-US" altLang="zh-CN" sz="2200" b="1" u="sng">
                <a:solidFill>
                  <a:srgbClr val="0000CC"/>
                </a:solidFill>
              </a:rPr>
              <a:t>T1</a:t>
            </a:r>
            <a:r>
              <a:rPr lang="zh-CN" altLang="en-US" sz="2200" b="1" u="sng">
                <a:solidFill>
                  <a:srgbClr val="0000CC"/>
                </a:solidFill>
              </a:rPr>
              <a:t>后</a:t>
            </a:r>
            <a:r>
              <a:rPr lang="en-US" altLang="zh-CN" sz="2200" b="1" u="sng">
                <a:solidFill>
                  <a:srgbClr val="0000CC"/>
                </a:solidFill>
              </a:rPr>
              <a:t>T2</a:t>
            </a:r>
            <a:r>
              <a:rPr lang="zh-CN" altLang="en-US" sz="2200" b="1" u="sng">
                <a:solidFill>
                  <a:srgbClr val="0000CC"/>
                </a:solidFill>
              </a:rPr>
              <a:t>）</a:t>
            </a:r>
            <a:r>
              <a:rPr lang="zh-CN" sz="2200" b="1" u="sng">
                <a:solidFill>
                  <a:srgbClr val="0000CC"/>
                </a:solidFill>
              </a:rPr>
              <a:t>。</a:t>
            </a:r>
            <a:endParaRPr lang="zh-CN" sz="2200" b="1" u="sng">
              <a:solidFill>
                <a:srgbClr val="0000CC"/>
              </a:solidFill>
            </a:endParaRPr>
          </a:p>
        </p:txBody>
      </p:sp>
      <p:sp>
        <p:nvSpPr>
          <p:cNvPr id="7170" name="灯片编号占位符 4"/>
          <p:cNvSpPr txBox="1">
            <a:spLocks noGrp="1"/>
          </p:cNvSpPr>
          <p:nvPr/>
        </p:nvSpPr>
        <p:spPr>
          <a:xfrm>
            <a:off x="7048500" y="6442710"/>
            <a:ext cx="1905000" cy="318135"/>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171" name="Rectangle 1026"/>
          <p:cNvSpPr>
            <a:spLocks noGrp="1"/>
          </p:cNvSpPr>
          <p:nvPr>
            <p:ph type="title"/>
          </p:nvPr>
        </p:nvSpPr>
        <p:spPr>
          <a:xfrm>
            <a:off x="895985" y="161290"/>
            <a:ext cx="6934200" cy="609600"/>
          </a:xfrm>
        </p:spPr>
        <p:txBody>
          <a:bodyPr vert="horz" wrap="square" lIns="91440" tIns="45720" rIns="91440" bIns="45720" anchor="ctr"/>
          <a:p>
            <a:pPr lvl="0"/>
            <a:r>
              <a:rPr lang="zh-CN" altLang="en-US" sz="2800" b="1" dirty="0">
                <a:solidFill>
                  <a:srgbClr val="CC0000"/>
                </a:solidFill>
                <a:latin typeface="Arial" panose="020B0604020202020204" pitchFamily="34" charset="0"/>
                <a:ea typeface="宋体" panose="02010600030101010101" pitchFamily="2" charset="-122"/>
              </a:rPr>
              <a:t>Serial Execution in DBMS</a:t>
            </a:r>
            <a:endParaRPr lang="zh-CN" altLang="en-US" sz="28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7172" name="Oval 1031"/>
          <p:cNvSpPr/>
          <p:nvPr/>
        </p:nvSpPr>
        <p:spPr>
          <a:xfrm>
            <a:off x="13970" y="916940"/>
            <a:ext cx="715645" cy="8623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7173" name="Oval 1035"/>
          <p:cNvSpPr/>
          <p:nvPr/>
        </p:nvSpPr>
        <p:spPr>
          <a:xfrm>
            <a:off x="14605" y="3253740"/>
            <a:ext cx="702310" cy="8750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7174" name="Text Box 1044"/>
          <p:cNvSpPr txBox="1"/>
          <p:nvPr/>
        </p:nvSpPr>
        <p:spPr>
          <a:xfrm>
            <a:off x="753428" y="940753"/>
            <a:ext cx="1444625" cy="447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1,1</a:t>
            </a:r>
            <a:r>
              <a:rPr lang="en-US" altLang="zh-CN" sz="2000" dirty="0">
                <a:ea typeface="宋体" panose="02010600030101010101" pitchFamily="2" charset="-122"/>
              </a:rPr>
              <a:t> op</a:t>
            </a:r>
            <a:r>
              <a:rPr lang="en-US" altLang="zh-CN" sz="2000" baseline="-25000" dirty="0">
                <a:ea typeface="宋体" panose="02010600030101010101" pitchFamily="2" charset="-122"/>
              </a:rPr>
              <a:t>1.2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1</a:t>
            </a:r>
            <a:endParaRPr lang="en-US" altLang="zh-CN" sz="2000" baseline="-25000" dirty="0">
              <a:ea typeface="宋体" panose="02010600030101010101" pitchFamily="2" charset="-122"/>
            </a:endParaRPr>
          </a:p>
        </p:txBody>
      </p:sp>
      <p:sp>
        <p:nvSpPr>
          <p:cNvPr id="7175" name="Line 1048"/>
          <p:cNvSpPr/>
          <p:nvPr/>
        </p:nvSpPr>
        <p:spPr>
          <a:xfrm>
            <a:off x="753428" y="1350328"/>
            <a:ext cx="1447800" cy="0"/>
          </a:xfrm>
          <a:prstGeom prst="line">
            <a:avLst/>
          </a:prstGeom>
          <a:ln w="9525" cap="flat" cmpd="sng">
            <a:solidFill>
              <a:schemeClr val="tx1"/>
            </a:solidFill>
            <a:prstDash val="solid"/>
            <a:headEnd type="none" w="med" len="med"/>
            <a:tailEnd type="triangle" w="med" len="med"/>
          </a:ln>
        </p:spPr>
      </p:sp>
      <p:grpSp>
        <p:nvGrpSpPr>
          <p:cNvPr id="7176" name="Group 11"/>
          <p:cNvGrpSpPr/>
          <p:nvPr/>
        </p:nvGrpSpPr>
        <p:grpSpPr>
          <a:xfrm>
            <a:off x="748983" y="3710940"/>
            <a:ext cx="1447800" cy="447675"/>
            <a:chOff x="0" y="0"/>
            <a:chExt cx="2280" cy="704"/>
          </a:xfrm>
        </p:grpSpPr>
        <p:sp>
          <p:nvSpPr>
            <p:cNvPr id="7187" name="Text Box 1045"/>
            <p:cNvSpPr txBox="1"/>
            <p:nvPr/>
          </p:nvSpPr>
          <p:spPr>
            <a:xfrm>
              <a:off x="0" y="0"/>
              <a:ext cx="2275" cy="7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2,1</a:t>
              </a:r>
              <a:r>
                <a:rPr lang="en-US" altLang="zh-CN" sz="2000" dirty="0">
                  <a:ea typeface="宋体" panose="02010600030101010101" pitchFamily="2" charset="-122"/>
                </a:rPr>
                <a:t> op</a:t>
              </a:r>
              <a:r>
                <a:rPr lang="en-US" altLang="zh-CN" sz="2000" baseline="-25000" dirty="0">
                  <a:ea typeface="宋体" panose="02010600030101010101" pitchFamily="2" charset="-122"/>
                </a:rPr>
                <a:t>2.2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2</a:t>
              </a:r>
              <a:endParaRPr lang="en-US" altLang="zh-CN" sz="2000" baseline="-25000" dirty="0">
                <a:ea typeface="宋体" panose="02010600030101010101" pitchFamily="2" charset="-122"/>
              </a:endParaRPr>
            </a:p>
          </p:txBody>
        </p:sp>
        <p:sp>
          <p:nvSpPr>
            <p:cNvPr id="7188" name="Line 1049"/>
            <p:cNvSpPr/>
            <p:nvPr/>
          </p:nvSpPr>
          <p:spPr>
            <a:xfrm flipV="1">
              <a:off x="0" y="2"/>
              <a:ext cx="2280" cy="42"/>
            </a:xfrm>
            <a:prstGeom prst="line">
              <a:avLst/>
            </a:prstGeom>
            <a:ln w="9525" cap="flat" cmpd="sng">
              <a:solidFill>
                <a:schemeClr val="tx1"/>
              </a:solidFill>
              <a:prstDash val="solid"/>
              <a:headEnd type="none" w="med" len="med"/>
              <a:tailEnd type="triangle" w="med" len="med"/>
            </a:ln>
          </p:spPr>
        </p:sp>
      </p:grpSp>
      <p:sp>
        <p:nvSpPr>
          <p:cNvPr id="7177" name="Rectangle 1038"/>
          <p:cNvSpPr/>
          <p:nvPr/>
        </p:nvSpPr>
        <p:spPr>
          <a:xfrm>
            <a:off x="5547360" y="1960245"/>
            <a:ext cx="3520440"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lIns="90170" tIns="46990" rIns="90170" bIns="4699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DBMS</a:t>
            </a:r>
            <a:endParaRPr lang="en-US" altLang="zh-CN" sz="2800" dirty="0">
              <a:ea typeface="宋体" panose="02010600030101010101" pitchFamily="2" charset="-122"/>
            </a:endParaRPr>
          </a:p>
        </p:txBody>
      </p:sp>
      <p:sp>
        <p:nvSpPr>
          <p:cNvPr id="7178" name="Line 1050"/>
          <p:cNvSpPr/>
          <p:nvPr/>
        </p:nvSpPr>
        <p:spPr>
          <a:xfrm>
            <a:off x="2199640" y="1348740"/>
            <a:ext cx="0" cy="2362200"/>
          </a:xfrm>
          <a:prstGeom prst="line">
            <a:avLst/>
          </a:prstGeom>
          <a:ln w="9525" cap="flat" cmpd="sng">
            <a:solidFill>
              <a:schemeClr val="tx1"/>
            </a:solidFill>
            <a:prstDash val="solid"/>
            <a:miter/>
            <a:headEnd type="none" w="med" len="med"/>
            <a:tailEnd type="none" w="med" len="med"/>
          </a:ln>
        </p:spPr>
      </p:sp>
      <p:sp>
        <p:nvSpPr>
          <p:cNvPr id="7179" name="Line 1051"/>
          <p:cNvSpPr/>
          <p:nvPr/>
        </p:nvSpPr>
        <p:spPr>
          <a:xfrm>
            <a:off x="2199640" y="2872740"/>
            <a:ext cx="3348355" cy="1905"/>
          </a:xfrm>
          <a:prstGeom prst="line">
            <a:avLst/>
          </a:prstGeom>
          <a:ln w="9525" cap="flat" cmpd="sng">
            <a:solidFill>
              <a:schemeClr val="tx1"/>
            </a:solidFill>
            <a:prstDash val="solid"/>
            <a:miter/>
            <a:headEnd type="none" w="med" len="med"/>
            <a:tailEnd type="triangle" w="med" len="med"/>
          </a:ln>
        </p:spPr>
      </p:sp>
      <p:sp>
        <p:nvSpPr>
          <p:cNvPr id="7180" name="Text Box 1052"/>
          <p:cNvSpPr txBox="1"/>
          <p:nvPr/>
        </p:nvSpPr>
        <p:spPr>
          <a:xfrm>
            <a:off x="980440" y="4317365"/>
            <a:ext cx="28956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rgbClr val="0000CC"/>
                </a:solidFill>
                <a:ea typeface="宋体" panose="02010600030101010101" pitchFamily="2" charset="-122"/>
              </a:rPr>
              <a:t>interleaved sequence of db</a:t>
            </a:r>
            <a:endParaRPr lang="en-US" altLang="zh-CN" sz="2000" dirty="0">
              <a:solidFill>
                <a:srgbClr val="0000CC"/>
              </a:solidFill>
              <a:ea typeface="宋体" panose="02010600030101010101" pitchFamily="2" charset="-122"/>
            </a:endParaRPr>
          </a:p>
          <a:p>
            <a:pPr marL="0" lvl="0" indent="0">
              <a:spcBef>
                <a:spcPct val="0"/>
              </a:spcBef>
              <a:buNone/>
            </a:pPr>
            <a:r>
              <a:rPr lang="en-US" altLang="zh-CN" sz="2000" dirty="0">
                <a:solidFill>
                  <a:srgbClr val="0000CC"/>
                </a:solidFill>
                <a:ea typeface="宋体" panose="02010600030101010101" pitchFamily="2" charset="-122"/>
              </a:rPr>
              <a:t>operations input to DBMS</a:t>
            </a:r>
            <a:endParaRPr lang="en-US" altLang="zh-CN" sz="2000" dirty="0">
              <a:solidFill>
                <a:srgbClr val="0000CC"/>
              </a:solidFill>
              <a:ea typeface="宋体" panose="02010600030101010101" pitchFamily="2" charset="-122"/>
            </a:endParaRPr>
          </a:p>
        </p:txBody>
      </p:sp>
      <p:sp>
        <p:nvSpPr>
          <p:cNvPr id="7181" name="Line 1060"/>
          <p:cNvSpPr/>
          <p:nvPr/>
        </p:nvSpPr>
        <p:spPr>
          <a:xfrm flipV="1">
            <a:off x="3383915" y="2872740"/>
            <a:ext cx="457200" cy="1447800"/>
          </a:xfrm>
          <a:prstGeom prst="line">
            <a:avLst/>
          </a:prstGeom>
          <a:ln w="9525" cap="flat" cmpd="sng">
            <a:solidFill>
              <a:schemeClr val="tx1"/>
            </a:solidFill>
            <a:prstDash val="dash"/>
            <a:miter/>
            <a:headEnd type="none" w="med" len="med"/>
            <a:tailEnd type="triangle" w="med" len="med"/>
          </a:ln>
        </p:spPr>
      </p:sp>
      <p:grpSp>
        <p:nvGrpSpPr>
          <p:cNvPr id="17427" name="Group 19"/>
          <p:cNvGrpSpPr/>
          <p:nvPr/>
        </p:nvGrpSpPr>
        <p:grpSpPr>
          <a:xfrm>
            <a:off x="5462588" y="2925128"/>
            <a:ext cx="3490912" cy="2067127"/>
            <a:chOff x="0" y="0"/>
            <a:chExt cx="5497" cy="3254"/>
          </a:xfrm>
        </p:grpSpPr>
        <p:sp>
          <p:nvSpPr>
            <p:cNvPr id="7184" name="Text Box 1047"/>
            <p:cNvSpPr txBox="1"/>
            <p:nvPr/>
          </p:nvSpPr>
          <p:spPr>
            <a:xfrm>
              <a:off x="249" y="0"/>
              <a:ext cx="5248" cy="67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endParaRPr lang="zh-CN" altLang="en-US" sz="2200" baseline="-25000" dirty="0">
                <a:solidFill>
                  <a:srgbClr val="FF0000"/>
                </a:solidFill>
                <a:ea typeface="宋体" panose="02010600030101010101" pitchFamily="2" charset="-122"/>
              </a:endParaRPr>
            </a:p>
          </p:txBody>
        </p:sp>
        <p:sp>
          <p:nvSpPr>
            <p:cNvPr id="7185" name="Text Box 1052"/>
            <p:cNvSpPr txBox="1"/>
            <p:nvPr/>
          </p:nvSpPr>
          <p:spPr>
            <a:xfrm>
              <a:off x="0" y="2054"/>
              <a:ext cx="5327" cy="1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chemeClr val="accent6"/>
                  </a:solidFill>
                  <a:ea typeface="宋体" panose="02010600030101010101" pitchFamily="2" charset="-122"/>
                </a:rPr>
                <a:t>Serial Execution </a:t>
              </a:r>
              <a:r>
                <a:rPr lang="zh-CN" altLang="en-US" sz="2200" dirty="0">
                  <a:solidFill>
                    <a:schemeClr val="accent6"/>
                  </a:solidFill>
                  <a:ea typeface="宋体" panose="02010600030101010101" pitchFamily="2" charset="-122"/>
                </a:rPr>
                <a:t>in</a:t>
              </a:r>
              <a:r>
                <a:rPr lang="en-US" altLang="zh-CN" sz="2200" dirty="0">
                  <a:solidFill>
                    <a:schemeClr val="accent6"/>
                  </a:solidFill>
                  <a:ea typeface="宋体" panose="02010600030101010101" pitchFamily="2" charset="-122"/>
                </a:rPr>
                <a:t> DBMS</a:t>
              </a:r>
              <a:endParaRPr lang="en-US" altLang="zh-CN" sz="2200" dirty="0">
                <a:solidFill>
                  <a:schemeClr val="accent6"/>
                </a:solidFill>
                <a:ea typeface="宋体" panose="02010600030101010101" pitchFamily="2" charset="-122"/>
              </a:endParaRPr>
            </a:p>
            <a:p>
              <a:pPr marL="0" lvl="0" indent="0">
                <a:spcBef>
                  <a:spcPct val="0"/>
                </a:spcBef>
                <a:buNone/>
              </a:pPr>
              <a:r>
                <a:rPr lang="en-US" altLang="zh-CN" sz="2200" dirty="0">
                  <a:solidFill>
                    <a:schemeClr val="accent6"/>
                  </a:solidFill>
                  <a:ea typeface="宋体" panose="02010600030101010101" pitchFamily="2" charset="-122"/>
                </a:rPr>
                <a:t>T</a:t>
              </a:r>
              <a:r>
                <a:rPr lang="en-US" altLang="zh-CN" sz="2200" baseline="-25000" dirty="0">
                  <a:solidFill>
                    <a:schemeClr val="accent6"/>
                  </a:solidFill>
                  <a:ea typeface="宋体" panose="02010600030101010101" pitchFamily="2" charset="-122"/>
                </a:rPr>
                <a:t>1</a:t>
              </a:r>
              <a:r>
                <a:rPr lang="en-US" altLang="zh-CN" sz="2200" dirty="0">
                  <a:solidFill>
                    <a:schemeClr val="accent6"/>
                  </a:solidFill>
                  <a:ea typeface="宋体" panose="02010600030101010101" pitchFamily="2" charset="-122"/>
                </a:rPr>
                <a:t> &amp; T</a:t>
              </a:r>
              <a:r>
                <a:rPr lang="en-US" altLang="zh-CN" sz="2200" baseline="-25000" dirty="0">
                  <a:solidFill>
                    <a:schemeClr val="accent6"/>
                  </a:solidFill>
                  <a:ea typeface="宋体" panose="02010600030101010101" pitchFamily="2" charset="-122"/>
                </a:rPr>
                <a:t>2</a:t>
              </a:r>
              <a:endParaRPr lang="en-US" altLang="zh-CN" sz="2200" baseline="-25000" dirty="0">
                <a:solidFill>
                  <a:schemeClr val="accent6"/>
                </a:solidFill>
                <a:ea typeface="宋体" panose="02010600030101010101" pitchFamily="2" charset="-122"/>
              </a:endParaRPr>
            </a:p>
          </p:txBody>
        </p:sp>
        <p:sp>
          <p:nvSpPr>
            <p:cNvPr id="7186" name="Line 1060"/>
            <p:cNvSpPr/>
            <p:nvPr/>
          </p:nvSpPr>
          <p:spPr>
            <a:xfrm flipV="1">
              <a:off x="2920" y="758"/>
              <a:ext cx="121" cy="1681"/>
            </a:xfrm>
            <a:prstGeom prst="line">
              <a:avLst/>
            </a:prstGeom>
            <a:ln w="9525" cap="flat" cmpd="sng">
              <a:solidFill>
                <a:schemeClr val="tx1"/>
              </a:solidFill>
              <a:prstDash val="dash"/>
              <a:headEnd type="none" w="med" len="med"/>
              <a:tailEnd type="triangle" w="med" len="med"/>
            </a:ln>
          </p:spPr>
        </p:sp>
      </p:grpSp>
      <p:sp>
        <p:nvSpPr>
          <p:cNvPr id="7183" name="Text Box 1047"/>
          <p:cNvSpPr txBox="1"/>
          <p:nvPr/>
        </p:nvSpPr>
        <p:spPr>
          <a:xfrm>
            <a:off x="2245043" y="2344103"/>
            <a:ext cx="3302000" cy="429260"/>
          </a:xfrm>
          <a:prstGeom prst="rect">
            <a:avLst/>
          </a:prstGeom>
          <a:noFill/>
          <a:ln w="9525">
            <a:noFill/>
          </a:ln>
        </p:spPr>
        <p:txBody>
          <a:bodyPr wrap="non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endParaRPr lang="en-US" altLang="zh-CN" sz="2200" baseline="-250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4"/>
          <p:cNvSpPr txBox="1">
            <a:spLocks noGrp="1"/>
          </p:cNvSpPr>
          <p:nvPr/>
        </p:nvSpPr>
        <p:spPr>
          <a:xfrm>
            <a:off x="7162800" y="6528435"/>
            <a:ext cx="1905000" cy="24892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8195" name="Rectangle 1026"/>
          <p:cNvSpPr>
            <a:spLocks noGrp="1"/>
          </p:cNvSpPr>
          <p:nvPr>
            <p:ph type="title"/>
          </p:nvPr>
        </p:nvSpPr>
        <p:spPr>
          <a:xfrm>
            <a:off x="824230" y="161290"/>
            <a:ext cx="6934200" cy="609600"/>
          </a:xfrm>
        </p:spPr>
        <p:txBody>
          <a:bodyPr vert="horz" wrap="square" lIns="91440" tIns="45720" rIns="91440" bIns="45720" anchor="ctr"/>
          <a:p>
            <a:pPr lvl="0"/>
            <a:r>
              <a:rPr lang="zh-CN" altLang="en-US" sz="2800" b="1" dirty="0">
                <a:solidFill>
                  <a:srgbClr val="CC0000"/>
                </a:solidFill>
                <a:latin typeface="Arial" panose="020B0604020202020204" pitchFamily="34" charset="0"/>
                <a:ea typeface="宋体" panose="02010600030101010101" pitchFamily="2" charset="-122"/>
              </a:rPr>
              <a:t>Concurrent Execution in DBMS</a:t>
            </a:r>
            <a:endParaRPr lang="zh-CN" altLang="en-US" sz="28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7172" name="Oval 1031"/>
          <p:cNvSpPr/>
          <p:nvPr/>
        </p:nvSpPr>
        <p:spPr>
          <a:xfrm>
            <a:off x="13970" y="845185"/>
            <a:ext cx="715645" cy="8623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7173" name="Oval 1035"/>
          <p:cNvSpPr/>
          <p:nvPr/>
        </p:nvSpPr>
        <p:spPr>
          <a:xfrm>
            <a:off x="14605" y="3181985"/>
            <a:ext cx="702310" cy="8750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7174" name="Text Box 1044"/>
          <p:cNvSpPr txBox="1"/>
          <p:nvPr/>
        </p:nvSpPr>
        <p:spPr>
          <a:xfrm>
            <a:off x="753428" y="868998"/>
            <a:ext cx="1444625" cy="447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1,1</a:t>
            </a:r>
            <a:r>
              <a:rPr lang="en-US" altLang="zh-CN" sz="2000" dirty="0">
                <a:ea typeface="宋体" panose="02010600030101010101" pitchFamily="2" charset="-122"/>
              </a:rPr>
              <a:t> op</a:t>
            </a:r>
            <a:r>
              <a:rPr lang="en-US" altLang="zh-CN" sz="2000" baseline="-25000" dirty="0">
                <a:ea typeface="宋体" panose="02010600030101010101" pitchFamily="2" charset="-122"/>
              </a:rPr>
              <a:t>1.2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1</a:t>
            </a:r>
            <a:endParaRPr lang="en-US" altLang="zh-CN" sz="2000" baseline="-25000" dirty="0">
              <a:ea typeface="宋体" panose="02010600030101010101" pitchFamily="2" charset="-122"/>
            </a:endParaRPr>
          </a:p>
        </p:txBody>
      </p:sp>
      <p:sp>
        <p:nvSpPr>
          <p:cNvPr id="7175" name="Line 1048"/>
          <p:cNvSpPr/>
          <p:nvPr/>
        </p:nvSpPr>
        <p:spPr>
          <a:xfrm>
            <a:off x="753428" y="1278573"/>
            <a:ext cx="1447800" cy="0"/>
          </a:xfrm>
          <a:prstGeom prst="line">
            <a:avLst/>
          </a:prstGeom>
          <a:ln w="9525" cap="flat" cmpd="sng">
            <a:solidFill>
              <a:schemeClr val="tx1"/>
            </a:solidFill>
            <a:prstDash val="solid"/>
            <a:headEnd type="none" w="med" len="med"/>
            <a:tailEnd type="triangle" w="med" len="med"/>
          </a:ln>
        </p:spPr>
      </p:sp>
      <p:grpSp>
        <p:nvGrpSpPr>
          <p:cNvPr id="7176" name="Group 11"/>
          <p:cNvGrpSpPr/>
          <p:nvPr/>
        </p:nvGrpSpPr>
        <p:grpSpPr>
          <a:xfrm>
            <a:off x="748983" y="3639185"/>
            <a:ext cx="1447800" cy="447675"/>
            <a:chOff x="0" y="0"/>
            <a:chExt cx="2280" cy="704"/>
          </a:xfrm>
        </p:grpSpPr>
        <p:sp>
          <p:nvSpPr>
            <p:cNvPr id="7187" name="Text Box 1045"/>
            <p:cNvSpPr txBox="1"/>
            <p:nvPr/>
          </p:nvSpPr>
          <p:spPr>
            <a:xfrm>
              <a:off x="0" y="0"/>
              <a:ext cx="2275" cy="7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2,1</a:t>
              </a:r>
              <a:r>
                <a:rPr lang="en-US" altLang="zh-CN" sz="2000" dirty="0">
                  <a:ea typeface="宋体" panose="02010600030101010101" pitchFamily="2" charset="-122"/>
                </a:rPr>
                <a:t> op</a:t>
              </a:r>
              <a:r>
                <a:rPr lang="en-US" altLang="zh-CN" sz="2000" baseline="-25000" dirty="0">
                  <a:ea typeface="宋体" panose="02010600030101010101" pitchFamily="2" charset="-122"/>
                </a:rPr>
                <a:t>2.2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2</a:t>
              </a:r>
              <a:endParaRPr lang="en-US" altLang="zh-CN" sz="2000" baseline="-25000" dirty="0">
                <a:ea typeface="宋体" panose="02010600030101010101" pitchFamily="2" charset="-122"/>
              </a:endParaRPr>
            </a:p>
          </p:txBody>
        </p:sp>
        <p:sp>
          <p:nvSpPr>
            <p:cNvPr id="7188" name="Line 1049"/>
            <p:cNvSpPr/>
            <p:nvPr/>
          </p:nvSpPr>
          <p:spPr>
            <a:xfrm flipV="1">
              <a:off x="0" y="2"/>
              <a:ext cx="2280" cy="42"/>
            </a:xfrm>
            <a:prstGeom prst="line">
              <a:avLst/>
            </a:prstGeom>
            <a:ln w="9525" cap="flat" cmpd="sng">
              <a:solidFill>
                <a:schemeClr val="tx1"/>
              </a:solidFill>
              <a:prstDash val="solid"/>
              <a:headEnd type="none" w="med" len="med"/>
              <a:tailEnd type="triangle" w="med" len="med"/>
            </a:ln>
          </p:spPr>
        </p:sp>
      </p:grpSp>
      <p:sp>
        <p:nvSpPr>
          <p:cNvPr id="7177" name="Rectangle 1038"/>
          <p:cNvSpPr/>
          <p:nvPr/>
        </p:nvSpPr>
        <p:spPr>
          <a:xfrm>
            <a:off x="5547360" y="1888490"/>
            <a:ext cx="3520440"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lIns="90170" tIns="46990" rIns="90170" bIns="4699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DBMS</a:t>
            </a:r>
            <a:endParaRPr lang="en-US" altLang="zh-CN" sz="2800" dirty="0">
              <a:ea typeface="宋体" panose="02010600030101010101" pitchFamily="2" charset="-122"/>
            </a:endParaRPr>
          </a:p>
        </p:txBody>
      </p:sp>
      <p:sp>
        <p:nvSpPr>
          <p:cNvPr id="7178" name="Line 1050"/>
          <p:cNvSpPr/>
          <p:nvPr/>
        </p:nvSpPr>
        <p:spPr>
          <a:xfrm>
            <a:off x="2199640" y="1276985"/>
            <a:ext cx="0" cy="2362200"/>
          </a:xfrm>
          <a:prstGeom prst="line">
            <a:avLst/>
          </a:prstGeom>
          <a:ln w="9525" cap="flat" cmpd="sng">
            <a:solidFill>
              <a:schemeClr val="tx1"/>
            </a:solidFill>
            <a:prstDash val="solid"/>
            <a:miter/>
            <a:headEnd type="none" w="med" len="med"/>
            <a:tailEnd type="none" w="med" len="med"/>
          </a:ln>
        </p:spPr>
      </p:sp>
      <p:sp>
        <p:nvSpPr>
          <p:cNvPr id="7179" name="Line 1051"/>
          <p:cNvSpPr/>
          <p:nvPr/>
        </p:nvSpPr>
        <p:spPr>
          <a:xfrm>
            <a:off x="2199640" y="2800985"/>
            <a:ext cx="3348355" cy="1905"/>
          </a:xfrm>
          <a:prstGeom prst="line">
            <a:avLst/>
          </a:prstGeom>
          <a:ln w="9525" cap="flat" cmpd="sng">
            <a:solidFill>
              <a:schemeClr val="tx1"/>
            </a:solidFill>
            <a:prstDash val="solid"/>
            <a:miter/>
            <a:headEnd type="none" w="med" len="med"/>
            <a:tailEnd type="triangle" w="med" len="med"/>
          </a:ln>
        </p:spPr>
      </p:sp>
      <p:sp>
        <p:nvSpPr>
          <p:cNvPr id="7180" name="Text Box 1052"/>
          <p:cNvSpPr txBox="1"/>
          <p:nvPr/>
        </p:nvSpPr>
        <p:spPr>
          <a:xfrm>
            <a:off x="980440" y="4245610"/>
            <a:ext cx="28956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rgbClr val="0000CC"/>
                </a:solidFill>
                <a:ea typeface="宋体" panose="02010600030101010101" pitchFamily="2" charset="-122"/>
              </a:rPr>
              <a:t>interleaved sequence of db</a:t>
            </a:r>
            <a:endParaRPr lang="en-US" altLang="zh-CN" sz="2000" dirty="0">
              <a:solidFill>
                <a:srgbClr val="0000CC"/>
              </a:solidFill>
              <a:ea typeface="宋体" panose="02010600030101010101" pitchFamily="2" charset="-122"/>
            </a:endParaRPr>
          </a:p>
          <a:p>
            <a:pPr marL="0" lvl="0" indent="0">
              <a:spcBef>
                <a:spcPct val="0"/>
              </a:spcBef>
              <a:buNone/>
            </a:pPr>
            <a:r>
              <a:rPr lang="en-US" altLang="zh-CN" sz="2000" dirty="0">
                <a:solidFill>
                  <a:srgbClr val="0000CC"/>
                </a:solidFill>
                <a:ea typeface="宋体" panose="02010600030101010101" pitchFamily="2" charset="-122"/>
              </a:rPr>
              <a:t>operations input to DBMS</a:t>
            </a:r>
            <a:endParaRPr lang="en-US" altLang="zh-CN" sz="2000" dirty="0">
              <a:solidFill>
                <a:srgbClr val="0000CC"/>
              </a:solidFill>
              <a:ea typeface="宋体" panose="02010600030101010101" pitchFamily="2" charset="-122"/>
            </a:endParaRPr>
          </a:p>
        </p:txBody>
      </p:sp>
      <p:sp>
        <p:nvSpPr>
          <p:cNvPr id="7181" name="Line 1060"/>
          <p:cNvSpPr/>
          <p:nvPr/>
        </p:nvSpPr>
        <p:spPr>
          <a:xfrm flipV="1">
            <a:off x="3383915" y="2800985"/>
            <a:ext cx="457200" cy="1447800"/>
          </a:xfrm>
          <a:prstGeom prst="line">
            <a:avLst/>
          </a:prstGeom>
          <a:ln w="9525" cap="flat" cmpd="sng">
            <a:solidFill>
              <a:schemeClr val="tx1"/>
            </a:solidFill>
            <a:prstDash val="dash"/>
            <a:miter/>
            <a:headEnd type="none" w="med" len="med"/>
            <a:tailEnd type="triangle" w="med" len="med"/>
          </a:ln>
        </p:spPr>
      </p:sp>
      <p:sp>
        <p:nvSpPr>
          <p:cNvPr id="7183" name="Text Box 1047"/>
          <p:cNvSpPr txBox="1"/>
          <p:nvPr/>
        </p:nvSpPr>
        <p:spPr>
          <a:xfrm>
            <a:off x="2245043" y="2272348"/>
            <a:ext cx="3302000" cy="429260"/>
          </a:xfrm>
          <a:prstGeom prst="rect">
            <a:avLst/>
          </a:prstGeom>
          <a:noFill/>
          <a:ln w="9525">
            <a:noFill/>
          </a:ln>
        </p:spPr>
        <p:txBody>
          <a:bodyPr wrap="non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endParaRPr lang="en-US" altLang="zh-CN" sz="2200" baseline="-25000" dirty="0">
              <a:solidFill>
                <a:srgbClr val="0000CC"/>
              </a:solidFill>
              <a:ea typeface="宋体" panose="02010600030101010101" pitchFamily="2" charset="-122"/>
            </a:endParaRPr>
          </a:p>
        </p:txBody>
      </p:sp>
      <p:sp>
        <p:nvSpPr>
          <p:cNvPr id="2" name="文本框 1"/>
          <p:cNvSpPr txBox="1"/>
          <p:nvPr/>
        </p:nvSpPr>
        <p:spPr>
          <a:xfrm>
            <a:off x="227330" y="5335905"/>
            <a:ext cx="8784000" cy="1097280"/>
          </a:xfrm>
          <a:prstGeom prst="rect">
            <a:avLst/>
          </a:prstGeom>
          <a:noFill/>
        </p:spPr>
        <p:txBody>
          <a:bodyPr wrap="square" rtlCol="0">
            <a:spAutoFit/>
          </a:bodyPr>
          <a:p>
            <a:pPr>
              <a:lnSpc>
                <a:spcPct val="150000"/>
              </a:lnSpc>
            </a:pPr>
            <a:r>
              <a:rPr lang="zh-CN" sz="2200" b="1" u="sng">
                <a:solidFill>
                  <a:srgbClr val="0000CC"/>
                </a:solidFill>
              </a:rPr>
              <a:t>如上图所示，最终产生的是这两个事务之间的一个并发调度。</a:t>
            </a:r>
            <a:endParaRPr lang="zh-CN" sz="2200" b="1" u="sng">
              <a:solidFill>
                <a:srgbClr val="0000CC"/>
              </a:solidFill>
            </a:endParaRPr>
          </a:p>
          <a:p>
            <a:pPr>
              <a:lnSpc>
                <a:spcPct val="150000"/>
              </a:lnSpc>
            </a:pPr>
            <a:r>
              <a:rPr lang="en-US" altLang="zh-CN" sz="2200" b="1" u="sng">
                <a:solidFill>
                  <a:srgbClr val="0000CC"/>
                </a:solidFill>
              </a:rPr>
              <a:t>DMBS</a:t>
            </a:r>
            <a:r>
              <a:rPr lang="zh-CN" altLang="en-US" sz="2200" b="1" u="sng">
                <a:solidFill>
                  <a:srgbClr val="0000CC"/>
                </a:solidFill>
              </a:rPr>
              <a:t>并发控制的目标，是实现并发事务的可串行化调度！</a:t>
            </a:r>
            <a:endParaRPr lang="zh-CN" altLang="en-US" sz="2200" b="1" u="sng">
              <a:solidFill>
                <a:srgbClr val="0000CC"/>
              </a:solidFill>
            </a:endParaRPr>
          </a:p>
        </p:txBody>
      </p:sp>
      <p:grpSp>
        <p:nvGrpSpPr>
          <p:cNvPr id="18451" name="Group 19"/>
          <p:cNvGrpSpPr/>
          <p:nvPr/>
        </p:nvGrpSpPr>
        <p:grpSpPr>
          <a:xfrm>
            <a:off x="5247323" y="2996883"/>
            <a:ext cx="3749351" cy="1921998"/>
            <a:chOff x="0" y="0"/>
            <a:chExt cx="5905" cy="3028"/>
          </a:xfrm>
        </p:grpSpPr>
        <p:sp>
          <p:nvSpPr>
            <p:cNvPr id="8208" name="Text Box 1047"/>
            <p:cNvSpPr txBox="1"/>
            <p:nvPr/>
          </p:nvSpPr>
          <p:spPr>
            <a:xfrm>
              <a:off x="701" y="0"/>
              <a:ext cx="5204" cy="6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zh-CN" altLang="en-US" sz="2200" dirty="0">
                  <a:solidFill>
                    <a:srgbClr val="FF0000"/>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endParaRPr lang="zh-CN" altLang="en-US" sz="2200" baseline="-25000" dirty="0">
                <a:solidFill>
                  <a:srgbClr val="FF0000"/>
                </a:solidFill>
                <a:ea typeface="宋体" panose="02010600030101010101" pitchFamily="2" charset="-122"/>
              </a:endParaRPr>
            </a:p>
          </p:txBody>
        </p:sp>
        <p:sp>
          <p:nvSpPr>
            <p:cNvPr id="8209" name="Text Box 1052"/>
            <p:cNvSpPr txBox="1"/>
            <p:nvPr/>
          </p:nvSpPr>
          <p:spPr>
            <a:xfrm>
              <a:off x="0" y="1828"/>
              <a:ext cx="5904" cy="1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200" dirty="0">
                  <a:solidFill>
                    <a:schemeClr val="accent6"/>
                  </a:solidFill>
                  <a:ea typeface="宋体" panose="02010600030101010101" pitchFamily="2" charset="-122"/>
                </a:rPr>
                <a:t>concurrent</a:t>
              </a:r>
              <a:r>
                <a:rPr lang="en-US" altLang="zh-CN" sz="2200" dirty="0">
                  <a:solidFill>
                    <a:schemeClr val="accent6"/>
                  </a:solidFill>
                  <a:ea typeface="宋体" panose="02010600030101010101" pitchFamily="2" charset="-122"/>
                </a:rPr>
                <a:t> sequence of db</a:t>
              </a:r>
              <a:endParaRPr lang="en-US" altLang="zh-CN" sz="2200" dirty="0">
                <a:solidFill>
                  <a:schemeClr val="accent6"/>
                </a:solidFill>
                <a:ea typeface="宋体" panose="02010600030101010101" pitchFamily="2" charset="-122"/>
              </a:endParaRPr>
            </a:p>
            <a:p>
              <a:pPr marL="0" lvl="0" indent="0">
                <a:spcBef>
                  <a:spcPct val="0"/>
                </a:spcBef>
                <a:buNone/>
              </a:pPr>
              <a:r>
                <a:rPr lang="en-US" altLang="zh-CN" sz="2200" dirty="0">
                  <a:solidFill>
                    <a:schemeClr val="accent6"/>
                  </a:solidFill>
                  <a:ea typeface="宋体" panose="02010600030101010101" pitchFamily="2" charset="-122"/>
                </a:rPr>
                <a:t>operations </a:t>
              </a:r>
              <a:r>
                <a:rPr lang="zh-CN" altLang="en-US" sz="2200" dirty="0">
                  <a:solidFill>
                    <a:schemeClr val="accent6"/>
                  </a:solidFill>
                  <a:ea typeface="宋体" panose="02010600030101010101" pitchFamily="2" charset="-122"/>
                </a:rPr>
                <a:t>in</a:t>
              </a:r>
              <a:r>
                <a:rPr lang="en-US" altLang="zh-CN" sz="2200" dirty="0">
                  <a:solidFill>
                    <a:schemeClr val="accent6"/>
                  </a:solidFill>
                  <a:ea typeface="宋体" panose="02010600030101010101" pitchFamily="2" charset="-122"/>
                </a:rPr>
                <a:t> DBMS</a:t>
              </a:r>
              <a:endParaRPr lang="en-US" altLang="zh-CN" sz="2200" dirty="0">
                <a:solidFill>
                  <a:schemeClr val="accent6"/>
                </a:solidFill>
                <a:ea typeface="宋体" panose="02010600030101010101" pitchFamily="2" charset="-122"/>
              </a:endParaRPr>
            </a:p>
          </p:txBody>
        </p:sp>
        <p:sp>
          <p:nvSpPr>
            <p:cNvPr id="8210" name="Line 1060"/>
            <p:cNvSpPr/>
            <p:nvPr/>
          </p:nvSpPr>
          <p:spPr>
            <a:xfrm flipV="1">
              <a:off x="2920" y="757"/>
              <a:ext cx="121" cy="1681"/>
            </a:xfrm>
            <a:prstGeom prst="line">
              <a:avLst/>
            </a:prstGeom>
            <a:ln w="9525" cap="flat" cmpd="sng">
              <a:solidFill>
                <a:schemeClr val="tx1"/>
              </a:solidFill>
              <a:prstDash val="dash"/>
              <a:bevel/>
              <a:headEnd type="none" w="med" len="med"/>
              <a:tailEnd type="triangle" w="med" len="med"/>
            </a:ln>
          </p:spPr>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0484" name="Rectangle 3"/>
          <p:cNvSpPr>
            <a:spLocks noGrp="1"/>
          </p:cNvSpPr>
          <p:nvPr>
            <p:ph type="body"/>
          </p:nvPr>
        </p:nvSpPr>
        <p:spPr>
          <a:xfrm>
            <a:off x="457200" y="130175"/>
            <a:ext cx="8229600" cy="636588"/>
          </a:xfrm>
        </p:spPr>
        <p:txBody>
          <a:bodyPr wrap="square" anchor="t"/>
          <a:p>
            <a:pPr lvl="0" eaLnBrk="1" hangingPunct="1"/>
            <a:r>
              <a:rPr lang="zh-CN" altLang="en-US" sz="3000" dirty="0">
                <a:ea typeface="宋体" panose="02010600030101010101" pitchFamily="2" charset="-122"/>
              </a:rPr>
              <a:t>S</a:t>
            </a:r>
            <a:r>
              <a:rPr lang="en-US" altLang="x-none" sz="3000" dirty="0">
                <a:ea typeface="宋体" panose="02010600030101010101" pitchFamily="2" charset="-122"/>
              </a:rPr>
              <a:t>chedule</a:t>
            </a:r>
            <a:r>
              <a:rPr lang="zh-CN" altLang="en-US" sz="3000" dirty="0">
                <a:ea typeface="宋体" panose="02010600030101010101" pitchFamily="2" charset="-122"/>
              </a:rPr>
              <a:t>r</a:t>
            </a:r>
            <a:r>
              <a:rPr lang="en-US" altLang="x-none" sz="3000" dirty="0">
                <a:ea typeface="宋体" panose="02010600030101010101" pitchFamily="2" charset="-122"/>
              </a:rPr>
              <a:t>（</a:t>
            </a:r>
            <a:r>
              <a:rPr lang="zh-CN" altLang="en-US" sz="3000" dirty="0">
                <a:ea typeface="宋体" panose="02010600030101010101" pitchFamily="2" charset="-122"/>
              </a:rPr>
              <a:t>调度器）</a:t>
            </a:r>
            <a:endParaRPr lang="zh-CN" altLang="en-US" sz="3000" dirty="0">
              <a:ea typeface="宋体" panose="02010600030101010101" pitchFamily="2" charset="-122"/>
            </a:endParaRPr>
          </a:p>
        </p:txBody>
      </p:sp>
      <p:sp>
        <p:nvSpPr>
          <p:cNvPr id="20485" name="文本框 19461"/>
          <p:cNvSpPr txBox="1"/>
          <p:nvPr/>
        </p:nvSpPr>
        <p:spPr>
          <a:xfrm>
            <a:off x="3276600" y="2425700"/>
            <a:ext cx="2322513" cy="1239838"/>
          </a:xfrm>
          <a:prstGeom prst="rect">
            <a:avLst/>
          </a:prstGeom>
          <a:noFill/>
          <a:ln w="31750" cap="flat" cmpd="sng">
            <a:solidFill>
              <a:srgbClr val="FF0000"/>
            </a:solidFill>
            <a:prstDash val="solid"/>
            <a:miter/>
            <a:headEnd type="none" w="med" len="med"/>
            <a:tailEnd type="none" w="med" len="med"/>
          </a:ln>
        </p:spPr>
        <p:txBody>
          <a:bodyPr wrap="square" lIns="90170" tIns="360045" rIns="90170" bIns="360045" anchor="t">
            <a:spAutoFit/>
          </a:bodyPr>
          <a:p>
            <a:pPr lvl="0" algn="ctr"/>
            <a:r>
              <a:rPr lang="zh-CN" altLang="en-US" sz="3200" b="1" dirty="0">
                <a:solidFill>
                  <a:schemeClr val="accent2"/>
                </a:solidFill>
                <a:latin typeface="Arial" panose="020B0604020202020204" pitchFamily="34" charset="0"/>
                <a:ea typeface="宋体" panose="02010600030101010101" pitchFamily="2" charset="-122"/>
              </a:rPr>
              <a:t>Scheduler</a:t>
            </a:r>
            <a:endParaRPr lang="zh-CN" altLang="en-US" sz="3200" b="1" dirty="0">
              <a:solidFill>
                <a:schemeClr val="accent2"/>
              </a:solidFill>
              <a:latin typeface="Arial" panose="020B0604020202020204" pitchFamily="34" charset="0"/>
              <a:ea typeface="Times New Roman" panose="02020603050405020304" pitchFamily="18" charset="0"/>
            </a:endParaRPr>
          </a:p>
        </p:txBody>
      </p:sp>
      <p:grpSp>
        <p:nvGrpSpPr>
          <p:cNvPr id="2" name="组合 1"/>
          <p:cNvGrpSpPr/>
          <p:nvPr/>
        </p:nvGrpSpPr>
        <p:grpSpPr>
          <a:xfrm>
            <a:off x="325755" y="2094230"/>
            <a:ext cx="2882900" cy="1342390"/>
            <a:chOff x="513" y="3298"/>
            <a:chExt cx="4540" cy="2114"/>
          </a:xfrm>
        </p:grpSpPr>
        <p:sp>
          <p:nvSpPr>
            <p:cNvPr id="19463" name="任意多边形 19462"/>
            <p:cNvSpPr/>
            <p:nvPr/>
          </p:nvSpPr>
          <p:spPr>
            <a:xfrm>
              <a:off x="513" y="4048"/>
              <a:ext cx="4540" cy="1365"/>
            </a:xfrm>
            <a:custGeom>
              <a:avLst/>
              <a:gdLst>
                <a:gd name="txL" fmla="*/ 0 w 21600"/>
                <a:gd name="txT" fmla="*/ 0 h 21600"/>
                <a:gd name="txR" fmla="*/ 21600 w 21600"/>
                <a:gd name="txB" fmla="*/ 21600 h 21600"/>
              </a:gdLst>
              <a:ahLst/>
              <a:cxnLst>
                <a:cxn ang="270">
                  <a:pos x="17652" y="0"/>
                </a:cxn>
                <a:cxn ang="180">
                  <a:pos x="0" y="10800"/>
                </a:cxn>
                <a:cxn ang="90">
                  <a:pos x="17652" y="21600"/>
                </a:cxn>
                <a:cxn ang="0">
                  <a:pos x="21600" y="10800"/>
                </a:cxn>
              </a:cxnLst>
              <a:rect l="txL" t="txT" r="txR" b="txB"/>
              <a:pathLst>
                <a:path w="21600" h="21600">
                  <a:moveTo>
                    <a:pt x="17652" y="0"/>
                  </a:moveTo>
                  <a:lnTo>
                    <a:pt x="17652" y="4196"/>
                  </a:lnTo>
                  <a:lnTo>
                    <a:pt x="3375" y="4196"/>
                  </a:lnTo>
                  <a:lnTo>
                    <a:pt x="3375" y="17404"/>
                  </a:lnTo>
                  <a:lnTo>
                    <a:pt x="17652" y="17404"/>
                  </a:lnTo>
                  <a:lnTo>
                    <a:pt x="17652" y="21600"/>
                  </a:lnTo>
                  <a:lnTo>
                    <a:pt x="21600" y="10800"/>
                  </a:lnTo>
                  <a:close/>
                </a:path>
                <a:path w="21600" h="21600">
                  <a:moveTo>
                    <a:pt x="1350" y="4196"/>
                  </a:moveTo>
                  <a:lnTo>
                    <a:pt x="1350" y="17404"/>
                  </a:lnTo>
                  <a:lnTo>
                    <a:pt x="2700" y="17404"/>
                  </a:lnTo>
                  <a:lnTo>
                    <a:pt x="2700" y="4196"/>
                  </a:lnTo>
                  <a:close/>
                </a:path>
                <a:path w="21600" h="21600">
                  <a:moveTo>
                    <a:pt x="0" y="4196"/>
                  </a:moveTo>
                  <a:lnTo>
                    <a:pt x="0" y="17404"/>
                  </a:lnTo>
                  <a:lnTo>
                    <a:pt x="675" y="17404"/>
                  </a:lnTo>
                  <a:lnTo>
                    <a:pt x="675" y="4196"/>
                  </a:lnTo>
                  <a:close/>
                </a:path>
              </a:pathLst>
            </a:custGeom>
            <a:noFill/>
            <a:ln w="9525" cap="flat" cmpd="sng">
              <a:solidFill>
                <a:schemeClr val="accent2"/>
              </a:solidFill>
              <a:prstDash val="sysDot"/>
              <a:miter/>
              <a:headEnd type="none" w="med" len="med"/>
              <a:tailEnd type="none" w="med" len="med"/>
            </a:ln>
          </p:spPr>
          <p:txBody>
            <a:bodyPr wrap="none" lIns="90170" tIns="46990" rIns="90170" bIns="46990" anchor="ctr"/>
            <a:p>
              <a:pPr lvl="0" algn="ctr"/>
              <a:r>
                <a:rPr lang="zh-CN" altLang="en-US" sz="2800" dirty="0">
                  <a:latin typeface="Arial" panose="020B0604020202020204" pitchFamily="34" charset="0"/>
                  <a:ea typeface="宋体" panose="02010600030101010101" pitchFamily="2" charset="-122"/>
                </a:rPr>
                <a:t>operations</a:t>
              </a:r>
              <a:endParaRPr lang="zh-CN" altLang="en-US" sz="2800" dirty="0">
                <a:latin typeface="Arial" panose="020B0604020202020204" pitchFamily="34" charset="0"/>
                <a:ea typeface="宋体" panose="02010600030101010101" pitchFamily="2" charset="-122"/>
              </a:endParaRPr>
            </a:p>
          </p:txBody>
        </p:sp>
        <p:sp>
          <p:nvSpPr>
            <p:cNvPr id="19464" name="文本框 19463"/>
            <p:cNvSpPr txBox="1"/>
            <p:nvPr/>
          </p:nvSpPr>
          <p:spPr>
            <a:xfrm>
              <a:off x="1155" y="3298"/>
              <a:ext cx="3098" cy="912"/>
            </a:xfrm>
            <a:prstGeom prst="rect">
              <a:avLst/>
            </a:prstGeom>
            <a:noFill/>
            <a:ln w="9525">
              <a:noFill/>
            </a:ln>
          </p:spPr>
          <p:txBody>
            <a:bodyPr anchor="t">
              <a:spAutoFit/>
            </a:bodyPr>
            <a:p>
              <a:pPr lvl="0" algn="ctr"/>
              <a:r>
                <a:rPr lang="zh-CN" altLang="en-US" sz="3200" b="1" dirty="0">
                  <a:solidFill>
                    <a:schemeClr val="accent2"/>
                  </a:solidFill>
                  <a:latin typeface="Arial" panose="020B0604020202020204" pitchFamily="34" charset="0"/>
                  <a:ea typeface="宋体" panose="02010600030101010101" pitchFamily="2" charset="-122"/>
                </a:rPr>
                <a:t>come in</a:t>
              </a:r>
              <a:endParaRPr lang="zh-CN" altLang="en-US" sz="3200" b="1" dirty="0">
                <a:solidFill>
                  <a:schemeClr val="accent2"/>
                </a:solidFill>
                <a:latin typeface="Arial" panose="020B0604020202020204" pitchFamily="34" charset="0"/>
                <a:ea typeface="Times New Roman" panose="02020603050405020304" pitchFamily="18" charset="0"/>
              </a:endParaRPr>
            </a:p>
          </p:txBody>
        </p:sp>
      </p:grpSp>
      <p:grpSp>
        <p:nvGrpSpPr>
          <p:cNvPr id="3" name="组合 2"/>
          <p:cNvGrpSpPr/>
          <p:nvPr/>
        </p:nvGrpSpPr>
        <p:grpSpPr>
          <a:xfrm>
            <a:off x="5762625" y="2076450"/>
            <a:ext cx="2882900" cy="1343025"/>
            <a:chOff x="9075" y="3270"/>
            <a:chExt cx="4540" cy="2115"/>
          </a:xfrm>
        </p:grpSpPr>
        <p:sp>
          <p:nvSpPr>
            <p:cNvPr id="19465" name="任意多边形 19464"/>
            <p:cNvSpPr/>
            <p:nvPr/>
          </p:nvSpPr>
          <p:spPr>
            <a:xfrm>
              <a:off x="9075" y="4023"/>
              <a:ext cx="4540" cy="1362"/>
            </a:xfrm>
            <a:custGeom>
              <a:avLst/>
              <a:gdLst>
                <a:gd name="txL" fmla="*/ 0 w 21600"/>
                <a:gd name="txT" fmla="*/ 0 h 21600"/>
                <a:gd name="txR" fmla="*/ 21600 w 21600"/>
                <a:gd name="txB" fmla="*/ 21600 h 21600"/>
              </a:gdLst>
              <a:ahLst/>
              <a:cxnLst>
                <a:cxn ang="270">
                  <a:pos x="17652" y="0"/>
                </a:cxn>
                <a:cxn ang="180">
                  <a:pos x="0" y="10800"/>
                </a:cxn>
                <a:cxn ang="90">
                  <a:pos x="17652" y="21600"/>
                </a:cxn>
                <a:cxn ang="0">
                  <a:pos x="21600" y="10800"/>
                </a:cxn>
              </a:cxnLst>
              <a:rect l="txL" t="txT" r="txR" b="txB"/>
              <a:pathLst>
                <a:path w="21600" h="21600">
                  <a:moveTo>
                    <a:pt x="17652" y="0"/>
                  </a:moveTo>
                  <a:lnTo>
                    <a:pt x="17652" y="4196"/>
                  </a:lnTo>
                  <a:lnTo>
                    <a:pt x="3375" y="4196"/>
                  </a:lnTo>
                  <a:lnTo>
                    <a:pt x="3375" y="17404"/>
                  </a:lnTo>
                  <a:lnTo>
                    <a:pt x="17652" y="17404"/>
                  </a:lnTo>
                  <a:lnTo>
                    <a:pt x="17652" y="21600"/>
                  </a:lnTo>
                  <a:lnTo>
                    <a:pt x="21600" y="10800"/>
                  </a:lnTo>
                  <a:close/>
                </a:path>
                <a:path w="21600" h="21600">
                  <a:moveTo>
                    <a:pt x="1350" y="4196"/>
                  </a:moveTo>
                  <a:lnTo>
                    <a:pt x="1350" y="17404"/>
                  </a:lnTo>
                  <a:lnTo>
                    <a:pt x="2700" y="17404"/>
                  </a:lnTo>
                  <a:lnTo>
                    <a:pt x="2700" y="4196"/>
                  </a:lnTo>
                  <a:close/>
                </a:path>
                <a:path w="21600" h="21600">
                  <a:moveTo>
                    <a:pt x="0" y="4196"/>
                  </a:moveTo>
                  <a:lnTo>
                    <a:pt x="0" y="17404"/>
                  </a:lnTo>
                  <a:lnTo>
                    <a:pt x="675" y="17404"/>
                  </a:lnTo>
                  <a:lnTo>
                    <a:pt x="675" y="4196"/>
                  </a:lnTo>
                  <a:close/>
                </a:path>
              </a:pathLst>
            </a:custGeom>
            <a:noFill/>
            <a:ln w="9525" cap="flat" cmpd="sng">
              <a:solidFill>
                <a:schemeClr val="accent2"/>
              </a:solidFill>
              <a:prstDash val="sysDot"/>
              <a:miter/>
              <a:headEnd type="none" w="med" len="med"/>
              <a:tailEnd type="none" w="med" len="med"/>
            </a:ln>
          </p:spPr>
          <p:txBody>
            <a:bodyPr wrap="none" lIns="90170" tIns="46990" rIns="90170" bIns="46990" anchor="ctr"/>
            <a:p>
              <a:pPr lvl="0" algn="ctr"/>
              <a:r>
                <a:rPr lang="zh-CN" altLang="en-US" sz="2800" dirty="0">
                  <a:latin typeface="Arial" panose="020B0604020202020204" pitchFamily="34" charset="0"/>
                  <a:ea typeface="宋体" panose="02010600030101010101" pitchFamily="2" charset="-122"/>
                </a:rPr>
                <a:t>operations</a:t>
              </a:r>
              <a:endParaRPr lang="zh-CN" altLang="en-US" sz="2800" dirty="0">
                <a:latin typeface="Arial" panose="020B0604020202020204" pitchFamily="34" charset="0"/>
                <a:ea typeface="宋体" panose="02010600030101010101" pitchFamily="2" charset="-122"/>
              </a:endParaRPr>
            </a:p>
          </p:txBody>
        </p:sp>
        <p:sp>
          <p:nvSpPr>
            <p:cNvPr id="19466" name="文本框 19465"/>
            <p:cNvSpPr txBox="1"/>
            <p:nvPr/>
          </p:nvSpPr>
          <p:spPr>
            <a:xfrm>
              <a:off x="9718" y="3270"/>
              <a:ext cx="3097" cy="913"/>
            </a:xfrm>
            <a:prstGeom prst="rect">
              <a:avLst/>
            </a:prstGeom>
            <a:noFill/>
            <a:ln w="9525">
              <a:noFill/>
            </a:ln>
          </p:spPr>
          <p:txBody>
            <a:bodyPr wrap="square" anchor="t">
              <a:spAutoFit/>
            </a:bodyPr>
            <a:p>
              <a:pPr lvl="0" algn="ctr"/>
              <a:r>
                <a:rPr lang="zh-CN" altLang="en-US" sz="3200" b="1" dirty="0">
                  <a:solidFill>
                    <a:srgbClr val="FF0000"/>
                  </a:solidFill>
                  <a:latin typeface="Arial" panose="020B0604020202020204" pitchFamily="34" charset="0"/>
                  <a:ea typeface="宋体" panose="02010600030101010101" pitchFamily="2" charset="-122"/>
                </a:rPr>
                <a:t>history</a:t>
              </a:r>
              <a:endParaRPr lang="zh-CN" altLang="en-US" sz="3200" b="1" dirty="0">
                <a:solidFill>
                  <a:srgbClr val="FF0000"/>
                </a:solidFill>
                <a:latin typeface="Arial" panose="020B0604020202020204" pitchFamily="34" charset="0"/>
                <a:ea typeface="宋体" panose="02010600030101010101" pitchFamily="2" charset="-122"/>
              </a:endParaRPr>
            </a:p>
          </p:txBody>
        </p:sp>
      </p:grpSp>
      <p:sp>
        <p:nvSpPr>
          <p:cNvPr id="19467" name="线形标注 1(带强调线) 19466"/>
          <p:cNvSpPr/>
          <p:nvPr/>
        </p:nvSpPr>
        <p:spPr>
          <a:xfrm>
            <a:off x="1908175" y="4222750"/>
            <a:ext cx="6624638" cy="1570990"/>
          </a:xfrm>
          <a:prstGeom prst="accentCallout1">
            <a:avLst>
              <a:gd name="adj1" fmla="val 5676"/>
              <a:gd name="adj2" fmla="val -1148"/>
              <a:gd name="adj3" fmla="val -44074"/>
              <a:gd name="adj4" fmla="val -9088"/>
            </a:avLst>
          </a:prstGeom>
          <a:solidFill>
            <a:schemeClr val="bg1"/>
          </a:solidFill>
          <a:ln w="25400" cap="flat" cmpd="sng">
            <a:solidFill>
              <a:schemeClr val="accent2"/>
            </a:solidFill>
            <a:prstDash val="solid"/>
            <a:miter/>
            <a:headEnd type="none" w="med" len="med"/>
            <a:tailEnd type="arrow" w="lg" len="lg"/>
          </a:ln>
        </p:spPr>
        <p:txBody>
          <a:bodyPr lIns="90170" tIns="46990" rIns="90170" bIns="46990" anchor="t">
            <a:spAutoFit/>
          </a:bodyPr>
          <a:p>
            <a:pPr marL="403225" lvl="0" indent="-403225">
              <a:buFont typeface="Wingdings" panose="05000000000000000000" pitchFamily="2" charset="2"/>
              <a:buChar char="l"/>
            </a:pPr>
            <a:r>
              <a:rPr lang="zh-CN" altLang="en-US" b="1" dirty="0">
                <a:solidFill>
                  <a:schemeClr val="accent2"/>
                </a:solidFill>
                <a:latin typeface="Times New Roman" panose="02020603050405020304" pitchFamily="18" charset="0"/>
                <a:ea typeface="宋体" panose="02010600030101010101" pitchFamily="2" charset="-122"/>
              </a:rPr>
              <a:t>隶属于同一个事务的访问操作，其到达顺序是固定的；</a:t>
            </a:r>
            <a:endParaRPr lang="zh-CN" altLang="en-US" b="1" dirty="0">
              <a:solidFill>
                <a:schemeClr val="accent2"/>
              </a:solidFill>
              <a:latin typeface="Times New Roman" panose="02020603050405020304" pitchFamily="18" charset="0"/>
              <a:ea typeface="宋体" panose="02010600030101010101" pitchFamily="2" charset="-122"/>
            </a:endParaRPr>
          </a:p>
          <a:p>
            <a:pPr marL="403225" lvl="0" indent="-403225">
              <a:buFont typeface="Wingdings" panose="05000000000000000000" pitchFamily="2" charset="2"/>
              <a:buChar char="l"/>
            </a:pPr>
            <a:r>
              <a:rPr lang="zh-CN" altLang="en-US" b="1" dirty="0">
                <a:solidFill>
                  <a:schemeClr val="accent2"/>
                </a:solidFill>
                <a:latin typeface="Times New Roman" panose="02020603050405020304" pitchFamily="18" charset="0"/>
                <a:ea typeface="宋体" panose="02010600030101010101" pitchFamily="2" charset="-122"/>
              </a:rPr>
              <a:t>来自于不同事务的访问操作，它们到达的先后次序是不确定的。</a:t>
            </a:r>
            <a:endParaRPr lang="zh-CN" altLang="en-US" b="1" dirty="0">
              <a:solidFill>
                <a:schemeClr val="accent2"/>
              </a:solidFill>
              <a:latin typeface="Times New Roman" panose="02020603050405020304" pitchFamily="18" charset="0"/>
              <a:ea typeface="宋体" panose="02010600030101010101" pitchFamily="2" charset="-122"/>
            </a:endParaRPr>
          </a:p>
        </p:txBody>
      </p:sp>
      <p:sp>
        <p:nvSpPr>
          <p:cNvPr id="19468" name="线形标注 2 19467"/>
          <p:cNvSpPr/>
          <p:nvPr/>
        </p:nvSpPr>
        <p:spPr>
          <a:xfrm>
            <a:off x="866775" y="982663"/>
            <a:ext cx="5422900" cy="810894"/>
          </a:xfrm>
          <a:prstGeom prst="borderCallout2">
            <a:avLst>
              <a:gd name="adj1" fmla="val 8333"/>
              <a:gd name="adj2" fmla="val 101537"/>
              <a:gd name="adj3" fmla="val 8333"/>
              <a:gd name="adj4" fmla="val 109731"/>
              <a:gd name="adj5" fmla="val 122593"/>
              <a:gd name="adj6" fmla="val 117931"/>
            </a:avLst>
          </a:prstGeom>
          <a:noFill/>
          <a:ln w="9525" cap="flat" cmpd="sng">
            <a:solidFill>
              <a:schemeClr val="accent2"/>
            </a:solidFill>
            <a:prstDash val="solid"/>
            <a:miter/>
            <a:headEnd type="none" w="med" len="med"/>
            <a:tailEnd type="arrow" w="lg" len="lg"/>
          </a:ln>
        </p:spPr>
        <p:txBody>
          <a:bodyPr wrap="square" lIns="36195" tIns="36195" rIns="36195" bIns="36195" anchor="t">
            <a:spAutoFit/>
          </a:bodyPr>
          <a:p>
            <a:pPr lvl="0" algn="l"/>
            <a:r>
              <a:rPr lang="zh-CN" altLang="en-US" b="1" dirty="0">
                <a:solidFill>
                  <a:schemeClr val="accent2"/>
                </a:solidFill>
                <a:latin typeface="Times New Roman" panose="02020603050405020304" pitchFamily="18" charset="0"/>
                <a:ea typeface="宋体" panose="02010600030101010101" pitchFamily="2" charset="-122"/>
              </a:rPr>
              <a:t>若干个事务的访问操作，混杂在一起形成的一个执行序列</a:t>
            </a:r>
            <a:endParaRPr lang="zh-CN" altLang="en-US" b="1"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7"/>
                                        </p:tgtEl>
                                        <p:attrNameLst>
                                          <p:attrName>style.visibility</p:attrName>
                                        </p:attrNameLst>
                                      </p:cBhvr>
                                      <p:to>
                                        <p:strVal val="visible"/>
                                      </p:to>
                                    </p:set>
                                    <p:animEffect transition="in" filter="blinds(horizontal)">
                                      <p:cBhvr>
                                        <p:cTn id="12" dur="500"/>
                                        <p:tgtEl>
                                          <p:spTgt spid="194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68"/>
                                        </p:tgtEl>
                                        <p:attrNameLst>
                                          <p:attrName>style.visibility</p:attrName>
                                        </p:attrNameLst>
                                      </p:cBhvr>
                                      <p:to>
                                        <p:strVal val="visible"/>
                                      </p:to>
                                    </p:set>
                                    <p:animEffect transition="in" filter="blinds(horizontal)">
                                      <p:cBhvr>
                                        <p:cTn id="22" dur="500"/>
                                        <p:tgtEl>
                                          <p:spTgt spid="19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946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日期占位符 3"/>
          <p:cNvSpPr txBox="1">
            <a:spLocks noGrp="1"/>
          </p:cNvSpPr>
          <p:nvPr/>
        </p:nvSpPr>
        <p:spPr>
          <a:xfrm>
            <a:off x="381000" y="6477000"/>
            <a:ext cx="1905000" cy="304800"/>
          </a:xfrm>
          <a:prstGeom prst="rect">
            <a:avLst/>
          </a:prstGeom>
          <a:noFill/>
          <a:ln w="9525">
            <a:noFill/>
          </a:ln>
        </p:spPr>
        <p:txBody>
          <a:bodyPr anchor="t"/>
          <a:p>
            <a:pPr lvl="0"/>
            <a:fld id="{BB962C8B-B14F-4D97-AF65-F5344CB8AC3E}" type="datetime1">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1506" name="页脚占位符 4"/>
          <p:cNvSpPr txBox="1">
            <a:spLocks noGrp="1"/>
          </p:cNvSpPr>
          <p:nvPr/>
        </p:nvSpPr>
        <p:spPr>
          <a:xfrm>
            <a:off x="2590800" y="6477000"/>
            <a:ext cx="3962400" cy="304800"/>
          </a:xfrm>
          <a:prstGeom prst="rect">
            <a:avLst/>
          </a:prstGeom>
          <a:noFill/>
          <a:ln w="9525">
            <a:noFill/>
          </a:ln>
        </p:spPr>
        <p:txBody>
          <a:bodyPr anchor="t"/>
          <a:p>
            <a:pPr lvl="0" algn="ctr"/>
            <a:r>
              <a:rPr lang="zh-CN" altLang="en-US" sz="1400" b="1" i="1" dirty="0">
                <a:latin typeface="Times New Roman" panose="02020603050405020304" pitchFamily="18" charset="0"/>
                <a:ea typeface="宋体" panose="02010600030101010101" pitchFamily="2" charset="-122"/>
              </a:rPr>
              <a:t>Update Transaction</a:t>
            </a:r>
            <a:endParaRPr lang="en-US" altLang="x-none" sz="1400" b="1" i="1" dirty="0">
              <a:latin typeface="Times New Roman" panose="02020603050405020304" pitchFamily="18" charset="0"/>
              <a:ea typeface="宋体" panose="02010600030101010101" pitchFamily="2" charset="-122"/>
            </a:endParaRPr>
          </a:p>
        </p:txBody>
      </p:sp>
      <p:sp>
        <p:nvSpPr>
          <p:cNvPr id="21507"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1509" name="文本框 20485"/>
          <p:cNvSpPr txBox="1"/>
          <p:nvPr/>
        </p:nvSpPr>
        <p:spPr>
          <a:xfrm>
            <a:off x="3276600" y="1277938"/>
            <a:ext cx="2322513" cy="1239837"/>
          </a:xfrm>
          <a:prstGeom prst="rect">
            <a:avLst/>
          </a:prstGeom>
          <a:noFill/>
          <a:ln w="31750" cap="flat" cmpd="sng">
            <a:solidFill>
              <a:srgbClr val="FF0000"/>
            </a:solidFill>
            <a:prstDash val="solid"/>
            <a:miter/>
            <a:headEnd type="none" w="med" len="med"/>
            <a:tailEnd type="none" w="med" len="med"/>
          </a:ln>
        </p:spPr>
        <p:txBody>
          <a:bodyPr wrap="square" lIns="90170" tIns="360045" rIns="90170" bIns="360045" anchor="t">
            <a:spAutoFit/>
          </a:bodyPr>
          <a:p>
            <a:pPr lvl="0" algn="ctr"/>
            <a:r>
              <a:rPr lang="zh-CN" altLang="en-US" sz="3200" b="1" dirty="0">
                <a:solidFill>
                  <a:schemeClr val="accent2"/>
                </a:solidFill>
                <a:latin typeface="Arial" panose="020B0604020202020204" pitchFamily="34" charset="0"/>
                <a:ea typeface="宋体" panose="02010600030101010101" pitchFamily="2" charset="-122"/>
              </a:rPr>
              <a:t>Scheduler</a:t>
            </a:r>
            <a:endParaRPr lang="zh-CN" altLang="en-US" sz="3200" b="1" dirty="0">
              <a:solidFill>
                <a:schemeClr val="accent2"/>
              </a:solidFill>
              <a:latin typeface="Arial" panose="020B0604020202020204" pitchFamily="34" charset="0"/>
              <a:ea typeface="Times New Roman" panose="02020603050405020304" pitchFamily="18" charset="0"/>
            </a:endParaRPr>
          </a:p>
        </p:txBody>
      </p:sp>
      <p:sp>
        <p:nvSpPr>
          <p:cNvPr id="21510" name="任意多边形 20486"/>
          <p:cNvSpPr/>
          <p:nvPr/>
        </p:nvSpPr>
        <p:spPr>
          <a:xfrm>
            <a:off x="325438" y="1422400"/>
            <a:ext cx="2882900" cy="866775"/>
          </a:xfrm>
          <a:custGeom>
            <a:avLst/>
            <a:gdLst>
              <a:gd name="txL" fmla="*/ 0 w 21600"/>
              <a:gd name="txT" fmla="*/ 0 h 21600"/>
              <a:gd name="txR" fmla="*/ 21600 w 21600"/>
              <a:gd name="txB" fmla="*/ 21600 h 21600"/>
            </a:gdLst>
            <a:ahLst/>
            <a:cxnLst>
              <a:cxn ang="270">
                <a:pos x="17652" y="0"/>
              </a:cxn>
              <a:cxn ang="180">
                <a:pos x="0" y="10800"/>
              </a:cxn>
              <a:cxn ang="90">
                <a:pos x="17652" y="21600"/>
              </a:cxn>
              <a:cxn ang="0">
                <a:pos x="21600" y="10800"/>
              </a:cxn>
            </a:cxnLst>
            <a:rect l="txL" t="txT" r="txR" b="txB"/>
            <a:pathLst>
              <a:path w="21600" h="21600">
                <a:moveTo>
                  <a:pt x="17652" y="0"/>
                </a:moveTo>
                <a:lnTo>
                  <a:pt x="17652" y="4196"/>
                </a:lnTo>
                <a:lnTo>
                  <a:pt x="3375" y="4196"/>
                </a:lnTo>
                <a:lnTo>
                  <a:pt x="3375" y="17404"/>
                </a:lnTo>
                <a:lnTo>
                  <a:pt x="17652" y="17404"/>
                </a:lnTo>
                <a:lnTo>
                  <a:pt x="17652" y="21600"/>
                </a:lnTo>
                <a:lnTo>
                  <a:pt x="21600" y="10800"/>
                </a:lnTo>
                <a:close/>
              </a:path>
              <a:path w="21600" h="21600">
                <a:moveTo>
                  <a:pt x="1350" y="4196"/>
                </a:moveTo>
                <a:lnTo>
                  <a:pt x="1350" y="17404"/>
                </a:lnTo>
                <a:lnTo>
                  <a:pt x="2700" y="17404"/>
                </a:lnTo>
                <a:lnTo>
                  <a:pt x="2700" y="4196"/>
                </a:lnTo>
                <a:close/>
              </a:path>
              <a:path w="21600" h="21600">
                <a:moveTo>
                  <a:pt x="0" y="4196"/>
                </a:moveTo>
                <a:lnTo>
                  <a:pt x="0" y="17404"/>
                </a:lnTo>
                <a:lnTo>
                  <a:pt x="675" y="17404"/>
                </a:lnTo>
                <a:lnTo>
                  <a:pt x="675" y="4196"/>
                </a:lnTo>
                <a:close/>
              </a:path>
            </a:pathLst>
          </a:custGeom>
          <a:noFill/>
          <a:ln w="9525" cap="flat" cmpd="sng">
            <a:solidFill>
              <a:schemeClr val="accent2"/>
            </a:solidFill>
            <a:prstDash val="sysDot"/>
            <a:miter/>
            <a:headEnd type="none" w="med" len="med"/>
            <a:tailEnd type="none" w="med" len="med"/>
          </a:ln>
        </p:spPr>
        <p:txBody>
          <a:bodyPr wrap="none" lIns="90170" tIns="46990" rIns="90170" bIns="46990" anchor="ctr"/>
          <a:p>
            <a:pPr lvl="0" algn="ctr"/>
            <a:r>
              <a:rPr lang="zh-CN" altLang="en-US" sz="2800" dirty="0">
                <a:latin typeface="Arial" panose="020B0604020202020204" pitchFamily="34" charset="0"/>
                <a:ea typeface="宋体" panose="02010600030101010101" pitchFamily="2" charset="-122"/>
              </a:rPr>
              <a:t>operations</a:t>
            </a:r>
            <a:endParaRPr lang="zh-CN" altLang="en-US" sz="2800" dirty="0">
              <a:latin typeface="Arial" panose="020B0604020202020204" pitchFamily="34" charset="0"/>
              <a:ea typeface="宋体" panose="02010600030101010101" pitchFamily="2" charset="-122"/>
            </a:endParaRPr>
          </a:p>
        </p:txBody>
      </p:sp>
      <p:sp>
        <p:nvSpPr>
          <p:cNvPr id="21511" name="文本框 20487"/>
          <p:cNvSpPr txBox="1"/>
          <p:nvPr/>
        </p:nvSpPr>
        <p:spPr>
          <a:xfrm>
            <a:off x="733425" y="946150"/>
            <a:ext cx="1966913" cy="577850"/>
          </a:xfrm>
          <a:prstGeom prst="rect">
            <a:avLst/>
          </a:prstGeom>
          <a:noFill/>
          <a:ln w="9525">
            <a:noFill/>
          </a:ln>
        </p:spPr>
        <p:txBody>
          <a:bodyPr anchor="t">
            <a:spAutoFit/>
          </a:bodyPr>
          <a:p>
            <a:pPr lvl="0" algn="ctr"/>
            <a:r>
              <a:rPr lang="zh-CN" altLang="en-US" sz="3200" b="1" dirty="0">
                <a:solidFill>
                  <a:schemeClr val="accent2"/>
                </a:solidFill>
                <a:latin typeface="Arial" panose="020B0604020202020204" pitchFamily="34" charset="0"/>
                <a:ea typeface="宋体" panose="02010600030101010101" pitchFamily="2" charset="-122"/>
              </a:rPr>
              <a:t>come in</a:t>
            </a:r>
            <a:endParaRPr lang="zh-CN" altLang="en-US" sz="3200" b="1" dirty="0">
              <a:solidFill>
                <a:schemeClr val="accent2"/>
              </a:solidFill>
              <a:latin typeface="Arial" panose="020B0604020202020204" pitchFamily="34" charset="0"/>
              <a:ea typeface="Times New Roman" panose="02020603050405020304" pitchFamily="18" charset="0"/>
            </a:endParaRPr>
          </a:p>
        </p:txBody>
      </p:sp>
      <p:sp>
        <p:nvSpPr>
          <p:cNvPr id="21512" name="任意多边形 20488"/>
          <p:cNvSpPr/>
          <p:nvPr/>
        </p:nvSpPr>
        <p:spPr>
          <a:xfrm>
            <a:off x="5762625" y="1406525"/>
            <a:ext cx="2882900" cy="865188"/>
          </a:xfrm>
          <a:custGeom>
            <a:avLst/>
            <a:gdLst>
              <a:gd name="txL" fmla="*/ 0 w 21600"/>
              <a:gd name="txT" fmla="*/ 0 h 21600"/>
              <a:gd name="txR" fmla="*/ 21600 w 21600"/>
              <a:gd name="txB" fmla="*/ 21600 h 21600"/>
            </a:gdLst>
            <a:ahLst/>
            <a:cxnLst>
              <a:cxn ang="270">
                <a:pos x="17652" y="0"/>
              </a:cxn>
              <a:cxn ang="180">
                <a:pos x="0" y="10800"/>
              </a:cxn>
              <a:cxn ang="90">
                <a:pos x="17652" y="21600"/>
              </a:cxn>
              <a:cxn ang="0">
                <a:pos x="21600" y="10800"/>
              </a:cxn>
            </a:cxnLst>
            <a:rect l="txL" t="txT" r="txR" b="txB"/>
            <a:pathLst>
              <a:path w="21600" h="21600">
                <a:moveTo>
                  <a:pt x="17652" y="0"/>
                </a:moveTo>
                <a:lnTo>
                  <a:pt x="17652" y="4196"/>
                </a:lnTo>
                <a:lnTo>
                  <a:pt x="3375" y="4196"/>
                </a:lnTo>
                <a:lnTo>
                  <a:pt x="3375" y="17404"/>
                </a:lnTo>
                <a:lnTo>
                  <a:pt x="17652" y="17404"/>
                </a:lnTo>
                <a:lnTo>
                  <a:pt x="17652" y="21600"/>
                </a:lnTo>
                <a:lnTo>
                  <a:pt x="21600" y="10800"/>
                </a:lnTo>
                <a:close/>
              </a:path>
              <a:path w="21600" h="21600">
                <a:moveTo>
                  <a:pt x="1350" y="4196"/>
                </a:moveTo>
                <a:lnTo>
                  <a:pt x="1350" y="17404"/>
                </a:lnTo>
                <a:lnTo>
                  <a:pt x="2700" y="17404"/>
                </a:lnTo>
                <a:lnTo>
                  <a:pt x="2700" y="4196"/>
                </a:lnTo>
                <a:close/>
              </a:path>
              <a:path w="21600" h="21600">
                <a:moveTo>
                  <a:pt x="0" y="4196"/>
                </a:moveTo>
                <a:lnTo>
                  <a:pt x="0" y="17404"/>
                </a:lnTo>
                <a:lnTo>
                  <a:pt x="675" y="17404"/>
                </a:lnTo>
                <a:lnTo>
                  <a:pt x="675" y="4196"/>
                </a:lnTo>
                <a:close/>
              </a:path>
            </a:pathLst>
          </a:custGeom>
          <a:noFill/>
          <a:ln w="9525" cap="flat" cmpd="sng">
            <a:solidFill>
              <a:schemeClr val="accent2"/>
            </a:solidFill>
            <a:prstDash val="sysDot"/>
            <a:miter/>
            <a:headEnd type="none" w="med" len="med"/>
            <a:tailEnd type="none" w="med" len="med"/>
          </a:ln>
        </p:spPr>
        <p:txBody>
          <a:bodyPr wrap="none" lIns="90170" tIns="46990" rIns="90170" bIns="46990" anchor="ctr"/>
          <a:p>
            <a:pPr lvl="0" algn="ctr"/>
            <a:r>
              <a:rPr lang="zh-CN" altLang="en-US" sz="2800" dirty="0">
                <a:latin typeface="Arial" panose="020B0604020202020204" pitchFamily="34" charset="0"/>
                <a:ea typeface="宋体" panose="02010600030101010101" pitchFamily="2" charset="-122"/>
              </a:rPr>
              <a:t>operations</a:t>
            </a:r>
            <a:endParaRPr lang="zh-CN" altLang="en-US" sz="2800" dirty="0">
              <a:latin typeface="Arial" panose="020B0604020202020204" pitchFamily="34" charset="0"/>
              <a:ea typeface="宋体" panose="02010600030101010101" pitchFamily="2" charset="-122"/>
            </a:endParaRPr>
          </a:p>
        </p:txBody>
      </p:sp>
      <p:sp>
        <p:nvSpPr>
          <p:cNvPr id="21513" name="文本框 20489"/>
          <p:cNvSpPr txBox="1"/>
          <p:nvPr/>
        </p:nvSpPr>
        <p:spPr>
          <a:xfrm>
            <a:off x="6170613" y="928688"/>
            <a:ext cx="1966912" cy="579437"/>
          </a:xfrm>
          <a:prstGeom prst="rect">
            <a:avLst/>
          </a:prstGeom>
          <a:noFill/>
          <a:ln w="9525">
            <a:noFill/>
          </a:ln>
        </p:spPr>
        <p:txBody>
          <a:bodyPr wrap="square" anchor="t">
            <a:spAutoFit/>
          </a:bodyPr>
          <a:p>
            <a:pPr lvl="0" algn="ctr"/>
            <a:r>
              <a:rPr lang="zh-CN" altLang="en-US" sz="3200" b="1" dirty="0">
                <a:solidFill>
                  <a:srgbClr val="FF0000"/>
                </a:solidFill>
                <a:latin typeface="Arial" panose="020B0604020202020204" pitchFamily="34" charset="0"/>
                <a:ea typeface="宋体" panose="02010600030101010101" pitchFamily="2" charset="-122"/>
              </a:rPr>
              <a:t>history</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20491" name="Rectangle 3"/>
          <p:cNvSpPr>
            <a:spLocks noGrp="1"/>
          </p:cNvSpPr>
          <p:nvPr/>
        </p:nvSpPr>
        <p:spPr>
          <a:xfrm>
            <a:off x="457200" y="2928938"/>
            <a:ext cx="8229600" cy="3281680"/>
          </a:xfrm>
          <a:prstGeom prst="rect">
            <a:avLst/>
          </a:prstGeom>
          <a:solidFill>
            <a:schemeClr val="bg1">
              <a:alpha val="100000"/>
            </a:schemeClr>
          </a:solidFill>
          <a:ln w="9525">
            <a:noFill/>
          </a:ln>
        </p:spPr>
        <p:txBody>
          <a:bodyPr vert="horz" wrap="square" lIns="90170" tIns="46990" rIns="90170" bIns="46990"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stStyle>
          <a:p>
            <a:pPr lvl="0" eaLnBrk="1" fontAlgn="base" hangingPunct="1">
              <a:lnSpc>
                <a:spcPct val="100000"/>
              </a:lnSpc>
              <a:spcBef>
                <a:spcPct val="10000"/>
              </a:spcBef>
            </a:pPr>
            <a:r>
              <a:rPr lang="zh-CN" altLang="en-US" sz="2800" strike="noStrike" noProof="1" dirty="0">
                <a:latin typeface="Arial" panose="020B0604020202020204" pitchFamily="34" charset="0"/>
                <a:ea typeface="宋体" panose="02010600030101010101" pitchFamily="2" charset="-122"/>
                <a:cs typeface="+mn-ea"/>
              </a:rPr>
              <a:t>S</a:t>
            </a:r>
            <a:r>
              <a:rPr lang="en-US" altLang="x-none" sz="2800" strike="noStrike" noProof="1" dirty="0">
                <a:latin typeface="Arial" panose="020B0604020202020204" pitchFamily="34" charset="0"/>
                <a:ea typeface="宋体" panose="02010600030101010101" pitchFamily="2" charset="-122"/>
                <a:cs typeface="+mn-ea"/>
              </a:rPr>
              <a:t>chedule</a:t>
            </a:r>
            <a:r>
              <a:rPr lang="zh-CN" altLang="en-US" sz="2800" strike="noStrike" noProof="1" dirty="0">
                <a:latin typeface="Arial" panose="020B0604020202020204" pitchFamily="34" charset="0"/>
                <a:ea typeface="宋体" panose="02010600030101010101" pitchFamily="2" charset="-122"/>
                <a:cs typeface="+mn-ea"/>
              </a:rPr>
              <a:t>r</a:t>
            </a:r>
            <a:r>
              <a:rPr lang="en-US" altLang="x-none" sz="2800" strike="noStrike" noProof="1" dirty="0">
                <a:latin typeface="Arial" panose="020B0604020202020204" pitchFamily="34" charset="0"/>
                <a:ea typeface="宋体" panose="02010600030101010101" pitchFamily="2" charset="-122"/>
                <a:cs typeface="+mn-ea"/>
              </a:rPr>
              <a:t>（</a:t>
            </a:r>
            <a:r>
              <a:rPr lang="zh-CN" altLang="en-US" sz="2800" strike="noStrike" noProof="1" dirty="0">
                <a:latin typeface="Arial" panose="020B0604020202020204" pitchFamily="34" charset="0"/>
                <a:ea typeface="宋体" panose="02010600030101010101" pitchFamily="2" charset="-122"/>
                <a:cs typeface="+mn-ea"/>
              </a:rPr>
              <a:t>调度器）</a:t>
            </a:r>
            <a:endParaRPr lang="zh-CN" altLang="en-US" sz="2800" strike="noStrike" noProof="1" dirty="0">
              <a:ea typeface="宋体" panose="02010600030101010101" pitchFamily="2" charset="-122"/>
            </a:endParaRPr>
          </a:p>
          <a:p>
            <a:pPr lvl="1" eaLnBrk="1" fontAlgn="base" hangingPunct="1">
              <a:lnSpc>
                <a:spcPct val="100000"/>
              </a:lnSpc>
              <a:spcBef>
                <a:spcPct val="10000"/>
              </a:spcBef>
              <a:buFont typeface="Wingdings" panose="05000000000000000000" charset="0"/>
              <a:buChar char="Ø"/>
            </a:pPr>
            <a:r>
              <a:rPr lang="zh-CN" altLang="en-US" sz="2800" strike="noStrike" noProof="1" dirty="0">
                <a:latin typeface="+mn-lt"/>
                <a:ea typeface="宋体" panose="02010600030101010101" pitchFamily="2" charset="-122"/>
                <a:cs typeface="+mn-cs"/>
              </a:rPr>
              <a:t>Scheduler </a:t>
            </a:r>
            <a:r>
              <a:rPr lang="en-US" altLang="x-none" sz="2800" strike="noStrike" noProof="1" dirty="0">
                <a:latin typeface="+mn-lt"/>
                <a:ea typeface="宋体" panose="02010600030101010101" pitchFamily="2" charset="-122"/>
                <a:cs typeface="+mn-cs"/>
              </a:rPr>
              <a:t>assures that the sequence of operations in history is </a:t>
            </a:r>
            <a:r>
              <a:rPr lang="en-US" altLang="x-none" sz="2800" u="sng" strike="noStrike" noProof="1" dirty="0">
                <a:solidFill>
                  <a:srgbClr val="FF0000"/>
                </a:solidFill>
                <a:effectLst>
                  <a:outerShdw blurRad="38100" dist="38100" dir="2700000">
                    <a:srgbClr val="C0C0C0"/>
                  </a:outerShdw>
                </a:effectLst>
                <a:latin typeface="+mn-lt"/>
                <a:ea typeface="宋体" panose="02010600030101010101" pitchFamily="2" charset="-122"/>
                <a:cs typeface="+mn-cs"/>
              </a:rPr>
              <a:t>equivalent in effect</a:t>
            </a:r>
            <a:r>
              <a:rPr lang="en-US" altLang="x-none" sz="2800" strike="noStrike" noProof="1" dirty="0">
                <a:latin typeface="+mn-lt"/>
                <a:ea typeface="宋体" panose="02010600030101010101" pitchFamily="2" charset="-122"/>
                <a:cs typeface="+mn-cs"/>
              </a:rPr>
              <a:t> to some serial schedule.</a:t>
            </a:r>
            <a:endParaRPr lang="en-US" altLang="x-none" sz="2800" strike="noStrike" noProof="1" dirty="0">
              <a:ea typeface="宋体" panose="02010600030101010101" pitchFamily="2" charset="-122"/>
            </a:endParaRPr>
          </a:p>
          <a:p>
            <a:pPr lvl="1" eaLnBrk="1" fontAlgn="base" hangingPunct="1">
              <a:lnSpc>
                <a:spcPct val="100000"/>
              </a:lnSpc>
              <a:spcBef>
                <a:spcPct val="10000"/>
              </a:spcBef>
              <a:buFont typeface="Wingdings" panose="05000000000000000000" charset="0"/>
              <a:buChar char="Ø"/>
            </a:pPr>
            <a:r>
              <a:rPr lang="zh-CN" altLang="en-US" sz="2800" strike="noStrike" noProof="1" dirty="0">
                <a:latin typeface="+mn-lt"/>
                <a:ea typeface="宋体" panose="02010600030101010101" pitchFamily="2" charset="-122"/>
                <a:cs typeface="+mn-cs"/>
              </a:rPr>
              <a:t>maybe</a:t>
            </a:r>
            <a:endParaRPr lang="zh-CN" altLang="en-US" sz="2800" strike="noStrike" noProof="1" dirty="0">
              <a:ea typeface="宋体" panose="02010600030101010101" pitchFamily="2" charset="-122"/>
            </a:endParaRPr>
          </a:p>
          <a:p>
            <a:pPr lvl="2" eaLnBrk="1" fontAlgn="base" hangingPunct="1">
              <a:lnSpc>
                <a:spcPct val="100000"/>
              </a:lnSpc>
              <a:spcBef>
                <a:spcPct val="10000"/>
              </a:spcBef>
            </a:pPr>
            <a:r>
              <a:rPr lang="en-US" altLang="x-none" sz="2800" strike="noStrike" noProof="1" dirty="0">
                <a:solidFill>
                  <a:srgbClr val="FF0000"/>
                </a:solidFill>
                <a:latin typeface="+mn-lt"/>
                <a:ea typeface="宋体" panose="02010600030101010101" pitchFamily="2" charset="-122"/>
                <a:cs typeface="+mn-cs"/>
              </a:rPr>
              <a:t>delaying </a:t>
            </a:r>
            <a:r>
              <a:rPr lang="en-US" altLang="x-none" sz="2800" strike="noStrike" noProof="1" dirty="0">
                <a:solidFill>
                  <a:schemeClr val="accent2"/>
                </a:solidFill>
                <a:latin typeface="+mn-lt"/>
                <a:ea typeface="宋体" panose="02010600030101010101" pitchFamily="2" charset="-122"/>
                <a:cs typeface="+mn-cs"/>
              </a:rPr>
              <a:t>some operations</a:t>
            </a:r>
            <a:endParaRPr lang="en-US" altLang="x-none" sz="2800" strike="noStrike" noProof="1" dirty="0">
              <a:solidFill>
                <a:schemeClr val="accent2"/>
              </a:solidFill>
              <a:ea typeface="宋体" panose="02010600030101010101" pitchFamily="2" charset="-122"/>
            </a:endParaRPr>
          </a:p>
          <a:p>
            <a:pPr lvl="2" eaLnBrk="1" fontAlgn="base" hangingPunct="1">
              <a:lnSpc>
                <a:spcPct val="100000"/>
              </a:lnSpc>
              <a:spcBef>
                <a:spcPct val="10000"/>
              </a:spcBef>
            </a:pPr>
            <a:r>
              <a:rPr lang="en-US" altLang="x-none" sz="2800" strike="noStrike" noProof="1" dirty="0">
                <a:solidFill>
                  <a:schemeClr val="accent2"/>
                </a:solidFill>
                <a:latin typeface="+mn-lt"/>
                <a:ea typeface="宋体" panose="02010600030101010101" pitchFamily="2" charset="-122"/>
                <a:cs typeface="+mn-cs"/>
              </a:rPr>
              <a:t>some transactions be </a:t>
            </a:r>
            <a:r>
              <a:rPr lang="en-US" altLang="x-none" sz="2800" strike="noStrike" noProof="1" dirty="0">
                <a:solidFill>
                  <a:srgbClr val="FF0000"/>
                </a:solidFill>
                <a:latin typeface="+mn-lt"/>
                <a:ea typeface="宋体" panose="02010600030101010101" pitchFamily="2" charset="-122"/>
                <a:cs typeface="+mn-cs"/>
              </a:rPr>
              <a:t>aborted</a:t>
            </a:r>
            <a:endParaRPr lang="en-US" altLang="x-none" sz="2800" strike="noStrike" noProof="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p:txBody>
          <a:bodyPr vert="horz" wrap="square" lIns="91440" tIns="45720" rIns="91440" bIns="45720" anchor="ctr"/>
          <a:p>
            <a:pPr lvl="0"/>
            <a:r>
              <a:rPr lang="zh-CN" altLang="en-US" dirty="0">
                <a:ea typeface="宋体" panose="02010600030101010101" pitchFamily="2" charset="-122"/>
              </a:rPr>
              <a:t>next</a:t>
            </a:r>
            <a:endParaRPr lang="zh-CN" altLang="en-US" dirty="0">
              <a:ea typeface="宋体" panose="02010600030101010101" pitchFamily="2" charset="-122"/>
            </a:endParaRPr>
          </a:p>
        </p:txBody>
      </p:sp>
      <p:sp>
        <p:nvSpPr>
          <p:cNvPr id="11267" name="内容占位符 2"/>
          <p:cNvSpPr>
            <a:spLocks noGrp="1"/>
          </p:cNvSpPr>
          <p:nvPr>
            <p:ph idx="1"/>
          </p:nvPr>
        </p:nvSpPr>
        <p:spPr>
          <a:xfrm>
            <a:off x="685800" y="1981200"/>
            <a:ext cx="8229600" cy="4114800"/>
          </a:xfrm>
        </p:spPr>
        <p:txBody>
          <a:bodyPr vert="horz" wrap="square" lIns="91440" tIns="45720" rIns="91440" bIns="45720" anchor="t"/>
          <a:p>
            <a:pPr lvl="0">
              <a:lnSpc>
                <a:spcPct val="100000"/>
              </a:lnSpc>
              <a:spcBef>
                <a:spcPts val="2400"/>
              </a:spcBef>
              <a:spcAft>
                <a:spcPts val="0"/>
              </a:spcAft>
            </a:pPr>
            <a:r>
              <a:rPr lang="zh-CN" altLang="en-US" sz="2800" dirty="0">
                <a:ea typeface="宋体" panose="02010600030101010101" pitchFamily="2" charset="-122"/>
              </a:rPr>
              <a:t>Correct  Schedules</a:t>
            </a:r>
            <a:endParaRPr lang="zh-CN" altLang="en-US" sz="2800" dirty="0">
              <a:ea typeface="宋体" panose="02010600030101010101" pitchFamily="2" charset="-122"/>
            </a:endParaRPr>
          </a:p>
          <a:p>
            <a:pPr lvl="0">
              <a:lnSpc>
                <a:spcPct val="100000"/>
              </a:lnSpc>
              <a:spcBef>
                <a:spcPts val="2400"/>
              </a:spcBef>
              <a:spcAft>
                <a:spcPts val="0"/>
              </a:spcAft>
            </a:pPr>
            <a:r>
              <a:rPr lang="zh-CN" altLang="en-US" sz="2800" dirty="0">
                <a:ea typeface="宋体" panose="02010600030101010101" pitchFamily="2" charset="-122"/>
              </a:rPr>
              <a:t>Commutativity </a:t>
            </a:r>
            <a:r>
              <a:rPr lang="en-US" altLang="zh-CN" sz="2800" dirty="0">
                <a:ea typeface="宋体" panose="02010600030101010101" pitchFamily="2" charset="-122"/>
              </a:rPr>
              <a:t>(</a:t>
            </a:r>
            <a:r>
              <a:rPr lang="zh-CN" altLang="en-US" sz="2800" dirty="0">
                <a:ea typeface="宋体" panose="02010600030101010101" pitchFamily="2" charset="-122"/>
              </a:rPr>
              <a:t>可交换性</a:t>
            </a:r>
            <a:r>
              <a:rPr lang="en-US" altLang="zh-CN" sz="2800" dirty="0">
                <a:ea typeface="宋体" panose="02010600030101010101" pitchFamily="2" charset="-122"/>
              </a:rPr>
              <a:t>)</a:t>
            </a:r>
            <a:r>
              <a:rPr lang="zh-CN" altLang="en-US" sz="2800" dirty="0">
                <a:ea typeface="宋体" panose="02010600030101010101" pitchFamily="2" charset="-122"/>
              </a:rPr>
              <a:t> of Read and Write Operations</a:t>
            </a:r>
            <a:endParaRPr lang="zh-CN" altLang="en-US" sz="2800" dirty="0">
              <a:ea typeface="宋体" panose="02010600030101010101" pitchFamily="2" charset="-122"/>
            </a:endParaRPr>
          </a:p>
          <a:p>
            <a:pPr lvl="0">
              <a:lnSpc>
                <a:spcPct val="100000"/>
              </a:lnSpc>
              <a:spcBef>
                <a:spcPts val="2400"/>
              </a:spcBef>
              <a:spcAft>
                <a:spcPts val="0"/>
              </a:spcAft>
            </a:pPr>
            <a:r>
              <a:rPr lang="zh-CN" altLang="en-US" sz="2800" dirty="0">
                <a:ea typeface="宋体" panose="02010600030101010101" pitchFamily="2" charset="-122"/>
              </a:rPr>
              <a:t>Equivalence of Schedules </a:t>
            </a:r>
            <a:r>
              <a:rPr lang="en-US" altLang="zh-CN" sz="2800" dirty="0">
                <a:ea typeface="宋体" panose="02010600030101010101" pitchFamily="2" charset="-122"/>
              </a:rPr>
              <a:t>(</a:t>
            </a:r>
            <a:r>
              <a:rPr lang="zh-CN" altLang="en-US" sz="2800" dirty="0">
                <a:ea typeface="宋体" panose="02010600030101010101" pitchFamily="2" charset="-122"/>
              </a:rPr>
              <a:t>调度等价</a:t>
            </a:r>
            <a:r>
              <a:rPr lang="en-US" altLang="zh-CN" sz="2800" dirty="0">
                <a:ea typeface="宋体" panose="02010600030101010101" pitchFamily="2" charset="-122"/>
              </a:rPr>
              <a:t>)</a:t>
            </a:r>
            <a:endParaRPr lang="zh-CN" altLang="en-US" sz="2800" dirty="0">
              <a:ea typeface="宋体" panose="02010600030101010101" pitchFamily="2" charset="-122"/>
            </a:endParaRPr>
          </a:p>
          <a:p>
            <a:pPr lvl="0">
              <a:lnSpc>
                <a:spcPct val="100000"/>
              </a:lnSpc>
              <a:spcBef>
                <a:spcPts val="2400"/>
              </a:spcBef>
              <a:spcAft>
                <a:spcPts val="0"/>
              </a:spcAft>
            </a:pPr>
            <a:r>
              <a:rPr lang="zh-CN" altLang="en-US" sz="2800" dirty="0">
                <a:ea typeface="宋体" panose="02010600030101010101" pitchFamily="2" charset="-122"/>
              </a:rPr>
              <a:t>Serializable (可串行化) Schedules</a:t>
            </a:r>
            <a:endParaRPr lang="zh-CN" altLang="en-US" sz="2800" dirty="0">
              <a:ea typeface="宋体" panose="02010600030101010101" pitchFamily="2" charset="-122"/>
            </a:endParaRPr>
          </a:p>
        </p:txBody>
      </p:sp>
      <p:sp>
        <p:nvSpPr>
          <p:cNvPr id="11268" name="灯片编号占位符 3"/>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nvSpPr>
        <p:spPr>
          <a:xfrm>
            <a:off x="7167245" y="6499860"/>
            <a:ext cx="1905000" cy="282575"/>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099" name="Rectangle 2"/>
          <p:cNvSpPr>
            <a:spLocks noGrp="1"/>
          </p:cNvSpPr>
          <p:nvPr>
            <p:ph type="title"/>
          </p:nvPr>
        </p:nvSpPr>
        <p:spPr>
          <a:xfrm>
            <a:off x="685800" y="156210"/>
            <a:ext cx="7772400" cy="1143000"/>
          </a:xfrm>
        </p:spPr>
        <p:txBody>
          <a:bodyPr vert="horz" wrap="square" anchor="ctr"/>
          <a:p>
            <a:pPr lvl="0"/>
            <a:r>
              <a:rPr lang="en-US" altLang="zh-CN">
                <a:ea typeface="宋体" panose="02010600030101010101" pitchFamily="2" charset="-122"/>
              </a:rPr>
              <a:t>The Issue</a:t>
            </a:r>
            <a:endParaRPr lang="en-US" altLang="zh-CN">
              <a:ea typeface="宋体" panose="02010600030101010101" pitchFamily="2" charset="-122"/>
            </a:endParaRPr>
          </a:p>
        </p:txBody>
      </p:sp>
      <p:sp>
        <p:nvSpPr>
          <p:cNvPr id="4100" name="Rectangle 3"/>
          <p:cNvSpPr>
            <a:spLocks noGrp="1"/>
          </p:cNvSpPr>
          <p:nvPr>
            <p:ph type="body"/>
          </p:nvPr>
        </p:nvSpPr>
        <p:spPr>
          <a:xfrm>
            <a:off x="457200" y="1225550"/>
            <a:ext cx="8001000" cy="2338070"/>
          </a:xfrm>
        </p:spPr>
        <p:txBody>
          <a:bodyPr vert="horz" wrap="square" anchor="t">
            <a:spAutoFit/>
          </a:bodyPr>
          <a:p>
            <a:pPr lvl="0"/>
            <a:r>
              <a:rPr lang="en-US" altLang="x-none" dirty="0">
                <a:ea typeface="宋体" panose="02010600030101010101" pitchFamily="2" charset="-122"/>
              </a:rPr>
              <a:t>Maintaining database correctness when:</a:t>
            </a:r>
            <a:endParaRPr lang="en-US" altLang="x-none" dirty="0">
              <a:ea typeface="宋体" panose="02010600030101010101" pitchFamily="2" charset="-122"/>
            </a:endParaRPr>
          </a:p>
          <a:p>
            <a:pPr lvl="1">
              <a:spcBef>
                <a:spcPct val="50000"/>
              </a:spcBef>
            </a:pPr>
            <a:r>
              <a:rPr lang="en-US" altLang="x-none" dirty="0">
                <a:ea typeface="宋体" panose="02010600030101010101" pitchFamily="2" charset="-122"/>
              </a:rPr>
              <a:t>Many transactions </a:t>
            </a:r>
            <a:r>
              <a:rPr lang="en-US" altLang="x-none" dirty="0">
                <a:solidFill>
                  <a:schemeClr val="tx1"/>
                </a:solidFill>
                <a:ea typeface="宋体" panose="02010600030101010101" pitchFamily="2" charset="-122"/>
              </a:rPr>
              <a:t>are accessing the</a:t>
            </a:r>
            <a:r>
              <a:rPr lang="en-US" altLang="x-none" dirty="0">
                <a:ea typeface="宋体" panose="02010600030101010101" pitchFamily="2" charset="-122"/>
              </a:rPr>
              <a:t>  database </a:t>
            </a:r>
            <a:r>
              <a:rPr lang="en-US" altLang="x-none" dirty="0">
                <a:solidFill>
                  <a:srgbClr val="CC0000"/>
                </a:solidFill>
                <a:ea typeface="宋体" panose="02010600030101010101" pitchFamily="2" charset="-122"/>
              </a:rPr>
              <a:t>concurrently</a:t>
            </a:r>
            <a:endParaRPr lang="en-US" altLang="x-none" dirty="0">
              <a:solidFill>
                <a:srgbClr val="CC0000"/>
              </a:solidFill>
              <a:ea typeface="宋体" panose="02010600030101010101" pitchFamily="2" charset="-122"/>
            </a:endParaRPr>
          </a:p>
          <a:p>
            <a:pPr lvl="1">
              <a:spcBef>
                <a:spcPct val="50000"/>
              </a:spcBef>
            </a:pPr>
            <a:r>
              <a:rPr lang="en-US" altLang="x-none" dirty="0">
                <a:ea typeface="宋体" panose="02010600030101010101" pitchFamily="2" charset="-122"/>
              </a:rPr>
              <a:t>Assuming</a:t>
            </a:r>
            <a:r>
              <a:rPr lang="en-US" altLang="x-none" dirty="0">
                <a:solidFill>
                  <a:srgbClr val="CC0000"/>
                </a:solidFill>
                <a:ea typeface="宋体" panose="02010600030101010101" pitchFamily="2" charset="-122"/>
              </a:rPr>
              <a:t> </a:t>
            </a:r>
            <a:r>
              <a:rPr lang="en-US" altLang="x-none" dirty="0">
                <a:ea typeface="宋体" panose="02010600030101010101" pitchFamily="2" charset="-122"/>
              </a:rPr>
              <a:t>each transaction maintains </a:t>
            </a:r>
            <a:r>
              <a:rPr lang="en-US" altLang="x-none" dirty="0">
                <a:solidFill>
                  <a:schemeClr val="tx1"/>
                </a:solidFill>
                <a:ea typeface="宋体" panose="02010600030101010101" pitchFamily="2" charset="-122"/>
              </a:rPr>
              <a:t>database correctness</a:t>
            </a:r>
            <a:r>
              <a:rPr lang="en-US" altLang="x-none" dirty="0">
                <a:ea typeface="宋体" panose="02010600030101010101" pitchFamily="2" charset="-122"/>
              </a:rPr>
              <a:t> when </a:t>
            </a:r>
            <a:r>
              <a:rPr lang="en-US" altLang="x-none" dirty="0">
                <a:solidFill>
                  <a:srgbClr val="CC0000"/>
                </a:solidFill>
                <a:ea typeface="宋体" panose="02010600030101010101" pitchFamily="2" charset="-122"/>
              </a:rPr>
              <a:t>executed in isolation</a:t>
            </a:r>
            <a:endParaRPr lang="en-US" altLang="x-none" dirty="0">
              <a:solidFill>
                <a:srgbClr val="CC0000"/>
              </a:solidFill>
              <a:ea typeface="宋体" panose="02010600030101010101" pitchFamily="2" charset="-122"/>
            </a:endParaRPr>
          </a:p>
        </p:txBody>
      </p:sp>
      <p:sp>
        <p:nvSpPr>
          <p:cNvPr id="2" name="Rectangle 3"/>
          <p:cNvSpPr>
            <a:spLocks noGrp="1"/>
          </p:cNvSpPr>
          <p:nvPr/>
        </p:nvSpPr>
        <p:spPr>
          <a:xfrm>
            <a:off x="508635" y="4148455"/>
            <a:ext cx="8001000" cy="191262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9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lvl="0"/>
            <a:r>
              <a:rPr lang="en-US" altLang="x-none" sz="2600" i="0" dirty="0">
                <a:solidFill>
                  <a:srgbClr val="0000CC"/>
                </a:solidFill>
                <a:ea typeface="宋体" panose="02010600030101010101" pitchFamily="2" charset="-122"/>
              </a:rPr>
              <a:t>Contents</a:t>
            </a:r>
            <a:endParaRPr lang="en-US" altLang="x-none" sz="2600" i="0" dirty="0">
              <a:solidFill>
                <a:srgbClr val="0000CC"/>
              </a:solidFill>
              <a:ea typeface="宋体" panose="02010600030101010101" pitchFamily="2" charset="-122"/>
            </a:endParaRPr>
          </a:p>
          <a:p>
            <a:pPr lvl="1"/>
            <a:r>
              <a:rPr lang="en-US" altLang="x-none" sz="2600" i="0" dirty="0">
                <a:solidFill>
                  <a:srgbClr val="FF0000"/>
                </a:solidFill>
                <a:ea typeface="宋体" panose="02010600030101010101" pitchFamily="2" charset="-122"/>
              </a:rPr>
              <a:t>Isolation</a:t>
            </a:r>
            <a:endParaRPr lang="en-US" altLang="x-none" sz="2600" i="0" dirty="0">
              <a:solidFill>
                <a:srgbClr val="FF0000"/>
              </a:solidFill>
              <a:ea typeface="宋体" panose="02010600030101010101" pitchFamily="2" charset="-122"/>
            </a:endParaRPr>
          </a:p>
          <a:p>
            <a:pPr lvl="1"/>
            <a:r>
              <a:rPr lang="en-US" altLang="x-none" sz="2600" i="0" dirty="0">
                <a:solidFill>
                  <a:srgbClr val="FF0000"/>
                </a:solidFill>
                <a:ea typeface="宋体" panose="02010600030101010101" pitchFamily="2" charset="-122"/>
              </a:rPr>
              <a:t>Concurrency Control</a:t>
            </a:r>
            <a:endParaRPr lang="en-US" altLang="x-none" sz="2600" i="0" dirty="0">
              <a:solidFill>
                <a:srgbClr val="FF0000"/>
              </a:solidFill>
              <a:ea typeface="宋体" panose="02010600030101010101" pitchFamily="2" charset="-122"/>
            </a:endParaRPr>
          </a:p>
          <a:p>
            <a:pPr lvl="1"/>
            <a:r>
              <a:rPr lang="en-US" altLang="x-none" sz="2600" i="0" dirty="0">
                <a:solidFill>
                  <a:srgbClr val="FF0000"/>
                </a:solidFill>
                <a:ea typeface="宋体" panose="02010600030101010101" pitchFamily="2" charset="-122"/>
              </a:rPr>
              <a:t>Locking</a:t>
            </a:r>
            <a:endParaRPr lang="en-US" altLang="x-none" sz="2600" i="0"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nvSpPr>
        <p:spPr>
          <a:xfrm>
            <a:off x="8458200" y="6560185"/>
            <a:ext cx="586105" cy="29654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8195" name="Rectangle 2"/>
          <p:cNvSpPr>
            <a:spLocks noGrp="1"/>
          </p:cNvSpPr>
          <p:nvPr>
            <p:ph type="title"/>
          </p:nvPr>
        </p:nvSpPr>
        <p:spPr>
          <a:xfrm>
            <a:off x="609600" y="154305"/>
            <a:ext cx="7772400" cy="914400"/>
          </a:xfrm>
        </p:spPr>
        <p:txBody>
          <a:bodyPr vert="horz" wrap="square" lIns="91440" tIns="45720" rIns="91440" bIns="45720" anchor="ctr"/>
          <a:p>
            <a:pPr lvl="0"/>
            <a:r>
              <a:rPr lang="en-US" altLang="zh-CN" dirty="0">
                <a:ea typeface="宋体" panose="02010600030101010101" pitchFamily="2" charset="-122"/>
              </a:rPr>
              <a:t>Schedule</a:t>
            </a:r>
            <a:endParaRPr lang="en-US" altLang="zh-CN" dirty="0">
              <a:ea typeface="宋体" panose="02010600030101010101" pitchFamily="2" charset="-122"/>
            </a:endParaRPr>
          </a:p>
        </p:txBody>
      </p:sp>
      <p:sp>
        <p:nvSpPr>
          <p:cNvPr id="8196" name="Rectangle 3"/>
          <p:cNvSpPr>
            <a:spLocks noGrp="1"/>
          </p:cNvSpPr>
          <p:nvPr>
            <p:ph type="body"/>
          </p:nvPr>
        </p:nvSpPr>
        <p:spPr>
          <a:xfrm>
            <a:off x="156845" y="1599565"/>
            <a:ext cx="3906520" cy="491490"/>
          </a:xfrm>
        </p:spPr>
        <p:txBody>
          <a:bodyPr vert="horz" wrap="square" lIns="91440" tIns="45720" rIns="91440" bIns="45720" anchor="t">
            <a:spAutoFit/>
          </a:bodyPr>
          <a:p>
            <a:pPr marL="0" lvl="0" indent="0">
              <a:buNone/>
            </a:pPr>
            <a:r>
              <a:rPr lang="en-US" altLang="zh-CN" dirty="0">
                <a:latin typeface="微软雅黑" panose="020B0503020204020204" charset="-122"/>
                <a:ea typeface="微软雅黑" panose="020B0503020204020204" charset="-122"/>
              </a:rPr>
              <a:t>【</a:t>
            </a:r>
            <a:r>
              <a:rPr lang="en-US" altLang="zh-CN" dirty="0">
                <a:ea typeface="宋体" panose="02010600030101010101" pitchFamily="2" charset="-122"/>
              </a:rPr>
              <a:t>Representation 1</a:t>
            </a:r>
            <a:r>
              <a:rPr lang="en-US" altLang="zh-CN" dirty="0">
                <a:latin typeface="微软雅黑" panose="020B0503020204020204" charset="-122"/>
                <a:ea typeface="微软雅黑" panose="020B0503020204020204" charset="-122"/>
                <a:sym typeface="+mn-ea"/>
              </a:rPr>
              <a:t>】</a:t>
            </a:r>
            <a:endParaRPr lang="en-US" altLang="zh-CN" dirty="0">
              <a:ea typeface="宋体" panose="02010600030101010101" pitchFamily="2" charset="-122"/>
            </a:endParaRPr>
          </a:p>
        </p:txBody>
      </p:sp>
      <p:sp>
        <p:nvSpPr>
          <p:cNvPr id="9221" name="Text Box 5"/>
          <p:cNvSpPr txBox="1"/>
          <p:nvPr/>
        </p:nvSpPr>
        <p:spPr>
          <a:xfrm>
            <a:off x="1296670" y="2207895"/>
            <a:ext cx="3834130" cy="1097915"/>
          </a:xfrm>
          <a:prstGeom prst="rect">
            <a:avLst/>
          </a:prstGeom>
          <a:noFill/>
          <a:ln w="9525">
            <a:noFill/>
          </a:ln>
        </p:spPr>
        <p:txBody>
          <a:bodyPr wrap="none" tIns="36195" bIns="71755">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nSpc>
                <a:spcPct val="100000"/>
              </a:lnSpc>
              <a:spcBef>
                <a:spcPts val="0"/>
              </a:spcBef>
              <a:spcAft>
                <a:spcPts val="0"/>
              </a:spcAft>
              <a:buNone/>
            </a:pPr>
            <a:r>
              <a:rPr lang="en-US" altLang="zh-CN" sz="2800" i="1" dirty="0">
                <a:solidFill>
                  <a:schemeClr val="tx1"/>
                </a:solidFill>
                <a:latin typeface="Times New Roman" panose="02020603050405020304" pitchFamily="18" charset="0"/>
                <a:ea typeface="宋体" panose="02010600030101010101" pitchFamily="2" charset="-122"/>
              </a:rPr>
              <a:t>T</a:t>
            </a:r>
            <a:r>
              <a:rPr lang="en-US" altLang="zh-CN" sz="2800" i="1" baseline="-25000" dirty="0">
                <a:solidFill>
                  <a:schemeClr val="tx1"/>
                </a:solidFill>
                <a:latin typeface="Times New Roman" panose="02020603050405020304" pitchFamily="18" charset="0"/>
                <a:ea typeface="宋体" panose="02010600030101010101" pitchFamily="2" charset="-122"/>
              </a:rPr>
              <a:t>1</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1 </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2</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3           </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4</a:t>
            </a:r>
            <a:endParaRPr lang="en-US" altLang="zh-CN" sz="2800" i="1" dirty="0">
              <a:solidFill>
                <a:schemeClr val="tx1"/>
              </a:solidFill>
              <a:latin typeface="Times New Roman" panose="02020603050405020304" pitchFamily="18" charset="0"/>
              <a:ea typeface="宋体" panose="02010600030101010101" pitchFamily="2" charset="-122"/>
            </a:endParaRPr>
          </a:p>
          <a:p>
            <a:pPr marL="0" lvl="0" indent="0">
              <a:lnSpc>
                <a:spcPct val="100000"/>
              </a:lnSpc>
              <a:spcBef>
                <a:spcPts val="1000"/>
              </a:spcBef>
              <a:spcAft>
                <a:spcPts val="0"/>
              </a:spcAft>
              <a:buNone/>
            </a:pPr>
            <a:r>
              <a:rPr lang="en-US" altLang="zh-CN" sz="2800" i="1" dirty="0">
                <a:solidFill>
                  <a:srgbClr val="FF0000"/>
                </a:solidFill>
                <a:latin typeface="Times New Roman" panose="02020603050405020304" pitchFamily="18" charset="0"/>
                <a:ea typeface="宋体" panose="02010600030101010101" pitchFamily="2" charset="-122"/>
              </a:rPr>
              <a:t>T</a:t>
            </a:r>
            <a:r>
              <a:rPr lang="en-US" altLang="zh-CN" sz="2800" i="1" baseline="-25000" dirty="0">
                <a:solidFill>
                  <a:srgbClr val="FF0000"/>
                </a:solidFill>
                <a:latin typeface="Times New Roman" panose="02020603050405020304" pitchFamily="18" charset="0"/>
                <a:ea typeface="宋体" panose="02010600030101010101" pitchFamily="2" charset="-122"/>
              </a:rPr>
              <a:t>2</a:t>
            </a:r>
            <a:r>
              <a:rPr lang="en-US" altLang="zh-CN" sz="2800" i="1" dirty="0">
                <a:solidFill>
                  <a:srgbClr val="FF0000"/>
                </a:solidFill>
                <a:latin typeface="Times New Roman" panose="02020603050405020304" pitchFamily="18" charset="0"/>
                <a:ea typeface="宋体" panose="02010600030101010101" pitchFamily="2" charset="-122"/>
              </a:rPr>
              <a:t>:               p</a:t>
            </a:r>
            <a:r>
              <a:rPr lang="en-US" altLang="zh-CN" sz="2800" i="1" baseline="-25000" dirty="0">
                <a:solidFill>
                  <a:srgbClr val="FF0000"/>
                </a:solidFill>
                <a:latin typeface="Times New Roman" panose="02020603050405020304" pitchFamily="18" charset="0"/>
                <a:ea typeface="宋体" panose="02010600030101010101" pitchFamily="2" charset="-122"/>
              </a:rPr>
              <a:t>1           </a:t>
            </a:r>
            <a:r>
              <a:rPr lang="en-US" altLang="zh-CN" sz="2800" i="1" dirty="0">
                <a:solidFill>
                  <a:srgbClr val="FF0000"/>
                </a:solidFill>
                <a:latin typeface="Times New Roman" panose="02020603050405020304" pitchFamily="18" charset="0"/>
                <a:ea typeface="宋体" panose="02010600030101010101" pitchFamily="2" charset="-122"/>
              </a:rPr>
              <a:t>p</a:t>
            </a:r>
            <a:r>
              <a:rPr lang="en-US" altLang="zh-CN" sz="2800" i="1" baseline="-25000" dirty="0">
                <a:solidFill>
                  <a:srgbClr val="FF0000"/>
                </a:solidFill>
                <a:latin typeface="Times New Roman" panose="02020603050405020304" pitchFamily="18" charset="0"/>
                <a:ea typeface="宋体" panose="02010600030101010101" pitchFamily="2" charset="-122"/>
              </a:rPr>
              <a:t>2</a:t>
            </a:r>
            <a:endParaRPr lang="en-US" altLang="zh-CN" sz="2800" i="1" baseline="-25000" dirty="0">
              <a:solidFill>
                <a:srgbClr val="FF0000"/>
              </a:solidFill>
              <a:latin typeface="Times New Roman" panose="02020603050405020304" pitchFamily="18" charset="0"/>
              <a:ea typeface="宋体" panose="02010600030101010101" pitchFamily="2" charset="-122"/>
            </a:endParaRPr>
          </a:p>
        </p:txBody>
      </p:sp>
      <p:sp>
        <p:nvSpPr>
          <p:cNvPr id="9222" name="Text Box 6"/>
          <p:cNvSpPr txBox="1"/>
          <p:nvPr/>
        </p:nvSpPr>
        <p:spPr>
          <a:xfrm>
            <a:off x="1372870" y="4614545"/>
            <a:ext cx="48006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800" i="1" dirty="0">
                <a:solidFill>
                  <a:schemeClr val="tx1"/>
                </a:solidFill>
                <a:latin typeface="Times New Roman" panose="02020603050405020304" pitchFamily="18" charset="0"/>
                <a:ea typeface="宋体" panose="02010600030101010101" pitchFamily="2" charset="-122"/>
              </a:rPr>
              <a:t>p</a:t>
            </a:r>
            <a:r>
              <a:rPr lang="en-US" altLang="zh-CN" sz="2800" i="1" baseline="-25000" dirty="0">
                <a:solidFill>
                  <a:schemeClr val="tx1"/>
                </a:solidFill>
                <a:latin typeface="Times New Roman" panose="02020603050405020304" pitchFamily="18" charset="0"/>
                <a:ea typeface="宋体" panose="02010600030101010101" pitchFamily="2" charset="-122"/>
              </a:rPr>
              <a:t>1,1 </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1,2</a:t>
            </a:r>
            <a:r>
              <a:rPr lang="en-US" altLang="zh-CN" sz="2800" i="1" dirty="0">
                <a:solidFill>
                  <a:schemeClr val="tx1"/>
                </a:solidFill>
                <a:latin typeface="Times New Roman" panose="02020603050405020304" pitchFamily="18" charset="0"/>
                <a:ea typeface="宋体" panose="02010600030101010101" pitchFamily="2" charset="-122"/>
              </a:rPr>
              <a:t>  </a:t>
            </a:r>
            <a:r>
              <a:rPr lang="en-US" altLang="zh-CN" sz="2800" i="1" dirty="0">
                <a:solidFill>
                  <a:srgbClr val="FF0000"/>
                </a:solidFill>
                <a:latin typeface="Times New Roman" panose="02020603050405020304" pitchFamily="18" charset="0"/>
                <a:ea typeface="宋体" panose="02010600030101010101" pitchFamily="2" charset="-122"/>
              </a:rPr>
              <a:t>p</a:t>
            </a:r>
            <a:r>
              <a:rPr lang="en-US" altLang="zh-CN" sz="2800" i="1" baseline="-25000" dirty="0">
                <a:solidFill>
                  <a:srgbClr val="FF0000"/>
                </a:solidFill>
                <a:latin typeface="Times New Roman" panose="02020603050405020304" pitchFamily="18" charset="0"/>
                <a:ea typeface="宋体" panose="02010600030101010101" pitchFamily="2" charset="-122"/>
              </a:rPr>
              <a:t>2,1</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1,3    </a:t>
            </a:r>
            <a:r>
              <a:rPr lang="en-US" altLang="zh-CN" sz="2800" i="1" dirty="0">
                <a:solidFill>
                  <a:srgbClr val="FF0000"/>
                </a:solidFill>
                <a:latin typeface="Times New Roman" panose="02020603050405020304" pitchFamily="18" charset="0"/>
                <a:ea typeface="宋体" panose="02010600030101010101" pitchFamily="2" charset="-122"/>
              </a:rPr>
              <a:t>p</a:t>
            </a:r>
            <a:r>
              <a:rPr lang="en-US" altLang="zh-CN" sz="2800" i="1" baseline="-25000" dirty="0">
                <a:solidFill>
                  <a:srgbClr val="FF0000"/>
                </a:solidFill>
                <a:latin typeface="Times New Roman" panose="02020603050405020304" pitchFamily="18" charset="0"/>
                <a:ea typeface="宋体" panose="02010600030101010101" pitchFamily="2" charset="-122"/>
              </a:rPr>
              <a:t>2,2</a:t>
            </a:r>
            <a:r>
              <a:rPr lang="en-US" altLang="zh-CN" sz="2800" i="1" baseline="-2500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1,4</a:t>
            </a:r>
            <a:endParaRPr lang="en-US" altLang="zh-CN" sz="2800" i="1" dirty="0">
              <a:solidFill>
                <a:schemeClr val="tx1"/>
              </a:solidFill>
              <a:latin typeface="Times New Roman" panose="02020603050405020304" pitchFamily="18" charset="0"/>
              <a:ea typeface="宋体" panose="02010600030101010101" pitchFamily="2" charset="-122"/>
            </a:endParaRPr>
          </a:p>
        </p:txBody>
      </p:sp>
      <p:sp>
        <p:nvSpPr>
          <p:cNvPr id="9224" name="Text Box 8"/>
          <p:cNvSpPr txBox="1"/>
          <p:nvPr/>
        </p:nvSpPr>
        <p:spPr>
          <a:xfrm>
            <a:off x="1743710" y="5258435"/>
            <a:ext cx="11017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time </a:t>
            </a:r>
            <a:r>
              <a:rPr lang="en-US" altLang="zh-CN" sz="2400" i="1" dirty="0">
                <a:solidFill>
                  <a:srgbClr val="CC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i="1" dirty="0">
              <a:solidFill>
                <a:srgbClr val="CC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Rectangle 3"/>
          <p:cNvSpPr>
            <a:spLocks noGrp="1"/>
          </p:cNvSpPr>
          <p:nvPr/>
        </p:nvSpPr>
        <p:spPr>
          <a:xfrm>
            <a:off x="156845" y="4187190"/>
            <a:ext cx="3907155" cy="49149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altLang="zh-CN" i="0" dirty="0">
                <a:latin typeface="微软雅黑" panose="020B0503020204020204" charset="-122"/>
                <a:ea typeface="微软雅黑" panose="020B0503020204020204" charset="-122"/>
                <a:sym typeface="+mn-ea"/>
              </a:rPr>
              <a:t>【</a:t>
            </a:r>
            <a:r>
              <a:rPr lang="en-US" altLang="zh-CN" i="0" dirty="0">
                <a:ea typeface="宋体" panose="02010600030101010101" pitchFamily="2" charset="-122"/>
              </a:rPr>
              <a:t>Representation 2</a:t>
            </a:r>
            <a:r>
              <a:rPr lang="en-US" altLang="zh-CN" i="0" dirty="0">
                <a:latin typeface="微软雅黑" panose="020B0503020204020204" charset="-122"/>
                <a:ea typeface="微软雅黑" panose="020B0503020204020204" charset="-122"/>
                <a:sym typeface="+mn-ea"/>
              </a:rPr>
              <a:t>】</a:t>
            </a:r>
            <a:endParaRPr lang="en-US" altLang="zh-CN" i="0" dirty="0">
              <a:ea typeface="宋体" panose="02010600030101010101" pitchFamily="2" charset="-122"/>
            </a:endParaRPr>
          </a:p>
        </p:txBody>
      </p:sp>
      <p:sp>
        <p:nvSpPr>
          <p:cNvPr id="3" name="线形标注 2(带强调线) 2"/>
          <p:cNvSpPr/>
          <p:nvPr/>
        </p:nvSpPr>
        <p:spPr>
          <a:xfrm>
            <a:off x="4789170" y="5454015"/>
            <a:ext cx="4255135" cy="902969"/>
          </a:xfrm>
          <a:prstGeom prst="accentCallout2">
            <a:avLst>
              <a:gd name="adj1" fmla="val 18776"/>
              <a:gd name="adj2" fmla="val 29"/>
              <a:gd name="adj3" fmla="val 16244"/>
              <a:gd name="adj4" fmla="val -10998"/>
              <a:gd name="adj5" fmla="val -25949"/>
              <a:gd name="adj6" fmla="val -19713"/>
            </a:avLst>
          </a:prstGeom>
          <a:noFill/>
          <a:ln w="9525" cap="flat" cmpd="sng" algn="ctr">
            <a:solidFill>
              <a:srgbClr val="0000CC"/>
            </a:solidFill>
            <a:prstDash val="solid"/>
            <a:round/>
            <a:headEnd type="none" w="med" len="med"/>
            <a:tailEnd type="arrow" w="med" len="med"/>
          </a:ln>
        </p:spPr>
        <p:txBody>
          <a:bodyPr vert="horz" wrap="square" lIns="36195" tIns="45720" rIns="91440" bIns="45720" numCol="1" anchor="t" anchorCtr="0" compatLnSpc="1">
            <a:spAutoFit/>
          </a:bodyPr>
          <a:p>
            <a:pPr lvl="0" algn="l">
              <a:lnSpc>
                <a:spcPct val="120000"/>
              </a:lnSpc>
              <a:spcBef>
                <a:spcPts val="0"/>
              </a:spcBef>
              <a:spcAft>
                <a:spcPts val="0"/>
              </a:spcAft>
              <a:buFont typeface="Arial" panose="020B0604020202020204" pitchFamily="34" charset="0"/>
              <a:buChar char="•"/>
            </a:pPr>
            <a:r>
              <a:rPr lang="en-US" altLang="zh-CN" sz="2200" b="1" i="0" dirty="0">
                <a:solidFill>
                  <a:srgbClr val="0000CC"/>
                </a:solidFill>
                <a:ea typeface="宋体" panose="02010600030101010101" pitchFamily="2" charset="-122"/>
                <a:cs typeface="+mn-lt"/>
                <a:sym typeface="+mn-ea"/>
              </a:rPr>
              <a:t> </a:t>
            </a:r>
            <a:r>
              <a:rPr lang="zh-CN" altLang="en-US" sz="2200" b="1" i="0" dirty="0">
                <a:solidFill>
                  <a:srgbClr val="0000CC"/>
                </a:solidFill>
                <a:ea typeface="宋体" panose="02010600030101010101" pitchFamily="2" charset="-122"/>
                <a:cs typeface="+mn-lt"/>
                <a:sym typeface="+mn-ea"/>
              </a:rPr>
              <a:t>所有的事务操作都放在同一行中</a:t>
            </a:r>
            <a:endParaRPr lang="zh-CN" altLang="en-US" sz="2200" b="1" i="0" dirty="0">
              <a:solidFill>
                <a:srgbClr val="0000CC"/>
              </a:solidFill>
              <a:ea typeface="宋体" panose="02010600030101010101" pitchFamily="2" charset="-122"/>
              <a:cs typeface="+mn-lt"/>
            </a:endParaRPr>
          </a:p>
          <a:p>
            <a:pPr lvl="0" algn="l">
              <a:lnSpc>
                <a:spcPct val="120000"/>
              </a:lnSpc>
              <a:spcBef>
                <a:spcPts val="0"/>
              </a:spcBef>
              <a:spcAft>
                <a:spcPts val="0"/>
              </a:spcAft>
              <a:buFont typeface="Arial" panose="020B0604020202020204" pitchFamily="34" charset="0"/>
              <a:buChar char="•"/>
            </a:pPr>
            <a:r>
              <a:rPr lang="en-US" altLang="zh-CN" sz="2200" b="1" i="0" dirty="0">
                <a:solidFill>
                  <a:srgbClr val="0000CC"/>
                </a:solidFill>
                <a:ea typeface="宋体" panose="02010600030101010101" pitchFamily="2" charset="-122"/>
                <a:cs typeface="+mn-lt"/>
                <a:sym typeface="+mn-ea"/>
              </a:rPr>
              <a:t> p</a:t>
            </a:r>
            <a:r>
              <a:rPr lang="en-US" altLang="zh-CN" sz="2200" b="1" i="0" baseline="-25000" dirty="0">
                <a:solidFill>
                  <a:srgbClr val="0000CC"/>
                </a:solidFill>
                <a:ea typeface="宋体" panose="02010600030101010101" pitchFamily="2" charset="-122"/>
                <a:cs typeface="+mn-lt"/>
                <a:sym typeface="+mn-ea"/>
              </a:rPr>
              <a:t>i,j</a:t>
            </a:r>
            <a:r>
              <a:rPr lang="en-US" altLang="zh-CN" sz="2200" b="1" i="0" dirty="0">
                <a:solidFill>
                  <a:srgbClr val="0000CC"/>
                </a:solidFill>
                <a:ea typeface="宋体" panose="02010600030101010101" pitchFamily="2" charset="-122"/>
                <a:cs typeface="+mn-lt"/>
                <a:sym typeface="+mn-ea"/>
              </a:rPr>
              <a:t> </a:t>
            </a:r>
            <a:r>
              <a:rPr lang="zh-CN" altLang="en-US" sz="2200" b="1" i="0" dirty="0">
                <a:solidFill>
                  <a:srgbClr val="0000CC"/>
                </a:solidFill>
                <a:ea typeface="宋体" panose="02010600030101010101" pitchFamily="2" charset="-122"/>
                <a:cs typeface="+mn-lt"/>
                <a:sym typeface="+mn-ea"/>
              </a:rPr>
              <a:t>表示事务</a:t>
            </a:r>
            <a:r>
              <a:rPr lang="en-US" altLang="zh-CN" sz="2200" b="1" i="0" dirty="0">
                <a:solidFill>
                  <a:srgbClr val="0000CC"/>
                </a:solidFill>
                <a:ea typeface="宋体" panose="02010600030101010101" pitchFamily="2" charset="-122"/>
                <a:cs typeface="+mn-lt"/>
                <a:sym typeface="+mn-ea"/>
              </a:rPr>
              <a:t>T</a:t>
            </a:r>
            <a:r>
              <a:rPr lang="en-US" altLang="zh-CN" sz="2200" b="1" i="0" baseline="-25000" dirty="0">
                <a:solidFill>
                  <a:srgbClr val="0000CC"/>
                </a:solidFill>
                <a:ea typeface="宋体" panose="02010600030101010101" pitchFamily="2" charset="-122"/>
                <a:cs typeface="+mn-lt"/>
                <a:sym typeface="+mn-ea"/>
              </a:rPr>
              <a:t>i</a:t>
            </a:r>
            <a:r>
              <a:rPr lang="zh-CN" altLang="en-US" sz="2200" b="1" i="0" dirty="0">
                <a:solidFill>
                  <a:srgbClr val="0000CC"/>
                </a:solidFill>
                <a:ea typeface="宋体" panose="02010600030101010101" pitchFamily="2" charset="-122"/>
                <a:cs typeface="+mn-lt"/>
                <a:sym typeface="+mn-ea"/>
              </a:rPr>
              <a:t>的第</a:t>
            </a:r>
            <a:r>
              <a:rPr lang="en-US" altLang="zh-CN" sz="2200" b="1" i="0" dirty="0">
                <a:solidFill>
                  <a:srgbClr val="0000CC"/>
                </a:solidFill>
                <a:ea typeface="宋体" panose="02010600030101010101" pitchFamily="2" charset="-122"/>
                <a:cs typeface="+mn-lt"/>
                <a:sym typeface="+mn-ea"/>
              </a:rPr>
              <a:t>j</a:t>
            </a:r>
            <a:r>
              <a:rPr lang="zh-CN" altLang="en-US" sz="2200" b="1" i="0" dirty="0">
                <a:solidFill>
                  <a:srgbClr val="0000CC"/>
                </a:solidFill>
                <a:ea typeface="宋体" panose="02010600030101010101" pitchFamily="2" charset="-122"/>
                <a:cs typeface="+mn-lt"/>
                <a:sym typeface="+mn-ea"/>
              </a:rPr>
              <a:t>个操作</a:t>
            </a:r>
            <a:endParaRPr kumimoji="0" lang="zh-CN" altLang="en-US" sz="22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mn-lt"/>
              <a:sym typeface="+mn-ea"/>
            </a:endParaRPr>
          </a:p>
        </p:txBody>
      </p:sp>
      <p:sp>
        <p:nvSpPr>
          <p:cNvPr id="4" name="线形标注 2(带强调线) 3"/>
          <p:cNvSpPr/>
          <p:nvPr/>
        </p:nvSpPr>
        <p:spPr>
          <a:xfrm>
            <a:off x="4789170" y="1068705"/>
            <a:ext cx="4255135" cy="902969"/>
          </a:xfrm>
          <a:prstGeom prst="accentCallout2">
            <a:avLst>
              <a:gd name="adj1" fmla="val 63220"/>
              <a:gd name="adj2" fmla="val 29"/>
              <a:gd name="adj3" fmla="val 63220"/>
              <a:gd name="adj4" fmla="val -11535"/>
              <a:gd name="adj5" fmla="val 136638"/>
              <a:gd name="adj6" fmla="val -18907"/>
            </a:avLst>
          </a:prstGeom>
          <a:noFill/>
          <a:ln w="9525" cap="flat" cmpd="sng" algn="ctr">
            <a:solidFill>
              <a:srgbClr val="0000CC"/>
            </a:solidFill>
            <a:prstDash val="solid"/>
            <a:round/>
            <a:headEnd type="none" w="med" len="med"/>
            <a:tailEnd type="arrow" w="med" len="med"/>
          </a:ln>
        </p:spPr>
        <p:txBody>
          <a:bodyPr vert="horz" wrap="square" lIns="36195" tIns="45720" rIns="91440" bIns="45720" numCol="1" anchor="t" anchorCtr="0" compatLnSpc="1">
            <a:spAutoFit/>
          </a:bodyPr>
          <a:p>
            <a:pPr lvl="0" algn="l">
              <a:lnSpc>
                <a:spcPct val="120000"/>
              </a:lnSpc>
              <a:spcBef>
                <a:spcPts val="0"/>
              </a:spcBef>
              <a:spcAft>
                <a:spcPts val="0"/>
              </a:spcAft>
              <a:buFont typeface="Arial" panose="020B0604020202020204" pitchFamily="34" charset="0"/>
              <a:buChar char="•"/>
            </a:pPr>
            <a:r>
              <a:rPr lang="en-US" altLang="zh-CN" sz="2200" b="1" i="0" dirty="0">
                <a:solidFill>
                  <a:srgbClr val="0000CC"/>
                </a:solidFill>
                <a:ea typeface="宋体" panose="02010600030101010101" pitchFamily="2" charset="-122"/>
                <a:cs typeface="+mn-lt"/>
                <a:sym typeface="+mn-ea"/>
              </a:rPr>
              <a:t> </a:t>
            </a:r>
            <a:r>
              <a:rPr lang="zh-CN" altLang="en-US" sz="2200" b="1" i="0" dirty="0">
                <a:solidFill>
                  <a:srgbClr val="0000CC"/>
                </a:solidFill>
                <a:ea typeface="宋体" panose="02010600030101010101" pitchFamily="2" charset="-122"/>
                <a:cs typeface="+mn-lt"/>
                <a:sym typeface="+mn-ea"/>
              </a:rPr>
              <a:t>每个事务的操作单独占一行</a:t>
            </a:r>
            <a:endParaRPr lang="zh-CN" altLang="en-US" sz="2200" b="1" i="0" dirty="0">
              <a:solidFill>
                <a:srgbClr val="0000CC"/>
              </a:solidFill>
              <a:ea typeface="宋体" panose="02010600030101010101" pitchFamily="2" charset="-122"/>
              <a:cs typeface="+mn-lt"/>
            </a:endParaRPr>
          </a:p>
          <a:p>
            <a:pPr lvl="0" algn="l">
              <a:lnSpc>
                <a:spcPct val="120000"/>
              </a:lnSpc>
              <a:spcBef>
                <a:spcPts val="0"/>
              </a:spcBef>
              <a:spcAft>
                <a:spcPts val="0"/>
              </a:spcAft>
              <a:buFont typeface="Arial" panose="020B0604020202020204" pitchFamily="34" charset="0"/>
              <a:buChar char="•"/>
            </a:pPr>
            <a:r>
              <a:rPr lang="en-US" altLang="zh-CN" sz="2200" b="1" i="0" dirty="0">
                <a:solidFill>
                  <a:srgbClr val="0000CC"/>
                </a:solidFill>
                <a:ea typeface="宋体" panose="02010600030101010101" pitchFamily="2" charset="-122"/>
                <a:cs typeface="+mn-lt"/>
                <a:sym typeface="+mn-ea"/>
              </a:rPr>
              <a:t> p</a:t>
            </a:r>
            <a:r>
              <a:rPr lang="en-US" altLang="zh-CN" sz="2200" b="1" i="0" baseline="-25000" dirty="0">
                <a:solidFill>
                  <a:srgbClr val="0000CC"/>
                </a:solidFill>
                <a:ea typeface="宋体" panose="02010600030101010101" pitchFamily="2" charset="-122"/>
                <a:cs typeface="+mn-lt"/>
                <a:sym typeface="+mn-ea"/>
              </a:rPr>
              <a:t>i</a:t>
            </a:r>
            <a:r>
              <a:rPr lang="en-US" altLang="zh-CN" sz="2200" b="1" i="0" dirty="0">
                <a:solidFill>
                  <a:srgbClr val="0000CC"/>
                </a:solidFill>
                <a:ea typeface="宋体" panose="02010600030101010101" pitchFamily="2" charset="-122"/>
                <a:cs typeface="+mn-lt"/>
                <a:sym typeface="+mn-ea"/>
              </a:rPr>
              <a:t> </a:t>
            </a:r>
            <a:r>
              <a:rPr lang="zh-CN" altLang="en-US" sz="2200" b="1" i="0" dirty="0">
                <a:solidFill>
                  <a:srgbClr val="0000CC"/>
                </a:solidFill>
                <a:ea typeface="宋体" panose="02010600030101010101" pitchFamily="2" charset="-122"/>
                <a:cs typeface="+mn-lt"/>
                <a:sym typeface="+mn-ea"/>
              </a:rPr>
              <a:t>表示该行事务的第 </a:t>
            </a:r>
            <a:r>
              <a:rPr lang="en-US" altLang="zh-CN" sz="2200" b="1" i="0" dirty="0">
                <a:solidFill>
                  <a:srgbClr val="0000CC"/>
                </a:solidFill>
                <a:ea typeface="宋体" panose="02010600030101010101" pitchFamily="2" charset="-122"/>
                <a:cs typeface="+mn-lt"/>
                <a:sym typeface="+mn-ea"/>
              </a:rPr>
              <a:t>i </a:t>
            </a:r>
            <a:r>
              <a:rPr lang="zh-CN" altLang="en-US" sz="2200" b="1" i="0" dirty="0">
                <a:solidFill>
                  <a:srgbClr val="0000CC"/>
                </a:solidFill>
                <a:ea typeface="宋体" panose="02010600030101010101" pitchFamily="2" charset="-122"/>
                <a:cs typeface="+mn-lt"/>
                <a:sym typeface="+mn-ea"/>
              </a:rPr>
              <a:t>个操作</a:t>
            </a:r>
            <a:endParaRPr kumimoji="0" lang="zh-CN" altLang="en-US" sz="22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mn-lt"/>
              <a:sym typeface="+mn-ea"/>
            </a:endParaRPr>
          </a:p>
        </p:txBody>
      </p:sp>
      <p:grpSp>
        <p:nvGrpSpPr>
          <p:cNvPr id="6" name="组合 5"/>
          <p:cNvGrpSpPr/>
          <p:nvPr/>
        </p:nvGrpSpPr>
        <p:grpSpPr>
          <a:xfrm>
            <a:off x="1819275" y="3352165"/>
            <a:ext cx="2471420" cy="459740"/>
            <a:chOff x="3103" y="5279"/>
            <a:chExt cx="3892" cy="724"/>
          </a:xfrm>
        </p:grpSpPr>
        <p:sp>
          <p:nvSpPr>
            <p:cNvPr id="9223" name="Text Box 7"/>
            <p:cNvSpPr txBox="1"/>
            <p:nvPr/>
          </p:nvSpPr>
          <p:spPr>
            <a:xfrm>
              <a:off x="3103" y="5279"/>
              <a:ext cx="1157" cy="7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time </a:t>
              </a:r>
              <a:endParaRPr lang="en-US" altLang="zh-CN" sz="2400" i="1" dirty="0">
                <a:solidFill>
                  <a:srgbClr val="CC0000"/>
                </a:solidFill>
                <a:latin typeface="Times New Roman" panose="02020603050405020304" pitchFamily="18" charset="0"/>
                <a:ea typeface="宋体" panose="02010600030101010101" pitchFamily="2" charset="-122"/>
              </a:endParaRPr>
            </a:p>
          </p:txBody>
        </p:sp>
        <p:cxnSp>
          <p:nvCxnSpPr>
            <p:cNvPr id="5" name="直接箭头连接符 4"/>
            <p:cNvCxnSpPr/>
            <p:nvPr/>
          </p:nvCxnSpPr>
          <p:spPr>
            <a:xfrm>
              <a:off x="4355" y="5642"/>
              <a:ext cx="2640" cy="0"/>
            </a:xfrm>
            <a:prstGeom prst="straightConnector1">
              <a:avLst/>
            </a:prstGeom>
            <a:solidFill>
              <a:schemeClr val="accent1"/>
            </a:solidFill>
            <a:ln w="15875" cap="flat" cmpd="sng" algn="ctr">
              <a:solidFill>
                <a:srgbClr val="CC0000"/>
              </a:solidFill>
              <a:prstDash val="solid"/>
              <a:round/>
              <a:headEnd type="none" w="med" len="med"/>
              <a:tailEnd type="arrow" w="lg" len="med"/>
            </a:ln>
          </p:spPr>
        </p:cxnSp>
      </p:grpSp>
      <p:sp>
        <p:nvSpPr>
          <p:cNvPr id="7" name="文本框 6"/>
          <p:cNvSpPr txBox="1"/>
          <p:nvPr/>
        </p:nvSpPr>
        <p:spPr>
          <a:xfrm>
            <a:off x="4441825" y="3352165"/>
            <a:ext cx="4602480" cy="429895"/>
          </a:xfrm>
          <a:prstGeom prst="rect">
            <a:avLst/>
          </a:prstGeom>
          <a:noFill/>
        </p:spPr>
        <p:txBody>
          <a:bodyPr wrap="square" lIns="0" rIns="0" rtlCol="0">
            <a:spAutoFit/>
          </a:bodyPr>
          <a:p>
            <a:r>
              <a:rPr lang="zh-CN" altLang="en-US" sz="2200" b="1" i="0">
                <a:solidFill>
                  <a:srgbClr val="FF0000"/>
                </a:solidFill>
              </a:rPr>
              <a:t>水平方向是执行时间轴（从左向右）</a:t>
            </a:r>
            <a:endParaRPr lang="zh-CN" altLang="en-US" sz="2200" b="1" i="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nodeType="clickEffect">
                                  <p:stCondLst>
                                    <p:cond delay="0"/>
                                  </p:stCondLst>
                                  <p:childTnLst>
                                    <p:set>
                                      <p:cBhvr additive="base">
                                        <p:cTn id="15" dur="500"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17" dur="500" fill="hold"/>
                                        <p:tgtEl>
                                          <p:spTgt spid="6"/>
                                        </p:tgtEl>
                                        <p:attrNameLst>
                                          <p:attrName>ppt_y</p:attrName>
                                        </p:attrNameLst>
                                      </p:cBhvr>
                                      <p:tavLst>
                                        <p:tav tm="0" fmla="">
                                          <p:val>
                                            <p:strVal val="#ppt_y"/>
                                          </p:val>
                                        </p:tav>
                                        <p:tav tm="100000" fmla="">
                                          <p:val>
                                            <p:strVal val="#ppt_y"/>
                                          </p:val>
                                        </p:tav>
                                      </p:tavLst>
                                    </p:anim>
                                    <p:anim calcmode="lin" valueType="num">
                                      <p:cBhvr additive="base">
                                        <p:cTn id="18"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19"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22"/>
                                        </p:tgtEl>
                                        <p:attrNameLst>
                                          <p:attrName>style.visibility</p:attrName>
                                        </p:attrNameLst>
                                      </p:cBhvr>
                                      <p:to>
                                        <p:strVal val="visible"/>
                                      </p:to>
                                    </p:set>
                                    <p:anim calcmode="lin" valueType="num">
                                      <p:cBhvr additive="base">
                                        <p:cTn id="29" dur="500" fill="hold"/>
                                        <p:tgtEl>
                                          <p:spTgt spid="9222"/>
                                        </p:tgtEl>
                                        <p:attrNameLst>
                                          <p:attrName>ppt_x</p:attrName>
                                        </p:attrNameLst>
                                      </p:cBhvr>
                                      <p:tavLst>
                                        <p:tav tm="0">
                                          <p:val>
                                            <p:strVal val="#ppt_x"/>
                                          </p:val>
                                        </p:tav>
                                        <p:tav tm="100000">
                                          <p:val>
                                            <p:strVal val="#ppt_x"/>
                                          </p:val>
                                        </p:tav>
                                      </p:tavLst>
                                    </p:anim>
                                    <p:anim calcmode="lin" valueType="num">
                                      <p:cBhvr additive="base">
                                        <p:cTn id="30" dur="500" fill="hold"/>
                                        <p:tgtEl>
                                          <p:spTgt spid="92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500" fill="hold">
                                          <p:stCondLst>
                                            <p:cond delay="0"/>
                                          </p:stCondLst>
                                        </p:cTn>
                                        <p:tgtEl>
                                          <p:spTgt spid="9224"/>
                                        </p:tgtEl>
                                        <p:attrNameLst>
                                          <p:attrName>style.visibility</p:attrName>
                                        </p:attrNameLst>
                                      </p:cBhvr>
                                      <p:to>
                                        <p:strVal val="visible"/>
                                      </p:to>
                                    </p:set>
                                    <p:anim calcmode="lin" valueType="num">
                                      <p:cBhvr additive="base">
                                        <p:cTn id="33" dur="500" fill="hold"/>
                                        <p:tgtEl>
                                          <p:spTgt spid="9224"/>
                                        </p:tgtEl>
                                        <p:attrNameLst>
                                          <p:attrName>ppt_x</p:attrName>
                                        </p:attrNameLst>
                                      </p:cBhvr>
                                      <p:tavLst>
                                        <p:tav tm="0">
                                          <p:val>
                                            <p:strVal val="#ppt_x"/>
                                          </p:val>
                                        </p:tav>
                                        <p:tav tm="100000">
                                          <p:val>
                                            <p:strVal val="#ppt_x"/>
                                          </p:val>
                                        </p:tav>
                                      </p:tavLst>
                                    </p:anim>
                                    <p:anim calcmode="lin" valueType="num">
                                      <p:cBhvr additive="base">
                                        <p:cTn id="34"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P spid="9224" grpId="0"/>
      <p:bldP spid="4" grpId="0" animBg="1"/>
      <p:bldP spid="7"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nvSpPr>
        <p:spPr>
          <a:xfrm>
            <a:off x="7010400" y="6440805"/>
            <a:ext cx="1905000" cy="38290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2291" name="Rectangle 2"/>
          <p:cNvSpPr>
            <a:spLocks noGrp="1"/>
          </p:cNvSpPr>
          <p:nvPr>
            <p:ph type="title"/>
          </p:nvPr>
        </p:nvSpPr>
        <p:spPr>
          <a:xfrm>
            <a:off x="609600" y="152400"/>
            <a:ext cx="7772400" cy="838200"/>
          </a:xfrm>
        </p:spPr>
        <p:txBody>
          <a:bodyPr vert="horz" wrap="square" lIns="91440" tIns="45720" rIns="91440" bIns="45720" anchor="ctr"/>
          <a:p>
            <a:pPr lvl="0"/>
            <a:r>
              <a:rPr lang="en-US" altLang="zh-CN" dirty="0">
                <a:ea typeface="宋体" panose="02010600030101010101" pitchFamily="2" charset="-122"/>
              </a:rPr>
              <a:t>Correct Schedules</a:t>
            </a:r>
            <a:endParaRPr lang="en-US" altLang="zh-CN" dirty="0">
              <a:ea typeface="宋体" panose="02010600030101010101" pitchFamily="2" charset="-122"/>
            </a:endParaRPr>
          </a:p>
        </p:txBody>
      </p:sp>
      <p:sp>
        <p:nvSpPr>
          <p:cNvPr id="12292" name="Rectangle 3"/>
          <p:cNvSpPr>
            <a:spLocks noGrp="1"/>
          </p:cNvSpPr>
          <p:nvPr>
            <p:ph type="body"/>
          </p:nvPr>
        </p:nvSpPr>
        <p:spPr>
          <a:xfrm>
            <a:off x="228600" y="1143000"/>
            <a:ext cx="8686800" cy="2030095"/>
          </a:xfrm>
        </p:spPr>
        <p:txBody>
          <a:bodyPr vert="horz" wrap="square" lIns="91440" tIns="45720" rIns="91440" bIns="45720" anchor="t">
            <a:spAutoFit/>
          </a:bodyPr>
          <a:p>
            <a:pPr lvl="0">
              <a:spcBef>
                <a:spcPts val="600"/>
              </a:spcBef>
            </a:pPr>
            <a:r>
              <a:rPr lang="en-US" altLang="zh-CN" dirty="0">
                <a:ea typeface="宋体" panose="02010600030101010101" pitchFamily="2" charset="-122"/>
              </a:rPr>
              <a:t>Interleaved schedules </a:t>
            </a:r>
            <a:r>
              <a:rPr lang="en-US" altLang="zh-CN" dirty="0">
                <a:solidFill>
                  <a:srgbClr val="FF0000"/>
                </a:solidFill>
                <a:ea typeface="宋体" panose="02010600030101010101" pitchFamily="2" charset="-122"/>
              </a:rPr>
              <a:t>equivalent </a:t>
            </a:r>
            <a:r>
              <a:rPr lang="en-US" altLang="zh-CN" dirty="0">
                <a:solidFill>
                  <a:schemeClr val="tx1"/>
                </a:solidFill>
                <a:ea typeface="宋体" panose="02010600030101010101" pitchFamily="2" charset="-122"/>
              </a:rPr>
              <a:t>to</a:t>
            </a:r>
            <a:r>
              <a:rPr lang="en-US" altLang="zh-CN" dirty="0">
                <a:ea typeface="宋体" panose="02010600030101010101" pitchFamily="2" charset="-122"/>
              </a:rPr>
              <a:t> schedules </a:t>
            </a:r>
            <a:r>
              <a:rPr lang="en-US" altLang="zh-CN" dirty="0">
                <a:solidFill>
                  <a:schemeClr val="tx1"/>
                </a:solidFill>
                <a:ea typeface="宋体" panose="02010600030101010101" pitchFamily="2" charset="-122"/>
              </a:rPr>
              <a:t>are the only ones</a:t>
            </a:r>
            <a:r>
              <a:rPr lang="en-US" altLang="zh-CN" dirty="0">
                <a:solidFill>
                  <a:srgbClr val="000099"/>
                </a:solidFill>
                <a:ea typeface="宋体" panose="02010600030101010101" pitchFamily="2" charset="-122"/>
              </a:rPr>
              <a:t> </a:t>
            </a:r>
            <a:r>
              <a:rPr lang="en-US" altLang="zh-CN" dirty="0">
                <a:ea typeface="宋体" panose="02010600030101010101" pitchFamily="2" charset="-122"/>
              </a:rPr>
              <a:t>guaranteed to be correct </a:t>
            </a:r>
            <a:r>
              <a:rPr lang="en-US" altLang="zh-CN" dirty="0">
                <a:solidFill>
                  <a:schemeClr val="tx1"/>
                </a:solidFill>
                <a:ea typeface="宋体" panose="02010600030101010101" pitchFamily="2" charset="-122"/>
              </a:rPr>
              <a:t>for all applications</a:t>
            </a:r>
            <a:endParaRPr lang="en-US" altLang="zh-CN" dirty="0">
              <a:solidFill>
                <a:schemeClr val="tx1"/>
              </a:solidFill>
              <a:ea typeface="宋体" panose="02010600030101010101" pitchFamily="2" charset="-122"/>
            </a:endParaRPr>
          </a:p>
          <a:p>
            <a:pPr lvl="0">
              <a:spcBef>
                <a:spcPts val="600"/>
              </a:spcBef>
            </a:pPr>
            <a:endParaRPr lang="en-US" altLang="zh-CN" sz="1200" dirty="0">
              <a:solidFill>
                <a:schemeClr val="tx1"/>
              </a:solidFill>
              <a:ea typeface="宋体" panose="02010600030101010101" pitchFamily="2" charset="-122"/>
            </a:endParaRPr>
          </a:p>
          <a:p>
            <a:pPr lvl="0">
              <a:spcBef>
                <a:spcPts val="600"/>
              </a:spcBef>
            </a:pPr>
            <a:r>
              <a:rPr lang="en-US" altLang="zh-CN" u="sng" dirty="0">
                <a:solidFill>
                  <a:srgbClr val="FF0000"/>
                </a:solidFill>
                <a:ea typeface="宋体" panose="02010600030101010101" pitchFamily="2" charset="-122"/>
              </a:rPr>
              <a:t>Equivalence</a:t>
            </a:r>
            <a:r>
              <a:rPr lang="en-US" altLang="zh-CN" dirty="0">
                <a:ea typeface="宋体" panose="02010600030101010101" pitchFamily="2" charset="-122"/>
              </a:rPr>
              <a:t>: </a:t>
            </a:r>
            <a:r>
              <a:rPr lang="en-US" altLang="zh-CN" dirty="0">
                <a:solidFill>
                  <a:schemeClr val="tx1"/>
                </a:solidFill>
                <a:ea typeface="宋体" panose="02010600030101010101" pitchFamily="2" charset="-122"/>
              </a:rPr>
              <a:t>based on</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commutativity </a:t>
            </a:r>
            <a:r>
              <a:rPr lang="en-US" altLang="zh-CN" dirty="0">
                <a:solidFill>
                  <a:schemeClr val="tx1"/>
                </a:solidFill>
                <a:ea typeface="宋体" panose="02010600030101010101" pitchFamily="2" charset="-122"/>
              </a:rPr>
              <a:t>of operations</a:t>
            </a:r>
            <a:endParaRPr lang="en-US" altLang="zh-CN" i="1" baseline="-25000" dirty="0">
              <a:solidFill>
                <a:srgbClr val="000099"/>
              </a:solidFill>
              <a:ea typeface="宋体" panose="02010600030101010101" pitchFamily="2" charset="-122"/>
            </a:endParaRPr>
          </a:p>
        </p:txBody>
      </p:sp>
      <p:sp>
        <p:nvSpPr>
          <p:cNvPr id="2" name="Rectangle 3"/>
          <p:cNvSpPr>
            <a:spLocks noGrp="1"/>
          </p:cNvSpPr>
          <p:nvPr/>
        </p:nvSpPr>
        <p:spPr>
          <a:xfrm>
            <a:off x="228600" y="3584575"/>
            <a:ext cx="8686800" cy="2738120"/>
          </a:xfrm>
          <a:prstGeom prst="rect">
            <a:avLst/>
          </a:prstGeom>
          <a:noFill/>
          <a:ln w="9525">
            <a:solidFill>
              <a:schemeClr val="accent1"/>
            </a:solid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ts val="600"/>
              </a:spcBef>
              <a:buNone/>
            </a:pPr>
            <a:r>
              <a:rPr lang="en-US" altLang="zh-CN" i="0" dirty="0">
                <a:solidFill>
                  <a:schemeClr val="accent2"/>
                </a:solidFill>
                <a:ea typeface="宋体" panose="02010600030101010101" pitchFamily="2" charset="-122"/>
              </a:rPr>
              <a:t>[Define]</a:t>
            </a:r>
            <a:r>
              <a:rPr lang="en-US" altLang="zh-CN" i="0" dirty="0">
                <a:solidFill>
                  <a:srgbClr val="FF0000"/>
                </a:solidFill>
                <a:ea typeface="宋体" panose="02010600030101010101" pitchFamily="2" charset="-122"/>
              </a:rPr>
              <a:t> Commute</a:t>
            </a:r>
            <a:endParaRPr lang="en-US" altLang="zh-CN" i="0" dirty="0">
              <a:solidFill>
                <a:srgbClr val="FF0000"/>
              </a:solidFill>
              <a:ea typeface="宋体" panose="02010600030101010101" pitchFamily="2" charset="-122"/>
            </a:endParaRPr>
          </a:p>
          <a:p>
            <a:pPr marL="457200" lvl="1" indent="0">
              <a:spcBef>
                <a:spcPts val="600"/>
              </a:spcBef>
              <a:buNone/>
            </a:pPr>
            <a:r>
              <a:rPr lang="en-US" altLang="zh-CN" dirty="0">
                <a:solidFill>
                  <a:schemeClr val="tx1"/>
                </a:solidFill>
                <a:ea typeface="宋体" panose="02010600030101010101" pitchFamily="2" charset="-122"/>
              </a:rPr>
              <a:t>DB</a:t>
            </a:r>
            <a:r>
              <a:rPr lang="en-US" altLang="zh-CN" dirty="0">
                <a:ea typeface="宋体" panose="02010600030101010101" pitchFamily="2" charset="-122"/>
              </a:rPr>
              <a:t> </a:t>
            </a:r>
            <a:r>
              <a:rPr lang="en-US" altLang="zh-CN" dirty="0">
                <a:solidFill>
                  <a:schemeClr val="tx1"/>
                </a:solidFill>
                <a:ea typeface="宋体" panose="02010600030101010101" pitchFamily="2" charset="-122"/>
              </a:rPr>
              <a:t>operations</a:t>
            </a:r>
            <a:r>
              <a:rPr lang="en-US" altLang="zh-CN" dirty="0">
                <a:ea typeface="宋体" panose="02010600030101010101" pitchFamily="2" charset="-122"/>
              </a:rPr>
              <a:t> </a:t>
            </a:r>
            <a:r>
              <a:rPr lang="en-US" altLang="zh-CN" i="1" dirty="0">
                <a:solidFill>
                  <a:srgbClr val="FF0000"/>
                </a:solidFill>
                <a:ea typeface="宋体" panose="02010600030101010101" pitchFamily="2" charset="-122"/>
              </a:rPr>
              <a:t>p</a:t>
            </a:r>
            <a:r>
              <a:rPr lang="en-US" altLang="zh-CN" i="1" baseline="-25000" dirty="0">
                <a:solidFill>
                  <a:srgbClr val="FF0000"/>
                </a:solidFill>
                <a:ea typeface="宋体" panose="02010600030101010101" pitchFamily="2" charset="-122"/>
              </a:rPr>
              <a:t>1</a:t>
            </a:r>
            <a:r>
              <a:rPr lang="en-US" altLang="zh-CN" i="1" dirty="0">
                <a:ea typeface="宋体" panose="02010600030101010101" pitchFamily="2" charset="-122"/>
              </a:rPr>
              <a:t> </a:t>
            </a:r>
            <a:r>
              <a:rPr lang="en-US" altLang="zh-CN" dirty="0">
                <a:ea typeface="宋体" panose="02010600030101010101" pitchFamily="2" charset="-122"/>
              </a:rPr>
              <a:t>and </a:t>
            </a:r>
            <a:r>
              <a:rPr lang="en-US" altLang="zh-CN" i="1" dirty="0">
                <a:solidFill>
                  <a:srgbClr val="FF0000"/>
                </a:solidFill>
                <a:ea typeface="宋体" panose="02010600030101010101" pitchFamily="2" charset="-122"/>
              </a:rPr>
              <a:t>p</a:t>
            </a:r>
            <a:r>
              <a:rPr lang="en-US" altLang="zh-CN" i="1" baseline="-25000" dirty="0">
                <a:solidFill>
                  <a:srgbClr val="FF0000"/>
                </a:solidFill>
                <a:ea typeface="宋体" panose="02010600030101010101" pitchFamily="2" charset="-122"/>
              </a:rPr>
              <a:t>2</a:t>
            </a:r>
            <a:r>
              <a:rPr lang="en-US" altLang="zh-CN" baseline="-25000" dirty="0">
                <a:ea typeface="宋体" panose="02010600030101010101" pitchFamily="2" charset="-122"/>
              </a:rPr>
              <a:t> </a:t>
            </a:r>
            <a:r>
              <a:rPr lang="en-US" altLang="zh-CN" dirty="0">
                <a:solidFill>
                  <a:srgbClr val="FF0000"/>
                </a:solidFill>
                <a:ea typeface="宋体" panose="02010600030101010101" pitchFamily="2" charset="-122"/>
              </a:rPr>
              <a:t>commute</a:t>
            </a:r>
            <a:r>
              <a:rPr lang="en-US" altLang="zh-CN" dirty="0">
                <a:ea typeface="宋体" panose="02010600030101010101" pitchFamily="2" charset="-122"/>
              </a:rPr>
              <a:t> if, </a:t>
            </a:r>
            <a:r>
              <a:rPr lang="en-US" altLang="zh-CN" sz="2600" i="1" dirty="0">
                <a:ea typeface="宋体" panose="02010600030101010101" pitchFamily="2" charset="-122"/>
              </a:rPr>
              <a:t>for all initial database states</a:t>
            </a:r>
            <a:r>
              <a:rPr lang="en-US" altLang="zh-CN" sz="2600" dirty="0">
                <a:ea typeface="宋体" panose="02010600030101010101" pitchFamily="2" charset="-122"/>
              </a:rPr>
              <a:t>, they     </a:t>
            </a:r>
            <a:endParaRPr lang="en-US" altLang="zh-CN" sz="2600" dirty="0">
              <a:ea typeface="宋体" panose="02010600030101010101" pitchFamily="2" charset="-122"/>
            </a:endParaRPr>
          </a:p>
          <a:p>
            <a:pPr lvl="1">
              <a:spcBef>
                <a:spcPts val="600"/>
              </a:spcBef>
              <a:buNone/>
            </a:pPr>
            <a:r>
              <a:rPr lang="en-US" altLang="zh-CN" sz="2000" dirty="0">
                <a:solidFill>
                  <a:srgbClr val="CC0000"/>
                </a:solidFill>
                <a:ea typeface="宋体" panose="02010600030101010101" pitchFamily="2" charset="-122"/>
              </a:rPr>
              <a:t>	</a:t>
            </a:r>
            <a:r>
              <a:rPr lang="en-US" altLang="zh-CN" dirty="0">
                <a:ea typeface="宋体" panose="02010600030101010101" pitchFamily="2" charset="-122"/>
              </a:rPr>
              <a:t>(1) </a:t>
            </a:r>
            <a:r>
              <a:rPr lang="en-US" altLang="zh-CN" i="1" dirty="0">
                <a:ea typeface="宋体" panose="02010600030101010101" pitchFamily="2" charset="-122"/>
              </a:rPr>
              <a:t>return the same results </a:t>
            </a:r>
            <a:r>
              <a:rPr lang="en-US" altLang="zh-CN" dirty="0">
                <a:ea typeface="宋体" panose="02010600030101010101" pitchFamily="2" charset="-122"/>
              </a:rPr>
              <a:t>and                         	</a:t>
            </a:r>
            <a:endParaRPr lang="en-US" altLang="zh-CN" dirty="0">
              <a:ea typeface="宋体" panose="02010600030101010101" pitchFamily="2" charset="-122"/>
            </a:endParaRPr>
          </a:p>
          <a:p>
            <a:pPr lvl="1">
              <a:spcBef>
                <a:spcPts val="600"/>
              </a:spcBef>
              <a:buNone/>
            </a:pPr>
            <a:r>
              <a:rPr lang="en-US" altLang="zh-CN" dirty="0">
                <a:solidFill>
                  <a:srgbClr val="CC0000"/>
                </a:solidFill>
                <a:ea typeface="宋体" panose="02010600030101010101" pitchFamily="2" charset="-122"/>
              </a:rPr>
              <a:t>	</a:t>
            </a:r>
            <a:r>
              <a:rPr lang="en-US" altLang="zh-CN" dirty="0">
                <a:ea typeface="宋体" panose="02010600030101010101" pitchFamily="2" charset="-122"/>
              </a:rPr>
              <a:t>(2) </a:t>
            </a:r>
            <a:r>
              <a:rPr lang="en-US" altLang="zh-CN" i="1" dirty="0">
                <a:ea typeface="宋体" panose="02010600030101010101" pitchFamily="2" charset="-122"/>
              </a:rPr>
              <a:t>leave the database in the same final state</a:t>
            </a:r>
            <a:r>
              <a:rPr lang="en-US" altLang="zh-CN" sz="2000" dirty="0">
                <a:ea typeface="宋体" panose="02010600030101010101" pitchFamily="2" charset="-122"/>
              </a:rPr>
              <a:t>   </a:t>
            </a:r>
            <a:endParaRPr lang="en-US" altLang="zh-CN" sz="2000" dirty="0">
              <a:ea typeface="宋体" panose="02010600030101010101" pitchFamily="2" charset="-122"/>
            </a:endParaRPr>
          </a:p>
          <a:p>
            <a:pPr lvl="0">
              <a:spcBef>
                <a:spcPts val="600"/>
              </a:spcBef>
              <a:buNone/>
            </a:pPr>
            <a:r>
              <a:rPr lang="en-US" altLang="zh-CN" sz="2200" dirty="0">
                <a:ea typeface="宋体" panose="02010600030101010101" pitchFamily="2" charset="-122"/>
              </a:rPr>
              <a:t>	</a:t>
            </a:r>
            <a:r>
              <a:rPr lang="en-US" altLang="zh-CN" dirty="0">
                <a:solidFill>
                  <a:schemeClr val="tx1"/>
                </a:solidFill>
                <a:ea typeface="宋体" panose="02010600030101010101" pitchFamily="2" charset="-122"/>
              </a:rPr>
              <a:t>when executed in either order:</a:t>
            </a:r>
            <a:r>
              <a:rPr lang="en-US" altLang="zh-CN" dirty="0">
                <a:solidFill>
                  <a:srgbClr val="CC0000"/>
                </a:solidFill>
                <a:ea typeface="宋体" panose="02010600030101010101" pitchFamily="2" charset="-122"/>
              </a:rPr>
              <a:t> </a:t>
            </a:r>
            <a:r>
              <a:rPr lang="en-US" altLang="zh-CN" dirty="0">
                <a:ea typeface="宋体" panose="02010600030101010101" pitchFamily="2" charset="-122"/>
              </a:rPr>
              <a:t>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1  </a:t>
            </a:r>
            <a:r>
              <a:rPr lang="en-US" altLang="zh-CN" dirty="0">
                <a:solidFill>
                  <a:srgbClr val="000099"/>
                </a:solidFill>
                <a:ea typeface="宋体" panose="02010600030101010101" pitchFamily="2" charset="-122"/>
              </a:rPr>
              <a:t>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2</a:t>
            </a:r>
            <a:r>
              <a:rPr lang="en-US" altLang="zh-CN" baseline="-25000" dirty="0">
                <a:solidFill>
                  <a:srgbClr val="000099"/>
                </a:solidFill>
                <a:ea typeface="宋体" panose="02010600030101010101" pitchFamily="2" charset="-122"/>
              </a:rPr>
              <a:t>   </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or</a:t>
            </a:r>
            <a:r>
              <a:rPr lang="en-US" altLang="zh-CN" dirty="0">
                <a:solidFill>
                  <a:srgbClr val="000099"/>
                </a:solidFill>
                <a:ea typeface="宋体" panose="02010600030101010101" pitchFamily="2" charset="-122"/>
              </a:rPr>
              <a:t>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2</a:t>
            </a:r>
            <a:r>
              <a:rPr lang="en-US" altLang="zh-CN" baseline="-25000" dirty="0">
                <a:solidFill>
                  <a:srgbClr val="000099"/>
                </a:solidFill>
                <a:ea typeface="宋体" panose="02010600030101010101" pitchFamily="2" charset="-122"/>
              </a:rPr>
              <a:t>  </a:t>
            </a:r>
            <a:r>
              <a:rPr lang="en-US" altLang="zh-CN" dirty="0">
                <a:solidFill>
                  <a:srgbClr val="000099"/>
                </a:solidFill>
                <a:ea typeface="宋体" panose="02010600030101010101" pitchFamily="2" charset="-122"/>
              </a:rPr>
              <a:t>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1 </a:t>
            </a:r>
            <a:endParaRPr lang="en-US" altLang="zh-CN" i="1" baseline="-25000" dirty="0">
              <a:solidFill>
                <a:srgbClr val="00009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3315" name="Rectangle 2"/>
          <p:cNvSpPr>
            <a:spLocks noGrp="1"/>
          </p:cNvSpPr>
          <p:nvPr>
            <p:ph type="title"/>
          </p:nvPr>
        </p:nvSpPr>
        <p:spPr>
          <a:xfrm>
            <a:off x="685800" y="457200"/>
            <a:ext cx="7772400" cy="762000"/>
          </a:xfrm>
        </p:spPr>
        <p:txBody>
          <a:bodyPr vert="horz" wrap="square" lIns="91440" tIns="45720" rIns="91440" bIns="45720" anchor="ctr"/>
          <a:p>
            <a:pPr lvl="0"/>
            <a:r>
              <a:rPr lang="en-US" altLang="zh-CN" dirty="0">
                <a:ea typeface="宋体" panose="02010600030101010101" pitchFamily="2" charset="-122"/>
              </a:rPr>
              <a:t>Conventional Operations</a:t>
            </a:r>
            <a:endParaRPr lang="en-US" altLang="zh-CN" dirty="0">
              <a:ea typeface="宋体" panose="02010600030101010101" pitchFamily="2" charset="-122"/>
            </a:endParaRPr>
          </a:p>
        </p:txBody>
      </p:sp>
      <p:sp>
        <p:nvSpPr>
          <p:cNvPr id="13316" name="Rectangle 3"/>
          <p:cNvSpPr>
            <a:spLocks noGrp="1"/>
          </p:cNvSpPr>
          <p:nvPr>
            <p:ph type="body"/>
          </p:nvPr>
        </p:nvSpPr>
        <p:spPr>
          <a:xfrm>
            <a:off x="525780" y="1447800"/>
            <a:ext cx="8092440" cy="2951480"/>
          </a:xfrm>
          <a:ln>
            <a:solidFill>
              <a:schemeClr val="accent1"/>
            </a:solidFill>
          </a:ln>
        </p:spPr>
        <p:txBody>
          <a:bodyPr vert="horz" wrap="square" lIns="91440" tIns="45720" rIns="91440" bIns="45720" anchor="t">
            <a:spAutoFit/>
          </a:bodyPr>
          <a:p>
            <a:pPr lvl="0"/>
            <a:r>
              <a:rPr lang="en-US" altLang="zh-CN" dirty="0">
                <a:ea typeface="宋体" panose="02010600030101010101" pitchFamily="2" charset="-122"/>
              </a:rPr>
              <a:t>Read Operation:  </a:t>
            </a:r>
            <a:r>
              <a:rPr lang="en-US" altLang="zh-CN" i="1" dirty="0">
                <a:solidFill>
                  <a:srgbClr val="FF0000"/>
                </a:solidFill>
                <a:ea typeface="宋体" panose="02010600030101010101" pitchFamily="2" charset="-122"/>
                <a:sym typeface="+mn-ea"/>
              </a:rPr>
              <a:t>r(x, M)</a:t>
            </a:r>
            <a:endParaRPr lang="en-US" altLang="zh-CN" dirty="0">
              <a:ea typeface="宋体" panose="02010600030101010101" pitchFamily="2" charset="-122"/>
            </a:endParaRPr>
          </a:p>
          <a:p>
            <a:pPr lvl="1"/>
            <a:r>
              <a:rPr lang="en-US" altLang="zh-CN" sz="2600" dirty="0">
                <a:solidFill>
                  <a:srgbClr val="0000CC"/>
                </a:solidFill>
                <a:ea typeface="宋体" panose="02010600030101010101" pitchFamily="2" charset="-122"/>
              </a:rPr>
              <a:t>copy the value of database variable</a:t>
            </a:r>
            <a:r>
              <a:rPr lang="en-US" altLang="zh-CN" sz="2600" dirty="0">
                <a:solidFill>
                  <a:srgbClr val="CC0000"/>
                </a:solidFill>
                <a:ea typeface="宋体" panose="02010600030101010101" pitchFamily="2" charset="-122"/>
              </a:rPr>
              <a:t> </a:t>
            </a:r>
            <a:r>
              <a:rPr lang="en-US" altLang="zh-CN" sz="2600" i="1" dirty="0">
                <a:solidFill>
                  <a:srgbClr val="CC0000"/>
                </a:solidFill>
                <a:ea typeface="宋体" panose="02010600030101010101" pitchFamily="2" charset="-122"/>
              </a:rPr>
              <a:t>x</a:t>
            </a:r>
            <a:r>
              <a:rPr lang="en-US" altLang="zh-CN" sz="2600" dirty="0">
                <a:ea typeface="宋体" panose="02010600030101010101" pitchFamily="2" charset="-122"/>
              </a:rPr>
              <a:t> </a:t>
            </a:r>
            <a:r>
              <a:rPr lang="en-US" altLang="zh-CN" sz="2600" dirty="0">
                <a:solidFill>
                  <a:schemeClr val="tx1"/>
                </a:solidFill>
                <a:ea typeface="宋体" panose="02010600030101010101" pitchFamily="2" charset="-122"/>
              </a:rPr>
              <a:t>to</a:t>
            </a:r>
            <a:r>
              <a:rPr lang="en-US" altLang="zh-CN" sz="2600" dirty="0">
                <a:solidFill>
                  <a:srgbClr val="0000CC"/>
                </a:solidFill>
                <a:ea typeface="宋体" panose="02010600030101010101" pitchFamily="2" charset="-122"/>
              </a:rPr>
              <a:t> local variable </a:t>
            </a:r>
            <a:r>
              <a:rPr lang="en-US" altLang="zh-CN" sz="2600" i="1" dirty="0">
                <a:solidFill>
                  <a:srgbClr val="CC0000"/>
                </a:solidFill>
                <a:ea typeface="宋体" panose="02010600030101010101" pitchFamily="2" charset="-122"/>
              </a:rPr>
              <a:t>M</a:t>
            </a:r>
            <a:endParaRPr lang="en-US" altLang="zh-CN" sz="2600" i="1" dirty="0">
              <a:solidFill>
                <a:srgbClr val="CC0000"/>
              </a:solidFill>
              <a:ea typeface="宋体" panose="02010600030101010101" pitchFamily="2" charset="-122"/>
            </a:endParaRPr>
          </a:p>
          <a:p>
            <a:pPr lvl="1"/>
            <a:endParaRPr lang="en-US" altLang="zh-CN" sz="1200" i="1" dirty="0">
              <a:solidFill>
                <a:srgbClr val="CC0000"/>
              </a:solidFill>
              <a:ea typeface="宋体" panose="02010600030101010101" pitchFamily="2" charset="-122"/>
            </a:endParaRPr>
          </a:p>
          <a:p>
            <a:pPr lvl="0"/>
            <a:r>
              <a:rPr lang="en-US" altLang="zh-CN" dirty="0">
                <a:ea typeface="宋体" panose="02010600030101010101" pitchFamily="2" charset="-122"/>
              </a:rPr>
              <a:t>Write Operation:  </a:t>
            </a:r>
            <a:r>
              <a:rPr lang="en-US" altLang="zh-CN" i="1" dirty="0">
                <a:solidFill>
                  <a:srgbClr val="FF0000"/>
                </a:solidFill>
                <a:ea typeface="宋体" panose="02010600030101010101" pitchFamily="2" charset="-122"/>
                <a:sym typeface="+mn-ea"/>
              </a:rPr>
              <a:t>w(x, M)</a:t>
            </a:r>
            <a:endParaRPr lang="en-US" altLang="zh-CN" dirty="0">
              <a:ea typeface="宋体" panose="02010600030101010101" pitchFamily="2" charset="-122"/>
            </a:endParaRPr>
          </a:p>
          <a:p>
            <a:pPr lvl="1"/>
            <a:r>
              <a:rPr lang="en-US" altLang="zh-CN" sz="2600" dirty="0">
                <a:solidFill>
                  <a:srgbClr val="0000CC"/>
                </a:solidFill>
                <a:ea typeface="宋体" panose="02010600030101010101" pitchFamily="2" charset="-122"/>
              </a:rPr>
              <a:t>copy the value of local variable</a:t>
            </a:r>
            <a:r>
              <a:rPr lang="en-US" altLang="zh-CN" sz="2600" dirty="0">
                <a:solidFill>
                  <a:srgbClr val="CC0000"/>
                </a:solidFill>
                <a:ea typeface="宋体" panose="02010600030101010101" pitchFamily="2" charset="-122"/>
              </a:rPr>
              <a:t> </a:t>
            </a:r>
            <a:r>
              <a:rPr lang="en-US" altLang="zh-CN" sz="2600" i="1" dirty="0">
                <a:solidFill>
                  <a:srgbClr val="CC0000"/>
                </a:solidFill>
                <a:ea typeface="宋体" panose="02010600030101010101" pitchFamily="2" charset="-122"/>
              </a:rPr>
              <a:t>M</a:t>
            </a:r>
            <a:r>
              <a:rPr lang="en-US" altLang="zh-CN" sz="2600" dirty="0">
                <a:ea typeface="宋体" panose="02010600030101010101" pitchFamily="2" charset="-122"/>
              </a:rPr>
              <a:t> </a:t>
            </a:r>
            <a:r>
              <a:rPr lang="en-US" altLang="zh-CN" sz="2600" dirty="0">
                <a:solidFill>
                  <a:srgbClr val="0000CC"/>
                </a:solidFill>
                <a:ea typeface="宋体" panose="02010600030101010101" pitchFamily="2" charset="-122"/>
              </a:rPr>
              <a:t>to database variable</a:t>
            </a:r>
            <a:r>
              <a:rPr lang="en-US" altLang="zh-CN" sz="2600" dirty="0">
                <a:solidFill>
                  <a:srgbClr val="CC0000"/>
                </a:solidFill>
                <a:ea typeface="宋体" panose="02010600030101010101" pitchFamily="2" charset="-122"/>
              </a:rPr>
              <a:t> </a:t>
            </a:r>
            <a:r>
              <a:rPr lang="en-US" altLang="zh-CN" sz="2600" i="1" dirty="0">
                <a:solidFill>
                  <a:srgbClr val="CC0000"/>
                </a:solidFill>
                <a:ea typeface="宋体" panose="02010600030101010101" pitchFamily="2" charset="-122"/>
              </a:rPr>
              <a:t>x</a:t>
            </a:r>
            <a:endParaRPr lang="en-US" altLang="zh-CN" baseline="-25000" dirty="0">
              <a:solidFill>
                <a:schemeClr val="tx1"/>
              </a:solidFill>
              <a:ea typeface="宋体" panose="02010600030101010101" pitchFamily="2" charset="-122"/>
            </a:endParaRPr>
          </a:p>
        </p:txBody>
      </p:sp>
      <p:sp>
        <p:nvSpPr>
          <p:cNvPr id="2" name="Rectangle 3"/>
          <p:cNvSpPr>
            <a:spLocks noGrp="1"/>
          </p:cNvSpPr>
          <p:nvPr/>
        </p:nvSpPr>
        <p:spPr>
          <a:xfrm>
            <a:off x="525780" y="4857115"/>
            <a:ext cx="8092440" cy="89154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50000"/>
              </a:spcBef>
            </a:pPr>
            <a:r>
              <a:rPr lang="en-US" altLang="zh-CN" dirty="0">
                <a:ea typeface="宋体" panose="02010600030101010101" pitchFamily="2" charset="-122"/>
              </a:rPr>
              <a:t>We use </a:t>
            </a:r>
            <a:r>
              <a:rPr lang="en-US" altLang="zh-CN" i="1" dirty="0">
                <a:solidFill>
                  <a:srgbClr val="FF0000"/>
                </a:solidFill>
                <a:ea typeface="宋体" panose="02010600030101010101" pitchFamily="2" charset="-122"/>
              </a:rPr>
              <a:t>r</a:t>
            </a:r>
            <a:r>
              <a:rPr lang="en-US" altLang="zh-CN" i="1" baseline="-25000" dirty="0">
                <a:solidFill>
                  <a:srgbClr val="FF0000"/>
                </a:solidFill>
                <a:ea typeface="宋体" panose="02010600030101010101" pitchFamily="2" charset="-122"/>
              </a:rPr>
              <a:t>1</a:t>
            </a:r>
            <a:r>
              <a:rPr lang="en-US" altLang="zh-CN" i="1" dirty="0">
                <a:solidFill>
                  <a:srgbClr val="FF0000"/>
                </a:solidFill>
                <a:ea typeface="宋体" panose="02010600030101010101" pitchFamily="2" charset="-122"/>
              </a:rPr>
              <a:t>(x)</a:t>
            </a:r>
            <a:r>
              <a:rPr lang="en-US" altLang="zh-CN" dirty="0">
                <a:ea typeface="宋体" panose="02010600030101010101" pitchFamily="2" charset="-122"/>
              </a:rPr>
              <a:t> and </a:t>
            </a:r>
            <a:r>
              <a:rPr lang="en-US" altLang="zh-CN" i="1" dirty="0">
                <a:solidFill>
                  <a:srgbClr val="FF0000"/>
                </a:solidFill>
                <a:ea typeface="宋体" panose="02010600030101010101" pitchFamily="2" charset="-122"/>
              </a:rPr>
              <a:t>w</a:t>
            </a:r>
            <a:r>
              <a:rPr lang="en-US" altLang="zh-CN" i="1" baseline="-25000" dirty="0">
                <a:solidFill>
                  <a:srgbClr val="FF0000"/>
                </a:solidFill>
                <a:ea typeface="宋体" panose="02010600030101010101" pitchFamily="2" charset="-122"/>
              </a:rPr>
              <a:t>1</a:t>
            </a:r>
            <a:r>
              <a:rPr lang="en-US" altLang="zh-CN" i="1" dirty="0">
                <a:solidFill>
                  <a:srgbClr val="FF0000"/>
                </a:solidFill>
                <a:ea typeface="宋体" panose="02010600030101010101" pitchFamily="2" charset="-122"/>
              </a:rPr>
              <a:t>(x)</a:t>
            </a:r>
            <a:r>
              <a:rPr lang="en-US" altLang="zh-CN" dirty="0">
                <a:ea typeface="宋体" panose="02010600030101010101" pitchFamily="2" charset="-122"/>
              </a:rPr>
              <a:t> to mean a </a:t>
            </a:r>
            <a:r>
              <a:rPr lang="en-US" altLang="zh-CN" dirty="0">
                <a:solidFill>
                  <a:srgbClr val="FF0000"/>
                </a:solidFill>
                <a:ea typeface="宋体" panose="02010600030101010101" pitchFamily="2" charset="-122"/>
              </a:rPr>
              <a:t>read </a:t>
            </a:r>
            <a:r>
              <a:rPr lang="en-US" altLang="zh-CN" dirty="0">
                <a:solidFill>
                  <a:schemeClr val="tx1"/>
                </a:solidFill>
                <a:ea typeface="宋体" panose="02010600030101010101" pitchFamily="2" charset="-122"/>
              </a:rPr>
              <a:t>or </a:t>
            </a:r>
            <a:r>
              <a:rPr lang="en-US" altLang="zh-CN" dirty="0">
                <a:solidFill>
                  <a:srgbClr val="FF0000"/>
                </a:solidFill>
                <a:ea typeface="宋体" panose="02010600030101010101" pitchFamily="2" charset="-122"/>
              </a:rPr>
              <a:t>write </a:t>
            </a:r>
            <a:r>
              <a:rPr lang="en-US" altLang="zh-CN" dirty="0">
                <a:ea typeface="宋体" panose="02010600030101010101" pitchFamily="2" charset="-122"/>
              </a:rPr>
              <a:t>of </a:t>
            </a:r>
            <a:r>
              <a:rPr lang="en-US" altLang="zh-CN" i="1" dirty="0">
                <a:solidFill>
                  <a:srgbClr val="FF0000"/>
                </a:solidFill>
                <a:ea typeface="宋体" panose="02010600030101010101" pitchFamily="2" charset="-122"/>
              </a:rPr>
              <a:t>x</a:t>
            </a:r>
            <a:r>
              <a:rPr lang="en-US" altLang="zh-CN" dirty="0">
                <a:ea typeface="宋体" panose="02010600030101010101" pitchFamily="2" charset="-122"/>
              </a:rPr>
              <a:t> </a:t>
            </a:r>
            <a:r>
              <a:rPr lang="en-US" altLang="zh-CN" dirty="0">
                <a:solidFill>
                  <a:schemeClr val="tx1"/>
                </a:solidFill>
                <a:ea typeface="宋体" panose="02010600030101010101" pitchFamily="2" charset="-122"/>
              </a:rPr>
              <a:t>by transaction </a:t>
            </a:r>
            <a:r>
              <a:rPr lang="en-US" altLang="zh-CN" dirty="0">
                <a:solidFill>
                  <a:srgbClr val="FF0000"/>
                </a:solidFill>
                <a:ea typeface="宋体" panose="02010600030101010101" pitchFamily="2" charset="-122"/>
              </a:rPr>
              <a:t>T</a:t>
            </a:r>
            <a:r>
              <a:rPr lang="en-US" altLang="zh-CN" baseline="-25000" dirty="0">
                <a:solidFill>
                  <a:srgbClr val="FF0000"/>
                </a:solidFill>
                <a:ea typeface="宋体" panose="02010600030101010101" pitchFamily="2" charset="-122"/>
              </a:rPr>
              <a:t>1</a:t>
            </a:r>
            <a:endParaRPr lang="en-US" altLang="zh-CN" baseline="-2500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nvSpPr>
        <p:spPr>
          <a:xfrm>
            <a:off x="7082155" y="6553835"/>
            <a:ext cx="1905000" cy="30289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4339" name="Rectangle 2"/>
          <p:cNvSpPr>
            <a:spLocks noGrp="1"/>
          </p:cNvSpPr>
          <p:nvPr>
            <p:ph type="title"/>
          </p:nvPr>
        </p:nvSpPr>
        <p:spPr>
          <a:xfrm>
            <a:off x="72390" y="76200"/>
            <a:ext cx="8987790" cy="507365"/>
          </a:xfrm>
        </p:spPr>
        <p:txBody>
          <a:bodyPr vert="horz" wrap="square" lIns="91440" tIns="45720" rIns="91440" bIns="45720" anchor="ctr"/>
          <a:p>
            <a:pPr lvl="0"/>
            <a:r>
              <a:rPr lang="en-US" altLang="zh-CN" sz="3000" dirty="0">
                <a:ea typeface="宋体" panose="02010600030101010101" pitchFamily="2" charset="-122"/>
              </a:rPr>
              <a:t>Commutativity of Read and Write Operations</a:t>
            </a:r>
            <a:endParaRPr lang="en-US" altLang="zh-CN" sz="3000" dirty="0">
              <a:ea typeface="宋体" panose="02010600030101010101" pitchFamily="2" charset="-122"/>
            </a:endParaRPr>
          </a:p>
        </p:txBody>
      </p:sp>
      <p:sp>
        <p:nvSpPr>
          <p:cNvPr id="14340" name="Rectangle 3"/>
          <p:cNvSpPr>
            <a:spLocks noGrp="1"/>
          </p:cNvSpPr>
          <p:nvPr>
            <p:ph type="body"/>
          </p:nvPr>
        </p:nvSpPr>
        <p:spPr>
          <a:xfrm>
            <a:off x="459105" y="767715"/>
            <a:ext cx="8227695" cy="2691765"/>
          </a:xfrm>
          <a:ln>
            <a:solidFill>
              <a:schemeClr val="accent1"/>
            </a:solidFill>
          </a:ln>
        </p:spPr>
        <p:txBody>
          <a:bodyPr vert="horz" wrap="square" lIns="91440" tIns="45720" rIns="91440" bIns="45720" anchor="t">
            <a:spAutoFit/>
          </a:bodyPr>
          <a:p>
            <a:pPr lvl="0">
              <a:spcBef>
                <a:spcPts val="600"/>
              </a:spcBef>
              <a:buFont typeface="Wingdings" panose="05000000000000000000" charset="0"/>
              <a:buChar char="p"/>
            </a:pPr>
            <a:r>
              <a:rPr lang="en-US" altLang="zh-CN" sz="2400" i="1" dirty="0">
                <a:solidFill>
                  <a:srgbClr val="FF0000"/>
                </a:solidFill>
                <a:ea typeface="宋体" panose="02010600030101010101" pitchFamily="2" charset="-122"/>
              </a:rPr>
              <a:t>p</a:t>
            </a:r>
            <a:r>
              <a:rPr lang="en-US" altLang="zh-CN" sz="2400" i="1" baseline="-25000" dirty="0">
                <a:solidFill>
                  <a:srgbClr val="FF0000"/>
                </a:solidFill>
                <a:ea typeface="宋体" panose="02010600030101010101" pitchFamily="2" charset="-122"/>
              </a:rPr>
              <a:t>1</a:t>
            </a:r>
            <a:r>
              <a:rPr lang="en-US" altLang="zh-CN" sz="2400" dirty="0">
                <a:ea typeface="宋体" panose="02010600030101010101" pitchFamily="2" charset="-122"/>
              </a:rPr>
              <a:t> </a:t>
            </a:r>
            <a:r>
              <a:rPr lang="en-US" altLang="zh-CN" sz="2400" dirty="0">
                <a:solidFill>
                  <a:srgbClr val="FF0000"/>
                </a:solidFill>
                <a:ea typeface="宋体" panose="02010600030101010101" pitchFamily="2" charset="-122"/>
              </a:rPr>
              <a:t>commutes with</a:t>
            </a:r>
            <a:r>
              <a:rPr lang="en-US" altLang="zh-CN" sz="2400" dirty="0">
                <a:ea typeface="宋体" panose="02010600030101010101" pitchFamily="2" charset="-122"/>
              </a:rPr>
              <a:t> </a:t>
            </a:r>
            <a:r>
              <a:rPr lang="en-US" altLang="zh-CN" sz="2400" i="1" dirty="0">
                <a:solidFill>
                  <a:srgbClr val="FF0000"/>
                </a:solidFill>
                <a:ea typeface="宋体" panose="02010600030101010101" pitchFamily="2" charset="-122"/>
              </a:rPr>
              <a:t>p</a:t>
            </a:r>
            <a:r>
              <a:rPr lang="en-US" altLang="zh-CN" sz="2400" i="1" baseline="-25000" dirty="0">
                <a:solidFill>
                  <a:srgbClr val="FF0000"/>
                </a:solidFill>
                <a:ea typeface="宋体" panose="02010600030101010101" pitchFamily="2" charset="-122"/>
              </a:rPr>
              <a:t>2</a:t>
            </a:r>
            <a:r>
              <a:rPr lang="en-US" altLang="zh-CN" sz="2400" dirty="0">
                <a:ea typeface="宋体" panose="02010600030101010101" pitchFamily="2" charset="-122"/>
              </a:rPr>
              <a:t> if</a:t>
            </a:r>
            <a:endParaRPr lang="en-US" altLang="zh-CN" sz="2400" dirty="0">
              <a:ea typeface="宋体" panose="02010600030101010101" pitchFamily="2" charset="-122"/>
            </a:endParaRPr>
          </a:p>
          <a:p>
            <a:pPr lvl="1">
              <a:spcBef>
                <a:spcPts val="600"/>
              </a:spcBef>
            </a:pPr>
            <a:r>
              <a:rPr lang="en-US" altLang="zh-CN" sz="2400" dirty="0">
                <a:ea typeface="宋体" panose="02010600030101010101" pitchFamily="2" charset="-122"/>
              </a:rPr>
              <a:t>They operate on different data items</a:t>
            </a:r>
            <a:endParaRPr lang="en-US" altLang="zh-CN" sz="2400" dirty="0">
              <a:ea typeface="宋体" panose="02010600030101010101" pitchFamily="2" charset="-122"/>
            </a:endParaRPr>
          </a:p>
          <a:p>
            <a:pPr lvl="1">
              <a:spcBef>
                <a:spcPts val="600"/>
              </a:spcBef>
            </a:pPr>
            <a:endParaRPr lang="en-US" altLang="zh-CN" sz="2400" i="1" dirty="0">
              <a:solidFill>
                <a:srgbClr val="CC0000"/>
              </a:solidFill>
              <a:ea typeface="宋体" panose="02010600030101010101" pitchFamily="2" charset="-122"/>
              <a:sym typeface="+mn-ea"/>
            </a:endParaRPr>
          </a:p>
          <a:p>
            <a:pPr lvl="1">
              <a:spcBef>
                <a:spcPts val="600"/>
              </a:spcBef>
            </a:pPr>
            <a:endParaRPr lang="en-US" altLang="zh-CN" sz="2400" i="1" dirty="0">
              <a:solidFill>
                <a:srgbClr val="CC0000"/>
              </a:solidFill>
              <a:ea typeface="宋体" panose="02010600030101010101" pitchFamily="2" charset="-122"/>
              <a:sym typeface="+mn-ea"/>
            </a:endParaRPr>
          </a:p>
          <a:p>
            <a:pPr lvl="1">
              <a:spcBef>
                <a:spcPts val="600"/>
              </a:spcBef>
            </a:pPr>
            <a:r>
              <a:rPr lang="en-US" altLang="zh-CN" sz="2400" dirty="0">
                <a:ea typeface="宋体" panose="02010600030101010101" pitchFamily="2" charset="-122"/>
              </a:rPr>
              <a:t>Or both are reads (on same data item)</a:t>
            </a:r>
            <a:endParaRPr lang="en-US" altLang="zh-CN" sz="2400" dirty="0">
              <a:ea typeface="宋体" panose="02010600030101010101" pitchFamily="2" charset="-122"/>
            </a:endParaRPr>
          </a:p>
          <a:p>
            <a:pPr lvl="2">
              <a:spcBef>
                <a:spcPts val="600"/>
              </a:spcBef>
            </a:pPr>
            <a:endParaRPr lang="en-US" altLang="zh-CN" sz="2400" i="1" dirty="0">
              <a:solidFill>
                <a:schemeClr val="accent6"/>
              </a:solidFill>
              <a:ea typeface="宋体" panose="02010600030101010101" pitchFamily="2" charset="-122"/>
            </a:endParaRPr>
          </a:p>
        </p:txBody>
      </p:sp>
      <p:grpSp>
        <p:nvGrpSpPr>
          <p:cNvPr id="4" name="组合 3"/>
          <p:cNvGrpSpPr/>
          <p:nvPr/>
        </p:nvGrpSpPr>
        <p:grpSpPr>
          <a:xfrm>
            <a:off x="7012305" y="838200"/>
            <a:ext cx="1971675" cy="2513330"/>
            <a:chOff x="11400" y="1320"/>
            <a:chExt cx="3105" cy="3958"/>
          </a:xfrm>
        </p:grpSpPr>
        <p:sp>
          <p:nvSpPr>
            <p:cNvPr id="2" name="右大括号 1"/>
            <p:cNvSpPr/>
            <p:nvPr/>
          </p:nvSpPr>
          <p:spPr>
            <a:xfrm>
              <a:off x="11400" y="1320"/>
              <a:ext cx="268" cy="3958"/>
            </a:xfrm>
            <a:prstGeom prst="righ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2400" b="0" i="1" u="none" strike="noStrike" cap="none" normalizeH="0" baseline="0" smtClean="0">
                <a:ln>
                  <a:noFill/>
                </a:ln>
                <a:solidFill>
                  <a:schemeClr val="tx1"/>
                </a:solidFill>
                <a:effectLst/>
                <a:latin typeface="Times New Roman" panose="02020603050405020304" pitchFamily="18" charset="0"/>
              </a:endParaRPr>
            </a:p>
          </p:txBody>
        </p:sp>
        <p:sp>
          <p:nvSpPr>
            <p:cNvPr id="3" name="文本框 2"/>
            <p:cNvSpPr txBox="1"/>
            <p:nvPr/>
          </p:nvSpPr>
          <p:spPr>
            <a:xfrm>
              <a:off x="11806" y="2074"/>
              <a:ext cx="2699" cy="2470"/>
            </a:xfrm>
            <a:prstGeom prst="rect">
              <a:avLst/>
            </a:prstGeom>
            <a:solidFill>
              <a:schemeClr val="bg1"/>
            </a:solidFill>
          </p:spPr>
          <p:txBody>
            <a:bodyPr wrap="square" lIns="0" rIns="0" rtlCol="0">
              <a:spAutoFit/>
            </a:bodyPr>
            <a:p>
              <a:pPr algn="ctr"/>
              <a:r>
                <a:rPr lang="zh-CN" altLang="en-US" b="1" i="0">
                  <a:solidFill>
                    <a:schemeClr val="accent6"/>
                  </a:solidFill>
                </a:rPr>
                <a:t>其中：</a:t>
              </a:r>
              <a:r>
                <a:rPr lang="en-US" altLang="zh-CN" b="1" i="0">
                  <a:solidFill>
                    <a:schemeClr val="accent6"/>
                  </a:solidFill>
                </a:rPr>
                <a:t>p</a:t>
              </a:r>
              <a:r>
                <a:rPr lang="en-US" altLang="zh-CN" b="1" i="0" baseline="-25000">
                  <a:solidFill>
                    <a:schemeClr val="accent6"/>
                  </a:solidFill>
                </a:rPr>
                <a:t>1</a:t>
              </a:r>
              <a:r>
                <a:rPr lang="zh-CN" altLang="en-US" b="1" i="0">
                  <a:solidFill>
                    <a:schemeClr val="accent6"/>
                  </a:solidFill>
                  <a:ea typeface="宋体" panose="02010600030101010101" pitchFamily="2" charset="-122"/>
                </a:rPr>
                <a:t>和 </a:t>
              </a:r>
              <a:r>
                <a:rPr lang="en-US" altLang="zh-CN" b="1" i="0">
                  <a:solidFill>
                    <a:schemeClr val="accent6"/>
                  </a:solidFill>
                  <a:ea typeface="宋体" panose="02010600030101010101" pitchFamily="2" charset="-122"/>
                </a:rPr>
                <a:t>p</a:t>
              </a:r>
              <a:r>
                <a:rPr lang="en-US" altLang="zh-CN" b="1" i="0" baseline="-25000">
                  <a:solidFill>
                    <a:schemeClr val="accent6"/>
                  </a:solidFill>
                  <a:ea typeface="宋体" panose="02010600030101010101" pitchFamily="2" charset="-122"/>
                </a:rPr>
                <a:t>2</a:t>
              </a:r>
              <a:r>
                <a:rPr lang="zh-CN" altLang="en-US" b="1" i="0">
                  <a:solidFill>
                    <a:schemeClr val="accent6"/>
                  </a:solidFill>
                  <a:ea typeface="宋体" panose="02010600030101010101" pitchFamily="2" charset="-122"/>
                </a:rPr>
                <a:t>是来自不同事务的两个操作</a:t>
              </a:r>
              <a:endParaRPr lang="zh-CN" altLang="en-US" b="1" i="0">
                <a:solidFill>
                  <a:schemeClr val="accent6"/>
                </a:solidFill>
                <a:ea typeface="宋体" panose="02010600030101010101" pitchFamily="2" charset="-122"/>
              </a:endParaRPr>
            </a:p>
          </p:txBody>
        </p:sp>
      </p:grpSp>
      <p:pic>
        <p:nvPicPr>
          <p:cNvPr id="6" name="图片 5"/>
          <p:cNvPicPr>
            <a:picLocks noChangeAspect="1"/>
          </p:cNvPicPr>
          <p:nvPr/>
        </p:nvPicPr>
        <p:blipFill>
          <a:blip r:embed="rId1"/>
          <a:stretch>
            <a:fillRect/>
          </a:stretch>
        </p:blipFill>
        <p:spPr>
          <a:xfrm>
            <a:off x="1210310" y="1656715"/>
            <a:ext cx="5508000" cy="851873"/>
          </a:xfrm>
          <a:prstGeom prst="rect">
            <a:avLst/>
          </a:prstGeom>
        </p:spPr>
      </p:pic>
      <p:pic>
        <p:nvPicPr>
          <p:cNvPr id="7" name="图片 6"/>
          <p:cNvPicPr>
            <a:picLocks noChangeAspect="1"/>
          </p:cNvPicPr>
          <p:nvPr/>
        </p:nvPicPr>
        <p:blipFill>
          <a:blip r:embed="rId2"/>
          <a:stretch>
            <a:fillRect/>
          </a:stretch>
        </p:blipFill>
        <p:spPr>
          <a:xfrm>
            <a:off x="1210310" y="2927350"/>
            <a:ext cx="5508000" cy="467771"/>
          </a:xfrm>
          <a:prstGeom prst="rect">
            <a:avLst/>
          </a:prstGeom>
        </p:spPr>
      </p:pic>
      <p:sp>
        <p:nvSpPr>
          <p:cNvPr id="30725" name="Rectangle 3"/>
          <p:cNvSpPr>
            <a:spLocks noGrp="1"/>
          </p:cNvSpPr>
          <p:nvPr/>
        </p:nvSpPr>
        <p:spPr>
          <a:xfrm>
            <a:off x="457200" y="3559810"/>
            <a:ext cx="8229600" cy="308610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lvl="0" eaLnBrk="1" hangingPunct="1">
              <a:lnSpc>
                <a:spcPct val="110000"/>
              </a:lnSpc>
              <a:spcBef>
                <a:spcPts val="600"/>
              </a:spcBef>
            </a:pPr>
            <a:r>
              <a:rPr lang="en-US" altLang="x-none" dirty="0">
                <a:solidFill>
                  <a:srgbClr val="0000CC"/>
                </a:solidFill>
                <a:ea typeface="宋体" panose="02010600030101010101" pitchFamily="2" charset="-122"/>
              </a:rPr>
              <a:t>If </a:t>
            </a:r>
            <a:r>
              <a:rPr lang="en-US" altLang="x-none" u="sng" dirty="0">
                <a:ea typeface="宋体" panose="02010600030101010101" pitchFamily="2" charset="-122"/>
              </a:rPr>
              <a:t>two transactions never access the same data items</a:t>
            </a:r>
            <a:r>
              <a:rPr lang="en-US" altLang="x-none" dirty="0">
                <a:solidFill>
                  <a:srgbClr val="0000CC"/>
                </a:solidFill>
                <a:ea typeface="宋体" panose="02010600030101010101" pitchFamily="2" charset="-122"/>
              </a:rPr>
              <a:t>,</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so </a:t>
            </a:r>
            <a:endParaRPr lang="en-US" altLang="x-none" dirty="0">
              <a:ea typeface="宋体" panose="02010600030101010101" pitchFamily="2" charset="-122"/>
            </a:endParaRPr>
          </a:p>
          <a:p>
            <a:pPr lvl="1" eaLnBrk="1" hangingPunct="1">
              <a:lnSpc>
                <a:spcPct val="110000"/>
              </a:lnSpc>
              <a:spcBef>
                <a:spcPts val="600"/>
              </a:spcBef>
              <a:buFont typeface="Wingdings" panose="05000000000000000000" charset="0"/>
              <a:buChar char="Ø"/>
            </a:pPr>
            <a:r>
              <a:rPr lang="en-US" altLang="x-none" dirty="0">
                <a:ea typeface="宋体" panose="02010600030101010101" pitchFamily="2" charset="-122"/>
              </a:rPr>
              <a:t>We can commute operations in the history of requests permitted by the scheduler until all operations of one T</a:t>
            </a:r>
            <a:r>
              <a:rPr lang="en-US" altLang="x-none" baseline="-25000" dirty="0">
                <a:ea typeface="宋体" panose="02010600030101010101" pitchFamily="2" charset="-122"/>
              </a:rPr>
              <a:t>x</a:t>
            </a:r>
            <a:r>
              <a:rPr lang="en-US" altLang="x-none" dirty="0">
                <a:ea typeface="宋体" panose="02010600030101010101" pitchFamily="2" charset="-122"/>
              </a:rPr>
              <a:t> are together (serial history).</a:t>
            </a:r>
            <a:endParaRPr lang="en-US" altLang="x-none" dirty="0">
              <a:ea typeface="宋体" panose="02010600030101010101" pitchFamily="2" charset="-122"/>
            </a:endParaRPr>
          </a:p>
          <a:p>
            <a:pPr lvl="1" eaLnBrk="1" hangingPunct="1">
              <a:lnSpc>
                <a:spcPct val="110000"/>
              </a:lnSpc>
              <a:spcBef>
                <a:spcPts val="600"/>
              </a:spcBef>
              <a:buFont typeface="Wingdings" panose="05000000000000000000" charset="0"/>
              <a:buChar char="Ø"/>
            </a:pPr>
            <a:r>
              <a:rPr lang="en-US" altLang="x-none" u="sng" dirty="0">
                <a:ea typeface="宋体" panose="02010600030101010101" pitchFamily="2" charset="-122"/>
              </a:rPr>
              <a:t>The operations don't affect each other</a:t>
            </a:r>
            <a:r>
              <a:rPr lang="en-US" altLang="x-none" dirty="0">
                <a:ea typeface="宋体" panose="02010600030101010101" pitchFamily="2" charset="-122"/>
              </a:rPr>
              <a:t>, and order doesn't matter.</a:t>
            </a:r>
            <a:endParaRPr lang="en-US" altLang="x-none"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blinds(horizontal)">
                                      <p:cBhvr>
                                        <p:cTn id="22"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nvSpPr>
        <p:spPr>
          <a:xfrm>
            <a:off x="7082155" y="6553835"/>
            <a:ext cx="1905000" cy="30289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4339" name="Rectangle 2"/>
          <p:cNvSpPr>
            <a:spLocks noGrp="1"/>
          </p:cNvSpPr>
          <p:nvPr>
            <p:ph type="title"/>
          </p:nvPr>
        </p:nvSpPr>
        <p:spPr>
          <a:xfrm>
            <a:off x="72390" y="76200"/>
            <a:ext cx="8987790" cy="507365"/>
          </a:xfrm>
        </p:spPr>
        <p:txBody>
          <a:bodyPr vert="horz" wrap="square" lIns="91440" tIns="45720" rIns="91440" bIns="45720" anchor="ctr"/>
          <a:p>
            <a:pPr lvl="0"/>
            <a:r>
              <a:rPr lang="en-US" altLang="zh-CN" sz="3000" dirty="0">
                <a:ea typeface="宋体" panose="02010600030101010101" pitchFamily="2" charset="-122"/>
              </a:rPr>
              <a:t>Commutativity of Read and Write Operations</a:t>
            </a:r>
            <a:endParaRPr lang="en-US" altLang="zh-CN" sz="3000" dirty="0">
              <a:ea typeface="宋体" panose="02010600030101010101" pitchFamily="2" charset="-122"/>
            </a:endParaRPr>
          </a:p>
        </p:txBody>
      </p:sp>
      <p:sp>
        <p:nvSpPr>
          <p:cNvPr id="5" name="Rectangle 3"/>
          <p:cNvSpPr>
            <a:spLocks noGrp="1"/>
          </p:cNvSpPr>
          <p:nvPr/>
        </p:nvSpPr>
        <p:spPr>
          <a:xfrm>
            <a:off x="459105" y="648970"/>
            <a:ext cx="8371205" cy="2691765"/>
          </a:xfrm>
          <a:prstGeom prst="rect">
            <a:avLst/>
          </a:prstGeom>
          <a:noFill/>
          <a:ln w="9525">
            <a:solidFill>
              <a:schemeClr val="accent1"/>
            </a:solid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ts val="600"/>
              </a:spcBef>
              <a:buClr>
                <a:srgbClr val="FF0000"/>
              </a:buClr>
              <a:buFont typeface="Wingdings" panose="05000000000000000000" charset="0"/>
              <a:buChar char="p"/>
            </a:pPr>
            <a:r>
              <a:rPr lang="en-US" altLang="zh-CN" sz="2400" dirty="0">
                <a:solidFill>
                  <a:srgbClr val="0000CC"/>
                </a:solidFill>
                <a:ea typeface="宋体" panose="02010600030101010101" pitchFamily="2" charset="-122"/>
              </a:rPr>
              <a:t>Operations that do not commute</a:t>
            </a:r>
            <a:r>
              <a:rPr lang="en-US" altLang="zh-CN" sz="2400" i="1" dirty="0">
                <a:ea typeface="宋体" panose="02010600030101010101" pitchFamily="2" charset="-122"/>
              </a:rPr>
              <a:t> </a:t>
            </a:r>
            <a:r>
              <a:rPr lang="en-US" altLang="zh-CN" sz="2400" i="1" dirty="0">
                <a:solidFill>
                  <a:srgbClr val="FF0000"/>
                </a:solidFill>
                <a:ea typeface="宋体" panose="02010600030101010101" pitchFamily="2" charset="-122"/>
              </a:rPr>
              <a:t>conflict </a:t>
            </a:r>
            <a:r>
              <a:rPr lang="en-US" altLang="zh-CN" sz="2400" i="1" dirty="0">
                <a:solidFill>
                  <a:srgbClr val="0000CC"/>
                </a:solidFill>
                <a:ea typeface="宋体" panose="02010600030101010101" pitchFamily="2" charset="-122"/>
              </a:rPr>
              <a:t>if</a:t>
            </a:r>
            <a:endParaRPr lang="en-US" altLang="zh-CN" sz="2400" i="1" dirty="0">
              <a:solidFill>
                <a:srgbClr val="0000CC"/>
              </a:solidFill>
              <a:ea typeface="宋体" panose="02010600030101010101" pitchFamily="2" charset="-122"/>
            </a:endParaRPr>
          </a:p>
          <a:p>
            <a:pPr lvl="1">
              <a:spcBef>
                <a:spcPts val="600"/>
              </a:spcBef>
            </a:pPr>
            <a:r>
              <a:rPr lang="en-US" altLang="zh-CN" sz="2400" dirty="0">
                <a:ea typeface="宋体" panose="02010600030101010101" pitchFamily="2" charset="-122"/>
              </a:rPr>
              <a:t>They operate on same data item, and at least one is write</a:t>
            </a:r>
            <a:endParaRPr lang="en-US" altLang="zh-CN" sz="2400" dirty="0">
              <a:ea typeface="宋体" panose="02010600030101010101" pitchFamily="2" charset="-122"/>
            </a:endParaRPr>
          </a:p>
          <a:p>
            <a:pPr lvl="2">
              <a:spcBef>
                <a:spcPts val="600"/>
              </a:spcBef>
            </a:pPr>
            <a:endParaRPr lang="en-US" altLang="zh-CN" sz="2400" i="1" dirty="0">
              <a:solidFill>
                <a:srgbClr val="CC0000"/>
              </a:solidFill>
              <a:ea typeface="宋体" panose="02010600030101010101" pitchFamily="2" charset="-122"/>
            </a:endParaRPr>
          </a:p>
          <a:p>
            <a:pPr lvl="2">
              <a:spcBef>
                <a:spcPts val="600"/>
              </a:spcBef>
            </a:pPr>
            <a:endParaRPr lang="en-US" altLang="zh-CN" sz="1200" i="1" dirty="0">
              <a:solidFill>
                <a:srgbClr val="CC0000"/>
              </a:solidFill>
              <a:ea typeface="宋体" panose="02010600030101010101" pitchFamily="2" charset="-122"/>
            </a:endParaRPr>
          </a:p>
          <a:p>
            <a:pPr lvl="2">
              <a:spcBef>
                <a:spcPts val="600"/>
              </a:spcBef>
            </a:pPr>
            <a:endParaRPr lang="en-US" altLang="zh-CN" sz="1200" i="1" dirty="0">
              <a:solidFill>
                <a:srgbClr val="CC0000"/>
              </a:solidFill>
              <a:ea typeface="宋体" panose="02010600030101010101" pitchFamily="2" charset="-122"/>
            </a:endParaRPr>
          </a:p>
          <a:p>
            <a:pPr lvl="1">
              <a:spcBef>
                <a:spcPts val="600"/>
              </a:spcBef>
            </a:pPr>
            <a:r>
              <a:rPr lang="en-US" altLang="zh-CN" sz="2400" i="1" dirty="0">
                <a:solidFill>
                  <a:schemeClr val="accent6"/>
                </a:solidFill>
                <a:ea typeface="宋体" panose="02010600030101010101" pitchFamily="2" charset="-122"/>
              </a:rPr>
              <a:t>or they come from the same transaction.</a:t>
            </a:r>
            <a:endParaRPr lang="en-US" altLang="zh-CN" sz="2400" i="1" dirty="0">
              <a:solidFill>
                <a:schemeClr val="accent6"/>
              </a:solidFill>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756920" y="1906270"/>
            <a:ext cx="3960000" cy="438717"/>
          </a:xfrm>
          <a:prstGeom prst="rect">
            <a:avLst/>
          </a:prstGeom>
        </p:spPr>
      </p:pic>
      <p:pic>
        <p:nvPicPr>
          <p:cNvPr id="9" name="图片 8"/>
          <p:cNvPicPr>
            <a:picLocks noChangeAspect="1"/>
          </p:cNvPicPr>
          <p:nvPr/>
        </p:nvPicPr>
        <p:blipFill>
          <a:blip r:embed="rId2"/>
          <a:stretch>
            <a:fillRect/>
          </a:stretch>
        </p:blipFill>
        <p:spPr>
          <a:xfrm>
            <a:off x="756920" y="2326640"/>
            <a:ext cx="3960000" cy="470029"/>
          </a:xfrm>
          <a:prstGeom prst="rect">
            <a:avLst/>
          </a:prstGeom>
        </p:spPr>
      </p:pic>
      <p:pic>
        <p:nvPicPr>
          <p:cNvPr id="10" name="图片 9"/>
          <p:cNvPicPr>
            <a:picLocks noChangeAspect="1"/>
          </p:cNvPicPr>
          <p:nvPr/>
        </p:nvPicPr>
        <p:blipFill>
          <a:blip r:embed="rId3"/>
          <a:stretch>
            <a:fillRect/>
          </a:stretch>
        </p:blipFill>
        <p:spPr>
          <a:xfrm>
            <a:off x="4795520" y="2334895"/>
            <a:ext cx="3960000" cy="454236"/>
          </a:xfrm>
          <a:prstGeom prst="rect">
            <a:avLst/>
          </a:prstGeom>
        </p:spPr>
      </p:pic>
      <p:sp>
        <p:nvSpPr>
          <p:cNvPr id="31748" name="Rectangle 3"/>
          <p:cNvSpPr>
            <a:spLocks noGrp="1"/>
          </p:cNvSpPr>
          <p:nvPr/>
        </p:nvSpPr>
        <p:spPr>
          <a:xfrm>
            <a:off x="0" y="3475990"/>
            <a:ext cx="9144000" cy="12915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marL="457200" lvl="0" indent="-457200" eaLnBrk="1" fontAlgn="base" hangingPunct="1">
              <a:spcBef>
                <a:spcPct val="0"/>
              </a:spcBef>
            </a:pPr>
            <a:r>
              <a:rPr lang="en-US" altLang="x-none" sz="2600" strike="noStrike" noProof="1" dirty="0">
                <a:solidFill>
                  <a:srgbClr val="0000CC"/>
                </a:solidFill>
                <a:ea typeface="宋体" panose="02010600030101010101" pitchFamily="2" charset="-122"/>
              </a:rPr>
              <a:t>If we have </a:t>
            </a:r>
            <a:r>
              <a:rPr lang="en-US" altLang="x-none" sz="2600" strike="noStrike" noProof="1" dirty="0">
                <a:solidFill>
                  <a:srgbClr val="FF0000"/>
                </a:solidFill>
                <a:ea typeface="宋体" panose="02010600030101010101" pitchFamily="2" charset="-122"/>
              </a:rPr>
              <a:t>operations by two different transactions that do affect the same data item</a:t>
            </a:r>
            <a:r>
              <a:rPr lang="en-US" altLang="x-none" sz="2600" strike="noStrike" noProof="1" dirty="0">
                <a:solidFill>
                  <a:srgbClr val="0000CC"/>
                </a:solidFill>
                <a:ea typeface="宋体" panose="02010600030101010101" pitchFamily="2" charset="-122"/>
              </a:rPr>
              <a:t>, There are only four possibilities</a:t>
            </a:r>
            <a:endParaRPr lang="en-US" altLang="x-none" sz="2600" strike="noStrike" baseline="30000" noProof="1" dirty="0">
              <a:solidFill>
                <a:srgbClr val="0000CC"/>
              </a:solidFill>
              <a:ea typeface="宋体" panose="02010600030101010101" pitchFamily="2" charset="-122"/>
            </a:endParaRPr>
          </a:p>
        </p:txBody>
      </p:sp>
      <p:pic>
        <p:nvPicPr>
          <p:cNvPr id="12" name="图片 11"/>
          <p:cNvPicPr>
            <a:picLocks noChangeAspect="1"/>
          </p:cNvPicPr>
          <p:nvPr/>
        </p:nvPicPr>
        <p:blipFill>
          <a:blip r:embed="rId4"/>
          <a:stretch>
            <a:fillRect/>
          </a:stretch>
        </p:blipFill>
        <p:spPr>
          <a:xfrm>
            <a:off x="3128010" y="4413250"/>
            <a:ext cx="4303395" cy="2292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748"/>
                                        </p:tgtEl>
                                        <p:attrNameLst>
                                          <p:attrName>style.visibility</p:attrName>
                                        </p:attrNameLst>
                                      </p:cBhvr>
                                      <p:to>
                                        <p:strVal val="visible"/>
                                      </p:to>
                                    </p:set>
                                    <p:animEffect transition="in" filter="blinds(horizontal)">
                                      <p:cBhvr>
                                        <p:cTn id="20" dur="500"/>
                                        <p:tgtEl>
                                          <p:spTgt spid="3174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31748" name="Rectangle 3"/>
          <p:cNvSpPr>
            <a:spLocks noGrp="1"/>
          </p:cNvSpPr>
          <p:nvPr>
            <p:ph type="body"/>
          </p:nvPr>
        </p:nvSpPr>
        <p:spPr>
          <a:xfrm>
            <a:off x="0" y="0"/>
            <a:ext cx="9144000" cy="891540"/>
          </a:xfrm>
        </p:spPr>
        <p:txBody>
          <a:bodyPr wrap="square" anchor="t">
            <a:spAutoFit/>
          </a:bodyPr>
          <a:p>
            <a:pPr lvl="0" eaLnBrk="1" fontAlgn="base" hangingPunct="1">
              <a:spcBef>
                <a:spcPct val="0"/>
              </a:spcBef>
              <a:buFont typeface="Wingdings" panose="05000000000000000000" charset="0"/>
              <a:buChar char="p"/>
            </a:pPr>
            <a:r>
              <a:rPr lang="en-US" altLang="x-none" strike="noStrike" noProof="1" dirty="0">
                <a:solidFill>
                  <a:srgbClr val="0000CC"/>
                </a:solidFill>
                <a:ea typeface="宋体" panose="02010600030101010101" pitchFamily="2" charset="-122"/>
              </a:rPr>
              <a:t>If we have operations by two different transactions that do affect the same data item </a:t>
            </a:r>
            <a:r>
              <a:rPr lang="en-US" altLang="x-none" strike="noStrike" baseline="30000" noProof="1" dirty="0">
                <a:solidFill>
                  <a:srgbClr val="FF0000"/>
                </a:solidFill>
                <a:ea typeface="宋体" panose="02010600030101010101" pitchFamily="2" charset="-122"/>
              </a:rPr>
              <a:t>(</a:t>
            </a:r>
            <a:r>
              <a:rPr lang="zh-CN" altLang="en-US" strike="noStrike" baseline="30000" noProof="1" dirty="0">
                <a:solidFill>
                  <a:srgbClr val="FF0000"/>
                </a:solidFill>
                <a:ea typeface="宋体" panose="02010600030101010101" pitchFamily="2" charset="-122"/>
              </a:rPr>
              <a:t>注</a:t>
            </a:r>
            <a:r>
              <a:rPr lang="en-US" altLang="zh-CN" strike="noStrike" baseline="30000" noProof="1" dirty="0">
                <a:solidFill>
                  <a:srgbClr val="FF0000"/>
                </a:solidFill>
                <a:ea typeface="宋体" panose="02010600030101010101" pitchFamily="2" charset="-122"/>
              </a:rPr>
              <a:t>)</a:t>
            </a:r>
            <a:endParaRPr lang="en-US" altLang="zh-CN" strike="noStrike" baseline="30000" noProof="1" dirty="0">
              <a:solidFill>
                <a:srgbClr val="FF0000"/>
              </a:solidFill>
              <a:ea typeface="宋体" panose="02010600030101010101" pitchFamily="2" charset="-122"/>
            </a:endParaRPr>
          </a:p>
        </p:txBody>
      </p:sp>
      <p:graphicFrame>
        <p:nvGraphicFramePr>
          <p:cNvPr id="2" name="表格 1"/>
          <p:cNvGraphicFramePr/>
          <p:nvPr/>
        </p:nvGraphicFramePr>
        <p:xfrm>
          <a:off x="424815" y="879475"/>
          <a:ext cx="8250555" cy="2554605"/>
        </p:xfrm>
        <a:graphic>
          <a:graphicData uri="http://schemas.openxmlformats.org/drawingml/2006/table">
            <a:tbl>
              <a:tblPr firstRow="1" bandRow="1">
                <a:tableStyleId>{5C22544A-7EE6-4342-B048-85BDC9FD1C3A}</a:tableStyleId>
              </a:tblPr>
              <a:tblGrid>
                <a:gridCol w="446405"/>
                <a:gridCol w="3819525"/>
                <a:gridCol w="3984625"/>
              </a:tblGrid>
              <a:tr h="852805">
                <a:tc>
                  <a:txBody>
                    <a:bodyPr/>
                    <a:p>
                      <a:pPr algn="ctr">
                        <a:buNone/>
                      </a:pPr>
                      <a:r>
                        <a:rPr lang="en-US" altLang="zh-CN" sz="2000" b="0">
                          <a:solidFill>
                            <a:schemeClr val="tx1"/>
                          </a:solidFill>
                        </a:rPr>
                        <a:t>1</a:t>
                      </a:r>
                      <a:endParaRPr lang="en-US" altLang="zh-CN" sz="2000" b="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x-none" sz="2800" b="1" dirty="0">
                          <a:solidFill>
                            <a:srgbClr val="FF0000"/>
                          </a:solidFill>
                          <a:latin typeface="Arial" panose="020B0604020202020204" pitchFamily="34" charset="0"/>
                          <a:ea typeface="宋体" panose="02010600030101010101" pitchFamily="2" charset="-122"/>
                          <a:sym typeface="+mn-ea"/>
                        </a:rPr>
                        <a:t>... R</a:t>
                      </a:r>
                      <a:r>
                        <a:rPr lang="en-US" altLang="x-none" sz="2800" b="1" baseline="-25000" dirty="0">
                          <a:solidFill>
                            <a:srgbClr val="FF0000"/>
                          </a:solidFill>
                          <a:latin typeface="Arial" panose="020B0604020202020204" pitchFamily="34" charset="0"/>
                          <a:ea typeface="宋体" panose="02010600030101010101" pitchFamily="2" charset="-122"/>
                          <a:sym typeface="+mn-ea"/>
                        </a:rPr>
                        <a:t>1</a:t>
                      </a:r>
                      <a:r>
                        <a:rPr lang="en-US" altLang="x-none" sz="2800" b="1" dirty="0">
                          <a:solidFill>
                            <a:srgbClr val="FF0000"/>
                          </a:solidFill>
                          <a:latin typeface="Arial" panose="020B0604020202020204" pitchFamily="34" charset="0"/>
                          <a:ea typeface="宋体" panose="02010600030101010101" pitchFamily="2" charset="-122"/>
                          <a:sym typeface="+mn-ea"/>
                        </a:rPr>
                        <a:t>(A) ...... R</a:t>
                      </a:r>
                      <a:r>
                        <a:rPr lang="en-US" altLang="x-none" sz="2800" b="1" baseline="-25000" dirty="0">
                          <a:solidFill>
                            <a:srgbClr val="FF0000"/>
                          </a:solidFill>
                          <a:latin typeface="Arial" panose="020B0604020202020204" pitchFamily="34" charset="0"/>
                          <a:ea typeface="宋体" panose="02010600030101010101" pitchFamily="2" charset="-122"/>
                          <a:sym typeface="+mn-ea"/>
                        </a:rPr>
                        <a:t>2</a:t>
                      </a:r>
                      <a:r>
                        <a:rPr lang="en-US" altLang="x-none" sz="2800" b="1" dirty="0">
                          <a:solidFill>
                            <a:srgbClr val="FF0000"/>
                          </a:solidFill>
                          <a:latin typeface="Arial" panose="020B0604020202020204" pitchFamily="34" charset="0"/>
                          <a:ea typeface="宋体" panose="02010600030101010101" pitchFamily="2" charset="-122"/>
                          <a:sym typeface="+mn-ea"/>
                        </a:rPr>
                        <a:t>(A) ...</a:t>
                      </a:r>
                      <a:endParaRPr lang="en-US" altLang="x-none" sz="2800" b="1" dirty="0">
                        <a:solidFill>
                          <a:srgbClr val="FF0000"/>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en-US" altLang="x-none" sz="2800" b="1" dirty="0">
                        <a:solidFill>
                          <a:schemeClr val="accent2"/>
                        </a:solidFill>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67055">
                <a:tc>
                  <a:txBody>
                    <a:bodyPr/>
                    <a:p>
                      <a:pPr algn="ctr">
                        <a:buNone/>
                      </a:pPr>
                      <a:r>
                        <a:rPr lang="en-US" altLang="zh-CN" sz="2000" b="0">
                          <a:solidFill>
                            <a:schemeClr val="tx1"/>
                          </a:solidFill>
                        </a:rPr>
                        <a:t>2</a:t>
                      </a:r>
                      <a:endParaRPr lang="en-US" altLang="zh-CN" sz="2000" b="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x-none" sz="2800" b="1" dirty="0">
                          <a:solidFill>
                            <a:srgbClr val="FF0000"/>
                          </a:solidFill>
                          <a:latin typeface="Arial" panose="020B0604020202020204" pitchFamily="34" charset="0"/>
                          <a:ea typeface="宋体" panose="02010600030101010101" pitchFamily="2" charset="-122"/>
                          <a:sym typeface="+mn-ea"/>
                        </a:rPr>
                        <a:t>... R</a:t>
                      </a:r>
                      <a:r>
                        <a:rPr lang="en-US" altLang="x-none" sz="2800" b="1" baseline="-25000" dirty="0">
                          <a:solidFill>
                            <a:srgbClr val="FF0000"/>
                          </a:solidFill>
                          <a:latin typeface="Arial" panose="020B0604020202020204" pitchFamily="34" charset="0"/>
                          <a:ea typeface="宋体" panose="02010600030101010101" pitchFamily="2" charset="-122"/>
                          <a:sym typeface="+mn-ea"/>
                        </a:rPr>
                        <a:t>1</a:t>
                      </a:r>
                      <a:r>
                        <a:rPr lang="en-US" altLang="x-none" sz="2800" b="1" dirty="0">
                          <a:solidFill>
                            <a:srgbClr val="FF0000"/>
                          </a:solidFill>
                          <a:latin typeface="Arial" panose="020B0604020202020204" pitchFamily="34" charset="0"/>
                          <a:ea typeface="宋体" panose="02010600030101010101" pitchFamily="2" charset="-122"/>
                          <a:sym typeface="+mn-ea"/>
                        </a:rPr>
                        <a:t>(A) ...... W</a:t>
                      </a:r>
                      <a:r>
                        <a:rPr lang="en-US" altLang="x-none" sz="2800" b="1" baseline="-25000" dirty="0">
                          <a:solidFill>
                            <a:srgbClr val="FF0000"/>
                          </a:solidFill>
                          <a:latin typeface="Arial" panose="020B0604020202020204" pitchFamily="34" charset="0"/>
                          <a:ea typeface="宋体" panose="02010600030101010101" pitchFamily="2" charset="-122"/>
                          <a:sym typeface="+mn-ea"/>
                        </a:rPr>
                        <a:t>2</a:t>
                      </a:r>
                      <a:r>
                        <a:rPr lang="en-US" altLang="x-none" sz="2800" b="1" dirty="0">
                          <a:solidFill>
                            <a:srgbClr val="FF0000"/>
                          </a:solidFill>
                          <a:latin typeface="Arial" panose="020B0604020202020204" pitchFamily="34" charset="0"/>
                          <a:ea typeface="宋体" panose="02010600030101010101" pitchFamily="2" charset="-122"/>
                          <a:sym typeface="+mn-ea"/>
                        </a:rPr>
                        <a:t>(A) ...</a:t>
                      </a:r>
                      <a:endParaRPr lang="en-US" altLang="x-none" sz="2800" b="1" dirty="0">
                        <a:solidFill>
                          <a:srgbClr val="FF0000"/>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rowSpan="3">
                  <a:txBody>
                    <a:bodyPr/>
                    <a:p>
                      <a:pPr algn="ctr">
                        <a:buNone/>
                      </a:pPr>
                      <a:endParaRPr lang="zh-CN" altLang="en-US" sz="28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67690">
                <a:tc>
                  <a:txBody>
                    <a:bodyPr/>
                    <a:p>
                      <a:pPr algn="ctr">
                        <a:buNone/>
                      </a:pPr>
                      <a:r>
                        <a:rPr lang="en-US" altLang="zh-CN" sz="2000" b="0">
                          <a:solidFill>
                            <a:schemeClr val="tx1"/>
                          </a:solidFill>
                        </a:rPr>
                        <a:t>3</a:t>
                      </a:r>
                      <a:endParaRPr lang="en-US" altLang="zh-CN" sz="2000" b="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x-none" sz="2800" b="1" dirty="0">
                          <a:solidFill>
                            <a:srgbClr val="FF0000"/>
                          </a:solidFill>
                          <a:latin typeface="Arial" panose="020B0604020202020204" pitchFamily="34" charset="0"/>
                          <a:ea typeface="宋体" panose="02010600030101010101" pitchFamily="2" charset="-122"/>
                          <a:sym typeface="+mn-ea"/>
                        </a:rPr>
                        <a:t>... W</a:t>
                      </a:r>
                      <a:r>
                        <a:rPr lang="en-US" altLang="x-none" sz="2800" b="1" baseline="-25000" dirty="0">
                          <a:solidFill>
                            <a:srgbClr val="FF0000"/>
                          </a:solidFill>
                          <a:latin typeface="Arial" panose="020B0604020202020204" pitchFamily="34" charset="0"/>
                          <a:ea typeface="宋体" panose="02010600030101010101" pitchFamily="2" charset="-122"/>
                          <a:sym typeface="+mn-ea"/>
                        </a:rPr>
                        <a:t>1</a:t>
                      </a:r>
                      <a:r>
                        <a:rPr lang="en-US" altLang="x-none" sz="2800" b="1" dirty="0">
                          <a:solidFill>
                            <a:srgbClr val="FF0000"/>
                          </a:solidFill>
                          <a:latin typeface="Arial" panose="020B0604020202020204" pitchFamily="34" charset="0"/>
                          <a:ea typeface="宋体" panose="02010600030101010101" pitchFamily="2" charset="-122"/>
                          <a:sym typeface="+mn-ea"/>
                        </a:rPr>
                        <a:t>(A) ...... R</a:t>
                      </a:r>
                      <a:r>
                        <a:rPr lang="en-US" altLang="x-none" sz="2800" b="1" baseline="-25000" dirty="0">
                          <a:solidFill>
                            <a:srgbClr val="FF0000"/>
                          </a:solidFill>
                          <a:latin typeface="Arial" panose="020B0604020202020204" pitchFamily="34" charset="0"/>
                          <a:ea typeface="宋体" panose="02010600030101010101" pitchFamily="2" charset="-122"/>
                          <a:sym typeface="+mn-ea"/>
                        </a:rPr>
                        <a:t>2</a:t>
                      </a:r>
                      <a:r>
                        <a:rPr lang="en-US" altLang="x-none" sz="2800" b="1" dirty="0">
                          <a:solidFill>
                            <a:srgbClr val="FF0000"/>
                          </a:solidFill>
                          <a:latin typeface="Arial" panose="020B0604020202020204" pitchFamily="34" charset="0"/>
                          <a:ea typeface="宋体" panose="02010600030101010101" pitchFamily="2" charset="-122"/>
                          <a:sym typeface="+mn-ea"/>
                        </a:rPr>
                        <a:t>(A) ...</a:t>
                      </a:r>
                      <a:endParaRPr lang="en-US" altLang="x-none" sz="2800" b="1" dirty="0">
                        <a:solidFill>
                          <a:srgbClr val="FF0000"/>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67055">
                <a:tc>
                  <a:txBody>
                    <a:bodyPr/>
                    <a:p>
                      <a:pPr algn="ctr">
                        <a:buNone/>
                      </a:pPr>
                      <a:r>
                        <a:rPr lang="en-US" altLang="zh-CN" sz="2000" b="0">
                          <a:solidFill>
                            <a:schemeClr val="tx1"/>
                          </a:solidFill>
                        </a:rPr>
                        <a:t>4</a:t>
                      </a:r>
                      <a:endParaRPr lang="en-US" altLang="zh-CN" sz="2000" b="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x-none" sz="2800" b="1" dirty="0">
                          <a:solidFill>
                            <a:srgbClr val="FF0000"/>
                          </a:solidFill>
                          <a:latin typeface="Arial" panose="020B0604020202020204" pitchFamily="34" charset="0"/>
                          <a:ea typeface="宋体" panose="02010600030101010101" pitchFamily="2" charset="-122"/>
                          <a:sym typeface="+mn-ea"/>
                        </a:rPr>
                        <a:t>... W</a:t>
                      </a:r>
                      <a:r>
                        <a:rPr lang="en-US" altLang="x-none" sz="2800" b="1" baseline="-25000" dirty="0">
                          <a:solidFill>
                            <a:srgbClr val="FF0000"/>
                          </a:solidFill>
                          <a:latin typeface="Arial" panose="020B0604020202020204" pitchFamily="34" charset="0"/>
                          <a:ea typeface="宋体" panose="02010600030101010101" pitchFamily="2" charset="-122"/>
                          <a:sym typeface="+mn-ea"/>
                        </a:rPr>
                        <a:t>1</a:t>
                      </a:r>
                      <a:r>
                        <a:rPr lang="en-US" altLang="x-none" sz="2800" b="1" dirty="0">
                          <a:solidFill>
                            <a:srgbClr val="FF0000"/>
                          </a:solidFill>
                          <a:latin typeface="Arial" panose="020B0604020202020204" pitchFamily="34" charset="0"/>
                          <a:ea typeface="宋体" panose="02010600030101010101" pitchFamily="2" charset="-122"/>
                          <a:sym typeface="+mn-ea"/>
                        </a:rPr>
                        <a:t>(A) ...... W</a:t>
                      </a:r>
                      <a:r>
                        <a:rPr lang="en-US" altLang="x-none" sz="2800" b="1" baseline="-25000" dirty="0">
                          <a:solidFill>
                            <a:srgbClr val="FF0000"/>
                          </a:solidFill>
                          <a:latin typeface="Arial" panose="020B0604020202020204" pitchFamily="34" charset="0"/>
                          <a:ea typeface="宋体" panose="02010600030101010101" pitchFamily="2" charset="-122"/>
                          <a:sym typeface="+mn-ea"/>
                        </a:rPr>
                        <a:t>2</a:t>
                      </a:r>
                      <a:r>
                        <a:rPr lang="en-US" altLang="x-none" sz="2800" b="1" dirty="0">
                          <a:solidFill>
                            <a:srgbClr val="FF0000"/>
                          </a:solidFill>
                          <a:latin typeface="Arial" panose="020B0604020202020204" pitchFamily="34" charset="0"/>
                          <a:ea typeface="宋体" panose="02010600030101010101" pitchFamily="2" charset="-122"/>
                          <a:sym typeface="+mn-ea"/>
                        </a:rPr>
                        <a:t>(A) ...</a:t>
                      </a:r>
                      <a:endParaRPr lang="en-US" altLang="x-none" sz="2800" b="1" dirty="0">
                        <a:solidFill>
                          <a:srgbClr val="FF0000"/>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3" name="文本框 2"/>
          <p:cNvSpPr txBox="1"/>
          <p:nvPr/>
        </p:nvSpPr>
        <p:spPr>
          <a:xfrm>
            <a:off x="233680" y="3648710"/>
            <a:ext cx="8661400" cy="2933065"/>
          </a:xfrm>
          <a:prstGeom prst="rect">
            <a:avLst/>
          </a:prstGeom>
          <a:noFill/>
        </p:spPr>
        <p:txBody>
          <a:bodyPr wrap="square" rtlCol="0">
            <a:spAutoFit/>
          </a:bodyPr>
          <a:p>
            <a:r>
              <a:rPr lang="zh-CN" altLang="zh-CN" i="0">
                <a:solidFill>
                  <a:schemeClr val="accent2"/>
                </a:solidFill>
                <a:latin typeface="黑体" panose="02010609060101010101" charset="-122"/>
                <a:ea typeface="黑体" panose="02010609060101010101" charset="-122"/>
                <a:cs typeface="黑体" panose="02010609060101010101" charset="-122"/>
              </a:rPr>
              <a:t>注</a:t>
            </a:r>
            <a:r>
              <a:rPr lang="en-US" altLang="zh-CN" i="0">
                <a:solidFill>
                  <a:schemeClr val="accent2"/>
                </a:solidFill>
                <a:latin typeface="黑体" panose="02010609060101010101" charset="-122"/>
                <a:ea typeface="黑体" panose="02010609060101010101" charset="-122"/>
                <a:cs typeface="黑体" panose="02010609060101010101" charset="-122"/>
              </a:rPr>
              <a:t>:</a:t>
            </a:r>
            <a:endParaRPr lang="en-US" altLang="zh-CN" i="0">
              <a:solidFill>
                <a:schemeClr val="accent2"/>
              </a:solidFill>
              <a:latin typeface="黑体" panose="02010609060101010101" charset="-122"/>
              <a:ea typeface="黑体" panose="02010609060101010101" charset="-122"/>
              <a:cs typeface="黑体" panose="02010609060101010101" charset="-122"/>
            </a:endParaRPr>
          </a:p>
          <a:p>
            <a:pPr lvl="1" indent="-457200">
              <a:lnSpc>
                <a:spcPct val="100000"/>
              </a:lnSpc>
              <a:spcBef>
                <a:spcPts val="0"/>
              </a:spcBef>
              <a:spcAft>
                <a:spcPts val="1000"/>
              </a:spcAft>
              <a:buFont typeface="+mj-ea"/>
              <a:buAutoNum type="circleNumDbPlain"/>
            </a:pPr>
            <a:r>
              <a:rPr lang="zh-CN" altLang="en-US" i="0">
                <a:solidFill>
                  <a:schemeClr val="accent2"/>
                </a:solidFill>
                <a:latin typeface="黑体" panose="02010609060101010101" charset="-122"/>
                <a:ea typeface="黑体" panose="02010609060101010101" charset="-122"/>
                <a:cs typeface="黑体" panose="02010609060101010101" charset="-122"/>
              </a:rPr>
              <a:t>在这两个操作之间，不存在其他对于数据项</a:t>
            </a:r>
            <a:r>
              <a:rPr lang="en-US" altLang="zh-CN" i="0">
                <a:solidFill>
                  <a:schemeClr val="accent2"/>
                </a:solidFill>
                <a:latin typeface="黑体" panose="02010609060101010101" charset="-122"/>
                <a:ea typeface="黑体" panose="02010609060101010101" charset="-122"/>
                <a:cs typeface="黑体" panose="02010609060101010101" charset="-122"/>
              </a:rPr>
              <a:t>A</a:t>
            </a:r>
            <a:r>
              <a:rPr lang="zh-CN" altLang="en-US" i="0">
                <a:solidFill>
                  <a:schemeClr val="accent2"/>
                </a:solidFill>
                <a:latin typeface="黑体" panose="02010609060101010101" charset="-122"/>
                <a:ea typeface="黑体" panose="02010609060101010101" charset="-122"/>
                <a:cs typeface="黑体" panose="02010609060101010101" charset="-122"/>
              </a:rPr>
              <a:t>的访问操作（不管是来自这两个事务本身，还是来自其他事务）</a:t>
            </a:r>
            <a:r>
              <a:rPr lang="zh-CN" altLang="en-US" i="0">
                <a:solidFill>
                  <a:schemeClr val="accent2"/>
                </a:solidFill>
                <a:latin typeface="黑体" panose="02010609060101010101" charset="-122"/>
                <a:ea typeface="黑体" panose="02010609060101010101" charset="-122"/>
                <a:cs typeface="黑体" panose="02010609060101010101" charset="-122"/>
              </a:rPr>
              <a:t>；</a:t>
            </a:r>
            <a:endParaRPr lang="zh-CN" altLang="en-US" i="0">
              <a:solidFill>
                <a:schemeClr val="accent2"/>
              </a:solidFill>
              <a:latin typeface="黑体" panose="02010609060101010101" charset="-122"/>
              <a:ea typeface="黑体" panose="02010609060101010101" charset="-122"/>
              <a:cs typeface="黑体" panose="02010609060101010101" charset="-122"/>
            </a:endParaRPr>
          </a:p>
          <a:p>
            <a:pPr lvl="1" indent="-457200">
              <a:lnSpc>
                <a:spcPct val="100000"/>
              </a:lnSpc>
              <a:spcBef>
                <a:spcPts val="0"/>
              </a:spcBef>
              <a:spcAft>
                <a:spcPts val="1000"/>
              </a:spcAft>
              <a:buFont typeface="+mj-ea"/>
              <a:buAutoNum type="circleNumDbPlain"/>
            </a:pPr>
            <a:r>
              <a:rPr lang="zh-CN" altLang="en-US" i="0">
                <a:solidFill>
                  <a:schemeClr val="accent2"/>
                </a:solidFill>
                <a:latin typeface="黑体" panose="02010609060101010101" charset="-122"/>
                <a:ea typeface="黑体" panose="02010609060101010101" charset="-122"/>
                <a:cs typeface="黑体" panose="02010609060101010101" charset="-122"/>
              </a:rPr>
              <a:t>每一次交换操作，只允许交换相邻的一对动作的执行顺序；</a:t>
            </a:r>
            <a:endParaRPr lang="zh-CN" altLang="en-US" i="0">
              <a:solidFill>
                <a:schemeClr val="accent2"/>
              </a:solidFill>
              <a:latin typeface="黑体" panose="02010609060101010101" charset="-122"/>
              <a:ea typeface="黑体" panose="02010609060101010101" charset="-122"/>
              <a:cs typeface="黑体" panose="02010609060101010101" charset="-122"/>
            </a:endParaRPr>
          </a:p>
          <a:p>
            <a:pPr lvl="1" indent="-457200">
              <a:lnSpc>
                <a:spcPct val="100000"/>
              </a:lnSpc>
              <a:spcBef>
                <a:spcPts val="0"/>
              </a:spcBef>
              <a:spcAft>
                <a:spcPts val="1000"/>
              </a:spcAft>
              <a:buFont typeface="+mj-ea"/>
              <a:buAutoNum type="circleNumDbPlain"/>
            </a:pPr>
            <a:r>
              <a:rPr lang="zh-CN" altLang="en-US" i="0">
                <a:solidFill>
                  <a:schemeClr val="accent2"/>
                </a:solidFill>
                <a:latin typeface="黑体" panose="02010609060101010101" charset="-122"/>
                <a:ea typeface="黑体" panose="02010609060101010101" charset="-122"/>
                <a:cs typeface="黑体" panose="02010609060101010101" charset="-122"/>
              </a:rPr>
              <a:t>如果想交换两个不相邻操作的执行顺序，只能通过②中的方法，通过若干次相邻操作的交换来实现</a:t>
            </a:r>
            <a:r>
              <a:rPr lang="en-US" altLang="zh-CN" i="0">
                <a:solidFill>
                  <a:schemeClr val="accent2"/>
                </a:solidFill>
                <a:latin typeface="黑体" panose="02010609060101010101" charset="-122"/>
                <a:ea typeface="黑体" panose="02010609060101010101" charset="-122"/>
                <a:cs typeface="黑体" panose="02010609060101010101" charset="-122"/>
              </a:rPr>
              <a:t>(</a:t>
            </a:r>
            <a:r>
              <a:rPr lang="zh-CN" altLang="en-US" i="0">
                <a:solidFill>
                  <a:schemeClr val="accent2"/>
                </a:solidFill>
                <a:latin typeface="黑体" panose="02010609060101010101" charset="-122"/>
                <a:ea typeface="黑体" panose="02010609060101010101" charset="-122"/>
                <a:cs typeface="黑体" panose="02010609060101010101" charset="-122"/>
              </a:rPr>
              <a:t>当然，需要保证过程中的每一步都是可交换的</a:t>
            </a:r>
            <a:r>
              <a:rPr lang="en-US" altLang="zh-CN" i="0">
                <a:solidFill>
                  <a:schemeClr val="accent2"/>
                </a:solidFill>
                <a:latin typeface="黑体" panose="02010609060101010101" charset="-122"/>
                <a:ea typeface="黑体" panose="02010609060101010101" charset="-122"/>
                <a:cs typeface="黑体" panose="02010609060101010101" charset="-122"/>
              </a:rPr>
              <a:t>)</a:t>
            </a:r>
            <a:r>
              <a:rPr lang="zh-CN" altLang="en-US" i="0">
                <a:solidFill>
                  <a:schemeClr val="accent2"/>
                </a:solidFill>
                <a:latin typeface="黑体" panose="02010609060101010101" charset="-122"/>
                <a:ea typeface="黑体" panose="02010609060101010101" charset="-122"/>
                <a:cs typeface="黑体" panose="02010609060101010101" charset="-122"/>
              </a:rPr>
              <a:t>。</a:t>
            </a:r>
            <a:endParaRPr lang="zh-CN" altLang="en-US" i="0">
              <a:solidFill>
                <a:schemeClr val="accent2"/>
              </a:solidFill>
              <a:latin typeface="黑体" panose="02010609060101010101" charset="-122"/>
              <a:ea typeface="黑体" panose="02010609060101010101" charset="-122"/>
              <a:cs typeface="黑体" panose="02010609060101010101" charset="-122"/>
            </a:endParaRPr>
          </a:p>
        </p:txBody>
      </p:sp>
      <p:pic>
        <p:nvPicPr>
          <p:cNvPr id="4" name="图片 3"/>
          <p:cNvPicPr>
            <a:picLocks noChangeAspect="1"/>
          </p:cNvPicPr>
          <p:nvPr/>
        </p:nvPicPr>
        <p:blipFill>
          <a:blip r:embed="rId1"/>
          <a:stretch>
            <a:fillRect/>
          </a:stretch>
        </p:blipFill>
        <p:spPr>
          <a:xfrm>
            <a:off x="4910455" y="2305685"/>
            <a:ext cx="3600000" cy="587869"/>
          </a:xfrm>
          <a:prstGeom prst="rect">
            <a:avLst/>
          </a:prstGeom>
        </p:spPr>
      </p:pic>
      <p:pic>
        <p:nvPicPr>
          <p:cNvPr id="5" name="图片 4"/>
          <p:cNvPicPr>
            <a:picLocks noChangeAspect="1"/>
          </p:cNvPicPr>
          <p:nvPr/>
        </p:nvPicPr>
        <p:blipFill>
          <a:blip r:embed="rId2"/>
          <a:stretch>
            <a:fillRect/>
          </a:stretch>
        </p:blipFill>
        <p:spPr>
          <a:xfrm>
            <a:off x="4925060" y="1083945"/>
            <a:ext cx="3600000" cy="4765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4820" y="111125"/>
            <a:ext cx="2070100" cy="521970"/>
          </a:xfrm>
          <a:prstGeom prst="rect">
            <a:avLst/>
          </a:prstGeom>
          <a:noFill/>
        </p:spPr>
        <p:txBody>
          <a:bodyPr wrap="none" rtlCol="0" anchor="t">
            <a:spAutoFit/>
          </a:bodyPr>
          <a:p>
            <a:pPr marL="457200" indent="-457200">
              <a:buFont typeface="Wingdings" panose="05000000000000000000" charset="0"/>
              <a:buChar char="p"/>
            </a:pPr>
            <a:r>
              <a:rPr lang="zh-CN" altLang="en-US" sz="2800" b="1" i="0" dirty="0">
                <a:solidFill>
                  <a:schemeClr val="accent2"/>
                </a:solidFill>
                <a:ea typeface="宋体" panose="02010600030101010101" pitchFamily="2" charset="-122"/>
                <a:sym typeface="+mn-ea"/>
              </a:rPr>
              <a:t>归纳如下</a:t>
            </a:r>
            <a:endParaRPr lang="zh-CN" altLang="en-US" sz="2800" b="1" i="0"/>
          </a:p>
        </p:txBody>
      </p:sp>
      <p:graphicFrame>
        <p:nvGraphicFramePr>
          <p:cNvPr id="3" name="表格 2"/>
          <p:cNvGraphicFramePr/>
          <p:nvPr/>
        </p:nvGraphicFramePr>
        <p:xfrm>
          <a:off x="330835" y="668655"/>
          <a:ext cx="8468360" cy="4043680"/>
        </p:xfrm>
        <a:graphic>
          <a:graphicData uri="http://schemas.openxmlformats.org/drawingml/2006/table">
            <a:tbl>
              <a:tblPr firstRow="1" bandRow="1">
                <a:tableStyleId>{5C22544A-7EE6-4342-B048-85BDC9FD1C3A}</a:tableStyleId>
              </a:tblPr>
              <a:tblGrid>
                <a:gridCol w="1438275"/>
                <a:gridCol w="2128520"/>
                <a:gridCol w="2307590"/>
                <a:gridCol w="2593975"/>
              </a:tblGrid>
              <a:tr h="957580">
                <a:tc rowSpan="5">
                  <a:txBody>
                    <a:bodyPr/>
                    <a:p>
                      <a:pPr algn="ctr">
                        <a:buNone/>
                      </a:pPr>
                      <a:r>
                        <a:rPr lang="zh-CN" altLang="en-US" sz="2400" b="1">
                          <a:solidFill>
                            <a:schemeClr val="accent2"/>
                          </a:solidFill>
                        </a:rPr>
                        <a:t>来自两个不同事务</a:t>
                      </a:r>
                      <a:endParaRPr lang="zh-CN" altLang="en-US"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b="1">
                          <a:solidFill>
                            <a:schemeClr val="accent2"/>
                          </a:solidFill>
                        </a:rPr>
                        <a:t>访问不同数据</a:t>
                      </a:r>
                      <a:r>
                        <a:rPr lang="en-US" altLang="zh-CN" sz="2400" b="1">
                          <a:solidFill>
                            <a:schemeClr val="accent2"/>
                          </a:solidFill>
                        </a:rPr>
                        <a:t>(A</a:t>
                      </a:r>
                      <a:r>
                        <a:rPr lang="en-US" altLang="zh-CN" sz="2400" b="1">
                          <a:solidFill>
                            <a:schemeClr val="accent2"/>
                          </a:solidFill>
                          <a:latin typeface="微软雅黑" panose="020B0503020204020204" charset="-122"/>
                          <a:ea typeface="微软雅黑" panose="020B0503020204020204" charset="-122"/>
                        </a:rPr>
                        <a:t>≠B</a:t>
                      </a:r>
                      <a:r>
                        <a:rPr lang="en-US" altLang="zh-CN" sz="2400" b="1">
                          <a:solidFill>
                            <a:schemeClr val="accent2"/>
                          </a:solidFill>
                        </a:rPr>
                        <a:t>)</a:t>
                      </a:r>
                      <a:endParaRPr lang="en-US" altLang="zh-CN"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rPr>
                        <a:t>op</a:t>
                      </a:r>
                      <a:r>
                        <a:rPr lang="en-US" altLang="zh-CN" sz="2400" b="1" baseline="-25000">
                          <a:solidFill>
                            <a:schemeClr val="accent2"/>
                          </a:solidFill>
                        </a:rPr>
                        <a:t>1</a:t>
                      </a:r>
                      <a:r>
                        <a:rPr lang="en-US" altLang="zh-CN" sz="2400" b="1">
                          <a:solidFill>
                            <a:schemeClr val="accent2"/>
                          </a:solidFill>
                        </a:rPr>
                        <a:t>(A); op</a:t>
                      </a:r>
                      <a:r>
                        <a:rPr lang="en-US" altLang="zh-CN" sz="2400" b="1" baseline="-25000">
                          <a:solidFill>
                            <a:schemeClr val="accent2"/>
                          </a:solidFill>
                        </a:rPr>
                        <a:t>2</a:t>
                      </a:r>
                      <a:r>
                        <a:rPr lang="en-US" altLang="zh-CN" sz="2400" b="1">
                          <a:solidFill>
                            <a:schemeClr val="accent2"/>
                          </a:solidFill>
                        </a:rPr>
                        <a:t>(B)</a:t>
                      </a:r>
                      <a:endParaRPr lang="en-US" altLang="zh-CN"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rowSpan="2">
                  <a:txBody>
                    <a:bodyPr/>
                    <a:p>
                      <a:pPr algn="ctr">
                        <a:buNone/>
                      </a:pPr>
                      <a:r>
                        <a:rPr lang="en-US" altLang="zh-CN" sz="2400" b="1">
                          <a:solidFill>
                            <a:schemeClr val="accent2"/>
                          </a:solidFill>
                        </a:rPr>
                        <a:t>can be commuted</a:t>
                      </a:r>
                      <a:endParaRPr lang="en-US" altLang="zh-CN"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3213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rowSpan="4">
                  <a:txBody>
                    <a:bodyPr/>
                    <a:p>
                      <a:pPr algn="ctr">
                        <a:buNone/>
                      </a:pPr>
                      <a:r>
                        <a:rPr lang="zh-CN" altLang="en-US" sz="2400" b="1">
                          <a:solidFill>
                            <a:schemeClr val="accent2"/>
                          </a:solidFill>
                        </a:rPr>
                        <a:t>访问同一个</a:t>
                      </a:r>
                      <a:endParaRPr lang="zh-CN" altLang="en-US" sz="2400" b="1">
                        <a:solidFill>
                          <a:schemeClr val="accent2"/>
                        </a:solidFill>
                      </a:endParaRPr>
                    </a:p>
                    <a:p>
                      <a:pPr algn="ctr">
                        <a:buNone/>
                      </a:pPr>
                      <a:r>
                        <a:rPr lang="zh-CN" altLang="en-US" sz="2400" b="1">
                          <a:solidFill>
                            <a:schemeClr val="accent2"/>
                          </a:solidFill>
                        </a:rPr>
                        <a:t>数据对象</a:t>
                      </a:r>
                      <a:endParaRPr lang="zh-CN" altLang="en-US"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R</a:t>
                      </a:r>
                      <a:r>
                        <a:rPr lang="en-US" altLang="zh-CN" sz="2400" b="1" baseline="-25000">
                          <a:solidFill>
                            <a:schemeClr val="accent2"/>
                          </a:solidFill>
                          <a:sym typeface="+mn-ea"/>
                        </a:rPr>
                        <a:t>1</a:t>
                      </a:r>
                      <a:r>
                        <a:rPr lang="en-US" altLang="zh-CN" sz="2400" b="1">
                          <a:solidFill>
                            <a:schemeClr val="accent2"/>
                          </a:solidFill>
                          <a:sym typeface="+mn-ea"/>
                        </a:rPr>
                        <a:t>(A); R</a:t>
                      </a:r>
                      <a:r>
                        <a:rPr lang="en-US" altLang="zh-CN" sz="2400" b="1" baseline="-25000">
                          <a:solidFill>
                            <a:schemeClr val="accent2"/>
                          </a:solidFill>
                          <a:sym typeface="+mn-ea"/>
                        </a:rPr>
                        <a:t>2</a:t>
                      </a:r>
                      <a:r>
                        <a:rPr lang="en-US" altLang="zh-CN" sz="2400" b="1">
                          <a:solidFill>
                            <a:schemeClr val="accent2"/>
                          </a:solidFill>
                          <a:sym typeface="+mn-ea"/>
                        </a:rPr>
                        <a:t>(A)</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3213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R</a:t>
                      </a:r>
                      <a:r>
                        <a:rPr lang="en-US" altLang="zh-CN" sz="2400" b="1" baseline="-25000">
                          <a:solidFill>
                            <a:schemeClr val="accent2"/>
                          </a:solidFill>
                          <a:sym typeface="+mn-ea"/>
                        </a:rPr>
                        <a:t>1</a:t>
                      </a:r>
                      <a:r>
                        <a:rPr lang="en-US" altLang="zh-CN" sz="2400" b="1">
                          <a:solidFill>
                            <a:schemeClr val="accent2"/>
                          </a:solidFill>
                          <a:sym typeface="+mn-ea"/>
                        </a:rPr>
                        <a:t>(A); W</a:t>
                      </a:r>
                      <a:r>
                        <a:rPr lang="en-US" altLang="zh-CN" sz="2400" b="1" baseline="-25000">
                          <a:solidFill>
                            <a:schemeClr val="accent2"/>
                          </a:solidFill>
                          <a:sym typeface="+mn-ea"/>
                        </a:rPr>
                        <a:t>2</a:t>
                      </a:r>
                      <a:r>
                        <a:rPr lang="en-US" altLang="zh-CN" sz="2400" b="1">
                          <a:solidFill>
                            <a:schemeClr val="accent2"/>
                          </a:solidFill>
                          <a:sym typeface="+mn-ea"/>
                        </a:rPr>
                        <a:t>(A)</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rowSpan="4">
                  <a:txBody>
                    <a:bodyPr/>
                    <a:p>
                      <a:pPr algn="ctr">
                        <a:buNone/>
                      </a:pPr>
                      <a:r>
                        <a:rPr lang="en-US" altLang="zh-CN" sz="2400" b="1">
                          <a:solidFill>
                            <a:schemeClr val="accent2"/>
                          </a:solidFill>
                        </a:rPr>
                        <a:t>can't be commu</a:t>
                      </a:r>
                      <a:r>
                        <a:rPr lang="en-US" altLang="zh-CN" sz="2400" b="1">
                          <a:solidFill>
                            <a:schemeClr val="accent2"/>
                          </a:solidFill>
                        </a:rPr>
                        <a:t>ted</a:t>
                      </a:r>
                      <a:endParaRPr lang="en-US" altLang="zh-CN"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3213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W</a:t>
                      </a:r>
                      <a:r>
                        <a:rPr lang="en-US" altLang="zh-CN" sz="2400" b="1" baseline="-25000">
                          <a:solidFill>
                            <a:schemeClr val="accent2"/>
                          </a:solidFill>
                          <a:sym typeface="+mn-ea"/>
                        </a:rPr>
                        <a:t>1</a:t>
                      </a:r>
                      <a:r>
                        <a:rPr lang="en-US" altLang="zh-CN" sz="2400" b="1">
                          <a:solidFill>
                            <a:schemeClr val="accent2"/>
                          </a:solidFill>
                          <a:sym typeface="+mn-ea"/>
                        </a:rPr>
                        <a:t>(A); R</a:t>
                      </a:r>
                      <a:r>
                        <a:rPr lang="en-US" altLang="zh-CN" sz="2400" b="1" baseline="-25000">
                          <a:solidFill>
                            <a:schemeClr val="accent2"/>
                          </a:solidFill>
                          <a:sym typeface="+mn-ea"/>
                        </a:rPr>
                        <a:t>2</a:t>
                      </a:r>
                      <a:r>
                        <a:rPr lang="en-US" altLang="zh-CN" sz="2400" b="1">
                          <a:solidFill>
                            <a:schemeClr val="accent2"/>
                          </a:solidFill>
                          <a:sym typeface="+mn-ea"/>
                        </a:rPr>
                        <a:t>(A)</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3213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W</a:t>
                      </a:r>
                      <a:r>
                        <a:rPr lang="en-US" altLang="zh-CN" sz="2400" b="1" baseline="-25000">
                          <a:solidFill>
                            <a:schemeClr val="accent2"/>
                          </a:solidFill>
                          <a:sym typeface="+mn-ea"/>
                        </a:rPr>
                        <a:t>1</a:t>
                      </a:r>
                      <a:r>
                        <a:rPr lang="en-US" altLang="zh-CN" sz="2400" b="1">
                          <a:solidFill>
                            <a:schemeClr val="accent2"/>
                          </a:solidFill>
                          <a:sym typeface="+mn-ea"/>
                        </a:rPr>
                        <a:t>(A); W</a:t>
                      </a:r>
                      <a:r>
                        <a:rPr lang="en-US" altLang="zh-CN" sz="2400" b="1" baseline="-25000">
                          <a:solidFill>
                            <a:schemeClr val="accent2"/>
                          </a:solidFill>
                          <a:sym typeface="+mn-ea"/>
                        </a:rPr>
                        <a:t>2</a:t>
                      </a:r>
                      <a:r>
                        <a:rPr lang="en-US" altLang="zh-CN" sz="2400" b="1">
                          <a:solidFill>
                            <a:schemeClr val="accent2"/>
                          </a:solidFill>
                          <a:sym typeface="+mn-ea"/>
                        </a:rPr>
                        <a:t>(A)</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57580">
                <a:tc>
                  <a:txBody>
                    <a:bodyPr/>
                    <a:p>
                      <a:pPr algn="ctr">
                        <a:buNone/>
                      </a:pPr>
                      <a:r>
                        <a:rPr lang="zh-CN" altLang="en-US" sz="2400" b="1">
                          <a:solidFill>
                            <a:schemeClr val="accent2"/>
                          </a:solidFill>
                        </a:rPr>
                        <a:t>来自同一个事务</a:t>
                      </a:r>
                      <a:endParaRPr lang="zh-CN" altLang="en-US"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zh-CN" altLang="en-US"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op(A); op(B)</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4" name="文本框 3"/>
          <p:cNvSpPr txBox="1"/>
          <p:nvPr/>
        </p:nvSpPr>
        <p:spPr>
          <a:xfrm>
            <a:off x="464820" y="5015865"/>
            <a:ext cx="6329680" cy="1291590"/>
          </a:xfrm>
          <a:prstGeom prst="rect">
            <a:avLst/>
          </a:prstGeom>
          <a:noFill/>
        </p:spPr>
        <p:txBody>
          <a:bodyPr wrap="none" rtlCol="0" anchor="t">
            <a:spAutoFit/>
          </a:bodyPr>
          <a:p>
            <a:pPr marL="457200" indent="-457200">
              <a:buFont typeface="Wingdings" panose="05000000000000000000" charset="0"/>
              <a:buChar char="Ø"/>
            </a:pPr>
            <a:r>
              <a:rPr lang="zh-CN" altLang="en-US" sz="2600" b="1" i="0" dirty="0">
                <a:solidFill>
                  <a:schemeClr val="accent2"/>
                </a:solidFill>
                <a:ea typeface="宋体" panose="02010600030101010101" pitchFamily="2" charset="-122"/>
                <a:sym typeface="+mn-ea"/>
              </a:rPr>
              <a:t>其中：</a:t>
            </a:r>
            <a:endParaRPr lang="zh-CN" altLang="en-US" sz="2600" b="1" i="0" dirty="0">
              <a:solidFill>
                <a:schemeClr val="accent2"/>
              </a:solidFill>
              <a:ea typeface="宋体" panose="02010600030101010101" pitchFamily="2" charset="-122"/>
              <a:sym typeface="+mn-ea"/>
            </a:endParaRPr>
          </a:p>
          <a:p>
            <a:pPr lvl="1"/>
            <a:r>
              <a:rPr lang="en-US" altLang="zh-CN" sz="2600" b="1" i="0" dirty="0">
                <a:solidFill>
                  <a:schemeClr val="accent2"/>
                </a:solidFill>
                <a:ea typeface="宋体" panose="02010600030101010101" pitchFamily="2" charset="-122"/>
                <a:sym typeface="+mn-ea"/>
              </a:rPr>
              <a:t>R </a:t>
            </a:r>
            <a:r>
              <a:rPr lang="zh-CN" altLang="en-US" sz="2600" b="1" i="0" dirty="0">
                <a:solidFill>
                  <a:schemeClr val="accent2"/>
                </a:solidFill>
                <a:ea typeface="宋体" panose="02010600030101010101" pitchFamily="2" charset="-122"/>
                <a:sym typeface="+mn-ea"/>
              </a:rPr>
              <a:t>表示 </a:t>
            </a:r>
            <a:r>
              <a:rPr lang="en-US" altLang="zh-CN" sz="2600" b="1" i="0" dirty="0">
                <a:solidFill>
                  <a:schemeClr val="accent2"/>
                </a:solidFill>
                <a:ea typeface="宋体" panose="02010600030101010101" pitchFamily="2" charset="-122"/>
                <a:sym typeface="+mn-ea"/>
              </a:rPr>
              <a:t>Read </a:t>
            </a:r>
            <a:r>
              <a:rPr lang="zh-CN" altLang="en-US" sz="2600" b="1" i="0" dirty="0">
                <a:solidFill>
                  <a:schemeClr val="accent2"/>
                </a:solidFill>
                <a:ea typeface="宋体" panose="02010600030101010101" pitchFamily="2" charset="-122"/>
                <a:sym typeface="+mn-ea"/>
              </a:rPr>
              <a:t>操作，</a:t>
            </a:r>
            <a:r>
              <a:rPr lang="en-US" altLang="zh-CN" sz="2600" b="1" i="0" dirty="0">
                <a:solidFill>
                  <a:schemeClr val="accent2"/>
                </a:solidFill>
                <a:ea typeface="宋体" panose="02010600030101010101" pitchFamily="2" charset="-122"/>
                <a:sym typeface="+mn-ea"/>
              </a:rPr>
              <a:t>W </a:t>
            </a:r>
            <a:r>
              <a:rPr lang="zh-CN" altLang="en-US" sz="2600" b="1" i="0" dirty="0">
                <a:solidFill>
                  <a:schemeClr val="accent2"/>
                </a:solidFill>
                <a:ea typeface="宋体" panose="02010600030101010101" pitchFamily="2" charset="-122"/>
                <a:sym typeface="+mn-ea"/>
              </a:rPr>
              <a:t>表示 </a:t>
            </a:r>
            <a:r>
              <a:rPr lang="en-US" altLang="zh-CN" sz="2600" b="1" i="0" dirty="0">
                <a:solidFill>
                  <a:schemeClr val="accent2"/>
                </a:solidFill>
                <a:ea typeface="宋体" panose="02010600030101010101" pitchFamily="2" charset="-122"/>
                <a:sym typeface="+mn-ea"/>
              </a:rPr>
              <a:t>Write </a:t>
            </a:r>
            <a:r>
              <a:rPr lang="zh-CN" altLang="en-US" sz="2600" b="1" i="0" dirty="0">
                <a:solidFill>
                  <a:schemeClr val="accent2"/>
                </a:solidFill>
                <a:ea typeface="宋体" panose="02010600030101010101" pitchFamily="2" charset="-122"/>
                <a:sym typeface="+mn-ea"/>
              </a:rPr>
              <a:t>操作</a:t>
            </a:r>
            <a:endParaRPr lang="zh-CN" altLang="en-US" sz="2600" b="1" i="0" dirty="0">
              <a:solidFill>
                <a:schemeClr val="accent2"/>
              </a:solidFill>
              <a:ea typeface="宋体" panose="02010600030101010101" pitchFamily="2" charset="-122"/>
              <a:sym typeface="+mn-ea"/>
            </a:endParaRPr>
          </a:p>
          <a:p>
            <a:pPr lvl="1"/>
            <a:r>
              <a:rPr lang="en-US" altLang="zh-CN" sz="2600" b="1" i="0" dirty="0">
                <a:solidFill>
                  <a:schemeClr val="accent2"/>
                </a:solidFill>
                <a:ea typeface="宋体" panose="02010600030101010101" pitchFamily="2" charset="-122"/>
                <a:sym typeface="+mn-ea"/>
              </a:rPr>
              <a:t>op </a:t>
            </a:r>
            <a:r>
              <a:rPr lang="zh-CN" altLang="en-US" sz="2600" b="1" i="0" dirty="0">
                <a:solidFill>
                  <a:schemeClr val="accent2"/>
                </a:solidFill>
                <a:ea typeface="宋体" panose="02010600030101010101" pitchFamily="2" charset="-122"/>
                <a:sym typeface="+mn-ea"/>
              </a:rPr>
              <a:t>是指任意的一种操作  </a:t>
            </a:r>
            <a:r>
              <a:rPr lang="en-US" altLang="zh-CN" sz="2600" b="1" i="0" dirty="0">
                <a:solidFill>
                  <a:schemeClr val="accent2"/>
                </a:solidFill>
                <a:ea typeface="宋体" panose="02010600030101010101" pitchFamily="2" charset="-122"/>
                <a:sym typeface="+mn-ea"/>
              </a:rPr>
              <a:t>(Read</a:t>
            </a:r>
            <a:r>
              <a:rPr lang="zh-CN" altLang="en-US" sz="2600" b="1" i="0" dirty="0">
                <a:solidFill>
                  <a:schemeClr val="accent2"/>
                </a:solidFill>
                <a:ea typeface="宋体" panose="02010600030101010101" pitchFamily="2" charset="-122"/>
                <a:sym typeface="+mn-ea"/>
              </a:rPr>
              <a:t>或</a:t>
            </a:r>
            <a:r>
              <a:rPr lang="en-US" altLang="zh-CN" sz="2600" b="1" i="0" dirty="0">
                <a:solidFill>
                  <a:schemeClr val="accent2"/>
                </a:solidFill>
                <a:ea typeface="宋体" panose="02010600030101010101" pitchFamily="2" charset="-122"/>
                <a:sym typeface="+mn-ea"/>
              </a:rPr>
              <a:t>Write)</a:t>
            </a:r>
            <a:endParaRPr lang="zh-CN" altLang="en-US" sz="2600" b="1" i="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3" name="Rectangle 3"/>
          <p:cNvSpPr>
            <a:spLocks noGrp="1"/>
          </p:cNvSpPr>
          <p:nvPr/>
        </p:nvSpPr>
        <p:spPr>
          <a:xfrm>
            <a:off x="125413" y="458788"/>
            <a:ext cx="8839200" cy="418973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marL="0" lvl="0" indent="0" eaLnBrk="1" hangingPunct="1">
              <a:lnSpc>
                <a:spcPct val="110000"/>
              </a:lnSpc>
              <a:spcBef>
                <a:spcPts val="600"/>
              </a:spcBef>
              <a:spcAft>
                <a:spcPts val="0"/>
              </a:spcAft>
              <a:buNone/>
            </a:pPr>
            <a:r>
              <a:rPr lang="en-US" altLang="x-none" sz="2800" i="0" dirty="0">
                <a:solidFill>
                  <a:srgbClr val="0000CC"/>
                </a:solidFill>
                <a:latin typeface="微软雅黑" panose="020B0503020204020204" charset="-122"/>
                <a:ea typeface="微软雅黑" panose="020B0503020204020204" charset="-122"/>
              </a:rPr>
              <a:t>【</a:t>
            </a:r>
            <a:r>
              <a:rPr lang="en-US" altLang="x-none" sz="2800" i="0" dirty="0">
                <a:solidFill>
                  <a:srgbClr val="0000CC"/>
                </a:solidFill>
                <a:ea typeface="宋体" panose="02010600030101010101" pitchFamily="2" charset="-122"/>
                <a:sym typeface="+mn-ea"/>
              </a:rPr>
              <a:t>Define</a:t>
            </a:r>
            <a:r>
              <a:rPr lang="en-US" altLang="x-none" sz="2800" i="0" dirty="0">
                <a:solidFill>
                  <a:srgbClr val="0000CC"/>
                </a:solidFill>
                <a:latin typeface="微软雅黑" panose="020B0503020204020204" charset="-122"/>
                <a:ea typeface="微软雅黑" panose="020B0503020204020204" charset="-122"/>
              </a:rPr>
              <a:t>】</a:t>
            </a:r>
            <a:r>
              <a:rPr lang="en-US" altLang="x-none" sz="2800" dirty="0">
                <a:ea typeface="宋体" panose="02010600030101010101" pitchFamily="2" charset="-122"/>
              </a:rPr>
              <a:t>Conflicting Operations</a:t>
            </a:r>
            <a:r>
              <a:rPr lang="zh-CN" altLang="en-US" sz="2800" dirty="0">
                <a:ea typeface="宋体" panose="02010600030101010101" pitchFamily="2" charset="-122"/>
              </a:rPr>
              <a:t>（冲突动作）</a:t>
            </a:r>
            <a:endParaRPr lang="zh-CN" altLang="en-US" sz="2800" dirty="0">
              <a:ea typeface="宋体" panose="02010600030101010101" pitchFamily="2" charset="-122"/>
            </a:endParaRPr>
          </a:p>
          <a:p>
            <a:pPr marL="457200" lvl="1" indent="0" eaLnBrk="1" hangingPunct="1">
              <a:lnSpc>
                <a:spcPct val="110000"/>
              </a:lnSpc>
              <a:spcBef>
                <a:spcPts val="600"/>
              </a:spcBef>
              <a:spcAft>
                <a:spcPts val="0"/>
              </a:spcAft>
              <a:buNone/>
            </a:pPr>
            <a:r>
              <a:rPr lang="en-US" altLang="x-none" sz="2800" dirty="0">
                <a:ea typeface="宋体" panose="02010600030101010101" pitchFamily="2" charset="-122"/>
              </a:rPr>
              <a:t>Two operations </a:t>
            </a:r>
            <a:r>
              <a:rPr lang="en-US" altLang="x-none" sz="2800" dirty="0">
                <a:solidFill>
                  <a:srgbClr val="FF0000"/>
                </a:solidFill>
                <a:ea typeface="宋体" panose="02010600030101010101" pitchFamily="2" charset="-122"/>
              </a:rPr>
              <a:t>X</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(A)</a:t>
            </a:r>
            <a:r>
              <a:rPr lang="en-US" altLang="x-none" sz="2800" dirty="0">
                <a:ea typeface="宋体" panose="02010600030101010101" pitchFamily="2" charset="-122"/>
              </a:rPr>
              <a:t> and </a:t>
            </a:r>
            <a:r>
              <a:rPr lang="en-US" altLang="x-none" sz="2800" dirty="0">
                <a:solidFill>
                  <a:srgbClr val="FF0000"/>
                </a:solidFill>
                <a:ea typeface="宋体" panose="02010600030101010101" pitchFamily="2" charset="-122"/>
              </a:rPr>
              <a:t>Y</a:t>
            </a:r>
            <a:r>
              <a:rPr lang="en-US" altLang="x-none" sz="2800" baseline="-25000" dirty="0">
                <a:solidFill>
                  <a:srgbClr val="FF0000"/>
                </a:solidFill>
                <a:ea typeface="宋体" panose="02010600030101010101" pitchFamily="2" charset="-122"/>
              </a:rPr>
              <a:t>j</a:t>
            </a:r>
            <a:r>
              <a:rPr lang="en-US" altLang="x-none" sz="2800" dirty="0">
                <a:solidFill>
                  <a:srgbClr val="FF0000"/>
                </a:solidFill>
                <a:ea typeface="宋体" panose="02010600030101010101" pitchFamily="2" charset="-122"/>
              </a:rPr>
              <a:t>(B)</a:t>
            </a:r>
            <a:r>
              <a:rPr lang="en-US" altLang="x-none" sz="2800" dirty="0">
                <a:ea typeface="宋体" panose="02010600030101010101" pitchFamily="2" charset="-122"/>
              </a:rPr>
              <a:t> in a history are said to </a:t>
            </a:r>
            <a:r>
              <a:rPr lang="en-US" altLang="x-none" sz="2800" i="1" dirty="0">
                <a:solidFill>
                  <a:srgbClr val="FF0066"/>
                </a:solidFill>
                <a:ea typeface="宋体" panose="02010600030101010101" pitchFamily="2" charset="-122"/>
              </a:rPr>
              <a:t>conflict</a:t>
            </a:r>
            <a:r>
              <a:rPr lang="en-US" altLang="x-none" sz="2800" i="1" dirty="0">
                <a:ea typeface="宋体" panose="02010600030101010101" pitchFamily="2" charset="-122"/>
              </a:rPr>
              <a:t> </a:t>
            </a:r>
            <a:r>
              <a:rPr lang="en-US" altLang="x-none" sz="2800" dirty="0">
                <a:ea typeface="宋体" panose="02010600030101010101" pitchFamily="2" charset="-122"/>
              </a:rPr>
              <a:t>(i.e., the order matters) </a:t>
            </a:r>
            <a:r>
              <a:rPr lang="en-US" altLang="x-none" sz="2800" u="sng" dirty="0">
                <a:solidFill>
                  <a:srgbClr val="FF0000"/>
                </a:solidFill>
                <a:ea typeface="宋体" panose="02010600030101010101" pitchFamily="2" charset="-122"/>
              </a:rPr>
              <a:t>if and only if</a:t>
            </a:r>
            <a:r>
              <a:rPr lang="en-US" altLang="x-none" sz="2800" dirty="0">
                <a:ea typeface="宋体" panose="02010600030101010101" pitchFamily="2" charset="-122"/>
              </a:rPr>
              <a:t> the following three conditions hold:</a:t>
            </a:r>
            <a:endParaRPr lang="en-US" altLang="x-none" sz="2800" dirty="0">
              <a:ea typeface="宋体" panose="02010600030101010101" pitchFamily="2" charset="-122"/>
            </a:endParaRPr>
          </a:p>
          <a:p>
            <a:pPr marL="1371600" lvl="2" indent="-457200" eaLnBrk="1" hangingPunct="1">
              <a:lnSpc>
                <a:spcPct val="110000"/>
              </a:lnSpc>
              <a:spcBef>
                <a:spcPts val="600"/>
              </a:spcBef>
              <a:spcAft>
                <a:spcPts val="0"/>
              </a:spcAft>
              <a:buSzPct val="75000"/>
              <a:buAutoNum type="arabicParenR"/>
            </a:pPr>
            <a:r>
              <a:rPr lang="en-US" altLang="x-none" sz="2800" i="0" dirty="0">
                <a:ea typeface="宋体" panose="02010600030101010101" pitchFamily="2" charset="-122"/>
              </a:rPr>
              <a:t>A </a:t>
            </a:r>
            <a:r>
              <a:rPr lang="en-US" altLang="x-none" sz="2800" i="0" dirty="0">
                <a:latin typeface="Symbol" panose="05050102010706020507" pitchFamily="18" charset="2"/>
                <a:ea typeface="宋体" panose="02010600030101010101" pitchFamily="2" charset="-122"/>
                <a:sym typeface="Symbol" panose="05050102010706020507" pitchFamily="18" charset="2"/>
              </a:rPr>
              <a:t></a:t>
            </a:r>
            <a:r>
              <a:rPr lang="en-US" altLang="x-none" sz="2800" i="0" dirty="0">
                <a:latin typeface="Symbol" panose="05050102010706020507" pitchFamily="18" charset="2"/>
                <a:ea typeface="宋体" panose="02010600030101010101" pitchFamily="2" charset="-122"/>
              </a:rPr>
              <a:t> </a:t>
            </a:r>
            <a:r>
              <a:rPr lang="en-US" altLang="x-none" sz="2800" i="0" dirty="0">
                <a:ea typeface="宋体" panose="02010600030101010101" pitchFamily="2" charset="-122"/>
              </a:rPr>
              <a:t>B</a:t>
            </a:r>
            <a:endParaRPr lang="en-US" altLang="x-none" sz="2800" i="0" dirty="0">
              <a:ea typeface="宋体" panose="02010600030101010101" pitchFamily="2" charset="-122"/>
            </a:endParaRPr>
          </a:p>
          <a:p>
            <a:pPr marL="1371600" lvl="2" indent="-457200" eaLnBrk="1" hangingPunct="1">
              <a:lnSpc>
                <a:spcPct val="110000"/>
              </a:lnSpc>
              <a:spcBef>
                <a:spcPts val="600"/>
              </a:spcBef>
              <a:spcAft>
                <a:spcPts val="0"/>
              </a:spcAft>
              <a:buSzPct val="75000"/>
              <a:buAutoNum type="arabicParenR"/>
            </a:pPr>
            <a:r>
              <a:rPr lang="en-US" altLang="x-none" sz="2800" i="0" dirty="0">
                <a:ea typeface="宋体" panose="02010600030101010101" pitchFamily="2" charset="-122"/>
              </a:rPr>
              <a:t>i </a:t>
            </a:r>
            <a:r>
              <a:rPr lang="en-US" altLang="x-none" sz="2800" i="0" dirty="0">
                <a:ea typeface="宋体" panose="02010600030101010101" pitchFamily="2" charset="-122"/>
                <a:sym typeface="Symbol" panose="05050102010706020507" pitchFamily="18" charset="2"/>
              </a:rPr>
              <a:t> </a:t>
            </a:r>
            <a:r>
              <a:rPr lang="en-US" altLang="x-none" sz="2800" i="0" dirty="0">
                <a:ea typeface="宋体" panose="02010600030101010101" pitchFamily="2" charset="-122"/>
              </a:rPr>
              <a:t>j</a:t>
            </a:r>
            <a:endParaRPr lang="en-US" altLang="x-none" sz="2800" i="0" dirty="0">
              <a:ea typeface="宋体" panose="02010600030101010101" pitchFamily="2" charset="-122"/>
            </a:endParaRPr>
          </a:p>
          <a:p>
            <a:pPr marL="1371600" lvl="2" indent="-457200" eaLnBrk="1" hangingPunct="1">
              <a:lnSpc>
                <a:spcPct val="110000"/>
              </a:lnSpc>
              <a:spcBef>
                <a:spcPts val="600"/>
              </a:spcBef>
              <a:spcAft>
                <a:spcPts val="0"/>
              </a:spcAft>
              <a:buSzPct val="75000"/>
              <a:buAutoNum type="arabicParenR"/>
            </a:pPr>
            <a:r>
              <a:rPr lang="en-US" altLang="zh-CN" sz="2800" i="0" dirty="0">
                <a:ea typeface="宋体" panose="02010600030101010101" pitchFamily="2" charset="-122"/>
              </a:rPr>
              <a:t>at least o</a:t>
            </a:r>
            <a:r>
              <a:rPr lang="en-US" altLang="x-none" sz="2800" i="0" dirty="0">
                <a:ea typeface="宋体" panose="02010600030101010101" pitchFamily="2" charset="-122"/>
              </a:rPr>
              <a:t>ne of the two operations X or Y is a write (W).</a:t>
            </a:r>
            <a:endParaRPr lang="en-US" altLang="x-none" sz="2800" i="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5363" name="Rectangle 2"/>
          <p:cNvSpPr>
            <a:spLocks noGrp="1"/>
          </p:cNvSpPr>
          <p:nvPr>
            <p:ph type="title"/>
          </p:nvPr>
        </p:nvSpPr>
        <p:spPr>
          <a:xfrm>
            <a:off x="609600" y="381000"/>
            <a:ext cx="8051800" cy="838200"/>
          </a:xfrm>
        </p:spPr>
        <p:txBody>
          <a:bodyPr vert="horz" wrap="square" lIns="91440" tIns="45720" rIns="91440" bIns="45720" anchor="ctr"/>
          <a:p>
            <a:pPr lvl="0"/>
            <a:r>
              <a:rPr lang="en-US" altLang="zh-CN" dirty="0">
                <a:ea typeface="宋体" panose="02010600030101010101" pitchFamily="2" charset="-122"/>
              </a:rPr>
              <a:t>Equivalence of Schedules</a:t>
            </a:r>
            <a:endParaRPr lang="en-US" altLang="zh-CN" dirty="0">
              <a:ea typeface="宋体" panose="02010600030101010101" pitchFamily="2" charset="-122"/>
            </a:endParaRPr>
          </a:p>
        </p:txBody>
      </p:sp>
      <p:sp>
        <p:nvSpPr>
          <p:cNvPr id="15364" name="Rectangle 3"/>
          <p:cNvSpPr>
            <a:spLocks noGrp="1"/>
          </p:cNvSpPr>
          <p:nvPr>
            <p:ph type="body"/>
          </p:nvPr>
        </p:nvSpPr>
        <p:spPr>
          <a:xfrm>
            <a:off x="76200" y="1371600"/>
            <a:ext cx="8991600" cy="4572000"/>
          </a:xfrm>
        </p:spPr>
        <p:txBody>
          <a:bodyPr vert="horz" wrap="square" lIns="91440" tIns="45720" rIns="91440" bIns="45720" anchor="t"/>
          <a:p>
            <a:pPr lvl="0">
              <a:lnSpc>
                <a:spcPct val="100000"/>
              </a:lnSpc>
            </a:pPr>
            <a:r>
              <a:rPr lang="en-US" altLang="zh-CN" dirty="0">
                <a:solidFill>
                  <a:srgbClr val="0000CC"/>
                </a:solidFill>
                <a:ea typeface="宋体" panose="02010600030101010101" pitchFamily="2" charset="-122"/>
              </a:rPr>
              <a:t>An interchange of </a:t>
            </a:r>
            <a:r>
              <a:rPr lang="en-US" altLang="zh-CN" u="sng" dirty="0">
                <a:solidFill>
                  <a:srgbClr val="CC0000"/>
                </a:solidFill>
                <a:ea typeface="宋体" panose="02010600030101010101" pitchFamily="2" charset="-122"/>
              </a:rPr>
              <a:t>adjacent operations</a:t>
            </a:r>
            <a:r>
              <a:rPr lang="en-US" altLang="zh-CN" u="sng" dirty="0">
                <a:solidFill>
                  <a:srgbClr val="CC0000"/>
                </a:solidFill>
                <a:ea typeface="宋体" panose="02010600030101010101" pitchFamily="2" charset="-122"/>
                <a:sym typeface="Arial" panose="020B0604020202020204" pitchFamily="34" charset="0"/>
              </a:rPr>
              <a:t> of </a:t>
            </a:r>
            <a:r>
              <a:rPr lang="en-US" altLang="zh-CN" u="sng" dirty="0">
                <a:solidFill>
                  <a:srgbClr val="CC0000"/>
                </a:solidFill>
                <a:ea typeface="宋体" panose="02010600030101010101" pitchFamily="2" charset="-122"/>
              </a:rPr>
              <a:t>different transactions</a:t>
            </a:r>
            <a:r>
              <a:rPr lang="en-US" altLang="zh-CN" dirty="0">
                <a:solidFill>
                  <a:srgbClr val="0000CC"/>
                </a:solidFill>
                <a:ea typeface="宋体" panose="02010600030101010101" pitchFamily="2" charset="-122"/>
              </a:rPr>
              <a:t> in a schedule creates an equivalent schedule if</a:t>
            </a:r>
            <a:r>
              <a:rPr lang="en-US" altLang="zh-CN" dirty="0">
                <a:solidFill>
                  <a:schemeClr val="tx1"/>
                </a:solidFill>
                <a:ea typeface="宋体" panose="02010600030101010101" pitchFamily="2" charset="-122"/>
              </a:rPr>
              <a:t> </a:t>
            </a:r>
            <a:r>
              <a:rPr lang="en-US" altLang="zh-CN" dirty="0">
                <a:solidFill>
                  <a:srgbClr val="FF0000"/>
                </a:solidFill>
                <a:ea typeface="宋体" panose="02010600030101010101" pitchFamily="2" charset="-122"/>
              </a:rPr>
              <a:t>the operations commute</a:t>
            </a:r>
            <a:r>
              <a:rPr lang="en-US" altLang="zh-CN" dirty="0">
                <a:solidFill>
                  <a:schemeClr val="tx1"/>
                </a:solidFill>
                <a:ea typeface="宋体" panose="02010600030101010101" pitchFamily="2" charset="-122"/>
              </a:rPr>
              <a:t>:</a:t>
            </a:r>
            <a:endParaRPr lang="en-US" altLang="zh-CN" dirty="0">
              <a:solidFill>
                <a:schemeClr val="tx1"/>
              </a:solidFill>
              <a:ea typeface="宋体" panose="02010600030101010101" pitchFamily="2" charset="-122"/>
            </a:endParaRPr>
          </a:p>
          <a:p>
            <a:pPr lvl="1">
              <a:lnSpc>
                <a:spcPct val="100000"/>
              </a:lnSpc>
              <a:spcBef>
                <a:spcPct val="40000"/>
              </a:spcBef>
              <a:buNone/>
            </a:pPr>
            <a:endParaRPr lang="en-US" altLang="zh-CN" sz="2600" dirty="0">
              <a:solidFill>
                <a:srgbClr val="2D2DB9"/>
              </a:solidFill>
              <a:ea typeface="宋体" panose="02010600030101010101" pitchFamily="2" charset="-122"/>
            </a:endParaRPr>
          </a:p>
          <a:p>
            <a:pPr lvl="1">
              <a:lnSpc>
                <a:spcPct val="100000"/>
              </a:lnSpc>
              <a:spcBef>
                <a:spcPct val="40000"/>
              </a:spcBef>
              <a:buNone/>
            </a:pPr>
            <a:endParaRPr lang="en-US" altLang="zh-CN" sz="2600" dirty="0">
              <a:solidFill>
                <a:srgbClr val="2D2DB9"/>
              </a:solidFill>
              <a:ea typeface="宋体" panose="02010600030101010101" pitchFamily="2" charset="-122"/>
            </a:endParaRPr>
          </a:p>
          <a:p>
            <a:pPr lvl="1">
              <a:lnSpc>
                <a:spcPct val="100000"/>
              </a:lnSpc>
              <a:spcBef>
                <a:spcPct val="40000"/>
              </a:spcBef>
              <a:buNone/>
            </a:pPr>
            <a:endParaRPr lang="en-US" altLang="zh-CN" sz="2600" dirty="0">
              <a:solidFill>
                <a:srgbClr val="2D2DB9"/>
              </a:solidFill>
              <a:ea typeface="宋体" panose="02010600030101010101" pitchFamily="2" charset="-122"/>
            </a:endParaRPr>
          </a:p>
          <a:p>
            <a:pPr lvl="1">
              <a:lnSpc>
                <a:spcPct val="100000"/>
              </a:lnSpc>
              <a:buNone/>
            </a:pPr>
            <a:endParaRPr lang="en-US" altLang="zh-CN" sz="2600" dirty="0">
              <a:solidFill>
                <a:schemeClr val="tx1"/>
              </a:solidFill>
              <a:ea typeface="宋体" panose="02010600030101010101" pitchFamily="2" charset="-122"/>
            </a:endParaRPr>
          </a:p>
          <a:p>
            <a:pPr lvl="1">
              <a:lnSpc>
                <a:spcPct val="100000"/>
              </a:lnSpc>
              <a:buNone/>
            </a:pPr>
            <a:endParaRPr lang="en-US" altLang="zh-CN" sz="2600" dirty="0">
              <a:solidFill>
                <a:schemeClr val="tx1"/>
              </a:solidFill>
              <a:ea typeface="宋体" panose="02010600030101010101" pitchFamily="2" charset="-122"/>
            </a:endParaRPr>
          </a:p>
          <a:p>
            <a:pPr lvl="0">
              <a:lnSpc>
                <a:spcPct val="100000"/>
              </a:lnSpc>
            </a:pPr>
            <a:r>
              <a:rPr lang="en-US" altLang="zh-CN" sz="2800" u="sng" dirty="0">
                <a:solidFill>
                  <a:srgbClr val="FF0000"/>
                </a:solidFill>
                <a:ea typeface="宋体" panose="02010600030101010101" pitchFamily="2" charset="-122"/>
              </a:rPr>
              <a:t>Equivalence is transitive</a:t>
            </a:r>
            <a:r>
              <a:rPr lang="zh-CN" altLang="en-US" sz="2800" u="sng" dirty="0">
                <a:solidFill>
                  <a:srgbClr val="FF0000"/>
                </a:solidFill>
                <a:ea typeface="宋体" panose="02010600030101010101" pitchFamily="2" charset="-122"/>
              </a:rPr>
              <a:t>!</a:t>
            </a:r>
            <a:endParaRPr lang="en-US" altLang="zh-CN" sz="2800" u="sng" dirty="0">
              <a:solidFill>
                <a:srgbClr val="FF0000"/>
              </a:solidFill>
              <a:ea typeface="宋体" panose="02010600030101010101" pitchFamily="2" charset="-122"/>
            </a:endParaRPr>
          </a:p>
        </p:txBody>
      </p:sp>
      <p:pic>
        <p:nvPicPr>
          <p:cNvPr id="15365" name="Picture 5"/>
          <p:cNvPicPr>
            <a:picLocks noChangeAspect="1"/>
          </p:cNvPicPr>
          <p:nvPr/>
        </p:nvPicPr>
        <p:blipFill>
          <a:blip r:embed="rId1"/>
          <a:stretch>
            <a:fillRect/>
          </a:stretch>
        </p:blipFill>
        <p:spPr>
          <a:xfrm>
            <a:off x="1035050" y="2947035"/>
            <a:ext cx="6770688" cy="1266825"/>
          </a:xfrm>
          <a:prstGeom prst="rect">
            <a:avLst/>
          </a:prstGeom>
          <a:noFill/>
          <a:ln w="9525">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5"/>
          <p:cNvSpPr txBox="1"/>
          <p:nvPr/>
        </p:nvSpPr>
        <p:spPr>
          <a:xfrm>
            <a:off x="774065" y="1582420"/>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2</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latin typeface="Times New Roman" panose="02020603050405020304" pitchFamily="18" charset="0"/>
                <a:ea typeface="宋体" panose="02010600030101010101" pitchFamily="2" charset="-122"/>
              </a:rPr>
              <a:t>r</a:t>
            </a:r>
            <a:r>
              <a:rPr lang="en-US" altLang="zh-CN" sz="2400" spc="100" baseline="-25000" dirty="0">
                <a:latin typeface="Times New Roman" panose="02020603050405020304" pitchFamily="18" charset="0"/>
                <a:ea typeface="宋体" panose="02010600030101010101" pitchFamily="2" charset="-122"/>
              </a:rPr>
              <a:t>2</a:t>
            </a:r>
            <a:r>
              <a:rPr lang="en-US" altLang="zh-CN" sz="2400" spc="100" dirty="0">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16386" name="灯片编号占位符 5"/>
          <p:cNvSpPr txBox="1">
            <a:spLocks noGrp="1"/>
          </p:cNvSpPr>
          <p:nvPr/>
        </p:nvSpPr>
        <p:spPr>
          <a:xfrm>
            <a:off x="8245475" y="6485890"/>
            <a:ext cx="647700" cy="33845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6387" name="Rectangle 2"/>
          <p:cNvSpPr>
            <a:spLocks noGrp="1"/>
          </p:cNvSpPr>
          <p:nvPr>
            <p:ph type="title"/>
          </p:nvPr>
        </p:nvSpPr>
        <p:spPr>
          <a:xfrm>
            <a:off x="4175125" y="0"/>
            <a:ext cx="4963160" cy="605790"/>
          </a:xfrm>
        </p:spPr>
        <p:txBody>
          <a:bodyPr vert="horz" wrap="square" lIns="91440" tIns="45720" rIns="91440" bIns="45720" anchor="ctr"/>
          <a:p>
            <a:pPr lvl="0" algn="r"/>
            <a:r>
              <a:rPr lang="en-US" altLang="zh-CN" sz="2800" dirty="0">
                <a:ea typeface="宋体" panose="02010600030101010101" pitchFamily="2" charset="-122"/>
              </a:rPr>
              <a:t>Example of Equivalence</a:t>
            </a:r>
            <a:endParaRPr lang="en-US" altLang="zh-CN" sz="2800" dirty="0">
              <a:ea typeface="宋体" panose="02010600030101010101" pitchFamily="2" charset="-122"/>
            </a:endParaRPr>
          </a:p>
        </p:txBody>
      </p:sp>
      <p:sp>
        <p:nvSpPr>
          <p:cNvPr id="16388" name="Text Box 5"/>
          <p:cNvSpPr txBox="1"/>
          <p:nvPr/>
        </p:nvSpPr>
        <p:spPr>
          <a:xfrm>
            <a:off x="774065" y="841375"/>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2</a:t>
            </a:r>
            <a:r>
              <a:rPr lang="en-US" altLang="zh-CN" sz="2400" spc="100" dirty="0">
                <a:solidFill>
                  <a:schemeClr val="tx1"/>
                </a:solidFill>
                <a:latin typeface="Times New Roman" panose="02020603050405020304" pitchFamily="18" charset="0"/>
                <a:ea typeface="宋体" panose="02010600030101010101" pitchFamily="2" charset="-122"/>
              </a:rPr>
              <a:t>(x)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16389" name="Text Box 6"/>
          <p:cNvSpPr txBox="1"/>
          <p:nvPr/>
        </p:nvSpPr>
        <p:spPr>
          <a:xfrm>
            <a:off x="395605" y="5104765"/>
            <a:ext cx="8497570" cy="1327150"/>
          </a:xfrm>
          <a:prstGeom prst="rect">
            <a:avLst/>
          </a:prstGeom>
          <a:noFill/>
          <a:ln w="9525">
            <a:solidFill>
              <a:schemeClr val="accent1"/>
            </a:solid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dirty="0">
                <a:solidFill>
                  <a:srgbClr val="0000CC"/>
                </a:solidFill>
                <a:latin typeface="宋体" panose="02010600030101010101" pitchFamily="2" charset="-122"/>
                <a:ea typeface="宋体" panose="02010600030101010101" pitchFamily="2" charset="-122"/>
                <a:cs typeface="+mn-lt"/>
              </a:rPr>
              <a:t>∵ </a:t>
            </a:r>
            <a:r>
              <a:rPr lang="en-US" altLang="zh-CN" sz="2400" dirty="0">
                <a:solidFill>
                  <a:srgbClr val="0000CC"/>
                </a:solidFill>
                <a:ea typeface="宋体" panose="02010600030101010101" pitchFamily="2" charset="-122"/>
                <a:cs typeface="+mn-lt"/>
              </a:rPr>
              <a:t>S</a:t>
            </a:r>
            <a:r>
              <a:rPr lang="en-US" altLang="zh-CN" sz="2400" baseline="-25000" dirty="0">
                <a:solidFill>
                  <a:srgbClr val="0000CC"/>
                </a:solidFill>
                <a:ea typeface="宋体" panose="02010600030101010101" pitchFamily="2" charset="-122"/>
                <a:cs typeface="+mn-lt"/>
              </a:rPr>
              <a:t>1</a:t>
            </a:r>
            <a:r>
              <a:rPr lang="en-US" altLang="zh-CN" sz="2400" dirty="0">
                <a:solidFill>
                  <a:srgbClr val="0000CC"/>
                </a:solidFill>
                <a:ea typeface="宋体" panose="02010600030101010101" pitchFamily="2" charset="-122"/>
                <a:cs typeface="+mn-lt"/>
              </a:rPr>
              <a:t> is equivalent to S</a:t>
            </a:r>
            <a:r>
              <a:rPr lang="en-US" altLang="zh-CN" sz="2400" baseline="-25000" dirty="0">
                <a:solidFill>
                  <a:srgbClr val="0000CC"/>
                </a:solidFill>
                <a:ea typeface="宋体" panose="02010600030101010101" pitchFamily="2" charset="-122"/>
                <a:cs typeface="+mn-lt"/>
              </a:rPr>
              <a:t>5</a:t>
            </a:r>
            <a:r>
              <a:rPr lang="en-US" altLang="zh-CN" sz="2400" dirty="0">
                <a:solidFill>
                  <a:srgbClr val="0000CC"/>
                </a:solidFill>
                <a:ea typeface="宋体" panose="02010600030101010101" pitchFamily="2" charset="-122"/>
                <a:cs typeface="+mn-lt"/>
              </a:rPr>
              <a:t>  , </a:t>
            </a:r>
            <a:r>
              <a:rPr lang="en-US" altLang="zh-CN" sz="2400" dirty="0">
                <a:solidFill>
                  <a:schemeClr val="tx1"/>
                </a:solidFill>
                <a:ea typeface="宋体" panose="02010600030101010101" pitchFamily="2" charset="-122"/>
                <a:cs typeface="+mn-lt"/>
              </a:rPr>
              <a:t>S</a:t>
            </a:r>
            <a:r>
              <a:rPr lang="en-US" altLang="zh-CN" sz="2400" baseline="-25000" dirty="0">
                <a:solidFill>
                  <a:schemeClr val="tx1"/>
                </a:solidFill>
                <a:ea typeface="宋体" panose="02010600030101010101" pitchFamily="2" charset="-122"/>
                <a:cs typeface="+mn-lt"/>
              </a:rPr>
              <a:t>5</a:t>
            </a:r>
            <a:r>
              <a:rPr lang="en-US" altLang="zh-CN" sz="2400" dirty="0">
                <a:solidFill>
                  <a:schemeClr val="tx1"/>
                </a:solidFill>
                <a:ea typeface="宋体" panose="02010600030101010101" pitchFamily="2" charset="-122"/>
                <a:cs typeface="+mn-lt"/>
              </a:rPr>
              <a:t> is the serial schedule (T</a:t>
            </a:r>
            <a:r>
              <a:rPr lang="en-US" altLang="zh-CN" sz="2400" baseline="-25000" dirty="0">
                <a:solidFill>
                  <a:schemeClr val="tx1"/>
                </a:solidFill>
                <a:ea typeface="宋体" panose="02010600030101010101" pitchFamily="2" charset="-122"/>
                <a:cs typeface="+mn-lt"/>
              </a:rPr>
              <a:t>1</a:t>
            </a:r>
            <a:r>
              <a:rPr lang="en-US" altLang="zh-CN" sz="2400" dirty="0">
                <a:solidFill>
                  <a:schemeClr val="tx1"/>
                </a:solidFill>
                <a:ea typeface="宋体" panose="02010600030101010101" pitchFamily="2" charset="-122"/>
                <a:cs typeface="+mn-lt"/>
              </a:rPr>
              <a:t>,T</a:t>
            </a:r>
            <a:r>
              <a:rPr lang="en-US" altLang="zh-CN" sz="2400" baseline="-25000" dirty="0">
                <a:solidFill>
                  <a:schemeClr val="tx1"/>
                </a:solidFill>
                <a:ea typeface="宋体" panose="02010600030101010101" pitchFamily="2" charset="-122"/>
                <a:cs typeface="+mn-lt"/>
              </a:rPr>
              <a:t>2</a:t>
            </a:r>
            <a:r>
              <a:rPr lang="en-US" altLang="zh-CN" sz="2400" dirty="0">
                <a:solidFill>
                  <a:schemeClr val="tx1"/>
                </a:solidFill>
                <a:ea typeface="宋体" panose="02010600030101010101" pitchFamily="2" charset="-122"/>
                <a:cs typeface="+mn-lt"/>
              </a:rPr>
              <a:t>)   </a:t>
            </a:r>
            <a:endParaRPr lang="en-US" altLang="zh-CN" sz="2400" dirty="0">
              <a:solidFill>
                <a:schemeClr val="tx1"/>
              </a:solidFill>
              <a:ea typeface="宋体" panose="02010600030101010101" pitchFamily="2" charset="-122"/>
              <a:cs typeface="+mn-lt"/>
            </a:endParaRPr>
          </a:p>
          <a:p>
            <a:pPr marL="0" lvl="0" indent="0">
              <a:spcBef>
                <a:spcPct val="0"/>
              </a:spcBef>
              <a:buNone/>
            </a:pPr>
            <a:r>
              <a:rPr lang="en-US" altLang="zh-CN" sz="2400" dirty="0">
                <a:solidFill>
                  <a:srgbClr val="0000CC"/>
                </a:solidFill>
                <a:latin typeface="宋体" panose="02010600030101010101" pitchFamily="2" charset="-122"/>
                <a:ea typeface="宋体" panose="02010600030101010101" pitchFamily="2" charset="-122"/>
                <a:cs typeface="+mn-lt"/>
              </a:rPr>
              <a:t>∴ </a:t>
            </a:r>
            <a:r>
              <a:rPr lang="en-US" altLang="zh-CN" sz="2400" dirty="0">
                <a:solidFill>
                  <a:srgbClr val="0000CC"/>
                </a:solidFill>
                <a:ea typeface="宋体" panose="02010600030101010101" pitchFamily="2" charset="-122"/>
                <a:cs typeface="+mn-lt"/>
              </a:rPr>
              <a:t>S</a:t>
            </a:r>
            <a:r>
              <a:rPr lang="en-US" altLang="zh-CN" sz="2400" baseline="-25000" dirty="0">
                <a:solidFill>
                  <a:srgbClr val="0000CC"/>
                </a:solidFill>
                <a:ea typeface="宋体" panose="02010600030101010101" pitchFamily="2" charset="-122"/>
                <a:cs typeface="+mn-lt"/>
              </a:rPr>
              <a:t>1</a:t>
            </a:r>
            <a:r>
              <a:rPr lang="en-US" altLang="zh-CN" sz="2400" dirty="0">
                <a:solidFill>
                  <a:srgbClr val="0000CC"/>
                </a:solidFill>
                <a:ea typeface="宋体" panose="02010600030101010101" pitchFamily="2" charset="-122"/>
                <a:cs typeface="+mn-lt"/>
              </a:rPr>
              <a:t> is serializable </a:t>
            </a:r>
            <a:endParaRPr lang="en-US" altLang="zh-CN" sz="2400" dirty="0">
              <a:solidFill>
                <a:srgbClr val="0000CC"/>
              </a:solidFill>
              <a:ea typeface="宋体" panose="02010600030101010101" pitchFamily="2" charset="-122"/>
              <a:cs typeface="+mn-lt"/>
            </a:endParaRPr>
          </a:p>
          <a:p>
            <a:pPr marL="0" lvl="0" indent="0">
              <a:lnSpc>
                <a:spcPct val="100000"/>
              </a:lnSpc>
              <a:spcBef>
                <a:spcPts val="1000"/>
              </a:spcBef>
              <a:spcAft>
                <a:spcPts val="0"/>
              </a:spcAft>
              <a:buNone/>
            </a:pPr>
            <a:r>
              <a:rPr lang="en-US" altLang="zh-CN" sz="2400" dirty="0">
                <a:solidFill>
                  <a:schemeClr val="tx1"/>
                </a:solidFill>
                <a:ea typeface="宋体" panose="02010600030101010101" pitchFamily="2" charset="-122"/>
                <a:cs typeface="+mn-lt"/>
              </a:rPr>
              <a:t>but, S</a:t>
            </a:r>
            <a:r>
              <a:rPr lang="en-US" altLang="zh-CN" sz="2400" baseline="-25000" dirty="0">
                <a:solidFill>
                  <a:schemeClr val="tx1"/>
                </a:solidFill>
                <a:ea typeface="宋体" panose="02010600030101010101" pitchFamily="2" charset="-122"/>
                <a:cs typeface="+mn-lt"/>
              </a:rPr>
              <a:t>1</a:t>
            </a:r>
            <a:r>
              <a:rPr lang="en-US" altLang="zh-CN" sz="2400" dirty="0">
                <a:solidFill>
                  <a:schemeClr val="tx1"/>
                </a:solidFill>
                <a:ea typeface="宋体" panose="02010600030101010101" pitchFamily="2" charset="-122"/>
                <a:cs typeface="+mn-lt"/>
              </a:rPr>
              <a:t> is not equivalent to the serial schedule (T</a:t>
            </a:r>
            <a:r>
              <a:rPr lang="en-US" altLang="zh-CN" sz="2400" baseline="-25000" dirty="0">
                <a:solidFill>
                  <a:schemeClr val="tx1"/>
                </a:solidFill>
                <a:ea typeface="宋体" panose="02010600030101010101" pitchFamily="2" charset="-122"/>
                <a:cs typeface="+mn-lt"/>
              </a:rPr>
              <a:t>2</a:t>
            </a:r>
            <a:r>
              <a:rPr lang="en-US" altLang="zh-CN" sz="2400" dirty="0">
                <a:solidFill>
                  <a:schemeClr val="tx1"/>
                </a:solidFill>
                <a:ea typeface="宋体" panose="02010600030101010101" pitchFamily="2" charset="-122"/>
                <a:cs typeface="+mn-lt"/>
              </a:rPr>
              <a:t>,T</a:t>
            </a:r>
            <a:r>
              <a:rPr lang="en-US" altLang="zh-CN" sz="2400" baseline="-25000" dirty="0">
                <a:solidFill>
                  <a:schemeClr val="tx1"/>
                </a:solidFill>
                <a:ea typeface="宋体" panose="02010600030101010101" pitchFamily="2" charset="-122"/>
                <a:cs typeface="+mn-lt"/>
              </a:rPr>
              <a:t>1</a:t>
            </a:r>
            <a:r>
              <a:rPr lang="en-US" altLang="zh-CN" sz="2400" dirty="0">
                <a:solidFill>
                  <a:schemeClr val="tx1"/>
                </a:solidFill>
                <a:ea typeface="宋体" panose="02010600030101010101" pitchFamily="2" charset="-122"/>
                <a:cs typeface="+mn-lt"/>
              </a:rPr>
              <a:t>)</a:t>
            </a:r>
            <a:endParaRPr lang="en-US" altLang="zh-CN" sz="2400" dirty="0">
              <a:solidFill>
                <a:schemeClr val="tx1"/>
              </a:solidFill>
              <a:ea typeface="宋体" panose="02010600030101010101" pitchFamily="2" charset="-122"/>
              <a:cs typeface="+mn-lt"/>
            </a:endParaRPr>
          </a:p>
        </p:txBody>
      </p:sp>
      <p:sp>
        <p:nvSpPr>
          <p:cNvPr id="70667" name="Rectangle 9"/>
          <p:cNvSpPr/>
          <p:nvPr/>
        </p:nvSpPr>
        <p:spPr>
          <a:xfrm>
            <a:off x="3206750" y="882015"/>
            <a:ext cx="1728000" cy="457200"/>
          </a:xfrm>
          <a:prstGeom prst="rect">
            <a:avLst/>
          </a:prstGeom>
          <a:noFill/>
          <a:ln w="25400" cap="flat" cmpd="sng">
            <a:solidFill>
              <a:srgbClr val="FF0000"/>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nvGrpSpPr>
          <p:cNvPr id="70671" name="Group 16"/>
          <p:cNvGrpSpPr/>
          <p:nvPr/>
        </p:nvGrpSpPr>
        <p:grpSpPr>
          <a:xfrm>
            <a:off x="3208655" y="882015"/>
            <a:ext cx="1728788" cy="1177925"/>
            <a:chOff x="144" y="0"/>
            <a:chExt cx="1089" cy="742"/>
          </a:xfrm>
        </p:grpSpPr>
        <p:sp>
          <p:nvSpPr>
            <p:cNvPr id="94241" name="Rectangle 13"/>
            <p:cNvSpPr/>
            <p:nvPr/>
          </p:nvSpPr>
          <p:spPr>
            <a:xfrm>
              <a:off x="144" y="454"/>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94242" name="Rectangle 14"/>
            <p:cNvSpPr/>
            <p:nvPr/>
          </p:nvSpPr>
          <p:spPr>
            <a:xfrm>
              <a:off x="144" y="0"/>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94243" name="AutoShape 15"/>
            <p:cNvSpPr/>
            <p:nvPr/>
          </p:nvSpPr>
          <p:spPr>
            <a:xfrm>
              <a:off x="672" y="288"/>
              <a:ext cx="96" cy="181"/>
            </a:xfrm>
            <a:prstGeom prst="downArrow">
              <a:avLst>
                <a:gd name="adj1" fmla="val 50000"/>
                <a:gd name="adj2" fmla="val 62500"/>
              </a:avLst>
            </a:prstGeom>
            <a:solidFill>
              <a:srgbClr val="0000CC"/>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sp>
        <p:nvSpPr>
          <p:cNvPr id="3" name="Text Box 5"/>
          <p:cNvSpPr txBox="1"/>
          <p:nvPr/>
        </p:nvSpPr>
        <p:spPr>
          <a:xfrm>
            <a:off x="774065" y="2334260"/>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3</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latin typeface="Times New Roman" panose="02020603050405020304" pitchFamily="18" charset="0"/>
                <a:ea typeface="宋体" panose="02010600030101010101" pitchFamily="2" charset="-122"/>
              </a:rPr>
              <a:t>r</a:t>
            </a:r>
            <a:r>
              <a:rPr lang="en-US" altLang="zh-CN" sz="2400" spc="100" baseline="-25000" dirty="0">
                <a:latin typeface="Times New Roman" panose="02020603050405020304" pitchFamily="18" charset="0"/>
                <a:ea typeface="宋体" panose="02010600030101010101" pitchFamily="2" charset="-122"/>
              </a:rPr>
              <a:t>2</a:t>
            </a:r>
            <a:r>
              <a:rPr lang="en-US" altLang="zh-CN" sz="2400" spc="100" dirty="0">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5" name="Rectangle 9"/>
          <p:cNvSpPr/>
          <p:nvPr/>
        </p:nvSpPr>
        <p:spPr>
          <a:xfrm>
            <a:off x="2351405" y="1613535"/>
            <a:ext cx="1728000" cy="457200"/>
          </a:xfrm>
          <a:prstGeom prst="rect">
            <a:avLst/>
          </a:prstGeom>
          <a:noFill/>
          <a:ln w="25400" cap="flat" cmpd="sng">
            <a:solidFill>
              <a:srgbClr val="FF0000"/>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nvGrpSpPr>
          <p:cNvPr id="6" name="Group 16"/>
          <p:cNvGrpSpPr/>
          <p:nvPr/>
        </p:nvGrpSpPr>
        <p:grpSpPr>
          <a:xfrm>
            <a:off x="2353310" y="1613535"/>
            <a:ext cx="1728788" cy="1177925"/>
            <a:chOff x="144" y="0"/>
            <a:chExt cx="1089" cy="742"/>
          </a:xfrm>
        </p:grpSpPr>
        <p:sp>
          <p:nvSpPr>
            <p:cNvPr id="7" name="Rectangle 13"/>
            <p:cNvSpPr/>
            <p:nvPr/>
          </p:nvSpPr>
          <p:spPr>
            <a:xfrm>
              <a:off x="144" y="454"/>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8" name="Rectangle 14"/>
            <p:cNvSpPr/>
            <p:nvPr/>
          </p:nvSpPr>
          <p:spPr>
            <a:xfrm>
              <a:off x="144" y="0"/>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9" name="AutoShape 15"/>
            <p:cNvSpPr/>
            <p:nvPr/>
          </p:nvSpPr>
          <p:spPr>
            <a:xfrm>
              <a:off x="672" y="288"/>
              <a:ext cx="96" cy="181"/>
            </a:xfrm>
            <a:prstGeom prst="downArrow">
              <a:avLst>
                <a:gd name="adj1" fmla="val 50000"/>
                <a:gd name="adj2" fmla="val 62500"/>
              </a:avLst>
            </a:prstGeom>
            <a:solidFill>
              <a:srgbClr val="0000CC"/>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sp>
        <p:nvSpPr>
          <p:cNvPr id="10" name="Text Box 5"/>
          <p:cNvSpPr txBox="1"/>
          <p:nvPr/>
        </p:nvSpPr>
        <p:spPr>
          <a:xfrm>
            <a:off x="774065" y="3061970"/>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4</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latin typeface="Times New Roman" panose="02020603050405020304" pitchFamily="18" charset="0"/>
                <a:ea typeface="宋体" panose="02010600030101010101" pitchFamily="2" charset="-122"/>
              </a:rPr>
              <a:t>r</a:t>
            </a:r>
            <a:r>
              <a:rPr lang="en-US" altLang="zh-CN" sz="2400" spc="100" baseline="-25000" dirty="0">
                <a:latin typeface="Times New Roman" panose="02020603050405020304" pitchFamily="18" charset="0"/>
                <a:ea typeface="宋体" panose="02010600030101010101" pitchFamily="2" charset="-122"/>
              </a:rPr>
              <a:t>2</a:t>
            </a:r>
            <a:r>
              <a:rPr lang="en-US" altLang="zh-CN" sz="2400" spc="100" dirty="0">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17" name="Text Box 5"/>
          <p:cNvSpPr txBox="1"/>
          <p:nvPr/>
        </p:nvSpPr>
        <p:spPr>
          <a:xfrm>
            <a:off x="774065" y="3793490"/>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5</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latin typeface="Times New Roman" panose="02020603050405020304" pitchFamily="18" charset="0"/>
                <a:ea typeface="宋体" panose="02010600030101010101" pitchFamily="2" charset="-122"/>
              </a:rPr>
              <a:t>r</a:t>
            </a:r>
            <a:r>
              <a:rPr lang="en-US" altLang="zh-CN" sz="2400" spc="100" baseline="-25000" dirty="0">
                <a:latin typeface="Times New Roman" panose="02020603050405020304" pitchFamily="18" charset="0"/>
                <a:ea typeface="宋体" panose="02010600030101010101" pitchFamily="2" charset="-122"/>
              </a:rPr>
              <a:t>2</a:t>
            </a:r>
            <a:r>
              <a:rPr lang="en-US" altLang="zh-CN" sz="2400" spc="100" dirty="0">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18" name="Rectangle 9"/>
          <p:cNvSpPr/>
          <p:nvPr/>
        </p:nvSpPr>
        <p:spPr>
          <a:xfrm>
            <a:off x="4065270" y="2345055"/>
            <a:ext cx="1800000" cy="457200"/>
          </a:xfrm>
          <a:prstGeom prst="rect">
            <a:avLst/>
          </a:prstGeom>
          <a:noFill/>
          <a:ln w="25400" cap="flat" cmpd="sng">
            <a:solidFill>
              <a:srgbClr val="FF0000"/>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nvGrpSpPr>
          <p:cNvPr id="19" name="Group 16"/>
          <p:cNvGrpSpPr/>
          <p:nvPr/>
        </p:nvGrpSpPr>
        <p:grpSpPr>
          <a:xfrm>
            <a:off x="4067175" y="2345055"/>
            <a:ext cx="1800226" cy="1177925"/>
            <a:chOff x="144" y="0"/>
            <a:chExt cx="1134" cy="742"/>
          </a:xfrm>
        </p:grpSpPr>
        <p:sp>
          <p:nvSpPr>
            <p:cNvPr id="20" name="Rectangle 13"/>
            <p:cNvSpPr/>
            <p:nvPr/>
          </p:nvSpPr>
          <p:spPr>
            <a:xfrm>
              <a:off x="144" y="454"/>
              <a:ext cx="1134"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21" name="Rectangle 14"/>
            <p:cNvSpPr/>
            <p:nvPr/>
          </p:nvSpPr>
          <p:spPr>
            <a:xfrm>
              <a:off x="144" y="0"/>
              <a:ext cx="1134"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22" name="AutoShape 15"/>
            <p:cNvSpPr/>
            <p:nvPr/>
          </p:nvSpPr>
          <p:spPr>
            <a:xfrm>
              <a:off x="672" y="288"/>
              <a:ext cx="96" cy="181"/>
            </a:xfrm>
            <a:prstGeom prst="downArrow">
              <a:avLst>
                <a:gd name="adj1" fmla="val 50000"/>
                <a:gd name="adj2" fmla="val 62500"/>
              </a:avLst>
            </a:prstGeom>
            <a:solidFill>
              <a:srgbClr val="0000CC"/>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sp>
        <p:nvSpPr>
          <p:cNvPr id="23" name="Rectangle 9"/>
          <p:cNvSpPr/>
          <p:nvPr/>
        </p:nvSpPr>
        <p:spPr>
          <a:xfrm>
            <a:off x="3209925" y="3076575"/>
            <a:ext cx="1728000" cy="457200"/>
          </a:xfrm>
          <a:prstGeom prst="rect">
            <a:avLst/>
          </a:prstGeom>
          <a:noFill/>
          <a:ln w="25400" cap="flat" cmpd="sng">
            <a:solidFill>
              <a:srgbClr val="FF0000"/>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nvGrpSpPr>
          <p:cNvPr id="24" name="Group 16"/>
          <p:cNvGrpSpPr/>
          <p:nvPr/>
        </p:nvGrpSpPr>
        <p:grpSpPr>
          <a:xfrm>
            <a:off x="3211830" y="3076575"/>
            <a:ext cx="1728788" cy="1177925"/>
            <a:chOff x="144" y="0"/>
            <a:chExt cx="1089" cy="742"/>
          </a:xfrm>
        </p:grpSpPr>
        <p:sp>
          <p:nvSpPr>
            <p:cNvPr id="25" name="Rectangle 13"/>
            <p:cNvSpPr/>
            <p:nvPr/>
          </p:nvSpPr>
          <p:spPr>
            <a:xfrm>
              <a:off x="144" y="454"/>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26" name="Rectangle 14"/>
            <p:cNvSpPr/>
            <p:nvPr/>
          </p:nvSpPr>
          <p:spPr>
            <a:xfrm>
              <a:off x="144" y="0"/>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27" name="AutoShape 15"/>
            <p:cNvSpPr/>
            <p:nvPr/>
          </p:nvSpPr>
          <p:spPr>
            <a:xfrm>
              <a:off x="672" y="288"/>
              <a:ext cx="96" cy="181"/>
            </a:xfrm>
            <a:prstGeom prst="downArrow">
              <a:avLst>
                <a:gd name="adj1" fmla="val 50000"/>
                <a:gd name="adj2" fmla="val 62500"/>
              </a:avLst>
            </a:prstGeom>
            <a:solidFill>
              <a:srgbClr val="0000CC"/>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grpSp>
        <p:nvGrpSpPr>
          <p:cNvPr id="31" name="组合 30"/>
          <p:cNvGrpSpPr/>
          <p:nvPr/>
        </p:nvGrpSpPr>
        <p:grpSpPr>
          <a:xfrm>
            <a:off x="1356995" y="379730"/>
            <a:ext cx="6219190" cy="4664075"/>
            <a:chOff x="2137" y="598"/>
            <a:chExt cx="9794" cy="7345"/>
          </a:xfrm>
        </p:grpSpPr>
        <p:grpSp>
          <p:nvGrpSpPr>
            <p:cNvPr id="28" name="组合 27"/>
            <p:cNvGrpSpPr/>
            <p:nvPr/>
          </p:nvGrpSpPr>
          <p:grpSpPr>
            <a:xfrm>
              <a:off x="2895" y="598"/>
              <a:ext cx="2778" cy="848"/>
              <a:chOff x="4918" y="955"/>
              <a:chExt cx="2778" cy="848"/>
            </a:xfrm>
          </p:grpSpPr>
          <p:sp>
            <p:nvSpPr>
              <p:cNvPr id="16394" name="Line 16"/>
              <p:cNvSpPr/>
              <p:nvPr/>
            </p:nvSpPr>
            <p:spPr>
              <a:xfrm>
                <a:off x="7674" y="1323"/>
                <a:ext cx="0" cy="480"/>
              </a:xfrm>
              <a:prstGeom prst="line">
                <a:avLst/>
              </a:prstGeom>
              <a:ln w="9525" cap="flat" cmpd="sng">
                <a:solidFill>
                  <a:srgbClr val="CC0000"/>
                </a:solidFill>
                <a:prstDash val="dash"/>
                <a:headEnd type="none" w="med" len="med"/>
                <a:tailEnd type="triangle" w="med" len="med"/>
              </a:ln>
            </p:spPr>
          </p:sp>
          <p:sp>
            <p:nvSpPr>
              <p:cNvPr id="16395" name="Line 20"/>
              <p:cNvSpPr/>
              <p:nvPr/>
            </p:nvSpPr>
            <p:spPr>
              <a:xfrm>
                <a:off x="4918" y="1323"/>
                <a:ext cx="0" cy="480"/>
              </a:xfrm>
              <a:prstGeom prst="line">
                <a:avLst/>
              </a:prstGeom>
              <a:ln w="9525" cap="flat" cmpd="sng">
                <a:solidFill>
                  <a:srgbClr val="CC0000"/>
                </a:solidFill>
                <a:prstDash val="dash"/>
                <a:headEnd type="none" w="med" len="med"/>
                <a:tailEnd type="triangle" w="med" len="med"/>
              </a:ln>
            </p:spPr>
          </p:sp>
          <p:sp>
            <p:nvSpPr>
              <p:cNvPr id="16396" name="Line 21"/>
              <p:cNvSpPr/>
              <p:nvPr/>
            </p:nvSpPr>
            <p:spPr>
              <a:xfrm>
                <a:off x="4918" y="1323"/>
                <a:ext cx="2778" cy="0"/>
              </a:xfrm>
              <a:prstGeom prst="line">
                <a:avLst/>
              </a:prstGeom>
              <a:ln w="9525" cap="flat" cmpd="sng">
                <a:solidFill>
                  <a:srgbClr val="CC0000"/>
                </a:solidFill>
                <a:prstDash val="dash"/>
                <a:headEnd type="none" w="med" len="med"/>
                <a:tailEnd type="none" w="med" len="med"/>
              </a:ln>
            </p:spPr>
          </p:sp>
          <p:sp>
            <p:nvSpPr>
              <p:cNvPr id="16397" name="Text Box 22"/>
              <p:cNvSpPr txBox="1"/>
              <p:nvPr/>
            </p:nvSpPr>
            <p:spPr>
              <a:xfrm>
                <a:off x="5389" y="955"/>
                <a:ext cx="1780" cy="581"/>
              </a:xfrm>
              <a:prstGeom prst="rect">
                <a:avLst/>
              </a:prstGeom>
              <a:solidFill>
                <a:schemeClr val="bg1"/>
              </a:solidFill>
              <a:ln w="9525">
                <a:noFill/>
              </a:ln>
            </p:spPr>
            <p:txBody>
              <a:bodyPr wrap="none" tIns="0" bIns="0">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conflict</a:t>
                </a:r>
                <a:endParaRPr lang="en-US" altLang="zh-CN" sz="2400" i="1" dirty="0">
                  <a:solidFill>
                    <a:srgbClr val="CC0000"/>
                  </a:solidFill>
                  <a:latin typeface="Times New Roman" panose="02020603050405020304" pitchFamily="18" charset="0"/>
                  <a:ea typeface="宋体" panose="02010600030101010101" pitchFamily="2" charset="-122"/>
                </a:endParaRPr>
              </a:p>
            </p:txBody>
          </p:sp>
        </p:grpSp>
        <p:grpSp>
          <p:nvGrpSpPr>
            <p:cNvPr id="30" name="组合 29"/>
            <p:cNvGrpSpPr/>
            <p:nvPr/>
          </p:nvGrpSpPr>
          <p:grpSpPr>
            <a:xfrm>
              <a:off x="3013" y="6724"/>
              <a:ext cx="5556" cy="723"/>
              <a:chOff x="5036" y="7081"/>
              <a:chExt cx="5556" cy="723"/>
            </a:xfrm>
          </p:grpSpPr>
          <p:sp>
            <p:nvSpPr>
              <p:cNvPr id="16398" name="Line 23"/>
              <p:cNvSpPr/>
              <p:nvPr/>
            </p:nvSpPr>
            <p:spPr>
              <a:xfrm flipV="1">
                <a:off x="5036" y="7081"/>
                <a:ext cx="0" cy="480"/>
              </a:xfrm>
              <a:prstGeom prst="line">
                <a:avLst/>
              </a:prstGeom>
              <a:ln w="9525" cap="flat" cmpd="sng">
                <a:solidFill>
                  <a:srgbClr val="CC0000"/>
                </a:solidFill>
                <a:prstDash val="dash"/>
                <a:headEnd type="none" w="med" len="med"/>
                <a:tailEnd type="triangle" w="med" len="med"/>
              </a:ln>
            </p:spPr>
          </p:sp>
          <p:sp>
            <p:nvSpPr>
              <p:cNvPr id="16399" name="Line 24"/>
              <p:cNvSpPr/>
              <p:nvPr/>
            </p:nvSpPr>
            <p:spPr>
              <a:xfrm flipV="1">
                <a:off x="10550" y="7081"/>
                <a:ext cx="0" cy="480"/>
              </a:xfrm>
              <a:prstGeom prst="line">
                <a:avLst/>
              </a:prstGeom>
              <a:ln w="9525" cap="flat" cmpd="sng">
                <a:solidFill>
                  <a:srgbClr val="CC0000"/>
                </a:solidFill>
                <a:prstDash val="dash"/>
                <a:headEnd type="none" w="med" len="med"/>
                <a:tailEnd type="triangle" w="med" len="med"/>
              </a:ln>
            </p:spPr>
          </p:sp>
          <p:sp>
            <p:nvSpPr>
              <p:cNvPr id="16400" name="Line 25"/>
              <p:cNvSpPr/>
              <p:nvPr/>
            </p:nvSpPr>
            <p:spPr>
              <a:xfrm>
                <a:off x="5036" y="7561"/>
                <a:ext cx="5556" cy="0"/>
              </a:xfrm>
              <a:prstGeom prst="line">
                <a:avLst/>
              </a:prstGeom>
              <a:ln w="9525" cap="flat" cmpd="sng">
                <a:solidFill>
                  <a:srgbClr val="CC0000"/>
                </a:solidFill>
                <a:prstDash val="dash"/>
                <a:headEnd type="none" w="med" len="med"/>
                <a:tailEnd type="none" w="med" len="med"/>
              </a:ln>
            </p:spPr>
          </p:sp>
          <p:sp>
            <p:nvSpPr>
              <p:cNvPr id="29" name="Text Box 22"/>
              <p:cNvSpPr txBox="1"/>
              <p:nvPr/>
            </p:nvSpPr>
            <p:spPr>
              <a:xfrm>
                <a:off x="6660" y="7224"/>
                <a:ext cx="1780" cy="581"/>
              </a:xfrm>
              <a:prstGeom prst="rect">
                <a:avLst/>
              </a:prstGeom>
              <a:solidFill>
                <a:schemeClr val="bg1"/>
              </a:solidFill>
              <a:ln w="9525">
                <a:noFill/>
              </a:ln>
            </p:spPr>
            <p:txBody>
              <a:bodyPr wrap="none" tIns="0" bIns="0">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conflict</a:t>
                </a:r>
                <a:endParaRPr lang="en-US" altLang="zh-CN" sz="2400" i="1" dirty="0">
                  <a:solidFill>
                    <a:srgbClr val="CC0000"/>
                  </a:solidFill>
                  <a:latin typeface="Times New Roman" panose="02020603050405020304" pitchFamily="18" charset="0"/>
                  <a:ea typeface="宋体" panose="02010600030101010101" pitchFamily="2" charset="-122"/>
                </a:endParaRPr>
              </a:p>
            </p:txBody>
          </p:sp>
        </p:grpSp>
        <p:sp>
          <p:nvSpPr>
            <p:cNvPr id="16401" name="Text Box 26"/>
            <p:cNvSpPr txBox="1"/>
            <p:nvPr/>
          </p:nvSpPr>
          <p:spPr>
            <a:xfrm>
              <a:off x="2137" y="7219"/>
              <a:ext cx="9794" cy="7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all conflicting operations ordered in same way</a:t>
              </a:r>
              <a:endParaRPr lang="en-US" altLang="zh-CN" sz="2400" i="1" dirty="0">
                <a:solidFill>
                  <a:srgbClr val="CC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0667"/>
                                        </p:tgtEl>
                                        <p:attrNameLst>
                                          <p:attrName>style.visibility</p:attrName>
                                        </p:attrNameLst>
                                      </p:cBhvr>
                                      <p:to>
                                        <p:strVal val="visible"/>
                                      </p:to>
                                    </p:set>
                                    <p:animEffect transition="in" filter="barn(outVertical)">
                                      <p:cBhvr>
                                        <p:cTn id="7" dur="500"/>
                                        <p:tgtEl>
                                          <p:spTgt spid="70667"/>
                                        </p:tgtEl>
                                      </p:cBhvr>
                                    </p:animEffect>
                                  </p:childTnLst>
                                  <p:subTnLst>
                                    <p:set>
                                      <p:cBhvr override="childStyle">
                                        <p:cTn dur="1" fill="hold" display="0" masterRel="nextClick" afterEffect="1"/>
                                        <p:tgtEl>
                                          <p:spTgt spid="7066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17" presetClass="entr" presetSubtype="1" fill="hold" nodeType="afterEffect">
                                  <p:stCondLst>
                                    <p:cond delay="0"/>
                                  </p:stCondLst>
                                  <p:childTnLst>
                                    <p:set>
                                      <p:cBhvr>
                                        <p:cTn id="15" dur="500" fill="hold">
                                          <p:stCondLst>
                                            <p:cond delay="0"/>
                                          </p:stCondLst>
                                        </p:cTn>
                                        <p:tgtEl>
                                          <p:spTgt spid="70671"/>
                                        </p:tgtEl>
                                        <p:attrNameLst>
                                          <p:attrName>style.visibility</p:attrName>
                                        </p:attrNameLst>
                                      </p:cBhvr>
                                      <p:to>
                                        <p:strVal val="visible"/>
                                      </p:to>
                                    </p:set>
                                    <p:anim calcmode="lin" valueType="num">
                                      <p:cBhvr>
                                        <p:cTn id="16" dur="500" fill="hold"/>
                                        <p:tgtEl>
                                          <p:spTgt spid="70671"/>
                                        </p:tgtEl>
                                        <p:attrNameLst>
                                          <p:attrName>ppt_x</p:attrName>
                                        </p:attrNameLst>
                                      </p:cBhvr>
                                      <p:tavLst>
                                        <p:tav tm="0">
                                          <p:val>
                                            <p:strVal val="#ppt_x"/>
                                          </p:val>
                                        </p:tav>
                                        <p:tav tm="100000">
                                          <p:val>
                                            <p:strVal val="#ppt_x"/>
                                          </p:val>
                                        </p:tav>
                                      </p:tavLst>
                                    </p:anim>
                                    <p:anim calcmode="lin" valueType="num">
                                      <p:cBhvr>
                                        <p:cTn id="17" dur="500" fill="hold"/>
                                        <p:tgtEl>
                                          <p:spTgt spid="70671"/>
                                        </p:tgtEl>
                                        <p:attrNameLst>
                                          <p:attrName>ppt_y</p:attrName>
                                        </p:attrNameLst>
                                      </p:cBhvr>
                                      <p:tavLst>
                                        <p:tav tm="0">
                                          <p:val>
                                            <p:strVal val="#ppt_y-#ppt_h/2"/>
                                          </p:val>
                                        </p:tav>
                                        <p:tav tm="100000">
                                          <p:val>
                                            <p:strVal val="#ppt_y"/>
                                          </p:val>
                                        </p:tav>
                                      </p:tavLst>
                                    </p:anim>
                                    <p:anim calcmode="lin" valueType="num">
                                      <p:cBhvr>
                                        <p:cTn id="18" dur="500" fill="hold"/>
                                        <p:tgtEl>
                                          <p:spTgt spid="70671"/>
                                        </p:tgtEl>
                                        <p:attrNameLst>
                                          <p:attrName>ppt_w</p:attrName>
                                        </p:attrNameLst>
                                      </p:cBhvr>
                                      <p:tavLst>
                                        <p:tav tm="0">
                                          <p:val>
                                            <p:strVal val="#ppt_w"/>
                                          </p:val>
                                        </p:tav>
                                        <p:tav tm="100000">
                                          <p:val>
                                            <p:strVal val="#ppt_w"/>
                                          </p:val>
                                        </p:tav>
                                      </p:tavLst>
                                    </p:anim>
                                    <p:anim calcmode="lin" valueType="num">
                                      <p:cBhvr>
                                        <p:cTn id="19" dur="500" fill="hold"/>
                                        <p:tgtEl>
                                          <p:spTgt spid="70671"/>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7067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outVertic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500"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par>
                          <p:cTn id="30" fill="hold">
                            <p:stCondLst>
                              <p:cond delay="500"/>
                            </p:stCondLst>
                            <p:childTnLst>
                              <p:par>
                                <p:cTn id="31" presetID="17" presetClass="entr" presetSubtype="1" fill="hold" nodeType="afterEffect">
                                  <p:stCondLst>
                                    <p:cond delay="0"/>
                                  </p:stCondLst>
                                  <p:childTnLst>
                                    <p:set>
                                      <p:cBhvr>
                                        <p:cTn id="32" dur="500"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ppt_h/2"/>
                                          </p:val>
                                        </p:tav>
                                        <p:tav tm="100000">
                                          <p:val>
                                            <p:strVal val="#ppt_y"/>
                                          </p:val>
                                        </p:tav>
                                      </p:tavLst>
                                    </p:anim>
                                    <p:anim calcmode="lin" valueType="num">
                                      <p:cBhvr>
                                        <p:cTn id="35" dur="500" fill="hold"/>
                                        <p:tgtEl>
                                          <p:spTgt spid="6"/>
                                        </p:tgtEl>
                                        <p:attrNameLst>
                                          <p:attrName>ppt_w</p:attrName>
                                        </p:attrNameLst>
                                      </p:cBhvr>
                                      <p:tavLst>
                                        <p:tav tm="0">
                                          <p:val>
                                            <p:strVal val="#ppt_w"/>
                                          </p:val>
                                        </p:tav>
                                        <p:tav tm="100000">
                                          <p:val>
                                            <p:strVal val="#ppt_w"/>
                                          </p:val>
                                        </p:tav>
                                      </p:tavLst>
                                    </p:anim>
                                    <p:anim calcmode="lin" valueType="num">
                                      <p:cBhvr>
                                        <p:cTn id="36" dur="500" fill="hold"/>
                                        <p:tgtEl>
                                          <p:spTgt spid="6"/>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outVertical)">
                                      <p:cBhvr>
                                        <p:cTn id="4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childTnLst>
                          </p:cTn>
                        </p:par>
                        <p:par>
                          <p:cTn id="47" fill="hold">
                            <p:stCondLst>
                              <p:cond delay="500"/>
                            </p:stCondLst>
                            <p:childTnLst>
                              <p:par>
                                <p:cTn id="48" presetID="17" presetClass="entr" presetSubtype="1" fill="hold" nodeType="afterEffect">
                                  <p:stCondLst>
                                    <p:cond delay="0"/>
                                  </p:stCondLst>
                                  <p:childTnLst>
                                    <p:set>
                                      <p:cBhvr>
                                        <p:cTn id="49" dur="500"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ppt_x</p:attrName>
                                        </p:attrNameLst>
                                      </p:cBhvr>
                                      <p:tavLst>
                                        <p:tav tm="0">
                                          <p:val>
                                            <p:strVal val="#ppt_x"/>
                                          </p:val>
                                        </p:tav>
                                        <p:tav tm="100000">
                                          <p:val>
                                            <p:strVal val="#ppt_x"/>
                                          </p:val>
                                        </p:tav>
                                      </p:tavLst>
                                    </p:anim>
                                    <p:anim calcmode="lin" valueType="num">
                                      <p:cBhvr>
                                        <p:cTn id="51" dur="500" fill="hold"/>
                                        <p:tgtEl>
                                          <p:spTgt spid="19"/>
                                        </p:tgtEl>
                                        <p:attrNameLst>
                                          <p:attrName>ppt_y</p:attrName>
                                        </p:attrNameLst>
                                      </p:cBhvr>
                                      <p:tavLst>
                                        <p:tav tm="0">
                                          <p:val>
                                            <p:strVal val="#ppt_y-#ppt_h/2"/>
                                          </p:val>
                                        </p:tav>
                                        <p:tav tm="100000">
                                          <p:val>
                                            <p:strVal val="#ppt_y"/>
                                          </p:val>
                                        </p:tav>
                                      </p:tavLst>
                                    </p:anim>
                                    <p:anim calcmode="lin" valueType="num">
                                      <p:cBhvr>
                                        <p:cTn id="52" dur="500" fill="hold"/>
                                        <p:tgtEl>
                                          <p:spTgt spid="19"/>
                                        </p:tgtEl>
                                        <p:attrNameLst>
                                          <p:attrName>ppt_w</p:attrName>
                                        </p:attrNameLst>
                                      </p:cBhvr>
                                      <p:tavLst>
                                        <p:tav tm="0">
                                          <p:val>
                                            <p:strVal val="#ppt_w"/>
                                          </p:val>
                                        </p:tav>
                                        <p:tav tm="100000">
                                          <p:val>
                                            <p:strVal val="#ppt_w"/>
                                          </p:val>
                                        </p:tav>
                                      </p:tavLst>
                                    </p:anim>
                                    <p:anim calcmode="lin" valueType="num">
                                      <p:cBhvr>
                                        <p:cTn id="53" dur="500" fill="hold"/>
                                        <p:tgtEl>
                                          <p:spTgt spid="19"/>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arn(outVertical)">
                                      <p:cBhvr>
                                        <p:cTn id="5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childTnLst>
                          </p:cTn>
                        </p:par>
                        <p:par>
                          <p:cTn id="64" fill="hold">
                            <p:stCondLst>
                              <p:cond delay="500"/>
                            </p:stCondLst>
                            <p:childTnLst>
                              <p:par>
                                <p:cTn id="65" presetID="17" presetClass="entr" presetSubtype="1" fill="hold" nodeType="afterEffect">
                                  <p:stCondLst>
                                    <p:cond delay="0"/>
                                  </p:stCondLst>
                                  <p:childTnLst>
                                    <p:set>
                                      <p:cBhvr>
                                        <p:cTn id="66" dur="500"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ppt_x</p:attrName>
                                        </p:attrNameLst>
                                      </p:cBhvr>
                                      <p:tavLst>
                                        <p:tav tm="0">
                                          <p:val>
                                            <p:strVal val="#ppt_x"/>
                                          </p:val>
                                        </p:tav>
                                        <p:tav tm="100000">
                                          <p:val>
                                            <p:strVal val="#ppt_x"/>
                                          </p:val>
                                        </p:tav>
                                      </p:tavLst>
                                    </p:anim>
                                    <p:anim calcmode="lin" valueType="num">
                                      <p:cBhvr>
                                        <p:cTn id="68" dur="500" fill="hold"/>
                                        <p:tgtEl>
                                          <p:spTgt spid="24"/>
                                        </p:tgtEl>
                                        <p:attrNameLst>
                                          <p:attrName>ppt_y</p:attrName>
                                        </p:attrNameLst>
                                      </p:cBhvr>
                                      <p:tavLst>
                                        <p:tav tm="0">
                                          <p:val>
                                            <p:strVal val="#ppt_y-#ppt_h/2"/>
                                          </p:val>
                                        </p:tav>
                                        <p:tav tm="100000">
                                          <p:val>
                                            <p:strVal val="#ppt_y"/>
                                          </p:val>
                                        </p:tav>
                                      </p:tavLst>
                                    </p:anim>
                                    <p:anim calcmode="lin" valueType="num">
                                      <p:cBhvr>
                                        <p:cTn id="69" dur="500" fill="hold"/>
                                        <p:tgtEl>
                                          <p:spTgt spid="24"/>
                                        </p:tgtEl>
                                        <p:attrNameLst>
                                          <p:attrName>ppt_w</p:attrName>
                                        </p:attrNameLst>
                                      </p:cBhvr>
                                      <p:tavLst>
                                        <p:tav tm="0">
                                          <p:val>
                                            <p:strVal val="#ppt_w"/>
                                          </p:val>
                                        </p:tav>
                                        <p:tav tm="100000">
                                          <p:val>
                                            <p:strVal val="#ppt_w"/>
                                          </p:val>
                                        </p:tav>
                                      </p:tavLst>
                                    </p:anim>
                                    <p:anim calcmode="lin" valueType="num">
                                      <p:cBhvr>
                                        <p:cTn id="70" dur="500" fill="hold"/>
                                        <p:tgtEl>
                                          <p:spTgt spid="24"/>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blinds(horizontal)">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6389">
                                            <p:bg/>
                                          </p:spTgt>
                                        </p:tgtEl>
                                        <p:attrNameLst>
                                          <p:attrName>style.visibility</p:attrName>
                                        </p:attrNameLst>
                                      </p:cBhvr>
                                      <p:to>
                                        <p:strVal val="visible"/>
                                      </p:to>
                                    </p:set>
                                    <p:animEffect transition="in" filter="blinds(horizontal)">
                                      <p:cBhvr>
                                        <p:cTn id="80" dur="500"/>
                                        <p:tgtEl>
                                          <p:spTgt spid="16389">
                                            <p:bg/>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6389">
                                            <p:txEl>
                                              <p:pRg st="0" end="0"/>
                                            </p:txEl>
                                          </p:spTgt>
                                        </p:tgtEl>
                                        <p:attrNameLst>
                                          <p:attrName>style.visibility</p:attrName>
                                        </p:attrNameLst>
                                      </p:cBhvr>
                                      <p:to>
                                        <p:strVal val="visible"/>
                                      </p:to>
                                    </p:set>
                                    <p:animEffect transition="in" filter="blinds(horizontal)">
                                      <p:cBhvr>
                                        <p:cTn id="85" dur="500"/>
                                        <p:tgtEl>
                                          <p:spTgt spid="16389">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6389">
                                            <p:txEl>
                                              <p:pRg st="1" end="1"/>
                                            </p:txEl>
                                          </p:spTgt>
                                        </p:tgtEl>
                                        <p:attrNameLst>
                                          <p:attrName>style.visibility</p:attrName>
                                        </p:attrNameLst>
                                      </p:cBhvr>
                                      <p:to>
                                        <p:strVal val="visible"/>
                                      </p:to>
                                    </p:set>
                                    <p:animEffect transition="in" filter="blinds(horizontal)">
                                      <p:cBhvr>
                                        <p:cTn id="90" dur="500"/>
                                        <p:tgtEl>
                                          <p:spTgt spid="16389">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6389">
                                            <p:txEl>
                                              <p:pRg st="2" end="2"/>
                                            </p:txEl>
                                          </p:spTgt>
                                        </p:tgtEl>
                                        <p:attrNameLst>
                                          <p:attrName>style.visibility</p:attrName>
                                        </p:attrNameLst>
                                      </p:cBhvr>
                                      <p:to>
                                        <p:strVal val="visible"/>
                                      </p:to>
                                    </p:set>
                                    <p:animEffect transition="in" filter="blinds(horizontal)">
                                      <p:cBhvr>
                                        <p:cTn id="95" dur="5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7" grpId="0" bldLvl="0" animBg="1"/>
      <p:bldP spid="2" grpId="0"/>
      <p:bldP spid="3" grpId="0"/>
      <p:bldP spid="5" grpId="0" bldLvl="0" animBg="1"/>
      <p:bldP spid="10" grpId="0"/>
      <p:bldP spid="17" grpId="0"/>
      <p:bldP spid="18" grpId="0" bldLvl="0" animBg="1"/>
      <p:bldP spid="23" grpId="0" bldLvl="0" animBg="1"/>
      <p:bldP spid="16389" grpId="0" animBg="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123" name="Rectangle 2"/>
          <p:cNvSpPr>
            <a:spLocks noGrp="1"/>
          </p:cNvSpPr>
          <p:nvPr>
            <p:ph type="title"/>
          </p:nvPr>
        </p:nvSpPr>
        <p:spPr>
          <a:xfrm>
            <a:off x="685800" y="80645"/>
            <a:ext cx="7772400" cy="1143000"/>
          </a:xfrm>
        </p:spPr>
        <p:txBody>
          <a:bodyPr vert="horz" wrap="square" anchor="ctr"/>
          <a:p>
            <a:pPr lvl="0"/>
            <a:r>
              <a:rPr lang="en-US" altLang="zh-CN">
                <a:ea typeface="宋体" panose="02010600030101010101" pitchFamily="2" charset="-122"/>
              </a:rPr>
              <a:t>1.  Isolation</a:t>
            </a:r>
            <a:endParaRPr lang="en-US" altLang="zh-CN">
              <a:ea typeface="宋体" panose="02010600030101010101" pitchFamily="2" charset="-122"/>
            </a:endParaRPr>
          </a:p>
        </p:txBody>
      </p:sp>
      <p:sp>
        <p:nvSpPr>
          <p:cNvPr id="5124" name="Rectangle 3"/>
          <p:cNvSpPr>
            <a:spLocks noGrp="1"/>
          </p:cNvSpPr>
          <p:nvPr>
            <p:ph type="body"/>
          </p:nvPr>
        </p:nvSpPr>
        <p:spPr>
          <a:xfrm>
            <a:off x="685800" y="1074420"/>
            <a:ext cx="7772400" cy="3119120"/>
          </a:xfrm>
        </p:spPr>
        <p:txBody>
          <a:bodyPr vert="horz" wrap="square" anchor="t">
            <a:spAutoFit/>
          </a:bodyPr>
          <a:p>
            <a:pPr lvl="0"/>
            <a:r>
              <a:rPr lang="zh-CN" altLang="en-US" sz="2400" dirty="0">
                <a:solidFill>
                  <a:srgbClr val="0000CC"/>
                </a:solidFill>
                <a:ea typeface="宋体" panose="02010600030101010101" pitchFamily="2" charset="-122"/>
              </a:rPr>
              <a:t>Serial execution &amp; Concurrent execution</a:t>
            </a:r>
            <a:endParaRPr lang="zh-CN" altLang="en-US" sz="2400" dirty="0">
              <a:solidFill>
                <a:srgbClr val="0000CC"/>
              </a:solidFill>
              <a:ea typeface="宋体" panose="02010600030101010101" pitchFamily="2" charset="-122"/>
            </a:endParaRPr>
          </a:p>
          <a:p>
            <a:pPr lvl="0"/>
            <a:r>
              <a:rPr lang="zh-CN" altLang="en-US" sz="2400" dirty="0">
                <a:solidFill>
                  <a:srgbClr val="0000CC"/>
                </a:solidFill>
                <a:ea typeface="宋体" panose="02010600030101010101" pitchFamily="2" charset="-122"/>
              </a:rPr>
              <a:t>Schedule (调度</a:t>
            </a:r>
            <a:r>
              <a:rPr lang="en-US" altLang="x-none" sz="2400" dirty="0">
                <a:solidFill>
                  <a:srgbClr val="0000CC"/>
                </a:solidFill>
                <a:ea typeface="宋体" panose="02010600030101010101" pitchFamily="2" charset="-122"/>
              </a:rPr>
              <a:t>)</a:t>
            </a:r>
            <a:endParaRPr lang="en-US" altLang="x-none" sz="2400" dirty="0">
              <a:solidFill>
                <a:srgbClr val="0000CC"/>
              </a:solidFill>
              <a:ea typeface="宋体" panose="02010600030101010101" pitchFamily="2" charset="-122"/>
            </a:endParaRPr>
          </a:p>
          <a:p>
            <a:pPr lvl="1"/>
            <a:r>
              <a:rPr lang="en-US" altLang="x-none" sz="2400" dirty="0">
                <a:solidFill>
                  <a:srgbClr val="0000CC"/>
                </a:solidFill>
                <a:ea typeface="宋体" panose="02010600030101010101" pitchFamily="2" charset="-122"/>
              </a:rPr>
              <a:t>equivalence of schedules</a:t>
            </a:r>
            <a:endParaRPr lang="en-US" altLang="x-none" sz="2400" dirty="0">
              <a:solidFill>
                <a:srgbClr val="0000CC"/>
              </a:solidFill>
              <a:ea typeface="宋体" panose="02010600030101010101" pitchFamily="2" charset="-122"/>
            </a:endParaRPr>
          </a:p>
          <a:p>
            <a:pPr lvl="1"/>
            <a:r>
              <a:rPr lang="en-US" altLang="x-none" sz="2400" dirty="0">
                <a:solidFill>
                  <a:srgbClr val="0000CC"/>
                </a:solidFill>
                <a:ea typeface="宋体" panose="02010600030101010101" pitchFamily="2" charset="-122"/>
              </a:rPr>
              <a:t>serial schedule &amp; serializable schedule</a:t>
            </a:r>
            <a:endParaRPr lang="en-US" altLang="x-none" sz="2400" dirty="0">
              <a:solidFill>
                <a:srgbClr val="0000CC"/>
              </a:solidFill>
              <a:ea typeface="宋体" panose="02010600030101010101" pitchFamily="2" charset="-122"/>
            </a:endParaRPr>
          </a:p>
          <a:p>
            <a:pPr lvl="1"/>
            <a:r>
              <a:rPr lang="en-US" altLang="zh-CN" sz="2400" dirty="0">
                <a:solidFill>
                  <a:srgbClr val="0000CC"/>
                </a:solidFill>
                <a:ea typeface="宋体" panose="02010600030101010101" pitchFamily="2" charset="-122"/>
              </a:rPr>
              <a:t>view serializable &amp; conflict serializable</a:t>
            </a:r>
            <a:endParaRPr lang="en-US" altLang="zh-CN" sz="2400" dirty="0">
              <a:solidFill>
                <a:srgbClr val="0000CC"/>
              </a:solidFill>
              <a:ea typeface="宋体" panose="02010600030101010101" pitchFamily="2" charset="-122"/>
            </a:endParaRPr>
          </a:p>
          <a:p>
            <a:pPr lvl="0"/>
            <a:r>
              <a:rPr lang="en-US" altLang="zh-CN" sz="2400" dirty="0">
                <a:solidFill>
                  <a:srgbClr val="0000CC"/>
                </a:solidFill>
                <a:ea typeface="宋体" panose="02010600030101010101" pitchFamily="2" charset="-122"/>
              </a:rPr>
              <a:t>Isolation level</a:t>
            </a:r>
            <a:endParaRPr lang="en-US" altLang="zh-CN" sz="2400" dirty="0">
              <a:solidFill>
                <a:srgbClr val="0000CC"/>
              </a:solidFill>
              <a:ea typeface="宋体" panose="02010600030101010101" pitchFamily="2" charset="-122"/>
            </a:endParaRPr>
          </a:p>
          <a:p>
            <a:pPr lvl="0"/>
            <a:r>
              <a:rPr lang="en-US" altLang="zh-CN" sz="2400" dirty="0">
                <a:solidFill>
                  <a:srgbClr val="0000CC"/>
                </a:solidFill>
                <a:ea typeface="宋体" panose="02010600030101010101" pitchFamily="2" charset="-122"/>
              </a:rPr>
              <a:t>Strict Schedules</a:t>
            </a:r>
            <a:endParaRPr lang="en-US" altLang="zh-CN" sz="2400" dirty="0">
              <a:solidFill>
                <a:srgbClr val="0000CC"/>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671320" y="4221480"/>
            <a:ext cx="6895465" cy="23145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8495030" y="6523990"/>
            <a:ext cx="567690" cy="25717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7411" name="Rectangle 2050"/>
          <p:cNvSpPr>
            <a:spLocks noGrp="1"/>
          </p:cNvSpPr>
          <p:nvPr>
            <p:ph type="title"/>
          </p:nvPr>
        </p:nvSpPr>
        <p:spPr>
          <a:xfrm>
            <a:off x="685800" y="152400"/>
            <a:ext cx="7772400" cy="1143000"/>
          </a:xfrm>
        </p:spPr>
        <p:txBody>
          <a:bodyPr vert="horz" wrap="square" lIns="91440" tIns="45720" rIns="91440" bIns="45720" anchor="ctr"/>
          <a:p>
            <a:pPr lvl="0"/>
            <a:r>
              <a:rPr lang="en-US" altLang="zh-CN" dirty="0">
                <a:ea typeface="宋体" panose="02010600030101010101" pitchFamily="2" charset="-122"/>
              </a:rPr>
              <a:t>Example of Equivalence</a:t>
            </a:r>
            <a:endParaRPr lang="en-US" altLang="zh-CN" dirty="0">
              <a:ea typeface="宋体" panose="02010600030101010101" pitchFamily="2" charset="-122"/>
            </a:endParaRPr>
          </a:p>
        </p:txBody>
      </p:sp>
      <p:sp>
        <p:nvSpPr>
          <p:cNvPr id="17412" name="Text Box 2052"/>
          <p:cNvSpPr txBox="1"/>
          <p:nvPr/>
        </p:nvSpPr>
        <p:spPr>
          <a:xfrm>
            <a:off x="685800" y="1295400"/>
            <a:ext cx="2859088" cy="191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1</a:t>
            </a:r>
            <a:r>
              <a:rPr lang="en-US" altLang="zh-CN" sz="2400" i="1" dirty="0">
                <a:solidFill>
                  <a:srgbClr val="000099"/>
                </a:solidFill>
                <a:latin typeface="Times New Roman" panose="02020603050405020304" pitchFamily="18" charset="0"/>
                <a:ea typeface="宋体" panose="02010600030101010101" pitchFamily="2" charset="-122"/>
              </a:rPr>
              <a:t>: begin transaction</a:t>
            </a:r>
            <a:endParaRPr lang="en-US" altLang="zh-CN" sz="2400" i="1" dirty="0">
              <a:solidFill>
                <a:srgbClr val="000099"/>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CC0000"/>
                </a:solidFill>
                <a:latin typeface="Times New Roman" panose="02020603050405020304" pitchFamily="18" charset="0"/>
                <a:ea typeface="宋体" panose="02010600030101010101" pitchFamily="2" charset="-122"/>
              </a:rPr>
              <a:t>read (x, X);</a:t>
            </a:r>
            <a:endParaRPr lang="en-US" altLang="zh-CN" sz="2400" i="1" dirty="0">
              <a:solidFill>
                <a:srgbClr val="CC0000"/>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X = X+4;</a:t>
            </a:r>
            <a:endParaRPr lang="en-US" altLang="zh-CN" sz="24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write (x, X);</a:t>
            </a:r>
            <a:endParaRPr lang="en-US" altLang="zh-CN" sz="24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000099"/>
                </a:solidFill>
                <a:latin typeface="Times New Roman" panose="02020603050405020304" pitchFamily="18" charset="0"/>
                <a:ea typeface="宋体" panose="02010600030101010101" pitchFamily="2" charset="-122"/>
              </a:rPr>
              <a:t>commit;</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17413" name="Text Box 2058"/>
          <p:cNvSpPr txBox="1"/>
          <p:nvPr/>
        </p:nvSpPr>
        <p:spPr>
          <a:xfrm>
            <a:off x="4953000" y="1295400"/>
            <a:ext cx="2859088" cy="15525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2</a:t>
            </a:r>
            <a:r>
              <a:rPr lang="en-US" altLang="zh-CN" sz="2400" i="1" dirty="0">
                <a:solidFill>
                  <a:srgbClr val="000099"/>
                </a:solidFill>
                <a:latin typeface="Times New Roman" panose="02020603050405020304" pitchFamily="18" charset="0"/>
                <a:ea typeface="宋体" panose="02010600030101010101" pitchFamily="2" charset="-122"/>
              </a:rPr>
              <a:t>: begin transaction</a:t>
            </a:r>
            <a:endParaRPr lang="en-US" altLang="zh-CN" sz="2400" i="1" dirty="0">
              <a:solidFill>
                <a:srgbClr val="000099"/>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CC0000"/>
                </a:solidFill>
                <a:latin typeface="Times New Roman" panose="02020603050405020304" pitchFamily="18" charset="0"/>
                <a:ea typeface="宋体" panose="02010600030101010101" pitchFamily="2" charset="-122"/>
              </a:rPr>
              <a:t>read (x,Y);</a:t>
            </a:r>
            <a:endParaRPr lang="en-US" altLang="zh-CN" sz="2400" i="1" dirty="0">
              <a:solidFill>
                <a:srgbClr val="CC0000"/>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write (y,Y);</a:t>
            </a:r>
            <a:endParaRPr lang="en-US" altLang="zh-CN" sz="24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000099"/>
                </a:solidFill>
                <a:latin typeface="Times New Roman" panose="02020603050405020304" pitchFamily="18" charset="0"/>
                <a:ea typeface="宋体" panose="02010600030101010101" pitchFamily="2" charset="-122"/>
              </a:rPr>
              <a:t>commit;</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17414" name="Text Box 2060"/>
          <p:cNvSpPr txBox="1"/>
          <p:nvPr/>
        </p:nvSpPr>
        <p:spPr>
          <a:xfrm>
            <a:off x="2743200" y="3505200"/>
            <a:ext cx="5751513" cy="30940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u="sng" dirty="0">
                <a:solidFill>
                  <a:srgbClr val="003300"/>
                </a:solidFill>
                <a:latin typeface="Times New Roman" panose="02020603050405020304" pitchFamily="18" charset="0"/>
                <a:ea typeface="宋体" panose="02010600030101010101" pitchFamily="2" charset="-122"/>
              </a:rPr>
              <a:t>initial state</a:t>
            </a:r>
            <a:r>
              <a:rPr lang="en-US" altLang="zh-CN" sz="2000" i="1" dirty="0">
                <a:solidFill>
                  <a:srgbClr val="003300"/>
                </a:solidFill>
                <a:latin typeface="Times New Roman" panose="02020603050405020304" pitchFamily="18" charset="0"/>
                <a:ea typeface="宋体" panose="02010600030101010101" pitchFamily="2" charset="-122"/>
              </a:rPr>
              <a:t>                                                    </a:t>
            </a:r>
            <a:r>
              <a:rPr lang="en-US" altLang="zh-CN" sz="2000" i="1" u="sng" dirty="0">
                <a:solidFill>
                  <a:srgbClr val="003300"/>
                </a:solidFill>
                <a:latin typeface="Times New Roman" panose="02020603050405020304" pitchFamily="18" charset="0"/>
                <a:ea typeface="宋体" panose="02010600030101010101" pitchFamily="2" charset="-122"/>
              </a:rPr>
              <a:t>final state</a:t>
            </a:r>
            <a:endParaRPr lang="en-US" altLang="zh-CN" sz="2000" i="1" u="sng" dirty="0">
              <a:solidFill>
                <a:srgbClr val="003300"/>
              </a:solidFill>
              <a:latin typeface="Times New Roman" panose="02020603050405020304" pitchFamily="18" charset="0"/>
              <a:ea typeface="宋体" panose="02010600030101010101" pitchFamily="2" charset="-122"/>
            </a:endParaRPr>
          </a:p>
          <a:p>
            <a:pPr marL="0" lvl="0" indent="0">
              <a:spcBef>
                <a:spcPct val="0"/>
              </a:spcBef>
              <a:buNone/>
            </a:pPr>
            <a:endParaRPr lang="en-US" altLang="zh-CN" sz="2000" i="1" u="sng"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chemeClr val="tx1"/>
                </a:solidFill>
                <a:latin typeface="Times New Roman" panose="02020603050405020304" pitchFamily="18" charset="0"/>
                <a:ea typeface="宋体" panose="02010600030101010101" pitchFamily="2" charset="-122"/>
              </a:rPr>
              <a:t>x=1, y=3          r</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a:t>
            </a:r>
            <a:r>
              <a:rPr lang="en-US" altLang="zh-CN" sz="2000" i="1" dirty="0">
                <a:solidFill>
                  <a:srgbClr val="CC0000"/>
                </a:solidFill>
                <a:latin typeface="Times New Roman" panose="02020603050405020304" pitchFamily="18" charset="0"/>
                <a:ea typeface="宋体" panose="02010600030101010101" pitchFamily="2" charset="-122"/>
              </a:rPr>
              <a:t>  r</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(x)  w</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(y)</a:t>
            </a:r>
            <a:r>
              <a:rPr lang="en-US" altLang="zh-CN" sz="2000" i="1" dirty="0">
                <a:solidFill>
                  <a:schemeClr val="tx1"/>
                </a:solidFill>
                <a:latin typeface="Times New Roman" panose="02020603050405020304" pitchFamily="18" charset="0"/>
                <a:ea typeface="宋体" panose="02010600030101010101" pitchFamily="2" charset="-122"/>
              </a:rPr>
              <a:t>  w</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x=5, y=1</a:t>
            </a:r>
            <a:endParaRPr lang="en-US" altLang="zh-CN" sz="20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endParaRPr lang="en-US" altLang="zh-CN" sz="20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chemeClr val="tx1"/>
                </a:solidFill>
                <a:latin typeface="Times New Roman" panose="02020603050405020304" pitchFamily="18" charset="0"/>
                <a:ea typeface="宋体" panose="02010600030101010101" pitchFamily="2" charset="-122"/>
              </a:rPr>
              <a:t>x=1, y=3          </a:t>
            </a:r>
            <a:r>
              <a:rPr lang="en-US" altLang="zh-CN" sz="2000" i="1" dirty="0">
                <a:solidFill>
                  <a:srgbClr val="CC0000"/>
                </a:solidFill>
                <a:latin typeface="Times New Roman" panose="02020603050405020304" pitchFamily="18" charset="0"/>
                <a:ea typeface="宋体" panose="02010600030101010101" pitchFamily="2" charset="-122"/>
              </a:rPr>
              <a:t>r</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(x)</a:t>
            </a:r>
            <a:r>
              <a:rPr lang="en-US" altLang="zh-CN" sz="2000" i="1" dirty="0">
                <a:solidFill>
                  <a:schemeClr val="tx1"/>
                </a:solidFill>
                <a:latin typeface="Times New Roman" panose="02020603050405020304" pitchFamily="18" charset="0"/>
                <a:ea typeface="宋体" panose="02010600030101010101" pitchFamily="2" charset="-122"/>
              </a:rPr>
              <a:t>  </a:t>
            </a:r>
            <a:r>
              <a:rPr lang="en-US" altLang="zh-CN" sz="2000" i="1" dirty="0">
                <a:solidFill>
                  <a:srgbClr val="CC0000"/>
                </a:solidFill>
                <a:latin typeface="Times New Roman" panose="02020603050405020304" pitchFamily="18" charset="0"/>
                <a:ea typeface="宋体" panose="02010600030101010101" pitchFamily="2" charset="-122"/>
              </a:rPr>
              <a:t>w</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(y)</a:t>
            </a:r>
            <a:r>
              <a:rPr lang="en-US" altLang="zh-CN" sz="2000" i="1" dirty="0">
                <a:solidFill>
                  <a:schemeClr val="tx1"/>
                </a:solidFill>
                <a:latin typeface="Times New Roman" panose="02020603050405020304" pitchFamily="18" charset="0"/>
                <a:ea typeface="宋体" panose="02010600030101010101" pitchFamily="2" charset="-122"/>
              </a:rPr>
              <a:t>  r</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w</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x=5, y=1   </a:t>
            </a:r>
            <a:endParaRPr lang="en-US" altLang="zh-CN" sz="20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chemeClr val="tx1"/>
                </a:solidFill>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T</a:t>
            </a:r>
            <a:r>
              <a:rPr lang="en-US" altLang="zh-CN" sz="2000" i="1" baseline="-25000" dirty="0">
                <a:latin typeface="Times New Roman" panose="02020603050405020304" pitchFamily="18" charset="0"/>
                <a:ea typeface="宋体" panose="02010600030101010101" pitchFamily="2" charset="-122"/>
              </a:rPr>
              <a:t>2</a:t>
            </a:r>
            <a:r>
              <a:rPr lang="en-US" altLang="zh-CN" sz="2000" i="1" dirty="0">
                <a:latin typeface="Times New Roman" panose="02020603050405020304" pitchFamily="18" charset="0"/>
                <a:ea typeface="宋体" panose="02010600030101010101" pitchFamily="2" charset="-122"/>
              </a:rPr>
              <a:t>   </a:t>
            </a:r>
            <a:r>
              <a:rPr lang="en-US" altLang="zh-CN" sz="2000" i="1" dirty="0">
                <a:solidFill>
                  <a:schemeClr val="tx1"/>
                </a:solidFill>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T</a:t>
            </a:r>
            <a:r>
              <a:rPr lang="en-US" altLang="zh-CN" sz="2000" i="1" baseline="-25000" dirty="0">
                <a:latin typeface="Times New Roman" panose="02020603050405020304" pitchFamily="18" charset="0"/>
                <a:ea typeface="宋体" panose="02010600030101010101" pitchFamily="2" charset="-122"/>
              </a:rPr>
              <a:t>1</a:t>
            </a:r>
            <a:endParaRPr lang="en-US" altLang="zh-CN" sz="2000" i="1" baseline="-25000" dirty="0">
              <a:latin typeface="Times New Roman" panose="02020603050405020304" pitchFamily="18" charset="0"/>
              <a:ea typeface="宋体" panose="02010600030101010101" pitchFamily="2" charset="-122"/>
            </a:endParaRPr>
          </a:p>
          <a:p>
            <a:pPr marL="0" lvl="0" indent="0">
              <a:spcBef>
                <a:spcPct val="0"/>
              </a:spcBef>
              <a:buNone/>
            </a:pPr>
            <a:endParaRPr lang="en-US" altLang="zh-CN" sz="2000" i="1" baseline="-25000" dirty="0">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chemeClr val="tx1"/>
                </a:solidFill>
                <a:latin typeface="Times New Roman" panose="02020603050405020304" pitchFamily="18" charset="0"/>
                <a:ea typeface="宋体" panose="02010600030101010101" pitchFamily="2" charset="-122"/>
              </a:rPr>
              <a:t>x=1, y=3          r</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w</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a:t>
            </a:r>
            <a:r>
              <a:rPr lang="en-US" altLang="zh-CN" sz="2000" i="1" dirty="0">
                <a:solidFill>
                  <a:srgbClr val="CC0000"/>
                </a:solidFill>
                <a:latin typeface="Times New Roman" panose="02020603050405020304" pitchFamily="18" charset="0"/>
                <a:ea typeface="宋体" panose="02010600030101010101" pitchFamily="2" charset="-122"/>
              </a:rPr>
              <a:t>r</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(x)  w</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(y)</a:t>
            </a:r>
            <a:r>
              <a:rPr lang="en-US" altLang="zh-CN" sz="2000" i="1" dirty="0">
                <a:solidFill>
                  <a:schemeClr val="tx1"/>
                </a:solidFill>
                <a:latin typeface="Times New Roman" panose="02020603050405020304" pitchFamily="18" charset="0"/>
                <a:ea typeface="宋体" panose="02010600030101010101" pitchFamily="2" charset="-122"/>
              </a:rPr>
              <a:t>        </a:t>
            </a:r>
            <a:r>
              <a:rPr lang="en-US" altLang="zh-CN" sz="2000" i="1" dirty="0">
                <a:solidFill>
                  <a:srgbClr val="CC0000"/>
                </a:solidFill>
                <a:latin typeface="Times New Roman" panose="02020603050405020304" pitchFamily="18" charset="0"/>
                <a:ea typeface="宋体" panose="02010600030101010101" pitchFamily="2" charset="-122"/>
              </a:rPr>
              <a:t>x=5, y=5</a:t>
            </a:r>
            <a:endParaRPr lang="en-US" altLang="zh-CN" sz="2000" i="1" dirty="0">
              <a:solidFill>
                <a:srgbClr val="CC0000"/>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T</a:t>
            </a:r>
            <a:r>
              <a:rPr lang="en-US" altLang="zh-CN" sz="2000" i="1" baseline="-25000" dirty="0">
                <a:latin typeface="Times New Roman" panose="02020603050405020304" pitchFamily="18" charset="0"/>
                <a:ea typeface="宋体" panose="02010600030101010101" pitchFamily="2" charset="-122"/>
              </a:rPr>
              <a:t>1</a:t>
            </a:r>
            <a:r>
              <a:rPr lang="en-US" altLang="zh-CN" sz="2000" i="1" dirty="0">
                <a:latin typeface="Times New Roman" panose="02020603050405020304" pitchFamily="18" charset="0"/>
                <a:ea typeface="宋体" panose="02010600030101010101" pitchFamily="2" charset="-122"/>
              </a:rPr>
              <a:t>            T</a:t>
            </a:r>
            <a:r>
              <a:rPr lang="en-US" altLang="zh-CN" sz="2000" i="1" baseline="-25000" dirty="0">
                <a:latin typeface="Times New Roman" panose="02020603050405020304" pitchFamily="18" charset="0"/>
                <a:ea typeface="宋体" panose="02010600030101010101" pitchFamily="2" charset="-122"/>
              </a:rPr>
              <a:t>2</a:t>
            </a:r>
            <a:endParaRPr lang="en-US" altLang="zh-CN" sz="2000" i="1" baseline="-25000" dirty="0">
              <a:latin typeface="Times New Roman" panose="02020603050405020304" pitchFamily="18" charset="0"/>
              <a:ea typeface="宋体" panose="02010600030101010101" pitchFamily="2" charset="-122"/>
            </a:endParaRPr>
          </a:p>
          <a:p>
            <a:pPr marL="0" lvl="0" indent="0">
              <a:spcBef>
                <a:spcPct val="0"/>
              </a:spcBef>
              <a:buNone/>
            </a:pPr>
            <a:endParaRPr lang="en-US" altLang="zh-CN" sz="2000" i="1" dirty="0">
              <a:latin typeface="Times New Roman" panose="02020603050405020304" pitchFamily="18" charset="0"/>
              <a:ea typeface="宋体" panose="02010600030101010101" pitchFamily="2" charset="-122"/>
            </a:endParaRPr>
          </a:p>
        </p:txBody>
      </p:sp>
      <p:sp>
        <p:nvSpPr>
          <p:cNvPr id="17415" name="Text Box 2071"/>
          <p:cNvSpPr txBox="1"/>
          <p:nvPr/>
        </p:nvSpPr>
        <p:spPr>
          <a:xfrm>
            <a:off x="228600" y="4572000"/>
            <a:ext cx="252888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latin typeface="Times New Roman" panose="02020603050405020304" pitchFamily="18" charset="0"/>
                <a:ea typeface="宋体" panose="02010600030101010101" pitchFamily="2" charset="-122"/>
              </a:rPr>
              <a:t>Interchange </a:t>
            </a:r>
            <a:endParaRPr lang="en-US" altLang="zh-CN" sz="2000" i="1" dirty="0">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latin typeface="Times New Roman" panose="02020603050405020304" pitchFamily="18" charset="0"/>
                <a:ea typeface="宋体" panose="02010600030101010101" pitchFamily="2" charset="-122"/>
              </a:rPr>
              <a:t>commuting operations</a:t>
            </a:r>
            <a:endParaRPr lang="en-US" altLang="zh-CN" sz="2000" i="1" dirty="0">
              <a:latin typeface="Times New Roman" panose="02020603050405020304" pitchFamily="18" charset="0"/>
              <a:ea typeface="宋体" panose="02010600030101010101" pitchFamily="2" charset="-122"/>
            </a:endParaRPr>
          </a:p>
        </p:txBody>
      </p:sp>
      <p:sp>
        <p:nvSpPr>
          <p:cNvPr id="17416" name="Text Box 2072"/>
          <p:cNvSpPr txBox="1"/>
          <p:nvPr/>
        </p:nvSpPr>
        <p:spPr>
          <a:xfrm>
            <a:off x="228600" y="5334000"/>
            <a:ext cx="247173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Interchange</a:t>
            </a:r>
            <a:endParaRPr lang="en-US" altLang="zh-CN" sz="2000" i="1" dirty="0">
              <a:solidFill>
                <a:srgbClr val="CC0000"/>
              </a:solidFill>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conflicting operations</a:t>
            </a:r>
            <a:endParaRPr lang="en-US" altLang="zh-CN" sz="2000" i="1" dirty="0">
              <a:solidFill>
                <a:srgbClr val="CC0000"/>
              </a:solidFill>
              <a:latin typeface="Times New Roman" panose="02020603050405020304" pitchFamily="18" charset="0"/>
              <a:ea typeface="宋体" panose="02010600030101010101" pitchFamily="2" charset="-122"/>
            </a:endParaRPr>
          </a:p>
        </p:txBody>
      </p:sp>
      <p:sp>
        <p:nvSpPr>
          <p:cNvPr id="17417" name="Line 2073"/>
          <p:cNvSpPr/>
          <p:nvPr/>
        </p:nvSpPr>
        <p:spPr>
          <a:xfrm>
            <a:off x="3048000" y="1905000"/>
            <a:ext cx="1447800" cy="2209800"/>
          </a:xfrm>
          <a:prstGeom prst="line">
            <a:avLst/>
          </a:prstGeom>
          <a:ln w="9525" cap="flat" cmpd="sng">
            <a:solidFill>
              <a:schemeClr val="tx1"/>
            </a:solidFill>
            <a:prstDash val="dash"/>
            <a:headEnd type="none" w="med" len="med"/>
            <a:tailEnd type="triangle" w="med" len="med"/>
          </a:ln>
        </p:spPr>
      </p:sp>
      <p:sp>
        <p:nvSpPr>
          <p:cNvPr id="17418" name="Line 2074"/>
          <p:cNvSpPr/>
          <p:nvPr/>
        </p:nvSpPr>
        <p:spPr>
          <a:xfrm flipH="1">
            <a:off x="4876800" y="1905000"/>
            <a:ext cx="838200" cy="1143000"/>
          </a:xfrm>
          <a:prstGeom prst="line">
            <a:avLst/>
          </a:prstGeom>
          <a:ln w="9525" cap="flat" cmpd="sng">
            <a:solidFill>
              <a:schemeClr val="tx1"/>
            </a:solidFill>
            <a:prstDash val="dash"/>
            <a:headEnd type="none" w="med" len="med"/>
            <a:tailEnd type="none" w="med" len="med"/>
          </a:ln>
        </p:spPr>
      </p:sp>
      <p:sp>
        <p:nvSpPr>
          <p:cNvPr id="17419" name="Line 2075"/>
          <p:cNvSpPr/>
          <p:nvPr/>
        </p:nvSpPr>
        <p:spPr>
          <a:xfrm flipH="1">
            <a:off x="5334000" y="2286000"/>
            <a:ext cx="457200" cy="381000"/>
          </a:xfrm>
          <a:prstGeom prst="line">
            <a:avLst/>
          </a:prstGeom>
          <a:ln w="9525" cap="flat" cmpd="sng">
            <a:solidFill>
              <a:schemeClr val="tx1"/>
            </a:solidFill>
            <a:prstDash val="dash"/>
            <a:headEnd type="none" w="med" len="med"/>
            <a:tailEnd type="none" w="med" len="med"/>
          </a:ln>
        </p:spPr>
      </p:sp>
      <p:sp>
        <p:nvSpPr>
          <p:cNvPr id="17420" name="Line 2076"/>
          <p:cNvSpPr/>
          <p:nvPr/>
        </p:nvSpPr>
        <p:spPr>
          <a:xfrm>
            <a:off x="5334000" y="2667000"/>
            <a:ext cx="457200" cy="1447800"/>
          </a:xfrm>
          <a:prstGeom prst="line">
            <a:avLst/>
          </a:prstGeom>
          <a:ln w="9525" cap="flat" cmpd="sng">
            <a:solidFill>
              <a:schemeClr val="tx1"/>
            </a:solidFill>
            <a:prstDash val="dash"/>
            <a:headEnd type="none" w="med" len="med"/>
            <a:tailEnd type="triangle" w="med" len="med"/>
          </a:ln>
        </p:spPr>
      </p:sp>
      <p:sp>
        <p:nvSpPr>
          <p:cNvPr id="17421" name="Line 2077"/>
          <p:cNvSpPr/>
          <p:nvPr/>
        </p:nvSpPr>
        <p:spPr>
          <a:xfrm>
            <a:off x="4876800" y="3048000"/>
            <a:ext cx="304800" cy="1066800"/>
          </a:xfrm>
          <a:prstGeom prst="line">
            <a:avLst/>
          </a:prstGeom>
          <a:ln w="9525" cap="flat" cmpd="sng">
            <a:solidFill>
              <a:schemeClr val="tx1"/>
            </a:solidFill>
            <a:prstDash val="dash"/>
            <a:headEnd type="none" w="med" len="med"/>
            <a:tailEnd type="triangle" w="med" len="med"/>
          </a:ln>
        </p:spPr>
      </p:sp>
      <p:sp>
        <p:nvSpPr>
          <p:cNvPr id="17422" name="Line 2078"/>
          <p:cNvSpPr/>
          <p:nvPr/>
        </p:nvSpPr>
        <p:spPr>
          <a:xfrm>
            <a:off x="3124200" y="2590800"/>
            <a:ext cx="3200400" cy="1524000"/>
          </a:xfrm>
          <a:prstGeom prst="line">
            <a:avLst/>
          </a:prstGeom>
          <a:ln w="9525" cap="flat" cmpd="sng">
            <a:solidFill>
              <a:schemeClr val="tx1"/>
            </a:solidFill>
            <a:prstDash val="dash"/>
            <a:headEnd type="none" w="med" len="med"/>
            <a:tailEnd type="triangle" w="med" len="med"/>
          </a:ln>
        </p:spPr>
      </p:sp>
      <p:sp>
        <p:nvSpPr>
          <p:cNvPr id="17423" name="Rectangle 15"/>
          <p:cNvSpPr/>
          <p:nvPr/>
        </p:nvSpPr>
        <p:spPr>
          <a:xfrm>
            <a:off x="4267200" y="4191000"/>
            <a:ext cx="2590800" cy="304800"/>
          </a:xfrm>
          <a:prstGeom prst="rect">
            <a:avLst/>
          </a:prstGeom>
          <a:noFill/>
          <a:ln w="19050" cap="flat" cmpd="sng">
            <a:solidFill>
              <a:schemeClr val="accent2"/>
            </a:solidFill>
            <a:prstDash val="sysDot"/>
            <a:miter/>
            <a:headEnd type="none" w="med" len="med"/>
            <a:tailEnd type="none" w="med" len="med"/>
          </a:ln>
        </p:spPr>
        <p:txBody>
          <a:bodyPr anchor="ctr"/>
          <a:p>
            <a:pPr lvl="0"/>
            <a:endParaRPr lang="zh-CN" altLang="en-US" dirty="0">
              <a:latin typeface="Times New Roman" panose="02020603050405020304" pitchFamily="18" charset="0"/>
              <a:ea typeface="Times New Roman" panose="02020603050405020304" pitchFamily="18" charset="0"/>
            </a:endParaRPr>
          </a:p>
        </p:txBody>
      </p:sp>
      <p:sp>
        <p:nvSpPr>
          <p:cNvPr id="17424" name="Rectangle 16"/>
          <p:cNvSpPr/>
          <p:nvPr/>
        </p:nvSpPr>
        <p:spPr>
          <a:xfrm>
            <a:off x="4241800" y="4775200"/>
            <a:ext cx="2692400" cy="330200"/>
          </a:xfrm>
          <a:prstGeom prst="rect">
            <a:avLst/>
          </a:prstGeom>
          <a:noFill/>
          <a:ln w="19050" cap="flat" cmpd="sng">
            <a:solidFill>
              <a:schemeClr val="accent2"/>
            </a:solidFill>
            <a:prstDash val="sysDot"/>
            <a:miter/>
            <a:headEnd type="none" w="med" len="med"/>
            <a:tailEnd type="none" w="med" len="med"/>
          </a:ln>
        </p:spPr>
        <p:txBody>
          <a:bodyPr anchor="ctr"/>
          <a:p>
            <a:pPr lvl="0"/>
            <a:endParaRPr lang="zh-CN" altLang="en-US" dirty="0">
              <a:latin typeface="Times New Roman" panose="02020603050405020304" pitchFamily="18" charset="0"/>
              <a:ea typeface="Times New Roman" panose="02020603050405020304" pitchFamily="18" charset="0"/>
            </a:endParaRPr>
          </a:p>
        </p:txBody>
      </p:sp>
      <p:sp>
        <p:nvSpPr>
          <p:cNvPr id="17425" name="Rectangle 17"/>
          <p:cNvSpPr/>
          <p:nvPr/>
        </p:nvSpPr>
        <p:spPr>
          <a:xfrm>
            <a:off x="4216400" y="5588000"/>
            <a:ext cx="2692400" cy="330200"/>
          </a:xfrm>
          <a:prstGeom prst="rect">
            <a:avLst/>
          </a:prstGeom>
          <a:noFill/>
          <a:ln w="19050" cap="flat" cmpd="sng">
            <a:solidFill>
              <a:schemeClr val="accent2"/>
            </a:solidFill>
            <a:prstDash val="sysDot"/>
            <a:miter/>
            <a:headEnd type="none" w="med" len="med"/>
            <a:tailEnd type="none" w="med" len="med"/>
          </a:ln>
        </p:spPr>
        <p:txBody>
          <a:bodyPr anchor="ctr"/>
          <a:p>
            <a:pPr lvl="0"/>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xEl>
                                              <p:charRg st="140" end="20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xEl>
                                              <p:charRg st="204" end="25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74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7414">
                                            <p:txEl>
                                              <p:charRg st="258" end="319"/>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414">
                                            <p:txEl>
                                              <p:charRg st="319" end="36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41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7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17416" grpId="0"/>
      <p:bldP spid="17424" grpId="0" animBg="1"/>
      <p:bldP spid="174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1" name="Rectangle 3"/>
          <p:cNvSpPr>
            <a:spLocks noGrp="1"/>
          </p:cNvSpPr>
          <p:nvPr>
            <p:ph type="body"/>
          </p:nvPr>
        </p:nvSpPr>
        <p:spPr>
          <a:xfrm>
            <a:off x="457200" y="92075"/>
            <a:ext cx="8229600" cy="2366963"/>
          </a:xfrm>
        </p:spPr>
        <p:txBody>
          <a:bodyPr wrap="square" anchor="t"/>
          <a:p>
            <a:pPr lvl="0" eaLnBrk="1" hangingPunct="1"/>
            <a:r>
              <a:rPr lang="en-US" altLang="x-none" sz="3000" dirty="0">
                <a:ea typeface="宋体" panose="02010600030101010101" pitchFamily="2" charset="-122"/>
              </a:rPr>
              <a:t>serial schedule（</a:t>
            </a:r>
            <a:r>
              <a:rPr lang="zh-CN" altLang="en-US" sz="3000" dirty="0">
                <a:ea typeface="宋体" panose="02010600030101010101" pitchFamily="2" charset="-122"/>
              </a:rPr>
              <a:t>串行调度）</a:t>
            </a:r>
            <a:endParaRPr lang="zh-CN" altLang="en-US" sz="3000" dirty="0">
              <a:ea typeface="宋体" panose="02010600030101010101" pitchFamily="2" charset="-122"/>
            </a:endParaRPr>
          </a:p>
          <a:p>
            <a:pPr lvl="1" indent="-285750" eaLnBrk="1" hangingPunct="1"/>
            <a:r>
              <a:rPr lang="en-US" altLang="x-none" sz="3000" dirty="0">
                <a:ea typeface="宋体" panose="02010600030101010101" pitchFamily="2" charset="-122"/>
              </a:rPr>
              <a:t>all operations of a T</a:t>
            </a:r>
            <a:r>
              <a:rPr lang="en-US" altLang="x-none" sz="3000" baseline="-25000" dirty="0">
                <a:ea typeface="宋体" panose="02010600030101010101" pitchFamily="2" charset="-122"/>
              </a:rPr>
              <a:t>x</a:t>
            </a:r>
            <a:r>
              <a:rPr lang="en-US" altLang="x-none" sz="3000" dirty="0">
                <a:ea typeface="宋体" panose="02010600030101010101" pitchFamily="2" charset="-122"/>
              </a:rPr>
              <a:t> are performed in sequence with no interleaving with other transactions.</a:t>
            </a:r>
            <a:endParaRPr lang="zh-CN" altLang="en-US" sz="3000" dirty="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18439" name="文本框 18438"/>
          <p:cNvSpPr txBox="1"/>
          <p:nvPr/>
        </p:nvSpPr>
        <p:spPr>
          <a:xfrm>
            <a:off x="1331913" y="2249805"/>
            <a:ext cx="6192837" cy="581660"/>
          </a:xfrm>
          <a:prstGeom prst="rect">
            <a:avLst/>
          </a:prstGeom>
          <a:noFill/>
          <a:ln w="22225" cap="flat" cmpd="sng">
            <a:noFill/>
            <a:prstDash val="solid"/>
            <a:miter/>
            <a:headEnd type="none" w="med" len="med"/>
            <a:tailEnd type="none" w="med" len="med"/>
          </a:ln>
        </p:spPr>
        <p:txBody>
          <a:bodyPr wrap="square" lIns="90170" tIns="46990" rIns="90170" bIns="46990" anchor="t">
            <a:spAutoFit/>
          </a:bodyPr>
          <a:p>
            <a:pPr lvl="0" algn="ctr"/>
            <a:r>
              <a:rPr lang="zh-CN" altLang="en-US" sz="3200" b="1" dirty="0">
                <a:latin typeface="Arial" panose="020B0604020202020204" pitchFamily="34" charset="0"/>
                <a:ea typeface="宋体" panose="02010600030101010101" pitchFamily="2" charset="-122"/>
              </a:rPr>
              <a:t>T</a:t>
            </a:r>
            <a:r>
              <a:rPr lang="zh-CN" altLang="en-US" sz="3200" b="1" baseline="-25000" dirty="0">
                <a:latin typeface="Arial" panose="020B0604020202020204" pitchFamily="34" charset="0"/>
                <a:ea typeface="宋体" panose="02010600030101010101" pitchFamily="2" charset="-122"/>
              </a:rPr>
              <a:t>1</a:t>
            </a:r>
            <a:r>
              <a:rPr lang="zh-CN" altLang="en-US" sz="3200" b="1" dirty="0">
                <a:latin typeface="Arial" panose="020B0604020202020204" pitchFamily="34" charset="0"/>
                <a:ea typeface="宋体" panose="02010600030101010101" pitchFamily="2" charset="-122"/>
              </a:rPr>
              <a:t>; T</a:t>
            </a:r>
            <a:r>
              <a:rPr lang="zh-CN" altLang="en-US" sz="3200" b="1" baseline="-25000" dirty="0">
                <a:latin typeface="Arial" panose="020B0604020202020204" pitchFamily="34" charset="0"/>
                <a:ea typeface="宋体" panose="02010600030101010101" pitchFamily="2" charset="-122"/>
                <a:sym typeface="Arial" panose="020B0604020202020204" pitchFamily="34" charset="0"/>
              </a:rPr>
              <a:t>2</a:t>
            </a:r>
            <a:r>
              <a:rPr lang="zh-CN" altLang="en-US" sz="3200" b="1" dirty="0">
                <a:latin typeface="Arial" panose="020B0604020202020204" pitchFamily="34" charset="0"/>
                <a:ea typeface="宋体" panose="02010600030101010101" pitchFamily="2" charset="-122"/>
              </a:rPr>
              <a:t>; T</a:t>
            </a:r>
            <a:r>
              <a:rPr lang="zh-CN" altLang="en-US" sz="3200" b="1" baseline="-25000" dirty="0">
                <a:latin typeface="Arial" panose="020B0604020202020204" pitchFamily="34" charset="0"/>
                <a:ea typeface="宋体" panose="02010600030101010101" pitchFamily="2" charset="-122"/>
                <a:sym typeface="Arial" panose="020B0604020202020204" pitchFamily="34" charset="0"/>
              </a:rPr>
              <a:t>3</a:t>
            </a:r>
            <a:r>
              <a:rPr lang="zh-CN" altLang="en-US" sz="3200" b="1" dirty="0">
                <a:latin typeface="Arial" panose="020B0604020202020204" pitchFamily="34" charset="0"/>
                <a:ea typeface="宋体" panose="02010600030101010101" pitchFamily="2" charset="-122"/>
              </a:rPr>
              <a:t>; ......; T</a:t>
            </a:r>
            <a:r>
              <a:rPr lang="en-US" altLang="zh-CN" sz="3200" b="1" baseline="-25000" dirty="0">
                <a:latin typeface="Arial" panose="020B0604020202020204" pitchFamily="34" charset="0"/>
                <a:ea typeface="宋体" panose="02010600030101010101" pitchFamily="2" charset="-122"/>
                <a:sym typeface="Arial" panose="020B0604020202020204" pitchFamily="34" charset="0"/>
              </a:rPr>
              <a:t>n</a:t>
            </a:r>
            <a:r>
              <a:rPr lang="zh-CN" altLang="en-US" sz="3200" b="1" dirty="0">
                <a:latin typeface="Arial" panose="020B0604020202020204" pitchFamily="34" charset="0"/>
                <a:ea typeface="宋体" panose="02010600030101010101" pitchFamily="2" charset="-122"/>
              </a:rPr>
              <a:t>;</a:t>
            </a:r>
            <a:endParaRPr lang="zh-CN" altLang="en-US" sz="3200" b="1" dirty="0">
              <a:latin typeface="Arial" panose="020B0604020202020204" pitchFamily="34" charset="0"/>
              <a:ea typeface="Times New Roman" panose="02020603050405020304" pitchFamily="18" charset="0"/>
            </a:endParaRPr>
          </a:p>
        </p:txBody>
      </p:sp>
      <p:sp>
        <p:nvSpPr>
          <p:cNvPr id="18441" name="左弧形箭头 18440"/>
          <p:cNvSpPr/>
          <p:nvPr/>
        </p:nvSpPr>
        <p:spPr>
          <a:xfrm>
            <a:off x="1429068" y="2612708"/>
            <a:ext cx="287337" cy="1944687"/>
          </a:xfrm>
          <a:prstGeom prst="curvedRightArrow">
            <a:avLst>
              <a:gd name="adj1" fmla="val 87008"/>
              <a:gd name="adj2" fmla="val 222368"/>
              <a:gd name="adj3" fmla="val 38037"/>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18" charset="0"/>
              <a:ea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861185" y="3318510"/>
            <a:ext cx="4857750" cy="2392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8435" name="Rectangle 2"/>
          <p:cNvSpPr>
            <a:spLocks noGrp="1"/>
          </p:cNvSpPr>
          <p:nvPr>
            <p:ph type="title"/>
          </p:nvPr>
        </p:nvSpPr>
        <p:spPr>
          <a:xfrm>
            <a:off x="685800" y="153670"/>
            <a:ext cx="7772400" cy="563245"/>
          </a:xfrm>
        </p:spPr>
        <p:txBody>
          <a:bodyPr vert="horz" wrap="square" lIns="91440" tIns="45720" rIns="91440" bIns="45720" anchor="ctr"/>
          <a:p>
            <a:pPr lvl="0"/>
            <a:r>
              <a:rPr lang="en-US" altLang="zh-CN" dirty="0">
                <a:ea typeface="宋体" panose="02010600030101010101" pitchFamily="2" charset="-122"/>
              </a:rPr>
              <a:t>Serializable Schedules</a:t>
            </a:r>
            <a:endParaRPr lang="en-US" altLang="zh-CN" dirty="0">
              <a:ea typeface="宋体" panose="02010600030101010101" pitchFamily="2" charset="-122"/>
            </a:endParaRPr>
          </a:p>
        </p:txBody>
      </p:sp>
      <p:sp>
        <p:nvSpPr>
          <p:cNvPr id="18436" name="Rectangle 3"/>
          <p:cNvSpPr>
            <a:spLocks noGrp="1"/>
          </p:cNvSpPr>
          <p:nvPr>
            <p:ph type="body"/>
          </p:nvPr>
        </p:nvSpPr>
        <p:spPr>
          <a:xfrm>
            <a:off x="381000" y="1071245"/>
            <a:ext cx="8763000" cy="4419600"/>
          </a:xfrm>
        </p:spPr>
        <p:txBody>
          <a:bodyPr vert="horz" wrap="square" lIns="91440" tIns="45720" rIns="91440" bIns="45720" anchor="t"/>
          <a:p>
            <a:pPr lvl="0">
              <a:spcBef>
                <a:spcPct val="40000"/>
              </a:spcBef>
            </a:pPr>
            <a:r>
              <a:rPr lang="en-US" altLang="zh-CN" u="sng" dirty="0">
                <a:solidFill>
                  <a:srgbClr val="FF0000"/>
                </a:solidFill>
                <a:ea typeface="宋体" panose="02010600030101010101" pitchFamily="2" charset="-122"/>
              </a:rPr>
              <a:t>S is serializable if it is equivalent to a serial schedule </a:t>
            </a:r>
            <a:endParaRPr lang="en-US" altLang="zh-CN" u="sng" dirty="0">
              <a:solidFill>
                <a:srgbClr val="FF0000"/>
              </a:solidFill>
              <a:ea typeface="宋体" panose="02010600030101010101" pitchFamily="2" charset="-122"/>
            </a:endParaRPr>
          </a:p>
          <a:p>
            <a:pPr lvl="1">
              <a:spcBef>
                <a:spcPct val="40000"/>
              </a:spcBef>
            </a:pPr>
            <a:r>
              <a:rPr lang="en-US" altLang="zh-CN" dirty="0">
                <a:ea typeface="宋体" panose="02010600030101010101" pitchFamily="2" charset="-122"/>
              </a:rPr>
              <a:t>Transactions are isolated in a serializable schedule</a:t>
            </a:r>
            <a:endParaRPr lang="en-US" altLang="zh-CN" dirty="0">
              <a:ea typeface="宋体" panose="02010600030101010101" pitchFamily="2" charset="-122"/>
            </a:endParaRPr>
          </a:p>
          <a:p>
            <a:pPr lvl="1">
              <a:spcBef>
                <a:spcPct val="40000"/>
              </a:spcBef>
            </a:pPr>
            <a:r>
              <a:rPr lang="en-US" altLang="zh-CN" dirty="0">
                <a:ea typeface="宋体" panose="02010600030101010101" pitchFamily="2" charset="-122"/>
              </a:rPr>
              <a:t>A schedule is correct for </a:t>
            </a:r>
            <a:r>
              <a:rPr lang="en-US" altLang="zh-CN" i="1" dirty="0">
                <a:ea typeface="宋体" panose="02010600030101010101" pitchFamily="2" charset="-122"/>
              </a:rPr>
              <a:t>any</a:t>
            </a:r>
            <a:r>
              <a:rPr lang="en-US" altLang="zh-CN" dirty="0">
                <a:ea typeface="宋体" panose="02010600030101010101" pitchFamily="2" charset="-122"/>
              </a:rPr>
              <a:t> application if it is a serializable schedule of consistent transactions</a:t>
            </a:r>
            <a:endParaRPr lang="en-US" altLang="zh-CN" dirty="0">
              <a:ea typeface="宋体" panose="02010600030101010101" pitchFamily="2" charset="-122"/>
            </a:endParaRPr>
          </a:p>
          <a:p>
            <a:pPr lvl="0">
              <a:spcBef>
                <a:spcPct val="40000"/>
              </a:spcBef>
            </a:pPr>
            <a:endParaRPr lang="en-US" altLang="zh-CN" sz="1400" dirty="0">
              <a:solidFill>
                <a:srgbClr val="000099"/>
              </a:solidFill>
              <a:ea typeface="宋体" panose="02010600030101010101" pitchFamily="2" charset="-122"/>
            </a:endParaRPr>
          </a:p>
          <a:p>
            <a:pPr lvl="0">
              <a:spcBef>
                <a:spcPct val="50000"/>
              </a:spcBef>
            </a:pPr>
            <a:r>
              <a:rPr lang="en-US" altLang="zh-CN" dirty="0">
                <a:ea typeface="宋体" panose="02010600030101010101" pitchFamily="2" charset="-122"/>
              </a:rPr>
              <a:t>The schedule :							</a:t>
            </a:r>
            <a:r>
              <a:rPr lang="en-US" altLang="zh-CN" i="1" dirty="0">
                <a:solidFill>
                  <a:schemeClr val="tx1"/>
                </a:solidFill>
                <a:ea typeface="宋体" panose="02010600030101010101" pitchFamily="2" charset="-122"/>
              </a:rPr>
              <a:t>r</a:t>
            </a:r>
            <a:r>
              <a:rPr lang="en-US" altLang="zh-CN" i="1" baseline="-25000" dirty="0">
                <a:solidFill>
                  <a:schemeClr val="tx1"/>
                </a:solidFill>
                <a:ea typeface="宋体" panose="02010600030101010101" pitchFamily="2" charset="-122"/>
              </a:rPr>
              <a:t>1</a:t>
            </a:r>
            <a:r>
              <a:rPr lang="en-US" altLang="zh-CN" i="1" dirty="0">
                <a:solidFill>
                  <a:schemeClr val="tx1"/>
                </a:solidFill>
                <a:ea typeface="宋体" panose="02010600030101010101" pitchFamily="2" charset="-122"/>
              </a:rPr>
              <a:t>(x)  </a:t>
            </a:r>
            <a:r>
              <a:rPr lang="en-US" altLang="zh-CN" i="1" dirty="0">
                <a:solidFill>
                  <a:srgbClr val="CC0000"/>
                </a:solidFill>
                <a:ea typeface="宋体" panose="02010600030101010101" pitchFamily="2" charset="-122"/>
              </a:rPr>
              <a:t>r</a:t>
            </a:r>
            <a:r>
              <a:rPr lang="en-US" altLang="zh-CN" i="1" baseline="-25000" dirty="0">
                <a:solidFill>
                  <a:srgbClr val="CC0000"/>
                </a:solidFill>
                <a:ea typeface="宋体" panose="02010600030101010101" pitchFamily="2" charset="-122"/>
              </a:rPr>
              <a:t>2</a:t>
            </a:r>
            <a:r>
              <a:rPr lang="en-US" altLang="zh-CN" i="1" dirty="0">
                <a:solidFill>
                  <a:srgbClr val="CC0000"/>
                </a:solidFill>
                <a:ea typeface="宋体" panose="02010600030101010101" pitchFamily="2" charset="-122"/>
              </a:rPr>
              <a:t>(y)  w</a:t>
            </a:r>
            <a:r>
              <a:rPr lang="en-US" altLang="zh-CN" i="1" baseline="-25000" dirty="0">
                <a:solidFill>
                  <a:srgbClr val="CC0000"/>
                </a:solidFill>
                <a:ea typeface="宋体" panose="02010600030101010101" pitchFamily="2" charset="-122"/>
              </a:rPr>
              <a:t>2</a:t>
            </a:r>
            <a:r>
              <a:rPr lang="en-US" altLang="zh-CN" i="1" dirty="0">
                <a:solidFill>
                  <a:srgbClr val="CC0000"/>
                </a:solidFill>
                <a:ea typeface="宋体" panose="02010600030101010101" pitchFamily="2" charset="-122"/>
              </a:rPr>
              <a:t>(x)</a:t>
            </a:r>
            <a:r>
              <a:rPr lang="en-US" altLang="zh-CN" i="1" dirty="0">
                <a:solidFill>
                  <a:schemeClr val="tx1"/>
                </a:solidFill>
                <a:ea typeface="宋体" panose="02010600030101010101" pitchFamily="2" charset="-122"/>
              </a:rPr>
              <a:t>  w</a:t>
            </a:r>
            <a:r>
              <a:rPr lang="en-US" altLang="zh-CN" i="1" baseline="-25000" dirty="0">
                <a:solidFill>
                  <a:schemeClr val="tx1"/>
                </a:solidFill>
                <a:ea typeface="宋体" panose="02010600030101010101" pitchFamily="2" charset="-122"/>
              </a:rPr>
              <a:t>1</a:t>
            </a:r>
            <a:r>
              <a:rPr lang="en-US" altLang="zh-CN" i="1" dirty="0">
                <a:solidFill>
                  <a:schemeClr val="tx1"/>
                </a:solidFill>
                <a:ea typeface="宋体" panose="02010600030101010101" pitchFamily="2" charset="-122"/>
              </a:rPr>
              <a:t>(y)	</a:t>
            </a:r>
            <a:endParaRPr lang="en-US" altLang="zh-CN" i="1" dirty="0">
              <a:solidFill>
                <a:schemeClr val="tx1"/>
              </a:solidFill>
              <a:ea typeface="宋体" panose="02010600030101010101" pitchFamily="2" charset="-122"/>
            </a:endParaRPr>
          </a:p>
          <a:p>
            <a:pPr lvl="0">
              <a:spcBef>
                <a:spcPct val="40000"/>
              </a:spcBef>
              <a:buNone/>
            </a:pPr>
            <a:r>
              <a:rPr lang="en-US" altLang="zh-CN" dirty="0">
                <a:ea typeface="宋体" panose="02010600030101010101" pitchFamily="2" charset="-122"/>
              </a:rPr>
              <a:t>    </a:t>
            </a:r>
            <a:r>
              <a:rPr lang="en-US" altLang="zh-CN" dirty="0">
                <a:solidFill>
                  <a:srgbClr val="000099"/>
                </a:solidFill>
                <a:ea typeface="宋体" panose="02010600030101010101" pitchFamily="2" charset="-122"/>
              </a:rPr>
              <a:t>is </a:t>
            </a:r>
            <a:r>
              <a:rPr lang="en-US" altLang="zh-CN" i="1" dirty="0">
                <a:solidFill>
                  <a:srgbClr val="000099"/>
                </a:solidFill>
                <a:ea typeface="宋体" panose="02010600030101010101" pitchFamily="2" charset="-122"/>
              </a:rPr>
              <a:t>not</a:t>
            </a:r>
            <a:r>
              <a:rPr lang="en-US" altLang="zh-CN" dirty="0">
                <a:solidFill>
                  <a:srgbClr val="000099"/>
                </a:solidFill>
                <a:ea typeface="宋体" panose="02010600030101010101" pitchFamily="2" charset="-122"/>
              </a:rPr>
              <a:t> serializable</a:t>
            </a:r>
            <a:endParaRPr lang="en-US" altLang="zh-CN" dirty="0">
              <a:solidFill>
                <a:srgbClr val="000099"/>
              </a:solidFill>
              <a:ea typeface="宋体" panose="02010600030101010101" pitchFamily="2" charset="-122"/>
            </a:endParaRPr>
          </a:p>
        </p:txBody>
      </p:sp>
      <p:grpSp>
        <p:nvGrpSpPr>
          <p:cNvPr id="18437" name="Group 5"/>
          <p:cNvGrpSpPr/>
          <p:nvPr/>
        </p:nvGrpSpPr>
        <p:grpSpPr>
          <a:xfrm>
            <a:off x="5029200" y="4810125"/>
            <a:ext cx="3735070" cy="1016000"/>
            <a:chOff x="0" y="0"/>
            <a:chExt cx="5882" cy="1602"/>
          </a:xfrm>
        </p:grpSpPr>
        <p:sp>
          <p:nvSpPr>
            <p:cNvPr id="18438" name="Text Box 6"/>
            <p:cNvSpPr txBox="1"/>
            <p:nvPr/>
          </p:nvSpPr>
          <p:spPr>
            <a:xfrm>
              <a:off x="500" y="752"/>
              <a:ext cx="5019" cy="850"/>
            </a:xfrm>
            <a:prstGeom prst="rect">
              <a:avLst/>
            </a:prstGeom>
            <a:noFill/>
            <a:ln w="19050" cap="flat" cmpd="sng">
              <a:solidFill>
                <a:schemeClr val="accent2"/>
              </a:solidFill>
              <a:prstDash val="sysDot"/>
              <a:miter/>
              <a:headEnd type="none" w="med" len="med"/>
              <a:tailEnd type="none" w="med" len="med"/>
            </a:ln>
          </p:spPr>
          <p:txBody>
            <a:bodyPr lIns="90170" tIns="46990" rIns="90170" bIns="46990">
              <a:spAutoFit/>
            </a:bodyPr>
            <a:p>
              <a:pPr lvl="0"/>
              <a:r>
                <a:rPr lang="en-US" altLang="zh-CN" b="1" dirty="0">
                  <a:latin typeface="Times New Roman" panose="02020603050405020304" pitchFamily="18" charset="0"/>
                  <a:ea typeface="宋体" panose="02010600030101010101" pitchFamily="2" charset="-122"/>
                </a:rPr>
                <a:t> r</a:t>
              </a:r>
              <a:r>
                <a:rPr lang="en-US" altLang="zh-CN" b="1" baseline="-25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(x)</a:t>
              </a:r>
              <a:r>
                <a:rPr lang="en-US" altLang="zh-CN" b="1" dirty="0">
                  <a:solidFill>
                    <a:srgbClr val="CC0000"/>
                  </a:solidFill>
                  <a:latin typeface="Times New Roman" panose="02020603050405020304" pitchFamily="18" charset="0"/>
                  <a:ea typeface="宋体" panose="02010600030101010101" pitchFamily="2" charset="-122"/>
                </a:rPr>
                <a:t>  r</a:t>
              </a:r>
              <a:r>
                <a:rPr lang="en-US" altLang="zh-CN" b="1" baseline="-25000" dirty="0">
                  <a:solidFill>
                    <a:srgbClr val="CC0000"/>
                  </a:solidFill>
                  <a:latin typeface="Times New Roman" panose="02020603050405020304" pitchFamily="18" charset="0"/>
                  <a:ea typeface="宋体" panose="02010600030101010101" pitchFamily="2" charset="-122"/>
                </a:rPr>
                <a:t>2</a:t>
              </a:r>
              <a:r>
                <a:rPr lang="en-US" altLang="zh-CN" b="1" dirty="0">
                  <a:solidFill>
                    <a:srgbClr val="CC0000"/>
                  </a:solidFill>
                  <a:latin typeface="Times New Roman" panose="02020603050405020304" pitchFamily="18" charset="0"/>
                  <a:ea typeface="宋体" panose="02010600030101010101" pitchFamily="2" charset="-122"/>
                </a:rPr>
                <a:t>(x)  w</a:t>
              </a:r>
              <a:r>
                <a:rPr lang="en-US" altLang="zh-CN" b="1" baseline="-25000" dirty="0">
                  <a:solidFill>
                    <a:srgbClr val="CC0000"/>
                  </a:solidFill>
                  <a:latin typeface="Times New Roman" panose="02020603050405020304" pitchFamily="18" charset="0"/>
                  <a:ea typeface="宋体" panose="02010600030101010101" pitchFamily="2" charset="-122"/>
                </a:rPr>
                <a:t>2</a:t>
              </a:r>
              <a:r>
                <a:rPr lang="en-US" altLang="zh-CN" b="1" dirty="0">
                  <a:solidFill>
                    <a:srgbClr val="CC0000"/>
                  </a:solidFill>
                  <a:latin typeface="Times New Roman" panose="02020603050405020304" pitchFamily="18" charset="0"/>
                  <a:ea typeface="宋体" panose="02010600030101010101" pitchFamily="2" charset="-122"/>
                </a:rPr>
                <a:t>(y)</a:t>
              </a:r>
              <a:r>
                <a:rPr lang="en-US" altLang="zh-CN" b="1" dirty="0">
                  <a:latin typeface="Times New Roman" panose="02020603050405020304" pitchFamily="18" charset="0"/>
                  <a:ea typeface="宋体" panose="02010600030101010101" pitchFamily="2" charset="-122"/>
                </a:rPr>
                <a:t>  w</a:t>
              </a:r>
              <a:r>
                <a:rPr lang="en-US" altLang="zh-CN" b="1" baseline="-25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(x)</a:t>
              </a:r>
              <a:endParaRPr lang="en-US" altLang="zh-CN" b="1" dirty="0">
                <a:latin typeface="Times New Roman" panose="02020603050405020304" pitchFamily="18" charset="0"/>
                <a:ea typeface="宋体" panose="02010600030101010101" pitchFamily="2" charset="-122"/>
              </a:endParaRPr>
            </a:p>
          </p:txBody>
        </p:sp>
        <p:sp>
          <p:nvSpPr>
            <p:cNvPr id="18439" name="Text Box 7"/>
            <p:cNvSpPr txBox="1"/>
            <p:nvPr/>
          </p:nvSpPr>
          <p:spPr>
            <a:xfrm>
              <a:off x="0" y="0"/>
              <a:ext cx="5882" cy="726"/>
            </a:xfrm>
            <a:prstGeom prst="rect">
              <a:avLst/>
            </a:prstGeom>
            <a:noFill/>
            <a:ln w="9525">
              <a:noFill/>
            </a:ln>
          </p:spPr>
          <p:txBody>
            <a:bodyPr wrap="square">
              <a:spAutoFit/>
            </a:bodyPr>
            <a:p>
              <a:pPr lvl="0"/>
              <a:r>
                <a:rPr lang="zh-CN" altLang="en-US" dirty="0">
                  <a:latin typeface="Arial Unicode MS" panose="020B0604020202020204" charset="-122"/>
                  <a:ea typeface="Arial Unicode MS" panose="020B0604020202020204" charset="-122"/>
                </a:rPr>
                <a:t>serializable schedule：</a:t>
              </a:r>
              <a:endParaRPr lang="zh-CN" altLang="en-US" dirty="0">
                <a:latin typeface="Arial Unicode MS" panose="020B0604020202020204" charset="-122"/>
                <a:ea typeface="Arial Unicode MS" panose="020B0604020202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6">
                                            <p:txEl>
                                              <p:charRg st="216" end="265"/>
                                            </p:txEl>
                                          </p:spTgt>
                                        </p:tgtEl>
                                        <p:attrNameLst>
                                          <p:attrName>style.visibility</p:attrName>
                                        </p:attrNameLst>
                                      </p:cBhvr>
                                      <p:to>
                                        <p:strVal val="visible"/>
                                      </p:to>
                                    </p:set>
                                    <p:animEffect transition="in" filter="blinds(horizontal)">
                                      <p:cBhvr>
                                        <p:cTn id="7" dur="500"/>
                                        <p:tgtEl>
                                          <p:spTgt spid="18436">
                                            <p:txEl>
                                              <p:charRg st="216" end="26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6">
                                            <p:txEl>
                                              <p:charRg st="265" end="289"/>
                                            </p:txEl>
                                          </p:spTgt>
                                        </p:tgtEl>
                                        <p:attrNameLst>
                                          <p:attrName>style.visibility</p:attrName>
                                        </p:attrNameLst>
                                      </p:cBhvr>
                                      <p:to>
                                        <p:strVal val="visible"/>
                                      </p:to>
                                    </p:set>
                                    <p:animEffect transition="in" filter="blinds(horizontal)">
                                      <p:cBhvr>
                                        <p:cTn id="10" dur="500"/>
                                        <p:tgtEl>
                                          <p:spTgt spid="18436">
                                            <p:txEl>
                                              <p:charRg st="265" end="28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500" fill="hold">
                                          <p:stCondLst>
                                            <p:cond delay="0"/>
                                          </p:stCondLst>
                                        </p:cTn>
                                        <p:tgtEl>
                                          <p:spTgt spid="18437"/>
                                        </p:tgtEl>
                                        <p:attrNameLst>
                                          <p:attrName>style.visibility</p:attrName>
                                        </p:attrNameLst>
                                      </p:cBhvr>
                                      <p:to>
                                        <p:strVal val="visible"/>
                                      </p:to>
                                    </p:set>
                                    <p:anim calcmode="lin" valueType="num">
                                      <p:cBhvr additive="base">
                                        <p:cTn id="15" dur="500" fill="hold"/>
                                        <p:tgtEl>
                                          <p:spTgt spid="18437"/>
                                        </p:tgtEl>
                                        <p:attrNameLst>
                                          <p:attrName>ppt_x</p:attrName>
                                        </p:attrNameLst>
                                      </p:cBhvr>
                                      <p:tavLst>
                                        <p:tav tm="0">
                                          <p:val>
                                            <p:strVal val="#ppt_x"/>
                                          </p:val>
                                        </p:tav>
                                        <p:tav tm="100000">
                                          <p:val>
                                            <p:strVal val="#ppt_x"/>
                                          </p:val>
                                        </p:tav>
                                      </p:tavLst>
                                    </p:anim>
                                    <p:anim calcmode="lin" valueType="num">
                                      <p:cBhvr additive="base">
                                        <p:cTn id="16"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ctr"/>
          <a:p>
            <a:pPr lvl="0"/>
            <a:r>
              <a:rPr lang="en-US" altLang="zh-CN" dirty="0">
                <a:ea typeface="宋体" panose="02010600030101010101" pitchFamily="2" charset="-122"/>
              </a:rPr>
              <a:t>1.3  Isolation Levels</a:t>
            </a:r>
            <a:endParaRPr lang="en-US" altLang="zh-CN" dirty="0">
              <a:ea typeface="宋体" panose="02010600030101010101" pitchFamily="2" charset="-122"/>
            </a:endParaRPr>
          </a:p>
        </p:txBody>
      </p:sp>
      <p:sp>
        <p:nvSpPr>
          <p:cNvPr id="19460" name="Rectangle 3"/>
          <p:cNvSpPr>
            <a:spLocks noGrp="1"/>
          </p:cNvSpPr>
          <p:nvPr>
            <p:ph type="body"/>
          </p:nvPr>
        </p:nvSpPr>
        <p:spPr>
          <a:xfrm>
            <a:off x="685800" y="1981200"/>
            <a:ext cx="8229600" cy="4114800"/>
          </a:xfrm>
        </p:spPr>
        <p:txBody>
          <a:bodyPr vert="horz" wrap="square" lIns="91440" tIns="45720" rIns="91440" bIns="45720" anchor="t"/>
          <a:p>
            <a:pPr lvl="0"/>
            <a:r>
              <a:rPr lang="en-US" altLang="zh-CN" sz="2800" dirty="0">
                <a:ea typeface="宋体" panose="02010600030101010101" pitchFamily="2" charset="-122"/>
              </a:rPr>
              <a:t>Serializable</a:t>
            </a:r>
            <a:endParaRPr lang="en-US" altLang="zh-CN" sz="2800" dirty="0">
              <a:ea typeface="宋体" panose="02010600030101010101" pitchFamily="2" charset="-122"/>
            </a:endParaRPr>
          </a:p>
          <a:p>
            <a:pPr lvl="1"/>
            <a:r>
              <a:rPr lang="en-US" altLang="zh-CN" sz="2800" dirty="0">
                <a:ea typeface="宋体" panose="02010600030101010101" pitchFamily="2" charset="-122"/>
              </a:rPr>
              <a:t>Conflict Equivalence &amp; View Equivalence</a:t>
            </a:r>
            <a:endParaRPr lang="en-US" altLang="zh-CN" sz="2800" dirty="0">
              <a:ea typeface="宋体" panose="02010600030101010101" pitchFamily="2" charset="-122"/>
            </a:endParaRPr>
          </a:p>
          <a:p>
            <a:pPr lvl="1"/>
            <a:endParaRPr lang="zh-CN" altLang="en-US" sz="2800" dirty="0">
              <a:ea typeface="宋体" panose="02010600030101010101" pitchFamily="2" charset="-122"/>
            </a:endParaRPr>
          </a:p>
          <a:p>
            <a:pPr lvl="0"/>
            <a:r>
              <a:rPr lang="zh-CN" altLang="en-US" sz="2800" dirty="0">
                <a:ea typeface="宋体" panose="02010600030101010101" pitchFamily="2" charset="-122"/>
              </a:rPr>
              <a:t>Serialization Graph of a Schedule</a:t>
            </a:r>
            <a:endParaRPr lang="zh-CN" altLang="en-US" sz="2800" dirty="0">
              <a:ea typeface="宋体" panose="02010600030101010101" pitchFamily="2" charset="-122"/>
            </a:endParaRPr>
          </a:p>
          <a:p>
            <a:pPr lvl="0"/>
            <a:endParaRPr lang="zh-CN" altLang="en-US" sz="2800" dirty="0">
              <a:ea typeface="宋体" panose="02010600030101010101" pitchFamily="2" charset="-122"/>
            </a:endParaRPr>
          </a:p>
          <a:p>
            <a:pPr lvl="0"/>
            <a:r>
              <a:rPr lang="zh-CN" altLang="en-US" sz="2800" dirty="0">
                <a:ea typeface="宋体" panose="02010600030101010101" pitchFamily="2" charset="-122"/>
              </a:rPr>
              <a:t>Strict Schedules</a:t>
            </a:r>
            <a:endParaRPr lang="zh-CN" altLang="en-US" sz="2800"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nvSpPr>
        <p:spPr>
          <a:xfrm>
            <a:off x="6921500" y="6331585"/>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0483" name="Rectangle 2"/>
          <p:cNvSpPr>
            <a:spLocks noGrp="1"/>
          </p:cNvSpPr>
          <p:nvPr>
            <p:ph type="title"/>
          </p:nvPr>
        </p:nvSpPr>
        <p:spPr>
          <a:xfrm>
            <a:off x="762000" y="76200"/>
            <a:ext cx="7772400" cy="914400"/>
          </a:xfrm>
        </p:spPr>
        <p:txBody>
          <a:bodyPr vert="horz" wrap="square" lIns="91440" tIns="45720" rIns="91440" bIns="45720" anchor="ctr"/>
          <a:p>
            <a:pPr lvl="0"/>
            <a:r>
              <a:rPr lang="en-US" altLang="zh-CN" dirty="0">
                <a:ea typeface="宋体" panose="02010600030101010101" pitchFamily="2" charset="-122"/>
              </a:rPr>
              <a:t>Isolation Levels</a:t>
            </a:r>
            <a:endParaRPr lang="en-US" altLang="zh-CN" dirty="0">
              <a:ea typeface="宋体" panose="02010600030101010101" pitchFamily="2" charset="-122"/>
            </a:endParaRPr>
          </a:p>
        </p:txBody>
      </p:sp>
      <p:sp>
        <p:nvSpPr>
          <p:cNvPr id="20484" name="Rectangle 3"/>
          <p:cNvSpPr>
            <a:spLocks noGrp="1"/>
          </p:cNvSpPr>
          <p:nvPr>
            <p:ph type="body"/>
          </p:nvPr>
        </p:nvSpPr>
        <p:spPr>
          <a:xfrm>
            <a:off x="228600" y="1066800"/>
            <a:ext cx="8915400" cy="5181600"/>
          </a:xfrm>
        </p:spPr>
        <p:txBody>
          <a:bodyPr vert="horz" wrap="square" lIns="91440" tIns="45720" rIns="91440" bIns="45720" anchor="t"/>
          <a:p>
            <a:pPr lvl="0"/>
            <a:r>
              <a:rPr lang="en-US" altLang="zh-CN" dirty="0">
                <a:ea typeface="宋体" panose="02010600030101010101" pitchFamily="2" charset="-122"/>
              </a:rPr>
              <a:t>Serializability provides a </a:t>
            </a:r>
            <a:r>
              <a:rPr lang="en-US" altLang="zh-CN" dirty="0">
                <a:solidFill>
                  <a:schemeClr val="tx1"/>
                </a:solidFill>
                <a:ea typeface="宋体" panose="02010600030101010101" pitchFamily="2" charset="-122"/>
              </a:rPr>
              <a:t>conservative definition</a:t>
            </a:r>
            <a:r>
              <a:rPr lang="en-US" altLang="zh-CN" dirty="0">
                <a:ea typeface="宋体" panose="02010600030101010101" pitchFamily="2" charset="-122"/>
              </a:rPr>
              <a:t> of </a:t>
            </a:r>
            <a:r>
              <a:rPr lang="en-US" altLang="zh-CN" dirty="0">
                <a:solidFill>
                  <a:schemeClr val="tx1"/>
                </a:solidFill>
                <a:ea typeface="宋体" panose="02010600030101010101" pitchFamily="2" charset="-122"/>
              </a:rPr>
              <a:t>correctness</a:t>
            </a:r>
            <a:endParaRPr lang="en-US" altLang="zh-CN" dirty="0">
              <a:solidFill>
                <a:schemeClr val="tx1"/>
              </a:solidFill>
              <a:ea typeface="宋体" panose="02010600030101010101" pitchFamily="2" charset="-122"/>
            </a:endParaRPr>
          </a:p>
          <a:p>
            <a:pPr lvl="1"/>
            <a:r>
              <a:rPr lang="en-US" altLang="zh-CN" sz="2600" dirty="0">
                <a:ea typeface="宋体" panose="02010600030101010101" pitchFamily="2" charset="-122"/>
              </a:rPr>
              <a:t>For a particular application there might be              </a:t>
            </a:r>
            <a:r>
              <a:rPr lang="en-US" altLang="zh-CN" sz="2600" dirty="0">
                <a:solidFill>
                  <a:schemeClr val="tx1"/>
                </a:solidFill>
                <a:ea typeface="宋体" panose="02010600030101010101" pitchFamily="2" charset="-122"/>
              </a:rPr>
              <a:t>many acceptable</a:t>
            </a:r>
            <a:r>
              <a:rPr lang="en-US" altLang="zh-CN" sz="2600" dirty="0">
                <a:ea typeface="宋体" panose="02010600030101010101" pitchFamily="2" charset="-122"/>
              </a:rPr>
              <a:t> </a:t>
            </a:r>
            <a:r>
              <a:rPr lang="en-US" altLang="zh-CN" sz="2600" i="1" dirty="0">
                <a:solidFill>
                  <a:schemeClr val="tx1"/>
                </a:solidFill>
                <a:ea typeface="宋体" panose="02010600030101010101" pitchFamily="2" charset="-122"/>
              </a:rPr>
              <a:t>non</a:t>
            </a:r>
            <a:r>
              <a:rPr lang="en-US" altLang="zh-CN" sz="2600" dirty="0">
                <a:solidFill>
                  <a:schemeClr val="tx1"/>
                </a:solidFill>
                <a:ea typeface="宋体" panose="02010600030101010101" pitchFamily="2" charset="-122"/>
              </a:rPr>
              <a:t>-serializable schedules</a:t>
            </a:r>
            <a:endParaRPr lang="en-US" altLang="zh-CN" sz="2600" dirty="0">
              <a:solidFill>
                <a:schemeClr val="tx1"/>
              </a:solidFill>
              <a:ea typeface="宋体" panose="02010600030101010101" pitchFamily="2" charset="-122"/>
            </a:endParaRPr>
          </a:p>
          <a:p>
            <a:pPr lvl="1"/>
            <a:r>
              <a:rPr lang="en-US" altLang="zh-CN" sz="2600" dirty="0">
                <a:ea typeface="宋体" panose="02010600030101010101" pitchFamily="2" charset="-122"/>
              </a:rPr>
              <a:t>Requiring serializability might degrade performance</a:t>
            </a:r>
            <a:endParaRPr lang="en-US" altLang="zh-CN" sz="2600" dirty="0">
              <a:ea typeface="宋体" panose="02010600030101010101" pitchFamily="2" charset="-122"/>
            </a:endParaRPr>
          </a:p>
          <a:p>
            <a:pPr lvl="0">
              <a:spcBef>
                <a:spcPct val="50000"/>
              </a:spcBef>
            </a:pPr>
            <a:r>
              <a:rPr lang="en-US" altLang="zh-CN" dirty="0">
                <a:ea typeface="宋体" panose="02010600030101010101" pitchFamily="2" charset="-122"/>
              </a:rPr>
              <a:t>DBMSs offer a variety of isolation levels:</a:t>
            </a:r>
            <a:endParaRPr lang="en-US" altLang="zh-CN" dirty="0">
              <a:ea typeface="宋体" panose="02010600030101010101" pitchFamily="2" charset="-122"/>
            </a:endParaRPr>
          </a:p>
          <a:p>
            <a:pPr lvl="1"/>
            <a:r>
              <a:rPr lang="en-US" altLang="zh-CN" sz="2600" dirty="0">
                <a:solidFill>
                  <a:srgbClr val="CC0000"/>
                </a:solidFill>
                <a:latin typeface="Century Gothic" panose="020B0502020202020204" pitchFamily="34" charset="0"/>
                <a:ea typeface="宋体" panose="02010600030101010101" pitchFamily="2" charset="-122"/>
              </a:rPr>
              <a:t>SERIALIZABLE</a:t>
            </a:r>
            <a:r>
              <a:rPr lang="en-US" altLang="zh-CN" sz="2600" dirty="0">
                <a:ea typeface="宋体" panose="02010600030101010101" pitchFamily="2" charset="-122"/>
              </a:rPr>
              <a:t> is the most stringent</a:t>
            </a:r>
            <a:endParaRPr lang="en-US" altLang="zh-CN" sz="2600" dirty="0">
              <a:ea typeface="宋体" panose="02010600030101010101" pitchFamily="2" charset="-122"/>
            </a:endParaRPr>
          </a:p>
          <a:p>
            <a:pPr lvl="1"/>
            <a:r>
              <a:rPr lang="en-US" altLang="zh-CN" sz="2600" dirty="0">
                <a:ea typeface="宋体" panose="02010600030101010101" pitchFamily="2" charset="-122"/>
              </a:rPr>
              <a:t>Lower levels of isolation give better performance </a:t>
            </a:r>
            <a:endParaRPr lang="en-US" altLang="zh-CN" sz="2600" dirty="0">
              <a:ea typeface="宋体" panose="02010600030101010101" pitchFamily="2" charset="-122"/>
            </a:endParaRPr>
          </a:p>
          <a:p>
            <a:pPr lvl="2"/>
            <a:r>
              <a:rPr lang="en-US" altLang="zh-CN" sz="2600" i="1" dirty="0">
                <a:ea typeface="宋体" panose="02010600030101010101" pitchFamily="2" charset="-122"/>
              </a:rPr>
              <a:t>Might</a:t>
            </a:r>
            <a:r>
              <a:rPr lang="en-US" altLang="zh-CN" sz="2600" dirty="0">
                <a:ea typeface="宋体" panose="02010600030101010101" pitchFamily="2" charset="-122"/>
              </a:rPr>
              <a:t> allow </a:t>
            </a:r>
            <a:r>
              <a:rPr lang="en-US" altLang="zh-CN" sz="2600" dirty="0">
                <a:solidFill>
                  <a:srgbClr val="CC0000"/>
                </a:solidFill>
                <a:ea typeface="宋体" panose="02010600030101010101" pitchFamily="2" charset="-122"/>
              </a:rPr>
              <a:t>incorrect schedules</a:t>
            </a:r>
            <a:endParaRPr lang="en-US" altLang="zh-CN" sz="2600" dirty="0">
              <a:solidFill>
                <a:srgbClr val="CC0000"/>
              </a:solidFill>
              <a:ea typeface="宋体" panose="02010600030101010101" pitchFamily="2" charset="-122"/>
            </a:endParaRPr>
          </a:p>
          <a:p>
            <a:pPr lvl="2"/>
            <a:r>
              <a:rPr lang="en-US" altLang="zh-CN" sz="2600" i="1" dirty="0">
                <a:ea typeface="宋体" panose="02010600030101010101" pitchFamily="2" charset="-122"/>
              </a:rPr>
              <a:t>Might</a:t>
            </a:r>
            <a:r>
              <a:rPr lang="en-US" altLang="zh-CN" sz="2600" dirty="0">
                <a:ea typeface="宋体" panose="02010600030101010101" pitchFamily="2" charset="-122"/>
              </a:rPr>
              <a:t> be </a:t>
            </a:r>
            <a:r>
              <a:rPr lang="en-US" altLang="zh-CN" sz="2600" dirty="0">
                <a:solidFill>
                  <a:srgbClr val="CC0000"/>
                </a:solidFill>
                <a:ea typeface="宋体" panose="02010600030101010101" pitchFamily="2" charset="-122"/>
              </a:rPr>
              <a:t>adequate for some applications</a:t>
            </a:r>
            <a:endParaRPr lang="en-US" altLang="zh-CN" sz="2600" dirty="0">
              <a:solidFill>
                <a:srgbClr val="CC0000"/>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1507" name="Rectangle 2"/>
          <p:cNvSpPr>
            <a:spLocks noGrp="1"/>
          </p:cNvSpPr>
          <p:nvPr>
            <p:ph type="title"/>
          </p:nvPr>
        </p:nvSpPr>
        <p:spPr>
          <a:xfrm>
            <a:off x="685800" y="78740"/>
            <a:ext cx="7772400" cy="1143000"/>
          </a:xfrm>
        </p:spPr>
        <p:txBody>
          <a:bodyPr vert="horz" wrap="square" lIns="91440" tIns="45720" rIns="91440" bIns="45720" anchor="ctr"/>
          <a:p>
            <a:pPr lvl="0"/>
            <a:r>
              <a:rPr lang="en-US" altLang="zh-CN" dirty="0">
                <a:ea typeface="宋体" panose="02010600030101010101" pitchFamily="2" charset="-122"/>
              </a:rPr>
              <a:t>Serializable</a:t>
            </a:r>
            <a:endParaRPr lang="en-US" altLang="zh-CN" dirty="0">
              <a:ea typeface="宋体" panose="02010600030101010101" pitchFamily="2" charset="-122"/>
            </a:endParaRPr>
          </a:p>
        </p:txBody>
      </p:sp>
      <p:sp>
        <p:nvSpPr>
          <p:cNvPr id="21508" name="Rectangle 3"/>
          <p:cNvSpPr>
            <a:spLocks noGrp="1"/>
          </p:cNvSpPr>
          <p:nvPr>
            <p:ph type="body"/>
          </p:nvPr>
        </p:nvSpPr>
        <p:spPr>
          <a:xfrm>
            <a:off x="381000" y="1145540"/>
            <a:ext cx="8458200" cy="4800600"/>
          </a:xfrm>
        </p:spPr>
        <p:txBody>
          <a:bodyPr vert="horz" wrap="square" lIns="91440" tIns="45720" rIns="91440" bIns="45720" anchor="t"/>
          <a:p>
            <a:pPr lvl="0"/>
            <a:r>
              <a:rPr lang="en-US" altLang="zh-CN" dirty="0">
                <a:ea typeface="宋体" panose="02010600030101010101" pitchFamily="2" charset="-122"/>
              </a:rPr>
              <a:t>Theorem:  </a:t>
            </a:r>
            <a:r>
              <a:rPr lang="en-US" altLang="zh-CN" dirty="0">
                <a:solidFill>
                  <a:schemeClr val="tx1"/>
                </a:solidFill>
                <a:ea typeface="宋体" panose="02010600030101010101" pitchFamily="2" charset="-122"/>
              </a:rPr>
              <a:t>Schedule S</a:t>
            </a:r>
            <a:r>
              <a:rPr lang="en-US" altLang="zh-CN" baseline="-25000" dirty="0">
                <a:solidFill>
                  <a:schemeClr val="tx1"/>
                </a:solidFill>
                <a:ea typeface="宋体" panose="02010600030101010101" pitchFamily="2" charset="-122"/>
              </a:rPr>
              <a:t>1</a:t>
            </a:r>
            <a:r>
              <a:rPr lang="en-US" altLang="zh-CN" dirty="0">
                <a:solidFill>
                  <a:srgbClr val="000099"/>
                </a:solidFill>
                <a:ea typeface="宋体" panose="02010600030101010101" pitchFamily="2" charset="-122"/>
              </a:rPr>
              <a:t> can be derived from S</a:t>
            </a:r>
            <a:r>
              <a:rPr lang="en-US" altLang="zh-CN" baseline="-25000" dirty="0">
                <a:solidFill>
                  <a:srgbClr val="000099"/>
                </a:solidFill>
                <a:ea typeface="宋体" panose="02010600030101010101" pitchFamily="2" charset="-122"/>
              </a:rPr>
              <a:t>2</a:t>
            </a:r>
            <a:r>
              <a:rPr lang="en-US" altLang="zh-CN" dirty="0">
                <a:ea typeface="宋体" panose="02010600030101010101" pitchFamily="2" charset="-122"/>
              </a:rPr>
              <a:t> </a:t>
            </a:r>
            <a:r>
              <a:rPr lang="en-US" altLang="zh-CN" dirty="0">
                <a:solidFill>
                  <a:schemeClr val="tx1"/>
                </a:solidFill>
                <a:ea typeface="宋体" panose="02010600030101010101" pitchFamily="2" charset="-122"/>
              </a:rPr>
              <a:t>by </a:t>
            </a:r>
            <a:r>
              <a:rPr lang="en-US" altLang="zh-CN" dirty="0">
                <a:solidFill>
                  <a:srgbClr val="000099"/>
                </a:solidFill>
                <a:ea typeface="宋体" panose="02010600030101010101" pitchFamily="2" charset="-122"/>
              </a:rPr>
              <a:t>a</a:t>
            </a:r>
            <a:r>
              <a:rPr lang="en-US" altLang="zh-CN" dirty="0">
                <a:ea typeface="宋体" panose="02010600030101010101" pitchFamily="2" charset="-122"/>
              </a:rPr>
              <a:t> </a:t>
            </a:r>
            <a:r>
              <a:rPr lang="en-US" altLang="zh-CN" dirty="0">
                <a:solidFill>
                  <a:srgbClr val="000099"/>
                </a:solidFill>
                <a:ea typeface="宋体" panose="02010600030101010101" pitchFamily="2" charset="-122"/>
              </a:rPr>
              <a:t>sequence of commutative interchanges</a:t>
            </a:r>
            <a:r>
              <a:rPr lang="en-US" altLang="zh-CN" dirty="0">
                <a:ea typeface="宋体" panose="02010600030101010101" pitchFamily="2" charset="-122"/>
              </a:rPr>
              <a:t> </a:t>
            </a:r>
            <a:r>
              <a:rPr lang="en-US" altLang="zh-CN" dirty="0">
                <a:solidFill>
                  <a:schemeClr val="tx1"/>
                </a:solidFill>
                <a:ea typeface="宋体" panose="02010600030101010101" pitchFamily="2" charset="-122"/>
              </a:rPr>
              <a:t>if and only if</a:t>
            </a:r>
            <a:r>
              <a:rPr lang="en-US" altLang="zh-CN" dirty="0">
                <a:ea typeface="宋体" panose="02010600030101010101" pitchFamily="2" charset="-122"/>
              </a:rPr>
              <a:t> </a:t>
            </a:r>
            <a:r>
              <a:rPr lang="en-US" altLang="zh-CN" u="sng" dirty="0">
                <a:solidFill>
                  <a:schemeClr val="accent2"/>
                </a:solidFill>
                <a:ea typeface="宋体" panose="02010600030101010101" pitchFamily="2" charset="-122"/>
              </a:rPr>
              <a:t>conflicting operations in</a:t>
            </a:r>
            <a:r>
              <a:rPr lang="en-US" altLang="zh-CN" dirty="0">
                <a:solidFill>
                  <a:schemeClr val="accent2"/>
                </a:solidFill>
                <a:ea typeface="宋体" panose="02010600030101010101" pitchFamily="2" charset="-122"/>
              </a:rPr>
              <a:t> S</a:t>
            </a:r>
            <a:r>
              <a:rPr lang="en-US" altLang="zh-CN" baseline="-25000" dirty="0">
                <a:solidFill>
                  <a:schemeClr val="accent2"/>
                </a:solidFill>
                <a:ea typeface="宋体" panose="02010600030101010101" pitchFamily="2" charset="-122"/>
              </a:rPr>
              <a:t>1 </a:t>
            </a:r>
            <a:r>
              <a:rPr lang="en-US" altLang="zh-CN" u="sng" dirty="0">
                <a:solidFill>
                  <a:schemeClr val="accent2"/>
                </a:solidFill>
                <a:ea typeface="宋体" panose="02010600030101010101" pitchFamily="2" charset="-122"/>
              </a:rPr>
              <a:t>and</a:t>
            </a:r>
            <a:r>
              <a:rPr lang="en-US" altLang="zh-CN" dirty="0">
                <a:solidFill>
                  <a:schemeClr val="accent2"/>
                </a:solidFill>
                <a:ea typeface="宋体" panose="02010600030101010101" pitchFamily="2" charset="-122"/>
              </a:rPr>
              <a:t> S</a:t>
            </a:r>
            <a:r>
              <a:rPr lang="en-US" altLang="zh-CN" baseline="-25000" dirty="0">
                <a:solidFill>
                  <a:schemeClr val="accent2"/>
                </a:solidFill>
                <a:ea typeface="宋体" panose="02010600030101010101" pitchFamily="2" charset="-122"/>
              </a:rPr>
              <a:t>2</a:t>
            </a:r>
            <a:r>
              <a:rPr lang="en-US" altLang="zh-CN" dirty="0">
                <a:solidFill>
                  <a:schemeClr val="accent2"/>
                </a:solidFill>
                <a:ea typeface="宋体" panose="02010600030101010101" pitchFamily="2" charset="-122"/>
              </a:rPr>
              <a:t> </a:t>
            </a:r>
            <a:r>
              <a:rPr lang="en-US" altLang="zh-CN" u="sng" dirty="0">
                <a:solidFill>
                  <a:schemeClr val="accent2"/>
                </a:solidFill>
                <a:ea typeface="宋体" panose="02010600030101010101" pitchFamily="2" charset="-122"/>
              </a:rPr>
              <a:t>are ordered in the same way</a:t>
            </a:r>
            <a:endParaRPr lang="en-US" altLang="zh-CN" u="sng" dirty="0">
              <a:solidFill>
                <a:schemeClr val="accent2"/>
              </a:solidFill>
              <a:ea typeface="宋体" panose="02010600030101010101" pitchFamily="2" charset="-122"/>
            </a:endParaRPr>
          </a:p>
          <a:p>
            <a:pPr lvl="1">
              <a:spcBef>
                <a:spcPct val="50000"/>
              </a:spcBef>
              <a:buNone/>
            </a:pPr>
            <a:r>
              <a:rPr lang="en-US" altLang="zh-CN" dirty="0">
                <a:ea typeface="宋体" panose="02010600030101010101" pitchFamily="2" charset="-122"/>
              </a:rPr>
              <a:t> </a:t>
            </a:r>
            <a:endParaRPr lang="en-US" altLang="zh-CN" dirty="0">
              <a:ea typeface="宋体" panose="02010600030101010101" pitchFamily="2" charset="-122"/>
            </a:endParaRPr>
          </a:p>
          <a:p>
            <a:pPr lvl="1">
              <a:spcBef>
                <a:spcPct val="50000"/>
              </a:spcBef>
            </a:pPr>
            <a:r>
              <a:rPr lang="en-US" altLang="zh-CN" dirty="0">
                <a:ea typeface="宋体" panose="02010600030101010101" pitchFamily="2" charset="-122"/>
              </a:rPr>
              <a:t>Only If:</a:t>
            </a:r>
            <a:r>
              <a:rPr lang="en-US" altLang="zh-CN" i="1" dirty="0">
                <a:ea typeface="宋体" panose="02010600030101010101" pitchFamily="2" charset="-122"/>
              </a:rPr>
              <a:t>  </a:t>
            </a:r>
            <a:r>
              <a:rPr lang="en-US" altLang="zh-CN" dirty="0">
                <a:solidFill>
                  <a:schemeClr val="tx1"/>
                </a:solidFill>
                <a:ea typeface="宋体" panose="02010600030101010101" pitchFamily="2" charset="-122"/>
              </a:rPr>
              <a:t>Commutative interchanges</a:t>
            </a:r>
            <a:r>
              <a:rPr lang="en-US" altLang="zh-CN" dirty="0">
                <a:ea typeface="宋体" panose="02010600030101010101" pitchFamily="2" charset="-122"/>
              </a:rPr>
              <a:t> </a:t>
            </a:r>
            <a:r>
              <a:rPr lang="en-US" altLang="zh-CN" dirty="0">
                <a:solidFill>
                  <a:srgbClr val="CC0000"/>
                </a:solidFill>
                <a:ea typeface="宋体" panose="02010600030101010101" pitchFamily="2" charset="-122"/>
              </a:rPr>
              <a:t>do not reorder</a:t>
            </a:r>
            <a:r>
              <a:rPr lang="en-US" altLang="zh-CN" dirty="0">
                <a:ea typeface="宋体" panose="02010600030101010101" pitchFamily="2" charset="-122"/>
              </a:rPr>
              <a:t>   </a:t>
            </a:r>
            <a:r>
              <a:rPr lang="en-US" altLang="zh-CN" dirty="0">
                <a:solidFill>
                  <a:schemeClr val="tx1"/>
                </a:solidFill>
                <a:ea typeface="宋体" panose="02010600030101010101" pitchFamily="2" charset="-122"/>
              </a:rPr>
              <a:t>conflicting operations</a:t>
            </a:r>
            <a:endParaRPr lang="en-US" altLang="zh-CN" dirty="0">
              <a:solidFill>
                <a:schemeClr val="tx1"/>
              </a:solidFill>
              <a:ea typeface="宋体" panose="02010600030101010101" pitchFamily="2" charset="-122"/>
            </a:endParaRPr>
          </a:p>
          <a:p>
            <a:pPr lvl="1">
              <a:spcBef>
                <a:spcPct val="50000"/>
              </a:spcBef>
            </a:pPr>
            <a:r>
              <a:rPr lang="en-US" altLang="zh-CN" i="1" dirty="0">
                <a:ea typeface="宋体" panose="02010600030101010101" pitchFamily="2" charset="-122"/>
              </a:rPr>
              <a:t> </a:t>
            </a:r>
            <a:r>
              <a:rPr lang="en-US" altLang="zh-CN" dirty="0">
                <a:ea typeface="宋体" panose="02010600030101010101" pitchFamily="2" charset="-122"/>
              </a:rPr>
              <a:t>If:</a:t>
            </a:r>
            <a:r>
              <a:rPr lang="en-US" altLang="zh-CN" i="1" dirty="0">
                <a:ea typeface="宋体" panose="02010600030101010101" pitchFamily="2" charset="-122"/>
              </a:rPr>
              <a:t> </a:t>
            </a:r>
            <a:r>
              <a:rPr lang="en-US" altLang="zh-CN" dirty="0">
                <a:ea typeface="宋体" panose="02010600030101010101" pitchFamily="2" charset="-122"/>
              </a:rPr>
              <a:t> </a:t>
            </a:r>
            <a:r>
              <a:rPr lang="en-US" altLang="zh-CN" dirty="0">
                <a:solidFill>
                  <a:schemeClr val="tx1"/>
                </a:solidFill>
                <a:ea typeface="宋体" panose="02010600030101010101" pitchFamily="2" charset="-122"/>
              </a:rPr>
              <a:t>A sequence of commutative interchanges</a:t>
            </a:r>
            <a:r>
              <a:rPr lang="en-US" altLang="zh-CN" dirty="0">
                <a:ea typeface="宋体" panose="02010600030101010101" pitchFamily="2" charset="-122"/>
              </a:rPr>
              <a:t> </a:t>
            </a:r>
            <a:r>
              <a:rPr lang="en-US" altLang="zh-CN" dirty="0">
                <a:solidFill>
                  <a:srgbClr val="CC0000"/>
                </a:solidFill>
                <a:ea typeface="宋体" panose="02010600030101010101" pitchFamily="2" charset="-122"/>
              </a:rPr>
              <a:t>can be determined that</a:t>
            </a:r>
            <a:r>
              <a:rPr lang="en-US" altLang="zh-CN" dirty="0">
                <a:ea typeface="宋体" panose="02010600030101010101" pitchFamily="2" charset="-122"/>
              </a:rPr>
              <a:t> </a:t>
            </a:r>
            <a:r>
              <a:rPr lang="en-US" altLang="zh-CN" dirty="0">
                <a:solidFill>
                  <a:schemeClr val="tx1"/>
                </a:solidFill>
                <a:ea typeface="宋体" panose="02010600030101010101" pitchFamily="2" charset="-122"/>
              </a:rPr>
              <a:t>takes S</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 to S</a:t>
            </a:r>
            <a:r>
              <a:rPr lang="en-US" altLang="zh-CN" baseline="-25000" dirty="0">
                <a:solidFill>
                  <a:schemeClr val="tx1"/>
                </a:solidFill>
                <a:ea typeface="宋体" panose="02010600030101010101" pitchFamily="2" charset="-122"/>
              </a:rPr>
              <a:t>2</a:t>
            </a:r>
            <a:r>
              <a:rPr lang="en-US" altLang="zh-CN" dirty="0">
                <a:ea typeface="宋体" panose="02010600030101010101" pitchFamily="2" charset="-122"/>
              </a:rPr>
              <a:t> </a:t>
            </a:r>
            <a:r>
              <a:rPr lang="en-US" altLang="zh-CN" dirty="0">
                <a:solidFill>
                  <a:srgbClr val="CC0000"/>
                </a:solidFill>
                <a:ea typeface="宋体" panose="02010600030101010101" pitchFamily="2" charset="-122"/>
              </a:rPr>
              <a:t>since</a:t>
            </a:r>
            <a:r>
              <a:rPr lang="en-US" altLang="zh-CN" dirty="0">
                <a:ea typeface="宋体" panose="02010600030101010101" pitchFamily="2" charset="-122"/>
              </a:rPr>
              <a:t> </a:t>
            </a:r>
            <a:r>
              <a:rPr lang="en-US" altLang="zh-CN" dirty="0">
                <a:solidFill>
                  <a:schemeClr val="tx1"/>
                </a:solidFill>
                <a:ea typeface="宋体" panose="02010600030101010101" pitchFamily="2" charset="-122"/>
              </a:rPr>
              <a:t>conflicting operations do not have to be reordered (see text)</a:t>
            </a:r>
            <a:endParaRPr lang="en-US" altLang="zh-CN"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2531" name="Rectangle 2"/>
          <p:cNvSpPr>
            <a:spLocks noGrp="1"/>
          </p:cNvSpPr>
          <p:nvPr>
            <p:ph type="title"/>
          </p:nvPr>
        </p:nvSpPr>
        <p:spPr>
          <a:xfrm>
            <a:off x="685800" y="533400"/>
            <a:ext cx="7772400" cy="1143000"/>
          </a:xfrm>
        </p:spPr>
        <p:txBody>
          <a:bodyPr vert="horz" wrap="square" lIns="91440" tIns="45720" rIns="91440" bIns="45720" anchor="ctr"/>
          <a:p>
            <a:pPr lvl="0"/>
            <a:r>
              <a:rPr lang="en-US" altLang="zh-CN" dirty="0">
                <a:ea typeface="宋体" panose="02010600030101010101" pitchFamily="2" charset="-122"/>
              </a:rPr>
              <a:t>Conflict Equivalence</a:t>
            </a:r>
            <a:endParaRPr lang="en-US" altLang="zh-CN" dirty="0">
              <a:ea typeface="宋体" panose="02010600030101010101" pitchFamily="2" charset="-122"/>
            </a:endParaRPr>
          </a:p>
        </p:txBody>
      </p:sp>
      <p:sp>
        <p:nvSpPr>
          <p:cNvPr id="22532" name="Rectangle 3"/>
          <p:cNvSpPr>
            <a:spLocks noGrp="1"/>
          </p:cNvSpPr>
          <p:nvPr>
            <p:ph type="body"/>
          </p:nvPr>
        </p:nvSpPr>
        <p:spPr>
          <a:xfrm>
            <a:off x="457200" y="1981200"/>
            <a:ext cx="8458200" cy="4114800"/>
          </a:xfrm>
        </p:spPr>
        <p:txBody>
          <a:bodyPr vert="horz" wrap="square" lIns="91440" tIns="45720" rIns="91440" bIns="45720" anchor="t"/>
          <a:p>
            <a:pPr lvl="0"/>
            <a:r>
              <a:rPr lang="en-US" altLang="zh-CN" sz="2800" dirty="0">
                <a:ea typeface="宋体" panose="02010600030101010101" pitchFamily="2" charset="-122"/>
              </a:rPr>
              <a:t>Definition: </a:t>
            </a:r>
            <a:r>
              <a:rPr lang="en-US" altLang="zh-CN" sz="2800" dirty="0">
                <a:solidFill>
                  <a:schemeClr val="tx1"/>
                </a:solidFill>
                <a:ea typeface="宋体" panose="02010600030101010101" pitchFamily="2" charset="-122"/>
              </a:rPr>
              <a:t>Two schedules,</a:t>
            </a:r>
            <a:r>
              <a:rPr lang="en-US" altLang="zh-CN" sz="2800" dirty="0">
                <a:ea typeface="宋体" panose="02010600030101010101" pitchFamily="2" charset="-122"/>
              </a:rPr>
              <a:t> </a:t>
            </a:r>
            <a:r>
              <a:rPr lang="en-US" altLang="zh-CN" sz="2800" dirty="0">
                <a:solidFill>
                  <a:srgbClr val="000099"/>
                </a:solidFill>
                <a:ea typeface="宋体" panose="02010600030101010101" pitchFamily="2" charset="-122"/>
              </a:rPr>
              <a:t>S</a:t>
            </a:r>
            <a:r>
              <a:rPr lang="en-US" altLang="zh-CN" sz="2800" baseline="-25000" dirty="0">
                <a:solidFill>
                  <a:srgbClr val="000099"/>
                </a:solidFill>
                <a:ea typeface="宋体" panose="02010600030101010101" pitchFamily="2" charset="-122"/>
              </a:rPr>
              <a:t>1</a:t>
            </a:r>
            <a:r>
              <a:rPr lang="en-US" altLang="zh-CN" sz="2800" dirty="0">
                <a:solidFill>
                  <a:srgbClr val="000099"/>
                </a:solidFill>
                <a:ea typeface="宋体" panose="02010600030101010101" pitchFamily="2" charset="-122"/>
              </a:rPr>
              <a:t> and S</a:t>
            </a:r>
            <a:r>
              <a:rPr lang="en-US" altLang="zh-CN" sz="2800" baseline="-25000" dirty="0">
                <a:solidFill>
                  <a:srgbClr val="000099"/>
                </a:solidFill>
                <a:ea typeface="宋体" panose="02010600030101010101" pitchFamily="2" charset="-122"/>
              </a:rPr>
              <a:t>2</a:t>
            </a:r>
            <a:r>
              <a:rPr lang="en-US" altLang="zh-CN" sz="2800" dirty="0">
                <a:ea typeface="宋体" panose="02010600030101010101" pitchFamily="2" charset="-122"/>
              </a:rPr>
              <a:t>, </a:t>
            </a:r>
            <a:r>
              <a:rPr lang="en-US" altLang="zh-CN" sz="2800" dirty="0">
                <a:solidFill>
                  <a:schemeClr val="tx1"/>
                </a:solidFill>
                <a:ea typeface="宋体" panose="02010600030101010101" pitchFamily="2" charset="-122"/>
              </a:rPr>
              <a:t>of the same set of operations</a:t>
            </a:r>
            <a:r>
              <a:rPr lang="en-US" altLang="zh-CN" sz="2800" dirty="0">
                <a:ea typeface="宋体" panose="02010600030101010101" pitchFamily="2" charset="-122"/>
              </a:rPr>
              <a:t> are </a:t>
            </a:r>
            <a:r>
              <a:rPr lang="en-US" altLang="zh-CN" sz="2800" dirty="0">
                <a:solidFill>
                  <a:srgbClr val="FF0000"/>
                </a:solidFill>
                <a:ea typeface="宋体" panose="02010600030101010101" pitchFamily="2" charset="-122"/>
              </a:rPr>
              <a:t>conflict equivalent </a:t>
            </a:r>
            <a:r>
              <a:rPr lang="en-US" altLang="zh-CN" sz="2800" dirty="0">
                <a:solidFill>
                  <a:schemeClr val="tx1"/>
                </a:solidFill>
                <a:ea typeface="宋体" panose="02010600030101010101" pitchFamily="2" charset="-122"/>
              </a:rPr>
              <a:t>if </a:t>
            </a:r>
            <a:r>
              <a:rPr lang="en-US" altLang="zh-CN" sz="2800" dirty="0">
                <a:solidFill>
                  <a:srgbClr val="000099"/>
                </a:solidFill>
                <a:ea typeface="宋体" panose="02010600030101010101" pitchFamily="2" charset="-122"/>
              </a:rPr>
              <a:t>conflicting operations </a:t>
            </a:r>
            <a:r>
              <a:rPr lang="en-US" altLang="zh-CN" sz="2800" dirty="0">
                <a:solidFill>
                  <a:schemeClr val="tx1"/>
                </a:solidFill>
                <a:ea typeface="宋体" panose="02010600030101010101" pitchFamily="2" charset="-122"/>
              </a:rPr>
              <a:t>are ordered</a:t>
            </a:r>
            <a:r>
              <a:rPr lang="en-US" altLang="zh-CN" sz="2800" dirty="0">
                <a:solidFill>
                  <a:srgbClr val="000099"/>
                </a:solidFill>
                <a:ea typeface="宋体" panose="02010600030101010101" pitchFamily="2" charset="-122"/>
              </a:rPr>
              <a:t> in the same way</a:t>
            </a:r>
            <a:r>
              <a:rPr lang="en-US" altLang="zh-CN" sz="2800" dirty="0">
                <a:ea typeface="宋体" panose="02010600030101010101" pitchFamily="2" charset="-122"/>
              </a:rPr>
              <a:t> </a:t>
            </a:r>
            <a:r>
              <a:rPr lang="en-US" altLang="zh-CN" sz="2800" dirty="0">
                <a:solidFill>
                  <a:schemeClr val="tx1"/>
                </a:solidFill>
                <a:ea typeface="宋体" panose="02010600030101010101" pitchFamily="2" charset="-122"/>
              </a:rPr>
              <a:t>in both</a:t>
            </a:r>
            <a:r>
              <a:rPr lang="en-US" altLang="zh-CN" sz="2800" dirty="0">
                <a:ea typeface="宋体" panose="02010600030101010101" pitchFamily="2" charset="-122"/>
              </a:rPr>
              <a:t> </a:t>
            </a:r>
            <a:endParaRPr lang="en-US" altLang="zh-CN" sz="2800" dirty="0">
              <a:ea typeface="宋体" panose="02010600030101010101" pitchFamily="2" charset="-122"/>
            </a:endParaRPr>
          </a:p>
          <a:p>
            <a:pPr lvl="1">
              <a:spcBef>
                <a:spcPct val="50000"/>
              </a:spcBef>
            </a:pPr>
            <a:r>
              <a:rPr lang="en-US" altLang="zh-CN" sz="2800" dirty="0">
                <a:ea typeface="宋体" panose="02010600030101010101" pitchFamily="2" charset="-122"/>
              </a:rPr>
              <a:t>Or (using theorem)</a:t>
            </a:r>
            <a:r>
              <a:rPr lang="en-US" altLang="zh-CN" sz="2800" dirty="0">
                <a:solidFill>
                  <a:srgbClr val="CC0000"/>
                </a:solidFill>
                <a:ea typeface="宋体" panose="02010600030101010101" pitchFamily="2" charset="-122"/>
              </a:rPr>
              <a:t> </a:t>
            </a:r>
            <a:r>
              <a:rPr lang="en-US" altLang="zh-CN" sz="2800" dirty="0">
                <a:solidFill>
                  <a:schemeClr val="tx1"/>
                </a:solidFill>
                <a:ea typeface="宋体" panose="02010600030101010101" pitchFamily="2" charset="-122"/>
              </a:rPr>
              <a:t>if </a:t>
            </a:r>
            <a:r>
              <a:rPr lang="en-US" altLang="zh-CN" sz="2800" dirty="0">
                <a:ea typeface="宋体" panose="02010600030101010101" pitchFamily="2" charset="-122"/>
              </a:rPr>
              <a:t>one </a:t>
            </a:r>
            <a:r>
              <a:rPr lang="en-US" altLang="zh-CN" sz="2800" dirty="0">
                <a:solidFill>
                  <a:schemeClr val="tx1"/>
                </a:solidFill>
                <a:ea typeface="宋体" panose="02010600030101010101" pitchFamily="2" charset="-122"/>
              </a:rPr>
              <a:t>can be obtained from</a:t>
            </a:r>
            <a:r>
              <a:rPr lang="en-US" altLang="zh-CN" sz="2800" dirty="0">
                <a:ea typeface="宋体" panose="02010600030101010101" pitchFamily="2" charset="-122"/>
              </a:rPr>
              <a:t> the other </a:t>
            </a:r>
            <a:r>
              <a:rPr lang="en-US" altLang="zh-CN" sz="2800" dirty="0">
                <a:solidFill>
                  <a:schemeClr val="tx1"/>
                </a:solidFill>
                <a:ea typeface="宋体" panose="02010600030101010101" pitchFamily="2" charset="-122"/>
              </a:rPr>
              <a:t>by a series of</a:t>
            </a:r>
            <a:r>
              <a:rPr lang="en-US" altLang="zh-CN" sz="2800" dirty="0">
                <a:ea typeface="宋体" panose="02010600030101010101" pitchFamily="2" charset="-122"/>
              </a:rPr>
              <a:t> commutative interchanges</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nvSpPr>
        <p:spPr>
          <a:xfrm>
            <a:off x="7040245" y="635508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3555" name="Rectangle 30"/>
          <p:cNvSpPr/>
          <p:nvPr/>
        </p:nvSpPr>
        <p:spPr>
          <a:xfrm>
            <a:off x="685800" y="1143000"/>
            <a:ext cx="7924800" cy="53340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342900" lvl="0" indent="-342900">
              <a:buChar char="•"/>
            </a:pPr>
            <a:r>
              <a:rPr lang="en-US" altLang="zh-CN" i="1" dirty="0">
                <a:ea typeface="宋体" panose="02010600030101010101" pitchFamily="2" charset="-122"/>
              </a:rPr>
              <a:t>Result: A schedule is serializable if it is </a:t>
            </a:r>
            <a:r>
              <a:rPr lang="en-US" altLang="zh-CN" i="1" dirty="0">
                <a:solidFill>
                  <a:srgbClr val="000099"/>
                </a:solidFill>
                <a:ea typeface="宋体" panose="02010600030101010101" pitchFamily="2" charset="-122"/>
              </a:rPr>
              <a:t>conflict equivalent to a serial schedule</a:t>
            </a:r>
            <a:endParaRPr lang="en-US" altLang="zh-CN" i="1" dirty="0">
              <a:solidFill>
                <a:srgbClr val="000099"/>
              </a:solidFill>
              <a:ea typeface="宋体" panose="02010600030101010101" pitchFamily="2" charset="-122"/>
            </a:endParaRPr>
          </a:p>
          <a:p>
            <a:pPr marL="342900" lvl="0" indent="-342900">
              <a:buChar char="•"/>
            </a:pPr>
            <a:endParaRPr lang="en-US" altLang="zh-CN" i="1" dirty="0">
              <a:solidFill>
                <a:srgbClr val="000099"/>
              </a:solidFill>
              <a:ea typeface="宋体" panose="02010600030101010101" pitchFamily="2" charset="-122"/>
            </a:endParaRPr>
          </a:p>
          <a:p>
            <a:pPr marL="342900" lvl="0" indent="-342900">
              <a:buChar char="•"/>
            </a:pPr>
            <a:endParaRPr lang="en-US" altLang="zh-CN" i="1" dirty="0">
              <a:ea typeface="宋体" panose="02010600030101010101" pitchFamily="2" charset="-122"/>
            </a:endParaRPr>
          </a:p>
          <a:p>
            <a:pPr marL="742950" lvl="1" indent="-285750">
              <a:buChar char="•"/>
            </a:pPr>
            <a:endParaRPr lang="en-US" altLang="zh-CN" i="1" dirty="0">
              <a:ea typeface="宋体" panose="02010600030101010101" pitchFamily="2" charset="-122"/>
            </a:endParaRPr>
          </a:p>
          <a:p>
            <a:pPr marL="742950" lvl="1" indent="-285750">
              <a:buChar char="•"/>
            </a:pPr>
            <a:endParaRPr lang="en-US" altLang="zh-CN" i="1" dirty="0">
              <a:ea typeface="宋体" panose="02010600030101010101" pitchFamily="2" charset="-122"/>
            </a:endParaRPr>
          </a:p>
          <a:p>
            <a:pPr marL="342900" lvl="0" indent="-342900">
              <a:spcBef>
                <a:spcPct val="50000"/>
              </a:spcBef>
              <a:buChar char="•"/>
            </a:pPr>
            <a:r>
              <a:rPr lang="en-US" altLang="zh-CN" i="1" dirty="0">
                <a:ea typeface="宋体" panose="02010600030101010101" pitchFamily="2" charset="-122"/>
              </a:rPr>
              <a:t>If in S </a:t>
            </a:r>
            <a:r>
              <a:rPr lang="en-US" altLang="zh-CN" i="1" dirty="0">
                <a:solidFill>
                  <a:schemeClr val="tx1"/>
                </a:solidFill>
                <a:ea typeface="宋体" panose="02010600030101010101" pitchFamily="2" charset="-122"/>
              </a:rPr>
              <a:t>transactions </a:t>
            </a:r>
            <a:r>
              <a:rPr lang="en-US" altLang="zh-CN" i="1" dirty="0">
                <a:solidFill>
                  <a:srgbClr val="000099"/>
                </a:solidFill>
                <a:ea typeface="宋体" panose="02010600030101010101" pitchFamily="2" charset="-122"/>
              </a:rPr>
              <a:t>T</a:t>
            </a:r>
            <a:r>
              <a:rPr lang="en-US" altLang="zh-CN" i="1" baseline="-25000" dirty="0">
                <a:solidFill>
                  <a:srgbClr val="000099"/>
                </a:solidFill>
                <a:ea typeface="宋体" panose="02010600030101010101" pitchFamily="2" charset="-122"/>
              </a:rPr>
              <a:t>1</a:t>
            </a:r>
            <a:r>
              <a:rPr lang="en-US" altLang="zh-CN" i="1" dirty="0">
                <a:solidFill>
                  <a:schemeClr val="tx1"/>
                </a:solidFill>
                <a:ea typeface="宋体" panose="02010600030101010101" pitchFamily="2" charset="-122"/>
              </a:rPr>
              <a:t> and </a:t>
            </a:r>
            <a:r>
              <a:rPr lang="en-US" altLang="zh-CN" i="1" dirty="0">
                <a:solidFill>
                  <a:srgbClr val="000099"/>
                </a:solidFill>
                <a:ea typeface="宋体" panose="02010600030101010101" pitchFamily="2" charset="-122"/>
              </a:rPr>
              <a:t>T</a:t>
            </a:r>
            <a:r>
              <a:rPr lang="en-US" altLang="zh-CN" i="1" baseline="-25000" dirty="0">
                <a:solidFill>
                  <a:srgbClr val="000099"/>
                </a:solidFill>
                <a:ea typeface="宋体" panose="02010600030101010101" pitchFamily="2" charset="-122"/>
              </a:rPr>
              <a:t>2</a:t>
            </a:r>
            <a:r>
              <a:rPr lang="en-US" altLang="zh-CN" i="1" dirty="0">
                <a:solidFill>
                  <a:schemeClr val="tx1"/>
                </a:solidFill>
                <a:ea typeface="宋体" panose="02010600030101010101" pitchFamily="2" charset="-122"/>
              </a:rPr>
              <a:t> have several pairs of </a:t>
            </a:r>
            <a:r>
              <a:rPr lang="en-US" altLang="zh-CN" i="1" dirty="0">
                <a:solidFill>
                  <a:srgbClr val="000099"/>
                </a:solidFill>
                <a:ea typeface="宋体" panose="02010600030101010101" pitchFamily="2" charset="-122"/>
              </a:rPr>
              <a:t>conflicting</a:t>
            </a:r>
            <a:r>
              <a:rPr lang="en-US" altLang="zh-CN" i="1" dirty="0">
                <a:solidFill>
                  <a:schemeClr val="tx1"/>
                </a:solidFill>
                <a:ea typeface="宋体" panose="02010600030101010101" pitchFamily="2" charset="-122"/>
              </a:rPr>
              <a:t> operations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1,1</a:t>
            </a:r>
            <a:r>
              <a:rPr lang="en-US" altLang="zh-CN" i="1" dirty="0">
                <a:solidFill>
                  <a:schemeClr val="tx1"/>
                </a:solidFill>
                <a:ea typeface="宋体" panose="02010600030101010101" pitchFamily="2" charset="-122"/>
              </a:rPr>
              <a:t> conflicts with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2,1</a:t>
            </a:r>
            <a:r>
              <a:rPr lang="en-US" altLang="zh-CN" i="1" dirty="0">
                <a:solidFill>
                  <a:schemeClr val="tx1"/>
                </a:solidFill>
                <a:ea typeface="宋体" panose="02010600030101010101" pitchFamily="2" charset="-122"/>
              </a:rPr>
              <a:t> and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1,2</a:t>
            </a:r>
            <a:r>
              <a:rPr lang="en-US" altLang="zh-CN" i="1" dirty="0">
                <a:solidFill>
                  <a:schemeClr val="tx1"/>
                </a:solidFill>
                <a:ea typeface="宋体" panose="02010600030101010101" pitchFamily="2" charset="-122"/>
              </a:rPr>
              <a:t> conflicts with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2,2</a:t>
            </a:r>
            <a:r>
              <a:rPr lang="en-US" altLang="zh-CN" i="1" dirty="0">
                <a:solidFill>
                  <a:schemeClr val="tx1"/>
                </a:solidFill>
                <a:ea typeface="宋体" panose="02010600030101010101" pitchFamily="2" charset="-122"/>
              </a:rPr>
              <a:t>)</a:t>
            </a:r>
            <a:r>
              <a:rPr lang="en-US" altLang="zh-CN" i="1" dirty="0">
                <a:ea typeface="宋体" panose="02010600030101010101" pitchFamily="2" charset="-122"/>
              </a:rPr>
              <a:t> then:</a:t>
            </a:r>
            <a:endParaRPr lang="en-US" altLang="zh-CN" i="1" dirty="0">
              <a:ea typeface="宋体" panose="02010600030101010101" pitchFamily="2" charset="-122"/>
            </a:endParaRPr>
          </a:p>
          <a:p>
            <a:pPr marL="742950" lvl="1" indent="-285750">
              <a:spcBef>
                <a:spcPct val="50000"/>
              </a:spcBef>
              <a:buChar char="•"/>
            </a:pPr>
            <a:r>
              <a:rPr lang="en-US" altLang="zh-CN" i="1" dirty="0">
                <a:ea typeface="宋体" panose="02010600030101010101" pitchFamily="2" charset="-122"/>
              </a:rPr>
              <a:t> </a:t>
            </a:r>
            <a:r>
              <a:rPr lang="en-US" altLang="zh-CN" sz="2200" i="1" dirty="0">
                <a:ea typeface="宋体" panose="02010600030101010101" pitchFamily="2" charset="-122"/>
              </a:rPr>
              <a:t>p</a:t>
            </a:r>
            <a:r>
              <a:rPr lang="en-US" altLang="zh-CN" sz="2200" i="1" baseline="-25000" dirty="0">
                <a:ea typeface="宋体" panose="02010600030101010101" pitchFamily="2" charset="-122"/>
              </a:rPr>
              <a:t>1,1</a:t>
            </a:r>
            <a:r>
              <a:rPr lang="en-US" altLang="zh-CN" sz="2200" i="1" dirty="0">
                <a:solidFill>
                  <a:schemeClr val="tx1"/>
                </a:solidFill>
                <a:ea typeface="宋体" panose="02010600030101010101" pitchFamily="2" charset="-122"/>
              </a:rPr>
              <a:t> </a:t>
            </a:r>
            <a:r>
              <a:rPr lang="en-US" altLang="zh-CN" sz="2200" i="1" dirty="0">
                <a:ea typeface="宋体" panose="02010600030101010101" pitchFamily="2" charset="-122"/>
              </a:rPr>
              <a:t> &lt; </a:t>
            </a:r>
            <a:r>
              <a:rPr lang="en-US" altLang="zh-CN" sz="2200" i="1" dirty="0">
                <a:solidFill>
                  <a:schemeClr val="tx1"/>
                </a:solidFill>
                <a:ea typeface="宋体" panose="02010600030101010101" pitchFamily="2" charset="-122"/>
              </a:rPr>
              <a:t> </a:t>
            </a:r>
            <a:r>
              <a:rPr lang="en-US" altLang="zh-CN" sz="2200" i="1" dirty="0">
                <a:ea typeface="宋体" panose="02010600030101010101" pitchFamily="2" charset="-122"/>
              </a:rPr>
              <a:t>p</a:t>
            </a:r>
            <a:r>
              <a:rPr lang="en-US" altLang="zh-CN" sz="2200" i="1" baseline="-25000" dirty="0">
                <a:ea typeface="宋体" panose="02010600030101010101" pitchFamily="2" charset="-122"/>
              </a:rPr>
              <a:t>2,1</a:t>
            </a:r>
            <a:r>
              <a:rPr lang="en-US" altLang="zh-CN" sz="2200" i="1" dirty="0">
                <a:ea typeface="宋体" panose="02010600030101010101" pitchFamily="2" charset="-122"/>
              </a:rPr>
              <a:t>  </a:t>
            </a:r>
            <a:r>
              <a:rPr lang="en-US" altLang="zh-CN" sz="2200" i="1" dirty="0">
                <a:solidFill>
                  <a:schemeClr val="tx1"/>
                </a:solidFill>
                <a:ea typeface="宋体" panose="02010600030101010101" pitchFamily="2" charset="-122"/>
              </a:rPr>
              <a:t>and</a:t>
            </a:r>
            <a:r>
              <a:rPr lang="en-US" altLang="zh-CN" sz="2200" i="1" dirty="0">
                <a:ea typeface="宋体" panose="02010600030101010101" pitchFamily="2" charset="-122"/>
              </a:rPr>
              <a:t> p</a:t>
            </a:r>
            <a:r>
              <a:rPr lang="en-US" altLang="zh-CN" sz="2200" i="1" baseline="-25000" dirty="0">
                <a:ea typeface="宋体" panose="02010600030101010101" pitchFamily="2" charset="-122"/>
              </a:rPr>
              <a:t>1,2</a:t>
            </a:r>
            <a:r>
              <a:rPr lang="en-US" altLang="zh-CN" sz="2200" i="1" dirty="0">
                <a:solidFill>
                  <a:schemeClr val="tx1"/>
                </a:solidFill>
                <a:ea typeface="宋体" panose="02010600030101010101" pitchFamily="2" charset="-122"/>
              </a:rPr>
              <a:t>  </a:t>
            </a:r>
            <a:r>
              <a:rPr lang="en-US" altLang="zh-CN" sz="2200" i="1" dirty="0">
                <a:ea typeface="宋体" panose="02010600030101010101" pitchFamily="2" charset="-122"/>
              </a:rPr>
              <a:t>&lt;</a:t>
            </a:r>
            <a:r>
              <a:rPr lang="en-US" altLang="zh-CN" sz="2200" i="1" dirty="0">
                <a:solidFill>
                  <a:schemeClr val="tx1"/>
                </a:solidFill>
                <a:ea typeface="宋体" panose="02010600030101010101" pitchFamily="2" charset="-122"/>
              </a:rPr>
              <a:t>  </a:t>
            </a:r>
            <a:r>
              <a:rPr lang="en-US" altLang="zh-CN" sz="2200" i="1" dirty="0">
                <a:ea typeface="宋体" panose="02010600030101010101" pitchFamily="2" charset="-122"/>
              </a:rPr>
              <a:t>p</a:t>
            </a:r>
            <a:r>
              <a:rPr lang="en-US" altLang="zh-CN" sz="2200" i="1" baseline="-25000" dirty="0">
                <a:ea typeface="宋体" panose="02010600030101010101" pitchFamily="2" charset="-122"/>
              </a:rPr>
              <a:t>2,2    </a:t>
            </a:r>
            <a:r>
              <a:rPr lang="en-US" altLang="zh-CN" sz="2200" i="1" dirty="0">
                <a:solidFill>
                  <a:schemeClr val="tx1"/>
                </a:solidFill>
                <a:ea typeface="宋体" panose="02010600030101010101" pitchFamily="2" charset="-122"/>
              </a:rPr>
              <a:t>(or vice versa)</a:t>
            </a:r>
            <a:r>
              <a:rPr lang="en-US" altLang="zh-CN" i="1" dirty="0">
                <a:ea typeface="宋体" panose="02010600030101010101" pitchFamily="2" charset="-122"/>
              </a:rPr>
              <a:t> </a:t>
            </a:r>
            <a:endParaRPr lang="en-US" altLang="zh-CN" i="1" dirty="0">
              <a:ea typeface="宋体" panose="02010600030101010101" pitchFamily="2" charset="-122"/>
            </a:endParaRPr>
          </a:p>
          <a:p>
            <a:pPr marL="742950" lvl="1" indent="-285750">
              <a:spcBef>
                <a:spcPct val="50000"/>
              </a:spcBef>
              <a:buNone/>
            </a:pPr>
            <a:r>
              <a:rPr lang="en-US" altLang="zh-CN" sz="2600" i="1" dirty="0">
                <a:solidFill>
                  <a:srgbClr val="006600"/>
                </a:solidFill>
                <a:ea typeface="宋体" panose="02010600030101010101" pitchFamily="2" charset="-122"/>
              </a:rPr>
              <a:t>in order for S to be</a:t>
            </a:r>
            <a:r>
              <a:rPr lang="en-US" altLang="zh-CN" sz="2600" i="1" dirty="0">
                <a:ea typeface="宋体" panose="02010600030101010101" pitchFamily="2" charset="-122"/>
              </a:rPr>
              <a:t> serializable</a:t>
            </a:r>
            <a:r>
              <a:rPr lang="en-US" altLang="zh-CN" i="1" dirty="0">
                <a:ea typeface="宋体" panose="02010600030101010101" pitchFamily="2" charset="-122"/>
              </a:rPr>
              <a:t>.</a:t>
            </a:r>
            <a:endParaRPr lang="en-US" altLang="zh-CN" sz="2600" i="1" dirty="0">
              <a:solidFill>
                <a:srgbClr val="006600"/>
              </a:solidFill>
              <a:ea typeface="宋体" panose="02010600030101010101" pitchFamily="2" charset="-122"/>
            </a:endParaRPr>
          </a:p>
        </p:txBody>
      </p:sp>
      <p:sp>
        <p:nvSpPr>
          <p:cNvPr id="23556" name="Rectangle 4"/>
          <p:cNvSpPr/>
          <p:nvPr/>
        </p:nvSpPr>
        <p:spPr>
          <a:xfrm>
            <a:off x="685800" y="304800"/>
            <a:ext cx="7772400" cy="7620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ctr">
              <a:spcBef>
                <a:spcPct val="0"/>
              </a:spcBef>
              <a:buNone/>
            </a:pPr>
            <a:r>
              <a:rPr lang="en-US" altLang="zh-CN" sz="3600" i="1" dirty="0">
                <a:solidFill>
                  <a:srgbClr val="CC0000"/>
                </a:solidFill>
                <a:ea typeface="宋体" panose="02010600030101010101" pitchFamily="2" charset="-122"/>
              </a:rPr>
              <a:t>Conflict Equivalence</a:t>
            </a:r>
            <a:endParaRPr lang="en-US" altLang="zh-CN" sz="3600" i="1" dirty="0">
              <a:solidFill>
                <a:srgbClr val="CC0000"/>
              </a:solidFill>
              <a:ea typeface="宋体" panose="02010600030101010101" pitchFamily="2" charset="-122"/>
            </a:endParaRPr>
          </a:p>
        </p:txBody>
      </p:sp>
      <p:sp>
        <p:nvSpPr>
          <p:cNvPr id="23557" name="Text Box 12"/>
          <p:cNvSpPr txBox="1"/>
          <p:nvPr/>
        </p:nvSpPr>
        <p:spPr>
          <a:xfrm>
            <a:off x="1676400" y="2514600"/>
            <a:ext cx="30940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r</a:t>
            </a:r>
            <a:r>
              <a:rPr lang="en-US" altLang="zh-CN" sz="2400" i="1" baseline="-25000" dirty="0">
                <a:solidFill>
                  <a:schemeClr val="tx1"/>
                </a:solidFill>
                <a:latin typeface="Times New Roman" panose="02020603050405020304" pitchFamily="18" charset="0"/>
                <a:ea typeface="宋体" panose="02010600030101010101" pitchFamily="2" charset="-122"/>
              </a:rPr>
              <a:t>1</a:t>
            </a:r>
            <a:r>
              <a:rPr lang="en-US" altLang="zh-CN" sz="2400" i="1" dirty="0">
                <a:solidFill>
                  <a:schemeClr val="tx1"/>
                </a:solidFill>
                <a:latin typeface="Times New Roman" panose="02020603050405020304" pitchFamily="18" charset="0"/>
                <a:ea typeface="宋体" panose="02010600030101010101" pitchFamily="2" charset="-122"/>
              </a:rPr>
              <a:t>(x) w</a:t>
            </a:r>
            <a:r>
              <a:rPr lang="en-US" altLang="zh-CN" sz="2400" i="1" baseline="-25000" dirty="0">
                <a:solidFill>
                  <a:schemeClr val="tx1"/>
                </a:solidFill>
                <a:latin typeface="Times New Roman" panose="02020603050405020304" pitchFamily="18" charset="0"/>
                <a:ea typeface="宋体" panose="02010600030101010101" pitchFamily="2" charset="-122"/>
              </a:rPr>
              <a:t>2</a:t>
            </a:r>
            <a:r>
              <a:rPr lang="en-US" altLang="zh-CN" sz="2400" i="1" dirty="0">
                <a:solidFill>
                  <a:schemeClr val="tx1"/>
                </a:solidFill>
                <a:latin typeface="Times New Roman" panose="02020603050405020304" pitchFamily="18" charset="0"/>
                <a:ea typeface="宋体" panose="02010600030101010101" pitchFamily="2" charset="-122"/>
              </a:rPr>
              <a:t>(x) w</a:t>
            </a:r>
            <a:r>
              <a:rPr lang="en-US" altLang="zh-CN" sz="2400" i="1" baseline="-25000" dirty="0">
                <a:solidFill>
                  <a:schemeClr val="tx1"/>
                </a:solidFill>
                <a:latin typeface="Times New Roman" panose="02020603050405020304" pitchFamily="18" charset="0"/>
                <a:ea typeface="宋体" panose="02010600030101010101" pitchFamily="2" charset="-122"/>
              </a:rPr>
              <a:t>1</a:t>
            </a:r>
            <a:r>
              <a:rPr lang="en-US" altLang="zh-CN" sz="2400" i="1" dirty="0">
                <a:solidFill>
                  <a:schemeClr val="tx1"/>
                </a:solidFill>
                <a:latin typeface="Times New Roman" panose="02020603050405020304" pitchFamily="18" charset="0"/>
                <a:ea typeface="宋体" panose="02010600030101010101" pitchFamily="2" charset="-122"/>
              </a:rPr>
              <a:t>(y) r</a:t>
            </a:r>
            <a:r>
              <a:rPr lang="en-US" altLang="zh-CN" sz="2400" i="1" baseline="-25000" dirty="0">
                <a:solidFill>
                  <a:schemeClr val="tx1"/>
                </a:solidFill>
                <a:latin typeface="Times New Roman" panose="02020603050405020304" pitchFamily="18" charset="0"/>
                <a:ea typeface="宋体" panose="02010600030101010101" pitchFamily="2" charset="-122"/>
              </a:rPr>
              <a:t>2</a:t>
            </a:r>
            <a:r>
              <a:rPr lang="en-US" altLang="zh-CN" sz="2400" i="1" dirty="0">
                <a:solidFill>
                  <a:schemeClr val="tx1"/>
                </a:solidFill>
                <a:latin typeface="Times New Roman" panose="02020603050405020304" pitchFamily="18" charset="0"/>
                <a:ea typeface="宋体" panose="02010600030101010101" pitchFamily="2" charset="-122"/>
              </a:rPr>
              <a:t>(y)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23558" name="Group 6"/>
          <p:cNvGrpSpPr/>
          <p:nvPr/>
        </p:nvGrpSpPr>
        <p:grpSpPr>
          <a:xfrm>
            <a:off x="1752600" y="2971800"/>
            <a:ext cx="971550" cy="549275"/>
            <a:chOff x="0" y="0"/>
            <a:chExt cx="612" cy="346"/>
          </a:xfrm>
        </p:grpSpPr>
        <p:grpSp>
          <p:nvGrpSpPr>
            <p:cNvPr id="23582" name="Group 7"/>
            <p:cNvGrpSpPr/>
            <p:nvPr/>
          </p:nvGrpSpPr>
          <p:grpSpPr>
            <a:xfrm>
              <a:off x="144" y="0"/>
              <a:ext cx="432" cy="144"/>
              <a:chOff x="0" y="0"/>
              <a:chExt cx="432" cy="144"/>
            </a:xfrm>
          </p:grpSpPr>
          <p:sp>
            <p:nvSpPr>
              <p:cNvPr id="23584" name="Line 6"/>
              <p:cNvSpPr/>
              <p:nvPr/>
            </p:nvSpPr>
            <p:spPr>
              <a:xfrm flipV="1">
                <a:off x="0" y="0"/>
                <a:ext cx="0" cy="144"/>
              </a:xfrm>
              <a:prstGeom prst="line">
                <a:avLst/>
              </a:prstGeom>
              <a:ln w="9525" cap="flat" cmpd="sng">
                <a:solidFill>
                  <a:srgbClr val="FF0000"/>
                </a:solidFill>
                <a:prstDash val="solid"/>
                <a:headEnd type="none" w="med" len="med"/>
                <a:tailEnd type="none" w="med" len="med"/>
              </a:ln>
            </p:spPr>
          </p:sp>
          <p:sp>
            <p:nvSpPr>
              <p:cNvPr id="23585" name="Line 7"/>
              <p:cNvSpPr/>
              <p:nvPr/>
            </p:nvSpPr>
            <p:spPr>
              <a:xfrm flipV="1">
                <a:off x="432" y="0"/>
                <a:ext cx="0" cy="144"/>
              </a:xfrm>
              <a:prstGeom prst="line">
                <a:avLst/>
              </a:prstGeom>
              <a:ln w="9525" cap="flat" cmpd="sng">
                <a:solidFill>
                  <a:srgbClr val="FF0000"/>
                </a:solidFill>
                <a:prstDash val="solid"/>
                <a:headEnd type="none" w="med" len="med"/>
                <a:tailEnd type="triangle" w="med" len="med"/>
              </a:ln>
            </p:spPr>
          </p:sp>
          <p:sp>
            <p:nvSpPr>
              <p:cNvPr id="23586" name="Line 10"/>
              <p:cNvSpPr/>
              <p:nvPr/>
            </p:nvSpPr>
            <p:spPr>
              <a:xfrm>
                <a:off x="0" y="144"/>
                <a:ext cx="432" cy="0"/>
              </a:xfrm>
              <a:prstGeom prst="line">
                <a:avLst/>
              </a:prstGeom>
              <a:ln w="9525" cap="flat" cmpd="sng">
                <a:solidFill>
                  <a:srgbClr val="FF0000"/>
                </a:solidFill>
                <a:prstDash val="solid"/>
                <a:headEnd type="none" w="med" len="med"/>
                <a:tailEnd type="none" w="med" len="med"/>
              </a:ln>
            </p:spPr>
          </p:sp>
        </p:grpSp>
        <p:sp>
          <p:nvSpPr>
            <p:cNvPr id="23583" name="Text Box 13"/>
            <p:cNvSpPr txBox="1"/>
            <p:nvPr/>
          </p:nvSpPr>
          <p:spPr>
            <a:xfrm>
              <a:off x="0" y="96"/>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FF0000"/>
                  </a:solidFill>
                  <a:latin typeface="Times New Roman" panose="02020603050405020304" pitchFamily="18" charset="0"/>
                  <a:ea typeface="宋体" panose="02010600030101010101" pitchFamily="2" charset="-122"/>
                </a:rPr>
                <a:t>conflict</a:t>
              </a:r>
              <a:r>
                <a:rPr lang="zh-CN" altLang="en-US" sz="2000" i="1" dirty="0">
                  <a:solidFill>
                    <a:srgbClr val="FF0000"/>
                  </a:solidFill>
                  <a:latin typeface="Times New Roman" panose="02020603050405020304" pitchFamily="18" charset="0"/>
                  <a:ea typeface="宋体" panose="02010600030101010101" pitchFamily="2" charset="-122"/>
                </a:rPr>
                <a:t>(1)</a:t>
              </a:r>
              <a:endParaRPr lang="en-US" altLang="zh-CN" sz="2000" i="1" dirty="0">
                <a:solidFill>
                  <a:srgbClr val="FF0000"/>
                </a:solidFill>
                <a:latin typeface="Times New Roman" panose="02020603050405020304" pitchFamily="18" charset="0"/>
                <a:ea typeface="宋体" panose="02010600030101010101" pitchFamily="2" charset="-122"/>
              </a:endParaRPr>
            </a:p>
          </p:txBody>
        </p:sp>
      </p:grpSp>
      <p:grpSp>
        <p:nvGrpSpPr>
          <p:cNvPr id="23564" name="Group 12"/>
          <p:cNvGrpSpPr/>
          <p:nvPr/>
        </p:nvGrpSpPr>
        <p:grpSpPr>
          <a:xfrm>
            <a:off x="4724400" y="1981200"/>
            <a:ext cx="2851150" cy="1463675"/>
            <a:chOff x="0" y="0"/>
            <a:chExt cx="1796" cy="922"/>
          </a:xfrm>
        </p:grpSpPr>
        <p:sp>
          <p:nvSpPr>
            <p:cNvPr id="23571" name="Text Box 14"/>
            <p:cNvSpPr txBox="1"/>
            <p:nvPr/>
          </p:nvSpPr>
          <p:spPr>
            <a:xfrm>
              <a:off x="720" y="672"/>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a:t>
              </a:r>
              <a:r>
                <a:rPr lang="zh-CN" altLang="en-US" sz="2000" i="1" dirty="0">
                  <a:solidFill>
                    <a:srgbClr val="CC0000"/>
                  </a:solidFill>
                  <a:latin typeface="Times New Roman" panose="02020603050405020304" pitchFamily="18" charset="0"/>
                  <a:ea typeface="宋体" panose="02010600030101010101" pitchFamily="2" charset="-122"/>
                </a:rPr>
                <a:t>(2)</a:t>
              </a:r>
              <a:endParaRPr lang="en-US" altLang="zh-CN" sz="2000" i="1" dirty="0">
                <a:solidFill>
                  <a:srgbClr val="CC0000"/>
                </a:solidFill>
                <a:latin typeface="Times New Roman" panose="02020603050405020304" pitchFamily="18" charset="0"/>
                <a:ea typeface="宋体" panose="02010600030101010101" pitchFamily="2" charset="-122"/>
              </a:endParaRPr>
            </a:p>
          </p:txBody>
        </p:sp>
        <p:sp>
          <p:nvSpPr>
            <p:cNvPr id="23572" name="Text Box 15"/>
            <p:cNvSpPr txBox="1"/>
            <p:nvPr/>
          </p:nvSpPr>
          <p:spPr>
            <a:xfrm>
              <a:off x="336" y="0"/>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FF0000"/>
                  </a:solidFill>
                  <a:latin typeface="Times New Roman" panose="02020603050405020304" pitchFamily="18" charset="0"/>
                  <a:ea typeface="宋体" panose="02010600030101010101" pitchFamily="2" charset="-122"/>
                </a:rPr>
                <a:t>conflict</a:t>
              </a:r>
              <a:r>
                <a:rPr lang="zh-CN" altLang="en-US" sz="2000" i="1" dirty="0">
                  <a:solidFill>
                    <a:srgbClr val="FF0000"/>
                  </a:solidFill>
                  <a:latin typeface="Times New Roman" panose="02020603050405020304" pitchFamily="18" charset="0"/>
                  <a:ea typeface="宋体" panose="02010600030101010101" pitchFamily="2" charset="-122"/>
                </a:rPr>
                <a:t>(1)</a:t>
              </a:r>
              <a:endParaRPr lang="en-US" altLang="zh-CN" sz="2000" i="1" dirty="0">
                <a:solidFill>
                  <a:srgbClr val="FF0000"/>
                </a:solidFill>
                <a:latin typeface="Times New Roman" panose="02020603050405020304" pitchFamily="18" charset="0"/>
                <a:ea typeface="宋体" panose="02010600030101010101" pitchFamily="2" charset="-122"/>
              </a:endParaRPr>
            </a:p>
          </p:txBody>
        </p:sp>
        <p:sp>
          <p:nvSpPr>
            <p:cNvPr id="23573" name="Text Box 18"/>
            <p:cNvSpPr txBox="1"/>
            <p:nvPr/>
          </p:nvSpPr>
          <p:spPr>
            <a:xfrm>
              <a:off x="0" y="336"/>
              <a:ext cx="17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r</a:t>
              </a:r>
              <a:r>
                <a:rPr lang="en-US" altLang="zh-CN" sz="2400"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 w</a:t>
              </a:r>
              <a:r>
                <a:rPr lang="en-US" altLang="zh-CN" sz="2400"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 w</a:t>
              </a:r>
              <a:r>
                <a:rPr lang="en-US" altLang="zh-CN" sz="2400"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 r</a:t>
              </a:r>
              <a:r>
                <a:rPr lang="en-US" altLang="zh-CN" sz="2400"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endPar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23574" name="Group 16"/>
            <p:cNvGrpSpPr/>
            <p:nvPr/>
          </p:nvGrpSpPr>
          <p:grpSpPr>
            <a:xfrm>
              <a:off x="144" y="240"/>
              <a:ext cx="1008" cy="144"/>
              <a:chOff x="0" y="0"/>
              <a:chExt cx="432" cy="144"/>
            </a:xfrm>
          </p:grpSpPr>
          <p:sp>
            <p:nvSpPr>
              <p:cNvPr id="23579" name="Line 20"/>
              <p:cNvSpPr/>
              <p:nvPr/>
            </p:nvSpPr>
            <p:spPr>
              <a:xfrm flipV="1">
                <a:off x="0" y="0"/>
                <a:ext cx="0" cy="144"/>
              </a:xfrm>
              <a:prstGeom prst="line">
                <a:avLst/>
              </a:prstGeom>
              <a:ln w="9525" cap="flat" cmpd="sng">
                <a:solidFill>
                  <a:srgbClr val="FF0000"/>
                </a:solidFill>
                <a:prstDash val="solid"/>
                <a:headEnd type="none" w="med" len="med"/>
                <a:tailEnd type="none" w="med" len="med"/>
              </a:ln>
            </p:spPr>
          </p:sp>
          <p:sp>
            <p:nvSpPr>
              <p:cNvPr id="23580" name="Line 21"/>
              <p:cNvSpPr/>
              <p:nvPr/>
            </p:nvSpPr>
            <p:spPr>
              <a:xfrm>
                <a:off x="432" y="0"/>
                <a:ext cx="0" cy="144"/>
              </a:xfrm>
              <a:prstGeom prst="line">
                <a:avLst/>
              </a:prstGeom>
              <a:ln w="9525" cap="flat" cmpd="sng">
                <a:solidFill>
                  <a:srgbClr val="FF0000"/>
                </a:solidFill>
                <a:prstDash val="solid"/>
                <a:headEnd type="none" w="med" len="med"/>
                <a:tailEnd type="triangle" w="med" len="med"/>
              </a:ln>
            </p:spPr>
          </p:sp>
          <p:sp>
            <p:nvSpPr>
              <p:cNvPr id="23581" name="Line 22"/>
              <p:cNvSpPr/>
              <p:nvPr/>
            </p:nvSpPr>
            <p:spPr>
              <a:xfrm>
                <a:off x="0" y="0"/>
                <a:ext cx="432" cy="0"/>
              </a:xfrm>
              <a:prstGeom prst="line">
                <a:avLst/>
              </a:prstGeom>
              <a:ln w="9525" cap="flat" cmpd="sng">
                <a:solidFill>
                  <a:srgbClr val="FF0000"/>
                </a:solidFill>
                <a:prstDash val="solid"/>
                <a:headEnd type="none" w="med" len="med"/>
                <a:tailEnd type="none" w="med" len="med"/>
              </a:ln>
            </p:spPr>
          </p:sp>
        </p:grpSp>
        <p:grpSp>
          <p:nvGrpSpPr>
            <p:cNvPr id="23575" name="Group 20"/>
            <p:cNvGrpSpPr/>
            <p:nvPr/>
          </p:nvGrpSpPr>
          <p:grpSpPr>
            <a:xfrm>
              <a:off x="528" y="576"/>
              <a:ext cx="1008" cy="144"/>
              <a:chOff x="0" y="0"/>
              <a:chExt cx="336" cy="144"/>
            </a:xfrm>
          </p:grpSpPr>
          <p:sp>
            <p:nvSpPr>
              <p:cNvPr id="23576" name="Line 25"/>
              <p:cNvSpPr/>
              <p:nvPr/>
            </p:nvSpPr>
            <p:spPr>
              <a:xfrm flipV="1">
                <a:off x="0" y="0"/>
                <a:ext cx="0" cy="144"/>
              </a:xfrm>
              <a:prstGeom prst="line">
                <a:avLst/>
              </a:prstGeom>
              <a:ln w="9525" cap="flat" cmpd="sng">
                <a:solidFill>
                  <a:srgbClr val="CC0000"/>
                </a:solidFill>
                <a:prstDash val="solid"/>
                <a:headEnd type="none" w="med" len="med"/>
                <a:tailEnd type="none" w="med" len="med"/>
              </a:ln>
            </p:spPr>
          </p:sp>
          <p:sp>
            <p:nvSpPr>
              <p:cNvPr id="23577" name="Line 26"/>
              <p:cNvSpPr/>
              <p:nvPr/>
            </p:nvSpPr>
            <p:spPr>
              <a:xfrm flipV="1">
                <a:off x="336" y="0"/>
                <a:ext cx="0" cy="144"/>
              </a:xfrm>
              <a:prstGeom prst="line">
                <a:avLst/>
              </a:prstGeom>
              <a:ln w="9525" cap="flat" cmpd="sng">
                <a:solidFill>
                  <a:srgbClr val="CC0000"/>
                </a:solidFill>
                <a:prstDash val="solid"/>
                <a:headEnd type="none" w="med" len="med"/>
                <a:tailEnd type="triangle" w="med" len="med"/>
              </a:ln>
            </p:spPr>
          </p:sp>
          <p:sp>
            <p:nvSpPr>
              <p:cNvPr id="23578" name="Line 27"/>
              <p:cNvSpPr/>
              <p:nvPr/>
            </p:nvSpPr>
            <p:spPr>
              <a:xfrm>
                <a:off x="0" y="144"/>
                <a:ext cx="336" cy="0"/>
              </a:xfrm>
              <a:prstGeom prst="line">
                <a:avLst/>
              </a:prstGeom>
              <a:ln w="9525" cap="flat" cmpd="sng">
                <a:solidFill>
                  <a:srgbClr val="CC0000"/>
                </a:solidFill>
                <a:prstDash val="solid"/>
                <a:headEnd type="none" w="med" len="med"/>
                <a:tailEnd type="none" w="med" len="med"/>
              </a:ln>
            </p:spPr>
          </p:sp>
        </p:grpSp>
      </p:grpSp>
      <p:grpSp>
        <p:nvGrpSpPr>
          <p:cNvPr id="2" name="Group 24"/>
          <p:cNvGrpSpPr/>
          <p:nvPr/>
        </p:nvGrpSpPr>
        <p:grpSpPr>
          <a:xfrm>
            <a:off x="3276600" y="2971800"/>
            <a:ext cx="971550" cy="549275"/>
            <a:chOff x="0" y="0"/>
            <a:chExt cx="612" cy="346"/>
          </a:xfrm>
        </p:grpSpPr>
        <p:grpSp>
          <p:nvGrpSpPr>
            <p:cNvPr id="23566" name="Group 25"/>
            <p:cNvGrpSpPr/>
            <p:nvPr/>
          </p:nvGrpSpPr>
          <p:grpSpPr>
            <a:xfrm>
              <a:off x="144" y="0"/>
              <a:ext cx="336" cy="144"/>
              <a:chOff x="0" y="0"/>
              <a:chExt cx="336" cy="144"/>
            </a:xfrm>
          </p:grpSpPr>
          <p:sp>
            <p:nvSpPr>
              <p:cNvPr id="23568" name="Line 8"/>
              <p:cNvSpPr/>
              <p:nvPr/>
            </p:nvSpPr>
            <p:spPr>
              <a:xfrm flipV="1">
                <a:off x="0" y="0"/>
                <a:ext cx="0" cy="144"/>
              </a:xfrm>
              <a:prstGeom prst="line">
                <a:avLst/>
              </a:prstGeom>
              <a:ln w="9525" cap="flat" cmpd="sng">
                <a:solidFill>
                  <a:srgbClr val="CC0000"/>
                </a:solidFill>
                <a:prstDash val="solid"/>
                <a:headEnd type="none" w="med" len="med"/>
                <a:tailEnd type="none" w="med" len="med"/>
              </a:ln>
            </p:spPr>
          </p:sp>
          <p:sp>
            <p:nvSpPr>
              <p:cNvPr id="23569" name="Line 9"/>
              <p:cNvSpPr/>
              <p:nvPr/>
            </p:nvSpPr>
            <p:spPr>
              <a:xfrm flipV="1">
                <a:off x="336" y="0"/>
                <a:ext cx="0" cy="144"/>
              </a:xfrm>
              <a:prstGeom prst="line">
                <a:avLst/>
              </a:prstGeom>
              <a:ln w="9525" cap="flat" cmpd="sng">
                <a:solidFill>
                  <a:srgbClr val="CC0000"/>
                </a:solidFill>
                <a:prstDash val="solid"/>
                <a:headEnd type="none" w="med" len="med"/>
                <a:tailEnd type="triangle" w="med" len="med"/>
              </a:ln>
            </p:spPr>
          </p:sp>
          <p:sp>
            <p:nvSpPr>
              <p:cNvPr id="23570" name="Line 11"/>
              <p:cNvSpPr/>
              <p:nvPr/>
            </p:nvSpPr>
            <p:spPr>
              <a:xfrm>
                <a:off x="0" y="144"/>
                <a:ext cx="336" cy="0"/>
              </a:xfrm>
              <a:prstGeom prst="line">
                <a:avLst/>
              </a:prstGeom>
              <a:ln w="9525" cap="flat" cmpd="sng">
                <a:solidFill>
                  <a:srgbClr val="CC0000"/>
                </a:solidFill>
                <a:prstDash val="solid"/>
                <a:headEnd type="none" w="med" len="med"/>
                <a:tailEnd type="none" w="med" len="med"/>
              </a:ln>
            </p:spPr>
          </p:sp>
        </p:grpSp>
        <p:sp>
          <p:nvSpPr>
            <p:cNvPr id="23567" name="Text Box 31"/>
            <p:cNvSpPr txBox="1"/>
            <p:nvPr/>
          </p:nvSpPr>
          <p:spPr>
            <a:xfrm>
              <a:off x="0" y="96"/>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a:t>
              </a:r>
              <a:r>
                <a:rPr lang="zh-CN" altLang="en-US" sz="2000" i="1" dirty="0">
                  <a:solidFill>
                    <a:srgbClr val="CC0000"/>
                  </a:solidFill>
                  <a:latin typeface="Times New Roman" panose="02020603050405020304" pitchFamily="18" charset="0"/>
                  <a:ea typeface="宋体" panose="02010600030101010101" pitchFamily="2" charset="-122"/>
                </a:rPr>
                <a:t>(2)</a:t>
              </a:r>
              <a:endParaRPr lang="en-US" altLang="zh-CN" sz="2000" i="1" dirty="0">
                <a:solidFill>
                  <a:srgbClr val="CC0000"/>
                </a:solidFill>
                <a:latin typeface="Times New Roman" panose="02020603050405020304" pitchFamily="18" charset="0"/>
                <a:ea typeface="宋体" panose="02010600030101010101" pitchFamily="2" charset="-122"/>
              </a:endParaRPr>
            </a:p>
          </p:txBody>
        </p:sp>
      </p:grpSp>
      <p:grpSp>
        <p:nvGrpSpPr>
          <p:cNvPr id="3" name="Group 30"/>
          <p:cNvGrpSpPr/>
          <p:nvPr/>
        </p:nvGrpSpPr>
        <p:grpSpPr>
          <a:xfrm>
            <a:off x="2286000" y="2117725"/>
            <a:ext cx="1676400" cy="549275"/>
            <a:chOff x="0" y="0"/>
            <a:chExt cx="2640" cy="865"/>
          </a:xfrm>
        </p:grpSpPr>
        <p:sp>
          <p:nvSpPr>
            <p:cNvPr id="23562" name="矩形 2"/>
            <p:cNvSpPr/>
            <p:nvPr/>
          </p:nvSpPr>
          <p:spPr>
            <a:xfrm>
              <a:off x="0" y="0"/>
              <a:ext cx="2640" cy="505"/>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ctr">
                <a:spcBef>
                  <a:spcPct val="0"/>
                </a:spcBef>
                <a:buNone/>
              </a:pPr>
              <a:r>
                <a:rPr lang="en-US" altLang="zh-CN" sz="2000" i="1" dirty="0">
                  <a:latin typeface="Times New Roman" panose="02020603050405020304" pitchFamily="18" charset="0"/>
                  <a:ea typeface="宋体" panose="02010600030101010101" pitchFamily="2" charset="-122"/>
                </a:rPr>
                <a:t>commutativity</a:t>
              </a:r>
              <a:endParaRPr lang="en-US" altLang="zh-CN" sz="2000" i="1" dirty="0">
                <a:latin typeface="Times New Roman" panose="02020603050405020304" pitchFamily="18" charset="0"/>
                <a:ea typeface="宋体" panose="02010600030101010101" pitchFamily="2" charset="-122"/>
              </a:endParaRPr>
            </a:p>
          </p:txBody>
        </p:sp>
        <p:sp>
          <p:nvSpPr>
            <p:cNvPr id="23563" name="Line 32"/>
            <p:cNvSpPr/>
            <p:nvPr/>
          </p:nvSpPr>
          <p:spPr>
            <a:xfrm>
              <a:off x="720" y="505"/>
              <a:ext cx="1" cy="360"/>
            </a:xfrm>
            <a:prstGeom prst="line">
              <a:avLst/>
            </a:prstGeom>
            <a:ln w="19050" cap="flat" cmpd="sng">
              <a:solidFill>
                <a:srgbClr val="008000"/>
              </a:solidFill>
              <a:prstDash val="solid"/>
              <a:headEnd type="none" w="med" len="med"/>
              <a:tailEnd type="arrow" w="med" len="med"/>
            </a:ln>
          </p:spPr>
        </p:sp>
        <p:sp>
          <p:nvSpPr>
            <p:cNvPr id="4" name="Line 33"/>
            <p:cNvSpPr/>
            <p:nvPr/>
          </p:nvSpPr>
          <p:spPr>
            <a:xfrm flipH="1">
              <a:off x="1920" y="505"/>
              <a:ext cx="1" cy="360"/>
            </a:xfrm>
            <a:prstGeom prst="line">
              <a:avLst/>
            </a:prstGeom>
            <a:ln w="19050" cap="flat" cmpd="sng">
              <a:solidFill>
                <a:srgbClr val="008000"/>
              </a:solidFill>
              <a:prstDash val="solid"/>
              <a:headEnd type="none" w="med" len="med"/>
              <a:tailEnd type="arrow" w="med" len="med"/>
            </a:ln>
          </p:spPr>
        </p:sp>
        <p:sp>
          <p:nvSpPr>
            <p:cNvPr id="23565" name="Line 34"/>
            <p:cNvSpPr/>
            <p:nvPr/>
          </p:nvSpPr>
          <p:spPr>
            <a:xfrm>
              <a:off x="720" y="505"/>
              <a:ext cx="1200" cy="1"/>
            </a:xfrm>
            <a:prstGeom prst="line">
              <a:avLst/>
            </a:prstGeom>
            <a:ln w="1905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ppt_x"/>
                                          </p:val>
                                        </p:tav>
                                        <p:tav tm="100000">
                                          <p:val>
                                            <p:strVal val="#ppt_x"/>
                                          </p:val>
                                        </p:tav>
                                      </p:tavLst>
                                    </p:anim>
                                    <p:anim calcmode="lin" valueType="num">
                                      <p:cBhvr additive="base">
                                        <p:cTn id="8"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56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555">
                                            <p:txEl>
                                              <p:charRg st="89" end="227"/>
                                            </p:txEl>
                                          </p:spTgt>
                                        </p:tgtEl>
                                        <p:attrNameLst>
                                          <p:attrName>style.visibility</p:attrName>
                                        </p:attrNameLst>
                                      </p:cBhvr>
                                      <p:to>
                                        <p:strVal val="visible"/>
                                      </p:to>
                                    </p:set>
                                    <p:anim calcmode="lin" valueType="num">
                                      <p:cBhvr additive="base">
                                        <p:cTn id="28" dur="500" fill="hold"/>
                                        <p:tgtEl>
                                          <p:spTgt spid="23555">
                                            <p:txEl>
                                              <p:charRg st="89" end="22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3555">
                                            <p:txEl>
                                              <p:charRg st="89" end="22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3555">
                                            <p:txEl>
                                              <p:charRg st="227" end="281"/>
                                            </p:txEl>
                                          </p:spTgt>
                                        </p:tgtEl>
                                        <p:attrNameLst>
                                          <p:attrName>style.visibility</p:attrName>
                                        </p:attrNameLst>
                                      </p:cBhvr>
                                      <p:to>
                                        <p:strVal val="visible"/>
                                      </p:to>
                                    </p:set>
                                    <p:anim calcmode="lin" valueType="num">
                                      <p:cBhvr additive="base">
                                        <p:cTn id="34" dur="500" fill="hold"/>
                                        <p:tgtEl>
                                          <p:spTgt spid="23555">
                                            <p:txEl>
                                              <p:charRg st="227" end="28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3555">
                                            <p:txEl>
                                              <p:charRg st="227" end="281"/>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3555">
                                            <p:txEl>
                                              <p:charRg st="281" end="316"/>
                                            </p:txEl>
                                          </p:spTgt>
                                        </p:tgtEl>
                                        <p:attrNameLst>
                                          <p:attrName>style.visibility</p:attrName>
                                        </p:attrNameLst>
                                      </p:cBhvr>
                                      <p:to>
                                        <p:strVal val="visible"/>
                                      </p:to>
                                    </p:set>
                                    <p:anim calcmode="lin" valueType="num">
                                      <p:cBhvr additive="base">
                                        <p:cTn id="38" dur="500" fill="hold"/>
                                        <p:tgtEl>
                                          <p:spTgt spid="23555">
                                            <p:txEl>
                                              <p:charRg st="281" end="31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3555">
                                            <p:txEl>
                                              <p:charRg st="281" end="3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7651" name="Rectangle 2"/>
          <p:cNvSpPr>
            <a:spLocks noGrp="1"/>
          </p:cNvSpPr>
          <p:nvPr>
            <p:ph type="title"/>
          </p:nvPr>
        </p:nvSpPr>
        <p:spPr/>
        <p:txBody>
          <a:bodyPr vert="horz" wrap="square" lIns="91440" tIns="45720" rIns="91440" bIns="45720" anchor="ctr"/>
          <a:p>
            <a:pPr lvl="0"/>
            <a:r>
              <a:rPr lang="en-US" altLang="zh-CN" dirty="0">
                <a:ea typeface="宋体" panose="02010600030101010101" pitchFamily="2" charset="-122"/>
              </a:rPr>
              <a:t>Conflict Equivalence and Serializability</a:t>
            </a:r>
            <a:endParaRPr lang="en-US" altLang="zh-CN" dirty="0">
              <a:ea typeface="宋体" panose="02010600030101010101" pitchFamily="2" charset="-122"/>
            </a:endParaRPr>
          </a:p>
        </p:txBody>
      </p:sp>
      <p:sp>
        <p:nvSpPr>
          <p:cNvPr id="27652" name="Rectangle 3"/>
          <p:cNvSpPr>
            <a:spLocks noGrp="1"/>
          </p:cNvSpPr>
          <p:nvPr>
            <p:ph type="body"/>
          </p:nvPr>
        </p:nvSpPr>
        <p:spPr>
          <a:xfrm>
            <a:off x="304800" y="2286000"/>
            <a:ext cx="8458200" cy="3200400"/>
          </a:xfrm>
        </p:spPr>
        <p:txBody>
          <a:bodyPr vert="horz" wrap="square" lIns="91440" tIns="45720" rIns="91440" bIns="45720" anchor="t"/>
          <a:p>
            <a:pPr lvl="0">
              <a:spcBef>
                <a:spcPct val="50000"/>
              </a:spcBef>
            </a:pPr>
            <a:r>
              <a:rPr lang="en-US" altLang="zh-CN" sz="2400" dirty="0">
                <a:ea typeface="宋体" panose="02010600030101010101" pitchFamily="2" charset="-122"/>
              </a:rPr>
              <a:t>Serializability: </a:t>
            </a:r>
            <a:r>
              <a:rPr lang="en-US" altLang="zh-CN" sz="2400" dirty="0">
                <a:solidFill>
                  <a:schemeClr val="tx1"/>
                </a:solidFill>
                <a:ea typeface="宋体" panose="02010600030101010101" pitchFamily="2" charset="-122"/>
              </a:rPr>
              <a:t>  a conservative notion</a:t>
            </a:r>
            <a:r>
              <a:rPr lang="en-US" altLang="zh-CN" sz="2400" dirty="0">
                <a:ea typeface="宋体" panose="02010600030101010101" pitchFamily="2" charset="-122"/>
              </a:rPr>
              <a:t> of correctness</a:t>
            </a:r>
            <a:endParaRPr lang="en-US" altLang="zh-CN" sz="2400" dirty="0">
              <a:ea typeface="宋体" panose="02010600030101010101" pitchFamily="2" charset="-122"/>
            </a:endParaRPr>
          </a:p>
          <a:p>
            <a:pPr lvl="0">
              <a:spcBef>
                <a:spcPct val="50000"/>
              </a:spcBef>
            </a:pPr>
            <a:r>
              <a:rPr lang="en-US" altLang="zh-CN" sz="2400" dirty="0">
                <a:ea typeface="宋体" panose="02010600030101010101" pitchFamily="2" charset="-122"/>
              </a:rPr>
              <a:t>Conflict equivalence:  </a:t>
            </a:r>
            <a:endParaRPr lang="en-US" altLang="zh-CN" sz="2400" dirty="0">
              <a:ea typeface="宋体" panose="02010600030101010101" pitchFamily="2" charset="-122"/>
            </a:endParaRPr>
          </a:p>
          <a:p>
            <a:pPr lvl="1">
              <a:spcBef>
                <a:spcPct val="50000"/>
              </a:spcBef>
            </a:pPr>
            <a:r>
              <a:rPr lang="en-US" altLang="zh-CN" sz="2400" dirty="0">
                <a:solidFill>
                  <a:schemeClr val="accent6"/>
                </a:solidFill>
                <a:ea typeface="宋体" panose="02010600030101010101" pitchFamily="2" charset="-122"/>
              </a:rPr>
              <a:t>a conservative technique for determining serializability</a:t>
            </a:r>
            <a:r>
              <a:rPr lang="en-US" altLang="zh-CN" sz="2400" dirty="0">
                <a:ea typeface="宋体" panose="02010600030101010101" pitchFamily="2" charset="-122"/>
              </a:rPr>
              <a:t> </a:t>
            </a:r>
            <a:endParaRPr lang="en-US" altLang="zh-CN" sz="2400" dirty="0">
              <a:ea typeface="宋体" panose="02010600030101010101" pitchFamily="2" charset="-122"/>
            </a:endParaRPr>
          </a:p>
          <a:p>
            <a:pPr lvl="1">
              <a:spcBef>
                <a:spcPct val="50000"/>
              </a:spcBef>
            </a:pPr>
            <a:r>
              <a:rPr lang="en-US" altLang="zh-CN" sz="2400" dirty="0">
                <a:solidFill>
                  <a:schemeClr val="accent6"/>
                </a:solidFill>
                <a:ea typeface="宋体" panose="02010600030101010101" pitchFamily="2" charset="-122"/>
              </a:rPr>
              <a:t>Moreover:  a concurrency control that guarantees conflict equivalence to serial schedules</a:t>
            </a:r>
            <a:r>
              <a:rPr lang="en-US" altLang="zh-CN" sz="2400" dirty="0">
                <a:ea typeface="宋体" panose="02010600030101010101" pitchFamily="2" charset="-122"/>
              </a:rPr>
              <a:t> </a:t>
            </a:r>
            <a:r>
              <a:rPr lang="en-US" altLang="zh-CN" sz="2400" u="sng" dirty="0">
                <a:solidFill>
                  <a:srgbClr val="FF0000"/>
                </a:solidFill>
                <a:ea typeface="宋体" panose="02010600030101010101" pitchFamily="2" charset="-122"/>
              </a:rPr>
              <a:t>is easily implemented</a:t>
            </a:r>
            <a:endParaRPr lang="zh-CN" altLang="en-US" sz="2400" dirty="0">
              <a:solidFill>
                <a:srgbClr val="000099"/>
              </a:solidFill>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8675" name="Rectangle 2"/>
          <p:cNvSpPr>
            <a:spLocks noGrp="1"/>
          </p:cNvSpPr>
          <p:nvPr>
            <p:ph type="title"/>
          </p:nvPr>
        </p:nvSpPr>
        <p:spPr>
          <a:xfrm>
            <a:off x="685800" y="609600"/>
            <a:ext cx="8077200" cy="1143000"/>
          </a:xfrm>
        </p:spPr>
        <p:txBody>
          <a:bodyPr vert="horz" wrap="square" lIns="91440" tIns="45720" rIns="91440" bIns="45720" anchor="ctr"/>
          <a:p>
            <a:pPr lvl="0"/>
            <a:r>
              <a:rPr lang="en-US" altLang="zh-CN" dirty="0">
                <a:ea typeface="宋体" panose="02010600030101010101" pitchFamily="2" charset="-122"/>
              </a:rPr>
              <a:t>Serialization Graph of a Schedule S</a:t>
            </a:r>
            <a:endParaRPr lang="en-US" altLang="zh-CN" dirty="0">
              <a:ea typeface="宋体" panose="02010600030101010101" pitchFamily="2" charset="-122"/>
            </a:endParaRPr>
          </a:p>
        </p:txBody>
      </p:sp>
      <p:sp>
        <p:nvSpPr>
          <p:cNvPr id="28676" name="Rectangle 3"/>
          <p:cNvSpPr>
            <a:spLocks noGrp="1"/>
          </p:cNvSpPr>
          <p:nvPr>
            <p:ph type="body"/>
          </p:nvPr>
        </p:nvSpPr>
        <p:spPr>
          <a:xfrm>
            <a:off x="304800" y="1981200"/>
            <a:ext cx="8382000" cy="3569335"/>
          </a:xfrm>
        </p:spPr>
        <p:txBody>
          <a:bodyPr vert="horz" wrap="square" lIns="91440" tIns="45720" rIns="91440" bIns="45720" anchor="t">
            <a:spAutoFit/>
          </a:bodyPr>
          <a:p>
            <a:pPr lvl="0"/>
            <a:r>
              <a:rPr lang="en-US" altLang="zh-CN" dirty="0">
                <a:solidFill>
                  <a:srgbClr val="FF0000"/>
                </a:solidFill>
                <a:ea typeface="宋体" panose="02010600030101010101" pitchFamily="2" charset="-122"/>
              </a:rPr>
              <a:t>Nodes</a:t>
            </a:r>
            <a:r>
              <a:rPr lang="en-US" altLang="zh-CN" dirty="0">
                <a:ea typeface="宋体" panose="02010600030101010101" pitchFamily="2" charset="-122"/>
              </a:rPr>
              <a:t>: </a:t>
            </a:r>
            <a:r>
              <a:rPr lang="en-US" altLang="zh-CN" dirty="0">
                <a:solidFill>
                  <a:schemeClr val="tx1"/>
                </a:solidFill>
                <a:ea typeface="宋体" panose="02010600030101010101" pitchFamily="2" charset="-122"/>
              </a:rPr>
              <a:t>represent</a:t>
            </a:r>
            <a:r>
              <a:rPr lang="en-US" altLang="zh-CN" dirty="0">
                <a:ea typeface="宋体" panose="02010600030101010101" pitchFamily="2" charset="-122"/>
              </a:rPr>
              <a:t> </a:t>
            </a:r>
            <a:r>
              <a:rPr lang="en-US" altLang="zh-CN" dirty="0">
                <a:solidFill>
                  <a:srgbClr val="000099"/>
                </a:solidFill>
                <a:ea typeface="宋体" panose="02010600030101010101" pitchFamily="2" charset="-122"/>
              </a:rPr>
              <a:t>transactions</a:t>
            </a:r>
            <a:endParaRPr lang="en-US" altLang="zh-CN" dirty="0">
              <a:solidFill>
                <a:srgbClr val="000099"/>
              </a:solidFill>
              <a:ea typeface="宋体" panose="02010600030101010101" pitchFamily="2" charset="-122"/>
            </a:endParaRPr>
          </a:p>
          <a:p>
            <a:pPr lvl="0">
              <a:spcBef>
                <a:spcPct val="50000"/>
              </a:spcBef>
            </a:pPr>
            <a:r>
              <a:rPr lang="en-US" altLang="zh-CN" dirty="0">
                <a:ea typeface="宋体" panose="02010600030101010101" pitchFamily="2" charset="-122"/>
              </a:rPr>
              <a:t>There is a</a:t>
            </a:r>
            <a:r>
              <a:rPr lang="en-US" altLang="zh-CN" dirty="0">
                <a:solidFill>
                  <a:srgbClr val="FF0000"/>
                </a:solidFill>
                <a:ea typeface="宋体" panose="02010600030101010101" pitchFamily="2" charset="-122"/>
              </a:rPr>
              <a:t> directed edge</a:t>
            </a:r>
            <a:r>
              <a:rPr lang="en-US" altLang="zh-CN" dirty="0">
                <a:ea typeface="宋体" panose="02010600030101010101" pitchFamily="2" charset="-122"/>
              </a:rPr>
              <a:t> from node T</a:t>
            </a:r>
            <a:r>
              <a:rPr lang="en-US" altLang="zh-CN" baseline="-25000" dirty="0">
                <a:ea typeface="宋体" panose="02010600030101010101" pitchFamily="2" charset="-122"/>
              </a:rPr>
              <a:t>i</a:t>
            </a:r>
            <a:r>
              <a:rPr lang="en-US" altLang="zh-CN" dirty="0">
                <a:ea typeface="宋体" panose="02010600030101010101" pitchFamily="2" charset="-122"/>
              </a:rPr>
              <a:t> to node T</a:t>
            </a:r>
            <a:r>
              <a:rPr lang="en-US" altLang="zh-CN" baseline="-25000" dirty="0">
                <a:ea typeface="宋体" panose="02010600030101010101" pitchFamily="2" charset="-122"/>
              </a:rPr>
              <a:t>j</a:t>
            </a:r>
            <a:r>
              <a:rPr lang="en-US" altLang="zh-CN" dirty="0">
                <a:ea typeface="宋体" panose="02010600030101010101" pitchFamily="2" charset="-122"/>
              </a:rPr>
              <a:t>:</a:t>
            </a:r>
            <a:endParaRPr lang="en-US" altLang="zh-CN" dirty="0">
              <a:ea typeface="宋体" panose="02010600030101010101" pitchFamily="2" charset="-122"/>
            </a:endParaRPr>
          </a:p>
          <a:p>
            <a:pPr marL="457200" lvl="1" indent="0">
              <a:spcBef>
                <a:spcPct val="50000"/>
              </a:spcBef>
              <a:buNone/>
            </a:pPr>
            <a:r>
              <a:rPr lang="en-US" altLang="zh-CN" dirty="0">
                <a:ea typeface="宋体" panose="02010600030101010101" pitchFamily="2" charset="-122"/>
              </a:rPr>
              <a:t>if T</a:t>
            </a:r>
            <a:r>
              <a:rPr lang="en-US" altLang="zh-CN" baseline="-25000" dirty="0">
                <a:ea typeface="宋体" panose="02010600030101010101" pitchFamily="2" charset="-122"/>
              </a:rPr>
              <a:t>i</a:t>
            </a:r>
            <a:r>
              <a:rPr lang="en-US" altLang="zh-CN" dirty="0">
                <a:ea typeface="宋体" panose="02010600030101010101" pitchFamily="2" charset="-122"/>
              </a:rPr>
              <a:t> </a:t>
            </a:r>
            <a:r>
              <a:rPr lang="en-US" altLang="zh-CN" dirty="0">
                <a:solidFill>
                  <a:schemeClr val="tx1"/>
                </a:solidFill>
                <a:ea typeface="宋体" panose="02010600030101010101" pitchFamily="2" charset="-122"/>
              </a:rPr>
              <a:t>has an operation</a:t>
            </a:r>
            <a:r>
              <a:rPr lang="en-US" altLang="zh-CN" dirty="0">
                <a:ea typeface="宋体" panose="02010600030101010101" pitchFamily="2" charset="-122"/>
              </a:rPr>
              <a:t> </a:t>
            </a:r>
            <a:r>
              <a:rPr lang="en-US" altLang="zh-CN" i="1" dirty="0">
                <a:ea typeface="宋体" panose="02010600030101010101" pitchFamily="2" charset="-122"/>
              </a:rPr>
              <a:t>p</a:t>
            </a:r>
            <a:r>
              <a:rPr lang="en-US" altLang="zh-CN" i="1" baseline="-25000" dirty="0">
                <a:ea typeface="宋体" panose="02010600030101010101" pitchFamily="2" charset="-122"/>
              </a:rPr>
              <a:t>i,k</a:t>
            </a:r>
            <a:r>
              <a:rPr lang="en-US" altLang="zh-CN" dirty="0">
                <a:ea typeface="宋体" panose="02010600030101010101" pitchFamily="2" charset="-122"/>
              </a:rPr>
              <a:t> </a:t>
            </a:r>
            <a:r>
              <a:rPr lang="en-US" altLang="zh-CN" dirty="0">
                <a:solidFill>
                  <a:schemeClr val="tx1"/>
                </a:solidFill>
                <a:ea typeface="宋体" panose="02010600030101010101" pitchFamily="2" charset="-122"/>
              </a:rPr>
              <a:t>that</a:t>
            </a:r>
            <a:r>
              <a:rPr lang="en-US" altLang="zh-CN" dirty="0">
                <a:ea typeface="宋体" panose="02010600030101010101" pitchFamily="2" charset="-122"/>
              </a:rPr>
              <a:t> conflicts with </a:t>
            </a:r>
            <a:r>
              <a:rPr lang="en-US" altLang="zh-CN" dirty="0">
                <a:solidFill>
                  <a:schemeClr val="tx1"/>
                </a:solidFill>
                <a:ea typeface="宋体" panose="02010600030101010101" pitchFamily="2" charset="-122"/>
              </a:rPr>
              <a:t>an operation</a:t>
            </a:r>
            <a:r>
              <a:rPr lang="en-US" altLang="zh-CN" dirty="0">
                <a:ea typeface="宋体" panose="02010600030101010101" pitchFamily="2" charset="-122"/>
              </a:rPr>
              <a:t> </a:t>
            </a:r>
            <a:r>
              <a:rPr lang="en-US" altLang="zh-CN" i="1" dirty="0">
                <a:ea typeface="宋体" panose="02010600030101010101" pitchFamily="2" charset="-122"/>
              </a:rPr>
              <a:t>p</a:t>
            </a:r>
            <a:r>
              <a:rPr lang="en-US" altLang="zh-CN" i="1" baseline="-25000" dirty="0">
                <a:ea typeface="宋体" panose="02010600030101010101" pitchFamily="2" charset="-122"/>
              </a:rPr>
              <a:t>j,r</a:t>
            </a:r>
            <a:r>
              <a:rPr lang="en-US" altLang="zh-CN" dirty="0">
                <a:ea typeface="宋体" panose="02010600030101010101" pitchFamily="2" charset="-122"/>
              </a:rPr>
              <a:t> </a:t>
            </a:r>
            <a:r>
              <a:rPr lang="en-US" altLang="zh-CN" dirty="0">
                <a:solidFill>
                  <a:schemeClr val="tx1"/>
                </a:solidFill>
                <a:ea typeface="宋体" panose="02010600030101010101" pitchFamily="2" charset="-122"/>
              </a:rPr>
              <a:t>of</a:t>
            </a:r>
            <a:r>
              <a:rPr lang="en-US" altLang="zh-CN" dirty="0">
                <a:ea typeface="宋体" panose="02010600030101010101" pitchFamily="2" charset="-122"/>
              </a:rPr>
              <a:t> T</a:t>
            </a:r>
            <a:r>
              <a:rPr lang="en-US" altLang="zh-CN" baseline="-25000" dirty="0">
                <a:ea typeface="宋体" panose="02010600030101010101" pitchFamily="2" charset="-122"/>
              </a:rPr>
              <a:t>j</a:t>
            </a:r>
            <a:r>
              <a:rPr lang="en-US" altLang="zh-CN" dirty="0">
                <a:ea typeface="宋体" panose="02010600030101010101" pitchFamily="2" charset="-122"/>
              </a:rPr>
              <a:t> </a:t>
            </a:r>
            <a:r>
              <a:rPr lang="en-US" altLang="zh-CN" dirty="0">
                <a:solidFill>
                  <a:schemeClr val="tx1"/>
                </a:solidFill>
                <a:ea typeface="宋体" panose="02010600030101010101" pitchFamily="2" charset="-122"/>
              </a:rPr>
              <a:t>and</a:t>
            </a:r>
            <a:r>
              <a:rPr lang="en-US" altLang="zh-CN" dirty="0">
                <a:ea typeface="宋体" panose="02010600030101010101" pitchFamily="2" charset="-122"/>
              </a:rPr>
              <a:t> </a:t>
            </a:r>
            <a:r>
              <a:rPr lang="en-US" altLang="zh-CN" i="1" dirty="0">
                <a:ea typeface="宋体" panose="02010600030101010101" pitchFamily="2" charset="-122"/>
              </a:rPr>
              <a:t>p</a:t>
            </a:r>
            <a:r>
              <a:rPr lang="en-US" altLang="zh-CN" i="1" baseline="-25000" dirty="0">
                <a:ea typeface="宋体" panose="02010600030101010101" pitchFamily="2" charset="-122"/>
              </a:rPr>
              <a:t>i,k</a:t>
            </a:r>
            <a:r>
              <a:rPr lang="en-US" altLang="zh-CN" baseline="-25000" dirty="0">
                <a:ea typeface="宋体" panose="02010600030101010101" pitchFamily="2" charset="-122"/>
              </a:rPr>
              <a:t> </a:t>
            </a:r>
            <a:r>
              <a:rPr lang="en-US" altLang="zh-CN" dirty="0">
                <a:solidFill>
                  <a:schemeClr val="tx1"/>
                </a:solidFill>
                <a:ea typeface="宋体" panose="02010600030101010101" pitchFamily="2" charset="-122"/>
              </a:rPr>
              <a:t>precedes</a:t>
            </a:r>
            <a:r>
              <a:rPr lang="en-US" altLang="zh-CN" dirty="0">
                <a:ea typeface="宋体" panose="02010600030101010101" pitchFamily="2" charset="-122"/>
              </a:rPr>
              <a:t> </a:t>
            </a:r>
            <a:r>
              <a:rPr lang="en-US" altLang="zh-CN" i="1" dirty="0">
                <a:ea typeface="宋体" panose="02010600030101010101" pitchFamily="2" charset="-122"/>
              </a:rPr>
              <a:t>p</a:t>
            </a:r>
            <a:r>
              <a:rPr lang="en-US" altLang="zh-CN" i="1" baseline="-25000" dirty="0">
                <a:ea typeface="宋体" panose="02010600030101010101" pitchFamily="2" charset="-122"/>
              </a:rPr>
              <a:t>j,r</a:t>
            </a:r>
            <a:r>
              <a:rPr lang="en-US" altLang="zh-CN" dirty="0">
                <a:ea typeface="宋体" panose="02010600030101010101" pitchFamily="2" charset="-122"/>
              </a:rPr>
              <a:t> </a:t>
            </a:r>
            <a:r>
              <a:rPr lang="en-US" altLang="zh-CN" dirty="0">
                <a:solidFill>
                  <a:schemeClr val="tx1"/>
                </a:solidFill>
                <a:ea typeface="宋体" panose="02010600030101010101" pitchFamily="2" charset="-122"/>
              </a:rPr>
              <a:t>in</a:t>
            </a:r>
            <a:r>
              <a:rPr lang="en-US" altLang="zh-CN" dirty="0">
                <a:ea typeface="宋体" panose="02010600030101010101" pitchFamily="2" charset="-122"/>
              </a:rPr>
              <a:t> S</a:t>
            </a:r>
            <a:endParaRPr lang="en-US" altLang="zh-CN" dirty="0">
              <a:ea typeface="宋体" panose="02010600030101010101" pitchFamily="2" charset="-122"/>
            </a:endParaRPr>
          </a:p>
          <a:p>
            <a:pPr lvl="1">
              <a:spcBef>
                <a:spcPct val="50000"/>
              </a:spcBef>
            </a:pPr>
            <a:endParaRPr lang="en-US" altLang="zh-CN" dirty="0">
              <a:ea typeface="宋体" panose="02010600030101010101" pitchFamily="2" charset="-122"/>
            </a:endParaRPr>
          </a:p>
          <a:p>
            <a:pPr lvl="0">
              <a:spcBef>
                <a:spcPct val="50000"/>
              </a:spcBef>
            </a:pPr>
            <a:r>
              <a:rPr lang="en-US" altLang="zh-CN" dirty="0">
                <a:ea typeface="宋体" panose="02010600030101010101" pitchFamily="2" charset="-122"/>
              </a:rPr>
              <a:t>Theorem:   </a:t>
            </a:r>
            <a:r>
              <a:rPr lang="en-US" altLang="zh-CN" dirty="0">
                <a:solidFill>
                  <a:schemeClr val="tx1"/>
                </a:solidFill>
                <a:ea typeface="宋体" panose="02010600030101010101" pitchFamily="2" charset="-122"/>
              </a:rPr>
              <a:t>A schedule is</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conflict serializable</a:t>
            </a:r>
            <a:r>
              <a:rPr lang="en-US" altLang="zh-CN" dirty="0">
                <a:ea typeface="宋体" panose="02010600030101010101" pitchFamily="2" charset="-122"/>
              </a:rPr>
              <a:t> </a:t>
            </a:r>
            <a:r>
              <a:rPr lang="en-US" altLang="zh-CN" dirty="0">
                <a:solidFill>
                  <a:schemeClr val="tx1"/>
                </a:solidFill>
                <a:ea typeface="宋体" panose="02010600030101010101" pitchFamily="2" charset="-122"/>
              </a:rPr>
              <a:t>if and only if</a:t>
            </a:r>
            <a:r>
              <a:rPr lang="en-US" altLang="zh-CN" dirty="0">
                <a:ea typeface="宋体" panose="02010600030101010101" pitchFamily="2" charset="-122"/>
              </a:rPr>
              <a:t> </a:t>
            </a:r>
            <a:r>
              <a:rPr lang="en-US" altLang="zh-CN" dirty="0">
                <a:solidFill>
                  <a:schemeClr val="accent2"/>
                </a:solidFill>
                <a:ea typeface="宋体" panose="02010600030101010101" pitchFamily="2" charset="-122"/>
              </a:rPr>
              <a:t>its serialization graph has no cycles</a:t>
            </a:r>
            <a:endParaRPr lang="en-US" altLang="zh-CN" dirty="0">
              <a:solidFill>
                <a:schemeClr val="accent2"/>
              </a:solidFill>
              <a:ea typeface="宋体" panose="02010600030101010101" pitchFamily="2" charset="-122"/>
            </a:endParaRPr>
          </a:p>
        </p:txBody>
      </p:sp>
      <p:sp>
        <p:nvSpPr>
          <p:cNvPr id="2" name="圆角矩形 1"/>
          <p:cNvSpPr/>
          <p:nvPr/>
        </p:nvSpPr>
        <p:spPr>
          <a:xfrm>
            <a:off x="304800" y="4648200"/>
            <a:ext cx="8077200" cy="914400"/>
          </a:xfrm>
          <a:prstGeom prst="roundRect">
            <a:avLst/>
          </a:prstGeom>
          <a:noFill/>
          <a:ln w="2540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2400" b="0" i="1" u="none" strike="noStrike" cap="none" normalizeH="0" baseline="0" smtClean="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charRg st="181" end="281"/>
                                            </p:txEl>
                                          </p:spTgt>
                                        </p:tgtEl>
                                        <p:attrNameLst>
                                          <p:attrName>style.visibility</p:attrName>
                                        </p:attrNameLst>
                                      </p:cBhvr>
                                      <p:to>
                                        <p:strVal val="visible"/>
                                      </p:to>
                                    </p:set>
                                    <p:anim calcmode="lin" valueType="num">
                                      <p:cBhvr additive="base">
                                        <p:cTn id="7" dur="500" fill="hold"/>
                                        <p:tgtEl>
                                          <p:spTgt spid="28676">
                                            <p:txEl>
                                              <p:charRg st="181" end="28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charRg st="181" end="28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147" name="Rectangle 2"/>
          <p:cNvSpPr>
            <a:spLocks noGrp="1"/>
          </p:cNvSpPr>
          <p:nvPr>
            <p:ph type="title"/>
          </p:nvPr>
        </p:nvSpPr>
        <p:spPr>
          <a:xfrm>
            <a:off x="685800" y="228600"/>
            <a:ext cx="7772400" cy="762000"/>
          </a:xfrm>
        </p:spPr>
        <p:txBody>
          <a:bodyPr vert="horz" wrap="square" anchor="ctr"/>
          <a:p>
            <a:pPr lvl="0"/>
            <a:r>
              <a:rPr lang="en-US" altLang="zh-CN">
                <a:ea typeface="宋体" panose="02010600030101010101" pitchFamily="2" charset="-122"/>
              </a:rPr>
              <a:t>1.1 Serial &amp; Concurrent Execution</a:t>
            </a:r>
            <a:endParaRPr lang="en-US" altLang="zh-CN">
              <a:ea typeface="宋体" panose="02010600030101010101" pitchFamily="2" charset="-122"/>
            </a:endParaRPr>
          </a:p>
        </p:txBody>
      </p:sp>
      <p:sp>
        <p:nvSpPr>
          <p:cNvPr id="6148" name="Rectangle 3"/>
          <p:cNvSpPr>
            <a:spLocks noGrp="1"/>
          </p:cNvSpPr>
          <p:nvPr>
            <p:ph type="body"/>
          </p:nvPr>
        </p:nvSpPr>
        <p:spPr>
          <a:xfrm>
            <a:off x="304800" y="1056005"/>
            <a:ext cx="8458200" cy="5236845"/>
          </a:xfrm>
        </p:spPr>
        <p:txBody>
          <a:bodyPr vert="horz" wrap="square" anchor="t"/>
          <a:p>
            <a:pPr lvl="0" latinLnBrk="0">
              <a:lnSpc>
                <a:spcPct val="100000"/>
              </a:lnSpc>
              <a:spcBef>
                <a:spcPts val="0"/>
              </a:spcBef>
              <a:spcAft>
                <a:spcPts val="0"/>
              </a:spcAft>
            </a:pPr>
            <a:r>
              <a:rPr lang="en-US" altLang="x-none" sz="2400" u="sng" dirty="0">
                <a:solidFill>
                  <a:srgbClr val="CC0000"/>
                </a:solidFill>
                <a:ea typeface="宋体" panose="02010600030101010101" pitchFamily="2" charset="-122"/>
              </a:rPr>
              <a:t>Serial execution</a:t>
            </a:r>
            <a:r>
              <a:rPr lang="en-US" altLang="x-none" sz="2400" dirty="0">
                <a:solidFill>
                  <a:srgbClr val="003300"/>
                </a:solidFill>
                <a:ea typeface="宋体" panose="02010600030101010101" pitchFamily="2" charset="-122"/>
              </a:rPr>
              <a:t>: </a:t>
            </a:r>
            <a:r>
              <a:rPr lang="en-US" altLang="x-none" sz="2400" i="1" dirty="0">
                <a:sym typeface="+mn-ea"/>
              </a:rPr>
              <a:t>trans. execute in sequence</a:t>
            </a:r>
            <a:endParaRPr lang="en-US" altLang="x-none" sz="2400" i="1" u="sng" dirty="0">
              <a:solidFill>
                <a:srgbClr val="003300"/>
              </a:solidFill>
              <a:ea typeface="宋体" panose="02010600030101010101" pitchFamily="2" charset="-122"/>
              <a:sym typeface="+mn-ea"/>
            </a:endParaRPr>
          </a:p>
          <a:p>
            <a:pPr lvl="1" latinLnBrk="0">
              <a:lnSpc>
                <a:spcPct val="100000"/>
              </a:lnSpc>
              <a:spcBef>
                <a:spcPts val="0"/>
              </a:spcBef>
              <a:spcAft>
                <a:spcPts val="0"/>
              </a:spcAft>
            </a:pPr>
            <a:r>
              <a:rPr lang="en-US" altLang="x-none" sz="2400" dirty="0">
                <a:solidFill>
                  <a:srgbClr val="0000CC"/>
                </a:solidFill>
                <a:ea typeface="宋体" panose="02010600030101010101" pitchFamily="2" charset="-122"/>
              </a:rPr>
              <a:t>Since each transaction is consistent and  isolated</a:t>
            </a:r>
            <a:r>
              <a:rPr lang="en-US" altLang="x-none" sz="2400" dirty="0">
                <a:solidFill>
                  <a:schemeClr val="tx1"/>
                </a:solidFill>
                <a:ea typeface="宋体" panose="02010600030101010101" pitchFamily="2" charset="-122"/>
              </a:rPr>
              <a:t> </a:t>
            </a:r>
            <a:r>
              <a:rPr lang="en-US" altLang="x-none" sz="2400" dirty="0">
                <a:ea typeface="宋体" panose="02010600030101010101" pitchFamily="2" charset="-122"/>
              </a:rPr>
              <a:t>from all others, </a:t>
            </a:r>
            <a:r>
              <a:rPr lang="en-US" altLang="x-none" sz="2400" dirty="0">
                <a:solidFill>
                  <a:srgbClr val="CC0000"/>
                </a:solidFill>
                <a:ea typeface="宋体" panose="02010600030101010101" pitchFamily="2" charset="-122"/>
              </a:rPr>
              <a:t>schedule is guaranteed to be correct</a:t>
            </a:r>
            <a:r>
              <a:rPr lang="en-US" altLang="x-none" sz="2400" dirty="0">
                <a:ea typeface="宋体" panose="02010600030101010101" pitchFamily="2" charset="-122"/>
              </a:rPr>
              <a:t> </a:t>
            </a:r>
            <a:r>
              <a:rPr lang="en-US" altLang="x-none" sz="2400" dirty="0">
                <a:solidFill>
                  <a:srgbClr val="CC0000"/>
                </a:solidFill>
                <a:ea typeface="宋体" panose="02010600030101010101" pitchFamily="2" charset="-122"/>
              </a:rPr>
              <a:t>for all applications</a:t>
            </a:r>
            <a:r>
              <a:rPr lang="en-US" altLang="x-none" sz="2400" dirty="0">
                <a:ea typeface="宋体" panose="02010600030101010101" pitchFamily="2" charset="-122"/>
              </a:rPr>
              <a:t> </a:t>
            </a:r>
            <a:endParaRPr lang="en-US" altLang="x-none" sz="2400" dirty="0">
              <a:ea typeface="宋体" panose="02010600030101010101" pitchFamily="2" charset="-122"/>
            </a:endParaRPr>
          </a:p>
          <a:p>
            <a:pPr lvl="1" latinLnBrk="0">
              <a:lnSpc>
                <a:spcPct val="100000"/>
              </a:lnSpc>
              <a:spcBef>
                <a:spcPts val="0"/>
              </a:spcBef>
              <a:spcAft>
                <a:spcPts val="0"/>
              </a:spcAft>
            </a:pPr>
            <a:r>
              <a:rPr lang="en-US" altLang="x-none" sz="2400" dirty="0">
                <a:solidFill>
                  <a:srgbClr val="CC0000"/>
                </a:solidFill>
                <a:ea typeface="宋体" panose="02010600030101010101" pitchFamily="2" charset="-122"/>
              </a:rPr>
              <a:t>Inadequate performance</a:t>
            </a:r>
            <a:r>
              <a:rPr lang="en-US" altLang="x-none" sz="2400" dirty="0">
                <a:ea typeface="宋体" panose="02010600030101010101" pitchFamily="2" charset="-122"/>
              </a:rPr>
              <a:t>: Since system has multiple asynchronous resources and transaction uses only one at a time</a:t>
            </a:r>
            <a:endParaRPr lang="en-US" altLang="x-none" sz="2400" dirty="0">
              <a:ea typeface="宋体" panose="02010600030101010101" pitchFamily="2" charset="-122"/>
            </a:endParaRPr>
          </a:p>
          <a:p>
            <a:pPr lvl="2" latinLnBrk="0">
              <a:lnSpc>
                <a:spcPct val="100000"/>
              </a:lnSpc>
              <a:spcBef>
                <a:spcPts val="0"/>
              </a:spcBef>
              <a:spcAft>
                <a:spcPts val="0"/>
              </a:spcAft>
            </a:pPr>
            <a:endParaRPr lang="en-US" altLang="x-none" sz="2400" dirty="0">
              <a:ea typeface="宋体" panose="02010600030101010101" pitchFamily="2" charset="-122"/>
            </a:endParaRPr>
          </a:p>
          <a:p>
            <a:pPr lvl="0" latinLnBrk="0">
              <a:lnSpc>
                <a:spcPct val="100000"/>
              </a:lnSpc>
              <a:spcBef>
                <a:spcPts val="0"/>
              </a:spcBef>
              <a:spcAft>
                <a:spcPts val="0"/>
              </a:spcAft>
            </a:pPr>
            <a:r>
              <a:rPr lang="en-US" altLang="x-none" sz="2400" u="sng" dirty="0">
                <a:solidFill>
                  <a:srgbClr val="CC0000"/>
                </a:solidFill>
                <a:ea typeface="宋体" panose="02010600030101010101" pitchFamily="2" charset="-122"/>
              </a:rPr>
              <a:t>Concurrent execution</a:t>
            </a:r>
            <a:r>
              <a:rPr lang="en-US" altLang="x-none" sz="2400" dirty="0">
                <a:solidFill>
                  <a:srgbClr val="003300"/>
                </a:solidFill>
                <a:ea typeface="宋体" panose="02010600030101010101" pitchFamily="2" charset="-122"/>
              </a:rPr>
              <a:t>: </a:t>
            </a:r>
            <a:r>
              <a:rPr lang="en-US" altLang="zh-CN" sz="2400" i="1">
                <a:sym typeface="+mn-ea"/>
              </a:rPr>
              <a:t>Interleaved execution of a set of consistent trans.</a:t>
            </a:r>
            <a:endParaRPr lang="en-US" altLang="x-none" sz="2400" i="1" u="sng" dirty="0">
              <a:solidFill>
                <a:srgbClr val="003300"/>
              </a:solidFill>
              <a:ea typeface="宋体" panose="02010600030101010101" pitchFamily="2" charset="-122"/>
            </a:endParaRPr>
          </a:p>
          <a:p>
            <a:pPr lvl="1" latinLnBrk="0">
              <a:lnSpc>
                <a:spcPct val="100000"/>
              </a:lnSpc>
              <a:spcBef>
                <a:spcPts val="0"/>
              </a:spcBef>
              <a:spcAft>
                <a:spcPts val="0"/>
              </a:spcAft>
            </a:pPr>
            <a:r>
              <a:rPr lang="en-US" altLang="x-none" sz="2400" dirty="0">
                <a:ea typeface="宋体" panose="02010600030101010101" pitchFamily="2" charset="-122"/>
              </a:rPr>
              <a:t>Improved performance (multiprogramming)</a:t>
            </a:r>
            <a:endParaRPr lang="en-US" altLang="x-none" sz="2400" dirty="0">
              <a:ea typeface="宋体" panose="02010600030101010101" pitchFamily="2" charset="-122"/>
            </a:endParaRPr>
          </a:p>
          <a:p>
            <a:pPr lvl="1" latinLnBrk="0">
              <a:lnSpc>
                <a:spcPct val="100000"/>
              </a:lnSpc>
              <a:spcBef>
                <a:spcPts val="0"/>
              </a:spcBef>
              <a:spcAft>
                <a:spcPts val="0"/>
              </a:spcAft>
            </a:pPr>
            <a:r>
              <a:rPr lang="en-US" altLang="x-none" sz="2400" dirty="0">
                <a:solidFill>
                  <a:srgbClr val="CC0000"/>
                </a:solidFill>
                <a:ea typeface="宋体" panose="02010600030101010101" pitchFamily="2" charset="-122"/>
              </a:rPr>
              <a:t>Some interleavings produce incorrect result</a:t>
            </a:r>
            <a:endParaRPr lang="en-US" altLang="x-none" sz="2400" dirty="0">
              <a:solidFill>
                <a:srgbClr val="CC0000"/>
              </a:solidFill>
              <a:ea typeface="宋体" panose="02010600030101010101" pitchFamily="2" charset="-122"/>
            </a:endParaRPr>
          </a:p>
          <a:p>
            <a:pPr lvl="1" latinLnBrk="0">
              <a:lnSpc>
                <a:spcPct val="100000"/>
              </a:lnSpc>
              <a:spcBef>
                <a:spcPts val="0"/>
              </a:spcBef>
              <a:spcAft>
                <a:spcPts val="0"/>
              </a:spcAft>
            </a:pPr>
            <a:r>
              <a:rPr lang="en-US" altLang="x-none" sz="2400" dirty="0">
                <a:solidFill>
                  <a:schemeClr val="accent6"/>
                </a:solidFill>
                <a:ea typeface="宋体" panose="02010600030101010101" pitchFamily="2" charset="-122"/>
              </a:rPr>
              <a:t>Concurrent schedules that are </a:t>
            </a:r>
            <a:r>
              <a:rPr lang="en-US" altLang="x-none" sz="2400" i="1" dirty="0">
                <a:solidFill>
                  <a:schemeClr val="accent6"/>
                </a:solidFill>
                <a:ea typeface="宋体" panose="02010600030101010101" pitchFamily="2" charset="-122"/>
              </a:rPr>
              <a:t>equivalent</a:t>
            </a:r>
            <a:r>
              <a:rPr lang="en-US" altLang="x-none" sz="2400" dirty="0">
                <a:solidFill>
                  <a:schemeClr val="accent6"/>
                </a:solidFill>
                <a:ea typeface="宋体" panose="02010600030101010101" pitchFamily="2" charset="-122"/>
              </a:rPr>
              <a:t> to serial schedules are referred to as</a:t>
            </a:r>
            <a:r>
              <a:rPr lang="en-US" altLang="x-none" sz="2400" dirty="0">
                <a:ea typeface="宋体" panose="02010600030101010101" pitchFamily="2" charset="-122"/>
              </a:rPr>
              <a:t> </a:t>
            </a:r>
            <a:r>
              <a:rPr lang="en-US" altLang="x-none" sz="2400" dirty="0">
                <a:solidFill>
                  <a:srgbClr val="CC0000"/>
                </a:solidFill>
                <a:ea typeface="宋体" panose="02010600030101010101" pitchFamily="2" charset="-122"/>
              </a:rPr>
              <a:t>serializable</a:t>
            </a:r>
            <a:r>
              <a:rPr lang="en-US" altLang="x-none" sz="2400" dirty="0">
                <a:ea typeface="宋体" panose="02010600030101010101" pitchFamily="2" charset="-122"/>
              </a:rPr>
              <a:t> </a:t>
            </a:r>
            <a:r>
              <a:rPr lang="en-US" altLang="x-none" sz="2400" dirty="0">
                <a:solidFill>
                  <a:srgbClr val="CC0000"/>
                </a:solidFill>
                <a:ea typeface="宋体" panose="02010600030101010101" pitchFamily="2" charset="-122"/>
              </a:rPr>
              <a:t>schedules.</a:t>
            </a:r>
            <a:endParaRPr lang="en-US" altLang="x-none" sz="2400" dirty="0">
              <a:solidFill>
                <a:srgbClr val="CC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4"/>
          <p:cNvSpPr txBox="1">
            <a:spLocks noGrp="1"/>
          </p:cNvSpPr>
          <p:nvPr/>
        </p:nvSpPr>
        <p:spPr>
          <a:xfrm>
            <a:off x="7096760" y="6283325"/>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9699" name="Rectangle 2"/>
          <p:cNvSpPr>
            <a:spLocks noGrp="1"/>
          </p:cNvSpPr>
          <p:nvPr>
            <p:ph type="title"/>
          </p:nvPr>
        </p:nvSpPr>
        <p:spPr>
          <a:xfrm>
            <a:off x="685800" y="76200"/>
            <a:ext cx="7772400" cy="508000"/>
          </a:xfrm>
        </p:spPr>
        <p:txBody>
          <a:bodyPr vert="horz" wrap="square" lIns="91440" tIns="45720" rIns="91440" bIns="45720" anchor="ctr"/>
          <a:p>
            <a:pPr lvl="0"/>
            <a:r>
              <a:rPr lang="en-US" altLang="zh-CN" u="sng" dirty="0">
                <a:ea typeface="宋体" panose="02010600030101010101" pitchFamily="2" charset="-122"/>
              </a:rPr>
              <a:t>Example</a:t>
            </a:r>
            <a:endParaRPr lang="en-US" altLang="zh-CN" u="sng" dirty="0">
              <a:ea typeface="宋体" panose="02010600030101010101" pitchFamily="2" charset="-122"/>
            </a:endParaRPr>
          </a:p>
        </p:txBody>
      </p:sp>
      <p:sp>
        <p:nvSpPr>
          <p:cNvPr id="29715" name="Text Box 34"/>
          <p:cNvSpPr txBox="1"/>
          <p:nvPr/>
        </p:nvSpPr>
        <p:spPr>
          <a:xfrm>
            <a:off x="5715000" y="842645"/>
            <a:ext cx="3317875" cy="895350"/>
          </a:xfrm>
          <a:prstGeom prst="rect">
            <a:avLst/>
          </a:prstGeom>
          <a:noFill/>
          <a:ln w="9525" cap="flat" cmpd="sng">
            <a:solidFill>
              <a:schemeClr val="accent2"/>
            </a:solidFill>
            <a:prstDash val="solid"/>
            <a:miter/>
            <a:headEnd type="none" w="med" len="med"/>
            <a:tailEnd type="none" w="med" len="med"/>
          </a:ln>
        </p:spPr>
        <p:txBody>
          <a:bodyPr wrap="none" lIns="90170" tIns="46990" rIns="90170" bIns="46990">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S is serializable in order</a:t>
            </a:r>
            <a:endParaRPr lang="en-US" altLang="zh-CN" sz="2400" i="1" dirty="0">
              <a:solidFill>
                <a:srgbClr val="000099"/>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1</a:t>
            </a:r>
            <a:r>
              <a:rPr lang="en-US" altLang="zh-CN" sz="2400" i="1" dirty="0">
                <a:solidFill>
                  <a:srgbClr val="000099"/>
                </a:solidFill>
                <a:latin typeface="Times New Roman" panose="02020603050405020304" pitchFamily="18" charset="0"/>
                <a:ea typeface="宋体" panose="02010600030101010101" pitchFamily="2" charset="-122"/>
              </a:rPr>
              <a:t> T</a:t>
            </a:r>
            <a:r>
              <a:rPr lang="en-US" altLang="zh-CN" sz="2400" i="1" baseline="-25000" dirty="0">
                <a:solidFill>
                  <a:srgbClr val="000099"/>
                </a:solidFill>
                <a:latin typeface="Times New Roman" panose="02020603050405020304" pitchFamily="18" charset="0"/>
                <a:ea typeface="宋体" panose="02010600030101010101" pitchFamily="2" charset="-122"/>
              </a:rPr>
              <a:t>2 </a:t>
            </a: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3 </a:t>
            </a: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4</a:t>
            </a:r>
            <a:r>
              <a:rPr lang="en-US" altLang="zh-CN" sz="2400" i="1" dirty="0">
                <a:solidFill>
                  <a:srgbClr val="000099"/>
                </a:solidFill>
                <a:latin typeface="Times New Roman" panose="02020603050405020304" pitchFamily="18" charset="0"/>
                <a:ea typeface="宋体" panose="02010600030101010101" pitchFamily="2" charset="-122"/>
              </a:rPr>
              <a:t> T</a:t>
            </a:r>
            <a:r>
              <a:rPr lang="en-US" altLang="zh-CN" sz="2400" i="1" baseline="-25000" dirty="0">
                <a:solidFill>
                  <a:srgbClr val="000099"/>
                </a:solidFill>
                <a:latin typeface="Times New Roman" panose="02020603050405020304" pitchFamily="18" charset="0"/>
                <a:ea typeface="宋体" panose="02010600030101010101" pitchFamily="2" charset="-122"/>
              </a:rPr>
              <a:t>5</a:t>
            </a:r>
            <a:r>
              <a:rPr lang="en-US" altLang="zh-CN" sz="2400" i="1" dirty="0">
                <a:solidFill>
                  <a:srgbClr val="000099"/>
                </a:solidFill>
                <a:latin typeface="Times New Roman" panose="02020603050405020304" pitchFamily="18" charset="0"/>
                <a:ea typeface="宋体" panose="02010600030101010101" pitchFamily="2" charset="-122"/>
              </a:rPr>
              <a:t> T</a:t>
            </a:r>
            <a:r>
              <a:rPr lang="en-US" altLang="zh-CN" sz="2400" i="1" baseline="-25000" dirty="0">
                <a:solidFill>
                  <a:srgbClr val="000099"/>
                </a:solidFill>
                <a:latin typeface="Times New Roman" panose="02020603050405020304" pitchFamily="18" charset="0"/>
                <a:ea typeface="宋体" panose="02010600030101010101" pitchFamily="2" charset="-122"/>
              </a:rPr>
              <a:t>6 </a:t>
            </a: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7</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16" name="Text Box 36"/>
          <p:cNvSpPr txBox="1"/>
          <p:nvPr/>
        </p:nvSpPr>
        <p:spPr>
          <a:xfrm>
            <a:off x="5715000" y="4114800"/>
            <a:ext cx="3286760" cy="825500"/>
          </a:xfrm>
          <a:prstGeom prst="rect">
            <a:avLst/>
          </a:prstGeom>
          <a:noFill/>
          <a:ln w="9525" cap="flat" cmpd="sng">
            <a:solidFill>
              <a:srgbClr val="008000"/>
            </a:solidFill>
            <a:prstDash val="solid"/>
            <a:miter/>
            <a:headEnd type="none" w="med" len="med"/>
            <a:tailEnd type="none" w="med" len="med"/>
          </a:ln>
        </p:spPr>
        <p:txBody>
          <a:bodyPr wrap="none" lIns="90170" tIns="46990" rIns="90170" bIns="46990">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latin typeface="Times New Roman" panose="02020603050405020304" pitchFamily="18" charset="0"/>
                <a:ea typeface="宋体" panose="02010600030101010101" pitchFamily="2" charset="-122"/>
              </a:rPr>
              <a:t>H is not serializable due </a:t>
            </a:r>
            <a:endParaRPr lang="en-US" altLang="zh-CN" sz="2400" i="1" dirty="0">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latin typeface="Times New Roman" panose="02020603050405020304" pitchFamily="18" charset="0"/>
                <a:ea typeface="宋体" panose="02010600030101010101" pitchFamily="2" charset="-122"/>
              </a:rPr>
              <a:t>to cycle T</a:t>
            </a:r>
            <a:r>
              <a:rPr lang="en-US" altLang="zh-CN" sz="2400" i="1" baseline="-25000" dirty="0">
                <a:latin typeface="Times New Roman" panose="02020603050405020304" pitchFamily="18" charset="0"/>
                <a:ea typeface="宋体" panose="02010600030101010101" pitchFamily="2" charset="-122"/>
              </a:rPr>
              <a:t>2</a:t>
            </a:r>
            <a:r>
              <a:rPr lang="en-US" altLang="zh-CN" sz="2400" i="1" dirty="0">
                <a:latin typeface="Times New Roman" panose="02020603050405020304" pitchFamily="18" charset="0"/>
                <a:ea typeface="宋体" panose="02010600030101010101" pitchFamily="2" charset="-122"/>
              </a:rPr>
              <a:t> T</a:t>
            </a:r>
            <a:r>
              <a:rPr lang="en-US" altLang="zh-CN" sz="2400" i="1" baseline="-25000" dirty="0">
                <a:latin typeface="Times New Roman" panose="02020603050405020304" pitchFamily="18" charset="0"/>
                <a:ea typeface="宋体" panose="02010600030101010101" pitchFamily="2" charset="-122"/>
              </a:rPr>
              <a:t>6</a:t>
            </a:r>
            <a:r>
              <a:rPr lang="en-US" altLang="zh-CN" sz="2400" i="1" dirty="0">
                <a:latin typeface="Times New Roman" panose="02020603050405020304" pitchFamily="18" charset="0"/>
                <a:ea typeface="宋体" panose="02010600030101010101" pitchFamily="2" charset="-122"/>
              </a:rPr>
              <a:t> T</a:t>
            </a:r>
            <a:r>
              <a:rPr lang="en-US" altLang="zh-CN" sz="2400" i="1" baseline="-25000" dirty="0">
                <a:latin typeface="Times New Roman" panose="02020603050405020304" pitchFamily="18" charset="0"/>
                <a:ea typeface="宋体" panose="02010600030101010101" pitchFamily="2" charset="-122"/>
              </a:rPr>
              <a:t>7</a:t>
            </a:r>
            <a:r>
              <a:rPr lang="en-US" altLang="zh-CN" sz="2400" i="1" dirty="0">
                <a:latin typeface="Times New Roman" panose="02020603050405020304" pitchFamily="18" charset="0"/>
                <a:ea typeface="宋体" panose="02010600030101010101" pitchFamily="2" charset="-122"/>
              </a:rPr>
              <a:t> T</a:t>
            </a:r>
            <a:r>
              <a:rPr lang="en-US" altLang="zh-CN" sz="2400" i="1" baseline="-25000" dirty="0">
                <a:latin typeface="Times New Roman" panose="02020603050405020304" pitchFamily="18" charset="0"/>
                <a:ea typeface="宋体" panose="02010600030101010101" pitchFamily="2" charset="-122"/>
              </a:rPr>
              <a:t>2</a:t>
            </a:r>
            <a:endParaRPr lang="en-US" altLang="zh-CN" sz="2400" i="1" dirty="0">
              <a:latin typeface="Times New Roman" panose="02020603050405020304" pitchFamily="18" charset="0"/>
              <a:ea typeface="宋体" panose="02010600030101010101" pitchFamily="2" charset="-122"/>
            </a:endParaRPr>
          </a:p>
        </p:txBody>
      </p:sp>
      <p:grpSp>
        <p:nvGrpSpPr>
          <p:cNvPr id="2" name="Group 38"/>
          <p:cNvGrpSpPr/>
          <p:nvPr/>
        </p:nvGrpSpPr>
        <p:grpSpPr>
          <a:xfrm>
            <a:off x="76200" y="93028"/>
            <a:ext cx="2703513" cy="1890712"/>
            <a:chOff x="0" y="0"/>
            <a:chExt cx="4258" cy="2977"/>
          </a:xfrm>
        </p:grpSpPr>
        <p:grpSp>
          <p:nvGrpSpPr>
            <p:cNvPr id="29719" name="Group 39"/>
            <p:cNvGrpSpPr/>
            <p:nvPr/>
          </p:nvGrpSpPr>
          <p:grpSpPr>
            <a:xfrm>
              <a:off x="0" y="0"/>
              <a:ext cx="4258" cy="1537"/>
              <a:chOff x="0" y="0"/>
              <a:chExt cx="4258" cy="1537"/>
            </a:xfrm>
          </p:grpSpPr>
          <p:sp>
            <p:nvSpPr>
              <p:cNvPr id="29721" name="Text Box 38"/>
              <p:cNvSpPr txBox="1"/>
              <p:nvPr/>
            </p:nvSpPr>
            <p:spPr>
              <a:xfrm>
                <a:off x="0" y="817"/>
                <a:ext cx="4258" cy="7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S:  … p</a:t>
                </a:r>
                <a:r>
                  <a:rPr lang="en-US" altLang="zh-CN" sz="2400" i="1" baseline="-25000" dirty="0">
                    <a:solidFill>
                      <a:srgbClr val="CC0000"/>
                    </a:solidFill>
                    <a:latin typeface="Times New Roman" panose="02020603050405020304" pitchFamily="18" charset="0"/>
                    <a:ea typeface="宋体" panose="02010600030101010101" pitchFamily="2" charset="-122"/>
                  </a:rPr>
                  <a:t>1,i</a:t>
                </a:r>
                <a:r>
                  <a:rPr lang="en-US" altLang="zh-CN" sz="2400" i="1" dirty="0">
                    <a:solidFill>
                      <a:srgbClr val="CC0000"/>
                    </a:solidFill>
                    <a:latin typeface="Times New Roman" panose="02020603050405020304" pitchFamily="18" charset="0"/>
                    <a:ea typeface="宋体" panose="02010600030101010101" pitchFamily="2" charset="-122"/>
                  </a:rPr>
                  <a:t>, …, p</a:t>
                </a:r>
                <a:r>
                  <a:rPr lang="en-US" altLang="zh-CN" sz="2400" i="1" baseline="-25000" dirty="0">
                    <a:solidFill>
                      <a:srgbClr val="CC0000"/>
                    </a:solidFill>
                    <a:latin typeface="Times New Roman" panose="02020603050405020304" pitchFamily="18" charset="0"/>
                    <a:ea typeface="宋体" panose="02010600030101010101" pitchFamily="2" charset="-122"/>
                  </a:rPr>
                  <a:t>2,j</a:t>
                </a:r>
                <a:r>
                  <a:rPr lang="en-US" altLang="zh-CN" sz="2400" i="1" dirty="0">
                    <a:solidFill>
                      <a:srgbClr val="CC0000"/>
                    </a:solidFill>
                    <a:latin typeface="Times New Roman" panose="02020603050405020304" pitchFamily="18" charset="0"/>
                    <a:ea typeface="宋体" panose="02010600030101010101" pitchFamily="2" charset="-122"/>
                  </a:rPr>
                  <a:t>, ...</a:t>
                </a:r>
                <a:endParaRPr lang="en-US" altLang="zh-CN" sz="2400" i="1" dirty="0">
                  <a:solidFill>
                    <a:srgbClr val="CC0000"/>
                  </a:solidFill>
                  <a:latin typeface="Times New Roman" panose="02020603050405020304" pitchFamily="18" charset="0"/>
                  <a:ea typeface="宋体" panose="02010600030101010101" pitchFamily="2" charset="-122"/>
                </a:endParaRPr>
              </a:p>
            </p:txBody>
          </p:sp>
          <p:sp>
            <p:nvSpPr>
              <p:cNvPr id="29722" name="Line 39"/>
              <p:cNvSpPr/>
              <p:nvPr/>
            </p:nvSpPr>
            <p:spPr>
              <a:xfrm>
                <a:off x="1560" y="697"/>
                <a:ext cx="0" cy="360"/>
              </a:xfrm>
              <a:prstGeom prst="line">
                <a:avLst/>
              </a:prstGeom>
              <a:ln w="9525" cap="flat" cmpd="sng">
                <a:solidFill>
                  <a:srgbClr val="CC0000"/>
                </a:solidFill>
                <a:prstDash val="solid"/>
                <a:headEnd type="none" w="med" len="med"/>
                <a:tailEnd type="none" w="med" len="med"/>
              </a:ln>
            </p:spPr>
          </p:sp>
          <p:sp>
            <p:nvSpPr>
              <p:cNvPr id="29723" name="Line 40"/>
              <p:cNvSpPr/>
              <p:nvPr/>
            </p:nvSpPr>
            <p:spPr>
              <a:xfrm>
                <a:off x="3360" y="697"/>
                <a:ext cx="0" cy="360"/>
              </a:xfrm>
              <a:prstGeom prst="line">
                <a:avLst/>
              </a:prstGeom>
              <a:ln w="9525" cap="flat" cmpd="sng">
                <a:solidFill>
                  <a:srgbClr val="CC0000"/>
                </a:solidFill>
                <a:prstDash val="solid"/>
                <a:headEnd type="none" w="med" len="med"/>
                <a:tailEnd type="triangle" w="med" len="med"/>
              </a:ln>
            </p:spPr>
          </p:sp>
          <p:sp>
            <p:nvSpPr>
              <p:cNvPr id="29724" name="Line 41"/>
              <p:cNvSpPr/>
              <p:nvPr/>
            </p:nvSpPr>
            <p:spPr>
              <a:xfrm>
                <a:off x="1560" y="697"/>
                <a:ext cx="1800" cy="0"/>
              </a:xfrm>
              <a:prstGeom prst="line">
                <a:avLst/>
              </a:prstGeom>
              <a:ln w="9525" cap="flat" cmpd="sng">
                <a:solidFill>
                  <a:srgbClr val="CC0000"/>
                </a:solidFill>
                <a:prstDash val="solid"/>
                <a:headEnd type="none" w="med" len="med"/>
                <a:tailEnd type="none" w="med" len="med"/>
              </a:ln>
            </p:spPr>
          </p:sp>
          <p:sp>
            <p:nvSpPr>
              <p:cNvPr id="29725" name="Text Box 42"/>
              <p:cNvSpPr txBox="1"/>
              <p:nvPr/>
            </p:nvSpPr>
            <p:spPr>
              <a:xfrm>
                <a:off x="1775" y="0"/>
                <a:ext cx="2185" cy="6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 (*)</a:t>
                </a:r>
                <a:endParaRPr lang="en-US" altLang="zh-CN" sz="2000" i="1" dirty="0">
                  <a:solidFill>
                    <a:srgbClr val="CC0000"/>
                  </a:solidFill>
                  <a:latin typeface="Times New Roman" panose="02020603050405020304" pitchFamily="18" charset="0"/>
                  <a:ea typeface="宋体" panose="02010600030101010101" pitchFamily="2" charset="-122"/>
                </a:endParaRPr>
              </a:p>
            </p:txBody>
          </p:sp>
        </p:grpSp>
        <p:sp>
          <p:nvSpPr>
            <p:cNvPr id="29720" name="箭头 674"/>
            <p:cNvSpPr/>
            <p:nvPr/>
          </p:nvSpPr>
          <p:spPr>
            <a:xfrm>
              <a:off x="1440" y="1657"/>
              <a:ext cx="840" cy="1320"/>
            </a:xfrm>
            <a:prstGeom prst="line">
              <a:avLst/>
            </a:prstGeom>
            <a:ln w="19050" cap="flat" cmpd="sng">
              <a:solidFill>
                <a:srgbClr val="FF0000"/>
              </a:solidFill>
              <a:prstDash val="sysDot"/>
              <a:headEnd type="none" w="med" len="med"/>
              <a:tailEnd type="stealth" w="lg" len="lg"/>
            </a:ln>
          </p:spPr>
        </p:sp>
      </p:grpSp>
      <p:grpSp>
        <p:nvGrpSpPr>
          <p:cNvPr id="6" name="组合 5"/>
          <p:cNvGrpSpPr/>
          <p:nvPr/>
        </p:nvGrpSpPr>
        <p:grpSpPr>
          <a:xfrm>
            <a:off x="822325" y="1341120"/>
            <a:ext cx="7127240" cy="2218690"/>
            <a:chOff x="1295" y="2112"/>
            <a:chExt cx="11224" cy="3494"/>
          </a:xfrm>
        </p:grpSpPr>
        <p:grpSp>
          <p:nvGrpSpPr>
            <p:cNvPr id="3" name="组合 2"/>
            <p:cNvGrpSpPr/>
            <p:nvPr/>
          </p:nvGrpSpPr>
          <p:grpSpPr>
            <a:xfrm>
              <a:off x="1295" y="2112"/>
              <a:ext cx="11224" cy="3494"/>
              <a:chOff x="1295" y="2945"/>
              <a:chExt cx="11224" cy="3494"/>
            </a:xfrm>
          </p:grpSpPr>
          <p:sp>
            <p:nvSpPr>
              <p:cNvPr id="29700" name="Text Box 3"/>
              <p:cNvSpPr txBox="1"/>
              <p:nvPr/>
            </p:nvSpPr>
            <p:spPr>
              <a:xfrm>
                <a:off x="1295" y="45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1</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1" name="Text Box 4"/>
              <p:cNvSpPr txBox="1"/>
              <p:nvPr/>
            </p:nvSpPr>
            <p:spPr>
              <a:xfrm>
                <a:off x="3095" y="294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2</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2" name="Text Box 5"/>
              <p:cNvSpPr txBox="1"/>
              <p:nvPr/>
            </p:nvSpPr>
            <p:spPr>
              <a:xfrm>
                <a:off x="2855" y="57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3</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3" name="Text Box 6"/>
              <p:cNvSpPr txBox="1"/>
              <p:nvPr/>
            </p:nvSpPr>
            <p:spPr>
              <a:xfrm>
                <a:off x="6335" y="294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4</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4" name="Text Box 7"/>
              <p:cNvSpPr txBox="1"/>
              <p:nvPr/>
            </p:nvSpPr>
            <p:spPr>
              <a:xfrm>
                <a:off x="6095" y="45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5</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5" name="Text Box 8"/>
              <p:cNvSpPr txBox="1"/>
              <p:nvPr/>
            </p:nvSpPr>
            <p:spPr>
              <a:xfrm>
                <a:off x="8855" y="45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6</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6" name="Text Box 9"/>
              <p:cNvSpPr txBox="1"/>
              <p:nvPr/>
            </p:nvSpPr>
            <p:spPr>
              <a:xfrm>
                <a:off x="11735" y="45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7</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7" name="Line 10"/>
              <p:cNvSpPr/>
              <p:nvPr/>
            </p:nvSpPr>
            <p:spPr>
              <a:xfrm flipV="1">
                <a:off x="2040" y="3600"/>
                <a:ext cx="1080" cy="840"/>
              </a:xfrm>
              <a:prstGeom prst="line">
                <a:avLst/>
              </a:prstGeom>
              <a:ln w="9525" cap="flat" cmpd="sng">
                <a:solidFill>
                  <a:srgbClr val="000099"/>
                </a:solidFill>
                <a:prstDash val="solid"/>
                <a:headEnd type="none" w="med" len="med"/>
                <a:tailEnd type="triangle" w="med" len="med"/>
              </a:ln>
            </p:spPr>
          </p:sp>
          <p:sp>
            <p:nvSpPr>
              <p:cNvPr id="29708" name="Line 11"/>
              <p:cNvSpPr/>
              <p:nvPr/>
            </p:nvSpPr>
            <p:spPr>
              <a:xfrm>
                <a:off x="4080" y="3240"/>
                <a:ext cx="2280" cy="0"/>
              </a:xfrm>
              <a:prstGeom prst="line">
                <a:avLst/>
              </a:prstGeom>
              <a:ln w="9525" cap="flat" cmpd="sng">
                <a:solidFill>
                  <a:srgbClr val="000099"/>
                </a:solidFill>
                <a:prstDash val="solid"/>
                <a:headEnd type="none" w="med" len="med"/>
                <a:tailEnd type="triangle" w="med" len="med"/>
              </a:ln>
            </p:spPr>
          </p:sp>
          <p:sp>
            <p:nvSpPr>
              <p:cNvPr id="29709" name="Line 12"/>
              <p:cNvSpPr/>
              <p:nvPr/>
            </p:nvSpPr>
            <p:spPr>
              <a:xfrm>
                <a:off x="2040" y="5040"/>
                <a:ext cx="840" cy="600"/>
              </a:xfrm>
              <a:prstGeom prst="line">
                <a:avLst/>
              </a:prstGeom>
              <a:ln w="9525" cap="flat" cmpd="sng">
                <a:solidFill>
                  <a:srgbClr val="000099"/>
                </a:solidFill>
                <a:prstDash val="solid"/>
                <a:headEnd type="none" w="med" len="med"/>
                <a:tailEnd type="triangle" w="med" len="med"/>
              </a:ln>
            </p:spPr>
          </p:sp>
          <p:sp>
            <p:nvSpPr>
              <p:cNvPr id="29710" name="Line 13"/>
              <p:cNvSpPr/>
              <p:nvPr/>
            </p:nvSpPr>
            <p:spPr>
              <a:xfrm flipV="1">
                <a:off x="3600" y="5040"/>
                <a:ext cx="5160" cy="1080"/>
              </a:xfrm>
              <a:prstGeom prst="line">
                <a:avLst/>
              </a:prstGeom>
              <a:ln w="9525" cap="flat" cmpd="sng">
                <a:solidFill>
                  <a:srgbClr val="000099"/>
                </a:solidFill>
                <a:prstDash val="solid"/>
                <a:headEnd type="none" w="med" len="med"/>
                <a:tailEnd type="triangle" w="med" len="med"/>
              </a:ln>
            </p:spPr>
          </p:sp>
          <p:sp>
            <p:nvSpPr>
              <p:cNvPr id="29711" name="Line 14"/>
              <p:cNvSpPr/>
              <p:nvPr/>
            </p:nvSpPr>
            <p:spPr>
              <a:xfrm>
                <a:off x="9600" y="4920"/>
                <a:ext cx="2040" cy="0"/>
              </a:xfrm>
              <a:prstGeom prst="line">
                <a:avLst/>
              </a:prstGeom>
              <a:ln w="9525" cap="flat" cmpd="sng">
                <a:solidFill>
                  <a:srgbClr val="000099"/>
                </a:solidFill>
                <a:prstDash val="solid"/>
                <a:headEnd type="none" w="med" len="med"/>
                <a:tailEnd type="triangle" w="med" len="med"/>
              </a:ln>
            </p:spPr>
          </p:sp>
          <p:sp>
            <p:nvSpPr>
              <p:cNvPr id="29712" name="Line 15"/>
              <p:cNvSpPr/>
              <p:nvPr/>
            </p:nvSpPr>
            <p:spPr>
              <a:xfrm>
                <a:off x="6960" y="4800"/>
                <a:ext cx="1920" cy="0"/>
              </a:xfrm>
              <a:prstGeom prst="line">
                <a:avLst/>
              </a:prstGeom>
              <a:ln w="9525" cap="flat" cmpd="sng">
                <a:solidFill>
                  <a:srgbClr val="000099"/>
                </a:solidFill>
                <a:prstDash val="solid"/>
                <a:headEnd type="none" w="med" len="med"/>
                <a:tailEnd type="triangle" w="med" len="med"/>
              </a:ln>
            </p:spPr>
          </p:sp>
          <p:sp>
            <p:nvSpPr>
              <p:cNvPr id="29713" name="Line 16"/>
              <p:cNvSpPr/>
              <p:nvPr/>
            </p:nvSpPr>
            <p:spPr>
              <a:xfrm>
                <a:off x="4080" y="3480"/>
                <a:ext cx="4560" cy="1080"/>
              </a:xfrm>
              <a:prstGeom prst="line">
                <a:avLst/>
              </a:prstGeom>
              <a:ln w="9525" cap="flat" cmpd="sng">
                <a:solidFill>
                  <a:srgbClr val="000099"/>
                </a:solidFill>
                <a:prstDash val="solid"/>
                <a:headEnd type="none" w="med" len="med"/>
                <a:tailEnd type="triangle" w="med" len="med"/>
              </a:ln>
            </p:spPr>
          </p:sp>
          <p:sp>
            <p:nvSpPr>
              <p:cNvPr id="29714" name="Line 17"/>
              <p:cNvSpPr/>
              <p:nvPr/>
            </p:nvSpPr>
            <p:spPr>
              <a:xfrm flipV="1">
                <a:off x="3720" y="5040"/>
                <a:ext cx="2400" cy="720"/>
              </a:xfrm>
              <a:prstGeom prst="line">
                <a:avLst/>
              </a:prstGeom>
              <a:ln w="9525" cap="flat" cmpd="sng">
                <a:solidFill>
                  <a:srgbClr val="000099"/>
                </a:solidFill>
                <a:prstDash val="solid"/>
                <a:headEnd type="none" w="med" len="med"/>
                <a:tailEnd type="triangle" w="med" len="med"/>
              </a:ln>
            </p:spPr>
          </p:sp>
        </p:grpSp>
        <p:sp>
          <p:nvSpPr>
            <p:cNvPr id="4" name="文本框 3"/>
            <p:cNvSpPr txBox="1"/>
            <p:nvPr/>
          </p:nvSpPr>
          <p:spPr>
            <a:xfrm>
              <a:off x="7372" y="4760"/>
              <a:ext cx="4388" cy="720"/>
            </a:xfrm>
            <a:prstGeom prst="rect">
              <a:avLst/>
            </a:prstGeom>
            <a:noFill/>
          </p:spPr>
          <p:txBody>
            <a:bodyPr wrap="square" rtlCol="0">
              <a:spAutoFit/>
            </a:bodyPr>
            <a:p>
              <a:r>
                <a:rPr lang="en-US" altLang="zh-CN" u="sng">
                  <a:solidFill>
                    <a:srgbClr val="FF0000"/>
                  </a:solidFill>
                </a:rPr>
                <a:t>SG of schedule S</a:t>
              </a:r>
              <a:endParaRPr lang="en-US" altLang="zh-CN" u="sng">
                <a:solidFill>
                  <a:srgbClr val="FF0000"/>
                </a:solidFill>
              </a:endParaRPr>
            </a:p>
          </p:txBody>
        </p:sp>
      </p:grpSp>
      <p:grpSp>
        <p:nvGrpSpPr>
          <p:cNvPr id="7" name="组合 6"/>
          <p:cNvGrpSpPr/>
          <p:nvPr/>
        </p:nvGrpSpPr>
        <p:grpSpPr>
          <a:xfrm>
            <a:off x="838200" y="4267200"/>
            <a:ext cx="7127875" cy="2219325"/>
            <a:chOff x="1320" y="6720"/>
            <a:chExt cx="11225" cy="3495"/>
          </a:xfrm>
        </p:grpSpPr>
        <p:grpSp>
          <p:nvGrpSpPr>
            <p:cNvPr id="29717" name="Group 21"/>
            <p:cNvGrpSpPr/>
            <p:nvPr/>
          </p:nvGrpSpPr>
          <p:grpSpPr>
            <a:xfrm>
              <a:off x="1320" y="6720"/>
              <a:ext cx="11225" cy="3495"/>
              <a:chOff x="0" y="0"/>
              <a:chExt cx="4490" cy="1398"/>
            </a:xfrm>
          </p:grpSpPr>
          <p:sp>
            <p:nvSpPr>
              <p:cNvPr id="29726" name="Text Box 19"/>
              <p:cNvSpPr txBox="1"/>
              <p:nvPr/>
            </p:nvSpPr>
            <p:spPr>
              <a:xfrm>
                <a:off x="0" y="62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1</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27" name="Text Box 20"/>
              <p:cNvSpPr txBox="1"/>
              <p:nvPr/>
            </p:nvSpPr>
            <p:spPr>
              <a:xfrm>
                <a:off x="720" y="0"/>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2</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28" name="Text Box 21"/>
              <p:cNvSpPr txBox="1"/>
              <p:nvPr/>
            </p:nvSpPr>
            <p:spPr>
              <a:xfrm>
                <a:off x="624" y="110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3</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29" name="Text Box 22"/>
              <p:cNvSpPr txBox="1"/>
              <p:nvPr/>
            </p:nvSpPr>
            <p:spPr>
              <a:xfrm>
                <a:off x="2016" y="0"/>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4</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30" name="Text Box 23"/>
              <p:cNvSpPr txBox="1"/>
              <p:nvPr/>
            </p:nvSpPr>
            <p:spPr>
              <a:xfrm>
                <a:off x="1920" y="62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5</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31" name="Text Box 24"/>
              <p:cNvSpPr txBox="1"/>
              <p:nvPr/>
            </p:nvSpPr>
            <p:spPr>
              <a:xfrm>
                <a:off x="3024" y="62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6</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32" name="Text Box 25"/>
              <p:cNvSpPr txBox="1"/>
              <p:nvPr/>
            </p:nvSpPr>
            <p:spPr>
              <a:xfrm>
                <a:off x="4176" y="62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7</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33" name="Line 26"/>
              <p:cNvSpPr/>
              <p:nvPr/>
            </p:nvSpPr>
            <p:spPr>
              <a:xfrm flipV="1">
                <a:off x="298" y="262"/>
                <a:ext cx="432" cy="336"/>
              </a:xfrm>
              <a:prstGeom prst="line">
                <a:avLst/>
              </a:prstGeom>
              <a:ln w="9525" cap="flat" cmpd="sng">
                <a:solidFill>
                  <a:srgbClr val="003300"/>
                </a:solidFill>
                <a:prstDash val="solid"/>
                <a:headEnd type="none" w="med" len="med"/>
                <a:tailEnd type="triangle" w="med" len="med"/>
              </a:ln>
            </p:spPr>
          </p:sp>
          <p:sp>
            <p:nvSpPr>
              <p:cNvPr id="29734" name="Line 27"/>
              <p:cNvSpPr/>
              <p:nvPr/>
            </p:nvSpPr>
            <p:spPr>
              <a:xfrm>
                <a:off x="1114" y="118"/>
                <a:ext cx="912" cy="0"/>
              </a:xfrm>
              <a:prstGeom prst="line">
                <a:avLst/>
              </a:prstGeom>
              <a:ln w="9525" cap="flat" cmpd="sng">
                <a:solidFill>
                  <a:srgbClr val="003300"/>
                </a:solidFill>
                <a:prstDash val="solid"/>
                <a:headEnd type="none" w="med" len="med"/>
                <a:tailEnd type="triangle" w="med" len="med"/>
              </a:ln>
            </p:spPr>
          </p:sp>
          <p:sp>
            <p:nvSpPr>
              <p:cNvPr id="29735" name="Line 28"/>
              <p:cNvSpPr/>
              <p:nvPr/>
            </p:nvSpPr>
            <p:spPr>
              <a:xfrm>
                <a:off x="298" y="838"/>
                <a:ext cx="336" cy="240"/>
              </a:xfrm>
              <a:prstGeom prst="line">
                <a:avLst/>
              </a:prstGeom>
              <a:ln w="9525" cap="flat" cmpd="sng">
                <a:solidFill>
                  <a:srgbClr val="003300"/>
                </a:solidFill>
                <a:prstDash val="solid"/>
                <a:headEnd type="none" w="med" len="med"/>
                <a:tailEnd type="triangle" w="med" len="med"/>
              </a:ln>
            </p:spPr>
          </p:sp>
          <p:sp>
            <p:nvSpPr>
              <p:cNvPr id="29736" name="Line 29"/>
              <p:cNvSpPr/>
              <p:nvPr/>
            </p:nvSpPr>
            <p:spPr>
              <a:xfrm flipV="1">
                <a:off x="922" y="838"/>
                <a:ext cx="2064" cy="432"/>
              </a:xfrm>
              <a:prstGeom prst="line">
                <a:avLst/>
              </a:prstGeom>
              <a:ln w="9525" cap="flat" cmpd="sng">
                <a:solidFill>
                  <a:srgbClr val="003300"/>
                </a:solidFill>
                <a:prstDash val="solid"/>
                <a:headEnd type="none" w="med" len="med"/>
                <a:tailEnd type="triangle" w="med" len="med"/>
              </a:ln>
            </p:spPr>
          </p:sp>
          <p:sp>
            <p:nvSpPr>
              <p:cNvPr id="29737" name="Line 30"/>
              <p:cNvSpPr/>
              <p:nvPr/>
            </p:nvSpPr>
            <p:spPr>
              <a:xfrm>
                <a:off x="3322" y="790"/>
                <a:ext cx="816" cy="0"/>
              </a:xfrm>
              <a:prstGeom prst="line">
                <a:avLst/>
              </a:prstGeom>
              <a:ln w="9525" cap="flat" cmpd="sng">
                <a:solidFill>
                  <a:srgbClr val="003300"/>
                </a:solidFill>
                <a:prstDash val="solid"/>
                <a:headEnd type="none" w="med" len="med"/>
                <a:tailEnd type="triangle" w="med" len="med"/>
              </a:ln>
            </p:spPr>
          </p:sp>
          <p:sp>
            <p:nvSpPr>
              <p:cNvPr id="29738" name="Line 31"/>
              <p:cNvSpPr/>
              <p:nvPr/>
            </p:nvSpPr>
            <p:spPr>
              <a:xfrm>
                <a:off x="2266" y="742"/>
                <a:ext cx="768" cy="0"/>
              </a:xfrm>
              <a:prstGeom prst="line">
                <a:avLst/>
              </a:prstGeom>
              <a:ln w="9525" cap="flat" cmpd="sng">
                <a:solidFill>
                  <a:srgbClr val="003300"/>
                </a:solidFill>
                <a:prstDash val="solid"/>
                <a:headEnd type="none" w="med" len="med"/>
                <a:tailEnd type="triangle" w="med" len="med"/>
              </a:ln>
            </p:spPr>
          </p:sp>
          <p:sp>
            <p:nvSpPr>
              <p:cNvPr id="29739" name="Line 32"/>
              <p:cNvSpPr/>
              <p:nvPr/>
            </p:nvSpPr>
            <p:spPr>
              <a:xfrm>
                <a:off x="1114" y="214"/>
                <a:ext cx="1824" cy="432"/>
              </a:xfrm>
              <a:prstGeom prst="line">
                <a:avLst/>
              </a:prstGeom>
              <a:ln w="9525" cap="flat" cmpd="sng">
                <a:solidFill>
                  <a:srgbClr val="003300"/>
                </a:solidFill>
                <a:prstDash val="solid"/>
                <a:headEnd type="none" w="med" len="med"/>
                <a:tailEnd type="triangle" w="med" len="med"/>
              </a:ln>
            </p:spPr>
          </p:sp>
          <p:sp>
            <p:nvSpPr>
              <p:cNvPr id="29740" name="Line 33"/>
              <p:cNvSpPr/>
              <p:nvPr/>
            </p:nvSpPr>
            <p:spPr>
              <a:xfrm flipV="1">
                <a:off x="970" y="838"/>
                <a:ext cx="960" cy="288"/>
              </a:xfrm>
              <a:prstGeom prst="line">
                <a:avLst/>
              </a:prstGeom>
              <a:ln w="9525" cap="flat" cmpd="sng">
                <a:solidFill>
                  <a:srgbClr val="003300"/>
                </a:solidFill>
                <a:prstDash val="solid"/>
                <a:headEnd type="none" w="med" len="med"/>
                <a:tailEnd type="triangle" w="med" len="med"/>
              </a:ln>
            </p:spPr>
          </p:sp>
          <p:sp>
            <p:nvSpPr>
              <p:cNvPr id="29741" name="Line 37"/>
              <p:cNvSpPr/>
              <p:nvPr/>
            </p:nvSpPr>
            <p:spPr>
              <a:xfrm flipH="1" flipV="1">
                <a:off x="1200" y="192"/>
                <a:ext cx="2928" cy="480"/>
              </a:xfrm>
              <a:prstGeom prst="line">
                <a:avLst/>
              </a:prstGeom>
              <a:ln w="9525" cap="flat" cmpd="sng">
                <a:solidFill>
                  <a:srgbClr val="003300"/>
                </a:solidFill>
                <a:prstDash val="solid"/>
                <a:headEnd type="none" w="med" len="med"/>
                <a:tailEnd type="triangle" w="med" len="med"/>
              </a:ln>
            </p:spPr>
          </p:sp>
        </p:grpSp>
        <p:sp>
          <p:nvSpPr>
            <p:cNvPr id="5" name="文本框 4"/>
            <p:cNvSpPr txBox="1"/>
            <p:nvPr/>
          </p:nvSpPr>
          <p:spPr>
            <a:xfrm>
              <a:off x="7372" y="9297"/>
              <a:ext cx="4388" cy="720"/>
            </a:xfrm>
            <a:prstGeom prst="rect">
              <a:avLst/>
            </a:prstGeom>
            <a:noFill/>
          </p:spPr>
          <p:txBody>
            <a:bodyPr wrap="square" rtlCol="0">
              <a:spAutoFit/>
            </a:bodyPr>
            <a:p>
              <a:r>
                <a:rPr lang="en-US" altLang="zh-CN" u="sng">
                  <a:solidFill>
                    <a:srgbClr val="FF0000"/>
                  </a:solidFill>
                </a:rPr>
                <a:t>SG of schedule H</a:t>
              </a:r>
              <a:endParaRPr lang="en-US" altLang="zh-CN" u="sng">
                <a:solidFill>
                  <a:srgbClr val="FF0000"/>
                </a:solidFill>
              </a:endParaRPr>
            </a:p>
          </p:txBody>
        </p:sp>
      </p:grpSp>
      <p:cxnSp>
        <p:nvCxnSpPr>
          <p:cNvPr id="8" name="直接连接符 7"/>
          <p:cNvCxnSpPr/>
          <p:nvPr/>
        </p:nvCxnSpPr>
        <p:spPr>
          <a:xfrm>
            <a:off x="288290" y="3799205"/>
            <a:ext cx="8474710" cy="10160"/>
          </a:xfrm>
          <a:prstGeom prst="line">
            <a:avLst/>
          </a:prstGeom>
          <a:solidFill>
            <a:schemeClr val="accent1"/>
          </a:solidFill>
          <a:ln w="9525" cap="flat" cmpd="sng" algn="ctr">
            <a:solidFill>
              <a:schemeClr val="tx1"/>
            </a:solidFill>
            <a:prstDash val="dash"/>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9715"/>
                                        </p:tgtEl>
                                        <p:attrNameLst>
                                          <p:attrName>style.visibility</p:attrName>
                                        </p:attrNameLst>
                                      </p:cBhvr>
                                      <p:to>
                                        <p:strVal val="visible"/>
                                      </p:to>
                                    </p:set>
                                    <p:animEffect transition="in" filter="blinds(horizontal)">
                                      <p:cBhvr>
                                        <p:cTn id="11" dur="500"/>
                                        <p:tgtEl>
                                          <p:spTgt spid="297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3"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716"/>
                                        </p:tgtEl>
                                        <p:attrNameLst>
                                          <p:attrName>style.visibility</p:attrName>
                                        </p:attrNameLst>
                                      </p:cBhvr>
                                      <p:to>
                                        <p:strVal val="visible"/>
                                      </p:to>
                                    </p:set>
                                    <p:animEffect transition="in" filter="blinds(horizontal)">
                                      <p:cBhvr>
                                        <p:cTn id="24" dur="500"/>
                                        <p:tgtEl>
                                          <p:spTgt spid="29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5" grpId="0" bldLvl="0" animBg="1"/>
      <p:bldP spid="29716"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nvSpPr>
        <p:spPr>
          <a:xfrm>
            <a:off x="7028815" y="6400165"/>
            <a:ext cx="1905000" cy="36512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30723" name="Rectangle 3"/>
          <p:cNvSpPr>
            <a:spLocks noGrp="1"/>
          </p:cNvSpPr>
          <p:nvPr>
            <p:ph type="body"/>
          </p:nvPr>
        </p:nvSpPr>
        <p:spPr>
          <a:xfrm>
            <a:off x="376555" y="1295400"/>
            <a:ext cx="8310245" cy="5105400"/>
          </a:xfrm>
        </p:spPr>
        <p:txBody>
          <a:bodyPr vert="horz" wrap="square" lIns="91440" tIns="45720" rIns="91440" bIns="45720" anchor="t"/>
          <a:p>
            <a:pPr lvl="0">
              <a:lnSpc>
                <a:spcPct val="90000"/>
              </a:lnSpc>
              <a:spcBef>
                <a:spcPct val="40000"/>
              </a:spcBef>
            </a:pPr>
            <a:r>
              <a:rPr lang="en-US" altLang="zh-CN" dirty="0">
                <a:ea typeface="宋体" panose="02010600030101010101" pitchFamily="2" charset="-122"/>
              </a:rPr>
              <a:t>Consider the nonserializable schedule</a:t>
            </a:r>
            <a:endParaRPr lang="en-US" altLang="zh-CN" dirty="0">
              <a:ea typeface="宋体" panose="02010600030101010101" pitchFamily="2" charset="-122"/>
            </a:endParaRPr>
          </a:p>
          <a:p>
            <a:pPr lvl="0">
              <a:lnSpc>
                <a:spcPct val="90000"/>
              </a:lnSpc>
              <a:spcBef>
                <a:spcPct val="150000"/>
              </a:spcBef>
              <a:spcAft>
                <a:spcPct val="100000"/>
              </a:spcAft>
              <a:buNone/>
            </a:pPr>
            <a:r>
              <a:rPr lang="en-US" altLang="zh-CN" dirty="0">
                <a:ea typeface="宋体" panose="02010600030101010101" pitchFamily="2" charset="-122"/>
              </a:rPr>
              <a:t>                 </a:t>
            </a:r>
            <a:r>
              <a:rPr lang="en-US" altLang="zh-CN" i="1" dirty="0">
                <a:ea typeface="宋体" panose="02010600030101010101" pitchFamily="2" charset="-122"/>
              </a:rPr>
              <a:t>r</a:t>
            </a:r>
            <a:r>
              <a:rPr lang="en-US" altLang="zh-CN" i="1" baseline="-25000" dirty="0">
                <a:ea typeface="宋体" panose="02010600030101010101" pitchFamily="2" charset="-122"/>
              </a:rPr>
              <a:t>1</a:t>
            </a:r>
            <a:r>
              <a:rPr lang="en-US" altLang="zh-CN" i="1" dirty="0">
                <a:ea typeface="宋体" panose="02010600030101010101" pitchFamily="2" charset="-122"/>
              </a:rPr>
              <a:t>(x) w</a:t>
            </a:r>
            <a:r>
              <a:rPr lang="en-US" altLang="zh-CN" i="1" baseline="-25000" dirty="0">
                <a:ea typeface="宋体" panose="02010600030101010101" pitchFamily="2" charset="-122"/>
              </a:rPr>
              <a:t>2</a:t>
            </a:r>
            <a:r>
              <a:rPr lang="en-US" altLang="zh-CN" i="1" dirty="0">
                <a:ea typeface="宋体" panose="02010600030101010101" pitchFamily="2" charset="-122"/>
              </a:rPr>
              <a:t>(x) r</a:t>
            </a:r>
            <a:r>
              <a:rPr lang="en-US" altLang="zh-CN" i="1" baseline="-25000" dirty="0">
                <a:ea typeface="宋体" panose="02010600030101010101" pitchFamily="2" charset="-122"/>
              </a:rPr>
              <a:t>2</a:t>
            </a:r>
            <a:r>
              <a:rPr lang="en-US" altLang="zh-CN" i="1" dirty="0">
                <a:ea typeface="宋体" panose="02010600030101010101" pitchFamily="2" charset="-122"/>
              </a:rPr>
              <a:t>(y) w</a:t>
            </a:r>
            <a:r>
              <a:rPr lang="en-US" altLang="zh-CN" i="1" baseline="-25000" dirty="0">
                <a:ea typeface="宋体" panose="02010600030101010101" pitchFamily="2" charset="-122"/>
              </a:rPr>
              <a:t>1</a:t>
            </a:r>
            <a:r>
              <a:rPr lang="en-US" altLang="zh-CN" i="1" dirty="0">
                <a:ea typeface="宋体" panose="02010600030101010101" pitchFamily="2" charset="-122"/>
              </a:rPr>
              <a:t>(y)</a:t>
            </a:r>
            <a:endParaRPr lang="en-US" altLang="zh-CN" i="1" dirty="0">
              <a:ea typeface="宋体" panose="02010600030101010101" pitchFamily="2" charset="-122"/>
            </a:endParaRPr>
          </a:p>
          <a:p>
            <a:pPr lvl="0">
              <a:lnSpc>
                <a:spcPct val="90000"/>
              </a:lnSpc>
              <a:spcBef>
                <a:spcPct val="40000"/>
              </a:spcBef>
            </a:pPr>
            <a:r>
              <a:rPr lang="en-US" altLang="zh-CN" dirty="0">
                <a:ea typeface="宋体" panose="02010600030101010101" pitchFamily="2" charset="-122"/>
              </a:rPr>
              <a:t>Two ways to think about it:</a:t>
            </a:r>
            <a:endParaRPr lang="en-US" altLang="zh-CN" dirty="0">
              <a:ea typeface="宋体" panose="02010600030101010101" pitchFamily="2" charset="-122"/>
            </a:endParaRPr>
          </a:p>
          <a:p>
            <a:pPr lvl="1">
              <a:lnSpc>
                <a:spcPct val="90000"/>
              </a:lnSpc>
              <a:spcBef>
                <a:spcPct val="40000"/>
              </a:spcBef>
            </a:pPr>
            <a:r>
              <a:rPr lang="en-US" altLang="zh-CN" dirty="0">
                <a:ea typeface="宋体" panose="02010600030101010101" pitchFamily="2" charset="-122"/>
              </a:rPr>
              <a:t>Because of the conflicts, </a:t>
            </a:r>
            <a:r>
              <a:rPr lang="en-US" altLang="zh-CN" dirty="0">
                <a:solidFill>
                  <a:schemeClr val="tx1"/>
                </a:solidFill>
                <a:ea typeface="宋体" panose="02010600030101010101" pitchFamily="2" charset="-122"/>
              </a:rPr>
              <a:t>the operations</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of </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T</a:t>
            </a:r>
            <a:r>
              <a:rPr lang="en-US" altLang="zh-CN" baseline="-25000" dirty="0">
                <a:solidFill>
                  <a:schemeClr val="tx1"/>
                </a:solidFill>
                <a:ea typeface="宋体" panose="02010600030101010101" pitchFamily="2" charset="-122"/>
              </a:rPr>
              <a:t>1 </a:t>
            </a:r>
            <a:r>
              <a:rPr lang="en-US" altLang="zh-CN" dirty="0">
                <a:solidFill>
                  <a:schemeClr val="tx1"/>
                </a:solidFill>
                <a:ea typeface="宋体" panose="02010600030101010101" pitchFamily="2" charset="-122"/>
              </a:rPr>
              <a:t>and T</a:t>
            </a:r>
            <a:r>
              <a:rPr lang="en-US" altLang="zh-CN" baseline="-25000" dirty="0">
                <a:solidFill>
                  <a:schemeClr val="tx1"/>
                </a:solidFill>
                <a:ea typeface="宋体" panose="02010600030101010101" pitchFamily="2" charset="-122"/>
              </a:rPr>
              <a:t>2</a:t>
            </a:r>
            <a:r>
              <a:rPr lang="en-US" altLang="zh-CN" dirty="0">
                <a:ea typeface="宋体" panose="02010600030101010101" pitchFamily="2" charset="-122"/>
              </a:rPr>
              <a:t>  cannot be interchanged </a:t>
            </a:r>
            <a:r>
              <a:rPr lang="en-US" altLang="zh-CN" dirty="0">
                <a:solidFill>
                  <a:schemeClr val="tx1"/>
                </a:solidFill>
                <a:ea typeface="宋体" panose="02010600030101010101" pitchFamily="2" charset="-122"/>
              </a:rPr>
              <a:t>to make an equivalent</a:t>
            </a:r>
            <a:r>
              <a:rPr lang="en-US" altLang="zh-CN" dirty="0">
                <a:ea typeface="宋体" panose="02010600030101010101" pitchFamily="2" charset="-122"/>
              </a:rPr>
              <a:t> serial schedule</a:t>
            </a:r>
            <a:endParaRPr lang="en-US" altLang="zh-CN" dirty="0">
              <a:ea typeface="宋体" panose="02010600030101010101" pitchFamily="2" charset="-122"/>
            </a:endParaRPr>
          </a:p>
          <a:p>
            <a:pPr lvl="1">
              <a:lnSpc>
                <a:spcPct val="90000"/>
              </a:lnSpc>
              <a:spcBef>
                <a:spcPct val="40000"/>
              </a:spcBef>
            </a:pPr>
            <a:r>
              <a:rPr lang="en-US" altLang="zh-CN" dirty="0">
                <a:ea typeface="宋体" panose="02010600030101010101" pitchFamily="2" charset="-122"/>
              </a:rPr>
              <a:t>Because T</a:t>
            </a:r>
            <a:r>
              <a:rPr lang="en-US" altLang="zh-CN" baseline="-25000" dirty="0">
                <a:ea typeface="宋体" panose="02010600030101010101" pitchFamily="2" charset="-122"/>
              </a:rPr>
              <a:t>1</a:t>
            </a:r>
            <a:r>
              <a:rPr lang="en-US" altLang="zh-CN" dirty="0">
                <a:ea typeface="宋体" panose="02010600030101010101" pitchFamily="2" charset="-122"/>
              </a:rPr>
              <a:t> read </a:t>
            </a:r>
            <a:r>
              <a:rPr lang="en-US" altLang="zh-CN" i="1" dirty="0">
                <a:ea typeface="宋体" panose="02010600030101010101" pitchFamily="2" charset="-122"/>
              </a:rPr>
              <a:t>x </a:t>
            </a:r>
            <a:r>
              <a:rPr lang="en-US" altLang="zh-CN" dirty="0">
                <a:ea typeface="宋体" panose="02010600030101010101" pitchFamily="2" charset="-122"/>
              </a:rPr>
              <a:t>before T</a:t>
            </a:r>
            <a:r>
              <a:rPr lang="en-US" altLang="zh-CN" baseline="-25000" dirty="0">
                <a:ea typeface="宋体" panose="02010600030101010101" pitchFamily="2" charset="-122"/>
              </a:rPr>
              <a:t>2</a:t>
            </a:r>
            <a:r>
              <a:rPr lang="en-US" altLang="zh-CN" dirty="0">
                <a:ea typeface="宋体" panose="02010600030101010101" pitchFamily="2" charset="-122"/>
              </a:rPr>
              <a:t> wrote it, </a:t>
            </a:r>
            <a:r>
              <a:rPr lang="en-US" altLang="zh-CN" dirty="0">
                <a:solidFill>
                  <a:schemeClr val="tx1"/>
                </a:solidFill>
                <a:ea typeface="宋体" panose="02010600030101010101" pitchFamily="2" charset="-122"/>
              </a:rPr>
              <a:t>T</a:t>
            </a:r>
            <a:r>
              <a:rPr lang="en-US" altLang="zh-CN" baseline="-25000" dirty="0">
                <a:solidFill>
                  <a:schemeClr val="tx1"/>
                </a:solidFill>
                <a:ea typeface="宋体" panose="02010600030101010101" pitchFamily="2" charset="-122"/>
              </a:rPr>
              <a:t>1 </a:t>
            </a:r>
            <a:r>
              <a:rPr lang="en-US" altLang="zh-CN" dirty="0">
                <a:solidFill>
                  <a:schemeClr val="tx1"/>
                </a:solidFill>
                <a:ea typeface="宋体" panose="02010600030101010101" pitchFamily="2" charset="-122"/>
              </a:rPr>
              <a:t> must precede T</a:t>
            </a:r>
            <a:r>
              <a:rPr lang="en-US" altLang="zh-CN" baseline="-25000" dirty="0">
                <a:solidFill>
                  <a:schemeClr val="tx1"/>
                </a:solidFill>
                <a:ea typeface="宋体" panose="02010600030101010101" pitchFamily="2" charset="-122"/>
              </a:rPr>
              <a:t>2</a:t>
            </a:r>
            <a:r>
              <a:rPr lang="en-US" altLang="zh-CN" dirty="0">
                <a:ea typeface="宋体" panose="02010600030101010101" pitchFamily="2" charset="-122"/>
              </a:rPr>
              <a:t> in any ordering, </a:t>
            </a:r>
            <a:r>
              <a:rPr lang="en-US" altLang="zh-CN" dirty="0">
                <a:solidFill>
                  <a:schemeClr val="tx1"/>
                </a:solidFill>
                <a:ea typeface="宋体" panose="02010600030101010101" pitchFamily="2" charset="-122"/>
              </a:rPr>
              <a:t>and</a:t>
            </a:r>
            <a:r>
              <a:rPr lang="en-US" altLang="zh-CN" dirty="0">
                <a:ea typeface="宋体" panose="02010600030101010101" pitchFamily="2" charset="-122"/>
              </a:rPr>
              <a:t> because T</a:t>
            </a:r>
            <a:r>
              <a:rPr lang="en-US" altLang="zh-CN" baseline="-25000" dirty="0">
                <a:ea typeface="宋体" panose="02010600030101010101" pitchFamily="2" charset="-122"/>
              </a:rPr>
              <a:t>1 </a:t>
            </a:r>
            <a:r>
              <a:rPr lang="en-US" altLang="zh-CN" dirty="0">
                <a:ea typeface="宋体" panose="02010600030101010101" pitchFamily="2" charset="-122"/>
              </a:rPr>
              <a:t>wrote</a:t>
            </a:r>
            <a:r>
              <a:rPr lang="en-US" altLang="zh-CN" i="1" dirty="0">
                <a:ea typeface="宋体" panose="02010600030101010101" pitchFamily="2" charset="-122"/>
              </a:rPr>
              <a:t> y</a:t>
            </a:r>
            <a:r>
              <a:rPr lang="en-US" altLang="zh-CN" dirty="0">
                <a:ea typeface="宋体" panose="02010600030101010101" pitchFamily="2" charset="-122"/>
              </a:rPr>
              <a:t> after T</a:t>
            </a:r>
            <a:r>
              <a:rPr lang="en-US" altLang="zh-CN" baseline="-25000" dirty="0">
                <a:ea typeface="宋体" panose="02010600030101010101" pitchFamily="2" charset="-122"/>
              </a:rPr>
              <a:t>2 </a:t>
            </a:r>
            <a:r>
              <a:rPr lang="en-US" altLang="zh-CN" dirty="0">
                <a:ea typeface="宋体" panose="02010600030101010101" pitchFamily="2" charset="-122"/>
              </a:rPr>
              <a:t> read it, </a:t>
            </a:r>
            <a:r>
              <a:rPr lang="en-US" altLang="zh-CN" dirty="0">
                <a:solidFill>
                  <a:schemeClr val="tx1"/>
                </a:solidFill>
                <a:ea typeface="宋体" panose="02010600030101010101" pitchFamily="2" charset="-122"/>
              </a:rPr>
              <a:t>T</a:t>
            </a:r>
            <a:r>
              <a:rPr lang="en-US" altLang="zh-CN" baseline="-25000" dirty="0">
                <a:solidFill>
                  <a:schemeClr val="tx1"/>
                </a:solidFill>
                <a:ea typeface="宋体" panose="02010600030101010101" pitchFamily="2" charset="-122"/>
              </a:rPr>
              <a:t>1 </a:t>
            </a:r>
            <a:r>
              <a:rPr lang="en-US" altLang="zh-CN" dirty="0">
                <a:solidFill>
                  <a:schemeClr val="tx1"/>
                </a:solidFill>
                <a:ea typeface="宋体" panose="02010600030101010101" pitchFamily="2" charset="-122"/>
              </a:rPr>
              <a:t>must follow T</a:t>
            </a:r>
            <a:r>
              <a:rPr lang="en-US" altLang="zh-CN" baseline="-25000" dirty="0">
                <a:solidFill>
                  <a:schemeClr val="tx1"/>
                </a:solidFill>
                <a:ea typeface="宋体" panose="02010600030101010101" pitchFamily="2" charset="-122"/>
              </a:rPr>
              <a:t>2</a:t>
            </a:r>
            <a:r>
              <a:rPr lang="en-US" altLang="zh-CN" baseline="-25000" dirty="0">
                <a:ea typeface="宋体" panose="02010600030101010101" pitchFamily="2" charset="-122"/>
              </a:rPr>
              <a:t> </a:t>
            </a:r>
            <a:r>
              <a:rPr lang="en-US" altLang="zh-CN" dirty="0">
                <a:ea typeface="宋体" panose="02010600030101010101" pitchFamily="2" charset="-122"/>
              </a:rPr>
              <a:t> in any ordering </a:t>
            </a:r>
            <a:r>
              <a:rPr lang="en-US" altLang="zh-CN" dirty="0">
                <a:solidFill>
                  <a:srgbClr val="CC0000"/>
                </a:solidFill>
                <a:ea typeface="宋体" panose="02010600030101010101" pitchFamily="2" charset="-122"/>
              </a:rPr>
              <a:t>--- clearly an impossibility</a:t>
            </a:r>
            <a:endParaRPr lang="en-US" altLang="zh-CN" dirty="0">
              <a:solidFill>
                <a:srgbClr val="CC0000"/>
              </a:solidFill>
              <a:ea typeface="宋体" panose="02010600030101010101" pitchFamily="2" charset="-122"/>
            </a:endParaRPr>
          </a:p>
        </p:txBody>
      </p:sp>
      <p:sp>
        <p:nvSpPr>
          <p:cNvPr id="30724" name="Rectangle 2"/>
          <p:cNvSpPr>
            <a:spLocks noGrp="1"/>
          </p:cNvSpPr>
          <p:nvPr>
            <p:ph type="title"/>
          </p:nvPr>
        </p:nvSpPr>
        <p:spPr>
          <a:xfrm>
            <a:off x="533400" y="304800"/>
            <a:ext cx="8153400" cy="762000"/>
          </a:xfrm>
        </p:spPr>
        <p:txBody>
          <a:bodyPr vert="horz" wrap="square" lIns="91440" tIns="45720" rIns="91440" bIns="45720" anchor="ctr"/>
          <a:p>
            <a:pPr lvl="0"/>
            <a:r>
              <a:rPr lang="en-US" altLang="zh-CN" dirty="0">
                <a:ea typeface="宋体" panose="02010600030101010101" pitchFamily="2" charset="-122"/>
              </a:rPr>
              <a:t>Serializability and Nonserializability</a:t>
            </a:r>
            <a:endParaRPr lang="en-US" altLang="zh-CN" dirty="0">
              <a:ea typeface="宋体" panose="02010600030101010101" pitchFamily="2" charset="-122"/>
            </a:endParaRPr>
          </a:p>
        </p:txBody>
      </p:sp>
      <p:grpSp>
        <p:nvGrpSpPr>
          <p:cNvPr id="30725" name="Group 5"/>
          <p:cNvGrpSpPr/>
          <p:nvPr/>
        </p:nvGrpSpPr>
        <p:grpSpPr>
          <a:xfrm>
            <a:off x="6477000" y="2057400"/>
            <a:ext cx="1631950" cy="914400"/>
            <a:chOff x="0" y="0"/>
            <a:chExt cx="1028" cy="576"/>
          </a:xfrm>
        </p:grpSpPr>
        <p:sp>
          <p:nvSpPr>
            <p:cNvPr id="30738" name="Freeform 4"/>
            <p:cNvSpPr/>
            <p:nvPr/>
          </p:nvSpPr>
          <p:spPr>
            <a:xfrm>
              <a:off x="127" y="0"/>
              <a:ext cx="624" cy="192"/>
            </a:xfrm>
            <a:custGeom>
              <a:avLst/>
              <a:gdLst/>
              <a:ahLst/>
              <a:cxnLst>
                <a:cxn ang="0">
                  <a:pos x="0" y="192"/>
                </a:cxn>
                <a:cxn ang="0">
                  <a:pos x="336" y="0"/>
                </a:cxn>
                <a:cxn ang="0">
                  <a:pos x="624" y="192"/>
                </a:cxn>
              </a:cxnLst>
              <a:pathLst>
                <a:path w="624" h="192">
                  <a:moveTo>
                    <a:pt x="0" y="192"/>
                  </a:moveTo>
                  <a:cubicBezTo>
                    <a:pt x="116" y="96"/>
                    <a:pt x="232" y="0"/>
                    <a:pt x="336" y="0"/>
                  </a:cubicBezTo>
                  <a:cubicBezTo>
                    <a:pt x="440" y="0"/>
                    <a:pt x="576" y="160"/>
                    <a:pt x="624" y="192"/>
                  </a:cubicBezTo>
                </a:path>
              </a:pathLst>
            </a:custGeom>
            <a:noFill/>
            <a:ln w="25400" cap="flat" cmpd="sng">
              <a:solidFill>
                <a:srgbClr val="CC0000">
                  <a:alpha val="100000"/>
                </a:srgbClr>
              </a:solidFill>
              <a:prstDash val="solid"/>
              <a:round/>
              <a:headEnd type="none" w="med" len="med"/>
              <a:tailEnd type="triangle" w="med" len="med"/>
            </a:ln>
          </p:spPr>
          <p:txBody>
            <a:bodyPr/>
            <a:p>
              <a:endParaRPr lang="zh-CN" altLang="en-US"/>
            </a:p>
          </p:txBody>
        </p:sp>
        <p:sp>
          <p:nvSpPr>
            <p:cNvPr id="30739" name="Freeform 5"/>
            <p:cNvSpPr/>
            <p:nvPr/>
          </p:nvSpPr>
          <p:spPr>
            <a:xfrm flipH="1" flipV="1">
              <a:off x="127" y="384"/>
              <a:ext cx="624" cy="192"/>
            </a:xfrm>
            <a:custGeom>
              <a:avLst/>
              <a:gdLst/>
              <a:ahLst/>
              <a:cxnLst>
                <a:cxn ang="0">
                  <a:pos x="0" y="192"/>
                </a:cxn>
                <a:cxn ang="0">
                  <a:pos x="336" y="0"/>
                </a:cxn>
                <a:cxn ang="0">
                  <a:pos x="624" y="192"/>
                </a:cxn>
              </a:cxnLst>
              <a:pathLst>
                <a:path w="624" h="192">
                  <a:moveTo>
                    <a:pt x="0" y="192"/>
                  </a:moveTo>
                  <a:cubicBezTo>
                    <a:pt x="116" y="96"/>
                    <a:pt x="232" y="0"/>
                    <a:pt x="336" y="0"/>
                  </a:cubicBezTo>
                  <a:cubicBezTo>
                    <a:pt x="440" y="0"/>
                    <a:pt x="576" y="160"/>
                    <a:pt x="624" y="192"/>
                  </a:cubicBezTo>
                </a:path>
              </a:pathLst>
            </a:custGeom>
            <a:noFill/>
            <a:ln w="25400" cap="flat" cmpd="sng">
              <a:solidFill>
                <a:srgbClr val="CC0000">
                  <a:alpha val="100000"/>
                </a:srgbClr>
              </a:solidFill>
              <a:prstDash val="solid"/>
              <a:round/>
              <a:headEnd type="none" w="med" len="med"/>
              <a:tailEnd type="triangle" w="med" len="med"/>
            </a:ln>
          </p:spPr>
          <p:txBody>
            <a:bodyPr/>
            <a:p>
              <a:endParaRPr lang="zh-CN" altLang="en-US"/>
            </a:p>
          </p:txBody>
        </p:sp>
        <p:sp>
          <p:nvSpPr>
            <p:cNvPr id="30740" name="Text Box 6"/>
            <p:cNvSpPr txBox="1"/>
            <p:nvPr/>
          </p:nvSpPr>
          <p:spPr>
            <a:xfrm>
              <a:off x="0" y="144"/>
              <a:ext cx="102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latin typeface="Times New Roman" panose="02020603050405020304" pitchFamily="18" charset="0"/>
                  <a:ea typeface="宋体" panose="02010600030101010101" pitchFamily="2" charset="-122"/>
                </a:rPr>
                <a:t>T</a:t>
              </a:r>
              <a:r>
                <a:rPr lang="en-US" altLang="zh-CN" sz="2400" i="1" baseline="-25000" dirty="0">
                  <a:latin typeface="Times New Roman" panose="02020603050405020304" pitchFamily="18" charset="0"/>
                  <a:ea typeface="宋体" panose="02010600030101010101" pitchFamily="2" charset="-122"/>
                </a:rPr>
                <a:t>1</a:t>
              </a:r>
              <a:r>
                <a:rPr lang="en-US" altLang="zh-CN" sz="2400" i="1" dirty="0">
                  <a:solidFill>
                    <a:srgbClr val="CC0000"/>
                  </a:solidFill>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T</a:t>
              </a:r>
              <a:r>
                <a:rPr lang="en-US" altLang="zh-CN" sz="2400" i="1" baseline="-25000" dirty="0">
                  <a:latin typeface="Times New Roman" panose="02020603050405020304" pitchFamily="18" charset="0"/>
                  <a:ea typeface="宋体" panose="02010600030101010101" pitchFamily="2" charset="-122"/>
                </a:rPr>
                <a:t>2</a:t>
              </a:r>
              <a:endParaRPr lang="en-US" altLang="zh-CN" sz="2400" i="1" baseline="-25000" dirty="0">
                <a:latin typeface="Times New Roman" panose="02020603050405020304" pitchFamily="18" charset="0"/>
                <a:ea typeface="宋体" panose="02010600030101010101" pitchFamily="2" charset="-122"/>
              </a:endParaRPr>
            </a:p>
          </p:txBody>
        </p:sp>
      </p:grpSp>
      <p:grpSp>
        <p:nvGrpSpPr>
          <p:cNvPr id="30726" name="Group 9"/>
          <p:cNvGrpSpPr/>
          <p:nvPr/>
        </p:nvGrpSpPr>
        <p:grpSpPr>
          <a:xfrm>
            <a:off x="2667000" y="1676400"/>
            <a:ext cx="971550" cy="609600"/>
            <a:chOff x="0" y="0"/>
            <a:chExt cx="612" cy="384"/>
          </a:xfrm>
        </p:grpSpPr>
        <p:sp>
          <p:nvSpPr>
            <p:cNvPr id="30733" name="Text Box 9"/>
            <p:cNvSpPr txBox="1"/>
            <p:nvPr/>
          </p:nvSpPr>
          <p:spPr>
            <a:xfrm>
              <a:off x="0" y="0"/>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a:t>
              </a:r>
              <a:endParaRPr lang="en-US" altLang="zh-CN" sz="2000" i="1" dirty="0">
                <a:solidFill>
                  <a:srgbClr val="CC0000"/>
                </a:solidFill>
                <a:latin typeface="Times New Roman" panose="02020603050405020304" pitchFamily="18" charset="0"/>
                <a:ea typeface="宋体" panose="02010600030101010101" pitchFamily="2" charset="-122"/>
              </a:endParaRPr>
            </a:p>
          </p:txBody>
        </p:sp>
        <p:grpSp>
          <p:nvGrpSpPr>
            <p:cNvPr id="30734" name="Group 11"/>
            <p:cNvGrpSpPr/>
            <p:nvPr/>
          </p:nvGrpSpPr>
          <p:grpSpPr>
            <a:xfrm>
              <a:off x="0" y="240"/>
              <a:ext cx="576" cy="144"/>
              <a:chOff x="0" y="0"/>
              <a:chExt cx="432" cy="144"/>
            </a:xfrm>
          </p:grpSpPr>
          <p:sp>
            <p:nvSpPr>
              <p:cNvPr id="30735" name="Line 11"/>
              <p:cNvSpPr/>
              <p:nvPr/>
            </p:nvSpPr>
            <p:spPr>
              <a:xfrm flipV="1">
                <a:off x="0" y="0"/>
                <a:ext cx="0" cy="144"/>
              </a:xfrm>
              <a:prstGeom prst="line">
                <a:avLst/>
              </a:prstGeom>
              <a:ln w="9525" cap="flat" cmpd="sng">
                <a:solidFill>
                  <a:srgbClr val="CC0000"/>
                </a:solidFill>
                <a:prstDash val="solid"/>
                <a:headEnd type="none" w="med" len="med"/>
                <a:tailEnd type="none" w="med" len="med"/>
              </a:ln>
            </p:spPr>
          </p:sp>
          <p:sp>
            <p:nvSpPr>
              <p:cNvPr id="30736" name="Line 12"/>
              <p:cNvSpPr/>
              <p:nvPr/>
            </p:nvSpPr>
            <p:spPr>
              <a:xfrm>
                <a:off x="432" y="0"/>
                <a:ext cx="0" cy="144"/>
              </a:xfrm>
              <a:prstGeom prst="line">
                <a:avLst/>
              </a:prstGeom>
              <a:ln w="9525" cap="flat" cmpd="sng">
                <a:solidFill>
                  <a:srgbClr val="CC0000"/>
                </a:solidFill>
                <a:prstDash val="solid"/>
                <a:headEnd type="none" w="med" len="med"/>
                <a:tailEnd type="triangle" w="med" len="med"/>
              </a:ln>
            </p:spPr>
          </p:sp>
          <p:sp>
            <p:nvSpPr>
              <p:cNvPr id="30737" name="Line 13"/>
              <p:cNvSpPr/>
              <p:nvPr/>
            </p:nvSpPr>
            <p:spPr>
              <a:xfrm>
                <a:off x="0" y="0"/>
                <a:ext cx="432" cy="0"/>
              </a:xfrm>
              <a:prstGeom prst="line">
                <a:avLst/>
              </a:prstGeom>
              <a:ln w="9525" cap="flat" cmpd="sng">
                <a:solidFill>
                  <a:srgbClr val="CC0000"/>
                </a:solidFill>
                <a:prstDash val="solid"/>
                <a:headEnd type="none" w="med" len="med"/>
                <a:tailEnd type="none" w="med" len="med"/>
              </a:ln>
            </p:spPr>
          </p:sp>
        </p:grpSp>
      </p:grpSp>
      <p:grpSp>
        <p:nvGrpSpPr>
          <p:cNvPr id="30727" name="Group 15"/>
          <p:cNvGrpSpPr/>
          <p:nvPr/>
        </p:nvGrpSpPr>
        <p:grpSpPr>
          <a:xfrm>
            <a:off x="4191000" y="2667000"/>
            <a:ext cx="1066800" cy="549275"/>
            <a:chOff x="0" y="0"/>
            <a:chExt cx="672" cy="346"/>
          </a:xfrm>
        </p:grpSpPr>
        <p:sp>
          <p:nvSpPr>
            <p:cNvPr id="30728" name="Text Box 15"/>
            <p:cNvSpPr txBox="1"/>
            <p:nvPr/>
          </p:nvSpPr>
          <p:spPr>
            <a:xfrm>
              <a:off x="48" y="96"/>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a:t>
              </a:r>
              <a:endParaRPr lang="en-US" altLang="zh-CN" sz="2000" i="1" dirty="0">
                <a:solidFill>
                  <a:srgbClr val="CC0000"/>
                </a:solidFill>
                <a:latin typeface="Times New Roman" panose="02020603050405020304" pitchFamily="18" charset="0"/>
                <a:ea typeface="宋体" panose="02010600030101010101" pitchFamily="2" charset="-122"/>
              </a:endParaRPr>
            </a:p>
          </p:txBody>
        </p:sp>
        <p:grpSp>
          <p:nvGrpSpPr>
            <p:cNvPr id="30729" name="Group 17"/>
            <p:cNvGrpSpPr/>
            <p:nvPr/>
          </p:nvGrpSpPr>
          <p:grpSpPr>
            <a:xfrm>
              <a:off x="0" y="0"/>
              <a:ext cx="672" cy="144"/>
              <a:chOff x="0" y="0"/>
              <a:chExt cx="336" cy="144"/>
            </a:xfrm>
          </p:grpSpPr>
          <p:sp>
            <p:nvSpPr>
              <p:cNvPr id="30730" name="Line 17"/>
              <p:cNvSpPr/>
              <p:nvPr/>
            </p:nvSpPr>
            <p:spPr>
              <a:xfrm flipV="1">
                <a:off x="0" y="0"/>
                <a:ext cx="0" cy="144"/>
              </a:xfrm>
              <a:prstGeom prst="line">
                <a:avLst/>
              </a:prstGeom>
              <a:ln w="9525" cap="flat" cmpd="sng">
                <a:solidFill>
                  <a:srgbClr val="CC0000"/>
                </a:solidFill>
                <a:prstDash val="solid"/>
                <a:headEnd type="none" w="med" len="med"/>
                <a:tailEnd type="none" w="med" len="med"/>
              </a:ln>
            </p:spPr>
          </p:sp>
          <p:sp>
            <p:nvSpPr>
              <p:cNvPr id="30731" name="Line 18"/>
              <p:cNvSpPr/>
              <p:nvPr/>
            </p:nvSpPr>
            <p:spPr>
              <a:xfrm flipV="1">
                <a:off x="336" y="0"/>
                <a:ext cx="0" cy="144"/>
              </a:xfrm>
              <a:prstGeom prst="line">
                <a:avLst/>
              </a:prstGeom>
              <a:ln w="9525" cap="flat" cmpd="sng">
                <a:solidFill>
                  <a:srgbClr val="CC0000"/>
                </a:solidFill>
                <a:prstDash val="solid"/>
                <a:headEnd type="none" w="med" len="med"/>
                <a:tailEnd type="triangle" w="med" len="med"/>
              </a:ln>
            </p:spPr>
          </p:sp>
          <p:sp>
            <p:nvSpPr>
              <p:cNvPr id="30732" name="Line 19"/>
              <p:cNvSpPr/>
              <p:nvPr/>
            </p:nvSpPr>
            <p:spPr>
              <a:xfrm>
                <a:off x="0" y="144"/>
                <a:ext cx="336" cy="0"/>
              </a:xfrm>
              <a:prstGeom prst="line">
                <a:avLst/>
              </a:prstGeom>
              <a:ln w="9525" cap="flat" cmpd="sng">
                <a:solidFill>
                  <a:srgbClr val="CC0000"/>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charRg st="79" end="10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charRg st="107" end="22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childTnLst>
                                    <p:set>
                                      <p:cBhvr rctx="PPT">
                                        <p:cTn id="18" dur="indefinite"/>
                                        <p:tgtEl>
                                          <p:spTgt spid="30723">
                                            <p:txEl>
                                              <p:charRg st="107" end="224"/>
                                            </p:txEl>
                                          </p:spTgt>
                                        </p:tgtEl>
                                        <p:attrNameLst>
                                          <p:attrName>style.opacity</p:attrName>
                                        </p:attrNameLst>
                                      </p:cBhvr>
                                      <p:to>
                                        <p:strVal val="0.5"/>
                                      </p:to>
                                    </p:set>
                                    <p:animEffect filter="image" prLst="opacity: 0.5">
                                      <p:cBhvr rctx="IE">
                                        <p:cTn id="19" dur="indefinite"/>
                                        <p:tgtEl>
                                          <p:spTgt spid="30723">
                                            <p:txEl>
                                              <p:charRg st="107" end="224"/>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30723">
                                            <p:txEl>
                                              <p:charRg st="224" end="4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40965" name="Rectangle 3"/>
          <p:cNvSpPr>
            <a:spLocks noGrp="1"/>
          </p:cNvSpPr>
          <p:nvPr>
            <p:ph type="body"/>
          </p:nvPr>
        </p:nvSpPr>
        <p:spPr>
          <a:xfrm>
            <a:off x="0" y="1431925"/>
            <a:ext cx="9144000" cy="4417060"/>
          </a:xfrm>
        </p:spPr>
        <p:txBody>
          <a:bodyPr wrap="square" anchor="t"/>
          <a:p>
            <a:pPr lvl="0" eaLnBrk="1" hangingPunct="1">
              <a:lnSpc>
                <a:spcPct val="100000"/>
              </a:lnSpc>
              <a:spcBef>
                <a:spcPts val="1800"/>
              </a:spcBef>
              <a:spcAft>
                <a:spcPts val="0"/>
              </a:spcAft>
            </a:pPr>
            <a:r>
              <a:rPr lang="en-US" altLang="x-none" sz="2800" dirty="0">
                <a:ea typeface="宋体" panose="02010600030101010101" pitchFamily="2" charset="-122"/>
              </a:rPr>
              <a:t>Proof.</a:t>
            </a:r>
            <a:endParaRPr lang="en-US" altLang="x-none" sz="2800" dirty="0">
              <a:ea typeface="宋体" panose="02010600030101010101" pitchFamily="2" charset="-122"/>
            </a:endParaRPr>
          </a:p>
          <a:p>
            <a:pPr lvl="1" indent="-285750" eaLnBrk="1" hangingPunct="1">
              <a:lnSpc>
                <a:spcPct val="100000"/>
              </a:lnSpc>
              <a:spcBef>
                <a:spcPts val="1800"/>
              </a:spcBef>
              <a:spcAft>
                <a:spcPts val="0"/>
              </a:spcAft>
            </a:pPr>
            <a:r>
              <a:rPr lang="en-US" altLang="x-none" sz="2800" dirty="0">
                <a:ea typeface="宋体" panose="02010600030101010101" pitchFamily="2" charset="-122"/>
              </a:rPr>
              <a:t>Assume there are </a:t>
            </a:r>
            <a:r>
              <a:rPr lang="en-US" altLang="x-none" sz="2800" dirty="0">
                <a:solidFill>
                  <a:srgbClr val="FF0000"/>
                </a:solidFill>
                <a:ea typeface="宋体" panose="02010600030101010101" pitchFamily="2" charset="-122"/>
              </a:rPr>
              <a:t>m</a:t>
            </a:r>
            <a:r>
              <a:rPr lang="en-US" altLang="x-none" sz="2800" dirty="0">
                <a:ea typeface="宋体" panose="02010600030101010101" pitchFamily="2" charset="-122"/>
              </a:rPr>
              <a:t> transactions involved, and label them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1</a:t>
            </a:r>
            <a:r>
              <a:rPr lang="en-US" altLang="x-none" sz="2800" dirty="0">
                <a:ea typeface="宋体" panose="02010600030101010101" pitchFamily="2" charset="-122"/>
              </a:rPr>
              <a:t>,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2</a:t>
            </a:r>
            <a:r>
              <a:rPr lang="en-US" altLang="x-none" sz="2800" dirty="0">
                <a:ea typeface="宋体" panose="02010600030101010101" pitchFamily="2" charset="-122"/>
              </a:rPr>
              <a:t>, . . .,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m</a:t>
            </a:r>
            <a:r>
              <a:rPr lang="en-US" altLang="x-none" sz="2800" dirty="0">
                <a:ea typeface="宋体" panose="02010600030101010101" pitchFamily="2" charset="-122"/>
              </a:rPr>
              <a:t>. </a:t>
            </a:r>
            <a:endParaRPr lang="en-US" altLang="x-none" sz="2800" dirty="0">
              <a:ea typeface="宋体" panose="02010600030101010101" pitchFamily="2" charset="-122"/>
            </a:endParaRPr>
          </a:p>
          <a:p>
            <a:pPr lvl="1" indent="-285750" eaLnBrk="1" hangingPunct="1">
              <a:lnSpc>
                <a:spcPct val="100000"/>
              </a:lnSpc>
              <a:spcBef>
                <a:spcPts val="1800"/>
              </a:spcBef>
              <a:spcAft>
                <a:spcPts val="0"/>
              </a:spcAft>
            </a:pPr>
            <a:r>
              <a:rPr lang="en-US" altLang="x-none" sz="2800" u="sng" dirty="0">
                <a:ea typeface="宋体" panose="02010600030101010101" pitchFamily="2" charset="-122"/>
              </a:rPr>
              <a:t>Because In any directed graph with no circuit there is always a vertex with no edge entering it</a:t>
            </a:r>
            <a:r>
              <a:rPr lang="en-US" altLang="x-none" sz="2800" dirty="0">
                <a:ea typeface="宋体" panose="02010600030101010101" pitchFamily="2" charset="-122"/>
              </a:rPr>
              <a:t>, thus there is a vertex(or transaction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k</a:t>
            </a:r>
            <a:r>
              <a:rPr lang="en-US" altLang="x-none" sz="2800" dirty="0">
                <a:ea typeface="宋体" panose="02010600030101010101" pitchFamily="2" charset="-122"/>
              </a:rPr>
              <a:t>), with no edge entering it. We choose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k</a:t>
            </a:r>
            <a:r>
              <a:rPr lang="en-US" altLang="x-none" sz="2800" dirty="0">
                <a:ea typeface="宋体" panose="02010600030101010101" pitchFamily="2" charset="-122"/>
              </a:rPr>
              <a:t> to be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(1)</a:t>
            </a:r>
            <a:r>
              <a:rPr lang="en-US" altLang="x-none" sz="2800" dirty="0">
                <a:ea typeface="宋体" panose="02010600030101010101" pitchFamily="2" charset="-122"/>
              </a:rPr>
              <a:t>.</a:t>
            </a:r>
            <a:endParaRPr lang="en-US" altLang="x-none" sz="2800"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83515" y="70485"/>
            <a:ext cx="8764905" cy="1075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65">
                                            <p:txEl>
                                              <p:charRg st="148" end="155"/>
                                            </p:txEl>
                                          </p:spTgt>
                                        </p:tgtEl>
                                        <p:attrNameLst>
                                          <p:attrName>style.visibility</p:attrName>
                                        </p:attrNameLst>
                                      </p:cBhvr>
                                      <p:to>
                                        <p:strVal val="visible"/>
                                      </p:to>
                                    </p:set>
                                    <p:animEffect transition="in" filter="barn(inVertical)">
                                      <p:cBhvr>
                                        <p:cTn id="7" dur="500"/>
                                        <p:tgtEl>
                                          <p:spTgt spid="40965">
                                            <p:txEl>
                                              <p:charRg st="148" end="15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5">
                                            <p:txEl>
                                              <p:charRg st="155" end="232"/>
                                            </p:txEl>
                                          </p:spTgt>
                                        </p:tgtEl>
                                        <p:attrNameLst>
                                          <p:attrName>style.visibility</p:attrName>
                                        </p:attrNameLst>
                                      </p:cBhvr>
                                      <p:to>
                                        <p:strVal val="visible"/>
                                      </p:to>
                                    </p:set>
                                    <p:animEffect transition="in" filter="barn(inVertical)">
                                      <p:cBhvr>
                                        <p:cTn id="10" dur="500"/>
                                        <p:tgtEl>
                                          <p:spTgt spid="40965">
                                            <p:txEl>
                                              <p:charRg st="155" end="23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965">
                                            <p:txEl>
                                              <p:charRg st="232" end="424"/>
                                            </p:txEl>
                                          </p:spTgt>
                                        </p:tgtEl>
                                        <p:attrNameLst>
                                          <p:attrName>style.visibility</p:attrName>
                                        </p:attrNameLst>
                                      </p:cBhvr>
                                      <p:to>
                                        <p:strVal val="visible"/>
                                      </p:to>
                                    </p:set>
                                    <p:animEffect transition="in" filter="barn(inVertical)">
                                      <p:cBhvr>
                                        <p:cTn id="13" dur="500"/>
                                        <p:tgtEl>
                                          <p:spTgt spid="40965">
                                            <p:txEl>
                                              <p:charRg st="232" end="4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41989" name="Rectangle 3"/>
          <p:cNvSpPr>
            <a:spLocks noGrp="1"/>
          </p:cNvSpPr>
          <p:nvPr>
            <p:ph type="body"/>
          </p:nvPr>
        </p:nvSpPr>
        <p:spPr>
          <a:xfrm>
            <a:off x="0" y="0"/>
            <a:ext cx="9144000" cy="6477000"/>
          </a:xfrm>
        </p:spPr>
        <p:txBody>
          <a:bodyPr wrap="square" anchor="t"/>
          <a:p>
            <a:pPr lvl="0" eaLnBrk="1" hangingPunct="1">
              <a:lnSpc>
                <a:spcPct val="100000"/>
              </a:lnSpc>
              <a:spcBef>
                <a:spcPts val="600"/>
              </a:spcBef>
            </a:pPr>
            <a:r>
              <a:rPr lang="en-US" altLang="x-none" sz="2800" dirty="0">
                <a:ea typeface="宋体" panose="02010600030101010101" pitchFamily="2" charset="-122"/>
              </a:rPr>
              <a:t>Proof.(cont.)</a:t>
            </a:r>
            <a:endParaRPr lang="en-US" altLang="x-none" sz="2800" dirty="0">
              <a:ea typeface="宋体" panose="02010600030101010101" pitchFamily="2" charset="-122"/>
            </a:endParaRPr>
          </a:p>
          <a:p>
            <a:pPr lvl="1" indent="-285750" eaLnBrk="1" hangingPunct="1">
              <a:lnSpc>
                <a:spcPct val="100000"/>
              </a:lnSpc>
              <a:spcBef>
                <a:spcPts val="600"/>
              </a:spcBef>
            </a:pPr>
            <a:r>
              <a:rPr lang="en-US" altLang="x-none" sz="2800" dirty="0">
                <a:ea typeface="宋体" panose="02010600030101010101" pitchFamily="2" charset="-122"/>
              </a:rPr>
              <a:t>Note that since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(1)</a:t>
            </a:r>
            <a:r>
              <a:rPr lang="en-US" altLang="x-none" sz="2800" dirty="0">
                <a:ea typeface="宋体" panose="02010600030101010101" pitchFamily="2" charset="-122"/>
              </a:rPr>
              <a:t> has no edge entering it, there is no conflict in </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 that forces some other transaction to come earlier.</a:t>
            </a:r>
            <a:endParaRPr lang="en-US" altLang="x-none" sz="2800" dirty="0">
              <a:ea typeface="宋体" panose="02010600030101010101" pitchFamily="2" charset="-122"/>
            </a:endParaRPr>
          </a:p>
          <a:p>
            <a:pPr lvl="1" indent="-285750" eaLnBrk="1" hangingPunct="1">
              <a:lnSpc>
                <a:spcPct val="100000"/>
              </a:lnSpc>
              <a:spcBef>
                <a:spcPts val="600"/>
              </a:spcBef>
            </a:pPr>
            <a:r>
              <a:rPr lang="en-US" altLang="x-none" sz="2800" dirty="0">
                <a:ea typeface="宋体" panose="02010600030101010101" pitchFamily="2" charset="-122"/>
              </a:rPr>
              <a:t>Now remove this vertex,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(1)</a:t>
            </a:r>
            <a:r>
              <a:rPr lang="en-US" altLang="x-none" sz="2800" dirty="0">
                <a:ea typeface="宋体" panose="02010600030101010101" pitchFamily="2" charset="-122"/>
              </a:rPr>
              <a:t>, from </a:t>
            </a:r>
            <a:r>
              <a:rPr lang="en-US" altLang="x-none" sz="2800" dirty="0">
                <a:solidFill>
                  <a:srgbClr val="FF0000"/>
                </a:solidFill>
                <a:ea typeface="宋体" panose="02010600030101010101" pitchFamily="2" charset="-122"/>
              </a:rPr>
              <a:t>PG(H)</a:t>
            </a:r>
            <a:r>
              <a:rPr lang="en-US" altLang="x-none" sz="2800" dirty="0">
                <a:ea typeface="宋体" panose="02010600030101010101" pitchFamily="2" charset="-122"/>
              </a:rPr>
              <a:t> and all edges leaving it. Call the resulting graph </a:t>
            </a:r>
            <a:r>
              <a:rPr lang="en-US" altLang="x-none" sz="2800" dirty="0">
                <a:solidFill>
                  <a:srgbClr val="FF0000"/>
                </a:solidFill>
                <a:ea typeface="宋体" panose="02010600030101010101" pitchFamily="2" charset="-122"/>
              </a:rPr>
              <a:t>PG</a:t>
            </a:r>
            <a:r>
              <a:rPr lang="en-US" altLang="x-none" sz="2800" baseline="30000" dirty="0">
                <a:solidFill>
                  <a:srgbClr val="FF0000"/>
                </a:solidFill>
                <a:ea typeface="宋体" panose="02010600030101010101" pitchFamily="2" charset="-122"/>
              </a:rPr>
              <a:t>1</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 with no circuit.</a:t>
            </a:r>
            <a:endParaRPr lang="en-US" altLang="x-none" sz="2800" dirty="0">
              <a:ea typeface="宋体" panose="02010600030101010101" pitchFamily="2" charset="-122"/>
            </a:endParaRPr>
          </a:p>
          <a:p>
            <a:pPr lvl="1" indent="-285750" eaLnBrk="1" hangingPunct="1">
              <a:lnSpc>
                <a:spcPct val="100000"/>
              </a:lnSpc>
              <a:spcBef>
                <a:spcPts val="600"/>
              </a:spcBef>
            </a:pPr>
            <a:endParaRPr lang="en-US" altLang="x-none" sz="2800" dirty="0">
              <a:ea typeface="宋体" panose="02010600030101010101" pitchFamily="2" charset="-122"/>
            </a:endParaRPr>
          </a:p>
          <a:p>
            <a:pPr lvl="1" indent="-285750" eaLnBrk="1" hangingPunct="1">
              <a:lnSpc>
                <a:spcPct val="100000"/>
              </a:lnSpc>
              <a:spcBef>
                <a:spcPts val="600"/>
              </a:spcBef>
            </a:pPr>
            <a:r>
              <a:rPr lang="en-US" altLang="x-none" sz="2800" dirty="0">
                <a:ea typeface="宋体" panose="02010600030101010101" pitchFamily="2" charset="-122"/>
              </a:rPr>
              <a:t>Continue in this fashion, removing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(2)</a:t>
            </a:r>
            <a:r>
              <a:rPr lang="en-US" altLang="x-none" sz="2800" dirty="0">
                <a:ea typeface="宋体" panose="02010600030101010101" pitchFamily="2" charset="-122"/>
              </a:rPr>
              <a:t> and all it's edges from </a:t>
            </a:r>
            <a:r>
              <a:rPr lang="en-US" altLang="x-none" sz="2800" dirty="0">
                <a:solidFill>
                  <a:srgbClr val="FF0000"/>
                </a:solidFill>
                <a:ea typeface="宋体" panose="02010600030101010101" pitchFamily="2" charset="-122"/>
              </a:rPr>
              <a:t>PG</a:t>
            </a:r>
            <a:r>
              <a:rPr lang="en-US" altLang="x-none" sz="2800" baseline="30000" dirty="0">
                <a:solidFill>
                  <a:srgbClr val="FF0000"/>
                </a:solidFill>
                <a:ea typeface="宋体" panose="02010600030101010101" pitchFamily="2" charset="-122"/>
              </a:rPr>
              <a:t>1</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 and so on, choosing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(3) </a:t>
            </a:r>
            <a:r>
              <a:rPr lang="en-US" altLang="x-none" sz="2800" dirty="0">
                <a:ea typeface="宋体" panose="02010600030101010101" pitchFamily="2" charset="-122"/>
              </a:rPr>
              <a:t>from </a:t>
            </a:r>
            <a:r>
              <a:rPr lang="en-US" altLang="x-none" sz="2800" dirty="0">
                <a:solidFill>
                  <a:srgbClr val="FF0000"/>
                </a:solidFill>
                <a:ea typeface="宋体" panose="02010600030101010101" pitchFamily="2" charset="-122"/>
              </a:rPr>
              <a:t>PG</a:t>
            </a:r>
            <a:r>
              <a:rPr lang="en-US" altLang="x-none" sz="2800" baseline="30000" dirty="0">
                <a:solidFill>
                  <a:srgbClr val="FF0000"/>
                </a:solidFill>
                <a:ea typeface="宋体" panose="02010600030101010101" pitchFamily="2" charset="-122"/>
              </a:rPr>
              <a:t>2</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 . . .,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(m) </a:t>
            </a:r>
            <a:r>
              <a:rPr lang="en-US" altLang="x-none" sz="2800" dirty="0">
                <a:ea typeface="宋体" panose="02010600030101010101" pitchFamily="2" charset="-122"/>
              </a:rPr>
              <a:t>from </a:t>
            </a:r>
            <a:r>
              <a:rPr lang="en-US" altLang="x-none" sz="2800" dirty="0">
                <a:solidFill>
                  <a:srgbClr val="FF0000"/>
                </a:solidFill>
                <a:ea typeface="宋体" panose="02010600030101010101" pitchFamily="2" charset="-122"/>
              </a:rPr>
              <a:t>PG</a:t>
            </a:r>
            <a:r>
              <a:rPr lang="en-US" altLang="x-none" sz="2800" baseline="30000" dirty="0">
                <a:solidFill>
                  <a:srgbClr val="FF0000"/>
                </a:solidFill>
                <a:ea typeface="宋体" panose="02010600030101010101" pitchFamily="2" charset="-122"/>
              </a:rPr>
              <a:t>m-1</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a:t>
            </a:r>
            <a:endParaRPr lang="en-US" altLang="x-none" sz="2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9">
                                            <p:txEl>
                                              <p:charRg st="257" end="397"/>
                                            </p:txEl>
                                          </p:spTgt>
                                        </p:tgtEl>
                                        <p:attrNameLst>
                                          <p:attrName>style.visibility</p:attrName>
                                        </p:attrNameLst>
                                      </p:cBhvr>
                                      <p:to>
                                        <p:strVal val="visible"/>
                                      </p:to>
                                    </p:set>
                                    <p:anim calcmode="lin" valueType="num">
                                      <p:cBhvr additive="base">
                                        <p:cTn id="7" dur="500" fill="hold"/>
                                        <p:tgtEl>
                                          <p:spTgt spid="41989">
                                            <p:txEl>
                                              <p:charRg st="257" end="39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9">
                                            <p:txEl>
                                              <p:charRg st="257" end="3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nvSpPr>
        <p:spPr>
          <a:xfrm>
            <a:off x="276225" y="762635"/>
            <a:ext cx="8342630" cy="5532755"/>
          </a:xfrm>
          <a:prstGeom prst="rect">
            <a:avLst/>
          </a:prstGeom>
          <a:noFill/>
          <a:ln w="9525">
            <a:noFill/>
          </a:ln>
        </p:spPr>
        <p:txBody>
          <a:bodyPr vert="horz">
            <a:spAutoFit/>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q"/>
              <a:defRPr sz="2400" b="1" kern="1200">
                <a:solidFill>
                  <a:schemeClr val="hlink"/>
                </a:solidFill>
                <a:latin typeface="+mn-lt"/>
                <a:ea typeface="+mn-ea"/>
                <a:cs typeface="+mn-cs"/>
              </a:defRPr>
            </a:lvl1pPr>
            <a:lvl2pPr marL="742950" lvl="1" indent="-285750" algn="l" rtl="0" eaLnBrk="0" fontAlgn="base" hangingPunct="0">
              <a:spcBef>
                <a:spcPct val="20000"/>
              </a:spcBef>
              <a:spcAft>
                <a:spcPct val="0"/>
              </a:spcAft>
              <a:buClr>
                <a:schemeClr val="tx1"/>
              </a:buClr>
              <a:buSzPct val="80000"/>
              <a:buFont typeface="Wingdings" panose="05000000000000000000" pitchFamily="2" charset="2"/>
              <a:buChar char="Ø"/>
              <a:defRPr sz="2400" b="1" kern="1200">
                <a:solidFill>
                  <a:schemeClr val="folHlink"/>
                </a:solidFill>
                <a:latin typeface="+mn-lt"/>
                <a:ea typeface="+mn-ea"/>
                <a:cs typeface="+mn-cs"/>
              </a:defRPr>
            </a:lvl2pPr>
            <a:lvl3pPr marL="1143000" lvl="2" indent="-228600" algn="l" rtl="0" eaLnBrk="0" fontAlgn="base" hangingPunct="0">
              <a:spcBef>
                <a:spcPct val="20000"/>
              </a:spcBef>
              <a:spcAft>
                <a:spcPct val="0"/>
              </a:spcAft>
              <a:buClr>
                <a:schemeClr val="tx1"/>
              </a:buClr>
              <a:buSzPct val="80000"/>
              <a:buFont typeface="Wingdings" panose="05000000000000000000" pitchFamily="2" charset="2"/>
              <a:buChar char="§"/>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80000"/>
              <a:buFont typeface="Wingdings" panose="05000000000000000000" pitchFamily="2" charset="2"/>
              <a:buChar char="v"/>
              <a:defRPr sz="2400" b="1" kern="1200">
                <a:solidFill>
                  <a:schemeClr val="folHlink"/>
                </a:solidFill>
                <a:latin typeface="+mn-lt"/>
                <a:ea typeface="+mn-ea"/>
                <a:cs typeface="+mn-cs"/>
              </a:defRPr>
            </a:lvl4pPr>
            <a:lvl5pPr marL="2057400" lvl="4" indent="-228600" algn="l" rtl="0" eaLnBrk="0" fontAlgn="base" hangingPunct="0">
              <a:spcBef>
                <a:spcPct val="20000"/>
              </a:spcBef>
              <a:spcAft>
                <a:spcPct val="0"/>
              </a:spcAft>
              <a:buClr>
                <a:schemeClr val="tx1"/>
              </a:buClr>
              <a:buSzPct val="80000"/>
              <a:buFont typeface="Wingdings" panose="05000000000000000000" pitchFamily="2" charset="2"/>
              <a:buChar char="o"/>
              <a:defRPr sz="24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9pPr>
          </a:lstStyle>
          <a:p>
            <a:r>
              <a:rPr lang="zh-CN" altLang="en-US">
                <a:solidFill>
                  <a:srgbClr val="0000CC"/>
                </a:solidFill>
                <a:latin typeface="黑体" panose="02010609060101010101" charset="-122"/>
                <a:ea typeface="黑体" panose="02010609060101010101" charset="-122"/>
                <a:cs typeface="黑体" panose="02010609060101010101" charset="-122"/>
              </a:rPr>
              <a:t>并发调度：</a:t>
            </a:r>
            <a:r>
              <a:rPr lang="zh-CN" altLang="en-US">
                <a:solidFill>
                  <a:srgbClr val="FF3300"/>
                </a:solidFill>
                <a:latin typeface="黑体" panose="02010609060101010101" charset="-122"/>
                <a:ea typeface="黑体" panose="02010609060101010101" charset="-122"/>
                <a:cs typeface="黑体" panose="02010609060101010101" charset="-122"/>
              </a:rPr>
              <a:t>提高计算机及</a:t>
            </a:r>
            <a:r>
              <a:rPr lang="en-US" altLang="zh-CN">
                <a:solidFill>
                  <a:srgbClr val="FF3300"/>
                </a:solidFill>
                <a:latin typeface="黑体" panose="02010609060101010101" charset="-122"/>
                <a:ea typeface="黑体" panose="02010609060101010101" charset="-122"/>
                <a:cs typeface="黑体" panose="02010609060101010101" charset="-122"/>
              </a:rPr>
              <a:t>DBMS</a:t>
            </a:r>
            <a:r>
              <a:rPr lang="zh-CN" altLang="en-US">
                <a:solidFill>
                  <a:srgbClr val="FF3300"/>
                </a:solidFill>
                <a:latin typeface="黑体" panose="02010609060101010101" charset="-122"/>
                <a:ea typeface="黑体" panose="02010609060101010101" charset="-122"/>
                <a:cs typeface="黑体" panose="02010609060101010101" charset="-122"/>
              </a:rPr>
              <a:t>的性能和效率</a:t>
            </a:r>
            <a:endParaRPr lang="zh-CN" altLang="en-US">
              <a:solidFill>
                <a:srgbClr val="FF3300"/>
              </a:solidFill>
              <a:latin typeface="黑体" panose="02010609060101010101" charset="-122"/>
              <a:ea typeface="黑体" panose="02010609060101010101" charset="-122"/>
              <a:cs typeface="黑体" panose="02010609060101010101" charset="-122"/>
            </a:endParaRPr>
          </a:p>
          <a:p>
            <a:pPr lvl="1"/>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可以充分利用计算机硬件</a:t>
            </a:r>
            <a:r>
              <a:rPr lang="en-US" altLang="zh-CN" sz="2000" dirty="0">
                <a:solidFill>
                  <a:srgbClr val="0000CC"/>
                </a:solidFill>
                <a:latin typeface="黑体" panose="02010609060101010101" charset="-122"/>
                <a:ea typeface="黑体" panose="02010609060101010101" charset="-122"/>
                <a:cs typeface="黑体" panose="02010609060101010101" charset="-122"/>
                <a:sym typeface="+mn-ea"/>
              </a:rPr>
              <a:t>(CPU/DISK/...)</a:t>
            </a:r>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的并行处理能力，提高计算机硬件资源的利用率；</a:t>
            </a:r>
            <a:endParaRPr lang="zh-CN" altLang="en-US" sz="2000" dirty="0">
              <a:solidFill>
                <a:srgbClr val="0000CC"/>
              </a:solidFill>
              <a:latin typeface="黑体" panose="02010609060101010101" charset="-122"/>
              <a:ea typeface="黑体" panose="02010609060101010101" charset="-122"/>
              <a:cs typeface="黑体" panose="02010609060101010101" charset="-122"/>
              <a:sym typeface="+mn-ea"/>
            </a:endParaRPr>
          </a:p>
          <a:p>
            <a:pPr lvl="1"/>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减少事务的平均响应时间，避免不必要的事务等待现象；</a:t>
            </a:r>
            <a:endParaRPr lang="zh-CN" altLang="en-US" sz="2000" dirty="0">
              <a:solidFill>
                <a:srgbClr val="0000CC"/>
              </a:solidFill>
              <a:latin typeface="黑体" panose="02010609060101010101" charset="-122"/>
              <a:ea typeface="黑体" panose="02010609060101010101" charset="-122"/>
              <a:cs typeface="黑体" panose="02010609060101010101" charset="-122"/>
              <a:sym typeface="+mn-ea"/>
            </a:endParaRPr>
          </a:p>
          <a:p>
            <a:pPr lvl="1"/>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提高</a:t>
            </a:r>
            <a:r>
              <a:rPr lang="en-US" altLang="zh-CN" sz="2000" dirty="0">
                <a:solidFill>
                  <a:srgbClr val="0000CC"/>
                </a:solidFill>
                <a:latin typeface="黑体" panose="02010609060101010101" charset="-122"/>
                <a:ea typeface="黑体" panose="02010609060101010101" charset="-122"/>
                <a:cs typeface="黑体" panose="02010609060101010101" charset="-122"/>
                <a:sym typeface="+mn-ea"/>
              </a:rPr>
              <a:t>DBMS</a:t>
            </a:r>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的事务吞吐量。</a:t>
            </a:r>
            <a:endParaRPr lang="zh-CN" altLang="en-US" sz="2000" dirty="0">
              <a:solidFill>
                <a:srgbClr val="0000CC"/>
              </a:solidFill>
              <a:latin typeface="黑体" panose="02010609060101010101" charset="-122"/>
              <a:ea typeface="黑体" panose="02010609060101010101" charset="-122"/>
              <a:cs typeface="黑体" panose="02010609060101010101" charset="-122"/>
              <a:sym typeface="+mn-ea"/>
            </a:endParaRPr>
          </a:p>
          <a:p>
            <a:pPr lvl="1"/>
            <a:endParaRPr lang="zh-CN" altLang="en-US" sz="1000" dirty="0">
              <a:solidFill>
                <a:srgbClr val="0000CC"/>
              </a:solidFill>
              <a:latin typeface="黑体" panose="02010609060101010101" charset="-122"/>
              <a:ea typeface="黑体" panose="02010609060101010101" charset="-122"/>
              <a:cs typeface="黑体" panose="02010609060101010101" charset="-122"/>
              <a:sym typeface="+mn-ea"/>
            </a:endParaRPr>
          </a:p>
          <a:p>
            <a:pPr lvl="0"/>
            <a:r>
              <a:rPr lang="zh-CN" altLang="en-US">
                <a:solidFill>
                  <a:srgbClr val="0000CC"/>
                </a:solidFill>
                <a:latin typeface="黑体" panose="02010609060101010101" charset="-122"/>
                <a:ea typeface="黑体" panose="02010609060101010101" charset="-122"/>
                <a:cs typeface="黑体" panose="02010609060101010101" charset="-122"/>
              </a:rPr>
              <a:t>可串行化调度：</a:t>
            </a:r>
            <a:r>
              <a:rPr lang="zh-CN" altLang="en-US">
                <a:solidFill>
                  <a:srgbClr val="FF3300"/>
                </a:solidFill>
                <a:latin typeface="黑体" panose="02010609060101010101" charset="-122"/>
                <a:ea typeface="黑体" panose="02010609060101010101" charset="-122"/>
                <a:cs typeface="黑体" panose="02010609060101010101" charset="-122"/>
              </a:rPr>
              <a:t>兼顾事务处理的</a:t>
            </a:r>
            <a:r>
              <a:rPr lang="en-US" altLang="zh-CN">
                <a:solidFill>
                  <a:srgbClr val="FF3300"/>
                </a:solidFill>
                <a:latin typeface="黑体" panose="02010609060101010101" charset="-122"/>
                <a:ea typeface="黑体" panose="02010609060101010101" charset="-122"/>
                <a:cs typeface="黑体" panose="02010609060101010101" charset="-122"/>
              </a:rPr>
              <a:t>“</a:t>
            </a:r>
            <a:r>
              <a:rPr lang="zh-CN" altLang="en-US">
                <a:solidFill>
                  <a:srgbClr val="FF3300"/>
                </a:solidFill>
                <a:latin typeface="黑体" panose="02010609060101010101" charset="-122"/>
                <a:ea typeface="黑体" panose="02010609060101010101" charset="-122"/>
                <a:cs typeface="黑体" panose="02010609060101010101" charset="-122"/>
              </a:rPr>
              <a:t>性能和质量</a:t>
            </a:r>
            <a:r>
              <a:rPr lang="en-US" altLang="zh-CN">
                <a:solidFill>
                  <a:srgbClr val="FF3300"/>
                </a:solidFill>
                <a:latin typeface="黑体" panose="02010609060101010101" charset="-122"/>
                <a:ea typeface="黑体" panose="02010609060101010101" charset="-122"/>
                <a:cs typeface="黑体" panose="02010609060101010101" charset="-122"/>
              </a:rPr>
              <a:t>”</a:t>
            </a:r>
            <a:endParaRPr lang="en-US" altLang="zh-CN">
              <a:solidFill>
                <a:srgbClr val="FF3300"/>
              </a:solidFill>
              <a:latin typeface="黑体" panose="02010609060101010101" charset="-122"/>
              <a:ea typeface="黑体" panose="02010609060101010101" charset="-122"/>
              <a:cs typeface="黑体" panose="02010609060101010101" charset="-122"/>
            </a:endParaRPr>
          </a:p>
          <a:p>
            <a:pPr lvl="1"/>
            <a:r>
              <a:rPr lang="zh-CN" altLang="en-US" sz="2000">
                <a:solidFill>
                  <a:srgbClr val="0000CC"/>
                </a:solidFill>
                <a:latin typeface="黑体" panose="02010609060101010101" charset="-122"/>
                <a:ea typeface="黑体" panose="02010609060101010101" charset="-122"/>
                <a:cs typeface="黑体" panose="02010609060101010101" charset="-122"/>
              </a:rPr>
              <a:t>在一个事务的执行过程中，有可能在</a:t>
            </a:r>
            <a:r>
              <a:rPr lang="en-US" altLang="zh-CN" sz="2000">
                <a:solidFill>
                  <a:srgbClr val="0000CC"/>
                </a:solidFill>
                <a:latin typeface="黑体" panose="02010609060101010101" charset="-122"/>
                <a:ea typeface="黑体" panose="02010609060101010101" charset="-122"/>
                <a:cs typeface="黑体" panose="02010609060101010101" charset="-122"/>
              </a:rPr>
              <a:t>DB</a:t>
            </a:r>
            <a:r>
              <a:rPr lang="zh-CN" altLang="en-US" sz="2000">
                <a:solidFill>
                  <a:srgbClr val="0000CC"/>
                </a:solidFill>
                <a:latin typeface="黑体" panose="02010609060101010101" charset="-122"/>
                <a:ea typeface="黑体" panose="02010609060101010101" charset="-122"/>
                <a:cs typeface="黑体" panose="02010609060101010101" charset="-122"/>
              </a:rPr>
              <a:t>中留下</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不一致</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的数据；其他并发事务则可能</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访问</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到这个不一致的数据</a:t>
            </a:r>
            <a:endParaRPr lang="zh-CN" altLang="en-US" sz="2000">
              <a:solidFill>
                <a:srgbClr val="0000CC"/>
              </a:solidFill>
              <a:latin typeface="黑体" panose="02010609060101010101" charset="-122"/>
              <a:ea typeface="黑体" panose="02010609060101010101" charset="-122"/>
              <a:cs typeface="黑体" panose="02010609060101010101" charset="-122"/>
            </a:endParaRPr>
          </a:p>
          <a:p>
            <a:pPr lvl="1"/>
            <a:r>
              <a:rPr lang="zh-CN" altLang="en-US" sz="2000">
                <a:solidFill>
                  <a:srgbClr val="0000CC"/>
                </a:solidFill>
                <a:latin typeface="黑体" panose="02010609060101010101" charset="-122"/>
                <a:ea typeface="黑体" panose="02010609060101010101" charset="-122"/>
                <a:cs typeface="黑体" panose="02010609060101010101" charset="-122"/>
              </a:rPr>
              <a:t>因此，不正确的并发调度可能导致错误的执行结果</a:t>
            </a:r>
            <a:endParaRPr lang="zh-CN" altLang="en-US" sz="2000">
              <a:solidFill>
                <a:srgbClr val="0000CC"/>
              </a:solidFill>
              <a:latin typeface="黑体" panose="02010609060101010101" charset="-122"/>
              <a:ea typeface="黑体" panose="02010609060101010101" charset="-122"/>
              <a:cs typeface="黑体" panose="02010609060101010101" charset="-122"/>
            </a:endParaRPr>
          </a:p>
          <a:p>
            <a:pPr lvl="1"/>
            <a:endParaRPr lang="zh-CN" altLang="en-US" sz="1000">
              <a:solidFill>
                <a:srgbClr val="0000CC"/>
              </a:solidFill>
              <a:latin typeface="黑体" panose="02010609060101010101" charset="-122"/>
              <a:ea typeface="黑体" panose="02010609060101010101" charset="-122"/>
              <a:cs typeface="黑体" panose="02010609060101010101" charset="-122"/>
            </a:endParaRPr>
          </a:p>
          <a:p>
            <a:pPr lvl="0"/>
            <a:r>
              <a:rPr lang="zh-CN" altLang="en-US">
                <a:solidFill>
                  <a:srgbClr val="0000CC"/>
                </a:solidFill>
                <a:latin typeface="黑体" panose="02010609060101010101" charset="-122"/>
                <a:ea typeface="黑体" panose="02010609060101010101" charset="-122"/>
                <a:cs typeface="黑体" panose="02010609060101010101" charset="-122"/>
              </a:rPr>
              <a:t>冲突可串行化调度：</a:t>
            </a:r>
            <a:r>
              <a:rPr lang="zh-CN" altLang="en-US">
                <a:solidFill>
                  <a:srgbClr val="FF3300"/>
                </a:solidFill>
                <a:latin typeface="黑体" panose="02010609060101010101" charset="-122"/>
                <a:ea typeface="黑体" panose="02010609060101010101" charset="-122"/>
                <a:cs typeface="黑体" panose="02010609060101010101" charset="-122"/>
              </a:rPr>
              <a:t>找到可串行化调度的实现途径</a:t>
            </a:r>
            <a:endParaRPr lang="zh-CN" altLang="en-US">
              <a:solidFill>
                <a:srgbClr val="FF3300"/>
              </a:solidFill>
              <a:latin typeface="黑体" panose="02010609060101010101" charset="-122"/>
              <a:ea typeface="黑体" panose="02010609060101010101" charset="-122"/>
              <a:cs typeface="黑体" panose="02010609060101010101" charset="-122"/>
            </a:endParaRPr>
          </a:p>
          <a:p>
            <a:pPr lvl="1"/>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给定一个调度，然后再判断它是不是</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可串行化</a:t>
            </a:r>
            <a:r>
              <a:rPr lang="en-US" altLang="zh-CN" sz="2000">
                <a:solidFill>
                  <a:srgbClr val="0000CC"/>
                </a:solidFill>
                <a:latin typeface="黑体" panose="02010609060101010101" charset="-122"/>
                <a:ea typeface="黑体" panose="02010609060101010101" charset="-122"/>
                <a:cs typeface="黑体" panose="02010609060101010101" charset="-122"/>
              </a:rPr>
              <a:t>’” </a:t>
            </a:r>
            <a:r>
              <a:rPr lang="zh-CN" altLang="en-US" sz="2000">
                <a:solidFill>
                  <a:srgbClr val="0000CC"/>
                </a:solidFill>
                <a:latin typeface="黑体" panose="02010609060101010101" charset="-122"/>
                <a:ea typeface="黑体" panose="02010609060101010101" charset="-122"/>
                <a:cs typeface="黑体" panose="02010609060101010101" charset="-122"/>
              </a:rPr>
              <a:t>没有实现价值！（事后诸葛亮）</a:t>
            </a:r>
            <a:endParaRPr lang="zh-CN" altLang="en-US" sz="2000">
              <a:solidFill>
                <a:srgbClr val="0000CC"/>
              </a:solidFill>
              <a:latin typeface="黑体" panose="02010609060101010101" charset="-122"/>
              <a:ea typeface="黑体" panose="02010609060101010101" charset="-122"/>
              <a:cs typeface="黑体" panose="02010609060101010101" charset="-122"/>
            </a:endParaRPr>
          </a:p>
          <a:p>
            <a:pPr lvl="1"/>
            <a:r>
              <a:rPr lang="zh-CN" altLang="en-US" sz="2000">
                <a:solidFill>
                  <a:srgbClr val="0000CC"/>
                </a:solidFill>
                <a:latin typeface="黑体" panose="02010609060101010101" charset="-122"/>
                <a:ea typeface="黑体" panose="02010609060101010101" charset="-122"/>
                <a:cs typeface="黑体" panose="02010609060101010101" charset="-122"/>
              </a:rPr>
              <a:t>采用并发控制技术，确保最终生成的调度是</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冲突可串行化</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！（预则立）</a:t>
            </a:r>
            <a:endParaRPr lang="en-US" altLang="zh-CN" sz="2000">
              <a:solidFill>
                <a:srgbClr val="0000CC"/>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380365" y="118110"/>
            <a:ext cx="2896235" cy="460375"/>
          </a:xfrm>
          <a:prstGeom prst="rect">
            <a:avLst/>
          </a:prstGeom>
          <a:noFill/>
        </p:spPr>
        <p:txBody>
          <a:bodyPr wrap="square" rtlCol="0">
            <a:spAutoFit/>
          </a:bodyPr>
          <a:p>
            <a:r>
              <a:rPr lang="zh-CN" altLang="en-US"/>
              <a:t>总结：</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6630" name="Rectangle 3"/>
          <p:cNvSpPr>
            <a:spLocks noGrp="1"/>
          </p:cNvSpPr>
          <p:nvPr>
            <p:ph type="body"/>
          </p:nvPr>
        </p:nvSpPr>
        <p:spPr>
          <a:xfrm>
            <a:off x="0" y="406083"/>
            <a:ext cx="9144000" cy="1038860"/>
          </a:xfrm>
        </p:spPr>
        <p:txBody>
          <a:bodyPr wrap="square" anchor="t">
            <a:spAutoFit/>
          </a:bodyPr>
          <a:p>
            <a:pPr eaLnBrk="1" hangingPunct="1">
              <a:lnSpc>
                <a:spcPct val="110000"/>
              </a:lnSpc>
              <a:spcBef>
                <a:spcPts val="600"/>
              </a:spcBef>
              <a:buFont typeface="Wingdings" panose="05000000000000000000" charset="0"/>
              <a:buChar char="p"/>
            </a:pPr>
            <a:r>
              <a:rPr lang="en-US" altLang="x-none" sz="2800" dirty="0">
                <a:solidFill>
                  <a:schemeClr val="accent2"/>
                </a:solidFill>
                <a:ea typeface="宋体" panose="02010600030101010101" pitchFamily="2" charset="-122"/>
              </a:rPr>
              <a:t>If a </a:t>
            </a:r>
            <a:r>
              <a:rPr lang="en-US" altLang="x-none" sz="2800" dirty="0">
                <a:solidFill>
                  <a:srgbClr val="FF0066"/>
                </a:solidFill>
                <a:ea typeface="宋体" panose="02010600030101010101" pitchFamily="2" charset="-122"/>
              </a:rPr>
              <a:t>serial history </a:t>
            </a:r>
            <a:r>
              <a:rPr lang="en-US" altLang="x-none" sz="2800" dirty="0">
                <a:solidFill>
                  <a:schemeClr val="accent2"/>
                </a:solidFill>
                <a:ea typeface="宋体" panose="02010600030101010101" pitchFamily="2" charset="-122"/>
              </a:rPr>
              <a:t>is always consistent</a:t>
            </a:r>
            <a:r>
              <a:rPr lang="en-US" altLang="x-none" sz="2800" dirty="0">
                <a:solidFill>
                  <a:srgbClr val="2D2DB9"/>
                </a:solidFill>
                <a:ea typeface="宋体" panose="02010600030101010101" pitchFamily="2" charset="-122"/>
              </a:rPr>
              <a:t>, why </a:t>
            </a:r>
            <a:r>
              <a:rPr lang="en-US" altLang="x-none" sz="2800" dirty="0">
                <a:solidFill>
                  <a:schemeClr val="accent2"/>
                </a:solidFill>
                <a:ea typeface="宋体" panose="02010600030101010101" pitchFamily="2" charset="-122"/>
              </a:rPr>
              <a:t>don't we just enforce </a:t>
            </a:r>
            <a:r>
              <a:rPr lang="en-US" altLang="x-none" sz="2800" dirty="0">
                <a:solidFill>
                  <a:srgbClr val="FF0066"/>
                </a:solidFill>
                <a:ea typeface="宋体" panose="02010600030101010101" pitchFamily="2" charset="-122"/>
              </a:rPr>
              <a:t>serial histories</a:t>
            </a:r>
            <a:r>
              <a:rPr lang="en-US" altLang="x-none" sz="2800" dirty="0">
                <a:solidFill>
                  <a:schemeClr val="accent2"/>
                </a:solidFill>
                <a:ea typeface="宋体" panose="02010600030101010101" pitchFamily="2" charset="-122"/>
              </a:rPr>
              <a:t>?</a:t>
            </a:r>
            <a:endParaRPr lang="en-US" altLang="x-none" sz="2800" dirty="0">
              <a:ea typeface="宋体" panose="02010600030101010101" pitchFamily="2" charset="-122"/>
            </a:endParaRPr>
          </a:p>
        </p:txBody>
      </p:sp>
      <p:sp>
        <p:nvSpPr>
          <p:cNvPr id="2" name="Rectangle 3"/>
          <p:cNvSpPr>
            <a:spLocks noGrp="1"/>
          </p:cNvSpPr>
          <p:nvPr/>
        </p:nvSpPr>
        <p:spPr>
          <a:xfrm>
            <a:off x="0" y="1770698"/>
            <a:ext cx="9144000" cy="15894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eaLnBrk="1" hangingPunct="1">
              <a:lnSpc>
                <a:spcPct val="110000"/>
              </a:lnSpc>
              <a:spcBef>
                <a:spcPts val="600"/>
              </a:spcBef>
              <a:buFont typeface="Wingdings" panose="05000000000000000000" charset="0"/>
              <a:buChar char="p"/>
            </a:pPr>
            <a:r>
              <a:rPr lang="en-US" altLang="x-none" sz="2800" dirty="0">
                <a:ea typeface="宋体" panose="02010600030101010101" pitchFamily="2" charset="-122"/>
              </a:rPr>
              <a:t>Figure 3.1(a): </a:t>
            </a:r>
            <a:endParaRPr lang="en-US" altLang="x-none" sz="2800" dirty="0">
              <a:ea typeface="宋体" panose="02010600030101010101" pitchFamily="2" charset="-122"/>
            </a:endParaRPr>
          </a:p>
          <a:p>
            <a:pPr lvl="1" eaLnBrk="1" hangingPunct="1">
              <a:lnSpc>
                <a:spcPct val="110000"/>
              </a:lnSpc>
              <a:spcBef>
                <a:spcPts val="600"/>
              </a:spcBef>
              <a:buFont typeface="Arial" panose="020B0604020202020204" pitchFamily="34" charset="0"/>
              <a:buChar char="‒"/>
            </a:pPr>
            <a:r>
              <a:rPr lang="en-US" altLang="x-none" sz="2800" dirty="0">
                <a:solidFill>
                  <a:schemeClr val="accent6"/>
                </a:solidFill>
                <a:ea typeface="宋体" panose="02010600030101010101" pitchFamily="2" charset="-122"/>
              </a:rPr>
              <a:t>T</a:t>
            </a:r>
            <a:r>
              <a:rPr lang="en-US" altLang="x-none" sz="2800" baseline="-25000" dirty="0">
                <a:solidFill>
                  <a:schemeClr val="accent6"/>
                </a:solidFill>
                <a:ea typeface="宋体" panose="02010600030101010101" pitchFamily="2" charset="-122"/>
              </a:rPr>
              <a:t>x</a:t>
            </a:r>
            <a:r>
              <a:rPr lang="en-US" altLang="x-none" sz="2800" dirty="0">
                <a:solidFill>
                  <a:schemeClr val="accent6"/>
                </a:solidFill>
                <a:ea typeface="宋体" panose="02010600030101010101" pitchFamily="2" charset="-122"/>
              </a:rPr>
              <a:t> has relatively small CPU bursts and then I/O during which CPU has nothing to do.</a:t>
            </a:r>
            <a:endParaRPr lang="en-US" altLang="x-none" sz="2800" dirty="0">
              <a:solidFill>
                <a:schemeClr val="accent6"/>
              </a:solidFill>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20650" y="3743325"/>
            <a:ext cx="8869045" cy="25939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30" name="Rectangle 3"/>
          <p:cNvSpPr>
            <a:spLocks noGrp="1"/>
          </p:cNvSpPr>
          <p:nvPr/>
        </p:nvSpPr>
        <p:spPr>
          <a:xfrm>
            <a:off x="0" y="262573"/>
            <a:ext cx="9144000" cy="201168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eaLnBrk="1" hangingPunct="1">
              <a:lnSpc>
                <a:spcPct val="100000"/>
              </a:lnSpc>
              <a:spcBef>
                <a:spcPts val="2400"/>
              </a:spcBef>
              <a:spcAft>
                <a:spcPts val="0"/>
              </a:spcAft>
            </a:pPr>
            <a:r>
              <a:rPr lang="en-US" altLang="x-none" sz="2800" dirty="0">
                <a:ea typeface="宋体" panose="02010600030101010101" pitchFamily="2" charset="-122"/>
              </a:rPr>
              <a:t>What do we want to do?</a:t>
            </a:r>
            <a:endParaRPr lang="en-US" altLang="x-none" sz="2800" dirty="0">
              <a:ea typeface="宋体" panose="02010600030101010101" pitchFamily="2" charset="-122"/>
            </a:endParaRPr>
          </a:p>
          <a:p>
            <a:pPr eaLnBrk="1" hangingPunct="1">
              <a:lnSpc>
                <a:spcPct val="100000"/>
              </a:lnSpc>
              <a:spcBef>
                <a:spcPts val="0"/>
              </a:spcBef>
              <a:spcAft>
                <a:spcPts val="0"/>
              </a:spcAft>
            </a:pPr>
            <a:endParaRPr lang="en-US" altLang="x-none" sz="2800" dirty="0">
              <a:ea typeface="宋体" panose="02010600030101010101" pitchFamily="2" charset="-122"/>
            </a:endParaRPr>
          </a:p>
          <a:p>
            <a:pPr lvl="0" eaLnBrk="1" hangingPunct="1">
              <a:lnSpc>
                <a:spcPct val="100000"/>
              </a:lnSpc>
              <a:spcBef>
                <a:spcPts val="600"/>
              </a:spcBef>
              <a:spcAft>
                <a:spcPts val="0"/>
              </a:spcAft>
            </a:pPr>
            <a:r>
              <a:rPr lang="en-US" altLang="x-none" sz="2800" dirty="0">
                <a:ea typeface="宋体" panose="02010600030101010101" pitchFamily="2" charset="-122"/>
              </a:rPr>
              <a:t>Figure 3.1(b): </a:t>
            </a:r>
            <a:endParaRPr lang="en-US" altLang="x-none" sz="2800" dirty="0">
              <a:ea typeface="宋体" panose="02010600030101010101" pitchFamily="2" charset="-122"/>
            </a:endParaRPr>
          </a:p>
          <a:p>
            <a:pPr lvl="1" eaLnBrk="1" hangingPunct="1">
              <a:lnSpc>
                <a:spcPct val="110000"/>
              </a:lnSpc>
              <a:spcBef>
                <a:spcPts val="600"/>
              </a:spcBef>
              <a:buFont typeface="宋体" panose="02010600030101010101" pitchFamily="2" charset="-122"/>
              <a:buChar char="–"/>
            </a:pPr>
            <a:r>
              <a:rPr lang="en-US" altLang="x-none" sz="2800" dirty="0">
                <a:ea typeface="宋体" panose="02010600030101010101" pitchFamily="2" charset="-122"/>
              </a:rPr>
              <a:t>Let another T</a:t>
            </a:r>
            <a:r>
              <a:rPr lang="en-US" altLang="x-none" sz="2800" baseline="-25000" dirty="0">
                <a:ea typeface="宋体" panose="02010600030101010101" pitchFamily="2" charset="-122"/>
              </a:rPr>
              <a:t>y</a:t>
            </a:r>
            <a:r>
              <a:rPr lang="en-US" altLang="x-none" sz="2800" dirty="0">
                <a:ea typeface="宋体" panose="02010600030101010101" pitchFamily="2" charset="-122"/>
              </a:rPr>
              <a:t> run during slack CPU time.</a:t>
            </a:r>
            <a:endParaRPr lang="en-US" altLang="x-none" sz="2800" dirty="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47345" y="2532380"/>
            <a:ext cx="8449310" cy="345376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7654" name="Rectangle 3"/>
          <p:cNvSpPr>
            <a:spLocks noGrp="1"/>
          </p:cNvSpPr>
          <p:nvPr>
            <p:ph type="body"/>
          </p:nvPr>
        </p:nvSpPr>
        <p:spPr>
          <a:xfrm>
            <a:off x="122555" y="57785"/>
            <a:ext cx="8820150" cy="2676525"/>
          </a:xfrm>
        </p:spPr>
        <p:txBody>
          <a:bodyPr wrap="square" anchor="t">
            <a:spAutoFit/>
          </a:bodyPr>
          <a:p>
            <a:pPr eaLnBrk="1" hangingPunct="1">
              <a:lnSpc>
                <a:spcPct val="100000"/>
              </a:lnSpc>
              <a:spcBef>
                <a:spcPts val="0"/>
              </a:spcBef>
              <a:buFont typeface="Wingdings" panose="05000000000000000000" charset="0"/>
              <a:buChar char="p"/>
            </a:pPr>
            <a:r>
              <a:rPr lang="en-US" altLang="x-none" sz="2800" dirty="0">
                <a:solidFill>
                  <a:srgbClr val="FF0000"/>
                </a:solidFill>
                <a:ea typeface="宋体" panose="02010600030101010101" pitchFamily="2" charset="-122"/>
              </a:rPr>
              <a:t>Figure 3.1(c)</a:t>
            </a:r>
            <a:endParaRPr lang="en-US" altLang="x-none" sz="2800" dirty="0">
              <a:ea typeface="宋体" panose="02010600030101010101" pitchFamily="2" charset="-122"/>
            </a:endParaRPr>
          </a:p>
          <a:p>
            <a:pPr lvl="1" eaLnBrk="1" hangingPunct="1">
              <a:lnSpc>
                <a:spcPct val="100000"/>
              </a:lnSpc>
              <a:spcBef>
                <a:spcPts val="0"/>
              </a:spcBef>
            </a:pPr>
            <a:r>
              <a:rPr lang="en-US" altLang="x-none" sz="2800" dirty="0">
                <a:ea typeface="宋体" panose="02010600030101010101" pitchFamily="2" charset="-122"/>
              </a:rPr>
              <a:t>If we have many disks in use, we can keep the CPU 100% occupied.</a:t>
            </a:r>
            <a:endParaRPr lang="en-US" altLang="x-none" sz="2800" dirty="0">
              <a:ea typeface="宋体" panose="02010600030101010101" pitchFamily="2" charset="-122"/>
            </a:endParaRPr>
          </a:p>
          <a:p>
            <a:pPr lvl="1" eaLnBrk="1" hangingPunct="1">
              <a:lnSpc>
                <a:spcPct val="100000"/>
              </a:lnSpc>
              <a:spcBef>
                <a:spcPts val="0"/>
              </a:spcBef>
            </a:pPr>
            <a:r>
              <a:rPr lang="en-US" altLang="x-none" sz="2800" dirty="0">
                <a:ea typeface="宋体" panose="02010600030101010101" pitchFamily="2" charset="-122"/>
              </a:rPr>
              <a:t>When one thread does an I/O, want to find another thread with completed I/O ready to run again.</a:t>
            </a:r>
            <a:endParaRPr lang="en-US" altLang="x-none" sz="2800" dirty="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268605" y="2734310"/>
            <a:ext cx="8494395" cy="37680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171" name="Rectangle 2"/>
          <p:cNvSpPr>
            <a:spLocks noGrp="1"/>
          </p:cNvSpPr>
          <p:nvPr>
            <p:ph type="title"/>
          </p:nvPr>
        </p:nvSpPr>
        <p:spPr>
          <a:xfrm>
            <a:off x="1106170" y="0"/>
            <a:ext cx="6955155" cy="762000"/>
          </a:xfrm>
        </p:spPr>
        <p:txBody>
          <a:bodyPr vert="horz" wrap="square" anchor="ctr"/>
          <a:p>
            <a:pPr lvl="0"/>
            <a:r>
              <a:rPr lang="en-US" altLang="zh-CN">
                <a:ea typeface="宋体" panose="02010600030101010101" pitchFamily="2" charset="-122"/>
              </a:rPr>
              <a:t>1.2 Transaction Schedule</a:t>
            </a:r>
            <a:endParaRPr lang="en-US" altLang="zh-CN">
              <a:ea typeface="宋体" panose="02010600030101010101" pitchFamily="2" charset="-122"/>
            </a:endParaRPr>
          </a:p>
        </p:txBody>
      </p:sp>
      <p:sp>
        <p:nvSpPr>
          <p:cNvPr id="7172" name="Rectangle 3"/>
          <p:cNvSpPr>
            <a:spLocks noGrp="1"/>
          </p:cNvSpPr>
          <p:nvPr>
            <p:ph type="body"/>
          </p:nvPr>
        </p:nvSpPr>
        <p:spPr>
          <a:xfrm>
            <a:off x="381000" y="4038600"/>
            <a:ext cx="8458200" cy="2514600"/>
          </a:xfrm>
        </p:spPr>
        <p:txBody>
          <a:bodyPr vert="horz" wrap="square" anchor="t"/>
          <a:p>
            <a:pPr lvl="0"/>
            <a:r>
              <a:rPr lang="en-US" altLang="x-none" sz="2200" dirty="0">
                <a:solidFill>
                  <a:srgbClr val="FF0000"/>
                </a:solidFill>
                <a:ea typeface="宋体" panose="02010600030101010101" pitchFamily="2" charset="-122"/>
              </a:rPr>
              <a:t>Consistent</a:t>
            </a:r>
            <a:r>
              <a:rPr lang="en-US" altLang="x-none" sz="2200" dirty="0">
                <a:ea typeface="宋体" panose="02010600030101010101" pitchFamily="2" charset="-122"/>
              </a:rPr>
              <a:t>: performs </a:t>
            </a:r>
            <a:r>
              <a:rPr lang="en-US" altLang="x-none" sz="2200" dirty="0">
                <a:solidFill>
                  <a:srgbClr val="000099"/>
                </a:solidFill>
                <a:ea typeface="宋体" panose="02010600030101010101" pitchFamily="2" charset="-122"/>
              </a:rPr>
              <a:t>correctly when</a:t>
            </a:r>
            <a:r>
              <a:rPr lang="en-US" altLang="x-none" sz="2200" dirty="0">
                <a:ea typeface="宋体" panose="02010600030101010101" pitchFamily="2" charset="-122"/>
              </a:rPr>
              <a:t> executed in isolation starting in a consistent database state</a:t>
            </a:r>
            <a:endParaRPr lang="en-US" altLang="x-none" sz="2200" dirty="0">
              <a:ea typeface="宋体" panose="02010600030101010101" pitchFamily="2" charset="-122"/>
            </a:endParaRPr>
          </a:p>
          <a:p>
            <a:pPr lvl="1"/>
            <a:r>
              <a:rPr lang="en-US" altLang="x-none" dirty="0">
                <a:ea typeface="宋体" panose="02010600030101010101" pitchFamily="2" charset="-122"/>
              </a:rPr>
              <a:t>Preserves database consistency</a:t>
            </a:r>
            <a:endParaRPr lang="en-US" altLang="x-none" dirty="0">
              <a:ea typeface="宋体" panose="02010600030101010101" pitchFamily="2" charset="-122"/>
            </a:endParaRPr>
          </a:p>
          <a:p>
            <a:pPr lvl="1"/>
            <a:r>
              <a:rPr lang="en-US" altLang="x-none" dirty="0">
                <a:ea typeface="宋体" panose="02010600030101010101" pitchFamily="2" charset="-122"/>
              </a:rPr>
              <a:t>Moves database to a new state that corresponds to new real-world state</a:t>
            </a:r>
            <a:endParaRPr lang="en-US" altLang="x-none" dirty="0">
              <a:ea typeface="宋体" panose="02010600030101010101" pitchFamily="2" charset="-122"/>
            </a:endParaRPr>
          </a:p>
        </p:txBody>
      </p:sp>
      <p:sp>
        <p:nvSpPr>
          <p:cNvPr id="7173" name="Text Box 4"/>
          <p:cNvSpPr txBox="1"/>
          <p:nvPr/>
        </p:nvSpPr>
        <p:spPr>
          <a:xfrm>
            <a:off x="1899285" y="762000"/>
            <a:ext cx="3219450" cy="3046095"/>
          </a:xfrm>
          <a:prstGeom prst="rect">
            <a:avLst/>
          </a:prstGeom>
          <a:noFill/>
          <a:ln w="9525">
            <a:noFill/>
            <a:prstDash val="sysDot"/>
          </a:ln>
        </p:spPr>
        <p:txBody>
          <a:bodyPr wrap="none">
            <a:spAutoFit/>
          </a:bodyPr>
          <a:p>
            <a:pPr lvl="0"/>
            <a:r>
              <a:rPr lang="en-US" altLang="x-none" b="1" dirty="0">
                <a:solidFill>
                  <a:srgbClr val="000099"/>
                </a:solidFill>
                <a:latin typeface="Times New Roman" panose="02020603050405020304" pitchFamily="18" charset="0"/>
                <a:ea typeface="宋体" panose="02010600030101010101" pitchFamily="2" charset="-122"/>
              </a:rPr>
              <a:t>T</a:t>
            </a:r>
            <a:r>
              <a:rPr lang="en-US" altLang="x-none" b="1" baseline="-25000" dirty="0">
                <a:solidFill>
                  <a:srgbClr val="000099"/>
                </a:solidFill>
                <a:uFillTx/>
                <a:latin typeface="Times New Roman" panose="02020603050405020304" pitchFamily="18" charset="0"/>
                <a:ea typeface="宋体" panose="02010600030101010101" pitchFamily="2" charset="-122"/>
              </a:rPr>
              <a:t>1</a:t>
            </a:r>
            <a:r>
              <a:rPr lang="en-US" altLang="x-none" b="1" dirty="0">
                <a:solidFill>
                  <a:srgbClr val="000099"/>
                </a:solidFill>
                <a:latin typeface="Times New Roman" panose="02020603050405020304" pitchFamily="18" charset="0"/>
                <a:ea typeface="宋体" panose="02010600030101010101" pitchFamily="2" charset="-122"/>
              </a:rPr>
              <a:t>: begin_transaction();</a:t>
            </a:r>
            <a:endParaRPr lang="en-US" altLang="x-none" b="1" dirty="0">
              <a:solidFill>
                <a:srgbClr val="000099"/>
              </a:solidFill>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         ….</a:t>
            </a:r>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         p</a:t>
            </a:r>
            <a:r>
              <a:rPr lang="en-US" altLang="x-none" b="1" baseline="-25000" dirty="0">
                <a:latin typeface="Times New Roman" panose="02020603050405020304" pitchFamily="18" charset="0"/>
                <a:ea typeface="宋体" panose="02010600030101010101" pitchFamily="2" charset="-122"/>
              </a:rPr>
              <a:t>1,1;</a:t>
            </a:r>
            <a:endParaRPr lang="en-US" altLang="x-none" b="1" baseline="-25000" dirty="0">
              <a:latin typeface="Times New Roman" panose="02020603050405020304" pitchFamily="18" charset="0"/>
              <a:ea typeface="宋体" panose="02010600030101010101" pitchFamily="2" charset="-122"/>
            </a:endParaRPr>
          </a:p>
          <a:p>
            <a:pPr lvl="0"/>
            <a:r>
              <a:rPr lang="en-US" altLang="x-none" b="1" baseline="-25000" dirty="0">
                <a:latin typeface="Times New Roman" panose="02020603050405020304" pitchFamily="18" charset="0"/>
                <a:ea typeface="宋体" panose="02010600030101010101" pitchFamily="2" charset="-122"/>
              </a:rPr>
              <a:t>             </a:t>
            </a:r>
            <a:r>
              <a:rPr lang="en-US" altLang="x-none" b="1" dirty="0">
                <a:latin typeface="Times New Roman" panose="02020603050405020304" pitchFamily="18" charset="0"/>
                <a:ea typeface="宋体" panose="02010600030101010101" pitchFamily="2" charset="-122"/>
              </a:rPr>
              <a:t>….</a:t>
            </a:r>
            <a:endParaRPr lang="en-US" altLang="x-none" b="1" dirty="0">
              <a:latin typeface="Times New Roman" panose="02020603050405020304" pitchFamily="18" charset="0"/>
              <a:ea typeface="宋体" panose="02010600030101010101" pitchFamily="2" charset="-122"/>
            </a:endParaRPr>
          </a:p>
          <a:p>
            <a:pPr lvl="0"/>
            <a:r>
              <a:rPr lang="en-US" altLang="x-none" b="1" baseline="-25000" dirty="0">
                <a:latin typeface="Times New Roman" panose="02020603050405020304" pitchFamily="18" charset="0"/>
                <a:ea typeface="宋体" panose="02010600030101010101" pitchFamily="2" charset="-122"/>
              </a:rPr>
              <a:t>             </a:t>
            </a:r>
            <a:r>
              <a:rPr lang="en-US" altLang="x-none" b="1" dirty="0">
                <a:latin typeface="Times New Roman" panose="02020603050405020304" pitchFamily="18" charset="0"/>
                <a:ea typeface="宋体" panose="02010600030101010101" pitchFamily="2" charset="-122"/>
              </a:rPr>
              <a:t>p</a:t>
            </a:r>
            <a:r>
              <a:rPr lang="en-US" altLang="x-none" b="1" baseline="-25000" dirty="0">
                <a:latin typeface="Times New Roman" panose="02020603050405020304" pitchFamily="18" charset="0"/>
                <a:ea typeface="宋体" panose="02010600030101010101" pitchFamily="2" charset="-122"/>
              </a:rPr>
              <a:t>1,2;</a:t>
            </a:r>
            <a:endParaRPr lang="en-US" altLang="x-none" b="1" baseline="-25000" dirty="0">
              <a:latin typeface="Times New Roman" panose="02020603050405020304" pitchFamily="18" charset="0"/>
              <a:ea typeface="宋体" panose="02010600030101010101" pitchFamily="2" charset="-122"/>
            </a:endParaRPr>
          </a:p>
          <a:p>
            <a:pPr lvl="0"/>
            <a:r>
              <a:rPr lang="en-US" altLang="x-none" b="1" baseline="-25000" dirty="0">
                <a:latin typeface="Times New Roman" panose="02020603050405020304" pitchFamily="18" charset="0"/>
                <a:ea typeface="宋体" panose="02010600030101010101" pitchFamily="2" charset="-122"/>
              </a:rPr>
              <a:t>             </a:t>
            </a:r>
            <a:r>
              <a:rPr lang="en-US" altLang="x-none" b="1" dirty="0">
                <a:latin typeface="Times New Roman" panose="02020603050405020304" pitchFamily="18" charset="0"/>
                <a:ea typeface="宋体" panose="02010600030101010101" pitchFamily="2" charset="-122"/>
              </a:rPr>
              <a:t>….</a:t>
            </a:r>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         p</a:t>
            </a:r>
            <a:r>
              <a:rPr lang="en-US" altLang="x-none" b="1" baseline="-25000" dirty="0">
                <a:latin typeface="Times New Roman" panose="02020603050405020304" pitchFamily="18" charset="0"/>
                <a:ea typeface="宋体" panose="02010600030101010101" pitchFamily="2" charset="-122"/>
              </a:rPr>
              <a:t>1,3</a:t>
            </a:r>
            <a:r>
              <a:rPr lang="en-US" altLang="x-none" b="1" dirty="0">
                <a:latin typeface="Times New Roman" panose="02020603050405020304" pitchFamily="18" charset="0"/>
                <a:ea typeface="宋体" panose="02010600030101010101" pitchFamily="2" charset="-122"/>
              </a:rPr>
              <a:t>;</a:t>
            </a:r>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       </a:t>
            </a:r>
            <a:r>
              <a:rPr lang="en-US" altLang="x-none" b="1" dirty="0">
                <a:solidFill>
                  <a:srgbClr val="000099"/>
                </a:solidFill>
                <a:latin typeface="Times New Roman" panose="02020603050405020304" pitchFamily="18" charset="0"/>
                <a:ea typeface="宋体" panose="02010600030101010101" pitchFamily="2" charset="-122"/>
              </a:rPr>
              <a:t>commit();</a:t>
            </a:r>
            <a:endParaRPr lang="zh-CN" altLang="en-US" b="1" dirty="0">
              <a:latin typeface="Times New Roman" panose="02020603050405020304" pitchFamily="18" charset="0"/>
              <a:ea typeface="宋体" panose="02010600030101010101" pitchFamily="2" charset="-122"/>
            </a:endParaRPr>
          </a:p>
        </p:txBody>
      </p:sp>
      <p:grpSp>
        <p:nvGrpSpPr>
          <p:cNvPr id="7174" name="组合 7173"/>
          <p:cNvGrpSpPr/>
          <p:nvPr/>
        </p:nvGrpSpPr>
        <p:grpSpPr>
          <a:xfrm>
            <a:off x="254000" y="1447800"/>
            <a:ext cx="2338070" cy="2211705"/>
            <a:chOff x="-2108835" y="0"/>
            <a:chExt cx="2338070" cy="2211705"/>
          </a:xfrm>
        </p:grpSpPr>
        <p:sp>
          <p:nvSpPr>
            <p:cNvPr id="7175" name="Rectangle 5"/>
            <p:cNvSpPr/>
            <p:nvPr/>
          </p:nvSpPr>
          <p:spPr>
            <a:xfrm>
              <a:off x="-2108835" y="963930"/>
              <a:ext cx="1295400" cy="124777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18" charset="0"/>
                  <a:ea typeface="宋体" panose="02010600030101010101" pitchFamily="2" charset="-122"/>
                </a:rPr>
                <a:t>local</a:t>
              </a:r>
              <a:endParaRPr lang="en-US" altLang="x-none" dirty="0">
                <a:latin typeface="Times New Roman" panose="02020603050405020304" pitchFamily="18" charset="0"/>
                <a:ea typeface="宋体" panose="02010600030101010101" pitchFamily="2" charset="-122"/>
              </a:endParaRPr>
            </a:p>
            <a:p>
              <a:pPr lvl="0" algn="ctr"/>
              <a:r>
                <a:rPr lang="en-US" altLang="x-none" dirty="0">
                  <a:latin typeface="Times New Roman" panose="02020603050405020304" pitchFamily="18" charset="0"/>
                  <a:ea typeface="宋体" panose="02010600030101010101" pitchFamily="2" charset="-122"/>
                </a:rPr>
                <a:t>variables</a:t>
              </a:r>
              <a:endParaRPr lang="en-US" altLang="x-none" dirty="0">
                <a:latin typeface="Times New Roman" panose="02020603050405020304" pitchFamily="18" charset="0"/>
                <a:ea typeface="宋体" panose="02010600030101010101" pitchFamily="2" charset="-122"/>
              </a:endParaRPr>
            </a:p>
          </p:txBody>
        </p:sp>
        <p:sp>
          <p:nvSpPr>
            <p:cNvPr id="7176" name="Line 7"/>
            <p:cNvSpPr/>
            <p:nvPr/>
          </p:nvSpPr>
          <p:spPr>
            <a:xfrm flipH="1">
              <a:off x="-810895" y="0"/>
              <a:ext cx="1040130" cy="963295"/>
            </a:xfrm>
            <a:prstGeom prst="line">
              <a:avLst/>
            </a:prstGeom>
            <a:ln w="9525" cap="flat" cmpd="sng">
              <a:solidFill>
                <a:schemeClr val="tx1"/>
              </a:solidFill>
              <a:prstDash val="solid"/>
              <a:headEnd type="none" w="med" len="med"/>
              <a:tailEnd type="triangle" w="med" len="med"/>
            </a:ln>
          </p:spPr>
        </p:sp>
        <p:sp>
          <p:nvSpPr>
            <p:cNvPr id="7177" name="Line 8"/>
            <p:cNvSpPr/>
            <p:nvPr/>
          </p:nvSpPr>
          <p:spPr>
            <a:xfrm flipH="1">
              <a:off x="-810895" y="762000"/>
              <a:ext cx="963295" cy="762000"/>
            </a:xfrm>
            <a:prstGeom prst="line">
              <a:avLst/>
            </a:prstGeom>
            <a:ln w="9525" cap="flat" cmpd="sng">
              <a:solidFill>
                <a:schemeClr val="tx1"/>
              </a:solidFill>
              <a:prstDash val="solid"/>
              <a:headEnd type="none" w="med" len="med"/>
              <a:tailEnd type="triangle" w="med" len="med"/>
            </a:ln>
          </p:spPr>
        </p:sp>
        <p:sp>
          <p:nvSpPr>
            <p:cNvPr id="7178" name="Line 9"/>
            <p:cNvSpPr/>
            <p:nvPr/>
          </p:nvSpPr>
          <p:spPr>
            <a:xfrm flipH="1">
              <a:off x="-810895" y="1447800"/>
              <a:ext cx="963295" cy="685800"/>
            </a:xfrm>
            <a:prstGeom prst="line">
              <a:avLst/>
            </a:prstGeom>
            <a:ln w="9525" cap="flat" cmpd="sng">
              <a:solidFill>
                <a:schemeClr val="tx1"/>
              </a:solidFill>
              <a:prstDash val="solid"/>
              <a:headEnd type="none" w="med" len="med"/>
              <a:tailEnd type="triangle" w="med" len="med"/>
            </a:ln>
          </p:spPr>
        </p:sp>
      </p:grpSp>
      <p:grpSp>
        <p:nvGrpSpPr>
          <p:cNvPr id="7179" name="组合 7178"/>
          <p:cNvGrpSpPr/>
          <p:nvPr/>
        </p:nvGrpSpPr>
        <p:grpSpPr>
          <a:xfrm>
            <a:off x="3265170" y="1370330"/>
            <a:ext cx="5521325" cy="2058035"/>
            <a:chOff x="0" y="151130"/>
            <a:chExt cx="6338706" cy="2058035"/>
          </a:xfrm>
        </p:grpSpPr>
        <p:sp>
          <p:nvSpPr>
            <p:cNvPr id="7180" name="Line 15"/>
            <p:cNvSpPr/>
            <p:nvPr/>
          </p:nvSpPr>
          <p:spPr>
            <a:xfrm flipV="1">
              <a:off x="0" y="1675130"/>
              <a:ext cx="457087" cy="306070"/>
            </a:xfrm>
            <a:prstGeom prst="line">
              <a:avLst/>
            </a:prstGeom>
            <a:ln w="9525" cap="flat" cmpd="sng">
              <a:solidFill>
                <a:schemeClr val="tx1"/>
              </a:solidFill>
              <a:prstDash val="solid"/>
              <a:headEnd type="none" w="med" len="med"/>
              <a:tailEnd type="none" w="med" len="med"/>
            </a:ln>
          </p:spPr>
        </p:sp>
        <p:sp>
          <p:nvSpPr>
            <p:cNvPr id="7181" name="Line 25"/>
            <p:cNvSpPr/>
            <p:nvPr/>
          </p:nvSpPr>
          <p:spPr>
            <a:xfrm flipV="1">
              <a:off x="586121" y="1978660"/>
              <a:ext cx="427926" cy="230505"/>
            </a:xfrm>
            <a:prstGeom prst="line">
              <a:avLst/>
            </a:prstGeom>
            <a:ln w="9525" cap="flat" cmpd="sng">
              <a:solidFill>
                <a:schemeClr val="tx1"/>
              </a:solidFill>
              <a:prstDash val="solid"/>
              <a:headEnd type="none" w="med" len="med"/>
              <a:tailEnd type="none" w="med" len="med"/>
            </a:ln>
          </p:spPr>
        </p:sp>
        <p:grpSp>
          <p:nvGrpSpPr>
            <p:cNvPr id="7182" name="组合 7181"/>
            <p:cNvGrpSpPr/>
            <p:nvPr/>
          </p:nvGrpSpPr>
          <p:grpSpPr>
            <a:xfrm>
              <a:off x="0" y="151130"/>
              <a:ext cx="6338706" cy="1826895"/>
              <a:chOff x="0" y="151130"/>
              <a:chExt cx="6338706" cy="1826895"/>
            </a:xfrm>
          </p:grpSpPr>
          <p:sp>
            <p:nvSpPr>
              <p:cNvPr id="7183" name="Line 13"/>
              <p:cNvSpPr/>
              <p:nvPr/>
            </p:nvSpPr>
            <p:spPr>
              <a:xfrm>
                <a:off x="76200" y="609600"/>
                <a:ext cx="1901155" cy="0"/>
              </a:xfrm>
              <a:prstGeom prst="line">
                <a:avLst/>
              </a:prstGeom>
              <a:ln w="9525" cap="flat" cmpd="sng">
                <a:solidFill>
                  <a:schemeClr val="tx1"/>
                </a:solidFill>
                <a:prstDash val="solid"/>
                <a:headEnd type="none" w="med" len="med"/>
                <a:tailEnd type="triangle" w="med" len="med"/>
              </a:ln>
            </p:spPr>
          </p:sp>
          <p:sp>
            <p:nvSpPr>
              <p:cNvPr id="7184" name="Line 14"/>
              <p:cNvSpPr/>
              <p:nvPr/>
            </p:nvSpPr>
            <p:spPr>
              <a:xfrm>
                <a:off x="0" y="1295400"/>
                <a:ext cx="1983814" cy="0"/>
              </a:xfrm>
              <a:prstGeom prst="line">
                <a:avLst/>
              </a:prstGeom>
              <a:ln w="9525" cap="flat" cmpd="sng">
                <a:solidFill>
                  <a:schemeClr val="tx1"/>
                </a:solidFill>
                <a:prstDash val="solid"/>
                <a:headEnd type="none" w="med" len="med"/>
                <a:tailEnd type="triangle" w="med" len="med"/>
              </a:ln>
            </p:spPr>
          </p:sp>
          <p:sp>
            <p:nvSpPr>
              <p:cNvPr id="7185" name="Line 17"/>
              <p:cNvSpPr/>
              <p:nvPr/>
            </p:nvSpPr>
            <p:spPr>
              <a:xfrm>
                <a:off x="1985872" y="609600"/>
                <a:ext cx="0" cy="1368000"/>
              </a:xfrm>
              <a:prstGeom prst="line">
                <a:avLst/>
              </a:prstGeom>
              <a:ln w="9525" cap="flat" cmpd="sng">
                <a:solidFill>
                  <a:schemeClr val="tx1"/>
                </a:solidFill>
                <a:prstDash val="solid"/>
                <a:headEnd type="none" w="med" len="med"/>
                <a:tailEnd type="none" w="med" len="med"/>
              </a:ln>
            </p:spPr>
          </p:sp>
          <p:sp>
            <p:nvSpPr>
              <p:cNvPr id="7186" name="Line 20"/>
              <p:cNvSpPr/>
              <p:nvPr/>
            </p:nvSpPr>
            <p:spPr>
              <a:xfrm>
                <a:off x="457200" y="1675130"/>
                <a:ext cx="1529190" cy="0"/>
              </a:xfrm>
              <a:prstGeom prst="line">
                <a:avLst/>
              </a:prstGeom>
              <a:ln w="9525" cap="flat" cmpd="sng">
                <a:solidFill>
                  <a:schemeClr val="tx1"/>
                </a:solidFill>
                <a:prstDash val="solid"/>
                <a:headEnd type="none" w="med" len="med"/>
                <a:tailEnd type="triangle" w="med" len="med"/>
              </a:ln>
            </p:spPr>
          </p:sp>
          <p:sp>
            <p:nvSpPr>
              <p:cNvPr id="7187" name="Line 21"/>
              <p:cNvSpPr/>
              <p:nvPr/>
            </p:nvSpPr>
            <p:spPr>
              <a:xfrm>
                <a:off x="1985872" y="1293495"/>
                <a:ext cx="3017051" cy="0"/>
              </a:xfrm>
              <a:prstGeom prst="line">
                <a:avLst/>
              </a:prstGeom>
              <a:ln w="9525" cap="flat" cmpd="sng">
                <a:solidFill>
                  <a:schemeClr val="tx1"/>
                </a:solidFill>
                <a:prstDash val="solid"/>
                <a:headEnd type="none" w="med" len="med"/>
                <a:tailEnd type="triangle" w="med" len="med"/>
              </a:ln>
            </p:spPr>
          </p:sp>
          <p:sp>
            <p:nvSpPr>
              <p:cNvPr id="7188" name="Text Box 22"/>
              <p:cNvSpPr txBox="1"/>
              <p:nvPr/>
            </p:nvSpPr>
            <p:spPr>
              <a:xfrm>
                <a:off x="1975601" y="151130"/>
                <a:ext cx="3123061" cy="1076325"/>
              </a:xfrm>
              <a:prstGeom prst="rect">
                <a:avLst/>
              </a:prstGeom>
              <a:noFill/>
              <a:ln w="9525">
                <a:noFill/>
              </a:ln>
            </p:spPr>
            <p:txBody>
              <a:bodyPr wrap="square">
                <a:spAutoFit/>
              </a:bodyPr>
              <a:p>
                <a:pPr lvl="0" algn="ctr"/>
                <a:r>
                  <a:rPr lang="en-US" altLang="x-none" sz="2000" dirty="0">
                    <a:solidFill>
                      <a:srgbClr val="CC0000"/>
                    </a:solidFill>
                    <a:latin typeface="Times New Roman" panose="02020603050405020304" pitchFamily="18" charset="0"/>
                    <a:ea typeface="宋体" panose="02010600030101010101" pitchFamily="2" charset="-122"/>
                  </a:rPr>
                  <a:t>Transaction schedule</a:t>
                </a:r>
                <a:endParaRPr lang="en-US" altLang="x-none" sz="2000" dirty="0">
                  <a:solidFill>
                    <a:srgbClr val="CC0000"/>
                  </a:solidFill>
                  <a:latin typeface="Times New Roman" panose="02020603050405020304" pitchFamily="18" charset="0"/>
                  <a:ea typeface="宋体" panose="02010600030101010101" pitchFamily="2" charset="-122"/>
                </a:endParaRPr>
              </a:p>
              <a:p>
                <a:pPr lvl="0" algn="ctr"/>
                <a:r>
                  <a:rPr lang="en-US" altLang="x-none" sz="2000" dirty="0">
                    <a:solidFill>
                      <a:srgbClr val="CC0000"/>
                    </a:solidFill>
                    <a:latin typeface="Times New Roman" panose="02020603050405020304" pitchFamily="18" charset="0"/>
                    <a:ea typeface="宋体" panose="02010600030101010101" pitchFamily="2" charset="-122"/>
                  </a:rPr>
                  <a:t>(commit applies to this)</a:t>
                </a:r>
                <a:endParaRPr lang="en-US" altLang="x-none" sz="2000" dirty="0">
                  <a:solidFill>
                    <a:srgbClr val="CC0000"/>
                  </a:solidFill>
                  <a:latin typeface="Times New Roman" panose="02020603050405020304" pitchFamily="18" charset="0"/>
                  <a:ea typeface="宋体" panose="02010600030101010101" pitchFamily="2" charset="-122"/>
                </a:endParaRPr>
              </a:p>
              <a:p>
                <a:pPr lvl="0" algn="ctr"/>
                <a:r>
                  <a:rPr lang="en-US" altLang="x-none" dirty="0">
                    <a:solidFill>
                      <a:srgbClr val="CC0000"/>
                    </a:solidFill>
                    <a:latin typeface="Times New Roman" panose="02020603050405020304" pitchFamily="18" charset="0"/>
                    <a:ea typeface="宋体" panose="02010600030101010101" pitchFamily="2" charset="-122"/>
                  </a:rPr>
                  <a:t>      p</a:t>
                </a:r>
                <a:r>
                  <a:rPr lang="en-US" altLang="x-none" baseline="-25000" dirty="0">
                    <a:solidFill>
                      <a:srgbClr val="CC0000"/>
                    </a:solidFill>
                    <a:latin typeface="Times New Roman" panose="02020603050405020304" pitchFamily="18" charset="0"/>
                    <a:ea typeface="宋体" panose="02010600030101010101" pitchFamily="2" charset="-122"/>
                  </a:rPr>
                  <a:t>1,1</a:t>
                </a:r>
                <a:r>
                  <a:rPr lang="en-US" altLang="x-none" dirty="0">
                    <a:solidFill>
                      <a:srgbClr val="CC0000"/>
                    </a:solidFill>
                    <a:latin typeface="Times New Roman" panose="02020603050405020304" pitchFamily="18" charset="0"/>
                    <a:ea typeface="宋体" panose="02010600030101010101" pitchFamily="2" charset="-122"/>
                  </a:rPr>
                  <a:t> p</a:t>
                </a:r>
                <a:r>
                  <a:rPr lang="en-US" altLang="x-none" baseline="-25000" dirty="0">
                    <a:solidFill>
                      <a:srgbClr val="CC0000"/>
                    </a:solidFill>
                    <a:latin typeface="Times New Roman" panose="02020603050405020304" pitchFamily="18" charset="0"/>
                    <a:ea typeface="宋体" panose="02010600030101010101" pitchFamily="2" charset="-122"/>
                  </a:rPr>
                  <a:t>1,2</a:t>
                </a:r>
                <a:r>
                  <a:rPr lang="en-US" altLang="x-none" dirty="0">
                    <a:solidFill>
                      <a:srgbClr val="CC0000"/>
                    </a:solidFill>
                    <a:latin typeface="Times New Roman" panose="02020603050405020304" pitchFamily="18" charset="0"/>
                    <a:ea typeface="宋体" panose="02010600030101010101" pitchFamily="2" charset="-122"/>
                  </a:rPr>
                  <a:t> p</a:t>
                </a:r>
                <a:r>
                  <a:rPr lang="en-US" altLang="x-none" baseline="-25000" dirty="0">
                    <a:solidFill>
                      <a:srgbClr val="CC0000"/>
                    </a:solidFill>
                    <a:latin typeface="Times New Roman" panose="02020603050405020304" pitchFamily="18" charset="0"/>
                    <a:ea typeface="宋体" panose="02010600030101010101" pitchFamily="2" charset="-122"/>
                  </a:rPr>
                  <a:t>1,3</a:t>
                </a:r>
                <a:endParaRPr lang="en-US" altLang="x-none" dirty="0">
                  <a:solidFill>
                    <a:srgbClr val="CC0000"/>
                  </a:solidFill>
                  <a:latin typeface="Times New Roman" panose="02020603050405020304" pitchFamily="18" charset="0"/>
                  <a:ea typeface="宋体" panose="02010600030101010101" pitchFamily="2" charset="-122"/>
                </a:endParaRPr>
              </a:p>
            </p:txBody>
          </p:sp>
          <p:sp>
            <p:nvSpPr>
              <p:cNvPr id="7189" name="Text Box 23"/>
              <p:cNvSpPr txBox="1"/>
              <p:nvPr/>
            </p:nvSpPr>
            <p:spPr>
              <a:xfrm>
                <a:off x="5098667" y="922655"/>
                <a:ext cx="1240039" cy="769498"/>
              </a:xfrm>
              <a:prstGeom prst="rect">
                <a:avLst/>
              </a:prstGeom>
              <a:noFill/>
              <a:ln w="9525">
                <a:noFill/>
              </a:ln>
            </p:spPr>
            <p:txBody>
              <a:bodyPr wrap="square">
                <a:spAutoFit/>
              </a:bodyPr>
              <a:p>
                <a:pPr lvl="0" algn="ctr"/>
                <a:r>
                  <a:rPr lang="en-US" altLang="x-none" b="1" dirty="0">
                    <a:latin typeface="Times New Roman" panose="02020603050405020304" pitchFamily="18" charset="0"/>
                    <a:ea typeface="宋体" panose="02010600030101010101" pitchFamily="2" charset="-122"/>
                  </a:rPr>
                  <a:t>To DB</a:t>
                </a:r>
                <a:endParaRPr lang="en-US" altLang="x-none" b="1" dirty="0">
                  <a:latin typeface="Times New Roman" panose="02020603050405020304" pitchFamily="18" charset="0"/>
                  <a:ea typeface="宋体" panose="02010600030101010101" pitchFamily="2" charset="-122"/>
                </a:endParaRPr>
              </a:p>
              <a:p>
                <a:pPr lvl="0" algn="ctr"/>
                <a:r>
                  <a:rPr lang="en-US" altLang="x-none" b="1" dirty="0">
                    <a:latin typeface="Times New Roman" panose="02020603050405020304" pitchFamily="18" charset="0"/>
                    <a:ea typeface="宋体" panose="02010600030101010101" pitchFamily="2" charset="-122"/>
                  </a:rPr>
                  <a:t>server</a:t>
                </a:r>
                <a:endParaRPr lang="en-US" altLang="x-none" b="1" dirty="0">
                  <a:latin typeface="Times New Roman" panose="02020603050405020304" pitchFamily="18" charset="0"/>
                  <a:ea typeface="宋体" panose="02010600030101010101" pitchFamily="2" charset="-122"/>
                </a:endParaRPr>
              </a:p>
            </p:txBody>
          </p:sp>
          <p:sp>
            <p:nvSpPr>
              <p:cNvPr id="7190" name="Line 26"/>
              <p:cNvSpPr/>
              <p:nvPr/>
            </p:nvSpPr>
            <p:spPr>
              <a:xfrm>
                <a:off x="1032808" y="1978025"/>
                <a:ext cx="950578" cy="0"/>
              </a:xfrm>
              <a:prstGeom prst="line">
                <a:avLst/>
              </a:prstGeom>
              <a:ln w="9525" cap="flat" cmpd="sng">
                <a:solidFill>
                  <a:schemeClr val="tx1"/>
                </a:solidFill>
                <a:prstDash val="solid"/>
                <a:headEnd type="none" w="med" len="med"/>
                <a:tailEnd type="triangle" w="med" len="med"/>
              </a:ln>
            </p:spPr>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195" name="Rectangle 2"/>
          <p:cNvSpPr>
            <a:spLocks noGrp="1"/>
          </p:cNvSpPr>
          <p:nvPr>
            <p:ph type="title"/>
          </p:nvPr>
        </p:nvSpPr>
        <p:spPr>
          <a:xfrm>
            <a:off x="685800" y="307340"/>
            <a:ext cx="7772400" cy="1143000"/>
          </a:xfrm>
        </p:spPr>
        <p:txBody>
          <a:bodyPr vert="horz" wrap="square" anchor="ctr"/>
          <a:p>
            <a:pPr lvl="0"/>
            <a:r>
              <a:rPr lang="en-US" altLang="zh-CN">
                <a:ea typeface="宋体" panose="02010600030101010101" pitchFamily="2" charset="-122"/>
              </a:rPr>
              <a:t>Schedule</a:t>
            </a:r>
            <a:endParaRPr lang="en-US" altLang="zh-CN">
              <a:ea typeface="宋体" panose="02010600030101010101" pitchFamily="2" charset="-122"/>
            </a:endParaRPr>
          </a:p>
        </p:txBody>
      </p:sp>
      <p:sp>
        <p:nvSpPr>
          <p:cNvPr id="8196" name="Text Box 3"/>
          <p:cNvSpPr txBox="1"/>
          <p:nvPr/>
        </p:nvSpPr>
        <p:spPr>
          <a:xfrm>
            <a:off x="517525" y="2708275"/>
            <a:ext cx="539750" cy="1917700"/>
          </a:xfrm>
          <a:prstGeom prst="rect">
            <a:avLst/>
          </a:prstGeom>
          <a:noFill/>
          <a:ln w="9525">
            <a:noFill/>
          </a:ln>
        </p:spPr>
        <p:txBody>
          <a:bodyPr wrap="none">
            <a:spAutoFit/>
          </a:bodyPr>
          <a:p>
            <a:pPr lvl="0"/>
            <a:r>
              <a:rPr lang="en-US" altLang="x-none" b="1" dirty="0">
                <a:latin typeface="Times New Roman" panose="02020603050405020304" pitchFamily="18" charset="0"/>
                <a:ea typeface="宋体" panose="02010600030101010101" pitchFamily="2" charset="-122"/>
              </a:rPr>
              <a:t>T1</a:t>
            </a:r>
            <a:endParaRPr lang="en-US" altLang="x-none" b="1" dirty="0">
              <a:latin typeface="Times New Roman" panose="02020603050405020304" pitchFamily="18" charset="0"/>
              <a:ea typeface="宋体" panose="02010600030101010101" pitchFamily="2" charset="-122"/>
            </a:endParaRPr>
          </a:p>
          <a:p>
            <a:pPr lvl="0"/>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T2</a:t>
            </a:r>
            <a:endParaRPr lang="en-US" altLang="x-none" b="1" dirty="0">
              <a:latin typeface="Times New Roman" panose="02020603050405020304" pitchFamily="18" charset="0"/>
              <a:ea typeface="宋体" panose="02010600030101010101" pitchFamily="2" charset="-122"/>
            </a:endParaRPr>
          </a:p>
          <a:p>
            <a:pPr lvl="0"/>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T3</a:t>
            </a:r>
            <a:endParaRPr lang="en-US" altLang="x-none" b="1" dirty="0">
              <a:latin typeface="Times New Roman" panose="02020603050405020304" pitchFamily="18" charset="0"/>
              <a:ea typeface="宋体" panose="02010600030101010101" pitchFamily="2" charset="-122"/>
            </a:endParaRPr>
          </a:p>
        </p:txBody>
      </p:sp>
      <p:sp>
        <p:nvSpPr>
          <p:cNvPr id="8197" name="Line 4"/>
          <p:cNvSpPr/>
          <p:nvPr/>
        </p:nvSpPr>
        <p:spPr>
          <a:xfrm>
            <a:off x="1143000" y="2971800"/>
            <a:ext cx="1143000" cy="685800"/>
          </a:xfrm>
          <a:prstGeom prst="line">
            <a:avLst/>
          </a:prstGeom>
          <a:ln w="9525" cap="flat" cmpd="sng">
            <a:solidFill>
              <a:schemeClr val="tx1"/>
            </a:solidFill>
            <a:prstDash val="solid"/>
            <a:headEnd type="none" w="med" len="med"/>
            <a:tailEnd type="triangle" w="med" len="med"/>
          </a:ln>
        </p:spPr>
      </p:sp>
      <p:sp>
        <p:nvSpPr>
          <p:cNvPr id="8198" name="Line 5"/>
          <p:cNvSpPr/>
          <p:nvPr/>
        </p:nvSpPr>
        <p:spPr>
          <a:xfrm>
            <a:off x="1143000" y="3657600"/>
            <a:ext cx="1143000" cy="0"/>
          </a:xfrm>
          <a:prstGeom prst="line">
            <a:avLst/>
          </a:prstGeom>
          <a:ln w="9525" cap="flat" cmpd="sng">
            <a:solidFill>
              <a:schemeClr val="tx1"/>
            </a:solidFill>
            <a:prstDash val="solid"/>
            <a:headEnd type="none" w="med" len="med"/>
            <a:tailEnd type="triangle" w="med" len="med"/>
          </a:ln>
        </p:spPr>
      </p:sp>
      <p:sp>
        <p:nvSpPr>
          <p:cNvPr id="8199" name="Line 6"/>
          <p:cNvSpPr/>
          <p:nvPr/>
        </p:nvSpPr>
        <p:spPr>
          <a:xfrm flipV="1">
            <a:off x="1143000" y="3657600"/>
            <a:ext cx="1143000" cy="762000"/>
          </a:xfrm>
          <a:prstGeom prst="line">
            <a:avLst/>
          </a:prstGeom>
          <a:ln w="9525" cap="flat" cmpd="sng">
            <a:solidFill>
              <a:schemeClr val="tx1"/>
            </a:solidFill>
            <a:prstDash val="solid"/>
            <a:headEnd type="none" w="med" len="med"/>
            <a:tailEnd type="triangle" w="med" len="med"/>
          </a:ln>
        </p:spPr>
      </p:sp>
      <p:sp>
        <p:nvSpPr>
          <p:cNvPr id="8200" name="Text Box 7"/>
          <p:cNvSpPr txBox="1"/>
          <p:nvPr/>
        </p:nvSpPr>
        <p:spPr>
          <a:xfrm>
            <a:off x="990600" y="4545013"/>
            <a:ext cx="1366838" cy="701675"/>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18" charset="0"/>
                <a:ea typeface="宋体" panose="02010600030101010101" pitchFamily="2" charset="-122"/>
              </a:rPr>
              <a:t>transaction</a:t>
            </a:r>
            <a:endParaRPr lang="en-US" altLang="x-none" sz="2000" b="1" dirty="0">
              <a:solidFill>
                <a:srgbClr val="000099"/>
              </a:solidFill>
              <a:latin typeface="Times New Roman" panose="02020603050405020304" pitchFamily="18" charset="0"/>
              <a:ea typeface="宋体" panose="02010600030101010101" pitchFamily="2" charset="-122"/>
            </a:endParaRPr>
          </a:p>
          <a:p>
            <a:pPr lvl="0"/>
            <a:r>
              <a:rPr lang="en-US" altLang="x-none" sz="2000" b="1" dirty="0">
                <a:solidFill>
                  <a:srgbClr val="000099"/>
                </a:solidFill>
                <a:latin typeface="Times New Roman" panose="02020603050405020304" pitchFamily="18" charset="0"/>
                <a:ea typeface="宋体" panose="02010600030101010101" pitchFamily="2" charset="-122"/>
              </a:rPr>
              <a:t>schedules</a:t>
            </a:r>
            <a:endParaRPr lang="en-US" altLang="x-none" sz="2000" b="1" dirty="0">
              <a:solidFill>
                <a:srgbClr val="000099"/>
              </a:solidFill>
              <a:latin typeface="Times New Roman" panose="02020603050405020304" pitchFamily="18" charset="0"/>
              <a:ea typeface="宋体" panose="02010600030101010101" pitchFamily="2" charset="-122"/>
            </a:endParaRPr>
          </a:p>
        </p:txBody>
      </p:sp>
      <p:sp>
        <p:nvSpPr>
          <p:cNvPr id="8201" name="Rectangle 8"/>
          <p:cNvSpPr/>
          <p:nvPr/>
        </p:nvSpPr>
        <p:spPr>
          <a:xfrm>
            <a:off x="3810000" y="3048000"/>
            <a:ext cx="1828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Times New Roman" panose="02020603050405020304" pitchFamily="18" charset="0"/>
                <a:ea typeface="宋体" panose="02010600030101010101" pitchFamily="2" charset="-122"/>
              </a:rPr>
              <a:t>Concurrency </a:t>
            </a:r>
            <a:endParaRPr lang="en-US" altLang="x-none" b="1" dirty="0">
              <a:latin typeface="Times New Roman" panose="02020603050405020304" pitchFamily="18" charset="0"/>
              <a:ea typeface="宋体" panose="02010600030101010101" pitchFamily="2" charset="-122"/>
            </a:endParaRPr>
          </a:p>
          <a:p>
            <a:pPr lvl="0" algn="ctr"/>
            <a:r>
              <a:rPr lang="en-US" altLang="x-none" b="1" dirty="0">
                <a:latin typeface="Times New Roman" panose="02020603050405020304" pitchFamily="18" charset="0"/>
                <a:ea typeface="宋体" panose="02010600030101010101" pitchFamily="2" charset="-122"/>
              </a:rPr>
              <a:t>Control</a:t>
            </a:r>
            <a:endParaRPr lang="en-US" altLang="x-none" b="1" dirty="0">
              <a:latin typeface="Times New Roman" panose="02020603050405020304" pitchFamily="18" charset="0"/>
              <a:ea typeface="宋体" panose="02010600030101010101" pitchFamily="2" charset="-122"/>
            </a:endParaRPr>
          </a:p>
        </p:txBody>
      </p:sp>
      <p:sp>
        <p:nvSpPr>
          <p:cNvPr id="8202" name="Line 10"/>
          <p:cNvSpPr/>
          <p:nvPr/>
        </p:nvSpPr>
        <p:spPr>
          <a:xfrm>
            <a:off x="2209800" y="3657600"/>
            <a:ext cx="1524000" cy="0"/>
          </a:xfrm>
          <a:prstGeom prst="line">
            <a:avLst/>
          </a:prstGeom>
          <a:ln w="9525" cap="flat" cmpd="sng">
            <a:solidFill>
              <a:schemeClr val="tx1"/>
            </a:solidFill>
            <a:prstDash val="solid"/>
            <a:headEnd type="none" w="med" len="med"/>
            <a:tailEnd type="triangle" w="med" len="med"/>
          </a:ln>
        </p:spPr>
      </p:sp>
      <p:sp>
        <p:nvSpPr>
          <p:cNvPr id="8203" name="Text Box 11"/>
          <p:cNvSpPr txBox="1"/>
          <p:nvPr/>
        </p:nvSpPr>
        <p:spPr>
          <a:xfrm>
            <a:off x="1981200" y="2182813"/>
            <a:ext cx="2436813" cy="1006475"/>
          </a:xfrm>
          <a:prstGeom prst="rect">
            <a:avLst/>
          </a:prstGeom>
          <a:noFill/>
          <a:ln w="9525">
            <a:noFill/>
          </a:ln>
        </p:spPr>
        <p:txBody>
          <a:bodyPr wrap="none">
            <a:spAutoFit/>
          </a:bodyPr>
          <a:p>
            <a:pPr lvl="0"/>
            <a:r>
              <a:rPr lang="en-US" altLang="x-none" sz="2000" b="1" dirty="0">
                <a:solidFill>
                  <a:srgbClr val="CC0000"/>
                </a:solidFill>
                <a:latin typeface="Times New Roman" panose="02020603050405020304" pitchFamily="18" charset="0"/>
                <a:ea typeface="宋体" panose="02010600030101010101" pitchFamily="2" charset="-122"/>
              </a:rPr>
              <a:t>Arriving schedule</a:t>
            </a:r>
            <a:endParaRPr lang="en-US" altLang="x-none" sz="2000" b="1" dirty="0">
              <a:solidFill>
                <a:srgbClr val="CC0000"/>
              </a:solidFill>
              <a:latin typeface="Times New Roman" panose="02020603050405020304" pitchFamily="18" charset="0"/>
              <a:ea typeface="宋体" panose="02010600030101010101" pitchFamily="2" charset="-122"/>
            </a:endParaRPr>
          </a:p>
          <a:p>
            <a:pPr lvl="0"/>
            <a:r>
              <a:rPr lang="en-US" altLang="x-none" sz="2000" b="1" dirty="0">
                <a:solidFill>
                  <a:srgbClr val="CC0000"/>
                </a:solidFill>
                <a:latin typeface="Times New Roman" panose="02020603050405020304" pitchFamily="18" charset="0"/>
                <a:ea typeface="宋体" panose="02010600030101010101" pitchFamily="2" charset="-122"/>
              </a:rPr>
              <a:t>(merge of transaction</a:t>
            </a:r>
            <a:endParaRPr lang="en-US" altLang="x-none" sz="2000" b="1" dirty="0">
              <a:solidFill>
                <a:srgbClr val="CC0000"/>
              </a:solidFill>
              <a:latin typeface="Times New Roman" panose="02020603050405020304" pitchFamily="18" charset="0"/>
              <a:ea typeface="宋体" panose="02010600030101010101" pitchFamily="2" charset="-122"/>
            </a:endParaRPr>
          </a:p>
          <a:p>
            <a:pPr lvl="0"/>
            <a:r>
              <a:rPr lang="en-US" altLang="x-none" sz="2000" b="1" dirty="0">
                <a:solidFill>
                  <a:srgbClr val="CC0000"/>
                </a:solidFill>
                <a:latin typeface="Times New Roman" panose="02020603050405020304" pitchFamily="18" charset="0"/>
                <a:ea typeface="宋体" panose="02010600030101010101" pitchFamily="2" charset="-122"/>
              </a:rPr>
              <a:t>schedules)</a:t>
            </a:r>
            <a:endParaRPr lang="en-US" altLang="x-none" sz="2000" b="1" dirty="0">
              <a:solidFill>
                <a:srgbClr val="CC0000"/>
              </a:solidFill>
              <a:latin typeface="Times New Roman" panose="02020603050405020304" pitchFamily="18" charset="0"/>
              <a:ea typeface="宋体" panose="02010600030101010101" pitchFamily="2" charset="-122"/>
            </a:endParaRPr>
          </a:p>
        </p:txBody>
      </p:sp>
      <p:sp>
        <p:nvSpPr>
          <p:cNvPr id="8204" name="Line 12"/>
          <p:cNvSpPr/>
          <p:nvPr/>
        </p:nvSpPr>
        <p:spPr>
          <a:xfrm>
            <a:off x="5638800" y="3657600"/>
            <a:ext cx="1371600" cy="0"/>
          </a:xfrm>
          <a:prstGeom prst="line">
            <a:avLst/>
          </a:prstGeom>
          <a:ln w="9525" cap="flat" cmpd="sng">
            <a:solidFill>
              <a:schemeClr val="tx1"/>
            </a:solidFill>
            <a:prstDash val="solid"/>
            <a:headEnd type="none" w="med" len="med"/>
            <a:tailEnd type="triangle" w="med" len="med"/>
          </a:ln>
        </p:spPr>
      </p:sp>
      <p:sp>
        <p:nvSpPr>
          <p:cNvPr id="8205" name="Text Box 13"/>
          <p:cNvSpPr txBox="1"/>
          <p:nvPr/>
        </p:nvSpPr>
        <p:spPr>
          <a:xfrm>
            <a:off x="5715000" y="1981200"/>
            <a:ext cx="2449513" cy="1006475"/>
          </a:xfrm>
          <a:prstGeom prst="rect">
            <a:avLst/>
          </a:prstGeom>
          <a:noFill/>
          <a:ln w="9525">
            <a:noFill/>
          </a:ln>
        </p:spPr>
        <p:txBody>
          <a:bodyPr wrap="none">
            <a:spAutoFit/>
          </a:bodyPr>
          <a:p>
            <a:pPr lvl="0"/>
            <a:r>
              <a:rPr lang="en-US" altLang="x-none" sz="2000" b="1" dirty="0">
                <a:solidFill>
                  <a:srgbClr val="CC0000"/>
                </a:solidFill>
                <a:latin typeface="Times New Roman" panose="02020603050405020304" pitchFamily="18" charset="0"/>
                <a:ea typeface="宋体" panose="02010600030101010101" pitchFamily="2" charset="-122"/>
              </a:rPr>
              <a:t>Schedule in which</a:t>
            </a:r>
            <a:endParaRPr lang="en-US" altLang="x-none" sz="2000" b="1" dirty="0">
              <a:solidFill>
                <a:srgbClr val="CC0000"/>
              </a:solidFill>
              <a:latin typeface="Times New Roman" panose="02020603050405020304" pitchFamily="18" charset="0"/>
              <a:ea typeface="宋体" panose="02010600030101010101" pitchFamily="2" charset="-122"/>
            </a:endParaRPr>
          </a:p>
          <a:p>
            <a:pPr lvl="0"/>
            <a:r>
              <a:rPr lang="en-US" altLang="x-none" sz="2000" b="1" dirty="0">
                <a:solidFill>
                  <a:srgbClr val="CC0000"/>
                </a:solidFill>
                <a:latin typeface="Times New Roman" panose="02020603050405020304" pitchFamily="18" charset="0"/>
                <a:ea typeface="宋体" panose="02010600030101010101" pitchFamily="2" charset="-122"/>
              </a:rPr>
              <a:t>requests are serviced</a:t>
            </a:r>
            <a:endParaRPr lang="en-US" altLang="x-none" sz="2000" b="1" dirty="0">
              <a:solidFill>
                <a:srgbClr val="CC0000"/>
              </a:solidFill>
              <a:latin typeface="Times New Roman" panose="02020603050405020304" pitchFamily="18" charset="0"/>
              <a:ea typeface="宋体" panose="02010600030101010101" pitchFamily="2" charset="-122"/>
            </a:endParaRPr>
          </a:p>
          <a:p>
            <a:pPr lvl="0"/>
            <a:r>
              <a:rPr lang="en-US" altLang="x-none" sz="2000" b="1" dirty="0">
                <a:solidFill>
                  <a:srgbClr val="CC0000"/>
                </a:solidFill>
                <a:latin typeface="Times New Roman" panose="02020603050405020304" pitchFamily="18" charset="0"/>
                <a:ea typeface="宋体" panose="02010600030101010101" pitchFamily="2" charset="-122"/>
              </a:rPr>
              <a:t>(to preserve isolation)</a:t>
            </a:r>
            <a:endParaRPr lang="en-US" altLang="x-none" sz="2000" b="1" dirty="0">
              <a:solidFill>
                <a:srgbClr val="CC0000"/>
              </a:solidFill>
              <a:latin typeface="Times New Roman" panose="02020603050405020304" pitchFamily="18" charset="0"/>
              <a:ea typeface="宋体" panose="02010600030101010101" pitchFamily="2" charset="-122"/>
            </a:endParaRPr>
          </a:p>
        </p:txBody>
      </p:sp>
      <p:sp>
        <p:nvSpPr>
          <p:cNvPr id="8206" name="Text Box 14"/>
          <p:cNvSpPr txBox="1"/>
          <p:nvPr/>
        </p:nvSpPr>
        <p:spPr>
          <a:xfrm>
            <a:off x="7070725" y="3470275"/>
            <a:ext cx="1336675" cy="457200"/>
          </a:xfrm>
          <a:prstGeom prst="rect">
            <a:avLst/>
          </a:prstGeom>
          <a:noFill/>
          <a:ln w="9525">
            <a:noFill/>
          </a:ln>
        </p:spPr>
        <p:txBody>
          <a:bodyPr wrap="none">
            <a:spAutoFit/>
          </a:bodyPr>
          <a:p>
            <a:pPr lvl="0"/>
            <a:r>
              <a:rPr lang="en-US" altLang="x-none" b="1" dirty="0">
                <a:latin typeface="Times New Roman" panose="02020603050405020304" pitchFamily="18" charset="0"/>
                <a:ea typeface="宋体" panose="02010600030101010101" pitchFamily="2" charset="-122"/>
              </a:rPr>
              <a:t>database</a:t>
            </a:r>
            <a:endParaRPr lang="en-US" altLang="x-none" b="1" dirty="0">
              <a:latin typeface="Times New Roman" panose="02020603050405020304" pitchFamily="18" charset="0"/>
              <a:ea typeface="宋体" panose="02010600030101010101" pitchFamily="2" charset="-122"/>
            </a:endParaRPr>
          </a:p>
        </p:txBody>
      </p:sp>
      <p:sp>
        <p:nvSpPr>
          <p:cNvPr id="8207" name="AutoShape 15"/>
          <p:cNvSpPr/>
          <p:nvPr/>
        </p:nvSpPr>
        <p:spPr>
          <a:xfrm rot="16200000">
            <a:off x="6057900" y="2019300"/>
            <a:ext cx="152400" cy="5105400"/>
          </a:xfrm>
          <a:prstGeom prst="leftBrace">
            <a:avLst>
              <a:gd name="adj1" fmla="val 279166"/>
              <a:gd name="adj2" fmla="val 50000"/>
            </a:avLst>
          </a:prstGeom>
          <a:noFill/>
          <a:ln w="9525" cap="flat" cmpd="sng">
            <a:solidFill>
              <a:srgbClr val="006600"/>
            </a:solidFill>
            <a:prstDash val="solid"/>
            <a:headEnd type="none" w="med" len="med"/>
            <a:tailEnd type="none" w="med" len="med"/>
          </a:ln>
        </p:spPr>
        <p:txBody>
          <a:bodyPr wrap="none" anchor="ctr"/>
          <a:p>
            <a:pPr lvl="0"/>
            <a:endParaRPr lang="zh-CN" altLang="en-US" dirty="0">
              <a:latin typeface="Times New Roman" panose="02020603050405020304" pitchFamily="18" charset="0"/>
              <a:ea typeface="宋体" panose="02010600030101010101" pitchFamily="2" charset="-122"/>
            </a:endParaRPr>
          </a:p>
        </p:txBody>
      </p:sp>
      <p:sp>
        <p:nvSpPr>
          <p:cNvPr id="8208" name="Text Box 16"/>
          <p:cNvSpPr txBox="1"/>
          <p:nvPr/>
        </p:nvSpPr>
        <p:spPr>
          <a:xfrm>
            <a:off x="5029200" y="4800600"/>
            <a:ext cx="2274888" cy="457200"/>
          </a:xfrm>
          <a:prstGeom prst="rect">
            <a:avLst/>
          </a:prstGeom>
          <a:noFill/>
          <a:ln w="9525">
            <a:noFill/>
          </a:ln>
        </p:spPr>
        <p:txBody>
          <a:bodyPr wrap="none">
            <a:spAutoFit/>
          </a:bodyPr>
          <a:p>
            <a:pPr lvl="0"/>
            <a:r>
              <a:rPr lang="en-US" altLang="x-none" b="1" dirty="0">
                <a:solidFill>
                  <a:srgbClr val="006600"/>
                </a:solidFill>
                <a:latin typeface="Times New Roman" panose="02020603050405020304" pitchFamily="18" charset="0"/>
                <a:ea typeface="宋体" panose="02010600030101010101" pitchFamily="2" charset="-122"/>
              </a:rPr>
              <a:t>Database server</a:t>
            </a:r>
            <a:endParaRPr lang="en-US" altLang="x-none" b="1" dirty="0">
              <a:solidFill>
                <a:srgbClr val="006600"/>
              </a:solidFill>
              <a:latin typeface="Times New Roman" panose="02020603050405020304" pitchFamily="18" charset="0"/>
              <a:ea typeface="宋体" panose="02010600030101010101" pitchFamily="2" charset="-122"/>
            </a:endParaRPr>
          </a:p>
        </p:txBody>
      </p:sp>
      <p:sp>
        <p:nvSpPr>
          <p:cNvPr id="8209" name="Line 18"/>
          <p:cNvSpPr/>
          <p:nvPr/>
        </p:nvSpPr>
        <p:spPr>
          <a:xfrm flipH="1" flipV="1">
            <a:off x="1828800" y="4191000"/>
            <a:ext cx="152400" cy="381000"/>
          </a:xfrm>
          <a:prstGeom prst="line">
            <a:avLst/>
          </a:prstGeom>
          <a:ln w="9525" cap="flat" cmpd="sng">
            <a:solidFill>
              <a:srgbClr val="000099"/>
            </a:solidFill>
            <a:prstDash val="dash"/>
            <a:headEnd type="none" w="med" len="med"/>
            <a:tailEnd type="triangle" w="med" len="med"/>
          </a:ln>
        </p:spPr>
      </p:sp>
      <p:sp>
        <p:nvSpPr>
          <p:cNvPr id="8210" name="Line 19"/>
          <p:cNvSpPr/>
          <p:nvPr/>
        </p:nvSpPr>
        <p:spPr>
          <a:xfrm flipH="1">
            <a:off x="3276600" y="2895600"/>
            <a:ext cx="0" cy="609600"/>
          </a:xfrm>
          <a:prstGeom prst="line">
            <a:avLst/>
          </a:prstGeom>
          <a:ln w="9525" cap="flat" cmpd="sng">
            <a:solidFill>
              <a:srgbClr val="CC0000"/>
            </a:solidFill>
            <a:prstDash val="dash"/>
            <a:headEnd type="none" w="med" len="med"/>
            <a:tailEnd type="triangle" w="med" len="med"/>
          </a:ln>
        </p:spPr>
      </p:sp>
      <p:sp>
        <p:nvSpPr>
          <p:cNvPr id="8211" name="Line 20"/>
          <p:cNvSpPr/>
          <p:nvPr/>
        </p:nvSpPr>
        <p:spPr>
          <a:xfrm>
            <a:off x="6553200" y="2971800"/>
            <a:ext cx="0" cy="533400"/>
          </a:xfrm>
          <a:prstGeom prst="line">
            <a:avLst/>
          </a:prstGeom>
          <a:ln w="9525" cap="flat" cmpd="sng">
            <a:solidFill>
              <a:srgbClr val="CC0000"/>
            </a:solidFill>
            <a:prstDash val="dash"/>
            <a:headEnd type="none" w="med" len="med"/>
            <a:tailEnd type="triangle" w="med" len="med"/>
          </a:ln>
        </p:spPr>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ede1e3b6-d944-498f-81d4-cbdde55926b6}"/>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0" i="1"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0" i="1"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0</TotalTime>
  <Words>12636</Words>
  <Application>WPS 演示</Application>
  <PresentationFormat>全屏显示(4:3)</PresentationFormat>
  <Paragraphs>792</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Times New Roman</vt:lpstr>
      <vt:lpstr>Wingdings</vt:lpstr>
      <vt:lpstr>微软雅黑</vt:lpstr>
      <vt:lpstr>Arial Unicode MS</vt:lpstr>
      <vt:lpstr>Symbol</vt:lpstr>
      <vt:lpstr>黑体</vt:lpstr>
      <vt:lpstr>Tahoma</vt:lpstr>
      <vt:lpstr>Arial Unicode MS</vt:lpstr>
      <vt:lpstr>Century Gothic</vt:lpstr>
      <vt:lpstr>French Script MT</vt:lpstr>
      <vt:lpstr>Blank Presentation</vt:lpstr>
      <vt:lpstr>Implementing Isolation</vt:lpstr>
      <vt:lpstr>The Issue</vt:lpstr>
      <vt:lpstr>1.  Isolation</vt:lpstr>
      <vt:lpstr>1.1 Serial &amp; Concurrent Execution</vt:lpstr>
      <vt:lpstr>PowerPoint 演示文稿</vt:lpstr>
      <vt:lpstr>PowerPoint 演示文稿</vt:lpstr>
      <vt:lpstr>PowerPoint 演示文稿</vt:lpstr>
      <vt:lpstr>1.2 Transaction Schedule</vt:lpstr>
      <vt:lpstr>Schedule</vt:lpstr>
      <vt:lpstr>PowerPoint 演示文稿</vt:lpstr>
      <vt:lpstr>Transaction T1 &amp; T2</vt:lpstr>
      <vt:lpstr>Transaction Execution</vt:lpstr>
      <vt:lpstr>Sequence of DB op. input to DBMS</vt:lpstr>
      <vt:lpstr>Execution sequence of DB op. in DBMS</vt:lpstr>
      <vt:lpstr>Serial Execution in DBMS</vt:lpstr>
      <vt:lpstr>Concurrent Execution in DBMS</vt:lpstr>
      <vt:lpstr>PowerPoint 演示文稿</vt:lpstr>
      <vt:lpstr>PowerPoint 演示文稿</vt:lpstr>
      <vt:lpstr>next</vt:lpstr>
      <vt:lpstr>Schedule</vt:lpstr>
      <vt:lpstr>Correct Schedules</vt:lpstr>
      <vt:lpstr>Conventional Operations</vt:lpstr>
      <vt:lpstr>Commutativity of Read and Write Operations</vt:lpstr>
      <vt:lpstr>Commutativity of Read and Write Operations</vt:lpstr>
      <vt:lpstr>PowerPoint 演示文稿</vt:lpstr>
      <vt:lpstr>PowerPoint 演示文稿</vt:lpstr>
      <vt:lpstr>PowerPoint 演示文稿</vt:lpstr>
      <vt:lpstr>Equivalence of Schedules</vt:lpstr>
      <vt:lpstr>Example of Equivalence</vt:lpstr>
      <vt:lpstr>Example of Equivalence</vt:lpstr>
      <vt:lpstr>PowerPoint 演示文稿</vt:lpstr>
      <vt:lpstr>Serializable Schedules</vt:lpstr>
      <vt:lpstr>1.3  Isolation Levels</vt:lpstr>
      <vt:lpstr>Isolation Levels</vt:lpstr>
      <vt:lpstr>Serializable</vt:lpstr>
      <vt:lpstr>Conflict Equivalence</vt:lpstr>
      <vt:lpstr>PowerPoint 演示文稿</vt:lpstr>
      <vt:lpstr>Conflict Equivalence and Serializability</vt:lpstr>
      <vt:lpstr>Serialization Graph of a Schedule S</vt:lpstr>
      <vt:lpstr>Example</vt:lpstr>
      <vt:lpstr>Serializability and Nonserializability</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Isolation</dc:title>
  <dc:creator>ARTHUR  BERNSTEIN</dc:creator>
  <cp:lastModifiedBy>百老汇</cp:lastModifiedBy>
  <cp:revision>719</cp:revision>
  <dcterms:created xsi:type="dcterms:W3CDTF">2000-09-24T14:22:00Z</dcterms:created>
  <dcterms:modified xsi:type="dcterms:W3CDTF">2020-02-28T05:47:33Z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