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handoutMasterIdLst>
    <p:handoutMasterId r:id="rId120"/>
  </p:handoutMasterIdLst>
  <p:sldIdLst>
    <p:sldId id="256" r:id="rId3"/>
    <p:sldId id="365" r:id="rId4"/>
    <p:sldId id="1024" r:id="rId5"/>
    <p:sldId id="1026" r:id="rId6"/>
    <p:sldId id="1025" r:id="rId7"/>
    <p:sldId id="324" r:id="rId8"/>
    <p:sldId id="643" r:id="rId9"/>
    <p:sldId id="644" r:id="rId10"/>
    <p:sldId id="258" r:id="rId11"/>
    <p:sldId id="368" r:id="rId12"/>
    <p:sldId id="259" r:id="rId13"/>
    <p:sldId id="451" r:id="rId14"/>
    <p:sldId id="857" r:id="rId15"/>
    <p:sldId id="260" r:id="rId16"/>
    <p:sldId id="775" r:id="rId17"/>
    <p:sldId id="340" r:id="rId18"/>
    <p:sldId id="261" r:id="rId19"/>
    <p:sldId id="262" r:id="rId20"/>
    <p:sldId id="263" r:id="rId21"/>
    <p:sldId id="308" r:id="rId22"/>
    <p:sldId id="322" r:id="rId23"/>
    <p:sldId id="361" r:id="rId24"/>
    <p:sldId id="532" r:id="rId25"/>
    <p:sldId id="323" r:id="rId26"/>
    <p:sldId id="341" r:id="rId27"/>
    <p:sldId id="325" r:id="rId28"/>
    <p:sldId id="1130" r:id="rId29"/>
    <p:sldId id="1127" r:id="rId30"/>
    <p:sldId id="1129" r:id="rId31"/>
    <p:sldId id="307" r:id="rId32"/>
    <p:sldId id="1128" r:id="rId33"/>
    <p:sldId id="777" r:id="rId34"/>
    <p:sldId id="264" r:id="rId35"/>
    <p:sldId id="309" r:id="rId36"/>
    <p:sldId id="345" r:id="rId37"/>
    <p:sldId id="265" r:id="rId38"/>
    <p:sldId id="266" r:id="rId39"/>
    <p:sldId id="778" r:id="rId40"/>
    <p:sldId id="862" r:id="rId41"/>
    <p:sldId id="863" r:id="rId42"/>
    <p:sldId id="864" r:id="rId43"/>
    <p:sldId id="333" r:id="rId44"/>
    <p:sldId id="269" r:id="rId45"/>
    <p:sldId id="270" r:id="rId46"/>
    <p:sldId id="312" r:id="rId47"/>
    <p:sldId id="364" r:id="rId48"/>
    <p:sldId id="268" r:id="rId49"/>
    <p:sldId id="311" r:id="rId50"/>
    <p:sldId id="313" r:id="rId51"/>
    <p:sldId id="347" r:id="rId52"/>
    <p:sldId id="332" r:id="rId53"/>
    <p:sldId id="533" r:id="rId54"/>
    <p:sldId id="279" r:id="rId55"/>
    <p:sldId id="280" r:id="rId56"/>
    <p:sldId id="362" r:id="rId57"/>
    <p:sldId id="281" r:id="rId58"/>
    <p:sldId id="282" r:id="rId59"/>
    <p:sldId id="370" r:id="rId60"/>
    <p:sldId id="944" r:id="rId61"/>
    <p:sldId id="945" r:id="rId62"/>
    <p:sldId id="534" r:id="rId63"/>
    <p:sldId id="366" r:id="rId64"/>
    <p:sldId id="283" r:id="rId65"/>
    <p:sldId id="1131" r:id="rId66"/>
    <p:sldId id="732" r:id="rId67"/>
    <p:sldId id="284" r:id="rId68"/>
    <p:sldId id="733" r:id="rId70"/>
    <p:sldId id="285" r:id="rId71"/>
    <p:sldId id="1132" r:id="rId72"/>
    <p:sldId id="286" r:id="rId73"/>
    <p:sldId id="606" r:id="rId74"/>
    <p:sldId id="1133" r:id="rId75"/>
    <p:sldId id="1218" r:id="rId76"/>
    <p:sldId id="1220" r:id="rId77"/>
    <p:sldId id="1219" r:id="rId78"/>
    <p:sldId id="353" r:id="rId79"/>
    <p:sldId id="1134" r:id="rId80"/>
    <p:sldId id="1135" r:id="rId81"/>
    <p:sldId id="1136" r:id="rId82"/>
    <p:sldId id="1137" r:id="rId83"/>
    <p:sldId id="1138" r:id="rId84"/>
    <p:sldId id="1139" r:id="rId85"/>
    <p:sldId id="359" r:id="rId86"/>
    <p:sldId id="991" r:id="rId87"/>
    <p:sldId id="357" r:id="rId88"/>
    <p:sldId id="1263" r:id="rId89"/>
    <p:sldId id="358" r:id="rId90"/>
    <p:sldId id="992" r:id="rId91"/>
    <p:sldId id="288" r:id="rId92"/>
    <p:sldId id="336" r:id="rId93"/>
    <p:sldId id="289" r:id="rId94"/>
    <p:sldId id="291" r:id="rId95"/>
    <p:sldId id="535" r:id="rId96"/>
    <p:sldId id="292" r:id="rId97"/>
    <p:sldId id="367" r:id="rId98"/>
    <p:sldId id="293" r:id="rId99"/>
    <p:sldId id="294" r:id="rId100"/>
    <p:sldId id="295" r:id="rId101"/>
    <p:sldId id="343" r:id="rId102"/>
    <p:sldId id="296" r:id="rId103"/>
    <p:sldId id="297" r:id="rId104"/>
    <p:sldId id="298" r:id="rId105"/>
    <p:sldId id="299" r:id="rId106"/>
    <p:sldId id="344" r:id="rId107"/>
    <p:sldId id="300" r:id="rId108"/>
    <p:sldId id="301" r:id="rId109"/>
    <p:sldId id="350" r:id="rId110"/>
    <p:sldId id="302" r:id="rId111"/>
    <p:sldId id="349" r:id="rId112"/>
    <p:sldId id="360" r:id="rId113"/>
    <p:sldId id="303" r:id="rId114"/>
    <p:sldId id="304" r:id="rId115"/>
    <p:sldId id="337" r:id="rId116"/>
    <p:sldId id="305" r:id="rId117"/>
    <p:sldId id="316" r:id="rId118"/>
    <p:sldId id="317" r:id="rId119"/>
  </p:sldIdLst>
  <p:sldSz cx="9144000" cy="6858000" type="screen4x3"/>
  <p:notesSz cx="6831330" cy="9385300"/>
  <p:custDataLst>
    <p:tags r:id="rId124"/>
  </p:custDataLst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66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3"/>
        <p:guide pos="2984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4" Type="http://schemas.openxmlformats.org/officeDocument/2006/relationships/tags" Target="tags/tag1.xml"/><Relationship Id="rId123" Type="http://schemas.openxmlformats.org/officeDocument/2006/relationships/tableStyles" Target="tableStyles.xml"/><Relationship Id="rId122" Type="http://schemas.openxmlformats.org/officeDocument/2006/relationships/viewProps" Target="viewProps.xml"/><Relationship Id="rId121" Type="http://schemas.openxmlformats.org/officeDocument/2006/relationships/presProps" Target="presProps.xml"/><Relationship Id="rId120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8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8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提供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zh-CN">
                <a:ea typeface="宋体" panose="02010600030101010101" pitchFamily="2" charset="-122"/>
              </a:rPr>
              <a:t>表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页面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两级的多粒度封锁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也不需要申请  </a:t>
            </a:r>
            <a:r>
              <a:rPr lang="en-US" altLang="zh-CN"/>
              <a:t>write lock</a:t>
            </a:r>
            <a:endParaRPr lang="en-US" altLang="zh-CN"/>
          </a:p>
          <a:p>
            <a:r>
              <a:rPr lang="zh-CN" altLang="en-US"/>
              <a:t>当一个事务执行</a:t>
            </a:r>
            <a:r>
              <a:rPr lang="en-US" altLang="zh-CN"/>
              <a:t>commit</a:t>
            </a:r>
            <a:r>
              <a:rPr lang="zh-CN" altLang="en-US"/>
              <a:t>操作，需要提交对数据项 </a:t>
            </a:r>
            <a:r>
              <a:rPr lang="en-US" altLang="zh-CN"/>
              <a:t>x </a:t>
            </a:r>
            <a:r>
              <a:rPr lang="zh-CN" altLang="en-US"/>
              <a:t>的修改结果时，将比较数据库中 </a:t>
            </a:r>
            <a:r>
              <a:rPr lang="en-US" altLang="zh-CN"/>
              <a:t>x </a:t>
            </a:r>
            <a:r>
              <a:rPr lang="zh-CN" altLang="en-US"/>
              <a:t>的最新版本号  与  自己所读取到的版本号的大小，并根据比较结果来判断是否有其他事务提前提交了对 </a:t>
            </a:r>
            <a:r>
              <a:rPr lang="en-US" altLang="zh-CN"/>
              <a:t>x </a:t>
            </a:r>
            <a:r>
              <a:rPr lang="zh-CN" altLang="en-US"/>
              <a:t>的修改结果 （已完成提交的事务</a:t>
            </a:r>
            <a:r>
              <a:rPr lang="zh-CN" altLang="en-US"/>
              <a:t>生成了 </a:t>
            </a:r>
            <a:r>
              <a:rPr lang="en-US" altLang="zh-CN"/>
              <a:t>x </a:t>
            </a:r>
            <a:r>
              <a:rPr lang="zh-CN" altLang="en-US"/>
              <a:t>的新版本值）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答案：多版本！</a:t>
            </a:r>
            <a:r>
              <a:rPr lang="en-US" altLang="zh-CN"/>
              <a:t>Audit </a:t>
            </a:r>
            <a:r>
              <a:rPr lang="zh-CN" altLang="en-US"/>
              <a:t>读取的是旧版本的数据，不是</a:t>
            </a:r>
            <a:r>
              <a:rPr lang="en-US" altLang="zh-CN"/>
              <a:t>NewAccnt</a:t>
            </a:r>
            <a:r>
              <a:rPr lang="zh-CN" altLang="en-US"/>
              <a:t>写入的新版本值。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/>
              <a:t>备注</a:t>
            </a:r>
            <a:r>
              <a:rPr lang="en-US" altLang="zh-CN"/>
              <a:t>: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 x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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向下取整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，返回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比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小的最大整数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 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2" charset="2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2" charset="2"/>
              </a:rPr>
              <a:t> </a:t>
            </a:r>
            <a:r>
              <a:rPr lang="en-US" dirty="0">
                <a:latin typeface="宋体" panose="02010600030101010101" pitchFamily="2" charset="-122"/>
                <a:cs typeface="Times New Roman" panose="02020603050405020304" pitchFamily="2" charset="0"/>
                <a:sym typeface="+mn-ea"/>
              </a:rPr>
              <a:t>x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2" charset="2"/>
              </a:rPr>
              <a:t>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向上取整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，返回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比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大的最小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整数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、如果这棵树只有一个结点（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 only node in the tree)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，那么该结点既是根结点也是叶子结点，其中的指针不是子树指针而是关键字对应的元组指针；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、在内部结点和叶子结点中，关键字数目的下界有所不同，主要是因为内部结点和叶子结点的分裂处理算法不一样。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、关于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树的阶数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的定义，有些地方指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在一个结点中存放的关键字的最小数目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，有点地方指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一个结点可以拥有的子结点的最小数目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（即结点中子树指针的最小数目），本文使用的是后一种定义。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在一个含有 </a:t>
            </a:r>
            <a:r>
              <a:rPr lang="en-US" altLang="zh-CN"/>
              <a:t>n </a:t>
            </a:r>
            <a:r>
              <a:rPr lang="zh-CN" altLang="en-US"/>
              <a:t>个关键字的叶子</a:t>
            </a:r>
            <a:r>
              <a:rPr lang="zh-CN" altLang="en-US"/>
              <a:t>结点中，将关键字的定义域划分为 </a:t>
            </a:r>
            <a:r>
              <a:rPr lang="en-US" altLang="zh-CN"/>
              <a:t>n+1 </a:t>
            </a:r>
            <a:r>
              <a:rPr lang="zh-CN" altLang="en-US"/>
              <a:t>个区间 </a:t>
            </a:r>
            <a:r>
              <a:rPr lang="en-US" altLang="zh-CN"/>
              <a:t>(key range)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）设置一个虚拟的索引项 </a:t>
            </a:r>
            <a:r>
              <a:rPr lang="en-US" altLang="zh-CN">
                <a:ea typeface="宋体" panose="02010600030101010101" pitchFamily="2" charset="-122"/>
              </a:rPr>
              <a:t>(index entry) </a:t>
            </a:r>
            <a:r>
              <a:rPr lang="zh-CN" altLang="en-US">
                <a:ea typeface="宋体" panose="02010600030101010101" pitchFamily="2" charset="-122"/>
              </a:rPr>
              <a:t>代表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小于 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的所有关键字</a:t>
            </a:r>
            <a:r>
              <a:rPr lang="en-US" altLang="zh-CN">
                <a:ea typeface="宋体" panose="02010600030101010101" pitchFamily="2" charset="-122"/>
              </a:rPr>
              <a:t>'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）关键字 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≤s&lt;n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）对应的索引项代表  区间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[ k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k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s+1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)</a:t>
            </a:r>
            <a:endParaRPr lang="en-US" altLang="x-none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关键字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aseline="-25000"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对应的索引项代表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大于等于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aseline="-25000"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的所有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关键字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'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封锁一个索引项（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index entry lock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）就相当于封锁其对应的索引关键字区间（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 range lock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当需要在一个叶子结点中插入一个新关键字 </a:t>
            </a:r>
            <a:r>
              <a:rPr lang="en-US" altLang="zh-CN"/>
              <a:t>J </a:t>
            </a:r>
            <a:r>
              <a:rPr lang="zh-CN" altLang="en-US"/>
              <a:t>对应的索引项时，其 </a:t>
            </a:r>
            <a:r>
              <a:rPr lang="en-US" altLang="zh-CN"/>
              <a:t>key range locking </a:t>
            </a:r>
            <a:r>
              <a:rPr lang="zh-CN" altLang="en-US"/>
              <a:t>的处理过程如本页</a:t>
            </a:r>
            <a:r>
              <a:rPr lang="en-US" altLang="zh-CN"/>
              <a:t>PPT</a:t>
            </a:r>
            <a:r>
              <a:rPr lang="zh-CN" altLang="en-US"/>
              <a:t>所示。</a:t>
            </a:r>
            <a:endParaRPr lang="zh-CN" altLang="en-US"/>
          </a:p>
          <a:p>
            <a:r>
              <a:rPr lang="zh-CN" altLang="en-US"/>
              <a:t>在这里，因为需要做</a:t>
            </a:r>
            <a:r>
              <a:rPr lang="en-US" altLang="zh-CN"/>
              <a:t>‘</a:t>
            </a:r>
            <a:r>
              <a:rPr lang="zh-CN" altLang="en-US"/>
              <a:t>插入</a:t>
            </a:r>
            <a:r>
              <a:rPr lang="en-US" altLang="zh-CN"/>
              <a:t>’</a:t>
            </a:r>
            <a:r>
              <a:rPr lang="zh-CN" altLang="en-US"/>
              <a:t>操作，所以在申请 </a:t>
            </a:r>
            <a:r>
              <a:rPr lang="en-US" altLang="zh-CN"/>
              <a:t>key-range </a:t>
            </a:r>
            <a:r>
              <a:rPr lang="zh-CN" altLang="en-US"/>
              <a:t>上的封锁时，所申请的锁类型应该是具有排他性的 </a:t>
            </a:r>
            <a:r>
              <a:rPr lang="en-US" altLang="zh-CN"/>
              <a:t>‘</a:t>
            </a:r>
            <a:r>
              <a:rPr lang="zh-CN" altLang="en-US"/>
              <a:t>写封锁</a:t>
            </a:r>
            <a:r>
              <a:rPr lang="en-US" altLang="zh-CN"/>
              <a:t>’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如果另外一个事务已经持有索引项</a:t>
            </a:r>
            <a:r>
              <a:rPr lang="en-US" altLang="zh-CN"/>
              <a:t>G</a:t>
            </a:r>
            <a:r>
              <a:rPr lang="zh-CN" altLang="en-US"/>
              <a:t>上的</a:t>
            </a:r>
            <a:r>
              <a:rPr lang="en-US" altLang="zh-CN"/>
              <a:t>‘</a:t>
            </a:r>
            <a:r>
              <a:rPr lang="zh-CN" altLang="en-US"/>
              <a:t>读封锁</a:t>
            </a:r>
            <a:r>
              <a:rPr lang="en-US" altLang="zh-CN"/>
              <a:t>’</a:t>
            </a:r>
            <a:r>
              <a:rPr lang="zh-CN" altLang="en-US">
                <a:ea typeface="宋体" panose="02010600030101010101" pitchFamily="2" charset="-122"/>
              </a:rPr>
              <a:t>，那么在本处理流程的第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①步，当前事务在申请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写它锁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’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时就会被拒绝，因而防止了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幻读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’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错误。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ReadLock </a:t>
            </a:r>
            <a:r>
              <a:rPr lang="zh-CN" altLang="en-US"/>
              <a:t>仅仅用于查询（即以</a:t>
            </a:r>
            <a:r>
              <a:rPr lang="en-US" altLang="zh-CN"/>
              <a:t>‘</a:t>
            </a:r>
            <a:r>
              <a:rPr lang="zh-CN" altLang="en-US"/>
              <a:t>只读</a:t>
            </a:r>
            <a:r>
              <a:rPr lang="en-US" altLang="zh-CN"/>
              <a:t>’</a:t>
            </a:r>
            <a:r>
              <a:rPr lang="zh-CN" altLang="en-US"/>
              <a:t>方式访问索引树的各个结点），请参考</a:t>
            </a:r>
            <a:r>
              <a:rPr lang="en-US" altLang="zh-CN"/>
              <a:t>B+</a:t>
            </a:r>
            <a:r>
              <a:rPr lang="zh-CN" altLang="en-US"/>
              <a:t>树上查找算法的执行流程。一般流程如下（详见下一页的流程图）</a:t>
            </a:r>
            <a:endParaRPr lang="zh-CN" altLang="en-US"/>
          </a:p>
          <a:p>
            <a:r>
              <a:rPr lang="zh-CN" altLang="en-US"/>
              <a:t>输入：随机</a:t>
            </a:r>
            <a:r>
              <a:rPr lang="zh-CN" altLang="en-US"/>
              <a:t>查找关键字</a:t>
            </a:r>
            <a:r>
              <a:rPr lang="en-US" altLang="zh-CN"/>
              <a:t>K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、从根结点开始</a:t>
            </a:r>
            <a:r>
              <a:rPr lang="zh-CN" altLang="en-US"/>
              <a:t> ，自顶向下搜索到某个叶子结点；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、在每一个结点中，根据其中保存的关键字值，将整个关键字的值域划分为若干个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取值区间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、如果当前结点不是叶子结点，则判断关键字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属于哪一个取值区间，从而决定下一个要访问的索引结点（</a:t>
            </a:r>
            <a:r>
              <a:rPr lang="en-US" altLang="zh-CN">
                <a:ea typeface="宋体" panose="02010600030101010101" pitchFamily="2" charset="-122"/>
              </a:rPr>
              <a:t>index page</a:t>
            </a:r>
            <a:r>
              <a:rPr lang="zh-CN" altLang="en-US">
                <a:ea typeface="宋体" panose="02010600030101010101" pitchFamily="2" charset="-122"/>
              </a:rPr>
              <a:t>）。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当然，我们从当前结点（被称为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结点</a:t>
            </a:r>
            <a:r>
              <a:rPr lang="en-US" altLang="zh-CN">
                <a:ea typeface="宋体" panose="02010600030101010101" pitchFamily="2" charset="-122"/>
              </a:rPr>
              <a:t>P'</a:t>
            </a:r>
            <a:r>
              <a:rPr lang="zh-CN" altLang="en-US">
                <a:ea typeface="宋体" panose="02010600030101010101" pitchFamily="2" charset="-122"/>
              </a:rPr>
              <a:t>）找到的是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下一个将要被访问的索引结点（被称为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结点</a:t>
            </a:r>
            <a:r>
              <a:rPr lang="en-US" altLang="zh-CN">
                <a:ea typeface="宋体" panose="02010600030101010101" pitchFamily="2" charset="-122"/>
              </a:rPr>
              <a:t>C'</a:t>
            </a:r>
            <a:r>
              <a:rPr lang="zh-CN" altLang="en-US">
                <a:ea typeface="宋体" panose="02010600030101010101" pitchFamily="2" charset="-122"/>
              </a:rPr>
              <a:t>）的结点指针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（结点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和结点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互为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父子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关系）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在根据找到的结点指针</a:t>
            </a:r>
            <a:r>
              <a:rPr lang="zh-CN" altLang="en-US">
                <a:ea typeface="宋体" panose="02010600030101010101" pitchFamily="2" charset="-122"/>
              </a:rPr>
              <a:t>访问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下一个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之前，我们先要申请结点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在获得结点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封锁后，当前事务就获得了对于结点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的访问权限，并且之后不需要再回溯访问其父结点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所以，当前事务在获得子结点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后，就可以立即</a:t>
            </a:r>
            <a:r>
              <a:rPr lang="zh-CN" altLang="en-US">
                <a:ea typeface="宋体" panose="02010600030101010101" pitchFamily="2" charset="-122"/>
              </a:rPr>
              <a:t>释放其父结点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zh-CN" altLang="en-US">
                <a:ea typeface="宋体" panose="02010600030101010101" pitchFamily="2" charset="-122"/>
              </a:rPr>
              <a:t>这样的封锁使用方式并不符合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两阶段封锁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协议的要求，但适合于数据库中的 </a:t>
            </a:r>
            <a:r>
              <a:rPr lang="en-US" altLang="zh-CN">
                <a:ea typeface="宋体" panose="02010600030101010101" pitchFamily="2" charset="-122"/>
              </a:rPr>
              <a:t>B+ </a:t>
            </a:r>
            <a:r>
              <a:rPr lang="zh-CN" altLang="en-US">
                <a:ea typeface="宋体" panose="02010600030101010101" pitchFamily="2" charset="-122"/>
              </a:rPr>
              <a:t>索引的访问特点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zh-CN" altLang="en-US">
                <a:ea typeface="宋体" panose="02010600030101010101" pitchFamily="2" charset="-122"/>
              </a:rPr>
              <a:t>因此，为了提高效率，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B+</a:t>
            </a:r>
            <a:r>
              <a:rPr lang="zh-CN" altLang="en-US">
                <a:ea typeface="宋体" panose="02010600030101010101" pitchFamily="2" charset="-122"/>
              </a:rPr>
              <a:t>树结点上的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的申请和释放都是这样成对出现的，这被称为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锁耦合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lock coupling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、如果当前结点是叶子结点，就搜索当前页面中是不是有关键字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）如果在当前叶子结点中没有关键字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，则表明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对应的元组不存在，则以失败方式返回并释放当前叶子结点上的</a:t>
            </a:r>
            <a:r>
              <a:rPr lang="en-US" altLang="zh-CN">
                <a:ea typeface="宋体" panose="02010600030101010101" pitchFamily="2" charset="-122"/>
              </a:rPr>
              <a:t>ReadLock; </a:t>
            </a:r>
            <a:r>
              <a:rPr lang="zh-CN" altLang="en-US">
                <a:ea typeface="宋体" panose="02010600030101010101" pitchFamily="2" charset="-122"/>
              </a:rPr>
              <a:t>（如果是范围查找，则需要顺序扫描当前叶子结点中是否有其他符合条件的关键字，具体请参见</a:t>
            </a:r>
            <a:r>
              <a:rPr lang="en-US" altLang="zh-CN">
                <a:ea typeface="宋体" panose="02010600030101010101" pitchFamily="2" charset="-122"/>
              </a:rPr>
              <a:t>B+</a:t>
            </a:r>
            <a:r>
              <a:rPr lang="zh-CN" altLang="en-US">
                <a:ea typeface="宋体" panose="02010600030101010101" pitchFamily="2" charset="-122"/>
              </a:rPr>
              <a:t>树上范围查找算法）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）如果存在，则以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方式封锁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对应的索引项（</a:t>
            </a:r>
            <a:r>
              <a:rPr lang="en-US" altLang="zh-CN">
                <a:ea typeface="宋体" panose="02010600030101010101" pitchFamily="2" charset="-122"/>
              </a:rPr>
              <a:t>key-rangle lock</a:t>
            </a:r>
            <a:r>
              <a:rPr lang="zh-CN" altLang="en-US">
                <a:ea typeface="宋体" panose="02010600030101010101" pitchFamily="2" charset="-122"/>
              </a:rPr>
              <a:t>），释放当前结点上的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，返回查找成功；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给定一个关键字</a:t>
            </a:r>
            <a:r>
              <a:rPr lang="en-US" altLang="zh-CN"/>
              <a:t>K</a:t>
            </a:r>
            <a:r>
              <a:rPr lang="zh-CN" altLang="en-US">
                <a:ea typeface="宋体" panose="02010600030101010101" pitchFamily="2" charset="-122"/>
              </a:rPr>
              <a:t>，利用索引树查找其对应的元组是否存在，在索引树上的锁申请与锁释放的处理流程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zh-CN" altLang="en-US">
                <a:sym typeface="+mn-ea"/>
              </a:rPr>
              <a:t>详细解释请见上一页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的注释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R/W</a:t>
            </a:r>
            <a:r>
              <a:rPr lang="zh-CN" altLang="en-US"/>
              <a:t>事务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、在执行</a:t>
            </a:r>
            <a:r>
              <a:rPr lang="en-US" altLang="zh-CN">
                <a:ea typeface="宋体" panose="02010600030101010101" pitchFamily="2" charset="-122"/>
              </a:rPr>
              <a:t>write</a:t>
            </a:r>
            <a:r>
              <a:rPr lang="zh-CN" altLang="en-US">
                <a:ea typeface="宋体" panose="02010600030101010101" pitchFamily="2" charset="-122"/>
              </a:rPr>
              <a:t>操作时需要申请</a:t>
            </a:r>
            <a:r>
              <a:rPr lang="en-US" altLang="zh-CN">
                <a:ea typeface="宋体" panose="02010600030101010101" pitchFamily="2" charset="-122"/>
              </a:rPr>
              <a:t>write lock</a:t>
            </a:r>
            <a:r>
              <a:rPr lang="zh-CN" altLang="en-US">
                <a:ea typeface="宋体" panose="02010600030101010101" pitchFamily="2" charset="-122"/>
              </a:rPr>
              <a:t>，防止两个并发事务同时修改同一个数据，避免了</a:t>
            </a:r>
            <a:r>
              <a:rPr lang="en-US" altLang="zh-CN">
                <a:ea typeface="宋体" panose="02010600030101010101" pitchFamily="2" charset="-122"/>
              </a:rPr>
              <a:t>lost-update/dirty-wirte</a:t>
            </a:r>
            <a:r>
              <a:rPr lang="zh-CN" altLang="en-US">
                <a:ea typeface="宋体" panose="02010600030101010101" pitchFamily="2" charset="-122"/>
              </a:rPr>
              <a:t>错误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、在执行</a:t>
            </a:r>
            <a:r>
              <a:rPr lang="en-US" altLang="zh-CN">
                <a:ea typeface="宋体" panose="02010600030101010101" pitchFamily="2" charset="-122"/>
              </a:rPr>
              <a:t>read</a:t>
            </a:r>
            <a:r>
              <a:rPr lang="zh-CN" altLang="en-US">
                <a:ea typeface="宋体" panose="02010600030101010101" pitchFamily="2" charset="-122"/>
              </a:rPr>
              <a:t>操作时，读取的是当前最近版本值（该值一定是之前最后一个被提交的事务的修改结果），和当前其他正在运行的并发事务并不产生影响，因而不需要申请</a:t>
            </a:r>
            <a:r>
              <a:rPr lang="en-US" altLang="zh-CN">
                <a:ea typeface="宋体" panose="02010600030101010101" pitchFamily="2" charset="-122"/>
              </a:rPr>
              <a:t>read lock.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8077200" cy="1143000"/>
          </a:xfrm>
        </p:spPr>
        <p:txBody>
          <a:bodyPr vert="horz" wrap="square" anchor="ctr"/>
          <a:lstStyle>
            <a:lvl1pPr lvl="0">
              <a:defRPr kern="1200"/>
            </a:lvl1pPr>
          </a:lstStyle>
          <a:p>
            <a:pPr lvl="0"/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/>
        </p:nvSpPr>
        <p:spPr>
          <a:xfrm>
            <a:off x="8140700" y="6500495"/>
            <a:ext cx="850900" cy="2743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Table Locking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type="body"/>
          </p:nvPr>
        </p:nvSpPr>
        <p:spPr>
          <a:xfrm>
            <a:off x="761365" y="5283835"/>
            <a:ext cx="1295400" cy="460375"/>
          </a:xfrm>
        </p:spPr>
        <p:txBody>
          <a:bodyPr vert="horz" wrap="square" anchor="t">
            <a:spAutoFit/>
          </a:bodyPr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调度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Text Box 4"/>
          <p:cNvSpPr txBox="1"/>
          <p:nvPr/>
        </p:nvSpPr>
        <p:spPr>
          <a:xfrm>
            <a:off x="304800" y="844550"/>
            <a:ext cx="4191000" cy="3141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totbal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Depositors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Text Box 18"/>
          <p:cNvSpPr txBox="1"/>
          <p:nvPr/>
        </p:nvSpPr>
        <p:spPr>
          <a:xfrm>
            <a:off x="4572000" y="844550"/>
            <a:ext cx="4383088" cy="3141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INSERT INTO Accounts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(‘123’,‘Mary’,100);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UPDATE Depositors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223" name="直接连接符 2"/>
          <p:cNvCxnSpPr/>
          <p:nvPr/>
        </p:nvCxnSpPr>
        <p:spPr>
          <a:xfrm>
            <a:off x="4267200" y="844550"/>
            <a:ext cx="0" cy="3141663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9224" name="直接连接符 2"/>
          <p:cNvCxnSpPr/>
          <p:nvPr/>
        </p:nvCxnSpPr>
        <p:spPr>
          <a:xfrm>
            <a:off x="304800" y="4197350"/>
            <a:ext cx="868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9225" name="组合 9224"/>
          <p:cNvGrpSpPr/>
          <p:nvPr/>
        </p:nvGrpSpPr>
        <p:grpSpPr>
          <a:xfrm>
            <a:off x="28575" y="844550"/>
            <a:ext cx="7362825" cy="2590800"/>
            <a:chOff x="0" y="0"/>
            <a:chExt cx="7362092" cy="2590800"/>
          </a:xfrm>
        </p:grpSpPr>
        <p:sp>
          <p:nvSpPr>
            <p:cNvPr id="9226" name="TextBox 3"/>
            <p:cNvSpPr txBox="1"/>
            <p:nvPr/>
          </p:nvSpPr>
          <p:spPr>
            <a:xfrm>
              <a:off x="1342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7" name="TextBox 10"/>
            <p:cNvSpPr txBox="1"/>
            <p:nvPr/>
          </p:nvSpPr>
          <p:spPr>
            <a:xfrm>
              <a:off x="6676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8" name="TextBox 11"/>
            <p:cNvSpPr txBox="1"/>
            <p:nvPr/>
          </p:nvSpPr>
          <p:spPr>
            <a:xfrm>
              <a:off x="0" y="7620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9" name="TextBox 12"/>
            <p:cNvSpPr txBox="1"/>
            <p:nvPr/>
          </p:nvSpPr>
          <p:spPr>
            <a:xfrm>
              <a:off x="0" y="21291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0" name="TextBox 13"/>
            <p:cNvSpPr txBox="1"/>
            <p:nvPr/>
          </p:nvSpPr>
          <p:spPr>
            <a:xfrm>
              <a:off x="4314092" y="6858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1" name="TextBox 14"/>
            <p:cNvSpPr txBox="1"/>
            <p:nvPr/>
          </p:nvSpPr>
          <p:spPr>
            <a:xfrm>
              <a:off x="4314092" y="20529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2" name="文本框 9231"/>
          <p:cNvSpPr txBox="1"/>
          <p:nvPr/>
        </p:nvSpPr>
        <p:spPr>
          <a:xfrm>
            <a:off x="304800" y="4375785"/>
            <a:ext cx="8686800" cy="83248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marL="342900" lvl="0" indent="-342900" algn="l" eaLnBrk="0" latinLnBrk="0" hangingPunct="0"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在采用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‘Table Locking’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的情况下，无论以何种方式执行，最终产生的一定是这两个事务之间的一个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串行调度(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or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2522220" y="5283835"/>
            <a:ext cx="4251960" cy="460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1365" y="5876290"/>
            <a:ext cx="6012815" cy="459740"/>
            <a:chOff x="1199" y="9254"/>
            <a:chExt cx="9469" cy="724"/>
          </a:xfrm>
        </p:grpSpPr>
        <p:sp>
          <p:nvSpPr>
            <p:cNvPr id="4" name="Rectangle 3"/>
            <p:cNvSpPr>
              <a:spLocks noGrp="1"/>
            </p:cNvSpPr>
            <p:nvPr/>
          </p:nvSpPr>
          <p:spPr>
            <a:xfrm>
              <a:off x="3972" y="9254"/>
              <a:ext cx="669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buNone/>
              </a:pPr>
              <a:r>
                <a:rPr lang="zh-CN" altLang="en-US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zh-CN" altLang="en-US" sz="2400" b="1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2,1</a:t>
              </a:r>
              <a:r>
                <a:rPr lang="zh-CN" altLang="en-US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;  p</a:t>
              </a:r>
              <a:r>
                <a:rPr lang="zh-CN" altLang="en-US" sz="2400" b="1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2,2</a:t>
              </a:r>
              <a:r>
                <a:rPr lang="zh-CN" altLang="en-US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;  c</a:t>
              </a:r>
              <a:r>
                <a:rPr lang="zh-CN" altLang="en-US" sz="2400" b="1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; 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p</a:t>
              </a:r>
              <a:r>
                <a:rPr lang="zh-CN" altLang="en-US" sz="2400" b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1,1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;  p</a:t>
              </a:r>
              <a:r>
                <a:rPr lang="zh-CN" altLang="en-US" sz="2400" b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1,2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;  c</a:t>
              </a:r>
              <a:r>
                <a:rPr lang="zh-CN" altLang="en-US" sz="2400" b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; 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3"/>
            <p:cNvSpPr>
              <a:spLocks noGrp="1"/>
            </p:cNvSpPr>
            <p:nvPr/>
          </p:nvSpPr>
          <p:spPr>
            <a:xfrm>
              <a:off x="1199" y="9254"/>
              <a:ext cx="204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buNone/>
              </a:pPr>
              <a:r>
                <a:rPr lang="zh-CN" altLang="en-US" sz="24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调度</a:t>
              </a:r>
              <a:r>
                <a:rPr lang="zh-CN" altLang="en-US" sz="24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zh-CN" altLang="en-US" sz="2400" b="1" baseline="-25000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  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type="body"/>
          </p:nvPr>
        </p:nvSpPr>
        <p:spPr>
          <a:xfrm>
            <a:off x="228600" y="1219200"/>
            <a:ext cx="8686800" cy="5029200"/>
          </a:xfrm>
        </p:spPr>
        <p:txBody>
          <a:bodyPr vert="horz" wrap="square" anchor="t"/>
          <a:p>
            <a:pPr lvl="0" eaLnBrk="0" hangingPunct="0">
              <a:spcBef>
                <a:spcPct val="10000"/>
              </a:spcBef>
            </a:pPr>
            <a:r>
              <a:rPr lang="en-US" altLang="x-none" sz="2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maintains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 counter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(VC).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1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Incremented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each time a R/W transaction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commits.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new version of a data item created by a R/W transaction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tagged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with 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of VC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transaction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commits.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makes its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1st read request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of VC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becomes its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counter value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1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request to read an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satisfied by the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of the item having the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largest version number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less than or equal to the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transaction’s counter value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type="body"/>
          </p:nvPr>
        </p:nvSpPr>
        <p:spPr>
          <a:xfrm rot="-10800000" flipV="1">
            <a:off x="381000" y="5562600"/>
            <a:ext cx="8534400" cy="6096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 read by a R/O transaction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with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counter value 4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Rectangle 4"/>
          <p:cNvSpPr/>
          <p:nvPr/>
        </p:nvSpPr>
        <p:spPr>
          <a:xfrm>
            <a:off x="1447800" y="18288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5" name="Text Box 5"/>
          <p:cNvSpPr txBox="1"/>
          <p:nvPr/>
        </p:nvSpPr>
        <p:spPr>
          <a:xfrm>
            <a:off x="1676400" y="137001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6" name="Rectangle 6"/>
          <p:cNvSpPr/>
          <p:nvPr/>
        </p:nvSpPr>
        <p:spPr>
          <a:xfrm>
            <a:off x="1447800" y="3048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7" name="Rectangle 7"/>
          <p:cNvSpPr/>
          <p:nvPr/>
        </p:nvSpPr>
        <p:spPr>
          <a:xfrm>
            <a:off x="1447800" y="41910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8" name="Rectangle 8"/>
          <p:cNvSpPr/>
          <p:nvPr/>
        </p:nvSpPr>
        <p:spPr>
          <a:xfrm>
            <a:off x="3352800" y="18288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9" name="Rectangle 9"/>
          <p:cNvSpPr/>
          <p:nvPr/>
        </p:nvSpPr>
        <p:spPr>
          <a:xfrm>
            <a:off x="3352800" y="30480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0" name="Rectangle 10"/>
          <p:cNvSpPr/>
          <p:nvPr/>
        </p:nvSpPr>
        <p:spPr>
          <a:xfrm>
            <a:off x="3352800" y="4191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abf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1" name="Rectangle 11"/>
          <p:cNvSpPr/>
          <p:nvPr/>
        </p:nvSpPr>
        <p:spPr>
          <a:xfrm>
            <a:off x="5257800" y="18288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.223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2" name="Rectangle 12"/>
          <p:cNvSpPr/>
          <p:nvPr/>
        </p:nvSpPr>
        <p:spPr>
          <a:xfrm>
            <a:off x="5257800" y="3048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.24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3" name="Text Box 13"/>
          <p:cNvSpPr txBox="1"/>
          <p:nvPr/>
        </p:nvSpPr>
        <p:spPr>
          <a:xfrm>
            <a:off x="3641725" y="13350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4" name="Text Box 14"/>
          <p:cNvSpPr txBox="1"/>
          <p:nvPr/>
        </p:nvSpPr>
        <p:spPr>
          <a:xfrm>
            <a:off x="5562600" y="13684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5" name="Rectangle 26"/>
          <p:cNvSpPr/>
          <p:nvPr/>
        </p:nvSpPr>
        <p:spPr>
          <a:xfrm>
            <a:off x="1905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v1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6" name="Text Box 27"/>
          <p:cNvSpPr txBox="1"/>
          <p:nvPr/>
        </p:nvSpPr>
        <p:spPr>
          <a:xfrm>
            <a:off x="2209800" y="9144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7" name="Rectangle 28"/>
          <p:cNvSpPr/>
          <p:nvPr/>
        </p:nvSpPr>
        <p:spPr>
          <a:xfrm>
            <a:off x="5715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v1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8" name="Text Box 29"/>
          <p:cNvSpPr txBox="1"/>
          <p:nvPr/>
        </p:nvSpPr>
        <p:spPr>
          <a:xfrm>
            <a:off x="3810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v2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9" name="Text Box 31"/>
          <p:cNvSpPr txBox="1"/>
          <p:nvPr/>
        </p:nvSpPr>
        <p:spPr>
          <a:xfrm>
            <a:off x="1905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v2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0" name="Text Box 32"/>
          <p:cNvSpPr txBox="1"/>
          <p:nvPr/>
        </p:nvSpPr>
        <p:spPr>
          <a:xfrm>
            <a:off x="1905000" y="4187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v3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1" name="Text Box 33"/>
          <p:cNvSpPr txBox="1"/>
          <p:nvPr/>
        </p:nvSpPr>
        <p:spPr>
          <a:xfrm>
            <a:off x="3810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v3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2" name="Text Box 34"/>
          <p:cNvSpPr txBox="1"/>
          <p:nvPr/>
        </p:nvSpPr>
        <p:spPr>
          <a:xfrm>
            <a:off x="5715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v5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3" name="Text Box 35"/>
          <p:cNvSpPr txBox="1"/>
          <p:nvPr/>
        </p:nvSpPr>
        <p:spPr>
          <a:xfrm>
            <a:off x="3810000" y="4187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v6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4" name="Rectangle 36"/>
          <p:cNvSpPr/>
          <p:nvPr/>
        </p:nvSpPr>
        <p:spPr>
          <a:xfrm>
            <a:off x="7086600" y="18288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5" name="Rectangle 39"/>
          <p:cNvSpPr/>
          <p:nvPr/>
        </p:nvSpPr>
        <p:spPr>
          <a:xfrm>
            <a:off x="74676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v4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6" name="Rectangle 40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Database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7" name="Text Box 41"/>
          <p:cNvSpPr txBox="1"/>
          <p:nvPr/>
        </p:nvSpPr>
        <p:spPr>
          <a:xfrm>
            <a:off x="7391400" y="1368425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48" name="组合 81947"/>
          <p:cNvGrpSpPr/>
          <p:nvPr/>
        </p:nvGrpSpPr>
        <p:grpSpPr>
          <a:xfrm>
            <a:off x="1143000" y="1828800"/>
            <a:ext cx="6934200" cy="3505200"/>
            <a:chOff x="0" y="0"/>
            <a:chExt cx="4368" cy="2208"/>
          </a:xfrm>
        </p:grpSpPr>
        <p:grpSp>
          <p:nvGrpSpPr>
            <p:cNvPr id="81949" name="组合 81948"/>
            <p:cNvGrpSpPr/>
            <p:nvPr/>
          </p:nvGrpSpPr>
          <p:grpSpPr>
            <a:xfrm>
              <a:off x="0" y="0"/>
              <a:ext cx="4368" cy="2208"/>
              <a:chOff x="0" y="0"/>
              <a:chExt cx="4368" cy="2208"/>
            </a:xfrm>
          </p:grpSpPr>
          <p:sp>
            <p:nvSpPr>
              <p:cNvPr id="81950" name="Line 18"/>
              <p:cNvSpPr/>
              <p:nvPr/>
            </p:nvSpPr>
            <p:spPr>
              <a:xfrm>
                <a:off x="0" y="2208"/>
                <a:ext cx="10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1" name="Line 19"/>
              <p:cNvSpPr/>
              <p:nvPr/>
            </p:nvSpPr>
            <p:spPr>
              <a:xfrm flipV="1">
                <a:off x="1056" y="1440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2" name="Line 20"/>
              <p:cNvSpPr/>
              <p:nvPr/>
            </p:nvSpPr>
            <p:spPr>
              <a:xfrm>
                <a:off x="1056" y="1440"/>
                <a:ext cx="12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3" name="Line 21"/>
              <p:cNvSpPr/>
              <p:nvPr/>
            </p:nvSpPr>
            <p:spPr>
              <a:xfrm flipV="1">
                <a:off x="2256" y="672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4" name="Line 22"/>
              <p:cNvSpPr/>
              <p:nvPr/>
            </p:nvSpPr>
            <p:spPr>
              <a:xfrm>
                <a:off x="2256" y="672"/>
                <a:ext cx="21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5" name="Rectangle 42"/>
              <p:cNvSpPr/>
              <p:nvPr/>
            </p:nvSpPr>
            <p:spPr>
              <a:xfrm>
                <a:off x="192" y="1488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123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6" name="Rectangle 43"/>
              <p:cNvSpPr/>
              <p:nvPr/>
            </p:nvSpPr>
            <p:spPr>
              <a:xfrm>
                <a:off x="1392" y="768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ab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7" name="Rectangle 44"/>
              <p:cNvSpPr/>
              <p:nvPr/>
            </p:nvSpPr>
            <p:spPr>
              <a:xfrm>
                <a:off x="2592" y="0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.223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8" name="Rectangle 45"/>
              <p:cNvSpPr/>
              <p:nvPr/>
            </p:nvSpPr>
            <p:spPr>
              <a:xfrm>
                <a:off x="3744" y="0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38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959" name="Text Box 47"/>
            <p:cNvSpPr txBox="1"/>
            <p:nvPr/>
          </p:nvSpPr>
          <p:spPr>
            <a:xfrm>
              <a:off x="480" y="1488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v3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0" name="Text Box 48"/>
            <p:cNvSpPr txBox="1"/>
            <p:nvPr/>
          </p:nvSpPr>
          <p:spPr>
            <a:xfrm>
              <a:off x="1680" y="768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v3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1" name="Text Box 49"/>
            <p:cNvSpPr txBox="1"/>
            <p:nvPr/>
          </p:nvSpPr>
          <p:spPr>
            <a:xfrm>
              <a:off x="2880" y="0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v1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2" name="Rectangle 50"/>
            <p:cNvSpPr/>
            <p:nvPr/>
          </p:nvSpPr>
          <p:spPr>
            <a:xfrm>
              <a:off x="3984" y="0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v4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Multiversion Control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type="body"/>
          </p:nvPr>
        </p:nvSpPr>
        <p:spPr>
          <a:xfrm>
            <a:off x="457200" y="2514600"/>
            <a:ext cx="8305800" cy="1905000"/>
          </a:xfrm>
        </p:spPr>
        <p:txBody>
          <a:bodyPr vert="horz" wrap="square" anchor="t"/>
          <a:p>
            <a:pPr lvl="0"/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transactions do not use read locks.</a:t>
            </a:r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never wait.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never cause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R/W transactions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wait.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>
          <a:xfrm>
            <a:off x="228600" y="1371600"/>
            <a:ext cx="8610600" cy="48006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transactions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get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read consistency.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acquire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(delay other write statements)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(committed) version at time of read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delayed by write locks,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since read locks are not requested.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type="body"/>
          </p:nvPr>
        </p:nvSpPr>
        <p:spPr>
          <a:xfrm>
            <a:off x="533400" y="3276600"/>
            <a:ext cx="8229600" cy="29718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are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R/O.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uses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v1.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takes the value of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from v0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 from v1.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no</a:t>
            </a:r>
            <a:r>
              <a:rPr lang="en-US" altLang="zh-CN" sz="2800" b="1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serial order.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Text Box 4"/>
          <p:cNvSpPr txBox="1"/>
          <p:nvPr/>
        </p:nvSpPr>
        <p:spPr>
          <a:xfrm>
            <a:off x="381000" y="1981200"/>
            <a:ext cx="8397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x-none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4998" name="组合 84997"/>
          <p:cNvGrpSpPr/>
          <p:nvPr/>
        </p:nvGrpSpPr>
        <p:grpSpPr>
          <a:xfrm>
            <a:off x="914400" y="1525588"/>
            <a:ext cx="6934200" cy="533400"/>
            <a:chOff x="0" y="0"/>
            <a:chExt cx="10920" cy="840"/>
          </a:xfrm>
        </p:grpSpPr>
        <p:sp>
          <p:nvSpPr>
            <p:cNvPr id="84999" name="Freeform 7"/>
            <p:cNvSpPr/>
            <p:nvPr/>
          </p:nvSpPr>
          <p:spPr>
            <a:xfrm>
              <a:off x="0" y="360"/>
              <a:ext cx="6120" cy="477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pathLst>
                <a:path w="2112" h="192">
                  <a:moveTo>
                    <a:pt x="2112" y="192"/>
                  </a:moveTo>
                  <a:cubicBezTo>
                    <a:pt x="1664" y="96"/>
                    <a:pt x="1216" y="0"/>
                    <a:pt x="864" y="0"/>
                  </a:cubicBezTo>
                  <a:cubicBezTo>
                    <a:pt x="512" y="0"/>
                    <a:pt x="256" y="9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0" name="Freeform 8"/>
            <p:cNvSpPr/>
            <p:nvPr/>
          </p:nvSpPr>
          <p:spPr>
            <a:xfrm>
              <a:off x="1680" y="0"/>
              <a:ext cx="9240" cy="84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pathLst>
                <a:path w="3312" h="336">
                  <a:moveTo>
                    <a:pt x="3312" y="336"/>
                  </a:moveTo>
                  <a:cubicBezTo>
                    <a:pt x="2460" y="168"/>
                    <a:pt x="1608" y="0"/>
                    <a:pt x="1056" y="0"/>
                  </a:cubicBezTo>
                  <a:cubicBezTo>
                    <a:pt x="504" y="0"/>
                    <a:pt x="252" y="168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5001" name="组合 85000"/>
          <p:cNvGrpSpPr/>
          <p:nvPr/>
        </p:nvGrpSpPr>
        <p:grpSpPr>
          <a:xfrm>
            <a:off x="381000" y="2439988"/>
            <a:ext cx="5181600" cy="457200"/>
            <a:chOff x="0" y="0"/>
            <a:chExt cx="8160" cy="720"/>
          </a:xfrm>
        </p:grpSpPr>
        <p:sp>
          <p:nvSpPr>
            <p:cNvPr id="85002" name="Freeform 6"/>
            <p:cNvSpPr/>
            <p:nvPr/>
          </p:nvSpPr>
          <p:spPr>
            <a:xfrm>
              <a:off x="1920" y="120"/>
              <a:ext cx="6240" cy="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2256" h="240">
                  <a:moveTo>
                    <a:pt x="2256" y="0"/>
                  </a:moveTo>
                  <a:cubicBezTo>
                    <a:pt x="1724" y="120"/>
                    <a:pt x="1192" y="240"/>
                    <a:pt x="816" y="240"/>
                  </a:cubicBezTo>
                  <a:cubicBezTo>
                    <a:pt x="440" y="240"/>
                    <a:pt x="144" y="4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3" name="Freeform 9"/>
            <p:cNvSpPr/>
            <p:nvPr/>
          </p:nvSpPr>
          <p:spPr>
            <a:xfrm>
              <a:off x="0" y="0"/>
              <a:ext cx="3240" cy="50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296" h="200">
                  <a:moveTo>
                    <a:pt x="1296" y="48"/>
                  </a:moveTo>
                  <a:cubicBezTo>
                    <a:pt x="1044" y="124"/>
                    <a:pt x="792" y="200"/>
                    <a:pt x="576" y="192"/>
                  </a:cubicBezTo>
                  <a:cubicBezTo>
                    <a:pt x="360" y="184"/>
                    <a:pt x="96" y="3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4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996">
                                            <p:txEl>
                                              <p:charRg st="42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8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996">
                                            <p:txEl>
                                              <p:charRg st="88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685800" y="45974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>
          <a:xfrm>
            <a:off x="228600" y="1527175"/>
            <a:ext cx="8610600" cy="4330700"/>
          </a:xfrm>
        </p:spPr>
        <p:txBody>
          <a:bodyPr vert="horz" wrap="square" anchor="t">
            <a:spAutoFit/>
          </a:bodyPr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Satisfies ANSI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definition of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but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Provides transaction-level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consistency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for    R/O 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read locks: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reads do not wait for writes and writes do not wait for reads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 of READ COMMITTED supported by Oracle.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458200" cy="50292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distinguish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between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reads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that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the time of its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read request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Guarantees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 read consistency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write sets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of any two concurrently executing transactions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must be disjoint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implementations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this specification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8067" name="Rectangle 2050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 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8" name="Rectangle 2051"/>
          <p:cNvSpPr>
            <a:spLocks noGrp="1"/>
          </p:cNvSpPr>
          <p:nvPr>
            <p:ph type="body"/>
          </p:nvPr>
        </p:nvSpPr>
        <p:spPr>
          <a:xfrm>
            <a:off x="381000" y="2286000"/>
            <a:ext cx="8458200" cy="38100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use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deferred-update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(intentions list).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is allowed to commit only if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no concurrent  transaction: 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 before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T,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updated a data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T also updated.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/>
        </p:nvSpPr>
        <p:spPr>
          <a:xfrm>
            <a:off x="7092315" y="6415405"/>
            <a:ext cx="1905000" cy="3028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685800" y="97790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type="body"/>
          </p:nvPr>
        </p:nvSpPr>
        <p:spPr>
          <a:xfrm>
            <a:off x="685800" y="3581400"/>
            <a:ext cx="8077200" cy="3048000"/>
          </a:xfrm>
        </p:spPr>
        <p:txBody>
          <a:bodyPr vert="horz" wrap="square" anchor="t"/>
          <a:p>
            <a:pPr lvl="0"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Control is optimistic: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It can be implemented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without </a:t>
            </a:r>
            <a:r>
              <a:rPr lang="en-US" altLang="x-none" sz="24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any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locks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0000"/>
              </a:spcBef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not possible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Validation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(write set intersection) is required for R/W transactions and abort is possible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might not be serializable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3" name="Text Box 4"/>
          <p:cNvSpPr txBox="1"/>
          <p:nvPr/>
        </p:nvSpPr>
        <p:spPr>
          <a:xfrm>
            <a:off x="307975" y="1449070"/>
            <a:ext cx="96100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:   r(x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                   w(x)                             request_commit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       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r(x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  w(x)          request_commit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endParaRPr lang="en-US" altLang="x-none" sz="2400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9094" name="组合 89093"/>
          <p:cNvGrpSpPr/>
          <p:nvPr/>
        </p:nvGrpSpPr>
        <p:grpSpPr>
          <a:xfrm>
            <a:off x="231775" y="2136140"/>
            <a:ext cx="2278063" cy="774700"/>
            <a:chOff x="0" y="0"/>
            <a:chExt cx="1435" cy="488"/>
          </a:xfrm>
        </p:grpSpPr>
        <p:sp>
          <p:nvSpPr>
            <p:cNvPr id="89095" name="Text Box 7"/>
            <p:cNvSpPr txBox="1"/>
            <p:nvPr/>
          </p:nvSpPr>
          <p:spPr>
            <a:xfrm>
              <a:off x="0" y="238"/>
              <a:ext cx="143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counter value = n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6" name="Line 8"/>
            <p:cNvSpPr/>
            <p:nvPr/>
          </p:nvSpPr>
          <p:spPr>
            <a:xfrm flipV="1">
              <a:off x="384" y="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9097" name="组合 89096"/>
          <p:cNvGrpSpPr/>
          <p:nvPr/>
        </p:nvGrpSpPr>
        <p:grpSpPr>
          <a:xfrm>
            <a:off x="4185920" y="2287905"/>
            <a:ext cx="2286000" cy="1155700"/>
            <a:chOff x="0" y="0"/>
            <a:chExt cx="1440" cy="728"/>
          </a:xfrm>
        </p:grpSpPr>
        <p:sp>
          <p:nvSpPr>
            <p:cNvPr id="89098" name="Line 9"/>
            <p:cNvSpPr/>
            <p:nvPr/>
          </p:nvSpPr>
          <p:spPr>
            <a:xfrm flipV="1">
              <a:off x="480" y="0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9" name="Text Box 10"/>
            <p:cNvSpPr txBox="1"/>
            <p:nvPr/>
          </p:nvSpPr>
          <p:spPr>
            <a:xfrm>
              <a:off x="0" y="286"/>
              <a:ext cx="14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commit and create w(x</a:t>
              </a:r>
              <a:r>
                <a:rPr lang="en-US" altLang="x-none" sz="2000" i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n+1</a:t>
              </a:r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 </a:t>
              </a:r>
              <a:endPara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9100" name="组合 89099"/>
          <p:cNvGrpSpPr/>
          <p:nvPr/>
        </p:nvGrpSpPr>
        <p:grpSpPr>
          <a:xfrm>
            <a:off x="6931660" y="2058035"/>
            <a:ext cx="819150" cy="1230231"/>
            <a:chOff x="0" y="0"/>
            <a:chExt cx="516" cy="352"/>
          </a:xfrm>
        </p:grpSpPr>
        <p:sp>
          <p:nvSpPr>
            <p:cNvPr id="89101" name="Text Box 11"/>
            <p:cNvSpPr txBox="1"/>
            <p:nvPr/>
          </p:nvSpPr>
          <p:spPr>
            <a:xfrm>
              <a:off x="0" y="238"/>
              <a:ext cx="516" cy="1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/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abort</a:t>
              </a:r>
              <a:endPara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2" name="Line 12"/>
            <p:cNvSpPr/>
            <p:nvPr/>
          </p:nvSpPr>
          <p:spPr>
            <a:xfrm flipV="1">
              <a:off x="240" y="0"/>
              <a:ext cx="0" cy="24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9103" name="Text Box 13"/>
          <p:cNvSpPr txBox="1"/>
          <p:nvPr/>
        </p:nvSpPr>
        <p:spPr>
          <a:xfrm>
            <a:off x="2822575" y="838835"/>
            <a:ext cx="21415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to intentions list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04" name="Line 14"/>
          <p:cNvSpPr/>
          <p:nvPr/>
        </p:nvSpPr>
        <p:spPr>
          <a:xfrm flipH="1">
            <a:off x="2746375" y="1223010"/>
            <a:ext cx="304800" cy="68389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9105" name="Line 15"/>
          <p:cNvSpPr/>
          <p:nvPr/>
        </p:nvSpPr>
        <p:spPr>
          <a:xfrm>
            <a:off x="3740150" y="1223010"/>
            <a:ext cx="83185" cy="3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2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85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176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90600"/>
          </a:xfrm>
        </p:spPr>
        <p:txBody>
          <a:bodyPr vert="horz" wrap="square" anchor="ctr"/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type="body"/>
          </p:nvPr>
        </p:nvSpPr>
        <p:spPr>
          <a:xfrm>
            <a:off x="685800" y="2590800"/>
            <a:ext cx="8001000" cy="23622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Immediate update pessimistic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control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Reads do not get any locks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and execute as in the previous implementation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/>
        </p:nvSpPr>
        <p:spPr>
          <a:xfrm>
            <a:off x="7927340" y="6385560"/>
            <a:ext cx="98806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5800" y="153988"/>
            <a:ext cx="77724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with Row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body"/>
          </p:nvPr>
        </p:nvSpPr>
        <p:spPr>
          <a:xfrm>
            <a:off x="990600" y="1222375"/>
            <a:ext cx="7924800" cy="5029200"/>
          </a:xfrm>
        </p:spPr>
        <p:txBody>
          <a:bodyPr vert="horz" wrap="square" anchor="t"/>
          <a:p>
            <a:pPr lvl="0">
              <a:lnSpc>
                <a:spcPct val="100000"/>
              </a:lnSpc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reads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Mary’s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Accounts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row 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Accounts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Mary’s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Depositors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(4)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releases all locks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(5)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Mary’s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Depositors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releases all locks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5" name="组合 10244"/>
          <p:cNvGrpSpPr/>
          <p:nvPr/>
        </p:nvGrpSpPr>
        <p:grpSpPr>
          <a:xfrm>
            <a:off x="1905" y="1492884"/>
            <a:ext cx="811213" cy="5043489"/>
            <a:chOff x="0" y="-1594"/>
            <a:chExt cx="511" cy="3177"/>
          </a:xfrm>
        </p:grpSpPr>
        <p:sp>
          <p:nvSpPr>
            <p:cNvPr id="10246" name="Line 4"/>
            <p:cNvSpPr/>
            <p:nvPr/>
          </p:nvSpPr>
          <p:spPr>
            <a:xfrm flipH="1">
              <a:off x="185" y="-1594"/>
              <a:ext cx="7" cy="28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47" name="Text Box 5"/>
            <p:cNvSpPr txBox="1"/>
            <p:nvPr/>
          </p:nvSpPr>
          <p:spPr>
            <a:xfrm>
              <a:off x="0" y="1295"/>
              <a:ext cx="5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25780" y="1755140"/>
            <a:ext cx="720090" cy="4253230"/>
            <a:chOff x="828" y="2764"/>
            <a:chExt cx="1134" cy="6698"/>
          </a:xfrm>
        </p:grpSpPr>
        <p:sp>
          <p:nvSpPr>
            <p:cNvPr id="2" name="文本框 1"/>
            <p:cNvSpPr txBox="1"/>
            <p:nvPr/>
          </p:nvSpPr>
          <p:spPr>
            <a:xfrm>
              <a:off x="828" y="2764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</a:t>
              </a:r>
              <a:r>
                <a:rPr lang="en-US" altLang="zh-CN" baseline="-25000">
                  <a:solidFill>
                    <a:srgbClr val="FF0000"/>
                  </a:solidFill>
                  <a:uFillTx/>
                </a:rPr>
                <a:t>1,1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28" y="7874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</a:t>
              </a:r>
              <a:r>
                <a:rPr lang="en-US" altLang="zh-CN" baseline="-25000">
                  <a:solidFill>
                    <a:srgbClr val="FF0000"/>
                  </a:solidFill>
                  <a:uFillTx/>
                </a:rPr>
                <a:t>1,2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28" y="8668"/>
              <a:ext cx="1134" cy="794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c</a:t>
              </a:r>
              <a:r>
                <a:rPr lang="en-US" altLang="zh-CN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28" y="5271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0000CC"/>
                  </a:solidFill>
                </a:rPr>
                <a:t>p</a:t>
              </a:r>
              <a:r>
                <a:rPr lang="en-US" altLang="zh-CN" baseline="-25000">
                  <a:solidFill>
                    <a:srgbClr val="0000CC"/>
                  </a:solidFill>
                  <a:uFillTx/>
                </a:rPr>
                <a:t>2,2</a:t>
              </a:r>
              <a:endParaRPr lang="en-US" altLang="zh-CN" baseline="-25000">
                <a:solidFill>
                  <a:srgbClr val="0000CC"/>
                </a:solidFill>
                <a:uFillTx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8" y="6065"/>
              <a:ext cx="1134" cy="794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0000CC"/>
                  </a:solidFill>
                </a:rPr>
                <a:t>c</a:t>
              </a:r>
              <a:r>
                <a:rPr lang="en-US" altLang="zh-CN" baseline="-25000">
                  <a:solidFill>
                    <a:srgbClr val="0000CC"/>
                  </a:solidFill>
                  <a:uFillTx/>
                </a:rPr>
                <a:t>2</a:t>
              </a:r>
              <a:endParaRPr lang="en-US" altLang="zh-CN" baseline="-25000">
                <a:solidFill>
                  <a:srgbClr val="0000CC"/>
                </a:solidFill>
                <a:uFillTx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28" y="4477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0000CC"/>
                  </a:solidFill>
                </a:rPr>
                <a:t>p</a:t>
              </a:r>
              <a:r>
                <a:rPr lang="en-US" altLang="zh-CN" baseline="-25000">
                  <a:solidFill>
                    <a:srgbClr val="0000CC"/>
                  </a:solidFill>
                  <a:uFillTx/>
                </a:rPr>
                <a:t>2,1</a:t>
              </a:r>
              <a:endParaRPr lang="en-US" altLang="zh-CN" baseline="-25000">
                <a:solidFill>
                  <a:srgbClr val="0000CC"/>
                </a:solidFill>
                <a:uFillTx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28" y="3480"/>
              <a:ext cx="1134" cy="9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   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8" y="6877"/>
              <a:ext cx="1134" cy="9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   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5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6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1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6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0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11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59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3"/>
          <p:cNvSpPr txBox="1">
            <a:spLocks noGrp="1"/>
          </p:cNvSpPr>
          <p:nvPr/>
        </p:nvSpPr>
        <p:spPr>
          <a:xfrm>
            <a:off x="6937375" y="6466840"/>
            <a:ext cx="1905000" cy="23876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1139" name="Rectangle 4"/>
          <p:cNvSpPr/>
          <p:nvPr/>
        </p:nvSpPr>
        <p:spPr>
          <a:xfrm>
            <a:off x="685800" y="110808"/>
            <a:ext cx="7772400" cy="1076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algn="ctr"/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2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SNAPSHOT Isolation</a:t>
            </a:r>
            <a:endParaRPr lang="en-US" altLang="x-none" sz="32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155575" y="1377950"/>
            <a:ext cx="8686800" cy="5088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that wants to perform a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on some item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must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a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Char char="–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the version number of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greater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 that of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is aborted (first committer wins)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Char char="–"/>
            </a:pPr>
            <a:endParaRPr lang="en-US" altLang="x-none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Char char="–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Otherwise,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if another transaction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T’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has a write lock on that item,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waits until that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T’ 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completes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x-none" sz="2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T’ commits,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is aborted (first committer wins)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x-none" sz="2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T’ aborts,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is given the write lock and allowed to write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Anomalies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type="body"/>
          </p:nvPr>
        </p:nvSpPr>
        <p:spPr>
          <a:xfrm>
            <a:off x="0" y="1295400"/>
            <a:ext cx="8915400" cy="5105400"/>
          </a:xfrm>
        </p:spPr>
        <p:txBody>
          <a:bodyPr vert="horz" wrap="square" anchor="t"/>
          <a:p>
            <a:pPr lvl="0">
              <a:lnSpc>
                <a:spcPct val="80000"/>
              </a:lnSpc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anomalies are impossible: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read, dirty write, non-repeatable read, lost update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However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schedules might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be serializable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1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Constraint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a+b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0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violated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Referred to as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write skew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Text Box 4"/>
          <p:cNvSpPr txBox="1"/>
          <p:nvPr/>
        </p:nvSpPr>
        <p:spPr>
          <a:xfrm>
            <a:off x="911225" y="3732530"/>
            <a:ext cx="80041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2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:  r(a=10)  r(b=10)                              w(a = -5)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5000"/>
              </a:spcBef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              r(a=10)  r(b=10)  w(b = -5)  commit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3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charRg st="136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4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7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4">
                                            <p:txEl>
                                              <p:charRg st="173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>
          <a:xfrm>
            <a:off x="0" y="5029200"/>
            <a:ext cx="9144000" cy="15240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Both transactions commit.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reads of a transaction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satisfied from the same version.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Hence 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works correctly!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why?</a:t>
            </a: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Text Box 5"/>
          <p:cNvSpPr txBox="1"/>
          <p:nvPr/>
        </p:nvSpPr>
        <p:spPr>
          <a:xfrm>
            <a:off x="4572000" y="1827213"/>
            <a:ext cx="42814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NewAccnt: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INSERT INTO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Text Box 6"/>
          <p:cNvSpPr/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b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Text Box 7"/>
          <p:cNvSpPr txBox="1"/>
          <p:nvPr/>
        </p:nvSpPr>
        <p:spPr>
          <a:xfrm>
            <a:off x="0" y="1141413"/>
            <a:ext cx="4241800" cy="3749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FROM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SELECT totbal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FROM Depositors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Text Box 8"/>
          <p:cNvSpPr txBox="1"/>
          <p:nvPr/>
        </p:nvSpPr>
        <p:spPr>
          <a:xfrm>
            <a:off x="762000" y="209868"/>
            <a:ext cx="73199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x-none" sz="32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x-none" sz="36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2" name="Text Box 9"/>
          <p:cNvSpPr txBox="1"/>
          <p:nvPr/>
        </p:nvSpPr>
        <p:spPr>
          <a:xfrm>
            <a:off x="4876800" y="3127375"/>
            <a:ext cx="4056063" cy="1614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 Depositors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3" name="直接连接符 93192"/>
          <p:cNvSpPr/>
          <p:nvPr/>
        </p:nvSpPr>
        <p:spPr>
          <a:xfrm>
            <a:off x="4419600" y="1143000"/>
            <a:ext cx="0" cy="38862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arrow" w="med" len="lg"/>
          </a:ln>
        </p:spPr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924800" cy="990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8229600" cy="41148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 a transaction executes SELECT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a concurrent transaction might insert a phantom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the SELECT is repeated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the phantom will not be in the result set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Therefore,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apparently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phantoms cannot occur at SNAPSHOT isolation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But …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990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/>
          </p:cNvSpPr>
          <p:nvPr>
            <p:ph type="body"/>
          </p:nvPr>
        </p:nvSpPr>
        <p:spPr>
          <a:xfrm>
            <a:off x="381000" y="1752600"/>
            <a:ext cx="8382000" cy="4200525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 schedules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due to phantoms        are possible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concurrent transactions each execute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SEL(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) and then insert a row satisfying 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Neither sees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row inserted by the other.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schedule is not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serializable.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would be considered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phantom if it occurred at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REPEATABLE READ.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considered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write skew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Correct Execution at </a:t>
            </a:r>
            <a:b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type="body"/>
          </p:nvPr>
        </p:nvSpPr>
        <p:spPr>
          <a:xfrm>
            <a:off x="685800" y="2209800"/>
            <a:ext cx="7772400" cy="35052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applications execute correctly at 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even though schedules are not serializable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reserving seats for a concert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Integrity constraint: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seat cannot be reserved by more than one person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04800" y="4420235"/>
            <a:ext cx="8708390" cy="1792605"/>
            <a:chOff x="480" y="6961"/>
            <a:chExt cx="13714" cy="2823"/>
          </a:xfrm>
        </p:grpSpPr>
        <p:sp>
          <p:nvSpPr>
            <p:cNvPr id="97286" name="Text Box 5"/>
            <p:cNvSpPr txBox="1"/>
            <p:nvPr/>
          </p:nvSpPr>
          <p:spPr>
            <a:xfrm>
              <a:off x="480" y="8078"/>
              <a:ext cx="13714" cy="170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square" lIns="90170" tIns="118745" rIns="90170" bIns="118745">
              <a:spAutoFit/>
            </a:bodyPr>
            <a:p>
              <a:pPr lv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20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:  r(s1:Free)  r(s2:Free)                               w(s1:Res)</a:t>
              </a:r>
              <a:r>
                <a:rPr lang="zh-CN" altLang="en-US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   ......</a:t>
              </a: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x-none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lnSpc>
                  <a:spcPct val="125000"/>
                </a:lnSpc>
              </a:pPr>
              <a:r>
                <a:rPr lang="en-US" altLang="x-none" sz="22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2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2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                 r(s1:Free)  r(s2:Free)  w(s1:Res)     ......</a:t>
              </a:r>
              <a:endPara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3"/>
            <p:cNvSpPr>
              <a:spLocks noGrp="1"/>
            </p:cNvSpPr>
            <p:nvPr/>
          </p:nvSpPr>
          <p:spPr>
            <a:xfrm>
              <a:off x="480" y="6961"/>
              <a:ext cx="13560" cy="10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Alternatively,</a:t>
              </a:r>
              <a:r>
                <a:rPr lang="en-US" altLang="x-none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 if both transactions had tried to reserve the same seat, then ...</a:t>
              </a:r>
              <a:endPara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282" name="灯片编号占位符 5"/>
          <p:cNvSpPr txBox="1">
            <a:spLocks noGrp="1"/>
          </p:cNvSpPr>
          <p:nvPr/>
        </p:nvSpPr>
        <p:spPr>
          <a:xfrm>
            <a:off x="7108190" y="6398895"/>
            <a:ext cx="1905000" cy="319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Reserving Seats for a Concert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730885"/>
          </a:xfrm>
        </p:spPr>
        <p:txBody>
          <a:bodyPr vert="horz" wrap="square" anchor="t">
            <a:spAutoFit/>
          </a:bodyPr>
          <a:p>
            <a:pPr lvl="0">
              <a:lnSpc>
                <a:spcPct val="80000"/>
              </a:lnSpc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reservation transaction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checks the status of two seats and then reserves one that is free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4800" y="2199005"/>
            <a:ext cx="8707755" cy="1785620"/>
            <a:chOff x="480" y="3463"/>
            <a:chExt cx="13713" cy="2812"/>
          </a:xfrm>
        </p:grpSpPr>
        <p:sp>
          <p:nvSpPr>
            <p:cNvPr id="97285" name="Text Box 4"/>
            <p:cNvSpPr txBox="1"/>
            <p:nvPr/>
          </p:nvSpPr>
          <p:spPr>
            <a:xfrm>
              <a:off x="600" y="4564"/>
              <a:ext cx="13593" cy="1711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square" lIns="90170" tIns="118745" rIns="90170" bIns="118745">
              <a:spAutoFit/>
            </a:bodyPr>
            <a:p>
              <a:pPr lvl="0">
                <a:lnSpc>
                  <a:spcPct val="125000"/>
                </a:lnSpc>
                <a:spcBef>
                  <a:spcPts val="25"/>
                </a:spcBef>
                <a:spcAft>
                  <a:spcPts val="0"/>
                </a:spcAft>
              </a:pP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20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:  r(s1:Free)  r(s2:Free)                               w(s1:Res)  ......</a:t>
              </a:r>
              <a:endParaRPr lang="en-US" altLang="x-none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lnSpc>
                  <a:spcPct val="125000"/>
                </a:lnSpc>
                <a:spcBef>
                  <a:spcPts val="25"/>
                </a:spcBef>
                <a:spcAft>
                  <a:spcPts val="0"/>
                </a:spcAft>
              </a:pPr>
              <a:r>
                <a:rPr lang="en-US" altLang="x-none" sz="22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2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2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                 r(s1:Free)  r(s2:Free)  w(s2:Res)  ......</a:t>
              </a:r>
              <a:endPara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Rectangle 3"/>
            <p:cNvSpPr>
              <a:spLocks noGrp="1"/>
            </p:cNvSpPr>
            <p:nvPr/>
          </p:nvSpPr>
          <p:spPr>
            <a:xfrm>
              <a:off x="480" y="3463"/>
              <a:ext cx="13560" cy="10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Schedule below is </a:t>
              </a:r>
              <a:r>
                <a:rPr lang="en-US" altLang="x-none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non-serializable,</a:t>
              </a:r>
              <a:r>
                <a:rPr lang="en-US" altLang="x-none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 but is </a:t>
              </a:r>
              <a:r>
                <a:rPr lang="en-US" altLang="x-none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correct</a:t>
              </a:r>
              <a:r>
                <a:rPr lang="en-US" altLang="x-none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 and </a:t>
              </a:r>
              <a:r>
                <a:rPr lang="en-US" altLang="x-none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preserves the constraint</a:t>
              </a:r>
              <a:endPara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462078" y="5685790"/>
            <a:ext cx="1264285" cy="46291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7746683" y="5307965"/>
            <a:ext cx="941387" cy="46037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abort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7" name="Text Box 8"/>
          <p:cNvSpPr txBox="1"/>
          <p:nvPr/>
        </p:nvSpPr>
        <p:spPr>
          <a:xfrm>
            <a:off x="6486208" y="3442970"/>
            <a:ext cx="1264285" cy="46291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7595553" y="3041015"/>
            <a:ext cx="1264285" cy="46291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/>
        </p:nvSpPr>
        <p:spPr>
          <a:xfrm>
            <a:off x="8032115" y="6523990"/>
            <a:ext cx="873125" cy="2965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with Row Locking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6350" y="5864225"/>
            <a:ext cx="608330" cy="457200"/>
          </a:xfrm>
        </p:spPr>
        <p:txBody>
          <a:bodyPr vert="horz" wrap="square" anchor="t">
            <a:spAutoFit/>
          </a:bodyPr>
          <a:p>
            <a:pPr marL="1905" lvl="0" indent="-344805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Text Box 4"/>
          <p:cNvSpPr txBox="1"/>
          <p:nvPr/>
        </p:nvSpPr>
        <p:spPr>
          <a:xfrm>
            <a:off x="614363" y="841375"/>
            <a:ext cx="3886200" cy="4838700"/>
          </a:xfrm>
          <a:prstGeom prst="rect">
            <a:avLst/>
          </a:prstGeom>
          <a:solidFill>
            <a:schemeClr val="bg1">
              <a:alpha val="100000"/>
            </a:schemeClr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>
              <a:spcBef>
                <a:spcPct val="35000"/>
              </a:spcBef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  <a:endParaRPr lang="en-US" altLang="x-none" sz="20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INSERT INTO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UPDATE Depositors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COMMIT;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SELECT totbal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FROM Depositors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COMMIT;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70" name="组合 11269"/>
          <p:cNvGrpSpPr/>
          <p:nvPr/>
        </p:nvGrpSpPr>
        <p:grpSpPr>
          <a:xfrm>
            <a:off x="14288" y="1001713"/>
            <a:ext cx="806450" cy="4694237"/>
            <a:chOff x="0" y="0"/>
            <a:chExt cx="1271" cy="7393"/>
          </a:xfrm>
        </p:grpSpPr>
        <p:sp>
          <p:nvSpPr>
            <p:cNvPr id="11271" name="TextBox 11"/>
            <p:cNvSpPr txBox="1"/>
            <p:nvPr/>
          </p:nvSpPr>
          <p:spPr>
            <a:xfrm>
              <a:off x="23" y="0"/>
              <a:ext cx="1153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TextBox 12"/>
            <p:cNvSpPr txBox="1"/>
            <p:nvPr/>
          </p:nvSpPr>
          <p:spPr>
            <a:xfrm>
              <a:off x="23" y="5365"/>
              <a:ext cx="1153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TextBox 13"/>
            <p:cNvSpPr txBox="1"/>
            <p:nvPr/>
          </p:nvSpPr>
          <p:spPr>
            <a:xfrm>
              <a:off x="34" y="1546"/>
              <a:ext cx="1154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2,1</a:t>
              </a:r>
              <a:endPara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TextBox 14"/>
            <p:cNvSpPr txBox="1"/>
            <p:nvPr/>
          </p:nvSpPr>
          <p:spPr>
            <a:xfrm>
              <a:off x="34" y="4174"/>
              <a:ext cx="1154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TextBox 14"/>
            <p:cNvSpPr txBox="1"/>
            <p:nvPr/>
          </p:nvSpPr>
          <p:spPr>
            <a:xfrm>
              <a:off x="0" y="2744"/>
              <a:ext cx="1154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2,2</a:t>
              </a:r>
              <a:endPara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TextBox 12"/>
            <p:cNvSpPr txBox="1"/>
            <p:nvPr/>
          </p:nvSpPr>
          <p:spPr>
            <a:xfrm>
              <a:off x="119" y="6577"/>
              <a:ext cx="1153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7" name="Rectangle 1027"/>
          <p:cNvSpPr>
            <a:spLocks noGrp="1"/>
          </p:cNvSpPr>
          <p:nvPr/>
        </p:nvSpPr>
        <p:spPr>
          <a:xfrm>
            <a:off x="4646613" y="1065213"/>
            <a:ext cx="4419600" cy="495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905" lvl="0" indent="-1905">
              <a:spcBef>
                <a:spcPct val="40000"/>
              </a:spcBef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two SELECT statements in Audit see inconsistent data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i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Reason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Audit’s SELECT and NewAccount’s INSERT (on table Accounts)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 not commute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, but the row locks held by Audit did not delay the INSERT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spcBef>
                <a:spcPct val="5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spcBef>
                <a:spcPct val="40000"/>
              </a:spcBef>
            </a:pPr>
            <a:r>
              <a:rPr lang="zh-CN" altLang="en-US" sz="25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</a:t>
            </a:r>
            <a:r>
              <a:rPr lang="zh-CN" altLang="en-US" sz="25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x-none" sz="25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inserted row is referred to as a phantom</a:t>
            </a:r>
            <a:r>
              <a:rPr lang="zh-CN" altLang="en-US" sz="25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zh-CN" altLang="en-US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78" name="组合 11277"/>
          <p:cNvGrpSpPr/>
          <p:nvPr/>
        </p:nvGrpSpPr>
        <p:grpSpPr>
          <a:xfrm>
            <a:off x="3505200" y="1370013"/>
            <a:ext cx="1447800" cy="3352800"/>
            <a:chOff x="0" y="0"/>
            <a:chExt cx="2280" cy="5279"/>
          </a:xfrm>
        </p:grpSpPr>
        <p:sp>
          <p:nvSpPr>
            <p:cNvPr id="11279" name="箭头 872"/>
            <p:cNvSpPr/>
            <p:nvPr/>
          </p:nvSpPr>
          <p:spPr>
            <a:xfrm flipH="1" flipV="1">
              <a:off x="600" y="0"/>
              <a:ext cx="1680" cy="48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11280" name="箭头 872"/>
            <p:cNvSpPr/>
            <p:nvPr/>
          </p:nvSpPr>
          <p:spPr>
            <a:xfrm flipH="1">
              <a:off x="0" y="561"/>
              <a:ext cx="2242" cy="4719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arrow" w="lg" len="med"/>
            </a:ln>
          </p:spPr>
        </p:sp>
      </p:grpSp>
      <p:grpSp>
        <p:nvGrpSpPr>
          <p:cNvPr id="11281" name="组合 11280"/>
          <p:cNvGrpSpPr/>
          <p:nvPr/>
        </p:nvGrpSpPr>
        <p:grpSpPr>
          <a:xfrm>
            <a:off x="3962400" y="1674813"/>
            <a:ext cx="1143000" cy="992187"/>
            <a:chOff x="0" y="0"/>
            <a:chExt cx="1800" cy="1561"/>
          </a:xfrm>
        </p:grpSpPr>
        <p:sp>
          <p:nvSpPr>
            <p:cNvPr id="11282" name="箭头 872"/>
            <p:cNvSpPr/>
            <p:nvPr/>
          </p:nvSpPr>
          <p:spPr>
            <a:xfrm flipH="1" flipV="1">
              <a:off x="0" y="0"/>
              <a:ext cx="1800" cy="14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arrow" w="lg" len="med"/>
            </a:ln>
          </p:spPr>
        </p:sp>
        <p:sp>
          <p:nvSpPr>
            <p:cNvPr id="11283" name="箭头 872"/>
            <p:cNvSpPr/>
            <p:nvPr/>
          </p:nvSpPr>
          <p:spPr>
            <a:xfrm flipH="1" flipV="1">
              <a:off x="480" y="1321"/>
              <a:ext cx="1282" cy="2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med"/>
            </a:ln>
          </p:spPr>
        </p:sp>
      </p:grpSp>
      <p:sp>
        <p:nvSpPr>
          <p:cNvPr id="2" name="Rectangle 3"/>
          <p:cNvSpPr>
            <a:spLocks noGrp="1"/>
          </p:cNvSpPr>
          <p:nvPr/>
        </p:nvSpPr>
        <p:spPr>
          <a:xfrm>
            <a:off x="596900" y="5864225"/>
            <a:ext cx="3953510" cy="54419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anchor="t">
            <a:no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lvl="0" indent="-344805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c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c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charRg st="6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77">
                                            <p:txEl>
                                              <p:charRg st="6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charRg st="189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77">
                                            <p:txEl>
                                              <p:charRg st="189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8875" y="1587500"/>
            <a:ext cx="66528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Phantom Reads</a:t>
            </a:r>
            <a:r>
              <a:rPr lang="en-US" altLang="zh-CN"/>
              <a:t>  &amp;  </a:t>
            </a:r>
            <a:r>
              <a:rPr lang="en-US" altLang="zh-CN">
                <a:solidFill>
                  <a:srgbClr val="FF0000"/>
                </a:solidFill>
              </a:rPr>
              <a:t>Predicate Locks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78105"/>
            <a:ext cx="7772400" cy="6858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(幻像) in RL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228600" y="994410"/>
            <a:ext cx="8915400" cy="1541780"/>
          </a:xfrm>
        </p:spPr>
        <p:txBody>
          <a:bodyPr vert="horz" wrap="square" anchor="t">
            <a:spAutoFit/>
          </a:bodyPr>
          <a:p>
            <a:pPr lvl="0">
              <a:spcBef>
                <a:spcPct val="4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occur when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row locking is used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SELECTs, UPDATEs, or DELETEs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using a pred. 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creates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(using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) satisf.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600" y="2884805"/>
            <a:ext cx="8915400" cy="1771015"/>
            <a:chOff x="360" y="4543"/>
            <a:chExt cx="14040" cy="2789"/>
          </a:xfrm>
        </p:grpSpPr>
        <p:sp>
          <p:nvSpPr>
            <p:cNvPr id="12293" name="Text Box 5"/>
            <p:cNvSpPr txBox="1"/>
            <p:nvPr/>
          </p:nvSpPr>
          <p:spPr>
            <a:xfrm>
              <a:off x="1080" y="5462"/>
              <a:ext cx="12600" cy="1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UPDATE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Table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 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INSERT INTO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Table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SET  Attr = ….                 VALUES ( … satisfies </a:t>
              </a:r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…)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WHERE </a:t>
              </a:r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Rectangle 3"/>
            <p:cNvSpPr>
              <a:spLocks noGrp="1"/>
            </p:cNvSpPr>
            <p:nvPr/>
          </p:nvSpPr>
          <p:spPr>
            <a:xfrm>
              <a:off x="360" y="4543"/>
              <a:ext cx="14040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Example: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Rectangle 3"/>
          <p:cNvSpPr>
            <a:spLocks noGrp="1"/>
          </p:cNvSpPr>
          <p:nvPr/>
        </p:nvSpPr>
        <p:spPr>
          <a:xfrm>
            <a:off x="228600" y="4882515"/>
            <a:ext cx="8915400" cy="8299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zh-CN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在采用行级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或元组级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封锁粒度的情况下，在分别来自于事务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的这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两条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语句之间不会产生锁冲突现象！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800" y="5802630"/>
            <a:ext cx="1985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Why?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ldLvl="0" build="allAtOnce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3" name="Group 3"/>
          <p:cNvGrpSpPr/>
          <p:nvPr/>
        </p:nvGrpSpPr>
        <p:grpSpPr bwMode="auto">
          <a:xfrm>
            <a:off x="1092200" y="1607185"/>
            <a:ext cx="6746875" cy="4191000"/>
            <a:chOff x="0" y="0"/>
            <a:chExt cx="3120" cy="2112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120" cy="211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Text Box 12"/>
            <p:cNvSpPr txBox="1">
              <a:spLocks noChangeArrowheads="1"/>
            </p:cNvSpPr>
            <p:nvPr/>
          </p:nvSpPr>
          <p:spPr bwMode="auto">
            <a:xfrm>
              <a:off x="0" y="1632"/>
              <a:ext cx="133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all rows that can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possibly be in table R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6" name="Rectangle 2"/>
          <p:cNvSpPr>
            <a:spLocks noGrp="1" noChangeArrowheads="1"/>
          </p:cNvSpPr>
          <p:nvPr/>
        </p:nvSpPr>
        <p:spPr>
          <a:xfrm>
            <a:off x="773430" y="53213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in Row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1573530" y="1920875"/>
            <a:ext cx="2400300" cy="1524000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9pPr>
          </a:lstStyle>
          <a:p>
            <a:pPr algn="ctr"/>
            <a:endParaRPr lang="zh-CN" altLang="en-US">
              <a:solidFill>
                <a:srgbClr val="CCFFFF"/>
              </a:solidFill>
              <a:ea typeface="宋体" panose="02010600030101010101" pitchFamily="2" charset="-122"/>
            </a:endParaRP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823721" y="2186306"/>
            <a:ext cx="1141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9pPr>
          </a:lstStyle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rows in 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table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00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70" name="Group 10"/>
          <p:cNvGrpSpPr/>
          <p:nvPr/>
        </p:nvGrpSpPr>
        <p:grpSpPr bwMode="auto">
          <a:xfrm>
            <a:off x="3392805" y="2970531"/>
            <a:ext cx="2790825" cy="1066800"/>
            <a:chOff x="18" y="0"/>
            <a:chExt cx="1758" cy="672"/>
          </a:xfrm>
        </p:grpSpPr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18" y="0"/>
              <a:ext cx="1758" cy="672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373" name="Text Box 11"/>
            <p:cNvSpPr txBox="1">
              <a:spLocks noChangeArrowheads="1"/>
            </p:cNvSpPr>
            <p:nvPr/>
          </p:nvSpPr>
          <p:spPr bwMode="auto">
            <a:xfrm>
              <a:off x="429" y="123"/>
              <a:ext cx="132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rows satisfying 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predicate </a:t>
              </a:r>
              <a:r>
                <a:rPr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2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4" name="Group 14"/>
          <p:cNvGrpSpPr/>
          <p:nvPr/>
        </p:nvGrpSpPr>
        <p:grpSpPr bwMode="auto">
          <a:xfrm>
            <a:off x="3745230" y="2067244"/>
            <a:ext cx="3822700" cy="1208087"/>
            <a:chOff x="0" y="0"/>
            <a:chExt cx="2408" cy="761"/>
          </a:xfrm>
        </p:grpSpPr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374" y="0"/>
              <a:ext cx="20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rows in </a:t>
              </a:r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 satisfying </a:t>
              </a:r>
              <a:r>
                <a:rPr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2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(rows that can be locked)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 flipH="1">
              <a:off x="0" y="281"/>
              <a:ext cx="384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7" name="Group 17"/>
          <p:cNvGrpSpPr/>
          <p:nvPr/>
        </p:nvGrpSpPr>
        <p:grpSpPr bwMode="auto">
          <a:xfrm>
            <a:off x="4792980" y="3884931"/>
            <a:ext cx="2692400" cy="1235075"/>
            <a:chOff x="-540" y="0"/>
            <a:chExt cx="1696" cy="778"/>
          </a:xfrm>
        </p:grpSpPr>
        <p:sp>
          <p:nvSpPr>
            <p:cNvPr id="15378" name="Text Box 16"/>
            <p:cNvSpPr txBox="1">
              <a:spLocks noChangeArrowheads="1"/>
            </p:cNvSpPr>
            <p:nvPr/>
          </p:nvSpPr>
          <p:spPr bwMode="auto">
            <a:xfrm>
              <a:off x="-540" y="336"/>
              <a:ext cx="16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rows satisfying </a:t>
              </a:r>
              <a:r>
                <a:rPr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2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that do not exist in </a:t>
              </a:r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Line 17"/>
            <p:cNvSpPr>
              <a:spLocks noChangeShapeType="1"/>
            </p:cNvSpPr>
            <p:nvPr/>
          </p:nvSpPr>
          <p:spPr bwMode="auto">
            <a:xfrm flipH="1" flipV="1">
              <a:off x="96" y="0"/>
              <a:ext cx="384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06315" y="5008880"/>
            <a:ext cx="28073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(cann't be locked!!!)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ldLvl="0" animBg="1" autoUpdateAnimBg="0"/>
      <p:bldP spid="15369" grpId="0" bldLvl="0" animBg="1" autoUpdateAnimBg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30734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in RL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307975" y="1301115"/>
            <a:ext cx="8418830" cy="2740660"/>
          </a:xfrm>
        </p:spPr>
        <p:txBody>
          <a:bodyPr vert="horz" wrap="square" anchor="t">
            <a:spAutoFit/>
          </a:bodyPr>
          <a:p>
            <a:pPr lvl="0"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Question: 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spcBef>
                <a:spcPct val="4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cause phantoms with row locking.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5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Why does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cause a similar problem with row locking?</a:t>
            </a:r>
            <a:endParaRPr lang="en-US" altLang="x-none" sz="245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07975" y="4398010"/>
            <a:ext cx="8418830" cy="15773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80000"/>
              </a:spcBef>
              <a:buFont typeface="Wingdings" panose="05000000000000000000" charset="0"/>
              <a:buChar char="p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Answer: 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80000"/>
              </a:spcBef>
            </a:pPr>
            <a:r>
              <a:rPr lang="en-US" altLang="x-none" sz="245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row that has been read cannot be deleted because it is locked</a:t>
            </a:r>
            <a:endParaRPr lang="en-US" altLang="x-none" sz="245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Locking (PL)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xfrm>
            <a:off x="153035" y="914400"/>
            <a:ext cx="8915400" cy="487680"/>
          </a:xfrm>
        </p:spPr>
        <p:txBody>
          <a:bodyPr vert="horz" wrap="square" anchor="t">
            <a:spAutoFit/>
          </a:bodyPr>
          <a:p>
            <a:pPr lvl="0" eaLnBrk="0" hangingPunct="0">
              <a:spcBef>
                <a:spcPct val="2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TL prevents phantoms;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RL does not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  </a:t>
            </a:r>
            <a:r>
              <a:rPr lang="en-US" altLang="zh-CN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......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53035" y="1721485"/>
            <a:ext cx="8915400" cy="45535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spcBef>
                <a:spcPct val="2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locking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also prevents phantoms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predicate describes a set of rows, some are in a table and some are not;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6305" lvl="4" indent="256540" eaLnBrk="0" hangingPunct="0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Row Locking (RL),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name = ‘Mary’ is a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subset of the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satisfying name = ‘Mary’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are in Accounts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Every SQL statement has an associated predicate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6305" lvl="4" indent="267970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executing a statement, acquire a (read or write) lock on the associated predicate</a:t>
            </a:r>
            <a:endParaRPr lang="en-US" altLang="x-none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predicate locks conflict if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one is a write </a:t>
            </a:r>
            <a:r>
              <a:rPr lang="en-US" altLang="x-none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there exists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row (not necessarily in the table)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is contained in both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160655" y="64135"/>
            <a:ext cx="8763000" cy="634365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Preventing Phantoms With PLs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304800" y="3279140"/>
            <a:ext cx="8458200" cy="2730500"/>
          </a:xfrm>
        </p:spPr>
        <p:txBody>
          <a:bodyPr vert="horz" wrap="square" anchor="t">
            <a:spAutoFit/>
          </a:bodyPr>
          <a:p>
            <a:pPr lvl="0"/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gets read lock on predicate 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name=‘Mary’</a:t>
            </a:r>
            <a:endParaRPr lang="en-US" altLang="zh-CN" sz="26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 requests write lock on predicate </a:t>
            </a:r>
            <a:endParaRPr lang="en-US" altLang="zh-CN" sz="26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None/>
            </a:pP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(acctnum=‘123’ 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 name=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‘Mary’ 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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bal=100)</a:t>
            </a:r>
            <a:endParaRPr lang="en-US" altLang="zh-CN" sz="26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None/>
            </a:pPr>
            <a:endParaRPr lang="en-US" altLang="zh-CN" sz="26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denied since predicates overlap</a:t>
            </a:r>
            <a:endParaRPr lang="en-US" altLang="zh-CN" sz="26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3670" y="932815"/>
            <a:ext cx="8802370" cy="1639570"/>
            <a:chOff x="480" y="1469"/>
            <a:chExt cx="13862" cy="2582"/>
          </a:xfrm>
        </p:grpSpPr>
        <p:grpSp>
          <p:nvGrpSpPr>
            <p:cNvPr id="16389" name="组合 16388"/>
            <p:cNvGrpSpPr/>
            <p:nvPr/>
          </p:nvGrpSpPr>
          <p:grpSpPr>
            <a:xfrm>
              <a:off x="480" y="2163"/>
              <a:ext cx="13863" cy="1888"/>
              <a:chOff x="192" y="48"/>
              <a:chExt cx="5545" cy="755"/>
            </a:xfrm>
          </p:grpSpPr>
          <p:sp>
            <p:nvSpPr>
              <p:cNvPr id="16390" name="Text Box 4"/>
              <p:cNvSpPr txBox="1"/>
              <p:nvPr/>
            </p:nvSpPr>
            <p:spPr>
              <a:xfrm>
                <a:off x="192" y="48"/>
                <a:ext cx="2679" cy="75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lvl="0">
                  <a:spcBef>
                    <a:spcPct val="25000"/>
                  </a:spcBef>
                </a:pPr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SELECT SUM (balance)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FROM Accounts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WHERE name = ‘Mary’</a:t>
                </a:r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1" name="Text Box 5"/>
              <p:cNvSpPr txBox="1"/>
              <p:nvPr/>
            </p:nvSpPr>
            <p:spPr>
              <a:xfrm>
                <a:off x="3058" y="48"/>
                <a:ext cx="2679" cy="7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txBody>
              <a:bodyPr wrap="square" tIns="215900" bIns="215900">
                <a:spAutoFit/>
              </a:bodyPr>
              <a:p>
                <a:pPr lvl="0">
                  <a:spcBef>
                    <a:spcPct val="25000"/>
                  </a:spcBef>
                </a:pPr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INSERT INTO Accounts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VALUES (‘123’,‘Mary’,100)</a:t>
                </a:r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480" y="1469"/>
              <a:ext cx="25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Audit: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45" y="1469"/>
              <a:ext cx="37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NewAccount: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9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7874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Conflicts And Predicate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304800" y="1222058"/>
            <a:ext cx="8839200" cy="49530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1: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Statements conflict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since: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Predicates overlap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one is a write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might be acc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with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bal &lt; 100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name = ‘Mary’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is conservative: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there might be no rows in Accounts satisfying both predicates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4"/>
          <p:cNvSpPr txBox="1"/>
          <p:nvPr/>
        </p:nvSpPr>
        <p:spPr>
          <a:xfrm>
            <a:off x="755650" y="1680845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name = ‘Mary’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4866640" y="1680845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DELETE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bal &lt; 100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矩形 4100"/>
          <p:cNvSpPr/>
          <p:nvPr/>
        </p:nvSpPr>
        <p:spPr>
          <a:xfrm>
            <a:off x="381000" y="1219200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09600" y="142875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Conflicts And Predicate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381000" y="1220470"/>
            <a:ext cx="8229600" cy="48006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2: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Statements commute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since: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Predicates are disjoint.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There can be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(in or not in Accounts) that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satisfy both predicates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phantom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involved in this (DELETE) case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4"/>
          <p:cNvSpPr txBox="1"/>
          <p:nvPr/>
        </p:nvSpPr>
        <p:spPr>
          <a:xfrm>
            <a:off x="755650" y="175641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name = ‘Mary’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4866640" y="175641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DELETE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 = ‘John’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304800" y="153988"/>
            <a:ext cx="84582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Serializability in Relational DB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685800" y="992188"/>
            <a:ext cx="7772400" cy="5486400"/>
          </a:xfrm>
        </p:spPr>
        <p:txBody>
          <a:bodyPr vert="horz" wrap="square" anchor="t"/>
          <a:p>
            <a:pPr lvl="0"/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prevents phantoms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produces serializable schedules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negatively impacts performance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prevent phantoms and can produce nonserializable schedules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ok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prevents phantoms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produces serializable schedules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 complex to implement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3" name="Rectangle 4"/>
          <p:cNvSpPr/>
          <p:nvPr/>
        </p:nvSpPr>
        <p:spPr>
          <a:xfrm>
            <a:off x="304800" y="304800"/>
            <a:ext cx="8458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Serializability in Relational DB</a:t>
            </a:r>
            <a:endParaRPr lang="en-US" altLang="x-none" sz="36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Rectangle 5"/>
          <p:cNvSpPr/>
          <p:nvPr/>
        </p:nvSpPr>
        <p:spPr>
          <a:xfrm>
            <a:off x="342900" y="1417320"/>
            <a:ext cx="84582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spcBef>
                <a:spcPct val="50000"/>
              </a:spcBef>
              <a:buChar char="•"/>
            </a:pP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What’s an implementor to do?</a:t>
            </a:r>
            <a:endParaRPr lang="en-US" altLang="x-none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40000"/>
              </a:spcBef>
              <a:buChar char="–"/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Later we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discuss more efficient  locking methods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locking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that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 phantoms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produce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 schedules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矩形 21508"/>
          <p:cNvSpPr/>
          <p:nvPr/>
        </p:nvSpPr>
        <p:spPr>
          <a:xfrm>
            <a:off x="381000" y="1898650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8020685" y="6443345"/>
            <a:ext cx="941705" cy="319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382000" cy="1447800"/>
          </a:xfrm>
        </p:spPr>
        <p:txBody>
          <a:bodyPr vert="horz" wrap="square" anchor="t"/>
          <a:p>
            <a:pPr lvl="0"/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defines several isolation levels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 than 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that allow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and hence allow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more concurrency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Oval 5"/>
          <p:cNvSpPr/>
          <p:nvPr/>
        </p:nvSpPr>
        <p:spPr>
          <a:xfrm>
            <a:off x="990600" y="3505200"/>
            <a:ext cx="1828800" cy="1905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4" name="Oval 6"/>
          <p:cNvSpPr/>
          <p:nvPr/>
        </p:nvSpPr>
        <p:spPr>
          <a:xfrm>
            <a:off x="1295400" y="4191000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5" name="Text Box 8"/>
          <p:cNvSpPr txBox="1"/>
          <p:nvPr/>
        </p:nvSpPr>
        <p:spPr>
          <a:xfrm>
            <a:off x="304800" y="2740025"/>
            <a:ext cx="28924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schedules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Text Box 9"/>
          <p:cNvSpPr txBox="1"/>
          <p:nvPr/>
        </p:nvSpPr>
        <p:spPr>
          <a:xfrm>
            <a:off x="762000" y="5559425"/>
            <a:ext cx="32972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Schedules allowed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at a 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 isolation level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Line 10"/>
          <p:cNvSpPr/>
          <p:nvPr/>
        </p:nvSpPr>
        <p:spPr>
          <a:xfrm>
            <a:off x="1828800" y="31242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2538" name="Line 11"/>
          <p:cNvSpPr/>
          <p:nvPr/>
        </p:nvSpPr>
        <p:spPr>
          <a:xfrm flipH="1" flipV="1">
            <a:off x="2514600" y="4953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2542" name="Text Box 15"/>
          <p:cNvSpPr txBox="1"/>
          <p:nvPr/>
        </p:nvSpPr>
        <p:spPr>
          <a:xfrm>
            <a:off x="2209800" y="3883025"/>
            <a:ext cx="3254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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65575" y="4876800"/>
            <a:ext cx="4284345" cy="1386840"/>
            <a:chOff x="6245" y="7680"/>
            <a:chExt cx="6747" cy="2184"/>
          </a:xfrm>
        </p:grpSpPr>
        <p:sp>
          <p:nvSpPr>
            <p:cNvPr id="22541" name="Rectangle 14"/>
            <p:cNvSpPr/>
            <p:nvPr/>
          </p:nvSpPr>
          <p:spPr>
            <a:xfrm>
              <a:off x="8520" y="7680"/>
              <a:ext cx="2880" cy="14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Text Box 16"/>
            <p:cNvSpPr txBox="1"/>
            <p:nvPr/>
          </p:nvSpPr>
          <p:spPr>
            <a:xfrm>
              <a:off x="8520" y="7801"/>
              <a:ext cx="2800" cy="1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ctr"/>
              <a:r>
                <a:rPr lang="en-US" altLang="x-none" sz="2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weaker</a:t>
              </a:r>
              <a:endPara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conc. control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Line 19"/>
            <p:cNvSpPr/>
            <p:nvPr/>
          </p:nvSpPr>
          <p:spPr>
            <a:xfrm>
              <a:off x="7440" y="8400"/>
              <a:ext cx="10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7" name="Line 20"/>
            <p:cNvSpPr/>
            <p:nvPr/>
          </p:nvSpPr>
          <p:spPr>
            <a:xfrm>
              <a:off x="11400" y="8400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9" name="Text Box 23"/>
            <p:cNvSpPr txBox="1"/>
            <p:nvPr/>
          </p:nvSpPr>
          <p:spPr>
            <a:xfrm>
              <a:off x="6245" y="8035"/>
              <a:ext cx="1264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input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Text Box 24"/>
            <p:cNvSpPr txBox="1"/>
            <p:nvPr/>
          </p:nvSpPr>
          <p:spPr>
            <a:xfrm>
              <a:off x="12480" y="8035"/>
              <a:ext cx="51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2" name="Text Box 26"/>
            <p:cNvSpPr txBox="1"/>
            <p:nvPr/>
          </p:nvSpPr>
          <p:spPr>
            <a:xfrm>
              <a:off x="8520" y="9240"/>
              <a:ext cx="288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ctr"/>
              <a:r>
                <a:rPr lang="en-US" altLang="x-none" sz="20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fewer delays</a:t>
              </a:r>
              <a:endPara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89375" y="2740025"/>
            <a:ext cx="4347845" cy="1374775"/>
            <a:chOff x="6125" y="4315"/>
            <a:chExt cx="6847" cy="2165"/>
          </a:xfrm>
        </p:grpSpPr>
        <p:sp>
          <p:nvSpPr>
            <p:cNvPr id="22539" name="Rectangle 12"/>
            <p:cNvSpPr/>
            <p:nvPr/>
          </p:nvSpPr>
          <p:spPr>
            <a:xfrm>
              <a:off x="8520" y="5040"/>
              <a:ext cx="2880" cy="144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Text Box 13"/>
            <p:cNvSpPr txBox="1"/>
            <p:nvPr/>
          </p:nvSpPr>
          <p:spPr>
            <a:xfrm>
              <a:off x="8520" y="5161"/>
              <a:ext cx="2800" cy="1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ctr"/>
              <a:r>
                <a:rPr lang="en-US" altLang="x-none" sz="2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serializable</a:t>
              </a:r>
              <a:endPara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conc. control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Line 17"/>
            <p:cNvSpPr/>
            <p:nvPr/>
          </p:nvSpPr>
          <p:spPr>
            <a:xfrm>
              <a:off x="7320" y="5760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5" name="Line 18"/>
            <p:cNvSpPr/>
            <p:nvPr/>
          </p:nvSpPr>
          <p:spPr>
            <a:xfrm>
              <a:off x="11400" y="5760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8" name="Text Box 22"/>
            <p:cNvSpPr txBox="1"/>
            <p:nvPr/>
          </p:nvSpPr>
          <p:spPr>
            <a:xfrm>
              <a:off x="6125" y="5395"/>
              <a:ext cx="1264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input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Text Box 25"/>
            <p:cNvSpPr txBox="1"/>
            <p:nvPr/>
          </p:nvSpPr>
          <p:spPr>
            <a:xfrm>
              <a:off x="12360" y="5400"/>
              <a:ext cx="61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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Text Box 27"/>
            <p:cNvSpPr txBox="1"/>
            <p:nvPr/>
          </p:nvSpPr>
          <p:spPr>
            <a:xfrm>
              <a:off x="8519" y="4315"/>
              <a:ext cx="2881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ctr"/>
              <a:r>
                <a:rPr lang="en-US" altLang="x-none" sz="20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delays</a:t>
              </a:r>
              <a:endPara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54" name="Text Box 28"/>
          <p:cNvSpPr txBox="1"/>
          <p:nvPr/>
        </p:nvSpPr>
        <p:spPr>
          <a:xfrm>
            <a:off x="1752600" y="4343400"/>
            <a:ext cx="3889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s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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152400" y="1600200"/>
            <a:ext cx="8991600" cy="4495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produced by CC operating at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levels lower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than SERIALIZABLE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be correct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for some applications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40000"/>
              </a:spcBef>
              <a:buNone/>
            </a:pP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standard defines isolation levels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in terms of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certain anomalies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they do or do not allow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Anomaly (异常)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1600200"/>
            <a:ext cx="84582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have already talked about some anomalies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Read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Write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Lost Update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Non-Repeatable Read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Phantom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Now we discuss: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Non-Repeatable Read  vs.  Phantom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7069455" y="6535420"/>
            <a:ext cx="1905000" cy="2393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793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Lost update &amp; Dirty write &amp; Blind write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844550"/>
            <a:ext cx="8458200" cy="2091690"/>
          </a:xfrm>
        </p:spPr>
        <p:txBody>
          <a:bodyPr vert="horz"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lost update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or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dirty write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occurs when a second transaction writes a second value of a data-item on top of a first value written by a first concurrent transaction, and the first value is lost to other transactions running concurrently which need.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" y="5015230"/>
            <a:ext cx="845820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write w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(X) is said to be '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blind write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 if it is not the last action of resource X and the following action on X is a write w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(X).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8465" y="3057525"/>
            <a:ext cx="4331970" cy="1418590"/>
            <a:chOff x="1849" y="5172"/>
            <a:chExt cx="6822" cy="2234"/>
          </a:xfrm>
        </p:grpSpPr>
        <p:sp>
          <p:nvSpPr>
            <p:cNvPr id="8" name="文本框 7"/>
            <p:cNvSpPr txBox="1"/>
            <p:nvPr/>
          </p:nvSpPr>
          <p:spPr>
            <a:xfrm>
              <a:off x="1849" y="5172"/>
              <a:ext cx="2977" cy="72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Update: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4"/>
            <p:cNvSpPr txBox="1"/>
            <p:nvPr/>
          </p:nvSpPr>
          <p:spPr>
            <a:xfrm>
              <a:off x="1849" y="5901"/>
              <a:ext cx="6822" cy="150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vert="horz" wrap="square" lIns="90170" tIns="46990" rIns="90170" bIns="46990" anchor="t">
              <a:spAutoFit/>
            </a:bodyPr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w(x)    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w(x)         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78095" y="3057525"/>
            <a:ext cx="3834130" cy="1415415"/>
            <a:chOff x="7997" y="5172"/>
            <a:chExt cx="6038" cy="2229"/>
          </a:xfrm>
        </p:grpSpPr>
        <p:sp>
          <p:nvSpPr>
            <p:cNvPr id="25609" name="文本框 25608"/>
            <p:cNvSpPr txBox="1"/>
            <p:nvPr/>
          </p:nvSpPr>
          <p:spPr>
            <a:xfrm>
              <a:off x="7997" y="5172"/>
              <a:ext cx="3968" cy="72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Write: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Text Box 4"/>
            <p:cNvSpPr txBox="1"/>
            <p:nvPr/>
          </p:nvSpPr>
          <p:spPr>
            <a:xfrm>
              <a:off x="7997" y="5901"/>
              <a:ext cx="6038" cy="150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w(x)        abort </a:t>
              </a:r>
              <a:endParaRPr lang="en-US" altLang="x-none" i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w(x)          abort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23050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(脏读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1297940"/>
            <a:ext cx="8458200" cy="1814830"/>
          </a:xfrm>
        </p:spPr>
        <p:txBody>
          <a:bodyPr vert="horz"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could read a database object modified by another transaction which hasn't committed (later be aborted). This is a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02" name="组合 25601"/>
          <p:cNvGrpSpPr/>
          <p:nvPr/>
        </p:nvGrpSpPr>
        <p:grpSpPr>
          <a:xfrm>
            <a:off x="798830" y="3348990"/>
            <a:ext cx="7486650" cy="1382713"/>
            <a:chOff x="0" y="0"/>
            <a:chExt cx="11790" cy="2178"/>
          </a:xfrm>
        </p:grpSpPr>
        <p:sp>
          <p:nvSpPr>
            <p:cNvPr id="25604" name="文本框 25603"/>
            <p:cNvSpPr txBox="1"/>
            <p:nvPr/>
          </p:nvSpPr>
          <p:spPr>
            <a:xfrm>
              <a:off x="0" y="0"/>
              <a:ext cx="11790" cy="217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>
              <a:spAutoFit/>
            </a:bodyPr>
            <a:p>
              <a:pPr lvl="0" algn="l" eaLnBrk="0" latinLnBrk="0" hangingPunct="0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Read: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pic>
          <p:nvPicPr>
            <p:cNvPr id="25603" name="图片 2560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708"/>
              <a:ext cx="8699" cy="14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/>
          <p:cNvSpPr txBox="1"/>
          <p:nvPr/>
        </p:nvSpPr>
        <p:spPr>
          <a:xfrm>
            <a:off x="774065" y="4942205"/>
            <a:ext cx="7531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CC"/>
                </a:solidFill>
              </a:rPr>
              <a:t>T</a:t>
            </a:r>
            <a:r>
              <a:rPr lang="en-US" altLang="zh-CN" baseline="-25000">
                <a:solidFill>
                  <a:srgbClr val="0000CC"/>
                </a:solidFill>
              </a:rPr>
              <a:t>1</a:t>
            </a:r>
            <a:r>
              <a:rPr lang="en-US" altLang="zh-CN">
                <a:solidFill>
                  <a:srgbClr val="0000CC"/>
                </a:solidFill>
              </a:rPr>
              <a:t>  has a dirty read  r(x) !</a:t>
            </a:r>
            <a:endParaRPr lang="en-US" altLang="zh-CN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Non-Repeatable </a:t>
            </a:r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(脏读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1600200"/>
            <a:ext cx="8458200" cy="1814830"/>
          </a:xfrm>
        </p:spPr>
        <p:txBody>
          <a:bodyPr vert="horz"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occurs, when during the course of a transaction, a row is retrieved twice and the values within the row differ between reads.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065" y="5320030"/>
            <a:ext cx="7531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CC"/>
                </a:solidFill>
              </a:rPr>
              <a:t>T</a:t>
            </a:r>
            <a:r>
              <a:rPr lang="en-US" altLang="zh-CN" baseline="-25000">
                <a:solidFill>
                  <a:srgbClr val="0000CC"/>
                </a:solidFill>
              </a:rPr>
              <a:t>2</a:t>
            </a:r>
            <a:r>
              <a:rPr lang="en-US" altLang="zh-CN">
                <a:solidFill>
                  <a:srgbClr val="0000CC"/>
                </a:solidFill>
              </a:rPr>
              <a:t>  has already seen a different value for x !</a:t>
            </a:r>
            <a:endParaRPr lang="en-US" altLang="zh-CN">
              <a:solidFill>
                <a:srgbClr val="0000C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8830" y="3664585"/>
            <a:ext cx="7486650" cy="1384602"/>
            <a:chOff x="0" y="0"/>
            <a:chExt cx="11790" cy="2180"/>
          </a:xfrm>
        </p:grpSpPr>
        <p:sp>
          <p:nvSpPr>
            <p:cNvPr id="7" name="文本框 6"/>
            <p:cNvSpPr txBox="1"/>
            <p:nvPr/>
          </p:nvSpPr>
          <p:spPr>
            <a:xfrm>
              <a:off x="0" y="0"/>
              <a:ext cx="11790" cy="2164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Non-Repeatable Read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: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4"/>
            <p:cNvSpPr txBox="1"/>
            <p:nvPr/>
          </p:nvSpPr>
          <p:spPr>
            <a:xfrm>
              <a:off x="591" y="688"/>
              <a:ext cx="9258" cy="149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  w(x)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r(x)                            r(x)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8204200" y="6489700"/>
            <a:ext cx="758825" cy="307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Multiple granularity locking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type="body"/>
          </p:nvPr>
        </p:nvSpPr>
        <p:spPr>
          <a:xfrm>
            <a:off x="153670" y="838200"/>
            <a:ext cx="8809355" cy="1204595"/>
          </a:xfrm>
        </p:spPr>
        <p:txBody>
          <a:bodyPr vert="horz" wrap="square" lIns="91440" tIns="45720" rIns="91440" bIns="45720" anchor="t">
            <a:spAutoFit/>
          </a:bodyPr>
          <a:p>
            <a:pPr lv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zh-CN" sz="24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Granularity (粒度)</a:t>
            </a:r>
            <a:endParaRPr lang="en-US" altLang="zh-CN" sz="24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granularity specifies which resource is locked by a single lock attempt.</a:t>
            </a: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53670" y="2249805"/>
            <a:ext cx="8809355" cy="38150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Multiple Granularity Locking (MGL-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多粒度封锁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MGL is a locking method used in database management systems (DBMS) and relational databases.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object maybe contains other objects. For example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dabase may have files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file contain pages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page contain records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When an item is accessed: DBMS locks an entity that contains the item</a:t>
            </a: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Anomaly: Non-Repeatable Read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4"/>
          <p:cNvSpPr txBox="1"/>
          <p:nvPr/>
        </p:nvSpPr>
        <p:spPr>
          <a:xfrm>
            <a:off x="685800" y="2060575"/>
            <a:ext cx="35702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Text Box 5"/>
          <p:cNvSpPr txBox="1"/>
          <p:nvPr/>
        </p:nvSpPr>
        <p:spPr>
          <a:xfrm>
            <a:off x="4572000" y="3203575"/>
            <a:ext cx="43576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SET balance = 1.05 * balance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Text Box 6"/>
          <p:cNvSpPr txBox="1"/>
          <p:nvPr/>
        </p:nvSpPr>
        <p:spPr>
          <a:xfrm>
            <a:off x="685800" y="4498975"/>
            <a:ext cx="35702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Text Box 7"/>
          <p:cNvSpPr txBox="1"/>
          <p:nvPr/>
        </p:nvSpPr>
        <p:spPr>
          <a:xfrm>
            <a:off x="1905000" y="144684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T1                                    T2</a:t>
            </a:r>
            <a:endParaRPr lang="en-US" altLang="x-none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Text Box 8"/>
          <p:cNvSpPr txBox="1"/>
          <p:nvPr/>
        </p:nvSpPr>
        <p:spPr>
          <a:xfrm>
            <a:off x="6019800" y="4645025"/>
            <a:ext cx="2990850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introduce a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into predicate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name=‘Mary’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Line 9"/>
          <p:cNvSpPr/>
          <p:nvPr/>
        </p:nvSpPr>
        <p:spPr>
          <a:xfrm flipH="1" flipV="1">
            <a:off x="6248400" y="4343400"/>
            <a:ext cx="381000" cy="381000"/>
          </a:xfrm>
          <a:prstGeom prst="line">
            <a:avLst/>
          </a:prstGeom>
          <a:ln w="9525" cap="flat" cmpd="sng">
            <a:solidFill>
              <a:srgbClr val="0000CC"/>
            </a:solidFill>
            <a:prstDash val="dash"/>
            <a:headEnd type="none" w="med" len="med"/>
            <a:tailEnd type="triangle" w="med" len="med"/>
          </a:ln>
        </p:spPr>
      </p:sp>
      <p:cxnSp>
        <p:nvCxnSpPr>
          <p:cNvPr id="2" name="直接连接符 1"/>
          <p:cNvCxnSpPr/>
          <p:nvPr/>
        </p:nvCxnSpPr>
        <p:spPr>
          <a:xfrm>
            <a:off x="4363085" y="1423035"/>
            <a:ext cx="56515" cy="459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7069455" y="631761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793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Phantom </a:t>
            </a:r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(幻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844550"/>
            <a:ext cx="8458200" cy="1291590"/>
          </a:xfrm>
        </p:spPr>
        <p:txBody>
          <a:bodyPr vert="horz"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read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occurs when, in the course of a transaction, new rows are added or removed by another transaction to the records being read.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69010" y="2136140"/>
            <a:ext cx="3268980" cy="4420235"/>
            <a:chOff x="1526" y="3364"/>
            <a:chExt cx="5148" cy="6961"/>
          </a:xfrm>
        </p:grpSpPr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26" y="4089"/>
            <a:ext cx="5149" cy="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1866900" imgH="2260600" progId="Equation.KSEE3">
                    <p:embed/>
                  </p:oleObj>
                </mc:Choice>
                <mc:Fallback>
                  <p:oleObj name="" r:id="rId1" imgW="1866900" imgH="2260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26" y="4089"/>
                          <a:ext cx="5149" cy="623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941" y="3364"/>
              <a:ext cx="35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0000CC"/>
                  </a:solidFill>
                </a:rPr>
                <a:t>transaction  T</a:t>
              </a:r>
              <a:r>
                <a:rPr lang="en-US" altLang="zh-CN" sz="2400" baseline="-25000">
                  <a:solidFill>
                    <a:srgbClr val="0000CC"/>
                  </a:solidFill>
                </a:rPr>
                <a:t>1</a:t>
              </a:r>
              <a:endParaRPr lang="en-US" altLang="zh-CN" sz="2400" baseline="-25000">
                <a:solidFill>
                  <a:srgbClr val="0000CC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56150" y="2136140"/>
            <a:ext cx="3462020" cy="4420235"/>
            <a:chOff x="7490" y="3364"/>
            <a:chExt cx="5452" cy="6961"/>
          </a:xfrm>
        </p:grpSpPr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90" y="4089"/>
            <a:ext cx="5453" cy="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879600" imgH="2501900" progId="Equation.KSEE3">
                    <p:embed/>
                  </p:oleObj>
                </mc:Choice>
                <mc:Fallback>
                  <p:oleObj name="" r:id="rId3" imgW="1879600" imgH="2501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90" y="4089"/>
                          <a:ext cx="5453" cy="623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7920" y="3364"/>
              <a:ext cx="35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0000CC"/>
                  </a:solidFill>
                </a:rPr>
                <a:t>transaction  T</a:t>
              </a:r>
              <a:r>
                <a:rPr lang="en-US" altLang="zh-CN" sz="2400" baseline="-25000">
                  <a:solidFill>
                    <a:srgbClr val="0000CC"/>
                  </a:solidFill>
                </a:rPr>
                <a:t>2</a:t>
              </a:r>
              <a:endParaRPr lang="en-US" altLang="zh-CN" sz="2400" baseline="-2500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7233285" y="6444615"/>
            <a:ext cx="1905000" cy="2609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Rectangle 1026"/>
          <p:cNvSpPr>
            <a:spLocks noGrp="1"/>
          </p:cNvSpPr>
          <p:nvPr>
            <p:ph type="title"/>
          </p:nvPr>
        </p:nvSpPr>
        <p:spPr>
          <a:xfrm>
            <a:off x="304800" y="80645"/>
            <a:ext cx="8534400" cy="607695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 and Phantoms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Rectangle 1027"/>
          <p:cNvSpPr>
            <a:spLocks noGrp="1"/>
          </p:cNvSpPr>
          <p:nvPr>
            <p:ph type="body"/>
          </p:nvPr>
        </p:nvSpPr>
        <p:spPr>
          <a:xfrm>
            <a:off x="4619625" y="5090160"/>
            <a:ext cx="4500000" cy="1615440"/>
          </a:xfrm>
        </p:spPr>
        <p:txBody>
          <a:bodyPr vert="horz" wrap="square" anchor="t">
            <a:spAutoFit/>
          </a:bodyPr>
          <a:p>
            <a:pPr marL="0" lvl="0" indent="0" eaLnBrk="0" hangingPunct="0">
              <a:spcBef>
                <a:spcPct val="20000"/>
              </a:spcBef>
              <a:buNone/>
            </a:pP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a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read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execution of same  SELECT twice yields different sets of rows. The second returns at least one row not returned by the first.</a:t>
            </a:r>
            <a:endParaRPr lang="en-US" altLang="x-none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4"/>
          <p:cNvSpPr txBox="1"/>
          <p:nvPr/>
        </p:nvSpPr>
        <p:spPr>
          <a:xfrm>
            <a:off x="307975" y="700405"/>
            <a:ext cx="4207510" cy="43586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update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UPDATE Accounts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balance = 1.05*balance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commit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Rectangle 1027"/>
          <p:cNvSpPr>
            <a:spLocks noGrp="1"/>
          </p:cNvSpPr>
          <p:nvPr/>
        </p:nvSpPr>
        <p:spPr>
          <a:xfrm>
            <a:off x="262255" y="5090160"/>
            <a:ext cx="4140000" cy="161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a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execution of same  SELECT twice yields the same set of rows, but attribute values might be different.</a:t>
            </a:r>
            <a:endParaRPr lang="en-US" altLang="x-none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4752975" y="700405"/>
            <a:ext cx="4207510" cy="43586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update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INSERT INTO Accounts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VALUES('123', ‘Mary’, 100);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commit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" grpId="0"/>
      <p:bldP spid="3" grpId="0" animBg="1"/>
      <p:bldP spid="2765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381000" y="1220788"/>
            <a:ext cx="8458200" cy="4876800"/>
          </a:xfrm>
        </p:spPr>
        <p:txBody>
          <a:bodyPr vert="horz" wrap="square" anchor="t"/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UNCOMMITTED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-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REPEATABLE READ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; all schedules must be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228600" y="3870325"/>
            <a:ext cx="8915400" cy="2417445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Defining isolation levels in terms of anomalies leads to an ambiguous specification: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At what levels are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writes allowed?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Are there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anomalies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are not accounted for?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74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Isolation / Statement Isolation</a:t>
            </a:r>
            <a:endParaRPr lang="en-US" altLang="x-none" sz="274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845185"/>
            <a:ext cx="7198360" cy="305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23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1027"/>
          <p:cNvSpPr>
            <a:spLocks noGrp="1"/>
          </p:cNvSpPr>
          <p:nvPr>
            <p:ph type="body"/>
          </p:nvPr>
        </p:nvSpPr>
        <p:spPr>
          <a:xfrm>
            <a:off x="228600" y="1371600"/>
            <a:ext cx="8686800" cy="4191000"/>
          </a:xfrm>
        </p:spPr>
        <p:txBody>
          <a:bodyPr vert="horz" wrap="square" anchor="t"/>
          <a:p>
            <a:pPr lvl="0"/>
            <a:r>
              <a:rPr lang="en-US" altLang="x-none" sz="26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addition, statement execution must be isolated</a:t>
            </a:r>
            <a:endParaRPr lang="en-US" altLang="x-none" sz="2600" b="1" u="sng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might be executing several SQL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(from different transactions) concurrently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execution of statement involves the execution of a program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implementing that statement’s query plan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This might be a complex program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                  	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While the execution of transactions 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and 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2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might not be isolated,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the execution of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each statement within T</a:t>
            </a:r>
            <a:r>
              <a:rPr lang="en-US" altLang="x-none" sz="24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must be isolated with respect to the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execution of each statement within T</a:t>
            </a:r>
            <a:r>
              <a:rPr lang="en-US" altLang="x-none" sz="24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        Isolation Levels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152400" y="1676400"/>
            <a:ext cx="8839200" cy="51816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standard does not say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how to implement levels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is based on: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Entities locked: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rows, predicates, …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modes: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read &amp; write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duration: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Short: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acquired in order to execute a statement are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released when statement completes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x-none" b="1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acquired in order to execute a statement are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held until transaction completes</a:t>
            </a:r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Medium: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something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between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533400" y="1449705"/>
            <a:ext cx="8382000" cy="4697095"/>
          </a:xfrm>
        </p:spPr>
        <p:txBody>
          <a:bodyPr vert="horz" wrap="square" anchor="t">
            <a:spAutoFit/>
          </a:bodyPr>
          <a:p>
            <a:pPr lvl="0">
              <a:spcBef>
                <a:spcPct val="35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locks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are handled identically at all isolation levels: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predicate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associated with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UPDATE, DELETE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statements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35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rules out dirty writes 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practice,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implemented with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by acquiring locks on an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as well as the data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35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discuss index locking later</a:t>
            </a:r>
            <a:endParaRPr lang="en-US" altLang="x-none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5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 locks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handled differently at each level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/>
        </p:nvSpPr>
        <p:spPr>
          <a:xfrm>
            <a:off x="7157720" y="6553835"/>
            <a:ext cx="1905000" cy="2273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97790" y="627380"/>
            <a:ext cx="8972550" cy="5699760"/>
          </a:xfrm>
          <a:ln>
            <a:solidFill>
              <a:schemeClr val="accent1"/>
            </a:solidFill>
          </a:ln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UNCOMMITTED: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read locks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Hence a transaction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read a write-locked item!</a:t>
            </a:r>
            <a:endParaRPr lang="en-US" altLang="x-none" sz="20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Allows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reads, non-repeatable reads,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endParaRPr lang="en-US" altLang="x-none" sz="20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short-duration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read locks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on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returned by SELECT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Prevents dirty reads, but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are possible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REPEATABLE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long-duration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read locks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 rows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returned by SELECT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Prevents dirty and non-repeatable reads, but </a:t>
            </a: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phantoms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are possible</a:t>
            </a:r>
            <a:endParaRPr lang="en-US" altLang="zh-CN" sz="20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SERIALIZABLE: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long-duration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read lock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predicate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specified in WHERE clause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Prevents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dirty reads, non-repeatable reads, and  phantoms and …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Guarantees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serializable schedules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258445" y="17780"/>
            <a:ext cx="8583295" cy="5975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Isolation Levels</a:t>
            </a:r>
            <a:endParaRPr lang="en-US" altLang="zh-CN" sz="28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833745"/>
            <a:ext cx="7772400" cy="706120"/>
          </a:xfrm>
        </p:spPr>
        <p:txBody>
          <a:bodyPr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Dirty read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1185545"/>
            <a:ext cx="6798310" cy="4678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346075"/>
            <a:ext cx="6864350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8069580" y="6400800"/>
            <a:ext cx="76962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Multiple granularity locking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type="body"/>
          </p:nvPr>
        </p:nvSpPr>
        <p:spPr>
          <a:xfrm>
            <a:off x="304800" y="941070"/>
            <a:ext cx="8534400" cy="5459730"/>
          </a:xfrm>
        </p:spPr>
        <p:txBody>
          <a:bodyPr vert="horz" wrap="square" lIns="91440" tIns="45720" rIns="91440" bIns="45720" anchor="t"/>
          <a:p>
            <a:pPr lvl="0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Lock’s granularity determined by entity’s size: 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Coarse granularity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(large entities locked)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>
              <a:spcBef>
                <a:spcPct val="40000"/>
              </a:spcBef>
            </a:pPr>
            <a:r>
              <a:rPr lang="en-US" altLang="zh-CN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Advantage: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If transactions tend to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access multiple items in the same entity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fewer lock requests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need to be processed and 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less lock storage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space required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>
              <a:spcBef>
                <a:spcPct val="40000"/>
              </a:spcBef>
            </a:pPr>
            <a:r>
              <a:rPr lang="en-US" altLang="zh-CN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Disadvantage: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Concurrency is reduced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since some items are unnecessarily locked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>
              <a:spcBef>
                <a:spcPct val="40000"/>
              </a:spcBef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spcBef>
                <a:spcPct val="40000"/>
              </a:spcBef>
            </a:pPr>
            <a:r>
              <a:rPr lang="en-US" altLang="zh-CN" sz="240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Fine granularity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(small entities locked)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>
              <a:spcBef>
                <a:spcPct val="4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Advantages and disadvantages are reversed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5658485"/>
            <a:ext cx="7772400" cy="706120"/>
          </a:xfrm>
        </p:spPr>
        <p:txBody>
          <a:bodyPr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non-repeatable read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1417320"/>
            <a:ext cx="6993890" cy="4241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238760"/>
            <a:ext cx="8095615" cy="81407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5671820"/>
            <a:ext cx="7772400" cy="706120"/>
          </a:xfrm>
        </p:spPr>
        <p:txBody>
          <a:bodyPr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phantom read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1150620"/>
            <a:ext cx="7301865" cy="4557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139700"/>
            <a:ext cx="8479790" cy="82740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Rectangle 1026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Bad Things Can Happen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1027"/>
          <p:cNvSpPr>
            <a:spLocks noGrp="1"/>
          </p:cNvSpPr>
          <p:nvPr>
            <p:ph type="body"/>
          </p:nvPr>
        </p:nvSpPr>
        <p:spPr>
          <a:xfrm>
            <a:off x="457200" y="1981200"/>
            <a:ext cx="81534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every isolation level lower than SERIALIZABLE, bad things can happen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can be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Specifications of transactions might not be met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/>
        </p:nvSpPr>
        <p:spPr>
          <a:xfrm>
            <a:off x="7157720" y="6477000"/>
            <a:ext cx="1905000" cy="3041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Problems at READ UNCOMMITTED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381000" y="1143635"/>
            <a:ext cx="8229600" cy="52578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Since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read locks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are obtained,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can read a row t, write locked by T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Some DBMSs allow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read-only transactions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be executed at this level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Text Box 4"/>
          <p:cNvSpPr txBox="1"/>
          <p:nvPr/>
        </p:nvSpPr>
        <p:spPr>
          <a:xfrm>
            <a:off x="914400" y="2058670"/>
            <a:ext cx="4564380" cy="3307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abort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r(t)        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      w(t)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r(t)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    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r(t)  r(t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Text Box 5"/>
          <p:cNvSpPr txBox="1"/>
          <p:nvPr/>
        </p:nvSpPr>
        <p:spPr>
          <a:xfrm>
            <a:off x="6017895" y="2209800"/>
            <a:ext cx="24495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uses an aborted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to update db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1" name="Text Box 6"/>
          <p:cNvSpPr txBox="1"/>
          <p:nvPr/>
        </p:nvSpPr>
        <p:spPr>
          <a:xfrm>
            <a:off x="6017895" y="3351530"/>
            <a:ext cx="30257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uses an intermediate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to update db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2" name="Text Box 7"/>
          <p:cNvSpPr txBox="1"/>
          <p:nvPr/>
        </p:nvSpPr>
        <p:spPr>
          <a:xfrm>
            <a:off x="6094095" y="4568825"/>
            <a:ext cx="26670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not see a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 snapshot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94945" y="205740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70815" y="324231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146685" y="4502785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22555" y="561213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68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68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686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686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68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68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687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687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6869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6869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6869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6869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68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68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6871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6871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3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74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allAtOnce"/>
      <p:bldP spid="36871" grpId="0" build="allAtOnce"/>
      <p:bldP spid="3687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228600" y="307340"/>
            <a:ext cx="86106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Problems at READ COMMITTED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685800" y="1678940"/>
            <a:ext cx="7772400" cy="4114800"/>
          </a:xfrm>
        </p:spPr>
        <p:txBody>
          <a:bodyPr vert="horz" wrap="square" anchor="t"/>
          <a:p>
            <a:pPr lvl="0"/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reads: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28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Lost updates: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Text Box 4"/>
          <p:cNvSpPr txBox="1"/>
          <p:nvPr/>
        </p:nvSpPr>
        <p:spPr>
          <a:xfrm>
            <a:off x="1355725" y="2252345"/>
            <a:ext cx="6840000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bIns="144145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r(t)                      r(t)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4" name="Text Box 5"/>
          <p:cNvSpPr txBox="1"/>
          <p:nvPr/>
        </p:nvSpPr>
        <p:spPr>
          <a:xfrm>
            <a:off x="1355725" y="4438015"/>
            <a:ext cx="6840220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bIns="144145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r(t)                           w(t)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r(t)  w(t)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5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Problems at REPEATABLE READ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1027"/>
          <p:cNvSpPr>
            <a:spLocks noGrp="1"/>
          </p:cNvSpPr>
          <p:nvPr>
            <p:ph type="body"/>
          </p:nvPr>
        </p:nvSpPr>
        <p:spPr>
          <a:xfrm>
            <a:off x="685800" y="1678940"/>
            <a:ext cx="7848600" cy="44196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satisfies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 constraint relates rows satisfying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endParaRPr lang="en-US" altLang="x-none" sz="2400" b="1" i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38917" name="Text Box 1028"/>
          <p:cNvSpPr txBox="1"/>
          <p:nvPr/>
        </p:nvSpPr>
        <p:spPr>
          <a:xfrm>
            <a:off x="669925" y="2628900"/>
            <a:ext cx="8020685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bIns="144145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r(pred)                                    r(t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insert(t)  update(t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/>
        </p:nvSpPr>
        <p:spPr>
          <a:xfrm>
            <a:off x="8019415" y="6409055"/>
            <a:ext cx="896620" cy="319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4000">
                <a:ea typeface="宋体" panose="02010600030101010101" pitchFamily="2" charset="-122"/>
              </a:rPr>
              <a:t>Levels of Isolation</a:t>
            </a:r>
            <a:endParaRPr lang="en-US" altLang="zh-CN" sz="4000" b="1">
              <a:ea typeface="宋体" panose="02010600030101010101" pitchFamily="2" charset="-122"/>
            </a:endParaRPr>
          </a:p>
        </p:txBody>
      </p:sp>
      <p:grpSp>
        <p:nvGrpSpPr>
          <p:cNvPr id="39940" name="组合 39939"/>
          <p:cNvGrpSpPr/>
          <p:nvPr/>
        </p:nvGrpSpPr>
        <p:grpSpPr>
          <a:xfrm>
            <a:off x="304800" y="2133600"/>
            <a:ext cx="8610600" cy="4038600"/>
            <a:chOff x="0" y="0"/>
            <a:chExt cx="5424" cy="2544"/>
          </a:xfrm>
        </p:grpSpPr>
        <p:sp>
          <p:nvSpPr>
            <p:cNvPr id="39941" name="Rectangle 4"/>
            <p:cNvSpPr/>
            <p:nvPr/>
          </p:nvSpPr>
          <p:spPr>
            <a:xfrm>
              <a:off x="3309" y="2120"/>
              <a:ext cx="1082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2" name="Rectangle 5"/>
            <p:cNvSpPr/>
            <p:nvPr/>
          </p:nvSpPr>
          <p:spPr>
            <a:xfrm>
              <a:off x="3309" y="1615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Rectangle 6"/>
            <p:cNvSpPr/>
            <p:nvPr/>
          </p:nvSpPr>
          <p:spPr>
            <a:xfrm>
              <a:off x="3309" y="1110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4" name="Rectangle 7"/>
            <p:cNvSpPr/>
            <p:nvPr/>
          </p:nvSpPr>
          <p:spPr>
            <a:xfrm>
              <a:off x="3309" y="555"/>
              <a:ext cx="1082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Rectangle 8"/>
            <p:cNvSpPr/>
            <p:nvPr/>
          </p:nvSpPr>
          <p:spPr>
            <a:xfrm>
              <a:off x="3309" y="0"/>
              <a:ext cx="1082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(Predicates)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Rectangle 9"/>
            <p:cNvSpPr/>
            <p:nvPr/>
          </p:nvSpPr>
          <p:spPr>
            <a:xfrm>
              <a:off x="4391" y="2120"/>
              <a:ext cx="1033" cy="424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Rectangle 10"/>
            <p:cNvSpPr/>
            <p:nvPr/>
          </p:nvSpPr>
          <p:spPr>
            <a:xfrm>
              <a:off x="2228" y="2120"/>
              <a:ext cx="1081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Rectangle 11"/>
            <p:cNvSpPr/>
            <p:nvPr/>
          </p:nvSpPr>
          <p:spPr>
            <a:xfrm>
              <a:off x="1195" y="2120"/>
              <a:ext cx="103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Rectangle 12"/>
            <p:cNvSpPr/>
            <p:nvPr/>
          </p:nvSpPr>
          <p:spPr>
            <a:xfrm>
              <a:off x="0" y="2120"/>
              <a:ext cx="1195" cy="424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Serializable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Rectangle 13"/>
            <p:cNvSpPr/>
            <p:nvPr/>
          </p:nvSpPr>
          <p:spPr>
            <a:xfrm>
              <a:off x="4391" y="1615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Update Anomaly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1" name="Rectangle 14"/>
            <p:cNvSpPr/>
            <p:nvPr/>
          </p:nvSpPr>
          <p:spPr>
            <a:xfrm>
              <a:off x="2228" y="1615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2" name="Rectangle 15"/>
            <p:cNvSpPr/>
            <p:nvPr/>
          </p:nvSpPr>
          <p:spPr>
            <a:xfrm>
              <a:off x="1195" y="1615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3" name="Rectangle 16"/>
            <p:cNvSpPr/>
            <p:nvPr/>
          </p:nvSpPr>
          <p:spPr>
            <a:xfrm>
              <a:off x="0" y="1615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Repeatable Read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4" name="Rectangle 17"/>
            <p:cNvSpPr/>
            <p:nvPr/>
          </p:nvSpPr>
          <p:spPr>
            <a:xfrm>
              <a:off x="4391" y="1110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5" name="Rectangle 18"/>
            <p:cNvSpPr/>
            <p:nvPr/>
          </p:nvSpPr>
          <p:spPr>
            <a:xfrm>
              <a:off x="2228" y="1110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Rectangle 19"/>
            <p:cNvSpPr/>
            <p:nvPr/>
          </p:nvSpPr>
          <p:spPr>
            <a:xfrm>
              <a:off x="1195" y="1110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7" name="Rectangle 20"/>
            <p:cNvSpPr/>
            <p:nvPr/>
          </p:nvSpPr>
          <p:spPr>
            <a:xfrm>
              <a:off x="0" y="1110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Committed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8" name="Rectangle 21"/>
            <p:cNvSpPr/>
            <p:nvPr/>
          </p:nvSpPr>
          <p:spPr>
            <a:xfrm>
              <a:off x="4391" y="555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9" name="Rectangle 22"/>
            <p:cNvSpPr/>
            <p:nvPr/>
          </p:nvSpPr>
          <p:spPr>
            <a:xfrm>
              <a:off x="2228" y="555"/>
              <a:ext cx="1081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0" name="Rectangle 23"/>
            <p:cNvSpPr/>
            <p:nvPr/>
          </p:nvSpPr>
          <p:spPr>
            <a:xfrm>
              <a:off x="1195" y="555"/>
              <a:ext cx="1033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(Read Only)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1" name="Rectangle 24"/>
            <p:cNvSpPr/>
            <p:nvPr/>
          </p:nvSpPr>
          <p:spPr>
            <a:xfrm>
              <a:off x="0" y="555"/>
              <a:ext cx="1195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Uncommitted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2" name="Rectangle 25"/>
            <p:cNvSpPr/>
            <p:nvPr/>
          </p:nvSpPr>
          <p:spPr>
            <a:xfrm>
              <a:off x="4391" y="0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Problem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3" name="Rectangle 26"/>
            <p:cNvSpPr/>
            <p:nvPr/>
          </p:nvSpPr>
          <p:spPr>
            <a:xfrm>
              <a:off x="2228" y="0"/>
              <a:ext cx="1081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 row ) 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4" name="Rectangle 27"/>
            <p:cNvSpPr/>
            <p:nvPr/>
          </p:nvSpPr>
          <p:spPr>
            <a:xfrm>
              <a:off x="1195" y="0"/>
              <a:ext cx="1033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Write locks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5" name="Line 28"/>
            <p:cNvSpPr/>
            <p:nvPr/>
          </p:nvSpPr>
          <p:spPr>
            <a:xfrm>
              <a:off x="1200" y="0"/>
              <a:ext cx="42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6" name="Line 29"/>
            <p:cNvSpPr/>
            <p:nvPr/>
          </p:nvSpPr>
          <p:spPr>
            <a:xfrm>
              <a:off x="0" y="55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7" name="Line 30"/>
            <p:cNvSpPr/>
            <p:nvPr/>
          </p:nvSpPr>
          <p:spPr>
            <a:xfrm>
              <a:off x="0" y="111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8" name="Line 31"/>
            <p:cNvSpPr/>
            <p:nvPr/>
          </p:nvSpPr>
          <p:spPr>
            <a:xfrm>
              <a:off x="0" y="161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9" name="Line 32"/>
            <p:cNvSpPr/>
            <p:nvPr/>
          </p:nvSpPr>
          <p:spPr>
            <a:xfrm>
              <a:off x="0" y="212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0" name="Line 33"/>
            <p:cNvSpPr/>
            <p:nvPr/>
          </p:nvSpPr>
          <p:spPr>
            <a:xfrm>
              <a:off x="0" y="2544"/>
              <a:ext cx="54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1" name="Line 34"/>
            <p:cNvSpPr/>
            <p:nvPr/>
          </p:nvSpPr>
          <p:spPr>
            <a:xfrm>
              <a:off x="0" y="576"/>
              <a:ext cx="0" cy="196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2" name="Line 35"/>
            <p:cNvSpPr/>
            <p:nvPr/>
          </p:nvSpPr>
          <p:spPr>
            <a:xfrm>
              <a:off x="1195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3" name="Line 36"/>
            <p:cNvSpPr/>
            <p:nvPr/>
          </p:nvSpPr>
          <p:spPr>
            <a:xfrm>
              <a:off x="2228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4" name="Line 37"/>
            <p:cNvSpPr/>
            <p:nvPr/>
          </p:nvSpPr>
          <p:spPr>
            <a:xfrm>
              <a:off x="4391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5" name="Line 38"/>
            <p:cNvSpPr/>
            <p:nvPr/>
          </p:nvSpPr>
          <p:spPr>
            <a:xfrm>
              <a:off x="5424" y="0"/>
              <a:ext cx="0" cy="25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6" name="Line 39"/>
            <p:cNvSpPr/>
            <p:nvPr/>
          </p:nvSpPr>
          <p:spPr>
            <a:xfrm>
              <a:off x="3309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9977" name="组合 39976"/>
          <p:cNvGrpSpPr/>
          <p:nvPr/>
        </p:nvGrpSpPr>
        <p:grpSpPr>
          <a:xfrm>
            <a:off x="228600" y="1006475"/>
            <a:ext cx="1524000" cy="1812925"/>
            <a:chOff x="0" y="0"/>
            <a:chExt cx="960" cy="1142"/>
          </a:xfrm>
        </p:grpSpPr>
        <p:sp>
          <p:nvSpPr>
            <p:cNvPr id="39978" name="Rectangle 41"/>
            <p:cNvSpPr/>
            <p:nvPr/>
          </p:nvSpPr>
          <p:spPr>
            <a:xfrm>
              <a:off x="0" y="0"/>
              <a:ext cx="9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Levels of Isolation</a:t>
              </a:r>
              <a:endParaRPr lang="en-US" altLang="x-none" sz="24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79" name="Line 42"/>
            <p:cNvSpPr/>
            <p:nvPr/>
          </p:nvSpPr>
          <p:spPr>
            <a:xfrm>
              <a:off x="48" y="518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0" name="Line 43"/>
            <p:cNvSpPr/>
            <p:nvPr/>
          </p:nvSpPr>
          <p:spPr>
            <a:xfrm>
              <a:off x="432" y="518"/>
              <a:ext cx="0" cy="6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9981" name="Rectangle 44"/>
          <p:cNvSpPr/>
          <p:nvPr/>
        </p:nvSpPr>
        <p:spPr>
          <a:xfrm>
            <a:off x="2133600" y="9906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Types of Locks</a:t>
            </a:r>
            <a:endParaRPr lang="en-US" altLang="x-none" sz="2400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82" name="Freeform 45"/>
          <p:cNvSpPr/>
          <p:nvPr/>
        </p:nvSpPr>
        <p:spPr>
          <a:xfrm>
            <a:off x="2286000" y="1447800"/>
            <a:ext cx="4800600" cy="609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024" h="384">
                <a:moveTo>
                  <a:pt x="0" y="384"/>
                </a:moveTo>
                <a:cubicBezTo>
                  <a:pt x="172" y="308"/>
                  <a:pt x="344" y="232"/>
                  <a:pt x="576" y="192"/>
                </a:cubicBezTo>
                <a:cubicBezTo>
                  <a:pt x="808" y="152"/>
                  <a:pt x="1224" y="176"/>
                  <a:pt x="1392" y="144"/>
                </a:cubicBezTo>
                <a:cubicBezTo>
                  <a:pt x="1560" y="112"/>
                  <a:pt x="1512" y="0"/>
                  <a:pt x="1584" y="0"/>
                </a:cubicBezTo>
                <a:cubicBezTo>
                  <a:pt x="1656" y="0"/>
                  <a:pt x="1632" y="104"/>
                  <a:pt x="1824" y="144"/>
                </a:cubicBezTo>
                <a:cubicBezTo>
                  <a:pt x="2016" y="184"/>
                  <a:pt x="2536" y="200"/>
                  <a:pt x="2736" y="240"/>
                </a:cubicBezTo>
                <a:cubicBezTo>
                  <a:pt x="2936" y="280"/>
                  <a:pt x="2968" y="360"/>
                  <a:pt x="302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Implications of Locking 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152400" y="1371600"/>
            <a:ext cx="8610600" cy="50292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can be assigned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different isolation levels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can run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concurrently.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Since all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long-duration predicate locks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SERIALIZABLE transactions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have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long-duration predicate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 transactions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serialized with respect to all writes.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SERIALIZABLE transaction either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sees the entire effect of another transaction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no effect.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at a lower 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does not see the anomalies prohibited at that level.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8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289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0964">
                                            <p:txEl>
                                              <p:charRg st="8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0964">
                                            <p:txEl>
                                              <p:charRg st="85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0964">
                                            <p:txEl>
                                              <p:charRg st="289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0964">
                                            <p:txEl>
                                              <p:charRg st="289" end="3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7" name="Rectangle 1026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Implications of Locking 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1027"/>
          <p:cNvSpPr>
            <a:spLocks noGrp="1"/>
          </p:cNvSpPr>
          <p:nvPr>
            <p:ph type="body"/>
          </p:nvPr>
        </p:nvSpPr>
        <p:spPr>
          <a:xfrm>
            <a:off x="381000" y="1677670"/>
            <a:ext cx="8305800" cy="40386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though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all transactions are designed to         be consistent,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executed at lower isolation levels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see anomalies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can cause them to write inconsistent data to the database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executed at any isolation levels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see that inconsistent data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as a result return inconsistent data to user or store additional inconsistent data in database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7244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DBMS provide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alleviate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that wants to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read an item now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possibly update it later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requests an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on the item (manual locking)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lock is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can be upgraded to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Often used with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updatable cursors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61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3012">
                                            <p:txEl>
                                              <p:charRg st="61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3012">
                                            <p:txEl>
                                              <p:charRg st="61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188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3012">
                                            <p:txEl>
                                              <p:charRg st="188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3012">
                                            <p:txEl>
                                              <p:charRg st="188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25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295910" y="80645"/>
            <a:ext cx="846709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Granularity in Relational Database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>
          <a:xfrm>
            <a:off x="533400" y="1301750"/>
            <a:ext cx="8229600" cy="4114800"/>
          </a:xfrm>
        </p:spPr>
        <p:txBody>
          <a:bodyPr vert="horz" wrap="square" lIns="91440" tIns="45720" rIns="91440" bIns="45720" anchor="t"/>
          <a:p>
            <a:pPr lv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Table locking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(coarse)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entire table when a row is accessed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Row (tuple) locking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(fine)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only the row that is accessed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locking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(compromise)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page containing accessed row 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1028"/>
          <p:cNvSpPr txBox="1"/>
          <p:nvPr/>
        </p:nvSpPr>
        <p:spPr>
          <a:xfrm>
            <a:off x="1295400" y="3383915"/>
            <a:ext cx="6611620" cy="1920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Granted mode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Requested mode        read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read                         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x            x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8089265" y="6385560"/>
            <a:ext cx="723900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5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Rectangle 1027"/>
          <p:cNvSpPr>
            <a:spLocks noGrp="1"/>
          </p:cNvSpPr>
          <p:nvPr>
            <p:ph type="body"/>
          </p:nvPr>
        </p:nvSpPr>
        <p:spPr>
          <a:xfrm>
            <a:off x="381000" y="1981200"/>
            <a:ext cx="8305800" cy="1143000"/>
          </a:xfrm>
        </p:spPr>
        <p:txBody>
          <a:bodyPr vert="horz" wrap="square" anchor="t"/>
          <a:p>
            <a:pPr lvl="0"/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lock conflicts with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other update locks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with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write locks,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not with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read locks.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Text Box 1028"/>
          <p:cNvSpPr txBox="1"/>
          <p:nvPr/>
        </p:nvSpPr>
        <p:spPr>
          <a:xfrm>
            <a:off x="1144270" y="3126740"/>
            <a:ext cx="6512560" cy="25533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Granted mode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Requested mode        read     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read                         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x            x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update                                x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Line 1029"/>
          <p:cNvSpPr/>
          <p:nvPr/>
        </p:nvSpPr>
        <p:spPr>
          <a:xfrm>
            <a:off x="4187190" y="4117023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9" name="Line 1030"/>
          <p:cNvSpPr/>
          <p:nvPr/>
        </p:nvSpPr>
        <p:spPr>
          <a:xfrm>
            <a:off x="4187190" y="4192588"/>
            <a:ext cx="0" cy="140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008245" y="59867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(X </a:t>
            </a:r>
            <a:r>
              <a:rPr lang="zh-CN" altLang="en-US" sz="2000"/>
              <a:t>代表不可以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ldLvl="0" animBg="1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533400" y="1905000"/>
            <a:ext cx="8153400" cy="4191000"/>
          </a:xfrm>
        </p:spPr>
        <p:txBody>
          <a:bodyPr vert="horz" wrap="square" anchor="t"/>
          <a:p>
            <a:pPr lvl="0"/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 that causes a deadlock at CURSOR STABILITY (游标稳定性):</a:t>
            </a:r>
            <a:endParaRPr lang="zh-CN" altLang="en-US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fetch(t)        request_update(t)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fetch(t)                      request_update(t)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both fetches had requested update locks,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600" b="1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fetch would be made to wait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until T</a:t>
            </a:r>
            <a:r>
              <a:rPr lang="zh-CN" altLang="en-US" sz="2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had completed, avoiding the deadlock</a:t>
            </a:r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矩形 46084"/>
          <p:cNvSpPr/>
          <p:nvPr/>
        </p:nvSpPr>
        <p:spPr>
          <a:xfrm>
            <a:off x="381000" y="2503488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 (粒度锁)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696200" cy="44196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access data at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levels of granularity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1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DBMSs provide both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coarse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granularity locks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attempts to automatically choose appropriate  granularity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particular application might be able to force a particular granularity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6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7108">
                                            <p:txEl>
                                              <p:charRg st="6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7108">
                                            <p:txEl>
                                              <p:charRg st="6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11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7108">
                                            <p:txEl>
                                              <p:charRg st="11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7108">
                                            <p:txEl>
                                              <p:charRg st="11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18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7108">
                                            <p:txEl>
                                              <p:charRg st="18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7108">
                                            <p:txEl>
                                              <p:charRg st="18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>
          <a:xfrm>
            <a:off x="304800" y="990600"/>
            <a:ext cx="8610600" cy="1600200"/>
          </a:xfrm>
          <a:ln>
            <a:solidFill>
              <a:schemeClr val="accent1"/>
            </a:solidFill>
          </a:ln>
        </p:spPr>
        <p:txBody>
          <a:bodyPr vert="horz" wrap="square" anchor="t"/>
          <a:p>
            <a:pPr lvl="0">
              <a:lnSpc>
                <a:spcPct val="90000"/>
              </a:lnSpc>
              <a:buNone/>
            </a:pP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holds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a (fine grained) lock on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field F</a:t>
            </a:r>
            <a:r>
              <a:rPr lang="en-US" altLang="zh-CN" sz="2400" b="1" baseline="-2500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in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record R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conflicting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(coarse grained) lock on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 txBox="1"/>
          <p:nvPr/>
        </p:nvSpPr>
        <p:spPr>
          <a:xfrm>
            <a:off x="304800" y="510540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spcBef>
                <a:spcPct val="100000"/>
              </a:spcBef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does the concurrency control detect the conflict 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since it sees F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R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as different items?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134" name="表格 48133"/>
          <p:cNvGraphicFramePr/>
          <p:nvPr/>
        </p:nvGraphicFramePr>
        <p:xfrm>
          <a:off x="2133600" y="3581400"/>
          <a:ext cx="6096000" cy="5175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……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8144" name="TextBox 2"/>
          <p:cNvSpPr txBox="1"/>
          <p:nvPr/>
        </p:nvSpPr>
        <p:spPr>
          <a:xfrm>
            <a:off x="152400" y="3505200"/>
            <a:ext cx="2514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400" dirty="0">
                <a:solidFill>
                  <a:srgbClr val="0070C0"/>
                </a:solidFill>
                <a:latin typeface="Arial" panose="020B0604020202020204" pitchFamily="34" charset="0"/>
              </a:rPr>
              <a:t>Record  R</a:t>
            </a:r>
            <a:r>
              <a:rPr lang="en-US" altLang="x-none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2400" dirty="0">
                <a:solidFill>
                  <a:srgbClr val="0070C0"/>
                </a:solidFill>
                <a:latin typeface="Arial" panose="020B0604020202020204" pitchFamily="34" charset="0"/>
              </a:rPr>
              <a:t> :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48145" name="组合 48144"/>
          <p:cNvGrpSpPr/>
          <p:nvPr/>
        </p:nvGrpSpPr>
        <p:grpSpPr>
          <a:xfrm>
            <a:off x="2017713" y="2819400"/>
            <a:ext cx="6297612" cy="715963"/>
            <a:chOff x="0" y="0"/>
            <a:chExt cx="9916" cy="1127"/>
          </a:xfrm>
        </p:grpSpPr>
        <p:pic>
          <p:nvPicPr>
            <p:cNvPr id="48146" name="左大括号 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793"/>
              <a:ext cx="9917" cy="3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47" name="线形标注 2 12"/>
            <p:cNvSpPr/>
            <p:nvPr/>
          </p:nvSpPr>
          <p:spPr>
            <a:xfrm>
              <a:off x="2582" y="0"/>
              <a:ext cx="5280" cy="8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144"/>
                <a:gd name="adj6" fmla="val -31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lvl="0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Lock requested by T</a:t>
              </a:r>
              <a:r>
                <a:rPr lang="en-US" altLang="x-none" sz="2400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148" name="组合 48147"/>
          <p:cNvGrpSpPr/>
          <p:nvPr/>
        </p:nvGrpSpPr>
        <p:grpSpPr>
          <a:xfrm>
            <a:off x="2359025" y="3992563"/>
            <a:ext cx="3736975" cy="742950"/>
            <a:chOff x="0" y="0"/>
            <a:chExt cx="5885" cy="1170"/>
          </a:xfrm>
        </p:grpSpPr>
        <p:sp>
          <p:nvSpPr>
            <p:cNvPr id="48149" name="线形标注 2 5"/>
            <p:cNvSpPr/>
            <p:nvPr/>
          </p:nvSpPr>
          <p:spPr>
            <a:xfrm>
              <a:off x="2285" y="330"/>
              <a:ext cx="3600" cy="8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144"/>
                <a:gd name="adj6" fmla="val -31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lvl="0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Locked by T</a:t>
              </a:r>
              <a:r>
                <a:rPr lang="en-US" altLang="x-none" sz="2400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48150" name="直接箭头连接符 7"/>
            <p:cNvCxnSpPr/>
            <p:nvPr/>
          </p:nvCxnSpPr>
          <p:spPr>
            <a:xfrm>
              <a:off x="1175" y="190"/>
              <a:ext cx="1110" cy="485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cxnSp>
        <p:pic>
          <p:nvPicPr>
            <p:cNvPr id="48151" name="左大括号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363" cy="27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3"/>
          <p:cNvSpPr txBox="1">
            <a:spLocks noGrp="1"/>
          </p:cNvSpPr>
          <p:nvPr/>
        </p:nvSpPr>
        <p:spPr>
          <a:xfrm>
            <a:off x="7157720" y="639953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55" name="Rectangle 4"/>
          <p:cNvSpPr/>
          <p:nvPr/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 (GL)</a:t>
            </a:r>
            <a:endParaRPr lang="en-US" altLang="x-none" sz="36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5"/>
          <p:cNvSpPr/>
          <p:nvPr/>
        </p:nvSpPr>
        <p:spPr>
          <a:xfrm>
            <a:off x="533400" y="990600"/>
            <a:ext cx="8305800" cy="228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p>
            <a:pPr marL="342900" lvl="0" indent="-342900">
              <a:spcBef>
                <a:spcPts val="600"/>
              </a:spcBef>
            </a:pP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Organize locks hierarchically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by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containment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 that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 transaction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get a fine grained lock it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ts val="6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must first get a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coarse grained lock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</a:t>
            </a:r>
            <a:endParaRPr lang="en-US" altLang="x-none" sz="24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Rectangle 6"/>
          <p:cNvSpPr/>
          <p:nvPr/>
        </p:nvSpPr>
        <p:spPr>
          <a:xfrm>
            <a:off x="533400" y="4269740"/>
            <a:ext cx="83058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Hence, T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must: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get a lock on R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Before getting a lock on F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dirty="0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buChar char="•"/>
            </a:pPr>
            <a:endParaRPr lang="en-US" altLang="x-none" sz="1200" dirty="0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T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a conflicting lock on R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600" baseline="-25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conflict with T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detected at R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400" i="1" dirty="0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158" name="表格 49157"/>
          <p:cNvGraphicFramePr/>
          <p:nvPr/>
        </p:nvGraphicFramePr>
        <p:xfrm>
          <a:off x="2362200" y="3507740"/>
          <a:ext cx="6096000" cy="5175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……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168" name="TextBox 6"/>
          <p:cNvSpPr txBox="1"/>
          <p:nvPr/>
        </p:nvSpPr>
        <p:spPr>
          <a:xfrm>
            <a:off x="381000" y="3431540"/>
            <a:ext cx="2514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400" dirty="0">
                <a:solidFill>
                  <a:srgbClr val="0070C0"/>
                </a:solidFill>
                <a:latin typeface="Arial" panose="020B0604020202020204" pitchFamily="34" charset="0"/>
              </a:rPr>
              <a:t>Record  R</a:t>
            </a:r>
            <a:r>
              <a:rPr lang="en-US" altLang="x-none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2400" dirty="0">
                <a:solidFill>
                  <a:srgbClr val="0070C0"/>
                </a:solidFill>
                <a:latin typeface="Arial" panose="020B0604020202020204" pitchFamily="34" charset="0"/>
              </a:rPr>
              <a:t> :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91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91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1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9157">
                                            <p:txEl>
                                              <p:charRg st="1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9157">
                                            <p:txEl>
                                              <p:charRg st="1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11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9157">
                                            <p:txEl>
                                              <p:charRg st="11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9157">
                                            <p:txEl>
                                              <p:charRg st="11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uiExpand="1" build="p"/>
      <p:bldP spid="491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>
          <a:xfrm>
            <a:off x="381000" y="1219200"/>
            <a:ext cx="8458200" cy="4800600"/>
          </a:xfrm>
        </p:spPr>
        <p:txBody>
          <a:bodyPr vert="horz" wrap="square" anchor="t"/>
          <a:p>
            <a:pPr lvl="0">
              <a:lnSpc>
                <a:spcPct val="90000"/>
              </a:lnSpc>
              <a:buNone/>
            </a:pP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improvement: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lock on parent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weak</a:t>
            </a:r>
            <a:endParaRPr lang="en-US" altLang="zh-CN" sz="26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shared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get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lock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an item,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must first get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locks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all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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exclusive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get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an item,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must first get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all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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 Intention Exclusive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SIX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Equivalent to an     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and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an item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None/>
            </a:pPr>
            <a:endParaRPr lang="en-US" altLang="zh-CN" sz="26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None/>
            </a:pP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lock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indicates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transaction’s intention to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acquire conventional lock on a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4"/>
          <p:cNvSpPr txBox="1"/>
          <p:nvPr/>
        </p:nvSpPr>
        <p:spPr>
          <a:xfrm>
            <a:off x="1371600" y="990600"/>
            <a:ext cx="6477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Requested                  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Granted mode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mode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IS     IX    S     X   SIX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IS             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SIX</a:t>
            </a: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04" name="Rectangle 16"/>
          <p:cNvSpPr/>
          <p:nvPr/>
        </p:nvSpPr>
        <p:spPr>
          <a:xfrm>
            <a:off x="4191000" y="1914525"/>
            <a:ext cx="3200400" cy="2954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     x     x 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x     x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x     x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 Table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Rectangle 3"/>
          <p:cNvSpPr>
            <a:spLocks noGrp="1"/>
          </p:cNvSpPr>
          <p:nvPr>
            <p:ph type="body"/>
          </p:nvPr>
        </p:nvSpPr>
        <p:spPr>
          <a:xfrm>
            <a:off x="685800" y="5334000"/>
            <a:ext cx="8229600" cy="13716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1: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denied an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(intends to update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contained items) since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is reading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contained items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7" name="Line 6"/>
          <p:cNvSpPr/>
          <p:nvPr/>
        </p:nvSpPr>
        <p:spPr>
          <a:xfrm>
            <a:off x="3733800" y="2133600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8" name="Line 7"/>
          <p:cNvSpPr/>
          <p:nvPr/>
        </p:nvSpPr>
        <p:spPr>
          <a:xfrm>
            <a:off x="3733800" y="2133600"/>
            <a:ext cx="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9" name="Line 9"/>
          <p:cNvSpPr/>
          <p:nvPr/>
        </p:nvSpPr>
        <p:spPr>
          <a:xfrm flipV="1">
            <a:off x="4495800" y="3124200"/>
            <a:ext cx="1219200" cy="20574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dash"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2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5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12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1206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1206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4"/>
          <p:cNvSpPr txBox="1"/>
          <p:nvPr/>
        </p:nvSpPr>
        <p:spPr>
          <a:xfrm>
            <a:off x="1371600" y="990600"/>
            <a:ext cx="6477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Requested                  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Granted mode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mode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IS     IX    S     X   SIX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IS             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    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SIX</a:t>
            </a: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8" name="Rectangle 16"/>
          <p:cNvSpPr/>
          <p:nvPr/>
        </p:nvSpPr>
        <p:spPr>
          <a:xfrm>
            <a:off x="4191000" y="1914525"/>
            <a:ext cx="3200400" cy="2954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     x     x 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x     x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x     x     x     x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 Table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0" name="Rectangle 3"/>
          <p:cNvSpPr>
            <a:spLocks noGrp="1"/>
          </p:cNvSpPr>
          <p:nvPr>
            <p:ph type="body"/>
          </p:nvPr>
        </p:nvSpPr>
        <p:spPr>
          <a:xfrm>
            <a:off x="685800" y="5334000"/>
            <a:ext cx="8229600" cy="13716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2: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granted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lock even though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holds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lock (since they may be accessing different subsets of contained items)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" name="Line 6"/>
          <p:cNvSpPr/>
          <p:nvPr/>
        </p:nvSpPr>
        <p:spPr>
          <a:xfrm>
            <a:off x="3733800" y="2133600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2" name="Line 7"/>
          <p:cNvSpPr/>
          <p:nvPr/>
        </p:nvSpPr>
        <p:spPr>
          <a:xfrm>
            <a:off x="3733800" y="2133600"/>
            <a:ext cx="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3" name="Line 9"/>
          <p:cNvSpPr/>
          <p:nvPr/>
        </p:nvSpPr>
        <p:spPr>
          <a:xfrm flipV="1">
            <a:off x="4038600" y="2590800"/>
            <a:ext cx="1066800" cy="27432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52234" name="椭圆 1"/>
          <p:cNvSpPr/>
          <p:nvPr/>
        </p:nvSpPr>
        <p:spPr>
          <a:xfrm>
            <a:off x="4876800" y="2133600"/>
            <a:ext cx="6858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52230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2230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190500"/>
            <a:ext cx="7333615" cy="5387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What’s Different About Locking in Relational Databases?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381000" y="1603375"/>
            <a:ext cx="8534400" cy="4114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relational databases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accesses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are made to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items that satisfy a predicate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(for example, a SELECT statement)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should we lock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is a conflict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4722813" y="3652838"/>
            <a:ext cx="4191000" cy="2792412"/>
          </a:xfrm>
          <a:prstGeom prst="rect">
            <a:avLst/>
          </a:prstGeom>
          <a:solidFill>
            <a:schemeClr val="bg1">
              <a:alpha val="100000"/>
            </a:schemeClr>
          </a:solidFill>
          <a:ln w="158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46990" rIns="90170" bIns="46990" anchor="t">
            <a:spAutoFit/>
          </a:bodyPr>
          <a:p>
            <a:pPr lvl="0" eaLnBrk="0" hangingPunct="0"/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338455"/>
            <a:ext cx="842772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矩形 53252"/>
          <p:cNvSpPr/>
          <p:nvPr/>
        </p:nvSpPr>
        <p:spPr>
          <a:xfrm>
            <a:off x="381000" y="3184525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4000">
                <a:ea typeface="宋体" panose="02010600030101010101" pitchFamily="2" charset="-122"/>
              </a:rPr>
              <a:t>Index Locking</a:t>
            </a:r>
            <a:endParaRPr lang="en-US" altLang="zh-CN" sz="400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400"/>
          </a:xfrm>
        </p:spPr>
        <p:txBody>
          <a:bodyPr vert="horz" wrap="square" anchor="t"/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Preventing Phantoms 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609600" y="1371600"/>
            <a:ext cx="8077200" cy="48006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- this works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executes SEL(P):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(where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a predicate), obtains long-duration </a:t>
            </a:r>
            <a:r>
              <a:rPr lang="en-US" altLang="x-none" sz="2400" b="1" i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executes INS(t):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requires long-duration         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table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prevented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the predicate 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- this works but entails too much overhead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granular locking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be used?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914400"/>
          </a:xfrm>
        </p:spPr>
        <p:txBody>
          <a:bodyPr vert="horz" wrap="square" anchor="ctr"/>
          <a:p>
            <a:pPr lvl="0"/>
            <a:r>
              <a:rPr lang="zh-CN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封锁的选择</a:t>
            </a:r>
            <a:endParaRPr lang="zh-CN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609600" y="1371600"/>
            <a:ext cx="8077200" cy="4800600"/>
          </a:xfrm>
        </p:spPr>
        <p:txBody>
          <a:bodyPr vert="horz" wrap="square" anchor="t"/>
          <a:p>
            <a:pPr lvl="0">
              <a:spcBef>
                <a:spcPct val="40000"/>
              </a:spcBef>
              <a:buFont typeface="Wingdings" panose="05000000000000000000" charset="0"/>
              <a:buChar char="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Font typeface="Wingdings" panose="05000000000000000000" charset="0"/>
              <a:buChar char=""/>
            </a:pP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Font typeface="Wingdings" panose="05000000000000000000" charset="0"/>
              <a:buChar char="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table/pages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71550" lvl="1" indent="-514350">
              <a:spcBef>
                <a:spcPct val="40000"/>
              </a:spcBef>
              <a:buFont typeface="+mj-ea"/>
              <a:buAutoNum type="circleNumDbPlain"/>
            </a:pP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 Appropriate Index for P</a:t>
            </a: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971550" lvl="1" indent="-514350">
              <a:spcBef>
                <a:spcPct val="40000"/>
              </a:spcBef>
              <a:buFont typeface="+mj-ea"/>
              <a:buAutoNum type="circleNumDbPlain"/>
            </a:pP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Index idx_I exists on attribute P</a:t>
            </a:r>
            <a:r>
              <a:rPr lang="zh-CN" altLang="en-US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but no Index Locking</a:t>
            </a:r>
            <a:endParaRPr lang="en-US" altLang="zh-CN" sz="24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971550" lvl="1" indent="-514350">
              <a:spcBef>
                <a:spcPct val="40000"/>
              </a:spcBef>
              <a:buFont typeface="+mj-ea"/>
              <a:buAutoNum type="circleNumDbPlain"/>
            </a:pP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Index idx_I exists on attribute P</a:t>
            </a:r>
            <a:r>
              <a:rPr lang="zh-CN" altLang="en-US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and use Index Locking</a:t>
            </a: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 - Example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Text Box 4"/>
          <p:cNvSpPr txBox="1"/>
          <p:nvPr/>
        </p:nvSpPr>
        <p:spPr>
          <a:xfrm>
            <a:off x="457200" y="920750"/>
            <a:ext cx="4953000" cy="1732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4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5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6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7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8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9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0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1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2" name="Text Box 34"/>
          <p:cNvSpPr txBox="1"/>
          <p:nvPr/>
        </p:nvSpPr>
        <p:spPr>
          <a:xfrm>
            <a:off x="460375" y="4727575"/>
            <a:ext cx="3902075" cy="1733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6333" name="组合 56332"/>
          <p:cNvGrpSpPr/>
          <p:nvPr/>
        </p:nvGrpSpPr>
        <p:grpSpPr>
          <a:xfrm>
            <a:off x="4191000" y="1878013"/>
            <a:ext cx="4572000" cy="2730500"/>
            <a:chOff x="0" y="0"/>
            <a:chExt cx="7200" cy="4300"/>
          </a:xfrm>
        </p:grpSpPr>
        <p:sp>
          <p:nvSpPr>
            <p:cNvPr id="56334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5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6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7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9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0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1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2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3" name="文本框 56342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>
              <a:spAutoFit/>
            </a:bodyPr>
            <a:p>
              <a:pPr lvl="0" algn="ctr" eaLnBrk="0" latinLnBrk="0" hangingPunct="0"/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  <a:endPara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344" name="组合 56343"/>
          <p:cNvGrpSpPr/>
          <p:nvPr/>
        </p:nvGrpSpPr>
        <p:grpSpPr>
          <a:xfrm>
            <a:off x="4038600" y="5731711"/>
            <a:ext cx="5029200" cy="820737"/>
            <a:chOff x="0" y="-476"/>
            <a:chExt cx="7920" cy="1292"/>
          </a:xfrm>
        </p:grpSpPr>
        <p:sp>
          <p:nvSpPr>
            <p:cNvPr id="56345" name="文本框 56344"/>
            <p:cNvSpPr txBox="1"/>
            <p:nvPr/>
          </p:nvSpPr>
          <p:spPr>
            <a:xfrm>
              <a:off x="960" y="-476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6" name="右箭头 56345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6347" name="组合 56346"/>
          <p:cNvGrpSpPr/>
          <p:nvPr/>
        </p:nvGrpSpPr>
        <p:grpSpPr>
          <a:xfrm>
            <a:off x="6553200" y="3733800"/>
            <a:ext cx="2054225" cy="1546225"/>
            <a:chOff x="0" y="0"/>
            <a:chExt cx="3234" cy="2434"/>
          </a:xfrm>
        </p:grpSpPr>
        <p:grpSp>
          <p:nvGrpSpPr>
            <p:cNvPr id="56348" name="组合 56347"/>
            <p:cNvGrpSpPr/>
            <p:nvPr/>
          </p:nvGrpSpPr>
          <p:grpSpPr>
            <a:xfrm>
              <a:off x="0" y="0"/>
              <a:ext cx="3235" cy="2435"/>
              <a:chOff x="0" y="0"/>
              <a:chExt cx="3235" cy="2435"/>
            </a:xfrm>
          </p:grpSpPr>
          <p:sp>
            <p:nvSpPr>
              <p:cNvPr id="56349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0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1" name="Text Box 39"/>
              <p:cNvSpPr txBox="1"/>
              <p:nvPr/>
            </p:nvSpPr>
            <p:spPr>
              <a:xfrm>
                <a:off x="959" y="1809"/>
                <a:ext cx="2276" cy="6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anchor="t">
                <a:spAutoFit/>
              </a:bodyPr>
              <a:p>
                <a:pPr lvl="0"/>
                <a:r>
                  <a:rPr lang="en-US" altLang="x-none" sz="2000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  <a:endParaRPr lang="en-US" altLang="x-none" sz="2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2" name="Line 40"/>
              <p:cNvSpPr/>
              <p:nvPr/>
            </p:nvSpPr>
            <p:spPr>
              <a:xfrm flipH="1" flipV="1">
                <a:off x="1200" y="479"/>
                <a:ext cx="719" cy="145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bevel/>
                <a:headEnd type="none" w="med" len="med"/>
                <a:tailEnd type="arrow" w="med" len="med"/>
              </a:ln>
            </p:spPr>
          </p:sp>
          <p:sp>
            <p:nvSpPr>
              <p:cNvPr id="56353" name="文本框 56352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6354" name="文本框 56353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Appropriate Index for 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5486400"/>
          </a:xfrm>
        </p:spPr>
        <p:txBody>
          <a:bodyPr vert="horz" wrap="square" anchor="t"/>
          <a:p>
            <a:pPr lvl="0">
              <a:lnSpc>
                <a:spcPct val="100000"/>
              </a:lnSpc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Assume containment hierarchy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2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table/pages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</a:pPr>
            <a:endParaRPr lang="en-US" altLang="x-none" sz="1000" b="1" i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SEL(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 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Since it must read every page to find rows satisfying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INS(t)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page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into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 (on table), h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ence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 potential) phantom is prevented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However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transaction can read parts of the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that are stored on pages other than the one on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stored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矩形 57348"/>
          <p:cNvSpPr/>
          <p:nvPr/>
        </p:nvSpPr>
        <p:spPr>
          <a:xfrm>
            <a:off x="304800" y="1828800"/>
            <a:ext cx="8382000" cy="2209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4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7348">
                                            <p:txEl>
                                              <p:charRg st="4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0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charRg st="101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58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8">
                                            <p:txEl>
                                              <p:charRg st="158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272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8">
                                            <p:txEl>
                                              <p:charRg st="272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348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8">
                                            <p:txEl>
                                              <p:charRg st="348" end="4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09600"/>
          </a:xfrm>
        </p:spPr>
        <p:txBody>
          <a:bodyPr vert="horz" wrap="square" anchor="ctr"/>
          <a:p>
            <a:pPr lvl="0"/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 </a:t>
            </a:r>
            <a:r>
              <a:rPr lang="en-US" altLang="zh-CN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Appropriate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Index </a:t>
            </a:r>
            <a:r>
              <a:rPr lang="en-US" altLang="zh-CN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P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zh-CN" altLang="en-US" sz="3000" b="1" u="sng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/ pages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Text Box 4"/>
          <p:cNvSpPr txBox="1"/>
          <p:nvPr/>
        </p:nvSpPr>
        <p:spPr>
          <a:xfrm>
            <a:off x="457200" y="617538"/>
            <a:ext cx="4340225" cy="21002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2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3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4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5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6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7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8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9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80" name="Text Box 34"/>
          <p:cNvSpPr txBox="1"/>
          <p:nvPr/>
        </p:nvSpPr>
        <p:spPr>
          <a:xfrm>
            <a:off x="460375" y="4576763"/>
            <a:ext cx="3902075" cy="17481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r>
              <a:rPr lang="zh-CN" altLang="en-US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endParaRPr lang="en-US" altLang="x-none" sz="2200" b="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8381" name="组合 58380"/>
          <p:cNvGrpSpPr/>
          <p:nvPr/>
        </p:nvGrpSpPr>
        <p:grpSpPr>
          <a:xfrm>
            <a:off x="4191000" y="2286000"/>
            <a:ext cx="4572000" cy="2322513"/>
            <a:chOff x="0" y="0"/>
            <a:chExt cx="7200" cy="4300"/>
          </a:xfrm>
        </p:grpSpPr>
        <p:sp>
          <p:nvSpPr>
            <p:cNvPr id="58382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3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4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5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6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7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8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9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90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文本框 58390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ctr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  <a:endPara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58392" name="组合 58391"/>
          <p:cNvGrpSpPr/>
          <p:nvPr/>
        </p:nvGrpSpPr>
        <p:grpSpPr>
          <a:xfrm>
            <a:off x="4038600" y="5882899"/>
            <a:ext cx="5029200" cy="820737"/>
            <a:chOff x="0" y="-238"/>
            <a:chExt cx="7920" cy="1292"/>
          </a:xfrm>
        </p:grpSpPr>
        <p:sp>
          <p:nvSpPr>
            <p:cNvPr id="58393" name="文本框 58392"/>
            <p:cNvSpPr txBox="1"/>
            <p:nvPr/>
          </p:nvSpPr>
          <p:spPr>
            <a:xfrm>
              <a:off x="960" y="-238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4" name="右箭头 58393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8395" name="组合 58394"/>
          <p:cNvGrpSpPr/>
          <p:nvPr/>
        </p:nvGrpSpPr>
        <p:grpSpPr>
          <a:xfrm>
            <a:off x="4648200" y="674688"/>
            <a:ext cx="4495800" cy="1309687"/>
            <a:chOff x="0" y="0"/>
            <a:chExt cx="7079" cy="2064"/>
          </a:xfrm>
        </p:grpSpPr>
        <p:sp>
          <p:nvSpPr>
            <p:cNvPr id="58396" name="文本框 58395"/>
            <p:cNvSpPr txBox="1"/>
            <p:nvPr/>
          </p:nvSpPr>
          <p:spPr>
            <a:xfrm>
              <a:off x="841" y="0"/>
              <a:ext cx="6239" cy="20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l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because no index can be used for salary&gt;7000, T</a:t>
              </a:r>
              <a:r>
                <a:rPr lang="zh-CN" altLang="en-US" sz="20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must read every page to find rows satisfying</a:t>
              </a:r>
              <a:r>
                <a:rPr lang="en-US" altLang="x-none" sz="2000" b="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salary&gt;7000</a:t>
              </a:r>
              <a:endParaRPr lang="zh-CN" altLang="en-US" sz="20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7" name="右箭头 58396"/>
            <p:cNvSpPr/>
            <p:nvPr/>
          </p:nvSpPr>
          <p:spPr>
            <a:xfrm>
              <a:off x="0" y="738"/>
              <a:ext cx="840" cy="24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8398" name="组合 58397"/>
          <p:cNvGrpSpPr/>
          <p:nvPr/>
        </p:nvGrpSpPr>
        <p:grpSpPr>
          <a:xfrm>
            <a:off x="6020905" y="3733800"/>
            <a:ext cx="2825989" cy="2088103"/>
            <a:chOff x="-838" y="0"/>
            <a:chExt cx="4449" cy="3287"/>
          </a:xfrm>
        </p:grpSpPr>
        <p:grpSp>
          <p:nvGrpSpPr>
            <p:cNvPr id="58399" name="组合 58398"/>
            <p:cNvGrpSpPr/>
            <p:nvPr/>
          </p:nvGrpSpPr>
          <p:grpSpPr>
            <a:xfrm>
              <a:off x="-838" y="0"/>
              <a:ext cx="4449" cy="3287"/>
              <a:chOff x="-838" y="0"/>
              <a:chExt cx="4449" cy="3287"/>
            </a:xfrm>
          </p:grpSpPr>
          <p:sp>
            <p:nvSpPr>
              <p:cNvPr id="58400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1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2" name="Text Box 39"/>
              <p:cNvSpPr txBox="1"/>
              <p:nvPr/>
            </p:nvSpPr>
            <p:spPr>
              <a:xfrm>
                <a:off x="-838" y="1690"/>
                <a:ext cx="4449" cy="15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p>
                <a:pPr lvl="0" algn="ctr"/>
                <a:r>
                  <a:rPr lang="zh-CN" altLang="x-none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计划在页面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中插入新元组，需要申请表上的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锁和页面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</a:t>
                </a:r>
                <a:endParaRPr lang="zh-CN" altLang="en-US" sz="2000" i="1" dirty="0">
                  <a:solidFill>
                    <a:schemeClr val="accent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3" name="Line 40"/>
              <p:cNvSpPr/>
              <p:nvPr/>
            </p:nvSpPr>
            <p:spPr>
              <a:xfrm flipH="1" flipV="1">
                <a:off x="1200" y="479"/>
                <a:ext cx="719" cy="119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miter/>
                <a:headEnd type="none" w="med" len="med"/>
                <a:tailEnd type="arrow" w="med" len="med"/>
              </a:ln>
            </p:spPr>
          </p:sp>
          <p:sp>
            <p:nvSpPr>
              <p:cNvPr id="58404" name="文本框 58403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8405" name="文本框 58404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85340" y="5851525"/>
            <a:ext cx="15722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i="1">
                <a:solidFill>
                  <a:srgbClr val="FF0000"/>
                </a:solidFill>
              </a:rPr>
              <a:t>waiting </a:t>
            </a:r>
            <a:r>
              <a:rPr lang="en-US" altLang="zh-CN" sz="2200" i="1">
                <a:solidFill>
                  <a:srgbClr val="FF0000"/>
                </a:solidFill>
                <a:ea typeface="宋体" panose="02010600030101010101" pitchFamily="2" charset="-122"/>
              </a:rPr>
              <a:t>......</a:t>
            </a:r>
            <a:endParaRPr lang="en-US" altLang="zh-CN" sz="2200" i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174625"/>
            <a:ext cx="7772400" cy="114681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 exists on attribute P</a:t>
            </a:r>
            <a:b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 NO Index-locking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>
          <a:xfrm>
            <a:off x="533400" y="1524000"/>
            <a:ext cx="8229600" cy="2895600"/>
          </a:xfrm>
          <a:ln w="19050">
            <a:solidFill>
              <a:schemeClr val="accent2"/>
            </a:solidFill>
            <a:miter/>
          </a:ln>
        </p:spPr>
        <p:txBody>
          <a:bodyPr vert="horz" wrap="square" lIns="90170" tIns="46990" rIns="90170" bIns="46990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 long-duration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uses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locate pages containing rows satisfying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and acquires long-duration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locks on them.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 long-duration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(no conflict)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 on page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into which            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/>
        </p:nvSpPr>
        <p:spPr>
          <a:xfrm>
            <a:off x="584200" y="4806950"/>
            <a:ext cx="8229600" cy="9890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ct val="400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altLang="x-none" sz="27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Since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might not be locked by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7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, a phantom can result.</a:t>
            </a:r>
            <a:endParaRPr lang="en-US" altLang="x-none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42" name="组合 61441"/>
          <p:cNvGrpSpPr/>
          <p:nvPr/>
        </p:nvGrpSpPr>
        <p:grpSpPr>
          <a:xfrm>
            <a:off x="3429000" y="841375"/>
            <a:ext cx="5651500" cy="2438400"/>
            <a:chOff x="0" y="0"/>
            <a:chExt cx="8900" cy="3840"/>
          </a:xfrm>
        </p:grpSpPr>
        <p:sp>
          <p:nvSpPr>
            <p:cNvPr id="61443" name="AutoShape 3"/>
            <p:cNvSpPr/>
            <p:nvPr/>
          </p:nvSpPr>
          <p:spPr>
            <a:xfrm>
              <a:off x="1560" y="120"/>
              <a:ext cx="3000" cy="26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4" name="Rectangle 5"/>
            <p:cNvSpPr/>
            <p:nvPr/>
          </p:nvSpPr>
          <p:spPr>
            <a:xfrm>
              <a:off x="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Rectangle 6"/>
            <p:cNvSpPr/>
            <p:nvPr/>
          </p:nvSpPr>
          <p:spPr>
            <a:xfrm>
              <a:off x="4560" y="3120"/>
              <a:ext cx="192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Rectangle 7"/>
            <p:cNvSpPr/>
            <p:nvPr/>
          </p:nvSpPr>
          <p:spPr>
            <a:xfrm>
              <a:off x="228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Text Box 30"/>
            <p:cNvSpPr txBox="1"/>
            <p:nvPr/>
          </p:nvSpPr>
          <p:spPr>
            <a:xfrm>
              <a:off x="6670" y="1080"/>
              <a:ext cx="2230" cy="1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unclustered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index on 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Salary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8" name="AutoShape 33"/>
            <p:cNvSpPr/>
            <p:nvPr/>
          </p:nvSpPr>
          <p:spPr>
            <a:xfrm flipH="1">
              <a:off x="6600" y="0"/>
              <a:ext cx="360" cy="3840"/>
            </a:xfrm>
            <a:prstGeom prst="leftBrace">
              <a:avLst>
                <a:gd name="adj1" fmla="val 88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50" name="Text Box 4"/>
          <p:cNvSpPr txBox="1"/>
          <p:nvPr/>
        </p:nvSpPr>
        <p:spPr>
          <a:xfrm>
            <a:off x="79375" y="768033"/>
            <a:ext cx="4243705" cy="13087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1" name="Rectangle 8"/>
          <p:cNvSpPr/>
          <p:nvPr/>
        </p:nvSpPr>
        <p:spPr>
          <a:xfrm>
            <a:off x="30480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2" name="Rectangle 10"/>
          <p:cNvSpPr/>
          <p:nvPr/>
        </p:nvSpPr>
        <p:spPr>
          <a:xfrm>
            <a:off x="18288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3" name="Rectangle 11"/>
          <p:cNvSpPr/>
          <p:nvPr/>
        </p:nvSpPr>
        <p:spPr>
          <a:xfrm>
            <a:off x="41910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4" name="Rectangle 12"/>
          <p:cNvSpPr/>
          <p:nvPr/>
        </p:nvSpPr>
        <p:spPr>
          <a:xfrm>
            <a:off x="54102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5" name="Rectangle 13"/>
          <p:cNvSpPr/>
          <p:nvPr/>
        </p:nvSpPr>
        <p:spPr>
          <a:xfrm>
            <a:off x="66294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6" name="Rectangle 14"/>
          <p:cNvSpPr/>
          <p:nvPr/>
        </p:nvSpPr>
        <p:spPr>
          <a:xfrm>
            <a:off x="78486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7" name="AutoShape 31"/>
          <p:cNvSpPr/>
          <p:nvPr/>
        </p:nvSpPr>
        <p:spPr>
          <a:xfrm>
            <a:off x="1295400" y="36607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8" name="Text Box 32"/>
          <p:cNvSpPr txBox="1"/>
          <p:nvPr/>
        </p:nvSpPr>
        <p:spPr>
          <a:xfrm>
            <a:off x="381000" y="3889375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9" name="Text Box 34"/>
          <p:cNvSpPr txBox="1"/>
          <p:nvPr/>
        </p:nvSpPr>
        <p:spPr>
          <a:xfrm>
            <a:off x="82550" y="4728210"/>
            <a:ext cx="3902075" cy="90297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460" name="组合 61459"/>
          <p:cNvGrpSpPr/>
          <p:nvPr/>
        </p:nvGrpSpPr>
        <p:grpSpPr>
          <a:xfrm>
            <a:off x="4191000" y="2441575"/>
            <a:ext cx="4572000" cy="2468563"/>
            <a:chOff x="0" y="0"/>
            <a:chExt cx="7200" cy="3887"/>
          </a:xfrm>
        </p:grpSpPr>
        <p:sp>
          <p:nvSpPr>
            <p:cNvPr id="61461" name="Line 15"/>
            <p:cNvSpPr/>
            <p:nvPr/>
          </p:nvSpPr>
          <p:spPr>
            <a:xfrm>
              <a:off x="432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2" name="Line 17"/>
            <p:cNvSpPr/>
            <p:nvPr/>
          </p:nvSpPr>
          <p:spPr>
            <a:xfrm>
              <a:off x="480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3" name="Line 18"/>
            <p:cNvSpPr/>
            <p:nvPr/>
          </p:nvSpPr>
          <p:spPr>
            <a:xfrm>
              <a:off x="384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4" name="Line 21"/>
            <p:cNvSpPr/>
            <p:nvPr/>
          </p:nvSpPr>
          <p:spPr>
            <a:xfrm flipH="1">
              <a:off x="2520" y="1080"/>
              <a:ext cx="168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5" name="Line 22"/>
            <p:cNvSpPr/>
            <p:nvPr/>
          </p:nvSpPr>
          <p:spPr>
            <a:xfrm flipH="1">
              <a:off x="720" y="1080"/>
              <a:ext cx="396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6" name="Line 23"/>
            <p:cNvSpPr/>
            <p:nvPr/>
          </p:nvSpPr>
          <p:spPr>
            <a:xfrm>
              <a:off x="5160" y="1080"/>
              <a:ext cx="132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7" name="Line 25"/>
            <p:cNvSpPr/>
            <p:nvPr/>
          </p:nvSpPr>
          <p:spPr>
            <a:xfrm>
              <a:off x="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8" name="Line 26"/>
            <p:cNvSpPr/>
            <p:nvPr/>
          </p:nvSpPr>
          <p:spPr>
            <a:xfrm>
              <a:off x="0" y="264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9" name="Line 27"/>
            <p:cNvSpPr/>
            <p:nvPr/>
          </p:nvSpPr>
          <p:spPr>
            <a:xfrm>
              <a:off x="1920" y="216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0" name="Line 28"/>
            <p:cNvSpPr/>
            <p:nvPr/>
          </p:nvSpPr>
          <p:spPr>
            <a:xfrm>
              <a:off x="576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1" name="Line 29"/>
            <p:cNvSpPr/>
            <p:nvPr/>
          </p:nvSpPr>
          <p:spPr>
            <a:xfrm>
              <a:off x="5760" y="312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2" name="Text Box 35"/>
            <p:cNvSpPr txBox="1"/>
            <p:nvPr/>
          </p:nvSpPr>
          <p:spPr>
            <a:xfrm>
              <a:off x="455" y="3263"/>
              <a:ext cx="634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Text Box 36"/>
            <p:cNvSpPr txBox="1"/>
            <p:nvPr/>
          </p:nvSpPr>
          <p:spPr>
            <a:xfrm>
              <a:off x="3960" y="0"/>
              <a:ext cx="46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74" name="文本框 61473"/>
          <p:cNvSpPr txBox="1"/>
          <p:nvPr/>
        </p:nvSpPr>
        <p:spPr>
          <a:xfrm>
            <a:off x="4801870" y="5695315"/>
            <a:ext cx="3707130" cy="770890"/>
          </a:xfrm>
          <a:prstGeom prst="rect">
            <a:avLst/>
          </a:prstGeom>
          <a:noFill/>
          <a:ln w="190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</a:t>
            </a:r>
            <a:r>
              <a:rPr lang="en-US" altLang="x-none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conflict,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0" latinLnBrk="0" hangingPunct="0"/>
            <a:r>
              <a:rPr lang="en-US" altLang="x-none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phantom can result.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29400" y="3279775"/>
            <a:ext cx="1978660" cy="2076450"/>
            <a:chOff x="10440" y="5760"/>
            <a:chExt cx="3116" cy="3270"/>
          </a:xfrm>
        </p:grpSpPr>
        <p:grpSp>
          <p:nvGrpSpPr>
            <p:cNvPr id="61475" name="组合 61474"/>
            <p:cNvGrpSpPr/>
            <p:nvPr/>
          </p:nvGrpSpPr>
          <p:grpSpPr>
            <a:xfrm rot="0">
              <a:off x="10440" y="5760"/>
              <a:ext cx="3116" cy="3270"/>
              <a:chOff x="0" y="0"/>
              <a:chExt cx="3115" cy="3269"/>
            </a:xfrm>
          </p:grpSpPr>
          <p:grpSp>
            <p:nvGrpSpPr>
              <p:cNvPr id="61476" name="组合 61475"/>
              <p:cNvGrpSpPr/>
              <p:nvPr/>
            </p:nvGrpSpPr>
            <p:grpSpPr>
              <a:xfrm>
                <a:off x="0" y="1560"/>
                <a:ext cx="3115" cy="1709"/>
                <a:chOff x="0" y="0"/>
                <a:chExt cx="3115" cy="1709"/>
              </a:xfrm>
            </p:grpSpPr>
            <p:sp>
              <p:nvSpPr>
                <p:cNvPr id="61477" name="Line 37"/>
                <p:cNvSpPr/>
                <p:nvPr/>
              </p:nvSpPr>
              <p:spPr>
                <a:xfrm>
                  <a:off x="0" y="240"/>
                  <a:ext cx="14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61478" name="Line 38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61479" name="Text Box 39"/>
                <p:cNvSpPr txBox="1"/>
                <p:nvPr/>
              </p:nvSpPr>
              <p:spPr>
                <a:xfrm>
                  <a:off x="840" y="1084"/>
                  <a:ext cx="2275" cy="6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lvl="0"/>
                  <a:r>
                    <a: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inserted row</a:t>
                  </a:r>
                  <a:endPara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0" name="Line 40"/>
                <p:cNvSpPr/>
                <p:nvPr/>
              </p:nvSpPr>
              <p:spPr>
                <a:xfrm flipH="1" flipV="1">
                  <a:off x="1201" y="120"/>
                  <a:ext cx="720" cy="112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dash"/>
                  <a:headEnd type="none" w="med" len="med"/>
                  <a:tailEnd type="arrow" w="med" len="med"/>
                </a:ln>
              </p:spPr>
            </p:sp>
          </p:grpSp>
          <p:sp>
            <p:nvSpPr>
              <p:cNvPr id="61481" name="箭头 803"/>
              <p:cNvSpPr/>
              <p:nvPr/>
            </p:nvSpPr>
            <p:spPr>
              <a:xfrm flipH="1">
                <a:off x="960" y="0"/>
                <a:ext cx="240" cy="60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1484" name="文本框 61483"/>
            <p:cNvSpPr txBox="1"/>
            <p:nvPr/>
          </p:nvSpPr>
          <p:spPr>
            <a:xfrm>
              <a:off x="11040" y="7680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70" name="Rectangle 2"/>
          <p:cNvSpPr>
            <a:spLocks noGrp="1"/>
          </p:cNvSpPr>
          <p:nvPr/>
        </p:nvSpPr>
        <p:spPr>
          <a:xfrm>
            <a:off x="152400" y="75565"/>
            <a:ext cx="88392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 Index G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ranular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ocking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zh-CN" altLang="en-US" sz="3000" b="1" u="sng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/ pages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79375" y="2115185"/>
            <a:ext cx="2968625" cy="923290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 &amp; 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07670" lvl="1" indent="-18605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07670" lvl="1" indent="-18605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page a, b, d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Text Box 34"/>
          <p:cNvSpPr txBox="1"/>
          <p:nvPr/>
        </p:nvSpPr>
        <p:spPr>
          <a:xfrm>
            <a:off x="82550" y="5695315"/>
            <a:ext cx="3902075" cy="923290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 &amp; 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82905" lvl="1" indent="-1422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82905" lvl="1" indent="-1422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page c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bldLvl="0" animBg="1"/>
      <p:bldP spid="2" grpId="0"/>
      <p:bldP spid="61459" grpId="0" bldLvl="0" animBg="1"/>
      <p:bldP spid="4" grpId="0"/>
      <p:bldP spid="614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85800" y="793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Conflicts in Relational Databases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xfrm>
            <a:off x="685800" y="5331143"/>
            <a:ext cx="8458200" cy="829310"/>
          </a:xfrm>
        </p:spPr>
        <p:txBody>
          <a:bodyPr vert="horz" wrap="square" anchor="t">
            <a:spAutoFit/>
          </a:bodyPr>
          <a:p>
            <a:pPr lvl="0">
              <a:lnSpc>
                <a:spcPct val="90000"/>
              </a:lnSpc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Operations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Accounts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Depositors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conflict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Interleaved execution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is not serializable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45895" y="995680"/>
            <a:ext cx="6020435" cy="461010"/>
            <a:chOff x="2277" y="1568"/>
            <a:chExt cx="9481" cy="726"/>
          </a:xfrm>
        </p:grpSpPr>
        <p:sp>
          <p:nvSpPr>
            <p:cNvPr id="6153" name="TextBox 3"/>
            <p:cNvSpPr txBox="1"/>
            <p:nvPr/>
          </p:nvSpPr>
          <p:spPr>
            <a:xfrm>
              <a:off x="2277" y="1568"/>
              <a:ext cx="108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TextBox 10"/>
            <p:cNvSpPr txBox="1"/>
            <p:nvPr/>
          </p:nvSpPr>
          <p:spPr>
            <a:xfrm>
              <a:off x="10678" y="1568"/>
              <a:ext cx="108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Rectangle 3"/>
          <p:cNvSpPr>
            <a:spLocks noGrp="1"/>
          </p:cNvSpPr>
          <p:nvPr/>
        </p:nvSpPr>
        <p:spPr>
          <a:xfrm>
            <a:off x="812800" y="4400550"/>
            <a:ext cx="7724775" cy="4235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Two transactions: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and 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0365" y="985520"/>
            <a:ext cx="3962400" cy="3136265"/>
            <a:chOff x="480" y="2028"/>
            <a:chExt cx="6240" cy="4939"/>
          </a:xfrm>
        </p:grpSpPr>
        <p:sp>
          <p:nvSpPr>
            <p:cNvPr id="6149" name="Text Box 4"/>
            <p:cNvSpPr txBox="1"/>
            <p:nvPr/>
          </p:nvSpPr>
          <p:spPr>
            <a:xfrm>
              <a:off x="480" y="2028"/>
              <a:ext cx="309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/>
              <a:r>
                <a:rPr lang="en-US" altLang="x-none" sz="2400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Audit: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Text Box 4"/>
            <p:cNvSpPr txBox="1"/>
            <p:nvPr/>
          </p:nvSpPr>
          <p:spPr>
            <a:xfrm>
              <a:off x="480" y="2753"/>
              <a:ext cx="6240" cy="421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vert="horz" wrap="square" anchor="t">
              <a:spAutoFit/>
            </a:bodyPr>
            <a:p>
              <a:pPr lvl="0">
                <a:spcBef>
                  <a:spcPct val="35000"/>
                </a:spcBef>
              </a:pP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SELECT SUM (balance)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FROM Accounts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WHERE name = ‘Mary’;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SELECT totbal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FROM Depositors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WHERE name = ‘Mary’</a:t>
              </a:r>
              <a:endParaRPr lang="en-US" altLang="x-none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22495" y="985520"/>
            <a:ext cx="4304030" cy="3136265"/>
            <a:chOff x="7080" y="2028"/>
            <a:chExt cx="6778" cy="4939"/>
          </a:xfrm>
        </p:grpSpPr>
        <p:sp>
          <p:nvSpPr>
            <p:cNvPr id="6150" name="Text Box 18"/>
            <p:cNvSpPr txBox="1"/>
            <p:nvPr/>
          </p:nvSpPr>
          <p:spPr>
            <a:xfrm>
              <a:off x="7080" y="2028"/>
              <a:ext cx="335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sz="2400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NewAccount: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Text Box 18"/>
            <p:cNvSpPr txBox="1"/>
            <p:nvPr/>
          </p:nvSpPr>
          <p:spPr>
            <a:xfrm>
              <a:off x="7080" y="2753"/>
              <a:ext cx="6779" cy="421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vert="horz" wrap="square" anchor="t">
              <a:spAutoFit/>
            </a:bodyPr>
            <a:p>
              <a:pPr lvl="0">
                <a:spcBef>
                  <a:spcPct val="35000"/>
                </a:spcBef>
              </a:pP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INSERT INTO Accounts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VALUES (‘123’,‘Mary’,100);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UPDATE Depositors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SET totbal = totbal + 100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WHERE name = ‘Mary’</a:t>
              </a:r>
              <a:endPara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940" y="1757680"/>
            <a:ext cx="4958715" cy="1826260"/>
            <a:chOff x="44" y="2768"/>
            <a:chExt cx="7809" cy="2876"/>
          </a:xfrm>
        </p:grpSpPr>
        <p:sp>
          <p:nvSpPr>
            <p:cNvPr id="6155" name="TextBox 11"/>
            <p:cNvSpPr txBox="1"/>
            <p:nvPr/>
          </p:nvSpPr>
          <p:spPr>
            <a:xfrm>
              <a:off x="44" y="2768"/>
              <a:ext cx="907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horz" wrap="square" lIns="0" anchor="t">
              <a:spAutoFit/>
            </a:bodyPr>
            <a:p>
              <a:pPr lvl="0" algn="r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6" name="TextBox 12"/>
            <p:cNvSpPr txBox="1"/>
            <p:nvPr/>
          </p:nvSpPr>
          <p:spPr>
            <a:xfrm>
              <a:off x="44" y="4920"/>
              <a:ext cx="907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horz" wrap="square" lIns="0" anchor="t">
              <a:spAutoFit/>
            </a:bodyPr>
            <a:p>
              <a:pPr lvl="0" algn="r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7" name="TextBox 13"/>
            <p:cNvSpPr txBox="1"/>
            <p:nvPr/>
          </p:nvSpPr>
          <p:spPr>
            <a:xfrm>
              <a:off x="6947" y="2768"/>
              <a:ext cx="907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horz" wrap="square" lIns="0" anchor="t">
              <a:spAutoFit/>
            </a:bodyPr>
            <a:p>
              <a:pPr lvl="0" algn="r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8" name="TextBox 14"/>
            <p:cNvSpPr txBox="1"/>
            <p:nvPr/>
          </p:nvSpPr>
          <p:spPr>
            <a:xfrm>
              <a:off x="6947" y="4920"/>
              <a:ext cx="907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horz" wrap="square" lIns="0" anchor="t">
              <a:spAutoFit/>
            </a:bodyPr>
            <a:p>
              <a:pPr lvl="0" algn="r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4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>
          <a:xfrm>
            <a:off x="0" y="762000"/>
            <a:ext cx="9144000" cy="361950"/>
          </a:xfrm>
        </p:spPr>
        <p:txBody>
          <a:bodyPr vert="horz" wrap="square" anchor="t">
            <a:spAutoFit/>
          </a:bodyPr>
          <a:p>
            <a:pPr lvl="0">
              <a:lnSpc>
                <a:spcPct val="80000"/>
              </a:lnSpc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pages of the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in addition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0" y="1270000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an unclustered B</a:t>
            </a:r>
            <a:r>
              <a:rPr lang="en-US" altLang="x-none" sz="22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tree.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0" y="1644015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(SEL(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table,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pages containing rows satisfying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containing entries satisfying P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0" y="3760470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(INS(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requests: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 into which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to be inserted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be 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and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into which the index entry for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will be stored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if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satisfies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0" y="6025515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Clr>
                <a:srgbClr val="00B050"/>
              </a:buClr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phantom is prevented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 bldLvl="3" animBg="1" uiExpand="1" build="p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42" name="组合 61441"/>
          <p:cNvGrpSpPr/>
          <p:nvPr/>
        </p:nvGrpSpPr>
        <p:grpSpPr>
          <a:xfrm>
            <a:off x="3429000" y="1219200"/>
            <a:ext cx="5651500" cy="2438400"/>
            <a:chOff x="0" y="0"/>
            <a:chExt cx="8900" cy="3840"/>
          </a:xfrm>
        </p:grpSpPr>
        <p:sp>
          <p:nvSpPr>
            <p:cNvPr id="61443" name="AutoShape 3"/>
            <p:cNvSpPr/>
            <p:nvPr/>
          </p:nvSpPr>
          <p:spPr>
            <a:xfrm>
              <a:off x="1560" y="120"/>
              <a:ext cx="3000" cy="26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4" name="Rectangle 5"/>
            <p:cNvSpPr/>
            <p:nvPr/>
          </p:nvSpPr>
          <p:spPr>
            <a:xfrm>
              <a:off x="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Rectangle 6"/>
            <p:cNvSpPr/>
            <p:nvPr/>
          </p:nvSpPr>
          <p:spPr>
            <a:xfrm>
              <a:off x="4560" y="3120"/>
              <a:ext cx="192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Rectangle 7"/>
            <p:cNvSpPr/>
            <p:nvPr/>
          </p:nvSpPr>
          <p:spPr>
            <a:xfrm>
              <a:off x="228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Text Box 30"/>
            <p:cNvSpPr txBox="1"/>
            <p:nvPr/>
          </p:nvSpPr>
          <p:spPr>
            <a:xfrm>
              <a:off x="6670" y="1080"/>
              <a:ext cx="2230" cy="1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unclustered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index on 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Salary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8" name="AutoShape 33"/>
            <p:cNvSpPr/>
            <p:nvPr/>
          </p:nvSpPr>
          <p:spPr>
            <a:xfrm flipH="1">
              <a:off x="6600" y="0"/>
              <a:ext cx="360" cy="3840"/>
            </a:xfrm>
            <a:prstGeom prst="leftBrace">
              <a:avLst>
                <a:gd name="adj1" fmla="val 88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9" name="Rectangle 2"/>
          <p:cNvSpPr>
            <a:spLocks noGrp="1"/>
          </p:cNvSpPr>
          <p:nvPr>
            <p:ph type="title"/>
          </p:nvPr>
        </p:nvSpPr>
        <p:spPr>
          <a:xfrm>
            <a:off x="685800" y="53023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 - Example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0" name="Text Box 4"/>
          <p:cNvSpPr txBox="1"/>
          <p:nvPr/>
        </p:nvSpPr>
        <p:spPr>
          <a:xfrm>
            <a:off x="79375" y="692468"/>
            <a:ext cx="4243705" cy="2139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a, b, d,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1" name="Rectangle 8"/>
          <p:cNvSpPr/>
          <p:nvPr/>
        </p:nvSpPr>
        <p:spPr>
          <a:xfrm>
            <a:off x="3048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2" name="Rectangle 10"/>
          <p:cNvSpPr/>
          <p:nvPr/>
        </p:nvSpPr>
        <p:spPr>
          <a:xfrm>
            <a:off x="18288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3" name="Rectangle 11"/>
          <p:cNvSpPr/>
          <p:nvPr/>
        </p:nvSpPr>
        <p:spPr>
          <a:xfrm>
            <a:off x="4191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4" name="Rectangle 12"/>
          <p:cNvSpPr/>
          <p:nvPr/>
        </p:nvSpPr>
        <p:spPr>
          <a:xfrm>
            <a:off x="54102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5" name="Rectangle 13"/>
          <p:cNvSpPr/>
          <p:nvPr/>
        </p:nvSpPr>
        <p:spPr>
          <a:xfrm>
            <a:off x="66294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6" name="Rectangle 14"/>
          <p:cNvSpPr/>
          <p:nvPr/>
        </p:nvSpPr>
        <p:spPr>
          <a:xfrm>
            <a:off x="78486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7" name="AutoShape 31"/>
          <p:cNvSpPr/>
          <p:nvPr/>
        </p:nvSpPr>
        <p:spPr>
          <a:xfrm>
            <a:off x="1295400" y="4038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8" name="Text Box 32"/>
          <p:cNvSpPr txBox="1"/>
          <p:nvPr/>
        </p:nvSpPr>
        <p:spPr>
          <a:xfrm>
            <a:off x="381000" y="426720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9" name="Text Box 34"/>
          <p:cNvSpPr txBox="1"/>
          <p:nvPr/>
        </p:nvSpPr>
        <p:spPr>
          <a:xfrm>
            <a:off x="82550" y="5181600"/>
            <a:ext cx="3902075" cy="16471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c,</a:t>
            </a:r>
            <a:r>
              <a:rPr lang="zh-CN" altLang="en-US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460" name="组合 61459"/>
          <p:cNvGrpSpPr/>
          <p:nvPr/>
        </p:nvGrpSpPr>
        <p:grpSpPr>
          <a:xfrm>
            <a:off x="4191000" y="2819400"/>
            <a:ext cx="4572000" cy="2468563"/>
            <a:chOff x="0" y="0"/>
            <a:chExt cx="7200" cy="3887"/>
          </a:xfrm>
        </p:grpSpPr>
        <p:sp>
          <p:nvSpPr>
            <p:cNvPr id="61461" name="Line 15"/>
            <p:cNvSpPr/>
            <p:nvPr/>
          </p:nvSpPr>
          <p:spPr>
            <a:xfrm>
              <a:off x="432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2" name="Line 17"/>
            <p:cNvSpPr/>
            <p:nvPr/>
          </p:nvSpPr>
          <p:spPr>
            <a:xfrm>
              <a:off x="480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3" name="Line 18"/>
            <p:cNvSpPr/>
            <p:nvPr/>
          </p:nvSpPr>
          <p:spPr>
            <a:xfrm>
              <a:off x="384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4" name="Line 21"/>
            <p:cNvSpPr/>
            <p:nvPr/>
          </p:nvSpPr>
          <p:spPr>
            <a:xfrm flipH="1">
              <a:off x="2520" y="1080"/>
              <a:ext cx="168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5" name="Line 22"/>
            <p:cNvSpPr/>
            <p:nvPr/>
          </p:nvSpPr>
          <p:spPr>
            <a:xfrm flipH="1">
              <a:off x="720" y="1080"/>
              <a:ext cx="396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6" name="Line 23"/>
            <p:cNvSpPr/>
            <p:nvPr/>
          </p:nvSpPr>
          <p:spPr>
            <a:xfrm>
              <a:off x="5160" y="1080"/>
              <a:ext cx="132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7" name="Line 25"/>
            <p:cNvSpPr/>
            <p:nvPr/>
          </p:nvSpPr>
          <p:spPr>
            <a:xfrm>
              <a:off x="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8" name="Line 26"/>
            <p:cNvSpPr/>
            <p:nvPr/>
          </p:nvSpPr>
          <p:spPr>
            <a:xfrm>
              <a:off x="0" y="264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9" name="Line 27"/>
            <p:cNvSpPr/>
            <p:nvPr/>
          </p:nvSpPr>
          <p:spPr>
            <a:xfrm>
              <a:off x="1920" y="216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0" name="Line 28"/>
            <p:cNvSpPr/>
            <p:nvPr/>
          </p:nvSpPr>
          <p:spPr>
            <a:xfrm>
              <a:off x="576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1" name="Line 29"/>
            <p:cNvSpPr/>
            <p:nvPr/>
          </p:nvSpPr>
          <p:spPr>
            <a:xfrm>
              <a:off x="5760" y="312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2" name="Text Box 35"/>
            <p:cNvSpPr txBox="1"/>
            <p:nvPr/>
          </p:nvSpPr>
          <p:spPr>
            <a:xfrm>
              <a:off x="455" y="3263"/>
              <a:ext cx="634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Text Box 36"/>
            <p:cNvSpPr txBox="1"/>
            <p:nvPr/>
          </p:nvSpPr>
          <p:spPr>
            <a:xfrm>
              <a:off x="3960" y="0"/>
              <a:ext cx="46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74" name="文本框 61473"/>
          <p:cNvSpPr txBox="1"/>
          <p:nvPr/>
        </p:nvSpPr>
        <p:spPr>
          <a:xfrm>
            <a:off x="4648200" y="5882958"/>
            <a:ext cx="4419600" cy="782637"/>
          </a:xfrm>
          <a:prstGeom prst="rect">
            <a:avLst/>
          </a:prstGeom>
          <a:solidFill>
            <a:schemeClr val="hlink">
              <a:alpha val="100000"/>
            </a:schemeClr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on index page e, </a:t>
            </a:r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is prevented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en-US" altLang="x-none" sz="2200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75" name="组合 61474"/>
          <p:cNvGrpSpPr/>
          <p:nvPr/>
        </p:nvGrpSpPr>
        <p:grpSpPr>
          <a:xfrm>
            <a:off x="6629400" y="3657600"/>
            <a:ext cx="1978660" cy="2076369"/>
            <a:chOff x="0" y="0"/>
            <a:chExt cx="3115" cy="3269"/>
          </a:xfrm>
        </p:grpSpPr>
        <p:grpSp>
          <p:nvGrpSpPr>
            <p:cNvPr id="61476" name="组合 61475"/>
            <p:cNvGrpSpPr/>
            <p:nvPr/>
          </p:nvGrpSpPr>
          <p:grpSpPr>
            <a:xfrm>
              <a:off x="0" y="1560"/>
              <a:ext cx="3115" cy="1709"/>
              <a:chOff x="0" y="0"/>
              <a:chExt cx="3115" cy="1709"/>
            </a:xfrm>
          </p:grpSpPr>
          <p:sp>
            <p:nvSpPr>
              <p:cNvPr id="61477" name="Line 37"/>
              <p:cNvSpPr/>
              <p:nvPr/>
            </p:nvSpPr>
            <p:spPr>
              <a:xfrm>
                <a:off x="0" y="24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8" name="Line 38"/>
              <p:cNvSpPr/>
              <p:nvPr/>
            </p:nvSpPr>
            <p:spPr>
              <a:xfrm>
                <a:off x="0" y="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9" name="Text Box 39"/>
              <p:cNvSpPr txBox="1"/>
              <p:nvPr/>
            </p:nvSpPr>
            <p:spPr>
              <a:xfrm>
                <a:off x="840" y="1084"/>
                <a:ext cx="2275" cy="6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/>
                <a:r>
                  <a: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  <a:endPara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80" name="Line 40"/>
              <p:cNvSpPr/>
              <p:nvPr/>
            </p:nvSpPr>
            <p:spPr>
              <a:xfrm flipH="1" flipV="1">
                <a:off x="1201" y="120"/>
                <a:ext cx="720" cy="112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headEnd type="none" w="med" len="med"/>
                <a:tailEnd type="arrow" w="med" len="med"/>
              </a:ln>
            </p:spPr>
          </p:sp>
        </p:grpSp>
        <p:sp>
          <p:nvSpPr>
            <p:cNvPr id="61481" name="箭头 803"/>
            <p:cNvSpPr/>
            <p:nvPr/>
          </p:nvSpPr>
          <p:spPr>
            <a:xfrm flipH="1">
              <a:off x="960" y="0"/>
              <a:ext cx="240" cy="60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1482" name="椭圆 61481"/>
          <p:cNvSpPr/>
          <p:nvPr/>
        </p:nvSpPr>
        <p:spPr>
          <a:xfrm>
            <a:off x="2362200" y="2377123"/>
            <a:ext cx="1600200" cy="455612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3" name="椭圆 61482"/>
          <p:cNvSpPr/>
          <p:nvPr/>
        </p:nvSpPr>
        <p:spPr>
          <a:xfrm>
            <a:off x="2401888" y="6424613"/>
            <a:ext cx="1600200" cy="381000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4" name="文本框 61483"/>
          <p:cNvSpPr txBox="1"/>
          <p:nvPr/>
        </p:nvSpPr>
        <p:spPr>
          <a:xfrm>
            <a:off x="7010400" y="4876800"/>
            <a:ext cx="3619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0" latin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50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50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50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 bldLvl="0" animBg="1"/>
      <p:bldP spid="61484" grpId="0" bldLvl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1296670"/>
            <a:ext cx="8458200" cy="48006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sz="2800" b="1" baseline="30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tree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entries 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locking  and  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locking index pages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71755"/>
            <a:ext cx="9116695" cy="648017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7874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3600" b="1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tree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918845"/>
            <a:ext cx="8458200" cy="977265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order of tree (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树的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阶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order of tree is the maximum number of children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13995" y="2466340"/>
          <a:ext cx="880935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420"/>
                <a:gridCol w="2164715"/>
                <a:gridCol w="1832610"/>
                <a:gridCol w="1832610"/>
              </a:tblGrid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Type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Children Type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number of key value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Max number of key value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node (the only node in the tree)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node or leaf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internal node or leaf node</a:t>
                      </a:r>
                      <a:endParaRPr lang="zh-CN" altLang="en-US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 (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−1)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/ 2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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endParaRPr lang="en-US" altLang="zh-CN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leaf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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/ 2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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endParaRPr lang="en-US" altLang="zh-CN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Grp="1"/>
          </p:cNvSpPr>
          <p:nvPr/>
        </p:nvSpPr>
        <p:spPr>
          <a:xfrm>
            <a:off x="304800" y="2014855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N-ary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-tree ( N-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阶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树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304800" y="125730"/>
            <a:ext cx="8458200" cy="19380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 of N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-ary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-tree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each node have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key values and (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m+1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 pointer, and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&lt;K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&lt;…&lt;K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≤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 &lt; N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400" baseline="-25000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329690"/>
            <a:ext cx="6840000" cy="7088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1342390"/>
            <a:ext cx="8530590" cy="511429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7157720" y="6553200"/>
            <a:ext cx="1905000" cy="2279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Index, Predicate &amp; Key-Range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229870" y="1219835"/>
            <a:ext cx="8760460" cy="2209800"/>
          </a:xfrm>
          <a:ln w="19050">
            <a:solidFill>
              <a:srgbClr val="0000CC"/>
            </a:solidFill>
            <a:miter/>
          </a:ln>
        </p:spPr>
        <p:txBody>
          <a:bodyPr vert="horz" wrap="square" lIns="90170" tIns="46990" rIns="90170" bIns="46990" anchor="t"/>
          <a:p>
            <a:pPr lvl="0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clause: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refers to a predicate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if there is an index on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name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index lock on index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for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like a predicate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that predicate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 txBox="1"/>
          <p:nvPr/>
        </p:nvSpPr>
        <p:spPr>
          <a:xfrm>
            <a:off x="229870" y="3733800"/>
            <a:ext cx="8760460" cy="216154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>
            <a:spAutoFit/>
          </a:bodyPr>
          <a:p>
            <a:pPr marL="342900" lvl="0" indent="-342900">
              <a:spcBef>
                <a:spcPct val="75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refers to a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predicate such as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 salary &lt; 70000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if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an index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salary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key-range index lock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can be used to get the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of a predicate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50000&lt;salary&lt;70000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ldLvl="0" animBg="1"/>
      <p:bldP spid="62469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8009890" y="6445250"/>
            <a:ext cx="941705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129858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843280"/>
            <a:ext cx="8458200" cy="129159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Instead of locking index pages,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entries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at 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level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are locked (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such lock is interpreted as a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a range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04800" y="2416810"/>
            <a:ext cx="8458200" cy="891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 the entries in the index are 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,... and 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&lt;...&lt;k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12800" y="3360420"/>
          <a:ext cx="748411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340"/>
                <a:gridCol w="1068705"/>
                <a:gridCol w="1069340"/>
                <a:gridCol w="3207385"/>
                <a:gridCol w="106934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......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812800" y="4232910"/>
          <a:ext cx="748411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055"/>
                <a:gridCol w="3742055"/>
              </a:tblGrid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on index entry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on key-range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k</a:t>
                      </a:r>
                      <a:r>
                        <a:rPr lang="en-US" altLang="x-none" sz="2800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s</a:t>
                      </a: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  (1≤s&lt;n)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∈ 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[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s+1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)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endParaRPr lang="en-US" altLang="x-none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≥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endParaRPr lang="en-US" altLang="x-none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 new lock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&lt;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x-none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045960" y="644461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129858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04800" y="981075"/>
            <a:ext cx="8458200" cy="891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 the domain of an attribute is A…Z and suppose at  some time the entries in the index are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2011680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1027"/>
          <p:cNvSpPr>
            <a:spLocks noGrp="1"/>
          </p:cNvSpPr>
          <p:nvPr/>
        </p:nvSpPr>
        <p:spPr>
          <a:xfrm>
            <a:off x="259080" y="2805430"/>
            <a:ext cx="8558530" cy="14706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example to lock the interval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H&lt;key&lt;T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 would lock all entries from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 to R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because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H∈[G, P)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T∈[R, X)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14375" y="5095240"/>
            <a:ext cx="8102600" cy="459740"/>
            <a:chOff x="1125" y="7786"/>
            <a:chExt cx="12760" cy="724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125" y="8138"/>
              <a:ext cx="11339" cy="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631" y="7786"/>
              <a:ext cx="1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4425" y="5332095"/>
            <a:ext cx="6471920" cy="600710"/>
            <a:chOff x="1755" y="8040"/>
            <a:chExt cx="10192" cy="946"/>
          </a:xfrm>
        </p:grpSpPr>
        <p:sp>
          <p:nvSpPr>
            <p:cNvPr id="9" name="文本框 8"/>
            <p:cNvSpPr txBox="1"/>
            <p:nvPr/>
          </p:nvSpPr>
          <p:spPr>
            <a:xfrm>
              <a:off x="1755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40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78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2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91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5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73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5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1154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623820" y="4641850"/>
            <a:ext cx="3670300" cy="690880"/>
            <a:chOff x="4132" y="7072"/>
            <a:chExt cx="5780" cy="1088"/>
          </a:xfrm>
        </p:grpSpPr>
        <p:sp>
          <p:nvSpPr>
            <p:cNvPr id="20" name="文本框 19"/>
            <p:cNvSpPr txBox="1"/>
            <p:nvPr/>
          </p:nvSpPr>
          <p:spPr>
            <a:xfrm>
              <a:off x="4132" y="707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417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224" y="707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9509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19400" y="4567555"/>
            <a:ext cx="3276600" cy="688340"/>
            <a:chOff x="4440" y="5884"/>
            <a:chExt cx="5160" cy="1084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440" y="6609"/>
              <a:ext cx="516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4440" y="5884"/>
              <a:ext cx="5129" cy="1085"/>
              <a:chOff x="4440" y="6955"/>
              <a:chExt cx="5129" cy="1085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440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9569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4822" y="6955"/>
                <a:ext cx="432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40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 &lt; key &lt; T</a:t>
                </a:r>
                <a:endParaRPr lang="en-US" altLang="zh-CN"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7112000" y="6532245"/>
            <a:ext cx="1905000" cy="2609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4515" name="Rectangle 1026"/>
          <p:cNvSpPr>
            <a:spLocks noGrp="1"/>
          </p:cNvSpPr>
          <p:nvPr>
            <p:ph type="title"/>
          </p:nvPr>
        </p:nvSpPr>
        <p:spPr>
          <a:xfrm>
            <a:off x="685800" y="58421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Rectangle 1027"/>
          <p:cNvSpPr>
            <a:spLocks noGrp="1"/>
          </p:cNvSpPr>
          <p:nvPr>
            <p:ph type="body"/>
          </p:nvPr>
        </p:nvSpPr>
        <p:spPr>
          <a:xfrm>
            <a:off x="259080" y="696595"/>
            <a:ext cx="8558530" cy="49149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Recall the index entries are: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1180465"/>
          <a:ext cx="64001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Rectangle 1027"/>
          <p:cNvSpPr>
            <a:spLocks noGrp="1"/>
          </p:cNvSpPr>
          <p:nvPr/>
        </p:nvSpPr>
        <p:spPr>
          <a:xfrm>
            <a:off x="259080" y="1671955"/>
            <a:ext cx="8558530" cy="4914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example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12800" y="2192655"/>
          <a:ext cx="748411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055"/>
                <a:gridCol w="37420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interval of key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index entries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H &lt; key &lt; T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lock G, P and R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≥ U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lock R and X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&lt; E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lock [A, C) and C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714375" y="5095240"/>
            <a:ext cx="8102600" cy="459740"/>
            <a:chOff x="1125" y="7786"/>
            <a:chExt cx="12760" cy="724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125" y="8138"/>
              <a:ext cx="11339" cy="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631" y="7786"/>
              <a:ext cx="1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4425" y="5332095"/>
            <a:ext cx="6471920" cy="600710"/>
            <a:chOff x="1755" y="8040"/>
            <a:chExt cx="10192" cy="946"/>
          </a:xfrm>
        </p:grpSpPr>
        <p:sp>
          <p:nvSpPr>
            <p:cNvPr id="9" name="文本框 8"/>
            <p:cNvSpPr txBox="1"/>
            <p:nvPr/>
          </p:nvSpPr>
          <p:spPr>
            <a:xfrm>
              <a:off x="1755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40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78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2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91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5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73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5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1154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699385" y="5256530"/>
            <a:ext cx="3519805" cy="464185"/>
            <a:chOff x="4251" y="8040"/>
            <a:chExt cx="5543" cy="731"/>
          </a:xfrm>
        </p:grpSpPr>
        <p:sp>
          <p:nvSpPr>
            <p:cNvPr id="20" name="文本框 19"/>
            <p:cNvSpPr txBox="1"/>
            <p:nvPr/>
          </p:nvSpPr>
          <p:spPr>
            <a:xfrm>
              <a:off x="4251" y="8143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417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57" y="8143"/>
              <a:ext cx="63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9509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19400" y="4643120"/>
            <a:ext cx="3276600" cy="613410"/>
            <a:chOff x="4440" y="6003"/>
            <a:chExt cx="5160" cy="966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440" y="6609"/>
              <a:ext cx="516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4440" y="6003"/>
              <a:ext cx="5129" cy="966"/>
              <a:chOff x="4440" y="7074"/>
              <a:chExt cx="5129" cy="966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440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9569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4822" y="7074"/>
                <a:ext cx="4320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 &lt; key &lt; T</a:t>
                </a:r>
                <a:endPara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203950" y="4618990"/>
            <a:ext cx="1478280" cy="1112520"/>
            <a:chOff x="9770" y="7274"/>
            <a:chExt cx="2328" cy="1752"/>
          </a:xfrm>
        </p:grpSpPr>
        <p:sp>
          <p:nvSpPr>
            <p:cNvPr id="7" name="流程图: 联系 6"/>
            <p:cNvSpPr/>
            <p:nvPr/>
          </p:nvSpPr>
          <p:spPr>
            <a:xfrm>
              <a:off x="10032" y="8276"/>
              <a:ext cx="120" cy="120"/>
            </a:xfrm>
            <a:prstGeom prst="flowChartConnector">
              <a:avLst/>
            </a:prstGeom>
            <a:solidFill>
              <a:schemeClr val="accent6"/>
            </a:solidFill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70" y="8398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10114" y="7918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0114" y="7918"/>
              <a:ext cx="1984" cy="0"/>
            </a:xfrm>
            <a:prstGeom prst="line">
              <a:avLst/>
            </a:prstGeom>
            <a:ln w="19050">
              <a:solidFill>
                <a:srgbClr val="0000CC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0114" y="7274"/>
              <a:ext cx="198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≥ U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79755" y="4618990"/>
            <a:ext cx="1526540" cy="1112520"/>
            <a:chOff x="913" y="7274"/>
            <a:chExt cx="2404" cy="1752"/>
          </a:xfrm>
        </p:grpSpPr>
        <p:sp>
          <p:nvSpPr>
            <p:cNvPr id="24" name="流程图: 联系 23"/>
            <p:cNvSpPr/>
            <p:nvPr/>
          </p:nvSpPr>
          <p:spPr>
            <a:xfrm>
              <a:off x="2891" y="8276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629" y="8398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2891" y="7918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913" y="7918"/>
              <a:ext cx="1984" cy="0"/>
            </a:xfrm>
            <a:prstGeom prst="line">
              <a:avLst/>
            </a:prstGeom>
            <a:ln w="19050">
              <a:solidFill>
                <a:srgbClr val="0000CC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913" y="7274"/>
              <a:ext cx="198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&lt; E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532765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Interleaved execution</a:t>
            </a:r>
            <a:endParaRPr lang="en-US" altLang="zh-CN" sz="32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171" name="直接箭头连接符 7170"/>
          <p:cNvCxnSpPr/>
          <p:nvPr/>
        </p:nvCxnSpPr>
        <p:spPr>
          <a:xfrm>
            <a:off x="4572000" y="684213"/>
            <a:ext cx="3175" cy="471646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7172" name="文本框 7171"/>
          <p:cNvSpPr txBox="1"/>
          <p:nvPr/>
        </p:nvSpPr>
        <p:spPr>
          <a:xfrm>
            <a:off x="76200" y="5495925"/>
            <a:ext cx="4419600" cy="530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1,1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(A);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(A);W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(D)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;R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1,2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(D);</a:t>
            </a:r>
            <a:endParaRPr lang="zh-CN" altLang="en-US" sz="24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4660900" y="5472113"/>
            <a:ext cx="4419600" cy="528637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46990" rIns="90170" bIns="46990" anchor="t">
            <a:spAutoFit/>
          </a:bodyPr>
          <a:p>
            <a:pPr lvl="0" algn="l" eaLnBrk="0" latinLnBrk="0" hangingPunct="0"/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(A);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1,1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(A);R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1,2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(D);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(D)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;</a:t>
            </a:r>
            <a:endParaRPr lang="zh-CN" altLang="en-US" sz="24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7174" name="图片 71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8" y="685800"/>
            <a:ext cx="3978275" cy="467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7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85800"/>
            <a:ext cx="3994150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6" name="文本框 7175"/>
          <p:cNvSpPr txBox="1"/>
          <p:nvPr/>
        </p:nvSpPr>
        <p:spPr>
          <a:xfrm>
            <a:off x="130175" y="6094413"/>
            <a:ext cx="88614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latinLnBrk="0" hangingPunct="0"/>
            <a:r>
              <a:rPr lang="zh-CN" altLang="en-US" b="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Interleaved execution is not conflict serializable!</a:t>
            </a:r>
            <a:endParaRPr lang="zh-CN" altLang="en-US" b="0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  <p:bldP spid="7173" grpId="0" bldLvl="0"/>
      <p:bldP spid="7176" grpId="0" bldLvl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7078980" y="652208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129541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1765300"/>
          <a:ext cx="64001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Rectangle 3"/>
          <p:cNvSpPr>
            <a:spLocks noGrp="1"/>
          </p:cNvSpPr>
          <p:nvPr/>
        </p:nvSpPr>
        <p:spPr>
          <a:xfrm>
            <a:off x="457200" y="828040"/>
            <a:ext cx="8305800" cy="891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insert a new key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 the index, search index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entry</a:t>
            </a:r>
            <a:r>
              <a:rPr lang="en-US" altLang="zh-CN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J</a:t>
            </a:r>
            <a:r>
              <a:rPr lang="zh-CN" altLang="en-US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and return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entry G</a:t>
            </a:r>
            <a:r>
              <a:rPr lang="en-US" altLang="zh-CN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because J∈[G,P)</a:t>
            </a:r>
            <a:endParaRPr lang="en-US" altLang="x-none" sz="2600" b="1" u="sng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57200" y="2522855"/>
            <a:ext cx="8305800" cy="156845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 the interval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 J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splitting the interval into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J)  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J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Release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lock on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G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14375" y="5397500"/>
            <a:ext cx="8102600" cy="459740"/>
            <a:chOff x="1125" y="7786"/>
            <a:chExt cx="12760" cy="72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125" y="8138"/>
              <a:ext cx="11339" cy="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631" y="7786"/>
              <a:ext cx="1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4425" y="5558790"/>
            <a:ext cx="6472555" cy="601345"/>
            <a:chOff x="1755" y="8040"/>
            <a:chExt cx="10193" cy="947"/>
          </a:xfrm>
        </p:grpSpPr>
        <p:sp>
          <p:nvSpPr>
            <p:cNvPr id="9" name="文本框 8"/>
            <p:cNvSpPr txBox="1"/>
            <p:nvPr/>
          </p:nvSpPr>
          <p:spPr>
            <a:xfrm>
              <a:off x="1755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40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78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67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86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5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73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5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1154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81885" y="4869815"/>
            <a:ext cx="2651760" cy="688975"/>
            <a:chOff x="4346" y="5884"/>
            <a:chExt cx="4176" cy="1085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440" y="6609"/>
              <a:ext cx="4082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4346" y="5884"/>
              <a:ext cx="4152" cy="1085"/>
              <a:chOff x="4346" y="6955"/>
              <a:chExt cx="4152" cy="1085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440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8498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4346" y="6955"/>
                <a:ext cx="340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40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Lock [G,P)</a:t>
                </a:r>
                <a:endPara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965450" y="5558790"/>
            <a:ext cx="436880" cy="677545"/>
            <a:chOff x="3797" y="9466"/>
            <a:chExt cx="688" cy="1067"/>
          </a:xfrm>
        </p:grpSpPr>
        <p:sp>
          <p:nvSpPr>
            <p:cNvPr id="34" name="流程图: 联系 33"/>
            <p:cNvSpPr/>
            <p:nvPr/>
          </p:nvSpPr>
          <p:spPr>
            <a:xfrm>
              <a:off x="4319" y="9466"/>
              <a:ext cx="120" cy="120"/>
            </a:xfrm>
            <a:prstGeom prst="flowChartConnector">
              <a:avLst/>
            </a:prstGeom>
            <a:solidFill>
              <a:srgbClr val="CC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797" y="9809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altLang="zh-CN" sz="24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47085" y="5608955"/>
            <a:ext cx="1692012" cy="733425"/>
            <a:chOff x="5271" y="8833"/>
            <a:chExt cx="2665" cy="1155"/>
          </a:xfrm>
        </p:grpSpPr>
        <p:cxnSp>
          <p:nvCxnSpPr>
            <p:cNvPr id="35" name="直接连接符 34"/>
            <p:cNvCxnSpPr/>
            <p:nvPr/>
          </p:nvCxnSpPr>
          <p:spPr>
            <a:xfrm flipV="1">
              <a:off x="5271" y="8833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5271" y="9193"/>
              <a:ext cx="2665" cy="0"/>
            </a:xfrm>
            <a:prstGeom prst="line">
              <a:avLst/>
            </a:prstGeom>
            <a:ln w="19050">
              <a:solidFill>
                <a:srgbClr val="0000C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271" y="9263"/>
              <a:ext cx="26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Lock [J,P)</a:t>
              </a:r>
              <a:endParaRPr lang="en-US" altLang="zh-CN" sz="24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7927" y="8852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47"/>
          <p:cNvGraphicFramePr/>
          <p:nvPr/>
        </p:nvGraphicFramePr>
        <p:xfrm>
          <a:off x="3295015" y="1803400"/>
          <a:ext cx="3492500" cy="44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125"/>
                <a:gridCol w="873125"/>
                <a:gridCol w="873125"/>
                <a:gridCol w="873125"/>
              </a:tblGrid>
              <a:tr h="441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>
                      <a:noFill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7035165" y="643445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129541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>
          <a:xfrm>
            <a:off x="457200" y="765493"/>
            <a:ext cx="8305800" cy="49149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ct val="25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 insert a new key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in the index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1311910"/>
          <a:ext cx="64001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Grp="1"/>
          </p:cNvSpPr>
          <p:nvPr/>
        </p:nvSpPr>
        <p:spPr>
          <a:xfrm>
            <a:off x="457200" y="4020503"/>
            <a:ext cx="8305800" cy="20916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SELECT statement had a lock on G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part of a key-range, then the first step of the insert protocol could not be done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Thus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are prevented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the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 is equivalent to a predicate lock</a:t>
            </a:r>
            <a:endParaRPr lang="en-US" altLang="x-none" sz="26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Grp="1"/>
          </p:cNvSpPr>
          <p:nvPr/>
        </p:nvSpPr>
        <p:spPr>
          <a:xfrm>
            <a:off x="457200" y="2069465"/>
            <a:ext cx="8305800" cy="156845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 the interval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 J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splitting the interval into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J)  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J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Release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lock on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G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1296670"/>
            <a:ext cx="8458200" cy="48006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ndex pages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term locks  /  long term locks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coupling</a:t>
            </a: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 on a B-Tree Index page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Write Locks on a B-Tree Index page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a B</a:t>
            </a:r>
            <a:r>
              <a:rPr lang="en-US" altLang="zh-CN" sz="3600" b="1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610600" cy="5562600"/>
          </a:xfrm>
        </p:spPr>
        <p:txBody>
          <a:bodyPr vert="horz" wrap="square" anchor="t"/>
          <a:p>
            <a:pPr lvl="0">
              <a:spcBef>
                <a:spcPct val="25000"/>
              </a:spcBef>
            </a:pPr>
            <a:r>
              <a:rPr lang="en-US" altLang="x-none" sz="2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operations need to access an index structure concurrently</a:t>
            </a:r>
            <a:endParaRPr lang="en-US" altLang="x-none" sz="26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would be a bottleneck </a:t>
            </a:r>
            <a:r>
              <a:rPr lang="en-US" altLang="x-none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conventional two-phase locking mechanisms were used</a:t>
            </a:r>
            <a:endParaRPr lang="en-US" altLang="x-none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endParaRPr lang="en-US" altLang="x-none" sz="1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Understanding index semantics, we can develop a more efficient locking algorithm</a:t>
            </a:r>
            <a:endParaRPr lang="en-US" altLang="x-none" sz="26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Goal is to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maintain isolation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among different operations, concurrently accessing the index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term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latches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 term locks on leaf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we have been discussing are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still obtained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of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661795"/>
            <a:ext cx="6480810" cy="417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340360" y="231775"/>
            <a:ext cx="8422640" cy="5334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 Page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>
          <a:xfrm>
            <a:off x="457200" y="1071880"/>
            <a:ext cx="8305800" cy="4114800"/>
          </a:xfrm>
        </p:spPr>
        <p:txBody>
          <a:bodyPr vert="horz" wrap="square" anchor="t"/>
          <a:p>
            <a:pPr lvl="0">
              <a:lnSpc>
                <a:spcPct val="90000"/>
              </a:lnSpc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read lock on the root,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tree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75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new entry is locked,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the previous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(its parent)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released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operation will never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revisit the parent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write operation of a concurrent 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can pass this operation as it goes down the tree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coupling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crabbing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8005" y="4716145"/>
            <a:ext cx="3329305" cy="214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2479675" y="596900"/>
            <a:ext cx="3779520" cy="1139825"/>
            <a:chOff x="3905" y="940"/>
            <a:chExt cx="5952" cy="1795"/>
          </a:xfrm>
        </p:grpSpPr>
        <p:sp>
          <p:nvSpPr>
            <p:cNvPr id="2" name="文本框 1"/>
            <p:cNvSpPr txBox="1"/>
            <p:nvPr/>
          </p:nvSpPr>
          <p:spPr>
            <a:xfrm>
              <a:off x="3905" y="940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</a:rPr>
                <a:t>N := root of B</a:t>
              </a:r>
              <a:r>
                <a:rPr lang="en-US" altLang="zh-CN" sz="2200" baseline="30000">
                  <a:solidFill>
                    <a:schemeClr val="accent6"/>
                  </a:solidFill>
                </a:rPr>
                <a:t>+</a:t>
              </a:r>
              <a:r>
                <a:rPr lang="en-US" altLang="zh-CN" sz="2200">
                  <a:solidFill>
                    <a:schemeClr val="accent6"/>
                  </a:solidFill>
                </a:rPr>
                <a:t> tree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05" y="2059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 </a:t>
              </a:r>
              <a:r>
                <a:rPr lang="en-US" altLang="zh-CN" sz="2200">
                  <a:solidFill>
                    <a:schemeClr val="accent6"/>
                  </a:solidFill>
                </a:rPr>
                <a:t>N 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ReadL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6882" y="1641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19785" y="2606675"/>
            <a:ext cx="3353435" cy="1380490"/>
            <a:chOff x="1291" y="4105"/>
            <a:chExt cx="5281" cy="2174"/>
          </a:xfrm>
        </p:grpSpPr>
        <p:sp>
          <p:nvSpPr>
            <p:cNvPr id="18" name="文本框 17"/>
            <p:cNvSpPr txBox="1"/>
            <p:nvPr/>
          </p:nvSpPr>
          <p:spPr>
            <a:xfrm>
              <a:off x="2396" y="4248"/>
              <a:ext cx="965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no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91" y="5069"/>
              <a:ext cx="5281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在结点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中寻找关键字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对应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的子结点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361" y="4105"/>
              <a:ext cx="0" cy="96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46075" y="1913255"/>
            <a:ext cx="3995420" cy="3725545"/>
            <a:chOff x="545" y="3013"/>
            <a:chExt cx="6292" cy="5867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545" y="3040"/>
              <a:ext cx="6293" cy="0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00" y="8880"/>
              <a:ext cx="720" cy="0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82" y="3013"/>
              <a:ext cx="0" cy="5839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request for ReadLock (search key K)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8655" y="4241165"/>
            <a:ext cx="3672840" cy="2282941"/>
            <a:chOff x="5365" y="6120"/>
            <a:chExt cx="5784" cy="3958"/>
          </a:xfrm>
        </p:grpSpPr>
        <p:sp>
          <p:nvSpPr>
            <p:cNvPr id="19" name="矩形 18"/>
            <p:cNvSpPr/>
            <p:nvPr/>
          </p:nvSpPr>
          <p:spPr>
            <a:xfrm>
              <a:off x="5365" y="6120"/>
              <a:ext cx="5784" cy="323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09" y="9333"/>
              <a:ext cx="4189" cy="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x-none" sz="22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lock coupling</a:t>
              </a:r>
              <a:endParaRPr lang="zh-CN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34235" y="1737360"/>
            <a:ext cx="4494530" cy="1299210"/>
            <a:chOff x="3361" y="2736"/>
            <a:chExt cx="7078" cy="2046"/>
          </a:xfrm>
        </p:grpSpPr>
        <p:sp>
          <p:nvSpPr>
            <p:cNvPr id="4" name="菱形 3"/>
            <p:cNvSpPr/>
            <p:nvPr/>
          </p:nvSpPr>
          <p:spPr>
            <a:xfrm>
              <a:off x="3361" y="3428"/>
              <a:ext cx="7079" cy="135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N is a leaf node</a:t>
              </a:r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?</a:t>
              </a:r>
              <a:endParaRPr lang="en-US" altLang="zh-CN" sz="2200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881" y="2736"/>
              <a:ext cx="0" cy="680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802640" y="3987165"/>
            <a:ext cx="3369310" cy="826770"/>
            <a:chOff x="1264" y="6279"/>
            <a:chExt cx="5306" cy="130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361" y="6279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264" y="6905"/>
              <a:ext cx="5307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ReadL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420" y="4814570"/>
            <a:ext cx="3352800" cy="1183005"/>
            <a:chOff x="1292" y="7582"/>
            <a:chExt cx="5280" cy="1863"/>
          </a:xfrm>
        </p:grpSpPr>
        <p:sp>
          <p:nvSpPr>
            <p:cNvPr id="7" name="文本框 6"/>
            <p:cNvSpPr txBox="1"/>
            <p:nvPr/>
          </p:nvSpPr>
          <p:spPr>
            <a:xfrm>
              <a:off x="1292" y="8235"/>
              <a:ext cx="5280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释放结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eadLock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:= M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360" y="7582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4645660" y="2614930"/>
            <a:ext cx="3352800" cy="975995"/>
            <a:chOff x="7316" y="4118"/>
            <a:chExt cx="5280" cy="1537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10420" y="4118"/>
              <a:ext cx="0" cy="79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0689" y="4235"/>
              <a:ext cx="961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yes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316" y="4979"/>
              <a:ext cx="5281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在结点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中寻找关键字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46295" y="3591560"/>
            <a:ext cx="3343910" cy="1158875"/>
            <a:chOff x="7317" y="5656"/>
            <a:chExt cx="5266" cy="1825"/>
          </a:xfrm>
        </p:grpSpPr>
        <p:sp>
          <p:nvSpPr>
            <p:cNvPr id="27" name="菱形 26"/>
            <p:cNvSpPr/>
            <p:nvPr/>
          </p:nvSpPr>
          <p:spPr>
            <a:xfrm>
              <a:off x="7317" y="6127"/>
              <a:ext cx="5267" cy="135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latin typeface="Arial" panose="020B0604020202020204" pitchFamily="34" charset="0"/>
                </a:rPr>
                <a:t>是否存在 </a:t>
              </a:r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K </a:t>
              </a:r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?</a:t>
              </a:r>
              <a:endParaRPr lang="en-US" altLang="zh-CN" sz="2200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9950" y="5656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471670" y="4727575"/>
            <a:ext cx="3768725" cy="1193800"/>
            <a:chOff x="7042" y="7445"/>
            <a:chExt cx="5935" cy="1880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9950" y="7445"/>
              <a:ext cx="0" cy="62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888" y="7481"/>
              <a:ext cx="961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yes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2" y="8115"/>
              <a:ext cx="5935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ReadLock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(key-range lock for search)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50740" y="5953125"/>
            <a:ext cx="3352800" cy="717550"/>
            <a:chOff x="7324" y="9375"/>
            <a:chExt cx="5280" cy="1130"/>
          </a:xfrm>
        </p:grpSpPr>
        <p:sp>
          <p:nvSpPr>
            <p:cNvPr id="32" name="文本框 31"/>
            <p:cNvSpPr txBox="1"/>
            <p:nvPr/>
          </p:nvSpPr>
          <p:spPr>
            <a:xfrm>
              <a:off x="7324" y="9829"/>
              <a:ext cx="5280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释放结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eadLock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9964" y="9375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7990840" y="3987165"/>
            <a:ext cx="624840" cy="2479675"/>
            <a:chOff x="12584" y="6279"/>
            <a:chExt cx="984" cy="3905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12600" y="6840"/>
              <a:ext cx="720" cy="0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3320" y="6840"/>
              <a:ext cx="0" cy="3345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2584" y="10167"/>
              <a:ext cx="720" cy="0"/>
            </a:xfrm>
            <a:prstGeom prst="straightConnector1">
              <a:avLst/>
            </a:prstGeom>
            <a:ln w="25400"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2604" y="6279"/>
              <a:ext cx="965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no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type="body"/>
          </p:nvPr>
        </p:nvSpPr>
        <p:spPr>
          <a:xfrm>
            <a:off x="381000" y="1295400"/>
            <a:ext cx="8229600" cy="5105400"/>
          </a:xfrm>
        </p:spPr>
        <p:txBody>
          <a:bodyPr vert="horz" wrap="square" anchor="t"/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write lock on the root,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tree 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new entry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locked,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if that entry is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full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 on all its parents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can be released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altLang="x-none" sz="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insert operation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might have to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 back up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tree,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revisiting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perhaps splitting some nodes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that occurs,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because </a:t>
            </a:r>
            <a:r>
              <a:rPr lang="en-US" altLang="x-none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N is not full, it will not have to split 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therefore will not have to go further up the tree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Thus it can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release locks further up in the tree.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2479675" y="823595"/>
            <a:ext cx="3780155" cy="1291590"/>
            <a:chOff x="3905" y="1297"/>
            <a:chExt cx="5953" cy="2034"/>
          </a:xfrm>
        </p:grpSpPr>
        <p:sp>
          <p:nvSpPr>
            <p:cNvPr id="2" name="文本框 1"/>
            <p:cNvSpPr txBox="1"/>
            <p:nvPr/>
          </p:nvSpPr>
          <p:spPr>
            <a:xfrm>
              <a:off x="3905" y="1297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</a:rPr>
                <a:t>N := root of B</a:t>
              </a:r>
              <a:r>
                <a:rPr lang="en-US" altLang="zh-CN" sz="2200" baseline="30000">
                  <a:solidFill>
                    <a:schemeClr val="accent6"/>
                  </a:solidFill>
                </a:rPr>
                <a:t>+</a:t>
              </a:r>
              <a:r>
                <a:rPr lang="en-US" altLang="zh-CN" sz="2200">
                  <a:solidFill>
                    <a:schemeClr val="accent6"/>
                  </a:solidFill>
                </a:rPr>
                <a:t> tree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05" y="2654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</a:t>
              </a:r>
              <a:r>
                <a:rPr lang="en-US" altLang="zh-CN" sz="2200">
                  <a:solidFill>
                    <a:schemeClr val="accent6"/>
                  </a:solidFill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 W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riteLock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6806" y="1974"/>
              <a:ext cx="0" cy="680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230630" y="2151380"/>
            <a:ext cx="6242685" cy="1188085"/>
            <a:chOff x="1938" y="3388"/>
            <a:chExt cx="9831" cy="1871"/>
          </a:xfrm>
        </p:grpSpPr>
        <p:sp>
          <p:nvSpPr>
            <p:cNvPr id="7" name="文本框 6"/>
            <p:cNvSpPr txBox="1"/>
            <p:nvPr/>
          </p:nvSpPr>
          <p:spPr>
            <a:xfrm>
              <a:off x="1938" y="4049"/>
              <a:ext cx="9831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if  ( </a:t>
              </a:r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结点</a:t>
              </a:r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not full 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then (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释放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的所有祖先结点上的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 WriteLock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844" y="3388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892810" y="4240530"/>
            <a:ext cx="3780155" cy="1686560"/>
            <a:chOff x="1406" y="6678"/>
            <a:chExt cx="5953" cy="2656"/>
          </a:xfrm>
        </p:grpSpPr>
        <p:sp>
          <p:nvSpPr>
            <p:cNvPr id="18" name="文本框 17"/>
            <p:cNvSpPr txBox="1"/>
            <p:nvPr/>
          </p:nvSpPr>
          <p:spPr>
            <a:xfrm>
              <a:off x="1714" y="6727"/>
              <a:ext cx="141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no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06" y="7591"/>
              <a:ext cx="5953" cy="174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寻找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的子结点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endParaRPr lang="zh-CN" altLang="en-US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 WriteLock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:= M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890" y="6678"/>
              <a:ext cx="0" cy="907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835150" y="3336290"/>
            <a:ext cx="5029200" cy="1320800"/>
            <a:chOff x="2890" y="5254"/>
            <a:chExt cx="7920" cy="2080"/>
          </a:xfrm>
        </p:grpSpPr>
        <p:sp>
          <p:nvSpPr>
            <p:cNvPr id="4" name="菱形 3"/>
            <p:cNvSpPr/>
            <p:nvPr/>
          </p:nvSpPr>
          <p:spPr>
            <a:xfrm>
              <a:off x="2890" y="5980"/>
              <a:ext cx="7921" cy="135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N is a leaf node ?</a:t>
              </a:r>
              <a:endParaRPr lang="en-US" altLang="zh-CN" sz="2200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6806" y="5254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72770" y="2988310"/>
            <a:ext cx="612140" cy="2807970"/>
            <a:chOff x="902" y="4706"/>
            <a:chExt cx="964" cy="4422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902" y="4706"/>
              <a:ext cx="964" cy="47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6" idx="1"/>
            </p:cNvCxnSpPr>
            <p:nvPr/>
          </p:nvCxnSpPr>
          <p:spPr>
            <a:xfrm>
              <a:off x="902" y="8460"/>
              <a:ext cx="504" cy="3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902" y="4706"/>
              <a:ext cx="0" cy="4422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request for WriteLock (insert key K)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88890" y="4195445"/>
            <a:ext cx="3780155" cy="1410970"/>
            <a:chOff x="8014" y="6607"/>
            <a:chExt cx="5953" cy="2222"/>
          </a:xfrm>
        </p:grpSpPr>
        <p:sp>
          <p:nvSpPr>
            <p:cNvPr id="17" name="文本框 16"/>
            <p:cNvSpPr txBox="1"/>
            <p:nvPr/>
          </p:nvSpPr>
          <p:spPr>
            <a:xfrm>
              <a:off x="10654" y="6727"/>
              <a:ext cx="141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yes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14" y="7619"/>
              <a:ext cx="5953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在结点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中插入关键字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(key-range lock for insert)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0811" y="6607"/>
              <a:ext cx="0" cy="96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088890" y="5644515"/>
            <a:ext cx="3780155" cy="712470"/>
            <a:chOff x="8014" y="6607"/>
            <a:chExt cx="5953" cy="1122"/>
          </a:xfrm>
        </p:grpSpPr>
        <p:sp>
          <p:nvSpPr>
            <p:cNvPr id="27" name="文本框 26"/>
            <p:cNvSpPr txBox="1"/>
            <p:nvPr/>
          </p:nvSpPr>
          <p:spPr>
            <a:xfrm>
              <a:off x="8014" y="7052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释放结点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上的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W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rite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10811" y="6607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and Index Locking Summary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type="body"/>
          </p:nvPr>
        </p:nvSpPr>
        <p:spPr>
          <a:xfrm>
            <a:off x="762000" y="1752600"/>
            <a:ext cx="7467600" cy="4114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Algorithm has property that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 lock conflict that prevents phantoms will occur: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an index is 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the table 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no index is 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there is no index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write operations need not get an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whole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only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which allows more concurrency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charRg st="15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charRg st="158" end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to Lock?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xfrm>
            <a:off x="685800" y="1373188"/>
            <a:ext cx="7924800" cy="45720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tables (TL)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serializable but 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suffers because lock granularity is coarse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rows (RL)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improves because lock granularity is fine but 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not serializable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Statement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153400" cy="4114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can  be treated as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if it were a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 followed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an index attribute is changed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the index entry for the tuple must be moved to a new position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transaction must obtain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both the old and new index pages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type="body"/>
          </p:nvPr>
        </p:nvSpPr>
        <p:spPr>
          <a:xfrm>
            <a:off x="685800" y="1828800"/>
            <a:ext cx="8077200" cy="42672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avoid acquiring many fine grain locks on a table,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 DBMS can set a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 threshold. </a:t>
            </a:r>
            <a:endParaRPr lang="en-US" altLang="zh-CN" sz="26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more than the threshold number of tuple (or page) locks are acquired,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the DBMS automatically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trades them in for a table lock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  but …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Beware of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Hints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8534400" cy="48768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lowest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correct isolation level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Embedding constraints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in schema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permit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use of an even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lower level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Constraint violation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due to interleaving detected at commit time (an optimistic approach)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user interaction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after a lock has been acquired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indexes and denormalization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support frequently executed 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 deadlocks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controlling the order in which locks are acquired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270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270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3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11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2708">
                                            <p:txEl>
                                              <p:charRg st="3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2708">
                                            <p:txEl>
                                              <p:charRg st="35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72708">
                                            <p:txEl>
                                              <p:charRg st="11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72708">
                                            <p:txEl>
                                              <p:charRg st="111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2708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2708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328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矩形 73732"/>
          <p:cNvSpPr/>
          <p:nvPr/>
        </p:nvSpPr>
        <p:spPr>
          <a:xfrm>
            <a:off x="381000" y="4392613"/>
            <a:ext cx="8305800" cy="1093787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type="body"/>
          </p:nvPr>
        </p:nvSpPr>
        <p:spPr>
          <a:xfrm>
            <a:off x="152400" y="1219200"/>
            <a:ext cx="8610600" cy="5257800"/>
          </a:xfrm>
        </p:spPr>
        <p:txBody>
          <a:bodyPr vert="horz" wrap="square" anchor="t"/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Version: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the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containing the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updates of all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committed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transactions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100000"/>
              </a:spcBef>
            </a:pPr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multi-version DBMS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maintains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versions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created in the (recent) past</a:t>
            </a:r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Major goal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a multi-version DBMS: </a:t>
            </a:r>
            <a:r>
              <a:rPr lang="zh-CN" altLang="en-US" sz="26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 the need for read locks</a:t>
            </a:r>
            <a:endParaRPr lang="zh-CN" altLang="en-US" sz="2600" b="1" i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Text Box 4"/>
          <p:cNvSpPr txBox="1"/>
          <p:nvPr/>
        </p:nvSpPr>
        <p:spPr>
          <a:xfrm>
            <a:off x="920750" y="2362200"/>
            <a:ext cx="6546850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(z)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......</a:t>
            </a:r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4758" name="组合 74757"/>
          <p:cNvGrpSpPr/>
          <p:nvPr/>
        </p:nvGrpSpPr>
        <p:grpSpPr>
          <a:xfrm>
            <a:off x="1528763" y="2819400"/>
            <a:ext cx="2427287" cy="1079500"/>
            <a:chOff x="0" y="0"/>
            <a:chExt cx="1529" cy="680"/>
          </a:xfrm>
        </p:grpSpPr>
        <p:sp>
          <p:nvSpPr>
            <p:cNvPr id="74759" name="Text Box 5"/>
            <p:cNvSpPr txBox="1"/>
            <p:nvPr/>
          </p:nvSpPr>
          <p:spPr>
            <a:xfrm>
              <a:off x="0" y="46"/>
              <a:ext cx="1529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create </a:t>
              </a:r>
              <a:r>
                <a:rPr lang="en-US" altLang="x-none" sz="2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version 1</a:t>
              </a:r>
              <a:endPara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(contains updates </a:t>
              </a:r>
              <a:endParaRPr lang="en-US" altLang="x-none" sz="2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of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but not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sz="2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0" name="Line 8"/>
            <p:cNvSpPr/>
            <p:nvPr/>
          </p:nvSpPr>
          <p:spPr>
            <a:xfrm flipV="1">
              <a:off x="1152" y="0"/>
              <a:ext cx="0" cy="288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74761" name="组合 74760"/>
          <p:cNvGrpSpPr/>
          <p:nvPr/>
        </p:nvGrpSpPr>
        <p:grpSpPr>
          <a:xfrm>
            <a:off x="5791200" y="2819400"/>
            <a:ext cx="2736850" cy="1506538"/>
            <a:chOff x="0" y="0"/>
            <a:chExt cx="1724" cy="949"/>
          </a:xfrm>
        </p:grpSpPr>
        <p:sp>
          <p:nvSpPr>
            <p:cNvPr id="74762" name="Text Box 7"/>
            <p:cNvSpPr txBox="1"/>
            <p:nvPr/>
          </p:nvSpPr>
          <p:spPr>
            <a:xfrm>
              <a:off x="0" y="46"/>
              <a:ext cx="1724" cy="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create </a:t>
              </a:r>
              <a:r>
                <a:rPr lang="en-US" altLang="x-none" sz="2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version 2</a:t>
              </a:r>
              <a:endPara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(contains updates of </a:t>
              </a:r>
              <a:endParaRPr lang="en-US" altLang="x-none" sz="2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and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but not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sz="2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endParaRPr lang="zh-CN" altLang="en-US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3" name="Line 9"/>
            <p:cNvSpPr/>
            <p:nvPr/>
          </p:nvSpPr>
          <p:spPr>
            <a:xfrm flipV="1">
              <a:off x="0" y="0"/>
              <a:ext cx="0" cy="192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103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6">
                                            <p:txEl>
                                              <p:charRg st="103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17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756">
                                            <p:txEl>
                                              <p:charRg st="176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ldLvl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zh-CN" altLang="en-US" sz="4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</a:t>
            </a:r>
            <a:endParaRPr lang="zh-CN" altLang="en-US" sz="40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-9525" y="228600"/>
            <a:ext cx="9153525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type="body"/>
          </p:nvPr>
        </p:nvSpPr>
        <p:spPr>
          <a:xfrm>
            <a:off x="0" y="1066800"/>
            <a:ext cx="9144000" cy="55626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DBMSs guarantee that statements are isolated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statement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sees state produced by 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complete execution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of other statements, but state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not be committed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sz="1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MVC guarantees that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statement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committed state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Statement executed in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 whose value is a version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Referred to as </a:t>
            </a:r>
            <a:r>
              <a:rPr lang="en-US" altLang="x-none" sz="24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statement-level read consistency</a:t>
            </a:r>
            <a:endParaRPr lang="en-US" altLang="x-none" sz="2400" b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sz="1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MVC can also guarantee that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statements of a transaction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same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committed state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All statements of a transaction access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same version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Referred to as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 read consistency</a:t>
            </a:r>
            <a:endParaRPr lang="en-US" altLang="x-none" sz="2400" b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type="body"/>
          </p:nvPr>
        </p:nvSpPr>
        <p:spPr>
          <a:xfrm>
            <a:off x="457200" y="1371600"/>
            <a:ext cx="8153400" cy="4343400"/>
          </a:xfrm>
        </p:spPr>
        <p:txBody>
          <a:bodyPr vert="horz" wrap="square" anchor="t"/>
          <a:p>
            <a:pPr lvl="0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istinguishes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in advance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R/O) transactions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read/write (R/W) transactions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 use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(conventional)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immediate-update, pessimistic control</a:t>
            </a:r>
            <a:r>
              <a:rPr lang="en-US" altLang="x-none" sz="2400" b="1" u="sng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Hence, transactions access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current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version of the database.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5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the reads of a particular R/O transaction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</a:t>
            </a:r>
            <a:r>
              <a:rPr lang="en-US" altLang="x-none" sz="2400" b="1" baseline="-25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satisfied using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 version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that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when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requested its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read.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010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600" cy="1050290"/>
          </a:xfrm>
        </p:spPr>
        <p:txBody>
          <a:bodyPr vert="horz" wrap="square" anchor="t">
            <a:spAutoFit/>
          </a:bodyPr>
          <a:p>
            <a:pPr lvl="0">
              <a:lnSpc>
                <a:spcPct val="120000"/>
              </a:lnSpc>
              <a:spcBef>
                <a:spcPct val="4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Assuming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are executed at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all schedules are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57200" y="2613025"/>
            <a:ext cx="8229600" cy="215836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serialized in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 order.</a:t>
            </a:r>
            <a:endParaRPr lang="en-US" altLang="x-none" sz="24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R/O 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serialized after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that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created the version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it read.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serial order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commit order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57200" y="4984750"/>
            <a:ext cx="8229600" cy="10502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spcBef>
                <a:spcPct val="4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All transactions see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level read consistency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type="body"/>
          </p:nvPr>
        </p:nvSpPr>
        <p:spPr>
          <a:xfrm>
            <a:off x="990600" y="3731260"/>
            <a:ext cx="7094538" cy="2209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T</a:t>
            </a:r>
            <a:r>
              <a:rPr lang="en-US" altLang="zh-CN" sz="2600" b="1" baseline="-25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are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read/write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read/only</a:t>
            </a:r>
            <a:endParaRPr lang="en-US" altLang="zh-CN" sz="26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sees the version produced by T</a:t>
            </a:r>
            <a:r>
              <a:rPr lang="en-US" altLang="zh-CN" sz="26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600" b="1" baseline="-2500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The equivalent serial order is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600" b="1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Text Box 4"/>
          <p:cNvSpPr txBox="1"/>
          <p:nvPr/>
        </p:nvSpPr>
        <p:spPr>
          <a:xfrm>
            <a:off x="1066800" y="2208213"/>
            <a:ext cx="755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8" name="Freeform 7"/>
          <p:cNvSpPr/>
          <p:nvPr/>
        </p:nvSpPr>
        <p:spPr>
          <a:xfrm>
            <a:off x="1066800" y="2743200"/>
            <a:ext cx="4114800" cy="393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pathLst>
              <a:path w="2544" h="248">
                <a:moveTo>
                  <a:pt x="2544" y="48"/>
                </a:moveTo>
                <a:cubicBezTo>
                  <a:pt x="2132" y="148"/>
                  <a:pt x="1720" y="248"/>
                  <a:pt x="1296" y="240"/>
                </a:cubicBezTo>
                <a:cubicBezTo>
                  <a:pt x="872" y="232"/>
                  <a:pt x="436" y="1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79" name="Freeform 8"/>
          <p:cNvSpPr/>
          <p:nvPr/>
        </p:nvSpPr>
        <p:spPr>
          <a:xfrm>
            <a:off x="2514600" y="1892300"/>
            <a:ext cx="4800600" cy="393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832" h="248">
                <a:moveTo>
                  <a:pt x="2832" y="248"/>
                </a:moveTo>
                <a:cubicBezTo>
                  <a:pt x="2228" y="132"/>
                  <a:pt x="1624" y="16"/>
                  <a:pt x="1152" y="8"/>
                </a:cubicBezTo>
                <a:cubicBezTo>
                  <a:pt x="680" y="0"/>
                  <a:pt x="192" y="16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a4da85e1-2047-4b98-aa98-404d470d996e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36128</Words>
  <Application>WPS 演示</Application>
  <PresentationFormat>全屏显示(4:3)</PresentationFormat>
  <Paragraphs>1961</Paragraphs>
  <Slides>116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116</vt:i4>
      </vt:variant>
    </vt:vector>
  </HeadingPairs>
  <TitlesOfParts>
    <vt:vector size="129" baseType="lpstr">
      <vt:lpstr>Arial</vt:lpstr>
      <vt:lpstr>宋体</vt:lpstr>
      <vt:lpstr>Wingdings</vt:lpstr>
      <vt:lpstr>Times New Roman</vt:lpstr>
      <vt:lpstr>Wingdings</vt:lpstr>
      <vt:lpstr>微软雅黑</vt:lpstr>
      <vt:lpstr>Arial Unicode MS</vt:lpstr>
      <vt:lpstr>Symbol</vt:lpstr>
      <vt:lpstr>华文仿宋</vt:lpstr>
      <vt:lpstr>Default Design</vt:lpstr>
      <vt:lpstr>Equation.KSEE3</vt:lpstr>
      <vt:lpstr>Equation.KSEE3</vt:lpstr>
      <vt:lpstr>Equation.KSEE3</vt:lpstr>
      <vt:lpstr>Isolation in Relational Databases</vt:lpstr>
      <vt:lpstr>Isolation in Relational Databases</vt:lpstr>
      <vt:lpstr>Multiple granularity locking</vt:lpstr>
      <vt:lpstr>Multiple granularity locking</vt:lpstr>
      <vt:lpstr>Lock Granularity in Relational Database</vt:lpstr>
      <vt:lpstr>What’s Different About Locking in Relational Databases?</vt:lpstr>
      <vt:lpstr>Conflicts in Relational Databases</vt:lpstr>
      <vt:lpstr>Interleaved execution</vt:lpstr>
      <vt:lpstr>What to Lock?</vt:lpstr>
      <vt:lpstr>with Table Locking</vt:lpstr>
      <vt:lpstr>Problem with Row Locking</vt:lpstr>
      <vt:lpstr>Problem with Row Locking</vt:lpstr>
      <vt:lpstr>PowerPoint 演示文稿</vt:lpstr>
      <vt:lpstr>Phantoms (幻像) in RL</vt:lpstr>
      <vt:lpstr>PowerPoint 演示文稿</vt:lpstr>
      <vt:lpstr>Phantoms in RL</vt:lpstr>
      <vt:lpstr>Predicate Locking (PL)</vt:lpstr>
      <vt:lpstr>Preventing Phantoms With PLs</vt:lpstr>
      <vt:lpstr>Conflicts And Predicate Locks</vt:lpstr>
      <vt:lpstr>Conflicts And Predicate Locks</vt:lpstr>
      <vt:lpstr>Serializability in Relational DB</vt:lpstr>
      <vt:lpstr>PowerPoint 演示文稿</vt:lpstr>
      <vt:lpstr>Isolation in Relational Databases</vt:lpstr>
      <vt:lpstr>Isolation Levels</vt:lpstr>
      <vt:lpstr>Isolation Levels</vt:lpstr>
      <vt:lpstr>Anomaly (异常)</vt:lpstr>
      <vt:lpstr>Lost update &amp; Dirty write &amp; Blind write</vt:lpstr>
      <vt:lpstr>Dirty Read (脏读)</vt:lpstr>
      <vt:lpstr>Non-Repeatable Read (脏读)</vt:lpstr>
      <vt:lpstr>Anomaly: Non-Repeatable Read</vt:lpstr>
      <vt:lpstr>Phantom Read (幻读)</vt:lpstr>
      <vt:lpstr>Non-Repeatable Reads and Phantoms</vt:lpstr>
      <vt:lpstr>SQL Isolation Levels</vt:lpstr>
      <vt:lpstr>SQL Isolation Levels</vt:lpstr>
      <vt:lpstr>Statement Isolation</vt:lpstr>
      <vt:lpstr>Locking Implementation of SQL         Isolation Levels</vt:lpstr>
      <vt:lpstr>Locking Implementation of SQL Isolation Levels</vt:lpstr>
      <vt:lpstr>PowerPoint 演示文稿</vt:lpstr>
      <vt:lpstr>Dirty read</vt:lpstr>
      <vt:lpstr>non-repeatable read</vt:lpstr>
      <vt:lpstr>phantom read</vt:lpstr>
      <vt:lpstr>Bad Things Can Happen</vt:lpstr>
      <vt:lpstr>Some Problems at READ UNCOMMITTED </vt:lpstr>
      <vt:lpstr>Some Problems at READ COMMITTED</vt:lpstr>
      <vt:lpstr>Problems at REPEATABLE READ</vt:lpstr>
      <vt:lpstr>Levels of Isolation</vt:lpstr>
      <vt:lpstr>Implications of Locking Implementation</vt:lpstr>
      <vt:lpstr>Implications of Locking Implementation</vt:lpstr>
      <vt:lpstr>Update Locks</vt:lpstr>
      <vt:lpstr>Update Locks</vt:lpstr>
      <vt:lpstr>Update Locks</vt:lpstr>
      <vt:lpstr>Isolation in Relational Databases</vt:lpstr>
      <vt:lpstr>Granular Locks (粒度锁)</vt:lpstr>
      <vt:lpstr>Granular Locks</vt:lpstr>
      <vt:lpstr>PowerPoint 演示文稿</vt:lpstr>
      <vt:lpstr>Intention Locking</vt:lpstr>
      <vt:lpstr>Conflict Table</vt:lpstr>
      <vt:lpstr>Conflict Table</vt:lpstr>
      <vt:lpstr>PowerPoint 演示文稿</vt:lpstr>
      <vt:lpstr>PowerPoint 演示文稿</vt:lpstr>
      <vt:lpstr>Isolation in Relational Databases</vt:lpstr>
      <vt:lpstr>Index Locking</vt:lpstr>
      <vt:lpstr>Preventing Phantoms </vt:lpstr>
      <vt:lpstr>封锁的选择</vt:lpstr>
      <vt:lpstr>Lock entire table - Example</vt:lpstr>
      <vt:lpstr>No Appropriate Index for P</vt:lpstr>
      <vt:lpstr>No Appropriate Index for P - table / pages</vt:lpstr>
      <vt:lpstr>Index I exists on attribute P but  NO Index-locking</vt:lpstr>
      <vt:lpstr>PowerPoint 演示文稿</vt:lpstr>
      <vt:lpstr>Index Locking</vt:lpstr>
      <vt:lpstr>Index Locking - Example</vt:lpstr>
      <vt:lpstr>Index Locking</vt:lpstr>
      <vt:lpstr>PowerPoint 演示文稿</vt:lpstr>
      <vt:lpstr>B+  tree</vt:lpstr>
      <vt:lpstr>PowerPoint 演示文稿</vt:lpstr>
      <vt:lpstr>Index, Predicate &amp; Key-Range Locks</vt:lpstr>
      <vt:lpstr>Key-Range Locking</vt:lpstr>
      <vt:lpstr>Key-Range Locking (cont)</vt:lpstr>
      <vt:lpstr>Key-Range Locking (cont)</vt:lpstr>
      <vt:lpstr>Key-Range Locking (cont)</vt:lpstr>
      <vt:lpstr>Key-Range Locking (cont)</vt:lpstr>
      <vt:lpstr>Index Locking</vt:lpstr>
      <vt:lpstr>Locking a B+-Tree Index</vt:lpstr>
      <vt:lpstr>Example of B+-Tree Index</vt:lpstr>
      <vt:lpstr>Read Locks on a B+-Tree Index Page</vt:lpstr>
      <vt:lpstr>PowerPoint 演示文稿</vt:lpstr>
      <vt:lpstr>Write Locks on a B+-Tree Index</vt:lpstr>
      <vt:lpstr>PowerPoint 演示文稿</vt:lpstr>
      <vt:lpstr>Granular and Index Locking Summary</vt:lpstr>
      <vt:lpstr>UPDATE Statement</vt:lpstr>
      <vt:lpstr>Lock Escalation</vt:lpstr>
      <vt:lpstr>Performance Hints</vt:lpstr>
      <vt:lpstr>Isolation in Relational Databases</vt:lpstr>
      <vt:lpstr>Multiversion Controls (MVCs)</vt:lpstr>
      <vt:lpstr>Multiversion Controls</vt:lpstr>
      <vt:lpstr>Read-Consistency</vt:lpstr>
      <vt:lpstr>Read-Only MVC</vt:lpstr>
      <vt:lpstr>Read-Only MVC</vt:lpstr>
      <vt:lpstr>Example</vt:lpstr>
      <vt:lpstr>Implementation</vt:lpstr>
      <vt:lpstr>Multiversion Database</vt:lpstr>
      <vt:lpstr>Read-Only Multiversion Control</vt:lpstr>
      <vt:lpstr>Read-Consistency MVC</vt:lpstr>
      <vt:lpstr>Example</vt:lpstr>
      <vt:lpstr>Read-Consistency MVC</vt:lpstr>
      <vt:lpstr>SNAPSHOT Isolation</vt:lpstr>
      <vt:lpstr>First Committer Wins Implementation</vt:lpstr>
      <vt:lpstr>First Committer Wins</vt:lpstr>
      <vt:lpstr> Locking Implementation of SNAPSHOT Isolation</vt:lpstr>
      <vt:lpstr>PowerPoint 演示文稿</vt:lpstr>
      <vt:lpstr>Anomalies at SNAPSHOT Isolation</vt:lpstr>
      <vt:lpstr> </vt:lpstr>
      <vt:lpstr>Phantoms at SNAPSHOT Isolation</vt:lpstr>
      <vt:lpstr>Phantoms at SNAPSHOT Isolation</vt:lpstr>
      <vt:lpstr>Correct Execution at  SNAPSHOT Isolation</vt:lpstr>
      <vt:lpstr>Reserving Seats for a Concert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in Relational Databases</dc:title>
  <dc:creator>ARTHUR  BERNSTEIN</dc:creator>
  <cp:lastModifiedBy>NJUjack</cp:lastModifiedBy>
  <cp:revision>693</cp:revision>
  <cp:lastPrinted>1999-04-25T15:25:00Z</cp:lastPrinted>
  <dcterms:created xsi:type="dcterms:W3CDTF">2000-10-08T19:30:00Z</dcterms:created>
  <dcterms:modified xsi:type="dcterms:W3CDTF">2019-04-12T03:14:24Z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