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3"/>
    <p:sldId id="532" r:id="rId4"/>
    <p:sldId id="323" r:id="rId5"/>
    <p:sldId id="341" r:id="rId6"/>
    <p:sldId id="1157" r:id="rId7"/>
    <p:sldId id="325" r:id="rId8"/>
    <p:sldId id="1130" r:id="rId9"/>
    <p:sldId id="1155" r:id="rId10"/>
    <p:sldId id="1156" r:id="rId11"/>
    <p:sldId id="1127" r:id="rId12"/>
    <p:sldId id="1158" r:id="rId13"/>
    <p:sldId id="1129" r:id="rId14"/>
    <p:sldId id="307" r:id="rId15"/>
    <p:sldId id="1128" r:id="rId16"/>
    <p:sldId id="777" r:id="rId17"/>
    <p:sldId id="1160" r:id="rId18"/>
    <p:sldId id="264" r:id="rId19"/>
    <p:sldId id="309" r:id="rId20"/>
    <p:sldId id="345" r:id="rId21"/>
    <p:sldId id="1188" r:id="rId22"/>
    <p:sldId id="1189" r:id="rId23"/>
    <p:sldId id="1190" r:id="rId24"/>
    <p:sldId id="1191" r:id="rId25"/>
    <p:sldId id="1192" r:id="rId26"/>
    <p:sldId id="1193" r:id="rId27"/>
    <p:sldId id="265" r:id="rId28"/>
    <p:sldId id="266" r:id="rId29"/>
    <p:sldId id="778" r:id="rId30"/>
    <p:sldId id="862" r:id="rId31"/>
    <p:sldId id="863" r:id="rId32"/>
    <p:sldId id="864" r:id="rId33"/>
    <p:sldId id="333" r:id="rId34"/>
    <p:sldId id="269" r:id="rId35"/>
    <p:sldId id="270" r:id="rId36"/>
    <p:sldId id="312" r:id="rId37"/>
    <p:sldId id="364" r:id="rId38"/>
    <p:sldId id="268" r:id="rId39"/>
    <p:sldId id="311" r:id="rId40"/>
    <p:sldId id="313" r:id="rId41"/>
    <p:sldId id="1194" r:id="rId42"/>
    <p:sldId id="347" r:id="rId43"/>
    <p:sldId id="332" r:id="rId44"/>
  </p:sldIdLst>
  <p:sldSz cx="9144000" cy="6858000" type="screen4x3"/>
  <p:notesSz cx="6831330" cy="9385300"/>
  <p:custDataLst>
    <p:tags r:id="rId50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6"/>
        <p:guide pos="2966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1796098"/>
            <a:ext cx="8077200" cy="2122805"/>
          </a:xfrm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b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8018145" y="6454775"/>
            <a:ext cx="948055" cy="29464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23050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(脏读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297940"/>
            <a:ext cx="8458200" cy="181483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could read a database object modified by another transaction which hasn't committed (later be aborted). This is a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02" name="组合 25601"/>
          <p:cNvGrpSpPr/>
          <p:nvPr/>
        </p:nvGrpSpPr>
        <p:grpSpPr>
          <a:xfrm>
            <a:off x="798830" y="3348990"/>
            <a:ext cx="7486650" cy="1382713"/>
            <a:chOff x="0" y="0"/>
            <a:chExt cx="11790" cy="2178"/>
          </a:xfrm>
        </p:grpSpPr>
        <p:sp>
          <p:nvSpPr>
            <p:cNvPr id="25604" name="文本框 25603"/>
            <p:cNvSpPr txBox="1"/>
            <p:nvPr/>
          </p:nvSpPr>
          <p:spPr>
            <a:xfrm>
              <a:off x="0" y="0"/>
              <a:ext cx="11790" cy="2178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170" tIns="46990" rIns="90170" bIns="46990">
              <a:spAutoFit/>
            </a:bodyPr>
            <a:p>
              <a:pPr lvl="0" algn="l" eaLnBrk="0" latinLnBrk="0" hangingPunct="0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5603" name="图片 2560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708"/>
              <a:ext cx="8699" cy="14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774065" y="4942205"/>
            <a:ext cx="753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 baseline="-25000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0000CC"/>
                </a:solidFill>
              </a:rPr>
              <a:t>  has a dirty read  r(x) !</a:t>
            </a:r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2840" y="53340"/>
            <a:ext cx="679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example of Dirty</a:t>
            </a:r>
            <a:r>
              <a:rPr lang="en-US" altLang="zh-CN"/>
              <a:t>-Read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02970" y="954405"/>
            <a:ext cx="2830830" cy="3719195"/>
            <a:chOff x="1423" y="1349"/>
            <a:chExt cx="4458" cy="5857"/>
          </a:xfrm>
        </p:grpSpPr>
        <p:sp>
          <p:nvSpPr>
            <p:cNvPr id="10" name="文本框 9"/>
            <p:cNvSpPr txBox="1"/>
            <p:nvPr/>
          </p:nvSpPr>
          <p:spPr>
            <a:xfrm>
              <a:off x="1423" y="1349"/>
              <a:ext cx="44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1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24" y="2039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68950" y="932180"/>
            <a:ext cx="2829560" cy="3741420"/>
            <a:chOff x="8770" y="1349"/>
            <a:chExt cx="4456" cy="5892"/>
          </a:xfrm>
        </p:grpSpPr>
        <p:sp>
          <p:nvSpPr>
            <p:cNvPr id="11" name="文本框 10"/>
            <p:cNvSpPr txBox="1"/>
            <p:nvPr/>
          </p:nvSpPr>
          <p:spPr>
            <a:xfrm>
              <a:off x="8771" y="1349"/>
              <a:ext cx="44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2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70" y="2074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3800" y="890270"/>
            <a:ext cx="1835785" cy="3757295"/>
            <a:chOff x="5880" y="1283"/>
            <a:chExt cx="2891" cy="5917"/>
          </a:xfrm>
        </p:grpSpPr>
        <p:sp>
          <p:nvSpPr>
            <p:cNvPr id="16" name="文本框 15"/>
            <p:cNvSpPr txBox="1"/>
            <p:nvPr/>
          </p:nvSpPr>
          <p:spPr>
            <a:xfrm>
              <a:off x="5880" y="1283"/>
              <a:ext cx="289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初始值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x=5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286" y="2233"/>
              <a:ext cx="34" cy="4967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06475" y="2036445"/>
            <a:ext cx="3641725" cy="429895"/>
            <a:chOff x="1585" y="2374"/>
            <a:chExt cx="5735" cy="677"/>
          </a:xfrm>
        </p:grpSpPr>
        <p:sp>
          <p:nvSpPr>
            <p:cNvPr id="20" name="文本框 19"/>
            <p:cNvSpPr txBox="1"/>
            <p:nvPr/>
          </p:nvSpPr>
          <p:spPr>
            <a:xfrm>
              <a:off x="1585" y="2374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Read (x=1);</a:t>
              </a:r>
              <a:endParaRPr lang="en-US" sz="22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5401" y="2713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06475" y="2496185"/>
            <a:ext cx="3640455" cy="656590"/>
            <a:chOff x="1585" y="3931"/>
            <a:chExt cx="5733" cy="1034"/>
          </a:xfrm>
        </p:grpSpPr>
        <p:sp>
          <p:nvSpPr>
            <p:cNvPr id="21" name="文本框 20"/>
            <p:cNvSpPr txBox="1"/>
            <p:nvPr/>
          </p:nvSpPr>
          <p:spPr>
            <a:xfrm>
              <a:off x="1585" y="428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Write (y=9);</a:t>
              </a:r>
              <a:endParaRPr lang="en-US" sz="220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5399" y="4627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230" y="3931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y=4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76140" y="1469390"/>
            <a:ext cx="3568065" cy="581660"/>
            <a:chOff x="7364" y="5417"/>
            <a:chExt cx="5619" cy="916"/>
          </a:xfrm>
        </p:grpSpPr>
        <p:sp>
          <p:nvSpPr>
            <p:cNvPr id="27" name="文本框 26"/>
            <p:cNvSpPr txBox="1"/>
            <p:nvPr/>
          </p:nvSpPr>
          <p:spPr>
            <a:xfrm>
              <a:off x="9299" y="5656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Write (x=1);</a:t>
              </a:r>
              <a:endParaRPr lang="en-US" sz="22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7364" y="5994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529" y="5417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x=1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6475" y="3406775"/>
            <a:ext cx="3639820" cy="429260"/>
            <a:chOff x="1585" y="5008"/>
            <a:chExt cx="5732" cy="676"/>
          </a:xfrm>
        </p:grpSpPr>
        <p:sp>
          <p:nvSpPr>
            <p:cNvPr id="22" name="文本框 21"/>
            <p:cNvSpPr txBox="1"/>
            <p:nvPr/>
          </p:nvSpPr>
          <p:spPr>
            <a:xfrm>
              <a:off x="1585" y="500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Commit;</a:t>
              </a:r>
              <a:endParaRPr lang="en-US" sz="22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5399" y="5346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74015" y="5353685"/>
            <a:ext cx="8338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93370" indent="-29337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>
                <a:solidFill>
                  <a:srgbClr val="0000CC"/>
                </a:solidFill>
                <a:sym typeface="+mn-ea"/>
              </a:rPr>
              <a:t>1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  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读到的是一个错误的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x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值，并可能因此将一个错误的</a:t>
            </a:r>
            <a:r>
              <a:rPr lang="en-US" altLang="zh-CN" sz="2400">
                <a:solidFill>
                  <a:srgbClr val="0000CC"/>
                </a:solidFill>
                <a:sym typeface="+mn-ea"/>
              </a:rPr>
              <a:t>y</a:t>
            </a:r>
            <a:r>
              <a:rPr lang="zh-CN" altLang="en-US" sz="2400">
                <a:solidFill>
                  <a:srgbClr val="0000CC"/>
                </a:solidFill>
                <a:sym typeface="+mn-ea"/>
              </a:rPr>
              <a:t>值写入到数据库中</a:t>
            </a:r>
            <a:r>
              <a:rPr lang="zh-CN" altLang="en-US" sz="2400">
                <a:solidFill>
                  <a:schemeClr val="accent6"/>
                </a:solidFill>
              </a:rPr>
              <a:t>！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53410" y="4722495"/>
            <a:ext cx="3230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chemeClr val="accent6"/>
                </a:solidFill>
              </a:rPr>
              <a:t>结果</a:t>
            </a:r>
            <a:r>
              <a:rPr lang="zh-CN" altLang="en-US" sz="2200">
                <a:solidFill>
                  <a:schemeClr val="accent6"/>
                </a:solidFill>
              </a:rPr>
              <a:t> </a:t>
            </a:r>
            <a:r>
              <a:rPr lang="en-US" altLang="zh-CN" sz="2200">
                <a:solidFill>
                  <a:schemeClr val="accent6"/>
                </a:solidFill>
              </a:rPr>
              <a:t>x=5</a:t>
            </a:r>
            <a:endParaRPr lang="en-US" altLang="zh-CN" sz="22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76140" y="3831590"/>
            <a:ext cx="3568065" cy="645160"/>
            <a:chOff x="7364" y="6272"/>
            <a:chExt cx="5619" cy="1016"/>
          </a:xfrm>
        </p:grpSpPr>
        <p:grpSp>
          <p:nvGrpSpPr>
            <p:cNvPr id="50" name="组合 49"/>
            <p:cNvGrpSpPr/>
            <p:nvPr/>
          </p:nvGrpSpPr>
          <p:grpSpPr>
            <a:xfrm>
              <a:off x="7364" y="6611"/>
              <a:ext cx="5619" cy="677"/>
              <a:chOff x="7364" y="6373"/>
              <a:chExt cx="5619" cy="677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9299" y="6373"/>
                <a:ext cx="3684" cy="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sz="2200"/>
                  <a:t>Abort;</a:t>
                </a:r>
                <a:endParaRPr lang="en-US" sz="2200"/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7364" y="6711"/>
                <a:ext cx="1919" cy="0"/>
              </a:xfrm>
              <a:prstGeom prst="straightConnector1">
                <a:avLst/>
              </a:prstGeom>
              <a:ln w="12700">
                <a:solidFill>
                  <a:srgbClr val="0000CC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7529" y="6272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x=5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</a:t>
            </a:r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(不可重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181483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</a:t>
            </a:r>
            <a:r>
              <a:rPr lang="en-US" altLang="x-none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occurs, when during the course of a transaction, a row is retrieved twice and the values within the row differ between reads.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065" y="5320030"/>
            <a:ext cx="7531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 baseline="-25000">
                <a:solidFill>
                  <a:srgbClr val="0000CC"/>
                </a:solidFill>
              </a:rPr>
              <a:t>2</a:t>
            </a:r>
            <a:r>
              <a:rPr lang="en-US" altLang="zh-CN">
                <a:solidFill>
                  <a:srgbClr val="0000CC"/>
                </a:solidFill>
              </a:rPr>
              <a:t>  has already seen a different value for x !</a:t>
            </a:r>
            <a:endParaRPr lang="en-US" altLang="zh-CN">
              <a:solidFill>
                <a:srgbClr val="0000CC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8830" y="3664585"/>
            <a:ext cx="7486650" cy="1384602"/>
            <a:chOff x="0" y="0"/>
            <a:chExt cx="11790" cy="2180"/>
          </a:xfrm>
        </p:grpSpPr>
        <p:sp>
          <p:nvSpPr>
            <p:cNvPr id="7" name="文本框 6"/>
            <p:cNvSpPr txBox="1"/>
            <p:nvPr/>
          </p:nvSpPr>
          <p:spPr>
            <a:xfrm>
              <a:off x="0" y="0"/>
              <a:ext cx="11790" cy="216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Non-Repeatable Read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: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l" eaLnBrk="0" latinLnBrk="0" hangingPunct="0"/>
              <a:endParaRPr lang="zh-CN" altLang="en-US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591" y="688"/>
              <a:ext cx="9258" cy="14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  w(x)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r(x)                            r(x)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8054975" y="6517005"/>
            <a:ext cx="932180" cy="26416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Anomaly: Non-Repeatable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685800" y="20605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Text Box 5"/>
          <p:cNvSpPr txBox="1"/>
          <p:nvPr/>
        </p:nvSpPr>
        <p:spPr>
          <a:xfrm>
            <a:off x="4572000" y="3203575"/>
            <a:ext cx="43576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SET balance = 1.05 * balance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Text Box 6"/>
          <p:cNvSpPr txBox="1"/>
          <p:nvPr/>
        </p:nvSpPr>
        <p:spPr>
          <a:xfrm>
            <a:off x="685800" y="4498975"/>
            <a:ext cx="3570288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WHERE name = ‘Mary’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Text Box 7"/>
          <p:cNvSpPr txBox="1"/>
          <p:nvPr/>
        </p:nvSpPr>
        <p:spPr>
          <a:xfrm>
            <a:off x="1905000" y="144684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T1                                    T2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Text Box 8"/>
          <p:cNvSpPr txBox="1"/>
          <p:nvPr/>
        </p:nvSpPr>
        <p:spPr>
          <a:xfrm>
            <a:off x="6019800" y="4645025"/>
            <a:ext cx="29908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introduce a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into predicate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name=‘Mary’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Line 9"/>
          <p:cNvSpPr/>
          <p:nvPr/>
        </p:nvSpPr>
        <p:spPr>
          <a:xfrm flipH="1" flipV="1">
            <a:off x="6248400" y="4343400"/>
            <a:ext cx="381000" cy="381000"/>
          </a:xfrm>
          <a:prstGeom prst="line">
            <a:avLst/>
          </a:prstGeom>
          <a:ln w="9525" cap="flat" cmpd="sng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</p:sp>
      <p:cxnSp>
        <p:nvCxnSpPr>
          <p:cNvPr id="2" name="直接连接符 1"/>
          <p:cNvCxnSpPr/>
          <p:nvPr/>
        </p:nvCxnSpPr>
        <p:spPr>
          <a:xfrm>
            <a:off x="4363085" y="1423035"/>
            <a:ext cx="56515" cy="459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7069455" y="631761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 </a:t>
            </a:r>
            <a:r>
              <a:rPr lang="en-US" altLang="zh-CN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读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844550"/>
            <a:ext cx="8458200" cy="129159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occurs when, in the course of a transaction, new rows are added or removed by another transaction to the records being read.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69010" y="2136140"/>
            <a:ext cx="3268980" cy="4420235"/>
            <a:chOff x="1526" y="3364"/>
            <a:chExt cx="5148" cy="6961"/>
          </a:xfrm>
        </p:grpSpPr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26" y="4089"/>
            <a:ext cx="5149" cy="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866900" imgH="2260600" progId="Equation.KSEE3">
                    <p:embed/>
                  </p:oleObj>
                </mc:Choice>
                <mc:Fallback>
                  <p:oleObj name="" r:id="rId1" imgW="1866900" imgH="2260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26" y="4089"/>
                          <a:ext cx="5149" cy="623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1941" y="3364"/>
              <a:ext cx="35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0000CC"/>
                  </a:solidFill>
                </a:rPr>
                <a:t>transaction  T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1</a:t>
              </a:r>
              <a:endParaRPr lang="en-US" altLang="zh-CN" sz="2400" baseline="-25000">
                <a:solidFill>
                  <a:srgbClr val="0000CC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56150" y="2136140"/>
            <a:ext cx="3462655" cy="4420235"/>
            <a:chOff x="7490" y="3364"/>
            <a:chExt cx="5453" cy="6961"/>
          </a:xfrm>
        </p:grpSpPr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90" y="4089"/>
            <a:ext cx="5453" cy="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879600" imgH="2501900" progId="Equation.KSEE3">
                    <p:embed/>
                  </p:oleObj>
                </mc:Choice>
                <mc:Fallback>
                  <p:oleObj name="" r:id="rId3" imgW="1879600" imgH="2501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90" y="4089"/>
                          <a:ext cx="5453" cy="623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7920" y="3364"/>
              <a:ext cx="358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0000CC"/>
                  </a:solidFill>
                </a:rPr>
                <a:t>transaction  T</a:t>
              </a:r>
              <a:r>
                <a:rPr lang="en-US" altLang="zh-CN" sz="2400" baseline="-25000">
                  <a:solidFill>
                    <a:srgbClr val="0000CC"/>
                  </a:solidFill>
                </a:rPr>
                <a:t>2</a:t>
              </a:r>
              <a:endParaRPr lang="en-US" altLang="zh-CN" sz="2400" baseline="-250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7233285" y="6444615"/>
            <a:ext cx="1905000" cy="2609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Rectangle 1026"/>
          <p:cNvSpPr>
            <a:spLocks noGrp="1"/>
          </p:cNvSpPr>
          <p:nvPr>
            <p:ph type="title"/>
          </p:nvPr>
        </p:nvSpPr>
        <p:spPr>
          <a:xfrm>
            <a:off x="304800" y="80645"/>
            <a:ext cx="8534400" cy="607695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 and Phantoms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1027"/>
          <p:cNvSpPr>
            <a:spLocks noGrp="1"/>
          </p:cNvSpPr>
          <p:nvPr>
            <p:ph type="body"/>
          </p:nvPr>
        </p:nvSpPr>
        <p:spPr>
          <a:xfrm>
            <a:off x="4619625" y="5090160"/>
            <a:ext cx="4500000" cy="1615440"/>
          </a:xfrm>
        </p:spPr>
        <p:txBody>
          <a:bodyPr vert="horz" wrap="square" anchor="t">
            <a:spAutoFit/>
          </a:bodyPr>
          <a:p>
            <a:pPr marL="0" lvl="0" indent="0" eaLnBrk="0" hangingPunct="0"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different sets of rows. The second returns at least one row not returned by the first.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Text Box 4"/>
          <p:cNvSpPr txBox="1"/>
          <p:nvPr/>
        </p:nvSpPr>
        <p:spPr>
          <a:xfrm>
            <a:off x="307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UPDATE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SET balance = 1.05*balance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87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Rectangle 1027"/>
          <p:cNvSpPr>
            <a:spLocks noGrp="1"/>
          </p:cNvSpPr>
          <p:nvPr/>
        </p:nvSpPr>
        <p:spPr>
          <a:xfrm>
            <a:off x="262255" y="5090160"/>
            <a:ext cx="4140000" cy="16154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With a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en-US" altLang="x-none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execution of same  SELECT twice yields the same set of rows, but attribute values might be different.</a:t>
            </a:r>
            <a:endParaRPr lang="en-US" altLang="x-none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4752975" y="700405"/>
            <a:ext cx="4207510" cy="43586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update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INSERT INTO Accounts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VALUES('123', ‘Mary’, 100);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commit by T</a:t>
            </a:r>
            <a:r>
              <a:rPr lang="en-US" altLang="x-none" sz="2000" baseline="-250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3905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COMMIT;</a:t>
            </a:r>
            <a:endParaRPr lang="en-US" altLang="x-none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/* query by T</a:t>
            </a:r>
            <a:r>
              <a:rPr lang="en-US" altLang="x-none" sz="2000" baseline="-25000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*/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 SUM (balance)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  Accounts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 name = ‘Mary’;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1524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" grpId="0"/>
      <p:bldP spid="3" grpId="0" animBg="1"/>
      <p:bldP spid="276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86765"/>
          </a:xfrm>
        </p:spPr>
        <p:txBody>
          <a:bodyPr/>
          <a:p>
            <a:r>
              <a:rPr lang="en-US" altLang="zh-CN"/>
              <a:t>SQL Isolation Levels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Anomaly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Isolation Levels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 Anomaly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Isolation Levels &amp; Locking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81000" y="1220788"/>
            <a:ext cx="8458200" cy="4876800"/>
          </a:xfrm>
        </p:spPr>
        <p:txBody>
          <a:bodyPr vert="horz" wrap="square" anchor="t"/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-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REPEATABLE READ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but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80000"/>
              </a:spcBef>
            </a:pPr>
            <a:r>
              <a:rPr lang="en-US" altLang="zh-CN" sz="2600" b="1" u="sng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–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not allowed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; all schedules must be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endParaRPr lang="en-US" altLang="zh-CN" sz="2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body"/>
          </p:nvPr>
        </p:nvSpPr>
        <p:spPr>
          <a:xfrm>
            <a:off x="228600" y="3870325"/>
            <a:ext cx="8915400" cy="2417445"/>
          </a:xfrm>
        </p:spPr>
        <p:txBody>
          <a:bodyPr vert="horz" wrap="square" anchor="t"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Defining isolation levels in terms of anomalies leads to an ambiguous specification: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At what levels are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writes allowed?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Are there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are not accounted for?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74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Isolation / Statement Isolation</a:t>
            </a:r>
            <a:endParaRPr lang="en-US" altLang="x-none" sz="274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845185"/>
            <a:ext cx="7198360" cy="305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23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Isolation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1027"/>
          <p:cNvSpPr>
            <a:spLocks noGrp="1"/>
          </p:cNvSpPr>
          <p:nvPr>
            <p:ph type="body"/>
          </p:nvPr>
        </p:nvSpPr>
        <p:spPr>
          <a:xfrm>
            <a:off x="228600" y="1371600"/>
            <a:ext cx="8686800" cy="4191000"/>
          </a:xfrm>
        </p:spPr>
        <p:txBody>
          <a:bodyPr vert="horz" wrap="square" anchor="t"/>
          <a:p>
            <a:pPr lvl="0"/>
            <a:r>
              <a:rPr lang="en-US" altLang="x-none" sz="2600" b="1" u="sng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addition, statement execution must be isolated</a:t>
            </a:r>
            <a:endParaRPr lang="en-US" altLang="x-none" sz="2600" b="1" u="sng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might be executing several SQL statements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(from different transactions) concurrently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execution of statement involves the execution of a program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implementing that statement’s query plan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This might be a complex program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                	 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While the execution of transactions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and T</a:t>
            </a:r>
            <a:r>
              <a:rPr lang="en-US" altLang="x-none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might not be isolated,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the execution of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must be isolated with respect to the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execution of each statement within T</a:t>
            </a:r>
            <a:r>
              <a:rPr lang="en-US" altLang="x-none" sz="24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2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矩形 21508"/>
          <p:cNvSpPr/>
          <p:nvPr/>
        </p:nvSpPr>
        <p:spPr>
          <a:xfrm>
            <a:off x="381000" y="1898650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86765"/>
          </a:xfrm>
        </p:spPr>
        <p:txBody>
          <a:bodyPr/>
          <a:p>
            <a:r>
              <a:rPr lang="en-US" altLang="zh-CN"/>
              <a:t>SQL Isolation Levels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Anomaly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Isolation Levels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&amp; Anomaly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Isolation Levels &amp; Locking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228600" y="6350"/>
            <a:ext cx="8610600" cy="521970"/>
          </a:xfrm>
        </p:spPr>
        <p:txBody>
          <a:bodyPr vert="horz" wrap="square" lIns="91440" tIns="45720" rIns="91440" bIns="45720" anchor="ctr">
            <a:spAutoFit/>
          </a:bodyPr>
          <a:p>
            <a:pPr lvl="0"/>
            <a:r>
              <a:rPr lang="en-US" altLang="zh-CN" sz="2800" dirty="0">
                <a:ea typeface="宋体" panose="02010600030101010101" pitchFamily="2" charset="-122"/>
              </a:rPr>
              <a:t>Immediate-Update Pessimistic Control (review)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305435" y="535305"/>
            <a:ext cx="8609330" cy="6000750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>
            <a:spAutoFit/>
          </a:bodyPr>
          <a:p>
            <a:pPr lvl="0">
              <a:spcBef>
                <a:spcPts val="600"/>
              </a:spcBef>
              <a:buClr>
                <a:srgbClr val="003300"/>
              </a:buClr>
              <a:buFont typeface="Wingdings" panose="05000000000000000000" charset="0"/>
              <a:buChar char="q"/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Rule: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Do not grant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 request that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imposes an ordering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among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active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transactions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delay or refuse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the requesting transaction)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440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Grant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 request that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does not conflict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with previously granted requests of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active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transactions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>
                <a:srgbClr val="003300"/>
              </a:buClr>
              <a:buFont typeface="Wingdings" panose="05000000000000000000" charset="0"/>
              <a:buChar char="q"/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Result: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latinLnBrk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Each schedule S,</a:t>
            </a:r>
            <a:r>
              <a:rPr lang="en-US" altLang="zh-CN" dirty="0">
                <a:ea typeface="宋体" panose="02010600030101010101" pitchFamily="2" charset="-122"/>
              </a:rPr>
              <a:t> is conflict equivalent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a serial schedule</a:t>
            </a:r>
            <a:r>
              <a:rPr lang="en-US" altLang="zh-CN" dirty="0">
                <a:ea typeface="宋体" panose="02010600030101010101" pitchFamily="2" charset="-122"/>
              </a:rPr>
              <a:t> in which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transactions are</a:t>
            </a:r>
            <a:r>
              <a:rPr lang="en-US" altLang="zh-CN" dirty="0">
                <a:ea typeface="宋体" panose="02010600030101010101" pitchFamily="2" charset="-122"/>
              </a:rPr>
              <a:t> ordered in the order in which they commit in 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(and possibly other serial schedules as well)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Reason: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latinLnBrk="0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a transaction commits,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none of its operations conflict with those of other active transactions.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Therefore it can be ordered before all active transactions.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0" y="121285"/>
            <a:ext cx="9144000" cy="521970"/>
          </a:xfrm>
        </p:spPr>
        <p:txBody>
          <a:bodyPr vert="horz" wrap="square" lIns="91440" tIns="45720" rIns="91440" bIns="45720" anchor="ctr">
            <a:spAutoFit/>
          </a:bodyPr>
          <a:p>
            <a:pPr lvl="0"/>
            <a:r>
              <a:rPr lang="en-US" altLang="zh-CN" sz="2800" dirty="0">
                <a:ea typeface="宋体" panose="02010600030101010101" pitchFamily="2" charset="-122"/>
              </a:rPr>
              <a:t>Locking Implementation of an IUPC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(review)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419735" y="991870"/>
            <a:ext cx="8577580" cy="3107690"/>
          </a:xfrm>
          <a:ln>
            <a:solidFill>
              <a:srgbClr val="3366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charset="0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A transaction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can read a database item</a:t>
            </a:r>
            <a:r>
              <a:rPr lang="en-US" altLang="zh-CN" sz="2800" dirty="0">
                <a:ea typeface="宋体" panose="02010600030101010101" pitchFamily="2" charset="-122"/>
              </a:rPr>
              <a:t> if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(shared) lock on the item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charset="0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It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can read or update the item</a:t>
            </a:r>
            <a:r>
              <a:rPr lang="en-US" altLang="zh-CN" sz="2800" dirty="0">
                <a:ea typeface="宋体" panose="02010600030101010101" pitchFamily="2" charset="-122"/>
              </a:rPr>
              <a:t> if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write (exclusive)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lock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charset="0"/>
              <a:buChar char="q"/>
            </a:pPr>
            <a:r>
              <a:rPr lang="en-US" altLang="zh-CN" sz="2800" dirty="0">
                <a:ea typeface="宋体" panose="02010600030101010101" pitchFamily="2" charset="-122"/>
              </a:rPr>
              <a:t>If the transaction does not already hold the required lock,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lock request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is automatically made as part of the (read or write) request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4"/>
          <p:cNvSpPr/>
          <p:nvPr/>
        </p:nvSpPr>
        <p:spPr>
          <a:xfrm>
            <a:off x="419735" y="4420235"/>
            <a:ext cx="8577580" cy="1383665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charset="0"/>
              <a:buChar char="q"/>
            </a:pP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All locks held by a transaction</a:t>
            </a:r>
            <a:r>
              <a:rPr lang="en-US" altLang="zh-CN" sz="2800" b="0" dirty="0"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are released when 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Transaction completes</a:t>
            </a:r>
            <a:r>
              <a:rPr lang="en-US" altLang="zh-CN" sz="2800" b="0" dirty="0"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(commits or aborts)</a:t>
            </a:r>
            <a:endParaRPr lang="en-US" altLang="zh-CN" sz="28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charset="0"/>
              <a:buChar char="q"/>
            </a:pP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Delayed requests are re-examined</a:t>
            </a:r>
            <a:r>
              <a:rPr lang="en-US" altLang="zh-CN" sz="2800" b="0" dirty="0"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at this time</a:t>
            </a:r>
            <a:endParaRPr lang="en-US" altLang="zh-CN" sz="2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8116570" y="6466205"/>
            <a:ext cx="949960" cy="3181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dirty="0">
                <a:ea typeface="宋体" panose="02010600030101010101" pitchFamily="2" charset="-122"/>
                <a:sym typeface="+mn-ea"/>
              </a:rPr>
              <a:t>(review)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0" y="915035"/>
            <a:ext cx="9144000" cy="1229995"/>
          </a:xfrm>
        </p:spPr>
        <p:txBody>
          <a:bodyPr vert="horz" wrap="square" lIns="91440" tIns="45720" rIns="91440" bIns="45720" anchor="t">
            <a:spAutoFit/>
          </a:bodyPr>
          <a:p>
            <a:pPr marL="457200" lvl="0" indent="-457200">
              <a:buAutoNum type="arabicPeriod"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Request for read lock on an item</a:t>
            </a:r>
            <a:r>
              <a:rPr lang="en-US" altLang="zh-CN" sz="2600" dirty="0">
                <a:ea typeface="宋体" panose="02010600030101010101" pitchFamily="2" charset="-122"/>
              </a:rPr>
              <a:t> is granted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transaction currently </a:t>
            </a:r>
            <a:r>
              <a:rPr lang="en-US" altLang="zh-CN" sz="2400" dirty="0">
                <a:ea typeface="宋体" panose="02010600030101010101" pitchFamily="2" charset="-122"/>
              </a:rPr>
              <a:t>holds write lock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on the item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Cannot read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an item </a:t>
            </a:r>
            <a:r>
              <a:rPr lang="en-US" altLang="zh-CN" sz="2400" dirty="0">
                <a:ea typeface="宋体" panose="02010600030101010101" pitchFamily="2" charset="-122"/>
              </a:rPr>
              <a:t>written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by an active transaction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1205" name="Group 5"/>
          <p:cNvGrpSpPr/>
          <p:nvPr/>
        </p:nvGrpSpPr>
        <p:grpSpPr>
          <a:xfrm>
            <a:off x="1461135" y="4391025"/>
            <a:ext cx="5859463" cy="1568450"/>
            <a:chOff x="384" y="0"/>
            <a:chExt cx="3691" cy="988"/>
          </a:xfrm>
        </p:grpSpPr>
        <p:sp>
          <p:nvSpPr>
            <p:cNvPr id="51209" name="Text Box 4"/>
            <p:cNvSpPr txBox="1"/>
            <p:nvPr/>
          </p:nvSpPr>
          <p:spPr>
            <a:xfrm>
              <a:off x="384" y="0"/>
              <a:ext cx="3691" cy="9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i="1" dirty="0">
                  <a:ea typeface="宋体" panose="02010600030101010101" pitchFamily="2" charset="-122"/>
                </a:rPr>
                <a:t>Granted mode</a:t>
              </a:r>
              <a:endParaRPr lang="en-US" altLang="zh-CN" sz="2400" i="1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Requested mode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read         write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read                                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 write 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               x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0" name="Line 5"/>
            <p:cNvSpPr/>
            <p:nvPr/>
          </p:nvSpPr>
          <p:spPr>
            <a:xfrm>
              <a:off x="1824" y="473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1" name="Line 6"/>
            <p:cNvSpPr/>
            <p:nvPr/>
          </p:nvSpPr>
          <p:spPr>
            <a:xfrm>
              <a:off x="1824" y="473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8"/>
          <p:cNvSpPr txBox="1"/>
          <p:nvPr/>
        </p:nvSpPr>
        <p:spPr>
          <a:xfrm>
            <a:off x="4127500" y="518668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√</a:t>
            </a:r>
            <a:endParaRPr lang="zh-CN" altLang="en-US" sz="2400" i="1" dirty="0">
              <a:solidFill>
                <a:srgbClr val="CC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0" y="2287270"/>
            <a:ext cx="9144000" cy="1229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2"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Request for write lock on an item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is granted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spcBef>
                <a:spcPts val="0"/>
              </a:spcBef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No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transaction </a:t>
            </a:r>
            <a:r>
              <a:rPr lang="en-US" altLang="zh-CN" b="0" dirty="0">
                <a:ea typeface="宋体" panose="02010600030101010101" pitchFamily="2" charset="-122"/>
              </a:rPr>
              <a:t>holds any lock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on item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spcBef>
                <a:spcPts val="0"/>
              </a:spcBef>
              <a:buChar char="•"/>
            </a:pPr>
            <a:r>
              <a:rPr lang="en-US" altLang="zh-CN" b="0" dirty="0">
                <a:ea typeface="宋体" panose="02010600030101010101" pitchFamily="2" charset="-122"/>
              </a:rPr>
              <a:t>Cannot write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 item</a:t>
            </a:r>
            <a:r>
              <a:rPr lang="en-US" altLang="zh-CN" b="0" dirty="0">
                <a:ea typeface="宋体" panose="02010600030101010101" pitchFamily="2" charset="-122"/>
              </a:rPr>
              <a:t> read/written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by an active transaction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0" y="3660140"/>
            <a:ext cx="891540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3"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Transaction is delayed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if</a:t>
            </a:r>
            <a:r>
              <a:rPr lang="en-US" altLang="zh-CN" b="0" dirty="0">
                <a:ea typeface="宋体" panose="02010600030101010101" pitchFamily="2" charset="-122"/>
              </a:rPr>
              <a:t>  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equest cannot be granted</a:t>
            </a:r>
            <a:endParaRPr lang="en-US" altLang="zh-CN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4"/>
          <p:cNvSpPr txBox="1">
            <a:spLocks noGrp="1"/>
          </p:cNvSpPr>
          <p:nvPr/>
        </p:nvSpPr>
        <p:spPr>
          <a:xfrm>
            <a:off x="7908925" y="6533515"/>
            <a:ext cx="1002665" cy="3232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204788"/>
            <a:ext cx="7772400" cy="583565"/>
          </a:xfrm>
        </p:spPr>
        <p:txBody>
          <a:bodyPr vert="horz" wrap="square" lIns="91440" tIns="45720" rIns="91440" bIns="45720" anchor="ctr">
            <a:spAutoFit/>
          </a:bodyPr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 Table (review)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grpSp>
        <p:nvGrpSpPr>
          <p:cNvPr id="57348" name="Group 4"/>
          <p:cNvGrpSpPr/>
          <p:nvPr/>
        </p:nvGrpSpPr>
        <p:grpSpPr>
          <a:xfrm>
            <a:off x="971550" y="3886200"/>
            <a:ext cx="4514850" cy="1600200"/>
            <a:chOff x="-444" y="0"/>
            <a:chExt cx="2844" cy="1008"/>
          </a:xfrm>
        </p:grpSpPr>
        <p:grpSp>
          <p:nvGrpSpPr>
            <p:cNvPr id="57368" name="Group 5"/>
            <p:cNvGrpSpPr/>
            <p:nvPr/>
          </p:nvGrpSpPr>
          <p:grpSpPr>
            <a:xfrm>
              <a:off x="-444" y="0"/>
              <a:ext cx="1884" cy="672"/>
              <a:chOff x="-444" y="0"/>
              <a:chExt cx="1884" cy="672"/>
            </a:xfrm>
          </p:grpSpPr>
          <p:sp>
            <p:nvSpPr>
              <p:cNvPr id="57375" name="Rectangle 9"/>
              <p:cNvSpPr/>
              <p:nvPr/>
            </p:nvSpPr>
            <p:spPr>
              <a:xfrm>
                <a:off x="1008" y="0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7376" name="Rectangle 10"/>
              <p:cNvSpPr/>
              <p:nvPr/>
            </p:nvSpPr>
            <p:spPr>
              <a:xfrm>
                <a:off x="-444" y="384"/>
                <a:ext cx="106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data item </a:t>
                </a:r>
                <a:r>
                  <a:rPr lang="en-US" altLang="zh-CN" sz="2400" i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y</a:t>
                </a:r>
                <a:endPara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7" name="Line 11"/>
              <p:cNvSpPr/>
              <p:nvPr/>
            </p:nvSpPr>
            <p:spPr>
              <a:xfrm flipV="1">
                <a:off x="624" y="24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57369" name="Group 10"/>
            <p:cNvGrpSpPr/>
            <p:nvPr/>
          </p:nvGrpSpPr>
          <p:grpSpPr>
            <a:xfrm>
              <a:off x="624" y="528"/>
              <a:ext cx="1776" cy="480"/>
              <a:chOff x="0" y="0"/>
              <a:chExt cx="1776" cy="480"/>
            </a:xfrm>
          </p:grpSpPr>
          <p:sp>
            <p:nvSpPr>
              <p:cNvPr id="57370" name="Rectangle 14"/>
              <p:cNvSpPr/>
              <p:nvPr/>
            </p:nvSpPr>
            <p:spPr>
              <a:xfrm>
                <a:off x="38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1" name="Rectangle 15"/>
              <p:cNvSpPr/>
              <p:nvPr/>
            </p:nvSpPr>
            <p:spPr>
              <a:xfrm>
                <a:off x="134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2" name="Line 16"/>
              <p:cNvSpPr/>
              <p:nvPr/>
            </p:nvSpPr>
            <p:spPr>
              <a:xfrm>
                <a:off x="0" y="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3" name="Line 17"/>
              <p:cNvSpPr/>
              <p:nvPr/>
            </p:nvSpPr>
            <p:spPr>
              <a:xfrm>
                <a:off x="816" y="288"/>
                <a:ext cx="528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7349" name="Group 16"/>
          <p:cNvGrpSpPr/>
          <p:nvPr/>
        </p:nvGrpSpPr>
        <p:grpSpPr>
          <a:xfrm>
            <a:off x="971550" y="1676400"/>
            <a:ext cx="4438650" cy="1676400"/>
            <a:chOff x="-348" y="0"/>
            <a:chExt cx="2796" cy="1056"/>
          </a:xfrm>
        </p:grpSpPr>
        <p:sp>
          <p:nvSpPr>
            <p:cNvPr id="57358" name="Rectangle 3"/>
            <p:cNvSpPr/>
            <p:nvPr/>
          </p:nvSpPr>
          <p:spPr>
            <a:xfrm>
              <a:off x="1104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59" name="Rectangle 4"/>
            <p:cNvSpPr/>
            <p:nvPr/>
          </p:nvSpPr>
          <p:spPr>
            <a:xfrm>
              <a:off x="2016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60" name="Rectangle 5"/>
            <p:cNvSpPr/>
            <p:nvPr/>
          </p:nvSpPr>
          <p:spPr>
            <a:xfrm>
              <a:off x="-348" y="384"/>
              <a:ext cx="972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data item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1" name="Line 6"/>
            <p:cNvSpPr/>
            <p:nvPr/>
          </p:nvSpPr>
          <p:spPr>
            <a:xfrm flipV="1">
              <a:off x="624" y="192"/>
              <a:ext cx="480" cy="336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2" name="Line 7"/>
            <p:cNvSpPr/>
            <p:nvPr/>
          </p:nvSpPr>
          <p:spPr>
            <a:xfrm>
              <a:off x="1536" y="192"/>
              <a:ext cx="48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3" name="Text Box 19"/>
            <p:cNvSpPr txBox="1"/>
            <p:nvPr/>
          </p:nvSpPr>
          <p:spPr>
            <a:xfrm>
              <a:off x="201" y="0"/>
              <a:ext cx="8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000" i="1" dirty="0">
                  <a:ea typeface="宋体" panose="02010600030101010101" pitchFamily="2" charset="-122"/>
                </a:rPr>
                <a:t>Locking list</a:t>
              </a:r>
              <a:endParaRPr lang="en-US" altLang="zh-CN" sz="2000" i="1" dirty="0">
                <a:ea typeface="宋体" panose="02010600030101010101" pitchFamily="2" charset="-122"/>
              </a:endParaRPr>
            </a:p>
          </p:txBody>
        </p:sp>
        <p:grpSp>
          <p:nvGrpSpPr>
            <p:cNvPr id="57364" name="Group 23"/>
            <p:cNvGrpSpPr/>
            <p:nvPr/>
          </p:nvGrpSpPr>
          <p:grpSpPr>
            <a:xfrm>
              <a:off x="208" y="528"/>
              <a:ext cx="1328" cy="528"/>
              <a:chOff x="-416" y="0"/>
              <a:chExt cx="1328" cy="528"/>
            </a:xfrm>
          </p:grpSpPr>
          <p:sp>
            <p:nvSpPr>
              <p:cNvPr id="57365" name="Rectangle 21"/>
              <p:cNvSpPr/>
              <p:nvPr/>
            </p:nvSpPr>
            <p:spPr>
              <a:xfrm>
                <a:off x="480" y="96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66" name="Line 22"/>
              <p:cNvSpPr/>
              <p:nvPr/>
            </p:nvSpPr>
            <p:spPr>
              <a:xfrm>
                <a:off x="0" y="0"/>
                <a:ext cx="480" cy="336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67" name="Text Box 23"/>
              <p:cNvSpPr txBox="1"/>
              <p:nvPr/>
            </p:nvSpPr>
            <p:spPr>
              <a:xfrm>
                <a:off x="-416" y="277"/>
                <a:ext cx="89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>
                  <a:spcBef>
                    <a:spcPct val="0"/>
                  </a:spcBef>
                  <a:buNone/>
                </a:pPr>
                <a:r>
                  <a:rPr lang="en-US" altLang="zh-CN" sz="20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Waiting list</a:t>
                </a:r>
                <a:endParaRPr lang="en-US" altLang="zh-CN" sz="20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" name="Group 27"/>
          <p:cNvGrpSpPr/>
          <p:nvPr/>
        </p:nvGrpSpPr>
        <p:grpSpPr>
          <a:xfrm>
            <a:off x="4429125" y="1241425"/>
            <a:ext cx="4333875" cy="5029200"/>
            <a:chOff x="0" y="0"/>
            <a:chExt cx="2730" cy="3168"/>
          </a:xfrm>
        </p:grpSpPr>
        <p:sp>
          <p:nvSpPr>
            <p:cNvPr id="57352" name="Rectangle 25"/>
            <p:cNvSpPr/>
            <p:nvPr/>
          </p:nvSpPr>
          <p:spPr>
            <a:xfrm>
              <a:off x="1143" y="2818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rgbClr val="000099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L</a:t>
              </a:r>
              <a:r>
                <a:rPr lang="en-US" altLang="zh-CN" sz="2800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</a:t>
              </a:r>
              <a:endParaRPr lang="en-US" altLang="zh-CN" sz="2800" i="1" baseline="-25000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57353" name="Group 29"/>
            <p:cNvGrpSpPr/>
            <p:nvPr/>
          </p:nvGrpSpPr>
          <p:grpSpPr>
            <a:xfrm>
              <a:off x="426" y="706"/>
              <a:ext cx="720" cy="2304"/>
              <a:chOff x="0" y="0"/>
              <a:chExt cx="720" cy="2304"/>
            </a:xfrm>
          </p:grpSpPr>
          <p:sp>
            <p:nvSpPr>
              <p:cNvPr id="57356" name="Line 27"/>
              <p:cNvSpPr/>
              <p:nvPr/>
            </p:nvSpPr>
            <p:spPr>
              <a:xfrm flipH="1" flipV="1">
                <a:off x="0" y="1968"/>
                <a:ext cx="720" cy="3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57357" name="Line 28"/>
              <p:cNvSpPr/>
              <p:nvPr/>
            </p:nvSpPr>
            <p:spPr>
              <a:xfrm flipV="1">
                <a:off x="0" y="0"/>
                <a:ext cx="0" cy="15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</p:grpSp>
        <p:sp>
          <p:nvSpPr>
            <p:cNvPr id="57354" name="Text Box 29"/>
            <p:cNvSpPr txBox="1"/>
            <p:nvPr/>
          </p:nvSpPr>
          <p:spPr>
            <a:xfrm>
              <a:off x="768" y="1008"/>
              <a:ext cx="196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holds an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 lock on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and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waits for a w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lock on y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5" name="Freeform 30"/>
            <p:cNvSpPr/>
            <p:nvPr/>
          </p:nvSpPr>
          <p:spPr>
            <a:xfrm>
              <a:off x="0" y="0"/>
              <a:ext cx="864" cy="3168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192"/>
                </a:cxn>
                <a:cxn ang="0">
                  <a:pos x="0" y="1728"/>
                </a:cxn>
                <a:cxn ang="0">
                  <a:pos x="48" y="2928"/>
                </a:cxn>
                <a:cxn ang="0">
                  <a:pos x="864" y="3168"/>
                </a:cxn>
                <a:cxn ang="0">
                  <a:pos x="672" y="48"/>
                </a:cxn>
                <a:cxn ang="0">
                  <a:pos x="384" y="0"/>
                </a:cxn>
              </a:cxnLst>
              <a:pathLst>
                <a:path w="864" h="3168">
                  <a:moveTo>
                    <a:pt x="384" y="0"/>
                  </a:moveTo>
                  <a:lnTo>
                    <a:pt x="0" y="192"/>
                  </a:lnTo>
                  <a:lnTo>
                    <a:pt x="0" y="1728"/>
                  </a:lnTo>
                  <a:lnTo>
                    <a:pt x="48" y="2928"/>
                  </a:lnTo>
                  <a:lnTo>
                    <a:pt x="864" y="3168"/>
                  </a:lnTo>
                  <a:lnTo>
                    <a:pt x="672" y="48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CC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Text Box 33"/>
          <p:cNvSpPr txBox="1"/>
          <p:nvPr/>
        </p:nvSpPr>
        <p:spPr>
          <a:xfrm>
            <a:off x="6629400" y="51816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Transaction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i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19"/>
          <p:cNvSpPr txBox="1"/>
          <p:nvPr/>
        </p:nvSpPr>
        <p:spPr>
          <a:xfrm>
            <a:off x="1843088" y="3886200"/>
            <a:ext cx="1420813" cy="3984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i="1" dirty="0">
                <a:ea typeface="宋体" panose="02010600030101010101" pitchFamily="2" charset="-122"/>
              </a:rPr>
              <a:t>Locking list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sp>
        <p:nvSpPr>
          <p:cNvPr id="5" name="Text Box 23"/>
          <p:cNvSpPr txBox="1"/>
          <p:nvPr/>
        </p:nvSpPr>
        <p:spPr>
          <a:xfrm>
            <a:off x="1854200" y="5087303"/>
            <a:ext cx="1422400" cy="3984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Waiting list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5780" y="1419860"/>
            <a:ext cx="81610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SzPct val="85000"/>
              <a:buFont typeface="Wingdings" panose="05000000000000000000" charset="0"/>
              <a:buChar char="q"/>
            </a:pP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Two-Phase Locking Control (TPLC)</a:t>
            </a:r>
            <a:endParaRPr lang="en-US" altLang="zh-CN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Transaction does not release a lock until it has </a:t>
            </a:r>
            <a:r>
              <a:rPr lang="en-US" altLang="zh-CN" sz="2400" b="0" dirty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all the locks</a:t>
            </a: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it will ever require.</a:t>
            </a: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endParaRPr lang="en-US" altLang="zh-CN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SzPct val="85000"/>
              <a:buFont typeface="Wingdings" panose="05000000000000000000" charset="0"/>
              <a:buChar char="q"/>
            </a:pPr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Strict Two-Phase Locking Control (STPLC)</a:t>
            </a:r>
            <a:endParaRPr lang="en-US" altLang="zh-CN" b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 TPLC holding write locks until commit produces</a:t>
            </a:r>
            <a:endParaRPr lang="en-US" altLang="zh-CN" sz="24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/>
          </p:cNvSpPr>
          <p:nvPr/>
        </p:nvSpPr>
        <p:spPr>
          <a:xfrm>
            <a:off x="685800" y="204788"/>
            <a:ext cx="777240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>
            <a:spAutoFit/>
          </a:bodyPr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Review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7993380" y="6452870"/>
            <a:ext cx="998220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763000" cy="1143000"/>
          </a:xfrm>
        </p:spPr>
        <p:txBody>
          <a:bodyPr vert="horz" wrap="square" anchor="ctr"/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        Isolation Levels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152400" y="1676400"/>
            <a:ext cx="8839200" cy="4368165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does not say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how to implement levels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is based on: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Entities locked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tables/pages, rows, predicates, …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modes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read &amp; write, ...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duration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released when statement completes 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x-none" b="1" i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locks 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acquired in order to execute a statement are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held until transaction completes</a:t>
            </a:r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/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Medium:</a:t>
            </a:r>
            <a:r>
              <a:rPr lang="en-US" altLang="x-none" b="1" dirty="0">
                <a:latin typeface="Arial" panose="020B0604020202020204" pitchFamily="34" charset="0"/>
                <a:ea typeface="宋体" panose="02010600030101010101" pitchFamily="2" charset="-122"/>
              </a:rPr>
              <a:t> something </a:t>
            </a:r>
            <a:r>
              <a:rPr lang="en-US" altLang="x-none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between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09600" y="110808"/>
            <a:ext cx="7772400" cy="1076325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533400" y="1449705"/>
            <a:ext cx="8382000" cy="4742180"/>
          </a:xfrm>
        </p:spPr>
        <p:txBody>
          <a:bodyPr vert="horz" wrap="square" anchor="t">
            <a:spAutoFit/>
          </a:bodyPr>
          <a:p>
            <a:pPr lvl="0">
              <a:spcBef>
                <a:spcPct val="35000"/>
              </a:spcBef>
              <a:buSzPct val="80000"/>
              <a:buFont typeface="Wingdings" panose="05000000000000000000" charset="0"/>
              <a:buChar char="q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locks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are handled identically at all isolation levels: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x-none" sz="2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Long-duration predicate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associated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UPDATE, DELETE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and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INSERT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statements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sz="2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rules out dirty writes </a:t>
            </a:r>
            <a:endParaRPr lang="en-US" altLang="x-none" sz="2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75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In practice,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predicate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implemented with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table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or by acquiring locks on an </a:t>
            </a: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as well as the data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35000"/>
              </a:spcBef>
            </a:pPr>
            <a:r>
              <a:rPr lang="en-US" altLang="x-none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discuss index locking later</a:t>
            </a:r>
            <a:endParaRPr lang="en-US" altLang="x-none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35000"/>
              </a:spcBef>
              <a:buSzPct val="80000"/>
              <a:buFont typeface="Wingdings" panose="05000000000000000000" charset="0"/>
              <a:buChar char="q"/>
            </a:pP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 locks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handled differently at each level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7157720" y="6553835"/>
            <a:ext cx="1905000" cy="2273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97790" y="627380"/>
            <a:ext cx="8972550" cy="5699760"/>
          </a:xfrm>
          <a:ln>
            <a:solidFill>
              <a:schemeClr val="accent1"/>
            </a:solidFill>
          </a:ln>
        </p:spPr>
        <p:txBody>
          <a:bodyPr vert="horz" wrap="square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UNCOMMITTED: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Hence a transaction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read a write-locked item!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Allows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dirty reads, non-repeatable reads,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endParaRPr lang="en-US" altLang="x-none" sz="20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COMMITTED: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short-duration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read locks 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on rows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returned by SELECT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Prevents dirty reads, but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0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000" b="1" dirty="0">
                <a:latin typeface="Arial" panose="020B0604020202020204" pitchFamily="34" charset="0"/>
                <a:ea typeface="宋体" panose="02010600030101010101" pitchFamily="2" charset="-122"/>
              </a:rPr>
              <a:t> are possible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x-none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REPEATABLE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READ: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locks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 rows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returned by SELECT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 dirty and non-repeatable reads, but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phantoms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are possible</a:t>
            </a:r>
            <a:endParaRPr lang="en-US" altLang="zh-CN" sz="20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SERIALIZABLE: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long-duration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read lock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on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predicate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specified in WHERE clause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Prevents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dirty reads, non-repeatable reads, and  phantoms and …</a:t>
            </a:r>
            <a:endParaRPr lang="en-US" altLang="zh-CN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Guarantees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serializable schedules</a:t>
            </a:r>
            <a:endParaRPr lang="en-US" altLang="x-none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58445" y="17780"/>
            <a:ext cx="8583295" cy="5975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Implementation of SQL Isolation Levels</a:t>
            </a:r>
            <a:endParaRPr lang="en-US" altLang="zh-CN" sz="28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83374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Dirty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1185545"/>
            <a:ext cx="6798310" cy="46786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46075"/>
            <a:ext cx="6864350" cy="445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9190" y="713105"/>
            <a:ext cx="6793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for transaction B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8020685" y="6443345"/>
            <a:ext cx="941705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382000" cy="14478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defines several isolation levels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than 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that allow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and hence allow 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more concurrency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Oval 5"/>
          <p:cNvSpPr/>
          <p:nvPr/>
        </p:nvSpPr>
        <p:spPr>
          <a:xfrm>
            <a:off x="990600" y="3505200"/>
            <a:ext cx="1828800" cy="1905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Oval 6"/>
          <p:cNvSpPr/>
          <p:nvPr/>
        </p:nvSpPr>
        <p:spPr>
          <a:xfrm>
            <a:off x="1295400" y="4191000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5" name="Text Box 8"/>
          <p:cNvSpPr txBox="1"/>
          <p:nvPr/>
        </p:nvSpPr>
        <p:spPr>
          <a:xfrm>
            <a:off x="304800" y="2740025"/>
            <a:ext cx="2892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 schedules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6" name="Text Box 9"/>
          <p:cNvSpPr txBox="1"/>
          <p:nvPr/>
        </p:nvSpPr>
        <p:spPr>
          <a:xfrm>
            <a:off x="762000" y="5559425"/>
            <a:ext cx="32972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Schedules allowed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</a:rPr>
              <a:t>at a </a:t>
            </a:r>
            <a:r>
              <a: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weaker isolation level</a:t>
            </a:r>
            <a:endParaRPr lang="en-US" altLang="x-none" sz="2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Line 10"/>
          <p:cNvSpPr/>
          <p:nvPr/>
        </p:nvSpPr>
        <p:spPr>
          <a:xfrm>
            <a:off x="1828800" y="3124200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38" name="Line 11"/>
          <p:cNvSpPr/>
          <p:nvPr/>
        </p:nvSpPr>
        <p:spPr>
          <a:xfrm flipH="1" flipV="1">
            <a:off x="2514600" y="4953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2542" name="Text Box 15"/>
          <p:cNvSpPr txBox="1"/>
          <p:nvPr/>
        </p:nvSpPr>
        <p:spPr>
          <a:xfrm>
            <a:off x="2209800" y="3883025"/>
            <a:ext cx="325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65575" y="4876800"/>
            <a:ext cx="4284345" cy="1386840"/>
            <a:chOff x="6245" y="7680"/>
            <a:chExt cx="6747" cy="2184"/>
          </a:xfrm>
        </p:grpSpPr>
        <p:sp>
          <p:nvSpPr>
            <p:cNvPr id="22541" name="Rectangle 14"/>
            <p:cNvSpPr/>
            <p:nvPr/>
          </p:nvSpPr>
          <p:spPr>
            <a:xfrm>
              <a:off x="8520" y="7680"/>
              <a:ext cx="2880" cy="144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6"/>
            <p:cNvSpPr txBox="1"/>
            <p:nvPr/>
          </p:nvSpPr>
          <p:spPr>
            <a:xfrm>
              <a:off x="8520" y="7801"/>
              <a:ext cx="2800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/>
              <a:r>
                <a:rPr lang="en-US" altLang="x-none" sz="2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weaker</a:t>
              </a:r>
              <a:endPara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conc. control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6" name="Line 19"/>
            <p:cNvSpPr/>
            <p:nvPr/>
          </p:nvSpPr>
          <p:spPr>
            <a:xfrm>
              <a:off x="7440" y="8400"/>
              <a:ext cx="10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7" name="Line 20"/>
            <p:cNvSpPr/>
            <p:nvPr/>
          </p:nvSpPr>
          <p:spPr>
            <a:xfrm>
              <a:off x="11400" y="840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9" name="Text Box 23"/>
            <p:cNvSpPr txBox="1"/>
            <p:nvPr/>
          </p:nvSpPr>
          <p:spPr>
            <a:xfrm>
              <a:off x="6245" y="8035"/>
              <a:ext cx="1264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input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Text Box 24"/>
            <p:cNvSpPr txBox="1"/>
            <p:nvPr/>
          </p:nvSpPr>
          <p:spPr>
            <a:xfrm>
              <a:off x="12480" y="8035"/>
              <a:ext cx="51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Text Box 26"/>
            <p:cNvSpPr txBox="1"/>
            <p:nvPr/>
          </p:nvSpPr>
          <p:spPr>
            <a:xfrm>
              <a:off x="8520" y="9240"/>
              <a:ext cx="288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/>
              <a:r>
                <a:rPr lang="en-US" altLang="x-none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fewer delays</a:t>
              </a:r>
              <a:endPara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89375" y="2740025"/>
            <a:ext cx="4347845" cy="1374775"/>
            <a:chOff x="6125" y="4315"/>
            <a:chExt cx="6847" cy="2165"/>
          </a:xfrm>
        </p:grpSpPr>
        <p:sp>
          <p:nvSpPr>
            <p:cNvPr id="22539" name="Rectangle 12"/>
            <p:cNvSpPr/>
            <p:nvPr/>
          </p:nvSpPr>
          <p:spPr>
            <a:xfrm>
              <a:off x="8520" y="5040"/>
              <a:ext cx="2880" cy="144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40" name="Text Box 13"/>
            <p:cNvSpPr txBox="1"/>
            <p:nvPr/>
          </p:nvSpPr>
          <p:spPr>
            <a:xfrm>
              <a:off x="8520" y="5161"/>
              <a:ext cx="2800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/>
              <a:r>
                <a:rPr lang="en-US" altLang="x-none" sz="2000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serializable</a:t>
              </a:r>
              <a:endParaRPr lang="en-US" altLang="x-none" sz="2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conc. control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Line 17"/>
            <p:cNvSpPr/>
            <p:nvPr/>
          </p:nvSpPr>
          <p:spPr>
            <a:xfrm>
              <a:off x="7320" y="5760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5" name="Line 18"/>
            <p:cNvSpPr/>
            <p:nvPr/>
          </p:nvSpPr>
          <p:spPr>
            <a:xfrm>
              <a:off x="11400" y="5760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Text Box 22"/>
            <p:cNvSpPr txBox="1"/>
            <p:nvPr/>
          </p:nvSpPr>
          <p:spPr>
            <a:xfrm>
              <a:off x="6125" y="5395"/>
              <a:ext cx="1264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input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Text Box 25"/>
            <p:cNvSpPr txBox="1"/>
            <p:nvPr/>
          </p:nvSpPr>
          <p:spPr>
            <a:xfrm>
              <a:off x="12360" y="5400"/>
              <a:ext cx="61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/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x-none" sz="2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</a:t>
              </a:r>
              <a:endParaRPr lang="en-US" altLang="x-none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Text Box 27"/>
            <p:cNvSpPr txBox="1"/>
            <p:nvPr/>
          </p:nvSpPr>
          <p:spPr>
            <a:xfrm>
              <a:off x="8519" y="4315"/>
              <a:ext cx="2881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lvl="0" algn="ctr"/>
              <a:r>
                <a:rPr lang="en-US" altLang="x-none" sz="200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delays</a:t>
              </a:r>
              <a:endPara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54" name="Text Box 28"/>
          <p:cNvSpPr txBox="1"/>
          <p:nvPr/>
        </p:nvSpPr>
        <p:spPr>
          <a:xfrm>
            <a:off x="1752600" y="4343400"/>
            <a:ext cx="3889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s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lvl="0"/>
            <a:r>
              <a:rPr lang="en-US" altLang="x-none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</a:t>
            </a:r>
            <a:endParaRPr lang="en-US" altLang="x-none" sz="20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480" y="5658485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non-repeatable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417320"/>
            <a:ext cx="6993890" cy="4241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238760"/>
            <a:ext cx="8095615" cy="814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48075" y="642620"/>
            <a:ext cx="283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for transaction A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0" y="5671820"/>
            <a:ext cx="7772400" cy="706120"/>
          </a:xfrm>
        </p:spPr>
        <p:txBody>
          <a:bodyPr/>
          <a:p>
            <a:r>
              <a:rPr lang="en-US" altLang="zh-CN" sz="2800">
                <a:solidFill>
                  <a:schemeClr val="accent6"/>
                </a:solidFill>
                <a:latin typeface="Arial" panose="020B0604020202020204" pitchFamily="34" charset="0"/>
              </a:rPr>
              <a:t>phantom read</a:t>
            </a:r>
            <a:endParaRPr lang="en-US" altLang="zh-CN" sz="280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1150620"/>
            <a:ext cx="7301865" cy="4557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39700"/>
            <a:ext cx="8479790" cy="827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72510" y="506730"/>
            <a:ext cx="283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for transaction A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Bad Things Can Happen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1027"/>
          <p:cNvSpPr>
            <a:spLocks noGrp="1"/>
          </p:cNvSpPr>
          <p:nvPr>
            <p:ph type="body"/>
          </p:nvPr>
        </p:nvSpPr>
        <p:spPr>
          <a:xfrm>
            <a:off x="457200" y="1981200"/>
            <a:ext cx="81534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At every isolation level lower than SERIALIZABLE, bad things can happen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can be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Non-serializable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Specifications of transactions might not be met</a:t>
            </a:r>
            <a:endParaRPr lang="en-US" altLang="x-none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7157720" y="6477000"/>
            <a:ext cx="1905000" cy="30416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0" y="121920"/>
            <a:ext cx="9144000" cy="52197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UNCOMMITTED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/>
          </p:nvPr>
        </p:nvSpPr>
        <p:spPr>
          <a:xfrm>
            <a:off x="405765" y="836295"/>
            <a:ext cx="8229600" cy="810260"/>
          </a:xfrm>
        </p:spPr>
        <p:txBody>
          <a:bodyPr vert="horz" wrap="square" anchor="t">
            <a:spAutoFit/>
          </a:bodyPr>
          <a:p>
            <a:pPr lvl="0">
              <a:lnSpc>
                <a:spcPct val="90000"/>
              </a:lnSpc>
              <a:buSzPct val="80000"/>
              <a:buFont typeface="Wingdings" panose="05000000000000000000" charset="0"/>
              <a:buChar char="q"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Since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read locks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are obtained,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can read a row t, write locked by T</a:t>
            </a:r>
            <a:r>
              <a:rPr lang="en-US" altLang="x-none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914400" y="1831975"/>
            <a:ext cx="4564380" cy="330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abort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r(t)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w(t)               w(t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r(t)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0" name="Text Box 5"/>
          <p:cNvSpPr txBox="1"/>
          <p:nvPr/>
        </p:nvSpPr>
        <p:spPr>
          <a:xfrm>
            <a:off x="6017895" y="1983105"/>
            <a:ext cx="24495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aborted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1" name="Text Box 6"/>
          <p:cNvSpPr txBox="1"/>
          <p:nvPr/>
        </p:nvSpPr>
        <p:spPr>
          <a:xfrm>
            <a:off x="6017895" y="3124835"/>
            <a:ext cx="30257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uses an intermediate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to update db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2" name="Text Box 7"/>
          <p:cNvSpPr txBox="1"/>
          <p:nvPr/>
        </p:nvSpPr>
        <p:spPr>
          <a:xfrm>
            <a:off x="6094095" y="4342130"/>
            <a:ext cx="26670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000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does not see a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committed snapshot</a:t>
            </a:r>
            <a:endParaRPr lang="en-US" altLang="x-none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4945" y="183070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70815" y="301561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146685" y="4276090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22555" y="5385435"/>
            <a:ext cx="8796655" cy="45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/>
          </p:cNvSpPr>
          <p:nvPr/>
        </p:nvSpPr>
        <p:spPr>
          <a:xfrm>
            <a:off x="405765" y="5497195"/>
            <a:ext cx="8229600" cy="8102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SzPct val="80000"/>
              <a:buFont typeface="Wingdings" panose="05000000000000000000" charset="0"/>
              <a:buChar char="q"/>
            </a:pP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Some DBMSs allow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only read-only transactions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be executed at this level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686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6869">
                                            <p:txEl>
                                              <p:charRg st="2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687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6870">
                                            <p:txEl>
                                              <p:charRg st="1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869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36869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3687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6871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3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charRg st="17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allAtOnce"/>
      <p:bldP spid="36871" grpId="0" build="allAtOnce"/>
      <p:bldP spid="3687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28600" y="307340"/>
            <a:ext cx="86106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Problems at READ COMMITTED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678940"/>
            <a:ext cx="7772400" cy="4114800"/>
          </a:xfrm>
        </p:spPr>
        <p:txBody>
          <a:bodyPr vert="horz" wrap="square" anchor="t"/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Non-repeatable reads: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sz="28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8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updates:</a:t>
            </a:r>
            <a:endParaRPr lang="en-US" altLang="zh-CN" sz="28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1355725" y="2252345"/>
            <a:ext cx="684000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r(t)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Text Box 5"/>
          <p:cNvSpPr txBox="1"/>
          <p:nvPr/>
        </p:nvSpPr>
        <p:spPr>
          <a:xfrm>
            <a:off x="1355725" y="4438015"/>
            <a:ext cx="6840220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r(t)                           w(t)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r(t)  w(t)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Rectangle 102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Problems at REPEATABLE READ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1027"/>
          <p:cNvSpPr>
            <a:spLocks noGrp="1"/>
          </p:cNvSpPr>
          <p:nvPr>
            <p:ph type="body"/>
          </p:nvPr>
        </p:nvSpPr>
        <p:spPr>
          <a:xfrm>
            <a:off x="685800" y="1678940"/>
            <a:ext cx="7848600" cy="44196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Phantoms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satisfies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A constraint relates rows satisfying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pred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b="1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x-none" sz="2400" b="1" i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38917" name="Text Box 1028"/>
          <p:cNvSpPr txBox="1"/>
          <p:nvPr/>
        </p:nvSpPr>
        <p:spPr>
          <a:xfrm>
            <a:off x="669925" y="2628900"/>
            <a:ext cx="8020685" cy="128714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bIns="144145">
            <a:spAutoFit/>
          </a:bodyPr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Audit: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r(pred)                                    r(t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NewAccount: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insert(t)  update(t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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)  commit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8019415" y="6409055"/>
            <a:ext cx="896620" cy="319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4000">
                <a:ea typeface="宋体" panose="02010600030101010101" pitchFamily="2" charset="-122"/>
              </a:rPr>
              <a:t>Levels of Isolation</a:t>
            </a:r>
            <a:endParaRPr lang="en-US" altLang="zh-CN" sz="4000" b="1">
              <a:ea typeface="宋体" panose="02010600030101010101" pitchFamily="2" charset="-122"/>
            </a:endParaRPr>
          </a:p>
        </p:txBody>
      </p:sp>
      <p:grpSp>
        <p:nvGrpSpPr>
          <p:cNvPr id="39940" name="组合 39939"/>
          <p:cNvGrpSpPr/>
          <p:nvPr/>
        </p:nvGrpSpPr>
        <p:grpSpPr>
          <a:xfrm>
            <a:off x="304800" y="2133600"/>
            <a:ext cx="8610600" cy="4038600"/>
            <a:chOff x="0" y="0"/>
            <a:chExt cx="5424" cy="2544"/>
          </a:xfrm>
        </p:grpSpPr>
        <p:sp>
          <p:nvSpPr>
            <p:cNvPr id="39941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0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1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4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5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8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0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  <a:endParaRPr lang="en-US" altLang="x-none" sz="2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1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2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3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4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  <a:endParaRPr lang="en-US" altLang="x-none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65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8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2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3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4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9977" name="组合 39976"/>
          <p:cNvGrpSpPr/>
          <p:nvPr/>
        </p:nvGrpSpPr>
        <p:grpSpPr>
          <a:xfrm>
            <a:off x="228600" y="1006475"/>
            <a:ext cx="1524000" cy="1812925"/>
            <a:chOff x="0" y="0"/>
            <a:chExt cx="960" cy="1142"/>
          </a:xfrm>
        </p:grpSpPr>
        <p:sp>
          <p:nvSpPr>
            <p:cNvPr id="39978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  <a:endPara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981" name="Rectangle 44"/>
          <p:cNvSpPr/>
          <p:nvPr/>
        </p:nvSpPr>
        <p:spPr>
          <a:xfrm>
            <a:off x="2133600" y="990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  <a:endParaRPr lang="en-US" altLang="x-none" sz="2400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9982" name="Freeform 45"/>
          <p:cNvSpPr/>
          <p:nvPr/>
        </p:nvSpPr>
        <p:spPr>
          <a:xfrm>
            <a:off x="2286000" y="1447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152400" y="1371600"/>
            <a:ext cx="8610600" cy="50292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can be assigned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different isolation levels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can run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concurrently.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write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long-duration predicate locks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SERIALIZABLE transactions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have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long-duration predicate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SERIALIZABLE transactions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are serialized with respect to all writes.  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x-none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SERIALIZABLE transaction either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sees the entire effect of another transaction </a:t>
            </a: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no effect.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at a lower level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does not see the anomalies prohibited at that level.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Rectangle 1026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Implications of Locking Implementation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1027"/>
          <p:cNvSpPr>
            <a:spLocks noGrp="1"/>
          </p:cNvSpPr>
          <p:nvPr>
            <p:ph type="body"/>
          </p:nvPr>
        </p:nvSpPr>
        <p:spPr>
          <a:xfrm>
            <a:off x="381000" y="1677670"/>
            <a:ext cx="8305800" cy="40386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though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all transactions are designed to         be consistent, 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lower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anomalies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cause them to write inconsistent data to the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executed at any isolation levels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can see that inconsistent data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and as a result return inconsistent data to user or store additional inconsistent data in database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685800" y="1600200"/>
            <a:ext cx="7772400" cy="47244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 DBMS provide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to alleviate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deadlock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endParaRPr lang="en-US" altLang="x-none" sz="26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transaction that wants to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read an item now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possibly update it later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requests an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on the item (manual locking)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is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 lock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 that can be upgraded to a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lock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Often used with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updatable cursors</a:t>
            </a:r>
            <a:endParaRPr lang="en-US" altLang="x-none" sz="2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Levels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152400" y="1600200"/>
            <a:ext cx="8991600" cy="44958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Schedules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produced by CC operating at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levels lower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than SERIALIZABLE 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Might be correct</a:t>
            </a:r>
            <a:r>
              <a:rPr lang="en-US" altLang="x-none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for some applications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40000"/>
              </a:spcBef>
              <a:buNone/>
            </a:pP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standard defines isolation levels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in terms of</a:t>
            </a:r>
            <a:r>
              <a:rPr lang="en-US" altLang="x-none" sz="2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certain anomalies</a:t>
            </a:r>
            <a:r>
              <a:rPr lang="en-US" altLang="x-none" sz="2600" b="1" dirty="0">
                <a:latin typeface="Arial" panose="020B0604020202020204" pitchFamily="34" charset="0"/>
                <a:ea typeface="宋体" panose="02010600030101010101" pitchFamily="2" charset="-122"/>
              </a:rPr>
              <a:t> they do or do not allow</a:t>
            </a:r>
            <a:endParaRPr lang="en-US" altLang="x-none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3110" y="134620"/>
            <a:ext cx="7781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example of deadlock without Update-Locks</a:t>
            </a:r>
            <a:endParaRPr lang="en-US" altLang="zh-CN"/>
          </a:p>
        </p:txBody>
      </p:sp>
      <p:graphicFrame>
        <p:nvGraphicFramePr>
          <p:cNvPr id="151556" name="表格 151555"/>
          <p:cNvGraphicFramePr/>
          <p:nvPr/>
        </p:nvGraphicFramePr>
        <p:xfrm>
          <a:off x="240665" y="692785"/>
          <a:ext cx="8778240" cy="5353685"/>
        </p:xfrm>
        <a:graphic>
          <a:graphicData uri="http://schemas.openxmlformats.org/drawingml/2006/table">
            <a:tbl>
              <a:tblPr/>
              <a:tblGrid>
                <a:gridCol w="436880"/>
                <a:gridCol w="1879600"/>
                <a:gridCol w="1812925"/>
                <a:gridCol w="4648835"/>
              </a:tblGrid>
              <a:tr h="5667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事务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T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x-none" baseline="-25000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事务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T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x-none" baseline="-25000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的封锁状态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83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read lock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ReadLock(T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673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ReadLock(T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67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read lock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ReadLock(T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,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340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ReadLock(T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,T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92583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write lock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ReadLock(T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,T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Waiting: WriteLock(T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01727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Wait…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write lock</a:t>
                      </a:r>
                      <a:r>
                        <a:rPr lang="en-US" altLang="x-none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(A);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ReadLock(T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,T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sym typeface="+mn-ea"/>
                      </a:endParaRP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Waiting: WriteLock(T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),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WriteLock(T</a:t>
                      </a:r>
                      <a:r>
                        <a:rPr lang="en-US" altLang="x-none" sz="20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2</a:t>
                      </a: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)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832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T="76200" marB="7620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Wait…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Wait…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Char char="q"/>
                        <a:defRPr sz="2000" b="1" i="0" u="none" kern="1200" baseline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000" kern="1200">
                          <a:solidFill>
                            <a:schemeClr val="folHlink"/>
                          </a:solidFill>
                        </a:defRPr>
                      </a:lvl2pPr>
                      <a:lvl3pPr marL="1143000" lvl="2" indent="-228600">
                        <a:defRPr sz="2000" kern="1200">
                          <a:solidFill>
                            <a:schemeClr val="tx1"/>
                          </a:solidFill>
                        </a:defRPr>
                      </a:lvl3pPr>
                      <a:lvl4pPr marL="1600200" lvl="3" indent="-228600">
                        <a:defRPr sz="2000" kern="1200">
                          <a:solidFill>
                            <a:schemeClr val="folHlink"/>
                          </a:solidFill>
                        </a:defRPr>
                      </a:lvl4pPr>
                      <a:lvl5pPr marL="2057400" lvl="4" indent="-228600">
                        <a:defRPr sz="2000" kern="1200">
                          <a:solidFill>
                            <a:schemeClr val="tx1"/>
                          </a:solidFill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sym typeface="+mn-ea"/>
                        </a:rPr>
                        <a:t>......</a:t>
                      </a:r>
                      <a:endParaRPr lang="en-US" altLang="x-none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76200" marB="762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8089265" y="6385560"/>
            <a:ext cx="723900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Rectangle 1026"/>
          <p:cNvSpPr>
            <a:spLocks noGrp="1"/>
          </p:cNvSpPr>
          <p:nvPr>
            <p:ph type="title"/>
          </p:nvPr>
        </p:nvSpPr>
        <p:spPr>
          <a:xfrm>
            <a:off x="685800" y="48069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1027"/>
          <p:cNvSpPr>
            <a:spLocks noGrp="1"/>
          </p:cNvSpPr>
          <p:nvPr>
            <p:ph type="body"/>
          </p:nvPr>
        </p:nvSpPr>
        <p:spPr>
          <a:xfrm>
            <a:off x="381000" y="1527810"/>
            <a:ext cx="8305800" cy="1143000"/>
          </a:xfrm>
        </p:spPr>
        <p:txBody>
          <a:bodyPr vert="horz" wrap="square" anchor="t"/>
          <a:p>
            <a:pPr lvl="0"/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update lock conflicts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other update locks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write locks,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 not with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read locks.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1028"/>
          <p:cNvSpPr txBox="1"/>
          <p:nvPr/>
        </p:nvSpPr>
        <p:spPr>
          <a:xfrm>
            <a:off x="1144270" y="2673350"/>
            <a:ext cx="6512560" cy="25533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Granted mode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Requested mode        read     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update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read                         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                    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x            x           x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x-none" sz="24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update                                x           x</a:t>
            </a:r>
            <a:endParaRPr lang="en-US" altLang="x-none" sz="24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Line 1029"/>
          <p:cNvSpPr/>
          <p:nvPr/>
        </p:nvSpPr>
        <p:spPr>
          <a:xfrm>
            <a:off x="4187190" y="3663633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9" name="Line 1030"/>
          <p:cNvSpPr/>
          <p:nvPr/>
        </p:nvSpPr>
        <p:spPr>
          <a:xfrm>
            <a:off x="4187190" y="3739198"/>
            <a:ext cx="0" cy="140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008245" y="5533390"/>
            <a:ext cx="2039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(X </a:t>
            </a:r>
            <a:r>
              <a:rPr lang="zh-CN" altLang="en-US" sz="2000"/>
              <a:t>代表不可以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85800" y="32956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Update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533400" y="1376045"/>
            <a:ext cx="8153400" cy="4191000"/>
          </a:xfrm>
        </p:spPr>
        <p:txBody>
          <a:bodyPr vert="horz" wrap="square" anchor="t"/>
          <a:p>
            <a:pPr lvl="0"/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 that causes a deadlock at CURSOR STABILITY (游标稳定性):</a:t>
            </a:r>
            <a:endParaRPr lang="zh-CN" altLang="en-US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fetch(t)        request_update(t)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fetch(t)                      request_update(t)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both fetches had requested update locks,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600" b="1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zh-CN" altLang="en-US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fetch would be made to wait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until T</a:t>
            </a:r>
            <a:r>
              <a:rPr lang="zh-CN" altLang="en-US" sz="2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 had completed, avoiding the deadlock</a:t>
            </a:r>
            <a:endParaRPr lang="zh-CN" altLang="en-US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86765"/>
          </a:xfrm>
        </p:spPr>
        <p:txBody>
          <a:bodyPr/>
          <a:p>
            <a:r>
              <a:rPr lang="en-US" altLang="zh-CN"/>
              <a:t>SQL Isolation Levels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Anomaly</a:t>
            </a:r>
            <a:endParaRPr lang="en-US" altLang="zh-CN"/>
          </a:p>
          <a:p>
            <a:r>
              <a:rPr lang="en-US" altLang="zh-CN"/>
              <a:t>Isolation Levels</a:t>
            </a:r>
            <a:r>
              <a:rPr lang="en-US" altLang="zh-CN">
                <a:sym typeface="+mn-ea"/>
              </a:rPr>
              <a:t> &amp; Anomaly</a:t>
            </a:r>
            <a:endParaRPr lang="en-US" altLang="zh-CN"/>
          </a:p>
          <a:p>
            <a:r>
              <a:rPr lang="en-US" altLang="zh-CN"/>
              <a:t>Isolation Levels &amp; Locking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Anomaly (异常)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600200"/>
            <a:ext cx="8458200" cy="4114800"/>
          </a:xfrm>
        </p:spPr>
        <p:txBody>
          <a:bodyPr vert="horz" wrap="square" anchor="t"/>
          <a:p>
            <a:pPr lvl="0"/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 will</a:t>
            </a:r>
            <a:r>
              <a:rPr lang="en-US" altLang="x-none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talk about some anomalies</a:t>
            </a:r>
            <a:endParaRPr lang="en-US" altLang="x-none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Dirty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Blind Write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Dirty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Non-Repeatable Read</a:t>
            </a:r>
            <a:endParaRPr lang="en-US" altLang="x-none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x-none" sz="2400" b="1" dirty="0">
                <a:latin typeface="Arial" panose="020B0604020202020204" pitchFamily="34" charset="0"/>
                <a:ea typeface="宋体" panose="02010600030101010101" pitchFamily="2" charset="-122"/>
              </a:rPr>
              <a:t>Phantom Read</a:t>
            </a:r>
            <a:endParaRPr lang="en-US" altLang="x-none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7069455" y="6535420"/>
            <a:ext cx="1905000" cy="2393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79375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 &amp; Dirty write &amp; Blind write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844550"/>
            <a:ext cx="8458200" cy="2091690"/>
          </a:xfrm>
        </p:spPr>
        <p:txBody>
          <a:bodyPr vert="horz"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lost update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or</a:t>
            </a:r>
            <a:r>
              <a:rPr lang="en-US" altLang="x-none" sz="2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dirty write</a:t>
            </a: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occurs when a second transaction writes a second value of a data-item on top of a first value written by a first concurrent transaction, and the first value is lost to other transactions running concurrently which need.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3050540"/>
            <a:ext cx="845820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0520" indent="-350520">
              <a:buFont typeface="Arial" panose="020B0604020202020204" pitchFamily="34" charset="0"/>
              <a:buChar char="•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write w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(X) is said to be '</a:t>
            </a: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blind write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 if it is not the last action of resource X and the following action on X is a write w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(X).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8465" y="4641850"/>
            <a:ext cx="4331970" cy="1418590"/>
            <a:chOff x="1849" y="5172"/>
            <a:chExt cx="6822" cy="2234"/>
          </a:xfrm>
        </p:grpSpPr>
        <p:sp>
          <p:nvSpPr>
            <p:cNvPr id="8" name="文本框 7"/>
            <p:cNvSpPr txBox="1"/>
            <p:nvPr/>
          </p:nvSpPr>
          <p:spPr>
            <a:xfrm>
              <a:off x="1849" y="5172"/>
              <a:ext cx="2977" cy="72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Update: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4"/>
            <p:cNvSpPr txBox="1"/>
            <p:nvPr/>
          </p:nvSpPr>
          <p:spPr>
            <a:xfrm>
              <a:off x="1849" y="5901"/>
              <a:ext cx="6822" cy="150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square" lIns="90170" tIns="46990" rIns="90170" bIns="46990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  </a:t>
              </a:r>
              <a:r>
                <a:rPr lang="zh-CN" altLang="en-US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commit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78095" y="4644390"/>
            <a:ext cx="3834130" cy="1415415"/>
            <a:chOff x="7997" y="5172"/>
            <a:chExt cx="6038" cy="2229"/>
          </a:xfrm>
        </p:grpSpPr>
        <p:sp>
          <p:nvSpPr>
            <p:cNvPr id="25609" name="文本框 25608"/>
            <p:cNvSpPr txBox="1"/>
            <p:nvPr/>
          </p:nvSpPr>
          <p:spPr>
            <a:xfrm>
              <a:off x="7997" y="5172"/>
              <a:ext cx="3968" cy="729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90170" tIns="46990" rIns="90170" bIns="46990" anchor="t">
              <a:spAutoFit/>
            </a:bodyPr>
            <a:p>
              <a:pPr lvl="0" algn="l" eaLnBrk="0" latinLnBrk="0" hangingPunct="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Write: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4"/>
            <p:cNvSpPr txBox="1"/>
            <p:nvPr/>
          </p:nvSpPr>
          <p:spPr>
            <a:xfrm>
              <a:off x="7997" y="5901"/>
              <a:ext cx="6038" cy="150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vert="horz" wrap="none" anchor="t">
              <a:spAutoFit/>
            </a:bodyPr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w(x)        abort </a:t>
              </a:r>
              <a:endParaRPr lang="en-US" altLang="x-none" i="1" dirty="0">
                <a:solidFill>
                  <a:srgbClr val="000099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/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T</a:t>
              </a:r>
              <a:r>
                <a:rPr lang="en-US" altLang="x-none" i="1" baseline="-25000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i="1" dirty="0">
                  <a:solidFill>
                    <a:srgbClr val="000099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:         w(x)          abort</a:t>
              </a:r>
              <a:endParaRPr lang="zh-CN" altLang="en-US" i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2840" y="53340"/>
            <a:ext cx="679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example of Lost-Update (</a:t>
            </a:r>
            <a:r>
              <a:rPr lang="zh-CN" altLang="en-US"/>
              <a:t>售票</a:t>
            </a:r>
            <a:r>
              <a:rPr lang="en-US" altLang="zh-CN"/>
              <a:t>)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02970" y="954405"/>
            <a:ext cx="2830830" cy="3719195"/>
            <a:chOff x="1423" y="1349"/>
            <a:chExt cx="4458" cy="5857"/>
          </a:xfrm>
        </p:grpSpPr>
        <p:sp>
          <p:nvSpPr>
            <p:cNvPr id="10" name="文本框 9"/>
            <p:cNvSpPr txBox="1"/>
            <p:nvPr/>
          </p:nvSpPr>
          <p:spPr>
            <a:xfrm>
              <a:off x="1423" y="1349"/>
              <a:ext cx="44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1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24" y="2039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68950" y="932180"/>
            <a:ext cx="2829560" cy="3741420"/>
            <a:chOff x="8770" y="1349"/>
            <a:chExt cx="4456" cy="5892"/>
          </a:xfrm>
        </p:grpSpPr>
        <p:sp>
          <p:nvSpPr>
            <p:cNvPr id="11" name="文本框 10"/>
            <p:cNvSpPr txBox="1"/>
            <p:nvPr/>
          </p:nvSpPr>
          <p:spPr>
            <a:xfrm>
              <a:off x="8771" y="1349"/>
              <a:ext cx="44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2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70" y="2074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06475" y="2291080"/>
            <a:ext cx="231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200"/>
              <a:t>/* </a:t>
            </a:r>
            <a:r>
              <a:rPr lang="zh-CN" altLang="en-US" sz="2200"/>
              <a:t>售出</a:t>
            </a:r>
            <a:r>
              <a:rPr lang="en-US" altLang="zh-CN" sz="2200"/>
              <a:t>1</a:t>
            </a:r>
            <a:r>
              <a:rPr lang="zh-CN" altLang="en-US" sz="2200"/>
              <a:t>张票 </a:t>
            </a:r>
            <a:r>
              <a:rPr lang="en-US" altLang="zh-CN" sz="2200"/>
              <a:t>*/</a:t>
            </a:r>
            <a:endParaRPr lang="en-US" altLang="zh-CN" sz="2200"/>
          </a:p>
        </p:txBody>
      </p:sp>
      <p:sp>
        <p:nvSpPr>
          <p:cNvPr id="25" name="文本框 24"/>
          <p:cNvSpPr txBox="1"/>
          <p:nvPr/>
        </p:nvSpPr>
        <p:spPr>
          <a:xfrm>
            <a:off x="5904865" y="3002280"/>
            <a:ext cx="23393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200"/>
              <a:t>/* </a:t>
            </a:r>
            <a:r>
              <a:rPr lang="zh-CN" altLang="en-US" sz="2200"/>
              <a:t>售出</a:t>
            </a:r>
            <a:r>
              <a:rPr lang="en-US" altLang="zh-CN" sz="2200"/>
              <a:t>1</a:t>
            </a:r>
            <a:r>
              <a:rPr lang="zh-CN" altLang="en-US" sz="2200"/>
              <a:t>张票 </a:t>
            </a:r>
            <a:r>
              <a:rPr lang="en-US" altLang="zh-CN" sz="2200"/>
              <a:t>*/</a:t>
            </a:r>
            <a:endParaRPr lang="en-US" altLang="zh-CN" sz="2200"/>
          </a:p>
        </p:txBody>
      </p:sp>
      <p:grpSp>
        <p:nvGrpSpPr>
          <p:cNvPr id="30" name="组合 29"/>
          <p:cNvGrpSpPr/>
          <p:nvPr/>
        </p:nvGrpSpPr>
        <p:grpSpPr>
          <a:xfrm>
            <a:off x="3733800" y="663575"/>
            <a:ext cx="1835785" cy="3983990"/>
            <a:chOff x="5880" y="926"/>
            <a:chExt cx="2891" cy="6274"/>
          </a:xfrm>
        </p:grpSpPr>
        <p:sp>
          <p:nvSpPr>
            <p:cNvPr id="16" name="文本框 15"/>
            <p:cNvSpPr txBox="1"/>
            <p:nvPr/>
          </p:nvSpPr>
          <p:spPr>
            <a:xfrm>
              <a:off x="5880" y="926"/>
              <a:ext cx="2891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</a:rPr>
                <a:t>剩余票数 </a:t>
              </a:r>
              <a:r>
                <a:rPr lang="en-US" altLang="zh-CN" sz="2200">
                  <a:solidFill>
                    <a:schemeClr val="accent6"/>
                  </a:solidFill>
                </a:rPr>
                <a:t>x</a:t>
              </a:r>
              <a:endParaRPr lang="en-US" altLang="zh-CN" sz="2200">
                <a:solidFill>
                  <a:schemeClr val="accent6"/>
                </a:solidFill>
              </a:endParaRPr>
            </a:p>
            <a:p>
              <a:pPr algn="ctr"/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(</a:t>
              </a:r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初始值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x=5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)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286" y="2233"/>
              <a:ext cx="34" cy="4967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06475" y="1507490"/>
            <a:ext cx="3641090" cy="429260"/>
            <a:chOff x="1585" y="2374"/>
            <a:chExt cx="5734" cy="676"/>
          </a:xfrm>
        </p:grpSpPr>
        <p:sp>
          <p:nvSpPr>
            <p:cNvPr id="20" name="文本框 19"/>
            <p:cNvSpPr txBox="1"/>
            <p:nvPr/>
          </p:nvSpPr>
          <p:spPr>
            <a:xfrm>
              <a:off x="1585" y="2374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Read (x=5);</a:t>
              </a:r>
              <a:endParaRPr lang="en-US" sz="220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5401" y="2713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636135" y="1861185"/>
            <a:ext cx="3608070" cy="429260"/>
            <a:chOff x="7301" y="2931"/>
            <a:chExt cx="5682" cy="676"/>
          </a:xfrm>
        </p:grpSpPr>
        <p:sp>
          <p:nvSpPr>
            <p:cNvPr id="26" name="文本框 25"/>
            <p:cNvSpPr txBox="1"/>
            <p:nvPr/>
          </p:nvSpPr>
          <p:spPr>
            <a:xfrm>
              <a:off x="9299" y="2931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Read (x=5);</a:t>
              </a:r>
              <a:endParaRPr lang="en-US" sz="220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7301" y="3270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06475" y="2571750"/>
            <a:ext cx="3640455" cy="581025"/>
            <a:chOff x="1585" y="4050"/>
            <a:chExt cx="5733" cy="915"/>
          </a:xfrm>
        </p:grpSpPr>
        <p:sp>
          <p:nvSpPr>
            <p:cNvPr id="21" name="文本框 20"/>
            <p:cNvSpPr txBox="1"/>
            <p:nvPr/>
          </p:nvSpPr>
          <p:spPr>
            <a:xfrm>
              <a:off x="1585" y="428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Write (x=4);</a:t>
              </a:r>
              <a:endParaRPr lang="en-US" sz="220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5399" y="4627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230" y="4050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x=4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76140" y="3282950"/>
            <a:ext cx="3568065" cy="581660"/>
            <a:chOff x="7364" y="5417"/>
            <a:chExt cx="5619" cy="916"/>
          </a:xfrm>
        </p:grpSpPr>
        <p:sp>
          <p:nvSpPr>
            <p:cNvPr id="27" name="文本框 26"/>
            <p:cNvSpPr txBox="1"/>
            <p:nvPr/>
          </p:nvSpPr>
          <p:spPr>
            <a:xfrm>
              <a:off x="9299" y="5656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Write (x=4);</a:t>
              </a:r>
              <a:endParaRPr lang="en-US" sz="22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7364" y="5994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529" y="5417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x=4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6475" y="3860165"/>
            <a:ext cx="3639820" cy="429260"/>
            <a:chOff x="1585" y="5008"/>
            <a:chExt cx="5732" cy="676"/>
          </a:xfrm>
        </p:grpSpPr>
        <p:sp>
          <p:nvSpPr>
            <p:cNvPr id="22" name="文本框 21"/>
            <p:cNvSpPr txBox="1"/>
            <p:nvPr/>
          </p:nvSpPr>
          <p:spPr>
            <a:xfrm>
              <a:off x="1585" y="500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Commit;</a:t>
              </a:r>
              <a:endParaRPr lang="en-US" sz="22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5399" y="5346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676140" y="4197985"/>
            <a:ext cx="3568065" cy="429260"/>
            <a:chOff x="7364" y="6373"/>
            <a:chExt cx="5619" cy="676"/>
          </a:xfrm>
        </p:grpSpPr>
        <p:sp>
          <p:nvSpPr>
            <p:cNvPr id="28" name="文本框 27"/>
            <p:cNvSpPr txBox="1"/>
            <p:nvPr/>
          </p:nvSpPr>
          <p:spPr>
            <a:xfrm>
              <a:off x="9299" y="6373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Commit;</a:t>
              </a:r>
              <a:endParaRPr lang="en-US" sz="2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7364" y="6711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74015" y="5353685"/>
            <a:ext cx="8338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93370" indent="-29337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/>
                </a:solidFill>
                <a:sym typeface="+mn-ea"/>
              </a:rPr>
              <a:t>最终结果显然是不正确的！</a:t>
            </a:r>
            <a:endParaRPr lang="zh-CN" altLang="en-US" sz="2400">
              <a:solidFill>
                <a:schemeClr val="accent6"/>
              </a:solidFill>
              <a:sym typeface="+mn-ea"/>
            </a:endParaRPr>
          </a:p>
          <a:p>
            <a:pPr marL="293370" indent="-29337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/>
                </a:solidFill>
                <a:sym typeface="+mn-ea"/>
              </a:rPr>
              <a:t>其中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accent6"/>
                </a:solidFill>
              </a:rPr>
              <a:t>一个事务的修改结果破坏了另一个事务的修改结果！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53410" y="4722495"/>
            <a:ext cx="3230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chemeClr val="accent6"/>
                </a:solidFill>
              </a:rPr>
              <a:t>最终的</a:t>
            </a:r>
            <a:r>
              <a:rPr lang="zh-CN" altLang="en-US" sz="2200">
                <a:solidFill>
                  <a:schemeClr val="accent6"/>
                </a:solidFill>
              </a:rPr>
              <a:t>剩余票数 </a:t>
            </a:r>
            <a:r>
              <a:rPr lang="en-US" altLang="zh-CN" sz="2200">
                <a:solidFill>
                  <a:schemeClr val="accent6"/>
                </a:solidFill>
              </a:rPr>
              <a:t>x=4</a:t>
            </a:r>
            <a:endParaRPr lang="en-US" altLang="zh-CN" sz="220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44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2840" y="53340"/>
            <a:ext cx="6798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example of Dirty-Write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902970" y="803275"/>
            <a:ext cx="2830830" cy="3719195"/>
            <a:chOff x="1423" y="1349"/>
            <a:chExt cx="4458" cy="5857"/>
          </a:xfrm>
        </p:grpSpPr>
        <p:sp>
          <p:nvSpPr>
            <p:cNvPr id="10" name="文本框 9"/>
            <p:cNvSpPr txBox="1"/>
            <p:nvPr/>
          </p:nvSpPr>
          <p:spPr>
            <a:xfrm>
              <a:off x="1423" y="1349"/>
              <a:ext cx="44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1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24" y="2039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68950" y="781050"/>
            <a:ext cx="2829560" cy="3741420"/>
            <a:chOff x="8770" y="1349"/>
            <a:chExt cx="4456" cy="5892"/>
          </a:xfrm>
        </p:grpSpPr>
        <p:sp>
          <p:nvSpPr>
            <p:cNvPr id="11" name="文本框 10"/>
            <p:cNvSpPr txBox="1"/>
            <p:nvPr/>
          </p:nvSpPr>
          <p:spPr>
            <a:xfrm>
              <a:off x="8771" y="1349"/>
              <a:ext cx="44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Transaction 2</a:t>
              </a:r>
              <a:endParaRPr lang="en-US" altLang="zh-CN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770" y="2074"/>
              <a:ext cx="4456" cy="51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733800" y="739140"/>
            <a:ext cx="1835785" cy="3757295"/>
            <a:chOff x="5880" y="1283"/>
            <a:chExt cx="2891" cy="5917"/>
          </a:xfrm>
        </p:grpSpPr>
        <p:sp>
          <p:nvSpPr>
            <p:cNvPr id="16" name="文本框 15"/>
            <p:cNvSpPr txBox="1"/>
            <p:nvPr/>
          </p:nvSpPr>
          <p:spPr>
            <a:xfrm>
              <a:off x="5880" y="1283"/>
              <a:ext cx="2891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200">
                  <a:solidFill>
                    <a:schemeClr val="accent6"/>
                  </a:solidFill>
                  <a:ea typeface="宋体" panose="02010600030101010101" pitchFamily="2" charset="-122"/>
                </a:rPr>
                <a:t>初始值 </a:t>
              </a:r>
              <a:r>
                <a:rPr lang="en-US" altLang="zh-CN" sz="2200">
                  <a:solidFill>
                    <a:schemeClr val="accent6"/>
                  </a:solidFill>
                  <a:ea typeface="宋体" panose="02010600030101010101" pitchFamily="2" charset="-122"/>
                </a:rPr>
                <a:t>x=5</a:t>
              </a:r>
              <a:endParaRPr lang="en-US" altLang="zh-CN" sz="220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286" y="2233"/>
              <a:ext cx="34" cy="4967"/>
            </a:xfrm>
            <a:prstGeom prst="line">
              <a:avLst/>
            </a:prstGeom>
            <a:ln w="19050">
              <a:solidFill>
                <a:srgbClr val="00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006475" y="1362710"/>
            <a:ext cx="3640455" cy="581025"/>
            <a:chOff x="1585" y="4050"/>
            <a:chExt cx="5733" cy="915"/>
          </a:xfrm>
        </p:grpSpPr>
        <p:sp>
          <p:nvSpPr>
            <p:cNvPr id="21" name="文本框 20"/>
            <p:cNvSpPr txBox="1"/>
            <p:nvPr/>
          </p:nvSpPr>
          <p:spPr>
            <a:xfrm>
              <a:off x="1585" y="428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Write (x=1);</a:t>
              </a:r>
              <a:endParaRPr lang="en-US" sz="220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5399" y="4627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111" y="4050"/>
              <a:ext cx="97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x=1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76140" y="2073910"/>
            <a:ext cx="3568065" cy="581660"/>
            <a:chOff x="7364" y="5417"/>
            <a:chExt cx="5619" cy="916"/>
          </a:xfrm>
        </p:grpSpPr>
        <p:sp>
          <p:nvSpPr>
            <p:cNvPr id="27" name="文本框 26"/>
            <p:cNvSpPr txBox="1"/>
            <p:nvPr/>
          </p:nvSpPr>
          <p:spPr>
            <a:xfrm>
              <a:off x="9299" y="5656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Write (x=10);</a:t>
              </a:r>
              <a:endParaRPr lang="en-US" sz="22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7364" y="5994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503" y="5417"/>
              <a:ext cx="128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200">
                  <a:solidFill>
                    <a:srgbClr val="FF0000"/>
                  </a:solidFill>
                </a:rPr>
                <a:t>x=10</a:t>
              </a:r>
              <a:endParaRPr lang="en-US" altLang="zh-CN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06475" y="3023235"/>
            <a:ext cx="3640455" cy="429895"/>
            <a:chOff x="1585" y="5008"/>
            <a:chExt cx="5733" cy="677"/>
          </a:xfrm>
        </p:grpSpPr>
        <p:sp>
          <p:nvSpPr>
            <p:cNvPr id="22" name="文本框 21"/>
            <p:cNvSpPr txBox="1"/>
            <p:nvPr/>
          </p:nvSpPr>
          <p:spPr>
            <a:xfrm>
              <a:off x="1585" y="5008"/>
              <a:ext cx="36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sz="2200"/>
                <a:t>Abort;</a:t>
              </a:r>
              <a:endParaRPr lang="en-US" sz="22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5399" y="5346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676140" y="3820160"/>
            <a:ext cx="3568065" cy="429895"/>
            <a:chOff x="7364" y="6373"/>
            <a:chExt cx="5619" cy="677"/>
          </a:xfrm>
        </p:grpSpPr>
        <p:sp>
          <p:nvSpPr>
            <p:cNvPr id="28" name="文本框 27"/>
            <p:cNvSpPr txBox="1"/>
            <p:nvPr/>
          </p:nvSpPr>
          <p:spPr>
            <a:xfrm>
              <a:off x="9299" y="6373"/>
              <a:ext cx="3684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2200"/>
                <a:t>Abort;</a:t>
              </a:r>
              <a:endParaRPr lang="en-US" sz="22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7364" y="6711"/>
              <a:ext cx="1919" cy="0"/>
            </a:xfrm>
            <a:prstGeom prst="straightConnector1">
              <a:avLst/>
            </a:prstGeom>
            <a:ln w="12700">
              <a:solidFill>
                <a:srgbClr val="0000CC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63220" y="4603115"/>
            <a:ext cx="83381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93370" indent="-2933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对于事务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而言，修改前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的前像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ji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值是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，放弃事务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需要将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的值恢复为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5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293370" indent="-2933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对于事务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而言，修改前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的前像值是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（事务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修改后的值），放弃事务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需要将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的值恢复为 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1</a:t>
            </a:r>
            <a:endParaRPr lang="en-US" altLang="zh-CN" sz="240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  <a:p>
            <a:pPr marL="293370" indent="-29337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恢复处理的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最终结果，数据库中的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400">
                <a:solidFill>
                  <a:schemeClr val="accent6"/>
                </a:solidFill>
                <a:ea typeface="宋体" panose="02010600030101010101" pitchFamily="2" charset="-122"/>
                <a:sym typeface="+mn-ea"/>
              </a:rPr>
              <a:t>值是错误的！</a:t>
            </a:r>
            <a:endParaRPr lang="zh-CN" altLang="en-US" sz="240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9690" y="2855595"/>
            <a:ext cx="6324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x=5</a:t>
            </a:r>
            <a:endParaRPr lang="en-US" altLang="zh-CN" sz="2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2830" y="3609340"/>
            <a:ext cx="6216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rgbClr val="FF0000"/>
                </a:solidFill>
              </a:rPr>
              <a:t>x=1</a:t>
            </a:r>
            <a:endParaRPr lang="en-US" altLang="zh-CN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12296</Words>
  <Application>WPS 演示</Application>
  <PresentationFormat>全屏显示(4:3)</PresentationFormat>
  <Paragraphs>695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Wingdings</vt:lpstr>
      <vt:lpstr>French Script MT</vt:lpstr>
      <vt:lpstr>Tahoma</vt:lpstr>
      <vt:lpstr>Default Design</vt:lpstr>
      <vt:lpstr>Equation.KSEE3</vt:lpstr>
      <vt:lpstr>Equation.KSEE3</vt:lpstr>
      <vt:lpstr>Isolation in Relational Databases (2)</vt:lpstr>
      <vt:lpstr>Isolation in Relational Databases</vt:lpstr>
      <vt:lpstr>Isolation Levels</vt:lpstr>
      <vt:lpstr>Isolation Levels</vt:lpstr>
      <vt:lpstr>SQL Isolation Levels</vt:lpstr>
      <vt:lpstr>Anomaly (异常)</vt:lpstr>
      <vt:lpstr>Lost update &amp; Dirty write &amp; Blind write</vt:lpstr>
      <vt:lpstr>PowerPoint 演示文稿</vt:lpstr>
      <vt:lpstr>PowerPoint 演示文稿</vt:lpstr>
      <vt:lpstr>Dirty Read (脏读)</vt:lpstr>
      <vt:lpstr>PowerPoint 演示文稿</vt:lpstr>
      <vt:lpstr>Non-Repeatable Read (不可重读)</vt:lpstr>
      <vt:lpstr>Anomaly: Non-Repeatable Read</vt:lpstr>
      <vt:lpstr>Phantom Read (幻读)</vt:lpstr>
      <vt:lpstr>Non-Repeatable Reads and Phantoms</vt:lpstr>
      <vt:lpstr>SQL Isolation Levels</vt:lpstr>
      <vt:lpstr>SQL Isolation Levels</vt:lpstr>
      <vt:lpstr>SQL Isolation Levels</vt:lpstr>
      <vt:lpstr>Statement Isolation</vt:lpstr>
      <vt:lpstr>SQL Isolation Levels</vt:lpstr>
      <vt:lpstr>Immediate-Update Pessimistic Control</vt:lpstr>
      <vt:lpstr>Locking Implementation of an IUPC</vt:lpstr>
      <vt:lpstr>Locking</vt:lpstr>
      <vt:lpstr>Locking Implementation</vt:lpstr>
      <vt:lpstr>Locking Implementation (review)</vt:lpstr>
      <vt:lpstr>Locking Implementation of SQL         Isolation Levels</vt:lpstr>
      <vt:lpstr>Locking Implementation of SQL Isolation Levels</vt:lpstr>
      <vt:lpstr>PowerPoint 演示文稿</vt:lpstr>
      <vt:lpstr>Dirty read</vt:lpstr>
      <vt:lpstr>non-repeatable read</vt:lpstr>
      <vt:lpstr>phantom read</vt:lpstr>
      <vt:lpstr>Bad Things Can Happen</vt:lpstr>
      <vt:lpstr>Some Problems at READ UNCOMMITTED </vt:lpstr>
      <vt:lpstr>Some Problems at READ COMMITTED</vt:lpstr>
      <vt:lpstr>Problems at REPEATABLE READ</vt:lpstr>
      <vt:lpstr>Levels of Isolation</vt:lpstr>
      <vt:lpstr>Implications of Locking Implementation</vt:lpstr>
      <vt:lpstr>Implications of Locking Implementation</vt:lpstr>
      <vt:lpstr>Update Locks</vt:lpstr>
      <vt:lpstr>PowerPoint 演示文稿</vt:lpstr>
      <vt:lpstr>Update Locks</vt:lpstr>
      <vt:lpstr>Update Locks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百老汇</cp:lastModifiedBy>
  <cp:revision>727</cp:revision>
  <cp:lastPrinted>1999-04-25T15:25:00Z</cp:lastPrinted>
  <dcterms:created xsi:type="dcterms:W3CDTF">2000-10-08T19:30:00Z</dcterms:created>
  <dcterms:modified xsi:type="dcterms:W3CDTF">2020-03-20T04:35:54Z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