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26" r:id="rId4"/>
    <p:sldId id="257" r:id="rId5"/>
    <p:sldId id="321" r:id="rId7"/>
    <p:sldId id="598" r:id="rId8"/>
    <p:sldId id="258" r:id="rId9"/>
    <p:sldId id="259" r:id="rId10"/>
    <p:sldId id="328" r:id="rId11"/>
    <p:sldId id="261" r:id="rId12"/>
    <p:sldId id="262" r:id="rId13"/>
    <p:sldId id="687" r:id="rId14"/>
    <p:sldId id="1013" r:id="rId15"/>
    <p:sldId id="322" r:id="rId16"/>
    <p:sldId id="487" r:id="rId17"/>
    <p:sldId id="936" r:id="rId18"/>
    <p:sldId id="316" r:id="rId19"/>
    <p:sldId id="264" r:id="rId20"/>
    <p:sldId id="863" r:id="rId21"/>
    <p:sldId id="265" r:id="rId22"/>
    <p:sldId id="266" r:id="rId23"/>
    <p:sldId id="267" r:id="rId24"/>
    <p:sldId id="330" r:id="rId25"/>
    <p:sldId id="317" r:id="rId26"/>
    <p:sldId id="325" r:id="rId27"/>
    <p:sldId id="269" r:id="rId28"/>
    <p:sldId id="396" r:id="rId29"/>
    <p:sldId id="270" r:id="rId30"/>
    <p:sldId id="271" r:id="rId31"/>
    <p:sldId id="272" r:id="rId32"/>
    <p:sldId id="397" r:id="rId33"/>
    <p:sldId id="273" r:id="rId34"/>
    <p:sldId id="398" r:id="rId35"/>
    <p:sldId id="301" r:id="rId36"/>
    <p:sldId id="302" r:id="rId37"/>
    <p:sldId id="319" r:id="rId38"/>
    <p:sldId id="766" r:id="rId39"/>
    <p:sldId id="767" r:id="rId40"/>
    <p:sldId id="768" r:id="rId41"/>
    <p:sldId id="318" r:id="rId42"/>
    <p:sldId id="303" r:id="rId43"/>
    <p:sldId id="304" r:id="rId44"/>
    <p:sldId id="305" r:id="rId45"/>
    <p:sldId id="306" r:id="rId46"/>
    <p:sldId id="331" r:id="rId47"/>
    <p:sldId id="307" r:id="rId48"/>
    <p:sldId id="308" r:id="rId49"/>
    <p:sldId id="315" r:id="rId50"/>
    <p:sldId id="327" r:id="rId51"/>
    <p:sldId id="821" r:id="rId52"/>
    <p:sldId id="276" r:id="rId53"/>
    <p:sldId id="275" r:id="rId54"/>
    <p:sldId id="323" r:id="rId55"/>
    <p:sldId id="277" r:id="rId56"/>
    <p:sldId id="278" r:id="rId57"/>
    <p:sldId id="324" r:id="rId58"/>
    <p:sldId id="309" r:id="rId59"/>
    <p:sldId id="310" r:id="rId60"/>
    <p:sldId id="455" r:id="rId61"/>
    <p:sldId id="279" r:id="rId62"/>
    <p:sldId id="566" r:id="rId63"/>
    <p:sldId id="280" r:id="rId64"/>
    <p:sldId id="282" r:id="rId65"/>
    <p:sldId id="281" r:id="rId66"/>
    <p:sldId id="567" r:id="rId67"/>
    <p:sldId id="283" r:id="rId68"/>
    <p:sldId id="284" r:id="rId69"/>
    <p:sldId id="285" r:id="rId70"/>
    <p:sldId id="286" r:id="rId71"/>
    <p:sldId id="568" r:id="rId72"/>
    <p:sldId id="312" r:id="rId73"/>
    <p:sldId id="320" r:id="rId74"/>
    <p:sldId id="288" r:id="rId75"/>
    <p:sldId id="287" r:id="rId76"/>
    <p:sldId id="289" r:id="rId77"/>
    <p:sldId id="290" r:id="rId78"/>
    <p:sldId id="291" r:id="rId79"/>
    <p:sldId id="292" r:id="rId80"/>
    <p:sldId id="313" r:id="rId81"/>
    <p:sldId id="293" r:id="rId82"/>
    <p:sldId id="311" r:id="rId83"/>
    <p:sldId id="294" r:id="rId84"/>
    <p:sldId id="295" r:id="rId85"/>
    <p:sldId id="296" r:id="rId86"/>
    <p:sldId id="297" r:id="rId87"/>
    <p:sldId id="298" r:id="rId88"/>
    <p:sldId id="299" r:id="rId89"/>
    <p:sldId id="481" r:id="rId90"/>
    <p:sldId id="482" r:id="rId91"/>
    <p:sldId id="483" r:id="rId92"/>
    <p:sldId id="484" r:id="rId93"/>
  </p:sldIdLst>
  <p:sldSz cx="9144000" cy="6858000" type="screen4x3"/>
  <p:notesSz cx="6831330" cy="9385300"/>
  <p:defaultTextStyle>
    <a:defPPr>
      <a:defRPr lang="en-US"/>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CC0000"/>
    <a:srgbClr val="006600"/>
    <a:srgbClr val="99FFCC"/>
    <a:srgbClr val="FF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56"/>
        <p:guide pos="2870"/>
      </p:guideLst>
    </p:cSldViewPr>
  </p:slideViewPr>
  <p:gridSpacing cx="76199" cy="76199"/>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Rectangle 2"/>
          <p:cNvSpPr>
            <a:spLocks noGrp="1"/>
          </p:cNvSpPr>
          <p:nvPr>
            <p:ph type="hdr" sz="quarter"/>
          </p:nvPr>
        </p:nvSpPr>
        <p:spPr>
          <a:xfrm>
            <a:off x="0" y="0"/>
            <a:ext cx="2960688" cy="469900"/>
          </a:xfrm>
          <a:prstGeom prst="rect">
            <a:avLst/>
          </a:prstGeom>
          <a:noFill/>
          <a:ln w="9525">
            <a:noFill/>
          </a:ln>
        </p:spPr>
        <p:txBody>
          <a:bodyPr/>
          <a:p>
            <a:pPr lvl="0"/>
            <a:endParaRPr lang="zh-CN" altLang="en-US" sz="1200" dirty="0">
              <a:ea typeface="宋体" panose="02010600030101010101" pitchFamily="2" charset="-122"/>
            </a:endParaRPr>
          </a:p>
        </p:txBody>
      </p:sp>
      <p:sp>
        <p:nvSpPr>
          <p:cNvPr id="2051" name="Rectangle 3"/>
          <p:cNvSpPr>
            <a:spLocks noGrp="1"/>
          </p:cNvSpPr>
          <p:nvPr>
            <p:ph type="dt" idx="1"/>
          </p:nvPr>
        </p:nvSpPr>
        <p:spPr>
          <a:xfrm>
            <a:off x="3870325" y="0"/>
            <a:ext cx="2960688" cy="469900"/>
          </a:xfrm>
          <a:prstGeom prst="rect">
            <a:avLst/>
          </a:prstGeom>
          <a:noFill/>
          <a:ln w="9525">
            <a:noFill/>
          </a:ln>
        </p:spPr>
        <p:txBody>
          <a:bodyPr/>
          <a:p>
            <a:pPr lvl="0" algn="r"/>
            <a:endParaRPr lang="en-US" altLang="x-none" sz="1200" dirty="0">
              <a:ea typeface="宋体" panose="02010600030101010101" pitchFamily="2" charset="-122"/>
            </a:endParaRPr>
          </a:p>
        </p:txBody>
      </p:sp>
      <p:sp>
        <p:nvSpPr>
          <p:cNvPr id="2052" name="Rectangle 4"/>
          <p:cNvSpPr>
            <a:spLocks noGrp="1"/>
          </p:cNvSpPr>
          <p:nvPr>
            <p:ph type="sldImg" idx="2"/>
          </p:nvPr>
        </p:nvSpPr>
        <p:spPr>
          <a:xfrm>
            <a:off x="1069975" y="703263"/>
            <a:ext cx="4692650" cy="3519487"/>
          </a:xfrm>
          <a:prstGeom prst="rect">
            <a:avLst/>
          </a:prstGeom>
          <a:noFill/>
          <a:ln w="9525">
            <a:noFill/>
          </a:ln>
        </p:spPr>
      </p:sp>
      <p:sp>
        <p:nvSpPr>
          <p:cNvPr id="2053" name="Rectangle 5"/>
          <p:cNvSpPr>
            <a:spLocks noGrp="1"/>
          </p:cNvSpPr>
          <p:nvPr>
            <p:ph type="body" sz="quarter" idx="3"/>
          </p:nvPr>
        </p:nvSpPr>
        <p:spPr>
          <a:xfrm>
            <a:off x="911225" y="4457700"/>
            <a:ext cx="5008563" cy="4224338"/>
          </a:xfrm>
          <a:prstGeom prst="rect">
            <a:avLst/>
          </a:prstGeom>
          <a:noFill/>
          <a:ln w="9525">
            <a:noFill/>
          </a:ln>
        </p:spPr>
        <p:txBody>
          <a:bodyPr anchor="ctr"/>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2054" name="Rectangle 6"/>
          <p:cNvSpPr>
            <a:spLocks noGrp="1"/>
          </p:cNvSpPr>
          <p:nvPr>
            <p:ph type="ftr" sz="quarter" idx="4"/>
          </p:nvPr>
        </p:nvSpPr>
        <p:spPr>
          <a:xfrm>
            <a:off x="0" y="8915400"/>
            <a:ext cx="2960688" cy="469900"/>
          </a:xfrm>
          <a:prstGeom prst="rect">
            <a:avLst/>
          </a:prstGeom>
          <a:noFill/>
          <a:ln w="9525">
            <a:noFill/>
          </a:ln>
        </p:spPr>
        <p:txBody>
          <a:bodyPr anchor="b"/>
          <a:p>
            <a:pPr lvl="0"/>
            <a:endParaRPr lang="en-US" altLang="x-none" sz="1200" dirty="0">
              <a:ea typeface="宋体" panose="02010600030101010101" pitchFamily="2" charset="-122"/>
            </a:endParaRPr>
          </a:p>
        </p:txBody>
      </p:sp>
      <p:sp>
        <p:nvSpPr>
          <p:cNvPr id="2055" name="Rectangle 7"/>
          <p:cNvSpPr>
            <a:spLocks noGrp="1"/>
          </p:cNvSpPr>
          <p:nvPr>
            <p:ph type="sldNum" sz="quarter" idx="5"/>
          </p:nvPr>
        </p:nvSpPr>
        <p:spPr>
          <a:xfrm>
            <a:off x="3870325" y="8915400"/>
            <a:ext cx="2960688" cy="469900"/>
          </a:xfrm>
          <a:prstGeom prst="rect">
            <a:avLst/>
          </a:prstGeom>
          <a:noFill/>
          <a:ln w="9525">
            <a:noFill/>
          </a:ln>
        </p:spPr>
        <p:txBody>
          <a:bodyPr anchor="b"/>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1pPr>
    <a:lvl2pPr marL="457200" lvl="1"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2pPr>
    <a:lvl3pPr marL="914400" lvl="2"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3pPr>
    <a:lvl4pPr marL="1371600" lvl="3"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4pPr>
    <a:lvl5pPr marL="1828800" lvl="4"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5pPr>
    <a:lvl6pPr marL="2286000" lvl="5"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6pPr>
    <a:lvl7pPr marL="2743200" lvl="6"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7pPr>
    <a:lvl8pPr marL="3200400" lvl="7"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8pPr>
    <a:lvl9pPr marL="3657600" lvl="8" indent="0" algn="l" defTabSz="914400" eaLnBrk="0" fontAlgn="base" latinLnBrk="0" hangingPunct="0">
      <a:lnSpc>
        <a:spcPct val="100000"/>
      </a:lnSpc>
      <a:spcBef>
        <a:spcPct val="30000"/>
      </a:spcBef>
      <a:spcAft>
        <a:spcPct val="0"/>
      </a:spcAft>
      <a:buNone/>
      <a:defRPr sz="1200" b="0" u="none" kern="1200" baseline="0">
        <a:solidFill>
          <a:schemeClr val="tx1"/>
        </a:solidFill>
        <a:latin typeface="Times New Roman" panose="02020603050405020304"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一个事务在执行过程中，可以访问分布在网络上的若干个资源管理器，这样的事务被称为</a:t>
            </a:r>
            <a:r>
              <a:rPr lang="en-US" altLang="zh-CN">
                <a:ea typeface="宋体" panose="02010600030101010101" pitchFamily="2" charset="-122"/>
              </a:rPr>
              <a:t>‘</a:t>
            </a:r>
            <a:r>
              <a:rPr lang="zh-CN" altLang="en-US">
                <a:ea typeface="宋体" panose="02010600030101010101" pitchFamily="2" charset="-122"/>
              </a:rPr>
              <a:t>分布式事务</a:t>
            </a:r>
            <a:r>
              <a:rPr lang="en-US" altLang="zh-CN">
                <a:ea typeface="宋体" panose="02010600030101010101" pitchFamily="2" charset="-122"/>
              </a:rPr>
              <a:t>’</a:t>
            </a:r>
            <a:endParaRPr lang="en-US" altLang="zh-CN">
              <a:ea typeface="宋体" panose="02010600030101010101" pitchFamily="2" charset="-122"/>
            </a:endParaRPr>
          </a:p>
          <a:p>
            <a:endParaRPr lang="zh-CN" altLang="zh-CN">
              <a:ea typeface="宋体" panose="02010600030101010101" pitchFamily="2" charset="-122"/>
            </a:endParaRPr>
          </a:p>
          <a:p>
            <a:r>
              <a:rPr lang="zh-CN" altLang="zh-CN">
                <a:ea typeface="宋体" panose="02010600030101010101" pitchFamily="2" charset="-122"/>
              </a:rPr>
              <a:t>如果这些资源管理器是</a:t>
            </a:r>
            <a:r>
              <a:rPr lang="en-US" altLang="zh-CN">
                <a:ea typeface="宋体" panose="02010600030101010101" pitchFamily="2" charset="-122"/>
              </a:rPr>
              <a:t>DBMS</a:t>
            </a:r>
            <a:r>
              <a:rPr lang="zh-CN" altLang="en-US">
                <a:ea typeface="宋体" panose="02010600030101010101" pitchFamily="2" charset="-122"/>
              </a:rPr>
              <a:t>，那么由这些可以被应用程序同时共享的</a:t>
            </a:r>
            <a:r>
              <a:rPr lang="en-US" altLang="zh-CN">
                <a:ea typeface="宋体" panose="02010600030101010101" pitchFamily="2" charset="-122"/>
              </a:rPr>
              <a:t>DBMS</a:t>
            </a:r>
            <a:r>
              <a:rPr lang="zh-CN" altLang="en-US">
                <a:ea typeface="宋体" panose="02010600030101010101" pitchFamily="2" charset="-122"/>
              </a:rPr>
              <a:t>所组成的系统就被称为</a:t>
            </a:r>
            <a:r>
              <a:rPr lang="en-US" altLang="zh-CN">
                <a:ea typeface="宋体" panose="02010600030101010101" pitchFamily="2" charset="-122"/>
              </a:rPr>
              <a:t>‘</a:t>
            </a:r>
            <a:r>
              <a:rPr lang="zh-CN" altLang="en-US">
                <a:ea typeface="宋体" panose="02010600030101010101" pitchFamily="2" charset="-122"/>
              </a:rPr>
              <a:t>分布式数据库系统</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全局死锁的两种处理方法：</a:t>
            </a:r>
            <a:endParaRPr lang="zh-CN" altLang="en-US"/>
          </a:p>
          <a:p>
            <a:r>
              <a:rPr lang="zh-CN" altLang="en-US"/>
              <a:t>（</a:t>
            </a:r>
            <a:r>
              <a:rPr lang="en-US" altLang="zh-CN"/>
              <a:t>1</a:t>
            </a:r>
            <a:r>
              <a:rPr lang="zh-CN" altLang="en-US">
                <a:ea typeface="宋体" panose="02010600030101010101" pitchFamily="2" charset="-122"/>
              </a:rPr>
              <a:t>）全局令牌（循环等待图的发现）</a:t>
            </a:r>
            <a:endParaRPr lang="zh-CN" altLang="en-US">
              <a:ea typeface="宋体" panose="02010600030101010101" pitchFamily="2" charset="-122"/>
            </a:endParaRPr>
          </a:p>
          <a:p>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）超时检测法</a:t>
            </a:r>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部分复制</a:t>
            </a:r>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每一个子事务的</a:t>
            </a:r>
            <a:r>
              <a:rPr lang="en-US" altLang="zh-CN"/>
              <a:t>local ACID</a:t>
            </a:r>
            <a:r>
              <a:rPr lang="zh-CN" altLang="en-US">
                <a:ea typeface="宋体" panose="02010600030101010101" pitchFamily="2" charset="-122"/>
              </a:rPr>
              <a:t>的实现由本地的</a:t>
            </a:r>
            <a:r>
              <a:rPr lang="en-US" altLang="zh-CN">
                <a:ea typeface="宋体" panose="02010600030101010101" pitchFamily="2" charset="-122"/>
              </a:rPr>
              <a:t>DBMS</a:t>
            </a:r>
            <a:r>
              <a:rPr lang="zh-CN" altLang="en-US">
                <a:ea typeface="宋体" panose="02010600030101010101" pitchFamily="2" charset="-122"/>
              </a:rPr>
              <a:t>负责。全局的分布式事务的</a:t>
            </a:r>
            <a:r>
              <a:rPr lang="en-US" altLang="zh-CN">
                <a:ea typeface="宋体" panose="02010600030101010101" pitchFamily="2" charset="-122"/>
              </a:rPr>
              <a:t>global ACID</a:t>
            </a:r>
            <a:r>
              <a:rPr lang="zh-CN" altLang="en-US">
                <a:ea typeface="宋体" panose="02010600030101010101" pitchFamily="2" charset="-122"/>
              </a:rPr>
              <a:t>由</a:t>
            </a:r>
            <a:r>
              <a:rPr lang="en-US" altLang="zh-CN">
                <a:ea typeface="宋体" panose="02010600030101010101" pitchFamily="2" charset="-122"/>
              </a:rPr>
              <a:t>Transaction Manager</a:t>
            </a:r>
            <a:r>
              <a:rPr lang="zh-CN" altLang="en-US">
                <a:ea typeface="宋体" panose="02010600030101010101" pitchFamily="2" charset="-122"/>
              </a:rPr>
              <a:t>负责。</a:t>
            </a:r>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ea typeface="宋体" panose="02010600030101010101" pitchFamily="2" charset="-122"/>
              </a:rPr>
              <a:t>一个分布式事务的提交处理流程要经历</a:t>
            </a:r>
            <a:r>
              <a:rPr lang="en-US" altLang="zh-CN">
                <a:ea typeface="宋体" panose="02010600030101010101" pitchFamily="2" charset="-122"/>
              </a:rPr>
              <a:t>6</a:t>
            </a:r>
            <a:r>
              <a:rPr lang="zh-CN" altLang="en-US">
                <a:ea typeface="宋体" panose="02010600030101010101" pitchFamily="2" charset="-122"/>
              </a:rPr>
              <a:t>次消息传递，提交的发起和提交结果状态的返回是在应用程序和分布式事务管理器（协调者</a:t>
            </a:r>
            <a:r>
              <a:rPr lang="zh-CN" altLang="en-US">
                <a:ea typeface="宋体" panose="02010600030101010101" pitchFamily="2" charset="-122"/>
              </a:rPr>
              <a:t>）之间的消息交互</a:t>
            </a:r>
            <a:endParaRPr lang="zh-CN" altLang="en-US">
              <a:ea typeface="宋体" panose="02010600030101010101" pitchFamily="2" charset="-122"/>
            </a:endParaRPr>
          </a:p>
          <a:p>
            <a:r>
              <a:rPr lang="zh-CN" altLang="en-US">
                <a:ea typeface="宋体" panose="02010600030101010101" pitchFamily="2" charset="-122"/>
              </a:rPr>
              <a:t>另外</a:t>
            </a:r>
            <a:r>
              <a:rPr lang="en-US" altLang="zh-CN">
                <a:ea typeface="宋体" panose="02010600030101010101" pitchFamily="2" charset="-122"/>
              </a:rPr>
              <a:t>4</a:t>
            </a:r>
            <a:r>
              <a:rPr lang="zh-CN" altLang="en-US">
                <a:ea typeface="宋体" panose="02010600030101010101" pitchFamily="2" charset="-122"/>
              </a:rPr>
              <a:t>次消息交互是发生在协调者和各个参与者之间，遵循两阶段提交协议来完成一个全局</a:t>
            </a:r>
            <a:r>
              <a:rPr lang="zh-CN" altLang="en-US">
                <a:ea typeface="宋体" panose="02010600030101010101" pitchFamily="2" charset="-122"/>
              </a:rPr>
              <a:t>分布式事务的提交</a:t>
            </a:r>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一个子事务可以独立地被放弃，而不必等待</a:t>
            </a:r>
            <a:r>
              <a:rPr lang="en-US" altLang="zh-CN">
                <a:ea typeface="宋体" panose="02010600030101010101" pitchFamily="2" charset="-122"/>
              </a:rPr>
              <a:t>coord.</a:t>
            </a:r>
            <a:r>
              <a:rPr lang="zh-CN" altLang="en-US">
                <a:ea typeface="宋体" panose="02010600030101010101" pitchFamily="2" charset="-122"/>
              </a:rPr>
              <a:t>发来</a:t>
            </a:r>
            <a:r>
              <a:rPr lang="en-US" altLang="zh-CN">
                <a:ea typeface="宋体" panose="02010600030101010101" pitchFamily="2" charset="-122"/>
              </a:rPr>
              <a:t>prepare msg</a:t>
            </a:r>
            <a:r>
              <a:rPr lang="zh-CN" altLang="en-US">
                <a:ea typeface="宋体" panose="02010600030101010101" pitchFamily="2" charset="-122"/>
              </a:rPr>
              <a:t>，</a:t>
            </a:r>
            <a:endParaRPr lang="zh-CN" altLang="en-US">
              <a:ea typeface="宋体" panose="02010600030101010101" pitchFamily="2" charset="-122"/>
            </a:endParaRPr>
          </a:p>
          <a:p>
            <a:r>
              <a:rPr lang="zh-CN" altLang="en-US">
                <a:ea typeface="宋体" panose="02010600030101010101" pitchFamily="2" charset="-122"/>
              </a:rPr>
              <a:t>但当一个子事务想提交时，必须先</a:t>
            </a:r>
            <a:r>
              <a:rPr lang="en-US" altLang="zh-CN">
                <a:ea typeface="宋体" panose="02010600030101010101" pitchFamily="2" charset="-122"/>
              </a:rPr>
              <a:t>force &lt;prepare record&gt;</a:t>
            </a:r>
            <a:r>
              <a:rPr lang="zh-CN" altLang="zh-CN">
                <a:ea typeface="宋体" panose="02010600030101010101" pitchFamily="2" charset="-122"/>
              </a:rPr>
              <a:t>到本地的日志文件，然后等待</a:t>
            </a:r>
            <a:r>
              <a:rPr lang="en-US" altLang="zh-CN">
                <a:ea typeface="宋体" panose="02010600030101010101" pitchFamily="2" charset="-122"/>
              </a:rPr>
              <a:t>coord.</a:t>
            </a:r>
            <a:r>
              <a:rPr lang="zh-CN" altLang="en-US">
                <a:ea typeface="宋体" panose="02010600030101010101" pitchFamily="2" charset="-122"/>
              </a:rPr>
              <a:t>发来的</a:t>
            </a:r>
            <a:r>
              <a:rPr lang="en-US" altLang="zh-CN">
                <a:ea typeface="宋体" panose="02010600030101010101" pitchFamily="2" charset="-122"/>
              </a:rPr>
              <a:t>prepare</a:t>
            </a:r>
            <a:r>
              <a:rPr lang="zh-CN" altLang="en-US">
                <a:ea typeface="宋体" panose="02010600030101010101" pitchFamily="2" charset="-122"/>
              </a:rPr>
              <a:t>投票消息（收到的也有可能直接是</a:t>
            </a:r>
            <a:r>
              <a:rPr lang="en-US" altLang="zh-CN">
                <a:ea typeface="宋体" panose="02010600030101010101" pitchFamily="2" charset="-122"/>
              </a:rPr>
              <a:t>abort msg</a:t>
            </a:r>
            <a:r>
              <a:rPr lang="zh-CN" altLang="en-US">
                <a:ea typeface="宋体" panose="02010600030101010101" pitchFamily="2" charset="-122"/>
              </a:rPr>
              <a:t>）</a:t>
            </a:r>
            <a:endParaRPr lang="zh-CN" altLang="en-US">
              <a:ea typeface="宋体" panose="02010600030101010101" pitchFamily="2" charset="-122"/>
            </a:endParaRPr>
          </a:p>
          <a:p>
            <a:r>
              <a:rPr lang="zh-CN" altLang="en-US">
                <a:ea typeface="宋体" panose="02010600030101010101" pitchFamily="2" charset="-122"/>
              </a:rPr>
              <a:t>如果一个子事务对</a:t>
            </a:r>
            <a:r>
              <a:rPr lang="en-US" altLang="zh-CN">
                <a:ea typeface="宋体" panose="02010600030101010101" pitchFamily="2" charset="-122"/>
              </a:rPr>
              <a:t>prepare msg</a:t>
            </a:r>
            <a:r>
              <a:rPr lang="zh-CN" altLang="en-US">
                <a:ea typeface="宋体" panose="02010600030101010101" pitchFamily="2" charset="-122"/>
              </a:rPr>
              <a:t>的回答是</a:t>
            </a:r>
            <a:r>
              <a:rPr lang="en-US" altLang="zh-CN">
                <a:ea typeface="宋体" panose="02010600030101010101" pitchFamily="2" charset="-122"/>
              </a:rPr>
              <a:t>ready</a:t>
            </a:r>
            <a:r>
              <a:rPr lang="zh-CN" altLang="en-US">
                <a:ea typeface="宋体" panose="02010600030101010101" pitchFamily="2" charset="-122"/>
              </a:rPr>
              <a:t>（同意提交），那么它必须等来</a:t>
            </a:r>
            <a:r>
              <a:rPr lang="en-US" altLang="zh-CN">
                <a:ea typeface="宋体" panose="02010600030101010101" pitchFamily="2" charset="-122"/>
              </a:rPr>
              <a:t>coord.</a:t>
            </a:r>
            <a:r>
              <a:rPr lang="zh-CN" altLang="en-US">
                <a:ea typeface="宋体" panose="02010600030101010101" pitchFamily="2" charset="-122"/>
              </a:rPr>
              <a:t>的最终决定（</a:t>
            </a:r>
            <a:r>
              <a:rPr lang="en-US" altLang="zh-CN">
                <a:ea typeface="宋体" panose="02010600030101010101" pitchFamily="2" charset="-122"/>
              </a:rPr>
              <a:t>commit or abort</a:t>
            </a:r>
            <a:r>
              <a:rPr lang="zh-CN" altLang="en-US">
                <a:ea typeface="宋体" panose="02010600030101010101" pitchFamily="2" charset="-122"/>
              </a:rPr>
              <a:t>）</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情况</a:t>
            </a:r>
            <a:r>
              <a:rPr lang="en-US" altLang="zh-CN"/>
              <a:t>3</a:t>
            </a:r>
            <a:r>
              <a:rPr lang="zh-CN" altLang="en-US">
                <a:ea typeface="宋体" panose="02010600030101010101" pitchFamily="2" charset="-122"/>
              </a:rPr>
              <a:t>和</a:t>
            </a:r>
            <a:r>
              <a:rPr lang="en-US" altLang="zh-CN">
                <a:ea typeface="宋体" panose="02010600030101010101" pitchFamily="2" charset="-122"/>
              </a:rPr>
              <a:t>4</a:t>
            </a:r>
            <a:r>
              <a:rPr lang="zh-CN" altLang="en-US">
                <a:ea typeface="宋体" panose="02010600030101010101" pitchFamily="2" charset="-122"/>
              </a:rPr>
              <a:t>不会发生。</a:t>
            </a:r>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在提交失败的情况下，协调者向各个参与者发送</a:t>
            </a:r>
            <a:r>
              <a:rPr lang="en-US" altLang="zh-CN"/>
              <a:t>ABORT</a:t>
            </a:r>
            <a:r>
              <a:rPr lang="zh-CN" altLang="en-US"/>
              <a:t>消息，并不会等待各个参与者对</a:t>
            </a:r>
            <a:r>
              <a:rPr lang="en-US" altLang="zh-CN"/>
              <a:t>ABORT</a:t>
            </a:r>
            <a:r>
              <a:rPr lang="zh-CN" altLang="en-US"/>
              <a:t>消息的反馈就结束了该事务，故可能发上情况</a:t>
            </a:r>
            <a:r>
              <a:rPr lang="en-US" altLang="zh-CN"/>
              <a:t>1</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启发式提交：不应答情况下的处理</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全局死锁的处理不可能通过放弃或重启某个子事务来完成。</a:t>
            </a:r>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ltLang="x-none" dirty="0"/>
          </a:p>
        </p:txBody>
      </p:sp>
      <p:sp>
        <p:nvSpPr>
          <p:cNvPr id="8" name="页脚占位符 7"/>
          <p:cNvSpPr>
            <a:spLocks noGrp="1"/>
          </p:cNvSpPr>
          <p:nvPr>
            <p:ph type="ftr" sz="quarter" idx="11"/>
          </p:nvPr>
        </p:nvSpPr>
        <p:spPr/>
        <p:txBody>
          <a:bodyPr/>
          <a:lstStyle/>
          <a:p>
            <a:pPr lvl="0"/>
            <a:endParaRPr lang="en-US" altLang="x-none"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ltLang="x-none" dirty="0"/>
          </a:p>
        </p:txBody>
      </p:sp>
      <p:sp>
        <p:nvSpPr>
          <p:cNvPr id="4" name="页脚占位符 3"/>
          <p:cNvSpPr>
            <a:spLocks noGrp="1"/>
          </p:cNvSpPr>
          <p:nvPr>
            <p:ph type="ftr" sz="quarter" idx="11"/>
          </p:nvPr>
        </p:nvSpPr>
        <p:spPr/>
        <p:txBody>
          <a:bodyPr/>
          <a:lstStyle/>
          <a:p>
            <a:pPr lvl="0"/>
            <a:endParaRPr lang="en-US" altLang="x-none"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x-none" dirty="0"/>
          </a:p>
        </p:txBody>
      </p:sp>
      <p:sp>
        <p:nvSpPr>
          <p:cNvPr id="3" name="页脚占位符 2"/>
          <p:cNvSpPr>
            <a:spLocks noGrp="1"/>
          </p:cNvSpPr>
          <p:nvPr>
            <p:ph type="ftr" sz="quarter" idx="11"/>
          </p:nvPr>
        </p:nvSpPr>
        <p:spPr/>
        <p:txBody>
          <a:bodyPr/>
          <a:lstStyle/>
          <a:p>
            <a:pPr lvl="0"/>
            <a:endParaRPr lang="en-US" altLang="x-none"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en-US" altLang="zh-CN"/>
              <a:t>Click to edit Master title style</a:t>
            </a:r>
            <a:endParaRPr lang="en-US" altLang="zh-CN"/>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Rectangle 4"/>
          <p:cNvSpPr>
            <a:spLocks noGrp="1"/>
          </p:cNvSpPr>
          <p:nvPr>
            <p:ph type="dt" sz="half" idx="2"/>
          </p:nvPr>
        </p:nvSpPr>
        <p:spPr>
          <a:xfrm>
            <a:off x="685800" y="6248400"/>
            <a:ext cx="1905000" cy="457200"/>
          </a:xfrm>
          <a:prstGeom prst="rect">
            <a:avLst/>
          </a:prstGeom>
          <a:noFill/>
          <a:ln w="9525">
            <a:noFill/>
          </a:ln>
        </p:spPr>
        <p:txBody>
          <a:bodyPr/>
          <a:lstStyle>
            <a:lvl1pPr>
              <a:defRPr sz="1400" b="1">
                <a:latin typeface="Arial" panose="020B0604020202020204" pitchFamily="34" charset="0"/>
                <a:ea typeface="宋体" panose="02010600030101010101" pitchFamily="2" charset="-122"/>
              </a:defRPr>
            </a:lvl1pPr>
          </a:lstStyle>
          <a:p>
            <a:pPr lvl="0"/>
            <a:endParaRPr lang="en-US" altLang="x-none" dirty="0"/>
          </a:p>
        </p:txBody>
      </p:sp>
      <p:sp>
        <p:nvSpPr>
          <p:cNvPr id="1029" name="Rectangle 5"/>
          <p:cNvSpPr>
            <a:spLocks noGrp="1"/>
          </p:cNvSpPr>
          <p:nvPr>
            <p:ph type="ftr" sz="quarter" idx="3"/>
          </p:nvPr>
        </p:nvSpPr>
        <p:spPr>
          <a:xfrm>
            <a:off x="3124200" y="6248400"/>
            <a:ext cx="2895600" cy="457200"/>
          </a:xfrm>
          <a:prstGeom prst="rect">
            <a:avLst/>
          </a:prstGeom>
          <a:noFill/>
          <a:ln w="9525">
            <a:noFill/>
          </a:ln>
        </p:spPr>
        <p:txBody>
          <a:bodyPr/>
          <a:lstStyle>
            <a:lvl1pPr algn="ctr">
              <a:defRPr sz="1400" b="1">
                <a:latin typeface="Arial" panose="020B0604020202020204" pitchFamily="34" charset="0"/>
                <a:ea typeface="宋体" panose="02010600030101010101" pitchFamily="2" charset="-122"/>
              </a:defRPr>
            </a:lvl1pPr>
          </a:lstStyle>
          <a:p>
            <a:pPr lvl="0"/>
            <a:endParaRPr lang="en-US" altLang="x-none" dirty="0"/>
          </a:p>
        </p:txBody>
      </p:sp>
      <p:sp>
        <p:nvSpPr>
          <p:cNvPr id="1030" name="Rectangle 6"/>
          <p:cNvSpPr>
            <a:spLocks noGrp="1"/>
          </p:cNvSpPr>
          <p:nvPr>
            <p:ph type="sldNum" sz="quarter" idx="4"/>
          </p:nvPr>
        </p:nvSpPr>
        <p:spPr>
          <a:xfrm>
            <a:off x="6553200" y="6248400"/>
            <a:ext cx="1905000" cy="457200"/>
          </a:xfrm>
          <a:prstGeom prst="rect">
            <a:avLst/>
          </a:prstGeom>
          <a:noFill/>
          <a:ln w="9525">
            <a:noFill/>
          </a:ln>
        </p:spPr>
        <p:txBody>
          <a:bodyPr/>
          <a:lstStyle>
            <a:lvl1pPr algn="r">
              <a:defRPr sz="1400" b="1">
                <a:latin typeface="Arial" panose="020B0604020202020204" pitchFamily="34" charset="0"/>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600" b="1" u="none" kern="1200" baseline="0">
          <a:solidFill>
            <a:srgbClr val="CC0000"/>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075" name="Rectangle 2"/>
          <p:cNvSpPr>
            <a:spLocks noGrp="1"/>
          </p:cNvSpPr>
          <p:nvPr>
            <p:ph type="ctrTitle"/>
          </p:nvPr>
        </p:nvSpPr>
        <p:spPr>
          <a:xfrm>
            <a:off x="685800" y="2286000"/>
            <a:ext cx="7772400" cy="1143000"/>
          </a:xfrm>
        </p:spPr>
        <p:txBody>
          <a:bodyPr vert="horz" wrap="square" anchor="ctr"/>
          <a:lstStyle>
            <a:lvl1pPr lvl="0">
              <a:defRPr/>
            </a:lvl1pPr>
          </a:lstStyle>
          <a:p>
            <a:pPr lvl="0"/>
            <a:r>
              <a:rPr lang="en-US" altLang="zh-CN" sz="4000">
                <a:ea typeface="宋体" panose="02010600030101010101" pitchFamily="2" charset="-122"/>
              </a:rPr>
              <a:t>Implementing Distributed Transactions</a:t>
            </a:r>
            <a:endParaRPr lang="en-US" altLang="zh-CN" sz="4000">
              <a:ea typeface="宋体" panose="02010600030101010101" pitchFamily="2" charset="-122"/>
            </a:endParaRPr>
          </a:p>
        </p:txBody>
      </p:sp>
      <p:sp>
        <p:nvSpPr>
          <p:cNvPr id="3076" name="Rectangle 3"/>
          <p:cNvSpPr>
            <a:spLocks noGrp="1"/>
          </p:cNvSpPr>
          <p:nvPr>
            <p:ph type="subTitle"/>
          </p:nvPr>
        </p:nvSpPr>
        <p:spPr>
          <a:xfrm>
            <a:off x="1371600" y="3886200"/>
            <a:ext cx="6400800" cy="1752600"/>
          </a:xfrm>
        </p:spPr>
        <p:txBody>
          <a:bodyPr vert="horz" wrap="square"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endParaRPr sz="3200">
              <a:solidFill>
                <a:srgbClr val="CC0000"/>
              </a:solidFill>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2291" name="Rectangle 2"/>
          <p:cNvSpPr>
            <a:spLocks noGrp="1"/>
          </p:cNvSpPr>
          <p:nvPr>
            <p:ph type="title"/>
          </p:nvPr>
        </p:nvSpPr>
        <p:spPr>
          <a:xfrm>
            <a:off x="685800" y="457200"/>
            <a:ext cx="7772400" cy="1143000"/>
          </a:xfrm>
        </p:spPr>
        <p:txBody>
          <a:bodyPr vert="horz" wrap="square" anchor="ctr"/>
          <a:p>
            <a:pPr lvl="0"/>
            <a:r>
              <a:rPr lang="en-US" altLang="zh-CN">
                <a:ea typeface="宋体" panose="02010600030101010101" pitchFamily="2" charset="-122"/>
              </a:rPr>
              <a:t>Atomic Commit Protocol</a:t>
            </a:r>
            <a:endParaRPr lang="en-US" altLang="zh-CN">
              <a:ea typeface="宋体" panose="02010600030101010101" pitchFamily="2" charset="-122"/>
            </a:endParaRPr>
          </a:p>
        </p:txBody>
      </p:sp>
      <p:sp>
        <p:nvSpPr>
          <p:cNvPr id="12292" name="Rectangle 3"/>
          <p:cNvSpPr>
            <a:spLocks noGrp="1"/>
          </p:cNvSpPr>
          <p:nvPr>
            <p:ph type="body"/>
          </p:nvPr>
        </p:nvSpPr>
        <p:spPr>
          <a:xfrm>
            <a:off x="685800" y="1752600"/>
            <a:ext cx="8001000" cy="4114800"/>
          </a:xfrm>
        </p:spPr>
        <p:txBody>
          <a:bodyPr vert="horz" wrap="square" anchor="t"/>
          <a:p>
            <a:pPr lvl="0">
              <a:lnSpc>
                <a:spcPct val="100000"/>
              </a:lnSpc>
              <a:spcBef>
                <a:spcPts val="3000"/>
              </a:spcBef>
              <a:spcAft>
                <a:spcPts val="0"/>
              </a:spcAft>
            </a:pPr>
            <a:r>
              <a:rPr lang="en-US" altLang="zh-CN">
                <a:solidFill>
                  <a:srgbClr val="FF0000"/>
                </a:solidFill>
                <a:ea typeface="宋体" panose="02010600030101010101" pitchFamily="2" charset="-122"/>
              </a:rPr>
              <a:t>Two-phase commit protocol</a:t>
            </a:r>
            <a:r>
              <a:rPr lang="en-US" altLang="zh-CN">
                <a:ea typeface="宋体" panose="02010600030101010101" pitchFamily="2" charset="-122"/>
              </a:rPr>
              <a:t>: </a:t>
            </a:r>
            <a:r>
              <a:rPr lang="en-US" altLang="zh-CN">
                <a:solidFill>
                  <a:schemeClr val="tx1"/>
                </a:solidFill>
                <a:ea typeface="宋体" panose="02010600030101010101" pitchFamily="2" charset="-122"/>
              </a:rPr>
              <a:t>most commonly used atomic commit protocol.</a:t>
            </a:r>
            <a:endParaRPr lang="en-US" altLang="zh-CN" i="1">
              <a:solidFill>
                <a:schemeClr val="tx1"/>
              </a:solidFill>
              <a:ea typeface="宋体" panose="02010600030101010101" pitchFamily="2" charset="-122"/>
            </a:endParaRPr>
          </a:p>
          <a:p>
            <a:pPr lvl="0">
              <a:lnSpc>
                <a:spcPct val="100000"/>
              </a:lnSpc>
              <a:spcBef>
                <a:spcPts val="3000"/>
              </a:spcBef>
              <a:spcAft>
                <a:spcPts val="0"/>
              </a:spcAft>
            </a:pPr>
            <a:r>
              <a:rPr lang="en-US" altLang="zh-CN">
                <a:solidFill>
                  <a:srgbClr val="FF0000"/>
                </a:solidFill>
                <a:ea typeface="宋体" panose="02010600030101010101" pitchFamily="2" charset="-122"/>
              </a:rPr>
              <a:t>Implemented as</a:t>
            </a:r>
            <a:r>
              <a:rPr lang="en-US" altLang="zh-CN">
                <a:ea typeface="宋体" panose="02010600030101010101" pitchFamily="2" charset="-122"/>
              </a:rPr>
              <a:t>:  </a:t>
            </a:r>
            <a:r>
              <a:rPr lang="en-US" altLang="zh-CN">
                <a:solidFill>
                  <a:schemeClr val="tx1"/>
                </a:solidFill>
                <a:ea typeface="宋体" panose="02010600030101010101" pitchFamily="2" charset="-122"/>
              </a:rPr>
              <a:t>an exchange of messages between</a:t>
            </a:r>
            <a:r>
              <a:rPr lang="en-US" altLang="zh-CN">
                <a:ea typeface="宋体" panose="02010600030101010101" pitchFamily="2" charset="-122"/>
              </a:rPr>
              <a:t> </a:t>
            </a:r>
            <a:r>
              <a:rPr lang="en-US" altLang="zh-CN">
                <a:solidFill>
                  <a:schemeClr val="tx1"/>
                </a:solidFill>
                <a:ea typeface="宋体" panose="02010600030101010101" pitchFamily="2" charset="-122"/>
              </a:rPr>
              <a:t>the </a:t>
            </a:r>
            <a:r>
              <a:rPr lang="en-US" altLang="zh-CN">
                <a:solidFill>
                  <a:srgbClr val="FF0000"/>
                </a:solidFill>
                <a:ea typeface="宋体" panose="02010600030101010101" pitchFamily="2" charset="-122"/>
              </a:rPr>
              <a:t>coordinator</a:t>
            </a:r>
            <a:r>
              <a:rPr lang="en-US" altLang="zh-CN">
                <a:ea typeface="宋体" panose="02010600030101010101" pitchFamily="2" charset="-122"/>
              </a:rPr>
              <a:t> </a:t>
            </a:r>
            <a:r>
              <a:rPr lang="en-US" altLang="zh-CN">
                <a:solidFill>
                  <a:schemeClr val="tx1"/>
                </a:solidFill>
                <a:ea typeface="宋体" panose="02010600030101010101" pitchFamily="2" charset="-122"/>
              </a:rPr>
              <a:t>and the </a:t>
            </a:r>
            <a:r>
              <a:rPr lang="en-US" altLang="zh-CN">
                <a:solidFill>
                  <a:srgbClr val="FF0000"/>
                </a:solidFill>
                <a:ea typeface="宋体" panose="02010600030101010101" pitchFamily="2" charset="-122"/>
              </a:rPr>
              <a:t>cohorts</a:t>
            </a:r>
            <a:r>
              <a:rPr lang="en-US" altLang="zh-CN">
                <a:ea typeface="宋体" panose="02010600030101010101" pitchFamily="2" charset="-122"/>
              </a:rPr>
              <a:t>.</a:t>
            </a:r>
            <a:endParaRPr lang="en-US" altLang="zh-CN">
              <a:ea typeface="宋体" panose="02010600030101010101" pitchFamily="2" charset="-122"/>
            </a:endParaRPr>
          </a:p>
          <a:p>
            <a:pPr lvl="0">
              <a:lnSpc>
                <a:spcPct val="100000"/>
              </a:lnSpc>
              <a:spcBef>
                <a:spcPts val="3000"/>
              </a:spcBef>
              <a:spcAft>
                <a:spcPts val="0"/>
              </a:spcAft>
            </a:pPr>
            <a:r>
              <a:rPr lang="en-US" altLang="zh-CN">
                <a:solidFill>
                  <a:srgbClr val="FF0000"/>
                </a:solidFill>
                <a:ea typeface="宋体" panose="02010600030101010101" pitchFamily="2" charset="-122"/>
              </a:rPr>
              <a:t>Guarantees global atomicity</a:t>
            </a:r>
            <a:r>
              <a:rPr lang="en-US" altLang="zh-CN">
                <a:ea typeface="宋体" panose="02010600030101010101" pitchFamily="2" charset="-122"/>
              </a:rPr>
              <a:t>: </a:t>
            </a:r>
            <a:r>
              <a:rPr lang="en-US" altLang="zh-CN">
                <a:solidFill>
                  <a:schemeClr val="tx1"/>
                </a:solidFill>
                <a:ea typeface="宋体" panose="02010600030101010101" pitchFamily="2" charset="-122"/>
              </a:rPr>
              <a:t>even if</a:t>
            </a:r>
            <a:r>
              <a:rPr lang="en-US" altLang="zh-CN">
                <a:solidFill>
                  <a:srgbClr val="0000CC"/>
                </a:solidFill>
                <a:ea typeface="宋体" panose="02010600030101010101" pitchFamily="2" charset="-122"/>
              </a:rPr>
              <a:t> failures should occur </a:t>
            </a:r>
            <a:r>
              <a:rPr lang="en-US" altLang="zh-CN">
                <a:solidFill>
                  <a:schemeClr val="tx1"/>
                </a:solidFill>
                <a:ea typeface="宋体" panose="02010600030101010101" pitchFamily="2" charset="-122"/>
              </a:rPr>
              <a:t>while the protocol is executing.</a:t>
            </a:r>
            <a:endParaRPr lang="en-US" altLang="zh-CN">
              <a:solidFill>
                <a:schemeClr val="tx1"/>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156210"/>
            <a:ext cx="7772400" cy="529590"/>
          </a:xfrm>
        </p:spPr>
        <p:txBody>
          <a:bodyPr/>
          <a:p>
            <a:r>
              <a:rPr lang="en-US" altLang="x-none" dirty="0">
                <a:ea typeface="宋体" panose="02010600030101010101" pitchFamily="2" charset="-122"/>
                <a:sym typeface="+mn-ea"/>
              </a:rPr>
              <a:t>Atomic Commit Protocol</a:t>
            </a:r>
            <a:endParaRPr lang="zh-CN" altLang="en-US"/>
          </a:p>
        </p:txBody>
      </p:sp>
      <p:sp>
        <p:nvSpPr>
          <p:cNvPr id="3" name="文本占位符 2"/>
          <p:cNvSpPr>
            <a:spLocks noGrp="1"/>
          </p:cNvSpPr>
          <p:nvPr>
            <p:ph type="body" orient="vert" idx="1"/>
          </p:nvPr>
        </p:nvSpPr>
        <p:spPr>
          <a:xfrm>
            <a:off x="685800" y="1247775"/>
            <a:ext cx="7772400" cy="4848225"/>
          </a:xfrm>
        </p:spPr>
        <p:txBody>
          <a:bodyPr vert="horz"/>
          <a:p>
            <a:pPr marL="514350" indent="-514350">
              <a:buFont typeface="+mj-lt"/>
              <a:buAutoNum type="arabicPeriod"/>
            </a:pPr>
            <a:r>
              <a:rPr lang="en-US" altLang="zh-CN">
                <a:solidFill>
                  <a:srgbClr val="FF0000"/>
                </a:solidFill>
              </a:rPr>
              <a:t>&lt;transaction record&gt;</a:t>
            </a:r>
            <a:r>
              <a:rPr lang="en-US" altLang="zh-CN"/>
              <a:t> in Coordinator</a:t>
            </a:r>
            <a:endParaRPr lang="en-US" altLang="zh-CN"/>
          </a:p>
          <a:p>
            <a:pPr lvl="1"/>
            <a:endParaRPr lang="en-US" altLang="zh-CN"/>
          </a:p>
          <a:p>
            <a:pPr marL="514350" indent="-514350">
              <a:buAutoNum type="arabicPeriod"/>
            </a:pPr>
            <a:r>
              <a:rPr lang="en-US" altLang="zh-CN">
                <a:solidFill>
                  <a:srgbClr val="FF0000"/>
                </a:solidFill>
              </a:rPr>
              <a:t>Two-Phase Commit</a:t>
            </a:r>
            <a:endParaRPr lang="en-US" altLang="zh-CN">
              <a:solidFill>
                <a:srgbClr val="FF0000"/>
              </a:solidFill>
            </a:endParaRPr>
          </a:p>
          <a:p>
            <a:pPr lvl="1"/>
            <a:r>
              <a:rPr lang="en-US" altLang="zh-CN"/>
              <a:t>log record &amp; memory buffer</a:t>
            </a:r>
            <a:endParaRPr lang="en-US" altLang="zh-CN"/>
          </a:p>
          <a:p>
            <a:pPr lvl="1"/>
            <a:r>
              <a:rPr lang="en-US" altLang="zh-CN"/>
              <a:t>Two-Phase Commit (commit case)</a:t>
            </a:r>
            <a:endParaRPr lang="en-US" altLang="zh-CN"/>
          </a:p>
          <a:p>
            <a:pPr lvl="1"/>
            <a:r>
              <a:rPr lang="en-US" altLang="zh-CN">
                <a:sym typeface="+mn-ea"/>
              </a:rPr>
              <a:t>Two-Phase Commit (abort case)</a:t>
            </a:r>
            <a:endParaRPr lang="en-US" altLang="zh-CN">
              <a:sym typeface="+mn-ea"/>
            </a:endParaRPr>
          </a:p>
          <a:p>
            <a:pPr lvl="1"/>
            <a:endParaRPr lang="en-US" altLang="zh-CN"/>
          </a:p>
          <a:p>
            <a:pPr marL="514350" lvl="0" indent="-514350">
              <a:buAutoNum type="arabicPeriod"/>
            </a:pPr>
            <a:r>
              <a:rPr lang="en-US" altLang="zh-CN">
                <a:solidFill>
                  <a:srgbClr val="FF0000"/>
                </a:solidFill>
              </a:rPr>
              <a:t>Failures and Two-Phase Commit</a:t>
            </a:r>
            <a:endParaRPr lang="en-US" altLang="zh-CN">
              <a:solidFill>
                <a:srgbClr val="FF0000"/>
              </a:solidFill>
            </a:endParaRPr>
          </a:p>
          <a:p>
            <a:pPr lvl="1"/>
            <a:r>
              <a:rPr lang="en-US" altLang="zh-CN"/>
              <a:t>Timeout, Crash (Restart), Blocking</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7134225" y="6520815"/>
            <a:ext cx="1905000" cy="28321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3315" name="Rectangle 2"/>
          <p:cNvSpPr>
            <a:spLocks noGrp="1"/>
          </p:cNvSpPr>
          <p:nvPr>
            <p:ph type="title"/>
          </p:nvPr>
        </p:nvSpPr>
        <p:spPr>
          <a:xfrm>
            <a:off x="685800" y="123190"/>
            <a:ext cx="7772400" cy="521970"/>
          </a:xfrm>
        </p:spPr>
        <p:txBody>
          <a:bodyPr vert="horz" wrap="square" anchor="ctr">
            <a:spAutoFit/>
          </a:bodyPr>
          <a:p>
            <a:pPr lvl="0"/>
            <a:r>
              <a:rPr lang="en-US" altLang="zh-CN" sz="2800">
                <a:solidFill>
                  <a:srgbClr val="FF0000"/>
                </a:solidFill>
                <a:sym typeface="+mn-ea"/>
              </a:rPr>
              <a:t>&lt;transaction record&gt;</a:t>
            </a:r>
            <a:r>
              <a:rPr lang="en-US" altLang="zh-CN" sz="2800">
                <a:solidFill>
                  <a:srgbClr val="0000CC"/>
                </a:solidFill>
                <a:sym typeface="+mn-ea"/>
              </a:rPr>
              <a:t> in Coordinator</a:t>
            </a:r>
            <a:endParaRPr lang="en-US" altLang="zh-CN" sz="2800">
              <a:solidFill>
                <a:srgbClr val="0000CC"/>
              </a:solidFill>
              <a:ea typeface="宋体" panose="02010600030101010101" pitchFamily="2" charset="-122"/>
              <a:sym typeface="+mn-ea"/>
            </a:endParaRPr>
          </a:p>
        </p:txBody>
      </p:sp>
      <p:pic>
        <p:nvPicPr>
          <p:cNvPr id="11266" name="图片 11265"/>
          <p:cNvPicPr>
            <a:picLocks noChangeAspect="1"/>
          </p:cNvPicPr>
          <p:nvPr/>
        </p:nvPicPr>
        <p:blipFill>
          <a:blip r:embed="rId1"/>
          <a:stretch>
            <a:fillRect/>
          </a:stretch>
        </p:blipFill>
        <p:spPr>
          <a:xfrm>
            <a:off x="1287145" y="767080"/>
            <a:ext cx="6591300" cy="4064000"/>
          </a:xfrm>
          <a:prstGeom prst="rect">
            <a:avLst/>
          </a:prstGeom>
          <a:noFill/>
          <a:ln w="9525">
            <a:noFill/>
          </a:ln>
        </p:spPr>
      </p:pic>
      <p:sp>
        <p:nvSpPr>
          <p:cNvPr id="13316" name="Rectangle 3"/>
          <p:cNvSpPr>
            <a:spLocks noGrp="1"/>
          </p:cNvSpPr>
          <p:nvPr>
            <p:ph type="body"/>
          </p:nvPr>
        </p:nvSpPr>
        <p:spPr>
          <a:xfrm>
            <a:off x="304800" y="4776470"/>
            <a:ext cx="8610600" cy="1963420"/>
          </a:xfrm>
          <a:noFill/>
        </p:spPr>
        <p:txBody>
          <a:bodyPr vert="horz" wrap="square" anchor="t">
            <a:spAutoFit/>
          </a:bodyPr>
          <a:p>
            <a:pPr lvl="0">
              <a:lnSpc>
                <a:spcPct val="100000"/>
              </a:lnSpc>
              <a:spcBef>
                <a:spcPts val="50"/>
              </a:spcBef>
              <a:spcAft>
                <a:spcPts val="0"/>
              </a:spcAft>
              <a:buSzPct val="80000"/>
              <a:buFont typeface="Wingdings" panose="05000000000000000000" charset="0"/>
              <a:buChar char="q"/>
            </a:pPr>
            <a:r>
              <a:rPr lang="zh-CN" altLang="en-US" sz="2400" dirty="0">
                <a:solidFill>
                  <a:srgbClr val="0000CC"/>
                </a:solidFill>
                <a:ea typeface="宋体" panose="02010600030101010101" pitchFamily="2" charset="-122"/>
              </a:rPr>
              <a:t>与</a:t>
            </a:r>
            <a:r>
              <a:rPr lang="en-US" altLang="zh-CN" sz="2400" dirty="0">
                <a:solidFill>
                  <a:srgbClr val="0000CC"/>
                </a:solidFill>
                <a:ea typeface="宋体" panose="02010600030101010101" pitchFamily="2" charset="-122"/>
              </a:rPr>
              <a:t>coordinator</a:t>
            </a:r>
            <a:r>
              <a:rPr lang="zh-CN" altLang="en-US" sz="2400" dirty="0">
                <a:solidFill>
                  <a:srgbClr val="0000CC"/>
                </a:solidFill>
                <a:ea typeface="宋体" panose="02010600030101010101" pitchFamily="2" charset="-122"/>
              </a:rPr>
              <a:t>相关的消息</a:t>
            </a:r>
            <a:r>
              <a:rPr lang="en-US" altLang="x-none" sz="2400" dirty="0">
                <a:solidFill>
                  <a:srgbClr val="0000CC"/>
                </a:solidFill>
                <a:ea typeface="宋体" panose="02010600030101010101" pitchFamily="2" charset="-122"/>
              </a:rPr>
              <a:t> </a:t>
            </a:r>
            <a:endParaRPr lang="en-US" altLang="x-none" sz="2400" dirty="0">
              <a:solidFill>
                <a:srgbClr val="0000CC"/>
              </a:solidFill>
              <a:ea typeface="宋体" panose="02010600030101010101" pitchFamily="2" charset="-122"/>
            </a:endParaRPr>
          </a:p>
          <a:p>
            <a:pPr marL="457200" lvl="1" indent="0">
              <a:lnSpc>
                <a:spcPct val="100000"/>
              </a:lnSpc>
              <a:spcBef>
                <a:spcPts val="50"/>
              </a:spcBef>
              <a:spcAft>
                <a:spcPts val="0"/>
              </a:spcAft>
              <a:buNone/>
            </a:pPr>
            <a:r>
              <a:rPr lang="en-US" altLang="x-none" sz="2400" dirty="0">
                <a:solidFill>
                  <a:srgbClr val="FF0000"/>
                </a:solidFill>
                <a:ea typeface="宋体" panose="02010600030101010101" pitchFamily="2" charset="-122"/>
              </a:rPr>
              <a:t>tx_begin,   tx_commit</a:t>
            </a:r>
            <a:endParaRPr lang="en-US" altLang="x-none" sz="2400" dirty="0">
              <a:solidFill>
                <a:srgbClr val="FF0000"/>
              </a:solidFill>
              <a:ea typeface="宋体" panose="02010600030101010101" pitchFamily="2" charset="-122"/>
            </a:endParaRPr>
          </a:p>
          <a:p>
            <a:pPr marL="457200" lvl="1" indent="0">
              <a:lnSpc>
                <a:spcPct val="100000"/>
              </a:lnSpc>
              <a:spcBef>
                <a:spcPts val="50"/>
              </a:spcBef>
              <a:spcAft>
                <a:spcPts val="0"/>
              </a:spcAft>
              <a:buNone/>
            </a:pPr>
            <a:r>
              <a:rPr lang="en-US" altLang="x-none" sz="2400" dirty="0">
                <a:solidFill>
                  <a:srgbClr val="FF0000"/>
                </a:solidFill>
                <a:ea typeface="宋体" panose="02010600030101010101" pitchFamily="2" charset="-122"/>
              </a:rPr>
              <a:t>xa_reg,   atomic commit protocol (two-phase)</a:t>
            </a:r>
            <a:endParaRPr lang="en-US" altLang="x-none" sz="2400" dirty="0">
              <a:solidFill>
                <a:srgbClr val="FF0000"/>
              </a:solidFill>
              <a:ea typeface="宋体" panose="02010600030101010101" pitchFamily="2" charset="-122"/>
            </a:endParaRPr>
          </a:p>
          <a:p>
            <a:pPr lvl="0">
              <a:lnSpc>
                <a:spcPct val="100000"/>
              </a:lnSpc>
              <a:spcBef>
                <a:spcPts val="50"/>
              </a:spcBef>
              <a:spcAft>
                <a:spcPts val="0"/>
              </a:spcAft>
              <a:buSzPct val="80000"/>
              <a:buFont typeface="Wingdings" panose="05000000000000000000" charset="0"/>
              <a:buChar char="q"/>
            </a:pPr>
            <a:r>
              <a:rPr lang="zh-CN" altLang="en-US" sz="2400" dirty="0">
                <a:solidFill>
                  <a:srgbClr val="0000CC"/>
                </a:solidFill>
                <a:ea typeface="宋体" panose="02010600030101010101" pitchFamily="2" charset="-122"/>
                <a:sym typeface="+mn-ea"/>
              </a:rPr>
              <a:t>与</a:t>
            </a:r>
            <a:r>
              <a:rPr lang="en-US" altLang="zh-CN" sz="2400" dirty="0">
                <a:solidFill>
                  <a:srgbClr val="0000CC"/>
                </a:solidFill>
                <a:ea typeface="宋体" panose="02010600030101010101" pitchFamily="2" charset="-122"/>
                <a:sym typeface="+mn-ea"/>
              </a:rPr>
              <a:t>coordinator</a:t>
            </a:r>
            <a:r>
              <a:rPr lang="zh-CN" altLang="en-US" sz="2400" dirty="0">
                <a:solidFill>
                  <a:srgbClr val="0000CC"/>
                </a:solidFill>
                <a:ea typeface="宋体" panose="02010600030101010101" pitchFamily="2" charset="-122"/>
                <a:sym typeface="+mn-ea"/>
              </a:rPr>
              <a:t>相关的</a:t>
            </a:r>
            <a:r>
              <a:rPr lang="zh-CN" altLang="en-US" sz="2400" dirty="0">
                <a:solidFill>
                  <a:srgbClr val="0000CC"/>
                </a:solidFill>
                <a:ea typeface="宋体" panose="02010600030101010101" pitchFamily="2" charset="-122"/>
              </a:rPr>
              <a:t>日志记载 </a:t>
            </a:r>
            <a:r>
              <a:rPr lang="en-US" altLang="zh-CN" sz="2400" dirty="0">
                <a:solidFill>
                  <a:srgbClr val="0000CC"/>
                </a:solidFill>
                <a:ea typeface="宋体" panose="02010600030101010101" pitchFamily="2" charset="-122"/>
              </a:rPr>
              <a:t>(memory / log)</a:t>
            </a:r>
            <a:endParaRPr lang="en-US" altLang="x-none" sz="2400" dirty="0">
              <a:solidFill>
                <a:srgbClr val="0000CC"/>
              </a:solidFill>
              <a:ea typeface="宋体" panose="02010600030101010101" pitchFamily="2" charset="-122"/>
            </a:endParaRPr>
          </a:p>
          <a:p>
            <a:pPr marL="457200" lvl="1" indent="0">
              <a:lnSpc>
                <a:spcPct val="100000"/>
              </a:lnSpc>
              <a:spcBef>
                <a:spcPts val="50"/>
              </a:spcBef>
              <a:spcAft>
                <a:spcPts val="0"/>
              </a:spcAft>
              <a:buNone/>
            </a:pPr>
            <a:r>
              <a:rPr lang="en-US" altLang="x-none" sz="2400" dirty="0">
                <a:solidFill>
                  <a:srgbClr val="FF0000"/>
                </a:solidFill>
                <a:ea typeface="宋体" panose="02010600030101010101" pitchFamily="2" charset="-122"/>
              </a:rPr>
              <a:t>transaction rec. / commit rec. / complete roc.</a:t>
            </a:r>
            <a:endParaRPr lang="en-US" altLang="x-none" sz="240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blinds(horizontal)">
                                      <p:cBhvr>
                                        <p:cTn id="7" dur="500"/>
                                        <p:tgtEl>
                                          <p:spTgt spid="1331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6">
                                            <p:txEl>
                                              <p:pRg st="1" end="1"/>
                                            </p:txEl>
                                          </p:spTgt>
                                        </p:tgtEl>
                                        <p:attrNameLst>
                                          <p:attrName>style.visibility</p:attrName>
                                        </p:attrNameLst>
                                      </p:cBhvr>
                                      <p:to>
                                        <p:strVal val="visible"/>
                                      </p:to>
                                    </p:set>
                                    <p:animEffect transition="in" filter="blinds(horizontal)">
                                      <p:cBhvr>
                                        <p:cTn id="10" dur="500"/>
                                        <p:tgtEl>
                                          <p:spTgt spid="1331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316">
                                            <p:txEl>
                                              <p:pRg st="2" end="2"/>
                                            </p:txEl>
                                          </p:spTgt>
                                        </p:tgtEl>
                                        <p:attrNameLst>
                                          <p:attrName>style.visibility</p:attrName>
                                        </p:attrNameLst>
                                      </p:cBhvr>
                                      <p:to>
                                        <p:strVal val="visible"/>
                                      </p:to>
                                    </p:set>
                                    <p:animEffect transition="in" filter="blinds(horizontal)">
                                      <p:cBhvr>
                                        <p:cTn id="13" dur="500"/>
                                        <p:tgtEl>
                                          <p:spTgt spid="1331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3316">
                                            <p:txEl>
                                              <p:pRg st="3" end="3"/>
                                            </p:txEl>
                                          </p:spTgt>
                                        </p:tgtEl>
                                        <p:attrNameLst>
                                          <p:attrName>style.visibility</p:attrName>
                                        </p:attrNameLst>
                                      </p:cBhvr>
                                      <p:to>
                                        <p:strVal val="visible"/>
                                      </p:to>
                                    </p:set>
                                    <p:animEffect transition="in" filter="blinds(horizontal)">
                                      <p:cBhvr>
                                        <p:cTn id="18" dur="500"/>
                                        <p:tgtEl>
                                          <p:spTgt spid="1331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316">
                                            <p:txEl>
                                              <p:pRg st="4" end="4"/>
                                            </p:txEl>
                                          </p:spTgt>
                                        </p:tgtEl>
                                        <p:attrNameLst>
                                          <p:attrName>style.visibility</p:attrName>
                                        </p:attrNameLst>
                                      </p:cBhvr>
                                      <p:to>
                                        <p:strVal val="visible"/>
                                      </p:to>
                                    </p:set>
                                    <p:animEffect transition="in" filter="blinds(horizontal)">
                                      <p:cBhvr>
                                        <p:cTn id="21" dur="500"/>
                                        <p:tgtEl>
                                          <p:spTgt spid="133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7134225" y="6520815"/>
            <a:ext cx="1905000" cy="28321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3315" name="Rectangle 2"/>
          <p:cNvSpPr>
            <a:spLocks noGrp="1"/>
          </p:cNvSpPr>
          <p:nvPr>
            <p:ph type="title"/>
          </p:nvPr>
        </p:nvSpPr>
        <p:spPr>
          <a:xfrm>
            <a:off x="685800" y="243523"/>
            <a:ext cx="7772400" cy="583565"/>
          </a:xfrm>
        </p:spPr>
        <p:txBody>
          <a:bodyPr vert="horz" wrap="square" anchor="ctr">
            <a:spAutoFit/>
          </a:bodyPr>
          <a:p>
            <a:pPr lvl="0"/>
            <a:r>
              <a:rPr lang="en-US" altLang="zh-CN" sz="3200">
                <a:ea typeface="宋体" panose="02010600030101010101" pitchFamily="2" charset="-122"/>
                <a:sym typeface="Arial" panose="020B0604020202020204" pitchFamily="34" charset="0"/>
              </a:rPr>
              <a:t>The Transaction Record</a:t>
            </a:r>
            <a:endParaRPr lang="en-US" altLang="zh-CN" sz="2800">
              <a:ea typeface="宋体" panose="02010600030101010101" pitchFamily="2" charset="-122"/>
            </a:endParaRPr>
          </a:p>
        </p:txBody>
      </p:sp>
      <p:sp>
        <p:nvSpPr>
          <p:cNvPr id="13316" name="Rectangle 3"/>
          <p:cNvSpPr>
            <a:spLocks noGrp="1"/>
          </p:cNvSpPr>
          <p:nvPr>
            <p:ph type="body"/>
          </p:nvPr>
        </p:nvSpPr>
        <p:spPr>
          <a:xfrm>
            <a:off x="304800" y="1073785"/>
            <a:ext cx="8610600" cy="4114800"/>
          </a:xfrm>
        </p:spPr>
        <p:txBody>
          <a:bodyPr vert="horz" wrap="square" anchor="t"/>
          <a:p>
            <a:pPr lvl="0">
              <a:spcBef>
                <a:spcPct val="50000"/>
              </a:spcBef>
            </a:pPr>
            <a:r>
              <a:rPr lang="en-US" altLang="x-none" dirty="0">
                <a:ea typeface="宋体" panose="02010600030101010101" pitchFamily="2" charset="-122"/>
              </a:rPr>
              <a:t>During the execution of the transaction, </a:t>
            </a:r>
            <a:r>
              <a:rPr lang="en-US" altLang="x-none" dirty="0">
                <a:solidFill>
                  <a:schemeClr val="tx1"/>
                </a:solidFill>
                <a:ea typeface="宋体" panose="02010600030101010101" pitchFamily="2" charset="-122"/>
              </a:rPr>
              <a:t>before the two-phase commit protocol begins: </a:t>
            </a:r>
            <a:endParaRPr lang="en-US" altLang="x-none" dirty="0">
              <a:solidFill>
                <a:schemeClr val="tx1"/>
              </a:solidFill>
              <a:ea typeface="宋体" panose="02010600030101010101" pitchFamily="2" charset="-122"/>
            </a:endParaRPr>
          </a:p>
          <a:p>
            <a:pPr marL="914400" lvl="1" indent="-457200">
              <a:spcBef>
                <a:spcPct val="50000"/>
              </a:spcBef>
              <a:buAutoNum type="circleNumDbPlain"/>
            </a:pPr>
            <a:r>
              <a:rPr lang="en-US" altLang="x-none" dirty="0">
                <a:ea typeface="宋体" panose="02010600030101010101" pitchFamily="2" charset="-122"/>
              </a:rPr>
              <a:t>When the application calls </a:t>
            </a:r>
            <a:r>
              <a:rPr lang="en-US" altLang="x-none" dirty="0">
                <a:solidFill>
                  <a:srgbClr val="FF0000"/>
                </a:solidFill>
                <a:ea typeface="宋体" panose="02010600030101010101" pitchFamily="2" charset="-122"/>
              </a:rPr>
              <a:t>tx_begin </a:t>
            </a:r>
            <a:r>
              <a:rPr lang="en-US" altLang="x-none" dirty="0">
                <a:solidFill>
                  <a:schemeClr val="tx1"/>
                </a:solidFill>
                <a:ea typeface="宋体" panose="02010600030101010101" pitchFamily="2" charset="-122"/>
              </a:rPr>
              <a:t>to start the transaction,</a:t>
            </a:r>
            <a:r>
              <a:rPr lang="en-US" altLang="x-none" dirty="0">
                <a:ea typeface="宋体" panose="02010600030101010101" pitchFamily="2" charset="-122"/>
              </a:rPr>
              <a:t> the coordinator </a:t>
            </a:r>
            <a:r>
              <a:rPr lang="en-US" altLang="x-none" u="sng" dirty="0">
                <a:solidFill>
                  <a:schemeClr val="tx1"/>
                </a:solidFill>
                <a:ea typeface="宋体" panose="02010600030101010101" pitchFamily="2" charset="-122"/>
              </a:rPr>
              <a:t>creates a</a:t>
            </a:r>
            <a:r>
              <a:rPr lang="en-US" altLang="x-none" u="sng" dirty="0">
                <a:ea typeface="宋体" panose="02010600030101010101" pitchFamily="2" charset="-122"/>
              </a:rPr>
              <a:t> </a:t>
            </a:r>
            <a:r>
              <a:rPr lang="en-US" altLang="x-none" u="sng" dirty="0">
                <a:solidFill>
                  <a:srgbClr val="FF0000"/>
                </a:solidFill>
                <a:ea typeface="宋体" panose="02010600030101010101" pitchFamily="2" charset="-122"/>
              </a:rPr>
              <a:t>transaction record</a:t>
            </a:r>
            <a:r>
              <a:rPr lang="en-US" altLang="x-none" u="sng" dirty="0">
                <a:ea typeface="宋体" panose="02010600030101010101" pitchFamily="2" charset="-122"/>
              </a:rPr>
              <a:t> </a:t>
            </a:r>
            <a:r>
              <a:rPr lang="en-US" altLang="x-none" u="sng" dirty="0">
                <a:solidFill>
                  <a:schemeClr val="tx1"/>
                </a:solidFill>
                <a:ea typeface="宋体" panose="02010600030101010101" pitchFamily="2" charset="-122"/>
              </a:rPr>
              <a:t>for the transaction in volatile memory</a:t>
            </a:r>
            <a:r>
              <a:rPr lang="en-US" altLang="x-none" dirty="0">
                <a:ea typeface="宋体" panose="02010600030101010101" pitchFamily="2" charset="-122"/>
              </a:rPr>
              <a:t> </a:t>
            </a:r>
            <a:endParaRPr lang="en-US" altLang="x-none" dirty="0">
              <a:ea typeface="宋体" panose="02010600030101010101" pitchFamily="2" charset="-122"/>
            </a:endParaRPr>
          </a:p>
          <a:p>
            <a:pPr marL="914400" lvl="1" indent="-457200">
              <a:spcBef>
                <a:spcPct val="50000"/>
              </a:spcBef>
              <a:buAutoNum type="circleNumDbPlain"/>
            </a:pPr>
            <a:r>
              <a:rPr lang="en-US" altLang="x-none" dirty="0">
                <a:ea typeface="宋体" panose="02010600030101010101" pitchFamily="2" charset="-122"/>
              </a:rPr>
              <a:t>Each time a resource manager calls </a:t>
            </a:r>
            <a:r>
              <a:rPr lang="en-US" altLang="x-none" dirty="0">
                <a:solidFill>
                  <a:srgbClr val="FF0000"/>
                </a:solidFill>
                <a:ea typeface="宋体" panose="02010600030101010101" pitchFamily="2" charset="-122"/>
              </a:rPr>
              <a:t>xa_reg </a:t>
            </a:r>
            <a:r>
              <a:rPr lang="en-US" altLang="x-none" dirty="0">
                <a:solidFill>
                  <a:schemeClr val="tx1"/>
                </a:solidFill>
                <a:ea typeface="宋体" panose="02010600030101010101" pitchFamily="2" charset="-122"/>
              </a:rPr>
              <a:t>to join the transaction as a cohort,</a:t>
            </a:r>
            <a:r>
              <a:rPr lang="en-US" altLang="x-none" dirty="0">
                <a:ea typeface="宋体" panose="02010600030101010101" pitchFamily="2" charset="-122"/>
              </a:rPr>
              <a:t> the coordinator </a:t>
            </a:r>
            <a:r>
              <a:rPr lang="en-US" altLang="x-none" u="sng" dirty="0">
                <a:solidFill>
                  <a:schemeClr val="tx1"/>
                </a:solidFill>
                <a:ea typeface="宋体" panose="02010600030101010101" pitchFamily="2" charset="-122"/>
              </a:rPr>
              <a:t>appends the</a:t>
            </a:r>
            <a:r>
              <a:rPr lang="en-US" altLang="x-none" u="sng" dirty="0">
                <a:ea typeface="宋体" panose="02010600030101010101" pitchFamily="2" charset="-122"/>
              </a:rPr>
              <a:t> cohort’s identity </a:t>
            </a:r>
            <a:r>
              <a:rPr lang="en-US" altLang="x-none" u="sng" dirty="0">
                <a:solidFill>
                  <a:schemeClr val="tx1"/>
                </a:solidFill>
                <a:ea typeface="宋体" panose="02010600030101010101" pitchFamily="2" charset="-122"/>
              </a:rPr>
              <a:t>to </a:t>
            </a:r>
            <a:r>
              <a:rPr lang="en-US" altLang="x-none" u="sng" dirty="0">
                <a:solidFill>
                  <a:srgbClr val="FF0000"/>
                </a:solidFill>
                <a:ea typeface="宋体" panose="02010600030101010101" pitchFamily="2" charset="-122"/>
              </a:rPr>
              <a:t>the transaction record</a:t>
            </a:r>
            <a:endParaRPr lang="en-US" altLang="x-none" u="sng" dirty="0">
              <a:solidFill>
                <a:srgbClr val="FF0000"/>
              </a:solidFill>
              <a:ea typeface="宋体" panose="02010600030101010101" pitchFamily="2" charset="-122"/>
            </a:endParaRPr>
          </a:p>
        </p:txBody>
      </p:sp>
      <p:sp>
        <p:nvSpPr>
          <p:cNvPr id="3" name="文本框 2"/>
          <p:cNvSpPr txBox="1"/>
          <p:nvPr/>
        </p:nvSpPr>
        <p:spPr>
          <a:xfrm>
            <a:off x="3450590" y="5351780"/>
            <a:ext cx="3245485" cy="460375"/>
          </a:xfrm>
          <a:prstGeom prst="rect">
            <a:avLst/>
          </a:prstGeom>
          <a:noFill/>
          <a:ln w="12700">
            <a:noFill/>
          </a:ln>
        </p:spPr>
        <p:txBody>
          <a:bodyPr wrap="square" rtlCol="0">
            <a:spAutoFit/>
          </a:bodyPr>
          <a:p>
            <a:pPr algn="ctr"/>
            <a:r>
              <a:rPr lang="en-US" altLang="zh-CN">
                <a:solidFill>
                  <a:srgbClr val="0000CC"/>
                </a:solidFill>
              </a:rPr>
              <a:t>list-of-cohorts</a:t>
            </a:r>
            <a:endParaRPr lang="en-US" altLang="zh-CN">
              <a:solidFill>
                <a:srgbClr val="0000CC"/>
              </a:solidFill>
            </a:endParaRPr>
          </a:p>
        </p:txBody>
      </p:sp>
      <p:grpSp>
        <p:nvGrpSpPr>
          <p:cNvPr id="7" name="组合 6"/>
          <p:cNvGrpSpPr/>
          <p:nvPr/>
        </p:nvGrpSpPr>
        <p:grpSpPr>
          <a:xfrm>
            <a:off x="1713230" y="5351780"/>
            <a:ext cx="5960110" cy="922020"/>
            <a:chOff x="2698" y="8904"/>
            <a:chExt cx="9386" cy="1452"/>
          </a:xfrm>
        </p:grpSpPr>
        <p:grpSp>
          <p:nvGrpSpPr>
            <p:cNvPr id="5" name="组合 4"/>
            <p:cNvGrpSpPr/>
            <p:nvPr/>
          </p:nvGrpSpPr>
          <p:grpSpPr>
            <a:xfrm>
              <a:off x="2698" y="8904"/>
              <a:ext cx="9387" cy="1452"/>
              <a:chOff x="2698" y="8666"/>
              <a:chExt cx="9387" cy="1452"/>
            </a:xfrm>
          </p:grpSpPr>
          <p:sp>
            <p:nvSpPr>
              <p:cNvPr id="2" name="文本框 1"/>
              <p:cNvSpPr txBox="1"/>
              <p:nvPr/>
            </p:nvSpPr>
            <p:spPr>
              <a:xfrm>
                <a:off x="3376" y="8666"/>
                <a:ext cx="7169" cy="725"/>
              </a:xfrm>
              <a:prstGeom prst="rect">
                <a:avLst/>
              </a:prstGeom>
              <a:noFill/>
              <a:ln w="12700">
                <a:solidFill>
                  <a:schemeClr val="tx1"/>
                </a:solidFill>
              </a:ln>
            </p:spPr>
            <p:txBody>
              <a:bodyPr wrap="square" rtlCol="0">
                <a:spAutoFit/>
              </a:bodyPr>
              <a:p>
                <a:r>
                  <a:rPr lang="en-US" altLang="zh-CN">
                    <a:solidFill>
                      <a:srgbClr val="0000CC"/>
                    </a:solidFill>
                  </a:rPr>
                  <a:t>trans. id</a:t>
                </a:r>
                <a:endParaRPr lang="en-US" altLang="zh-CN">
                  <a:solidFill>
                    <a:srgbClr val="0000CC"/>
                  </a:solidFill>
                </a:endParaRPr>
              </a:p>
            </p:txBody>
          </p:sp>
          <p:sp>
            <p:nvSpPr>
              <p:cNvPr id="4" name="文本框 3"/>
              <p:cNvSpPr txBox="1"/>
              <p:nvPr/>
            </p:nvSpPr>
            <p:spPr>
              <a:xfrm>
                <a:off x="2698" y="9393"/>
                <a:ext cx="9387" cy="725"/>
              </a:xfrm>
              <a:prstGeom prst="rect">
                <a:avLst/>
              </a:prstGeom>
              <a:noFill/>
            </p:spPr>
            <p:txBody>
              <a:bodyPr wrap="square" rtlCol="0">
                <a:spAutoFit/>
              </a:bodyPr>
              <a:p>
                <a:r>
                  <a:rPr lang="en-US" altLang="zh-CN"/>
                  <a:t>transaction record in coordinator memory</a:t>
                </a:r>
                <a:endParaRPr lang="en-US" altLang="zh-CN"/>
              </a:p>
            </p:txBody>
          </p:sp>
        </p:grpSp>
        <p:cxnSp>
          <p:nvCxnSpPr>
            <p:cNvPr id="6" name="直接连接符 5"/>
            <p:cNvCxnSpPr/>
            <p:nvPr/>
          </p:nvCxnSpPr>
          <p:spPr>
            <a:xfrm flipH="1">
              <a:off x="5400" y="8914"/>
              <a:ext cx="0" cy="6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nvSpPr>
        <p:spPr>
          <a:xfrm>
            <a:off x="304800" y="128588"/>
            <a:ext cx="8382000" cy="583565"/>
          </a:xfrm>
          <a:prstGeom prst="rect">
            <a:avLst/>
          </a:prstGeom>
          <a:noFill/>
          <a:ln w="9525">
            <a:noFill/>
          </a:ln>
        </p:spPr>
        <p:txBody>
          <a:bodyPr vert="horz" wrap="square" anchor="ctr">
            <a:spAutoFit/>
          </a:bodyPr>
          <a:lstStyle>
            <a:lvl1pPr marL="0" lvl="0" indent="0" algn="ctr" defTabSz="914400" eaLnBrk="0" fontAlgn="base" latinLnBrk="0" hangingPunct="0">
              <a:lnSpc>
                <a:spcPct val="100000"/>
              </a:lnSpc>
              <a:spcBef>
                <a:spcPct val="0"/>
              </a:spcBef>
              <a:spcAft>
                <a:spcPct val="0"/>
              </a:spcAft>
              <a:buNone/>
              <a:defRPr sz="3600" b="1" u="none" kern="1200" baseline="0">
                <a:solidFill>
                  <a:srgbClr val="CC0000"/>
                </a:solidFill>
                <a:latin typeface="Arial" panose="020B0604020202020204" pitchFamily="34" charset="0"/>
              </a:defRPr>
            </a:lvl1pPr>
          </a:lstStyle>
          <a:p>
            <a:pPr lvl="0"/>
            <a:r>
              <a:rPr lang="zh-CN" altLang="en-US" sz="3200" u="sng" dirty="0">
                <a:ea typeface="宋体" panose="02010600030101010101" pitchFamily="2" charset="-122"/>
              </a:rPr>
              <a:t>Two-Phase Commit</a:t>
            </a:r>
            <a:r>
              <a:rPr lang="zh-CN" altLang="en-US" sz="3200" dirty="0">
                <a:ea typeface="宋体" panose="02010600030101010101" pitchFamily="2" charset="-122"/>
              </a:rPr>
              <a:t> (log &amp; buffer)</a:t>
            </a:r>
            <a:endParaRPr lang="zh-CN" altLang="en-US" sz="3200" dirty="0">
              <a:ea typeface="宋体" panose="02010600030101010101" pitchFamily="2" charset="-122"/>
            </a:endParaRPr>
          </a:p>
        </p:txBody>
      </p:sp>
      <p:sp>
        <p:nvSpPr>
          <p:cNvPr id="14339" name="Text Box 3"/>
          <p:cNvSpPr txBox="1"/>
          <p:nvPr/>
        </p:nvSpPr>
        <p:spPr>
          <a:xfrm>
            <a:off x="1516063" y="915353"/>
            <a:ext cx="6484937" cy="457200"/>
          </a:xfrm>
          <a:prstGeom prst="rect">
            <a:avLst/>
          </a:prstGeom>
          <a:noFill/>
          <a:ln w="9525">
            <a:noFill/>
          </a:ln>
        </p:spPr>
        <p:txBody>
          <a:bodyPr vert="horz" wrap="square" anchor="t">
            <a:spAutoFit/>
          </a:bodyPr>
          <a:p>
            <a:pPr lvl="0"/>
            <a:r>
              <a:rPr lang="en-US" altLang="x-none" b="1" u="sng" dirty="0">
                <a:solidFill>
                  <a:srgbClr val="0000CC"/>
                </a:solidFill>
                <a:latin typeface="Times New Roman" panose="02020603050405020304" pitchFamily="2" charset="0"/>
                <a:ea typeface="宋体" panose="02010600030101010101" pitchFamily="2" charset="-122"/>
              </a:rPr>
              <a:t>Coordinator</a:t>
            </a:r>
            <a:r>
              <a:rPr lang="en-US" altLang="x-none" b="1" dirty="0">
                <a:solidFill>
                  <a:srgbClr val="0000CC"/>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        </a:t>
            </a:r>
            <a:r>
              <a:rPr lang="en-US" altLang="x-none" b="1" u="sng" dirty="0">
                <a:solidFill>
                  <a:srgbClr val="0000CC"/>
                </a:solidFill>
                <a:latin typeface="Times New Roman" panose="02020603050405020304" pitchFamily="2" charset="0"/>
                <a:ea typeface="宋体" panose="02010600030101010101" pitchFamily="2" charset="-122"/>
              </a:rPr>
              <a:t>Cohort</a:t>
            </a:r>
            <a:endParaRPr lang="en-US" altLang="x-none" b="1" u="sng" dirty="0">
              <a:solidFill>
                <a:srgbClr val="0000CC"/>
              </a:solidFill>
              <a:latin typeface="Times New Roman" panose="02020603050405020304" pitchFamily="2" charset="0"/>
              <a:ea typeface="宋体" panose="02010600030101010101" pitchFamily="2" charset="-122"/>
            </a:endParaRPr>
          </a:p>
        </p:txBody>
      </p:sp>
      <p:grpSp>
        <p:nvGrpSpPr>
          <p:cNvPr id="14340" name="组合 14339"/>
          <p:cNvGrpSpPr/>
          <p:nvPr/>
        </p:nvGrpSpPr>
        <p:grpSpPr>
          <a:xfrm>
            <a:off x="1222375" y="1452245"/>
            <a:ext cx="2209800" cy="1370013"/>
            <a:chOff x="0" y="0"/>
            <a:chExt cx="3480" cy="2158"/>
          </a:xfrm>
        </p:grpSpPr>
        <p:sp>
          <p:nvSpPr>
            <p:cNvPr id="14341" name="Rectangle 14"/>
            <p:cNvSpPr/>
            <p:nvPr/>
          </p:nvSpPr>
          <p:spPr>
            <a:xfrm>
              <a:off x="0" y="0"/>
              <a:ext cx="3480" cy="2159"/>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lIns="90170" tIns="107950" rIns="90170" bIns="46990" anchor="t"/>
            <a:p>
              <a:pPr lvl="0" algn="ctr"/>
              <a:r>
                <a:rPr lang="zh-CN" altLang="en-US" sz="2000" b="1" dirty="0">
                  <a:latin typeface="Arial" panose="020B0604020202020204" pitchFamily="34" charset="0"/>
                  <a:ea typeface="宋体" panose="02010600030101010101" pitchFamily="2" charset="-122"/>
                </a:rPr>
                <a:t>Coor. buffer</a:t>
              </a:r>
              <a:endParaRPr lang="zh-CN" altLang="en-US" sz="2000" b="1" baseline="-25000" dirty="0">
                <a:latin typeface="Arial" panose="020B0604020202020204" pitchFamily="34" charset="0"/>
                <a:ea typeface="宋体" panose="02010600030101010101" pitchFamily="2" charset="-122"/>
              </a:endParaRPr>
            </a:p>
          </p:txBody>
        </p:sp>
        <p:grpSp>
          <p:nvGrpSpPr>
            <p:cNvPr id="14342" name="组合 14341"/>
            <p:cNvGrpSpPr/>
            <p:nvPr/>
          </p:nvGrpSpPr>
          <p:grpSpPr>
            <a:xfrm>
              <a:off x="286" y="963"/>
              <a:ext cx="2834" cy="956"/>
              <a:chOff x="0" y="0"/>
              <a:chExt cx="2834" cy="956"/>
            </a:xfrm>
          </p:grpSpPr>
          <p:sp>
            <p:nvSpPr>
              <p:cNvPr id="14343" name="文本框 14342"/>
              <p:cNvSpPr txBox="1"/>
              <p:nvPr/>
            </p:nvSpPr>
            <p:spPr>
              <a:xfrm>
                <a:off x="0" y="0"/>
                <a:ext cx="2520" cy="642"/>
              </a:xfrm>
              <a:prstGeom prst="rect">
                <a:avLst/>
              </a:prstGeom>
              <a:solidFill>
                <a:schemeClr val="bg1">
                  <a:alpha val="100000"/>
                </a:schemeClr>
              </a:solidFill>
              <a:ln w="9525" cap="flat" cmpd="sng">
                <a:solidFill>
                  <a:schemeClr val="hlink"/>
                </a:solidFill>
                <a:prstDash val="solid"/>
                <a:miter/>
                <a:headEnd type="none" w="med" len="med"/>
                <a:tailEnd type="none" w="med" len="med"/>
              </a:ln>
            </p:spPr>
            <p:txBody>
              <a:bodyPr vert="horz" wrap="square" lIns="90170" tIns="46990" rIns="90170" bIns="46990" anchor="t">
                <a:spAutoFit/>
              </a:bodyPr>
              <a:p>
                <a:pPr lvl="0" algn="ctr" eaLnBrk="0" latinLnBrk="0" hangingPunct="0"/>
                <a:r>
                  <a:rPr lang="zh-CN" altLang="en-US" sz="2000" dirty="0">
                    <a:solidFill>
                      <a:srgbClr val="0000CC"/>
                    </a:solidFill>
                    <a:latin typeface="Times New Roman" panose="02020603050405020304" pitchFamily="2" charset="0"/>
                    <a:ea typeface="宋体" panose="02010600030101010101" pitchFamily="2" charset="-122"/>
                  </a:rPr>
                  <a:t>    </a:t>
                </a:r>
                <a:endParaRPr lang="zh-CN" altLang="en-US" sz="2000" dirty="0">
                  <a:solidFill>
                    <a:srgbClr val="0000CC"/>
                  </a:solidFill>
                  <a:latin typeface="Times New Roman" panose="02020603050405020304" pitchFamily="2" charset="0"/>
                  <a:ea typeface="Times New Roman" panose="02020603050405020304" pitchFamily="2" charset="0"/>
                </a:endParaRPr>
              </a:p>
            </p:txBody>
          </p:sp>
          <p:sp>
            <p:nvSpPr>
              <p:cNvPr id="14344" name="文本框 14343"/>
              <p:cNvSpPr txBox="1"/>
              <p:nvPr/>
            </p:nvSpPr>
            <p:spPr>
              <a:xfrm>
                <a:off x="157" y="157"/>
                <a:ext cx="2520" cy="642"/>
              </a:xfrm>
              <a:prstGeom prst="rect">
                <a:avLst/>
              </a:prstGeom>
              <a:solidFill>
                <a:schemeClr val="bg1">
                  <a:alpha val="100000"/>
                </a:schemeClr>
              </a:solidFill>
              <a:ln w="9525" cap="flat" cmpd="sng">
                <a:solidFill>
                  <a:schemeClr val="hlink"/>
                </a:solidFill>
                <a:prstDash val="solid"/>
                <a:miter/>
                <a:headEnd type="none" w="med" len="med"/>
                <a:tailEnd type="none" w="med" len="med"/>
              </a:ln>
            </p:spPr>
            <p:txBody>
              <a:bodyPr vert="horz" wrap="square" lIns="90170" tIns="46990" rIns="90170" bIns="46990" anchor="t">
                <a:spAutoFit/>
              </a:bodyPr>
              <a:p>
                <a:pPr lvl="0" algn="ctr" eaLnBrk="0" latinLnBrk="0" hangingPunct="0"/>
                <a:r>
                  <a:rPr lang="zh-CN" altLang="en-US" sz="2000" dirty="0">
                    <a:solidFill>
                      <a:srgbClr val="0000CC"/>
                    </a:solidFill>
                    <a:latin typeface="Times New Roman" panose="02020603050405020304" pitchFamily="2" charset="0"/>
                    <a:ea typeface="宋体" panose="02010600030101010101" pitchFamily="2" charset="-122"/>
                  </a:rPr>
                  <a:t>    </a:t>
                </a:r>
                <a:endParaRPr lang="zh-CN" altLang="en-US" sz="2000" dirty="0">
                  <a:solidFill>
                    <a:srgbClr val="0000CC"/>
                  </a:solidFill>
                  <a:latin typeface="Times New Roman" panose="02020603050405020304" pitchFamily="2" charset="0"/>
                  <a:ea typeface="宋体" panose="02010600030101010101" pitchFamily="2" charset="-122"/>
                </a:endParaRPr>
              </a:p>
            </p:txBody>
          </p:sp>
          <p:sp>
            <p:nvSpPr>
              <p:cNvPr id="14345" name="文本框 14344"/>
              <p:cNvSpPr txBox="1"/>
              <p:nvPr/>
            </p:nvSpPr>
            <p:spPr>
              <a:xfrm>
                <a:off x="314" y="314"/>
                <a:ext cx="2520" cy="642"/>
              </a:xfrm>
              <a:prstGeom prst="rect">
                <a:avLst/>
              </a:prstGeom>
              <a:solidFill>
                <a:schemeClr val="bg1">
                  <a:alpha val="100000"/>
                </a:schemeClr>
              </a:solidFill>
              <a:ln w="9525" cap="flat" cmpd="sng">
                <a:solidFill>
                  <a:schemeClr val="hlink"/>
                </a:solidFill>
                <a:prstDash val="solid"/>
                <a:miter/>
                <a:headEnd type="none" w="med" len="med"/>
                <a:tailEnd type="none" w="med" len="med"/>
              </a:ln>
            </p:spPr>
            <p:txBody>
              <a:bodyPr wrap="square" lIns="90170" tIns="46990" rIns="90170" bIns="46990">
                <a:spAutoFit/>
              </a:bodyPr>
              <a:p>
                <a:pPr lvl="0" algn="ctr" eaLnBrk="0" latinLnBrk="0" hangingPunct="0"/>
                <a:r>
                  <a:rPr lang="zh-CN" altLang="en-US" sz="2000" dirty="0">
                    <a:solidFill>
                      <a:srgbClr val="FF0000"/>
                    </a:solidFill>
                    <a:latin typeface="Times New Roman" panose="02020603050405020304" pitchFamily="2" charset="0"/>
                    <a:ea typeface="宋体" panose="02010600030101010101" pitchFamily="2" charset="-122"/>
                  </a:rPr>
                  <a:t>trans. record</a:t>
                </a:r>
                <a:endParaRPr lang="zh-CN" altLang="en-US" sz="2000" dirty="0">
                  <a:solidFill>
                    <a:srgbClr val="FF0000"/>
                  </a:solidFill>
                  <a:latin typeface="Times New Roman" panose="02020603050405020304" pitchFamily="2" charset="0"/>
                  <a:ea typeface="宋体" panose="02010600030101010101" pitchFamily="2" charset="-122"/>
                </a:endParaRPr>
              </a:p>
            </p:txBody>
          </p:sp>
        </p:grpSp>
      </p:grpSp>
      <p:grpSp>
        <p:nvGrpSpPr>
          <p:cNvPr id="14346" name="组合 14345"/>
          <p:cNvGrpSpPr/>
          <p:nvPr/>
        </p:nvGrpSpPr>
        <p:grpSpPr>
          <a:xfrm>
            <a:off x="5186363" y="1869758"/>
            <a:ext cx="2817812" cy="419100"/>
            <a:chOff x="0" y="0"/>
            <a:chExt cx="4439" cy="661"/>
          </a:xfrm>
        </p:grpSpPr>
        <p:sp>
          <p:nvSpPr>
            <p:cNvPr id="14347" name="直接连接符 14346"/>
            <p:cNvSpPr/>
            <p:nvPr/>
          </p:nvSpPr>
          <p:spPr>
            <a:xfrm>
              <a:off x="0" y="61"/>
              <a:ext cx="3719" cy="1"/>
            </a:xfrm>
            <a:prstGeom prst="line">
              <a:avLst/>
            </a:prstGeom>
            <a:ln w="9525" cap="flat" cmpd="sng">
              <a:solidFill>
                <a:schemeClr val="tx1"/>
              </a:solidFill>
              <a:prstDash val="solid"/>
              <a:headEnd type="none" w="med" len="med"/>
              <a:tailEnd type="none" w="med" len="med"/>
            </a:ln>
          </p:spPr>
        </p:sp>
        <p:sp>
          <p:nvSpPr>
            <p:cNvPr id="14348" name="直接连接符 14347"/>
            <p:cNvSpPr/>
            <p:nvPr/>
          </p:nvSpPr>
          <p:spPr>
            <a:xfrm flipV="1">
              <a:off x="1" y="661"/>
              <a:ext cx="3719" cy="1"/>
            </a:xfrm>
            <a:prstGeom prst="line">
              <a:avLst/>
            </a:prstGeom>
            <a:ln w="9525" cap="flat" cmpd="sng">
              <a:solidFill>
                <a:schemeClr val="tx1"/>
              </a:solidFill>
              <a:prstDash val="solid"/>
              <a:headEnd type="none" w="med" len="med"/>
              <a:tailEnd type="none" w="med" len="med"/>
            </a:ln>
          </p:spPr>
        </p:sp>
        <p:sp>
          <p:nvSpPr>
            <p:cNvPr id="14349" name="直接连接符 14348"/>
            <p:cNvSpPr/>
            <p:nvPr/>
          </p:nvSpPr>
          <p:spPr>
            <a:xfrm>
              <a:off x="0" y="61"/>
              <a:ext cx="1" cy="600"/>
            </a:xfrm>
            <a:prstGeom prst="line">
              <a:avLst/>
            </a:prstGeom>
            <a:ln w="9525" cap="flat" cmpd="sng">
              <a:solidFill>
                <a:schemeClr val="tx1"/>
              </a:solidFill>
              <a:prstDash val="solid"/>
              <a:headEnd type="none" w="med" len="med"/>
              <a:tailEnd type="none" w="med" len="med"/>
            </a:ln>
          </p:spPr>
        </p:sp>
        <p:sp>
          <p:nvSpPr>
            <p:cNvPr id="14350" name="直接连接符 14349"/>
            <p:cNvSpPr/>
            <p:nvPr/>
          </p:nvSpPr>
          <p:spPr>
            <a:xfrm>
              <a:off x="479" y="61"/>
              <a:ext cx="1" cy="600"/>
            </a:xfrm>
            <a:prstGeom prst="line">
              <a:avLst/>
            </a:prstGeom>
            <a:ln w="9525" cap="flat" cmpd="sng">
              <a:solidFill>
                <a:schemeClr val="tx1"/>
              </a:solidFill>
              <a:prstDash val="solid"/>
              <a:headEnd type="none" w="med" len="med"/>
              <a:tailEnd type="none" w="med" len="med"/>
            </a:ln>
          </p:spPr>
        </p:sp>
        <p:sp>
          <p:nvSpPr>
            <p:cNvPr id="14351" name="直接连接符 14350"/>
            <p:cNvSpPr/>
            <p:nvPr/>
          </p:nvSpPr>
          <p:spPr>
            <a:xfrm>
              <a:off x="959" y="61"/>
              <a:ext cx="1" cy="600"/>
            </a:xfrm>
            <a:prstGeom prst="line">
              <a:avLst/>
            </a:prstGeom>
            <a:ln w="9525" cap="flat" cmpd="sng">
              <a:solidFill>
                <a:schemeClr val="tx1"/>
              </a:solidFill>
              <a:prstDash val="solid"/>
              <a:headEnd type="none" w="med" len="med"/>
              <a:tailEnd type="none" w="med" len="med"/>
            </a:ln>
          </p:spPr>
        </p:sp>
        <p:sp>
          <p:nvSpPr>
            <p:cNvPr id="14352" name="直接连接符 14351"/>
            <p:cNvSpPr/>
            <p:nvPr/>
          </p:nvSpPr>
          <p:spPr>
            <a:xfrm>
              <a:off x="1439" y="61"/>
              <a:ext cx="1" cy="600"/>
            </a:xfrm>
            <a:prstGeom prst="line">
              <a:avLst/>
            </a:prstGeom>
            <a:ln w="9525" cap="flat" cmpd="sng">
              <a:solidFill>
                <a:schemeClr val="tx1"/>
              </a:solidFill>
              <a:prstDash val="solid"/>
              <a:headEnd type="none" w="med" len="med"/>
              <a:tailEnd type="none" w="med" len="med"/>
            </a:ln>
          </p:spPr>
        </p:sp>
        <p:sp>
          <p:nvSpPr>
            <p:cNvPr id="14353" name="直接连接符 14352"/>
            <p:cNvSpPr/>
            <p:nvPr/>
          </p:nvSpPr>
          <p:spPr>
            <a:xfrm>
              <a:off x="1919" y="61"/>
              <a:ext cx="1" cy="600"/>
            </a:xfrm>
            <a:prstGeom prst="line">
              <a:avLst/>
            </a:prstGeom>
            <a:ln w="9525" cap="flat" cmpd="sng">
              <a:solidFill>
                <a:schemeClr val="tx1"/>
              </a:solidFill>
              <a:prstDash val="solid"/>
              <a:headEnd type="none" w="med" len="med"/>
              <a:tailEnd type="none" w="med" len="med"/>
            </a:ln>
          </p:spPr>
        </p:sp>
        <p:sp>
          <p:nvSpPr>
            <p:cNvPr id="14354" name="文本框 14353"/>
            <p:cNvSpPr txBox="1"/>
            <p:nvPr/>
          </p:nvSpPr>
          <p:spPr>
            <a:xfrm>
              <a:off x="2119" y="0"/>
              <a:ext cx="2321" cy="624"/>
            </a:xfrm>
            <a:prstGeom prst="rect">
              <a:avLst/>
            </a:prstGeom>
            <a:noFill/>
            <a:ln w="9525">
              <a:noFill/>
            </a:ln>
          </p:spPr>
          <p:txBody>
            <a:bodyPr wrap="square">
              <a:spAutoFit/>
            </a:bodyPr>
            <a:p>
              <a:pPr lvl="0" algn="l" eaLnBrk="0" latinLnBrk="0" hangingPunct="0"/>
              <a:r>
                <a:rPr lang="zh-CN" altLang="en-US" sz="2000" dirty="0">
                  <a:latin typeface="Arial" panose="020B0604020202020204" pitchFamily="34" charset="0"/>
                  <a:ea typeface="宋体" panose="02010600030101010101" pitchFamily="2" charset="-122"/>
                </a:rPr>
                <a:t>log buffer</a:t>
              </a:r>
              <a:endParaRPr lang="zh-CN" altLang="en-US" sz="2000" dirty="0">
                <a:latin typeface="Arial" panose="020B0604020202020204" pitchFamily="34" charset="0"/>
                <a:ea typeface="Times New Roman" panose="02020603050405020304" pitchFamily="2" charset="0"/>
              </a:endParaRPr>
            </a:p>
          </p:txBody>
        </p:sp>
      </p:grpSp>
      <p:sp>
        <p:nvSpPr>
          <p:cNvPr id="14355" name="圆柱形 14354"/>
          <p:cNvSpPr/>
          <p:nvPr/>
        </p:nvSpPr>
        <p:spPr>
          <a:xfrm>
            <a:off x="1376363" y="4050983"/>
            <a:ext cx="1903412" cy="1066800"/>
          </a:xfrm>
          <a:prstGeom prst="can">
            <a:avLst>
              <a:gd name="adj" fmla="val 25000"/>
            </a:avLst>
          </a:prstGeom>
          <a:solidFill>
            <a:srgbClr val="CCFFFF">
              <a:alpha val="100000"/>
            </a:srgbClr>
          </a:solidFill>
          <a:ln w="9525" cap="flat" cmpd="sng">
            <a:solidFill>
              <a:schemeClr val="tx1"/>
            </a:solidFill>
            <a:prstDash val="solid"/>
            <a:headEnd type="none" w="med" len="med"/>
            <a:tailEnd type="none" w="med" len="med"/>
          </a:ln>
        </p:spPr>
        <p:txBody>
          <a:bodyPr wrap="none" lIns="90170" tIns="46990" rIns="90170" bIns="46990" anchor="ctr"/>
          <a:p>
            <a:pPr lvl="0" algn="ctr" eaLnBrk="0" latinLnBrk="0" hangingPunct="0"/>
            <a:r>
              <a:rPr lang="zh-CN" altLang="en-US" sz="2000" b="1" dirty="0">
                <a:latin typeface="Arial" panose="020B0604020202020204" pitchFamily="34" charset="0"/>
                <a:ea typeface="宋体" panose="02010600030101010101" pitchFamily="2" charset="-122"/>
              </a:rPr>
              <a:t>Coordinator</a:t>
            </a:r>
            <a:endParaRPr lang="zh-CN" altLang="en-US" sz="2000" b="1" dirty="0">
              <a:latin typeface="Arial" panose="020B0604020202020204" pitchFamily="34" charset="0"/>
              <a:ea typeface="宋体" panose="02010600030101010101" pitchFamily="2" charset="-122"/>
            </a:endParaRPr>
          </a:p>
          <a:p>
            <a:pPr lvl="0" algn="ctr" eaLnBrk="0" latinLnBrk="0" hangingPunct="0"/>
            <a:r>
              <a:rPr lang="zh-CN" altLang="en-US" sz="2000" b="1" dirty="0">
                <a:latin typeface="Arial" panose="020B0604020202020204" pitchFamily="34" charset="0"/>
                <a:ea typeface="宋体" panose="02010600030101010101" pitchFamily="2" charset="-122"/>
              </a:rPr>
              <a:t>log</a:t>
            </a:r>
            <a:endParaRPr lang="zh-CN" altLang="en-US" sz="2000" b="1" dirty="0">
              <a:latin typeface="Arial" panose="020B0604020202020204" pitchFamily="34" charset="0"/>
              <a:ea typeface="宋体" panose="02010600030101010101" pitchFamily="2" charset="-122"/>
            </a:endParaRPr>
          </a:p>
        </p:txBody>
      </p:sp>
      <p:sp>
        <p:nvSpPr>
          <p:cNvPr id="14356" name="圆柱形 14355"/>
          <p:cNvSpPr/>
          <p:nvPr/>
        </p:nvSpPr>
        <p:spPr>
          <a:xfrm>
            <a:off x="6022975" y="4041458"/>
            <a:ext cx="990600" cy="1066800"/>
          </a:xfrm>
          <a:prstGeom prst="can">
            <a:avLst>
              <a:gd name="adj" fmla="val 26921"/>
            </a:avLst>
          </a:prstGeom>
          <a:solidFill>
            <a:srgbClr val="CCFFFF">
              <a:alpha val="100000"/>
            </a:srgbClr>
          </a:solidFill>
          <a:ln w="9525" cap="flat" cmpd="sng">
            <a:solidFill>
              <a:schemeClr val="tx1"/>
            </a:solidFill>
            <a:prstDash val="solid"/>
            <a:headEnd type="none" w="med" len="med"/>
            <a:tailEnd type="none" w="med" len="med"/>
          </a:ln>
        </p:spPr>
        <p:txBody>
          <a:bodyPr vert="horz" wrap="none" lIns="90170" tIns="46990" rIns="90170" bIns="46990" anchor="ctr"/>
          <a:p>
            <a:pPr lvl="0" algn="ctr" eaLnBrk="0" latinLnBrk="0" hangingPunct="0"/>
            <a:r>
              <a:rPr lang="zh-CN" altLang="en-US" sz="2000" b="1" dirty="0">
                <a:latin typeface="Arial" panose="020B0604020202020204" pitchFamily="34" charset="0"/>
                <a:ea typeface="宋体" panose="02010600030101010101" pitchFamily="2" charset="-122"/>
              </a:rPr>
              <a:t>Cohort</a:t>
            </a:r>
            <a:endParaRPr lang="zh-CN" altLang="en-US" sz="2000" b="1" dirty="0">
              <a:latin typeface="Arial" panose="020B0604020202020204" pitchFamily="34" charset="0"/>
              <a:ea typeface="宋体" panose="02010600030101010101" pitchFamily="2" charset="-122"/>
            </a:endParaRPr>
          </a:p>
          <a:p>
            <a:pPr lvl="0" algn="ctr" eaLnBrk="0" latinLnBrk="0" hangingPunct="0"/>
            <a:r>
              <a:rPr lang="zh-CN" altLang="en-US" sz="2000" b="1" dirty="0">
                <a:latin typeface="Arial" panose="020B0604020202020204" pitchFamily="34" charset="0"/>
                <a:ea typeface="宋体" panose="02010600030101010101" pitchFamily="2" charset="-122"/>
              </a:rPr>
              <a:t>log</a:t>
            </a:r>
            <a:endParaRPr lang="zh-CN" altLang="en-US" sz="2000" b="1" dirty="0">
              <a:latin typeface="Arial" panose="020B0604020202020204" pitchFamily="34" charset="0"/>
              <a:ea typeface="宋体" panose="02010600030101010101" pitchFamily="2" charset="-122"/>
            </a:endParaRPr>
          </a:p>
        </p:txBody>
      </p:sp>
      <p:sp>
        <p:nvSpPr>
          <p:cNvPr id="14357" name="下箭头 14356"/>
          <p:cNvSpPr/>
          <p:nvPr/>
        </p:nvSpPr>
        <p:spPr>
          <a:xfrm flipH="1">
            <a:off x="2212975" y="2900045"/>
            <a:ext cx="76200" cy="1143000"/>
          </a:xfrm>
          <a:prstGeom prst="downArrow">
            <a:avLst>
              <a:gd name="adj1" fmla="val 50000"/>
              <a:gd name="adj2" fmla="val 375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4358" name="下箭头 14357"/>
          <p:cNvSpPr/>
          <p:nvPr/>
        </p:nvSpPr>
        <p:spPr>
          <a:xfrm flipH="1">
            <a:off x="6480175" y="2366645"/>
            <a:ext cx="76200" cy="1676400"/>
          </a:xfrm>
          <a:prstGeom prst="downArrow">
            <a:avLst>
              <a:gd name="adj1" fmla="val 50000"/>
              <a:gd name="adj2" fmla="val 550000"/>
            </a:avLst>
          </a:prstGeom>
          <a:solidFill>
            <a:schemeClr val="accent1">
              <a:alpha val="100000"/>
            </a:schemeClr>
          </a:solidFill>
          <a:ln w="9525" cap="flat" cmpd="sng">
            <a:solidFill>
              <a:schemeClr val="tx1"/>
            </a:solidFill>
            <a:prstDash val="solid"/>
            <a:miter/>
            <a:headEnd type="none" w="med" len="med"/>
            <a:tailEnd type="none" w="med" len="med"/>
          </a:ln>
        </p:spPr>
        <p:txBody>
          <a:bodyPr/>
          <a:p>
            <a:endParaRPr lang="zh-CN" altLang="en-US"/>
          </a:p>
        </p:txBody>
      </p:sp>
      <p:sp>
        <p:nvSpPr>
          <p:cNvPr id="14359" name="文本框 14358"/>
          <p:cNvSpPr txBox="1"/>
          <p:nvPr/>
        </p:nvSpPr>
        <p:spPr>
          <a:xfrm>
            <a:off x="2289175" y="2900680"/>
            <a:ext cx="2630170" cy="475615"/>
          </a:xfrm>
          <a:prstGeom prst="rect">
            <a:avLst/>
          </a:prstGeom>
          <a:noFill/>
          <a:ln w="9525">
            <a:noFill/>
          </a:ln>
        </p:spPr>
        <p:txBody>
          <a:bodyPr wrap="square">
            <a:spAutoFit/>
          </a:bodyPr>
          <a:p>
            <a:pPr lvl="0" algn="l">
              <a:lnSpc>
                <a:spcPct val="125000"/>
              </a:lnSpc>
            </a:pPr>
            <a:r>
              <a:rPr lang="en-US" altLang="zh-CN" sz="2000" b="1" dirty="0">
                <a:solidFill>
                  <a:srgbClr val="FF0000"/>
                </a:solidFill>
                <a:latin typeface="微软雅黑" panose="020B0503020204020204" charset="-122"/>
                <a:ea typeface="微软雅黑" panose="020B0503020204020204" charset="-122"/>
              </a:rPr>
              <a:t>② </a:t>
            </a:r>
            <a:r>
              <a:rPr lang="en-US" altLang="zh-CN" sz="2000" b="1" dirty="0">
                <a:solidFill>
                  <a:srgbClr val="FF0000"/>
                </a:solidFill>
                <a:latin typeface="Times New Roman" panose="02020603050405020304" pitchFamily="2" charset="0"/>
                <a:ea typeface="宋体" panose="02010600030101010101" pitchFamily="2" charset="-122"/>
              </a:rPr>
              <a:t>&lt;</a:t>
            </a:r>
            <a:r>
              <a:rPr lang="zh-CN" altLang="en-US" sz="2000" b="1" dirty="0">
                <a:solidFill>
                  <a:srgbClr val="FF0000"/>
                </a:solidFill>
                <a:latin typeface="Times New Roman" panose="02020603050405020304" pitchFamily="2" charset="0"/>
                <a:ea typeface="宋体" panose="02010600030101010101" pitchFamily="2" charset="-122"/>
              </a:rPr>
              <a:t>commit record</a:t>
            </a:r>
            <a:r>
              <a:rPr lang="en-US" altLang="zh-CN" sz="2000" b="1" dirty="0">
                <a:solidFill>
                  <a:srgbClr val="FF0000"/>
                </a:solidFill>
                <a:latin typeface="Times New Roman" panose="02020603050405020304" pitchFamily="2" charset="0"/>
                <a:ea typeface="宋体" panose="02010600030101010101" pitchFamily="2" charset="-122"/>
              </a:rPr>
              <a:t>&gt;</a:t>
            </a:r>
            <a:endParaRPr lang="en-US" altLang="zh-CN" sz="2000" b="1" dirty="0">
              <a:solidFill>
                <a:srgbClr val="FF0000"/>
              </a:solidFill>
              <a:latin typeface="Times New Roman" panose="02020603050405020304" pitchFamily="2" charset="0"/>
              <a:ea typeface="宋体" panose="02010600030101010101" pitchFamily="2" charset="-122"/>
            </a:endParaRPr>
          </a:p>
        </p:txBody>
      </p:sp>
      <p:sp>
        <p:nvSpPr>
          <p:cNvPr id="14360" name="文本框 14359"/>
          <p:cNvSpPr txBox="1"/>
          <p:nvPr/>
        </p:nvSpPr>
        <p:spPr>
          <a:xfrm>
            <a:off x="6555740" y="2522855"/>
            <a:ext cx="2459355" cy="475615"/>
          </a:xfrm>
          <a:prstGeom prst="rect">
            <a:avLst/>
          </a:prstGeom>
          <a:noFill/>
          <a:ln w="9525">
            <a:noFill/>
          </a:ln>
        </p:spPr>
        <p:txBody>
          <a:bodyPr vert="horz" wrap="square" anchor="t">
            <a:spAutoFit/>
          </a:bodyPr>
          <a:p>
            <a:pPr lvl="0" algn="l">
              <a:lnSpc>
                <a:spcPct val="125000"/>
              </a:lnSpc>
            </a:pPr>
            <a:r>
              <a:rPr lang="en-US" altLang="zh-CN" sz="2000" b="1" dirty="0">
                <a:solidFill>
                  <a:srgbClr val="FF0000"/>
                </a:solidFill>
                <a:latin typeface="微软雅黑" panose="020B0503020204020204" charset="-122"/>
                <a:ea typeface="微软雅黑" panose="020B0503020204020204" charset="-122"/>
              </a:rPr>
              <a:t>① </a:t>
            </a:r>
            <a:r>
              <a:rPr lang="en-US" altLang="zh-CN" sz="2000" b="1" dirty="0">
                <a:solidFill>
                  <a:srgbClr val="FF0000"/>
                </a:solidFill>
                <a:latin typeface="Times New Roman" panose="02020603050405020304" pitchFamily="2" charset="0"/>
                <a:ea typeface="宋体" panose="02010600030101010101" pitchFamily="2" charset="-122"/>
              </a:rPr>
              <a:t>&lt;</a:t>
            </a:r>
            <a:r>
              <a:rPr lang="zh-CN" altLang="en-US" sz="2000" b="1" dirty="0">
                <a:solidFill>
                  <a:srgbClr val="FF0000"/>
                </a:solidFill>
                <a:latin typeface="Times New Roman" panose="02020603050405020304" pitchFamily="2" charset="0"/>
                <a:ea typeface="宋体" panose="02010600030101010101" pitchFamily="2" charset="-122"/>
              </a:rPr>
              <a:t>prepare record</a:t>
            </a:r>
            <a:r>
              <a:rPr lang="en-US" altLang="zh-CN" sz="2000" b="1" dirty="0">
                <a:solidFill>
                  <a:srgbClr val="FF0000"/>
                </a:solidFill>
                <a:latin typeface="Times New Roman" panose="02020603050405020304" pitchFamily="2" charset="0"/>
                <a:ea typeface="宋体" panose="02010600030101010101" pitchFamily="2" charset="-122"/>
              </a:rPr>
              <a:t>&gt;</a:t>
            </a:r>
            <a:endParaRPr lang="en-US" altLang="zh-CN" sz="2000" b="1" dirty="0">
              <a:solidFill>
                <a:srgbClr val="FF0000"/>
              </a:solidFill>
              <a:latin typeface="Times New Roman" panose="02020603050405020304" pitchFamily="2" charset="0"/>
              <a:ea typeface="宋体" panose="02010600030101010101" pitchFamily="2" charset="-122"/>
            </a:endParaRPr>
          </a:p>
        </p:txBody>
      </p:sp>
      <p:sp>
        <p:nvSpPr>
          <p:cNvPr id="2" name="文本框 1"/>
          <p:cNvSpPr txBox="1"/>
          <p:nvPr/>
        </p:nvSpPr>
        <p:spPr>
          <a:xfrm>
            <a:off x="2289175" y="3491230"/>
            <a:ext cx="2630170" cy="475615"/>
          </a:xfrm>
          <a:prstGeom prst="rect">
            <a:avLst/>
          </a:prstGeom>
          <a:noFill/>
          <a:ln w="9525">
            <a:noFill/>
          </a:ln>
        </p:spPr>
        <p:txBody>
          <a:bodyPr wrap="square">
            <a:spAutoFit/>
          </a:bodyPr>
          <a:p>
            <a:pPr lvl="0" algn="l">
              <a:lnSpc>
                <a:spcPct val="125000"/>
              </a:lnSpc>
            </a:pPr>
            <a:r>
              <a:rPr lang="en-US" altLang="zh-CN" sz="2000" b="1" dirty="0">
                <a:solidFill>
                  <a:srgbClr val="FF0000"/>
                </a:solidFill>
                <a:latin typeface="微软雅黑" panose="020B0503020204020204" charset="-122"/>
                <a:ea typeface="微软雅黑" panose="020B0503020204020204" charset="-122"/>
              </a:rPr>
              <a:t>④ </a:t>
            </a:r>
            <a:r>
              <a:rPr lang="en-US" altLang="zh-CN" sz="2000" b="1" dirty="0">
                <a:solidFill>
                  <a:srgbClr val="FF0000"/>
                </a:solidFill>
                <a:latin typeface="Times New Roman" panose="02020603050405020304" pitchFamily="2" charset="0"/>
                <a:ea typeface="宋体" panose="02010600030101010101" pitchFamily="2" charset="-122"/>
              </a:rPr>
              <a:t>&lt;</a:t>
            </a:r>
            <a:r>
              <a:rPr lang="zh-CN" altLang="en-US" sz="2000" b="1" dirty="0">
                <a:solidFill>
                  <a:srgbClr val="FF0000"/>
                </a:solidFill>
                <a:latin typeface="Times New Roman" panose="02020603050405020304" pitchFamily="2" charset="0"/>
                <a:ea typeface="宋体" panose="02010600030101010101" pitchFamily="2" charset="-122"/>
              </a:rPr>
              <a:t>complete record</a:t>
            </a:r>
            <a:r>
              <a:rPr lang="en-US" altLang="zh-CN" sz="2000" b="1" dirty="0">
                <a:solidFill>
                  <a:srgbClr val="FF0000"/>
                </a:solidFill>
                <a:latin typeface="Times New Roman" panose="02020603050405020304" pitchFamily="2" charset="0"/>
                <a:ea typeface="宋体" panose="02010600030101010101" pitchFamily="2" charset="-122"/>
              </a:rPr>
              <a:t>&gt;</a:t>
            </a:r>
            <a:endParaRPr lang="en-US" altLang="zh-CN" sz="2000" b="1" dirty="0">
              <a:solidFill>
                <a:srgbClr val="FF0000"/>
              </a:solidFill>
              <a:latin typeface="Times New Roman" panose="02020603050405020304" pitchFamily="2" charset="0"/>
              <a:ea typeface="宋体" panose="02010600030101010101" pitchFamily="2" charset="-122"/>
            </a:endParaRPr>
          </a:p>
        </p:txBody>
      </p:sp>
      <p:sp>
        <p:nvSpPr>
          <p:cNvPr id="3" name="文本框 2"/>
          <p:cNvSpPr txBox="1"/>
          <p:nvPr/>
        </p:nvSpPr>
        <p:spPr>
          <a:xfrm>
            <a:off x="6555740" y="3156585"/>
            <a:ext cx="2459355" cy="475615"/>
          </a:xfrm>
          <a:prstGeom prst="rect">
            <a:avLst/>
          </a:prstGeom>
          <a:noFill/>
          <a:ln w="9525">
            <a:noFill/>
          </a:ln>
        </p:spPr>
        <p:txBody>
          <a:bodyPr vert="horz" wrap="square" anchor="t">
            <a:spAutoFit/>
          </a:bodyPr>
          <a:p>
            <a:pPr lvl="0" algn="l">
              <a:lnSpc>
                <a:spcPct val="125000"/>
              </a:lnSpc>
            </a:pPr>
            <a:r>
              <a:rPr lang="en-US" altLang="zh-CN" sz="2000" b="1" dirty="0">
                <a:solidFill>
                  <a:srgbClr val="FF0000"/>
                </a:solidFill>
                <a:latin typeface="微软雅黑" panose="020B0503020204020204" charset="-122"/>
                <a:ea typeface="微软雅黑" panose="020B0503020204020204" charset="-122"/>
              </a:rPr>
              <a:t>③ </a:t>
            </a:r>
            <a:r>
              <a:rPr lang="en-US" altLang="zh-CN" sz="2000" b="1" dirty="0">
                <a:solidFill>
                  <a:srgbClr val="FF0000"/>
                </a:solidFill>
                <a:latin typeface="Times New Roman" panose="02020603050405020304" pitchFamily="2" charset="0"/>
                <a:ea typeface="宋体" panose="02010600030101010101" pitchFamily="2" charset="-122"/>
              </a:rPr>
              <a:t>&lt;</a:t>
            </a:r>
            <a:r>
              <a:rPr lang="zh-CN" altLang="en-US" sz="2000" b="1" dirty="0">
                <a:solidFill>
                  <a:srgbClr val="FF0000"/>
                </a:solidFill>
                <a:latin typeface="Times New Roman" panose="02020603050405020304" pitchFamily="2" charset="0"/>
                <a:ea typeface="宋体" panose="02010600030101010101" pitchFamily="2" charset="-122"/>
              </a:rPr>
              <a:t>commit record</a:t>
            </a:r>
            <a:r>
              <a:rPr lang="en-US" altLang="zh-CN" sz="2000" b="1" dirty="0">
                <a:solidFill>
                  <a:srgbClr val="FF0000"/>
                </a:solidFill>
                <a:latin typeface="Times New Roman" panose="02020603050405020304" pitchFamily="2" charset="0"/>
                <a:ea typeface="宋体" panose="02010600030101010101" pitchFamily="2" charset="-122"/>
              </a:rPr>
              <a:t>&gt;</a:t>
            </a:r>
            <a:endParaRPr lang="en-US" altLang="zh-CN" sz="2000" b="1" dirty="0">
              <a:solidFill>
                <a:srgbClr val="FF0000"/>
              </a:solidFill>
              <a:latin typeface="Times New Roman" panose="02020603050405020304" pitchFamily="2" charset="0"/>
              <a:ea typeface="宋体" panose="02010600030101010101" pitchFamily="2" charset="-122"/>
            </a:endParaRPr>
          </a:p>
        </p:txBody>
      </p:sp>
      <p:sp>
        <p:nvSpPr>
          <p:cNvPr id="4" name="文本框 3"/>
          <p:cNvSpPr txBox="1"/>
          <p:nvPr/>
        </p:nvSpPr>
        <p:spPr>
          <a:xfrm>
            <a:off x="303530" y="5513070"/>
            <a:ext cx="8681085" cy="1198880"/>
          </a:xfrm>
          <a:prstGeom prst="rect">
            <a:avLst/>
          </a:prstGeom>
          <a:noFill/>
        </p:spPr>
        <p:txBody>
          <a:bodyPr wrap="square" rtlCol="0">
            <a:spAutoFit/>
          </a:bodyPr>
          <a:p>
            <a:pPr marL="342900" indent="-342900">
              <a:buSzPct val="80000"/>
              <a:buFont typeface="Wingdings" panose="05000000000000000000" charset="0"/>
              <a:buChar char="q"/>
            </a:pPr>
            <a:r>
              <a:rPr lang="zh-CN" altLang="en-US" b="1">
                <a:solidFill>
                  <a:srgbClr val="0000CC"/>
                </a:solidFill>
              </a:rPr>
              <a:t>在数据库服务器</a:t>
            </a:r>
            <a:r>
              <a:rPr lang="en-US" altLang="zh-CN" b="1">
                <a:solidFill>
                  <a:srgbClr val="0000CC"/>
                </a:solidFill>
              </a:rPr>
              <a:t>(cohort)</a:t>
            </a:r>
            <a:r>
              <a:rPr lang="zh-CN" altLang="en-US" b="1">
                <a:solidFill>
                  <a:srgbClr val="0000CC"/>
                </a:solidFill>
              </a:rPr>
              <a:t>上，因为</a:t>
            </a:r>
            <a:r>
              <a:rPr lang="en-US" altLang="zh-CN" b="1">
                <a:solidFill>
                  <a:srgbClr val="0000CC"/>
                </a:solidFill>
              </a:rPr>
              <a:t>two-phase commit</a:t>
            </a:r>
            <a:r>
              <a:rPr lang="zh-CN" altLang="en-US" b="1">
                <a:solidFill>
                  <a:srgbClr val="0000CC"/>
                </a:solidFill>
              </a:rPr>
              <a:t>协议的要求，需要为本地子事务的提交增加一条</a:t>
            </a:r>
            <a:r>
              <a:rPr lang="en-US" altLang="zh-CN" b="1">
                <a:solidFill>
                  <a:srgbClr val="FF0000"/>
                </a:solidFill>
              </a:rPr>
              <a:t>&lt;prepare record&gt;</a:t>
            </a:r>
            <a:r>
              <a:rPr lang="zh-CN" altLang="en-US" b="1">
                <a:solidFill>
                  <a:srgbClr val="0000CC"/>
                </a:solidFill>
              </a:rPr>
              <a:t>日志记录。</a:t>
            </a:r>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60"/>
                                        </p:tgtEl>
                                        <p:attrNameLst>
                                          <p:attrName>style.visibility</p:attrName>
                                        </p:attrNameLst>
                                      </p:cBhvr>
                                      <p:to>
                                        <p:strVal val="visible"/>
                                      </p:to>
                                    </p:set>
                                    <p:animEffect transition="in" filter="blinds(horizontal)">
                                      <p:cBhvr>
                                        <p:cTn id="7" dur="500"/>
                                        <p:tgtEl>
                                          <p:spTgt spid="143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9"/>
                                        </p:tgtEl>
                                        <p:attrNameLst>
                                          <p:attrName>style.visibility</p:attrName>
                                        </p:attrNameLst>
                                      </p:cBhvr>
                                      <p:to>
                                        <p:strVal val="visible"/>
                                      </p:to>
                                    </p:set>
                                    <p:animEffect transition="in" filter="blinds(horizontal)">
                                      <p:cBhvr>
                                        <p:cTn id="12" dur="500"/>
                                        <p:tgtEl>
                                          <p:spTgt spid="143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9" grpId="0"/>
      <p:bldP spid="14360" grpId="0"/>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2"/>
          <p:cNvSpPr>
            <a:spLocks noGrp="1"/>
          </p:cNvSpPr>
          <p:nvPr>
            <p:ph type="title"/>
          </p:nvPr>
        </p:nvSpPr>
        <p:spPr>
          <a:xfrm>
            <a:off x="304800" y="0"/>
            <a:ext cx="8382000" cy="617855"/>
          </a:xfrm>
        </p:spPr>
        <p:txBody>
          <a:bodyPr vert="horz" wrap="square" anchor="ctr"/>
          <a:p>
            <a:pPr lvl="0"/>
            <a:r>
              <a:rPr lang="en-US" altLang="zh-CN" sz="3200">
                <a:ea typeface="宋体" panose="02010600030101010101" pitchFamily="2" charset="-122"/>
              </a:rPr>
              <a:t>Two-Phase Commit (commit case)</a:t>
            </a:r>
            <a:endParaRPr lang="en-US" altLang="zh-CN" sz="3200">
              <a:ea typeface="宋体" panose="02010600030101010101" pitchFamily="2" charset="-122"/>
            </a:endParaRPr>
          </a:p>
        </p:txBody>
      </p:sp>
      <p:sp>
        <p:nvSpPr>
          <p:cNvPr id="15364" name="Text Box 3"/>
          <p:cNvSpPr txBox="1"/>
          <p:nvPr/>
        </p:nvSpPr>
        <p:spPr>
          <a:xfrm>
            <a:off x="458470" y="840105"/>
            <a:ext cx="7693025" cy="457200"/>
          </a:xfrm>
          <a:prstGeom prst="rect">
            <a:avLst/>
          </a:prstGeom>
          <a:noFill/>
          <a:ln w="9525">
            <a:noFill/>
          </a:ln>
        </p:spPr>
        <p:txBody>
          <a:bodyPr wrap="none">
            <a:spAutoFit/>
          </a:bodyPr>
          <a:p>
            <a:pPr lvl="0"/>
            <a:r>
              <a:rPr lang="zh-CN" altLang="en-US" b="1" dirty="0">
                <a:latin typeface="Times New Roman" panose="02020603050405020304" pitchFamily="2" charset="0"/>
                <a:ea typeface="宋体" panose="02010600030101010101" pitchFamily="2" charset="-122"/>
              </a:rPr>
              <a:t>  </a:t>
            </a:r>
            <a:r>
              <a:rPr lang="en-US" altLang="x-none" b="1" u="sng" dirty="0">
                <a:latin typeface="Times New Roman" panose="02020603050405020304" pitchFamily="2" charset="0"/>
                <a:ea typeface="宋体" panose="02010600030101010101" pitchFamily="2" charset="-122"/>
              </a:rPr>
              <a:t>Application </a:t>
            </a:r>
            <a:r>
              <a:rPr lang="en-US" altLang="x-none" b="1" dirty="0">
                <a:latin typeface="Times New Roman" panose="02020603050405020304" pitchFamily="2" charset="0"/>
                <a:ea typeface="宋体" panose="02010600030101010101" pitchFamily="2" charset="-122"/>
              </a:rPr>
              <a:t>              </a:t>
            </a:r>
            <a:r>
              <a:rPr lang="en-US" altLang="x-none" b="1" u="sng" dirty="0">
                <a:solidFill>
                  <a:schemeClr val="tx1"/>
                </a:solidFill>
                <a:latin typeface="Times New Roman" panose="02020603050405020304" pitchFamily="2" charset="0"/>
                <a:ea typeface="宋体" panose="02010600030101010101" pitchFamily="2" charset="-122"/>
              </a:rPr>
              <a:t>Coordinator</a:t>
            </a:r>
            <a:r>
              <a:rPr lang="en-US" altLang="x-none" b="1" dirty="0">
                <a:solidFill>
                  <a:srgbClr val="006600"/>
                </a:solidFill>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                         </a:t>
            </a:r>
            <a:r>
              <a:rPr lang="en-US" altLang="x-none" b="1" u="sng" dirty="0">
                <a:latin typeface="Times New Roman" panose="02020603050405020304" pitchFamily="2" charset="0"/>
                <a:ea typeface="宋体" panose="02010600030101010101" pitchFamily="2" charset="-122"/>
              </a:rPr>
              <a:t>Cohort</a:t>
            </a:r>
            <a:endParaRPr lang="en-US" altLang="x-none" b="1" dirty="0">
              <a:latin typeface="Times New Roman" panose="02020603050405020304" pitchFamily="2" charset="0"/>
              <a:ea typeface="宋体" panose="02010600030101010101" pitchFamily="2" charset="-122"/>
            </a:endParaRPr>
          </a:p>
        </p:txBody>
      </p:sp>
      <p:sp>
        <p:nvSpPr>
          <p:cNvPr id="15365" name="Text Box 4"/>
          <p:cNvSpPr txBox="1"/>
          <p:nvPr/>
        </p:nvSpPr>
        <p:spPr>
          <a:xfrm>
            <a:off x="307975" y="1427480"/>
            <a:ext cx="1570990" cy="5212080"/>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tx_commit</a:t>
            </a:r>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r>
              <a:rPr lang="en-US" altLang="x-none" b="1" dirty="0">
                <a:latin typeface="Times New Roman" panose="02020603050405020304" pitchFamily="2" charset="0"/>
                <a:ea typeface="宋体" panose="02010600030101010101" pitchFamily="2" charset="-122"/>
              </a:rPr>
              <a:t>   resume</a:t>
            </a:r>
            <a:endParaRPr lang="en-US" altLang="x-none" dirty="0">
              <a:latin typeface="Times New Roman" panose="02020603050405020304" pitchFamily="2" charset="0"/>
              <a:ea typeface="宋体" panose="02010600030101010101" pitchFamily="2" charset="-122"/>
            </a:endParaRPr>
          </a:p>
        </p:txBody>
      </p:sp>
      <p:sp>
        <p:nvSpPr>
          <p:cNvPr id="15367" name="Text Box 6"/>
          <p:cNvSpPr txBox="1"/>
          <p:nvPr/>
        </p:nvSpPr>
        <p:spPr>
          <a:xfrm>
            <a:off x="6499225" y="1754505"/>
            <a:ext cx="2606040" cy="829945"/>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 </a:t>
            </a:r>
            <a:r>
              <a:rPr lang="en-US" altLang="x-none" b="1" dirty="0">
                <a:solidFill>
                  <a:srgbClr val="FF0000"/>
                </a:solidFill>
                <a:latin typeface="Times New Roman" panose="02020603050405020304" pitchFamily="2" charset="0"/>
                <a:ea typeface="宋体" panose="02010600030101010101" pitchFamily="2" charset="-122"/>
              </a:rPr>
              <a:t>force prepare</a:t>
            </a:r>
            <a:endParaRPr lang="en-US" altLang="x-none" b="1" dirty="0">
              <a:solidFill>
                <a:srgbClr val="FF0000"/>
              </a:solidFill>
              <a:latin typeface="Times New Roman" panose="02020603050405020304" pitchFamily="2" charset="0"/>
              <a:ea typeface="宋体" panose="02010600030101010101" pitchFamily="2" charset="-122"/>
            </a:endParaRPr>
          </a:p>
          <a:p>
            <a:pPr lvl="0"/>
            <a:r>
              <a:rPr lang="en-US" altLang="x-none" b="1" dirty="0">
                <a:solidFill>
                  <a:srgbClr val="FF0000"/>
                </a:solidFill>
                <a:latin typeface="Times New Roman" panose="02020603050405020304" pitchFamily="2" charset="0"/>
                <a:ea typeface="宋体" panose="02010600030101010101" pitchFamily="2" charset="-122"/>
              </a:rPr>
              <a:t>   rec.</a:t>
            </a:r>
            <a:r>
              <a:rPr lang="en-US" altLang="x-none" b="1" dirty="0">
                <a:latin typeface="Times New Roman" panose="02020603050405020304" pitchFamily="2" charset="0"/>
                <a:ea typeface="宋体" panose="02010600030101010101" pitchFamily="2" charset="-122"/>
              </a:rPr>
              <a:t> to cohort log</a:t>
            </a:r>
            <a:endParaRPr lang="en-US" altLang="x-none" b="1" u="sng" dirty="0">
              <a:solidFill>
                <a:srgbClr val="FF0000"/>
              </a:solidFill>
              <a:latin typeface="Times New Roman" panose="02020603050405020304" pitchFamily="2" charset="0"/>
              <a:ea typeface="宋体" panose="02010600030101010101" pitchFamily="2" charset="-122"/>
            </a:endParaRPr>
          </a:p>
        </p:txBody>
      </p:sp>
      <p:sp>
        <p:nvSpPr>
          <p:cNvPr id="15368" name="Line 7"/>
          <p:cNvSpPr/>
          <p:nvPr/>
        </p:nvSpPr>
        <p:spPr>
          <a:xfrm>
            <a:off x="1831340" y="1678305"/>
            <a:ext cx="457200" cy="0"/>
          </a:xfrm>
          <a:prstGeom prst="line">
            <a:avLst/>
          </a:prstGeom>
          <a:ln w="9525" cap="flat" cmpd="sng">
            <a:solidFill>
              <a:schemeClr val="tx1"/>
            </a:solidFill>
            <a:prstDash val="solid"/>
            <a:headEnd type="none" w="med" len="med"/>
            <a:tailEnd type="triangle" w="med" len="med"/>
          </a:ln>
        </p:spPr>
      </p:sp>
      <p:grpSp>
        <p:nvGrpSpPr>
          <p:cNvPr id="15369" name="组合 15368"/>
          <p:cNvGrpSpPr/>
          <p:nvPr/>
        </p:nvGrpSpPr>
        <p:grpSpPr>
          <a:xfrm>
            <a:off x="138430" y="1830705"/>
            <a:ext cx="1235075" cy="1905000"/>
            <a:chOff x="0" y="0"/>
            <a:chExt cx="1235075" cy="1905000"/>
          </a:xfrm>
        </p:grpSpPr>
        <p:sp>
          <p:nvSpPr>
            <p:cNvPr id="15370" name="Line 24"/>
            <p:cNvSpPr/>
            <p:nvPr/>
          </p:nvSpPr>
          <p:spPr>
            <a:xfrm>
              <a:off x="1235075" y="0"/>
              <a:ext cx="0" cy="1905000"/>
            </a:xfrm>
            <a:prstGeom prst="line">
              <a:avLst/>
            </a:prstGeom>
            <a:ln w="9525" cap="flat" cmpd="sng">
              <a:solidFill>
                <a:schemeClr val="tx1"/>
              </a:solidFill>
              <a:prstDash val="dash"/>
              <a:headEnd type="triangle" w="med" len="med"/>
              <a:tailEnd type="triangle" w="med" len="med"/>
            </a:ln>
          </p:spPr>
        </p:sp>
        <p:sp>
          <p:nvSpPr>
            <p:cNvPr id="15371" name="Text Box 26"/>
            <p:cNvSpPr txBox="1"/>
            <p:nvPr/>
          </p:nvSpPr>
          <p:spPr>
            <a:xfrm>
              <a:off x="0" y="346075"/>
              <a:ext cx="1151277" cy="461665"/>
            </a:xfrm>
            <a:prstGeom prst="rect">
              <a:avLst/>
            </a:prstGeom>
            <a:noFill/>
            <a:ln w="9525">
              <a:noFill/>
            </a:ln>
          </p:spPr>
          <p:txBody>
            <a:bodyPr wrap="none">
              <a:spAutoFit/>
            </a:bodyPr>
            <a:p>
              <a:pPr lvl="0"/>
              <a:r>
                <a:rPr lang="en-US" altLang="x-none" b="1" i="1" dirty="0">
                  <a:latin typeface="Times New Roman" panose="02020603050405020304" pitchFamily="2" charset="0"/>
                  <a:ea typeface="宋体" panose="02010600030101010101" pitchFamily="2" charset="-122"/>
                </a:rPr>
                <a:t>phase 1</a:t>
              </a:r>
              <a:endParaRPr lang="en-US" altLang="x-none" b="1" i="1" dirty="0">
                <a:latin typeface="Times New Roman" panose="02020603050405020304" pitchFamily="2" charset="0"/>
                <a:ea typeface="宋体" panose="02010600030101010101" pitchFamily="2" charset="-122"/>
              </a:endParaRPr>
            </a:p>
          </p:txBody>
        </p:sp>
      </p:grpSp>
      <p:grpSp>
        <p:nvGrpSpPr>
          <p:cNvPr id="15372" name="组合 15371"/>
          <p:cNvGrpSpPr/>
          <p:nvPr/>
        </p:nvGrpSpPr>
        <p:grpSpPr>
          <a:xfrm>
            <a:off x="154305" y="3963670"/>
            <a:ext cx="1219835" cy="2117725"/>
            <a:chOff x="0" y="0"/>
            <a:chExt cx="1219835" cy="2117725"/>
          </a:xfrm>
        </p:grpSpPr>
        <p:sp>
          <p:nvSpPr>
            <p:cNvPr id="15373" name="Line 25"/>
            <p:cNvSpPr/>
            <p:nvPr/>
          </p:nvSpPr>
          <p:spPr>
            <a:xfrm>
              <a:off x="1218565" y="0"/>
              <a:ext cx="1270" cy="2117725"/>
            </a:xfrm>
            <a:prstGeom prst="line">
              <a:avLst/>
            </a:prstGeom>
            <a:ln w="9525" cap="flat" cmpd="sng">
              <a:solidFill>
                <a:srgbClr val="0000CC"/>
              </a:solidFill>
              <a:prstDash val="dash"/>
              <a:headEnd type="triangle" w="med" len="med"/>
              <a:tailEnd type="triangle" w="med" len="med"/>
            </a:ln>
          </p:spPr>
        </p:sp>
        <p:sp>
          <p:nvSpPr>
            <p:cNvPr id="15374" name="Text Box 27"/>
            <p:cNvSpPr txBox="1"/>
            <p:nvPr/>
          </p:nvSpPr>
          <p:spPr>
            <a:xfrm>
              <a:off x="0" y="533400"/>
              <a:ext cx="1151277" cy="461665"/>
            </a:xfrm>
            <a:prstGeom prst="rect">
              <a:avLst/>
            </a:prstGeom>
            <a:noFill/>
            <a:ln w="9525">
              <a:noFill/>
            </a:ln>
          </p:spPr>
          <p:txBody>
            <a:bodyPr wrap="none">
              <a:spAutoFit/>
            </a:bodyPr>
            <a:p>
              <a:pPr lvl="0"/>
              <a:r>
                <a:rPr lang="en-US" altLang="x-none" b="1" i="1" dirty="0">
                  <a:solidFill>
                    <a:srgbClr val="0000CC"/>
                  </a:solidFill>
                  <a:latin typeface="Times New Roman" panose="02020603050405020304" pitchFamily="2" charset="0"/>
                  <a:ea typeface="宋体" panose="02010600030101010101" pitchFamily="2" charset="-122"/>
                </a:rPr>
                <a:t>phase 2</a:t>
              </a:r>
              <a:endParaRPr lang="en-US" altLang="x-none" b="1" i="1" dirty="0">
                <a:solidFill>
                  <a:srgbClr val="0000CC"/>
                </a:solidFill>
                <a:latin typeface="Times New Roman" panose="02020603050405020304" pitchFamily="2" charset="0"/>
                <a:ea typeface="宋体" panose="02010600030101010101" pitchFamily="2" charset="-122"/>
              </a:endParaRPr>
            </a:p>
          </p:txBody>
        </p:sp>
      </p:grpSp>
      <p:grpSp>
        <p:nvGrpSpPr>
          <p:cNvPr id="3" name="组合 2"/>
          <p:cNvGrpSpPr/>
          <p:nvPr/>
        </p:nvGrpSpPr>
        <p:grpSpPr>
          <a:xfrm>
            <a:off x="2288540" y="1449705"/>
            <a:ext cx="4112260" cy="829310"/>
            <a:chOff x="3604" y="2283"/>
            <a:chExt cx="6476" cy="1306"/>
          </a:xfrm>
        </p:grpSpPr>
        <p:sp>
          <p:nvSpPr>
            <p:cNvPr id="15366" name="Text Box 5"/>
            <p:cNvSpPr txBox="1"/>
            <p:nvPr/>
          </p:nvSpPr>
          <p:spPr>
            <a:xfrm>
              <a:off x="3604" y="2283"/>
              <a:ext cx="4745" cy="1307"/>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a:t>
              </a:r>
              <a:r>
                <a:rPr lang="en-US" altLang="x-none" b="1" dirty="0">
                  <a:solidFill>
                    <a:schemeClr val="tx1"/>
                  </a:solidFill>
                  <a:latin typeface="Times New Roman" panose="02020603050405020304" pitchFamily="2" charset="0"/>
                  <a:ea typeface="宋体" panose="02010600030101010101" pitchFamily="2" charset="-122"/>
                </a:rPr>
                <a:t> send </a:t>
              </a:r>
              <a:r>
                <a:rPr lang="en-US" altLang="x-none" b="1" u="sng" dirty="0">
                  <a:solidFill>
                    <a:srgbClr val="FF0000"/>
                  </a:solidFill>
                  <a:latin typeface="Times New Roman" panose="02020603050405020304" pitchFamily="2" charset="0"/>
                  <a:ea typeface="宋体" panose="02010600030101010101" pitchFamily="2" charset="-122"/>
                </a:rPr>
                <a:t>prepare msg</a:t>
              </a:r>
              <a:r>
                <a:rPr lang="en-US" altLang="x-none" b="1" dirty="0">
                  <a:solidFill>
                    <a:schemeClr val="tx1"/>
                  </a:solidFill>
                  <a:latin typeface="Times New Roman" panose="02020603050405020304" pitchFamily="2" charset="0"/>
                  <a:ea typeface="宋体" panose="02010600030101010101" pitchFamily="2" charset="-122"/>
                </a:rPr>
                <a:t> to</a:t>
              </a:r>
              <a:endParaRPr lang="en-US" altLang="x-none" b="1" dirty="0">
                <a:solidFill>
                  <a:schemeClr val="tx1"/>
                </a:solidFill>
                <a:latin typeface="Times New Roman" panose="02020603050405020304" pitchFamily="2" charset="0"/>
                <a:ea typeface="宋体" panose="02010600030101010101" pitchFamily="2" charset="-122"/>
              </a:endParaRPr>
            </a:p>
            <a:p>
              <a:pPr lvl="0"/>
              <a:r>
                <a:rPr lang="en-US" altLang="x-none" b="1" dirty="0">
                  <a:solidFill>
                    <a:schemeClr val="tx1"/>
                  </a:solidFill>
                  <a:latin typeface="Times New Roman" panose="02020603050405020304" pitchFamily="2" charset="0"/>
                  <a:ea typeface="宋体" panose="02010600030101010101" pitchFamily="2" charset="-122"/>
                </a:rPr>
                <a:t>  cohorts in trans. rec.</a:t>
              </a:r>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15375" name="Line 30"/>
            <p:cNvSpPr/>
            <p:nvPr/>
          </p:nvSpPr>
          <p:spPr>
            <a:xfrm>
              <a:off x="8880" y="3123"/>
              <a:ext cx="1200" cy="0"/>
            </a:xfrm>
            <a:prstGeom prst="line">
              <a:avLst/>
            </a:prstGeom>
            <a:ln w="9525" cap="flat" cmpd="sng">
              <a:solidFill>
                <a:schemeClr val="tx1"/>
              </a:solidFill>
              <a:prstDash val="solid"/>
              <a:headEnd type="none" w="med" len="med"/>
              <a:tailEnd type="triangle" w="med" len="med"/>
            </a:ln>
          </p:spPr>
        </p:sp>
      </p:grpSp>
      <p:grpSp>
        <p:nvGrpSpPr>
          <p:cNvPr id="15380" name="组合 15379"/>
          <p:cNvGrpSpPr/>
          <p:nvPr/>
        </p:nvGrpSpPr>
        <p:grpSpPr>
          <a:xfrm>
            <a:off x="7397117" y="2842303"/>
            <a:ext cx="1457643" cy="1106170"/>
            <a:chOff x="-377796" y="124115"/>
            <a:chExt cx="1457538" cy="1105539"/>
          </a:xfrm>
        </p:grpSpPr>
        <p:sp>
          <p:nvSpPr>
            <p:cNvPr id="15381" name="Text Box 29"/>
            <p:cNvSpPr txBox="1"/>
            <p:nvPr/>
          </p:nvSpPr>
          <p:spPr>
            <a:xfrm rot="5400000">
              <a:off x="-163540" y="-13628"/>
              <a:ext cx="1105539" cy="1381025"/>
            </a:xfrm>
            <a:prstGeom prst="rect">
              <a:avLst/>
            </a:prstGeom>
            <a:noFill/>
            <a:ln w="9525">
              <a:noFill/>
            </a:ln>
          </p:spPr>
          <p:txBody>
            <a:bodyPr vert="vert270" wrap="square">
              <a:spAutoFit/>
            </a:bodyPr>
            <a:p>
              <a:pPr lvl="0" algn="ctr"/>
              <a:r>
                <a:rPr lang="en-US" altLang="x-none" sz="2000" b="1" i="1" dirty="0">
                  <a:solidFill>
                    <a:srgbClr val="00B050"/>
                  </a:solidFill>
                  <a:latin typeface="Arial" panose="020B0604020202020204" pitchFamily="34" charset="0"/>
                  <a:ea typeface="宋体" panose="02010600030101010101" pitchFamily="2" charset="-122"/>
                  <a:cs typeface="Arial" panose="020B0604020202020204" pitchFamily="34" charset="0"/>
                </a:rPr>
                <a:t>waiting...</a:t>
              </a:r>
              <a:endParaRPr lang="en-US" altLang="x-none" sz="2000" b="1" i="1" dirty="0">
                <a:solidFill>
                  <a:srgbClr val="00B050"/>
                </a:solidFill>
                <a:latin typeface="Arial" panose="020B0604020202020204" pitchFamily="34" charset="0"/>
                <a:ea typeface="宋体" panose="02010600030101010101" pitchFamily="2" charset="-122"/>
                <a:cs typeface="Arial" panose="020B0604020202020204" pitchFamily="34" charset="0"/>
              </a:endParaRPr>
            </a:p>
            <a:p>
              <a:pPr lvl="0" algn="ctr"/>
              <a:r>
                <a:rPr lang="en-US" altLang="x-none" sz="2000" b="1" i="1" dirty="0">
                  <a:solidFill>
                    <a:srgbClr val="00B050"/>
                  </a:solidFill>
                  <a:latin typeface="Arial" panose="020B0604020202020204" pitchFamily="34" charset="0"/>
                  <a:ea typeface="宋体" panose="02010600030101010101" pitchFamily="2" charset="-122"/>
                  <a:cs typeface="Arial" panose="020B0604020202020204" pitchFamily="34" charset="0"/>
                </a:rPr>
                <a:t>(uncertain</a:t>
              </a:r>
              <a:endParaRPr lang="en-US" altLang="x-none" sz="2000" b="1" i="1" dirty="0">
                <a:solidFill>
                  <a:srgbClr val="00B050"/>
                </a:solidFill>
                <a:latin typeface="Arial" panose="020B0604020202020204" pitchFamily="34" charset="0"/>
                <a:ea typeface="宋体" panose="02010600030101010101" pitchFamily="2" charset="-122"/>
                <a:cs typeface="Arial" panose="020B0604020202020204" pitchFamily="34" charset="0"/>
              </a:endParaRPr>
            </a:p>
            <a:p>
              <a:pPr lvl="0" algn="ctr"/>
              <a:r>
                <a:rPr lang="en-US" altLang="x-none" sz="2000" b="1" i="1" dirty="0">
                  <a:solidFill>
                    <a:srgbClr val="00B050"/>
                  </a:solidFill>
                  <a:latin typeface="Arial" panose="020B0604020202020204" pitchFamily="34" charset="0"/>
                  <a:ea typeface="宋体" panose="02010600030101010101" pitchFamily="2" charset="-122"/>
                  <a:cs typeface="Arial" panose="020B0604020202020204" pitchFamily="34" charset="0"/>
                </a:rPr>
                <a:t>  period)</a:t>
              </a:r>
              <a:endParaRPr lang="en-US" altLang="x-none" sz="2000" b="1" i="1" dirty="0">
                <a:solidFill>
                  <a:srgbClr val="00B050"/>
                </a:solidFill>
                <a:latin typeface="Arial" panose="020B0604020202020204" pitchFamily="34" charset="0"/>
                <a:ea typeface="宋体" panose="02010600030101010101" pitchFamily="2" charset="-122"/>
                <a:cs typeface="Arial" panose="020B0604020202020204" pitchFamily="34" charset="0"/>
              </a:endParaRPr>
            </a:p>
          </p:txBody>
        </p:sp>
        <p:sp>
          <p:nvSpPr>
            <p:cNvPr id="15382" name="Line 35"/>
            <p:cNvSpPr/>
            <p:nvPr/>
          </p:nvSpPr>
          <p:spPr>
            <a:xfrm>
              <a:off x="-377796" y="254807"/>
              <a:ext cx="0" cy="837722"/>
            </a:xfrm>
            <a:prstGeom prst="line">
              <a:avLst/>
            </a:prstGeom>
            <a:ln w="19050" cap="flat" cmpd="sng">
              <a:solidFill>
                <a:srgbClr val="00B050"/>
              </a:solidFill>
              <a:prstDash val="dash"/>
              <a:headEnd type="arrow" w="med" len="med"/>
              <a:tailEnd type="arrow" w="med" len="med"/>
            </a:ln>
          </p:spPr>
        </p:sp>
      </p:grpSp>
      <p:sp>
        <p:nvSpPr>
          <p:cNvPr id="2" name="Text Box 5"/>
          <p:cNvSpPr txBox="1"/>
          <p:nvPr/>
        </p:nvSpPr>
        <p:spPr>
          <a:xfrm>
            <a:off x="2288540" y="2512695"/>
            <a:ext cx="3548380" cy="460375"/>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a:t>
            </a:r>
            <a:r>
              <a:rPr lang="en-US" altLang="x-none" b="1" dirty="0">
                <a:solidFill>
                  <a:schemeClr val="tx1"/>
                </a:solidFill>
                <a:latin typeface="Times New Roman" panose="02020603050405020304" pitchFamily="2" charset="0"/>
                <a:ea typeface="宋体" panose="02010600030101010101" pitchFamily="2" charset="-122"/>
              </a:rPr>
              <a:t> record vote in trans. rec.</a:t>
            </a:r>
            <a:endParaRPr lang="en-US" altLang="x-none" b="1" dirty="0">
              <a:solidFill>
                <a:srgbClr val="0000CC"/>
              </a:solidFill>
              <a:latin typeface="Times New Roman" panose="02020603050405020304" pitchFamily="2" charset="0"/>
              <a:ea typeface="宋体" panose="02010600030101010101" pitchFamily="2" charset="-122"/>
            </a:endParaRPr>
          </a:p>
        </p:txBody>
      </p:sp>
      <p:grpSp>
        <p:nvGrpSpPr>
          <p:cNvPr id="6" name="组合 5"/>
          <p:cNvGrpSpPr/>
          <p:nvPr/>
        </p:nvGrpSpPr>
        <p:grpSpPr>
          <a:xfrm>
            <a:off x="5791200" y="2477770"/>
            <a:ext cx="2880995" cy="459740"/>
            <a:chOff x="9120" y="3902"/>
            <a:chExt cx="4537" cy="724"/>
          </a:xfrm>
        </p:grpSpPr>
        <p:sp>
          <p:nvSpPr>
            <p:cNvPr id="15376" name="Line 31"/>
            <p:cNvSpPr/>
            <p:nvPr/>
          </p:nvSpPr>
          <p:spPr>
            <a:xfrm flipH="1">
              <a:off x="9120" y="4323"/>
              <a:ext cx="960" cy="0"/>
            </a:xfrm>
            <a:prstGeom prst="line">
              <a:avLst/>
            </a:prstGeom>
            <a:ln w="9525" cap="flat" cmpd="sng">
              <a:solidFill>
                <a:schemeClr val="tx1"/>
              </a:solidFill>
              <a:prstDash val="solid"/>
              <a:headEnd type="none" w="med" len="med"/>
              <a:tailEnd type="triangle" w="med" len="med"/>
            </a:ln>
          </p:spPr>
        </p:sp>
        <p:sp>
          <p:nvSpPr>
            <p:cNvPr id="4" name="Text Box 6"/>
            <p:cNvSpPr txBox="1"/>
            <p:nvPr/>
          </p:nvSpPr>
          <p:spPr>
            <a:xfrm>
              <a:off x="10235" y="3902"/>
              <a:ext cx="3422" cy="725"/>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 send </a:t>
              </a:r>
              <a:r>
                <a:rPr lang="en-US" altLang="x-none" b="1" u="sng" dirty="0">
                  <a:latin typeface="Times New Roman" panose="02020603050405020304" pitchFamily="2" charset="0"/>
                  <a:ea typeface="宋体" panose="02010600030101010101" pitchFamily="2" charset="-122"/>
                </a:rPr>
                <a:t>vote msg</a:t>
              </a:r>
              <a:endParaRPr lang="en-US" altLang="x-none" b="1" u="sng" dirty="0">
                <a:solidFill>
                  <a:srgbClr val="FF0000"/>
                </a:solidFill>
                <a:latin typeface="Times New Roman" panose="02020603050405020304" pitchFamily="2" charset="0"/>
                <a:ea typeface="宋体" panose="02010600030101010101" pitchFamily="2" charset="-122"/>
              </a:endParaRPr>
            </a:p>
          </p:txBody>
        </p:sp>
      </p:grpSp>
      <p:sp>
        <p:nvSpPr>
          <p:cNvPr id="5" name="Text Box 6"/>
          <p:cNvSpPr txBox="1"/>
          <p:nvPr/>
        </p:nvSpPr>
        <p:spPr>
          <a:xfrm>
            <a:off x="6499225" y="3909060"/>
            <a:ext cx="2606040" cy="1198880"/>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a:t>
            </a:r>
            <a:r>
              <a:rPr lang="en-US" altLang="x-none" b="1" dirty="0">
                <a:solidFill>
                  <a:srgbClr val="0000CC"/>
                </a:solidFill>
                <a:latin typeface="Times New Roman" panose="02020603050405020304" pitchFamily="2" charset="0"/>
                <a:ea typeface="宋体" panose="02010600030101010101" pitchFamily="2" charset="-122"/>
              </a:rPr>
              <a:t> </a:t>
            </a:r>
            <a:r>
              <a:rPr lang="en-US" altLang="x-none" b="1" dirty="0">
                <a:solidFill>
                  <a:srgbClr val="FF0000"/>
                </a:solidFill>
                <a:latin typeface="Times New Roman" panose="02020603050405020304" pitchFamily="2" charset="0"/>
                <a:ea typeface="宋体" panose="02010600030101010101" pitchFamily="2" charset="-122"/>
              </a:rPr>
              <a:t>force commit</a:t>
            </a:r>
            <a:endParaRPr lang="en-US" altLang="x-none" b="1" dirty="0">
              <a:solidFill>
                <a:srgbClr val="FF0000"/>
              </a:solidFill>
              <a:latin typeface="Times New Roman" panose="02020603050405020304" pitchFamily="2" charset="0"/>
              <a:ea typeface="宋体" panose="02010600030101010101" pitchFamily="2" charset="-122"/>
            </a:endParaRPr>
          </a:p>
          <a:p>
            <a:pPr lvl="0"/>
            <a:r>
              <a:rPr lang="en-US" altLang="x-none" b="1" dirty="0">
                <a:solidFill>
                  <a:srgbClr val="FF0000"/>
                </a:solidFill>
                <a:latin typeface="Times New Roman" panose="02020603050405020304" pitchFamily="2" charset="0"/>
                <a:ea typeface="宋体" panose="02010600030101010101" pitchFamily="2" charset="-122"/>
              </a:rPr>
              <a:t>   rec.</a:t>
            </a:r>
            <a:r>
              <a:rPr lang="en-US" altLang="x-none" b="1" dirty="0">
                <a:solidFill>
                  <a:srgbClr val="0000CC"/>
                </a:solidFill>
                <a:latin typeface="Times New Roman" panose="02020603050405020304" pitchFamily="2" charset="0"/>
                <a:ea typeface="宋体" panose="02010600030101010101" pitchFamily="2" charset="-122"/>
              </a:rPr>
              <a:t> to cohort log</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 release locks</a:t>
            </a:r>
            <a:endParaRPr lang="en-US" altLang="x-none" b="1" u="sng" dirty="0">
              <a:solidFill>
                <a:srgbClr val="FF0000"/>
              </a:solidFill>
              <a:latin typeface="Times New Roman" panose="02020603050405020304" pitchFamily="2" charset="0"/>
              <a:ea typeface="宋体" panose="02010600030101010101" pitchFamily="2" charset="-122"/>
            </a:endParaRPr>
          </a:p>
        </p:txBody>
      </p:sp>
      <p:sp>
        <p:nvSpPr>
          <p:cNvPr id="7" name="Text Box 5"/>
          <p:cNvSpPr txBox="1"/>
          <p:nvPr/>
        </p:nvSpPr>
        <p:spPr>
          <a:xfrm>
            <a:off x="2288540" y="2971165"/>
            <a:ext cx="3562350" cy="829945"/>
          </a:xfrm>
          <a:prstGeom prst="rect">
            <a:avLst/>
          </a:prstGeom>
          <a:noFill/>
          <a:ln w="9525">
            <a:noFill/>
          </a:ln>
        </p:spPr>
        <p:txBody>
          <a:bodyPr wrap="none">
            <a:spAutoFit/>
          </a:bodyPr>
          <a:p>
            <a:pPr lvl="0">
              <a:buChar char="-"/>
            </a:pPr>
            <a:r>
              <a:rPr lang="en-US" altLang="x-none" b="1" dirty="0">
                <a:solidFill>
                  <a:schemeClr val="tx1"/>
                </a:solidFill>
                <a:latin typeface="Times New Roman" panose="02020603050405020304" pitchFamily="2" charset="0"/>
                <a:ea typeface="宋体" panose="02010600030101010101" pitchFamily="2" charset="-122"/>
              </a:rPr>
              <a:t> if all vote ready</a:t>
            </a:r>
            <a:r>
              <a:rPr lang="en-US" altLang="x-none" b="1" i="1" dirty="0">
                <a:solidFill>
                  <a:schemeClr val="tx1"/>
                </a:solidFill>
                <a:latin typeface="Times New Roman" panose="02020603050405020304" pitchFamily="2" charset="0"/>
                <a:ea typeface="宋体" panose="02010600030101010101" pitchFamily="2" charset="-122"/>
              </a:rPr>
              <a:t>,</a:t>
            </a:r>
            <a:r>
              <a:rPr lang="en-US" altLang="x-none" b="1" dirty="0">
                <a:solidFill>
                  <a:schemeClr val="tx1"/>
                </a:solidFill>
                <a:latin typeface="Times New Roman" panose="02020603050405020304" pitchFamily="2" charset="0"/>
                <a:ea typeface="宋体" panose="02010600030101010101" pitchFamily="2" charset="-122"/>
              </a:rPr>
              <a:t> </a:t>
            </a:r>
            <a:r>
              <a:rPr lang="en-US" altLang="x-none" b="1" dirty="0">
                <a:solidFill>
                  <a:srgbClr val="FF0000"/>
                </a:solidFill>
                <a:latin typeface="Times New Roman" panose="02020603050405020304" pitchFamily="2" charset="0"/>
                <a:ea typeface="宋体" panose="02010600030101010101" pitchFamily="2" charset="-122"/>
              </a:rPr>
              <a:t>force </a:t>
            </a:r>
            <a:endParaRPr lang="en-US" altLang="x-none" b="1" dirty="0">
              <a:solidFill>
                <a:srgbClr val="FF0000"/>
              </a:solidFill>
              <a:latin typeface="Times New Roman" panose="02020603050405020304" pitchFamily="2" charset="0"/>
              <a:ea typeface="宋体" panose="02010600030101010101" pitchFamily="2" charset="-122"/>
            </a:endParaRPr>
          </a:p>
          <a:p>
            <a:pPr lvl="0"/>
            <a:r>
              <a:rPr lang="en-US" altLang="x-none" b="1" dirty="0">
                <a:solidFill>
                  <a:schemeClr val="tx1"/>
                </a:solidFill>
                <a:latin typeface="Times New Roman" panose="02020603050405020304" pitchFamily="2" charset="0"/>
                <a:ea typeface="宋体" panose="02010600030101010101" pitchFamily="2" charset="-122"/>
              </a:rPr>
              <a:t>  </a:t>
            </a:r>
            <a:r>
              <a:rPr lang="en-US" altLang="x-none" b="1" dirty="0">
                <a:solidFill>
                  <a:srgbClr val="FF0000"/>
                </a:solidFill>
                <a:latin typeface="Times New Roman" panose="02020603050405020304" pitchFamily="2" charset="0"/>
                <a:ea typeface="宋体" panose="02010600030101010101" pitchFamily="2" charset="-122"/>
              </a:rPr>
              <a:t>commit rec.</a:t>
            </a:r>
            <a:r>
              <a:rPr lang="en-US" altLang="x-none" b="1" dirty="0">
                <a:solidFill>
                  <a:schemeClr val="tx1"/>
                </a:solidFill>
                <a:latin typeface="Times New Roman" panose="02020603050405020304" pitchFamily="2" charset="0"/>
                <a:ea typeface="宋体" panose="02010600030101010101" pitchFamily="2" charset="-122"/>
              </a:rPr>
              <a:t> to coord. log</a:t>
            </a:r>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8" name="Text Box 5"/>
          <p:cNvSpPr txBox="1"/>
          <p:nvPr/>
        </p:nvSpPr>
        <p:spPr>
          <a:xfrm>
            <a:off x="2288540" y="4956810"/>
            <a:ext cx="3775710" cy="1198880"/>
          </a:xfrm>
          <a:prstGeom prst="rect">
            <a:avLst/>
          </a:prstGeom>
          <a:noFill/>
          <a:ln w="9525">
            <a:noFill/>
          </a:ln>
        </p:spPr>
        <p:txBody>
          <a:bodyPr wrap="none">
            <a:spAutoFit/>
          </a:bodyPr>
          <a:p>
            <a:pPr lvl="0">
              <a:buChar char="-"/>
            </a:pPr>
            <a:r>
              <a:rPr lang="en-US" altLang="x-none" b="1" dirty="0">
                <a:solidFill>
                  <a:schemeClr val="tx1"/>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 when all done msgs rec’d</a:t>
            </a:r>
            <a:r>
              <a:rPr lang="en-US" altLang="x-none" b="1" i="1" dirty="0">
                <a:solidFill>
                  <a:srgbClr val="0000CC"/>
                </a:solidFill>
                <a:latin typeface="Times New Roman" panose="02020603050405020304" pitchFamily="2" charset="0"/>
                <a:ea typeface="宋体" panose="02010600030101010101" pitchFamily="2" charset="-122"/>
              </a:rPr>
              <a:t>,</a:t>
            </a:r>
            <a:endParaRPr lang="en-US" altLang="x-none" b="1" i="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  </a:t>
            </a:r>
            <a:r>
              <a:rPr lang="en-US" altLang="x-none" b="1" dirty="0">
                <a:solidFill>
                  <a:srgbClr val="FF0000"/>
                </a:solidFill>
                <a:latin typeface="Times New Roman" panose="02020603050405020304" pitchFamily="2" charset="0"/>
                <a:ea typeface="宋体" panose="02010600030101010101" pitchFamily="2" charset="-122"/>
              </a:rPr>
              <a:t>force complete rec. </a:t>
            </a:r>
            <a:r>
              <a:rPr lang="en-US" altLang="x-none" b="1" dirty="0">
                <a:solidFill>
                  <a:srgbClr val="0000CC"/>
                </a:solidFill>
                <a:latin typeface="Times New Roman" panose="02020603050405020304" pitchFamily="2" charset="0"/>
                <a:ea typeface="宋体" panose="02010600030101010101" pitchFamily="2" charset="-122"/>
              </a:rPr>
              <a:t>to log</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 delete trans. rec.</a:t>
            </a:r>
            <a:endParaRPr lang="en-US" altLang="x-none" b="1" dirty="0">
              <a:solidFill>
                <a:srgbClr val="0000CC"/>
              </a:solidFill>
              <a:latin typeface="Times New Roman" panose="02020603050405020304" pitchFamily="2" charset="0"/>
              <a:ea typeface="宋体" panose="02010600030101010101" pitchFamily="2" charset="-122"/>
            </a:endParaRPr>
          </a:p>
        </p:txBody>
      </p:sp>
      <p:grpSp>
        <p:nvGrpSpPr>
          <p:cNvPr id="10" name="组合 9"/>
          <p:cNvGrpSpPr/>
          <p:nvPr/>
        </p:nvGrpSpPr>
        <p:grpSpPr>
          <a:xfrm>
            <a:off x="2288540" y="3885565"/>
            <a:ext cx="4186555" cy="460375"/>
            <a:chOff x="3604" y="6119"/>
            <a:chExt cx="6593" cy="725"/>
          </a:xfrm>
        </p:grpSpPr>
        <p:sp>
          <p:nvSpPr>
            <p:cNvPr id="15377" name="Line 32"/>
            <p:cNvSpPr/>
            <p:nvPr/>
          </p:nvSpPr>
          <p:spPr>
            <a:xfrm>
              <a:off x="9117" y="6599"/>
              <a:ext cx="1080" cy="0"/>
            </a:xfrm>
            <a:prstGeom prst="line">
              <a:avLst/>
            </a:prstGeom>
            <a:ln w="9525" cap="flat" cmpd="sng">
              <a:solidFill>
                <a:schemeClr val="tx1"/>
              </a:solidFill>
              <a:prstDash val="solid"/>
              <a:headEnd type="none" w="med" len="med"/>
              <a:tailEnd type="triangle" w="med" len="med"/>
            </a:ln>
          </p:spPr>
        </p:sp>
        <p:sp>
          <p:nvSpPr>
            <p:cNvPr id="9" name="Text Box 5"/>
            <p:cNvSpPr txBox="1"/>
            <p:nvPr/>
          </p:nvSpPr>
          <p:spPr>
            <a:xfrm>
              <a:off x="3604" y="6119"/>
              <a:ext cx="4115" cy="725"/>
            </a:xfrm>
            <a:prstGeom prst="rect">
              <a:avLst/>
            </a:prstGeom>
            <a:noFill/>
            <a:ln w="9525">
              <a:noFill/>
            </a:ln>
          </p:spPr>
          <p:txBody>
            <a:bodyPr wrap="none">
              <a:spAutoFit/>
            </a:bodyPr>
            <a:p>
              <a:pPr lvl="0">
                <a:buChar char="-"/>
              </a:pPr>
              <a:r>
                <a:rPr lang="en-US" altLang="x-none" b="1" dirty="0">
                  <a:solidFill>
                    <a:schemeClr val="tx1"/>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send </a:t>
              </a:r>
              <a:r>
                <a:rPr lang="en-US" altLang="x-none" b="1" u="sng" dirty="0">
                  <a:solidFill>
                    <a:srgbClr val="FF0000"/>
                  </a:solidFill>
                  <a:latin typeface="Times New Roman" panose="02020603050405020304" pitchFamily="2" charset="0"/>
                  <a:ea typeface="宋体" panose="02010600030101010101" pitchFamily="2" charset="-122"/>
                </a:rPr>
                <a:t>commit msg</a:t>
              </a:r>
              <a:endParaRPr lang="en-US" altLang="x-none" b="1" dirty="0">
                <a:solidFill>
                  <a:srgbClr val="0000CC"/>
                </a:solidFill>
                <a:latin typeface="Times New Roman" panose="02020603050405020304" pitchFamily="2" charset="0"/>
                <a:ea typeface="宋体" panose="02010600030101010101" pitchFamily="2" charset="-122"/>
              </a:endParaRPr>
            </a:p>
          </p:txBody>
        </p:sp>
      </p:grpSp>
      <p:grpSp>
        <p:nvGrpSpPr>
          <p:cNvPr id="12" name="组合 11"/>
          <p:cNvGrpSpPr/>
          <p:nvPr/>
        </p:nvGrpSpPr>
        <p:grpSpPr>
          <a:xfrm>
            <a:off x="6096000" y="5016500"/>
            <a:ext cx="2661285" cy="459740"/>
            <a:chOff x="9600" y="8257"/>
            <a:chExt cx="4191" cy="724"/>
          </a:xfrm>
        </p:grpSpPr>
        <p:sp>
          <p:nvSpPr>
            <p:cNvPr id="15378" name="Line 33"/>
            <p:cNvSpPr/>
            <p:nvPr/>
          </p:nvSpPr>
          <p:spPr>
            <a:xfrm flipH="1">
              <a:off x="9600" y="8636"/>
              <a:ext cx="600" cy="0"/>
            </a:xfrm>
            <a:prstGeom prst="line">
              <a:avLst/>
            </a:prstGeom>
            <a:ln w="9525" cap="flat" cmpd="sng">
              <a:solidFill>
                <a:schemeClr val="tx1"/>
              </a:solidFill>
              <a:prstDash val="solid"/>
              <a:headEnd type="none" w="med" len="med"/>
              <a:tailEnd type="triangle" w="med" len="med"/>
            </a:ln>
          </p:spPr>
        </p:sp>
        <p:sp>
          <p:nvSpPr>
            <p:cNvPr id="11" name="Text Box 6"/>
            <p:cNvSpPr txBox="1"/>
            <p:nvPr/>
          </p:nvSpPr>
          <p:spPr>
            <a:xfrm>
              <a:off x="10235" y="8257"/>
              <a:ext cx="3556" cy="725"/>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a:t>
              </a:r>
              <a:r>
                <a:rPr lang="en-US" altLang="x-none" b="1" dirty="0">
                  <a:solidFill>
                    <a:srgbClr val="0000CC"/>
                  </a:solidFill>
                  <a:latin typeface="Times New Roman" panose="02020603050405020304" pitchFamily="2" charset="0"/>
                  <a:ea typeface="宋体" panose="02010600030101010101" pitchFamily="2" charset="-122"/>
                </a:rPr>
                <a:t> send </a:t>
              </a:r>
              <a:r>
                <a:rPr lang="en-US" altLang="x-none" b="1" u="sng" dirty="0">
                  <a:solidFill>
                    <a:srgbClr val="FF0000"/>
                  </a:solidFill>
                  <a:latin typeface="Times New Roman" panose="02020603050405020304" pitchFamily="2" charset="0"/>
                  <a:ea typeface="宋体" panose="02010600030101010101" pitchFamily="2" charset="-122"/>
                </a:rPr>
                <a:t>done msg</a:t>
              </a:r>
              <a:endParaRPr lang="en-US" altLang="x-none" b="1" u="sng" dirty="0">
                <a:solidFill>
                  <a:srgbClr val="FF0000"/>
                </a:solidFill>
                <a:latin typeface="Times New Roman" panose="02020603050405020304" pitchFamily="2" charset="0"/>
                <a:ea typeface="宋体" panose="02010600030101010101" pitchFamily="2" charset="-122"/>
              </a:endParaRPr>
            </a:p>
          </p:txBody>
        </p:sp>
      </p:grpSp>
      <p:grpSp>
        <p:nvGrpSpPr>
          <p:cNvPr id="14" name="组合 13"/>
          <p:cNvGrpSpPr/>
          <p:nvPr/>
        </p:nvGrpSpPr>
        <p:grpSpPr>
          <a:xfrm>
            <a:off x="1678940" y="6232525"/>
            <a:ext cx="2649220" cy="459740"/>
            <a:chOff x="2644" y="9696"/>
            <a:chExt cx="4172" cy="724"/>
          </a:xfrm>
        </p:grpSpPr>
        <p:sp>
          <p:nvSpPr>
            <p:cNvPr id="15379" name="Line 34"/>
            <p:cNvSpPr/>
            <p:nvPr/>
          </p:nvSpPr>
          <p:spPr>
            <a:xfrm flipH="1">
              <a:off x="2644" y="10079"/>
              <a:ext cx="960" cy="0"/>
            </a:xfrm>
            <a:prstGeom prst="line">
              <a:avLst/>
            </a:prstGeom>
            <a:ln w="9525" cap="flat" cmpd="sng">
              <a:solidFill>
                <a:schemeClr val="tx1"/>
              </a:solidFill>
              <a:prstDash val="solid"/>
              <a:headEnd type="none" w="med" len="med"/>
              <a:tailEnd type="triangle" w="med" len="med"/>
            </a:ln>
          </p:spPr>
        </p:sp>
        <p:sp>
          <p:nvSpPr>
            <p:cNvPr id="13" name="Text Box 5"/>
            <p:cNvSpPr txBox="1"/>
            <p:nvPr/>
          </p:nvSpPr>
          <p:spPr>
            <a:xfrm>
              <a:off x="3604" y="9696"/>
              <a:ext cx="3213" cy="725"/>
            </a:xfrm>
            <a:prstGeom prst="rect">
              <a:avLst/>
            </a:prstGeom>
            <a:noFill/>
            <a:ln w="9525">
              <a:noFill/>
            </a:ln>
          </p:spPr>
          <p:txBody>
            <a:bodyPr wrap="none">
              <a:spAutoFit/>
            </a:bodyPr>
            <a:p>
              <a:pPr lvl="0">
                <a:buChar char="-"/>
              </a:pPr>
              <a:r>
                <a:rPr lang="en-US" altLang="x-none" b="1" dirty="0">
                  <a:solidFill>
                    <a:schemeClr val="tx1"/>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return status</a:t>
              </a:r>
              <a:endParaRPr lang="en-US" altLang="x-none" b="1" dirty="0">
                <a:solidFill>
                  <a:srgbClr val="0000CC"/>
                </a:solidFill>
                <a:latin typeface="Times New Roman" panose="02020603050405020304" pitchFamily="2" charset="0"/>
                <a:ea typeface="宋体" panose="02010600030101010101" pitchFamily="2" charset="-122"/>
              </a:endParaRPr>
            </a:p>
          </p:txBody>
        </p:sp>
      </p:grpSp>
      <p:cxnSp>
        <p:nvCxnSpPr>
          <p:cNvPr id="15" name="直接连接符 14"/>
          <p:cNvCxnSpPr/>
          <p:nvPr/>
        </p:nvCxnSpPr>
        <p:spPr>
          <a:xfrm flipV="1">
            <a:off x="302895" y="3885565"/>
            <a:ext cx="8764905" cy="20320"/>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9"/>
                                        </p:tgtEl>
                                        <p:attrNameLst>
                                          <p:attrName>style.visibility</p:attrName>
                                        </p:attrNameLst>
                                      </p:cBhvr>
                                      <p:to>
                                        <p:strVal val="visible"/>
                                      </p:to>
                                    </p:set>
                                    <p:animEffect transition="in" filter="blinds(horizontal)">
                                      <p:cBhvr>
                                        <p:cTn id="7" dur="500"/>
                                        <p:tgtEl>
                                          <p:spTgt spid="153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blinds(horizontal)">
                                      <p:cBhvr>
                                        <p:cTn id="17" dur="500"/>
                                        <p:tgtEl>
                                          <p:spTgt spid="153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380"/>
                                        </p:tgtEl>
                                        <p:attrNameLst>
                                          <p:attrName>style.visibility</p:attrName>
                                        </p:attrNameLst>
                                      </p:cBhvr>
                                      <p:to>
                                        <p:strVal val="visible"/>
                                      </p:to>
                                    </p:set>
                                    <p:animEffect transition="in" filter="blinds(horizontal)">
                                      <p:cBhvr>
                                        <p:cTn id="27" dur="500"/>
                                        <p:tgtEl>
                                          <p:spTgt spid="153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additive="base">
                                        <p:cTn id="41" dur="500"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43" dur="500" fill="hold"/>
                                        <p:tgtEl>
                                          <p:spTgt spid="15"/>
                                        </p:tgtEl>
                                        <p:attrNameLst>
                                          <p:attrName>ppt_y</p:attrName>
                                        </p:attrNameLst>
                                      </p:cBhvr>
                                      <p:tavLst>
                                        <p:tav tm="0" fmla="">
                                          <p:val>
                                            <p:strVal val="#ppt_y"/>
                                          </p:val>
                                        </p:tav>
                                        <p:tav tm="100000" fmla="">
                                          <p:val>
                                            <p:strVal val="#ppt_y"/>
                                          </p:val>
                                        </p:tav>
                                      </p:tavLst>
                                    </p:anim>
                                    <p:anim calcmode="lin" valueType="num">
                                      <p:cBhvr additive="base">
                                        <p:cTn id="44"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45"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372"/>
                                        </p:tgtEl>
                                        <p:attrNameLst>
                                          <p:attrName>style.visibility</p:attrName>
                                        </p:attrNameLst>
                                      </p:cBhvr>
                                      <p:to>
                                        <p:strVal val="visible"/>
                                      </p:to>
                                    </p:set>
                                    <p:animEffect transition="in" filter="blinds(horizontal)">
                                      <p:cBhvr>
                                        <p:cTn id="50" dur="500"/>
                                        <p:tgtEl>
                                          <p:spTgt spid="1537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blinds(horizontal)">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linds(horizontal)">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blinds(horizontal)">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p:bldP spid="2" grpId="0"/>
      <p:bldP spid="5" grpId="0"/>
      <p:bldP spid="8"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3074"/>
          <p:cNvSpPr>
            <a:spLocks noGrp="1"/>
          </p:cNvSpPr>
          <p:nvPr>
            <p:ph type="title"/>
          </p:nvPr>
        </p:nvSpPr>
        <p:spPr>
          <a:xfrm>
            <a:off x="304800" y="0"/>
            <a:ext cx="8382000" cy="781685"/>
          </a:xfrm>
        </p:spPr>
        <p:txBody>
          <a:bodyPr vert="horz" wrap="square" anchor="ctr"/>
          <a:p>
            <a:pPr lvl="0"/>
            <a:r>
              <a:rPr lang="en-US" altLang="zh-CN" sz="3200">
                <a:ea typeface="宋体" panose="02010600030101010101" pitchFamily="2" charset="-122"/>
              </a:rPr>
              <a:t>Two-Phase Commit (abort case)</a:t>
            </a:r>
            <a:endParaRPr lang="en-US" altLang="zh-CN" sz="3200">
              <a:ea typeface="宋体" panose="02010600030101010101" pitchFamily="2" charset="-122"/>
            </a:endParaRPr>
          </a:p>
        </p:txBody>
      </p:sp>
      <p:sp>
        <p:nvSpPr>
          <p:cNvPr id="16388" name="Text Box 3075"/>
          <p:cNvSpPr txBox="1"/>
          <p:nvPr/>
        </p:nvSpPr>
        <p:spPr>
          <a:xfrm>
            <a:off x="382905" y="688975"/>
            <a:ext cx="7687310" cy="457200"/>
          </a:xfrm>
          <a:prstGeom prst="rect">
            <a:avLst/>
          </a:prstGeom>
          <a:noFill/>
          <a:ln w="9525">
            <a:noFill/>
          </a:ln>
        </p:spPr>
        <p:txBody>
          <a:bodyPr wrap="none">
            <a:spAutoFit/>
          </a:bodyPr>
          <a:p>
            <a:pPr lvl="0"/>
            <a:r>
              <a:rPr lang="zh-CN" altLang="en-US" b="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Application               </a:t>
            </a:r>
            <a:r>
              <a:rPr lang="en-US" altLang="x-none" b="1" dirty="0">
                <a:solidFill>
                  <a:schemeClr val="tx1"/>
                </a:solidFill>
                <a:latin typeface="Times New Roman" panose="02020603050405020304" pitchFamily="2" charset="0"/>
                <a:ea typeface="宋体" panose="02010600030101010101" pitchFamily="2" charset="-122"/>
              </a:rPr>
              <a:t>Coordinator     </a:t>
            </a:r>
            <a:r>
              <a:rPr lang="en-US" altLang="x-none" b="1" dirty="0">
                <a:latin typeface="Times New Roman" panose="02020603050405020304" pitchFamily="2" charset="0"/>
                <a:ea typeface="宋体" panose="02010600030101010101" pitchFamily="2" charset="-122"/>
              </a:rPr>
              <a:t>                       Cohort</a:t>
            </a:r>
            <a:endParaRPr lang="en-US" altLang="x-none" b="1" dirty="0">
              <a:latin typeface="Times New Roman" panose="02020603050405020304" pitchFamily="2" charset="0"/>
              <a:ea typeface="宋体" panose="02010600030101010101" pitchFamily="2" charset="-122"/>
            </a:endParaRPr>
          </a:p>
        </p:txBody>
      </p:sp>
      <p:sp>
        <p:nvSpPr>
          <p:cNvPr id="16389" name="Text Box 3076"/>
          <p:cNvSpPr txBox="1"/>
          <p:nvPr/>
        </p:nvSpPr>
        <p:spPr>
          <a:xfrm>
            <a:off x="459105" y="1276350"/>
            <a:ext cx="1502410" cy="374904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tx_commit</a:t>
            </a:r>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resume</a:t>
            </a:r>
            <a:endParaRPr lang="en-US" altLang="x-none" dirty="0">
              <a:latin typeface="Times New Roman" panose="02020603050405020304" pitchFamily="2" charset="0"/>
              <a:ea typeface="宋体" panose="02010600030101010101" pitchFamily="2" charset="-122"/>
            </a:endParaRPr>
          </a:p>
        </p:txBody>
      </p:sp>
      <p:sp>
        <p:nvSpPr>
          <p:cNvPr id="16390" name="Text Box 3077"/>
          <p:cNvSpPr txBox="1"/>
          <p:nvPr/>
        </p:nvSpPr>
        <p:spPr>
          <a:xfrm>
            <a:off x="2439670" y="1223010"/>
            <a:ext cx="3241675" cy="822960"/>
          </a:xfrm>
          <a:prstGeom prst="rect">
            <a:avLst/>
          </a:prstGeom>
          <a:noFill/>
          <a:ln w="9525">
            <a:noFill/>
          </a:ln>
        </p:spPr>
        <p:txBody>
          <a:bodyPr wrap="none">
            <a:spAutoFit/>
          </a:bodyPr>
          <a:p>
            <a:pPr lvl="0"/>
            <a:r>
              <a:rPr lang="en-US" altLang="x-none" b="1" dirty="0">
                <a:solidFill>
                  <a:srgbClr val="0000CC"/>
                </a:solidFill>
                <a:latin typeface="Times New Roman" panose="02020603050405020304" pitchFamily="2" charset="0"/>
                <a:ea typeface="宋体" panose="02010600030101010101" pitchFamily="2" charset="-122"/>
              </a:rPr>
              <a:t>send </a:t>
            </a:r>
            <a:r>
              <a:rPr lang="en-US" altLang="x-none" b="1" i="1" u="sng" dirty="0">
                <a:solidFill>
                  <a:srgbClr val="FF0000"/>
                </a:solidFill>
                <a:latin typeface="Times New Roman" panose="02020603050405020304" pitchFamily="2" charset="0"/>
                <a:ea typeface="宋体" panose="02010600030101010101" pitchFamily="2" charset="-122"/>
              </a:rPr>
              <a:t>prepare msg</a:t>
            </a:r>
            <a:r>
              <a:rPr lang="en-US" altLang="x-none" b="1" dirty="0">
                <a:solidFill>
                  <a:srgbClr val="0000CC"/>
                </a:solidFill>
                <a:latin typeface="Times New Roman" panose="02020603050405020304" pitchFamily="2" charset="0"/>
                <a:ea typeface="宋体" panose="02010600030101010101" pitchFamily="2" charset="-122"/>
              </a:rPr>
              <a:t> to</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     cohorts in trans. rec.</a:t>
            </a:r>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16391" name="Text Box 3078"/>
          <p:cNvSpPr txBox="1"/>
          <p:nvPr/>
        </p:nvSpPr>
        <p:spPr>
          <a:xfrm>
            <a:off x="6325870" y="1604010"/>
            <a:ext cx="2664460" cy="1188720"/>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 </a:t>
            </a:r>
            <a:r>
              <a:rPr lang="en-US" altLang="x-none" b="1" dirty="0">
                <a:solidFill>
                  <a:srgbClr val="FF0000"/>
                </a:solidFill>
                <a:latin typeface="Times New Roman" panose="02020603050405020304" pitchFamily="2" charset="0"/>
                <a:ea typeface="宋体" panose="02010600030101010101" pitchFamily="2" charset="-122"/>
              </a:rPr>
              <a:t>force prepare rec.</a:t>
            </a:r>
            <a:endParaRPr lang="en-US" altLang="x-none" b="1" dirty="0">
              <a:solidFill>
                <a:srgbClr val="FF0000"/>
              </a:solidFill>
              <a:latin typeface="Times New Roman" panose="02020603050405020304" pitchFamily="2" charset="0"/>
              <a:ea typeface="宋体" panose="02010600030101010101" pitchFamily="2" charset="-122"/>
            </a:endParaRPr>
          </a:p>
          <a:p>
            <a:pPr lvl="0"/>
            <a:r>
              <a:rPr lang="en-US" altLang="x-none" b="1" dirty="0">
                <a:latin typeface="Times New Roman" panose="02020603050405020304" pitchFamily="2" charset="0"/>
                <a:ea typeface="宋体" panose="02010600030101010101" pitchFamily="2" charset="-122"/>
              </a:rPr>
              <a:t>  to cohort log</a:t>
            </a:r>
            <a:endParaRPr lang="en-US" altLang="x-none" b="1" dirty="0">
              <a:latin typeface="Times New Roman" panose="02020603050405020304" pitchFamily="2" charset="0"/>
              <a:ea typeface="宋体" panose="02010600030101010101" pitchFamily="2" charset="-122"/>
            </a:endParaRPr>
          </a:p>
          <a:p>
            <a:pPr lvl="0"/>
            <a:r>
              <a:rPr lang="en-US" altLang="x-none" b="1" dirty="0">
                <a:latin typeface="Times New Roman" panose="02020603050405020304" pitchFamily="2" charset="0"/>
                <a:ea typeface="宋体" panose="02010600030101010101" pitchFamily="2" charset="-122"/>
              </a:rPr>
              <a:t>- send </a:t>
            </a:r>
            <a:r>
              <a:rPr lang="en-US" altLang="x-none" b="1" i="1" u="sng" dirty="0">
                <a:solidFill>
                  <a:srgbClr val="FF0000"/>
                </a:solidFill>
                <a:latin typeface="Times New Roman" panose="02020603050405020304" pitchFamily="2" charset="0"/>
                <a:ea typeface="宋体" panose="02010600030101010101" pitchFamily="2" charset="-122"/>
              </a:rPr>
              <a:t>vote msg</a:t>
            </a:r>
            <a:endParaRPr lang="en-US" altLang="x-none" b="1" i="1" u="sng" dirty="0">
              <a:solidFill>
                <a:srgbClr val="FF0000"/>
              </a:solidFill>
              <a:latin typeface="Times New Roman" panose="02020603050405020304" pitchFamily="2" charset="0"/>
              <a:ea typeface="宋体" panose="02010600030101010101" pitchFamily="2" charset="-122"/>
            </a:endParaRPr>
          </a:p>
        </p:txBody>
      </p:sp>
      <p:sp>
        <p:nvSpPr>
          <p:cNvPr id="16392" name="Line 3079"/>
          <p:cNvSpPr/>
          <p:nvPr/>
        </p:nvSpPr>
        <p:spPr>
          <a:xfrm>
            <a:off x="1982470" y="1527175"/>
            <a:ext cx="457200" cy="0"/>
          </a:xfrm>
          <a:prstGeom prst="line">
            <a:avLst/>
          </a:prstGeom>
          <a:ln w="9525" cap="flat" cmpd="sng">
            <a:solidFill>
              <a:schemeClr val="tx1"/>
            </a:solidFill>
            <a:prstDash val="solid"/>
            <a:headEnd type="none" w="med" len="med"/>
            <a:tailEnd type="triangle" w="med" len="med"/>
          </a:ln>
        </p:spPr>
      </p:sp>
      <p:sp>
        <p:nvSpPr>
          <p:cNvPr id="16393" name="Line 3080"/>
          <p:cNvSpPr/>
          <p:nvPr/>
        </p:nvSpPr>
        <p:spPr>
          <a:xfrm>
            <a:off x="1222375" y="1906270"/>
            <a:ext cx="0" cy="2556000"/>
          </a:xfrm>
          <a:prstGeom prst="line">
            <a:avLst/>
          </a:prstGeom>
          <a:ln w="9525" cap="flat" cmpd="sng">
            <a:solidFill>
              <a:schemeClr val="tx1"/>
            </a:solidFill>
            <a:prstDash val="dash"/>
            <a:headEnd type="triangle" w="med" len="med"/>
            <a:tailEnd type="triangle" w="med" len="med"/>
          </a:ln>
        </p:spPr>
      </p:sp>
      <p:sp>
        <p:nvSpPr>
          <p:cNvPr id="16394" name="Text Box 3082"/>
          <p:cNvSpPr txBox="1"/>
          <p:nvPr/>
        </p:nvSpPr>
        <p:spPr>
          <a:xfrm>
            <a:off x="62865" y="2630170"/>
            <a:ext cx="1123950" cy="457200"/>
          </a:xfrm>
          <a:prstGeom prst="rect">
            <a:avLst/>
          </a:prstGeom>
          <a:noFill/>
          <a:ln w="9525">
            <a:noFill/>
          </a:ln>
        </p:spPr>
        <p:txBody>
          <a:bodyPr wrap="none">
            <a:spAutoFit/>
          </a:bodyPr>
          <a:p>
            <a:pPr lvl="0"/>
            <a:r>
              <a:rPr lang="en-US" altLang="x-none" i="1" dirty="0">
                <a:latin typeface="Times New Roman" panose="02020603050405020304" pitchFamily="2" charset="0"/>
                <a:ea typeface="宋体" panose="02010600030101010101" pitchFamily="2" charset="-122"/>
              </a:rPr>
              <a:t>phase 1</a:t>
            </a:r>
            <a:endParaRPr lang="en-US" altLang="x-none" i="1" dirty="0">
              <a:latin typeface="Times New Roman" panose="02020603050405020304" pitchFamily="2" charset="0"/>
              <a:ea typeface="宋体" panose="02010600030101010101" pitchFamily="2" charset="-122"/>
            </a:endParaRPr>
          </a:p>
        </p:txBody>
      </p:sp>
      <p:sp>
        <p:nvSpPr>
          <p:cNvPr id="16396" name="Line 3085"/>
          <p:cNvSpPr/>
          <p:nvPr/>
        </p:nvSpPr>
        <p:spPr>
          <a:xfrm>
            <a:off x="5638800" y="1831975"/>
            <a:ext cx="720000" cy="0"/>
          </a:xfrm>
          <a:prstGeom prst="line">
            <a:avLst/>
          </a:prstGeom>
          <a:ln w="9525" cap="flat" cmpd="sng">
            <a:solidFill>
              <a:schemeClr val="tx1"/>
            </a:solidFill>
            <a:prstDash val="solid"/>
            <a:headEnd type="none" w="med" len="med"/>
            <a:tailEnd type="triangle" w="med" len="med"/>
          </a:ln>
        </p:spPr>
      </p:sp>
      <p:sp>
        <p:nvSpPr>
          <p:cNvPr id="16399" name="Line 3089"/>
          <p:cNvSpPr/>
          <p:nvPr/>
        </p:nvSpPr>
        <p:spPr>
          <a:xfrm flipH="1">
            <a:off x="1753870" y="4873625"/>
            <a:ext cx="609600" cy="0"/>
          </a:xfrm>
          <a:prstGeom prst="line">
            <a:avLst/>
          </a:prstGeom>
          <a:ln w="9525" cap="flat" cmpd="sng">
            <a:solidFill>
              <a:schemeClr val="tx1"/>
            </a:solidFill>
            <a:prstDash val="solid"/>
            <a:headEnd type="none" w="med" len="med"/>
            <a:tailEnd type="triangle" w="med" len="med"/>
          </a:ln>
        </p:spPr>
      </p:sp>
      <p:grpSp>
        <p:nvGrpSpPr>
          <p:cNvPr id="15380" name="组合 15379"/>
          <p:cNvGrpSpPr/>
          <p:nvPr/>
        </p:nvGrpSpPr>
        <p:grpSpPr>
          <a:xfrm>
            <a:off x="7472682" y="2821940"/>
            <a:ext cx="1224955" cy="838200"/>
            <a:chOff x="-302236" y="179285"/>
            <a:chExt cx="1224866" cy="837722"/>
          </a:xfrm>
        </p:grpSpPr>
        <p:sp>
          <p:nvSpPr>
            <p:cNvPr id="15381" name="Text Box 29"/>
            <p:cNvSpPr txBox="1"/>
            <p:nvPr/>
          </p:nvSpPr>
          <p:spPr>
            <a:xfrm rot="5400000">
              <a:off x="-65161" y="9268"/>
              <a:ext cx="792028" cy="1183554"/>
            </a:xfrm>
            <a:prstGeom prst="rect">
              <a:avLst/>
            </a:prstGeom>
            <a:noFill/>
            <a:ln w="9525">
              <a:noFill/>
            </a:ln>
          </p:spPr>
          <p:txBody>
            <a:bodyPr vert="vert270" wrap="square">
              <a:spAutoFit/>
            </a:bodyPr>
            <a:p>
              <a:pPr lvl="0"/>
              <a:r>
                <a:rPr lang="en-US" altLang="x-none" sz="2000" b="1" i="1" dirty="0">
                  <a:solidFill>
                    <a:srgbClr val="0000CC"/>
                  </a:solidFill>
                  <a:latin typeface="Times New Roman" panose="02020603050405020304" pitchFamily="2" charset="0"/>
                  <a:ea typeface="宋体" panose="02010600030101010101" pitchFamily="2" charset="-122"/>
                </a:rPr>
                <a:t>uncertain</a:t>
              </a:r>
              <a:endParaRPr lang="en-US" altLang="x-none" sz="2000" b="1" i="1" dirty="0">
                <a:solidFill>
                  <a:srgbClr val="0000CC"/>
                </a:solidFill>
                <a:latin typeface="Times New Roman" panose="02020603050405020304" pitchFamily="2" charset="0"/>
                <a:ea typeface="宋体" panose="02010600030101010101" pitchFamily="2" charset="-122"/>
              </a:endParaRPr>
            </a:p>
            <a:p>
              <a:pPr lvl="0"/>
              <a:r>
                <a:rPr lang="en-US" altLang="x-none" sz="2000" b="1" i="1" dirty="0">
                  <a:solidFill>
                    <a:srgbClr val="0000CC"/>
                  </a:solidFill>
                  <a:latin typeface="Times New Roman" panose="02020603050405020304" pitchFamily="2" charset="0"/>
                  <a:ea typeface="宋体" panose="02010600030101010101" pitchFamily="2" charset="-122"/>
                </a:rPr>
                <a:t>  period</a:t>
              </a:r>
              <a:endParaRPr lang="en-US" altLang="x-none" sz="2000" b="1" i="1" dirty="0">
                <a:solidFill>
                  <a:srgbClr val="0000CC"/>
                </a:solidFill>
                <a:latin typeface="Times New Roman" panose="02020603050405020304" pitchFamily="2" charset="0"/>
                <a:ea typeface="宋体" panose="02010600030101010101" pitchFamily="2" charset="-122"/>
              </a:endParaRPr>
            </a:p>
          </p:txBody>
        </p:sp>
        <p:sp>
          <p:nvSpPr>
            <p:cNvPr id="15382" name="Line 35"/>
            <p:cNvSpPr/>
            <p:nvPr/>
          </p:nvSpPr>
          <p:spPr>
            <a:xfrm>
              <a:off x="-302236" y="179285"/>
              <a:ext cx="0" cy="837722"/>
            </a:xfrm>
            <a:prstGeom prst="line">
              <a:avLst/>
            </a:prstGeom>
            <a:ln w="19050" cap="flat" cmpd="sng">
              <a:solidFill>
                <a:srgbClr val="005CE7"/>
              </a:solidFill>
              <a:prstDash val="dash"/>
              <a:headEnd type="arrow" w="med" len="med"/>
              <a:tailEnd type="arrow" w="med" len="med"/>
            </a:ln>
          </p:spPr>
        </p:sp>
      </p:grpSp>
      <p:sp>
        <p:nvSpPr>
          <p:cNvPr id="2" name="文本框 1"/>
          <p:cNvSpPr txBox="1"/>
          <p:nvPr/>
        </p:nvSpPr>
        <p:spPr>
          <a:xfrm>
            <a:off x="223520" y="5088255"/>
            <a:ext cx="8766810" cy="1767840"/>
          </a:xfrm>
          <a:prstGeom prst="rect">
            <a:avLst/>
          </a:prstGeom>
          <a:noFill/>
        </p:spPr>
        <p:txBody>
          <a:bodyPr wrap="square" rtlCol="0">
            <a:spAutoFit/>
          </a:bodyPr>
          <a:p>
            <a:pPr marL="342900" indent="-342900">
              <a:buFont typeface="Arial" panose="020B0604020202020204" pitchFamily="34" charset="0"/>
              <a:buChar char="•"/>
            </a:pPr>
            <a:r>
              <a:rPr lang="zh-CN" altLang="zh-CN" sz="2200" b="1">
                <a:solidFill>
                  <a:srgbClr val="0000CC"/>
                </a:solidFill>
                <a:ea typeface="宋体" panose="02010600030101010101" pitchFamily="2" charset="-122"/>
              </a:rPr>
              <a:t>只要有任何一个</a:t>
            </a:r>
            <a:r>
              <a:rPr lang="en-US" altLang="zh-CN" sz="2200" b="1">
                <a:solidFill>
                  <a:srgbClr val="0000CC"/>
                </a:solidFill>
                <a:ea typeface="宋体" panose="02010600030101010101" pitchFamily="2" charset="-122"/>
              </a:rPr>
              <a:t>cohort</a:t>
            </a:r>
            <a:r>
              <a:rPr lang="zh-CN" altLang="en-US" sz="2200" b="1">
                <a:solidFill>
                  <a:srgbClr val="0000CC"/>
                </a:solidFill>
                <a:ea typeface="宋体" panose="02010600030101010101" pitchFamily="2" charset="-122"/>
              </a:rPr>
              <a:t>不同意提交，</a:t>
            </a:r>
            <a:r>
              <a:rPr lang="en-US" altLang="zh-CN" sz="2200" b="1">
                <a:solidFill>
                  <a:srgbClr val="0000CC"/>
                </a:solidFill>
                <a:ea typeface="宋体" panose="02010600030101010101" pitchFamily="2" charset="-122"/>
              </a:rPr>
              <a:t>coordinator</a:t>
            </a:r>
            <a:r>
              <a:rPr lang="zh-CN" altLang="en-US" sz="2200" b="1">
                <a:solidFill>
                  <a:srgbClr val="0000CC"/>
                </a:solidFill>
                <a:ea typeface="宋体" panose="02010600030101010101" pitchFamily="2" charset="-122"/>
              </a:rPr>
              <a:t>就会放弃整个事务（向所有</a:t>
            </a:r>
            <a:r>
              <a:rPr lang="en-US" altLang="zh-CN" sz="2200" b="1">
                <a:solidFill>
                  <a:srgbClr val="0000CC"/>
                </a:solidFill>
                <a:ea typeface="宋体" panose="02010600030101010101" pitchFamily="2" charset="-122"/>
              </a:rPr>
              <a:t>cohorts</a:t>
            </a:r>
            <a:r>
              <a:rPr lang="zh-CN" altLang="en-US" sz="2200" b="1">
                <a:solidFill>
                  <a:srgbClr val="0000CC"/>
                </a:solidFill>
                <a:ea typeface="宋体" panose="02010600030101010101" pitchFamily="2" charset="-122"/>
              </a:rPr>
              <a:t>发送 </a:t>
            </a:r>
            <a:r>
              <a:rPr lang="en-US" altLang="zh-CN" sz="2200" b="1">
                <a:solidFill>
                  <a:srgbClr val="0000CC"/>
                </a:solidFill>
                <a:ea typeface="宋体" panose="02010600030101010101" pitchFamily="2" charset="-122"/>
              </a:rPr>
              <a:t>abort msg </a:t>
            </a:r>
            <a:r>
              <a:rPr lang="zh-CN" altLang="en-US" sz="2200" b="1">
                <a:solidFill>
                  <a:srgbClr val="0000CC"/>
                </a:solidFill>
                <a:ea typeface="宋体" panose="02010600030101010101" pitchFamily="2" charset="-122"/>
              </a:rPr>
              <a:t>）</a:t>
            </a:r>
            <a:endParaRPr lang="zh-CN" altLang="en-US" sz="2200" b="1">
              <a:solidFill>
                <a:srgbClr val="0000CC"/>
              </a:solidFill>
              <a:ea typeface="宋体" panose="02010600030101010101" pitchFamily="2" charset="-122"/>
            </a:endParaRPr>
          </a:p>
          <a:p>
            <a:pPr marL="342900" indent="-342900">
              <a:buFont typeface="Arial" panose="020B0604020202020204" pitchFamily="34" charset="0"/>
              <a:buChar char="•"/>
            </a:pPr>
            <a:r>
              <a:rPr lang="en-US" altLang="zh-CN" sz="2200" b="1">
                <a:solidFill>
                  <a:srgbClr val="0000CC"/>
                </a:solidFill>
                <a:ea typeface="宋体" panose="02010600030101010101" pitchFamily="2" charset="-122"/>
                <a:sym typeface="+mn-ea"/>
              </a:rPr>
              <a:t>coordinator</a:t>
            </a:r>
            <a:r>
              <a:rPr lang="zh-CN" altLang="en-US" sz="2200" b="1">
                <a:solidFill>
                  <a:srgbClr val="0000CC"/>
                </a:solidFill>
                <a:ea typeface="宋体" panose="02010600030101010101" pitchFamily="2" charset="-122"/>
                <a:sym typeface="+mn-ea"/>
              </a:rPr>
              <a:t>不必等待各 </a:t>
            </a:r>
            <a:r>
              <a:rPr lang="en-US" altLang="zh-CN" sz="2200" b="1">
                <a:solidFill>
                  <a:srgbClr val="0000CC"/>
                </a:solidFill>
                <a:ea typeface="宋体" panose="02010600030101010101" pitchFamily="2" charset="-122"/>
                <a:sym typeface="+mn-ea"/>
              </a:rPr>
              <a:t>cohorts </a:t>
            </a:r>
            <a:r>
              <a:rPr lang="zh-CN" altLang="en-US" sz="2200" b="1">
                <a:solidFill>
                  <a:srgbClr val="0000CC"/>
                </a:solidFill>
                <a:ea typeface="宋体" panose="02010600030101010101" pitchFamily="2" charset="-122"/>
                <a:sym typeface="+mn-ea"/>
              </a:rPr>
              <a:t>的 </a:t>
            </a:r>
            <a:r>
              <a:rPr lang="en-US" altLang="zh-CN" sz="2200" b="1">
                <a:solidFill>
                  <a:srgbClr val="0000CC"/>
                </a:solidFill>
                <a:ea typeface="宋体" panose="02010600030101010101" pitchFamily="2" charset="-122"/>
                <a:sym typeface="+mn-ea"/>
              </a:rPr>
              <a:t>abort </a:t>
            </a:r>
            <a:r>
              <a:rPr lang="zh-CN" altLang="en-US" sz="2200" b="1">
                <a:solidFill>
                  <a:srgbClr val="0000CC"/>
                </a:solidFill>
                <a:ea typeface="宋体" panose="02010600030101010101" pitchFamily="2" charset="-122"/>
                <a:sym typeface="+mn-ea"/>
              </a:rPr>
              <a:t>动作的处理完成</a:t>
            </a:r>
            <a:endParaRPr lang="zh-CN" altLang="en-US" sz="2200" b="1">
              <a:solidFill>
                <a:srgbClr val="0000CC"/>
              </a:solidFill>
              <a:ea typeface="宋体" panose="02010600030101010101" pitchFamily="2" charset="-122"/>
              <a:sym typeface="+mn-ea"/>
            </a:endParaRPr>
          </a:p>
          <a:p>
            <a:pPr marL="342900" indent="-342900">
              <a:buFont typeface="Arial" panose="020B0604020202020204" pitchFamily="34" charset="0"/>
              <a:buChar char="•"/>
            </a:pPr>
            <a:r>
              <a:rPr lang="zh-CN" altLang="zh-CN" sz="2200" b="1">
                <a:solidFill>
                  <a:srgbClr val="0000CC"/>
                </a:solidFill>
                <a:ea typeface="宋体" panose="02010600030101010101" pitchFamily="2" charset="-122"/>
                <a:sym typeface="+mn-ea"/>
              </a:rPr>
              <a:t>一个分布式事务被放弃后，在</a:t>
            </a:r>
            <a:r>
              <a:rPr lang="en-US" altLang="zh-CN" sz="2200" b="1">
                <a:solidFill>
                  <a:srgbClr val="0000CC"/>
                </a:solidFill>
                <a:ea typeface="宋体" panose="02010600030101010101" pitchFamily="2" charset="-122"/>
                <a:sym typeface="+mn-ea"/>
              </a:rPr>
              <a:t>Coordinator</a:t>
            </a:r>
            <a:r>
              <a:rPr lang="zh-CN" altLang="en-US" sz="2200" b="1">
                <a:solidFill>
                  <a:srgbClr val="0000CC"/>
                </a:solidFill>
                <a:ea typeface="宋体" panose="02010600030101010101" pitchFamily="2" charset="-122"/>
                <a:sym typeface="+mn-ea"/>
              </a:rPr>
              <a:t>的内存及</a:t>
            </a:r>
            <a:r>
              <a:rPr lang="en-US" altLang="zh-CN" sz="2200" b="1">
                <a:solidFill>
                  <a:srgbClr val="0000CC"/>
                </a:solidFill>
                <a:ea typeface="宋体" panose="02010600030101010101" pitchFamily="2" charset="-122"/>
                <a:sym typeface="+mn-ea"/>
              </a:rPr>
              <a:t>log</a:t>
            </a:r>
            <a:r>
              <a:rPr lang="zh-CN" altLang="en-US" sz="2200" b="1">
                <a:solidFill>
                  <a:srgbClr val="0000CC"/>
                </a:solidFill>
                <a:ea typeface="宋体" panose="02010600030101010101" pitchFamily="2" charset="-122"/>
                <a:sym typeface="+mn-ea"/>
              </a:rPr>
              <a:t>文件中不会留下任何痕迹！</a:t>
            </a:r>
            <a:endParaRPr lang="zh-CN" altLang="en-US" sz="2200" b="1">
              <a:solidFill>
                <a:srgbClr val="0000CC"/>
              </a:solidFill>
              <a:ea typeface="宋体" panose="02010600030101010101" pitchFamily="2" charset="-122"/>
              <a:sym typeface="+mn-ea"/>
            </a:endParaRPr>
          </a:p>
        </p:txBody>
      </p:sp>
      <p:grpSp>
        <p:nvGrpSpPr>
          <p:cNvPr id="10" name="组合 9"/>
          <p:cNvGrpSpPr/>
          <p:nvPr/>
        </p:nvGrpSpPr>
        <p:grpSpPr>
          <a:xfrm>
            <a:off x="5789295" y="3695700"/>
            <a:ext cx="2651125" cy="822960"/>
            <a:chOff x="9117" y="5820"/>
            <a:chExt cx="4175" cy="1296"/>
          </a:xfrm>
        </p:grpSpPr>
        <p:sp>
          <p:nvSpPr>
            <p:cNvPr id="16398" name="Line 3087"/>
            <p:cNvSpPr/>
            <p:nvPr/>
          </p:nvSpPr>
          <p:spPr>
            <a:xfrm>
              <a:off x="9117" y="6242"/>
              <a:ext cx="1020" cy="0"/>
            </a:xfrm>
            <a:prstGeom prst="line">
              <a:avLst/>
            </a:prstGeom>
            <a:ln w="9525" cap="flat" cmpd="sng">
              <a:solidFill>
                <a:schemeClr val="tx1"/>
              </a:solidFill>
              <a:prstDash val="solid"/>
              <a:headEnd type="none" w="med" len="med"/>
              <a:tailEnd type="triangle" w="med" len="med"/>
            </a:ln>
          </p:spPr>
        </p:sp>
        <p:sp>
          <p:nvSpPr>
            <p:cNvPr id="3" name="Text Box 3078"/>
            <p:cNvSpPr txBox="1"/>
            <p:nvPr/>
          </p:nvSpPr>
          <p:spPr>
            <a:xfrm>
              <a:off x="10162" y="5820"/>
              <a:ext cx="3131" cy="1296"/>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 local abort</a:t>
              </a:r>
              <a:endParaRPr lang="en-US" altLang="x-none" b="1" dirty="0">
                <a:latin typeface="Times New Roman" panose="02020603050405020304" pitchFamily="2" charset="0"/>
                <a:ea typeface="宋体" panose="02010600030101010101" pitchFamily="2" charset="-122"/>
              </a:endParaRPr>
            </a:p>
            <a:p>
              <a:pPr lvl="0"/>
              <a:r>
                <a:rPr lang="en-US" altLang="x-none" b="1" dirty="0">
                  <a:latin typeface="Times New Roman" panose="02020603050405020304" pitchFamily="2" charset="0"/>
                  <a:ea typeface="宋体" panose="02010600030101010101" pitchFamily="2" charset="-122"/>
                </a:rPr>
                <a:t>- release locks</a:t>
              </a:r>
              <a:endParaRPr lang="zh-CN" altLang="en-US" b="1" i="1" dirty="0">
                <a:latin typeface="Times New Roman" panose="02020603050405020304" pitchFamily="2" charset="0"/>
                <a:ea typeface="宋体" panose="02010600030101010101" pitchFamily="2" charset="-122"/>
              </a:endParaRPr>
            </a:p>
          </p:txBody>
        </p:sp>
      </p:grpSp>
      <p:grpSp>
        <p:nvGrpSpPr>
          <p:cNvPr id="9" name="组合 8"/>
          <p:cNvGrpSpPr/>
          <p:nvPr/>
        </p:nvGrpSpPr>
        <p:grpSpPr>
          <a:xfrm>
            <a:off x="2439670" y="2360930"/>
            <a:ext cx="3931285" cy="457200"/>
            <a:chOff x="3842" y="3718"/>
            <a:chExt cx="6191" cy="720"/>
          </a:xfrm>
        </p:grpSpPr>
        <p:sp>
          <p:nvSpPr>
            <p:cNvPr id="16397" name="Line 3086"/>
            <p:cNvSpPr/>
            <p:nvPr/>
          </p:nvSpPr>
          <p:spPr>
            <a:xfrm flipH="1">
              <a:off x="9239" y="4085"/>
              <a:ext cx="794" cy="0"/>
            </a:xfrm>
            <a:prstGeom prst="line">
              <a:avLst/>
            </a:prstGeom>
            <a:ln w="9525" cap="flat" cmpd="sng">
              <a:solidFill>
                <a:schemeClr val="tx1"/>
              </a:solidFill>
              <a:prstDash val="solid"/>
              <a:headEnd type="none" w="med" len="med"/>
              <a:tailEnd type="triangle" w="med" len="med"/>
            </a:ln>
          </p:spPr>
        </p:sp>
        <p:sp>
          <p:nvSpPr>
            <p:cNvPr id="4" name="Text Box 3077"/>
            <p:cNvSpPr txBox="1"/>
            <p:nvPr/>
          </p:nvSpPr>
          <p:spPr>
            <a:xfrm>
              <a:off x="3842" y="3718"/>
              <a:ext cx="5188" cy="720"/>
            </a:xfrm>
            <a:prstGeom prst="rect">
              <a:avLst/>
            </a:prstGeom>
            <a:noFill/>
            <a:ln w="9525">
              <a:noFill/>
            </a:ln>
          </p:spPr>
          <p:txBody>
            <a:bodyPr wrap="none">
              <a:spAutoFit/>
            </a:bodyPr>
            <a:p>
              <a:pPr lvl="0"/>
              <a:r>
                <a:rPr lang="en-US" altLang="x-none" b="1" dirty="0">
                  <a:solidFill>
                    <a:srgbClr val="0000CC"/>
                  </a:solidFill>
                  <a:latin typeface="Times New Roman" panose="02020603050405020304" pitchFamily="2" charset="0"/>
                  <a:ea typeface="宋体" panose="02010600030101010101" pitchFamily="2" charset="-122"/>
                </a:rPr>
                <a:t>record vote in trans.rec.</a:t>
              </a:r>
              <a:endParaRPr lang="en-US" altLang="x-none" b="1" dirty="0">
                <a:solidFill>
                  <a:srgbClr val="0000CC"/>
                </a:solidFill>
                <a:latin typeface="Times New Roman" panose="02020603050405020304" pitchFamily="2" charset="0"/>
                <a:ea typeface="宋体" panose="02010600030101010101" pitchFamily="2" charset="-122"/>
              </a:endParaRPr>
            </a:p>
          </p:txBody>
        </p:sp>
      </p:grpSp>
      <p:sp>
        <p:nvSpPr>
          <p:cNvPr id="5" name="Text Box 3077"/>
          <p:cNvSpPr txBox="1"/>
          <p:nvPr/>
        </p:nvSpPr>
        <p:spPr>
          <a:xfrm>
            <a:off x="2439670" y="3141345"/>
            <a:ext cx="3295015" cy="1920240"/>
          </a:xfrm>
          <a:prstGeom prst="rect">
            <a:avLst/>
          </a:prstGeom>
          <a:noFill/>
          <a:ln w="9525">
            <a:noFill/>
          </a:ln>
        </p:spPr>
        <p:txBody>
          <a:bodyPr wrap="square">
            <a:spAutoFit/>
          </a:bodyPr>
          <a:p>
            <a:pPr lvl="0"/>
            <a:r>
              <a:rPr lang="en-US" altLang="x-none" b="1" dirty="0">
                <a:solidFill>
                  <a:srgbClr val="0000CC"/>
                </a:solidFill>
                <a:latin typeface="Times New Roman" panose="02020603050405020304" pitchFamily="2" charset="0"/>
                <a:ea typeface="宋体" panose="02010600030101010101" pitchFamily="2" charset="-122"/>
              </a:rPr>
              <a:t>if any vote abort { </a:t>
            </a:r>
            <a:endParaRPr lang="en-US" altLang="x-none" b="1" dirty="0">
              <a:solidFill>
                <a:srgbClr val="0000CC"/>
              </a:solidFill>
              <a:latin typeface="Times New Roman" panose="02020603050405020304" pitchFamily="2" charset="0"/>
              <a:ea typeface="宋体" panose="02010600030101010101" pitchFamily="2" charset="-122"/>
            </a:endParaRPr>
          </a:p>
          <a:p>
            <a:pPr marL="539750" lvl="1" indent="-262255">
              <a:buFont typeface="Arial" panose="020B0604020202020204" pitchFamily="34" charset="0"/>
              <a:buChar char="•"/>
            </a:pPr>
            <a:r>
              <a:rPr lang="en-US" altLang="zh-CN" b="1" dirty="0">
                <a:solidFill>
                  <a:srgbClr val="0000CC"/>
                </a:solidFill>
                <a:latin typeface="Times New Roman" panose="02020603050405020304" pitchFamily="2" charset="0"/>
                <a:ea typeface="宋体" panose="02010600030101010101" pitchFamily="2" charset="-122"/>
              </a:rPr>
              <a:t>send </a:t>
            </a:r>
            <a:r>
              <a:rPr lang="en-US" altLang="zh-CN" b="1" i="1" u="sng" dirty="0">
                <a:solidFill>
                  <a:srgbClr val="FF0000"/>
                </a:solidFill>
                <a:latin typeface="Times New Roman" panose="02020603050405020304" pitchFamily="2" charset="0"/>
                <a:ea typeface="宋体" panose="02010600030101010101" pitchFamily="2" charset="-122"/>
              </a:rPr>
              <a:t>abort msg</a:t>
            </a:r>
            <a:r>
              <a:rPr lang="en-US" altLang="zh-CN" b="1" dirty="0">
                <a:solidFill>
                  <a:srgbClr val="0000CC"/>
                </a:solidFill>
                <a:latin typeface="Times New Roman" panose="02020603050405020304" pitchFamily="2" charset="0"/>
                <a:ea typeface="宋体" panose="02010600030101010101" pitchFamily="2" charset="-122"/>
              </a:rPr>
              <a:t> to each cohorts</a:t>
            </a:r>
            <a:endParaRPr lang="en-US" altLang="zh-CN" b="1" dirty="0">
              <a:solidFill>
                <a:srgbClr val="0000CC"/>
              </a:solidFill>
              <a:latin typeface="Times New Roman" panose="02020603050405020304" pitchFamily="2" charset="0"/>
              <a:ea typeface="宋体" panose="02010600030101010101" pitchFamily="2" charset="-122"/>
            </a:endParaRPr>
          </a:p>
          <a:p>
            <a:pPr marL="539750" lvl="1" indent="-262255">
              <a:buFont typeface="Arial" panose="020B0604020202020204" pitchFamily="34" charset="0"/>
              <a:buChar char="•"/>
            </a:pPr>
            <a:r>
              <a:rPr lang="en-US" altLang="x-none" b="1" dirty="0">
                <a:solidFill>
                  <a:srgbClr val="0000CC"/>
                </a:solidFill>
                <a:latin typeface="Times New Roman" panose="02020603050405020304" pitchFamily="2" charset="0"/>
                <a:ea typeface="宋体" panose="02010600030101010101" pitchFamily="2" charset="-122"/>
              </a:rPr>
              <a:t>delete trans. rec. }</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 return status</a:t>
            </a:r>
            <a:endParaRPr lang="en-US" altLang="x-none" b="1" dirty="0">
              <a:solidFill>
                <a:srgbClr val="0000CC"/>
              </a:solidFill>
              <a:latin typeface="Times New Roman" panose="02020603050405020304" pitchFamily="2" charset="0"/>
              <a:ea typeface="宋体" panose="02010600030101010101" pitchFamily="2" charset="-122"/>
            </a:endParaRPr>
          </a:p>
        </p:txBody>
      </p:sp>
      <p:grpSp>
        <p:nvGrpSpPr>
          <p:cNvPr id="8" name="组合 7"/>
          <p:cNvGrpSpPr/>
          <p:nvPr/>
        </p:nvGrpSpPr>
        <p:grpSpPr>
          <a:xfrm>
            <a:off x="62865" y="758190"/>
            <a:ext cx="8927465" cy="4267200"/>
            <a:chOff x="99" y="1194"/>
            <a:chExt cx="14059" cy="6720"/>
          </a:xfrm>
        </p:grpSpPr>
        <p:sp>
          <p:nvSpPr>
            <p:cNvPr id="6" name="圆角矩形 5"/>
            <p:cNvSpPr/>
            <p:nvPr/>
          </p:nvSpPr>
          <p:spPr>
            <a:xfrm>
              <a:off x="99" y="1194"/>
              <a:ext cx="14059" cy="6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p:nvPr/>
          </p:nvCxnSpPr>
          <p:spPr>
            <a:xfrm>
              <a:off x="350" y="1777"/>
              <a:ext cx="13450" cy="2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linds(horizontal)">
                                      <p:cBhvr>
                                        <p:cTn id="7" dur="500"/>
                                        <p:tgtEl>
                                          <p:spTgt spid="163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3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391"/>
                                        </p:tgtEl>
                                        <p:attrNameLst>
                                          <p:attrName>style.visibility</p:attrName>
                                        </p:attrNameLst>
                                      </p:cBhvr>
                                      <p:to>
                                        <p:strVal val="visible"/>
                                      </p:to>
                                    </p:set>
                                    <p:animEffect transition="in" filter="blinds(horizontal)">
                                      <p:cBhvr>
                                        <p:cTn id="16" dur="500"/>
                                        <p:tgtEl>
                                          <p:spTgt spid="1639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380"/>
                                        </p:tgtEl>
                                        <p:attrNameLst>
                                          <p:attrName>style.visibility</p:attrName>
                                        </p:attrNameLst>
                                      </p:cBhvr>
                                      <p:to>
                                        <p:strVal val="visible"/>
                                      </p:to>
                                    </p:set>
                                    <p:animEffect transition="in" filter="blinds(horizontal)">
                                      <p:cBhvr>
                                        <p:cTn id="26" dur="500"/>
                                        <p:tgtEl>
                                          <p:spTgt spid="1538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399"/>
                                        </p:tgtEl>
                                        <p:attrNameLst>
                                          <p:attrName>style.visibility</p:attrName>
                                        </p:attrNameLst>
                                      </p:cBhvr>
                                      <p:to>
                                        <p:strVal val="visible"/>
                                      </p:to>
                                    </p:set>
                                  </p:childTnLst>
                                </p:cTn>
                              </p:par>
                            </p:childTnLst>
                          </p:cTn>
                        </p:par>
                        <p:par>
                          <p:cTn id="41" fill="hold">
                            <p:stCondLst>
                              <p:cond delay="0"/>
                            </p:stCondLst>
                            <p:childTnLst>
                              <p:par>
                                <p:cTn id="42" presetID="3" presetClass="entr" presetSubtype="10" fill="hold" nodeType="afterEffect">
                                  <p:stCondLst>
                                    <p:cond delay="0"/>
                                  </p:stCondLst>
                                  <p:childTnLst>
                                    <p:set>
                                      <p:cBhvr>
                                        <p:cTn id="43" dur="1" fill="hold">
                                          <p:stCondLst>
                                            <p:cond delay="0"/>
                                          </p:stCondLst>
                                        </p:cTn>
                                        <p:tgtEl>
                                          <p:spTgt spid="16389">
                                            <p:txEl>
                                              <p:pRg st="9" end="9"/>
                                            </p:txEl>
                                          </p:spTgt>
                                        </p:tgtEl>
                                        <p:attrNameLst>
                                          <p:attrName>style.visibility</p:attrName>
                                        </p:attrNameLst>
                                      </p:cBhvr>
                                      <p:to>
                                        <p:strVal val="visible"/>
                                      </p:to>
                                    </p:set>
                                    <p:animEffect transition="in" filter="blinds(horizontal)">
                                      <p:cBhvr>
                                        <p:cTn id="44" dur="500"/>
                                        <p:tgtEl>
                                          <p:spTgt spid="1638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linds(horizontal)">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P spid="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7069455" y="6442710"/>
            <a:ext cx="1905000" cy="27432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7411" name="Rectangle 2"/>
          <p:cNvSpPr>
            <a:spLocks noGrp="1"/>
          </p:cNvSpPr>
          <p:nvPr>
            <p:ph type="title"/>
          </p:nvPr>
        </p:nvSpPr>
        <p:spPr>
          <a:xfrm>
            <a:off x="685800" y="97790"/>
            <a:ext cx="7772400" cy="645160"/>
          </a:xfrm>
        </p:spPr>
        <p:txBody>
          <a:bodyPr vert="horz" wrap="square" anchor="ctr">
            <a:spAutoFit/>
          </a:bodyPr>
          <a:p>
            <a:pPr lvl="0"/>
            <a:r>
              <a:rPr lang="en-US" altLang="zh-CN">
                <a:ea typeface="宋体" panose="02010600030101010101" pitchFamily="2" charset="-122"/>
              </a:rPr>
              <a:t>Two-Phase Commit -- messages</a:t>
            </a:r>
            <a:endParaRPr lang="en-US" altLang="zh-CN">
              <a:ea typeface="宋体" panose="02010600030101010101" pitchFamily="2" charset="-122"/>
            </a:endParaRPr>
          </a:p>
        </p:txBody>
      </p:sp>
      <p:sp>
        <p:nvSpPr>
          <p:cNvPr id="17412" name="Rectangle 3"/>
          <p:cNvSpPr>
            <a:spLocks noGrp="1"/>
          </p:cNvSpPr>
          <p:nvPr>
            <p:ph type="body"/>
          </p:nvPr>
        </p:nvSpPr>
        <p:spPr>
          <a:xfrm>
            <a:off x="140335" y="763270"/>
            <a:ext cx="8834755" cy="2817495"/>
          </a:xfrm>
          <a:solidFill>
            <a:schemeClr val="bg1">
              <a:alpha val="100000"/>
            </a:schemeClr>
          </a:solidFill>
        </p:spPr>
        <p:txBody>
          <a:bodyPr vert="horz" wrap="square" lIns="90170" tIns="46990" rIns="90170" bIns="46990" anchor="t">
            <a:spAutoFit/>
          </a:bodyPr>
          <a:p>
            <a:pPr marL="457200" lvl="0" indent="-457200">
              <a:lnSpc>
                <a:spcPct val="100000"/>
              </a:lnSpc>
              <a:spcBef>
                <a:spcPts val="500"/>
              </a:spcBef>
              <a:spcAft>
                <a:spcPts val="0"/>
              </a:spcAft>
              <a:buFont typeface="+mj-ea"/>
              <a:buAutoNum type="circleNumDbPlain"/>
            </a:pPr>
            <a:r>
              <a:rPr lang="en-US" altLang="x-none" sz="2200" dirty="0">
                <a:solidFill>
                  <a:srgbClr val="0000CC"/>
                </a:solidFill>
                <a:ea typeface="宋体" panose="02010600030101010101" pitchFamily="2" charset="-122"/>
              </a:rPr>
              <a:t>Application invokes </a:t>
            </a:r>
            <a:r>
              <a:rPr lang="en-US" altLang="x-none" sz="2200" dirty="0">
                <a:solidFill>
                  <a:srgbClr val="FF0000"/>
                </a:solidFill>
                <a:ea typeface="宋体" panose="02010600030101010101" pitchFamily="2" charset="-122"/>
              </a:rPr>
              <a:t>tx_commit</a:t>
            </a:r>
            <a:r>
              <a:rPr lang="en-US" altLang="x-none" sz="2200" dirty="0">
                <a:solidFill>
                  <a:srgbClr val="0000CC"/>
                </a:solidFill>
                <a:ea typeface="宋体" panose="02010600030101010101" pitchFamily="2" charset="-122"/>
              </a:rPr>
              <a:t> (application to coordinator)</a:t>
            </a:r>
            <a:endParaRPr lang="en-US" altLang="x-none" sz="2200" dirty="0">
              <a:solidFill>
                <a:srgbClr val="0000CC"/>
              </a:solidFill>
              <a:ea typeface="宋体" panose="02010600030101010101" pitchFamily="2" charset="-122"/>
            </a:endParaRPr>
          </a:p>
          <a:p>
            <a:pPr marL="457200" lvl="0" indent="-457200">
              <a:lnSpc>
                <a:spcPct val="100000"/>
              </a:lnSpc>
              <a:spcBef>
                <a:spcPts val="500"/>
              </a:spcBef>
              <a:spcAft>
                <a:spcPts val="0"/>
              </a:spcAft>
              <a:buFont typeface="+mj-lt"/>
              <a:buAutoNum type="circleNumDbPlain"/>
            </a:pPr>
            <a:r>
              <a:rPr lang="en-US" altLang="x-none" sz="2200" dirty="0">
                <a:solidFill>
                  <a:srgbClr val="0000CC"/>
                </a:solidFill>
                <a:ea typeface="宋体" panose="02010600030101010101" pitchFamily="2" charset="-122"/>
              </a:rPr>
              <a:t>Sends </a:t>
            </a:r>
            <a:r>
              <a:rPr lang="en-US" altLang="x-none" sz="2200" dirty="0">
                <a:solidFill>
                  <a:srgbClr val="FF0000"/>
                </a:solidFill>
                <a:ea typeface="宋体" panose="02010600030101010101" pitchFamily="2" charset="-122"/>
              </a:rPr>
              <a:t>prepare </a:t>
            </a:r>
            <a:r>
              <a:rPr lang="en-US" altLang="x-none" sz="2200" dirty="0">
                <a:solidFill>
                  <a:srgbClr val="0000CC"/>
                </a:solidFill>
                <a:ea typeface="宋体" panose="02010600030101010101" pitchFamily="2" charset="-122"/>
              </a:rPr>
              <a:t>message (</a:t>
            </a:r>
            <a:r>
              <a:rPr lang="en-US" altLang="x-none" sz="2200" dirty="0">
                <a:solidFill>
                  <a:srgbClr val="0000CC"/>
                </a:solidFill>
                <a:ea typeface="宋体" panose="02010600030101010101" pitchFamily="2" charset="-122"/>
                <a:sym typeface="+mn-ea"/>
              </a:rPr>
              <a:t>coordinator</a:t>
            </a:r>
            <a:r>
              <a:rPr lang="en-US" altLang="x-none" sz="2200" dirty="0">
                <a:solidFill>
                  <a:srgbClr val="0000CC"/>
                </a:solidFill>
                <a:ea typeface="宋体" panose="02010600030101010101" pitchFamily="2" charset="-122"/>
              </a:rPr>
              <a:t> to all cohorts)</a:t>
            </a:r>
            <a:endParaRPr lang="en-US" altLang="x-none" sz="2200" dirty="0">
              <a:solidFill>
                <a:srgbClr val="0000CC"/>
              </a:solidFill>
              <a:ea typeface="宋体" panose="02010600030101010101" pitchFamily="2" charset="-122"/>
            </a:endParaRPr>
          </a:p>
          <a:p>
            <a:pPr marL="457200" lvl="0" indent="-457200">
              <a:lnSpc>
                <a:spcPct val="100000"/>
              </a:lnSpc>
              <a:spcBef>
                <a:spcPts val="500"/>
              </a:spcBef>
              <a:spcAft>
                <a:spcPts val="0"/>
              </a:spcAft>
              <a:buFont typeface="+mj-lt"/>
              <a:buAutoNum type="circleNumDbPlain"/>
            </a:pPr>
            <a:r>
              <a:rPr lang="en-US" altLang="x-none" sz="2200" dirty="0">
                <a:solidFill>
                  <a:srgbClr val="0000CC"/>
                </a:solidFill>
                <a:ea typeface="宋体" panose="02010600030101010101" pitchFamily="2" charset="-122"/>
                <a:sym typeface="+mn-ea"/>
              </a:rPr>
              <a:t>Vote message (cohort to coordinator)</a:t>
            </a:r>
            <a:endParaRPr lang="en-US" altLang="x-none" sz="2200" dirty="0">
              <a:solidFill>
                <a:srgbClr val="0000CC"/>
              </a:solidFill>
              <a:ea typeface="宋体" panose="02010600030101010101" pitchFamily="2" charset="-122"/>
              <a:sym typeface="+mn-ea"/>
            </a:endParaRPr>
          </a:p>
          <a:p>
            <a:pPr marL="914400" lvl="2" indent="0">
              <a:lnSpc>
                <a:spcPct val="100000"/>
              </a:lnSpc>
              <a:spcBef>
                <a:spcPts val="500"/>
              </a:spcBef>
              <a:spcAft>
                <a:spcPts val="0"/>
              </a:spcAft>
              <a:buFont typeface="+mj-lt"/>
              <a:buNone/>
            </a:pPr>
            <a:r>
              <a:rPr lang="en-US" altLang="x-none" sz="2000" dirty="0">
                <a:solidFill>
                  <a:srgbClr val="0000CC"/>
                </a:solidFill>
                <a:ea typeface="宋体" panose="02010600030101010101" pitchFamily="2" charset="-122"/>
                <a:sym typeface="+mn-ea"/>
              </a:rPr>
              <a:t>“</a:t>
            </a:r>
            <a:r>
              <a:rPr lang="en-US" altLang="x-none" sz="2000" dirty="0">
                <a:solidFill>
                  <a:srgbClr val="FF0000"/>
                </a:solidFill>
                <a:ea typeface="宋体" panose="02010600030101010101" pitchFamily="2" charset="-122"/>
                <a:sym typeface="+mn-ea"/>
              </a:rPr>
              <a:t>ready to commit</a:t>
            </a:r>
            <a:r>
              <a:rPr lang="en-US" altLang="x-none" sz="2000" dirty="0">
                <a:solidFill>
                  <a:srgbClr val="0000CC"/>
                </a:solidFill>
                <a:ea typeface="宋体" panose="02010600030101010101" pitchFamily="2" charset="-122"/>
                <a:sym typeface="+mn-ea"/>
              </a:rPr>
              <a:t>”  or  “</a:t>
            </a:r>
            <a:r>
              <a:rPr lang="en-US" altLang="x-none" sz="2000" dirty="0">
                <a:solidFill>
                  <a:srgbClr val="FF0000"/>
                </a:solidFill>
                <a:ea typeface="宋体" panose="02010600030101010101" pitchFamily="2" charset="-122"/>
                <a:sym typeface="+mn-ea"/>
              </a:rPr>
              <a:t>aborting</a:t>
            </a:r>
            <a:r>
              <a:rPr lang="en-US" altLang="x-none" sz="2000" dirty="0">
                <a:solidFill>
                  <a:srgbClr val="0000CC"/>
                </a:solidFill>
                <a:ea typeface="宋体" panose="02010600030101010101" pitchFamily="2" charset="-122"/>
                <a:sym typeface="+mn-ea"/>
              </a:rPr>
              <a:t>”</a:t>
            </a:r>
            <a:endParaRPr lang="en-US" altLang="x-none" sz="1855" dirty="0">
              <a:solidFill>
                <a:srgbClr val="0000CC"/>
              </a:solidFill>
              <a:ea typeface="宋体" panose="02010600030101010101" pitchFamily="2" charset="-122"/>
            </a:endParaRPr>
          </a:p>
          <a:p>
            <a:pPr marL="457200" lvl="0" indent="-457200">
              <a:lnSpc>
                <a:spcPct val="100000"/>
              </a:lnSpc>
              <a:spcBef>
                <a:spcPts val="500"/>
              </a:spcBef>
              <a:spcAft>
                <a:spcPts val="0"/>
              </a:spcAft>
              <a:buFont typeface="+mj-lt"/>
              <a:buAutoNum type="circleNumDbPlain"/>
            </a:pPr>
            <a:r>
              <a:rPr lang="en-US" altLang="x-none" sz="2200" dirty="0">
                <a:solidFill>
                  <a:srgbClr val="FF0000"/>
                </a:solidFill>
                <a:ea typeface="宋体" panose="02010600030101010101" pitchFamily="2" charset="-122"/>
                <a:sym typeface="+mn-ea"/>
              </a:rPr>
              <a:t>Commit </a:t>
            </a:r>
            <a:r>
              <a:rPr lang="en-US" altLang="x-none" sz="2200" dirty="0">
                <a:solidFill>
                  <a:srgbClr val="0000CC"/>
                </a:solidFill>
                <a:ea typeface="宋体" panose="02010600030101010101" pitchFamily="2" charset="-122"/>
                <a:sym typeface="+mn-ea"/>
              </a:rPr>
              <a:t>or </a:t>
            </a:r>
            <a:r>
              <a:rPr lang="en-US" altLang="x-none" sz="2200" dirty="0">
                <a:solidFill>
                  <a:srgbClr val="FF0000"/>
                </a:solidFill>
                <a:ea typeface="宋体" panose="02010600030101010101" pitchFamily="2" charset="-122"/>
                <a:sym typeface="+mn-ea"/>
              </a:rPr>
              <a:t>abort </a:t>
            </a:r>
            <a:r>
              <a:rPr lang="en-US" altLang="x-none" sz="2200" dirty="0">
                <a:solidFill>
                  <a:srgbClr val="0000CC"/>
                </a:solidFill>
                <a:ea typeface="宋体" panose="02010600030101010101" pitchFamily="2" charset="-122"/>
                <a:sym typeface="+mn-ea"/>
              </a:rPr>
              <a:t>message (coordinator to all cohorts)</a:t>
            </a:r>
            <a:endParaRPr lang="en-US" altLang="x-none" sz="2200" dirty="0">
              <a:solidFill>
                <a:srgbClr val="0000CC"/>
              </a:solidFill>
              <a:ea typeface="宋体" panose="02010600030101010101" pitchFamily="2" charset="-122"/>
            </a:endParaRPr>
          </a:p>
          <a:p>
            <a:pPr marL="457200" lvl="0" indent="-457200">
              <a:lnSpc>
                <a:spcPct val="100000"/>
              </a:lnSpc>
              <a:spcBef>
                <a:spcPts val="500"/>
              </a:spcBef>
              <a:spcAft>
                <a:spcPts val="0"/>
              </a:spcAft>
              <a:buFont typeface="+mj-lt"/>
              <a:buAutoNum type="circleNumDbPlain"/>
            </a:pPr>
            <a:r>
              <a:rPr lang="en-US" altLang="x-none" sz="2200" dirty="0">
                <a:solidFill>
                  <a:srgbClr val="FF0000"/>
                </a:solidFill>
                <a:ea typeface="宋体" panose="02010600030101010101" pitchFamily="2" charset="-122"/>
                <a:sym typeface="+mn-ea"/>
              </a:rPr>
              <a:t>Done </a:t>
            </a:r>
            <a:r>
              <a:rPr lang="en-US" altLang="x-none" sz="2200" dirty="0">
                <a:solidFill>
                  <a:srgbClr val="0000CC"/>
                </a:solidFill>
                <a:ea typeface="宋体" panose="02010600030101010101" pitchFamily="2" charset="-122"/>
                <a:sym typeface="+mn-ea"/>
              </a:rPr>
              <a:t>message (cohort to coordinator)</a:t>
            </a:r>
            <a:endParaRPr lang="en-US" altLang="x-none" sz="2200" dirty="0">
              <a:solidFill>
                <a:srgbClr val="0000CC"/>
              </a:solidFill>
              <a:ea typeface="宋体" panose="02010600030101010101" pitchFamily="2" charset="-122"/>
              <a:sym typeface="+mn-ea"/>
            </a:endParaRPr>
          </a:p>
          <a:p>
            <a:pPr marL="457200" lvl="0" indent="-457200">
              <a:lnSpc>
                <a:spcPct val="100000"/>
              </a:lnSpc>
              <a:spcBef>
                <a:spcPts val="500"/>
              </a:spcBef>
              <a:spcAft>
                <a:spcPts val="0"/>
              </a:spcAft>
              <a:buFont typeface="+mj-lt"/>
              <a:buAutoNum type="circleNumDbPlain"/>
            </a:pPr>
            <a:r>
              <a:rPr lang="en-US" altLang="x-none" sz="2200" dirty="0">
                <a:solidFill>
                  <a:srgbClr val="0000CC"/>
                </a:solidFill>
                <a:ea typeface="宋体" panose="02010600030101010101" pitchFamily="2" charset="-122"/>
              </a:rPr>
              <a:t>return status (coordinator to application)</a:t>
            </a:r>
            <a:endParaRPr lang="en-US" altLang="x-none" sz="2200" dirty="0">
              <a:solidFill>
                <a:srgbClr val="0000CC"/>
              </a:solidFill>
              <a:ea typeface="宋体" panose="02010600030101010101" pitchFamily="2" charset="-122"/>
            </a:endParaRPr>
          </a:p>
        </p:txBody>
      </p:sp>
      <p:sp>
        <p:nvSpPr>
          <p:cNvPr id="42027" name="Text Box 23"/>
          <p:cNvSpPr txBox="1"/>
          <p:nvPr/>
        </p:nvSpPr>
        <p:spPr>
          <a:xfrm>
            <a:off x="4566920" y="6182360"/>
            <a:ext cx="3255645" cy="460375"/>
          </a:xfrm>
          <a:prstGeom prst="rect">
            <a:avLst/>
          </a:prstGeom>
          <a:noFill/>
          <a:ln w="9525">
            <a:noFill/>
          </a:ln>
        </p:spPr>
        <p:txBody>
          <a:bodyPr vert="horz" wrap="square" anchor="t">
            <a:spAutoFit/>
          </a:bodyPr>
          <a:p>
            <a:pPr lvl="0"/>
            <a:r>
              <a:rPr lang="en-US" altLang="x-none" b="1" dirty="0">
                <a:solidFill>
                  <a:schemeClr val="tx1"/>
                </a:solidFill>
                <a:latin typeface="Times New Roman" panose="02020603050405020304" pitchFamily="2" charset="0"/>
                <a:ea typeface="宋体" panose="02010600030101010101" pitchFamily="2" charset="-122"/>
              </a:rPr>
              <a:t>(</a:t>
            </a:r>
            <a:r>
              <a:rPr lang="en-US" altLang="x-none" b="1" u="sng" dirty="0">
                <a:solidFill>
                  <a:srgbClr val="0000CC"/>
                </a:solidFill>
                <a:latin typeface="Times New Roman" panose="02020603050405020304" pitchFamily="2" charset="0"/>
                <a:ea typeface="宋体" panose="02010600030101010101" pitchFamily="2" charset="-122"/>
              </a:rPr>
              <a:t>two-phase commit</a:t>
            </a:r>
            <a:r>
              <a:rPr lang="en-US" altLang="x-none" b="1" dirty="0">
                <a:solidFill>
                  <a:schemeClr val="tx1"/>
                </a:solidFill>
                <a:latin typeface="Times New Roman" panose="02020603050405020304" pitchFamily="2" charset="0"/>
                <a:ea typeface="宋体" panose="02010600030101010101" pitchFamily="2" charset="-122"/>
              </a:rPr>
              <a:t>)</a:t>
            </a:r>
            <a:endParaRPr lang="en-US" altLang="x-none" b="1" dirty="0">
              <a:solidFill>
                <a:schemeClr val="tx1"/>
              </a:solidFill>
              <a:latin typeface="Times New Roman" panose="02020603050405020304" pitchFamily="2" charset="0"/>
              <a:ea typeface="宋体" panose="02010600030101010101" pitchFamily="2" charset="-122"/>
            </a:endParaRPr>
          </a:p>
        </p:txBody>
      </p:sp>
      <p:grpSp>
        <p:nvGrpSpPr>
          <p:cNvPr id="4" name="组合 3"/>
          <p:cNvGrpSpPr/>
          <p:nvPr/>
        </p:nvGrpSpPr>
        <p:grpSpPr>
          <a:xfrm>
            <a:off x="6764655" y="3581400"/>
            <a:ext cx="1322070" cy="2525395"/>
            <a:chOff x="9344" y="5640"/>
            <a:chExt cx="2082" cy="3977"/>
          </a:xfrm>
        </p:grpSpPr>
        <p:sp>
          <p:nvSpPr>
            <p:cNvPr id="42021" name="Rectangle 7"/>
            <p:cNvSpPr/>
            <p:nvPr/>
          </p:nvSpPr>
          <p:spPr>
            <a:xfrm>
              <a:off x="9344" y="5640"/>
              <a:ext cx="2082" cy="960"/>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zh-CN" altLang="en-US" sz="2000" b="1" dirty="0">
                  <a:latin typeface="Times New Roman" panose="02020603050405020304" pitchFamily="2" charset="0"/>
                  <a:ea typeface="宋体" panose="02010600030101010101" pitchFamily="2" charset="-122"/>
                </a:rPr>
                <a:t>Cohort-1</a:t>
              </a:r>
              <a:endParaRPr lang="zh-CN" altLang="en-US" dirty="0">
                <a:latin typeface="Times New Roman" panose="02020603050405020304" pitchFamily="2" charset="0"/>
                <a:ea typeface="Times New Roman" panose="02020603050405020304" pitchFamily="2" charset="0"/>
              </a:endParaRPr>
            </a:p>
          </p:txBody>
        </p:sp>
        <p:sp>
          <p:nvSpPr>
            <p:cNvPr id="42028" name="Rectangle 7"/>
            <p:cNvSpPr/>
            <p:nvPr/>
          </p:nvSpPr>
          <p:spPr>
            <a:xfrm>
              <a:off x="9344" y="6725"/>
              <a:ext cx="2082" cy="960"/>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zh-CN" altLang="en-US" sz="2000" b="1" dirty="0">
                  <a:latin typeface="Times New Roman" panose="02020603050405020304" pitchFamily="2" charset="0"/>
                  <a:ea typeface="宋体" panose="02010600030101010101" pitchFamily="2" charset="-122"/>
                </a:rPr>
                <a:t>Cohort-2</a:t>
              </a:r>
              <a:endParaRPr lang="zh-CN" altLang="en-US" sz="2000" b="1" dirty="0">
                <a:latin typeface="Times New Roman" panose="02020603050405020304" pitchFamily="2" charset="0"/>
                <a:ea typeface="宋体" panose="02010600030101010101" pitchFamily="2" charset="-122"/>
              </a:endParaRPr>
            </a:p>
          </p:txBody>
        </p:sp>
        <p:sp>
          <p:nvSpPr>
            <p:cNvPr id="42029" name="Rectangle 7"/>
            <p:cNvSpPr/>
            <p:nvPr/>
          </p:nvSpPr>
          <p:spPr>
            <a:xfrm>
              <a:off x="9344" y="8657"/>
              <a:ext cx="2082" cy="960"/>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zh-CN" altLang="en-US" sz="2000" b="1" dirty="0">
                  <a:latin typeface="Times New Roman" panose="02020603050405020304" pitchFamily="2" charset="0"/>
                  <a:ea typeface="宋体" panose="02010600030101010101" pitchFamily="2" charset="-122"/>
                </a:rPr>
                <a:t>Cohort-n</a:t>
              </a:r>
              <a:endParaRPr lang="zh-CN" altLang="en-US" sz="2000" b="1" dirty="0">
                <a:latin typeface="Times New Roman" panose="02020603050405020304" pitchFamily="2" charset="0"/>
                <a:ea typeface="宋体" panose="02010600030101010101" pitchFamily="2" charset="-122"/>
              </a:endParaRPr>
            </a:p>
          </p:txBody>
        </p:sp>
        <p:sp>
          <p:nvSpPr>
            <p:cNvPr id="42030" name="直接连接符 42029"/>
            <p:cNvSpPr/>
            <p:nvPr/>
          </p:nvSpPr>
          <p:spPr>
            <a:xfrm>
              <a:off x="10421" y="7930"/>
              <a:ext cx="0" cy="472"/>
            </a:xfrm>
            <a:prstGeom prst="line">
              <a:avLst/>
            </a:prstGeom>
            <a:ln w="12700" cap="flat" cmpd="sng">
              <a:solidFill>
                <a:schemeClr val="tx1"/>
              </a:solidFill>
              <a:prstDash val="dash"/>
              <a:headEnd type="none" w="med" len="med"/>
              <a:tailEnd type="none" w="med" len="med"/>
            </a:ln>
          </p:spPr>
        </p:sp>
      </p:grpSp>
      <p:grpSp>
        <p:nvGrpSpPr>
          <p:cNvPr id="3" name="组合 2"/>
          <p:cNvGrpSpPr/>
          <p:nvPr/>
        </p:nvGrpSpPr>
        <p:grpSpPr>
          <a:xfrm>
            <a:off x="4854575" y="3719195"/>
            <a:ext cx="1857375" cy="2190750"/>
            <a:chOff x="5979" y="5857"/>
            <a:chExt cx="2925" cy="3450"/>
          </a:xfrm>
        </p:grpSpPr>
        <p:grpSp>
          <p:nvGrpSpPr>
            <p:cNvPr id="42032" name="组合 42031"/>
            <p:cNvGrpSpPr/>
            <p:nvPr/>
          </p:nvGrpSpPr>
          <p:grpSpPr>
            <a:xfrm rot="0">
              <a:off x="6062" y="5857"/>
              <a:ext cx="2842" cy="602"/>
              <a:chOff x="0" y="0"/>
              <a:chExt cx="2594" cy="602"/>
            </a:xfrm>
          </p:grpSpPr>
          <p:sp>
            <p:nvSpPr>
              <p:cNvPr id="42033" name="Text Box 23"/>
              <p:cNvSpPr txBox="1"/>
              <p:nvPr/>
            </p:nvSpPr>
            <p:spPr>
              <a:xfrm>
                <a:off x="0" y="0"/>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FF0000"/>
                    </a:solidFill>
                    <a:latin typeface="Times New Roman" panose="02020603050405020304" pitchFamily="2" charset="0"/>
                    <a:ea typeface="宋体" panose="02010600030101010101" pitchFamily="2" charset="-122"/>
                  </a:rPr>
                  <a:t>prepare msg.</a:t>
                </a:r>
                <a:endParaRPr lang="zh-CN" altLang="en-US" sz="1800" b="1" dirty="0">
                  <a:solidFill>
                    <a:srgbClr val="FF0000"/>
                  </a:solidFill>
                  <a:latin typeface="Times New Roman" panose="02020603050405020304" pitchFamily="2" charset="0"/>
                  <a:ea typeface="宋体" panose="02010600030101010101" pitchFamily="2" charset="-122"/>
                </a:endParaRPr>
              </a:p>
            </p:txBody>
          </p:sp>
          <p:sp>
            <p:nvSpPr>
              <p:cNvPr id="42034" name="箭头 864"/>
              <p:cNvSpPr/>
              <p:nvPr/>
            </p:nvSpPr>
            <p:spPr>
              <a:xfrm>
                <a:off x="724" y="602"/>
                <a:ext cx="1079" cy="1"/>
              </a:xfrm>
              <a:prstGeom prst="line">
                <a:avLst/>
              </a:prstGeom>
              <a:ln w="25400" cap="flat" cmpd="sng">
                <a:solidFill>
                  <a:schemeClr val="hlink"/>
                </a:solidFill>
                <a:prstDash val="solid"/>
                <a:headEnd type="none" w="med" len="med"/>
                <a:tailEnd type="arrow" w="med" len="med"/>
              </a:ln>
            </p:spPr>
          </p:sp>
        </p:grpSp>
        <p:grpSp>
          <p:nvGrpSpPr>
            <p:cNvPr id="42035" name="组合 42034"/>
            <p:cNvGrpSpPr/>
            <p:nvPr/>
          </p:nvGrpSpPr>
          <p:grpSpPr>
            <a:xfrm rot="0">
              <a:off x="6021" y="6771"/>
              <a:ext cx="2842" cy="433"/>
              <a:chOff x="0" y="0"/>
              <a:chExt cx="2594" cy="433"/>
            </a:xfrm>
          </p:grpSpPr>
          <p:sp>
            <p:nvSpPr>
              <p:cNvPr id="42036" name="Text Box 23"/>
              <p:cNvSpPr txBox="1"/>
              <p:nvPr/>
            </p:nvSpPr>
            <p:spPr>
              <a:xfrm>
                <a:off x="0" y="0"/>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FF0000"/>
                    </a:solidFill>
                    <a:latin typeface="Times New Roman" panose="02020603050405020304" pitchFamily="2" charset="0"/>
                    <a:ea typeface="宋体" panose="02010600030101010101" pitchFamily="2" charset="-122"/>
                  </a:rPr>
                  <a:t>vote msg.</a:t>
                </a:r>
                <a:endParaRPr lang="zh-CN" altLang="en-US" sz="1800" b="1" dirty="0">
                  <a:solidFill>
                    <a:srgbClr val="FF0000"/>
                  </a:solidFill>
                  <a:latin typeface="Times New Roman" panose="02020603050405020304" pitchFamily="2" charset="0"/>
                  <a:ea typeface="宋体" panose="02010600030101010101" pitchFamily="2" charset="-122"/>
                </a:endParaRPr>
              </a:p>
            </p:txBody>
          </p:sp>
          <p:sp>
            <p:nvSpPr>
              <p:cNvPr id="42037" name="箭头 864"/>
              <p:cNvSpPr/>
              <p:nvPr/>
            </p:nvSpPr>
            <p:spPr>
              <a:xfrm>
                <a:off x="724" y="7"/>
                <a:ext cx="1079" cy="1"/>
              </a:xfrm>
              <a:prstGeom prst="line">
                <a:avLst/>
              </a:prstGeom>
              <a:ln w="25400" cap="flat" cmpd="sng">
                <a:solidFill>
                  <a:schemeClr val="hlink"/>
                </a:solidFill>
                <a:prstDash val="solid"/>
                <a:headEnd type="arrow" w="med" len="med"/>
                <a:tailEnd type="none" w="med" len="med"/>
              </a:ln>
            </p:spPr>
          </p:sp>
        </p:grpSp>
        <p:grpSp>
          <p:nvGrpSpPr>
            <p:cNvPr id="42038" name="组合 42037"/>
            <p:cNvGrpSpPr/>
            <p:nvPr/>
          </p:nvGrpSpPr>
          <p:grpSpPr>
            <a:xfrm rot="0">
              <a:off x="6021" y="7960"/>
              <a:ext cx="2842" cy="557"/>
              <a:chOff x="0" y="238"/>
              <a:chExt cx="2594" cy="557"/>
            </a:xfrm>
          </p:grpSpPr>
          <p:sp>
            <p:nvSpPr>
              <p:cNvPr id="42039" name="Text Box 23"/>
              <p:cNvSpPr txBox="1"/>
              <p:nvPr/>
            </p:nvSpPr>
            <p:spPr>
              <a:xfrm>
                <a:off x="0" y="238"/>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FF0000"/>
                    </a:solidFill>
                    <a:latin typeface="Times New Roman" panose="02020603050405020304" pitchFamily="2" charset="0"/>
                    <a:ea typeface="宋体" panose="02010600030101010101" pitchFamily="2" charset="-122"/>
                  </a:rPr>
                  <a:t>commit msg.</a:t>
                </a:r>
                <a:endParaRPr lang="zh-CN" altLang="en-US" sz="1800" b="1" dirty="0">
                  <a:solidFill>
                    <a:srgbClr val="FF0000"/>
                  </a:solidFill>
                  <a:latin typeface="Times New Roman" panose="02020603050405020304" pitchFamily="2" charset="0"/>
                  <a:ea typeface="宋体" panose="02010600030101010101" pitchFamily="2" charset="-122"/>
                </a:endParaRPr>
              </a:p>
            </p:txBody>
          </p:sp>
          <p:sp>
            <p:nvSpPr>
              <p:cNvPr id="42040" name="箭头 864"/>
              <p:cNvSpPr/>
              <p:nvPr/>
            </p:nvSpPr>
            <p:spPr>
              <a:xfrm>
                <a:off x="724" y="794"/>
                <a:ext cx="1079" cy="1"/>
              </a:xfrm>
              <a:prstGeom prst="line">
                <a:avLst/>
              </a:prstGeom>
              <a:ln w="25400" cap="flat" cmpd="sng">
                <a:solidFill>
                  <a:schemeClr val="hlink"/>
                </a:solidFill>
                <a:prstDash val="solid"/>
                <a:headEnd type="none" w="med" len="med"/>
                <a:tailEnd type="arrow" w="med" len="med"/>
              </a:ln>
            </p:spPr>
          </p:sp>
        </p:grpSp>
        <p:grpSp>
          <p:nvGrpSpPr>
            <p:cNvPr id="42041" name="组合 42040"/>
            <p:cNvGrpSpPr/>
            <p:nvPr/>
          </p:nvGrpSpPr>
          <p:grpSpPr>
            <a:xfrm rot="0">
              <a:off x="5979" y="8874"/>
              <a:ext cx="2842" cy="433"/>
              <a:chOff x="0" y="238"/>
              <a:chExt cx="2594" cy="433"/>
            </a:xfrm>
          </p:grpSpPr>
          <p:sp>
            <p:nvSpPr>
              <p:cNvPr id="42042" name="Text Box 23"/>
              <p:cNvSpPr txBox="1"/>
              <p:nvPr/>
            </p:nvSpPr>
            <p:spPr>
              <a:xfrm>
                <a:off x="0" y="238"/>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FF0000"/>
                    </a:solidFill>
                    <a:latin typeface="Times New Roman" panose="02020603050405020304" pitchFamily="2" charset="0"/>
                    <a:ea typeface="宋体" panose="02010600030101010101" pitchFamily="2" charset="-122"/>
                  </a:rPr>
                  <a:t>done msg.</a:t>
                </a:r>
                <a:endParaRPr lang="zh-CN" altLang="en-US" sz="1800" b="1" dirty="0">
                  <a:solidFill>
                    <a:srgbClr val="FF0000"/>
                  </a:solidFill>
                  <a:latin typeface="Times New Roman" panose="02020603050405020304" pitchFamily="2" charset="0"/>
                  <a:ea typeface="宋体" panose="02010600030101010101" pitchFamily="2" charset="-122"/>
                </a:endParaRPr>
              </a:p>
            </p:txBody>
          </p:sp>
          <p:sp>
            <p:nvSpPr>
              <p:cNvPr id="42043" name="箭头 864"/>
              <p:cNvSpPr/>
              <p:nvPr/>
            </p:nvSpPr>
            <p:spPr>
              <a:xfrm>
                <a:off x="724" y="245"/>
                <a:ext cx="1079" cy="1"/>
              </a:xfrm>
              <a:prstGeom prst="line">
                <a:avLst/>
              </a:prstGeom>
              <a:ln w="25400" cap="flat" cmpd="sng">
                <a:solidFill>
                  <a:schemeClr val="hlink"/>
                </a:solidFill>
                <a:prstDash val="solid"/>
                <a:headEnd type="arrow" w="med" len="med"/>
                <a:tailEnd type="none" w="med" len="med"/>
              </a:ln>
            </p:spPr>
          </p:sp>
        </p:grpSp>
      </p:grpSp>
      <p:sp>
        <p:nvSpPr>
          <p:cNvPr id="5" name="Rectangle 4"/>
          <p:cNvSpPr/>
          <p:nvPr/>
        </p:nvSpPr>
        <p:spPr>
          <a:xfrm>
            <a:off x="610235" y="4270375"/>
            <a:ext cx="1705610" cy="1227455"/>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en-US" altLang="x-none" sz="2200" b="1" dirty="0">
                <a:latin typeface="Times New Roman" panose="02020603050405020304" pitchFamily="2" charset="0"/>
                <a:ea typeface="宋体" panose="02010600030101010101" pitchFamily="2" charset="-122"/>
              </a:rPr>
              <a:t>Application</a:t>
            </a:r>
            <a:endParaRPr lang="en-US" altLang="x-none" sz="2200" b="1" dirty="0">
              <a:latin typeface="Times New Roman" panose="02020603050405020304" pitchFamily="2" charset="0"/>
              <a:ea typeface="宋体" panose="02010600030101010101" pitchFamily="2" charset="-122"/>
            </a:endParaRPr>
          </a:p>
        </p:txBody>
      </p:sp>
      <p:sp>
        <p:nvSpPr>
          <p:cNvPr id="6" name="Rectangle 4"/>
          <p:cNvSpPr/>
          <p:nvPr/>
        </p:nvSpPr>
        <p:spPr>
          <a:xfrm>
            <a:off x="3284855" y="4256405"/>
            <a:ext cx="1705610" cy="1227455"/>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en-US" altLang="x-none" sz="2200" b="1" dirty="0">
                <a:latin typeface="Times New Roman" panose="02020603050405020304" pitchFamily="2" charset="0"/>
                <a:ea typeface="宋体" panose="02010600030101010101" pitchFamily="2" charset="-122"/>
              </a:rPr>
              <a:t>Coordinator</a:t>
            </a:r>
            <a:endParaRPr lang="en-US" altLang="x-none" sz="2200" b="1" dirty="0">
              <a:latin typeface="Times New Roman" panose="02020603050405020304" pitchFamily="2" charset="0"/>
              <a:ea typeface="宋体" panose="02010600030101010101" pitchFamily="2" charset="-122"/>
            </a:endParaRPr>
          </a:p>
        </p:txBody>
      </p:sp>
      <p:sp>
        <p:nvSpPr>
          <p:cNvPr id="7" name="Text Box 23"/>
          <p:cNvSpPr txBox="1"/>
          <p:nvPr/>
        </p:nvSpPr>
        <p:spPr>
          <a:xfrm>
            <a:off x="2164715" y="3973195"/>
            <a:ext cx="1323340" cy="276860"/>
          </a:xfrm>
          <a:prstGeom prst="rect">
            <a:avLst/>
          </a:prstGeom>
          <a:solidFill>
            <a:schemeClr val="bg1">
              <a:alpha val="100000"/>
            </a:schemeClr>
          </a:solidFill>
          <a:ln w="9525">
            <a:noFill/>
          </a:ln>
        </p:spPr>
        <p:txBody>
          <a:bodyPr vert="horz" wrap="square" lIns="90170" tIns="0" rIns="90170" bIns="0" anchor="t">
            <a:spAutoFit/>
          </a:bodyPr>
          <a:p>
            <a:pPr lvl="0" algn="ctr"/>
            <a:r>
              <a:rPr lang="en-US" altLang="zh-CN" sz="1800" b="1" dirty="0">
                <a:solidFill>
                  <a:srgbClr val="0000CC"/>
                </a:solidFill>
                <a:latin typeface="Times New Roman" panose="02020603050405020304" pitchFamily="2" charset="0"/>
                <a:ea typeface="宋体" panose="02010600030101010101" pitchFamily="2" charset="-122"/>
              </a:rPr>
              <a:t>tx_commit</a:t>
            </a:r>
            <a:endParaRPr lang="en-US" altLang="zh-CN" dirty="0">
              <a:latin typeface="Times New Roman" panose="02020603050405020304" pitchFamily="2" charset="0"/>
              <a:ea typeface="Times New Roman" panose="02020603050405020304" pitchFamily="2" charset="0"/>
            </a:endParaRPr>
          </a:p>
        </p:txBody>
      </p:sp>
      <p:sp>
        <p:nvSpPr>
          <p:cNvPr id="8" name="箭头 864"/>
          <p:cNvSpPr/>
          <p:nvPr/>
        </p:nvSpPr>
        <p:spPr>
          <a:xfrm>
            <a:off x="2413774" y="4355465"/>
            <a:ext cx="750670" cy="635"/>
          </a:xfrm>
          <a:prstGeom prst="line">
            <a:avLst/>
          </a:prstGeom>
          <a:ln w="25400" cap="flat" cmpd="sng">
            <a:solidFill>
              <a:srgbClr val="0000CC"/>
            </a:solidFill>
            <a:prstDash val="solid"/>
            <a:headEnd type="none" w="med" len="med"/>
            <a:tailEnd type="arrow" w="med" len="med"/>
          </a:ln>
        </p:spPr>
      </p:sp>
      <p:sp>
        <p:nvSpPr>
          <p:cNvPr id="9" name="Text Box 23"/>
          <p:cNvSpPr txBox="1"/>
          <p:nvPr/>
        </p:nvSpPr>
        <p:spPr>
          <a:xfrm>
            <a:off x="1932305" y="5559425"/>
            <a:ext cx="1782445" cy="276860"/>
          </a:xfrm>
          <a:prstGeom prst="rect">
            <a:avLst/>
          </a:prstGeom>
          <a:solidFill>
            <a:schemeClr val="bg1">
              <a:alpha val="100000"/>
            </a:schemeClr>
          </a:solidFill>
          <a:ln w="9525">
            <a:noFill/>
          </a:ln>
        </p:spPr>
        <p:txBody>
          <a:bodyPr vert="horz" wrap="square" lIns="90170" tIns="0" rIns="90170" bIns="0" anchor="t">
            <a:spAutoFit/>
          </a:bodyPr>
          <a:p>
            <a:pPr lvl="0" algn="ctr"/>
            <a:r>
              <a:rPr lang="en-US" altLang="zh-CN" sz="1800" b="1" dirty="0">
                <a:solidFill>
                  <a:srgbClr val="0000CC"/>
                </a:solidFill>
                <a:latin typeface="Times New Roman" panose="02020603050405020304" pitchFamily="2" charset="0"/>
                <a:ea typeface="宋体" panose="02010600030101010101" pitchFamily="2" charset="-122"/>
              </a:rPr>
              <a:t>return status</a:t>
            </a:r>
            <a:endParaRPr lang="en-US" altLang="zh-CN" dirty="0">
              <a:latin typeface="Times New Roman" panose="02020603050405020304" pitchFamily="2" charset="0"/>
              <a:ea typeface="Times New Roman" panose="02020603050405020304" pitchFamily="2" charset="0"/>
            </a:endParaRPr>
          </a:p>
        </p:txBody>
      </p:sp>
      <p:sp>
        <p:nvSpPr>
          <p:cNvPr id="10" name="箭头 864"/>
          <p:cNvSpPr/>
          <p:nvPr/>
        </p:nvSpPr>
        <p:spPr>
          <a:xfrm>
            <a:off x="2413774" y="5488305"/>
            <a:ext cx="750670" cy="635"/>
          </a:xfrm>
          <a:prstGeom prst="line">
            <a:avLst/>
          </a:prstGeom>
          <a:ln w="25400" cap="flat" cmpd="sng">
            <a:solidFill>
              <a:srgbClr val="0000CC"/>
            </a:solidFill>
            <a:prstDash val="solid"/>
            <a:headEnd type="arrow" w="med" len="med"/>
            <a:tailEnd type="none" w="med" len="med"/>
          </a:ln>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7411" name="Rectangle 2"/>
          <p:cNvSpPr>
            <a:spLocks noGrp="1"/>
          </p:cNvSpPr>
          <p:nvPr>
            <p:ph type="title"/>
          </p:nvPr>
        </p:nvSpPr>
        <p:spPr>
          <a:xfrm>
            <a:off x="685800" y="53023"/>
            <a:ext cx="7772400" cy="583565"/>
          </a:xfrm>
        </p:spPr>
        <p:txBody>
          <a:bodyPr vert="horz" wrap="square" anchor="ctr">
            <a:spAutoFit/>
          </a:bodyPr>
          <a:p>
            <a:pPr lvl="0"/>
            <a:r>
              <a:rPr lang="en-US" altLang="zh-CN" sz="3200">
                <a:ea typeface="宋体" panose="02010600030101010101" pitchFamily="2" charset="-122"/>
              </a:rPr>
              <a:t>Two-Phase Commit -- Phase 1</a:t>
            </a:r>
            <a:endParaRPr lang="en-US" altLang="zh-CN" sz="3200">
              <a:ea typeface="宋体" panose="02010600030101010101" pitchFamily="2" charset="-122"/>
            </a:endParaRPr>
          </a:p>
        </p:txBody>
      </p:sp>
      <p:sp>
        <p:nvSpPr>
          <p:cNvPr id="17412" name="Rectangle 3"/>
          <p:cNvSpPr>
            <a:spLocks noGrp="1"/>
          </p:cNvSpPr>
          <p:nvPr>
            <p:ph type="body"/>
          </p:nvPr>
        </p:nvSpPr>
        <p:spPr>
          <a:xfrm>
            <a:off x="78105" y="687705"/>
            <a:ext cx="8949690" cy="5906770"/>
          </a:xfrm>
          <a:solidFill>
            <a:schemeClr val="bg1">
              <a:alpha val="100000"/>
            </a:schemeClr>
          </a:solidFill>
        </p:spPr>
        <p:txBody>
          <a:bodyPr vert="horz" wrap="square" lIns="90170" tIns="46990" rIns="90170" bIns="46990" anchor="t">
            <a:spAutoFit/>
          </a:bodyPr>
          <a:p>
            <a:pPr marL="0" lvl="0" indent="0">
              <a:spcBef>
                <a:spcPct val="30000"/>
              </a:spcBef>
              <a:buNone/>
            </a:pPr>
            <a:r>
              <a:rPr lang="en-US" altLang="x-none" sz="2400" u="sng" dirty="0">
                <a:solidFill>
                  <a:srgbClr val="FF0000"/>
                </a:solidFill>
                <a:ea typeface="宋体" panose="02010600030101010101" pitchFamily="2" charset="-122"/>
              </a:rPr>
              <a:t>2</a:t>
            </a:r>
            <a:r>
              <a:rPr lang="zh-CN" altLang="en-US" sz="2400" u="sng" dirty="0">
                <a:solidFill>
                  <a:srgbClr val="FF0000"/>
                </a:solidFill>
                <a:ea typeface="宋体" panose="02010600030101010101" pitchFamily="2" charset="-122"/>
              </a:rPr>
              <a:t>、</a:t>
            </a:r>
            <a:r>
              <a:rPr lang="en-US" altLang="x-none" sz="2400" u="sng" dirty="0">
                <a:solidFill>
                  <a:srgbClr val="FF0000"/>
                </a:solidFill>
                <a:ea typeface="宋体" panose="02010600030101010101" pitchFamily="2" charset="-122"/>
              </a:rPr>
              <a:t>Sends prepare message</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(coordin. to all cohorts)</a:t>
            </a:r>
            <a:endParaRPr lang="en-US" altLang="x-none" sz="2400" dirty="0">
              <a:solidFill>
                <a:schemeClr val="tx1"/>
              </a:solidFill>
              <a:ea typeface="宋体" panose="02010600030101010101" pitchFamily="2" charset="-122"/>
            </a:endParaRPr>
          </a:p>
          <a:p>
            <a:pPr marL="857250" lvl="1" indent="-457200">
              <a:spcBef>
                <a:spcPct val="30000"/>
              </a:spcBef>
              <a:buFont typeface="+mj-ea"/>
              <a:buAutoNum type="circleNumDbPlain"/>
            </a:pPr>
            <a:r>
              <a:rPr lang="en-US" altLang="x-none" sz="2400" dirty="0">
                <a:ea typeface="宋体" panose="02010600030101010101" pitchFamily="2" charset="-122"/>
              </a:rPr>
              <a:t>If cohort wants to abort </a:t>
            </a:r>
            <a:r>
              <a:rPr lang="en-US" altLang="x-none" sz="2400" dirty="0">
                <a:solidFill>
                  <a:schemeClr val="tx1"/>
                </a:solidFill>
                <a:ea typeface="宋体" panose="02010600030101010101" pitchFamily="2" charset="-122"/>
              </a:rPr>
              <a:t>at any time</a:t>
            </a:r>
            <a:r>
              <a:rPr lang="en-US" altLang="x-none" sz="2400" dirty="0">
                <a:ea typeface="宋体" panose="02010600030101010101" pitchFamily="2" charset="-122"/>
              </a:rPr>
              <a:t> prior to </a:t>
            </a:r>
            <a:r>
              <a:rPr lang="en-US" altLang="x-none" sz="2400" dirty="0">
                <a:solidFill>
                  <a:srgbClr val="0000CC"/>
                </a:solidFill>
                <a:ea typeface="宋体" panose="02010600030101010101" pitchFamily="2" charset="-122"/>
              </a:rPr>
              <a:t>or on </a:t>
            </a:r>
            <a:r>
              <a:rPr lang="en-US" altLang="x-none" sz="2400" dirty="0">
                <a:ea typeface="宋体" panose="02010600030101010101" pitchFamily="2" charset="-122"/>
              </a:rPr>
              <a:t>receipt of </a:t>
            </a:r>
            <a:r>
              <a:rPr lang="en-US" altLang="x-none" sz="2400" dirty="0">
                <a:solidFill>
                  <a:schemeClr val="tx1"/>
                </a:solidFill>
                <a:ea typeface="宋体" panose="02010600030101010101" pitchFamily="2" charset="-122"/>
              </a:rPr>
              <a:t>the message,</a:t>
            </a:r>
            <a:r>
              <a:rPr lang="en-US" altLang="x-none" sz="2400" dirty="0">
                <a:ea typeface="宋体" panose="02010600030101010101" pitchFamily="2" charset="-122"/>
              </a:rPr>
              <a:t> it aborts </a:t>
            </a:r>
            <a:r>
              <a:rPr lang="en-US" altLang="x-none" sz="2400" dirty="0">
                <a:solidFill>
                  <a:schemeClr val="tx1"/>
                </a:solidFill>
                <a:ea typeface="宋体" panose="02010600030101010101" pitchFamily="2" charset="-122"/>
              </a:rPr>
              <a:t>and</a:t>
            </a:r>
            <a:r>
              <a:rPr lang="en-US" altLang="x-none" sz="2400" dirty="0">
                <a:ea typeface="宋体" panose="02010600030101010101" pitchFamily="2" charset="-122"/>
              </a:rPr>
              <a:t> releases locks</a:t>
            </a:r>
            <a:endParaRPr lang="en-US" altLang="x-none" sz="2400" dirty="0">
              <a:ea typeface="宋体" panose="02010600030101010101" pitchFamily="2" charset="-122"/>
            </a:endParaRPr>
          </a:p>
          <a:p>
            <a:pPr marL="857250" lvl="1" indent="-457200">
              <a:lnSpc>
                <a:spcPct val="100000"/>
              </a:lnSpc>
              <a:spcBef>
                <a:spcPts val="2000"/>
              </a:spcBef>
              <a:spcAft>
                <a:spcPts val="0"/>
              </a:spcAft>
              <a:buFont typeface="+mj-ea"/>
              <a:buAutoNum type="circleNumDbPlain"/>
            </a:pPr>
            <a:r>
              <a:rPr lang="en-US" altLang="x-none" sz="2400" dirty="0">
                <a:ea typeface="宋体" panose="02010600030101010101" pitchFamily="2" charset="-122"/>
              </a:rPr>
              <a:t>If cohort wants to commit, </a:t>
            </a:r>
            <a:r>
              <a:rPr lang="en-US" altLang="x-none" sz="2400" dirty="0">
                <a:solidFill>
                  <a:schemeClr val="tx1"/>
                </a:solidFill>
                <a:ea typeface="宋体" panose="02010600030101010101" pitchFamily="2" charset="-122"/>
              </a:rPr>
              <a:t>it moves all</a:t>
            </a:r>
            <a:r>
              <a:rPr lang="en-US" altLang="x-none" sz="2400" dirty="0">
                <a:ea typeface="宋体" panose="02010600030101010101" pitchFamily="2" charset="-122"/>
              </a:rPr>
              <a:t> update records </a:t>
            </a:r>
            <a:r>
              <a:rPr lang="en-US" altLang="x-none" sz="2400" dirty="0">
                <a:solidFill>
                  <a:schemeClr val="tx1"/>
                </a:solidFill>
                <a:ea typeface="宋体" panose="02010600030101010101" pitchFamily="2" charset="-122"/>
              </a:rPr>
              <a:t>to </a:t>
            </a:r>
            <a:r>
              <a:rPr lang="en-US" altLang="x-none" sz="2400" dirty="0">
                <a:ea typeface="宋体" panose="02010600030101010101" pitchFamily="2" charset="-122"/>
              </a:rPr>
              <a:t>mass store </a:t>
            </a:r>
            <a:r>
              <a:rPr lang="en-US" altLang="x-none" sz="2400" dirty="0">
                <a:solidFill>
                  <a:schemeClr val="tx1"/>
                </a:solidFill>
                <a:ea typeface="宋体" panose="02010600030101010101" pitchFamily="2" charset="-122"/>
              </a:rPr>
              <a:t>by</a:t>
            </a:r>
            <a:r>
              <a:rPr lang="en-US" altLang="x-none" sz="2400" dirty="0">
                <a:ea typeface="宋体" panose="02010600030101010101" pitchFamily="2" charset="-122"/>
              </a:rPr>
              <a:t> </a:t>
            </a:r>
            <a:r>
              <a:rPr lang="en-US" altLang="x-none" sz="2400" u="sng" dirty="0">
                <a:solidFill>
                  <a:srgbClr val="FF0000"/>
                </a:solidFill>
                <a:ea typeface="宋体" panose="02010600030101010101" pitchFamily="2" charset="-122"/>
              </a:rPr>
              <a:t>forcing a prepare record to its log</a:t>
            </a:r>
            <a:endParaRPr lang="en-US" altLang="x-none" sz="2400" dirty="0">
              <a:solidFill>
                <a:schemeClr val="tx1"/>
              </a:solidFill>
              <a:ea typeface="宋体" panose="02010600030101010101" pitchFamily="2" charset="-122"/>
            </a:endParaRPr>
          </a:p>
          <a:p>
            <a:pPr lvl="2">
              <a:lnSpc>
                <a:spcPct val="100000"/>
              </a:lnSpc>
              <a:spcBef>
                <a:spcPts val="30"/>
              </a:spcBef>
              <a:spcAft>
                <a:spcPts val="0"/>
              </a:spcAft>
            </a:pPr>
            <a:r>
              <a:rPr lang="en-US" altLang="x-none" sz="2400" dirty="0">
                <a:ea typeface="宋体" panose="02010600030101010101" pitchFamily="2" charset="-122"/>
              </a:rPr>
              <a:t>Guarantees that cohort </a:t>
            </a:r>
            <a:r>
              <a:rPr lang="en-US" altLang="x-none" sz="2400" dirty="0">
                <a:solidFill>
                  <a:schemeClr val="tx1"/>
                </a:solidFill>
                <a:ea typeface="宋体" panose="02010600030101010101" pitchFamily="2" charset="-122"/>
              </a:rPr>
              <a:t>will be able</a:t>
            </a:r>
            <a:r>
              <a:rPr lang="en-US" altLang="x-none" sz="2400" dirty="0">
                <a:ea typeface="宋体" panose="02010600030101010101" pitchFamily="2" charset="-122"/>
              </a:rPr>
              <a:t> to commit      </a:t>
            </a:r>
            <a:r>
              <a:rPr lang="en-US" altLang="x-none" sz="2400" dirty="0">
                <a:solidFill>
                  <a:schemeClr val="tx1"/>
                </a:solidFill>
                <a:ea typeface="宋体" panose="02010600030101010101" pitchFamily="2" charset="-122"/>
              </a:rPr>
              <a:t>(despite crashes)</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if </a:t>
            </a:r>
            <a:r>
              <a:rPr lang="en-US" altLang="x-none" sz="2400" dirty="0">
                <a:ea typeface="宋体" panose="02010600030101010101" pitchFamily="2" charset="-122"/>
              </a:rPr>
              <a:t>coordinator decides commit     </a:t>
            </a:r>
            <a:r>
              <a:rPr lang="en-US" altLang="x-none" sz="2400" dirty="0">
                <a:solidFill>
                  <a:schemeClr val="tx1"/>
                </a:solidFill>
                <a:ea typeface="宋体" panose="02010600030101010101" pitchFamily="2" charset="-122"/>
              </a:rPr>
              <a:t>(since update records are durable)</a:t>
            </a:r>
            <a:endParaRPr lang="en-US" altLang="x-none" sz="2400" dirty="0">
              <a:solidFill>
                <a:schemeClr val="tx1"/>
              </a:solidFill>
              <a:ea typeface="宋体" panose="02010600030101010101" pitchFamily="2" charset="-122"/>
            </a:endParaRPr>
          </a:p>
          <a:p>
            <a:pPr lvl="2">
              <a:lnSpc>
                <a:spcPct val="100000"/>
              </a:lnSpc>
              <a:spcBef>
                <a:spcPts val="30"/>
              </a:spcBef>
              <a:spcAft>
                <a:spcPts val="0"/>
              </a:spcAft>
            </a:pPr>
            <a:r>
              <a:rPr lang="en-US" altLang="x-none" sz="2400" dirty="0">
                <a:ea typeface="宋体" panose="02010600030101010101" pitchFamily="2" charset="-122"/>
              </a:rPr>
              <a:t>Cohort</a:t>
            </a:r>
            <a:r>
              <a:rPr lang="en-US" altLang="x-none" sz="2400" dirty="0">
                <a:solidFill>
                  <a:schemeClr val="tx1"/>
                </a:solidFill>
                <a:ea typeface="宋体" panose="02010600030101010101" pitchFamily="2" charset="-122"/>
              </a:rPr>
              <a:t> enters</a:t>
            </a:r>
            <a:r>
              <a:rPr lang="en-US" altLang="x-none" sz="2400" dirty="0">
                <a:ea typeface="宋体" panose="02010600030101010101" pitchFamily="2" charset="-122"/>
              </a:rPr>
              <a:t> prepared state</a:t>
            </a:r>
            <a:endParaRPr lang="en-US" altLang="x-none" sz="2400" dirty="0">
              <a:ea typeface="宋体" panose="02010600030101010101" pitchFamily="2" charset="-122"/>
            </a:endParaRPr>
          </a:p>
          <a:p>
            <a:pPr marL="857250" lvl="1" indent="-457200">
              <a:lnSpc>
                <a:spcPct val="100000"/>
              </a:lnSpc>
              <a:spcBef>
                <a:spcPts val="2000"/>
              </a:spcBef>
              <a:spcAft>
                <a:spcPts val="0"/>
              </a:spcAft>
              <a:buFont typeface="+mj-ea"/>
              <a:buAutoNum type="circleNumDbPlain"/>
            </a:pPr>
            <a:r>
              <a:rPr lang="en-US" altLang="x-none" sz="2400" dirty="0">
                <a:ea typeface="宋体" panose="02010600030101010101" pitchFamily="2" charset="-122"/>
              </a:rPr>
              <a:t>Cohort </a:t>
            </a:r>
            <a:r>
              <a:rPr lang="en-US" altLang="x-none" sz="2400" dirty="0">
                <a:solidFill>
                  <a:schemeClr val="tx1"/>
                </a:solidFill>
                <a:ea typeface="宋体" panose="02010600030101010101" pitchFamily="2" charset="-122"/>
              </a:rPr>
              <a:t>sends a</a:t>
            </a:r>
            <a:r>
              <a:rPr lang="en-US" altLang="x-none" sz="2400" dirty="0">
                <a:ea typeface="宋体" panose="02010600030101010101" pitchFamily="2" charset="-122"/>
              </a:rPr>
              <a:t> vote</a:t>
            </a:r>
            <a:r>
              <a:rPr lang="en-US" altLang="x-none" sz="2400" i="1" dirty="0">
                <a:ea typeface="宋体" panose="02010600030101010101" pitchFamily="2" charset="-122"/>
              </a:rPr>
              <a:t> </a:t>
            </a:r>
            <a:r>
              <a:rPr lang="en-US" altLang="x-none" sz="2400" dirty="0">
                <a:ea typeface="宋体" panose="02010600030101010101" pitchFamily="2" charset="-122"/>
              </a:rPr>
              <a:t>message </a:t>
            </a:r>
            <a:r>
              <a:rPr lang="en-US" altLang="x-none" sz="2400" dirty="0">
                <a:solidFill>
                  <a:schemeClr val="tx1"/>
                </a:solidFill>
                <a:ea typeface="宋体" panose="02010600030101010101" pitchFamily="2" charset="-122"/>
              </a:rPr>
              <a:t>(“ready” or “aborting”)</a:t>
            </a:r>
            <a:endParaRPr lang="en-US" altLang="x-none" sz="2400" dirty="0">
              <a:solidFill>
                <a:schemeClr val="tx1"/>
              </a:solidFill>
              <a:ea typeface="宋体" panose="02010600030101010101" pitchFamily="2" charset="-122"/>
            </a:endParaRPr>
          </a:p>
          <a:p>
            <a:pPr lvl="2">
              <a:lnSpc>
                <a:spcPct val="100000"/>
              </a:lnSpc>
              <a:spcBef>
                <a:spcPts val="30"/>
              </a:spcBef>
              <a:spcAft>
                <a:spcPts val="0"/>
              </a:spcAft>
            </a:pPr>
            <a:r>
              <a:rPr lang="en-US" altLang="x-none" sz="2400" dirty="0">
                <a:solidFill>
                  <a:schemeClr val="tx1"/>
                </a:solidFill>
                <a:ea typeface="宋体" panose="02010600030101010101" pitchFamily="2" charset="-122"/>
              </a:rPr>
              <a:t>cannot</a:t>
            </a:r>
            <a:r>
              <a:rPr lang="en-US" altLang="x-none" sz="2400" dirty="0">
                <a:ea typeface="宋体" panose="02010600030101010101" pitchFamily="2" charset="-122"/>
              </a:rPr>
              <a:t> change its mind</a:t>
            </a:r>
            <a:endParaRPr lang="en-US" altLang="x-none" sz="2400" dirty="0">
              <a:ea typeface="宋体" panose="02010600030101010101" pitchFamily="2" charset="-122"/>
            </a:endParaRPr>
          </a:p>
          <a:p>
            <a:pPr lvl="2">
              <a:lnSpc>
                <a:spcPct val="100000"/>
              </a:lnSpc>
              <a:spcBef>
                <a:spcPts val="30"/>
              </a:spcBef>
              <a:spcAft>
                <a:spcPts val="0"/>
              </a:spcAft>
            </a:pPr>
            <a:r>
              <a:rPr lang="en-US" altLang="x-none" sz="2400" dirty="0">
                <a:solidFill>
                  <a:schemeClr val="tx1"/>
                </a:solidFill>
                <a:ea typeface="宋体" panose="02010600030101010101" pitchFamily="2" charset="-122"/>
              </a:rPr>
              <a:t>retains </a:t>
            </a:r>
            <a:r>
              <a:rPr lang="en-US" altLang="x-none" sz="2400" dirty="0">
                <a:ea typeface="宋体" panose="02010600030101010101" pitchFamily="2" charset="-122"/>
              </a:rPr>
              <a:t>all locks if vote is “ready”</a:t>
            </a:r>
            <a:endParaRPr lang="en-US" altLang="x-none" sz="2400" dirty="0">
              <a:ea typeface="宋体" panose="02010600030101010101" pitchFamily="2" charset="-122"/>
            </a:endParaRPr>
          </a:p>
          <a:p>
            <a:pPr lvl="2">
              <a:lnSpc>
                <a:spcPct val="100000"/>
              </a:lnSpc>
              <a:spcBef>
                <a:spcPts val="30"/>
              </a:spcBef>
              <a:spcAft>
                <a:spcPts val="0"/>
              </a:spcAft>
            </a:pPr>
            <a:r>
              <a:rPr lang="en-US" altLang="x-none" sz="2400" dirty="0">
                <a:solidFill>
                  <a:schemeClr val="tx1"/>
                </a:solidFill>
                <a:ea typeface="宋体" panose="02010600030101010101" pitchFamily="2" charset="-122"/>
              </a:rPr>
              <a:t>enters</a:t>
            </a:r>
            <a:r>
              <a:rPr lang="en-US" altLang="x-none" sz="2400" dirty="0">
                <a:ea typeface="宋体" panose="02010600030101010101" pitchFamily="2" charset="-122"/>
              </a:rPr>
              <a:t> uncertain period</a:t>
            </a:r>
            <a:r>
              <a:rPr lang="en-US" altLang="x-none" sz="2400" i="1" dirty="0">
                <a:ea typeface="宋体" panose="02010600030101010101" pitchFamily="2" charset="-122"/>
              </a:rPr>
              <a:t> </a:t>
            </a:r>
            <a:r>
              <a:rPr lang="en-US" altLang="x-none" sz="2400" dirty="0">
                <a:solidFill>
                  <a:schemeClr val="tx1"/>
                </a:solidFill>
                <a:ea typeface="宋体" panose="02010600030101010101" pitchFamily="2" charset="-122"/>
              </a:rPr>
              <a:t>(it cannot foretell final outcome)</a:t>
            </a:r>
            <a:endParaRPr lang="en-US" altLang="x-none" sz="2400"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xEl>
                                              <p:pRg st="1" end="1"/>
                                            </p:txEl>
                                          </p:spTgt>
                                        </p:tgtEl>
                                        <p:attrNameLst>
                                          <p:attrName>style.visibility</p:attrName>
                                        </p:attrNameLst>
                                      </p:cBhvr>
                                      <p:to>
                                        <p:strVal val="visible"/>
                                      </p:to>
                                    </p:set>
                                    <p:animEffect transition="in" filter="blinds(horizontal)">
                                      <p:cBhvr>
                                        <p:cTn id="7" dur="500"/>
                                        <p:tgtEl>
                                          <p:spTgt spid="174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2">
                                            <p:txEl>
                                              <p:pRg st="2" end="2"/>
                                            </p:txEl>
                                          </p:spTgt>
                                        </p:tgtEl>
                                        <p:attrNameLst>
                                          <p:attrName>style.visibility</p:attrName>
                                        </p:attrNameLst>
                                      </p:cBhvr>
                                      <p:to>
                                        <p:strVal val="visible"/>
                                      </p:to>
                                    </p:set>
                                    <p:animEffect transition="in" filter="blinds(horizontal)">
                                      <p:cBhvr>
                                        <p:cTn id="12" dur="500"/>
                                        <p:tgtEl>
                                          <p:spTgt spid="17412">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412">
                                            <p:txEl>
                                              <p:pRg st="3" end="3"/>
                                            </p:txEl>
                                          </p:spTgt>
                                        </p:tgtEl>
                                        <p:attrNameLst>
                                          <p:attrName>style.visibility</p:attrName>
                                        </p:attrNameLst>
                                      </p:cBhvr>
                                      <p:to>
                                        <p:strVal val="visible"/>
                                      </p:to>
                                    </p:set>
                                    <p:animEffect transition="in" filter="blinds(horizontal)">
                                      <p:cBhvr>
                                        <p:cTn id="15" dur="500"/>
                                        <p:tgtEl>
                                          <p:spTgt spid="1741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12">
                                            <p:txEl>
                                              <p:pRg st="4" end="4"/>
                                            </p:txEl>
                                          </p:spTgt>
                                        </p:tgtEl>
                                        <p:attrNameLst>
                                          <p:attrName>style.visibility</p:attrName>
                                        </p:attrNameLst>
                                      </p:cBhvr>
                                      <p:to>
                                        <p:strVal val="visible"/>
                                      </p:to>
                                    </p:set>
                                    <p:animEffect transition="in" filter="blinds(horizontal)">
                                      <p:cBhvr>
                                        <p:cTn id="18" dur="500"/>
                                        <p:tgtEl>
                                          <p:spTgt spid="1741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412">
                                            <p:txEl>
                                              <p:pRg st="5" end="5"/>
                                            </p:txEl>
                                          </p:spTgt>
                                        </p:tgtEl>
                                        <p:attrNameLst>
                                          <p:attrName>style.visibility</p:attrName>
                                        </p:attrNameLst>
                                      </p:cBhvr>
                                      <p:to>
                                        <p:strVal val="visible"/>
                                      </p:to>
                                    </p:set>
                                    <p:animEffect transition="in" filter="blinds(horizontal)">
                                      <p:cBhvr>
                                        <p:cTn id="23" dur="500"/>
                                        <p:tgtEl>
                                          <p:spTgt spid="17412">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12">
                                            <p:txEl>
                                              <p:pRg st="6" end="6"/>
                                            </p:txEl>
                                          </p:spTgt>
                                        </p:tgtEl>
                                        <p:attrNameLst>
                                          <p:attrName>style.visibility</p:attrName>
                                        </p:attrNameLst>
                                      </p:cBhvr>
                                      <p:to>
                                        <p:strVal val="visible"/>
                                      </p:to>
                                    </p:set>
                                    <p:animEffect transition="in" filter="blinds(horizontal)">
                                      <p:cBhvr>
                                        <p:cTn id="26" dur="500"/>
                                        <p:tgtEl>
                                          <p:spTgt spid="17412">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7412">
                                            <p:txEl>
                                              <p:pRg st="7" end="7"/>
                                            </p:txEl>
                                          </p:spTgt>
                                        </p:tgtEl>
                                        <p:attrNameLst>
                                          <p:attrName>style.visibility</p:attrName>
                                        </p:attrNameLst>
                                      </p:cBhvr>
                                      <p:to>
                                        <p:strVal val="visible"/>
                                      </p:to>
                                    </p:set>
                                    <p:animEffect transition="in" filter="blinds(horizontal)">
                                      <p:cBhvr>
                                        <p:cTn id="29" dur="500"/>
                                        <p:tgtEl>
                                          <p:spTgt spid="17412">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7412">
                                            <p:txEl>
                                              <p:pRg st="8" end="8"/>
                                            </p:txEl>
                                          </p:spTgt>
                                        </p:tgtEl>
                                        <p:attrNameLst>
                                          <p:attrName>style.visibility</p:attrName>
                                        </p:attrNameLst>
                                      </p:cBhvr>
                                      <p:to>
                                        <p:strVal val="visible"/>
                                      </p:to>
                                    </p:set>
                                    <p:animEffect transition="in" filter="blinds(horizontal)">
                                      <p:cBhvr>
                                        <p:cTn id="32" dur="500"/>
                                        <p:tgtEl>
                                          <p:spTgt spid="174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2"/>
          <p:cNvSpPr>
            <a:spLocks noGrp="1"/>
          </p:cNvSpPr>
          <p:nvPr>
            <p:ph type="title"/>
          </p:nvPr>
        </p:nvSpPr>
        <p:spPr>
          <a:xfrm>
            <a:off x="685800" y="91758"/>
            <a:ext cx="7772400" cy="583565"/>
          </a:xfrm>
        </p:spPr>
        <p:txBody>
          <a:bodyPr vert="horz" wrap="square" anchor="ctr">
            <a:spAutoFit/>
          </a:bodyPr>
          <a:p>
            <a:pPr lvl="0"/>
            <a:r>
              <a:rPr lang="en-US" altLang="zh-CN" sz="3200">
                <a:ea typeface="宋体" panose="02010600030101010101" pitchFamily="2" charset="-122"/>
              </a:rPr>
              <a:t>Two-Phase Commit -- Phase 1</a:t>
            </a:r>
            <a:endParaRPr lang="en-US" altLang="zh-CN" sz="3200">
              <a:ea typeface="宋体" panose="02010600030101010101" pitchFamily="2" charset="-122"/>
            </a:endParaRPr>
          </a:p>
        </p:txBody>
      </p:sp>
      <p:sp>
        <p:nvSpPr>
          <p:cNvPr id="18436" name="Rectangle 3"/>
          <p:cNvSpPr>
            <a:spLocks noGrp="1"/>
          </p:cNvSpPr>
          <p:nvPr>
            <p:ph type="body"/>
          </p:nvPr>
        </p:nvSpPr>
        <p:spPr>
          <a:xfrm>
            <a:off x="1270" y="753110"/>
            <a:ext cx="9141460" cy="5487670"/>
          </a:xfrm>
        </p:spPr>
        <p:txBody>
          <a:bodyPr vert="horz" wrap="square" anchor="t">
            <a:spAutoFit/>
          </a:bodyPr>
          <a:p>
            <a:pPr marL="457200" lvl="0" indent="-457200">
              <a:spcBef>
                <a:spcPct val="40000"/>
              </a:spcBef>
              <a:buAutoNum type="arabicPeriod" startAt="3"/>
            </a:pPr>
            <a:r>
              <a:rPr lang="en-US" altLang="x-none" sz="2400" u="sng" dirty="0">
                <a:solidFill>
                  <a:srgbClr val="FF0000"/>
                </a:solidFill>
                <a:ea typeface="宋体" panose="02010600030101010101" pitchFamily="2" charset="-122"/>
              </a:rPr>
              <a:t>Vote message</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(cohort to coordinator): </a:t>
            </a:r>
            <a:r>
              <a:rPr lang="en-US" altLang="x-none" sz="2400" dirty="0">
                <a:ea typeface="宋体" panose="02010600030101010101" pitchFamily="2" charset="-122"/>
              </a:rPr>
              <a:t>Cohort</a:t>
            </a:r>
            <a:r>
              <a:rPr lang="en-US" altLang="x-none" sz="2400" dirty="0">
                <a:solidFill>
                  <a:schemeClr val="tx1"/>
                </a:solidFill>
                <a:ea typeface="宋体" panose="02010600030101010101" pitchFamily="2" charset="-122"/>
              </a:rPr>
              <a:t> indicates it is </a:t>
            </a:r>
            <a:r>
              <a:rPr lang="en-US" altLang="x-none" sz="2400" dirty="0">
                <a:ea typeface="宋体" panose="02010600030101010101" pitchFamily="2" charset="-122"/>
              </a:rPr>
              <a:t>“</a:t>
            </a:r>
            <a:r>
              <a:rPr lang="en-US" altLang="x-none" sz="2400" dirty="0">
                <a:solidFill>
                  <a:srgbClr val="FF0000"/>
                </a:solidFill>
                <a:ea typeface="宋体" panose="02010600030101010101" pitchFamily="2" charset="-122"/>
              </a:rPr>
              <a:t>ready</a:t>
            </a:r>
            <a:r>
              <a:rPr lang="en-US" altLang="x-none" sz="2400" dirty="0">
                <a:ea typeface="宋体" panose="02010600030101010101" pitchFamily="2" charset="-122"/>
              </a:rPr>
              <a:t>”</a:t>
            </a:r>
            <a:r>
              <a:rPr lang="en-US" altLang="x-none" sz="2400" dirty="0">
                <a:solidFill>
                  <a:schemeClr val="tx1"/>
                </a:solidFill>
                <a:ea typeface="宋体" panose="02010600030101010101" pitchFamily="2" charset="-122"/>
              </a:rPr>
              <a:t> to commit or is </a:t>
            </a:r>
            <a:r>
              <a:rPr lang="en-US" altLang="x-none" sz="2400" dirty="0">
                <a:ea typeface="宋体" panose="02010600030101010101" pitchFamily="2" charset="-122"/>
              </a:rPr>
              <a:t>“</a:t>
            </a:r>
            <a:r>
              <a:rPr lang="en-US" altLang="x-none" sz="2400" dirty="0">
                <a:solidFill>
                  <a:srgbClr val="FF0000"/>
                </a:solidFill>
                <a:ea typeface="宋体" panose="02010600030101010101" pitchFamily="2" charset="-122"/>
              </a:rPr>
              <a:t>aborting</a:t>
            </a:r>
            <a:r>
              <a:rPr lang="en-US" altLang="x-none" sz="2400" dirty="0">
                <a:ea typeface="宋体" panose="02010600030101010101" pitchFamily="2" charset="-122"/>
              </a:rPr>
              <a:t>”</a:t>
            </a:r>
            <a:endParaRPr lang="en-US" altLang="x-none" sz="2400" dirty="0">
              <a:ea typeface="宋体" panose="02010600030101010101" pitchFamily="2" charset="-122"/>
            </a:endParaRPr>
          </a:p>
          <a:p>
            <a:pPr lvl="1">
              <a:spcBef>
                <a:spcPct val="40000"/>
              </a:spcBef>
            </a:pPr>
            <a:r>
              <a:rPr lang="en-US" altLang="x-none" sz="2400" dirty="0">
                <a:ea typeface="宋体" panose="02010600030101010101" pitchFamily="2" charset="-122"/>
              </a:rPr>
              <a:t>Coordinator records vote </a:t>
            </a:r>
            <a:r>
              <a:rPr lang="en-US" altLang="x-none" sz="2400" dirty="0">
                <a:solidFill>
                  <a:schemeClr val="tx1"/>
                </a:solidFill>
                <a:ea typeface="宋体" panose="02010600030101010101" pitchFamily="2" charset="-122"/>
              </a:rPr>
              <a:t>in</a:t>
            </a:r>
            <a:r>
              <a:rPr lang="en-US" altLang="x-none" sz="2400" u="sng" dirty="0">
                <a:solidFill>
                  <a:srgbClr val="FF0000"/>
                </a:solidFill>
                <a:ea typeface="宋体" panose="02010600030101010101" pitchFamily="2" charset="-122"/>
              </a:rPr>
              <a:t> transaction record</a:t>
            </a:r>
            <a:endParaRPr lang="en-US" altLang="x-none" sz="2400" u="sng" dirty="0">
              <a:solidFill>
                <a:srgbClr val="FF0000"/>
              </a:solidFill>
              <a:ea typeface="宋体" panose="02010600030101010101" pitchFamily="2" charset="-122"/>
            </a:endParaRPr>
          </a:p>
          <a:p>
            <a:pPr lvl="1">
              <a:spcBef>
                <a:spcPct val="40000"/>
              </a:spcBef>
            </a:pPr>
            <a:r>
              <a:rPr lang="en-US" altLang="x-none" sz="2400" dirty="0">
                <a:ea typeface="宋体" panose="02010600030101010101" pitchFamily="2" charset="-122"/>
              </a:rPr>
              <a:t>If any votes are “aborting”, </a:t>
            </a:r>
            <a:r>
              <a:rPr lang="en-US" altLang="x-none" sz="2400" dirty="0">
                <a:solidFill>
                  <a:schemeClr val="tx1"/>
                </a:solidFill>
                <a:ea typeface="宋体" panose="02010600030101010101" pitchFamily="2" charset="-122"/>
              </a:rPr>
              <a:t>coordinator decides </a:t>
            </a:r>
            <a:r>
              <a:rPr lang="en-US" altLang="x-none" sz="2400" u="sng" dirty="0">
                <a:solidFill>
                  <a:srgbClr val="FF0000"/>
                </a:solidFill>
                <a:ea typeface="宋体" panose="02010600030101010101" pitchFamily="2" charset="-122"/>
              </a:rPr>
              <a:t>abort and deletes transaction record</a:t>
            </a:r>
            <a:endParaRPr lang="en-US" altLang="x-none" sz="2400" dirty="0">
              <a:solidFill>
                <a:schemeClr val="tx1"/>
              </a:solidFill>
              <a:ea typeface="宋体" panose="02010600030101010101" pitchFamily="2" charset="-122"/>
            </a:endParaRPr>
          </a:p>
          <a:p>
            <a:pPr lvl="1">
              <a:spcBef>
                <a:spcPct val="40000"/>
              </a:spcBef>
            </a:pPr>
            <a:r>
              <a:rPr lang="en-US" altLang="x-none" sz="2400" dirty="0">
                <a:ea typeface="宋体" panose="02010600030101010101" pitchFamily="2" charset="-122"/>
              </a:rPr>
              <a:t>If all are “ready”, </a:t>
            </a:r>
            <a:r>
              <a:rPr lang="en-US" altLang="x-none" sz="2400" dirty="0">
                <a:solidFill>
                  <a:schemeClr val="tx1"/>
                </a:solidFill>
                <a:ea typeface="宋体" panose="02010600030101010101" pitchFamily="2" charset="-122"/>
              </a:rPr>
              <a:t>coordinator decides</a:t>
            </a:r>
            <a:r>
              <a:rPr lang="en-US" altLang="x-none" sz="2400" dirty="0">
                <a:ea typeface="宋体" panose="02010600030101010101" pitchFamily="2" charset="-122"/>
              </a:rPr>
              <a:t> commit, </a:t>
            </a:r>
            <a:r>
              <a:rPr lang="en-US" altLang="x-none" sz="2400" dirty="0">
                <a:solidFill>
                  <a:schemeClr val="tx1"/>
                </a:solidFill>
                <a:ea typeface="宋体" panose="02010600030101010101" pitchFamily="2" charset="-122"/>
              </a:rPr>
              <a:t>forces</a:t>
            </a:r>
            <a:r>
              <a:rPr lang="en-US" altLang="x-none" sz="2400" dirty="0">
                <a:ea typeface="宋体" panose="02010600030101010101" pitchFamily="2" charset="-122"/>
              </a:rPr>
              <a:t> </a:t>
            </a:r>
            <a:r>
              <a:rPr lang="en-US" altLang="x-none" sz="2400" u="sng" dirty="0">
                <a:solidFill>
                  <a:srgbClr val="FF0000"/>
                </a:solidFill>
                <a:ea typeface="宋体" panose="02010600030101010101" pitchFamily="2" charset="-122"/>
              </a:rPr>
              <a:t>commit record (containing transaction record)</a:t>
            </a:r>
            <a:r>
              <a:rPr lang="en-US" altLang="x-none" sz="2400" dirty="0">
                <a:solidFill>
                  <a:schemeClr val="tx1"/>
                </a:solidFill>
                <a:ea typeface="宋体" panose="02010600030101010101" pitchFamily="2" charset="-122"/>
              </a:rPr>
              <a:t> to its log</a:t>
            </a:r>
            <a:r>
              <a:rPr lang="en-US" altLang="x-none" sz="2400" dirty="0">
                <a:ea typeface="宋体" panose="02010600030101010101" pitchFamily="2" charset="-122"/>
              </a:rPr>
              <a:t> (end of phase 1)</a:t>
            </a:r>
            <a:endParaRPr lang="en-US" altLang="x-none" sz="2400" dirty="0">
              <a:ea typeface="宋体" panose="02010600030101010101" pitchFamily="2" charset="-122"/>
            </a:endParaRPr>
          </a:p>
          <a:p>
            <a:pPr lvl="2">
              <a:lnSpc>
                <a:spcPct val="100000"/>
              </a:lnSpc>
              <a:spcBef>
                <a:spcPts val="40"/>
              </a:spcBef>
              <a:spcAft>
                <a:spcPts val="0"/>
              </a:spcAft>
            </a:pPr>
            <a:r>
              <a:rPr lang="en-US" altLang="x-none" sz="2400" dirty="0">
                <a:ea typeface="宋体" panose="02010600030101010101" pitchFamily="2" charset="-122"/>
              </a:rPr>
              <a:t>Transaction committed when </a:t>
            </a:r>
            <a:r>
              <a:rPr lang="en-US" altLang="x-none" sz="2400" dirty="0">
                <a:solidFill>
                  <a:schemeClr val="tx1"/>
                </a:solidFill>
                <a:ea typeface="宋体" panose="02010600030101010101" pitchFamily="2" charset="-122"/>
              </a:rPr>
              <a:t>commit record is durable. </a:t>
            </a:r>
            <a:r>
              <a:rPr lang="en-US" altLang="x-none" sz="2400" dirty="0">
                <a:ea typeface="宋体" panose="02010600030101010101" pitchFamily="2" charset="-122"/>
              </a:rPr>
              <a:t>Since all cohorts are in prepared state, </a:t>
            </a:r>
            <a:r>
              <a:rPr lang="en-US" altLang="x-none" sz="2400" dirty="0">
                <a:solidFill>
                  <a:schemeClr val="tx1"/>
                </a:solidFill>
                <a:ea typeface="宋体" panose="02010600030101010101" pitchFamily="2" charset="-122"/>
              </a:rPr>
              <a:t>transaction can be committed despite any failures.</a:t>
            </a:r>
            <a:endParaRPr lang="en-US" altLang="x-none" sz="2400" dirty="0">
              <a:solidFill>
                <a:schemeClr val="tx1"/>
              </a:solidFill>
              <a:ea typeface="宋体" panose="02010600030101010101" pitchFamily="2" charset="-122"/>
            </a:endParaRPr>
          </a:p>
          <a:p>
            <a:pPr lvl="1">
              <a:spcBef>
                <a:spcPct val="40000"/>
              </a:spcBef>
            </a:pPr>
            <a:r>
              <a:rPr lang="en-US" altLang="x-none" sz="2400" dirty="0">
                <a:ea typeface="宋体" panose="02010600030101010101" pitchFamily="2" charset="-122"/>
              </a:rPr>
              <a:t>Coordinator sends commit</a:t>
            </a:r>
            <a:r>
              <a:rPr lang="en-US" altLang="x-none" sz="2400" i="1" dirty="0">
                <a:ea typeface="宋体" panose="02010600030101010101" pitchFamily="2" charset="-122"/>
              </a:rPr>
              <a:t> </a:t>
            </a:r>
            <a:r>
              <a:rPr lang="en-US" altLang="x-none" sz="2400" dirty="0">
                <a:solidFill>
                  <a:schemeClr val="tx1"/>
                </a:solidFill>
                <a:ea typeface="宋体" panose="02010600030101010101" pitchFamily="2" charset="-122"/>
              </a:rPr>
              <a:t>or</a:t>
            </a:r>
            <a:r>
              <a:rPr lang="en-US" altLang="x-none" sz="2400" dirty="0">
                <a:ea typeface="宋体" panose="02010600030101010101" pitchFamily="2" charset="-122"/>
              </a:rPr>
              <a:t> abort message </a:t>
            </a:r>
            <a:r>
              <a:rPr lang="en-US" altLang="x-none" sz="2400" dirty="0">
                <a:solidFill>
                  <a:schemeClr val="tx1"/>
                </a:solidFill>
                <a:ea typeface="宋体" panose="02010600030101010101" pitchFamily="2" charset="-122"/>
              </a:rPr>
              <a:t>to all cohorts</a:t>
            </a:r>
            <a:endParaRPr lang="en-US" altLang="x-none" sz="2400" dirty="0">
              <a:solidFill>
                <a:schemeClr val="tx1"/>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099" name="Rectangle 2"/>
          <p:cNvSpPr>
            <a:spLocks noGrp="1"/>
          </p:cNvSpPr>
          <p:nvPr>
            <p:ph type="title"/>
          </p:nvPr>
        </p:nvSpPr>
        <p:spPr>
          <a:xfrm>
            <a:off x="685800" y="80645"/>
            <a:ext cx="7772400" cy="618490"/>
          </a:xfrm>
        </p:spPr>
        <p:txBody>
          <a:bodyPr vert="horz" wrap="square" anchor="ctr"/>
          <a:p>
            <a:pPr lvl="0"/>
            <a:r>
              <a:rPr lang="zh-CN" altLang="en-US" dirty="0">
                <a:ea typeface="宋体" panose="02010600030101010101" pitchFamily="2" charset="-122"/>
              </a:rPr>
              <a:t>Distributed Transaction</a:t>
            </a:r>
            <a:endParaRPr lang="zh-CN" altLang="en-US" dirty="0">
              <a:ea typeface="宋体" panose="02010600030101010101" pitchFamily="2" charset="-122"/>
            </a:endParaRPr>
          </a:p>
        </p:txBody>
      </p:sp>
      <p:sp>
        <p:nvSpPr>
          <p:cNvPr id="4100" name="Rectangle 3"/>
          <p:cNvSpPr>
            <a:spLocks noGrp="1"/>
          </p:cNvSpPr>
          <p:nvPr>
            <p:ph type="body"/>
          </p:nvPr>
        </p:nvSpPr>
        <p:spPr>
          <a:xfrm>
            <a:off x="685800" y="941070"/>
            <a:ext cx="7772400" cy="5395595"/>
          </a:xfrm>
        </p:spPr>
        <p:txBody>
          <a:bodyPr vert="horz" wrap="square" anchor="t"/>
          <a:p>
            <a:pPr lvl="0"/>
            <a:r>
              <a:rPr lang="en-US" altLang="x-none" dirty="0">
                <a:ea typeface="宋体" panose="02010600030101010101" pitchFamily="2" charset="-122"/>
              </a:rPr>
              <a:t>Distributed Database System &amp; Distributed Transaction</a:t>
            </a:r>
            <a:endParaRPr lang="en-US" altLang="x-none" dirty="0">
              <a:ea typeface="宋体" panose="02010600030101010101" pitchFamily="2" charset="-122"/>
            </a:endParaRPr>
          </a:p>
          <a:p>
            <a:pPr lvl="1"/>
            <a:endParaRPr lang="en-US" altLang="x-none" sz="1200" dirty="0">
              <a:ea typeface="宋体" panose="02010600030101010101" pitchFamily="2" charset="-122"/>
            </a:endParaRPr>
          </a:p>
          <a:p>
            <a:pPr lvl="0"/>
            <a:r>
              <a:rPr lang="en-US" altLang="x-none" dirty="0">
                <a:ea typeface="宋体" panose="02010600030101010101" pitchFamily="2" charset="-122"/>
              </a:rPr>
              <a:t>Atomic Commit Protocol</a:t>
            </a:r>
            <a:endParaRPr lang="en-US" altLang="x-none" dirty="0">
              <a:ea typeface="宋体" panose="02010600030101010101" pitchFamily="2" charset="-122"/>
            </a:endParaRPr>
          </a:p>
          <a:p>
            <a:pPr lvl="1"/>
            <a:r>
              <a:rPr lang="en-US" altLang="x-none" dirty="0">
                <a:ea typeface="宋体" panose="02010600030101010101" pitchFamily="2" charset="-122"/>
                <a:sym typeface="+mn-ea"/>
              </a:rPr>
              <a:t>Two-Phase Commit</a:t>
            </a:r>
            <a:endParaRPr lang="en-US" altLang="x-none" dirty="0">
              <a:ea typeface="宋体" panose="02010600030101010101" pitchFamily="2" charset="-122"/>
            </a:endParaRPr>
          </a:p>
          <a:p>
            <a:pPr lvl="1"/>
            <a:r>
              <a:rPr lang="en-US" altLang="x-none" dirty="0">
                <a:ea typeface="宋体" panose="02010600030101010101" pitchFamily="2" charset="-122"/>
              </a:rPr>
              <a:t>Failures</a:t>
            </a:r>
            <a:endParaRPr lang="en-US" altLang="x-none" dirty="0">
              <a:ea typeface="宋体" panose="02010600030101010101" pitchFamily="2" charset="-122"/>
            </a:endParaRPr>
          </a:p>
          <a:p>
            <a:pPr lvl="1"/>
            <a:endParaRPr lang="en-US" altLang="x-none" sz="1200" dirty="0">
              <a:ea typeface="宋体" panose="02010600030101010101" pitchFamily="2" charset="-122"/>
            </a:endParaRPr>
          </a:p>
          <a:p>
            <a:pPr lvl="0"/>
            <a:r>
              <a:rPr lang="en-US" altLang="x-none" dirty="0">
                <a:ea typeface="宋体" panose="02010600030101010101" pitchFamily="2" charset="-122"/>
              </a:rPr>
              <a:t>Others</a:t>
            </a:r>
            <a:endParaRPr lang="en-US" altLang="x-none" dirty="0">
              <a:ea typeface="宋体" panose="02010600030101010101" pitchFamily="2" charset="-122"/>
            </a:endParaRPr>
          </a:p>
          <a:p>
            <a:pPr lvl="1"/>
            <a:r>
              <a:rPr lang="en-US" altLang="x-none" dirty="0">
                <a:ea typeface="宋体" panose="02010600030101010101" pitchFamily="2" charset="-122"/>
              </a:rPr>
              <a:t>Global Deadlock, Global Isolation</a:t>
            </a:r>
            <a:endParaRPr lang="en-US" altLang="x-none" dirty="0">
              <a:ea typeface="宋体" panose="02010600030101010101" pitchFamily="2" charset="-122"/>
            </a:endParaRPr>
          </a:p>
          <a:p>
            <a:pPr lvl="1"/>
            <a:r>
              <a:rPr lang="en-US" altLang="x-none" dirty="0">
                <a:ea typeface="宋体" panose="02010600030101010101" pitchFamily="2" charset="-122"/>
              </a:rPr>
              <a:t>Data Replication</a:t>
            </a:r>
            <a:endParaRPr lang="en-US" altLang="x-none" dirty="0">
              <a:ea typeface="宋体" panose="02010600030101010101" pitchFamily="2" charset="-122"/>
            </a:endParaRPr>
          </a:p>
          <a:p>
            <a:pPr lvl="1"/>
            <a:r>
              <a:rPr lang="en-US" altLang="x-none" dirty="0">
                <a:ea typeface="宋体" panose="02010600030101010101" pitchFamily="2" charset="-122"/>
              </a:rPr>
              <a:t>Conflict Resolution</a:t>
            </a:r>
            <a:endParaRPr lang="en-US" altLang="x-none" dirty="0">
              <a:ea typeface="宋体" panose="02010600030101010101" pitchFamily="2" charset="-122"/>
            </a:endParaRPr>
          </a:p>
          <a:p>
            <a:pPr lvl="1"/>
            <a:r>
              <a:rPr lang="en-US" altLang="x-none" dirty="0">
                <a:ea typeface="宋体" panose="02010600030101010101" pitchFamily="2" charset="-122"/>
              </a:rPr>
              <a:t>Procedural Replication</a:t>
            </a:r>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2"/>
          <p:cNvSpPr>
            <a:spLocks noGrp="1"/>
          </p:cNvSpPr>
          <p:nvPr>
            <p:ph type="title"/>
          </p:nvPr>
        </p:nvSpPr>
        <p:spPr>
          <a:xfrm>
            <a:off x="609600" y="53023"/>
            <a:ext cx="7772400" cy="583565"/>
          </a:xfrm>
        </p:spPr>
        <p:txBody>
          <a:bodyPr vert="horz" wrap="square" anchor="ctr">
            <a:spAutoFit/>
          </a:bodyPr>
          <a:p>
            <a:pPr lvl="0"/>
            <a:r>
              <a:rPr lang="en-US" altLang="zh-CN" sz="3200">
                <a:ea typeface="宋体" panose="02010600030101010101" pitchFamily="2" charset="-122"/>
              </a:rPr>
              <a:t>Two-Phase Commit -- Phase 2</a:t>
            </a:r>
            <a:endParaRPr lang="en-US" altLang="zh-CN" sz="3200">
              <a:ea typeface="宋体" panose="02010600030101010101" pitchFamily="2" charset="-122"/>
            </a:endParaRPr>
          </a:p>
        </p:txBody>
      </p:sp>
      <p:sp>
        <p:nvSpPr>
          <p:cNvPr id="19460" name="Rectangle 3"/>
          <p:cNvSpPr>
            <a:spLocks noGrp="1"/>
          </p:cNvSpPr>
          <p:nvPr>
            <p:ph type="body"/>
          </p:nvPr>
        </p:nvSpPr>
        <p:spPr>
          <a:xfrm>
            <a:off x="228600" y="765810"/>
            <a:ext cx="8686800" cy="3253740"/>
          </a:xfrm>
        </p:spPr>
        <p:txBody>
          <a:bodyPr vert="horz" wrap="square" anchor="t">
            <a:spAutoFit/>
          </a:bodyPr>
          <a:p>
            <a:pPr marL="457200" lvl="0" indent="-457200">
              <a:spcBef>
                <a:spcPct val="50000"/>
              </a:spcBef>
              <a:buAutoNum type="arabicPeriod" startAt="4"/>
            </a:pPr>
            <a:r>
              <a:rPr lang="en-US" altLang="x-none" sz="2400" u="sng" dirty="0">
                <a:solidFill>
                  <a:srgbClr val="FF0000"/>
                </a:solidFill>
                <a:ea typeface="宋体" panose="02010600030101010101" pitchFamily="2" charset="-122"/>
              </a:rPr>
              <a:t>Commit or abort message</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(coordinator to all cohorts)</a:t>
            </a:r>
            <a:endParaRPr lang="en-US" altLang="x-none" sz="2400" dirty="0">
              <a:solidFill>
                <a:schemeClr val="tx1"/>
              </a:solidFill>
              <a:ea typeface="宋体" panose="02010600030101010101" pitchFamily="2" charset="-122"/>
            </a:endParaRPr>
          </a:p>
          <a:p>
            <a:pPr lvl="1">
              <a:spcBef>
                <a:spcPct val="50000"/>
              </a:spcBef>
            </a:pPr>
            <a:r>
              <a:rPr lang="en-US" altLang="x-none" sz="2400" dirty="0">
                <a:ea typeface="宋体" panose="02010600030101010101" pitchFamily="2" charset="-122"/>
              </a:rPr>
              <a:t>If commit message</a:t>
            </a:r>
            <a:endParaRPr lang="en-US" altLang="x-none" sz="2400" dirty="0">
              <a:ea typeface="宋体" panose="02010600030101010101" pitchFamily="2" charset="-122"/>
            </a:endParaRPr>
          </a:p>
          <a:p>
            <a:pPr lvl="2">
              <a:lnSpc>
                <a:spcPct val="100000"/>
              </a:lnSpc>
              <a:spcBef>
                <a:spcPts val="40"/>
              </a:spcBef>
              <a:spcAft>
                <a:spcPts val="0"/>
              </a:spcAft>
            </a:pPr>
            <a:r>
              <a:rPr lang="en-US" altLang="x-none" sz="2400" dirty="0">
                <a:ea typeface="宋体" panose="02010600030101010101" pitchFamily="2" charset="-122"/>
              </a:rPr>
              <a:t>cohort commits locally </a:t>
            </a:r>
            <a:r>
              <a:rPr lang="en-US" altLang="x-none" sz="2400" dirty="0">
                <a:solidFill>
                  <a:schemeClr val="tx1"/>
                </a:solidFill>
                <a:ea typeface="宋体" panose="02010600030101010101" pitchFamily="2" charset="-122"/>
              </a:rPr>
              <a:t>by forcing a </a:t>
            </a:r>
            <a:r>
              <a:rPr lang="en-US" altLang="x-none" sz="2400" u="sng" dirty="0">
                <a:ea typeface="宋体" panose="02010600030101010101" pitchFamily="2" charset="-122"/>
              </a:rPr>
              <a:t>commit record</a:t>
            </a:r>
            <a:r>
              <a:rPr lang="en-US" altLang="x-none" sz="2400" dirty="0">
                <a:solidFill>
                  <a:schemeClr val="tx1"/>
                </a:solidFill>
                <a:ea typeface="宋体" panose="02010600030101010101" pitchFamily="2" charset="-122"/>
              </a:rPr>
              <a:t> to its log</a:t>
            </a:r>
            <a:endParaRPr lang="en-US" altLang="x-none" sz="2400" dirty="0">
              <a:solidFill>
                <a:schemeClr val="tx1"/>
              </a:solidFill>
              <a:ea typeface="宋体" panose="02010600030101010101" pitchFamily="2" charset="-122"/>
            </a:endParaRPr>
          </a:p>
          <a:p>
            <a:pPr lvl="2">
              <a:lnSpc>
                <a:spcPct val="100000"/>
              </a:lnSpc>
              <a:spcBef>
                <a:spcPts val="40"/>
              </a:spcBef>
              <a:spcAft>
                <a:spcPts val="0"/>
              </a:spcAft>
            </a:pPr>
            <a:r>
              <a:rPr lang="en-US" altLang="x-none" sz="2400" dirty="0">
                <a:ea typeface="宋体" panose="02010600030101010101" pitchFamily="2" charset="-122"/>
              </a:rPr>
              <a:t>cohort </a:t>
            </a:r>
            <a:r>
              <a:rPr lang="en-US" altLang="x-none" sz="2400" u="sng" dirty="0">
                <a:ea typeface="宋体" panose="02010600030101010101" pitchFamily="2" charset="-122"/>
              </a:rPr>
              <a:t>sends done message</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to coordinator  </a:t>
            </a:r>
            <a:endParaRPr lang="en-US" altLang="x-none" sz="2400" dirty="0">
              <a:solidFill>
                <a:schemeClr val="tx1"/>
              </a:solidFill>
              <a:ea typeface="宋体" panose="02010600030101010101" pitchFamily="2" charset="-122"/>
            </a:endParaRPr>
          </a:p>
          <a:p>
            <a:pPr lvl="1">
              <a:lnSpc>
                <a:spcPct val="100000"/>
              </a:lnSpc>
              <a:spcBef>
                <a:spcPts val="50"/>
              </a:spcBef>
              <a:spcAft>
                <a:spcPts val="0"/>
              </a:spcAft>
            </a:pPr>
            <a:r>
              <a:rPr lang="en-US" altLang="x-none" sz="2400" dirty="0">
                <a:ea typeface="宋体" panose="02010600030101010101" pitchFamily="2" charset="-122"/>
              </a:rPr>
              <a:t>If abort message, </a:t>
            </a:r>
            <a:r>
              <a:rPr lang="en-US" altLang="x-none" sz="2400" dirty="0">
                <a:solidFill>
                  <a:schemeClr val="tx1"/>
                </a:solidFill>
                <a:ea typeface="宋体" panose="02010600030101010101" pitchFamily="2" charset="-122"/>
              </a:rPr>
              <a:t>it aborts</a:t>
            </a:r>
            <a:endParaRPr lang="en-US" altLang="x-none" sz="2400" dirty="0">
              <a:solidFill>
                <a:schemeClr val="tx1"/>
              </a:solidFill>
              <a:ea typeface="宋体" panose="02010600030101010101" pitchFamily="2" charset="-122"/>
            </a:endParaRPr>
          </a:p>
          <a:p>
            <a:pPr lvl="1">
              <a:lnSpc>
                <a:spcPct val="100000"/>
              </a:lnSpc>
              <a:spcBef>
                <a:spcPts val="50"/>
              </a:spcBef>
              <a:spcAft>
                <a:spcPts val="0"/>
              </a:spcAft>
            </a:pPr>
            <a:r>
              <a:rPr lang="en-US" altLang="x-none" sz="2400" dirty="0">
                <a:ea typeface="宋体" panose="02010600030101010101" pitchFamily="2" charset="-122"/>
              </a:rPr>
              <a:t>In either case, </a:t>
            </a:r>
            <a:r>
              <a:rPr lang="en-US" altLang="x-none" sz="2400" dirty="0">
                <a:solidFill>
                  <a:schemeClr val="tx1"/>
                </a:solidFill>
                <a:ea typeface="宋体" panose="02010600030101010101" pitchFamily="2" charset="-122"/>
              </a:rPr>
              <a:t>locks are released</a:t>
            </a:r>
            <a:r>
              <a:rPr lang="en-US" altLang="x-none" sz="2400" dirty="0">
                <a:ea typeface="宋体" panose="02010600030101010101" pitchFamily="2" charset="-122"/>
              </a:rPr>
              <a:t> and </a:t>
            </a:r>
            <a:r>
              <a:rPr lang="en-US" altLang="x-none" sz="2400" dirty="0">
                <a:solidFill>
                  <a:schemeClr val="tx1"/>
                </a:solidFill>
                <a:ea typeface="宋体" panose="02010600030101010101" pitchFamily="2" charset="-122"/>
              </a:rPr>
              <a:t>uncertain period ends</a:t>
            </a:r>
            <a:endParaRPr lang="en-US" altLang="x-none" sz="2400" dirty="0">
              <a:solidFill>
                <a:schemeClr val="tx1"/>
              </a:solidFill>
              <a:ea typeface="宋体" panose="02010600030101010101" pitchFamily="2" charset="-122"/>
            </a:endParaRPr>
          </a:p>
        </p:txBody>
      </p:sp>
      <p:sp>
        <p:nvSpPr>
          <p:cNvPr id="2" name="Rectangle 3"/>
          <p:cNvSpPr>
            <a:spLocks noGrp="1"/>
          </p:cNvSpPr>
          <p:nvPr/>
        </p:nvSpPr>
        <p:spPr>
          <a:xfrm>
            <a:off x="228600" y="4182745"/>
            <a:ext cx="8686800" cy="213550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marL="457200" lvl="0" indent="-457200">
              <a:spcBef>
                <a:spcPct val="50000"/>
              </a:spcBef>
              <a:buAutoNum type="arabicPeriod" startAt="5"/>
            </a:pPr>
            <a:r>
              <a:rPr lang="en-US" altLang="x-none" sz="2400" u="sng" dirty="0">
                <a:solidFill>
                  <a:srgbClr val="FF0000"/>
                </a:solidFill>
                <a:ea typeface="宋体" panose="02010600030101010101" pitchFamily="2" charset="-122"/>
              </a:rPr>
              <a:t>Done message</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(cohort to coordinator):</a:t>
            </a:r>
            <a:endParaRPr lang="en-US" altLang="x-none" sz="2400" dirty="0">
              <a:solidFill>
                <a:schemeClr val="tx1"/>
              </a:solidFill>
              <a:ea typeface="宋体" panose="02010600030101010101" pitchFamily="2" charset="-122"/>
            </a:endParaRPr>
          </a:p>
          <a:p>
            <a:pPr lvl="1">
              <a:spcBef>
                <a:spcPct val="50000"/>
              </a:spcBef>
            </a:pPr>
            <a:r>
              <a:rPr lang="en-US" altLang="x-none" sz="2400" dirty="0">
                <a:ea typeface="宋体" panose="02010600030101010101" pitchFamily="2" charset="-122"/>
              </a:rPr>
              <a:t>When </a:t>
            </a:r>
            <a:r>
              <a:rPr lang="en-US" altLang="x-none" sz="2400" dirty="0">
                <a:solidFill>
                  <a:schemeClr val="tx1"/>
                </a:solidFill>
                <a:ea typeface="宋体" panose="02010600030101010101" pitchFamily="2" charset="-122"/>
              </a:rPr>
              <a:t>coordinator receives a</a:t>
            </a:r>
            <a:r>
              <a:rPr lang="en-US" altLang="x-none" sz="2400" dirty="0">
                <a:ea typeface="宋体" panose="02010600030101010101" pitchFamily="2" charset="-122"/>
              </a:rPr>
              <a:t> done message </a:t>
            </a:r>
            <a:r>
              <a:rPr lang="en-US" altLang="x-none" sz="2400" dirty="0">
                <a:solidFill>
                  <a:schemeClr val="tx1"/>
                </a:solidFill>
                <a:ea typeface="宋体" panose="02010600030101010101" pitchFamily="2" charset="-122"/>
              </a:rPr>
              <a:t>from each cohort,</a:t>
            </a:r>
            <a:r>
              <a:rPr lang="en-US" altLang="x-none" sz="2400" dirty="0">
                <a:ea typeface="宋体" panose="02010600030101010101" pitchFamily="2" charset="-122"/>
              </a:rPr>
              <a:t> </a:t>
            </a:r>
            <a:endParaRPr lang="en-US" altLang="x-none" sz="2400" dirty="0">
              <a:ea typeface="宋体" panose="02010600030101010101" pitchFamily="2" charset="-122"/>
            </a:endParaRPr>
          </a:p>
          <a:p>
            <a:pPr lvl="2">
              <a:lnSpc>
                <a:spcPct val="100000"/>
              </a:lnSpc>
              <a:spcBef>
                <a:spcPts val="50"/>
              </a:spcBef>
              <a:spcAft>
                <a:spcPts val="0"/>
              </a:spcAft>
            </a:pPr>
            <a:r>
              <a:rPr lang="en-US" altLang="x-none" sz="2400" dirty="0">
                <a:ea typeface="宋体" panose="02010600030101010101" pitchFamily="2" charset="-122"/>
              </a:rPr>
              <a:t>it writes</a:t>
            </a:r>
            <a:r>
              <a:rPr lang="en-US" altLang="x-none" sz="2400" dirty="0">
                <a:solidFill>
                  <a:schemeClr val="tx1"/>
                </a:solidFill>
                <a:ea typeface="宋体" panose="02010600030101010101" pitchFamily="2" charset="-122"/>
              </a:rPr>
              <a:t> </a:t>
            </a:r>
            <a:r>
              <a:rPr lang="en-US" altLang="x-none" sz="2400" dirty="0">
                <a:ea typeface="宋体" panose="02010600030101010101" pitchFamily="2" charset="-122"/>
              </a:rPr>
              <a:t>a </a:t>
            </a:r>
            <a:r>
              <a:rPr lang="en-US" altLang="x-none" sz="2400" u="sng" dirty="0">
                <a:ea typeface="宋体" panose="02010600030101010101" pitchFamily="2" charset="-122"/>
              </a:rPr>
              <a:t>complete record</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to its log</a:t>
            </a:r>
            <a:r>
              <a:rPr lang="en-US" altLang="x-none" sz="2400" dirty="0">
                <a:ea typeface="宋体" panose="02010600030101010101" pitchFamily="2" charset="-122"/>
              </a:rPr>
              <a:t> and </a:t>
            </a:r>
            <a:endParaRPr lang="en-US" altLang="x-none" sz="2400" dirty="0">
              <a:ea typeface="宋体" panose="02010600030101010101" pitchFamily="2" charset="-122"/>
            </a:endParaRPr>
          </a:p>
          <a:p>
            <a:pPr lvl="2">
              <a:lnSpc>
                <a:spcPct val="100000"/>
              </a:lnSpc>
              <a:spcBef>
                <a:spcPts val="50"/>
              </a:spcBef>
              <a:spcAft>
                <a:spcPts val="0"/>
              </a:spcAft>
            </a:pPr>
            <a:r>
              <a:rPr lang="en-US" altLang="x-none" sz="2400" u="sng" dirty="0">
                <a:ea typeface="宋体" panose="02010600030101010101" pitchFamily="2" charset="-122"/>
              </a:rPr>
              <a:t>deletes transaction record</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from volatile store</a:t>
            </a:r>
            <a:endParaRPr lang="en-US" altLang="x-none" sz="2400"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0483" name="Rectangle 2"/>
          <p:cNvSpPr>
            <a:spLocks noGrp="1"/>
          </p:cNvSpPr>
          <p:nvPr>
            <p:ph type="title"/>
          </p:nvPr>
        </p:nvSpPr>
        <p:spPr>
          <a:xfrm>
            <a:off x="685800" y="0"/>
            <a:ext cx="7772400" cy="1143000"/>
          </a:xfrm>
        </p:spPr>
        <p:txBody>
          <a:bodyPr vert="horz" wrap="square" anchor="ctr"/>
          <a:p>
            <a:pPr lvl="0"/>
            <a:r>
              <a:rPr lang="en-US" altLang="zh-CN">
                <a:ea typeface="宋体" panose="02010600030101010101" pitchFamily="2" charset="-122"/>
              </a:rPr>
              <a:t>Distributing the Coordinator</a:t>
            </a:r>
            <a:endParaRPr lang="en-US" altLang="zh-CN">
              <a:ea typeface="宋体" panose="02010600030101010101" pitchFamily="2" charset="-122"/>
            </a:endParaRPr>
          </a:p>
        </p:txBody>
      </p:sp>
      <p:sp>
        <p:nvSpPr>
          <p:cNvPr id="20484" name="Rectangle 3"/>
          <p:cNvSpPr>
            <a:spLocks noGrp="1"/>
          </p:cNvSpPr>
          <p:nvPr>
            <p:ph type="body"/>
          </p:nvPr>
        </p:nvSpPr>
        <p:spPr>
          <a:xfrm>
            <a:off x="228600" y="1219200"/>
            <a:ext cx="8610600" cy="5181600"/>
          </a:xfrm>
        </p:spPr>
        <p:txBody>
          <a:bodyPr vert="horz" wrap="square" anchor="t"/>
          <a:p>
            <a:pPr lvl="0"/>
            <a:r>
              <a:rPr lang="en-US" altLang="x-none" dirty="0">
                <a:ea typeface="宋体" panose="02010600030101010101" pitchFamily="2" charset="-122"/>
              </a:rPr>
              <a:t>A transaction manager </a:t>
            </a:r>
            <a:r>
              <a:rPr lang="en-US" altLang="x-none" dirty="0">
                <a:solidFill>
                  <a:schemeClr val="tx1"/>
                </a:solidFill>
                <a:ea typeface="宋体" panose="02010600030101010101" pitchFamily="2" charset="-122"/>
              </a:rPr>
              <a:t>controls resource managers in its</a:t>
            </a:r>
            <a:r>
              <a:rPr lang="en-US" altLang="x-none" dirty="0">
                <a:ea typeface="宋体" panose="02010600030101010101" pitchFamily="2" charset="-122"/>
              </a:rPr>
              <a:t> domain</a:t>
            </a:r>
            <a:endParaRPr lang="en-US" altLang="x-none" dirty="0">
              <a:ea typeface="宋体" panose="02010600030101010101" pitchFamily="2" charset="-122"/>
            </a:endParaRPr>
          </a:p>
          <a:p>
            <a:pPr lvl="0">
              <a:spcBef>
                <a:spcPct val="50000"/>
              </a:spcBef>
            </a:pPr>
            <a:r>
              <a:rPr lang="en-US" altLang="x-none" dirty="0">
                <a:ea typeface="宋体" panose="02010600030101010101" pitchFamily="2" charset="-122"/>
              </a:rPr>
              <a:t>When a cohort in domain A </a:t>
            </a:r>
            <a:r>
              <a:rPr lang="en-US" altLang="x-none" dirty="0">
                <a:solidFill>
                  <a:schemeClr val="tx1"/>
                </a:solidFill>
                <a:ea typeface="宋体" panose="02010600030101010101" pitchFamily="2" charset="-122"/>
              </a:rPr>
              <a:t>invokes a</a:t>
            </a:r>
            <a:r>
              <a:rPr lang="en-US" altLang="x-none" dirty="0">
                <a:ea typeface="宋体" panose="02010600030101010101" pitchFamily="2" charset="-122"/>
              </a:rPr>
              <a:t> resource manager RM</a:t>
            </a:r>
            <a:r>
              <a:rPr lang="en-US" altLang="x-none" baseline="-25000" dirty="0">
                <a:ea typeface="宋体" panose="02010600030101010101" pitchFamily="2" charset="-122"/>
              </a:rPr>
              <a:t>B</a:t>
            </a:r>
            <a:r>
              <a:rPr lang="en-US" altLang="x-none" dirty="0">
                <a:ea typeface="宋体" panose="02010600030101010101" pitchFamily="2" charset="-122"/>
              </a:rPr>
              <a:t> in domain B</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a:p>
            <a:pPr lvl="1">
              <a:spcBef>
                <a:spcPct val="50000"/>
              </a:spcBef>
            </a:pPr>
            <a:r>
              <a:rPr lang="en-US" altLang="x-none" dirty="0">
                <a:ea typeface="宋体" panose="02010600030101010101" pitchFamily="2" charset="-122"/>
              </a:rPr>
              <a:t>The local transaction manager TM</a:t>
            </a:r>
            <a:r>
              <a:rPr lang="en-US" altLang="x-none" baseline="-25000" dirty="0">
                <a:ea typeface="宋体" panose="02010600030101010101" pitchFamily="2" charset="-122"/>
              </a:rPr>
              <a:t>A</a:t>
            </a:r>
            <a:r>
              <a:rPr lang="en-US" altLang="x-none" dirty="0">
                <a:solidFill>
                  <a:schemeClr val="tx1"/>
                </a:solidFill>
                <a:ea typeface="宋体" panose="02010600030101010101" pitchFamily="2" charset="-122"/>
              </a:rPr>
              <a:t> and </a:t>
            </a:r>
            <a:r>
              <a:rPr lang="en-US" altLang="x-none" dirty="0">
                <a:ea typeface="宋体" panose="02010600030101010101" pitchFamily="2" charset="-122"/>
              </a:rPr>
              <a:t>remote transaction manager TM</a:t>
            </a:r>
            <a:r>
              <a:rPr lang="en-US" altLang="x-none" baseline="-25000" dirty="0">
                <a:ea typeface="宋体" panose="02010600030101010101" pitchFamily="2" charset="-122"/>
              </a:rPr>
              <a:t>B</a:t>
            </a:r>
            <a:r>
              <a:rPr lang="en-US" altLang="x-none" dirty="0">
                <a:solidFill>
                  <a:schemeClr val="tx1"/>
                </a:solidFill>
                <a:ea typeface="宋体" panose="02010600030101010101" pitchFamily="2" charset="-122"/>
              </a:rPr>
              <a:t> are notified</a:t>
            </a:r>
            <a:endParaRPr lang="en-US" altLang="x-none" dirty="0">
              <a:solidFill>
                <a:schemeClr val="tx1"/>
              </a:solidFill>
              <a:ea typeface="宋体" panose="02010600030101010101" pitchFamily="2" charset="-122"/>
            </a:endParaRPr>
          </a:p>
          <a:p>
            <a:pPr lvl="1">
              <a:spcBef>
                <a:spcPct val="50000"/>
              </a:spcBef>
            </a:pPr>
            <a:r>
              <a:rPr lang="en-US" altLang="x-none" dirty="0">
                <a:ea typeface="宋体" panose="02010600030101010101" pitchFamily="2" charset="-122"/>
              </a:rPr>
              <a:t>TM</a:t>
            </a:r>
            <a:r>
              <a:rPr lang="en-US" altLang="x-none" baseline="-25000" dirty="0">
                <a:ea typeface="宋体" panose="02010600030101010101" pitchFamily="2" charset="-122"/>
              </a:rPr>
              <a:t>B</a:t>
            </a:r>
            <a:r>
              <a:rPr lang="en-US" altLang="x-none" dirty="0">
                <a:ea typeface="宋体" panose="02010600030101010101" pitchFamily="2" charset="-122"/>
              </a:rPr>
              <a:t> is a cohort of TM</a:t>
            </a:r>
            <a:r>
              <a:rPr lang="en-US" altLang="x-none" baseline="-25000" dirty="0">
                <a:ea typeface="宋体" panose="02010600030101010101" pitchFamily="2" charset="-122"/>
              </a:rPr>
              <a:t>A </a:t>
            </a:r>
            <a:r>
              <a:rPr lang="en-US" altLang="x-none" dirty="0">
                <a:solidFill>
                  <a:schemeClr val="tx1"/>
                </a:solidFill>
                <a:ea typeface="宋体" panose="02010600030101010101" pitchFamily="2" charset="-122"/>
              </a:rPr>
              <a:t>and</a:t>
            </a:r>
            <a:r>
              <a:rPr lang="en-US" altLang="x-none" dirty="0">
                <a:ea typeface="宋体" panose="02010600030101010101" pitchFamily="2" charset="-122"/>
              </a:rPr>
              <a:t> a coordinator of RM</a:t>
            </a:r>
            <a:r>
              <a:rPr lang="en-US" altLang="x-none" baseline="-25000" dirty="0">
                <a:ea typeface="宋体" panose="02010600030101010101" pitchFamily="2" charset="-122"/>
              </a:rPr>
              <a:t>B</a:t>
            </a:r>
            <a:endParaRPr lang="en-US" altLang="x-none" dirty="0">
              <a:ea typeface="宋体" panose="02010600030101010101" pitchFamily="2" charset="-122"/>
            </a:endParaRPr>
          </a:p>
          <a:p>
            <a:pPr lvl="0">
              <a:spcBef>
                <a:spcPct val="50000"/>
              </a:spcBef>
            </a:pPr>
            <a:r>
              <a:rPr lang="en-US" altLang="x-none" dirty="0">
                <a:ea typeface="宋体" panose="02010600030101010101" pitchFamily="2" charset="-122"/>
              </a:rPr>
              <a:t>A coordinator/cohort tree </a:t>
            </a:r>
            <a:r>
              <a:rPr lang="en-US" altLang="x-none" dirty="0">
                <a:solidFill>
                  <a:schemeClr val="tx1"/>
                </a:solidFill>
                <a:ea typeface="宋体" panose="02010600030101010101" pitchFamily="2" charset="-122"/>
              </a:rPr>
              <a:t>results</a:t>
            </a:r>
            <a:endParaRPr lang="en-US" altLang="x-none" dirty="0">
              <a:solidFill>
                <a:schemeClr val="tx1"/>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1507" name="Rectangle 2"/>
          <p:cNvSpPr>
            <a:spLocks noGrp="1"/>
          </p:cNvSpPr>
          <p:nvPr>
            <p:ph type="title"/>
          </p:nvPr>
        </p:nvSpPr>
        <p:spPr>
          <a:xfrm>
            <a:off x="685800" y="0"/>
            <a:ext cx="7772400" cy="1143000"/>
          </a:xfrm>
        </p:spPr>
        <p:txBody>
          <a:bodyPr vert="horz" wrap="square" anchor="ctr"/>
          <a:p>
            <a:pPr lvl="0"/>
            <a:r>
              <a:rPr lang="en-US" altLang="zh-CN">
                <a:ea typeface="宋体" panose="02010600030101010101" pitchFamily="2" charset="-122"/>
              </a:rPr>
              <a:t>Coordinator/Cohort Tree</a:t>
            </a:r>
            <a:endParaRPr lang="en-US" altLang="zh-CN">
              <a:ea typeface="宋体" panose="02010600030101010101" pitchFamily="2" charset="-122"/>
            </a:endParaRPr>
          </a:p>
        </p:txBody>
      </p:sp>
      <p:sp>
        <p:nvSpPr>
          <p:cNvPr id="21508" name="Oval 3"/>
          <p:cNvSpPr/>
          <p:nvPr/>
        </p:nvSpPr>
        <p:spPr>
          <a:xfrm>
            <a:off x="2057400" y="914400"/>
            <a:ext cx="5105400" cy="23622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21509" name="Rectangle 4"/>
          <p:cNvSpPr/>
          <p:nvPr/>
        </p:nvSpPr>
        <p:spPr>
          <a:xfrm>
            <a:off x="4572000" y="12954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rgbClr val="FF0000"/>
                </a:solidFill>
                <a:latin typeface="Times New Roman" panose="02020603050405020304" pitchFamily="2" charset="0"/>
                <a:ea typeface="宋体" panose="02010600030101010101" pitchFamily="2" charset="-122"/>
              </a:rPr>
              <a:t>TM</a:t>
            </a:r>
            <a:r>
              <a:rPr lang="en-US" altLang="x-none" b="1" baseline="-25000" dirty="0">
                <a:solidFill>
                  <a:srgbClr val="FF0000"/>
                </a:solidFill>
                <a:latin typeface="Times New Roman" panose="02020603050405020304" pitchFamily="2" charset="0"/>
                <a:ea typeface="宋体" panose="02010600030101010101" pitchFamily="2" charset="-122"/>
              </a:rPr>
              <a:t>A</a:t>
            </a:r>
            <a:endParaRPr lang="en-US" altLang="x-none" b="1" baseline="-25000" dirty="0">
              <a:solidFill>
                <a:srgbClr val="FF0000"/>
              </a:solidFill>
              <a:latin typeface="Times New Roman" panose="02020603050405020304" pitchFamily="2" charset="0"/>
              <a:ea typeface="宋体" panose="02010600030101010101" pitchFamily="2" charset="-122"/>
            </a:endParaRPr>
          </a:p>
        </p:txBody>
      </p:sp>
      <p:sp>
        <p:nvSpPr>
          <p:cNvPr id="21510" name="Rectangle 7"/>
          <p:cNvSpPr/>
          <p:nvPr/>
        </p:nvSpPr>
        <p:spPr>
          <a:xfrm>
            <a:off x="2362200" y="1600200"/>
            <a:ext cx="9906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rgbClr val="0000CC"/>
                </a:solidFill>
                <a:latin typeface="Times New Roman" panose="02020603050405020304" pitchFamily="2" charset="0"/>
                <a:ea typeface="宋体" panose="02010600030101010101" pitchFamily="2" charset="-122"/>
              </a:rPr>
              <a:t>Applic.</a:t>
            </a:r>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21511" name="Rectangle 8"/>
          <p:cNvSpPr/>
          <p:nvPr/>
        </p:nvSpPr>
        <p:spPr>
          <a:xfrm>
            <a:off x="3733800" y="22860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RM</a:t>
            </a:r>
            <a:r>
              <a:rPr lang="en-US" altLang="x-none" baseline="-25000" dirty="0">
                <a:latin typeface="Times New Roman" panose="02020603050405020304" pitchFamily="2" charset="0"/>
                <a:ea typeface="宋体" panose="02010600030101010101" pitchFamily="2" charset="-122"/>
              </a:rPr>
              <a:t>1</a:t>
            </a:r>
            <a:endParaRPr lang="en-US" altLang="x-none" baseline="-25000" dirty="0">
              <a:latin typeface="Times New Roman" panose="02020603050405020304" pitchFamily="2" charset="0"/>
              <a:ea typeface="宋体" panose="02010600030101010101" pitchFamily="2" charset="-122"/>
            </a:endParaRPr>
          </a:p>
        </p:txBody>
      </p:sp>
      <p:sp>
        <p:nvSpPr>
          <p:cNvPr id="21512" name="Rectangle 9"/>
          <p:cNvSpPr/>
          <p:nvPr/>
        </p:nvSpPr>
        <p:spPr>
          <a:xfrm>
            <a:off x="5257800" y="22860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RM</a:t>
            </a:r>
            <a:r>
              <a:rPr lang="en-US" altLang="x-none" baseline="-25000" dirty="0">
                <a:latin typeface="Times New Roman" panose="02020603050405020304" pitchFamily="2" charset="0"/>
                <a:ea typeface="宋体" panose="02010600030101010101" pitchFamily="2" charset="-122"/>
              </a:rPr>
              <a:t>2</a:t>
            </a:r>
            <a:endParaRPr lang="en-US" altLang="x-none" baseline="-25000" dirty="0">
              <a:latin typeface="Times New Roman" panose="02020603050405020304" pitchFamily="2" charset="0"/>
              <a:ea typeface="宋体" panose="02010600030101010101" pitchFamily="2" charset="-122"/>
            </a:endParaRPr>
          </a:p>
        </p:txBody>
      </p:sp>
      <p:grpSp>
        <p:nvGrpSpPr>
          <p:cNvPr id="21513" name="组合 21512"/>
          <p:cNvGrpSpPr/>
          <p:nvPr/>
        </p:nvGrpSpPr>
        <p:grpSpPr>
          <a:xfrm>
            <a:off x="914400" y="4114800"/>
            <a:ext cx="2667000" cy="2209800"/>
            <a:chOff x="0" y="0"/>
            <a:chExt cx="2667000" cy="2209800"/>
          </a:xfrm>
        </p:grpSpPr>
        <p:sp>
          <p:nvSpPr>
            <p:cNvPr id="21514" name="Oval 11"/>
            <p:cNvSpPr/>
            <p:nvPr/>
          </p:nvSpPr>
          <p:spPr>
            <a:xfrm>
              <a:off x="0" y="0"/>
              <a:ext cx="2667000" cy="22098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21515" name="Rectangle 16"/>
            <p:cNvSpPr/>
            <p:nvPr/>
          </p:nvSpPr>
          <p:spPr>
            <a:xfrm>
              <a:off x="838200" y="12192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RM</a:t>
              </a:r>
              <a:r>
                <a:rPr lang="en-US" altLang="x-none" baseline="-25000" dirty="0">
                  <a:latin typeface="Times New Roman" panose="02020603050405020304" pitchFamily="2" charset="0"/>
                  <a:ea typeface="宋体" panose="02010600030101010101" pitchFamily="2" charset="-122"/>
                </a:rPr>
                <a:t>3</a:t>
              </a:r>
              <a:endParaRPr lang="en-US" altLang="x-none" baseline="-25000" dirty="0">
                <a:latin typeface="Times New Roman" panose="02020603050405020304" pitchFamily="2" charset="0"/>
                <a:ea typeface="宋体" panose="02010600030101010101" pitchFamily="2" charset="-122"/>
              </a:endParaRPr>
            </a:p>
          </p:txBody>
        </p:sp>
        <p:sp>
          <p:nvSpPr>
            <p:cNvPr id="21516" name="Rectangle 20"/>
            <p:cNvSpPr/>
            <p:nvPr/>
          </p:nvSpPr>
          <p:spPr>
            <a:xfrm>
              <a:off x="838200" y="2286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rgbClr val="FF0000"/>
                  </a:solidFill>
                  <a:latin typeface="Times New Roman" panose="02020603050405020304" pitchFamily="2" charset="0"/>
                  <a:ea typeface="宋体" panose="02010600030101010101" pitchFamily="2" charset="-122"/>
                </a:rPr>
                <a:t>TM</a:t>
              </a:r>
              <a:r>
                <a:rPr lang="en-US" altLang="x-none" b="1" baseline="-25000" dirty="0">
                  <a:solidFill>
                    <a:srgbClr val="FF0000"/>
                  </a:solidFill>
                  <a:latin typeface="Times New Roman" panose="02020603050405020304" pitchFamily="2" charset="0"/>
                  <a:ea typeface="宋体" panose="02010600030101010101" pitchFamily="2" charset="-122"/>
                </a:rPr>
                <a:t>B</a:t>
              </a:r>
              <a:endParaRPr lang="en-US" altLang="x-none" b="1" baseline="-25000" dirty="0">
                <a:solidFill>
                  <a:srgbClr val="FF0000"/>
                </a:solidFill>
                <a:latin typeface="Times New Roman" panose="02020603050405020304" pitchFamily="2" charset="0"/>
                <a:ea typeface="宋体" panose="02010600030101010101" pitchFamily="2" charset="-122"/>
              </a:endParaRPr>
            </a:p>
          </p:txBody>
        </p:sp>
      </p:grpSp>
      <p:grpSp>
        <p:nvGrpSpPr>
          <p:cNvPr id="21517" name="组合 21516"/>
          <p:cNvGrpSpPr/>
          <p:nvPr/>
        </p:nvGrpSpPr>
        <p:grpSpPr>
          <a:xfrm>
            <a:off x="5410200" y="4191000"/>
            <a:ext cx="3429000" cy="2133600"/>
            <a:chOff x="0" y="0"/>
            <a:chExt cx="3429000" cy="2133600"/>
          </a:xfrm>
        </p:grpSpPr>
        <p:sp>
          <p:nvSpPr>
            <p:cNvPr id="21518" name="Oval 12"/>
            <p:cNvSpPr/>
            <p:nvPr/>
          </p:nvSpPr>
          <p:spPr>
            <a:xfrm>
              <a:off x="0" y="0"/>
              <a:ext cx="3429000" cy="21336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21519" name="Rectangle 19"/>
            <p:cNvSpPr/>
            <p:nvPr/>
          </p:nvSpPr>
          <p:spPr>
            <a:xfrm>
              <a:off x="1219200" y="1524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rgbClr val="FF0000"/>
                  </a:solidFill>
                  <a:latin typeface="Times New Roman" panose="02020603050405020304" pitchFamily="2" charset="0"/>
                  <a:ea typeface="宋体" panose="02010600030101010101" pitchFamily="2" charset="-122"/>
                </a:rPr>
                <a:t>TM</a:t>
              </a:r>
              <a:r>
                <a:rPr lang="en-US" altLang="x-none" b="1" baseline="-25000" dirty="0">
                  <a:solidFill>
                    <a:srgbClr val="FF0000"/>
                  </a:solidFill>
                  <a:latin typeface="Times New Roman" panose="02020603050405020304" pitchFamily="2" charset="0"/>
                  <a:ea typeface="宋体" panose="02010600030101010101" pitchFamily="2" charset="-122"/>
                </a:rPr>
                <a:t>C</a:t>
              </a:r>
              <a:endParaRPr lang="en-US" altLang="x-none" b="1" baseline="-25000" dirty="0">
                <a:solidFill>
                  <a:srgbClr val="FF0000"/>
                </a:solidFill>
                <a:latin typeface="Times New Roman" panose="02020603050405020304" pitchFamily="2" charset="0"/>
                <a:ea typeface="宋体" panose="02010600030101010101" pitchFamily="2" charset="-122"/>
              </a:endParaRPr>
            </a:p>
          </p:txBody>
        </p:sp>
        <p:sp>
          <p:nvSpPr>
            <p:cNvPr id="21520" name="Rectangle 21"/>
            <p:cNvSpPr/>
            <p:nvPr/>
          </p:nvSpPr>
          <p:spPr>
            <a:xfrm>
              <a:off x="1828800" y="11430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RM</a:t>
              </a:r>
              <a:r>
                <a:rPr lang="en-US" altLang="x-none" baseline="-25000" dirty="0">
                  <a:latin typeface="Times New Roman" panose="02020603050405020304" pitchFamily="2" charset="0"/>
                  <a:ea typeface="宋体" panose="02010600030101010101" pitchFamily="2" charset="-122"/>
                </a:rPr>
                <a:t>5</a:t>
              </a:r>
              <a:endParaRPr lang="en-US" altLang="x-none" baseline="-25000" dirty="0">
                <a:latin typeface="Times New Roman" panose="02020603050405020304" pitchFamily="2" charset="0"/>
                <a:ea typeface="宋体" panose="02010600030101010101" pitchFamily="2" charset="-122"/>
              </a:endParaRPr>
            </a:p>
          </p:txBody>
        </p:sp>
        <p:sp>
          <p:nvSpPr>
            <p:cNvPr id="21521" name="Rectangle 22"/>
            <p:cNvSpPr/>
            <p:nvPr/>
          </p:nvSpPr>
          <p:spPr>
            <a:xfrm>
              <a:off x="533400" y="1143000"/>
              <a:ext cx="9144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RM</a:t>
              </a:r>
              <a:r>
                <a:rPr lang="en-US" altLang="x-none" baseline="-25000" dirty="0">
                  <a:latin typeface="Times New Roman" panose="02020603050405020304" pitchFamily="2" charset="0"/>
                  <a:ea typeface="宋体" panose="02010600030101010101" pitchFamily="2" charset="-122"/>
                </a:rPr>
                <a:t>4</a:t>
              </a:r>
              <a:endParaRPr lang="en-US" altLang="x-none" baseline="-25000" dirty="0">
                <a:latin typeface="Times New Roman" panose="02020603050405020304" pitchFamily="2" charset="0"/>
                <a:ea typeface="宋体" panose="02010600030101010101" pitchFamily="2" charset="-122"/>
              </a:endParaRPr>
            </a:p>
          </p:txBody>
        </p:sp>
      </p:grpSp>
      <p:sp>
        <p:nvSpPr>
          <p:cNvPr id="21522" name="Line 23"/>
          <p:cNvSpPr/>
          <p:nvPr/>
        </p:nvSpPr>
        <p:spPr>
          <a:xfrm flipH="1">
            <a:off x="4191000" y="1905000"/>
            <a:ext cx="762000" cy="381000"/>
          </a:xfrm>
          <a:prstGeom prst="line">
            <a:avLst/>
          </a:prstGeom>
          <a:ln w="9525" cap="flat" cmpd="sng">
            <a:solidFill>
              <a:schemeClr val="tx1"/>
            </a:solidFill>
            <a:prstDash val="solid"/>
            <a:headEnd type="none" w="med" len="med"/>
            <a:tailEnd type="triangle" w="lg" len="lg"/>
          </a:ln>
        </p:spPr>
      </p:sp>
      <p:sp>
        <p:nvSpPr>
          <p:cNvPr id="21523" name="Line 24"/>
          <p:cNvSpPr/>
          <p:nvPr/>
        </p:nvSpPr>
        <p:spPr>
          <a:xfrm>
            <a:off x="4953000" y="1905000"/>
            <a:ext cx="762000" cy="381000"/>
          </a:xfrm>
          <a:prstGeom prst="line">
            <a:avLst/>
          </a:prstGeom>
          <a:ln w="9525" cap="flat" cmpd="sng">
            <a:solidFill>
              <a:schemeClr val="tx1"/>
            </a:solidFill>
            <a:prstDash val="solid"/>
            <a:headEnd type="none" w="med" len="med"/>
            <a:tailEnd type="triangle" w="lg" len="lg"/>
          </a:ln>
        </p:spPr>
      </p:sp>
      <p:sp>
        <p:nvSpPr>
          <p:cNvPr id="21524" name="Line 25"/>
          <p:cNvSpPr/>
          <p:nvPr/>
        </p:nvSpPr>
        <p:spPr>
          <a:xfrm>
            <a:off x="2209800" y="4953000"/>
            <a:ext cx="0" cy="381000"/>
          </a:xfrm>
          <a:prstGeom prst="line">
            <a:avLst/>
          </a:prstGeom>
          <a:ln w="9525" cap="flat" cmpd="sng">
            <a:solidFill>
              <a:schemeClr val="tx1"/>
            </a:solidFill>
            <a:prstDash val="solid"/>
            <a:headEnd type="none" w="med" len="med"/>
            <a:tailEnd type="triangle" w="lg" len="lg"/>
          </a:ln>
        </p:spPr>
      </p:sp>
      <p:sp>
        <p:nvSpPr>
          <p:cNvPr id="21525" name="Line 26"/>
          <p:cNvSpPr/>
          <p:nvPr/>
        </p:nvSpPr>
        <p:spPr>
          <a:xfrm flipH="1">
            <a:off x="6400800" y="4953000"/>
            <a:ext cx="685800" cy="381000"/>
          </a:xfrm>
          <a:prstGeom prst="line">
            <a:avLst/>
          </a:prstGeom>
          <a:ln w="9525" cap="flat" cmpd="sng">
            <a:solidFill>
              <a:schemeClr val="tx1"/>
            </a:solidFill>
            <a:prstDash val="solid"/>
            <a:headEnd type="none" w="med" len="med"/>
            <a:tailEnd type="triangle" w="lg" len="lg"/>
          </a:ln>
        </p:spPr>
      </p:sp>
      <p:sp>
        <p:nvSpPr>
          <p:cNvPr id="21526" name="Line 27"/>
          <p:cNvSpPr/>
          <p:nvPr/>
        </p:nvSpPr>
        <p:spPr>
          <a:xfrm>
            <a:off x="7086600" y="4953000"/>
            <a:ext cx="609600" cy="381000"/>
          </a:xfrm>
          <a:prstGeom prst="line">
            <a:avLst/>
          </a:prstGeom>
          <a:ln w="9525" cap="flat" cmpd="sng">
            <a:solidFill>
              <a:schemeClr val="tx1"/>
            </a:solidFill>
            <a:prstDash val="solid"/>
            <a:headEnd type="none" w="med" len="med"/>
            <a:tailEnd type="triangle" w="lg" len="lg"/>
          </a:ln>
        </p:spPr>
      </p:sp>
      <p:sp>
        <p:nvSpPr>
          <p:cNvPr id="21527" name="Line 28"/>
          <p:cNvSpPr/>
          <p:nvPr/>
        </p:nvSpPr>
        <p:spPr>
          <a:xfrm flipH="1">
            <a:off x="2133600" y="1600200"/>
            <a:ext cx="2438400" cy="1752600"/>
          </a:xfrm>
          <a:prstGeom prst="line">
            <a:avLst/>
          </a:prstGeom>
          <a:ln w="9525" cap="flat" cmpd="sng">
            <a:solidFill>
              <a:schemeClr val="tx1"/>
            </a:solidFill>
            <a:prstDash val="solid"/>
            <a:headEnd type="none" w="med" len="med"/>
            <a:tailEnd type="none" w="med" len="med"/>
          </a:ln>
        </p:spPr>
      </p:sp>
      <p:sp>
        <p:nvSpPr>
          <p:cNvPr id="21528" name="Line 31"/>
          <p:cNvSpPr/>
          <p:nvPr/>
        </p:nvSpPr>
        <p:spPr>
          <a:xfrm>
            <a:off x="5486400" y="1600200"/>
            <a:ext cx="1524000" cy="1600200"/>
          </a:xfrm>
          <a:prstGeom prst="line">
            <a:avLst/>
          </a:prstGeom>
          <a:ln w="9525" cap="flat" cmpd="sng">
            <a:solidFill>
              <a:schemeClr val="tx1"/>
            </a:solidFill>
            <a:prstDash val="solid"/>
            <a:headEnd type="none" w="med" len="med"/>
            <a:tailEnd type="none" w="med" len="med"/>
          </a:ln>
        </p:spPr>
      </p:sp>
      <p:sp>
        <p:nvSpPr>
          <p:cNvPr id="21529" name="Line 32"/>
          <p:cNvSpPr/>
          <p:nvPr/>
        </p:nvSpPr>
        <p:spPr>
          <a:xfrm>
            <a:off x="2133600" y="3352800"/>
            <a:ext cx="0" cy="990600"/>
          </a:xfrm>
          <a:prstGeom prst="line">
            <a:avLst/>
          </a:prstGeom>
          <a:ln w="9525" cap="flat" cmpd="sng">
            <a:solidFill>
              <a:schemeClr val="tx1"/>
            </a:solidFill>
            <a:prstDash val="solid"/>
            <a:headEnd type="none" w="med" len="med"/>
            <a:tailEnd type="triangle" w="lg" len="lg"/>
          </a:ln>
        </p:spPr>
      </p:sp>
      <p:sp>
        <p:nvSpPr>
          <p:cNvPr id="21530" name="Line 33"/>
          <p:cNvSpPr/>
          <p:nvPr/>
        </p:nvSpPr>
        <p:spPr>
          <a:xfrm>
            <a:off x="7010400" y="3200400"/>
            <a:ext cx="0" cy="1143000"/>
          </a:xfrm>
          <a:prstGeom prst="line">
            <a:avLst/>
          </a:prstGeom>
          <a:ln w="9525" cap="flat" cmpd="sng">
            <a:solidFill>
              <a:schemeClr val="tx1"/>
            </a:solidFill>
            <a:prstDash val="solid"/>
            <a:headEnd type="none" w="med" len="med"/>
            <a:tailEnd type="triangle" w="lg" len="lg"/>
          </a:ln>
        </p:spPr>
      </p:sp>
      <p:sp>
        <p:nvSpPr>
          <p:cNvPr id="21531" name="Line 36"/>
          <p:cNvSpPr/>
          <p:nvPr/>
        </p:nvSpPr>
        <p:spPr>
          <a:xfrm>
            <a:off x="3352800" y="1905000"/>
            <a:ext cx="1905000" cy="381000"/>
          </a:xfrm>
          <a:prstGeom prst="line">
            <a:avLst/>
          </a:prstGeom>
          <a:ln w="9525" cap="flat" cmpd="sng">
            <a:solidFill>
              <a:schemeClr val="tx1"/>
            </a:solidFill>
            <a:prstDash val="dash"/>
            <a:headEnd type="none" w="med" len="med"/>
            <a:tailEnd type="triangle" w="lg" len="lg"/>
          </a:ln>
        </p:spPr>
      </p:sp>
      <p:sp>
        <p:nvSpPr>
          <p:cNvPr id="21532" name="Line 37"/>
          <p:cNvSpPr/>
          <p:nvPr/>
        </p:nvSpPr>
        <p:spPr>
          <a:xfrm>
            <a:off x="3352800" y="1905000"/>
            <a:ext cx="381000" cy="609600"/>
          </a:xfrm>
          <a:prstGeom prst="line">
            <a:avLst/>
          </a:prstGeom>
          <a:ln w="9525" cap="flat" cmpd="sng">
            <a:solidFill>
              <a:schemeClr val="tx1"/>
            </a:solidFill>
            <a:prstDash val="dash"/>
            <a:headEnd type="none" w="med" len="med"/>
            <a:tailEnd type="triangle" w="lg" len="lg"/>
          </a:ln>
        </p:spPr>
      </p:sp>
      <p:sp>
        <p:nvSpPr>
          <p:cNvPr id="21533" name="Line 43"/>
          <p:cNvSpPr/>
          <p:nvPr/>
        </p:nvSpPr>
        <p:spPr>
          <a:xfrm>
            <a:off x="4191000" y="2895600"/>
            <a:ext cx="1752600" cy="2438400"/>
          </a:xfrm>
          <a:prstGeom prst="line">
            <a:avLst/>
          </a:prstGeom>
          <a:ln w="9525" cap="flat" cmpd="sng">
            <a:solidFill>
              <a:schemeClr val="tx1"/>
            </a:solidFill>
            <a:prstDash val="dash"/>
            <a:headEnd type="none" w="med" len="med"/>
            <a:tailEnd type="triangle" w="lg" len="lg"/>
          </a:ln>
        </p:spPr>
      </p:sp>
      <p:sp>
        <p:nvSpPr>
          <p:cNvPr id="21534" name="Line 44"/>
          <p:cNvSpPr/>
          <p:nvPr/>
        </p:nvSpPr>
        <p:spPr>
          <a:xfrm>
            <a:off x="6858000" y="5638800"/>
            <a:ext cx="381000" cy="0"/>
          </a:xfrm>
          <a:prstGeom prst="line">
            <a:avLst/>
          </a:prstGeom>
          <a:ln w="9525" cap="flat" cmpd="sng">
            <a:solidFill>
              <a:schemeClr val="tx1"/>
            </a:solidFill>
            <a:prstDash val="dash"/>
            <a:headEnd type="none" w="med" len="med"/>
            <a:tailEnd type="triangle" w="lg" len="lg"/>
          </a:ln>
        </p:spPr>
      </p:sp>
      <p:sp>
        <p:nvSpPr>
          <p:cNvPr id="21535" name="Line 45"/>
          <p:cNvSpPr/>
          <p:nvPr/>
        </p:nvSpPr>
        <p:spPr>
          <a:xfrm flipH="1">
            <a:off x="990600" y="1981200"/>
            <a:ext cx="1371600" cy="914400"/>
          </a:xfrm>
          <a:prstGeom prst="line">
            <a:avLst/>
          </a:prstGeom>
          <a:ln w="9525" cap="flat" cmpd="sng">
            <a:solidFill>
              <a:schemeClr val="tx1"/>
            </a:solidFill>
            <a:prstDash val="dash"/>
            <a:headEnd type="none" w="med" len="med"/>
            <a:tailEnd type="none" w="med" len="med"/>
          </a:ln>
        </p:spPr>
      </p:sp>
      <p:sp>
        <p:nvSpPr>
          <p:cNvPr id="21536" name="Line 46"/>
          <p:cNvSpPr/>
          <p:nvPr/>
        </p:nvSpPr>
        <p:spPr>
          <a:xfrm>
            <a:off x="990600" y="2895600"/>
            <a:ext cx="762000" cy="2438400"/>
          </a:xfrm>
          <a:prstGeom prst="line">
            <a:avLst/>
          </a:prstGeom>
          <a:ln w="9525" cap="flat" cmpd="sng">
            <a:solidFill>
              <a:schemeClr val="tx1"/>
            </a:solidFill>
            <a:prstDash val="dash"/>
            <a:headEnd type="none" w="med" len="med"/>
            <a:tailEnd type="triangle" w="lg" len="lg"/>
          </a:ln>
        </p:spPr>
      </p:sp>
      <p:sp>
        <p:nvSpPr>
          <p:cNvPr id="21537" name="Text Box 47"/>
          <p:cNvSpPr txBox="1"/>
          <p:nvPr/>
        </p:nvSpPr>
        <p:spPr>
          <a:xfrm>
            <a:off x="6613525" y="1031875"/>
            <a:ext cx="1462088" cy="45720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Domain A</a:t>
            </a:r>
            <a:endParaRPr lang="en-US" altLang="x-none" dirty="0">
              <a:latin typeface="Times New Roman" panose="02020603050405020304" pitchFamily="2" charset="0"/>
              <a:ea typeface="宋体" panose="02010600030101010101" pitchFamily="2" charset="-122"/>
            </a:endParaRPr>
          </a:p>
        </p:txBody>
      </p:sp>
      <p:sp>
        <p:nvSpPr>
          <p:cNvPr id="21538" name="Text Box 50"/>
          <p:cNvSpPr txBox="1"/>
          <p:nvPr/>
        </p:nvSpPr>
        <p:spPr>
          <a:xfrm>
            <a:off x="2819400" y="3886200"/>
            <a:ext cx="1444625" cy="45720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Domain B</a:t>
            </a:r>
            <a:endParaRPr lang="en-US" altLang="x-none" dirty="0">
              <a:latin typeface="Times New Roman" panose="02020603050405020304" pitchFamily="2" charset="0"/>
              <a:ea typeface="宋体" panose="02010600030101010101" pitchFamily="2" charset="-122"/>
            </a:endParaRPr>
          </a:p>
        </p:txBody>
      </p:sp>
      <p:sp>
        <p:nvSpPr>
          <p:cNvPr id="21539" name="Text Box 51"/>
          <p:cNvSpPr txBox="1"/>
          <p:nvPr/>
        </p:nvSpPr>
        <p:spPr>
          <a:xfrm>
            <a:off x="7467600" y="3810000"/>
            <a:ext cx="1444625" cy="45720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Domain C</a:t>
            </a:r>
            <a:endParaRPr lang="en-US" altLang="x-none" dirty="0">
              <a:latin typeface="Times New Roman" panose="02020603050405020304" pitchFamily="2" charset="0"/>
              <a:ea typeface="宋体" panose="02010600030101010101" pitchFamily="2" charset="-122"/>
            </a:endParaRPr>
          </a:p>
        </p:txBody>
      </p:sp>
      <p:sp>
        <p:nvSpPr>
          <p:cNvPr id="21540" name="Text Box 52"/>
          <p:cNvSpPr txBox="1"/>
          <p:nvPr/>
        </p:nvSpPr>
        <p:spPr>
          <a:xfrm>
            <a:off x="3352800" y="5943600"/>
            <a:ext cx="1612900" cy="7016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invocations</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protocol msgs</a:t>
            </a:r>
            <a:endParaRPr lang="en-US" altLang="x-none" sz="2000" dirty="0">
              <a:latin typeface="Times New Roman" panose="02020603050405020304" pitchFamily="2" charset="0"/>
              <a:ea typeface="宋体" panose="02010600030101010101" pitchFamily="2" charset="-122"/>
            </a:endParaRPr>
          </a:p>
        </p:txBody>
      </p:sp>
      <p:sp>
        <p:nvSpPr>
          <p:cNvPr id="21541" name="Line 53"/>
          <p:cNvSpPr/>
          <p:nvPr/>
        </p:nvSpPr>
        <p:spPr>
          <a:xfrm>
            <a:off x="4800600" y="6172200"/>
            <a:ext cx="533400" cy="0"/>
          </a:xfrm>
          <a:prstGeom prst="line">
            <a:avLst/>
          </a:prstGeom>
          <a:ln w="25400" cap="flat" cmpd="sng">
            <a:solidFill>
              <a:schemeClr val="tx1"/>
            </a:solidFill>
            <a:prstDash val="dash"/>
            <a:headEnd type="none" w="med" len="med"/>
            <a:tailEnd type="triangle" w="lg" len="lg"/>
          </a:ln>
        </p:spPr>
      </p:sp>
      <p:sp>
        <p:nvSpPr>
          <p:cNvPr id="21542" name="Line 54"/>
          <p:cNvSpPr/>
          <p:nvPr/>
        </p:nvSpPr>
        <p:spPr>
          <a:xfrm>
            <a:off x="4953000" y="6477000"/>
            <a:ext cx="533400" cy="0"/>
          </a:xfrm>
          <a:prstGeom prst="line">
            <a:avLst/>
          </a:prstGeom>
          <a:ln w="25400" cap="flat" cmpd="sng">
            <a:solidFill>
              <a:schemeClr val="tx1"/>
            </a:solidFill>
            <a:prstDash val="solid"/>
            <a:headEnd type="none" w="med" len="med"/>
            <a:tailEnd type="triangle" w="lg"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1522"/>
                                        </p:tgtEl>
                                        <p:attrNameLst>
                                          <p:attrName>style.visibility</p:attrName>
                                        </p:attrNameLst>
                                      </p:cBhvr>
                                      <p:to>
                                        <p:strVal val="visible"/>
                                      </p:to>
                                    </p:set>
                                    <p:animEffect transition="in" filter="wipe(up)">
                                      <p:cBhvr>
                                        <p:cTn id="13" dur="500"/>
                                        <p:tgtEl>
                                          <p:spTgt spid="21522"/>
                                        </p:tgtEl>
                                      </p:cBhvr>
                                    </p:animEffect>
                                  </p:childTnLst>
                                </p:cTn>
                              </p:par>
                              <p:par>
                                <p:cTn id="14" presetID="22" presetClass="entr" presetSubtype="1" fill="hold" nodeType="withEffect">
                                  <p:stCondLst>
                                    <p:cond delay="0"/>
                                  </p:stCondLst>
                                  <p:childTnLst>
                                    <p:set>
                                      <p:cBhvr>
                                        <p:cTn id="15" dur="1" fill="hold">
                                          <p:stCondLst>
                                            <p:cond delay="0"/>
                                          </p:stCondLst>
                                        </p:cTn>
                                        <p:tgtEl>
                                          <p:spTgt spid="21523"/>
                                        </p:tgtEl>
                                        <p:attrNameLst>
                                          <p:attrName>style.visibility</p:attrName>
                                        </p:attrNameLst>
                                      </p:cBhvr>
                                      <p:to>
                                        <p:strVal val="visible"/>
                                      </p:to>
                                    </p:set>
                                    <p:animEffect transition="in" filter="wipe(up)">
                                      <p:cBhvr>
                                        <p:cTn id="16" dur="500"/>
                                        <p:tgtEl>
                                          <p:spTgt spid="2152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513"/>
                                        </p:tgtEl>
                                        <p:attrNameLst>
                                          <p:attrName>style.visibility</p:attrName>
                                        </p:attrNameLst>
                                      </p:cBhvr>
                                      <p:to>
                                        <p:strVal val="visible"/>
                                      </p:to>
                                    </p:set>
                                    <p:anim calcmode="lin" valueType="num">
                                      <p:cBhvr additive="base">
                                        <p:cTn id="21" dur="500" fill="hold"/>
                                        <p:tgtEl>
                                          <p:spTgt spid="21513"/>
                                        </p:tgtEl>
                                        <p:attrNameLst>
                                          <p:attrName>ppt_x</p:attrName>
                                        </p:attrNameLst>
                                      </p:cBhvr>
                                      <p:tavLst>
                                        <p:tav tm="0">
                                          <p:val>
                                            <p:strVal val="#ppt_x"/>
                                          </p:val>
                                        </p:tav>
                                        <p:tav tm="100000">
                                          <p:val>
                                            <p:strVal val="#ppt_x"/>
                                          </p:val>
                                        </p:tav>
                                      </p:tavLst>
                                    </p:anim>
                                    <p:anim calcmode="lin" valueType="num">
                                      <p:cBhvr additive="base">
                                        <p:cTn id="22" dur="500" fill="hold"/>
                                        <p:tgtEl>
                                          <p:spTgt spid="21513"/>
                                        </p:tgtEl>
                                        <p:attrNameLst>
                                          <p:attrName>ppt_y</p:attrName>
                                        </p:attrNameLst>
                                      </p:cBhvr>
                                      <p:tavLst>
                                        <p:tav tm="0">
                                          <p:val>
                                            <p:strVal val="1+#ppt_h/2"/>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0"/>
                                          </p:stCondLst>
                                        </p:cTn>
                                        <p:tgtEl>
                                          <p:spTgt spid="215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5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1517"/>
                                        </p:tgtEl>
                                        <p:attrNameLst>
                                          <p:attrName>style.visibility</p:attrName>
                                        </p:attrNameLst>
                                      </p:cBhvr>
                                      <p:to>
                                        <p:strVal val="visible"/>
                                      </p:to>
                                    </p:set>
                                    <p:anim calcmode="lin" valueType="num">
                                      <p:cBhvr additive="base">
                                        <p:cTn id="35" dur="500" fill="hold"/>
                                        <p:tgtEl>
                                          <p:spTgt spid="21517"/>
                                        </p:tgtEl>
                                        <p:attrNameLst>
                                          <p:attrName>ppt_x</p:attrName>
                                        </p:attrNameLst>
                                      </p:cBhvr>
                                      <p:tavLst>
                                        <p:tav tm="0">
                                          <p:val>
                                            <p:strVal val="#ppt_x"/>
                                          </p:val>
                                        </p:tav>
                                        <p:tav tm="100000">
                                          <p:val>
                                            <p:strVal val="#ppt_x"/>
                                          </p:val>
                                        </p:tav>
                                      </p:tavLst>
                                    </p:anim>
                                    <p:anim calcmode="lin" valueType="num">
                                      <p:cBhvr additive="base">
                                        <p:cTn id="36" dur="500" fill="hold"/>
                                        <p:tgtEl>
                                          <p:spTgt spid="21517"/>
                                        </p:tgtEl>
                                        <p:attrNameLst>
                                          <p:attrName>ppt_y</p:attrName>
                                        </p:attrNameLst>
                                      </p:cBhvr>
                                      <p:tavLst>
                                        <p:tav tm="0">
                                          <p:val>
                                            <p:strVal val="1+#ppt_h/2"/>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0"/>
                                          </p:stCondLst>
                                        </p:cTn>
                                        <p:tgtEl>
                                          <p:spTgt spid="215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5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1524"/>
                                        </p:tgtEl>
                                        <p:attrNameLst>
                                          <p:attrName>style.visibility</p:attrName>
                                        </p:attrNameLst>
                                      </p:cBhvr>
                                      <p:to>
                                        <p:strVal val="visible"/>
                                      </p:to>
                                    </p:set>
                                    <p:animEffect transition="in" filter="wipe(down)">
                                      <p:cBhvr>
                                        <p:cTn id="49" dur="500"/>
                                        <p:tgtEl>
                                          <p:spTgt spid="21524"/>
                                        </p:tgtEl>
                                      </p:cBhvr>
                                    </p:animEffect>
                                  </p:childTnLst>
                                </p:cTn>
                              </p:par>
                              <p:par>
                                <p:cTn id="50" presetID="22" presetClass="entr" presetSubtype="4" fill="hold" nodeType="withEffect">
                                  <p:stCondLst>
                                    <p:cond delay="0"/>
                                  </p:stCondLst>
                                  <p:childTnLst>
                                    <p:set>
                                      <p:cBhvr>
                                        <p:cTn id="51" dur="1" fill="hold">
                                          <p:stCondLst>
                                            <p:cond delay="0"/>
                                          </p:stCondLst>
                                        </p:cTn>
                                        <p:tgtEl>
                                          <p:spTgt spid="21525"/>
                                        </p:tgtEl>
                                        <p:attrNameLst>
                                          <p:attrName>style.visibility</p:attrName>
                                        </p:attrNameLst>
                                      </p:cBhvr>
                                      <p:to>
                                        <p:strVal val="visible"/>
                                      </p:to>
                                    </p:set>
                                    <p:animEffect transition="in" filter="wipe(down)">
                                      <p:cBhvr>
                                        <p:cTn id="52" dur="500"/>
                                        <p:tgtEl>
                                          <p:spTgt spid="21525"/>
                                        </p:tgtEl>
                                      </p:cBhvr>
                                    </p:animEffect>
                                  </p:childTnLst>
                                </p:cTn>
                              </p:par>
                              <p:par>
                                <p:cTn id="53" presetID="22" presetClass="entr" presetSubtype="4" fill="hold" nodeType="withEffect">
                                  <p:stCondLst>
                                    <p:cond delay="0"/>
                                  </p:stCondLst>
                                  <p:childTnLst>
                                    <p:set>
                                      <p:cBhvr>
                                        <p:cTn id="54" dur="1" fill="hold">
                                          <p:stCondLst>
                                            <p:cond delay="0"/>
                                          </p:stCondLst>
                                        </p:cTn>
                                        <p:tgtEl>
                                          <p:spTgt spid="21526"/>
                                        </p:tgtEl>
                                        <p:attrNameLst>
                                          <p:attrName>style.visibility</p:attrName>
                                        </p:attrNameLst>
                                      </p:cBhvr>
                                      <p:to>
                                        <p:strVal val="visible"/>
                                      </p:to>
                                    </p:set>
                                    <p:animEffect transition="in" filter="wipe(down)">
                                      <p:cBhvr>
                                        <p:cTn id="55" dur="500"/>
                                        <p:tgtEl>
                                          <p:spTgt spid="2152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1529"/>
                                        </p:tgtEl>
                                        <p:attrNameLst>
                                          <p:attrName>style.visibility</p:attrName>
                                        </p:attrNameLst>
                                      </p:cBhvr>
                                      <p:to>
                                        <p:strVal val="visible"/>
                                      </p:to>
                                    </p:set>
                                    <p:animEffect transition="in" filter="wipe(down)">
                                      <p:cBhvr>
                                        <p:cTn id="60" dur="500"/>
                                        <p:tgtEl>
                                          <p:spTgt spid="21529"/>
                                        </p:tgtEl>
                                      </p:cBhvr>
                                    </p:animEffect>
                                  </p:childTnLst>
                                </p:cTn>
                              </p:par>
                              <p:par>
                                <p:cTn id="61" presetID="22" presetClass="entr" presetSubtype="4" fill="hold" nodeType="withEffect">
                                  <p:stCondLst>
                                    <p:cond delay="0"/>
                                  </p:stCondLst>
                                  <p:childTnLst>
                                    <p:set>
                                      <p:cBhvr>
                                        <p:cTn id="62" dur="1" fill="hold">
                                          <p:stCondLst>
                                            <p:cond delay="0"/>
                                          </p:stCondLst>
                                        </p:cTn>
                                        <p:tgtEl>
                                          <p:spTgt spid="21527"/>
                                        </p:tgtEl>
                                        <p:attrNameLst>
                                          <p:attrName>style.visibility</p:attrName>
                                        </p:attrNameLst>
                                      </p:cBhvr>
                                      <p:to>
                                        <p:strVal val="visible"/>
                                      </p:to>
                                    </p:set>
                                    <p:animEffect transition="in" filter="wipe(down)">
                                      <p:cBhvr>
                                        <p:cTn id="63" dur="500"/>
                                        <p:tgtEl>
                                          <p:spTgt spid="21527"/>
                                        </p:tgtEl>
                                      </p:cBhvr>
                                    </p:animEffect>
                                  </p:childTnLst>
                                </p:cTn>
                              </p:par>
                              <p:par>
                                <p:cTn id="64" presetID="22" presetClass="entr" presetSubtype="4" fill="hold" nodeType="withEffect">
                                  <p:stCondLst>
                                    <p:cond delay="0"/>
                                  </p:stCondLst>
                                  <p:childTnLst>
                                    <p:set>
                                      <p:cBhvr>
                                        <p:cTn id="65" dur="1" fill="hold">
                                          <p:stCondLst>
                                            <p:cond delay="0"/>
                                          </p:stCondLst>
                                        </p:cTn>
                                        <p:tgtEl>
                                          <p:spTgt spid="21530"/>
                                        </p:tgtEl>
                                        <p:attrNameLst>
                                          <p:attrName>style.visibility</p:attrName>
                                        </p:attrNameLst>
                                      </p:cBhvr>
                                      <p:to>
                                        <p:strVal val="visible"/>
                                      </p:to>
                                    </p:set>
                                    <p:animEffect transition="in" filter="wipe(down)">
                                      <p:cBhvr>
                                        <p:cTn id="66" dur="500"/>
                                        <p:tgtEl>
                                          <p:spTgt spid="21530"/>
                                        </p:tgtEl>
                                      </p:cBhvr>
                                    </p:animEffect>
                                  </p:childTnLst>
                                </p:cTn>
                              </p:par>
                              <p:par>
                                <p:cTn id="67" presetID="22" presetClass="entr" presetSubtype="4" fill="hold" nodeType="withEffect">
                                  <p:stCondLst>
                                    <p:cond delay="0"/>
                                  </p:stCondLst>
                                  <p:childTnLst>
                                    <p:set>
                                      <p:cBhvr>
                                        <p:cTn id="68" dur="1" fill="hold">
                                          <p:stCondLst>
                                            <p:cond delay="0"/>
                                          </p:stCondLst>
                                        </p:cTn>
                                        <p:tgtEl>
                                          <p:spTgt spid="21528"/>
                                        </p:tgtEl>
                                        <p:attrNameLst>
                                          <p:attrName>style.visibility</p:attrName>
                                        </p:attrNameLst>
                                      </p:cBhvr>
                                      <p:to>
                                        <p:strVal val="visible"/>
                                      </p:to>
                                    </p:set>
                                    <p:animEffect transition="in" filter="wipe(down)">
                                      <p:cBhvr>
                                        <p:cTn id="69"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8" grpId="0"/>
      <p:bldP spid="215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2531" name="Rectangle 2050"/>
          <p:cNvSpPr>
            <a:spLocks noGrp="1"/>
          </p:cNvSpPr>
          <p:nvPr>
            <p:ph type="title"/>
          </p:nvPr>
        </p:nvSpPr>
        <p:spPr>
          <a:xfrm>
            <a:off x="685800" y="609600"/>
            <a:ext cx="7772400" cy="838200"/>
          </a:xfrm>
        </p:spPr>
        <p:txBody>
          <a:bodyPr vert="horz" wrap="square" anchor="ctr"/>
          <a:p>
            <a:pPr lvl="0"/>
            <a:r>
              <a:rPr lang="en-US" altLang="zh-CN">
                <a:ea typeface="宋体" panose="02010600030101010101" pitchFamily="2" charset="-122"/>
              </a:rPr>
              <a:t>Distributing the Coordinator</a:t>
            </a:r>
            <a:endParaRPr lang="en-US" altLang="zh-CN">
              <a:ea typeface="宋体" panose="02010600030101010101" pitchFamily="2" charset="-122"/>
            </a:endParaRPr>
          </a:p>
        </p:txBody>
      </p:sp>
      <p:sp>
        <p:nvSpPr>
          <p:cNvPr id="22532" name="Rectangle 2051"/>
          <p:cNvSpPr>
            <a:spLocks noGrp="1"/>
          </p:cNvSpPr>
          <p:nvPr>
            <p:ph type="body"/>
          </p:nvPr>
        </p:nvSpPr>
        <p:spPr/>
        <p:txBody>
          <a:bodyPr vert="horz" wrap="square" anchor="t"/>
          <a:p>
            <a:pPr lvl="0">
              <a:spcBef>
                <a:spcPct val="50000"/>
              </a:spcBef>
            </a:pPr>
            <a:r>
              <a:rPr lang="en-US" altLang="x-none" dirty="0">
                <a:ea typeface="宋体" panose="02010600030101010101" pitchFamily="2" charset="-122"/>
              </a:rPr>
              <a:t>The two-phase commit protocol </a:t>
            </a:r>
            <a:r>
              <a:rPr lang="en-US" altLang="x-none" dirty="0">
                <a:solidFill>
                  <a:schemeClr val="tx1"/>
                </a:solidFill>
                <a:ea typeface="宋体" panose="02010600030101010101" pitchFamily="2" charset="-122"/>
              </a:rPr>
              <a:t>progresses</a:t>
            </a:r>
            <a:r>
              <a:rPr lang="en-US" altLang="x-none" dirty="0">
                <a:ea typeface="宋体" panose="02010600030101010101" pitchFamily="2" charset="-122"/>
              </a:rPr>
              <a:t> down</a:t>
            </a:r>
            <a:r>
              <a:rPr lang="en-US" altLang="x-none" dirty="0">
                <a:solidFill>
                  <a:schemeClr val="tx1"/>
                </a:solidFill>
                <a:ea typeface="宋体" panose="02010600030101010101" pitchFamily="2" charset="-122"/>
              </a:rPr>
              <a:t> and</a:t>
            </a:r>
            <a:r>
              <a:rPr lang="en-US" altLang="x-none" dirty="0">
                <a:ea typeface="宋体" panose="02010600030101010101" pitchFamily="2" charset="-122"/>
              </a:rPr>
              <a:t> up </a:t>
            </a:r>
            <a:r>
              <a:rPr lang="en-US" altLang="x-none" dirty="0">
                <a:solidFill>
                  <a:schemeClr val="tx1"/>
                </a:solidFill>
                <a:ea typeface="宋体" panose="02010600030101010101" pitchFamily="2" charset="-122"/>
              </a:rPr>
              <a:t>the tree</a:t>
            </a:r>
            <a:r>
              <a:rPr lang="en-US" altLang="x-none" dirty="0">
                <a:ea typeface="宋体" panose="02010600030101010101" pitchFamily="2" charset="-122"/>
              </a:rPr>
              <a:t> in each phase</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When TM</a:t>
            </a:r>
            <a:r>
              <a:rPr lang="en-US" altLang="x-none" baseline="-25000" dirty="0">
                <a:ea typeface="宋体" panose="02010600030101010101" pitchFamily="2" charset="-122"/>
              </a:rPr>
              <a:t>B</a:t>
            </a:r>
            <a:r>
              <a:rPr lang="en-US" altLang="x-none" dirty="0">
                <a:ea typeface="宋体" panose="02010600030101010101" pitchFamily="2" charset="-122"/>
              </a:rPr>
              <a:t> gets a </a:t>
            </a:r>
            <a:r>
              <a:rPr lang="en-US" altLang="x-none" i="1" dirty="0">
                <a:ea typeface="宋体" panose="02010600030101010101" pitchFamily="2" charset="-122"/>
              </a:rPr>
              <a:t>prepare msg</a:t>
            </a:r>
            <a:r>
              <a:rPr lang="en-US" altLang="x-none" dirty="0">
                <a:ea typeface="宋体" panose="02010600030101010101" pitchFamily="2" charset="-122"/>
              </a:rPr>
              <a:t> from TM</a:t>
            </a:r>
            <a:r>
              <a:rPr lang="en-US" altLang="x-none" baseline="-25000" dirty="0">
                <a:ea typeface="宋体" panose="02010600030101010101" pitchFamily="2" charset="-122"/>
              </a:rPr>
              <a:t>A</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it sends a </a:t>
            </a:r>
            <a:r>
              <a:rPr lang="en-US" altLang="x-none" i="1" dirty="0">
                <a:solidFill>
                  <a:schemeClr val="tx1"/>
                </a:solidFill>
                <a:ea typeface="宋体" panose="02010600030101010101" pitchFamily="2" charset="-122"/>
              </a:rPr>
              <a:t>prepare msg</a:t>
            </a:r>
            <a:r>
              <a:rPr lang="en-US" altLang="x-none" dirty="0">
                <a:solidFill>
                  <a:schemeClr val="tx1"/>
                </a:solidFill>
                <a:ea typeface="宋体" panose="02010600030101010101" pitchFamily="2" charset="-122"/>
              </a:rPr>
              <a:t> to each child and waits</a:t>
            </a:r>
            <a:endParaRPr lang="en-US" altLang="x-none" dirty="0">
              <a:solidFill>
                <a:schemeClr val="tx1"/>
              </a:solidFill>
              <a:ea typeface="宋体" panose="02010600030101010101" pitchFamily="2" charset="-122"/>
            </a:endParaRPr>
          </a:p>
          <a:p>
            <a:pPr lvl="1">
              <a:spcBef>
                <a:spcPct val="50000"/>
              </a:spcBef>
            </a:pPr>
            <a:r>
              <a:rPr lang="en-US" altLang="x-none" dirty="0">
                <a:ea typeface="宋体" panose="02010600030101010101" pitchFamily="2" charset="-122"/>
              </a:rPr>
              <a:t>If each child votes ready, </a:t>
            </a:r>
            <a:r>
              <a:rPr lang="en-US" altLang="x-none" dirty="0">
                <a:solidFill>
                  <a:schemeClr val="tx1"/>
                </a:solidFill>
                <a:ea typeface="宋体" panose="02010600030101010101" pitchFamily="2" charset="-122"/>
              </a:rPr>
              <a:t>TM</a:t>
            </a:r>
            <a:r>
              <a:rPr lang="en-US" altLang="x-none" baseline="-25000" dirty="0">
                <a:solidFill>
                  <a:schemeClr val="tx1"/>
                </a:solidFill>
                <a:ea typeface="宋体" panose="02010600030101010101" pitchFamily="2" charset="-122"/>
              </a:rPr>
              <a:t>B</a:t>
            </a:r>
            <a:r>
              <a:rPr lang="en-US" altLang="x-none" dirty="0">
                <a:solidFill>
                  <a:schemeClr val="tx1"/>
                </a:solidFill>
                <a:ea typeface="宋体" panose="02010600030101010101" pitchFamily="2" charset="-122"/>
              </a:rPr>
              <a:t> sends a </a:t>
            </a:r>
            <a:r>
              <a:rPr lang="en-US" altLang="x-none" i="1" dirty="0">
                <a:solidFill>
                  <a:schemeClr val="tx1"/>
                </a:solidFill>
                <a:ea typeface="宋体" panose="02010600030101010101" pitchFamily="2" charset="-122"/>
              </a:rPr>
              <a:t>ready msg</a:t>
            </a:r>
            <a:r>
              <a:rPr lang="en-US" altLang="x-none" dirty="0">
                <a:solidFill>
                  <a:schemeClr val="tx1"/>
                </a:solidFill>
                <a:ea typeface="宋体" panose="02010600030101010101" pitchFamily="2" charset="-122"/>
              </a:rPr>
              <a:t> to TM</a:t>
            </a:r>
            <a:r>
              <a:rPr lang="en-US" altLang="x-none" baseline="-25000" dirty="0">
                <a:solidFill>
                  <a:schemeClr val="tx1"/>
                </a:solidFill>
                <a:ea typeface="宋体" panose="02010600030101010101" pitchFamily="2" charset="-122"/>
              </a:rPr>
              <a:t>A</a:t>
            </a:r>
            <a:endParaRPr lang="en-US" altLang="x-none" dirty="0">
              <a:solidFill>
                <a:schemeClr val="tx1"/>
              </a:solidFill>
              <a:ea typeface="宋体" panose="02010600030101010101" pitchFamily="2" charset="-122"/>
            </a:endParaRPr>
          </a:p>
          <a:p>
            <a:pPr lvl="2">
              <a:spcBef>
                <a:spcPct val="50000"/>
              </a:spcBef>
            </a:pPr>
            <a:r>
              <a:rPr lang="en-US" altLang="x-none" sz="2400" dirty="0">
                <a:ea typeface="宋体" panose="02010600030101010101" pitchFamily="2" charset="-122"/>
              </a:rPr>
              <a:t>if not </a:t>
            </a:r>
            <a:r>
              <a:rPr lang="en-US" altLang="x-none" sz="2400" dirty="0">
                <a:solidFill>
                  <a:schemeClr val="tx1"/>
                </a:solidFill>
                <a:ea typeface="宋体" panose="02010600030101010101" pitchFamily="2" charset="-122"/>
              </a:rPr>
              <a:t>it sends an </a:t>
            </a:r>
            <a:r>
              <a:rPr lang="en-US" altLang="x-none" sz="2400" i="1" dirty="0">
                <a:solidFill>
                  <a:schemeClr val="tx1"/>
                </a:solidFill>
                <a:ea typeface="宋体" panose="02010600030101010101" pitchFamily="2" charset="-122"/>
              </a:rPr>
              <a:t>abort msg</a:t>
            </a:r>
            <a:endParaRPr lang="en-US" altLang="x-none" i="1" dirty="0">
              <a:solidFill>
                <a:schemeClr val="tx1"/>
              </a:solidFill>
              <a:ea typeface="宋体" panose="02010600030101010101" pitchFamily="2" charset="-122"/>
            </a:endParaRPr>
          </a:p>
          <a:p>
            <a:pPr lvl="0"/>
            <a:endParaRPr lang="zh-CN" altLang="en-US" dirty="0">
              <a:solidFill>
                <a:schemeClr val="tx1"/>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nvSpPr>
        <p:spPr>
          <a:xfrm>
            <a:off x="6971030" y="6377305"/>
            <a:ext cx="1905000" cy="32829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3555" name="Rectangle 2"/>
          <p:cNvSpPr>
            <a:spLocks noGrp="1"/>
          </p:cNvSpPr>
          <p:nvPr>
            <p:ph type="title"/>
          </p:nvPr>
        </p:nvSpPr>
        <p:spPr>
          <a:xfrm>
            <a:off x="685800" y="177800"/>
            <a:ext cx="7772400" cy="645160"/>
          </a:xfrm>
        </p:spPr>
        <p:txBody>
          <a:bodyPr vert="horz" wrap="square" anchor="ctr">
            <a:spAutoFit/>
          </a:bodyPr>
          <a:p>
            <a:pPr lvl="0"/>
            <a:r>
              <a:rPr lang="zh-CN" altLang="en-US" dirty="0">
                <a:ea typeface="宋体" panose="02010600030101010101" pitchFamily="2" charset="-122"/>
              </a:rPr>
              <a:t>Failures and Two-Phase Commit</a:t>
            </a:r>
            <a:endParaRPr lang="zh-CN" altLang="en-US" dirty="0">
              <a:ea typeface="宋体" panose="02010600030101010101" pitchFamily="2" charset="-122"/>
            </a:endParaRPr>
          </a:p>
        </p:txBody>
      </p:sp>
      <p:sp>
        <p:nvSpPr>
          <p:cNvPr id="23556" name="Rectangle 3"/>
          <p:cNvSpPr>
            <a:spLocks noGrp="1"/>
          </p:cNvSpPr>
          <p:nvPr>
            <p:ph type="body"/>
          </p:nvPr>
        </p:nvSpPr>
        <p:spPr>
          <a:xfrm>
            <a:off x="154940" y="3963670"/>
            <a:ext cx="8999220" cy="2061210"/>
          </a:xfrm>
        </p:spPr>
        <p:txBody>
          <a:bodyPr vert="horz" wrap="square" anchor="t">
            <a:spAutoFit/>
          </a:bodyPr>
          <a:p>
            <a:pPr lvl="0">
              <a:lnSpc>
                <a:spcPct val="100000"/>
              </a:lnSpc>
              <a:spcBef>
                <a:spcPts val="3000"/>
              </a:spcBef>
              <a:spcAft>
                <a:spcPts val="0"/>
              </a:spcAft>
            </a:pPr>
            <a:r>
              <a:rPr lang="en-US" altLang="zh-CN">
                <a:solidFill>
                  <a:srgbClr val="CC0000"/>
                </a:solidFill>
                <a:ea typeface="宋体" panose="02010600030101010101" pitchFamily="2" charset="-122"/>
              </a:rPr>
              <a:t>Timeout</a:t>
            </a:r>
            <a:endParaRPr lang="en-US" altLang="zh-CN" sz="2400">
              <a:solidFill>
                <a:srgbClr val="0000CC"/>
              </a:solidFill>
              <a:ea typeface="宋体" panose="02010600030101010101" pitchFamily="2" charset="-122"/>
            </a:endParaRPr>
          </a:p>
          <a:p>
            <a:pPr lvl="0">
              <a:lnSpc>
                <a:spcPct val="100000"/>
              </a:lnSpc>
              <a:spcBef>
                <a:spcPts val="3000"/>
              </a:spcBef>
              <a:spcAft>
                <a:spcPts val="0"/>
              </a:spcAft>
            </a:pPr>
            <a:r>
              <a:rPr lang="en-US" altLang="zh-CN">
                <a:solidFill>
                  <a:srgbClr val="CC0000"/>
                </a:solidFill>
                <a:ea typeface="宋体" panose="02010600030101010101" pitchFamily="2" charset="-122"/>
              </a:rPr>
              <a:t>Crash </a:t>
            </a:r>
            <a:r>
              <a:rPr lang="en-US" altLang="zh-CN">
                <a:solidFill>
                  <a:srgbClr val="0000CC"/>
                </a:solidFill>
                <a:ea typeface="宋体" panose="02010600030101010101" pitchFamily="2" charset="-122"/>
              </a:rPr>
              <a:t>(Restart)</a:t>
            </a:r>
            <a:endParaRPr lang="en-US" altLang="zh-CN" sz="2400">
              <a:solidFill>
                <a:srgbClr val="0000CC"/>
              </a:solidFill>
              <a:ea typeface="宋体" panose="02010600030101010101" pitchFamily="2" charset="-122"/>
            </a:endParaRPr>
          </a:p>
          <a:p>
            <a:pPr lvl="0">
              <a:lnSpc>
                <a:spcPct val="100000"/>
              </a:lnSpc>
              <a:spcBef>
                <a:spcPts val="3000"/>
              </a:spcBef>
              <a:spcAft>
                <a:spcPts val="0"/>
              </a:spcAft>
            </a:pPr>
            <a:r>
              <a:rPr lang="en-US" altLang="zh-CN">
                <a:solidFill>
                  <a:srgbClr val="CC0000"/>
                </a:solidFill>
                <a:ea typeface="宋体" panose="02010600030101010101" pitchFamily="2" charset="-122"/>
              </a:rPr>
              <a:t>Blocking</a:t>
            </a:r>
            <a:endParaRPr lang="en-US" altLang="zh-CN" sz="2400">
              <a:solidFill>
                <a:srgbClr val="0000CC"/>
              </a:solidFill>
              <a:ea typeface="宋体" panose="02010600030101010101" pitchFamily="2" charset="-122"/>
            </a:endParaRPr>
          </a:p>
        </p:txBody>
      </p:sp>
      <p:pic>
        <p:nvPicPr>
          <p:cNvPr id="23557" name="图片 23556"/>
          <p:cNvPicPr>
            <a:picLocks noChangeAspect="1"/>
          </p:cNvPicPr>
          <p:nvPr/>
        </p:nvPicPr>
        <p:blipFill>
          <a:blip r:embed="rId1"/>
          <a:stretch>
            <a:fillRect/>
          </a:stretch>
        </p:blipFill>
        <p:spPr>
          <a:xfrm>
            <a:off x="1143000" y="1007428"/>
            <a:ext cx="6400800" cy="2881312"/>
          </a:xfrm>
          <a:prstGeom prst="rect">
            <a:avLst/>
          </a:prstGeom>
          <a:noFill/>
          <a:ln w="9525">
            <a:noFill/>
          </a:ln>
        </p:spPr>
      </p:pic>
      <p:pic>
        <p:nvPicPr>
          <p:cNvPr id="23558" name="图片 23557"/>
          <p:cNvPicPr>
            <a:picLocks noChangeAspect="1"/>
          </p:cNvPicPr>
          <p:nvPr/>
        </p:nvPicPr>
        <p:blipFill>
          <a:blip r:embed="rId2"/>
          <a:stretch>
            <a:fillRect/>
          </a:stretch>
        </p:blipFill>
        <p:spPr>
          <a:xfrm>
            <a:off x="3811588" y="1312228"/>
            <a:ext cx="1370012" cy="1966912"/>
          </a:xfrm>
          <a:prstGeom prst="rect">
            <a:avLst/>
          </a:prstGeom>
          <a:noFill/>
          <a:ln w="9525">
            <a:noFill/>
          </a:ln>
        </p:spPr>
      </p:pic>
      <p:sp>
        <p:nvSpPr>
          <p:cNvPr id="2" name="Rectangle 3"/>
          <p:cNvSpPr>
            <a:spLocks noGrp="1"/>
          </p:cNvSpPr>
          <p:nvPr/>
        </p:nvSpPr>
        <p:spPr>
          <a:xfrm>
            <a:off x="1904365" y="3966210"/>
            <a:ext cx="6793865" cy="4914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marL="0" lvl="0" indent="0">
              <a:lnSpc>
                <a:spcPct val="100000"/>
              </a:lnSpc>
              <a:spcBef>
                <a:spcPts val="3000"/>
              </a:spcBef>
              <a:spcAft>
                <a:spcPts val="0"/>
              </a:spcAft>
              <a:buNone/>
            </a:pPr>
            <a:r>
              <a:rPr lang="en-US" altLang="zh-CN">
                <a:solidFill>
                  <a:srgbClr val="CC0000"/>
                </a:solidFill>
                <a:ea typeface="宋体" panose="02010600030101010101" pitchFamily="2" charset="-122"/>
              </a:rPr>
              <a:t>  </a:t>
            </a:r>
            <a:r>
              <a:rPr lang="en-US" altLang="zh-CN" sz="2400">
                <a:solidFill>
                  <a:srgbClr val="0000CC"/>
                </a:solidFill>
                <a:ea typeface="宋体" panose="02010600030101010101" pitchFamily="2" charset="-122"/>
              </a:rPr>
              <a:t>: </a:t>
            </a:r>
            <a:r>
              <a:rPr lang="en-US" altLang="x-none" sz="2400" dirty="0">
                <a:solidFill>
                  <a:schemeClr val="tx1"/>
                </a:solidFill>
                <a:ea typeface="宋体" panose="02010600030101010101" pitchFamily="2" charset="-122"/>
                <a:sym typeface="+mn-ea"/>
              </a:rPr>
              <a:t>No response to a message</a:t>
            </a:r>
            <a:endParaRPr lang="en-US" altLang="zh-CN" sz="2400">
              <a:solidFill>
                <a:srgbClr val="0000CC"/>
              </a:solidFill>
              <a:ea typeface="宋体" panose="02010600030101010101" pitchFamily="2" charset="-122"/>
            </a:endParaRPr>
          </a:p>
        </p:txBody>
      </p:sp>
      <p:sp>
        <p:nvSpPr>
          <p:cNvPr id="3" name="Rectangle 3"/>
          <p:cNvSpPr>
            <a:spLocks noGrp="1"/>
          </p:cNvSpPr>
          <p:nvPr/>
        </p:nvSpPr>
        <p:spPr>
          <a:xfrm>
            <a:off x="2787015" y="4773295"/>
            <a:ext cx="6793865" cy="4914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marL="0" lvl="0" indent="0">
              <a:lnSpc>
                <a:spcPct val="100000"/>
              </a:lnSpc>
              <a:spcBef>
                <a:spcPts val="3000"/>
              </a:spcBef>
              <a:spcAft>
                <a:spcPts val="0"/>
              </a:spcAft>
              <a:buNone/>
            </a:pPr>
            <a:r>
              <a:rPr lang="en-US" altLang="zh-CN">
                <a:solidFill>
                  <a:srgbClr val="CC0000"/>
                </a:solidFill>
                <a:ea typeface="宋体" panose="02010600030101010101" pitchFamily="2" charset="-122"/>
              </a:rPr>
              <a:t> </a:t>
            </a:r>
            <a:r>
              <a:rPr lang="en-US" altLang="zh-CN">
                <a:solidFill>
                  <a:srgbClr val="0000CC"/>
                </a:solidFill>
                <a:ea typeface="宋体" panose="02010600030101010101" pitchFamily="2" charset="-122"/>
              </a:rPr>
              <a:t> : </a:t>
            </a:r>
            <a:r>
              <a:rPr lang="en-US" altLang="x-none" sz="2400" dirty="0">
                <a:solidFill>
                  <a:schemeClr val="tx1"/>
                </a:solidFill>
                <a:ea typeface="宋体" panose="02010600030101010101" pitchFamily="2" charset="-122"/>
                <a:sym typeface="+mn-ea"/>
              </a:rPr>
              <a:t>On recovery, execute a </a:t>
            </a:r>
            <a:r>
              <a:rPr lang="en-US" altLang="x-none" sz="2400" dirty="0">
                <a:solidFill>
                  <a:srgbClr val="FF0000"/>
                </a:solidFill>
                <a:ea typeface="宋体" panose="02010600030101010101" pitchFamily="2" charset="-122"/>
                <a:sym typeface="+mn-ea"/>
              </a:rPr>
              <a:t>restart protocol</a:t>
            </a:r>
            <a:endParaRPr lang="en-US" altLang="zh-CN" sz="2400">
              <a:solidFill>
                <a:srgbClr val="0000CC"/>
              </a:solidFill>
              <a:ea typeface="宋体" panose="02010600030101010101" pitchFamily="2" charset="-122"/>
            </a:endParaRPr>
          </a:p>
        </p:txBody>
      </p:sp>
      <p:sp>
        <p:nvSpPr>
          <p:cNvPr id="4" name="Rectangle 3"/>
          <p:cNvSpPr>
            <a:spLocks noGrp="1"/>
          </p:cNvSpPr>
          <p:nvPr/>
        </p:nvSpPr>
        <p:spPr>
          <a:xfrm>
            <a:off x="1964690" y="5516880"/>
            <a:ext cx="6793865" cy="86042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marL="0" lvl="0" indent="0">
              <a:lnSpc>
                <a:spcPct val="100000"/>
              </a:lnSpc>
              <a:spcBef>
                <a:spcPts val="3000"/>
              </a:spcBef>
              <a:spcAft>
                <a:spcPts val="0"/>
              </a:spcAft>
              <a:buNone/>
            </a:pPr>
            <a:r>
              <a:rPr lang="en-US" altLang="zh-CN">
                <a:solidFill>
                  <a:srgbClr val="CC0000"/>
                </a:solidFill>
                <a:ea typeface="宋体" panose="02010600030101010101" pitchFamily="2" charset="-122"/>
              </a:rPr>
              <a:t>  </a:t>
            </a:r>
            <a:r>
              <a:rPr lang="en-US" altLang="zh-CN" sz="2400">
                <a:solidFill>
                  <a:srgbClr val="0000CC"/>
                </a:solidFill>
                <a:ea typeface="宋体" panose="02010600030101010101" pitchFamily="2" charset="-122"/>
              </a:rPr>
              <a:t>: </a:t>
            </a:r>
            <a:r>
              <a:rPr lang="en-US" altLang="x-none" sz="2400" dirty="0">
                <a:solidFill>
                  <a:schemeClr val="tx1"/>
                </a:solidFill>
                <a:ea typeface="宋体" panose="02010600030101010101" pitchFamily="2" charset="-122"/>
                <a:sym typeface="+mn-ea"/>
              </a:rPr>
              <a:t>If a cohort cannot complete the protocol until some failure is repaired</a:t>
            </a:r>
            <a:endParaRPr lang="en-US" altLang="zh-CN" sz="2400">
              <a:solidFill>
                <a:srgbClr val="0000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linds(horizontal)">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linds(horizontal)">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4579" name="Rectangle 2"/>
          <p:cNvSpPr>
            <a:spLocks noGrp="1"/>
          </p:cNvSpPr>
          <p:nvPr>
            <p:ph type="title"/>
          </p:nvPr>
        </p:nvSpPr>
        <p:spPr>
          <a:xfrm>
            <a:off x="685800" y="156210"/>
            <a:ext cx="7772400" cy="1143000"/>
          </a:xfrm>
        </p:spPr>
        <p:txBody>
          <a:bodyPr vert="horz" wrap="square" anchor="ctr"/>
          <a:p>
            <a:pPr lvl="0"/>
            <a:r>
              <a:rPr lang="en-US" altLang="zh-CN">
                <a:ea typeface="宋体" panose="02010600030101010101" pitchFamily="2" charset="-122"/>
              </a:rPr>
              <a:t>Failures and Two-Phase Commit</a:t>
            </a:r>
            <a:endParaRPr lang="en-US" altLang="zh-CN">
              <a:ea typeface="宋体" panose="02010600030101010101" pitchFamily="2" charset="-122"/>
            </a:endParaRPr>
          </a:p>
        </p:txBody>
      </p:sp>
      <p:sp>
        <p:nvSpPr>
          <p:cNvPr id="24580" name="Rectangle 3"/>
          <p:cNvSpPr>
            <a:spLocks noGrp="1"/>
          </p:cNvSpPr>
          <p:nvPr>
            <p:ph type="body"/>
          </p:nvPr>
        </p:nvSpPr>
        <p:spPr>
          <a:xfrm>
            <a:off x="457200" y="1375410"/>
            <a:ext cx="8458200" cy="4343400"/>
          </a:xfrm>
        </p:spPr>
        <p:txBody>
          <a:bodyPr vert="horz" wrap="square" anchor="t"/>
          <a:p>
            <a:pPr lvl="0"/>
            <a:r>
              <a:rPr lang="en-US" altLang="x-none" dirty="0">
                <a:solidFill>
                  <a:srgbClr val="0000CC"/>
                </a:solidFill>
                <a:ea typeface="宋体" panose="02010600030101010101" pitchFamily="2" charset="-122"/>
              </a:rPr>
              <a:t>A participant recognizes two failure situations.</a:t>
            </a:r>
            <a:endParaRPr lang="en-US" altLang="x-none" dirty="0">
              <a:solidFill>
                <a:srgbClr val="0000CC"/>
              </a:solidFill>
              <a:ea typeface="宋体" panose="02010600030101010101" pitchFamily="2" charset="-122"/>
            </a:endParaRPr>
          </a:p>
          <a:p>
            <a:pPr lvl="1">
              <a:spcBef>
                <a:spcPct val="40000"/>
              </a:spcBef>
            </a:pPr>
            <a:r>
              <a:rPr lang="en-US" altLang="x-none" u="sng" dirty="0">
                <a:solidFill>
                  <a:srgbClr val="FF0000"/>
                </a:solidFill>
                <a:ea typeface="宋体" panose="02010600030101010101" pitchFamily="2" charset="-122"/>
              </a:rPr>
              <a:t>Timeout</a:t>
            </a:r>
            <a:r>
              <a:rPr lang="en-US" altLang="x-none" dirty="0">
                <a:solidFill>
                  <a:srgbClr val="FF0000"/>
                </a:solidFill>
                <a:ea typeface="宋体" panose="02010600030101010101" pitchFamily="2" charset="-122"/>
              </a:rPr>
              <a:t> </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No response to a message.  Execute a </a:t>
            </a:r>
            <a:r>
              <a:rPr lang="en-US" altLang="x-none" dirty="0">
                <a:solidFill>
                  <a:srgbClr val="0000CC"/>
                </a:solidFill>
                <a:ea typeface="宋体" panose="02010600030101010101" pitchFamily="2" charset="-122"/>
              </a:rPr>
              <a:t>timeout protocol</a:t>
            </a:r>
            <a:endParaRPr lang="en-US" altLang="x-none" dirty="0">
              <a:solidFill>
                <a:srgbClr val="0000CC"/>
              </a:solidFill>
              <a:ea typeface="宋体" panose="02010600030101010101" pitchFamily="2" charset="-122"/>
            </a:endParaRPr>
          </a:p>
          <a:p>
            <a:pPr lvl="1">
              <a:spcBef>
                <a:spcPct val="40000"/>
              </a:spcBef>
            </a:pPr>
            <a:r>
              <a:rPr lang="en-US" altLang="x-none" u="sng" dirty="0">
                <a:solidFill>
                  <a:srgbClr val="FF0000"/>
                </a:solidFill>
                <a:ea typeface="宋体" panose="02010600030101010101" pitchFamily="2" charset="-122"/>
              </a:rPr>
              <a:t>Crash</a:t>
            </a:r>
            <a:r>
              <a:rPr lang="en-US" altLang="x-none" dirty="0">
                <a:solidFill>
                  <a:srgbClr val="FF0000"/>
                </a:solidFill>
                <a:ea typeface="宋体" panose="02010600030101010101" pitchFamily="2" charset="-122"/>
              </a:rPr>
              <a:t> </a:t>
            </a:r>
            <a:r>
              <a:rPr lang="en-US" altLang="x-none" dirty="0">
                <a:ea typeface="宋体" panose="02010600030101010101" pitchFamily="2" charset="-122"/>
              </a:rPr>
              <a:t>:</a:t>
            </a:r>
            <a:r>
              <a:rPr lang="en-US" altLang="x-none" i="1" dirty="0">
                <a:ea typeface="宋体" panose="02010600030101010101" pitchFamily="2" charset="-122"/>
              </a:rPr>
              <a:t> </a:t>
            </a:r>
            <a:r>
              <a:rPr lang="en-US" altLang="x-none" dirty="0">
                <a:solidFill>
                  <a:schemeClr val="tx1"/>
                </a:solidFill>
                <a:ea typeface="宋体" panose="02010600030101010101" pitchFamily="2" charset="-122"/>
              </a:rPr>
              <a:t>On recovery, execute a </a:t>
            </a:r>
            <a:r>
              <a:rPr lang="en-US" altLang="x-none" dirty="0">
                <a:solidFill>
                  <a:srgbClr val="FF0000"/>
                </a:solidFill>
                <a:ea typeface="宋体" panose="02010600030101010101" pitchFamily="2" charset="-122"/>
              </a:rPr>
              <a:t>restart protocol</a:t>
            </a:r>
            <a:endParaRPr lang="en-US" altLang="x-none" dirty="0">
              <a:solidFill>
                <a:srgbClr val="FF0000"/>
              </a:solidFill>
              <a:ea typeface="宋体" panose="02010600030101010101" pitchFamily="2" charset="-122"/>
            </a:endParaRPr>
          </a:p>
          <a:p>
            <a:pPr lvl="1">
              <a:spcBef>
                <a:spcPct val="40000"/>
              </a:spcBef>
            </a:pPr>
            <a:endParaRPr lang="en-US" altLang="x-none" dirty="0">
              <a:solidFill>
                <a:schemeClr val="tx1"/>
              </a:solidFill>
              <a:ea typeface="宋体" panose="02010600030101010101" pitchFamily="2" charset="-122"/>
            </a:endParaRPr>
          </a:p>
          <a:p>
            <a:pPr lvl="0">
              <a:spcBef>
                <a:spcPct val="40000"/>
              </a:spcBef>
            </a:pPr>
            <a:r>
              <a:rPr lang="en-US" altLang="x-none" dirty="0">
                <a:solidFill>
                  <a:schemeClr val="tx1"/>
                </a:solidFill>
                <a:ea typeface="宋体" panose="02010600030101010101" pitchFamily="2" charset="-122"/>
              </a:rPr>
              <a:t>If a cohort cannot complete the protocol until some failure is repaired, it is said to be</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blocked  </a:t>
            </a:r>
            <a:endParaRPr lang="en-US" altLang="x-none" dirty="0">
              <a:ea typeface="宋体" panose="02010600030101010101" pitchFamily="2" charset="-122"/>
            </a:endParaRPr>
          </a:p>
          <a:p>
            <a:pPr lvl="1">
              <a:spcBef>
                <a:spcPct val="40000"/>
              </a:spcBef>
            </a:pPr>
            <a:r>
              <a:rPr lang="en-US" altLang="x-none" u="sng" dirty="0">
                <a:solidFill>
                  <a:srgbClr val="FF0000"/>
                </a:solidFill>
                <a:ea typeface="宋体" panose="02010600030101010101" pitchFamily="2" charset="-122"/>
              </a:rPr>
              <a:t>Blocking</a:t>
            </a:r>
            <a:r>
              <a:rPr lang="en-US" altLang="x-none" dirty="0">
                <a:solidFill>
                  <a:srgbClr val="FF0000"/>
                </a:solidFill>
                <a:ea typeface="宋体" panose="02010600030101010101" pitchFamily="2" charset="-122"/>
              </a:rPr>
              <a:t> </a:t>
            </a:r>
            <a:r>
              <a:rPr lang="en-US" altLang="x-none" dirty="0">
                <a:solidFill>
                  <a:schemeClr val="tx1"/>
                </a:solidFill>
                <a:ea typeface="宋体" panose="02010600030101010101" pitchFamily="2" charset="-122"/>
              </a:rPr>
              <a:t>can impact performance at the cohort site since locks cannot be released</a:t>
            </a:r>
            <a:endParaRPr lang="en-US" altLang="x-none" dirty="0">
              <a:solidFill>
                <a:schemeClr val="tx1"/>
              </a:solidFill>
              <a:ea typeface="宋体" panose="02010600030101010101" pitchFamily="2" charset="-122"/>
            </a:endParaRPr>
          </a:p>
          <a:p>
            <a:pPr lvl="1">
              <a:spcBef>
                <a:spcPct val="40000"/>
              </a:spcBef>
            </a:pPr>
            <a:endParaRPr lang="en-US" altLang="x-none"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5603" name="Rectangle 2"/>
          <p:cNvSpPr>
            <a:spLocks noGrp="1"/>
          </p:cNvSpPr>
          <p:nvPr>
            <p:ph type="title"/>
          </p:nvPr>
        </p:nvSpPr>
        <p:spPr>
          <a:xfrm>
            <a:off x="685800" y="154940"/>
            <a:ext cx="7772400" cy="762000"/>
          </a:xfrm>
        </p:spPr>
        <p:txBody>
          <a:bodyPr vert="horz" wrap="square" anchor="ctr"/>
          <a:p>
            <a:pPr lvl="0" algn="l"/>
            <a:r>
              <a:rPr lang="en-US" altLang="zh-CN" u="sng">
                <a:ea typeface="宋体" panose="02010600030101010101" pitchFamily="2" charset="-122"/>
              </a:rPr>
              <a:t>Timeout Protocol</a:t>
            </a:r>
            <a:endParaRPr lang="en-US" altLang="zh-CN" u="sng">
              <a:ea typeface="宋体" panose="02010600030101010101" pitchFamily="2" charset="-122"/>
            </a:endParaRPr>
          </a:p>
        </p:txBody>
      </p:sp>
      <p:sp>
        <p:nvSpPr>
          <p:cNvPr id="25604" name="Rectangle 3"/>
          <p:cNvSpPr>
            <a:spLocks noGrp="1"/>
          </p:cNvSpPr>
          <p:nvPr>
            <p:ph type="body"/>
          </p:nvPr>
        </p:nvSpPr>
        <p:spPr>
          <a:xfrm>
            <a:off x="228600" y="1146810"/>
            <a:ext cx="8915400" cy="4800600"/>
          </a:xfrm>
        </p:spPr>
        <p:txBody>
          <a:bodyPr vert="horz" wrap="square" anchor="t"/>
          <a:p>
            <a:pPr marL="514350" lvl="0" indent="-514350">
              <a:buAutoNum type="circleNumDbPlain"/>
            </a:pPr>
            <a:r>
              <a:rPr lang="en-US" altLang="x-none" sz="2400" dirty="0">
                <a:solidFill>
                  <a:srgbClr val="0000CC"/>
                </a:solidFill>
                <a:ea typeface="宋体" panose="02010600030101010101" pitchFamily="2" charset="-122"/>
              </a:rPr>
              <a:t>Cohort times out </a:t>
            </a:r>
            <a:r>
              <a:rPr lang="en-US" altLang="x-none" sz="2400" dirty="0">
                <a:solidFill>
                  <a:srgbClr val="FF0000"/>
                </a:solidFill>
                <a:ea typeface="宋体" panose="02010600030101010101" pitchFamily="2" charset="-122"/>
              </a:rPr>
              <a:t>waiting </a:t>
            </a:r>
            <a:r>
              <a:rPr lang="en-US" altLang="x-none" sz="2400" dirty="0">
                <a:solidFill>
                  <a:srgbClr val="0000CC"/>
                </a:solidFill>
                <a:ea typeface="宋体" panose="02010600030101010101" pitchFamily="2" charset="-122"/>
              </a:rPr>
              <a:t>for </a:t>
            </a:r>
            <a:r>
              <a:rPr lang="en-US" altLang="x-none" sz="2400" i="1" dirty="0">
                <a:solidFill>
                  <a:srgbClr val="0000CC"/>
                </a:solidFill>
                <a:ea typeface="宋体" panose="02010600030101010101" pitchFamily="2" charset="-122"/>
              </a:rPr>
              <a:t>prepare message</a:t>
            </a:r>
            <a:endParaRPr lang="en-US" altLang="x-none" sz="2400" dirty="0">
              <a:solidFill>
                <a:srgbClr val="0000CC"/>
              </a:solidFill>
              <a:ea typeface="宋体" panose="02010600030101010101" pitchFamily="2" charset="-122"/>
            </a:endParaRPr>
          </a:p>
          <a:p>
            <a:pPr marL="514350" lvl="0" indent="-514350">
              <a:spcBef>
                <a:spcPct val="50000"/>
              </a:spcBef>
              <a:buAutoNum type="circleNumDbPlain"/>
            </a:pPr>
            <a:r>
              <a:rPr lang="en-US" altLang="x-none" sz="2400" dirty="0">
                <a:solidFill>
                  <a:srgbClr val="0000CC"/>
                </a:solidFill>
                <a:ea typeface="宋体" panose="02010600030101010101" pitchFamily="2" charset="-122"/>
              </a:rPr>
              <a:t>Coordinator times out </a:t>
            </a:r>
            <a:r>
              <a:rPr lang="en-US" altLang="x-none" sz="2400" dirty="0">
                <a:solidFill>
                  <a:srgbClr val="FF0000"/>
                </a:solidFill>
                <a:ea typeface="宋体" panose="02010600030101010101" pitchFamily="2" charset="-122"/>
              </a:rPr>
              <a:t>waiting </a:t>
            </a:r>
            <a:r>
              <a:rPr lang="en-US" altLang="x-none" sz="2400" dirty="0">
                <a:solidFill>
                  <a:srgbClr val="0000CC"/>
                </a:solidFill>
                <a:ea typeface="宋体" panose="02010600030101010101" pitchFamily="2" charset="-122"/>
              </a:rPr>
              <a:t>for </a:t>
            </a:r>
            <a:r>
              <a:rPr lang="en-US" altLang="x-none" sz="2400" i="1" dirty="0">
                <a:solidFill>
                  <a:srgbClr val="0000CC"/>
                </a:solidFill>
                <a:ea typeface="宋体" panose="02010600030101010101" pitchFamily="2" charset="-122"/>
              </a:rPr>
              <a:t>vote message</a:t>
            </a:r>
            <a:endParaRPr lang="en-US" altLang="x-none" sz="2400" dirty="0">
              <a:solidFill>
                <a:srgbClr val="0000CC"/>
              </a:solidFill>
              <a:ea typeface="宋体" panose="02010600030101010101" pitchFamily="2" charset="-122"/>
            </a:endParaRPr>
          </a:p>
          <a:p>
            <a:pPr marL="514350" lvl="0" indent="-514350">
              <a:spcBef>
                <a:spcPct val="50000"/>
              </a:spcBef>
              <a:buSzPct val="100000"/>
              <a:buAutoNum type="circleNumDbPlain"/>
            </a:pPr>
            <a:r>
              <a:rPr lang="zh-CN" altLang="en-US" sz="2400" dirty="0">
                <a:solidFill>
                  <a:srgbClr val="0000CC"/>
                </a:solidFill>
                <a:ea typeface="宋体" panose="02010600030101010101" pitchFamily="2" charset="-122"/>
              </a:rPr>
              <a:t>Cohort (in prepared state) times out </a:t>
            </a:r>
            <a:r>
              <a:rPr lang="en-US" altLang="x-none" sz="2400" dirty="0">
                <a:solidFill>
                  <a:srgbClr val="FF0000"/>
                </a:solidFill>
                <a:ea typeface="宋体" panose="02010600030101010101" pitchFamily="2" charset="-122"/>
              </a:rPr>
              <a:t>waiting </a:t>
            </a:r>
            <a:r>
              <a:rPr lang="zh-CN" altLang="en-US" sz="2400" dirty="0">
                <a:solidFill>
                  <a:srgbClr val="0000CC"/>
                </a:solidFill>
                <a:ea typeface="宋体" panose="02010600030101010101" pitchFamily="2" charset="-122"/>
              </a:rPr>
              <a:t>for  commit/abort message</a:t>
            </a:r>
            <a:endParaRPr lang="zh-CN" altLang="en-US" sz="2400" dirty="0">
              <a:solidFill>
                <a:srgbClr val="0000CC"/>
              </a:solidFill>
              <a:ea typeface="宋体" panose="02010600030101010101" pitchFamily="2" charset="-122"/>
            </a:endParaRPr>
          </a:p>
          <a:p>
            <a:pPr marL="514350" lvl="0" indent="-514350">
              <a:spcBef>
                <a:spcPct val="50000"/>
              </a:spcBef>
              <a:buSzPct val="100000"/>
              <a:buAutoNum type="circleNumDbPlain"/>
            </a:pPr>
            <a:r>
              <a:rPr lang="zh-CN" altLang="en-US" sz="2400" dirty="0">
                <a:solidFill>
                  <a:srgbClr val="0000CC"/>
                </a:solidFill>
                <a:ea typeface="宋体" panose="02010600030101010101" pitchFamily="2" charset="-122"/>
              </a:rPr>
              <a:t>Coordinator times out </a:t>
            </a:r>
            <a:r>
              <a:rPr lang="en-US" altLang="x-none" sz="2400" dirty="0">
                <a:solidFill>
                  <a:srgbClr val="FF0000"/>
                </a:solidFill>
                <a:ea typeface="宋体" panose="02010600030101010101" pitchFamily="2" charset="-122"/>
              </a:rPr>
              <a:t>waiting </a:t>
            </a:r>
            <a:r>
              <a:rPr lang="zh-CN" altLang="en-US" sz="2400" dirty="0">
                <a:solidFill>
                  <a:srgbClr val="0000CC"/>
                </a:solidFill>
                <a:ea typeface="宋体" panose="02010600030101010101" pitchFamily="2" charset="-122"/>
              </a:rPr>
              <a:t>for done message</a:t>
            </a:r>
            <a:endParaRPr lang="zh-CN" altLang="en-US" sz="2400" dirty="0">
              <a:solidFill>
                <a:srgbClr val="0000CC"/>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325880" y="4001135"/>
            <a:ext cx="5638165" cy="24288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6627" name="Rectangle 2"/>
          <p:cNvSpPr>
            <a:spLocks noGrp="1"/>
          </p:cNvSpPr>
          <p:nvPr>
            <p:ph type="title"/>
          </p:nvPr>
        </p:nvSpPr>
        <p:spPr>
          <a:xfrm>
            <a:off x="685800" y="457200"/>
            <a:ext cx="7772400" cy="762000"/>
          </a:xfrm>
        </p:spPr>
        <p:txBody>
          <a:bodyPr vert="horz" wrap="square" anchor="ctr"/>
          <a:p>
            <a:pPr lvl="0" algn="l"/>
            <a:r>
              <a:rPr lang="en-US" altLang="zh-CN" u="sng">
                <a:ea typeface="宋体" panose="02010600030101010101" pitchFamily="2" charset="-122"/>
              </a:rPr>
              <a:t>Timeout Protocol</a:t>
            </a:r>
            <a:endParaRPr lang="en-US" altLang="zh-CN" u="sng">
              <a:ea typeface="宋体" panose="02010600030101010101" pitchFamily="2" charset="-122"/>
            </a:endParaRPr>
          </a:p>
        </p:txBody>
      </p:sp>
      <p:sp>
        <p:nvSpPr>
          <p:cNvPr id="26628" name="Rectangle 3"/>
          <p:cNvSpPr>
            <a:spLocks noGrp="1"/>
          </p:cNvSpPr>
          <p:nvPr>
            <p:ph type="body"/>
          </p:nvPr>
        </p:nvSpPr>
        <p:spPr>
          <a:xfrm>
            <a:off x="228600" y="1826895"/>
            <a:ext cx="8915400" cy="4800600"/>
          </a:xfrm>
        </p:spPr>
        <p:txBody>
          <a:bodyPr vert="horz" wrap="square" anchor="t"/>
          <a:p>
            <a:pPr marL="514350" lvl="0" indent="-514350">
              <a:lnSpc>
                <a:spcPct val="100000"/>
              </a:lnSpc>
              <a:spcBef>
                <a:spcPts val="0"/>
              </a:spcBef>
              <a:spcAft>
                <a:spcPts val="600"/>
              </a:spcAft>
              <a:buAutoNum type="circleNumDbPlain"/>
            </a:pPr>
            <a:r>
              <a:rPr lang="en-US" altLang="x-none" dirty="0">
                <a:ea typeface="宋体" panose="02010600030101010101" pitchFamily="2" charset="-122"/>
              </a:rPr>
              <a:t>Cohort times out waiting for </a:t>
            </a:r>
            <a:r>
              <a:rPr lang="en-US" altLang="x-none" i="1" u="sng" dirty="0">
                <a:ea typeface="宋体" panose="02010600030101010101" pitchFamily="2" charset="-122"/>
              </a:rPr>
              <a:t>prepare message</a:t>
            </a:r>
            <a:endParaRPr lang="en-US" altLang="x-none" i="1" u="sng" dirty="0">
              <a:ea typeface="宋体" panose="02010600030101010101" pitchFamily="2" charset="-122"/>
            </a:endParaRPr>
          </a:p>
          <a:p>
            <a:pPr lvl="1">
              <a:lnSpc>
                <a:spcPct val="100000"/>
              </a:lnSpc>
              <a:spcBef>
                <a:spcPts val="0"/>
              </a:spcBef>
              <a:spcAft>
                <a:spcPts val="600"/>
              </a:spcAft>
            </a:pPr>
            <a:r>
              <a:rPr lang="en-US" altLang="x-none" dirty="0">
                <a:ea typeface="宋体" panose="02010600030101010101" pitchFamily="2" charset="-122"/>
              </a:rPr>
              <a:t>Abort the subtransaction</a:t>
            </a:r>
            <a:endParaRPr lang="en-US" altLang="x-none" dirty="0">
              <a:ea typeface="宋体" panose="02010600030101010101" pitchFamily="2" charset="-122"/>
            </a:endParaRPr>
          </a:p>
          <a:p>
            <a:pPr lvl="2">
              <a:lnSpc>
                <a:spcPct val="100000"/>
              </a:lnSpc>
              <a:spcBef>
                <a:spcPts val="0"/>
              </a:spcBef>
              <a:spcAft>
                <a:spcPts val="600"/>
              </a:spcAft>
            </a:pPr>
            <a:r>
              <a:rPr lang="en-US" altLang="x-none" dirty="0">
                <a:ea typeface="宋体" panose="02010600030101010101" pitchFamily="2" charset="-122"/>
              </a:rPr>
              <a:t>Since the (distributed)  transaction </a:t>
            </a:r>
            <a:r>
              <a:rPr lang="en-US" altLang="x-none" dirty="0">
                <a:solidFill>
                  <a:schemeClr val="tx1"/>
                </a:solidFill>
                <a:ea typeface="宋体" panose="02010600030101010101" pitchFamily="2" charset="-122"/>
              </a:rPr>
              <a:t>cannot commit</a:t>
            </a:r>
            <a:r>
              <a:rPr lang="en-US" altLang="x-none" dirty="0">
                <a:ea typeface="宋体" panose="02010600030101010101" pitchFamily="2" charset="-122"/>
              </a:rPr>
              <a:t> unless cohort votes to commit, </a:t>
            </a:r>
            <a:r>
              <a:rPr lang="en-US" altLang="x-none" dirty="0">
                <a:solidFill>
                  <a:schemeClr val="tx1"/>
                </a:solidFill>
                <a:ea typeface="宋体" panose="02010600030101010101" pitchFamily="2" charset="-122"/>
              </a:rPr>
              <a:t>atomicity is preserved</a:t>
            </a:r>
            <a:endParaRPr lang="en-US" altLang="x-none" dirty="0">
              <a:solidFill>
                <a:schemeClr val="tx1"/>
              </a:solidFill>
              <a:ea typeface="宋体" panose="02010600030101010101" pitchFamily="2" charset="-122"/>
            </a:endParaRPr>
          </a:p>
          <a:p>
            <a:pPr lvl="2">
              <a:lnSpc>
                <a:spcPct val="100000"/>
              </a:lnSpc>
              <a:spcBef>
                <a:spcPts val="0"/>
              </a:spcBef>
              <a:spcAft>
                <a:spcPts val="600"/>
              </a:spcAft>
            </a:pPr>
            <a:endParaRPr lang="en-US" altLang="x-none" dirty="0">
              <a:solidFill>
                <a:schemeClr val="tx1"/>
              </a:solidFill>
              <a:ea typeface="宋体" panose="02010600030101010101" pitchFamily="2" charset="-122"/>
            </a:endParaRPr>
          </a:p>
          <a:p>
            <a:pPr marL="514350" lvl="0" indent="-514350">
              <a:lnSpc>
                <a:spcPct val="100000"/>
              </a:lnSpc>
              <a:spcBef>
                <a:spcPts val="0"/>
              </a:spcBef>
              <a:spcAft>
                <a:spcPts val="600"/>
              </a:spcAft>
              <a:buAutoNum type="circleNumDbPlain"/>
            </a:pPr>
            <a:r>
              <a:rPr lang="en-US" altLang="x-none" dirty="0">
                <a:solidFill>
                  <a:srgbClr val="0000CC"/>
                </a:solidFill>
                <a:ea typeface="宋体" panose="02010600030101010101" pitchFamily="2" charset="-122"/>
              </a:rPr>
              <a:t>Coordinator </a:t>
            </a:r>
            <a:r>
              <a:rPr lang="en-US" altLang="x-none" dirty="0">
                <a:ea typeface="宋体" panose="02010600030101010101" pitchFamily="2" charset="-122"/>
              </a:rPr>
              <a:t>times out waiting for </a:t>
            </a:r>
            <a:r>
              <a:rPr lang="en-US" altLang="x-none" i="1" u="sng" dirty="0">
                <a:ea typeface="宋体" panose="02010600030101010101" pitchFamily="2" charset="-122"/>
              </a:rPr>
              <a:t>vote message</a:t>
            </a:r>
            <a:endParaRPr lang="en-US" altLang="x-none" i="1" u="sng" dirty="0">
              <a:ea typeface="宋体" panose="02010600030101010101" pitchFamily="2" charset="-122"/>
            </a:endParaRPr>
          </a:p>
          <a:p>
            <a:pPr lvl="1">
              <a:lnSpc>
                <a:spcPct val="100000"/>
              </a:lnSpc>
              <a:spcBef>
                <a:spcPts val="0"/>
              </a:spcBef>
              <a:spcAft>
                <a:spcPts val="600"/>
              </a:spcAft>
            </a:pPr>
            <a:r>
              <a:rPr lang="en-US" altLang="x-none" dirty="0">
                <a:ea typeface="宋体" panose="02010600030101010101" pitchFamily="2" charset="-122"/>
              </a:rPr>
              <a:t>Abort the transaction</a:t>
            </a:r>
            <a:endParaRPr lang="en-US" altLang="x-none" dirty="0">
              <a:ea typeface="宋体" panose="02010600030101010101" pitchFamily="2" charset="-122"/>
            </a:endParaRPr>
          </a:p>
          <a:p>
            <a:pPr lvl="2">
              <a:lnSpc>
                <a:spcPct val="100000"/>
              </a:lnSpc>
              <a:spcBef>
                <a:spcPts val="0"/>
              </a:spcBef>
              <a:spcAft>
                <a:spcPts val="600"/>
              </a:spcAft>
            </a:pPr>
            <a:r>
              <a:rPr lang="en-US" altLang="x-none" dirty="0">
                <a:ea typeface="宋体" panose="02010600030101010101" pitchFamily="2" charset="-122"/>
              </a:rPr>
              <a:t>Since coordinator controls decision, </a:t>
            </a:r>
            <a:r>
              <a:rPr lang="en-US" altLang="x-none" dirty="0">
                <a:solidFill>
                  <a:schemeClr val="tx1"/>
                </a:solidFill>
                <a:ea typeface="宋体" panose="02010600030101010101" pitchFamily="2" charset="-122"/>
              </a:rPr>
              <a:t>it can force all cohorts to abort,</a:t>
            </a:r>
            <a:r>
              <a:rPr lang="en-US" altLang="x-none" dirty="0">
                <a:ea typeface="宋体" panose="02010600030101010101" pitchFamily="2" charset="-122"/>
              </a:rPr>
              <a:t> preserving atomicity</a:t>
            </a:r>
            <a:endParaRPr lang="en-US" altLang="x-none"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919345" y="57150"/>
            <a:ext cx="4224655" cy="177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8">
                                            <p:txEl>
                                              <p:charRg st="45" end="70"/>
                                            </p:txEl>
                                          </p:spTgt>
                                        </p:tgtEl>
                                        <p:attrNameLst>
                                          <p:attrName>style.visibility</p:attrName>
                                        </p:attrNameLst>
                                      </p:cBhvr>
                                      <p:to>
                                        <p:strVal val="visible"/>
                                      </p:to>
                                    </p:set>
                                    <p:animEffect transition="in" filter="blinds(horizontal)">
                                      <p:cBhvr>
                                        <p:cTn id="7" dur="500"/>
                                        <p:tgtEl>
                                          <p:spTgt spid="26628">
                                            <p:txEl>
                                              <p:charRg st="45" end="7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6628">
                                            <p:txEl>
                                              <p:charRg st="223" end="245"/>
                                            </p:txEl>
                                          </p:spTgt>
                                        </p:tgtEl>
                                        <p:attrNameLst>
                                          <p:attrName>style.visibility</p:attrName>
                                        </p:attrNameLst>
                                      </p:cBhvr>
                                      <p:to>
                                        <p:strVal val="visible"/>
                                      </p:to>
                                    </p:set>
                                    <p:animEffect transition="in" filter="blinds(horizontal)">
                                      <p:cBhvr>
                                        <p:cTn id="11" dur="500"/>
                                        <p:tgtEl>
                                          <p:spTgt spid="26628">
                                            <p:txEl>
                                              <p:charRg st="223" end="24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6628">
                                            <p:txEl>
                                              <p:charRg st="70" end="175"/>
                                            </p:txEl>
                                          </p:spTgt>
                                        </p:tgtEl>
                                        <p:attrNameLst>
                                          <p:attrName>style.visibility</p:attrName>
                                        </p:attrNameLst>
                                      </p:cBhvr>
                                      <p:to>
                                        <p:strVal val="visible"/>
                                      </p:to>
                                    </p:set>
                                    <p:anim calcmode="lin" valueType="num">
                                      <p:cBhvr additive="base">
                                        <p:cTn id="16" dur="500" fill="hold"/>
                                        <p:tgtEl>
                                          <p:spTgt spid="26628">
                                            <p:txEl>
                                              <p:charRg st="70" end="17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6628">
                                            <p:txEl>
                                              <p:charRg st="70" end="175"/>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6628">
                                            <p:txEl>
                                              <p:charRg st="245" end="338"/>
                                            </p:txEl>
                                          </p:spTgt>
                                        </p:tgtEl>
                                        <p:attrNameLst>
                                          <p:attrName>style.visibility</p:attrName>
                                        </p:attrNameLst>
                                      </p:cBhvr>
                                      <p:to>
                                        <p:strVal val="visible"/>
                                      </p:to>
                                    </p:set>
                                    <p:anim calcmode="lin" valueType="num">
                                      <p:cBhvr additive="base">
                                        <p:cTn id="22" dur="500" fill="hold"/>
                                        <p:tgtEl>
                                          <p:spTgt spid="26628">
                                            <p:txEl>
                                              <p:charRg st="245" end="33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628">
                                            <p:txEl>
                                              <p:charRg st="245" end="3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nvSpPr>
        <p:spPr>
          <a:xfrm>
            <a:off x="7233285" y="6323965"/>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7651" name="Rectangle 2"/>
          <p:cNvSpPr>
            <a:spLocks noGrp="1"/>
          </p:cNvSpPr>
          <p:nvPr>
            <p:ph type="title"/>
          </p:nvPr>
        </p:nvSpPr>
        <p:spPr>
          <a:xfrm>
            <a:off x="685800" y="381000"/>
            <a:ext cx="7772400" cy="685800"/>
          </a:xfrm>
        </p:spPr>
        <p:txBody>
          <a:bodyPr vert="horz" wrap="square" anchor="ctr"/>
          <a:p>
            <a:pPr lvl="0" algn="l"/>
            <a:r>
              <a:rPr lang="en-US" altLang="zh-CN" u="sng">
                <a:ea typeface="宋体" panose="02010600030101010101" pitchFamily="2" charset="-122"/>
              </a:rPr>
              <a:t>Timeout Protocol</a:t>
            </a:r>
            <a:endParaRPr lang="en-US" altLang="zh-CN" u="sng">
              <a:ea typeface="宋体" panose="02010600030101010101" pitchFamily="2" charset="-122"/>
            </a:endParaRPr>
          </a:p>
        </p:txBody>
      </p:sp>
      <p:sp>
        <p:nvSpPr>
          <p:cNvPr id="27652" name="Rectangle 3"/>
          <p:cNvSpPr>
            <a:spLocks noGrp="1"/>
          </p:cNvSpPr>
          <p:nvPr>
            <p:ph type="body"/>
          </p:nvPr>
        </p:nvSpPr>
        <p:spPr>
          <a:xfrm>
            <a:off x="228600" y="1825625"/>
            <a:ext cx="8686800" cy="4648200"/>
          </a:xfrm>
        </p:spPr>
        <p:txBody>
          <a:bodyPr vert="horz" wrap="square" anchor="t"/>
          <a:p>
            <a:pPr marL="457200" lvl="0" indent="-457200">
              <a:lnSpc>
                <a:spcPct val="90000"/>
              </a:lnSpc>
              <a:buAutoNum type="circleNumDbPlain" startAt="3"/>
            </a:pPr>
            <a:r>
              <a:rPr lang="en-US" altLang="x-none" sz="2400" dirty="0">
                <a:ea typeface="宋体" panose="02010600030101010101" pitchFamily="2" charset="-122"/>
              </a:rPr>
              <a:t>Cohort (in prepared state) times out </a:t>
            </a:r>
            <a:r>
              <a:rPr lang="en-US" altLang="x-none" sz="2400" dirty="0">
                <a:solidFill>
                  <a:schemeClr val="tx1"/>
                </a:solidFill>
                <a:ea typeface="宋体" panose="02010600030101010101" pitchFamily="2" charset="-122"/>
              </a:rPr>
              <a:t>waiting for</a:t>
            </a:r>
            <a:r>
              <a:rPr lang="en-US" altLang="x-none" sz="2400" dirty="0">
                <a:ea typeface="宋体" panose="02010600030101010101" pitchFamily="2" charset="-122"/>
              </a:rPr>
              <a:t>  </a:t>
            </a:r>
            <a:r>
              <a:rPr lang="en-US" altLang="x-none" sz="2400" u="sng" dirty="0">
                <a:ea typeface="宋体" panose="02010600030101010101" pitchFamily="2" charset="-122"/>
              </a:rPr>
              <a:t>commit/abort message</a:t>
            </a:r>
            <a:endParaRPr lang="en-US" altLang="x-none" sz="2400" u="sng" dirty="0">
              <a:ea typeface="宋体" panose="02010600030101010101" pitchFamily="2" charset="-122"/>
            </a:endParaRPr>
          </a:p>
          <a:p>
            <a:pPr lvl="1">
              <a:spcBef>
                <a:spcPct val="40000"/>
              </a:spcBef>
            </a:pPr>
            <a:r>
              <a:rPr lang="en-US" altLang="x-none" sz="2000" dirty="0">
                <a:ea typeface="宋体" panose="02010600030101010101" pitchFamily="2" charset="-122"/>
              </a:rPr>
              <a:t>Cohort is </a:t>
            </a:r>
            <a:r>
              <a:rPr lang="en-US" altLang="x-none" sz="2000" u="sng" dirty="0">
                <a:solidFill>
                  <a:srgbClr val="FF0000"/>
                </a:solidFill>
                <a:ea typeface="宋体" panose="02010600030101010101" pitchFamily="2" charset="-122"/>
              </a:rPr>
              <a:t>blocked</a:t>
            </a:r>
            <a:r>
              <a:rPr lang="en-US" altLang="x-none" sz="2000" i="1" u="sng" dirty="0">
                <a:solidFill>
                  <a:srgbClr val="FF0000"/>
                </a:solidFill>
                <a:ea typeface="宋体" panose="02010600030101010101" pitchFamily="2" charset="-122"/>
              </a:rPr>
              <a:t> </a:t>
            </a:r>
            <a:r>
              <a:rPr lang="en-US" altLang="x-none" sz="2000" dirty="0">
                <a:solidFill>
                  <a:schemeClr val="tx1"/>
                </a:solidFill>
                <a:ea typeface="宋体" panose="02010600030101010101" pitchFamily="2" charset="-122"/>
              </a:rPr>
              <a:t>since it does not know coordinator’s decision</a:t>
            </a:r>
            <a:endParaRPr lang="en-US" altLang="x-none" sz="2000" dirty="0">
              <a:solidFill>
                <a:schemeClr val="tx1"/>
              </a:solidFill>
              <a:ea typeface="宋体" panose="02010600030101010101" pitchFamily="2" charset="-122"/>
            </a:endParaRPr>
          </a:p>
          <a:p>
            <a:pPr lvl="1">
              <a:spcBef>
                <a:spcPct val="40000"/>
              </a:spcBef>
            </a:pPr>
            <a:r>
              <a:rPr lang="en-US" altLang="x-none" sz="2000" dirty="0">
                <a:ea typeface="宋体" panose="02010600030101010101" pitchFamily="2" charset="-122"/>
              </a:rPr>
              <a:t>Cohort</a:t>
            </a:r>
            <a:r>
              <a:rPr lang="en-US" altLang="x-none" sz="2000" u="sng" dirty="0">
                <a:solidFill>
                  <a:srgbClr val="FF0000"/>
                </a:solidFill>
                <a:ea typeface="宋体" panose="02010600030101010101" pitchFamily="2" charset="-122"/>
              </a:rPr>
              <a:t> requests status</a:t>
            </a:r>
            <a:r>
              <a:rPr lang="en-US" altLang="x-none" sz="2000" dirty="0">
                <a:ea typeface="宋体" panose="02010600030101010101" pitchFamily="2" charset="-122"/>
              </a:rPr>
              <a:t> from coordinator; remains blocked  </a:t>
            </a:r>
            <a:endParaRPr lang="en-US" altLang="x-none" sz="2000" dirty="0">
              <a:ea typeface="宋体" panose="02010600030101010101" pitchFamily="2" charset="-122"/>
            </a:endParaRPr>
          </a:p>
          <a:p>
            <a:pPr lvl="2">
              <a:spcBef>
                <a:spcPct val="40000"/>
              </a:spcBef>
            </a:pPr>
            <a:r>
              <a:rPr lang="en-US" altLang="x-none" sz="2000" dirty="0">
                <a:ea typeface="宋体" panose="02010600030101010101" pitchFamily="2" charset="-122"/>
              </a:rPr>
              <a:t>Coordinator might have decided commit or abort</a:t>
            </a:r>
            <a:endParaRPr lang="en-US" altLang="x-none" sz="2000" dirty="0">
              <a:ea typeface="宋体" panose="02010600030101010101" pitchFamily="2" charset="-122"/>
            </a:endParaRPr>
          </a:p>
          <a:p>
            <a:pPr lvl="2">
              <a:spcBef>
                <a:spcPct val="40000"/>
              </a:spcBef>
            </a:pPr>
            <a:r>
              <a:rPr lang="en-US" altLang="x-none" sz="2000" dirty="0">
                <a:ea typeface="宋体" panose="02010600030101010101" pitchFamily="2" charset="-122"/>
              </a:rPr>
              <a:t>Cohort cannot unilaterally decide </a:t>
            </a:r>
            <a:r>
              <a:rPr lang="en-US" altLang="x-none" sz="2000" dirty="0">
                <a:solidFill>
                  <a:schemeClr val="tx1"/>
                </a:solidFill>
                <a:ea typeface="宋体" panose="02010600030101010101" pitchFamily="2" charset="-122"/>
              </a:rPr>
              <a:t>since its decision might be contrary to coordinator’s decision,</a:t>
            </a:r>
            <a:r>
              <a:rPr lang="en-US" altLang="x-none" sz="2000" dirty="0">
                <a:ea typeface="宋体" panose="02010600030101010101" pitchFamily="2" charset="-122"/>
              </a:rPr>
              <a:t> violating atomicity</a:t>
            </a:r>
            <a:endParaRPr lang="en-US" altLang="x-none" sz="2000" dirty="0">
              <a:ea typeface="宋体" panose="02010600030101010101" pitchFamily="2" charset="-122"/>
            </a:endParaRPr>
          </a:p>
          <a:p>
            <a:pPr lvl="2">
              <a:spcBef>
                <a:spcPct val="40000"/>
              </a:spcBef>
            </a:pPr>
            <a:r>
              <a:rPr lang="en-US" altLang="x-none" sz="2000" dirty="0">
                <a:ea typeface="宋体" panose="02010600030101010101" pitchFamily="2" charset="-122"/>
              </a:rPr>
              <a:t>Locks cannot be released</a:t>
            </a:r>
            <a:endParaRPr lang="en-US" altLang="x-none" sz="2000" dirty="0">
              <a:ea typeface="宋体" panose="02010600030101010101" pitchFamily="2" charset="-122"/>
            </a:endParaRPr>
          </a:p>
          <a:p>
            <a:pPr lvl="1">
              <a:spcBef>
                <a:spcPct val="40000"/>
              </a:spcBef>
            </a:pPr>
            <a:endParaRPr lang="en-US" altLang="x-none" sz="2000" dirty="0">
              <a:ea typeface="宋体" panose="02010600030101010101" pitchFamily="2" charset="-122"/>
            </a:endParaRPr>
          </a:p>
          <a:p>
            <a:pPr marL="457200" lvl="0" indent="-457200">
              <a:spcBef>
                <a:spcPct val="40000"/>
              </a:spcBef>
              <a:buAutoNum type="circleNumDbPlain" startAt="4"/>
            </a:pPr>
            <a:r>
              <a:rPr lang="en-US" altLang="x-none" sz="2400" dirty="0">
                <a:solidFill>
                  <a:srgbClr val="0000CC"/>
                </a:solidFill>
                <a:ea typeface="宋体" panose="02010600030101010101" pitchFamily="2" charset="-122"/>
              </a:rPr>
              <a:t>Coordinator </a:t>
            </a:r>
            <a:r>
              <a:rPr lang="en-US" altLang="x-none" sz="2400" dirty="0">
                <a:ea typeface="宋体" panose="02010600030101010101" pitchFamily="2" charset="-122"/>
              </a:rPr>
              <a:t>times out </a:t>
            </a:r>
            <a:r>
              <a:rPr lang="en-US" altLang="x-none" sz="2400" dirty="0">
                <a:solidFill>
                  <a:schemeClr val="tx1"/>
                </a:solidFill>
                <a:ea typeface="宋体" panose="02010600030101010101" pitchFamily="2" charset="-122"/>
              </a:rPr>
              <a:t>waiting for</a:t>
            </a:r>
            <a:r>
              <a:rPr lang="en-US" altLang="x-none" sz="2400" dirty="0">
                <a:ea typeface="宋体" panose="02010600030101010101" pitchFamily="2" charset="-122"/>
              </a:rPr>
              <a:t> </a:t>
            </a:r>
            <a:r>
              <a:rPr lang="en-US" altLang="x-none" sz="2400" u="sng" dirty="0">
                <a:ea typeface="宋体" panose="02010600030101010101" pitchFamily="2" charset="-122"/>
              </a:rPr>
              <a:t>done message</a:t>
            </a:r>
            <a:endParaRPr lang="en-US" altLang="x-none" sz="2400" u="sng" dirty="0">
              <a:ea typeface="宋体" panose="02010600030101010101" pitchFamily="2" charset="-122"/>
            </a:endParaRPr>
          </a:p>
          <a:p>
            <a:pPr lvl="1">
              <a:spcBef>
                <a:spcPct val="40000"/>
              </a:spcBef>
            </a:pPr>
            <a:r>
              <a:rPr lang="en-US" altLang="x-none" sz="2000" dirty="0">
                <a:ea typeface="宋体" panose="02010600030101010101" pitchFamily="2" charset="-122"/>
              </a:rPr>
              <a:t>Requests done message </a:t>
            </a:r>
            <a:r>
              <a:rPr lang="en-US" altLang="x-none" sz="2000" dirty="0">
                <a:solidFill>
                  <a:schemeClr val="tx1"/>
                </a:solidFill>
                <a:ea typeface="宋体" panose="02010600030101010101" pitchFamily="2" charset="-122"/>
              </a:rPr>
              <a:t>from delinquent cohort</a:t>
            </a:r>
            <a:endParaRPr lang="en-US" altLang="x-none" sz="2000" dirty="0">
              <a:solidFill>
                <a:schemeClr val="tx1"/>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919345" y="57150"/>
            <a:ext cx="4224655" cy="177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xEl>
                                              <p:charRg st="71" end="135"/>
                                            </p:txEl>
                                          </p:spTgt>
                                        </p:tgtEl>
                                        <p:attrNameLst>
                                          <p:attrName>style.visibility</p:attrName>
                                        </p:attrNameLst>
                                      </p:cBhvr>
                                      <p:to>
                                        <p:strVal val="visible"/>
                                      </p:to>
                                    </p:set>
                                    <p:animEffect transition="in" filter="blinds(horizontal)">
                                      <p:cBhvr>
                                        <p:cTn id="7" dur="500"/>
                                        <p:tgtEl>
                                          <p:spTgt spid="27652">
                                            <p:txEl>
                                              <p:charRg st="71" end="1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2">
                                            <p:txEl>
                                              <p:charRg st="135" end="194"/>
                                            </p:txEl>
                                          </p:spTgt>
                                        </p:tgtEl>
                                        <p:attrNameLst>
                                          <p:attrName>style.visibility</p:attrName>
                                        </p:attrNameLst>
                                      </p:cBhvr>
                                      <p:to>
                                        <p:strVal val="visible"/>
                                      </p:to>
                                    </p:set>
                                    <p:animEffect transition="in" filter="blinds(horizontal)">
                                      <p:cBhvr>
                                        <p:cTn id="12" dur="500"/>
                                        <p:tgtEl>
                                          <p:spTgt spid="27652">
                                            <p:txEl>
                                              <p:charRg st="135" end="19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2">
                                            <p:txEl>
                                              <p:charRg st="194" end="241"/>
                                            </p:txEl>
                                          </p:spTgt>
                                        </p:tgtEl>
                                        <p:attrNameLst>
                                          <p:attrName>style.visibility</p:attrName>
                                        </p:attrNameLst>
                                      </p:cBhvr>
                                      <p:to>
                                        <p:strVal val="visible"/>
                                      </p:to>
                                    </p:set>
                                    <p:animEffect transition="in" filter="blinds(horizontal)">
                                      <p:cBhvr>
                                        <p:cTn id="17" dur="500"/>
                                        <p:tgtEl>
                                          <p:spTgt spid="27652">
                                            <p:txEl>
                                              <p:charRg st="194" end="241"/>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27652">
                                            <p:txEl>
                                              <p:charRg st="241" end="359"/>
                                            </p:txEl>
                                          </p:spTgt>
                                        </p:tgtEl>
                                        <p:attrNameLst>
                                          <p:attrName>style.visibility</p:attrName>
                                        </p:attrNameLst>
                                      </p:cBhvr>
                                      <p:to>
                                        <p:strVal val="visible"/>
                                      </p:to>
                                    </p:set>
                                    <p:animEffect transition="in" filter="blinds(horizontal)">
                                      <p:cBhvr>
                                        <p:cTn id="21" dur="500"/>
                                        <p:tgtEl>
                                          <p:spTgt spid="27652">
                                            <p:txEl>
                                              <p:charRg st="241" end="359"/>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27652">
                                            <p:txEl>
                                              <p:charRg st="359" end="384"/>
                                            </p:txEl>
                                          </p:spTgt>
                                        </p:tgtEl>
                                        <p:attrNameLst>
                                          <p:attrName>style.visibility</p:attrName>
                                        </p:attrNameLst>
                                      </p:cBhvr>
                                      <p:to>
                                        <p:strVal val="visible"/>
                                      </p:to>
                                    </p:set>
                                    <p:animEffect transition="in" filter="blinds(horizontal)">
                                      <p:cBhvr>
                                        <p:cTn id="25" dur="500"/>
                                        <p:tgtEl>
                                          <p:spTgt spid="27652">
                                            <p:txEl>
                                              <p:charRg st="359" end="38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7652">
                                            <p:txEl>
                                              <p:charRg st="432" end="477"/>
                                            </p:txEl>
                                          </p:spTgt>
                                        </p:tgtEl>
                                        <p:attrNameLst>
                                          <p:attrName>style.visibility</p:attrName>
                                        </p:attrNameLst>
                                      </p:cBhvr>
                                      <p:to>
                                        <p:strVal val="visible"/>
                                      </p:to>
                                    </p:set>
                                    <p:animEffect transition="in" filter="blinds(horizontal)">
                                      <p:cBhvr>
                                        <p:cTn id="30" dur="500"/>
                                        <p:tgtEl>
                                          <p:spTgt spid="27652">
                                            <p:txEl>
                                              <p:charRg st="432" end="4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986905" y="6471285"/>
            <a:ext cx="1905000" cy="3048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8675" name="Rectangle 2"/>
          <p:cNvSpPr>
            <a:spLocks noGrp="1"/>
          </p:cNvSpPr>
          <p:nvPr>
            <p:ph type="title"/>
          </p:nvPr>
        </p:nvSpPr>
        <p:spPr>
          <a:xfrm>
            <a:off x="685800" y="228600"/>
            <a:ext cx="7772400" cy="762000"/>
          </a:xfrm>
        </p:spPr>
        <p:txBody>
          <a:bodyPr vert="horz" wrap="square" anchor="ctr"/>
          <a:p>
            <a:pPr lvl="0"/>
            <a:r>
              <a:rPr lang="en-US" altLang="zh-CN" u="sng">
                <a:ea typeface="宋体" panose="02010600030101010101" pitchFamily="2" charset="-122"/>
              </a:rPr>
              <a:t>Restart Protocol</a:t>
            </a:r>
            <a:r>
              <a:rPr lang="en-US" altLang="zh-CN">
                <a:ea typeface="宋体" panose="02010600030101010101" pitchFamily="2" charset="-122"/>
              </a:rPr>
              <a:t> - Cohort</a:t>
            </a:r>
            <a:endParaRPr lang="en-US" altLang="zh-CN">
              <a:ea typeface="宋体" panose="02010600030101010101" pitchFamily="2" charset="-122"/>
            </a:endParaRPr>
          </a:p>
        </p:txBody>
      </p:sp>
      <p:sp>
        <p:nvSpPr>
          <p:cNvPr id="28676" name="Rectangle 3"/>
          <p:cNvSpPr>
            <a:spLocks noGrp="1"/>
          </p:cNvSpPr>
          <p:nvPr>
            <p:ph type="body"/>
          </p:nvPr>
        </p:nvSpPr>
        <p:spPr>
          <a:xfrm>
            <a:off x="228600" y="1066800"/>
            <a:ext cx="8915400" cy="5334000"/>
          </a:xfrm>
        </p:spPr>
        <p:txBody>
          <a:bodyPr vert="horz" wrap="square" anchor="t"/>
          <a:p>
            <a:pPr lvl="0">
              <a:lnSpc>
                <a:spcPct val="100000"/>
              </a:lnSpc>
              <a:spcBef>
                <a:spcPct val="100000"/>
              </a:spcBef>
            </a:pPr>
            <a:r>
              <a:rPr lang="en-US" altLang="x-none" sz="2400" dirty="0">
                <a:ea typeface="宋体" panose="02010600030101010101" pitchFamily="2" charset="-122"/>
              </a:rPr>
              <a:t>On restart cohort finds in its log: </a:t>
            </a:r>
            <a:endParaRPr lang="en-US" altLang="x-none" sz="2400" dirty="0">
              <a:ea typeface="宋体" panose="02010600030101010101" pitchFamily="2" charset="-122"/>
            </a:endParaRPr>
          </a:p>
          <a:p>
            <a:pPr marL="914400" lvl="1" indent="-457200">
              <a:lnSpc>
                <a:spcPct val="100000"/>
              </a:lnSpc>
              <a:spcBef>
                <a:spcPct val="100000"/>
              </a:spcBef>
              <a:buAutoNum type="circleNumDbPlain"/>
            </a:pPr>
            <a:r>
              <a:rPr lang="en-US" altLang="x-none" sz="2400" dirty="0">
                <a:ea typeface="宋体" panose="02010600030101010101" pitchFamily="2" charset="-122"/>
              </a:rPr>
              <a:t>begin_transaction record, but no prepare record</a:t>
            </a:r>
            <a:endParaRPr lang="en-US" altLang="x-none" sz="2400" dirty="0">
              <a:ea typeface="宋体" panose="02010600030101010101" pitchFamily="2" charset="-122"/>
            </a:endParaRPr>
          </a:p>
          <a:p>
            <a:pPr marL="914400" lvl="1" indent="-457200">
              <a:lnSpc>
                <a:spcPct val="100000"/>
              </a:lnSpc>
              <a:spcBef>
                <a:spcPct val="100000"/>
              </a:spcBef>
              <a:buAutoNum type="circleNumDbPlain"/>
            </a:pPr>
            <a:r>
              <a:rPr lang="en-US" altLang="x-none" sz="2400" dirty="0">
                <a:ea typeface="宋体" panose="02010600030101010101" pitchFamily="2" charset="-122"/>
              </a:rPr>
              <a:t>prepare record, but no commit record</a:t>
            </a:r>
            <a:endParaRPr lang="en-US" altLang="x-none" sz="2400" dirty="0">
              <a:ea typeface="宋体" panose="02010600030101010101" pitchFamily="2" charset="-122"/>
            </a:endParaRPr>
          </a:p>
          <a:p>
            <a:pPr marL="914400" lvl="1" indent="-457200">
              <a:lnSpc>
                <a:spcPct val="100000"/>
              </a:lnSpc>
              <a:spcBef>
                <a:spcPct val="100000"/>
              </a:spcBef>
              <a:buAutoNum type="circleNumDbPlain"/>
            </a:pPr>
            <a:r>
              <a:rPr lang="en-US" altLang="x-none" sz="2400" dirty="0">
                <a:ea typeface="宋体" panose="02010600030101010101" pitchFamily="2" charset="-122"/>
              </a:rPr>
              <a:t>commit record</a:t>
            </a:r>
            <a:endParaRPr lang="en-US" altLang="x-none" sz="2400" dirty="0">
              <a:ea typeface="宋体" panose="02010600030101010101" pitchFamily="2" charset="-122"/>
            </a:endParaRPr>
          </a:p>
          <a:p>
            <a:pPr lvl="2">
              <a:lnSpc>
                <a:spcPct val="100000"/>
              </a:lnSpc>
              <a:spcBef>
                <a:spcPct val="100000"/>
              </a:spcBef>
              <a:buNone/>
            </a:pPr>
            <a:endParaRPr lang="en-US" altLang="x-none" sz="2400" dirty="0">
              <a:solidFill>
                <a:schemeClr val="tx1"/>
              </a:solidFill>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nvSpPr>
        <p:spPr>
          <a:xfrm>
            <a:off x="7157720" y="6584315"/>
            <a:ext cx="1905000" cy="27241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123" name="Rectangle 2"/>
          <p:cNvSpPr>
            <a:spLocks noGrp="1"/>
          </p:cNvSpPr>
          <p:nvPr>
            <p:ph type="title"/>
          </p:nvPr>
        </p:nvSpPr>
        <p:spPr>
          <a:xfrm>
            <a:off x="685800" y="157480"/>
            <a:ext cx="7772400" cy="975995"/>
          </a:xfrm>
        </p:spPr>
        <p:txBody>
          <a:bodyPr vert="horz" wrap="square" anchor="ctr"/>
          <a:p>
            <a:pPr lvl="0"/>
            <a:r>
              <a:rPr lang="en-US" altLang="zh-CN" sz="3200">
                <a:ea typeface="宋体" panose="02010600030101010101" pitchFamily="2" charset="-122"/>
              </a:rPr>
              <a:t>Distributed Transaction</a:t>
            </a:r>
            <a:br>
              <a:rPr lang="en-US" altLang="zh-CN" sz="3200">
                <a:ea typeface="宋体" panose="02010600030101010101" pitchFamily="2" charset="-122"/>
              </a:rPr>
            </a:br>
            <a:r>
              <a:rPr lang="en-US" altLang="zh-CN" sz="3200">
                <a:ea typeface="宋体" panose="02010600030101010101" pitchFamily="2" charset="-122"/>
                <a:sym typeface="+mn-ea"/>
              </a:rPr>
              <a:t>Distributed Database Systems</a:t>
            </a:r>
            <a:endParaRPr lang="en-US" altLang="zh-CN" sz="3200">
              <a:ea typeface="宋体" panose="02010600030101010101" pitchFamily="2" charset="-122"/>
            </a:endParaRPr>
          </a:p>
        </p:txBody>
      </p:sp>
      <p:sp>
        <p:nvSpPr>
          <p:cNvPr id="5124" name="Rectangle 3"/>
          <p:cNvSpPr>
            <a:spLocks noGrp="1"/>
          </p:cNvSpPr>
          <p:nvPr>
            <p:ph type="body"/>
          </p:nvPr>
        </p:nvSpPr>
        <p:spPr>
          <a:xfrm>
            <a:off x="457200" y="1293495"/>
            <a:ext cx="8458200" cy="5181600"/>
          </a:xfrm>
        </p:spPr>
        <p:txBody>
          <a:bodyPr vert="horz" wrap="square" anchor="t"/>
          <a:p>
            <a:pPr lvl="0"/>
            <a:r>
              <a:rPr lang="en-US" altLang="zh-CN">
                <a:ea typeface="宋体" panose="02010600030101010101" pitchFamily="2" charset="-122"/>
              </a:rPr>
              <a:t>A distributed transaction accesses </a:t>
            </a:r>
            <a:r>
              <a:rPr lang="en-US" altLang="zh-CN">
                <a:solidFill>
                  <a:schemeClr val="tx1"/>
                </a:solidFill>
                <a:ea typeface="宋体" panose="02010600030101010101" pitchFamily="2" charset="-122"/>
              </a:rPr>
              <a:t>resource managers distributed across a network</a:t>
            </a:r>
            <a:endParaRPr lang="en-US" altLang="zh-CN">
              <a:solidFill>
                <a:schemeClr val="tx1"/>
              </a:solidFill>
              <a:ea typeface="宋体" panose="02010600030101010101" pitchFamily="2" charset="-122"/>
            </a:endParaRPr>
          </a:p>
          <a:p>
            <a:pPr lvl="0">
              <a:spcBef>
                <a:spcPct val="50000"/>
              </a:spcBef>
            </a:pPr>
            <a:r>
              <a:rPr lang="en-US" altLang="zh-CN">
                <a:ea typeface="宋体" panose="02010600030101010101" pitchFamily="2" charset="-122"/>
              </a:rPr>
              <a:t>When resource managers are DBMSs </a:t>
            </a:r>
            <a:r>
              <a:rPr lang="en-US" altLang="zh-CN">
                <a:solidFill>
                  <a:schemeClr val="tx1"/>
                </a:solidFill>
                <a:ea typeface="宋体" panose="02010600030101010101" pitchFamily="2" charset="-122"/>
              </a:rPr>
              <a:t>we refer to the system as a</a:t>
            </a:r>
            <a:r>
              <a:rPr lang="en-US" altLang="zh-CN">
                <a:ea typeface="宋体" panose="02010600030101010101" pitchFamily="2" charset="-122"/>
              </a:rPr>
              <a:t> </a:t>
            </a:r>
            <a:r>
              <a:rPr lang="en-US" altLang="zh-CN" i="1">
                <a:ea typeface="宋体" panose="02010600030101010101" pitchFamily="2" charset="-122"/>
              </a:rPr>
              <a:t>distributed database system</a:t>
            </a:r>
            <a:endParaRPr lang="en-US" altLang="zh-CN">
              <a:ea typeface="宋体" panose="02010600030101010101" pitchFamily="2" charset="-122"/>
            </a:endParaRPr>
          </a:p>
        </p:txBody>
      </p:sp>
      <p:sp>
        <p:nvSpPr>
          <p:cNvPr id="5125" name="Rectangle 4"/>
          <p:cNvSpPr/>
          <p:nvPr/>
        </p:nvSpPr>
        <p:spPr>
          <a:xfrm>
            <a:off x="457200" y="3905885"/>
            <a:ext cx="2442210" cy="188341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5128" name="Text Box 7"/>
          <p:cNvSpPr txBox="1"/>
          <p:nvPr/>
        </p:nvSpPr>
        <p:spPr>
          <a:xfrm>
            <a:off x="703898" y="4039870"/>
            <a:ext cx="1752600" cy="762000"/>
          </a:xfrm>
          <a:prstGeom prst="rect">
            <a:avLst/>
          </a:prstGeom>
          <a:noFill/>
          <a:ln w="9525">
            <a:noFill/>
          </a:ln>
        </p:spPr>
        <p:txBody>
          <a:bodyPr>
            <a:spAutoFit/>
          </a:bodyPr>
          <a:p>
            <a:pPr lvl="0" algn="ctr">
              <a:spcBef>
                <a:spcPct val="50000"/>
              </a:spcBef>
            </a:pPr>
            <a:r>
              <a:rPr lang="en-US" altLang="x-none" sz="2200" b="1" dirty="0">
                <a:latin typeface="Arial" panose="020B0604020202020204" pitchFamily="34" charset="0"/>
                <a:ea typeface="宋体" panose="02010600030101010101" pitchFamily="2" charset="-122"/>
              </a:rPr>
              <a:t>Application Program</a:t>
            </a:r>
            <a:endParaRPr lang="en-US" altLang="x-none" sz="2200" b="1" dirty="0">
              <a:latin typeface="Arial" panose="020B0604020202020204" pitchFamily="34" charset="0"/>
              <a:ea typeface="宋体" panose="02010600030101010101" pitchFamily="2" charset="-122"/>
            </a:endParaRPr>
          </a:p>
        </p:txBody>
      </p:sp>
      <p:sp>
        <p:nvSpPr>
          <p:cNvPr id="5129" name="Text Box 8"/>
          <p:cNvSpPr txBox="1"/>
          <p:nvPr/>
        </p:nvSpPr>
        <p:spPr>
          <a:xfrm>
            <a:off x="4702810" y="3797300"/>
            <a:ext cx="1371600" cy="762000"/>
          </a:xfrm>
          <a:prstGeom prst="rect">
            <a:avLst/>
          </a:prstGeom>
          <a:noFill/>
          <a:ln w="19050">
            <a:solidFill>
              <a:schemeClr val="tx1"/>
            </a:solidFill>
          </a:ln>
        </p:spPr>
        <p:txBody>
          <a:bodyPr>
            <a:spAutoFit/>
          </a:bodyPr>
          <a:p>
            <a:pPr lvl="0" algn="ctr">
              <a:spcBef>
                <a:spcPct val="50000"/>
              </a:spcBef>
            </a:pPr>
            <a:r>
              <a:rPr lang="en-US" altLang="x-none" sz="2200" b="1" dirty="0">
                <a:latin typeface="Arial" panose="020B0604020202020204" pitchFamily="34" charset="0"/>
                <a:ea typeface="宋体" panose="02010600030101010101" pitchFamily="2" charset="-122"/>
              </a:rPr>
              <a:t>DBMS  at Site 1</a:t>
            </a:r>
            <a:endParaRPr lang="en-US" altLang="x-none" sz="2200" b="1" dirty="0">
              <a:latin typeface="Arial" panose="020B0604020202020204" pitchFamily="34" charset="0"/>
              <a:ea typeface="宋体" panose="02010600030101010101" pitchFamily="2" charset="-122"/>
            </a:endParaRPr>
          </a:p>
        </p:txBody>
      </p:sp>
      <p:sp>
        <p:nvSpPr>
          <p:cNvPr id="5130" name="Text Box 10"/>
          <p:cNvSpPr txBox="1"/>
          <p:nvPr/>
        </p:nvSpPr>
        <p:spPr>
          <a:xfrm>
            <a:off x="5349240" y="5285740"/>
            <a:ext cx="1371600" cy="762000"/>
          </a:xfrm>
          <a:prstGeom prst="rect">
            <a:avLst/>
          </a:prstGeom>
          <a:noFill/>
          <a:ln w="19050">
            <a:solidFill>
              <a:schemeClr val="tx1"/>
            </a:solidFill>
          </a:ln>
        </p:spPr>
        <p:txBody>
          <a:bodyPr wrap="square">
            <a:spAutoFit/>
          </a:bodyPr>
          <a:p>
            <a:pPr lvl="0" algn="ctr">
              <a:spcBef>
                <a:spcPct val="50000"/>
              </a:spcBef>
            </a:pPr>
            <a:r>
              <a:rPr lang="en-US" altLang="x-none" sz="2200" b="1" dirty="0">
                <a:latin typeface="Arial" panose="020B0604020202020204" pitchFamily="34" charset="0"/>
                <a:ea typeface="宋体" panose="02010600030101010101" pitchFamily="2" charset="-122"/>
              </a:rPr>
              <a:t>DBMS at Site n</a:t>
            </a:r>
            <a:endParaRPr lang="en-US" altLang="x-none" sz="2200" b="1" dirty="0">
              <a:latin typeface="Arial" panose="020B0604020202020204" pitchFamily="34" charset="0"/>
              <a:ea typeface="宋体" panose="02010600030101010101" pitchFamily="2" charset="-122"/>
            </a:endParaRPr>
          </a:p>
        </p:txBody>
      </p:sp>
      <p:sp>
        <p:nvSpPr>
          <p:cNvPr id="5131" name="Line 11"/>
          <p:cNvSpPr/>
          <p:nvPr/>
        </p:nvSpPr>
        <p:spPr>
          <a:xfrm flipV="1">
            <a:off x="2899410" y="4801870"/>
            <a:ext cx="702945" cy="635"/>
          </a:xfrm>
          <a:prstGeom prst="line">
            <a:avLst/>
          </a:prstGeom>
          <a:ln w="19050" cap="flat" cmpd="sng">
            <a:solidFill>
              <a:schemeClr val="tx1"/>
            </a:solidFill>
            <a:prstDash val="solid"/>
            <a:headEnd type="none" w="med" len="med"/>
            <a:tailEnd type="arrow" w="lg" len="lg"/>
          </a:ln>
        </p:spPr>
      </p:sp>
      <p:cxnSp>
        <p:nvCxnSpPr>
          <p:cNvPr id="3" name="直接连接符 2"/>
          <p:cNvCxnSpPr/>
          <p:nvPr/>
        </p:nvCxnSpPr>
        <p:spPr>
          <a:xfrm>
            <a:off x="5509260" y="4777105"/>
            <a:ext cx="0" cy="38100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04215" y="4815205"/>
            <a:ext cx="1753235" cy="822960"/>
          </a:xfrm>
          <a:prstGeom prst="rect">
            <a:avLst/>
          </a:prstGeom>
          <a:noFill/>
          <a:ln w="19050">
            <a:solidFill>
              <a:srgbClr val="FF0000"/>
            </a:solidFill>
            <a:prstDash val="sysDot"/>
          </a:ln>
        </p:spPr>
        <p:txBody>
          <a:bodyPr wrap="square" rtlCol="0">
            <a:spAutoFit/>
          </a:bodyPr>
          <a:p>
            <a:pPr algn="ctr"/>
            <a:r>
              <a:rPr lang="en-US" altLang="zh-CN" b="1" i="1">
                <a:solidFill>
                  <a:srgbClr val="FF0000"/>
                </a:solidFill>
              </a:rPr>
              <a:t>Distributed</a:t>
            </a:r>
            <a:endParaRPr lang="en-US" altLang="zh-CN" b="1" i="1">
              <a:solidFill>
                <a:srgbClr val="FF0000"/>
              </a:solidFill>
            </a:endParaRPr>
          </a:p>
          <a:p>
            <a:pPr algn="ctr"/>
            <a:r>
              <a:rPr lang="en-US" altLang="zh-CN" b="1" i="1">
                <a:solidFill>
                  <a:srgbClr val="FF0000"/>
                </a:solidFill>
              </a:rPr>
              <a:t>Transaction</a:t>
            </a:r>
            <a:endParaRPr lang="en-US" altLang="zh-CN" b="1" i="1">
              <a:solidFill>
                <a:srgbClr val="FF0000"/>
              </a:solidFill>
            </a:endParaRPr>
          </a:p>
        </p:txBody>
      </p:sp>
      <p:sp>
        <p:nvSpPr>
          <p:cNvPr id="4" name="云形标注 3"/>
          <p:cNvSpPr/>
          <p:nvPr/>
        </p:nvSpPr>
        <p:spPr>
          <a:xfrm>
            <a:off x="3602355" y="3165475"/>
            <a:ext cx="4441190" cy="3604260"/>
          </a:xfrm>
          <a:prstGeom prst="cloudCallou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583045" y="3797300"/>
            <a:ext cx="1673225" cy="1188720"/>
          </a:xfrm>
          <a:prstGeom prst="rect">
            <a:avLst/>
          </a:prstGeom>
          <a:solidFill>
            <a:schemeClr val="bg1"/>
          </a:solidFill>
        </p:spPr>
        <p:txBody>
          <a:bodyPr wrap="none" rtlCol="0">
            <a:spAutoFit/>
          </a:bodyPr>
          <a:p>
            <a:r>
              <a:rPr lang="en-US" altLang="zh-CN" b="1" i="1">
                <a:solidFill>
                  <a:srgbClr val="FF0000"/>
                </a:solidFill>
              </a:rPr>
              <a:t>Distributed</a:t>
            </a:r>
            <a:endParaRPr lang="en-US" altLang="zh-CN" b="1" i="1">
              <a:solidFill>
                <a:srgbClr val="FF0000"/>
              </a:solidFill>
            </a:endParaRPr>
          </a:p>
          <a:p>
            <a:r>
              <a:rPr lang="en-US" altLang="zh-CN" b="1" i="1">
                <a:solidFill>
                  <a:srgbClr val="FF0000"/>
                </a:solidFill>
              </a:rPr>
              <a:t>Database</a:t>
            </a:r>
            <a:endParaRPr lang="en-US" altLang="zh-CN" b="1" i="1">
              <a:solidFill>
                <a:srgbClr val="FF0000"/>
              </a:solidFill>
            </a:endParaRPr>
          </a:p>
          <a:p>
            <a:r>
              <a:rPr lang="en-US" altLang="zh-CN" b="1" i="1">
                <a:solidFill>
                  <a:srgbClr val="FF0000"/>
                </a:solidFill>
              </a:rPr>
              <a:t>System</a:t>
            </a:r>
            <a:endParaRPr lang="en-US" altLang="zh-CN" b="1" i="1">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29699" name="Rectangle 2"/>
          <p:cNvSpPr>
            <a:spLocks noGrp="1"/>
          </p:cNvSpPr>
          <p:nvPr>
            <p:ph type="title"/>
          </p:nvPr>
        </p:nvSpPr>
        <p:spPr>
          <a:xfrm>
            <a:off x="685800" y="228600"/>
            <a:ext cx="7772400" cy="762000"/>
          </a:xfrm>
        </p:spPr>
        <p:txBody>
          <a:bodyPr vert="horz" wrap="square" anchor="ctr"/>
          <a:p>
            <a:pPr lvl="0"/>
            <a:r>
              <a:rPr lang="en-US" altLang="zh-CN" u="sng">
                <a:ea typeface="宋体" panose="02010600030101010101" pitchFamily="2" charset="-122"/>
              </a:rPr>
              <a:t>Restart Protocol</a:t>
            </a:r>
            <a:r>
              <a:rPr lang="en-US" altLang="zh-CN">
                <a:ea typeface="宋体" panose="02010600030101010101" pitchFamily="2" charset="-122"/>
              </a:rPr>
              <a:t> - Cohort</a:t>
            </a:r>
            <a:endParaRPr lang="en-US" altLang="zh-CN">
              <a:ea typeface="宋体" panose="02010600030101010101" pitchFamily="2" charset="-122"/>
            </a:endParaRPr>
          </a:p>
        </p:txBody>
      </p:sp>
      <p:sp>
        <p:nvSpPr>
          <p:cNvPr id="29700" name="Rectangle 3"/>
          <p:cNvSpPr>
            <a:spLocks noGrp="1"/>
          </p:cNvSpPr>
          <p:nvPr>
            <p:ph type="body"/>
          </p:nvPr>
        </p:nvSpPr>
        <p:spPr>
          <a:xfrm>
            <a:off x="228600" y="1066800"/>
            <a:ext cx="8915400" cy="5334000"/>
          </a:xfrm>
        </p:spPr>
        <p:txBody>
          <a:bodyPr vert="horz" wrap="square" anchor="t"/>
          <a:p>
            <a:pPr lvl="0"/>
            <a:r>
              <a:rPr lang="en-US" altLang="x-none" dirty="0">
                <a:ea typeface="宋体" panose="02010600030101010101" pitchFamily="2" charset="-122"/>
              </a:rPr>
              <a:t>On restart cohort finds in its log: </a:t>
            </a:r>
            <a:endParaRPr lang="en-US" altLang="x-none" dirty="0">
              <a:ea typeface="宋体" panose="02010600030101010101" pitchFamily="2" charset="-122"/>
            </a:endParaRPr>
          </a:p>
          <a:p>
            <a:pPr marL="914400" lvl="1" indent="-457200">
              <a:buAutoNum type="circleNumDbPlain"/>
            </a:pPr>
            <a:r>
              <a:rPr lang="en-US" altLang="x-none" dirty="0">
                <a:ea typeface="宋体" panose="02010600030101010101" pitchFamily="2" charset="-122"/>
              </a:rPr>
              <a:t>begin_transaction record, but no prepare record:  </a:t>
            </a:r>
            <a:endParaRPr lang="en-US" altLang="x-none" dirty="0">
              <a:ea typeface="宋体" panose="02010600030101010101" pitchFamily="2" charset="-122"/>
            </a:endParaRPr>
          </a:p>
          <a:p>
            <a:pPr lvl="2"/>
            <a:r>
              <a:rPr lang="en-US" altLang="x-none" u="sng" dirty="0">
                <a:ea typeface="宋体" panose="02010600030101010101" pitchFamily="2" charset="-122"/>
              </a:rPr>
              <a:t>Abort  </a:t>
            </a:r>
            <a:r>
              <a:rPr lang="en-US" altLang="x-none" dirty="0">
                <a:solidFill>
                  <a:schemeClr val="tx1"/>
                </a:solidFill>
                <a:ea typeface="宋体" panose="02010600030101010101" pitchFamily="2" charset="-122"/>
              </a:rPr>
              <a:t>(transaction cannot have committed because cohort has not voted)</a:t>
            </a:r>
            <a:endParaRPr lang="en-US" altLang="x-none" dirty="0">
              <a:solidFill>
                <a:schemeClr val="tx1"/>
              </a:solidFill>
              <a:ea typeface="宋体" panose="02010600030101010101" pitchFamily="2" charset="-122"/>
            </a:endParaRPr>
          </a:p>
          <a:p>
            <a:pPr marL="914400" lvl="1" indent="-457200">
              <a:buAutoNum type="circleNumDbPlain"/>
            </a:pPr>
            <a:r>
              <a:rPr lang="en-US" altLang="x-none" dirty="0">
                <a:ea typeface="宋体" panose="02010600030101010101" pitchFamily="2" charset="-122"/>
              </a:rPr>
              <a:t>prepare record, but no commit record</a:t>
            </a:r>
            <a:r>
              <a:rPr lang="en-US" altLang="x-none" dirty="0">
                <a:solidFill>
                  <a:schemeClr val="tx1"/>
                </a:solidFill>
                <a:ea typeface="宋体" panose="02010600030101010101" pitchFamily="2" charset="-122"/>
              </a:rPr>
              <a:t> (cohort crashed in its uncertain period)</a:t>
            </a:r>
            <a:endParaRPr lang="en-US" altLang="x-none" dirty="0">
              <a:solidFill>
                <a:schemeClr val="tx1"/>
              </a:solidFill>
              <a:ea typeface="宋体" panose="02010600030101010101" pitchFamily="2" charset="-122"/>
            </a:endParaRPr>
          </a:p>
          <a:p>
            <a:pPr lvl="2"/>
            <a:r>
              <a:rPr lang="en-US" altLang="x-none" dirty="0">
                <a:ea typeface="宋体" panose="02010600030101010101" pitchFamily="2" charset="-122"/>
              </a:rPr>
              <a:t>Does not know if transaction </a:t>
            </a:r>
            <a:r>
              <a:rPr lang="en-US" altLang="x-none" dirty="0">
                <a:solidFill>
                  <a:schemeClr val="tx1"/>
                </a:solidFill>
                <a:ea typeface="宋体" panose="02010600030101010101" pitchFamily="2" charset="-122"/>
              </a:rPr>
              <a:t>committed </a:t>
            </a:r>
            <a:r>
              <a:rPr lang="en-US" altLang="x-none" dirty="0">
                <a:ea typeface="宋体" panose="02010600030101010101" pitchFamily="2" charset="-122"/>
              </a:rPr>
              <a:t>or </a:t>
            </a:r>
            <a:r>
              <a:rPr lang="en-US" altLang="x-none" dirty="0">
                <a:solidFill>
                  <a:schemeClr val="tx1"/>
                </a:solidFill>
                <a:ea typeface="宋体" panose="02010600030101010101" pitchFamily="2" charset="-122"/>
              </a:rPr>
              <a:t>aborted</a:t>
            </a:r>
            <a:endParaRPr lang="en-US" altLang="x-none" dirty="0">
              <a:solidFill>
                <a:schemeClr val="tx1"/>
              </a:solidFill>
              <a:ea typeface="宋体" panose="02010600030101010101" pitchFamily="2" charset="-122"/>
            </a:endParaRPr>
          </a:p>
          <a:p>
            <a:pPr lvl="2"/>
            <a:r>
              <a:rPr lang="en-US" altLang="x-none" u="sng" dirty="0">
                <a:ea typeface="宋体" panose="02010600030101010101" pitchFamily="2" charset="-122"/>
              </a:rPr>
              <a:t>Locks </a:t>
            </a:r>
            <a:r>
              <a:rPr lang="en-US" altLang="x-none" dirty="0">
                <a:ea typeface="宋体" panose="02010600030101010101" pitchFamily="2" charset="-122"/>
              </a:rPr>
              <a:t>items mentioned in update records </a:t>
            </a:r>
            <a:r>
              <a:rPr lang="en-US" altLang="x-none" dirty="0">
                <a:solidFill>
                  <a:schemeClr val="tx1"/>
                </a:solidFill>
                <a:ea typeface="宋体" panose="02010600030101010101" pitchFamily="2" charset="-122"/>
              </a:rPr>
              <a:t>before restarting system</a:t>
            </a:r>
            <a:endParaRPr lang="en-US" altLang="x-none" dirty="0">
              <a:solidFill>
                <a:schemeClr val="tx1"/>
              </a:solidFill>
              <a:ea typeface="宋体" panose="02010600030101010101" pitchFamily="2" charset="-122"/>
            </a:endParaRPr>
          </a:p>
          <a:p>
            <a:pPr lvl="2"/>
            <a:r>
              <a:rPr lang="en-US" altLang="x-none" u="sng" dirty="0">
                <a:ea typeface="宋体" panose="02010600030101010101" pitchFamily="2" charset="-122"/>
              </a:rPr>
              <a:t>Requests </a:t>
            </a:r>
            <a:r>
              <a:rPr lang="en-US" altLang="x-none" dirty="0">
                <a:ea typeface="宋体" panose="02010600030101010101" pitchFamily="2" charset="-122"/>
              </a:rPr>
              <a:t>status from coordinator </a:t>
            </a:r>
            <a:r>
              <a:rPr lang="en-US" altLang="x-none" dirty="0">
                <a:solidFill>
                  <a:schemeClr val="tx1"/>
                </a:solidFill>
                <a:ea typeface="宋体" panose="02010600030101010101" pitchFamily="2" charset="-122"/>
              </a:rPr>
              <a:t>and </a:t>
            </a:r>
            <a:r>
              <a:rPr lang="en-US" altLang="x-none" dirty="0">
                <a:ea typeface="宋体" panose="02010600030101010101" pitchFamily="2" charset="-122"/>
              </a:rPr>
              <a:t>blocks </a:t>
            </a:r>
            <a:r>
              <a:rPr lang="en-US" altLang="x-none" dirty="0">
                <a:solidFill>
                  <a:schemeClr val="tx1"/>
                </a:solidFill>
                <a:ea typeface="宋体" panose="02010600030101010101" pitchFamily="2" charset="-122"/>
              </a:rPr>
              <a:t>until it receives an answer </a:t>
            </a:r>
            <a:endParaRPr lang="en-US" altLang="x-none" dirty="0">
              <a:solidFill>
                <a:schemeClr val="tx1"/>
              </a:solidFill>
              <a:ea typeface="宋体" panose="02010600030101010101" pitchFamily="2" charset="-122"/>
            </a:endParaRPr>
          </a:p>
          <a:p>
            <a:pPr marL="914400" lvl="1" indent="-457200">
              <a:buAutoNum type="circleNumDbPlain"/>
            </a:pPr>
            <a:r>
              <a:rPr lang="en-US" altLang="x-none" dirty="0">
                <a:ea typeface="宋体" panose="02010600030101010101" pitchFamily="2" charset="-122"/>
              </a:rPr>
              <a:t>commit record</a:t>
            </a:r>
            <a:endParaRPr lang="en-US" altLang="x-none" dirty="0">
              <a:ea typeface="宋体" panose="02010600030101010101" pitchFamily="2" charset="-122"/>
            </a:endParaRPr>
          </a:p>
          <a:p>
            <a:pPr lvl="2"/>
            <a:r>
              <a:rPr lang="en-US" altLang="x-none" u="sng" dirty="0">
                <a:ea typeface="宋体" panose="02010600030101010101" pitchFamily="2" charset="-122"/>
              </a:rPr>
              <a:t>Recover </a:t>
            </a:r>
            <a:r>
              <a:rPr lang="en-US" altLang="x-none" dirty="0">
                <a:ea typeface="宋体" panose="02010600030101010101" pitchFamily="2" charset="-122"/>
              </a:rPr>
              <a:t>transaction to </a:t>
            </a:r>
            <a:r>
              <a:rPr lang="en-US" altLang="x-none" dirty="0">
                <a:solidFill>
                  <a:schemeClr val="tx1"/>
                </a:solidFill>
                <a:ea typeface="宋体" panose="02010600030101010101" pitchFamily="2" charset="-122"/>
              </a:rPr>
              <a:t>committed state using log</a:t>
            </a:r>
            <a:endParaRPr lang="en-US" altLang="x-none" dirty="0">
              <a:solidFill>
                <a:schemeClr val="tx1"/>
              </a:solidFill>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0723" name="Rectangle 2"/>
          <p:cNvSpPr>
            <a:spLocks noGrp="1"/>
          </p:cNvSpPr>
          <p:nvPr>
            <p:ph type="title"/>
          </p:nvPr>
        </p:nvSpPr>
        <p:spPr>
          <a:xfrm>
            <a:off x="685800" y="228600"/>
            <a:ext cx="7772400" cy="762000"/>
          </a:xfrm>
        </p:spPr>
        <p:txBody>
          <a:bodyPr vert="horz" wrap="square" anchor="ctr"/>
          <a:p>
            <a:pPr lvl="0"/>
            <a:r>
              <a:rPr lang="en-US" altLang="zh-CN" u="sng">
                <a:ea typeface="宋体" panose="02010600030101010101" pitchFamily="2" charset="-122"/>
              </a:rPr>
              <a:t>Restart Protocol</a:t>
            </a:r>
            <a:r>
              <a:rPr lang="en-US" altLang="zh-CN">
                <a:ea typeface="宋体" panose="02010600030101010101" pitchFamily="2" charset="-122"/>
              </a:rPr>
              <a:t> - Coordinator</a:t>
            </a:r>
            <a:endParaRPr lang="en-US" altLang="zh-CN">
              <a:ea typeface="宋体" panose="02010600030101010101" pitchFamily="2" charset="-122"/>
            </a:endParaRPr>
          </a:p>
        </p:txBody>
      </p:sp>
      <p:sp>
        <p:nvSpPr>
          <p:cNvPr id="30724" name="Rectangle 3"/>
          <p:cNvSpPr>
            <a:spLocks noGrp="1"/>
          </p:cNvSpPr>
          <p:nvPr>
            <p:ph type="body"/>
          </p:nvPr>
        </p:nvSpPr>
        <p:spPr>
          <a:xfrm>
            <a:off x="228600" y="1143000"/>
            <a:ext cx="8686800" cy="5334000"/>
          </a:xfrm>
        </p:spPr>
        <p:txBody>
          <a:bodyPr vert="horz" wrap="square" anchor="t"/>
          <a:p>
            <a:pPr lvl="0"/>
            <a:r>
              <a:rPr lang="en-US" altLang="x-none" dirty="0">
                <a:ea typeface="宋体" panose="02010600030101010101" pitchFamily="2" charset="-122"/>
              </a:rPr>
              <a:t>On restart: </a:t>
            </a:r>
            <a:endParaRPr lang="en-US" altLang="x-none" dirty="0">
              <a:ea typeface="宋体" panose="02010600030101010101" pitchFamily="2" charset="-122"/>
            </a:endParaRPr>
          </a:p>
          <a:p>
            <a:pPr lvl="1"/>
            <a:r>
              <a:rPr lang="en-US" altLang="x-none" dirty="0">
                <a:ea typeface="宋体" panose="02010600030101010101" pitchFamily="2" charset="-122"/>
              </a:rPr>
              <a:t>Search log </a:t>
            </a:r>
            <a:r>
              <a:rPr lang="en-US" altLang="x-none" dirty="0">
                <a:solidFill>
                  <a:schemeClr val="tx1"/>
                </a:solidFill>
                <a:ea typeface="宋体" panose="02010600030101010101" pitchFamily="2" charset="-122"/>
              </a:rPr>
              <a:t>and</a:t>
            </a:r>
            <a:r>
              <a:rPr lang="en-US" altLang="x-none" dirty="0">
                <a:ea typeface="宋体" panose="02010600030101010101" pitchFamily="2" charset="-122"/>
              </a:rPr>
              <a:t> restore to volatile memory</a:t>
            </a:r>
            <a:r>
              <a:rPr lang="en-US" altLang="x-none" dirty="0">
                <a:solidFill>
                  <a:schemeClr val="tx1"/>
                </a:solidFill>
                <a:ea typeface="宋体" panose="02010600030101010101" pitchFamily="2" charset="-122"/>
              </a:rPr>
              <a:t> the </a:t>
            </a:r>
            <a:r>
              <a:rPr lang="en-US" altLang="x-none" dirty="0">
                <a:ea typeface="宋体" panose="02010600030101010101" pitchFamily="2" charset="-122"/>
              </a:rPr>
              <a:t>transaction record </a:t>
            </a:r>
            <a:r>
              <a:rPr lang="en-US" altLang="x-none" dirty="0">
                <a:solidFill>
                  <a:schemeClr val="tx1"/>
                </a:solidFill>
                <a:ea typeface="宋体" panose="02010600030101010101" pitchFamily="2" charset="-122"/>
              </a:rPr>
              <a:t>of each transaction for which</a:t>
            </a:r>
            <a:r>
              <a:rPr lang="en-US" altLang="x-none" dirty="0">
                <a:ea typeface="宋体" panose="02010600030101010101" pitchFamily="2" charset="-122"/>
              </a:rPr>
              <a:t> </a:t>
            </a:r>
            <a:r>
              <a:rPr lang="en-US" altLang="x-none" u="sng" dirty="0">
                <a:ea typeface="宋体" panose="02010600030101010101" pitchFamily="2" charset="-122"/>
              </a:rPr>
              <a:t>there is a commit record, </a:t>
            </a:r>
            <a:r>
              <a:rPr lang="en-US" altLang="x-none" u="sng" dirty="0">
                <a:solidFill>
                  <a:schemeClr val="tx1"/>
                </a:solidFill>
                <a:ea typeface="宋体" panose="02010600030101010101" pitchFamily="2" charset="-122"/>
              </a:rPr>
              <a:t>but</a:t>
            </a:r>
            <a:r>
              <a:rPr lang="en-US" altLang="x-none" u="sng" dirty="0">
                <a:ea typeface="宋体" panose="02010600030101010101" pitchFamily="2" charset="-122"/>
              </a:rPr>
              <a:t> no complete record</a:t>
            </a:r>
            <a:endParaRPr lang="en-US" altLang="x-none" u="sng" dirty="0">
              <a:ea typeface="宋体" panose="02010600030101010101" pitchFamily="2" charset="-122"/>
            </a:endParaRPr>
          </a:p>
          <a:p>
            <a:pPr lvl="2"/>
            <a:r>
              <a:rPr lang="en-US" altLang="x-none" dirty="0">
                <a:ea typeface="宋体" panose="02010600030101010101" pitchFamily="2" charset="-122"/>
              </a:rPr>
              <a:t>Commit record </a:t>
            </a:r>
            <a:r>
              <a:rPr lang="en-US" altLang="x-none" dirty="0">
                <a:solidFill>
                  <a:schemeClr val="tx1"/>
                </a:solidFill>
                <a:ea typeface="宋体" panose="02010600030101010101" pitchFamily="2" charset="-122"/>
              </a:rPr>
              <a:t>contains transaction record</a:t>
            </a:r>
            <a:endParaRPr lang="en-US" altLang="x-none" dirty="0">
              <a:solidFill>
                <a:schemeClr val="tx1"/>
              </a:solidFill>
              <a:ea typeface="宋体" panose="02010600030101010101" pitchFamily="2" charset="-122"/>
            </a:endParaRPr>
          </a:p>
          <a:p>
            <a:pPr lvl="2"/>
            <a:endParaRPr lang="en-US" altLang="x-none" sz="1100" dirty="0">
              <a:solidFill>
                <a:schemeClr val="tx1"/>
              </a:solidFill>
              <a:ea typeface="宋体" panose="02010600030101010101" pitchFamily="2" charset="-122"/>
            </a:endParaRPr>
          </a:p>
          <a:p>
            <a:pPr lvl="0"/>
            <a:r>
              <a:rPr lang="en-US" altLang="x-none" dirty="0">
                <a:ea typeface="宋体" panose="02010600030101010101" pitchFamily="2" charset="-122"/>
              </a:rPr>
              <a:t>On receiving a request </a:t>
            </a:r>
            <a:r>
              <a:rPr lang="en-US" altLang="x-none" dirty="0">
                <a:solidFill>
                  <a:schemeClr val="tx1"/>
                </a:solidFill>
                <a:ea typeface="宋体" panose="02010600030101010101" pitchFamily="2" charset="-122"/>
              </a:rPr>
              <a:t>from a cohort for</a:t>
            </a:r>
            <a:r>
              <a:rPr lang="en-US" altLang="x-none" dirty="0">
                <a:ea typeface="宋体" panose="02010600030101010101" pitchFamily="2" charset="-122"/>
              </a:rPr>
              <a:t> transaction status:  </a:t>
            </a:r>
            <a:endParaRPr lang="en-US" altLang="x-none" dirty="0">
              <a:ea typeface="宋体" panose="02010600030101010101" pitchFamily="2" charset="-122"/>
            </a:endParaRPr>
          </a:p>
          <a:p>
            <a:pPr marL="873125" lvl="1" indent="-415290">
              <a:buAutoNum type="circleNumDbPlain"/>
            </a:pPr>
            <a:r>
              <a:rPr lang="en-US" altLang="x-none" dirty="0">
                <a:ea typeface="宋体" panose="02010600030101010101" pitchFamily="2" charset="-122"/>
              </a:rPr>
              <a:t>If transaction record exists in volatile memory, </a:t>
            </a:r>
            <a:r>
              <a:rPr lang="en-US" altLang="x-none" dirty="0">
                <a:solidFill>
                  <a:schemeClr val="tx1"/>
                </a:solidFill>
                <a:ea typeface="宋体" panose="02010600030101010101" pitchFamily="2" charset="-122"/>
              </a:rPr>
              <a:t>reply based on information in transaction record</a:t>
            </a:r>
            <a:endParaRPr lang="en-US" altLang="x-none" dirty="0">
              <a:solidFill>
                <a:schemeClr val="tx1"/>
              </a:solidFill>
              <a:ea typeface="宋体" panose="02010600030101010101" pitchFamily="2" charset="-122"/>
            </a:endParaRPr>
          </a:p>
          <a:p>
            <a:pPr marL="873125" lvl="1" indent="-415290">
              <a:buAutoNum type="circleNumDbPlain"/>
            </a:pPr>
            <a:r>
              <a:rPr lang="en-US" altLang="x-none" dirty="0">
                <a:ea typeface="宋体" panose="02010600030101010101" pitchFamily="2" charset="-122"/>
              </a:rPr>
              <a:t>If no transaction record exists in volatile memory, </a:t>
            </a:r>
            <a:r>
              <a:rPr lang="en-US" altLang="x-none" dirty="0">
                <a:solidFill>
                  <a:schemeClr val="tx1"/>
                </a:solidFill>
                <a:ea typeface="宋体" panose="02010600030101010101" pitchFamily="2" charset="-122"/>
              </a:rPr>
              <a:t>reply </a:t>
            </a:r>
            <a:r>
              <a:rPr lang="en-US" altLang="x-none" u="sng" dirty="0">
                <a:solidFill>
                  <a:srgbClr val="FF0000"/>
                </a:solidFill>
                <a:ea typeface="宋体" panose="02010600030101010101" pitchFamily="2" charset="-122"/>
              </a:rPr>
              <a:t>abort</a:t>
            </a:r>
            <a:endParaRPr lang="en-US" altLang="x-none" u="sng" dirty="0">
              <a:solidFill>
                <a:srgbClr val="FF0000"/>
              </a:solidFill>
              <a:ea typeface="宋体" panose="02010600030101010101" pitchFamily="2" charset="-122"/>
            </a:endParaRPr>
          </a:p>
          <a:p>
            <a:pPr lvl="2"/>
            <a:r>
              <a:rPr lang="en-US" altLang="x-none" dirty="0">
                <a:solidFill>
                  <a:schemeClr val="tx1"/>
                </a:solidFill>
                <a:ea typeface="宋体" panose="02010600030101010101" pitchFamily="2" charset="-122"/>
              </a:rPr>
              <a:t>Referred to as</a:t>
            </a:r>
            <a:r>
              <a:rPr lang="en-US" altLang="x-none" dirty="0">
                <a:ea typeface="宋体" panose="02010600030101010101" pitchFamily="2" charset="-122"/>
              </a:rPr>
              <a:t> </a:t>
            </a:r>
            <a:r>
              <a:rPr lang="en-US" altLang="x-none" u="sng" dirty="0">
                <a:ea typeface="宋体" panose="02010600030101010101" pitchFamily="2" charset="-122"/>
              </a:rPr>
              <a:t>presumed abort property</a:t>
            </a:r>
            <a:endParaRPr lang="en-US" altLang="x-none" u="sng"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xEl>
                                              <p:charRg st="200" end="263"/>
                                            </p:txEl>
                                          </p:spTgt>
                                        </p:tgtEl>
                                        <p:attrNameLst>
                                          <p:attrName>style.visibility</p:attrName>
                                        </p:attrNameLst>
                                      </p:cBhvr>
                                      <p:to>
                                        <p:strVal val="visible"/>
                                      </p:to>
                                    </p:set>
                                    <p:anim calcmode="lin" valueType="num">
                                      <p:cBhvr additive="base">
                                        <p:cTn id="7" dur="250" fill="hold"/>
                                        <p:tgtEl>
                                          <p:spTgt spid="30724">
                                            <p:txEl>
                                              <p:charRg st="200" end="263"/>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0724">
                                            <p:txEl>
                                              <p:charRg st="200" end="26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4">
                                            <p:txEl>
                                              <p:charRg st="263" end="361"/>
                                            </p:txEl>
                                          </p:spTgt>
                                        </p:tgtEl>
                                        <p:attrNameLst>
                                          <p:attrName>style.visibility</p:attrName>
                                        </p:attrNameLst>
                                      </p:cBhvr>
                                      <p:to>
                                        <p:strVal val="visible"/>
                                      </p:to>
                                    </p:set>
                                    <p:anim calcmode="lin" valueType="num">
                                      <p:cBhvr additive="base">
                                        <p:cTn id="11" dur="250" fill="hold"/>
                                        <p:tgtEl>
                                          <p:spTgt spid="30724">
                                            <p:txEl>
                                              <p:charRg st="263" end="361"/>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30724">
                                            <p:txEl>
                                              <p:charRg st="263" end="36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4">
                                            <p:txEl>
                                              <p:charRg st="361" end="425"/>
                                            </p:txEl>
                                          </p:spTgt>
                                        </p:tgtEl>
                                        <p:attrNameLst>
                                          <p:attrName>style.visibility</p:attrName>
                                        </p:attrNameLst>
                                      </p:cBhvr>
                                      <p:to>
                                        <p:strVal val="visible"/>
                                      </p:to>
                                    </p:set>
                                    <p:anim calcmode="lin" valueType="num">
                                      <p:cBhvr additive="base">
                                        <p:cTn id="15" dur="250" fill="hold"/>
                                        <p:tgtEl>
                                          <p:spTgt spid="30724">
                                            <p:txEl>
                                              <p:charRg st="361" end="425"/>
                                            </p:txEl>
                                          </p:spTgt>
                                        </p:tgtEl>
                                        <p:attrNameLst>
                                          <p:attrName>ppt_x</p:attrName>
                                        </p:attrNameLst>
                                      </p:cBhvr>
                                      <p:tavLst>
                                        <p:tav tm="0">
                                          <p:val>
                                            <p:strVal val="#ppt_x"/>
                                          </p:val>
                                        </p:tav>
                                        <p:tav tm="100000">
                                          <p:val>
                                            <p:strVal val="#ppt_x"/>
                                          </p:val>
                                        </p:tav>
                                      </p:tavLst>
                                    </p:anim>
                                    <p:anim calcmode="lin" valueType="num">
                                      <p:cBhvr additive="base">
                                        <p:cTn id="16" dur="250" fill="hold"/>
                                        <p:tgtEl>
                                          <p:spTgt spid="30724">
                                            <p:txEl>
                                              <p:charRg st="361" end="42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24">
                                            <p:txEl>
                                              <p:charRg st="425" end="464"/>
                                            </p:txEl>
                                          </p:spTgt>
                                        </p:tgtEl>
                                        <p:attrNameLst>
                                          <p:attrName>style.visibility</p:attrName>
                                        </p:attrNameLst>
                                      </p:cBhvr>
                                      <p:to>
                                        <p:strVal val="visible"/>
                                      </p:to>
                                    </p:set>
                                    <p:anim calcmode="lin" valueType="num">
                                      <p:cBhvr additive="base">
                                        <p:cTn id="19" dur="250" fill="hold"/>
                                        <p:tgtEl>
                                          <p:spTgt spid="30724">
                                            <p:txEl>
                                              <p:charRg st="425" end="464"/>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30724">
                                            <p:txEl>
                                              <p:charRg st="425" end="4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nvSpPr>
        <p:spPr>
          <a:xfrm>
            <a:off x="7010400" y="6384290"/>
            <a:ext cx="1905000" cy="32131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1747" name="Rectangle 2"/>
          <p:cNvSpPr>
            <a:spLocks noGrp="1"/>
          </p:cNvSpPr>
          <p:nvPr>
            <p:ph type="title"/>
          </p:nvPr>
        </p:nvSpPr>
        <p:spPr>
          <a:xfrm>
            <a:off x="685800" y="78740"/>
            <a:ext cx="7772400" cy="685800"/>
          </a:xfrm>
        </p:spPr>
        <p:txBody>
          <a:bodyPr vert="horz" wrap="square" anchor="ctr"/>
          <a:p>
            <a:pPr lvl="0"/>
            <a:r>
              <a:rPr lang="en-US" altLang="zh-CN" u="sng">
                <a:ea typeface="宋体" panose="02010600030101010101" pitchFamily="2" charset="-122"/>
              </a:rPr>
              <a:t>Presumed Abort Property</a:t>
            </a:r>
            <a:endParaRPr lang="en-US" altLang="zh-CN" u="sng">
              <a:ea typeface="宋体" panose="02010600030101010101" pitchFamily="2" charset="-122"/>
            </a:endParaRPr>
          </a:p>
        </p:txBody>
      </p:sp>
      <p:sp>
        <p:nvSpPr>
          <p:cNvPr id="31748" name="Rectangle 3"/>
          <p:cNvSpPr>
            <a:spLocks noGrp="1"/>
          </p:cNvSpPr>
          <p:nvPr>
            <p:ph type="body"/>
          </p:nvPr>
        </p:nvSpPr>
        <p:spPr>
          <a:xfrm>
            <a:off x="152400" y="1069340"/>
            <a:ext cx="8763000" cy="5314950"/>
          </a:xfrm>
        </p:spPr>
        <p:txBody>
          <a:bodyPr vert="horz" wrap="square" anchor="t"/>
          <a:p>
            <a:pPr lvl="0">
              <a:lnSpc>
                <a:spcPct val="100000"/>
              </a:lnSpc>
              <a:spcAft>
                <a:spcPts val="0"/>
              </a:spcAft>
            </a:pPr>
            <a:r>
              <a:rPr lang="en-US" altLang="x-none" sz="2400" dirty="0">
                <a:ea typeface="宋体" panose="02010600030101010101" pitchFamily="2" charset="-122"/>
              </a:rPr>
              <a:t>If </a:t>
            </a:r>
            <a:r>
              <a:rPr lang="en-US" altLang="x-none" sz="2400" dirty="0">
                <a:solidFill>
                  <a:schemeClr val="tx1"/>
                </a:solidFill>
                <a:ea typeface="宋体" panose="02010600030101010101" pitchFamily="2" charset="-122"/>
              </a:rPr>
              <a:t>when a cohort asks for the status of a transaction</a:t>
            </a:r>
            <a:r>
              <a:rPr lang="en-US" altLang="x-none" sz="2400" dirty="0">
                <a:ea typeface="宋体" panose="02010600030101010101" pitchFamily="2" charset="-122"/>
              </a:rPr>
              <a:t> there is</a:t>
            </a:r>
            <a:r>
              <a:rPr lang="en-US" altLang="x-none" sz="2400" dirty="0">
                <a:solidFill>
                  <a:schemeClr val="tx1"/>
                </a:solidFill>
                <a:ea typeface="宋体" panose="02010600030101010101" pitchFamily="2" charset="-122"/>
              </a:rPr>
              <a:t> no transaction record in coordinator’s volatile storage</a:t>
            </a:r>
            <a:endParaRPr lang="en-US" altLang="x-none" sz="2400" dirty="0">
              <a:ea typeface="宋体" panose="02010600030101010101" pitchFamily="2" charset="-122"/>
            </a:endParaRPr>
          </a:p>
          <a:p>
            <a:pPr marL="914400" lvl="1" indent="-457200">
              <a:lnSpc>
                <a:spcPct val="100000"/>
              </a:lnSpc>
              <a:spcBef>
                <a:spcPct val="35000"/>
              </a:spcBef>
              <a:spcAft>
                <a:spcPts val="0"/>
              </a:spcAft>
              <a:buAutoNum type="circleNumDbPlain"/>
            </a:pPr>
            <a:r>
              <a:rPr lang="en-US" altLang="x-none" sz="2400" dirty="0">
                <a:ea typeface="宋体" panose="02010600030101010101" pitchFamily="2" charset="-122"/>
              </a:rPr>
              <a:t>The coordinator </a:t>
            </a:r>
            <a:r>
              <a:rPr lang="en-US" altLang="x-none" sz="2400" u="sng" dirty="0">
                <a:solidFill>
                  <a:schemeClr val="tx1"/>
                </a:solidFill>
                <a:ea typeface="宋体" panose="02010600030101010101" pitchFamily="2" charset="-122"/>
              </a:rPr>
              <a:t>had aborted </a:t>
            </a:r>
            <a:r>
              <a:rPr lang="en-US" altLang="x-none" sz="2400" dirty="0">
                <a:solidFill>
                  <a:schemeClr val="tx1"/>
                </a:solidFill>
                <a:ea typeface="宋体" panose="02010600030101010101" pitchFamily="2" charset="-122"/>
              </a:rPr>
              <a:t>the transaction</a:t>
            </a:r>
            <a:r>
              <a:rPr lang="en-US" altLang="x-none" sz="2400" dirty="0">
                <a:ea typeface="宋体" panose="02010600030101010101" pitchFamily="2" charset="-122"/>
              </a:rPr>
              <a:t> and </a:t>
            </a:r>
            <a:r>
              <a:rPr lang="en-US" altLang="x-none" sz="2400" u="sng" dirty="0">
                <a:solidFill>
                  <a:schemeClr val="tx1"/>
                </a:solidFill>
                <a:ea typeface="宋体" panose="02010600030101010101" pitchFamily="2" charset="-122"/>
              </a:rPr>
              <a:t>deleted </a:t>
            </a:r>
            <a:r>
              <a:rPr lang="en-US" altLang="x-none" sz="2400" dirty="0">
                <a:solidFill>
                  <a:schemeClr val="tx1"/>
                </a:solidFill>
                <a:ea typeface="宋体" panose="02010600030101010101" pitchFamily="2" charset="-122"/>
              </a:rPr>
              <a:t>the transaction record</a:t>
            </a:r>
            <a:endParaRPr lang="en-US" altLang="x-none" sz="2400" dirty="0">
              <a:solidFill>
                <a:schemeClr val="tx1"/>
              </a:solidFill>
              <a:ea typeface="宋体" panose="02010600030101010101" pitchFamily="2" charset="-122"/>
            </a:endParaRPr>
          </a:p>
          <a:p>
            <a:pPr marL="914400" lvl="1" indent="-457200">
              <a:lnSpc>
                <a:spcPct val="100000"/>
              </a:lnSpc>
              <a:spcBef>
                <a:spcPct val="35000"/>
              </a:spcBef>
              <a:spcAft>
                <a:spcPts val="0"/>
              </a:spcAft>
              <a:buAutoNum type="circleNumDbPlain"/>
            </a:pPr>
            <a:r>
              <a:rPr lang="en-US" altLang="x-none" sz="2400" dirty="0">
                <a:ea typeface="宋体" panose="02010600030101010101" pitchFamily="2" charset="-122"/>
              </a:rPr>
              <a:t>The coordinator </a:t>
            </a:r>
            <a:r>
              <a:rPr lang="en-US" altLang="x-none" sz="2400" u="sng" dirty="0">
                <a:solidFill>
                  <a:schemeClr val="tx1"/>
                </a:solidFill>
                <a:ea typeface="宋体" panose="02010600030101010101" pitchFamily="2" charset="-122"/>
              </a:rPr>
              <a:t>had crashed</a:t>
            </a:r>
            <a:r>
              <a:rPr lang="en-US" altLang="x-none" sz="2400" u="sng" dirty="0">
                <a:ea typeface="宋体" panose="02010600030101010101" pitchFamily="2" charset="-122"/>
              </a:rPr>
              <a:t> </a:t>
            </a:r>
            <a:r>
              <a:rPr lang="en-US" altLang="x-none" sz="2400" dirty="0">
                <a:ea typeface="宋体" panose="02010600030101010101" pitchFamily="2" charset="-122"/>
              </a:rPr>
              <a:t>and </a:t>
            </a:r>
            <a:r>
              <a:rPr lang="en-US" altLang="x-none" sz="2400" u="sng" dirty="0">
                <a:solidFill>
                  <a:schemeClr val="tx1"/>
                </a:solidFill>
                <a:ea typeface="宋体" panose="02010600030101010101" pitchFamily="2" charset="-122"/>
              </a:rPr>
              <a:t>restarted</a:t>
            </a:r>
            <a:r>
              <a:rPr lang="en-US" altLang="x-none" sz="2400" u="sng" dirty="0">
                <a:ea typeface="宋体" panose="02010600030101010101" pitchFamily="2" charset="-122"/>
              </a:rPr>
              <a:t> </a:t>
            </a:r>
            <a:r>
              <a:rPr lang="en-US" altLang="x-none" sz="2400" dirty="0">
                <a:ea typeface="宋体" panose="02010600030101010101" pitchFamily="2" charset="-122"/>
              </a:rPr>
              <a:t>and </a:t>
            </a:r>
            <a:r>
              <a:rPr lang="en-US" altLang="x-none" sz="2400" u="sng" dirty="0">
                <a:solidFill>
                  <a:schemeClr val="tx1"/>
                </a:solidFill>
                <a:ea typeface="宋体" panose="02010600030101010101" pitchFamily="2" charset="-122"/>
              </a:rPr>
              <a:t>did not find the commit record in its log</a:t>
            </a:r>
            <a:endParaRPr lang="en-US" altLang="x-none" sz="2400" u="sng" dirty="0">
              <a:solidFill>
                <a:schemeClr val="tx1"/>
              </a:solidFill>
              <a:ea typeface="宋体" panose="02010600030101010101" pitchFamily="2" charset="-122"/>
            </a:endParaRPr>
          </a:p>
          <a:p>
            <a:pPr marL="914400" lvl="1" indent="-457200">
              <a:lnSpc>
                <a:spcPct val="100000"/>
              </a:lnSpc>
              <a:spcBef>
                <a:spcPct val="35000"/>
              </a:spcBef>
              <a:spcAft>
                <a:spcPts val="0"/>
              </a:spcAft>
              <a:buAutoNum type="circleNumDbPlain"/>
            </a:pPr>
            <a:r>
              <a:rPr lang="zh-CN" altLang="en-US" sz="2400" dirty="0">
                <a:ea typeface="宋体" panose="02010600030101010101" pitchFamily="2" charset="-122"/>
              </a:rPr>
              <a:t>The coordinator </a:t>
            </a:r>
            <a:r>
              <a:rPr lang="zh-CN" altLang="en-US" sz="2400" u="sng" dirty="0">
                <a:solidFill>
                  <a:schemeClr val="tx1"/>
                </a:solidFill>
                <a:ea typeface="宋体" panose="02010600030101010101" pitchFamily="2" charset="-122"/>
              </a:rPr>
              <a:t>had crashed</a:t>
            </a:r>
            <a:r>
              <a:rPr lang="zh-CN" altLang="en-US" sz="2400" dirty="0">
                <a:ea typeface="宋体" panose="02010600030101010101" pitchFamily="2" charset="-122"/>
              </a:rPr>
              <a:t> </a:t>
            </a:r>
            <a:r>
              <a:rPr lang="zh-CN" altLang="en-US" sz="2400" dirty="0">
                <a:solidFill>
                  <a:schemeClr val="tx1"/>
                </a:solidFill>
                <a:ea typeface="宋体" panose="02010600030101010101" pitchFamily="2" charset="-122"/>
              </a:rPr>
              <a:t>and</a:t>
            </a:r>
            <a:r>
              <a:rPr lang="zh-CN" altLang="en-US" sz="2400" dirty="0">
                <a:ea typeface="宋体" panose="02010600030101010101" pitchFamily="2" charset="-122"/>
              </a:rPr>
              <a:t> </a:t>
            </a:r>
            <a:r>
              <a:rPr lang="zh-CN" altLang="en-US" sz="2400" u="sng" dirty="0">
                <a:solidFill>
                  <a:schemeClr val="tx1"/>
                </a:solidFill>
                <a:ea typeface="宋体" panose="02010600030101010101" pitchFamily="2" charset="-122"/>
              </a:rPr>
              <a:t>restarted </a:t>
            </a:r>
            <a:r>
              <a:rPr lang="zh-CN" altLang="en-US" sz="2400" dirty="0">
                <a:solidFill>
                  <a:schemeClr val="tx1"/>
                </a:solidFill>
                <a:ea typeface="宋体" panose="02010600030101010101" pitchFamily="2" charset="-122"/>
              </a:rPr>
              <a:t>and</a:t>
            </a:r>
            <a:r>
              <a:rPr lang="zh-CN" altLang="en-US" sz="2400" dirty="0">
                <a:ea typeface="宋体" panose="02010600030101010101" pitchFamily="2" charset="-122"/>
              </a:rPr>
              <a:t> </a:t>
            </a:r>
            <a:r>
              <a:rPr lang="zh-CN" altLang="en-US" sz="2400" u="sng" dirty="0">
                <a:solidFill>
                  <a:schemeClr val="tx1"/>
                </a:solidFill>
                <a:ea typeface="宋体" panose="02010600030101010101" pitchFamily="2" charset="-122"/>
              </a:rPr>
              <a:t>found a complete record</a:t>
            </a:r>
            <a:r>
              <a:rPr lang="zh-CN" altLang="en-US" sz="2400" dirty="0">
                <a:ea typeface="宋体" panose="02010600030101010101" pitchFamily="2" charset="-122"/>
              </a:rPr>
              <a:t> </a:t>
            </a:r>
            <a:r>
              <a:rPr lang="zh-CN" altLang="en-US" sz="2400" dirty="0">
                <a:solidFill>
                  <a:schemeClr val="tx1"/>
                </a:solidFill>
                <a:ea typeface="宋体" panose="02010600030101010101" pitchFamily="2" charset="-122"/>
              </a:rPr>
              <a:t>for the transaction in its log</a:t>
            </a:r>
            <a:endParaRPr lang="zh-CN" altLang="en-US" sz="2400" dirty="0">
              <a:solidFill>
                <a:schemeClr val="tx1"/>
              </a:solidFill>
              <a:ea typeface="宋体" panose="02010600030101010101" pitchFamily="2" charset="-122"/>
            </a:endParaRPr>
          </a:p>
          <a:p>
            <a:pPr marL="914400" lvl="1" indent="-457200">
              <a:lnSpc>
                <a:spcPct val="100000"/>
              </a:lnSpc>
              <a:spcBef>
                <a:spcPct val="35000"/>
              </a:spcBef>
              <a:spcAft>
                <a:spcPts val="0"/>
              </a:spcAft>
              <a:buAutoNum type="circleNumDbPlain"/>
            </a:pPr>
            <a:r>
              <a:rPr lang="zh-CN" altLang="en-US" sz="2400" dirty="0">
                <a:ea typeface="宋体" panose="02010600030101010101" pitchFamily="2" charset="-122"/>
              </a:rPr>
              <a:t>The coordinator </a:t>
            </a:r>
            <a:r>
              <a:rPr lang="zh-CN" altLang="en-US" sz="2400" u="sng" dirty="0">
                <a:solidFill>
                  <a:schemeClr val="tx1"/>
                </a:solidFill>
                <a:ea typeface="宋体" panose="02010600030101010101" pitchFamily="2" charset="-122"/>
              </a:rPr>
              <a:t>had committed</a:t>
            </a:r>
            <a:r>
              <a:rPr lang="zh-CN" altLang="en-US" sz="2400" dirty="0">
                <a:ea typeface="宋体" panose="02010600030101010101" pitchFamily="2" charset="-122"/>
              </a:rPr>
              <a:t> </a:t>
            </a:r>
            <a:r>
              <a:rPr lang="zh-CN" altLang="en-US" sz="2400" dirty="0">
                <a:solidFill>
                  <a:schemeClr val="tx1"/>
                </a:solidFill>
                <a:ea typeface="宋体" panose="02010600030101010101" pitchFamily="2" charset="-122"/>
              </a:rPr>
              <a:t>the transaction,</a:t>
            </a:r>
            <a:r>
              <a:rPr lang="zh-CN" altLang="en-US" sz="2400" dirty="0">
                <a:ea typeface="宋体" panose="02010600030101010101" pitchFamily="2" charset="-122"/>
              </a:rPr>
              <a:t> </a:t>
            </a:r>
            <a:r>
              <a:rPr lang="zh-CN" altLang="en-US" sz="2400" u="sng" dirty="0">
                <a:solidFill>
                  <a:schemeClr val="tx1"/>
                </a:solidFill>
                <a:ea typeface="宋体" panose="02010600030101010101" pitchFamily="2" charset="-122"/>
              </a:rPr>
              <a:t>received done messages from all cohorts</a:t>
            </a:r>
            <a:r>
              <a:rPr lang="zh-CN" altLang="en-US" sz="2400" dirty="0">
                <a:ea typeface="宋体" panose="02010600030101010101" pitchFamily="2" charset="-122"/>
              </a:rPr>
              <a:t> and </a:t>
            </a:r>
            <a:r>
              <a:rPr lang="zh-CN" altLang="en-US" sz="2400" dirty="0">
                <a:solidFill>
                  <a:schemeClr val="tx1"/>
                </a:solidFill>
                <a:ea typeface="宋体" panose="02010600030101010101" pitchFamily="2" charset="-122"/>
              </a:rPr>
              <a:t>hence </a:t>
            </a:r>
            <a:r>
              <a:rPr lang="zh-CN" altLang="en-US" sz="2400" dirty="0">
                <a:ea typeface="宋体" panose="02010600030101010101" pitchFamily="2" charset="-122"/>
              </a:rPr>
              <a:t>deleted the transaction record </a:t>
            </a:r>
            <a:r>
              <a:rPr lang="zh-CN" altLang="en-US" sz="2400" dirty="0">
                <a:solidFill>
                  <a:schemeClr val="tx1"/>
                </a:solidFill>
                <a:ea typeface="宋体" panose="02010600030101010101" pitchFamily="2" charset="-122"/>
              </a:rPr>
              <a:t>from volatile memory</a:t>
            </a:r>
            <a:endParaRPr lang="zh-CN" altLang="en-US" sz="240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nvSpPr>
        <p:spPr>
          <a:xfrm>
            <a:off x="7960995" y="6437630"/>
            <a:ext cx="954405" cy="28067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2771" name="Rectangle 2"/>
          <p:cNvSpPr>
            <a:spLocks noGrp="1"/>
          </p:cNvSpPr>
          <p:nvPr>
            <p:ph type="title"/>
          </p:nvPr>
        </p:nvSpPr>
        <p:spPr>
          <a:xfrm>
            <a:off x="685800" y="381000"/>
            <a:ext cx="7772400" cy="685800"/>
          </a:xfrm>
        </p:spPr>
        <p:txBody>
          <a:bodyPr vert="horz" wrap="square" anchor="ctr"/>
          <a:p>
            <a:pPr lvl="0"/>
            <a:r>
              <a:rPr lang="en-US" altLang="zh-CN" u="sng">
                <a:ea typeface="宋体" panose="02010600030101010101" pitchFamily="2" charset="-122"/>
              </a:rPr>
              <a:t>Presumed Abort Property</a:t>
            </a:r>
            <a:endParaRPr lang="en-US" altLang="zh-CN" u="sng">
              <a:ea typeface="宋体" panose="02010600030101010101" pitchFamily="2" charset="-122"/>
            </a:endParaRPr>
          </a:p>
        </p:txBody>
      </p:sp>
      <p:sp>
        <p:nvSpPr>
          <p:cNvPr id="32772" name="Rectangle 3"/>
          <p:cNvSpPr>
            <a:spLocks noGrp="1"/>
          </p:cNvSpPr>
          <p:nvPr>
            <p:ph type="body"/>
          </p:nvPr>
        </p:nvSpPr>
        <p:spPr>
          <a:xfrm>
            <a:off x="152400" y="1371600"/>
            <a:ext cx="8763000" cy="3442335"/>
          </a:xfrm>
        </p:spPr>
        <p:txBody>
          <a:bodyPr vert="horz" wrap="square" anchor="t">
            <a:spAutoFit/>
          </a:bodyPr>
          <a:p>
            <a:pPr lvl="0"/>
            <a:r>
              <a:rPr lang="en-US" altLang="x-none" dirty="0">
                <a:ea typeface="宋体" panose="02010600030101010101" pitchFamily="2" charset="-122"/>
              </a:rPr>
              <a:t>If </a:t>
            </a:r>
            <a:r>
              <a:rPr lang="en-US" altLang="x-none" dirty="0">
                <a:solidFill>
                  <a:schemeClr val="tx1"/>
                </a:solidFill>
                <a:ea typeface="宋体" panose="02010600030101010101" pitchFamily="2" charset="-122"/>
              </a:rPr>
              <a:t>when a cohort asks for the status of a transaction</a:t>
            </a:r>
            <a:r>
              <a:rPr lang="en-US" altLang="x-none" dirty="0">
                <a:ea typeface="宋体" panose="02010600030101010101" pitchFamily="2" charset="-122"/>
              </a:rPr>
              <a:t> there is</a:t>
            </a:r>
            <a:r>
              <a:rPr lang="en-US" altLang="x-none" dirty="0">
                <a:solidFill>
                  <a:schemeClr val="tx1"/>
                </a:solidFill>
                <a:ea typeface="宋体" panose="02010600030101010101" pitchFamily="2" charset="-122"/>
              </a:rPr>
              <a:t> no transaction record in coordinator’s volatile storage,</a:t>
            </a:r>
            <a:r>
              <a:rPr lang="en-US" altLang="x-none" dirty="0">
                <a:ea typeface="宋体" panose="02010600030101010101" pitchFamily="2" charset="-122"/>
              </a:rPr>
              <a:t> either</a:t>
            </a:r>
            <a:endParaRPr lang="en-US" altLang="x-none" dirty="0">
              <a:ea typeface="宋体" panose="02010600030101010101" pitchFamily="2" charset="-122"/>
            </a:endParaRPr>
          </a:p>
          <a:p>
            <a:pPr marL="914400" lvl="1" indent="-457200">
              <a:spcBef>
                <a:spcPct val="35000"/>
              </a:spcBef>
              <a:buAutoNum type="circleNumDbPlain"/>
            </a:pPr>
            <a:r>
              <a:rPr lang="en-US" altLang="x-none" dirty="0">
                <a:ea typeface="宋体" panose="02010600030101010101" pitchFamily="2" charset="-122"/>
              </a:rPr>
              <a:t>The coordinator had </a:t>
            </a:r>
            <a:r>
              <a:rPr lang="en-US" altLang="x-none" dirty="0">
                <a:solidFill>
                  <a:schemeClr val="tx1"/>
                </a:solidFill>
                <a:ea typeface="宋体" panose="02010600030101010101" pitchFamily="2" charset="-122"/>
              </a:rPr>
              <a:t>aborted the transaction</a:t>
            </a:r>
            <a:r>
              <a:rPr lang="en-US" altLang="x-none" dirty="0">
                <a:ea typeface="宋体" panose="02010600030101010101" pitchFamily="2" charset="-122"/>
              </a:rPr>
              <a:t> and </a:t>
            </a:r>
            <a:r>
              <a:rPr lang="en-US" altLang="x-none" dirty="0">
                <a:solidFill>
                  <a:schemeClr val="tx1"/>
                </a:solidFill>
                <a:ea typeface="宋体" panose="02010600030101010101" pitchFamily="2" charset="-122"/>
              </a:rPr>
              <a:t>deleted the transaction record</a:t>
            </a:r>
            <a:endParaRPr lang="en-US" altLang="x-none" dirty="0">
              <a:solidFill>
                <a:schemeClr val="tx1"/>
              </a:solidFill>
              <a:ea typeface="宋体" panose="02010600030101010101" pitchFamily="2" charset="-122"/>
            </a:endParaRPr>
          </a:p>
          <a:p>
            <a:pPr marL="857250" lvl="2" indent="0">
              <a:spcBef>
                <a:spcPct val="35000"/>
              </a:spcBef>
              <a:buNone/>
            </a:pPr>
            <a:endParaRPr lang="en-US" altLang="x-none" sz="2000" dirty="0">
              <a:solidFill>
                <a:schemeClr val="tx1"/>
              </a:solidFill>
              <a:ea typeface="宋体" panose="02010600030101010101" pitchFamily="2" charset="-122"/>
            </a:endParaRPr>
          </a:p>
          <a:p>
            <a:pPr marL="914400" lvl="1" indent="-457200">
              <a:spcBef>
                <a:spcPct val="35000"/>
              </a:spcBef>
              <a:buAutoNum type="circleNumDbPlain"/>
            </a:pPr>
            <a:r>
              <a:rPr lang="en-US" altLang="x-none" dirty="0">
                <a:ea typeface="宋体" panose="02010600030101010101" pitchFamily="2" charset="-122"/>
              </a:rPr>
              <a:t>The coordinator had </a:t>
            </a:r>
            <a:r>
              <a:rPr lang="en-US" altLang="x-none" dirty="0">
                <a:solidFill>
                  <a:schemeClr val="tx1"/>
                </a:solidFill>
                <a:ea typeface="宋体" panose="02010600030101010101" pitchFamily="2" charset="-122"/>
              </a:rPr>
              <a:t>crashed</a:t>
            </a:r>
            <a:r>
              <a:rPr lang="en-US" altLang="x-none" dirty="0">
                <a:ea typeface="宋体" panose="02010600030101010101" pitchFamily="2" charset="-122"/>
              </a:rPr>
              <a:t> and </a:t>
            </a:r>
            <a:r>
              <a:rPr lang="en-US" altLang="x-none" dirty="0">
                <a:solidFill>
                  <a:schemeClr val="tx1"/>
                </a:solidFill>
                <a:ea typeface="宋体" panose="02010600030101010101" pitchFamily="2" charset="-122"/>
              </a:rPr>
              <a:t>restarted</a:t>
            </a:r>
            <a:r>
              <a:rPr lang="en-US" altLang="x-none" dirty="0">
                <a:ea typeface="宋体" panose="02010600030101010101" pitchFamily="2" charset="-122"/>
              </a:rPr>
              <a:t> and </a:t>
            </a:r>
            <a:r>
              <a:rPr lang="en-US" altLang="x-none" dirty="0">
                <a:solidFill>
                  <a:schemeClr val="tx1"/>
                </a:solidFill>
                <a:ea typeface="宋体" panose="02010600030101010101" pitchFamily="2" charset="-122"/>
              </a:rPr>
              <a:t>did not find the commit record in its log</a:t>
            </a:r>
            <a:endParaRPr lang="en-US" altLang="x-none" dirty="0">
              <a:ea typeface="宋体" panose="02010600030101010101" pitchFamily="2" charset="-122"/>
            </a:endParaRPr>
          </a:p>
        </p:txBody>
      </p:sp>
      <p:sp>
        <p:nvSpPr>
          <p:cNvPr id="2" name="Rectangle 3"/>
          <p:cNvSpPr>
            <a:spLocks noGrp="1"/>
          </p:cNvSpPr>
          <p:nvPr/>
        </p:nvSpPr>
        <p:spPr>
          <a:xfrm>
            <a:off x="279400" y="4823460"/>
            <a:ext cx="8763000" cy="132778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marL="1139825" lvl="2" indent="-316230">
              <a:spcBef>
                <a:spcPct val="35000"/>
              </a:spcBef>
            </a:pPr>
            <a:r>
              <a:rPr lang="en-US" altLang="x-none" sz="2400" dirty="0">
                <a:ea typeface="宋体" panose="02010600030101010101" pitchFamily="2" charset="-122"/>
              </a:rPr>
              <a:t>It was in Phase 1 of the protocol </a:t>
            </a:r>
            <a:r>
              <a:rPr lang="en-US" altLang="x-none" sz="2400" dirty="0">
                <a:solidFill>
                  <a:schemeClr val="tx1"/>
                </a:solidFill>
                <a:ea typeface="宋体" panose="02010600030101010101" pitchFamily="2" charset="-122"/>
              </a:rPr>
              <a:t>and</a:t>
            </a:r>
            <a:r>
              <a:rPr lang="en-US" altLang="x-none" sz="2400" dirty="0">
                <a:ea typeface="宋体" panose="02010600030101010101" pitchFamily="2" charset="-122"/>
              </a:rPr>
              <a:t> had not yet made a decision, </a:t>
            </a:r>
            <a:r>
              <a:rPr lang="en-US" altLang="x-none" sz="2400" dirty="0">
                <a:solidFill>
                  <a:schemeClr val="tx1"/>
                </a:solidFill>
                <a:ea typeface="宋体" panose="02010600030101010101" pitchFamily="2" charset="-122"/>
              </a:rPr>
              <a:t>or</a:t>
            </a:r>
            <a:endParaRPr lang="en-US" altLang="x-none" sz="2400" dirty="0">
              <a:solidFill>
                <a:schemeClr val="tx1"/>
              </a:solidFill>
              <a:ea typeface="宋体" panose="02010600030101010101" pitchFamily="2" charset="-122"/>
            </a:endParaRPr>
          </a:p>
          <a:p>
            <a:pPr marL="1139825" lvl="2" indent="-316230">
              <a:spcBef>
                <a:spcPct val="35000"/>
              </a:spcBef>
            </a:pPr>
            <a:r>
              <a:rPr lang="en-US" altLang="x-none" sz="2400" dirty="0">
                <a:ea typeface="宋体" panose="02010600030101010101" pitchFamily="2" charset="-122"/>
              </a:rPr>
              <a:t>It had previously aborted the transaction</a:t>
            </a:r>
            <a:endParaRPr lang="en-US" altLang="x-none"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3795" name="Rectangle 2"/>
          <p:cNvSpPr>
            <a:spLocks noGrp="1"/>
          </p:cNvSpPr>
          <p:nvPr>
            <p:ph type="title"/>
          </p:nvPr>
        </p:nvSpPr>
        <p:spPr>
          <a:xfrm>
            <a:off x="685800" y="381000"/>
            <a:ext cx="7772400" cy="685800"/>
          </a:xfrm>
        </p:spPr>
        <p:txBody>
          <a:bodyPr vert="horz" wrap="square" anchor="ctr"/>
          <a:p>
            <a:pPr lvl="0"/>
            <a:r>
              <a:rPr lang="en-US" altLang="zh-CN" u="sng">
                <a:ea typeface="宋体" panose="02010600030101010101" pitchFamily="2" charset="-122"/>
              </a:rPr>
              <a:t>Presumed Abort Property</a:t>
            </a:r>
            <a:endParaRPr lang="en-US" altLang="zh-CN" u="sng">
              <a:ea typeface="宋体" panose="02010600030101010101" pitchFamily="2" charset="-122"/>
            </a:endParaRPr>
          </a:p>
        </p:txBody>
      </p:sp>
      <p:sp>
        <p:nvSpPr>
          <p:cNvPr id="33796" name="Rectangle 3"/>
          <p:cNvSpPr>
            <a:spLocks noGrp="1"/>
          </p:cNvSpPr>
          <p:nvPr>
            <p:ph type="body"/>
          </p:nvPr>
        </p:nvSpPr>
        <p:spPr>
          <a:xfrm>
            <a:off x="228600" y="1066800"/>
            <a:ext cx="8610600" cy="4724400"/>
          </a:xfrm>
        </p:spPr>
        <p:txBody>
          <a:bodyPr vert="horz" wrap="square" anchor="t"/>
          <a:p>
            <a:pPr lvl="0"/>
            <a:r>
              <a:rPr lang="en-US" altLang="x-none" dirty="0">
                <a:ea typeface="宋体" panose="02010600030101010101" pitchFamily="2" charset="-122"/>
              </a:rPr>
              <a:t>or </a:t>
            </a:r>
            <a:endParaRPr lang="en-US" altLang="x-none" dirty="0">
              <a:ea typeface="宋体" panose="02010600030101010101" pitchFamily="2" charset="-122"/>
            </a:endParaRPr>
          </a:p>
          <a:p>
            <a:pPr marL="914400" lvl="1" indent="-457200">
              <a:spcBef>
                <a:spcPct val="40000"/>
              </a:spcBef>
              <a:buAutoNum type="circleNumDbPlain" startAt="3"/>
            </a:pPr>
            <a:r>
              <a:rPr lang="en-US" altLang="x-none" dirty="0">
                <a:ea typeface="宋体" panose="02010600030101010101" pitchFamily="2" charset="-122"/>
              </a:rPr>
              <a:t>The coordinator had crashed </a:t>
            </a:r>
            <a:r>
              <a:rPr lang="en-US" altLang="x-none" dirty="0">
                <a:solidFill>
                  <a:schemeClr val="tx1"/>
                </a:solidFill>
                <a:ea typeface="宋体" panose="02010600030101010101" pitchFamily="2" charset="-122"/>
              </a:rPr>
              <a:t>and</a:t>
            </a:r>
            <a:r>
              <a:rPr lang="en-US" altLang="x-none" dirty="0">
                <a:ea typeface="宋体" panose="02010600030101010101" pitchFamily="2" charset="-122"/>
              </a:rPr>
              <a:t> restarted </a:t>
            </a:r>
            <a:r>
              <a:rPr lang="en-US" altLang="x-none" dirty="0">
                <a:solidFill>
                  <a:schemeClr val="tx1"/>
                </a:solidFill>
                <a:ea typeface="宋体" panose="02010600030101010101" pitchFamily="2" charset="-122"/>
              </a:rPr>
              <a:t>and</a:t>
            </a:r>
            <a:r>
              <a:rPr lang="en-US" altLang="x-none" dirty="0">
                <a:ea typeface="宋体" panose="02010600030101010101" pitchFamily="2" charset="-122"/>
              </a:rPr>
              <a:t> found a complete record </a:t>
            </a:r>
            <a:r>
              <a:rPr lang="en-US" altLang="x-none" dirty="0">
                <a:solidFill>
                  <a:schemeClr val="tx1"/>
                </a:solidFill>
                <a:ea typeface="宋体" panose="02010600030101010101" pitchFamily="2" charset="-122"/>
              </a:rPr>
              <a:t>for the transaction in its log</a:t>
            </a:r>
            <a:endParaRPr lang="en-US" altLang="x-none" dirty="0">
              <a:solidFill>
                <a:schemeClr val="tx1"/>
              </a:solidFill>
              <a:ea typeface="宋体" panose="02010600030101010101" pitchFamily="2" charset="-122"/>
            </a:endParaRPr>
          </a:p>
          <a:p>
            <a:pPr marL="914400" lvl="1" indent="-457200">
              <a:spcBef>
                <a:spcPct val="40000"/>
              </a:spcBef>
              <a:buAutoNum type="circleNumDbPlain" startAt="3"/>
            </a:pPr>
            <a:r>
              <a:rPr lang="en-US" altLang="x-none" dirty="0">
                <a:ea typeface="宋体" panose="02010600030101010101" pitchFamily="2" charset="-122"/>
              </a:rPr>
              <a:t>The coordinator had committed </a:t>
            </a:r>
            <a:r>
              <a:rPr lang="en-US" altLang="x-none" dirty="0">
                <a:solidFill>
                  <a:schemeClr val="tx1"/>
                </a:solidFill>
                <a:ea typeface="宋体" panose="02010600030101010101" pitchFamily="2" charset="-122"/>
              </a:rPr>
              <a:t>the transaction,</a:t>
            </a:r>
            <a:r>
              <a:rPr lang="en-US" altLang="x-none" dirty="0">
                <a:ea typeface="宋体" panose="02010600030101010101" pitchFamily="2" charset="-122"/>
              </a:rPr>
              <a:t> received done messages </a:t>
            </a:r>
            <a:r>
              <a:rPr lang="en-US" altLang="x-none" dirty="0">
                <a:solidFill>
                  <a:schemeClr val="tx1"/>
                </a:solidFill>
                <a:ea typeface="宋体" panose="02010600030101010101" pitchFamily="2" charset="-122"/>
              </a:rPr>
              <a:t>from all cohorts</a:t>
            </a:r>
            <a:r>
              <a:rPr lang="en-US" altLang="x-none" dirty="0">
                <a:ea typeface="宋体" panose="02010600030101010101" pitchFamily="2" charset="-122"/>
              </a:rPr>
              <a:t> and </a:t>
            </a:r>
            <a:r>
              <a:rPr lang="en-US" altLang="x-none" dirty="0">
                <a:solidFill>
                  <a:schemeClr val="tx1"/>
                </a:solidFill>
                <a:ea typeface="宋体" panose="02010600030101010101" pitchFamily="2" charset="-122"/>
              </a:rPr>
              <a:t>hence </a:t>
            </a:r>
            <a:r>
              <a:rPr lang="en-US" altLang="x-none" dirty="0">
                <a:ea typeface="宋体" panose="02010600030101010101" pitchFamily="2" charset="-122"/>
              </a:rPr>
              <a:t>deleted the transaction record </a:t>
            </a:r>
            <a:r>
              <a:rPr lang="en-US" altLang="x-none" dirty="0">
                <a:solidFill>
                  <a:schemeClr val="tx1"/>
                </a:solidFill>
                <a:ea typeface="宋体" panose="02010600030101010101" pitchFamily="2" charset="-122"/>
              </a:rPr>
              <a:t>from volatile memory</a:t>
            </a:r>
            <a:endParaRPr lang="en-US" altLang="x-none" dirty="0">
              <a:solidFill>
                <a:schemeClr val="tx1"/>
              </a:solidFill>
              <a:ea typeface="宋体" panose="02010600030101010101" pitchFamily="2" charset="-122"/>
            </a:endParaRPr>
          </a:p>
          <a:p>
            <a:pPr lvl="0">
              <a:spcBef>
                <a:spcPct val="40000"/>
              </a:spcBef>
            </a:pPr>
            <a:r>
              <a:rPr lang="en-US" altLang="x-none" dirty="0">
                <a:ea typeface="宋体" panose="02010600030101010101" pitchFamily="2" charset="-122"/>
              </a:rPr>
              <a:t>The last two possibilities cannot occur</a:t>
            </a:r>
            <a:endParaRPr lang="en-US" altLang="x-none" dirty="0">
              <a:ea typeface="宋体" panose="02010600030101010101" pitchFamily="2" charset="-122"/>
            </a:endParaRPr>
          </a:p>
          <a:p>
            <a:pPr marL="914400" lvl="1" indent="-457200">
              <a:spcBef>
                <a:spcPct val="40000"/>
              </a:spcBef>
            </a:pPr>
            <a:r>
              <a:rPr lang="en-US" altLang="x-none" dirty="0">
                <a:ea typeface="宋体" panose="02010600030101010101" pitchFamily="2" charset="-122"/>
              </a:rPr>
              <a:t>In both cases, </a:t>
            </a:r>
            <a:r>
              <a:rPr lang="en-US" altLang="x-none" dirty="0">
                <a:solidFill>
                  <a:schemeClr val="tx1"/>
                </a:solidFill>
                <a:ea typeface="宋体" panose="02010600030101010101" pitchFamily="2" charset="-122"/>
              </a:rPr>
              <a:t>the cohort has sent a done message</a:t>
            </a:r>
            <a:r>
              <a:rPr lang="en-US" altLang="x-none" dirty="0">
                <a:ea typeface="宋体" panose="02010600030101010101" pitchFamily="2" charset="-122"/>
              </a:rPr>
              <a:t> and </a:t>
            </a:r>
            <a:r>
              <a:rPr lang="en-US" altLang="x-none" dirty="0">
                <a:solidFill>
                  <a:schemeClr val="tx1"/>
                </a:solidFill>
                <a:ea typeface="宋体" panose="02010600030101010101" pitchFamily="2" charset="-122"/>
              </a:rPr>
              <a:t>hence would not request status</a:t>
            </a:r>
            <a:endParaRPr lang="en-US" altLang="x-none" dirty="0">
              <a:solidFill>
                <a:schemeClr val="tx1"/>
              </a:solidFill>
              <a:ea typeface="宋体" panose="02010600030101010101" pitchFamily="2" charset="-122"/>
            </a:endParaRPr>
          </a:p>
          <a:p>
            <a:pPr lvl="0">
              <a:spcBef>
                <a:spcPct val="40000"/>
              </a:spcBef>
            </a:pPr>
            <a:r>
              <a:rPr lang="en-US" altLang="x-none" dirty="0">
                <a:ea typeface="宋体" panose="02010600030101010101" pitchFamily="2" charset="-122"/>
              </a:rPr>
              <a:t>Therefore,  coordinator can respond abort</a:t>
            </a:r>
            <a:endParaRPr lang="en-US" altLang="x-none"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796">
                                            <p:txEl>
                                              <p:charRg st="254" end="294"/>
                                            </p:txEl>
                                          </p:spTgt>
                                        </p:tgtEl>
                                        <p:attrNameLst>
                                          <p:attrName>style.visibility</p:attrName>
                                        </p:attrNameLst>
                                      </p:cBhvr>
                                      <p:to>
                                        <p:strVal val="visible"/>
                                      </p:to>
                                    </p:set>
                                    <p:animEffect transition="in" filter="barn(inVertical)">
                                      <p:cBhvr>
                                        <p:cTn id="7" dur="500"/>
                                        <p:tgtEl>
                                          <p:spTgt spid="33796">
                                            <p:txEl>
                                              <p:charRg st="254" end="29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3796">
                                            <p:txEl>
                                              <p:charRg st="294" end="379"/>
                                            </p:txEl>
                                          </p:spTgt>
                                        </p:tgtEl>
                                        <p:attrNameLst>
                                          <p:attrName>style.visibility</p:attrName>
                                        </p:attrNameLst>
                                      </p:cBhvr>
                                      <p:to>
                                        <p:strVal val="visible"/>
                                      </p:to>
                                    </p:set>
                                    <p:animEffect transition="in" filter="barn(inVertical)">
                                      <p:cBhvr>
                                        <p:cTn id="10" dur="500"/>
                                        <p:tgtEl>
                                          <p:spTgt spid="33796">
                                            <p:txEl>
                                              <p:charRg st="294" end="37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3796">
                                            <p:txEl>
                                              <p:charRg st="379" end="421"/>
                                            </p:txEl>
                                          </p:spTgt>
                                        </p:tgtEl>
                                        <p:attrNameLst>
                                          <p:attrName>style.visibility</p:attrName>
                                        </p:attrNameLst>
                                      </p:cBhvr>
                                      <p:to>
                                        <p:strVal val="visible"/>
                                      </p:to>
                                    </p:set>
                                    <p:animEffect transition="in" filter="wipe(down)">
                                      <p:cBhvr>
                                        <p:cTn id="15" dur="500"/>
                                        <p:tgtEl>
                                          <p:spTgt spid="33796">
                                            <p:txEl>
                                              <p:charRg st="379" end="4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4819" name="Rectangle 2"/>
          <p:cNvSpPr>
            <a:spLocks noGrp="1"/>
          </p:cNvSpPr>
          <p:nvPr>
            <p:ph type="title"/>
          </p:nvPr>
        </p:nvSpPr>
        <p:spPr>
          <a:xfrm>
            <a:off x="685800" y="304800"/>
            <a:ext cx="7772400" cy="685800"/>
          </a:xfrm>
        </p:spPr>
        <p:txBody>
          <a:bodyPr vert="horz" wrap="square" anchor="ctr"/>
          <a:p>
            <a:pPr lvl="0"/>
            <a:r>
              <a:rPr lang="en-US" altLang="zh-CN">
                <a:ea typeface="宋体" panose="02010600030101010101" pitchFamily="2" charset="-122"/>
              </a:rPr>
              <a:t>Heuristic Commit</a:t>
            </a:r>
            <a:endParaRPr lang="en-US" altLang="zh-CN">
              <a:ea typeface="宋体" panose="02010600030101010101" pitchFamily="2" charset="-122"/>
            </a:endParaRPr>
          </a:p>
        </p:txBody>
      </p:sp>
      <p:sp>
        <p:nvSpPr>
          <p:cNvPr id="34820" name="Rectangle 3"/>
          <p:cNvSpPr>
            <a:spLocks noGrp="1"/>
          </p:cNvSpPr>
          <p:nvPr>
            <p:ph type="body"/>
          </p:nvPr>
        </p:nvSpPr>
        <p:spPr>
          <a:xfrm>
            <a:off x="152400" y="1143000"/>
            <a:ext cx="8610600" cy="5334000"/>
          </a:xfrm>
        </p:spPr>
        <p:txBody>
          <a:bodyPr vert="horz" wrap="square" anchor="t"/>
          <a:p>
            <a:pPr lvl="0"/>
            <a:r>
              <a:rPr lang="en-US" altLang="x-none" dirty="0">
                <a:solidFill>
                  <a:srgbClr val="0000CC"/>
                </a:solidFill>
                <a:ea typeface="宋体" panose="02010600030101010101" pitchFamily="2" charset="-122"/>
              </a:rPr>
              <a:t>What does a cohort do when in the blocked state and</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the coordinator does not respond to a request for status?</a:t>
            </a:r>
            <a:endParaRPr lang="en-US" altLang="x-none" dirty="0">
              <a:solidFill>
                <a:schemeClr val="tx1"/>
              </a:solidFill>
              <a:ea typeface="宋体" panose="02010600030101010101" pitchFamily="2" charset="-122"/>
            </a:endParaRPr>
          </a:p>
          <a:p>
            <a:pPr marL="914400" lvl="1" indent="-457200">
              <a:buAutoNum type="circleNumDbPlain"/>
            </a:pPr>
            <a:r>
              <a:rPr lang="en-US" altLang="x-none" dirty="0">
                <a:ea typeface="宋体" panose="02010600030101010101" pitchFamily="2" charset="-122"/>
              </a:rPr>
              <a:t>Wait until </a:t>
            </a:r>
            <a:r>
              <a:rPr lang="en-US" altLang="x-none" dirty="0">
                <a:solidFill>
                  <a:schemeClr val="tx1"/>
                </a:solidFill>
                <a:ea typeface="宋体" panose="02010600030101010101" pitchFamily="2" charset="-122"/>
              </a:rPr>
              <a:t>the coordinator is restarted</a:t>
            </a:r>
            <a:endParaRPr lang="en-US" altLang="x-none" dirty="0">
              <a:solidFill>
                <a:schemeClr val="tx1"/>
              </a:solidFill>
              <a:ea typeface="宋体" panose="02010600030101010101" pitchFamily="2" charset="-122"/>
            </a:endParaRPr>
          </a:p>
          <a:p>
            <a:pPr marL="914400" lvl="1" indent="-457200">
              <a:buAutoNum type="circleNumDbPlain"/>
            </a:pPr>
            <a:r>
              <a:rPr lang="en-US" altLang="x-none" dirty="0">
                <a:ea typeface="宋体" panose="02010600030101010101" pitchFamily="2" charset="-122"/>
              </a:rPr>
              <a:t>Give up, </a:t>
            </a:r>
            <a:r>
              <a:rPr lang="en-US" altLang="x-none" dirty="0">
                <a:solidFill>
                  <a:schemeClr val="tx1"/>
                </a:solidFill>
                <a:ea typeface="宋体" panose="02010600030101010101" pitchFamily="2" charset="-122"/>
              </a:rPr>
              <a:t>make a unilateral decision, and attach a fancy name to the situation.</a:t>
            </a:r>
            <a:endParaRPr lang="en-US" altLang="x-none" dirty="0">
              <a:solidFill>
                <a:schemeClr val="tx1"/>
              </a:solidFill>
              <a:ea typeface="宋体" panose="02010600030101010101" pitchFamily="2" charset="-122"/>
            </a:endParaRPr>
          </a:p>
          <a:p>
            <a:pPr lvl="2"/>
            <a:r>
              <a:rPr lang="en-US" altLang="x-none" dirty="0">
                <a:ea typeface="宋体" panose="02010600030101010101" pitchFamily="2" charset="-122"/>
              </a:rPr>
              <a:t>Always abort</a:t>
            </a:r>
            <a:endParaRPr lang="en-US" altLang="x-none" dirty="0">
              <a:ea typeface="宋体" panose="02010600030101010101" pitchFamily="2" charset="-122"/>
            </a:endParaRPr>
          </a:p>
          <a:p>
            <a:pPr lvl="2"/>
            <a:r>
              <a:rPr lang="en-US" altLang="x-none" dirty="0">
                <a:ea typeface="宋体" panose="02010600030101010101" pitchFamily="2" charset="-122"/>
              </a:rPr>
              <a:t>Always commit</a:t>
            </a:r>
            <a:endParaRPr lang="en-US" altLang="x-none" dirty="0">
              <a:ea typeface="宋体" panose="02010600030101010101" pitchFamily="2" charset="-122"/>
            </a:endParaRPr>
          </a:p>
          <a:p>
            <a:pPr lvl="2"/>
            <a:r>
              <a:rPr lang="en-US" altLang="x-none" dirty="0">
                <a:ea typeface="宋体" panose="02010600030101010101" pitchFamily="2" charset="-122"/>
              </a:rPr>
              <a:t>Always commit certain types of transactions </a:t>
            </a:r>
            <a:r>
              <a:rPr lang="en-US" altLang="x-none" dirty="0">
                <a:solidFill>
                  <a:schemeClr val="tx1"/>
                </a:solidFill>
                <a:ea typeface="宋体" panose="02010600030101010101" pitchFamily="2" charset="-122"/>
              </a:rPr>
              <a:t>and</a:t>
            </a:r>
            <a:r>
              <a:rPr lang="en-US" altLang="x-none" dirty="0">
                <a:ea typeface="宋体" panose="02010600030101010101" pitchFamily="2" charset="-122"/>
              </a:rPr>
              <a:t> always abort others</a:t>
            </a:r>
            <a:endParaRPr lang="en-US" altLang="x-none" dirty="0">
              <a:ea typeface="宋体" panose="02010600030101010101" pitchFamily="2" charset="-122"/>
            </a:endParaRPr>
          </a:p>
          <a:p>
            <a:pPr marL="914400" lvl="1" indent="-457200">
              <a:buAutoNum type="circleNumDbPlain"/>
            </a:pPr>
            <a:r>
              <a:rPr lang="en-US" altLang="x-none" dirty="0">
                <a:ea typeface="宋体" panose="02010600030101010101" pitchFamily="2" charset="-122"/>
              </a:rPr>
              <a:t>Resolve the potential loss of atomicity </a:t>
            </a:r>
            <a:r>
              <a:rPr lang="en-US" altLang="x-none" dirty="0">
                <a:solidFill>
                  <a:schemeClr val="tx1"/>
                </a:solidFill>
                <a:ea typeface="宋体" panose="02010600030101010101" pitchFamily="2" charset="-122"/>
              </a:rPr>
              <a:t>outside the system </a:t>
            </a:r>
            <a:endParaRPr lang="en-US" altLang="x-none" dirty="0">
              <a:solidFill>
                <a:schemeClr val="tx1"/>
              </a:solidFill>
              <a:ea typeface="宋体" panose="02010600030101010101" pitchFamily="2" charset="-122"/>
            </a:endParaRPr>
          </a:p>
          <a:p>
            <a:pPr lvl="2"/>
            <a:r>
              <a:rPr lang="en-US" altLang="x-none" dirty="0">
                <a:ea typeface="宋体" panose="02010600030101010101" pitchFamily="2" charset="-122"/>
              </a:rPr>
              <a:t>Call on the phone </a:t>
            </a:r>
            <a:r>
              <a:rPr lang="en-US" altLang="x-none" dirty="0">
                <a:solidFill>
                  <a:schemeClr val="tx1"/>
                </a:solidFill>
                <a:ea typeface="宋体" panose="02010600030101010101" pitchFamily="2" charset="-122"/>
              </a:rPr>
              <a:t>or </a:t>
            </a:r>
            <a:r>
              <a:rPr lang="en-US" altLang="x-none" dirty="0">
                <a:ea typeface="宋体" panose="02010600030101010101" pitchFamily="2" charset="-122"/>
              </a:rPr>
              <a:t>send email</a:t>
            </a:r>
            <a:endParaRPr lang="en-US" altLang="x-none"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820">
                                            <p:txEl>
                                              <p:charRg st="110" end="150"/>
                                            </p:txEl>
                                          </p:spTgt>
                                        </p:tgtEl>
                                        <p:attrNameLst>
                                          <p:attrName>style.visibility</p:attrName>
                                        </p:attrNameLst>
                                      </p:cBhvr>
                                      <p:to>
                                        <p:strVal val="visible"/>
                                      </p:to>
                                    </p:set>
                                    <p:animEffect transition="in" filter="barn(inVertical)">
                                      <p:cBhvr>
                                        <p:cTn id="7" dur="500"/>
                                        <p:tgtEl>
                                          <p:spTgt spid="34820">
                                            <p:txEl>
                                              <p:charRg st="110" end="1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4820">
                                            <p:txEl>
                                              <p:charRg st="150" end="229"/>
                                            </p:txEl>
                                          </p:spTgt>
                                        </p:tgtEl>
                                        <p:attrNameLst>
                                          <p:attrName>style.visibility</p:attrName>
                                        </p:attrNameLst>
                                      </p:cBhvr>
                                      <p:to>
                                        <p:strVal val="visible"/>
                                      </p:to>
                                    </p:set>
                                    <p:animEffect transition="in" filter="barn(inVertical)">
                                      <p:cBhvr>
                                        <p:cTn id="12" dur="500"/>
                                        <p:tgtEl>
                                          <p:spTgt spid="34820">
                                            <p:txEl>
                                              <p:charRg st="150" end="229"/>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4820">
                                            <p:txEl>
                                              <p:charRg st="229" end="242"/>
                                            </p:txEl>
                                          </p:spTgt>
                                        </p:tgtEl>
                                        <p:attrNameLst>
                                          <p:attrName>style.visibility</p:attrName>
                                        </p:attrNameLst>
                                      </p:cBhvr>
                                      <p:to>
                                        <p:strVal val="visible"/>
                                      </p:to>
                                    </p:set>
                                    <p:animEffect transition="in" filter="barn(inVertical)">
                                      <p:cBhvr>
                                        <p:cTn id="15" dur="500"/>
                                        <p:tgtEl>
                                          <p:spTgt spid="34820">
                                            <p:txEl>
                                              <p:charRg st="229" end="24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4820">
                                            <p:txEl>
                                              <p:charRg st="242" end="256"/>
                                            </p:txEl>
                                          </p:spTgt>
                                        </p:tgtEl>
                                        <p:attrNameLst>
                                          <p:attrName>style.visibility</p:attrName>
                                        </p:attrNameLst>
                                      </p:cBhvr>
                                      <p:to>
                                        <p:strVal val="visible"/>
                                      </p:to>
                                    </p:set>
                                    <p:animEffect transition="in" filter="barn(inVertical)">
                                      <p:cBhvr>
                                        <p:cTn id="18" dur="500"/>
                                        <p:tgtEl>
                                          <p:spTgt spid="34820">
                                            <p:txEl>
                                              <p:charRg st="242" end="256"/>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4820">
                                            <p:txEl>
                                              <p:charRg st="256" end="324"/>
                                            </p:txEl>
                                          </p:spTgt>
                                        </p:tgtEl>
                                        <p:attrNameLst>
                                          <p:attrName>style.visibility</p:attrName>
                                        </p:attrNameLst>
                                      </p:cBhvr>
                                      <p:to>
                                        <p:strVal val="visible"/>
                                      </p:to>
                                    </p:set>
                                    <p:animEffect transition="in" filter="barn(inVertical)">
                                      <p:cBhvr>
                                        <p:cTn id="21" dur="500"/>
                                        <p:tgtEl>
                                          <p:spTgt spid="34820">
                                            <p:txEl>
                                              <p:charRg st="256" end="32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4820">
                                            <p:txEl>
                                              <p:charRg st="324" end="384"/>
                                            </p:txEl>
                                          </p:spTgt>
                                        </p:tgtEl>
                                        <p:attrNameLst>
                                          <p:attrName>style.visibility</p:attrName>
                                        </p:attrNameLst>
                                      </p:cBhvr>
                                      <p:to>
                                        <p:strVal val="visible"/>
                                      </p:to>
                                    </p:set>
                                    <p:animEffect transition="in" filter="barn(inVertical)">
                                      <p:cBhvr>
                                        <p:cTn id="26" dur="500"/>
                                        <p:tgtEl>
                                          <p:spTgt spid="34820">
                                            <p:txEl>
                                              <p:charRg st="324" end="38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4820">
                                            <p:txEl>
                                              <p:charRg st="384" end="416"/>
                                            </p:txEl>
                                          </p:spTgt>
                                        </p:tgtEl>
                                        <p:attrNameLst>
                                          <p:attrName>style.visibility</p:attrName>
                                        </p:attrNameLst>
                                      </p:cBhvr>
                                      <p:to>
                                        <p:strVal val="visible"/>
                                      </p:to>
                                    </p:set>
                                    <p:animEffect transition="in" filter="barn(inVertical)">
                                      <p:cBhvr>
                                        <p:cTn id="29" dur="500"/>
                                        <p:tgtEl>
                                          <p:spTgt spid="34820">
                                            <p:txEl>
                                              <p:charRg st="384" end="4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6323" name="Rectangle 2"/>
          <p:cNvSpPr>
            <a:spLocks noGrp="1"/>
          </p:cNvSpPr>
          <p:nvPr>
            <p:ph type="title"/>
          </p:nvPr>
        </p:nvSpPr>
        <p:spPr/>
        <p:txBody>
          <a:bodyPr vert="horz" wrap="square" anchor="ctr"/>
          <a:p>
            <a:pPr lvl="0"/>
            <a:r>
              <a:rPr lang="zh-CN" altLang="en-US" sz="3200" dirty="0">
                <a:ea typeface="宋体" panose="02010600030101010101" pitchFamily="2" charset="-122"/>
              </a:rPr>
              <a:t>Distributed Transaction</a:t>
            </a:r>
            <a:br>
              <a:rPr lang="zh-CN" altLang="en-US" sz="3200" dirty="0">
                <a:ea typeface="宋体" panose="02010600030101010101" pitchFamily="2" charset="-122"/>
              </a:rPr>
            </a:br>
            <a:r>
              <a:rPr lang="zh-CN" altLang="en-US" sz="3200" dirty="0">
                <a:ea typeface="宋体" panose="02010600030101010101" pitchFamily="2" charset="-122"/>
              </a:rPr>
              <a:t>(summary)</a:t>
            </a:r>
            <a:endParaRPr lang="zh-CN" altLang="en-US" sz="3200" dirty="0">
              <a:ea typeface="宋体" panose="02010600030101010101" pitchFamily="2" charset="-122"/>
            </a:endParaRPr>
          </a:p>
        </p:txBody>
      </p:sp>
      <p:sp>
        <p:nvSpPr>
          <p:cNvPr id="56324" name="Rectangle 3"/>
          <p:cNvSpPr>
            <a:spLocks noGrp="1"/>
          </p:cNvSpPr>
          <p:nvPr>
            <p:ph type="body"/>
          </p:nvPr>
        </p:nvSpPr>
        <p:spPr/>
        <p:txBody>
          <a:bodyPr vert="horz" wrap="square" anchor="t"/>
          <a:p>
            <a:pPr lvl="0">
              <a:lnSpc>
                <a:spcPct val="90000"/>
              </a:lnSpc>
            </a:pPr>
            <a:r>
              <a:rPr lang="en-US" altLang="x-none" sz="2800" dirty="0">
                <a:ea typeface="宋体" panose="02010600030101010101" pitchFamily="2" charset="-122"/>
              </a:rPr>
              <a:t>Atomic Commit Protocol</a:t>
            </a:r>
            <a:endParaRPr lang="en-US" altLang="x-none" sz="2800" dirty="0">
              <a:ea typeface="宋体" panose="02010600030101010101" pitchFamily="2" charset="-122"/>
            </a:endParaRPr>
          </a:p>
          <a:p>
            <a:pPr lvl="1">
              <a:lnSpc>
                <a:spcPct val="90000"/>
              </a:lnSpc>
            </a:pPr>
            <a:r>
              <a:rPr lang="en-US" altLang="x-none" sz="2800" dirty="0">
                <a:ea typeface="宋体" panose="02010600030101010101" pitchFamily="2" charset="-122"/>
              </a:rPr>
              <a:t>Two-Phase Commit</a:t>
            </a:r>
            <a:endParaRPr lang="en-US" altLang="x-none" sz="2800" dirty="0">
              <a:ea typeface="宋体" panose="02010600030101010101" pitchFamily="2" charset="-122"/>
            </a:endParaRPr>
          </a:p>
          <a:p>
            <a:pPr lvl="1">
              <a:lnSpc>
                <a:spcPct val="90000"/>
              </a:lnSpc>
            </a:pPr>
            <a:r>
              <a:rPr lang="en-US" altLang="x-none" sz="2800" dirty="0">
                <a:ea typeface="宋体" panose="02010600030101010101" pitchFamily="2" charset="-122"/>
              </a:rPr>
              <a:t>Failures</a:t>
            </a:r>
            <a:endParaRPr lang="en-US" altLang="x-none" sz="2800" dirty="0">
              <a:ea typeface="宋体" panose="02010600030101010101" pitchFamily="2" charset="-122"/>
            </a:endParaRPr>
          </a:p>
          <a:p>
            <a:pPr lvl="2">
              <a:lnSpc>
                <a:spcPct val="90000"/>
              </a:lnSpc>
            </a:pPr>
            <a:r>
              <a:rPr lang="zh-CN" altLang="en-US" sz="2800" dirty="0">
                <a:ea typeface="宋体" panose="02010600030101010101" pitchFamily="2" charset="-122"/>
              </a:rPr>
              <a:t>timeout protocol</a:t>
            </a:r>
            <a:endParaRPr lang="zh-CN" altLang="en-US" sz="2800" dirty="0">
              <a:ea typeface="宋体" panose="02010600030101010101" pitchFamily="2" charset="-122"/>
            </a:endParaRPr>
          </a:p>
          <a:p>
            <a:pPr lvl="2">
              <a:lnSpc>
                <a:spcPct val="90000"/>
              </a:lnSpc>
            </a:pPr>
            <a:r>
              <a:rPr lang="zh-CN" altLang="en-US" sz="2800" dirty="0">
                <a:ea typeface="宋体" panose="02010600030101010101" pitchFamily="2" charset="-122"/>
              </a:rPr>
              <a:t>restart/crash protocol</a:t>
            </a:r>
            <a:endParaRPr lang="zh-CN" altLang="en-US" sz="2800" dirty="0">
              <a:ea typeface="宋体" panose="02010600030101010101" pitchFamily="2" charset="-122"/>
            </a:endParaRPr>
          </a:p>
          <a:p>
            <a:pPr lvl="1">
              <a:lnSpc>
                <a:spcPct val="90000"/>
              </a:lnSpc>
            </a:pPr>
            <a:endParaRPr lang="en-US" altLang="x-none" sz="2800"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4"/>
          <p:cNvSpPr txBox="1">
            <a:spLocks noGrp="1"/>
          </p:cNvSpPr>
          <p:nvPr/>
        </p:nvSpPr>
        <p:spPr>
          <a:xfrm>
            <a:off x="6629400" y="6097588"/>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7347" name="Rectangle 2"/>
          <p:cNvSpPr>
            <a:spLocks noGrp="1"/>
          </p:cNvSpPr>
          <p:nvPr>
            <p:ph type="title"/>
          </p:nvPr>
        </p:nvSpPr>
        <p:spPr>
          <a:xfrm>
            <a:off x="304800" y="0"/>
            <a:ext cx="8382000" cy="838200"/>
          </a:xfrm>
        </p:spPr>
        <p:txBody>
          <a:bodyPr vert="horz" wrap="square" anchor="ctr"/>
          <a:p>
            <a:pPr lvl="0"/>
            <a:r>
              <a:rPr lang="en-US" altLang="zh-CN">
                <a:ea typeface="宋体" panose="02010600030101010101" pitchFamily="2" charset="-122"/>
              </a:rPr>
              <a:t>Two-Phase Commit (commit case)</a:t>
            </a:r>
            <a:endParaRPr lang="en-US" altLang="zh-CN">
              <a:ea typeface="宋体" panose="02010600030101010101" pitchFamily="2" charset="-122"/>
            </a:endParaRPr>
          </a:p>
        </p:txBody>
      </p:sp>
      <p:sp>
        <p:nvSpPr>
          <p:cNvPr id="57348" name="Text Box 3"/>
          <p:cNvSpPr txBox="1"/>
          <p:nvPr/>
        </p:nvSpPr>
        <p:spPr>
          <a:xfrm>
            <a:off x="458788" y="915988"/>
            <a:ext cx="7540625" cy="460375"/>
          </a:xfrm>
          <a:prstGeom prst="rect">
            <a:avLst/>
          </a:prstGeom>
          <a:noFill/>
          <a:ln w="9525">
            <a:noFill/>
          </a:ln>
        </p:spPr>
        <p:txBody>
          <a:bodyPr wrap="none">
            <a:spAutoFit/>
          </a:bodyPr>
          <a:p>
            <a:pPr lvl="0"/>
            <a:r>
              <a:rPr lang="zh-CN" altLang="en-US" b="1" dirty="0">
                <a:latin typeface="Times New Roman" panose="02020603050405020304" pitchFamily="2" charset="0"/>
                <a:ea typeface="宋体" panose="02010600030101010101" pitchFamily="2" charset="-122"/>
              </a:rPr>
              <a:t>  </a:t>
            </a:r>
            <a:r>
              <a:rPr lang="en-US" altLang="x-none" b="1" u="sng" dirty="0">
                <a:latin typeface="Times New Roman" panose="02020603050405020304" pitchFamily="2" charset="0"/>
                <a:ea typeface="宋体" panose="02010600030101010101" pitchFamily="2" charset="-122"/>
              </a:rPr>
              <a:t>Application </a:t>
            </a:r>
            <a:r>
              <a:rPr lang="en-US" altLang="x-none" b="1" dirty="0">
                <a:latin typeface="Times New Roman" panose="02020603050405020304" pitchFamily="2" charset="0"/>
                <a:ea typeface="宋体" panose="02010600030101010101" pitchFamily="2" charset="-122"/>
              </a:rPr>
              <a:t>            </a:t>
            </a:r>
            <a:r>
              <a:rPr lang="en-US" altLang="x-none" b="1" u="sng" dirty="0">
                <a:solidFill>
                  <a:srgbClr val="006600"/>
                </a:solidFill>
                <a:latin typeface="Times New Roman" panose="02020603050405020304" pitchFamily="2" charset="0"/>
                <a:ea typeface="宋体" panose="02010600030101010101" pitchFamily="2" charset="-122"/>
              </a:rPr>
              <a:t>Coordinator</a:t>
            </a:r>
            <a:r>
              <a:rPr lang="en-US" altLang="x-none" b="1" dirty="0">
                <a:solidFill>
                  <a:srgbClr val="006600"/>
                </a:solidFill>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                         </a:t>
            </a:r>
            <a:r>
              <a:rPr lang="en-US" altLang="x-none" b="1" u="sng" dirty="0">
                <a:solidFill>
                  <a:srgbClr val="0000CC"/>
                </a:solidFill>
                <a:latin typeface="Times New Roman" panose="02020603050405020304" pitchFamily="2" charset="0"/>
                <a:ea typeface="宋体" panose="02010600030101010101" pitchFamily="2" charset="-122"/>
              </a:rPr>
              <a:t>Cohort</a:t>
            </a:r>
            <a:endParaRPr lang="en-US" altLang="x-none" b="1" u="sng" dirty="0">
              <a:solidFill>
                <a:srgbClr val="0000CC"/>
              </a:solidFill>
              <a:latin typeface="Times New Roman" panose="02020603050405020304" pitchFamily="2" charset="0"/>
              <a:ea typeface="宋体" panose="02010600030101010101" pitchFamily="2" charset="-122"/>
            </a:endParaRPr>
          </a:p>
        </p:txBody>
      </p:sp>
      <p:sp>
        <p:nvSpPr>
          <p:cNvPr id="57349" name="Text Box 4"/>
          <p:cNvSpPr txBox="1"/>
          <p:nvPr/>
        </p:nvSpPr>
        <p:spPr>
          <a:xfrm>
            <a:off x="685800" y="1654175"/>
            <a:ext cx="1571625" cy="5203825"/>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tx_commit</a:t>
            </a:r>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r>
              <a:rPr lang="en-US" altLang="x-none" b="1" dirty="0">
                <a:latin typeface="Times New Roman" panose="02020603050405020304" pitchFamily="2" charset="0"/>
                <a:ea typeface="宋体" panose="02010600030101010101" pitchFamily="2" charset="-122"/>
              </a:rPr>
              <a:t>resume</a:t>
            </a:r>
            <a:endParaRPr lang="en-US" altLang="x-none" b="1"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p:txBody>
      </p:sp>
      <p:sp>
        <p:nvSpPr>
          <p:cNvPr id="57350" name="Text Box 5"/>
          <p:cNvSpPr txBox="1"/>
          <p:nvPr/>
        </p:nvSpPr>
        <p:spPr>
          <a:xfrm>
            <a:off x="2439988" y="1525588"/>
            <a:ext cx="3388995" cy="4895215"/>
          </a:xfrm>
          <a:prstGeom prst="rect">
            <a:avLst/>
          </a:prstGeom>
          <a:noFill/>
          <a:ln w="9525" cap="flat" cmpd="sng">
            <a:solidFill>
              <a:srgbClr val="800080"/>
            </a:solidFill>
            <a:prstDash val="solid"/>
            <a:miter/>
            <a:headEnd type="none" w="med" len="med"/>
            <a:tailEnd type="none" w="med" len="med"/>
          </a:ln>
        </p:spPr>
        <p:txBody>
          <a:bodyPr wrap="none" lIns="90170" tIns="46990" rIns="90170" bIns="46990">
            <a:spAutoFit/>
          </a:bodyPr>
          <a:p>
            <a:pPr lvl="0"/>
            <a:endParaRPr lang="zh-CN" altLang="en-US" b="1" dirty="0">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send prepare to all Co.</a:t>
            </a:r>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if</a:t>
            </a:r>
            <a:r>
              <a:rPr lang="en-US" altLang="x-none" b="1" dirty="0">
                <a:solidFill>
                  <a:srgbClr val="0000CC"/>
                </a:solidFill>
                <a:latin typeface="Times New Roman" panose="02020603050405020304" pitchFamily="2" charset="0"/>
                <a:ea typeface="宋体" panose="02010600030101010101" pitchFamily="2" charset="-122"/>
              </a:rPr>
              <a:t> all ready</a:t>
            </a:r>
            <a:r>
              <a:rPr lang="zh-CN" altLang="en-US" b="1" dirty="0">
                <a:solidFill>
                  <a:srgbClr val="0000CC"/>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 </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chemeClr val="folHlink"/>
                </a:solidFill>
                <a:latin typeface="Times New Roman" panose="02020603050405020304" pitchFamily="2" charset="0"/>
                <a:ea typeface="宋体" panose="02010600030101010101" pitchFamily="2" charset="-122"/>
              </a:rPr>
              <a:t>  </a:t>
            </a:r>
            <a:r>
              <a:rPr lang="zh-CN" altLang="en-US" b="1" dirty="0">
                <a:solidFill>
                  <a:schemeClr val="folHlink"/>
                </a:solidFill>
                <a:latin typeface="Times New Roman" panose="02020603050405020304" pitchFamily="2" charset="0"/>
                <a:ea typeface="宋体" panose="02010600030101010101" pitchFamily="2" charset="-122"/>
              </a:rPr>
              <a:t>  </a:t>
            </a:r>
            <a:r>
              <a:rPr lang="en-US" altLang="x-none" b="1" dirty="0">
                <a:solidFill>
                  <a:srgbClr val="CC0000"/>
                </a:solidFill>
                <a:latin typeface="Times New Roman" panose="02020603050405020304" pitchFamily="2" charset="0"/>
                <a:ea typeface="宋体" panose="02010600030101010101" pitchFamily="2" charset="-122"/>
              </a:rPr>
              <a:t>commit rec.</a:t>
            </a:r>
            <a:r>
              <a:rPr lang="en-US" altLang="x-none" b="1" dirty="0">
                <a:solidFill>
                  <a:schemeClr val="folHlink"/>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to log</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send commit </a:t>
            </a:r>
            <a:r>
              <a:rPr lang="zh-CN" altLang="en-US" b="1" dirty="0">
                <a:solidFill>
                  <a:srgbClr val="0000CC"/>
                </a:solidFill>
                <a:latin typeface="Times New Roman" panose="02020603050405020304" pitchFamily="2" charset="0"/>
                <a:ea typeface="宋体" panose="02010600030101010101" pitchFamily="2" charset="-122"/>
              </a:rPr>
              <a:t>to all Co.</a:t>
            </a:r>
            <a:endParaRPr lang="zh-CN" altLang="en-US"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a:t>
            </a:r>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when all done </a:t>
            </a:r>
            <a:r>
              <a:rPr lang="zh-CN" altLang="en-US" b="1" dirty="0">
                <a:solidFill>
                  <a:srgbClr val="0000CC"/>
                </a:solidFill>
                <a:latin typeface="Times New Roman" panose="02020603050405020304" pitchFamily="2" charset="0"/>
                <a:ea typeface="宋体" panose="02010600030101010101" pitchFamily="2" charset="-122"/>
              </a:rPr>
              <a:t>{</a:t>
            </a:r>
            <a:endParaRPr lang="zh-CN" altLang="en-US" b="1" i="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chemeClr val="folHlink"/>
                </a:solidFill>
                <a:latin typeface="Times New Roman" panose="02020603050405020304" pitchFamily="2" charset="0"/>
                <a:ea typeface="宋体" panose="02010600030101010101" pitchFamily="2" charset="-122"/>
              </a:rPr>
              <a:t>  </a:t>
            </a:r>
            <a:r>
              <a:rPr lang="zh-CN" altLang="en-US" b="1" dirty="0">
                <a:solidFill>
                  <a:schemeClr val="folHlink"/>
                </a:solidFill>
                <a:latin typeface="Times New Roman" panose="02020603050405020304" pitchFamily="2" charset="0"/>
                <a:ea typeface="宋体" panose="02010600030101010101" pitchFamily="2" charset="-122"/>
              </a:rPr>
              <a:t> </a:t>
            </a:r>
            <a:r>
              <a:rPr lang="en-US" altLang="x-none" b="1" dirty="0">
                <a:solidFill>
                  <a:srgbClr val="CC0000"/>
                </a:solidFill>
                <a:latin typeface="Times New Roman" panose="02020603050405020304" pitchFamily="2" charset="0"/>
                <a:ea typeface="宋体" panose="02010600030101010101" pitchFamily="2" charset="-122"/>
              </a:rPr>
              <a:t>complete rec.</a:t>
            </a:r>
            <a:r>
              <a:rPr lang="en-US" altLang="x-none" b="1" dirty="0">
                <a:solidFill>
                  <a:schemeClr val="folHlink"/>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to log</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a:t>
            </a:r>
            <a:endParaRPr lang="zh-CN" altLang="en-US"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return status</a:t>
            </a:r>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57351" name="Text Box 6"/>
          <p:cNvSpPr txBox="1"/>
          <p:nvPr/>
        </p:nvSpPr>
        <p:spPr>
          <a:xfrm>
            <a:off x="6350000" y="1528763"/>
            <a:ext cx="2643188" cy="4895215"/>
          </a:xfrm>
          <a:prstGeom prst="rect">
            <a:avLst/>
          </a:prstGeom>
          <a:solidFill>
            <a:schemeClr val="bg1">
              <a:alpha val="100000"/>
            </a:schemeClr>
          </a:solidFill>
          <a:ln w="9525" cap="flat" cmpd="sng">
            <a:solidFill>
              <a:srgbClr val="0000FF"/>
            </a:solidFill>
            <a:prstDash val="solid"/>
            <a:miter/>
            <a:headEnd type="none" w="med" len="med"/>
            <a:tailEnd type="none" w="med" len="med"/>
          </a:ln>
        </p:spPr>
        <p:txBody>
          <a:bodyPr wrap="square" lIns="90170" tIns="46990" rIns="90170" bIns="46990">
            <a:spAutoFit/>
          </a:bodyPr>
          <a:p>
            <a:pPr lvl="0"/>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CC0000"/>
                </a:solidFill>
                <a:latin typeface="Times New Roman" panose="02020603050405020304" pitchFamily="2" charset="0"/>
                <a:ea typeface="宋体" panose="02010600030101010101" pitchFamily="2" charset="-122"/>
              </a:rPr>
              <a:t>prepare rec.</a:t>
            </a:r>
            <a:r>
              <a:rPr lang="en-US" altLang="x-none" b="1" dirty="0">
                <a:solidFill>
                  <a:srgbClr val="0000CC"/>
                </a:solidFill>
                <a:latin typeface="Times New Roman" panose="02020603050405020304" pitchFamily="2" charset="0"/>
                <a:ea typeface="宋体" panose="02010600030101010101" pitchFamily="2" charset="-122"/>
              </a:rPr>
              <a:t> to log</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return ready</a:t>
            </a:r>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CC0000"/>
                </a:solidFill>
                <a:latin typeface="Times New Roman" panose="02020603050405020304" pitchFamily="2" charset="0"/>
                <a:ea typeface="宋体" panose="02010600030101010101" pitchFamily="2" charset="-122"/>
              </a:rPr>
              <a:t>commit rec.</a:t>
            </a:r>
            <a:r>
              <a:rPr lang="en-US" altLang="x-none" b="1" dirty="0">
                <a:solidFill>
                  <a:srgbClr val="0000CC"/>
                </a:solidFill>
                <a:latin typeface="Times New Roman" panose="02020603050405020304" pitchFamily="2" charset="0"/>
                <a:ea typeface="宋体" panose="02010600030101010101" pitchFamily="2" charset="-122"/>
              </a:rPr>
              <a:t> to log</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return</a:t>
            </a:r>
            <a:r>
              <a:rPr lang="en-US" altLang="x-none" b="1" dirty="0">
                <a:solidFill>
                  <a:srgbClr val="0000CC"/>
                </a:solidFill>
                <a:latin typeface="Times New Roman" panose="02020603050405020304" pitchFamily="2" charset="0"/>
                <a:ea typeface="宋体" panose="02010600030101010101" pitchFamily="2" charset="-122"/>
              </a:rPr>
              <a:t> done</a:t>
            </a:r>
            <a:endParaRPr lang="en-US" altLang="x-none"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57352" name="Line 7"/>
          <p:cNvSpPr/>
          <p:nvPr/>
        </p:nvSpPr>
        <p:spPr>
          <a:xfrm>
            <a:off x="1982788" y="1754188"/>
            <a:ext cx="457200" cy="0"/>
          </a:xfrm>
          <a:prstGeom prst="line">
            <a:avLst/>
          </a:prstGeom>
          <a:ln w="9525" cap="flat" cmpd="sng">
            <a:solidFill>
              <a:schemeClr val="tx1"/>
            </a:solidFill>
            <a:prstDash val="solid"/>
            <a:headEnd type="none" w="med" len="med"/>
            <a:tailEnd type="triangle" w="med" len="med"/>
          </a:ln>
        </p:spPr>
      </p:sp>
      <p:grpSp>
        <p:nvGrpSpPr>
          <p:cNvPr id="57353" name="组合 57352"/>
          <p:cNvGrpSpPr/>
          <p:nvPr/>
        </p:nvGrpSpPr>
        <p:grpSpPr>
          <a:xfrm>
            <a:off x="214313" y="1906588"/>
            <a:ext cx="1235075" cy="1905000"/>
            <a:chOff x="0" y="0"/>
            <a:chExt cx="1235075" cy="1905000"/>
          </a:xfrm>
        </p:grpSpPr>
        <p:sp>
          <p:nvSpPr>
            <p:cNvPr id="57354" name="Line 24"/>
            <p:cNvSpPr/>
            <p:nvPr/>
          </p:nvSpPr>
          <p:spPr>
            <a:xfrm>
              <a:off x="1235075" y="0"/>
              <a:ext cx="0" cy="1905000"/>
            </a:xfrm>
            <a:prstGeom prst="line">
              <a:avLst/>
            </a:prstGeom>
            <a:ln w="9525" cap="flat" cmpd="sng">
              <a:solidFill>
                <a:schemeClr val="tx1"/>
              </a:solidFill>
              <a:prstDash val="dash"/>
              <a:headEnd type="triangle" w="med" len="med"/>
              <a:tailEnd type="triangle" w="med" len="med"/>
            </a:ln>
          </p:spPr>
        </p:sp>
        <p:sp>
          <p:nvSpPr>
            <p:cNvPr id="57355" name="Text Box 26"/>
            <p:cNvSpPr txBox="1"/>
            <p:nvPr/>
          </p:nvSpPr>
          <p:spPr>
            <a:xfrm>
              <a:off x="0" y="346075"/>
              <a:ext cx="1139825" cy="460375"/>
            </a:xfrm>
            <a:prstGeom prst="rect">
              <a:avLst/>
            </a:prstGeom>
            <a:noFill/>
            <a:ln w="9525">
              <a:noFill/>
            </a:ln>
          </p:spPr>
          <p:txBody>
            <a:bodyPr wrap="none">
              <a:spAutoFit/>
            </a:bodyPr>
            <a:p>
              <a:pPr lvl="0"/>
              <a:r>
                <a:rPr lang="en-US" altLang="x-none" b="1" i="1" dirty="0">
                  <a:latin typeface="Times New Roman" panose="02020603050405020304" pitchFamily="2" charset="0"/>
                  <a:ea typeface="宋体" panose="02010600030101010101" pitchFamily="2" charset="-122"/>
                </a:rPr>
                <a:t>phase 1</a:t>
              </a:r>
              <a:endParaRPr lang="en-US" altLang="x-none" b="1" i="1" dirty="0">
                <a:latin typeface="Times New Roman" panose="02020603050405020304" pitchFamily="2" charset="0"/>
                <a:ea typeface="宋体" panose="02010600030101010101" pitchFamily="2" charset="-122"/>
              </a:endParaRPr>
            </a:p>
          </p:txBody>
        </p:sp>
      </p:grpSp>
      <p:grpSp>
        <p:nvGrpSpPr>
          <p:cNvPr id="57356" name="组合 57355"/>
          <p:cNvGrpSpPr/>
          <p:nvPr/>
        </p:nvGrpSpPr>
        <p:grpSpPr>
          <a:xfrm>
            <a:off x="230188" y="3963988"/>
            <a:ext cx="1219200" cy="1828800"/>
            <a:chOff x="0" y="0"/>
            <a:chExt cx="1219200" cy="1828800"/>
          </a:xfrm>
        </p:grpSpPr>
        <p:sp>
          <p:nvSpPr>
            <p:cNvPr id="57357" name="Line 25"/>
            <p:cNvSpPr/>
            <p:nvPr/>
          </p:nvSpPr>
          <p:spPr>
            <a:xfrm>
              <a:off x="1219200" y="0"/>
              <a:ext cx="0" cy="1828800"/>
            </a:xfrm>
            <a:prstGeom prst="line">
              <a:avLst/>
            </a:prstGeom>
            <a:ln w="9525" cap="flat" cmpd="sng">
              <a:solidFill>
                <a:srgbClr val="0000CC"/>
              </a:solidFill>
              <a:prstDash val="dash"/>
              <a:headEnd type="triangle" w="med" len="med"/>
              <a:tailEnd type="triangle" w="med" len="med"/>
            </a:ln>
          </p:spPr>
        </p:sp>
        <p:sp>
          <p:nvSpPr>
            <p:cNvPr id="57358" name="Text Box 27"/>
            <p:cNvSpPr txBox="1"/>
            <p:nvPr/>
          </p:nvSpPr>
          <p:spPr>
            <a:xfrm>
              <a:off x="0" y="533400"/>
              <a:ext cx="1139825" cy="460375"/>
            </a:xfrm>
            <a:prstGeom prst="rect">
              <a:avLst/>
            </a:prstGeom>
            <a:noFill/>
            <a:ln w="9525">
              <a:noFill/>
            </a:ln>
          </p:spPr>
          <p:txBody>
            <a:bodyPr wrap="none">
              <a:spAutoFit/>
            </a:bodyPr>
            <a:p>
              <a:pPr lvl="0"/>
              <a:r>
                <a:rPr lang="en-US" altLang="x-none" b="1" i="1" dirty="0">
                  <a:solidFill>
                    <a:srgbClr val="0000CC"/>
                  </a:solidFill>
                  <a:latin typeface="Times New Roman" panose="02020603050405020304" pitchFamily="2" charset="0"/>
                  <a:ea typeface="宋体" panose="02010600030101010101" pitchFamily="2" charset="-122"/>
                </a:rPr>
                <a:t>phase 2</a:t>
              </a:r>
              <a:endParaRPr lang="en-US" altLang="x-none" b="1" i="1" dirty="0">
                <a:solidFill>
                  <a:srgbClr val="0000CC"/>
                </a:solidFill>
                <a:latin typeface="Times New Roman" panose="02020603050405020304" pitchFamily="2" charset="0"/>
                <a:ea typeface="宋体" panose="02010600030101010101" pitchFamily="2" charset="-122"/>
              </a:endParaRPr>
            </a:p>
          </p:txBody>
        </p:sp>
      </p:grpSp>
      <p:sp>
        <p:nvSpPr>
          <p:cNvPr id="57359" name="Line 30"/>
          <p:cNvSpPr/>
          <p:nvPr/>
        </p:nvSpPr>
        <p:spPr>
          <a:xfrm>
            <a:off x="5716588" y="2058988"/>
            <a:ext cx="609600" cy="1587"/>
          </a:xfrm>
          <a:prstGeom prst="line">
            <a:avLst/>
          </a:prstGeom>
          <a:ln w="25400" cap="flat" cmpd="sng">
            <a:solidFill>
              <a:srgbClr val="800080"/>
            </a:solidFill>
            <a:prstDash val="solid"/>
            <a:headEnd type="none" w="med" len="med"/>
            <a:tailEnd type="triangle" w="med" len="med"/>
          </a:ln>
        </p:spPr>
      </p:sp>
      <p:sp>
        <p:nvSpPr>
          <p:cNvPr id="57360" name="Line 31"/>
          <p:cNvSpPr/>
          <p:nvPr/>
        </p:nvSpPr>
        <p:spPr>
          <a:xfrm flipH="1">
            <a:off x="5716588" y="2593975"/>
            <a:ext cx="609600" cy="0"/>
          </a:xfrm>
          <a:prstGeom prst="line">
            <a:avLst/>
          </a:prstGeom>
          <a:ln w="25400" cap="flat" cmpd="sng">
            <a:solidFill>
              <a:srgbClr val="0000FF"/>
            </a:solidFill>
            <a:prstDash val="dash"/>
            <a:headEnd type="none" w="med" len="med"/>
            <a:tailEnd type="triangle" w="med" len="med"/>
          </a:ln>
        </p:spPr>
      </p:sp>
      <p:sp>
        <p:nvSpPr>
          <p:cNvPr id="57361" name="Line 32"/>
          <p:cNvSpPr/>
          <p:nvPr/>
        </p:nvSpPr>
        <p:spPr>
          <a:xfrm>
            <a:off x="5716588" y="3963988"/>
            <a:ext cx="608012" cy="3175"/>
          </a:xfrm>
          <a:prstGeom prst="line">
            <a:avLst/>
          </a:prstGeom>
          <a:ln w="25400" cap="flat" cmpd="sng">
            <a:solidFill>
              <a:srgbClr val="800080"/>
            </a:solidFill>
            <a:prstDash val="solid"/>
            <a:headEnd type="none" w="med" len="med"/>
            <a:tailEnd type="triangle" w="med" len="med"/>
          </a:ln>
        </p:spPr>
      </p:sp>
      <p:sp>
        <p:nvSpPr>
          <p:cNvPr id="57362" name="Line 33"/>
          <p:cNvSpPr/>
          <p:nvPr/>
        </p:nvSpPr>
        <p:spPr>
          <a:xfrm flipH="1">
            <a:off x="5716588" y="4803775"/>
            <a:ext cx="609600" cy="1588"/>
          </a:xfrm>
          <a:prstGeom prst="line">
            <a:avLst/>
          </a:prstGeom>
          <a:ln w="25400" cap="flat" cmpd="sng">
            <a:solidFill>
              <a:srgbClr val="0000FF"/>
            </a:solidFill>
            <a:prstDash val="dash"/>
            <a:headEnd type="none" w="med" len="med"/>
            <a:tailEnd type="triangle" w="med" len="med"/>
          </a:ln>
        </p:spPr>
      </p:sp>
      <p:sp>
        <p:nvSpPr>
          <p:cNvPr id="57363" name="Line 34"/>
          <p:cNvSpPr/>
          <p:nvPr/>
        </p:nvSpPr>
        <p:spPr>
          <a:xfrm flipH="1">
            <a:off x="1830388" y="6173788"/>
            <a:ext cx="609600" cy="0"/>
          </a:xfrm>
          <a:prstGeom prst="line">
            <a:avLst/>
          </a:prstGeom>
          <a:ln w="9525" cap="flat" cmpd="sng">
            <a:solidFill>
              <a:schemeClr val="tx1"/>
            </a:solidFill>
            <a:prstDash val="solid"/>
            <a:headEnd type="none" w="med" len="med"/>
            <a:tailEnd type="triangle" w="med" len="med"/>
          </a:ln>
        </p:spPr>
      </p:sp>
      <p:sp>
        <p:nvSpPr>
          <p:cNvPr id="57364" name="直接连接符 57363"/>
          <p:cNvSpPr/>
          <p:nvPr/>
        </p:nvSpPr>
        <p:spPr>
          <a:xfrm>
            <a:off x="3506788" y="2439988"/>
            <a:ext cx="0" cy="609600"/>
          </a:xfrm>
          <a:prstGeom prst="line">
            <a:avLst/>
          </a:prstGeom>
          <a:ln w="19050" cap="flat" cmpd="sng">
            <a:solidFill>
              <a:srgbClr val="800080"/>
            </a:solidFill>
            <a:prstDash val="sysDot"/>
            <a:headEnd type="none" w="med" len="med"/>
            <a:tailEnd type="none" w="med" len="med"/>
          </a:ln>
        </p:spPr>
      </p:sp>
      <p:sp>
        <p:nvSpPr>
          <p:cNvPr id="57365" name="直接连接符 57364"/>
          <p:cNvSpPr/>
          <p:nvPr/>
        </p:nvSpPr>
        <p:spPr>
          <a:xfrm>
            <a:off x="3506788" y="4498975"/>
            <a:ext cx="0" cy="303213"/>
          </a:xfrm>
          <a:prstGeom prst="line">
            <a:avLst/>
          </a:prstGeom>
          <a:ln w="19050" cap="flat" cmpd="sng">
            <a:solidFill>
              <a:srgbClr val="800080"/>
            </a:solidFill>
            <a:prstDash val="sysDot"/>
            <a:headEnd type="none" w="med" len="med"/>
            <a:tailEnd type="none" w="med" len="med"/>
          </a:ln>
        </p:spPr>
      </p:sp>
      <p:sp>
        <p:nvSpPr>
          <p:cNvPr id="57366" name="直接连接符 57365"/>
          <p:cNvSpPr/>
          <p:nvPr/>
        </p:nvSpPr>
        <p:spPr>
          <a:xfrm>
            <a:off x="7545388" y="2897188"/>
            <a:ext cx="1587" cy="1219200"/>
          </a:xfrm>
          <a:prstGeom prst="line">
            <a:avLst/>
          </a:prstGeom>
          <a:ln w="19050" cap="flat" cmpd="sng">
            <a:solidFill>
              <a:srgbClr val="800080"/>
            </a:solidFill>
            <a:prstDash val="sysDot"/>
            <a:headEnd type="none" w="med" len="med"/>
            <a:tailEnd type="none" w="med" len="med"/>
          </a:ln>
        </p:spPr>
      </p:sp>
      <p:sp>
        <p:nvSpPr>
          <p:cNvPr id="57367" name="文本框 57366"/>
          <p:cNvSpPr txBox="1"/>
          <p:nvPr/>
        </p:nvSpPr>
        <p:spPr>
          <a:xfrm>
            <a:off x="3508375" y="2516188"/>
            <a:ext cx="1293813" cy="368300"/>
          </a:xfrm>
          <a:prstGeom prst="rect">
            <a:avLst/>
          </a:prstGeom>
          <a:noFill/>
          <a:ln w="9525">
            <a:noFill/>
          </a:ln>
        </p:spPr>
        <p:txBody>
          <a:bodyPr wrap="square">
            <a:spAutoFit/>
          </a:bodyPr>
          <a:p>
            <a:pPr lvl="0" algn="l" eaLnBrk="0" latinLnBrk="0" hangingPunct="0"/>
            <a:r>
              <a:rPr lang="zh-CN" altLang="en-US" sz="1800" b="1" i="1" dirty="0">
                <a:solidFill>
                  <a:schemeClr val="folHlink"/>
                </a:solidFill>
                <a:latin typeface="Times New Roman" panose="02020603050405020304" pitchFamily="2" charset="0"/>
                <a:ea typeface="宋体" panose="02010600030101010101" pitchFamily="2" charset="-122"/>
              </a:rPr>
              <a:t>blocking</a:t>
            </a:r>
            <a:endParaRPr lang="zh-CN" altLang="en-US" sz="1800" b="1" i="1" dirty="0">
              <a:solidFill>
                <a:schemeClr val="folHlink"/>
              </a:solidFill>
              <a:latin typeface="Times New Roman" panose="02020603050405020304" pitchFamily="2" charset="0"/>
              <a:ea typeface="宋体" panose="02010600030101010101" pitchFamily="2" charset="-122"/>
            </a:endParaRPr>
          </a:p>
        </p:txBody>
      </p:sp>
      <p:sp>
        <p:nvSpPr>
          <p:cNvPr id="57368" name="文本框 57367"/>
          <p:cNvSpPr txBox="1"/>
          <p:nvPr/>
        </p:nvSpPr>
        <p:spPr>
          <a:xfrm>
            <a:off x="3484563" y="4456113"/>
            <a:ext cx="1293812" cy="368300"/>
          </a:xfrm>
          <a:prstGeom prst="rect">
            <a:avLst/>
          </a:prstGeom>
          <a:noFill/>
          <a:ln w="9525">
            <a:noFill/>
          </a:ln>
        </p:spPr>
        <p:txBody>
          <a:bodyPr vert="horz" wrap="square" anchor="t">
            <a:spAutoFit/>
          </a:bodyPr>
          <a:p>
            <a:pPr lvl="0" algn="l" eaLnBrk="0" latinLnBrk="0" hangingPunct="0"/>
            <a:r>
              <a:rPr lang="zh-CN" altLang="en-US" sz="1800" b="1" i="1" dirty="0">
                <a:solidFill>
                  <a:schemeClr val="folHlink"/>
                </a:solidFill>
                <a:latin typeface="Times New Roman" panose="02020603050405020304" pitchFamily="2" charset="0"/>
                <a:ea typeface="宋体" panose="02010600030101010101" pitchFamily="2" charset="-122"/>
              </a:rPr>
              <a:t>blocking</a:t>
            </a:r>
            <a:endParaRPr lang="zh-CN" altLang="en-US" sz="1800" b="1" i="1" dirty="0">
              <a:solidFill>
                <a:schemeClr val="folHlink"/>
              </a:solidFill>
              <a:latin typeface="Times New Roman" panose="02020603050405020304" pitchFamily="2" charset="0"/>
              <a:ea typeface="宋体" panose="02010600030101010101" pitchFamily="2" charset="-122"/>
            </a:endParaRPr>
          </a:p>
        </p:txBody>
      </p:sp>
      <p:sp>
        <p:nvSpPr>
          <p:cNvPr id="57369" name="文本框 57368"/>
          <p:cNvSpPr txBox="1"/>
          <p:nvPr/>
        </p:nvSpPr>
        <p:spPr>
          <a:xfrm>
            <a:off x="7540625" y="3298825"/>
            <a:ext cx="1293813" cy="368300"/>
          </a:xfrm>
          <a:prstGeom prst="rect">
            <a:avLst/>
          </a:prstGeom>
          <a:noFill/>
          <a:ln w="9525">
            <a:noFill/>
          </a:ln>
        </p:spPr>
        <p:txBody>
          <a:bodyPr vert="horz" wrap="square" anchor="t">
            <a:spAutoFit/>
          </a:bodyPr>
          <a:p>
            <a:pPr lvl="0" algn="l" eaLnBrk="0" latinLnBrk="0" hangingPunct="0"/>
            <a:r>
              <a:rPr lang="zh-CN" altLang="en-US" sz="1800" b="1" i="1" dirty="0">
                <a:solidFill>
                  <a:srgbClr val="00B050"/>
                </a:solidFill>
                <a:latin typeface="Times New Roman" panose="02020603050405020304" pitchFamily="2" charset="0"/>
                <a:ea typeface="宋体" panose="02010600030101010101" pitchFamily="2" charset="-122"/>
              </a:rPr>
              <a:t>blocking</a:t>
            </a:r>
            <a:endParaRPr lang="zh-CN" altLang="en-US" sz="1800" b="1" i="1" dirty="0">
              <a:solidFill>
                <a:srgbClr val="00B050"/>
              </a:solidFill>
              <a:latin typeface="Times New Roman" panose="02020603050405020304" pitchFamily="2"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8371" name="Rectangle 2"/>
          <p:cNvSpPr>
            <a:spLocks noGrp="1"/>
          </p:cNvSpPr>
          <p:nvPr>
            <p:ph type="title"/>
          </p:nvPr>
        </p:nvSpPr>
        <p:spPr>
          <a:xfrm>
            <a:off x="304800" y="0"/>
            <a:ext cx="8382000" cy="1143000"/>
          </a:xfrm>
        </p:spPr>
        <p:txBody>
          <a:bodyPr vert="horz" wrap="square" anchor="ctr"/>
          <a:p>
            <a:pPr lvl="0"/>
            <a:r>
              <a:rPr lang="zh-CN" altLang="en-US" dirty="0">
                <a:ea typeface="宋体" panose="02010600030101010101" pitchFamily="2" charset="-122"/>
              </a:rPr>
              <a:t>Two-Phase Commit (abort case)</a:t>
            </a:r>
            <a:endParaRPr lang="zh-CN" altLang="en-US" dirty="0">
              <a:ea typeface="宋体" panose="02010600030101010101" pitchFamily="2" charset="-122"/>
            </a:endParaRPr>
          </a:p>
        </p:txBody>
      </p:sp>
      <p:sp>
        <p:nvSpPr>
          <p:cNvPr id="58372" name="Text Box 3"/>
          <p:cNvSpPr txBox="1"/>
          <p:nvPr/>
        </p:nvSpPr>
        <p:spPr>
          <a:xfrm>
            <a:off x="382588" y="1143000"/>
            <a:ext cx="7540625" cy="460375"/>
          </a:xfrm>
          <a:prstGeom prst="rect">
            <a:avLst/>
          </a:prstGeom>
          <a:noFill/>
          <a:ln w="9525">
            <a:noFill/>
          </a:ln>
        </p:spPr>
        <p:txBody>
          <a:bodyPr wrap="none">
            <a:spAutoFit/>
          </a:bodyPr>
          <a:p>
            <a:pPr lvl="0"/>
            <a:r>
              <a:rPr lang="zh-CN" altLang="en-US" b="1" dirty="0">
                <a:latin typeface="Times New Roman" panose="02020603050405020304" pitchFamily="2" charset="0"/>
                <a:ea typeface="宋体" panose="02010600030101010101" pitchFamily="2" charset="-122"/>
              </a:rPr>
              <a:t>  </a:t>
            </a:r>
            <a:r>
              <a:rPr lang="en-US" altLang="x-none" b="1" u="sng" dirty="0">
                <a:latin typeface="Times New Roman" panose="02020603050405020304" pitchFamily="2" charset="0"/>
                <a:ea typeface="宋体" panose="02010600030101010101" pitchFamily="2" charset="-122"/>
              </a:rPr>
              <a:t>Application </a:t>
            </a:r>
            <a:r>
              <a:rPr lang="en-US" altLang="x-none" b="1" dirty="0">
                <a:latin typeface="Times New Roman" panose="02020603050405020304" pitchFamily="2" charset="0"/>
                <a:ea typeface="宋体" panose="02010600030101010101" pitchFamily="2" charset="-122"/>
              </a:rPr>
              <a:t>            </a:t>
            </a:r>
            <a:r>
              <a:rPr lang="en-US" altLang="x-none" b="1" u="sng" dirty="0">
                <a:solidFill>
                  <a:srgbClr val="006600"/>
                </a:solidFill>
                <a:latin typeface="Times New Roman" panose="02020603050405020304" pitchFamily="2" charset="0"/>
                <a:ea typeface="宋体" panose="02010600030101010101" pitchFamily="2" charset="-122"/>
              </a:rPr>
              <a:t>Coordinator</a:t>
            </a:r>
            <a:r>
              <a:rPr lang="en-US" altLang="x-none" b="1" dirty="0">
                <a:solidFill>
                  <a:srgbClr val="006600"/>
                </a:solidFill>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                         </a:t>
            </a:r>
            <a:r>
              <a:rPr lang="en-US" altLang="x-none" b="1" u="sng" dirty="0">
                <a:solidFill>
                  <a:srgbClr val="0000CC"/>
                </a:solidFill>
                <a:latin typeface="Times New Roman" panose="02020603050405020304" pitchFamily="2" charset="0"/>
                <a:ea typeface="宋体" panose="02010600030101010101" pitchFamily="2" charset="-122"/>
              </a:rPr>
              <a:t>Cohort</a:t>
            </a:r>
            <a:endParaRPr lang="en-US" altLang="x-none" b="1" u="sng" dirty="0">
              <a:solidFill>
                <a:srgbClr val="0000CC"/>
              </a:solidFill>
              <a:latin typeface="Times New Roman" panose="02020603050405020304" pitchFamily="2" charset="0"/>
              <a:ea typeface="宋体" panose="02010600030101010101" pitchFamily="2" charset="-122"/>
            </a:endParaRPr>
          </a:p>
        </p:txBody>
      </p:sp>
      <p:sp>
        <p:nvSpPr>
          <p:cNvPr id="58373" name="Text Box 4"/>
          <p:cNvSpPr txBox="1"/>
          <p:nvPr/>
        </p:nvSpPr>
        <p:spPr>
          <a:xfrm>
            <a:off x="458788" y="1881188"/>
            <a:ext cx="1570990" cy="3415030"/>
          </a:xfrm>
          <a:prstGeom prst="rect">
            <a:avLst/>
          </a:prstGeom>
          <a:noFill/>
          <a:ln w="9525">
            <a:noFill/>
          </a:ln>
        </p:spPr>
        <p:txBody>
          <a:bodyPr wrap="none">
            <a:spAutoFit/>
          </a:bodyPr>
          <a:p>
            <a:pPr lvl="0"/>
            <a:r>
              <a:rPr lang="en-US" altLang="x-none" b="1" dirty="0">
                <a:latin typeface="Times New Roman" panose="02020603050405020304" pitchFamily="2" charset="0"/>
                <a:ea typeface="宋体" panose="02010600030101010101" pitchFamily="2" charset="-122"/>
              </a:rPr>
              <a:t>tx_commit</a:t>
            </a:r>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endParaRPr lang="en-US" altLang="x-none" b="1" dirty="0">
              <a:latin typeface="Times New Roman" panose="02020603050405020304" pitchFamily="2" charset="0"/>
              <a:ea typeface="宋体" panose="02010600030101010101" pitchFamily="2" charset="-122"/>
            </a:endParaRPr>
          </a:p>
          <a:p>
            <a:pPr lvl="0"/>
            <a:r>
              <a:rPr lang="en-US" altLang="x-none" b="1" dirty="0">
                <a:latin typeface="Times New Roman" panose="02020603050405020304" pitchFamily="2" charset="0"/>
                <a:ea typeface="宋体" panose="02010600030101010101" pitchFamily="2" charset="-122"/>
              </a:rPr>
              <a:t>resume</a:t>
            </a:r>
            <a:endParaRPr lang="en-US" altLang="x-none" b="1" dirty="0">
              <a:latin typeface="Times New Roman" panose="02020603050405020304" pitchFamily="2" charset="0"/>
              <a:ea typeface="宋体" panose="02010600030101010101" pitchFamily="2" charset="-122"/>
            </a:endParaRPr>
          </a:p>
          <a:p>
            <a:pPr lvl="0"/>
            <a:r>
              <a:rPr lang="en-US" altLang="x-none" b="1" dirty="0">
                <a:latin typeface="Times New Roman" panose="02020603050405020304" pitchFamily="2" charset="0"/>
                <a:ea typeface="宋体" panose="02010600030101010101" pitchFamily="2" charset="-122"/>
              </a:rPr>
              <a:t>    </a:t>
            </a:r>
            <a:endParaRPr lang="en-US" altLang="x-none" b="1" dirty="0">
              <a:latin typeface="Times New Roman" panose="02020603050405020304" pitchFamily="2" charset="0"/>
              <a:ea typeface="宋体" panose="02010600030101010101" pitchFamily="2" charset="-122"/>
            </a:endParaRPr>
          </a:p>
        </p:txBody>
      </p:sp>
      <p:sp>
        <p:nvSpPr>
          <p:cNvPr id="58374" name="Text Box 5"/>
          <p:cNvSpPr txBox="1"/>
          <p:nvPr/>
        </p:nvSpPr>
        <p:spPr>
          <a:xfrm>
            <a:off x="2363788" y="1903413"/>
            <a:ext cx="3123565" cy="3048635"/>
          </a:xfrm>
          <a:prstGeom prst="rect">
            <a:avLst/>
          </a:prstGeom>
          <a:noFill/>
          <a:ln w="9525" cap="flat" cmpd="sng">
            <a:solidFill>
              <a:srgbClr val="800080"/>
            </a:solidFill>
            <a:prstDash val="solid"/>
            <a:miter/>
            <a:headEnd type="none" w="med" len="med"/>
            <a:tailEnd type="none" w="med" len="med"/>
          </a:ln>
        </p:spPr>
        <p:txBody>
          <a:bodyPr wrap="none" lIns="90170" tIns="46990" rIns="90170" bIns="46990">
            <a:spAutoFit/>
          </a:bodyPr>
          <a:p>
            <a:pPr lvl="0"/>
            <a:endParaRPr lang="zh-CN" altLang="en-US" b="1" dirty="0">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send prepare to all Co.</a:t>
            </a:r>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if</a:t>
            </a:r>
            <a:r>
              <a:rPr lang="en-US" altLang="x-none" b="1" dirty="0">
                <a:solidFill>
                  <a:srgbClr val="0000CC"/>
                </a:solidFill>
                <a:latin typeface="Times New Roman" panose="02020603050405020304" pitchFamily="2" charset="0"/>
                <a:ea typeface="宋体" panose="02010600030101010101" pitchFamily="2" charset="-122"/>
              </a:rPr>
              <a:t> </a:t>
            </a:r>
            <a:r>
              <a:rPr lang="zh-CN" altLang="en-US" b="1" dirty="0">
                <a:solidFill>
                  <a:schemeClr val="folHlink"/>
                </a:solidFill>
                <a:latin typeface="Times New Roman" panose="02020603050405020304" pitchFamily="2" charset="0"/>
                <a:ea typeface="宋体" panose="02010600030101010101" pitchFamily="2" charset="-122"/>
              </a:rPr>
              <a:t> </a:t>
            </a:r>
            <a:r>
              <a:rPr lang="zh-CN" altLang="en-US" b="1" i="1" dirty="0">
                <a:solidFill>
                  <a:srgbClr val="CC0000"/>
                </a:solidFill>
                <a:latin typeface="Times New Roman" panose="02020603050405020304" pitchFamily="2" charset="0"/>
                <a:ea typeface="宋体" panose="02010600030101010101" pitchFamily="2" charset="-122"/>
              </a:rPr>
              <a:t>any abort</a:t>
            </a:r>
            <a:r>
              <a:rPr lang="zh-CN" altLang="en-US" b="1" dirty="0">
                <a:solidFill>
                  <a:schemeClr val="folHlink"/>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a:t>
            </a:r>
            <a:r>
              <a:rPr lang="en-US" altLang="x-none" b="1" dirty="0">
                <a:solidFill>
                  <a:srgbClr val="0000CC"/>
                </a:solidFill>
                <a:latin typeface="Times New Roman" panose="02020603050405020304" pitchFamily="2" charset="0"/>
                <a:ea typeface="宋体" panose="02010600030101010101" pitchFamily="2" charset="-122"/>
              </a:rPr>
              <a:t> </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  </a:t>
            </a:r>
            <a:r>
              <a:rPr lang="en-US" altLang="x-none" b="1" dirty="0">
                <a:solidFill>
                  <a:srgbClr val="0000CC"/>
                </a:solidFill>
                <a:latin typeface="Times New Roman" panose="02020603050405020304" pitchFamily="2" charset="0"/>
                <a:ea typeface="宋体" panose="02010600030101010101" pitchFamily="2" charset="-122"/>
              </a:rPr>
              <a:t>send </a:t>
            </a:r>
            <a:r>
              <a:rPr lang="zh-CN" altLang="en-US" b="1" dirty="0">
                <a:solidFill>
                  <a:srgbClr val="0000CC"/>
                </a:solidFill>
                <a:latin typeface="Times New Roman" panose="02020603050405020304" pitchFamily="2" charset="0"/>
                <a:ea typeface="宋体" panose="02010600030101010101" pitchFamily="2" charset="-122"/>
              </a:rPr>
              <a:t>abort</a:t>
            </a:r>
            <a:r>
              <a:rPr lang="en-US" altLang="x-none" b="1" dirty="0">
                <a:solidFill>
                  <a:srgbClr val="0000CC"/>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to all Co.</a:t>
            </a:r>
            <a:endParaRPr lang="zh-CN" altLang="en-US"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a:t>
            </a:r>
            <a:endParaRPr lang="zh-CN" altLang="en-US"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0000CC"/>
                </a:solidFill>
                <a:latin typeface="Times New Roman" panose="02020603050405020304" pitchFamily="2" charset="0"/>
                <a:ea typeface="宋体" panose="02010600030101010101" pitchFamily="2" charset="-122"/>
              </a:rPr>
              <a:t>return status</a:t>
            </a:r>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58375" name="Text Box 6"/>
          <p:cNvSpPr txBox="1"/>
          <p:nvPr/>
        </p:nvSpPr>
        <p:spPr>
          <a:xfrm>
            <a:off x="6273800" y="1906588"/>
            <a:ext cx="2643188" cy="3048635"/>
          </a:xfrm>
          <a:prstGeom prst="rect">
            <a:avLst/>
          </a:prstGeom>
          <a:solidFill>
            <a:schemeClr val="bg1">
              <a:alpha val="100000"/>
            </a:schemeClr>
          </a:solidFill>
          <a:ln w="9525" cap="flat" cmpd="sng">
            <a:solidFill>
              <a:srgbClr val="0000FF"/>
            </a:solidFill>
            <a:prstDash val="solid"/>
            <a:miter/>
            <a:headEnd type="none" w="med" len="med"/>
            <a:tailEnd type="none" w="med" len="med"/>
          </a:ln>
        </p:spPr>
        <p:txBody>
          <a:bodyPr wrap="square" lIns="90170" tIns="46990" rIns="90170" bIns="46990">
            <a:spAutoFit/>
          </a:bodyPr>
          <a:p>
            <a:pPr lvl="0"/>
            <a:endParaRPr lang="en-US" altLang="x-none" b="1" dirty="0">
              <a:solidFill>
                <a:srgbClr val="0000CC"/>
              </a:solidFill>
              <a:latin typeface="Times New Roman" panose="02020603050405020304" pitchFamily="2" charset="0"/>
              <a:ea typeface="宋体" panose="02010600030101010101" pitchFamily="2" charset="-122"/>
            </a:endParaRPr>
          </a:p>
          <a:p>
            <a:pPr lvl="0"/>
            <a:r>
              <a:rPr lang="en-US" altLang="x-none" b="1" dirty="0">
                <a:solidFill>
                  <a:srgbClr val="CC0000"/>
                </a:solidFill>
                <a:latin typeface="Times New Roman" panose="02020603050405020304" pitchFamily="2" charset="0"/>
                <a:ea typeface="宋体" panose="02010600030101010101" pitchFamily="2" charset="-122"/>
              </a:rPr>
              <a:t>prepare rec.</a:t>
            </a:r>
            <a:r>
              <a:rPr lang="en-US" altLang="x-none" b="1" dirty="0">
                <a:solidFill>
                  <a:srgbClr val="0000CC"/>
                </a:solidFill>
                <a:latin typeface="Times New Roman" panose="02020603050405020304" pitchFamily="2" charset="0"/>
                <a:ea typeface="宋体" panose="02010600030101010101" pitchFamily="2" charset="-122"/>
              </a:rPr>
              <a:t> to log</a:t>
            </a:r>
            <a:endParaRPr lang="en-US" altLang="x-none"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0000CC"/>
                </a:solidFill>
                <a:latin typeface="Times New Roman" panose="02020603050405020304" pitchFamily="2" charset="0"/>
                <a:ea typeface="宋体" panose="02010600030101010101" pitchFamily="2" charset="-122"/>
              </a:rPr>
              <a:t>return ready</a:t>
            </a:r>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endParaRPr lang="zh-CN" altLang="en-US" b="1" dirty="0">
              <a:solidFill>
                <a:srgbClr val="0000CC"/>
              </a:solidFill>
              <a:latin typeface="Times New Roman" panose="02020603050405020304" pitchFamily="2" charset="0"/>
              <a:ea typeface="宋体" panose="02010600030101010101" pitchFamily="2" charset="-122"/>
            </a:endParaRPr>
          </a:p>
          <a:p>
            <a:pPr lvl="0"/>
            <a:r>
              <a:rPr lang="zh-CN" altLang="en-US" b="1" dirty="0">
                <a:solidFill>
                  <a:srgbClr val="CC0000"/>
                </a:solidFill>
                <a:latin typeface="Times New Roman" panose="02020603050405020304" pitchFamily="2" charset="0"/>
                <a:ea typeface="宋体" panose="02010600030101010101" pitchFamily="2" charset="-122"/>
              </a:rPr>
              <a:t>local abort</a:t>
            </a:r>
            <a:endParaRPr lang="zh-CN" altLang="en-US"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a:p>
            <a:pPr lvl="0"/>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58376" name="Line 7"/>
          <p:cNvSpPr/>
          <p:nvPr/>
        </p:nvSpPr>
        <p:spPr>
          <a:xfrm>
            <a:off x="1906588" y="2132013"/>
            <a:ext cx="457200" cy="0"/>
          </a:xfrm>
          <a:prstGeom prst="line">
            <a:avLst/>
          </a:prstGeom>
          <a:ln w="9525" cap="flat" cmpd="sng">
            <a:solidFill>
              <a:schemeClr val="tx1"/>
            </a:solidFill>
            <a:prstDash val="solid"/>
            <a:headEnd type="none" w="med" len="med"/>
            <a:tailEnd type="triangle" w="med" len="med"/>
          </a:ln>
        </p:spPr>
      </p:sp>
      <p:grpSp>
        <p:nvGrpSpPr>
          <p:cNvPr id="58377" name="组合 58376"/>
          <p:cNvGrpSpPr/>
          <p:nvPr/>
        </p:nvGrpSpPr>
        <p:grpSpPr>
          <a:xfrm>
            <a:off x="138113" y="2284413"/>
            <a:ext cx="1235075" cy="1905000"/>
            <a:chOff x="0" y="0"/>
            <a:chExt cx="1235075" cy="1905000"/>
          </a:xfrm>
        </p:grpSpPr>
        <p:sp>
          <p:nvSpPr>
            <p:cNvPr id="58378" name="Line 24"/>
            <p:cNvSpPr/>
            <p:nvPr/>
          </p:nvSpPr>
          <p:spPr>
            <a:xfrm>
              <a:off x="1235075" y="0"/>
              <a:ext cx="0" cy="1905000"/>
            </a:xfrm>
            <a:prstGeom prst="line">
              <a:avLst/>
            </a:prstGeom>
            <a:ln w="9525" cap="flat" cmpd="sng">
              <a:solidFill>
                <a:schemeClr val="tx1"/>
              </a:solidFill>
              <a:prstDash val="dash"/>
              <a:headEnd type="triangle" w="med" len="med"/>
              <a:tailEnd type="triangle" w="med" len="med"/>
            </a:ln>
          </p:spPr>
        </p:sp>
        <p:sp>
          <p:nvSpPr>
            <p:cNvPr id="58379" name="Text Box 26"/>
            <p:cNvSpPr txBox="1"/>
            <p:nvPr/>
          </p:nvSpPr>
          <p:spPr>
            <a:xfrm>
              <a:off x="0" y="346075"/>
              <a:ext cx="1139825" cy="460375"/>
            </a:xfrm>
            <a:prstGeom prst="rect">
              <a:avLst/>
            </a:prstGeom>
            <a:noFill/>
            <a:ln w="9525">
              <a:noFill/>
            </a:ln>
          </p:spPr>
          <p:txBody>
            <a:bodyPr wrap="none">
              <a:spAutoFit/>
            </a:bodyPr>
            <a:p>
              <a:pPr lvl="0"/>
              <a:r>
                <a:rPr lang="en-US" altLang="x-none" b="1" i="1" dirty="0">
                  <a:latin typeface="Times New Roman" panose="02020603050405020304" pitchFamily="2" charset="0"/>
                  <a:ea typeface="宋体" panose="02010600030101010101" pitchFamily="2" charset="-122"/>
                </a:rPr>
                <a:t>phase 1</a:t>
              </a:r>
              <a:endParaRPr lang="en-US" altLang="x-none" b="1" i="1" dirty="0">
                <a:latin typeface="Times New Roman" panose="02020603050405020304" pitchFamily="2" charset="0"/>
                <a:ea typeface="宋体" panose="02010600030101010101" pitchFamily="2" charset="-122"/>
              </a:endParaRPr>
            </a:p>
          </p:txBody>
        </p:sp>
      </p:grpSp>
      <p:sp>
        <p:nvSpPr>
          <p:cNvPr id="58380" name="Line 30"/>
          <p:cNvSpPr/>
          <p:nvPr/>
        </p:nvSpPr>
        <p:spPr>
          <a:xfrm>
            <a:off x="5640388" y="2436813"/>
            <a:ext cx="609600" cy="1587"/>
          </a:xfrm>
          <a:prstGeom prst="line">
            <a:avLst/>
          </a:prstGeom>
          <a:ln w="25400" cap="flat" cmpd="sng">
            <a:solidFill>
              <a:srgbClr val="800080"/>
            </a:solidFill>
            <a:prstDash val="solid"/>
            <a:headEnd type="none" w="med" len="med"/>
            <a:tailEnd type="triangle" w="med" len="med"/>
          </a:ln>
        </p:spPr>
      </p:sp>
      <p:sp>
        <p:nvSpPr>
          <p:cNvPr id="58381" name="Line 31"/>
          <p:cNvSpPr/>
          <p:nvPr/>
        </p:nvSpPr>
        <p:spPr>
          <a:xfrm flipH="1">
            <a:off x="5640388" y="2971800"/>
            <a:ext cx="609600" cy="0"/>
          </a:xfrm>
          <a:prstGeom prst="line">
            <a:avLst/>
          </a:prstGeom>
          <a:ln w="25400" cap="flat" cmpd="sng">
            <a:solidFill>
              <a:srgbClr val="0000FF"/>
            </a:solidFill>
            <a:prstDash val="dash"/>
            <a:headEnd type="none" w="med" len="med"/>
            <a:tailEnd type="triangle" w="med" len="med"/>
          </a:ln>
        </p:spPr>
      </p:sp>
      <p:sp>
        <p:nvSpPr>
          <p:cNvPr id="58382" name="Line 32"/>
          <p:cNvSpPr/>
          <p:nvPr/>
        </p:nvSpPr>
        <p:spPr>
          <a:xfrm>
            <a:off x="5640388" y="3960813"/>
            <a:ext cx="608012" cy="1587"/>
          </a:xfrm>
          <a:prstGeom prst="line">
            <a:avLst/>
          </a:prstGeom>
          <a:ln w="25400" cap="flat" cmpd="sng">
            <a:solidFill>
              <a:srgbClr val="800080"/>
            </a:solidFill>
            <a:prstDash val="solid"/>
            <a:headEnd type="none" w="med" len="med"/>
            <a:tailEnd type="triangle" w="med" len="med"/>
          </a:ln>
        </p:spPr>
      </p:sp>
      <p:sp>
        <p:nvSpPr>
          <p:cNvPr id="58383" name="Line 34"/>
          <p:cNvSpPr/>
          <p:nvPr/>
        </p:nvSpPr>
        <p:spPr>
          <a:xfrm flipH="1">
            <a:off x="1754188" y="4738688"/>
            <a:ext cx="609600" cy="0"/>
          </a:xfrm>
          <a:prstGeom prst="line">
            <a:avLst/>
          </a:prstGeom>
          <a:ln w="9525" cap="flat" cmpd="sng">
            <a:solidFill>
              <a:schemeClr val="tx1"/>
            </a:solidFill>
            <a:prstDash val="solid"/>
            <a:headEnd type="none" w="med" len="med"/>
            <a:tailEnd type="triangle" w="med" len="med"/>
          </a:ln>
        </p:spPr>
      </p:sp>
      <p:sp>
        <p:nvSpPr>
          <p:cNvPr id="58384" name="直接连接符 58383"/>
          <p:cNvSpPr/>
          <p:nvPr/>
        </p:nvSpPr>
        <p:spPr>
          <a:xfrm>
            <a:off x="3430588" y="2817813"/>
            <a:ext cx="0" cy="609600"/>
          </a:xfrm>
          <a:prstGeom prst="line">
            <a:avLst/>
          </a:prstGeom>
          <a:ln w="19050" cap="flat" cmpd="sng">
            <a:solidFill>
              <a:srgbClr val="800080"/>
            </a:solidFill>
            <a:prstDash val="sysDot"/>
            <a:headEnd type="none" w="med" len="med"/>
            <a:tailEnd type="none" w="med" len="med"/>
          </a:ln>
        </p:spPr>
      </p:sp>
      <p:sp>
        <p:nvSpPr>
          <p:cNvPr id="58385" name="直接连接符 58384"/>
          <p:cNvSpPr/>
          <p:nvPr/>
        </p:nvSpPr>
        <p:spPr>
          <a:xfrm>
            <a:off x="7091363" y="3124200"/>
            <a:ext cx="0" cy="609600"/>
          </a:xfrm>
          <a:prstGeom prst="line">
            <a:avLst/>
          </a:prstGeom>
          <a:ln w="19050" cap="flat" cmpd="sng">
            <a:solidFill>
              <a:srgbClr val="800080"/>
            </a:solidFill>
            <a:prstDash val="sysDot"/>
            <a:headEnd type="none" w="med" len="med"/>
            <a:tailEnd type="none" w="med" len="med"/>
          </a:ln>
        </p:spPr>
      </p:sp>
      <p:sp>
        <p:nvSpPr>
          <p:cNvPr id="58386" name="文本框 58385"/>
          <p:cNvSpPr txBox="1"/>
          <p:nvPr/>
        </p:nvSpPr>
        <p:spPr>
          <a:xfrm>
            <a:off x="3432175" y="2894013"/>
            <a:ext cx="1293813" cy="368300"/>
          </a:xfrm>
          <a:prstGeom prst="rect">
            <a:avLst/>
          </a:prstGeom>
          <a:noFill/>
          <a:ln w="9525">
            <a:noFill/>
          </a:ln>
        </p:spPr>
        <p:txBody>
          <a:bodyPr wrap="square">
            <a:spAutoFit/>
          </a:bodyPr>
          <a:p>
            <a:pPr lvl="0" algn="l" eaLnBrk="0" latinLnBrk="0" hangingPunct="0"/>
            <a:r>
              <a:rPr lang="zh-CN" altLang="en-US" sz="1800" b="1" i="1" dirty="0">
                <a:solidFill>
                  <a:schemeClr val="folHlink"/>
                </a:solidFill>
                <a:latin typeface="Times New Roman" panose="02020603050405020304" pitchFamily="2" charset="0"/>
                <a:ea typeface="宋体" panose="02010600030101010101" pitchFamily="2" charset="-122"/>
              </a:rPr>
              <a:t>blocking</a:t>
            </a:r>
            <a:endParaRPr lang="zh-CN" altLang="en-US" sz="1800" b="1" i="1" dirty="0">
              <a:solidFill>
                <a:schemeClr val="folHlink"/>
              </a:solidFill>
              <a:latin typeface="Times New Roman" panose="02020603050405020304" pitchFamily="2" charset="0"/>
              <a:ea typeface="宋体" panose="02010600030101010101" pitchFamily="2" charset="-122"/>
            </a:endParaRPr>
          </a:p>
        </p:txBody>
      </p:sp>
      <p:sp>
        <p:nvSpPr>
          <p:cNvPr id="58387" name="文本框 58386"/>
          <p:cNvSpPr txBox="1"/>
          <p:nvPr/>
        </p:nvSpPr>
        <p:spPr>
          <a:xfrm>
            <a:off x="7086600" y="3224213"/>
            <a:ext cx="1293813" cy="368300"/>
          </a:xfrm>
          <a:prstGeom prst="rect">
            <a:avLst/>
          </a:prstGeom>
          <a:noFill/>
          <a:ln w="9525">
            <a:noFill/>
          </a:ln>
        </p:spPr>
        <p:txBody>
          <a:bodyPr vert="horz" wrap="square" anchor="t">
            <a:spAutoFit/>
          </a:bodyPr>
          <a:p>
            <a:pPr lvl="0" algn="l" eaLnBrk="0" latinLnBrk="0" hangingPunct="0"/>
            <a:r>
              <a:rPr lang="zh-CN" altLang="en-US" sz="1800" b="1" i="1" dirty="0">
                <a:solidFill>
                  <a:srgbClr val="0000CC"/>
                </a:solidFill>
                <a:latin typeface="Times New Roman" panose="02020603050405020304" pitchFamily="2" charset="0"/>
                <a:ea typeface="宋体" panose="02010600030101010101" pitchFamily="2" charset="-122"/>
              </a:rPr>
              <a:t>blocking</a:t>
            </a:r>
            <a:endParaRPr lang="zh-CN" altLang="en-US" sz="1800" b="1" i="1" dirty="0">
              <a:solidFill>
                <a:srgbClr val="0000CC"/>
              </a:solidFill>
              <a:latin typeface="Times New Roman" panose="02020603050405020304" pitchFamily="2"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6867" name="Rectangle 2"/>
          <p:cNvSpPr>
            <a:spLocks noGrp="1"/>
          </p:cNvSpPr>
          <p:nvPr>
            <p:ph type="title"/>
          </p:nvPr>
        </p:nvSpPr>
        <p:spPr/>
        <p:txBody>
          <a:bodyPr vert="horz" wrap="square" anchor="ctr"/>
          <a:p>
            <a:pPr lvl="0"/>
            <a:r>
              <a:rPr lang="en-US" altLang="zh-CN">
                <a:ea typeface="宋体" panose="02010600030101010101" pitchFamily="2" charset="-122"/>
              </a:rPr>
              <a:t>Variants/Optimizations</a:t>
            </a:r>
            <a:endParaRPr lang="en-US" altLang="zh-CN">
              <a:ea typeface="宋体" panose="02010600030101010101" pitchFamily="2" charset="-122"/>
            </a:endParaRPr>
          </a:p>
        </p:txBody>
      </p:sp>
      <p:sp>
        <p:nvSpPr>
          <p:cNvPr id="36868" name="Rectangle 3"/>
          <p:cNvSpPr>
            <a:spLocks noGrp="1"/>
          </p:cNvSpPr>
          <p:nvPr>
            <p:ph type="body"/>
          </p:nvPr>
        </p:nvSpPr>
        <p:spPr/>
        <p:txBody>
          <a:bodyPr vert="horz" wrap="square" anchor="t"/>
          <a:p>
            <a:pPr marL="514350" lvl="0" indent="-514350">
              <a:spcBef>
                <a:spcPct val="50000"/>
              </a:spcBef>
              <a:buAutoNum type="arabicPeriod"/>
            </a:pPr>
            <a:r>
              <a:rPr lang="en-US" altLang="x-none" u="sng" dirty="0">
                <a:ea typeface="宋体" panose="02010600030101010101" pitchFamily="2" charset="-122"/>
              </a:rPr>
              <a:t>Read-only subtransactions</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need not participate in the protocol</a:t>
            </a:r>
            <a:r>
              <a:rPr lang="en-US" altLang="x-none" dirty="0">
                <a:ea typeface="宋体" panose="02010600030101010101" pitchFamily="2" charset="-122"/>
              </a:rPr>
              <a:t> as cohorts</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As soon as such a transaction receives the prepare message, </a:t>
            </a:r>
            <a:r>
              <a:rPr lang="en-US" altLang="x-none" dirty="0">
                <a:solidFill>
                  <a:schemeClr val="tx1"/>
                </a:solidFill>
                <a:ea typeface="宋体" panose="02010600030101010101" pitchFamily="2" charset="-122"/>
              </a:rPr>
              <a:t>it can give up its locks and exit the protocol.</a:t>
            </a:r>
            <a:endParaRPr lang="en-US" altLang="x-none" dirty="0">
              <a:solidFill>
                <a:schemeClr val="tx1"/>
              </a:solidFill>
              <a:ea typeface="宋体" panose="02010600030101010101" pitchFamily="2" charset="-122"/>
            </a:endParaRPr>
          </a:p>
          <a:p>
            <a:pPr lvl="1">
              <a:spcBef>
                <a:spcPct val="50000"/>
              </a:spcBef>
            </a:pPr>
            <a:endParaRPr lang="en-US" altLang="x-none" dirty="0">
              <a:solidFill>
                <a:schemeClr val="tx1"/>
              </a:solidFill>
              <a:ea typeface="宋体" panose="02010600030101010101" pitchFamily="2" charset="-122"/>
            </a:endParaRPr>
          </a:p>
          <a:p>
            <a:pPr marL="514350" lvl="0" indent="-514350">
              <a:spcBef>
                <a:spcPct val="50000"/>
              </a:spcBef>
              <a:buAutoNum type="arabicPeriod"/>
            </a:pPr>
            <a:r>
              <a:rPr lang="en-US" altLang="x-none" u="sng" dirty="0">
                <a:ea typeface="宋体" panose="02010600030101010101" pitchFamily="2" charset="-122"/>
              </a:rPr>
              <a:t>Transfer of coordination</a:t>
            </a:r>
            <a:endParaRPr lang="en-US" altLang="x-none" u="sng" dirty="0">
              <a:ea typeface="宋体" panose="02010600030101010101" pitchFamily="2" charset="-122"/>
            </a:endParaRPr>
          </a:p>
          <a:p>
            <a:pPr marL="514350" lvl="0" indent="-514350"/>
            <a:endParaRPr lang="en-US" altLang="x-none" dirty="0">
              <a:ea typeface="宋体" panose="02010600030101010101" pitchFamily="2" charset="-122"/>
            </a:endParaRPr>
          </a:p>
          <a:p>
            <a:pPr marL="514350" lvl="0" indent="-514350"/>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147" name="Rectangle 2"/>
          <p:cNvSpPr>
            <a:spLocks noGrp="1"/>
          </p:cNvSpPr>
          <p:nvPr>
            <p:ph type="title"/>
          </p:nvPr>
        </p:nvSpPr>
        <p:spPr>
          <a:xfrm>
            <a:off x="685800" y="2540"/>
            <a:ext cx="7772400" cy="1527175"/>
          </a:xfrm>
        </p:spPr>
        <p:txBody>
          <a:bodyPr vert="horz" wrap="square" anchor="ctr"/>
          <a:p>
            <a:pPr lvl="0"/>
            <a:r>
              <a:rPr lang="en-US" altLang="zh-CN" sz="3000">
                <a:ea typeface="宋体" panose="02010600030101010101" pitchFamily="2" charset="-122"/>
              </a:rPr>
              <a:t>Distributed Transaction</a:t>
            </a:r>
            <a:br>
              <a:rPr lang="en-US" altLang="zh-CN" sz="3000">
                <a:ea typeface="宋体" panose="02010600030101010101" pitchFamily="2" charset="-122"/>
              </a:rPr>
            </a:br>
            <a:r>
              <a:rPr lang="en-US" altLang="zh-CN" sz="3000">
                <a:ea typeface="宋体" panose="02010600030101010101" pitchFamily="2" charset="-122"/>
              </a:rPr>
              <a:t>Global Transaction &amp; Subtransactions</a:t>
            </a:r>
            <a:br>
              <a:rPr lang="en-US" altLang="zh-CN" sz="3000">
                <a:ea typeface="宋体" panose="02010600030101010101" pitchFamily="2" charset="-122"/>
              </a:rPr>
            </a:br>
            <a:r>
              <a:rPr lang="en-US" altLang="zh-CN" sz="3000">
                <a:ea typeface="宋体" panose="02010600030101010101" pitchFamily="2" charset="-122"/>
              </a:rPr>
              <a:t>coordinator &amp; cohorts</a:t>
            </a:r>
            <a:endParaRPr lang="en-US" altLang="zh-CN" sz="3000">
              <a:ea typeface="宋体" panose="02010600030101010101" pitchFamily="2" charset="-122"/>
            </a:endParaRPr>
          </a:p>
        </p:txBody>
      </p:sp>
      <p:sp>
        <p:nvSpPr>
          <p:cNvPr id="6148" name="Rectangle 3"/>
          <p:cNvSpPr>
            <a:spLocks noGrp="1"/>
          </p:cNvSpPr>
          <p:nvPr>
            <p:ph type="body"/>
          </p:nvPr>
        </p:nvSpPr>
        <p:spPr>
          <a:xfrm>
            <a:off x="228600" y="1787525"/>
            <a:ext cx="8610600" cy="3602355"/>
          </a:xfrm>
        </p:spPr>
        <p:txBody>
          <a:bodyPr vert="horz" wrap="square" anchor="t">
            <a:spAutoFit/>
          </a:bodyPr>
          <a:p>
            <a:pPr lvl="0">
              <a:spcBef>
                <a:spcPct val="40000"/>
              </a:spcBef>
            </a:pPr>
            <a:r>
              <a:rPr lang="en-US" altLang="x-none" dirty="0">
                <a:solidFill>
                  <a:schemeClr val="tx1"/>
                </a:solidFill>
                <a:ea typeface="宋体" panose="02010600030101010101" pitchFamily="2" charset="-122"/>
              </a:rPr>
              <a:t>Operations at each site are grouped together as     a</a:t>
            </a:r>
            <a:r>
              <a:rPr lang="en-US" altLang="x-none" dirty="0">
                <a:ea typeface="宋体" panose="02010600030101010101" pitchFamily="2" charset="-122"/>
              </a:rPr>
              <a:t> </a:t>
            </a:r>
            <a:r>
              <a:rPr lang="en-US" altLang="x-none" dirty="0">
                <a:solidFill>
                  <a:srgbClr val="FF0000"/>
                </a:solidFill>
                <a:ea typeface="宋体" panose="02010600030101010101" pitchFamily="2" charset="-122"/>
              </a:rPr>
              <a:t>subtransaction </a:t>
            </a:r>
            <a:r>
              <a:rPr lang="en-US" altLang="x-none" dirty="0">
                <a:solidFill>
                  <a:schemeClr val="tx1"/>
                </a:solidFill>
                <a:ea typeface="宋体" panose="02010600030101010101" pitchFamily="2" charset="-122"/>
              </a:rPr>
              <a:t>and the site is referred to as a</a:t>
            </a:r>
            <a:r>
              <a:rPr lang="en-US" altLang="x-none" dirty="0">
                <a:ea typeface="宋体" panose="02010600030101010101" pitchFamily="2" charset="-122"/>
              </a:rPr>
              <a:t> </a:t>
            </a:r>
            <a:r>
              <a:rPr lang="en-US" altLang="x-none" dirty="0">
                <a:solidFill>
                  <a:srgbClr val="FF0000"/>
                </a:solidFill>
                <a:ea typeface="宋体" panose="02010600030101010101" pitchFamily="2" charset="-122"/>
              </a:rPr>
              <a:t>cohort</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of the distributed transaction</a:t>
            </a:r>
            <a:endParaRPr lang="en-US" altLang="x-none" dirty="0">
              <a:solidFill>
                <a:schemeClr val="tx1"/>
              </a:solidFill>
              <a:ea typeface="宋体" panose="02010600030101010101" pitchFamily="2" charset="-122"/>
            </a:endParaRPr>
          </a:p>
          <a:p>
            <a:pPr lvl="1">
              <a:spcBef>
                <a:spcPct val="40000"/>
              </a:spcBef>
            </a:pPr>
            <a:r>
              <a:rPr lang="en-US" altLang="x-none" sz="2200" dirty="0">
                <a:ea typeface="宋体" panose="02010600030101010101" pitchFamily="2" charset="-122"/>
              </a:rPr>
              <a:t>Each subtransaction is treated as a transaction at its site</a:t>
            </a:r>
            <a:endParaRPr lang="en-US" altLang="x-none" sz="2200" dirty="0">
              <a:ea typeface="宋体" panose="02010600030101010101" pitchFamily="2" charset="-122"/>
            </a:endParaRPr>
          </a:p>
          <a:p>
            <a:pPr lvl="1">
              <a:spcBef>
                <a:spcPct val="40000"/>
              </a:spcBef>
            </a:pPr>
            <a:endParaRPr lang="en-US" altLang="x-none" sz="2200" dirty="0">
              <a:ea typeface="宋体" panose="02010600030101010101" pitchFamily="2" charset="-122"/>
            </a:endParaRPr>
          </a:p>
          <a:p>
            <a:pPr lvl="0">
              <a:spcBef>
                <a:spcPct val="50000"/>
              </a:spcBef>
            </a:pPr>
            <a:r>
              <a:rPr lang="en-US" altLang="x-none" sz="2400" dirty="0">
                <a:solidFill>
                  <a:srgbClr val="FF0000"/>
                </a:solidFill>
                <a:ea typeface="宋体" panose="02010600030101010101" pitchFamily="2" charset="-122"/>
              </a:rPr>
              <a:t>Coordinator module</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(part of TP monitor) supports ACID properties of distributed transaction</a:t>
            </a:r>
            <a:endParaRPr lang="en-US" altLang="x-none" sz="2400" dirty="0">
              <a:solidFill>
                <a:schemeClr val="tx1"/>
              </a:solidFill>
              <a:ea typeface="宋体" panose="02010600030101010101" pitchFamily="2" charset="-122"/>
            </a:endParaRPr>
          </a:p>
          <a:p>
            <a:pPr lvl="1">
              <a:spcBef>
                <a:spcPct val="40000"/>
              </a:spcBef>
            </a:pPr>
            <a:r>
              <a:rPr lang="en-US" altLang="x-none" sz="2200" dirty="0">
                <a:solidFill>
                  <a:srgbClr val="FF0000"/>
                </a:solidFill>
                <a:ea typeface="宋体" panose="02010600030101010101" pitchFamily="2" charset="-122"/>
              </a:rPr>
              <a:t>Transaction manager</a:t>
            </a:r>
            <a:r>
              <a:rPr lang="en-US" altLang="x-none" sz="2200" dirty="0">
                <a:ea typeface="宋体" panose="02010600030101010101" pitchFamily="2" charset="-122"/>
              </a:rPr>
              <a:t> acts as coordinator</a:t>
            </a:r>
            <a:endParaRPr lang="en-US" altLang="x-none" sz="22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7891" name="Rectangle 2"/>
          <p:cNvSpPr>
            <a:spLocks noGrp="1"/>
          </p:cNvSpPr>
          <p:nvPr>
            <p:ph type="title"/>
          </p:nvPr>
        </p:nvSpPr>
        <p:spPr>
          <a:xfrm>
            <a:off x="685800" y="381000"/>
            <a:ext cx="7772400" cy="838200"/>
          </a:xfrm>
        </p:spPr>
        <p:txBody>
          <a:bodyPr vert="horz" wrap="square" anchor="ctr"/>
          <a:p>
            <a:pPr lvl="0"/>
            <a:r>
              <a:rPr lang="en-US" altLang="zh-CN">
                <a:ea typeface="宋体" panose="02010600030101010101" pitchFamily="2" charset="-122"/>
              </a:rPr>
              <a:t>Transfer of Coordination</a:t>
            </a:r>
            <a:endParaRPr lang="en-US" altLang="zh-CN">
              <a:ea typeface="宋体" panose="02010600030101010101" pitchFamily="2" charset="-122"/>
            </a:endParaRPr>
          </a:p>
        </p:txBody>
      </p:sp>
      <p:sp>
        <p:nvSpPr>
          <p:cNvPr id="37892" name="Rectangle 3"/>
          <p:cNvSpPr>
            <a:spLocks noGrp="1"/>
          </p:cNvSpPr>
          <p:nvPr>
            <p:ph type="body"/>
          </p:nvPr>
        </p:nvSpPr>
        <p:spPr>
          <a:xfrm>
            <a:off x="685800" y="1295400"/>
            <a:ext cx="7772400" cy="4953000"/>
          </a:xfrm>
        </p:spPr>
        <p:txBody>
          <a:bodyPr vert="horz" wrap="square" anchor="t"/>
          <a:p>
            <a:pPr lvl="0"/>
            <a:r>
              <a:rPr lang="en-US" altLang="x-none" dirty="0">
                <a:solidFill>
                  <a:srgbClr val="0000CC"/>
                </a:solidFill>
                <a:ea typeface="宋体" panose="02010600030101010101" pitchFamily="2" charset="-122"/>
              </a:rPr>
              <a:t>Sometimes it is not appropriate for the coordinator (in the initiator’s domain) to coordinate the commit</a:t>
            </a:r>
            <a:endParaRPr lang="en-US" altLang="x-none" dirty="0">
              <a:solidFill>
                <a:srgbClr val="0000CC"/>
              </a:solidFill>
              <a:ea typeface="宋体" panose="02010600030101010101" pitchFamily="2" charset="-122"/>
            </a:endParaRPr>
          </a:p>
          <a:p>
            <a:pPr lvl="1">
              <a:spcBef>
                <a:spcPct val="50000"/>
              </a:spcBef>
            </a:pPr>
            <a:r>
              <a:rPr lang="en-US" altLang="x-none" dirty="0">
                <a:ea typeface="宋体" panose="02010600030101010101" pitchFamily="2" charset="-122"/>
              </a:rPr>
              <a:t>Perhaps the initiator’s domain is a convenience store </a:t>
            </a:r>
            <a:r>
              <a:rPr lang="en-US" altLang="x-none" dirty="0">
                <a:solidFill>
                  <a:schemeClr val="tx1"/>
                </a:solidFill>
                <a:ea typeface="宋体" panose="02010600030101010101" pitchFamily="2" charset="-122"/>
              </a:rPr>
              <a:t>and</a:t>
            </a:r>
            <a:r>
              <a:rPr lang="en-US" altLang="x-none" dirty="0">
                <a:ea typeface="宋体" panose="02010600030101010101" pitchFamily="2" charset="-122"/>
              </a:rPr>
              <a:t> the bank does not trust it to perform the commit</a:t>
            </a:r>
            <a:endParaRPr lang="en-US" altLang="x-none" dirty="0">
              <a:ea typeface="宋体" panose="02010600030101010101" pitchFamily="2" charset="-122"/>
            </a:endParaRPr>
          </a:p>
          <a:p>
            <a:pPr lvl="0">
              <a:lnSpc>
                <a:spcPct val="100000"/>
              </a:lnSpc>
              <a:spcBef>
                <a:spcPts val="3000"/>
              </a:spcBef>
              <a:spcAft>
                <a:spcPts val="0"/>
              </a:spcAft>
            </a:pPr>
            <a:r>
              <a:rPr lang="en-US" altLang="x-none" dirty="0">
                <a:solidFill>
                  <a:srgbClr val="0000CC"/>
                </a:solidFill>
                <a:ea typeface="宋体" panose="02010600030101010101" pitchFamily="2" charset="-122"/>
              </a:rPr>
              <a:t>Ability to coordinate the commit can be transferred to another domain</a:t>
            </a:r>
            <a:endParaRPr lang="en-US" altLang="x-none" dirty="0">
              <a:solidFill>
                <a:srgbClr val="0000CC"/>
              </a:solidFill>
              <a:ea typeface="宋体" panose="02010600030101010101" pitchFamily="2" charset="-122"/>
            </a:endParaRPr>
          </a:p>
          <a:p>
            <a:pPr lvl="2">
              <a:spcBef>
                <a:spcPct val="50000"/>
              </a:spcBef>
            </a:pPr>
            <a:r>
              <a:rPr lang="en-US" altLang="x-none" dirty="0">
                <a:ea typeface="宋体" panose="02010600030101010101" pitchFamily="2" charset="-122"/>
              </a:rPr>
              <a:t>Linear commit</a:t>
            </a:r>
            <a:endParaRPr lang="en-US" altLang="x-none" dirty="0">
              <a:ea typeface="宋体" panose="02010600030101010101" pitchFamily="2" charset="-122"/>
            </a:endParaRPr>
          </a:p>
          <a:p>
            <a:pPr lvl="2">
              <a:spcBef>
                <a:spcPct val="30000"/>
              </a:spcBef>
            </a:pPr>
            <a:r>
              <a:rPr lang="en-US" altLang="x-none" dirty="0">
                <a:ea typeface="宋体" panose="02010600030101010101" pitchFamily="2" charset="-122"/>
              </a:rPr>
              <a:t>Two-phase commit </a:t>
            </a:r>
            <a:r>
              <a:rPr lang="en-US" altLang="x-none" dirty="0">
                <a:solidFill>
                  <a:schemeClr val="tx1"/>
                </a:solidFill>
                <a:ea typeface="宋体" panose="02010600030101010101" pitchFamily="2" charset="-122"/>
              </a:rPr>
              <a:t>without</a:t>
            </a:r>
            <a:r>
              <a:rPr lang="en-US" altLang="x-none" dirty="0">
                <a:ea typeface="宋体" panose="02010600030101010101" pitchFamily="2" charset="-122"/>
              </a:rPr>
              <a:t> a prepared state</a:t>
            </a:r>
            <a:endParaRPr lang="en-US" altLang="x-none"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nvSpPr>
        <p:spPr>
          <a:xfrm>
            <a:off x="7086600" y="6409055"/>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8915" name="Rectangle 2"/>
          <p:cNvSpPr>
            <a:spLocks noGrp="1"/>
          </p:cNvSpPr>
          <p:nvPr>
            <p:ph type="title"/>
          </p:nvPr>
        </p:nvSpPr>
        <p:spPr>
          <a:xfrm>
            <a:off x="685800" y="304800"/>
            <a:ext cx="7772400" cy="762000"/>
          </a:xfrm>
        </p:spPr>
        <p:txBody>
          <a:bodyPr vert="horz" wrap="square" anchor="ctr"/>
          <a:p>
            <a:pPr lvl="0"/>
            <a:r>
              <a:rPr lang="en-US" altLang="zh-CN">
                <a:ea typeface="宋体" panose="02010600030101010101" pitchFamily="2" charset="-122"/>
              </a:rPr>
              <a:t>Linear  Commit</a:t>
            </a:r>
            <a:endParaRPr lang="en-US" altLang="zh-CN">
              <a:ea typeface="宋体" panose="02010600030101010101" pitchFamily="2" charset="-122"/>
            </a:endParaRPr>
          </a:p>
        </p:txBody>
      </p:sp>
      <p:sp>
        <p:nvSpPr>
          <p:cNvPr id="38916" name="Rectangle 3"/>
          <p:cNvSpPr>
            <a:spLocks noGrp="1"/>
          </p:cNvSpPr>
          <p:nvPr>
            <p:ph type="body"/>
          </p:nvPr>
        </p:nvSpPr>
        <p:spPr>
          <a:xfrm>
            <a:off x="609600" y="1143000"/>
            <a:ext cx="8305800" cy="2971800"/>
          </a:xfrm>
        </p:spPr>
        <p:txBody>
          <a:bodyPr vert="horz" wrap="square" anchor="t"/>
          <a:p>
            <a:pPr lvl="0"/>
            <a:r>
              <a:rPr lang="en-US" altLang="zh-CN">
                <a:ea typeface="宋体" panose="02010600030101010101" pitchFamily="2" charset="-122"/>
              </a:rPr>
              <a:t>Variation of two-phase commit </a:t>
            </a:r>
            <a:r>
              <a:rPr lang="en-US" altLang="zh-CN">
                <a:solidFill>
                  <a:schemeClr val="tx1"/>
                </a:solidFill>
                <a:ea typeface="宋体" panose="02010600030101010101" pitchFamily="2" charset="-122"/>
              </a:rPr>
              <a:t>that involves transfer of coordination</a:t>
            </a:r>
            <a:endParaRPr lang="en-US" altLang="zh-CN">
              <a:solidFill>
                <a:schemeClr val="tx1"/>
              </a:solidFill>
              <a:ea typeface="宋体" panose="02010600030101010101" pitchFamily="2" charset="-122"/>
            </a:endParaRPr>
          </a:p>
          <a:p>
            <a:pPr lvl="0">
              <a:spcBef>
                <a:spcPct val="55000"/>
              </a:spcBef>
            </a:pPr>
            <a:r>
              <a:rPr lang="en-US" altLang="zh-CN">
                <a:ea typeface="宋体" panose="02010600030101010101" pitchFamily="2" charset="-122"/>
              </a:rPr>
              <a:t>Used in a number of </a:t>
            </a:r>
            <a:r>
              <a:rPr lang="en-US" altLang="zh-CN">
                <a:solidFill>
                  <a:schemeClr val="tx1"/>
                </a:solidFill>
                <a:ea typeface="宋体" panose="02010600030101010101" pitchFamily="2" charset="-122"/>
              </a:rPr>
              <a:t>Internet commerce  protocols</a:t>
            </a:r>
            <a:endParaRPr lang="en-US" altLang="zh-CN">
              <a:solidFill>
                <a:schemeClr val="tx1"/>
              </a:solidFill>
              <a:ea typeface="宋体" panose="02010600030101010101" pitchFamily="2" charset="-122"/>
            </a:endParaRPr>
          </a:p>
          <a:p>
            <a:pPr lvl="0">
              <a:spcBef>
                <a:spcPct val="55000"/>
              </a:spcBef>
            </a:pPr>
            <a:r>
              <a:rPr lang="en-US" altLang="zh-CN">
                <a:ea typeface="宋体" panose="02010600030101010101" pitchFamily="2" charset="-122"/>
              </a:rPr>
              <a:t>Cohorts are assumed to </a:t>
            </a:r>
            <a:r>
              <a:rPr lang="en-US" altLang="zh-CN">
                <a:solidFill>
                  <a:schemeClr val="tx1"/>
                </a:solidFill>
                <a:ea typeface="宋体" panose="02010600030101010101" pitchFamily="2" charset="-122"/>
              </a:rPr>
              <a:t>be connected in a   linear chain</a:t>
            </a:r>
            <a:endParaRPr lang="en-US" altLang="zh-CN">
              <a:solidFill>
                <a:schemeClr val="tx1"/>
              </a:solidFill>
              <a:ea typeface="宋体" panose="02010600030101010101" pitchFamily="2" charset="-122"/>
            </a:endParaRPr>
          </a:p>
        </p:txBody>
      </p:sp>
      <p:grpSp>
        <p:nvGrpSpPr>
          <p:cNvPr id="38917" name="组合 38916"/>
          <p:cNvGrpSpPr/>
          <p:nvPr/>
        </p:nvGrpSpPr>
        <p:grpSpPr>
          <a:xfrm>
            <a:off x="1066800" y="4191000"/>
            <a:ext cx="6934200" cy="1905000"/>
            <a:chOff x="0" y="0"/>
            <a:chExt cx="6934200" cy="1905000"/>
          </a:xfrm>
        </p:grpSpPr>
        <p:sp>
          <p:nvSpPr>
            <p:cNvPr id="38918" name="Rectangle 4"/>
            <p:cNvSpPr/>
            <p:nvPr/>
          </p:nvSpPr>
          <p:spPr>
            <a:xfrm>
              <a:off x="0" y="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A</a:t>
              </a:r>
              <a:endParaRPr lang="en-US" altLang="x-none" dirty="0">
                <a:latin typeface="Times New Roman" panose="02020603050405020304" pitchFamily="2" charset="0"/>
                <a:ea typeface="宋体" panose="02010600030101010101" pitchFamily="2" charset="-122"/>
              </a:endParaRPr>
            </a:p>
          </p:txBody>
        </p:sp>
        <p:sp>
          <p:nvSpPr>
            <p:cNvPr id="38919" name="Rectangle 5"/>
            <p:cNvSpPr/>
            <p:nvPr/>
          </p:nvSpPr>
          <p:spPr>
            <a:xfrm>
              <a:off x="2057400" y="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B</a:t>
              </a:r>
              <a:endParaRPr lang="en-US" altLang="x-none" dirty="0">
                <a:latin typeface="Times New Roman" panose="02020603050405020304" pitchFamily="2" charset="0"/>
                <a:ea typeface="宋体" panose="02010600030101010101" pitchFamily="2" charset="-122"/>
              </a:endParaRPr>
            </a:p>
          </p:txBody>
        </p:sp>
        <p:sp>
          <p:nvSpPr>
            <p:cNvPr id="38920" name="Rectangle 6"/>
            <p:cNvSpPr/>
            <p:nvPr/>
          </p:nvSpPr>
          <p:spPr>
            <a:xfrm>
              <a:off x="6172200" y="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a:t>
              </a:r>
              <a:endParaRPr lang="en-US" altLang="x-none" dirty="0">
                <a:latin typeface="Times New Roman" panose="02020603050405020304" pitchFamily="2" charset="0"/>
                <a:ea typeface="宋体" panose="02010600030101010101" pitchFamily="2" charset="-122"/>
              </a:endParaRPr>
            </a:p>
          </p:txBody>
        </p:sp>
        <p:sp>
          <p:nvSpPr>
            <p:cNvPr id="38921" name="Line 14"/>
            <p:cNvSpPr/>
            <p:nvPr/>
          </p:nvSpPr>
          <p:spPr>
            <a:xfrm flipH="1">
              <a:off x="2819400" y="990600"/>
              <a:ext cx="1066800" cy="0"/>
            </a:xfrm>
            <a:prstGeom prst="line">
              <a:avLst/>
            </a:prstGeom>
            <a:ln w="19050" cap="flat" cmpd="sng">
              <a:solidFill>
                <a:schemeClr val="tx1"/>
              </a:solidFill>
              <a:prstDash val="dash"/>
              <a:headEnd type="arrow" w="lg" len="lg"/>
              <a:tailEnd type="none" w="med" len="med"/>
            </a:ln>
          </p:spPr>
        </p:sp>
        <p:sp>
          <p:nvSpPr>
            <p:cNvPr id="38922" name="Line 15"/>
            <p:cNvSpPr/>
            <p:nvPr/>
          </p:nvSpPr>
          <p:spPr>
            <a:xfrm flipH="1">
              <a:off x="762000" y="990600"/>
              <a:ext cx="1295400" cy="0"/>
            </a:xfrm>
            <a:prstGeom prst="line">
              <a:avLst/>
            </a:prstGeom>
            <a:ln w="19050" cap="flat" cmpd="sng">
              <a:solidFill>
                <a:schemeClr val="tx1"/>
              </a:solidFill>
              <a:prstDash val="dash"/>
              <a:headEnd type="arrow" w="lg" len="lg"/>
              <a:tailEnd type="none" w="med" len="med"/>
            </a:ln>
          </p:spPr>
        </p:sp>
        <p:sp>
          <p:nvSpPr>
            <p:cNvPr id="38923" name="Line 13"/>
            <p:cNvSpPr/>
            <p:nvPr/>
          </p:nvSpPr>
          <p:spPr>
            <a:xfrm flipH="1">
              <a:off x="5334000" y="990600"/>
              <a:ext cx="685800" cy="0"/>
            </a:xfrm>
            <a:prstGeom prst="line">
              <a:avLst/>
            </a:prstGeom>
            <a:ln w="19050" cap="flat" cmpd="sng">
              <a:solidFill>
                <a:schemeClr val="tx1"/>
              </a:solidFill>
              <a:prstDash val="dash"/>
              <a:headEnd type="arrow" w="lg" len="lg"/>
              <a:tailEnd type="none" w="med" len="med"/>
            </a:ln>
          </p:spPr>
        </p:sp>
        <p:sp>
          <p:nvSpPr>
            <p:cNvPr id="38924" name="Line 48"/>
            <p:cNvSpPr/>
            <p:nvPr/>
          </p:nvSpPr>
          <p:spPr>
            <a:xfrm>
              <a:off x="4267200" y="990600"/>
              <a:ext cx="609600" cy="0"/>
            </a:xfrm>
            <a:prstGeom prst="line">
              <a:avLst/>
            </a:prstGeom>
            <a:ln w="63500" cap="flat" cmpd="sng">
              <a:solidFill>
                <a:schemeClr val="tx2"/>
              </a:solidFill>
              <a:prstDash val="sysDot"/>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wipe(left)">
                                      <p:cBhvr>
                                        <p:cTn id="7"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nvSpPr>
        <p:spPr>
          <a:xfrm>
            <a:off x="7162800" y="635762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39939" name="Rectangle 2"/>
          <p:cNvSpPr>
            <a:spLocks noGrp="1"/>
          </p:cNvSpPr>
          <p:nvPr>
            <p:ph type="title"/>
          </p:nvPr>
        </p:nvSpPr>
        <p:spPr>
          <a:xfrm>
            <a:off x="685800" y="0"/>
            <a:ext cx="7772400" cy="685800"/>
          </a:xfrm>
        </p:spPr>
        <p:txBody>
          <a:bodyPr vert="horz" wrap="square" anchor="ctr"/>
          <a:p>
            <a:pPr lvl="0"/>
            <a:r>
              <a:rPr lang="en-US" altLang="zh-CN">
                <a:ea typeface="宋体" panose="02010600030101010101" pitchFamily="2" charset="-122"/>
              </a:rPr>
              <a:t>Linear Commit Protocol (1)</a:t>
            </a:r>
            <a:endParaRPr lang="en-US" altLang="zh-CN">
              <a:ea typeface="宋体" panose="02010600030101010101" pitchFamily="2" charset="-122"/>
            </a:endParaRPr>
          </a:p>
        </p:txBody>
      </p:sp>
      <p:sp>
        <p:nvSpPr>
          <p:cNvPr id="39940" name="Rectangle 3"/>
          <p:cNvSpPr>
            <a:spLocks noGrp="1"/>
          </p:cNvSpPr>
          <p:nvPr>
            <p:ph type="body"/>
          </p:nvPr>
        </p:nvSpPr>
        <p:spPr>
          <a:xfrm>
            <a:off x="0" y="838200"/>
            <a:ext cx="9144000" cy="3581400"/>
          </a:xfrm>
        </p:spPr>
        <p:txBody>
          <a:bodyPr vert="horz" wrap="square" anchor="t"/>
          <a:p>
            <a:pPr lvl="0">
              <a:spcBef>
                <a:spcPct val="0"/>
              </a:spcBef>
            </a:pPr>
            <a:r>
              <a:rPr lang="en-US" altLang="zh-CN">
                <a:ea typeface="宋体" panose="02010600030101010101" pitchFamily="2" charset="-122"/>
              </a:rPr>
              <a:t>When </a:t>
            </a:r>
            <a:r>
              <a:rPr lang="en-US" altLang="zh-CN">
                <a:solidFill>
                  <a:srgbClr val="0000CC"/>
                </a:solidFill>
                <a:ea typeface="宋体" panose="02010600030101010101" pitchFamily="2" charset="-122"/>
              </a:rPr>
              <a:t>leftmost cohort</a:t>
            </a:r>
            <a:r>
              <a:rPr lang="en-US" altLang="zh-CN">
                <a:ea typeface="宋体" panose="02010600030101010101" pitchFamily="2" charset="-122"/>
              </a:rPr>
              <a:t>  </a:t>
            </a:r>
            <a:r>
              <a:rPr lang="en-US" altLang="zh-CN">
                <a:solidFill>
                  <a:srgbClr val="0000CC"/>
                </a:solidFill>
                <a:ea typeface="宋体" panose="02010600030101010101" pitchFamily="2" charset="-122"/>
              </a:rPr>
              <a:t>A</a:t>
            </a:r>
            <a:r>
              <a:rPr lang="en-US" altLang="zh-CN">
                <a:ea typeface="宋体" panose="02010600030101010101" pitchFamily="2" charset="-122"/>
              </a:rPr>
              <a:t> is ready to commit it </a:t>
            </a:r>
            <a:r>
              <a:rPr lang="en-US" altLang="zh-CN">
                <a:solidFill>
                  <a:schemeClr val="tx1"/>
                </a:solidFill>
                <a:ea typeface="宋体" panose="02010600030101010101" pitchFamily="2" charset="-122"/>
              </a:rPr>
              <a:t>goes into a prepared state</a:t>
            </a:r>
            <a:r>
              <a:rPr lang="en-US" altLang="zh-CN">
                <a:ea typeface="宋体" panose="02010600030101010101" pitchFamily="2" charset="-122"/>
              </a:rPr>
              <a:t> and </a:t>
            </a:r>
            <a:r>
              <a:rPr lang="en-US" altLang="zh-CN">
                <a:solidFill>
                  <a:schemeClr val="tx1"/>
                </a:solidFill>
                <a:ea typeface="宋体" panose="02010600030101010101" pitchFamily="2" charset="-122"/>
              </a:rPr>
              <a:t>sends a </a:t>
            </a:r>
            <a:r>
              <a:rPr lang="en-US" altLang="zh-CN">
                <a:solidFill>
                  <a:srgbClr val="0000CC"/>
                </a:solidFill>
                <a:ea typeface="宋体" panose="02010600030101010101" pitchFamily="2" charset="-122"/>
              </a:rPr>
              <a:t>vote message (“ready”)</a:t>
            </a:r>
            <a:r>
              <a:rPr lang="en-US" altLang="zh-CN">
                <a:solidFill>
                  <a:schemeClr val="tx1"/>
                </a:solidFill>
                <a:ea typeface="宋体" panose="02010600030101010101" pitchFamily="2" charset="-122"/>
              </a:rPr>
              <a:t> to the cohort </a:t>
            </a:r>
            <a:r>
              <a:rPr lang="en-US" altLang="zh-CN">
                <a:solidFill>
                  <a:srgbClr val="0000CC"/>
                </a:solidFill>
                <a:ea typeface="宋体" panose="02010600030101010101" pitchFamily="2" charset="-122"/>
              </a:rPr>
              <a:t>to its right B</a:t>
            </a:r>
            <a:r>
              <a:rPr lang="en-US" altLang="zh-CN">
                <a:solidFill>
                  <a:schemeClr val="tx1"/>
                </a:solidFill>
                <a:ea typeface="宋体" panose="02010600030101010101" pitchFamily="2" charset="-122"/>
              </a:rPr>
              <a:t> (requesting B to act as coordinator).</a:t>
            </a:r>
            <a:endParaRPr lang="en-US" altLang="zh-CN">
              <a:solidFill>
                <a:schemeClr val="tx1"/>
              </a:solidFill>
              <a:ea typeface="宋体" panose="02010600030101010101" pitchFamily="2" charset="-122"/>
            </a:endParaRPr>
          </a:p>
          <a:p>
            <a:pPr lvl="0">
              <a:spcBef>
                <a:spcPct val="0"/>
              </a:spcBef>
            </a:pPr>
            <a:r>
              <a:rPr lang="en-US" altLang="zh-CN">
                <a:ea typeface="宋体" panose="02010600030101010101" pitchFamily="2" charset="-122"/>
              </a:rPr>
              <a:t>After receiving </a:t>
            </a:r>
            <a:r>
              <a:rPr lang="en-US" altLang="zh-CN">
                <a:solidFill>
                  <a:schemeClr val="tx1"/>
                </a:solidFill>
                <a:ea typeface="宋体" panose="02010600030101010101" pitchFamily="2" charset="-122"/>
              </a:rPr>
              <a:t>the</a:t>
            </a:r>
            <a:r>
              <a:rPr lang="en-US" altLang="zh-CN">
                <a:ea typeface="宋体" panose="02010600030101010101" pitchFamily="2" charset="-122"/>
              </a:rPr>
              <a:t> </a:t>
            </a:r>
            <a:r>
              <a:rPr lang="en-US" altLang="zh-CN">
                <a:solidFill>
                  <a:srgbClr val="0000CC"/>
                </a:solidFill>
                <a:ea typeface="宋体" panose="02010600030101010101" pitchFamily="2" charset="-122"/>
              </a:rPr>
              <a:t>vote message, </a:t>
            </a:r>
            <a:r>
              <a:rPr lang="en-US" altLang="zh-CN">
                <a:ea typeface="宋体" panose="02010600030101010101" pitchFamily="2" charset="-122"/>
              </a:rPr>
              <a:t>if </a:t>
            </a:r>
            <a:r>
              <a:rPr lang="en-US" altLang="zh-CN">
                <a:solidFill>
                  <a:srgbClr val="0000CC"/>
                </a:solidFill>
                <a:ea typeface="宋体" panose="02010600030101010101" pitchFamily="2" charset="-122"/>
              </a:rPr>
              <a:t>B</a:t>
            </a:r>
            <a:r>
              <a:rPr lang="en-US" altLang="zh-CN">
                <a:solidFill>
                  <a:schemeClr val="tx1"/>
                </a:solidFill>
                <a:ea typeface="宋体" panose="02010600030101010101" pitchFamily="2" charset="-122"/>
              </a:rPr>
              <a:t> is ready to commit,</a:t>
            </a:r>
            <a:r>
              <a:rPr lang="en-US" altLang="zh-CN">
                <a:ea typeface="宋体" panose="02010600030101010101" pitchFamily="2" charset="-122"/>
              </a:rPr>
              <a:t> it also </a:t>
            </a:r>
            <a:r>
              <a:rPr lang="en-US" altLang="zh-CN">
                <a:solidFill>
                  <a:schemeClr val="tx1"/>
                </a:solidFill>
                <a:ea typeface="宋体" panose="02010600030101010101" pitchFamily="2" charset="-122"/>
              </a:rPr>
              <a:t>goes into a prepared state</a:t>
            </a:r>
            <a:r>
              <a:rPr lang="en-US" altLang="zh-CN">
                <a:ea typeface="宋体" panose="02010600030101010101" pitchFamily="2" charset="-122"/>
              </a:rPr>
              <a:t> and </a:t>
            </a:r>
            <a:r>
              <a:rPr lang="en-US" altLang="zh-CN">
                <a:solidFill>
                  <a:schemeClr val="tx1"/>
                </a:solidFill>
                <a:ea typeface="宋体" panose="02010600030101010101" pitchFamily="2" charset="-122"/>
              </a:rPr>
              <a:t>sends a</a:t>
            </a:r>
            <a:r>
              <a:rPr lang="en-US" altLang="zh-CN">
                <a:ea typeface="宋体" panose="02010600030101010101" pitchFamily="2" charset="-122"/>
              </a:rPr>
              <a:t> </a:t>
            </a:r>
            <a:r>
              <a:rPr lang="en-US" altLang="zh-CN">
                <a:solidFill>
                  <a:srgbClr val="0000CC"/>
                </a:solidFill>
                <a:ea typeface="宋体" panose="02010600030101010101" pitchFamily="2" charset="-122"/>
              </a:rPr>
              <a:t>vote message (“ready”)</a:t>
            </a:r>
            <a:r>
              <a:rPr lang="en-US" altLang="zh-CN">
                <a:ea typeface="宋体" panose="02010600030101010101" pitchFamily="2" charset="-122"/>
              </a:rPr>
              <a:t> to </a:t>
            </a:r>
            <a:r>
              <a:rPr lang="en-US" altLang="zh-CN">
                <a:solidFill>
                  <a:schemeClr val="tx1"/>
                </a:solidFill>
                <a:ea typeface="宋体" panose="02010600030101010101" pitchFamily="2" charset="-122"/>
              </a:rPr>
              <a:t>the cohort to</a:t>
            </a:r>
            <a:r>
              <a:rPr lang="en-US" altLang="zh-CN">
                <a:ea typeface="宋体" panose="02010600030101010101" pitchFamily="2" charset="-122"/>
              </a:rPr>
              <a:t> </a:t>
            </a:r>
            <a:r>
              <a:rPr lang="en-US" altLang="zh-CN">
                <a:solidFill>
                  <a:srgbClr val="0000CC"/>
                </a:solidFill>
                <a:ea typeface="宋体" panose="02010600030101010101" pitchFamily="2" charset="-122"/>
              </a:rPr>
              <a:t>its right C</a:t>
            </a:r>
            <a:r>
              <a:rPr lang="en-US" altLang="zh-CN" i="1">
                <a:ea typeface="宋体" panose="02010600030101010101" pitchFamily="2" charset="-122"/>
              </a:rPr>
              <a:t> </a:t>
            </a:r>
            <a:r>
              <a:rPr lang="en-US" altLang="zh-CN">
                <a:solidFill>
                  <a:schemeClr val="tx1"/>
                </a:solidFill>
                <a:ea typeface="宋体" panose="02010600030101010101" pitchFamily="2" charset="-122"/>
              </a:rPr>
              <a:t>(requesting C</a:t>
            </a:r>
            <a:r>
              <a:rPr lang="en-US" altLang="zh-CN" i="1">
                <a:solidFill>
                  <a:schemeClr val="tx1"/>
                </a:solidFill>
                <a:ea typeface="宋体" panose="02010600030101010101" pitchFamily="2" charset="-122"/>
              </a:rPr>
              <a:t> </a:t>
            </a:r>
            <a:r>
              <a:rPr lang="en-US" altLang="zh-CN">
                <a:solidFill>
                  <a:schemeClr val="tx1"/>
                </a:solidFill>
                <a:ea typeface="宋体" panose="02010600030101010101" pitchFamily="2" charset="-122"/>
              </a:rPr>
              <a:t>to act as coordinator)</a:t>
            </a:r>
            <a:endParaRPr lang="en-US" altLang="zh-CN">
              <a:solidFill>
                <a:schemeClr val="tx1"/>
              </a:solidFill>
              <a:ea typeface="宋体" panose="02010600030101010101" pitchFamily="2" charset="-122"/>
            </a:endParaRPr>
          </a:p>
          <a:p>
            <a:pPr lvl="0">
              <a:spcBef>
                <a:spcPct val="0"/>
              </a:spcBef>
            </a:pPr>
            <a:r>
              <a:rPr lang="en-US" altLang="zh-CN">
                <a:ea typeface="宋体" panose="02010600030101010101" pitchFamily="2" charset="-122"/>
              </a:rPr>
              <a:t>And so on ...</a:t>
            </a:r>
            <a:endParaRPr lang="en-US" altLang="zh-CN">
              <a:ea typeface="宋体" panose="02010600030101010101" pitchFamily="2" charset="-122"/>
            </a:endParaRPr>
          </a:p>
        </p:txBody>
      </p:sp>
      <p:sp>
        <p:nvSpPr>
          <p:cNvPr id="39941" name="Rectangle 4"/>
          <p:cNvSpPr/>
          <p:nvPr/>
        </p:nvSpPr>
        <p:spPr>
          <a:xfrm>
            <a:off x="1143000" y="472440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A</a:t>
            </a:r>
            <a:endParaRPr lang="en-US" altLang="x-none" dirty="0">
              <a:latin typeface="Times New Roman" panose="02020603050405020304" pitchFamily="2" charset="0"/>
              <a:ea typeface="宋体" panose="02010600030101010101" pitchFamily="2" charset="-122"/>
            </a:endParaRPr>
          </a:p>
        </p:txBody>
      </p:sp>
      <p:sp>
        <p:nvSpPr>
          <p:cNvPr id="39942" name="Rectangle 5"/>
          <p:cNvSpPr/>
          <p:nvPr/>
        </p:nvSpPr>
        <p:spPr>
          <a:xfrm>
            <a:off x="3200400" y="472440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B</a:t>
            </a:r>
            <a:endParaRPr lang="en-US" altLang="x-none" dirty="0">
              <a:latin typeface="Times New Roman" panose="02020603050405020304" pitchFamily="2" charset="0"/>
              <a:ea typeface="宋体" panose="02010600030101010101" pitchFamily="2" charset="-122"/>
            </a:endParaRPr>
          </a:p>
        </p:txBody>
      </p:sp>
      <p:sp>
        <p:nvSpPr>
          <p:cNvPr id="39943" name="Rectangle 6"/>
          <p:cNvSpPr/>
          <p:nvPr/>
        </p:nvSpPr>
        <p:spPr>
          <a:xfrm>
            <a:off x="7315200" y="472440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a:t>
            </a:r>
            <a:endParaRPr lang="en-US" altLang="x-none" dirty="0">
              <a:latin typeface="Times New Roman" panose="02020603050405020304" pitchFamily="2" charset="0"/>
              <a:ea typeface="宋体" panose="02010600030101010101" pitchFamily="2" charset="-122"/>
            </a:endParaRPr>
          </a:p>
        </p:txBody>
      </p:sp>
      <p:grpSp>
        <p:nvGrpSpPr>
          <p:cNvPr id="39944" name="组合 39943"/>
          <p:cNvGrpSpPr/>
          <p:nvPr/>
        </p:nvGrpSpPr>
        <p:grpSpPr>
          <a:xfrm>
            <a:off x="1920875" y="4572000"/>
            <a:ext cx="1295400" cy="457200"/>
            <a:chOff x="0" y="0"/>
            <a:chExt cx="816" cy="288"/>
          </a:xfrm>
        </p:grpSpPr>
        <p:sp>
          <p:nvSpPr>
            <p:cNvPr id="39945" name="Line 10"/>
            <p:cNvSpPr/>
            <p:nvPr/>
          </p:nvSpPr>
          <p:spPr>
            <a:xfrm>
              <a:off x="0" y="288"/>
              <a:ext cx="816" cy="0"/>
            </a:xfrm>
            <a:prstGeom prst="line">
              <a:avLst/>
            </a:prstGeom>
            <a:ln w="9525" cap="flat" cmpd="sng">
              <a:solidFill>
                <a:srgbClr val="006600"/>
              </a:solidFill>
              <a:prstDash val="solid"/>
              <a:headEnd type="none" w="med" len="med"/>
              <a:tailEnd type="triangle" w="med" len="med"/>
            </a:ln>
          </p:spPr>
        </p:sp>
        <p:sp>
          <p:nvSpPr>
            <p:cNvPr id="39946" name="Text Box 19"/>
            <p:cNvSpPr txBox="1"/>
            <p:nvPr/>
          </p:nvSpPr>
          <p:spPr>
            <a:xfrm>
              <a:off x="86" y="0"/>
              <a:ext cx="637" cy="252"/>
            </a:xfrm>
            <a:prstGeom prst="rect">
              <a:avLst/>
            </a:prstGeom>
            <a:noFill/>
            <a:ln w="9525">
              <a:noFill/>
            </a:ln>
          </p:spPr>
          <p:txBody>
            <a:bodyPr wrap="none">
              <a:spAutoFit/>
            </a:bodyPr>
            <a:p>
              <a:pPr lvl="0"/>
              <a:r>
                <a:rPr lang="en-US" altLang="x-none" sz="2000" b="1" dirty="0">
                  <a:solidFill>
                    <a:srgbClr val="FF0000"/>
                  </a:solidFill>
                  <a:latin typeface="Times New Roman" panose="02020603050405020304" pitchFamily="2" charset="0"/>
                  <a:ea typeface="宋体" panose="02010600030101010101" pitchFamily="2" charset="-122"/>
                </a:rPr>
                <a:t>Ready?</a:t>
              </a:r>
              <a:endParaRPr lang="en-US" altLang="x-none" sz="2000" b="1" dirty="0">
                <a:solidFill>
                  <a:srgbClr val="FF0000"/>
                </a:solidFill>
                <a:latin typeface="Times New Roman" panose="02020603050405020304" pitchFamily="2" charset="0"/>
                <a:ea typeface="宋体" panose="02010600030101010101" pitchFamily="2" charset="-122"/>
              </a:endParaRPr>
            </a:p>
          </p:txBody>
        </p:sp>
      </p:grpSp>
      <p:grpSp>
        <p:nvGrpSpPr>
          <p:cNvPr id="39947" name="组合 39946"/>
          <p:cNvGrpSpPr/>
          <p:nvPr/>
        </p:nvGrpSpPr>
        <p:grpSpPr>
          <a:xfrm>
            <a:off x="6400800" y="4572000"/>
            <a:ext cx="1011238" cy="457200"/>
            <a:chOff x="0" y="0"/>
            <a:chExt cx="637" cy="288"/>
          </a:xfrm>
        </p:grpSpPr>
        <p:sp>
          <p:nvSpPr>
            <p:cNvPr id="39948" name="Line 12"/>
            <p:cNvSpPr/>
            <p:nvPr/>
          </p:nvSpPr>
          <p:spPr>
            <a:xfrm>
              <a:off x="48" y="288"/>
              <a:ext cx="432" cy="0"/>
            </a:xfrm>
            <a:prstGeom prst="line">
              <a:avLst/>
            </a:prstGeom>
            <a:ln w="9525" cap="flat" cmpd="sng">
              <a:solidFill>
                <a:srgbClr val="006600"/>
              </a:solidFill>
              <a:prstDash val="solid"/>
              <a:headEnd type="none" w="med" len="med"/>
              <a:tailEnd type="triangle" w="med" len="med"/>
            </a:ln>
          </p:spPr>
        </p:sp>
        <p:sp>
          <p:nvSpPr>
            <p:cNvPr id="39949" name="Text Box 22"/>
            <p:cNvSpPr txBox="1"/>
            <p:nvPr/>
          </p:nvSpPr>
          <p:spPr>
            <a:xfrm>
              <a:off x="0" y="0"/>
              <a:ext cx="637" cy="252"/>
            </a:xfrm>
            <a:prstGeom prst="rect">
              <a:avLst/>
            </a:prstGeom>
            <a:noFill/>
            <a:ln w="9525">
              <a:noFill/>
            </a:ln>
          </p:spPr>
          <p:txBody>
            <a:bodyPr wrap="none">
              <a:spAutoFit/>
            </a:bodyPr>
            <a:p>
              <a:pPr lvl="0"/>
              <a:r>
                <a:rPr lang="en-US" altLang="x-none" sz="2000" b="1" dirty="0">
                  <a:solidFill>
                    <a:srgbClr val="FF0000"/>
                  </a:solidFill>
                  <a:latin typeface="Times New Roman" panose="02020603050405020304" pitchFamily="2" charset="0"/>
                  <a:ea typeface="宋体" panose="02010600030101010101" pitchFamily="2" charset="-122"/>
                </a:rPr>
                <a:t>Ready?</a:t>
              </a:r>
              <a:endParaRPr lang="en-US" altLang="x-none" b="1" dirty="0">
                <a:solidFill>
                  <a:srgbClr val="FF0000"/>
                </a:solidFill>
                <a:latin typeface="Times New Roman" panose="02020603050405020304" pitchFamily="2" charset="0"/>
                <a:ea typeface="宋体" panose="02010600030101010101" pitchFamily="2" charset="-122"/>
              </a:endParaRPr>
            </a:p>
          </p:txBody>
        </p:sp>
      </p:grpSp>
      <p:grpSp>
        <p:nvGrpSpPr>
          <p:cNvPr id="39950" name="组合 39949"/>
          <p:cNvGrpSpPr/>
          <p:nvPr/>
        </p:nvGrpSpPr>
        <p:grpSpPr>
          <a:xfrm>
            <a:off x="3962400" y="4572000"/>
            <a:ext cx="2027238" cy="685800"/>
            <a:chOff x="0" y="0"/>
            <a:chExt cx="1277" cy="432"/>
          </a:xfrm>
        </p:grpSpPr>
        <p:grpSp>
          <p:nvGrpSpPr>
            <p:cNvPr id="39951" name="组合 39950"/>
            <p:cNvGrpSpPr/>
            <p:nvPr/>
          </p:nvGrpSpPr>
          <p:grpSpPr>
            <a:xfrm>
              <a:off x="0" y="0"/>
              <a:ext cx="733" cy="288"/>
              <a:chOff x="0" y="0"/>
              <a:chExt cx="733" cy="288"/>
            </a:xfrm>
          </p:grpSpPr>
          <p:sp>
            <p:nvSpPr>
              <p:cNvPr id="39952" name="Text Box 21"/>
              <p:cNvSpPr txBox="1"/>
              <p:nvPr/>
            </p:nvSpPr>
            <p:spPr>
              <a:xfrm>
                <a:off x="96" y="0"/>
                <a:ext cx="637" cy="252"/>
              </a:xfrm>
              <a:prstGeom prst="rect">
                <a:avLst/>
              </a:prstGeom>
              <a:noFill/>
              <a:ln w="9525">
                <a:noFill/>
              </a:ln>
            </p:spPr>
            <p:txBody>
              <a:bodyPr wrap="none">
                <a:spAutoFit/>
              </a:bodyPr>
              <a:p>
                <a:pPr lvl="0"/>
                <a:r>
                  <a:rPr lang="en-US" altLang="x-none" sz="2000" b="1" dirty="0">
                    <a:solidFill>
                      <a:srgbClr val="FF0000"/>
                    </a:solidFill>
                    <a:latin typeface="Times New Roman" panose="02020603050405020304" pitchFamily="2" charset="0"/>
                    <a:ea typeface="宋体" panose="02010600030101010101" pitchFamily="2" charset="-122"/>
                  </a:rPr>
                  <a:t>Ready?</a:t>
                </a:r>
                <a:endParaRPr lang="en-US" altLang="x-none" b="1" dirty="0">
                  <a:solidFill>
                    <a:srgbClr val="FF0000"/>
                  </a:solidFill>
                  <a:latin typeface="Times New Roman" panose="02020603050405020304" pitchFamily="2" charset="0"/>
                  <a:ea typeface="宋体" panose="02010600030101010101" pitchFamily="2" charset="-122"/>
                </a:endParaRPr>
              </a:p>
            </p:txBody>
          </p:sp>
          <p:sp>
            <p:nvSpPr>
              <p:cNvPr id="39953" name="Line 11"/>
              <p:cNvSpPr/>
              <p:nvPr/>
            </p:nvSpPr>
            <p:spPr>
              <a:xfrm>
                <a:off x="0" y="288"/>
                <a:ext cx="672" cy="0"/>
              </a:xfrm>
              <a:prstGeom prst="line">
                <a:avLst/>
              </a:prstGeom>
              <a:ln w="9525" cap="flat" cmpd="sng">
                <a:solidFill>
                  <a:srgbClr val="006600"/>
                </a:solidFill>
                <a:prstDash val="solid"/>
                <a:headEnd type="none" w="med" len="med"/>
                <a:tailEnd type="triangle" w="med" len="med"/>
              </a:ln>
            </p:spPr>
          </p:sp>
        </p:grpSp>
        <p:sp>
          <p:nvSpPr>
            <p:cNvPr id="39954" name="Text Box 41"/>
            <p:cNvSpPr txBox="1"/>
            <p:nvPr/>
          </p:nvSpPr>
          <p:spPr>
            <a:xfrm>
              <a:off x="864" y="144"/>
              <a:ext cx="413" cy="288"/>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 • •</a:t>
              </a:r>
              <a:endParaRPr lang="en-US" altLang="x-none"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4"/>
                                        </p:tgtEl>
                                        <p:attrNameLst>
                                          <p:attrName>style.visibility</p:attrName>
                                        </p:attrNameLst>
                                      </p:cBhvr>
                                      <p:to>
                                        <p:strVal val="visible"/>
                                      </p:to>
                                    </p:set>
                                    <p:animEffect transition="in" filter="blinds(horizontal)">
                                      <p:cBhvr>
                                        <p:cTn id="7" dur="500"/>
                                        <p:tgtEl>
                                          <p:spTgt spid="399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40">
                                            <p:txEl>
                                              <p:charRg st="175" end="370"/>
                                            </p:txEl>
                                          </p:spTgt>
                                        </p:tgtEl>
                                        <p:attrNameLst>
                                          <p:attrName>style.visibility</p:attrName>
                                        </p:attrNameLst>
                                      </p:cBhvr>
                                      <p:to>
                                        <p:strVal val="visible"/>
                                      </p:to>
                                    </p:set>
                                    <p:animEffect transition="in" filter="barn(inVertical)">
                                      <p:cBhvr>
                                        <p:cTn id="12" dur="500"/>
                                        <p:tgtEl>
                                          <p:spTgt spid="39940">
                                            <p:txEl>
                                              <p:charRg st="175" end="3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950"/>
                                        </p:tgtEl>
                                        <p:attrNameLst>
                                          <p:attrName>style.visibility</p:attrName>
                                        </p:attrNameLst>
                                      </p:cBhvr>
                                      <p:to>
                                        <p:strVal val="visible"/>
                                      </p:to>
                                    </p:set>
                                    <p:animEffect transition="in" filter="blinds(horizontal)">
                                      <p:cBhvr>
                                        <p:cTn id="17" dur="500"/>
                                        <p:tgtEl>
                                          <p:spTgt spid="399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9940">
                                            <p:txEl>
                                              <p:charRg st="370" end="384"/>
                                            </p:txEl>
                                          </p:spTgt>
                                        </p:tgtEl>
                                        <p:attrNameLst>
                                          <p:attrName>style.visibility</p:attrName>
                                        </p:attrNameLst>
                                      </p:cBhvr>
                                      <p:to>
                                        <p:strVal val="visible"/>
                                      </p:to>
                                    </p:set>
                                    <p:animEffect transition="in" filter="barn(inVertical)">
                                      <p:cBhvr>
                                        <p:cTn id="22" dur="500"/>
                                        <p:tgtEl>
                                          <p:spTgt spid="39940">
                                            <p:txEl>
                                              <p:charRg st="370" end="3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47"/>
                                        </p:tgtEl>
                                        <p:attrNameLst>
                                          <p:attrName>style.visibility</p:attrName>
                                        </p:attrNameLst>
                                      </p:cBhvr>
                                      <p:to>
                                        <p:strVal val="visible"/>
                                      </p:to>
                                    </p:set>
                                    <p:animEffect transition="in" filter="blinds(horizontal)">
                                      <p:cBhvr>
                                        <p:cTn id="27"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0963" name="Rectangle 2"/>
          <p:cNvSpPr>
            <a:spLocks noGrp="1"/>
          </p:cNvSpPr>
          <p:nvPr>
            <p:ph type="title"/>
          </p:nvPr>
        </p:nvSpPr>
        <p:spPr>
          <a:xfrm>
            <a:off x="685800" y="0"/>
            <a:ext cx="7772400" cy="762000"/>
          </a:xfrm>
        </p:spPr>
        <p:txBody>
          <a:bodyPr vert="horz" wrap="square" anchor="ctr"/>
          <a:p>
            <a:pPr lvl="0"/>
            <a:r>
              <a:rPr lang="en-US" altLang="zh-CN">
                <a:ea typeface="宋体" panose="02010600030101010101" pitchFamily="2" charset="-122"/>
              </a:rPr>
              <a:t>Linear Commit Protocol (2)</a:t>
            </a:r>
            <a:endParaRPr lang="en-US" altLang="zh-CN">
              <a:ea typeface="宋体" panose="02010600030101010101" pitchFamily="2" charset="-122"/>
            </a:endParaRPr>
          </a:p>
        </p:txBody>
      </p:sp>
      <p:sp>
        <p:nvSpPr>
          <p:cNvPr id="40964" name="Rectangle 3"/>
          <p:cNvSpPr>
            <a:spLocks noGrp="1"/>
          </p:cNvSpPr>
          <p:nvPr>
            <p:ph type="body"/>
          </p:nvPr>
        </p:nvSpPr>
        <p:spPr>
          <a:xfrm>
            <a:off x="152400" y="838200"/>
            <a:ext cx="8763000" cy="6019800"/>
          </a:xfrm>
        </p:spPr>
        <p:txBody>
          <a:bodyPr vert="horz" wrap="square" anchor="t"/>
          <a:p>
            <a:pPr lvl="0">
              <a:spcBef>
                <a:spcPts val="600"/>
              </a:spcBef>
            </a:pPr>
            <a:r>
              <a:rPr lang="en-US" altLang="x-none" dirty="0">
                <a:ea typeface="宋体" panose="02010600030101010101" pitchFamily="2" charset="-122"/>
              </a:rPr>
              <a:t>When </a:t>
            </a:r>
            <a:r>
              <a:rPr lang="en-US" altLang="x-none" dirty="0">
                <a:solidFill>
                  <a:srgbClr val="0000CC"/>
                </a:solidFill>
                <a:ea typeface="宋体" panose="02010600030101010101" pitchFamily="2" charset="-122"/>
              </a:rPr>
              <a:t>vote message</a:t>
            </a:r>
            <a:r>
              <a:rPr lang="en-US" altLang="x-none" dirty="0">
                <a:ea typeface="宋体" panose="02010600030101010101" pitchFamily="2" charset="-122"/>
              </a:rPr>
              <a:t> reaches the </a:t>
            </a:r>
            <a:r>
              <a:rPr lang="en-US" altLang="x-none" dirty="0">
                <a:solidFill>
                  <a:srgbClr val="0000CC"/>
                </a:solidFill>
                <a:ea typeface="宋体" panose="02010600030101010101" pitchFamily="2" charset="-122"/>
              </a:rPr>
              <a:t>rightmost cohort</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R</a:t>
            </a:r>
            <a:r>
              <a:rPr lang="en-US" altLang="x-none" dirty="0">
                <a:ea typeface="宋体" panose="02010600030101010101" pitchFamily="2" charset="-122"/>
              </a:rPr>
              <a:t> </a:t>
            </a:r>
            <a:endParaRPr lang="en-US" altLang="x-none" dirty="0">
              <a:ea typeface="宋体" panose="02010600030101010101" pitchFamily="2" charset="-122"/>
            </a:endParaRPr>
          </a:p>
          <a:p>
            <a:pPr lvl="1">
              <a:spcBef>
                <a:spcPts val="600"/>
              </a:spcBef>
            </a:pPr>
            <a:r>
              <a:rPr lang="en-US" altLang="x-none" dirty="0">
                <a:ea typeface="宋体" panose="02010600030101010101" pitchFamily="2" charset="-122"/>
              </a:rPr>
              <a:t>If R is ready to commit, </a:t>
            </a:r>
            <a:r>
              <a:rPr lang="en-US" altLang="x-none" dirty="0">
                <a:solidFill>
                  <a:schemeClr val="tx1"/>
                </a:solidFill>
                <a:ea typeface="宋体" panose="02010600030101010101" pitchFamily="2" charset="-122"/>
              </a:rPr>
              <a:t>it</a:t>
            </a:r>
            <a:r>
              <a:rPr lang="en-US" altLang="x-none" dirty="0">
                <a:ea typeface="宋体" panose="02010600030101010101" pitchFamily="2" charset="-122"/>
              </a:rPr>
              <a:t> commits</a:t>
            </a:r>
            <a:r>
              <a:rPr lang="en-US" altLang="x-none" dirty="0">
                <a:solidFill>
                  <a:schemeClr val="tx1"/>
                </a:solidFill>
                <a:ea typeface="宋体" panose="02010600030101010101" pitchFamily="2" charset="-122"/>
              </a:rPr>
              <a:t> the entire transaction</a:t>
            </a:r>
            <a:r>
              <a:rPr lang="en-US" altLang="x-none" dirty="0">
                <a:ea typeface="宋体" panose="02010600030101010101" pitchFamily="2" charset="-122"/>
              </a:rPr>
              <a:t> (acting as coordinator) and </a:t>
            </a:r>
            <a:r>
              <a:rPr lang="en-US" altLang="x-none" dirty="0">
                <a:solidFill>
                  <a:schemeClr val="tx1"/>
                </a:solidFill>
                <a:ea typeface="宋体" panose="02010600030101010101" pitchFamily="2" charset="-122"/>
              </a:rPr>
              <a:t>sends a </a:t>
            </a:r>
            <a:r>
              <a:rPr lang="en-US" altLang="x-none" dirty="0">
                <a:ea typeface="宋体" panose="02010600030101010101" pitchFamily="2" charset="-122"/>
              </a:rPr>
              <a:t>commit</a:t>
            </a:r>
            <a:r>
              <a:rPr lang="en-US" altLang="x-none" dirty="0">
                <a:solidFill>
                  <a:schemeClr val="tx1"/>
                </a:solidFill>
                <a:ea typeface="宋体" panose="02010600030101010101" pitchFamily="2" charset="-122"/>
              </a:rPr>
              <a:t> message to the cohort </a:t>
            </a:r>
            <a:r>
              <a:rPr lang="en-US" altLang="x-none" dirty="0">
                <a:ea typeface="宋体" panose="02010600030101010101" pitchFamily="2" charset="-122"/>
              </a:rPr>
              <a:t>on its left</a:t>
            </a:r>
            <a:endParaRPr lang="en-US" altLang="x-none" dirty="0">
              <a:ea typeface="宋体" panose="02010600030101010101" pitchFamily="2" charset="-122"/>
            </a:endParaRPr>
          </a:p>
          <a:p>
            <a:pPr lvl="0">
              <a:spcBef>
                <a:spcPts val="600"/>
              </a:spcBef>
            </a:pPr>
            <a:r>
              <a:rPr lang="en-US" altLang="x-none" dirty="0">
                <a:ea typeface="宋体" panose="02010600030101010101" pitchFamily="2" charset="-122"/>
              </a:rPr>
              <a:t>The commit message </a:t>
            </a:r>
            <a:r>
              <a:rPr lang="en-US" altLang="x-none" dirty="0">
                <a:solidFill>
                  <a:schemeClr val="tx1"/>
                </a:solidFill>
                <a:ea typeface="宋体" panose="02010600030101010101" pitchFamily="2" charset="-122"/>
              </a:rPr>
              <a:t>propagates down the chain </a:t>
            </a:r>
            <a:r>
              <a:rPr lang="en-US" altLang="x-none" dirty="0">
                <a:ea typeface="宋体" panose="02010600030101010101" pitchFamily="2" charset="-122"/>
              </a:rPr>
              <a:t>until</a:t>
            </a:r>
            <a:r>
              <a:rPr lang="en-US" altLang="x-none" dirty="0">
                <a:solidFill>
                  <a:schemeClr val="tx1"/>
                </a:solidFill>
                <a:ea typeface="宋体" panose="02010600030101010101" pitchFamily="2" charset="-122"/>
              </a:rPr>
              <a:t> it reaches </a:t>
            </a:r>
            <a:r>
              <a:rPr lang="en-US" altLang="x-none" dirty="0">
                <a:solidFill>
                  <a:srgbClr val="0000CC"/>
                </a:solidFill>
                <a:ea typeface="宋体" panose="02010600030101010101" pitchFamily="2" charset="-122"/>
              </a:rPr>
              <a:t>A</a:t>
            </a:r>
            <a:endParaRPr lang="en-US" altLang="x-none" dirty="0">
              <a:solidFill>
                <a:srgbClr val="0000CC"/>
              </a:solidFill>
              <a:ea typeface="宋体" panose="02010600030101010101" pitchFamily="2" charset="-122"/>
            </a:endParaRPr>
          </a:p>
          <a:p>
            <a:pPr lvl="0">
              <a:spcBef>
                <a:spcPts val="600"/>
              </a:spcBef>
            </a:pPr>
            <a:endParaRPr lang="en-US" altLang="x-none" dirty="0">
              <a:ea typeface="宋体" panose="02010600030101010101" pitchFamily="2" charset="-122"/>
            </a:endParaRPr>
          </a:p>
          <a:p>
            <a:pPr lvl="0">
              <a:spcBef>
                <a:spcPts val="600"/>
              </a:spcBef>
            </a:pPr>
            <a:endParaRPr lang="en-US" altLang="x-none" dirty="0">
              <a:ea typeface="宋体" panose="02010600030101010101" pitchFamily="2" charset="-122"/>
            </a:endParaRPr>
          </a:p>
          <a:p>
            <a:pPr lvl="0">
              <a:spcBef>
                <a:spcPts val="600"/>
              </a:spcBef>
            </a:pPr>
            <a:endParaRPr lang="en-US" altLang="x-none" dirty="0">
              <a:ea typeface="宋体" panose="02010600030101010101" pitchFamily="2" charset="-122"/>
            </a:endParaRPr>
          </a:p>
          <a:p>
            <a:pPr lvl="0">
              <a:spcBef>
                <a:spcPts val="600"/>
              </a:spcBef>
            </a:pPr>
            <a:endParaRPr lang="en-US" altLang="x-none" dirty="0">
              <a:ea typeface="宋体" panose="02010600030101010101" pitchFamily="2" charset="-122"/>
            </a:endParaRPr>
          </a:p>
          <a:p>
            <a:pPr lvl="0">
              <a:spcBef>
                <a:spcPts val="600"/>
              </a:spcBef>
            </a:pPr>
            <a:endParaRPr lang="en-US" altLang="x-none" dirty="0">
              <a:ea typeface="宋体" panose="02010600030101010101" pitchFamily="2" charset="-122"/>
            </a:endParaRPr>
          </a:p>
          <a:p>
            <a:pPr lvl="0">
              <a:spcBef>
                <a:spcPts val="600"/>
              </a:spcBef>
            </a:pPr>
            <a:r>
              <a:rPr lang="en-US" altLang="x-none" dirty="0">
                <a:ea typeface="宋体" panose="02010600030101010101" pitchFamily="2" charset="-122"/>
              </a:rPr>
              <a:t>When </a:t>
            </a:r>
            <a:r>
              <a:rPr lang="en-US" altLang="x-none" dirty="0">
                <a:solidFill>
                  <a:srgbClr val="0000CC"/>
                </a:solidFill>
                <a:ea typeface="宋体" panose="02010600030101010101" pitchFamily="2" charset="-122"/>
              </a:rPr>
              <a:t>A</a:t>
            </a:r>
            <a:r>
              <a:rPr lang="en-US" altLang="x-none" dirty="0">
                <a:ea typeface="宋体" panose="02010600030101010101" pitchFamily="2" charset="-122"/>
              </a:rPr>
              <a:t> receives the commit message it </a:t>
            </a:r>
            <a:r>
              <a:rPr lang="en-US" altLang="x-none" dirty="0">
                <a:solidFill>
                  <a:schemeClr val="tx1"/>
                </a:solidFill>
                <a:ea typeface="宋体" panose="02010600030101010101" pitchFamily="2" charset="-122"/>
              </a:rPr>
              <a:t>sends a </a:t>
            </a:r>
            <a:r>
              <a:rPr lang="en-US" altLang="x-none" dirty="0">
                <a:solidFill>
                  <a:srgbClr val="0000CC"/>
                </a:solidFill>
                <a:ea typeface="宋体" panose="02010600030101010101" pitchFamily="2" charset="-122"/>
              </a:rPr>
              <a:t>done </a:t>
            </a:r>
            <a:r>
              <a:rPr lang="en-US" altLang="x-none" dirty="0">
                <a:solidFill>
                  <a:schemeClr val="tx1"/>
                </a:solidFill>
                <a:ea typeface="宋体" panose="02010600030101010101" pitchFamily="2" charset="-122"/>
              </a:rPr>
              <a:t>message to</a:t>
            </a:r>
            <a:r>
              <a:rPr lang="en-US" altLang="x-none" i="1" dirty="0">
                <a:solidFill>
                  <a:schemeClr val="tx1"/>
                </a:solidFill>
                <a:ea typeface="宋体" panose="02010600030101010101" pitchFamily="2" charset="-122"/>
              </a:rPr>
              <a:t> </a:t>
            </a:r>
            <a:r>
              <a:rPr lang="en-US" altLang="x-none" dirty="0">
                <a:solidFill>
                  <a:srgbClr val="0000CC"/>
                </a:solidFill>
                <a:ea typeface="宋体" panose="02010600030101010101" pitchFamily="2" charset="-122"/>
              </a:rPr>
              <a:t>B</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that also propagates</a:t>
            </a:r>
            <a:endParaRPr lang="en-US" altLang="x-none" dirty="0">
              <a:solidFill>
                <a:schemeClr val="tx1"/>
              </a:solidFill>
              <a:ea typeface="宋体" panose="02010600030101010101" pitchFamily="2" charset="-122"/>
            </a:endParaRPr>
          </a:p>
        </p:txBody>
      </p:sp>
      <p:sp>
        <p:nvSpPr>
          <p:cNvPr id="40965" name="Rectangle 4"/>
          <p:cNvSpPr/>
          <p:nvPr/>
        </p:nvSpPr>
        <p:spPr>
          <a:xfrm>
            <a:off x="838200" y="365760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A</a:t>
            </a:r>
            <a:endParaRPr lang="en-US" altLang="x-none" dirty="0">
              <a:latin typeface="Times New Roman" panose="02020603050405020304" pitchFamily="2" charset="0"/>
              <a:ea typeface="宋体" panose="02010600030101010101" pitchFamily="2" charset="-122"/>
            </a:endParaRPr>
          </a:p>
        </p:txBody>
      </p:sp>
      <p:sp>
        <p:nvSpPr>
          <p:cNvPr id="40966" name="Rectangle 5"/>
          <p:cNvSpPr/>
          <p:nvPr/>
        </p:nvSpPr>
        <p:spPr>
          <a:xfrm>
            <a:off x="2895600" y="365760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B</a:t>
            </a:r>
            <a:endParaRPr lang="en-US" altLang="x-none" dirty="0">
              <a:latin typeface="Times New Roman" panose="02020603050405020304" pitchFamily="2" charset="0"/>
              <a:ea typeface="宋体" panose="02010600030101010101" pitchFamily="2" charset="-122"/>
            </a:endParaRPr>
          </a:p>
        </p:txBody>
      </p:sp>
      <p:sp>
        <p:nvSpPr>
          <p:cNvPr id="40967" name="Rectangle 6"/>
          <p:cNvSpPr/>
          <p:nvPr/>
        </p:nvSpPr>
        <p:spPr>
          <a:xfrm>
            <a:off x="7010400" y="3657600"/>
            <a:ext cx="762000" cy="1905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R</a:t>
            </a:r>
            <a:endParaRPr lang="en-US" altLang="x-none" dirty="0">
              <a:latin typeface="Times New Roman" panose="02020603050405020304" pitchFamily="2" charset="0"/>
              <a:ea typeface="宋体" panose="02010600030101010101" pitchFamily="2" charset="-122"/>
            </a:endParaRPr>
          </a:p>
        </p:txBody>
      </p:sp>
      <p:grpSp>
        <p:nvGrpSpPr>
          <p:cNvPr id="40968" name="组合 40967"/>
          <p:cNvGrpSpPr/>
          <p:nvPr/>
        </p:nvGrpSpPr>
        <p:grpSpPr>
          <a:xfrm>
            <a:off x="1616075" y="3505200"/>
            <a:ext cx="1295400" cy="457200"/>
            <a:chOff x="0" y="0"/>
            <a:chExt cx="816" cy="288"/>
          </a:xfrm>
        </p:grpSpPr>
        <p:sp>
          <p:nvSpPr>
            <p:cNvPr id="40969" name="Line 10"/>
            <p:cNvSpPr/>
            <p:nvPr/>
          </p:nvSpPr>
          <p:spPr>
            <a:xfrm>
              <a:off x="0" y="288"/>
              <a:ext cx="816" cy="0"/>
            </a:xfrm>
            <a:prstGeom prst="line">
              <a:avLst/>
            </a:prstGeom>
            <a:ln w="9525" cap="flat" cmpd="sng">
              <a:solidFill>
                <a:srgbClr val="006600"/>
              </a:solidFill>
              <a:prstDash val="solid"/>
              <a:headEnd type="none" w="med" len="med"/>
              <a:tailEnd type="triangle" w="med" len="med"/>
            </a:ln>
          </p:spPr>
        </p:sp>
        <p:sp>
          <p:nvSpPr>
            <p:cNvPr id="40970" name="Text Box 19"/>
            <p:cNvSpPr txBox="1"/>
            <p:nvPr/>
          </p:nvSpPr>
          <p:spPr>
            <a:xfrm>
              <a:off x="86" y="0"/>
              <a:ext cx="529" cy="252"/>
            </a:xfrm>
            <a:prstGeom prst="rect">
              <a:avLst/>
            </a:prstGeom>
            <a:noFill/>
            <a:ln w="9525">
              <a:noFill/>
            </a:ln>
          </p:spPr>
          <p:txBody>
            <a:bodyPr wrap="none">
              <a:spAutoFit/>
            </a:bodyPr>
            <a:p>
              <a:pPr lvl="0"/>
              <a:r>
                <a:rPr lang="en-US" altLang="x-none" sz="2000" dirty="0">
                  <a:solidFill>
                    <a:srgbClr val="006600"/>
                  </a:solidFill>
                  <a:latin typeface="Times New Roman" panose="02020603050405020304" pitchFamily="2" charset="0"/>
                  <a:ea typeface="宋体" panose="02010600030101010101" pitchFamily="2" charset="-122"/>
                </a:rPr>
                <a:t>Ready</a:t>
              </a:r>
              <a:endParaRPr lang="en-US" altLang="x-none" sz="2000" dirty="0">
                <a:solidFill>
                  <a:srgbClr val="006600"/>
                </a:solidFill>
                <a:latin typeface="Times New Roman" panose="02020603050405020304" pitchFamily="2" charset="0"/>
                <a:ea typeface="宋体" panose="02010600030101010101" pitchFamily="2" charset="-122"/>
              </a:endParaRPr>
            </a:p>
          </p:txBody>
        </p:sp>
      </p:grpSp>
      <p:grpSp>
        <p:nvGrpSpPr>
          <p:cNvPr id="40971" name="组合 40970"/>
          <p:cNvGrpSpPr/>
          <p:nvPr/>
        </p:nvGrpSpPr>
        <p:grpSpPr>
          <a:xfrm>
            <a:off x="6096000" y="3505200"/>
            <a:ext cx="839788" cy="457200"/>
            <a:chOff x="0" y="0"/>
            <a:chExt cx="529" cy="288"/>
          </a:xfrm>
        </p:grpSpPr>
        <p:sp>
          <p:nvSpPr>
            <p:cNvPr id="40972" name="Line 12"/>
            <p:cNvSpPr/>
            <p:nvPr/>
          </p:nvSpPr>
          <p:spPr>
            <a:xfrm>
              <a:off x="48" y="288"/>
              <a:ext cx="432" cy="0"/>
            </a:xfrm>
            <a:prstGeom prst="line">
              <a:avLst/>
            </a:prstGeom>
            <a:ln w="9525" cap="flat" cmpd="sng">
              <a:solidFill>
                <a:srgbClr val="006600"/>
              </a:solidFill>
              <a:prstDash val="solid"/>
              <a:headEnd type="none" w="med" len="med"/>
              <a:tailEnd type="triangle" w="med" len="med"/>
            </a:ln>
          </p:spPr>
        </p:sp>
        <p:sp>
          <p:nvSpPr>
            <p:cNvPr id="40973" name="Text Box 22"/>
            <p:cNvSpPr txBox="1"/>
            <p:nvPr/>
          </p:nvSpPr>
          <p:spPr>
            <a:xfrm>
              <a:off x="0" y="0"/>
              <a:ext cx="529" cy="252"/>
            </a:xfrm>
            <a:prstGeom prst="rect">
              <a:avLst/>
            </a:prstGeom>
            <a:noFill/>
            <a:ln w="9525">
              <a:noFill/>
            </a:ln>
          </p:spPr>
          <p:txBody>
            <a:bodyPr wrap="none">
              <a:spAutoFit/>
            </a:bodyPr>
            <a:p>
              <a:pPr lvl="0"/>
              <a:r>
                <a:rPr lang="en-US" altLang="x-none" sz="2000" dirty="0">
                  <a:solidFill>
                    <a:srgbClr val="006600"/>
                  </a:solidFill>
                  <a:latin typeface="Times New Roman" panose="02020603050405020304" pitchFamily="2" charset="0"/>
                  <a:ea typeface="宋体" panose="02010600030101010101" pitchFamily="2" charset="-122"/>
                </a:rPr>
                <a:t>Ready</a:t>
              </a:r>
              <a:endParaRPr lang="en-US" altLang="x-none" dirty="0">
                <a:solidFill>
                  <a:srgbClr val="006600"/>
                </a:solidFill>
                <a:latin typeface="Times New Roman" panose="02020603050405020304" pitchFamily="2" charset="0"/>
                <a:ea typeface="宋体" panose="02010600030101010101" pitchFamily="2" charset="-122"/>
              </a:endParaRPr>
            </a:p>
          </p:txBody>
        </p:sp>
      </p:grpSp>
      <p:grpSp>
        <p:nvGrpSpPr>
          <p:cNvPr id="40974" name="组合 40973"/>
          <p:cNvGrpSpPr/>
          <p:nvPr/>
        </p:nvGrpSpPr>
        <p:grpSpPr>
          <a:xfrm>
            <a:off x="1600200" y="4267200"/>
            <a:ext cx="3141663" cy="414338"/>
            <a:chOff x="0" y="0"/>
            <a:chExt cx="1979" cy="261"/>
          </a:xfrm>
        </p:grpSpPr>
        <p:sp>
          <p:nvSpPr>
            <p:cNvPr id="40975" name="Text Box 33"/>
            <p:cNvSpPr txBox="1"/>
            <p:nvPr/>
          </p:nvSpPr>
          <p:spPr>
            <a:xfrm>
              <a:off x="1344" y="0"/>
              <a:ext cx="635" cy="252"/>
            </a:xfrm>
            <a:prstGeom prst="rect">
              <a:avLst/>
            </a:prstGeom>
            <a:noFill/>
            <a:ln w="9525">
              <a:noFill/>
            </a:ln>
          </p:spPr>
          <p:txBody>
            <a:bodyPr wrap="none">
              <a:spAutoFit/>
            </a:bodyPr>
            <a:p>
              <a:pPr lvl="0"/>
              <a:r>
                <a:rPr lang="en-US" altLang="x-none" sz="2000" b="1" dirty="0">
                  <a:solidFill>
                    <a:srgbClr val="FF0000"/>
                  </a:solidFill>
                  <a:latin typeface="Times New Roman" panose="02020603050405020304" pitchFamily="2" charset="0"/>
                  <a:ea typeface="宋体" panose="02010600030101010101" pitchFamily="2" charset="-122"/>
                </a:rPr>
                <a:t>commit</a:t>
              </a:r>
              <a:endParaRPr lang="en-US" altLang="x-none" sz="2000" b="1" dirty="0">
                <a:solidFill>
                  <a:srgbClr val="FF0000"/>
                </a:solidFill>
                <a:latin typeface="Times New Roman" panose="02020603050405020304" pitchFamily="2" charset="0"/>
                <a:ea typeface="宋体" panose="02010600030101010101" pitchFamily="2" charset="-122"/>
              </a:endParaRPr>
            </a:p>
          </p:txBody>
        </p:sp>
        <p:sp>
          <p:nvSpPr>
            <p:cNvPr id="40976" name="Line 14"/>
            <p:cNvSpPr/>
            <p:nvPr/>
          </p:nvSpPr>
          <p:spPr>
            <a:xfrm flipH="1">
              <a:off x="1296" y="240"/>
              <a:ext cx="672" cy="0"/>
            </a:xfrm>
            <a:prstGeom prst="line">
              <a:avLst/>
            </a:prstGeom>
            <a:ln w="9525" cap="flat" cmpd="sng">
              <a:solidFill>
                <a:schemeClr val="tx1"/>
              </a:solidFill>
              <a:prstDash val="solid"/>
              <a:headEnd type="none" w="med" len="med"/>
              <a:tailEnd type="triangle" w="med" len="med"/>
            </a:ln>
          </p:spPr>
        </p:sp>
        <p:sp>
          <p:nvSpPr>
            <p:cNvPr id="40977" name="Line 15"/>
            <p:cNvSpPr/>
            <p:nvPr/>
          </p:nvSpPr>
          <p:spPr>
            <a:xfrm flipH="1">
              <a:off x="0" y="240"/>
              <a:ext cx="816" cy="0"/>
            </a:xfrm>
            <a:prstGeom prst="line">
              <a:avLst/>
            </a:prstGeom>
            <a:ln w="9525" cap="flat" cmpd="sng">
              <a:solidFill>
                <a:schemeClr val="tx1"/>
              </a:solidFill>
              <a:prstDash val="solid"/>
              <a:headEnd type="none" w="med" len="med"/>
              <a:tailEnd type="triangle" w="med" len="med"/>
            </a:ln>
          </p:spPr>
        </p:sp>
        <p:sp>
          <p:nvSpPr>
            <p:cNvPr id="40978" name="Text Box 34"/>
            <p:cNvSpPr txBox="1"/>
            <p:nvPr/>
          </p:nvSpPr>
          <p:spPr>
            <a:xfrm>
              <a:off x="86" y="9"/>
              <a:ext cx="635" cy="252"/>
            </a:xfrm>
            <a:prstGeom prst="rect">
              <a:avLst/>
            </a:prstGeom>
            <a:noFill/>
            <a:ln w="9525">
              <a:noFill/>
            </a:ln>
          </p:spPr>
          <p:txBody>
            <a:bodyPr wrap="none">
              <a:spAutoFit/>
            </a:bodyPr>
            <a:p>
              <a:pPr lvl="0"/>
              <a:r>
                <a:rPr lang="en-US" altLang="x-none" sz="2000" b="1" dirty="0">
                  <a:solidFill>
                    <a:srgbClr val="FF0000"/>
                  </a:solidFill>
                  <a:latin typeface="Times New Roman" panose="02020603050405020304" pitchFamily="2" charset="0"/>
                  <a:ea typeface="宋体" panose="02010600030101010101" pitchFamily="2" charset="-122"/>
                </a:rPr>
                <a:t>commit</a:t>
              </a:r>
              <a:endParaRPr lang="en-US" altLang="x-none" sz="2000" b="1" dirty="0">
                <a:solidFill>
                  <a:srgbClr val="FF0000"/>
                </a:solidFill>
                <a:latin typeface="Times New Roman" panose="02020603050405020304" pitchFamily="2" charset="0"/>
                <a:ea typeface="宋体" panose="02010600030101010101" pitchFamily="2" charset="-122"/>
              </a:endParaRPr>
            </a:p>
          </p:txBody>
        </p:sp>
      </p:grpSp>
      <p:grpSp>
        <p:nvGrpSpPr>
          <p:cNvPr id="40979" name="组合 40978"/>
          <p:cNvGrpSpPr/>
          <p:nvPr/>
        </p:nvGrpSpPr>
        <p:grpSpPr>
          <a:xfrm>
            <a:off x="5029200" y="4191000"/>
            <a:ext cx="1846263" cy="609600"/>
            <a:chOff x="0" y="0"/>
            <a:chExt cx="1163" cy="384"/>
          </a:xfrm>
        </p:grpSpPr>
        <p:sp>
          <p:nvSpPr>
            <p:cNvPr id="40980" name="Line 13"/>
            <p:cNvSpPr/>
            <p:nvPr/>
          </p:nvSpPr>
          <p:spPr>
            <a:xfrm flipH="1">
              <a:off x="720" y="288"/>
              <a:ext cx="432" cy="0"/>
            </a:xfrm>
            <a:prstGeom prst="line">
              <a:avLst/>
            </a:prstGeom>
            <a:ln w="9525" cap="flat" cmpd="sng">
              <a:solidFill>
                <a:schemeClr val="tx1"/>
              </a:solidFill>
              <a:prstDash val="solid"/>
              <a:headEnd type="none" w="med" len="med"/>
              <a:tailEnd type="triangle" w="med" len="med"/>
            </a:ln>
          </p:spPr>
        </p:sp>
        <p:sp>
          <p:nvSpPr>
            <p:cNvPr id="40981" name="Text Box 32"/>
            <p:cNvSpPr txBox="1"/>
            <p:nvPr/>
          </p:nvSpPr>
          <p:spPr>
            <a:xfrm>
              <a:off x="528" y="0"/>
              <a:ext cx="635" cy="252"/>
            </a:xfrm>
            <a:prstGeom prst="rect">
              <a:avLst/>
            </a:prstGeom>
            <a:noFill/>
            <a:ln w="9525">
              <a:noFill/>
            </a:ln>
          </p:spPr>
          <p:txBody>
            <a:bodyPr wrap="none">
              <a:spAutoFit/>
            </a:bodyPr>
            <a:p>
              <a:pPr lvl="0"/>
              <a:r>
                <a:rPr lang="en-US" altLang="x-none" sz="2000" b="1" dirty="0">
                  <a:solidFill>
                    <a:srgbClr val="FF0000"/>
                  </a:solidFill>
                  <a:latin typeface="Times New Roman" panose="02020603050405020304" pitchFamily="2" charset="0"/>
                  <a:ea typeface="宋体" panose="02010600030101010101" pitchFamily="2" charset="-122"/>
                </a:rPr>
                <a:t>commit</a:t>
              </a:r>
              <a:endParaRPr lang="en-US" altLang="x-none" sz="2000" b="1" dirty="0">
                <a:solidFill>
                  <a:srgbClr val="FF0000"/>
                </a:solidFill>
                <a:latin typeface="Times New Roman" panose="02020603050405020304" pitchFamily="2" charset="0"/>
                <a:ea typeface="宋体" panose="02010600030101010101" pitchFamily="2" charset="-122"/>
              </a:endParaRPr>
            </a:p>
          </p:txBody>
        </p:sp>
        <p:sp>
          <p:nvSpPr>
            <p:cNvPr id="40982" name="Text Box 38"/>
            <p:cNvSpPr txBox="1"/>
            <p:nvPr/>
          </p:nvSpPr>
          <p:spPr>
            <a:xfrm>
              <a:off x="0" y="96"/>
              <a:ext cx="413" cy="288"/>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 • •</a:t>
              </a:r>
              <a:endParaRPr lang="en-US" altLang="x-none" dirty="0">
                <a:latin typeface="Times New Roman" panose="02020603050405020304" pitchFamily="2" charset="0"/>
                <a:ea typeface="宋体" panose="02010600030101010101" pitchFamily="2" charset="-122"/>
              </a:endParaRPr>
            </a:p>
          </p:txBody>
        </p:sp>
      </p:grpSp>
      <p:grpSp>
        <p:nvGrpSpPr>
          <p:cNvPr id="40983" name="组合 40982"/>
          <p:cNvGrpSpPr/>
          <p:nvPr/>
        </p:nvGrpSpPr>
        <p:grpSpPr>
          <a:xfrm>
            <a:off x="3657600" y="3505200"/>
            <a:ext cx="2027238" cy="685800"/>
            <a:chOff x="0" y="0"/>
            <a:chExt cx="1277" cy="432"/>
          </a:xfrm>
        </p:grpSpPr>
        <p:grpSp>
          <p:nvGrpSpPr>
            <p:cNvPr id="40984" name="组合 40983"/>
            <p:cNvGrpSpPr/>
            <p:nvPr/>
          </p:nvGrpSpPr>
          <p:grpSpPr>
            <a:xfrm>
              <a:off x="0" y="0"/>
              <a:ext cx="672" cy="288"/>
              <a:chOff x="0" y="0"/>
              <a:chExt cx="672" cy="288"/>
            </a:xfrm>
          </p:grpSpPr>
          <p:sp>
            <p:nvSpPr>
              <p:cNvPr id="40985" name="Text Box 21"/>
              <p:cNvSpPr txBox="1"/>
              <p:nvPr/>
            </p:nvSpPr>
            <p:spPr>
              <a:xfrm>
                <a:off x="96" y="0"/>
                <a:ext cx="529" cy="252"/>
              </a:xfrm>
              <a:prstGeom prst="rect">
                <a:avLst/>
              </a:prstGeom>
              <a:noFill/>
              <a:ln w="9525">
                <a:noFill/>
              </a:ln>
            </p:spPr>
            <p:txBody>
              <a:bodyPr wrap="none">
                <a:spAutoFit/>
              </a:bodyPr>
              <a:p>
                <a:pPr lvl="0"/>
                <a:r>
                  <a:rPr lang="en-US" altLang="x-none" sz="2000" dirty="0">
                    <a:solidFill>
                      <a:srgbClr val="006600"/>
                    </a:solidFill>
                    <a:latin typeface="Times New Roman" panose="02020603050405020304" pitchFamily="2" charset="0"/>
                    <a:ea typeface="宋体" panose="02010600030101010101" pitchFamily="2" charset="-122"/>
                  </a:rPr>
                  <a:t>Ready</a:t>
                </a:r>
                <a:endParaRPr lang="en-US" altLang="x-none" dirty="0">
                  <a:solidFill>
                    <a:srgbClr val="006600"/>
                  </a:solidFill>
                  <a:latin typeface="Times New Roman" panose="02020603050405020304" pitchFamily="2" charset="0"/>
                  <a:ea typeface="宋体" panose="02010600030101010101" pitchFamily="2" charset="-122"/>
                </a:endParaRPr>
              </a:p>
            </p:txBody>
          </p:sp>
          <p:sp>
            <p:nvSpPr>
              <p:cNvPr id="40986" name="Line 11"/>
              <p:cNvSpPr/>
              <p:nvPr/>
            </p:nvSpPr>
            <p:spPr>
              <a:xfrm>
                <a:off x="0" y="288"/>
                <a:ext cx="672" cy="0"/>
              </a:xfrm>
              <a:prstGeom prst="line">
                <a:avLst/>
              </a:prstGeom>
              <a:ln w="9525" cap="flat" cmpd="sng">
                <a:solidFill>
                  <a:srgbClr val="006600"/>
                </a:solidFill>
                <a:prstDash val="solid"/>
                <a:headEnd type="none" w="med" len="med"/>
                <a:tailEnd type="triangle" w="med" len="med"/>
              </a:ln>
            </p:spPr>
          </p:sp>
        </p:grpSp>
        <p:sp>
          <p:nvSpPr>
            <p:cNvPr id="40987" name="Text Box 41"/>
            <p:cNvSpPr txBox="1"/>
            <p:nvPr/>
          </p:nvSpPr>
          <p:spPr>
            <a:xfrm>
              <a:off x="864" y="144"/>
              <a:ext cx="413" cy="288"/>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 • •</a:t>
              </a:r>
              <a:endParaRPr lang="en-US" altLang="x-none" dirty="0">
                <a:latin typeface="Times New Roman" panose="02020603050405020304" pitchFamily="2" charset="0"/>
                <a:ea typeface="宋体" panose="02010600030101010101" pitchFamily="2" charset="-122"/>
              </a:endParaRPr>
            </a:p>
          </p:txBody>
        </p:sp>
      </p:grpSp>
      <p:grpSp>
        <p:nvGrpSpPr>
          <p:cNvPr id="40988" name="组合 40987"/>
          <p:cNvGrpSpPr/>
          <p:nvPr/>
        </p:nvGrpSpPr>
        <p:grpSpPr>
          <a:xfrm>
            <a:off x="1600200" y="4876800"/>
            <a:ext cx="5257800" cy="671513"/>
            <a:chOff x="0" y="0"/>
            <a:chExt cx="3312" cy="423"/>
          </a:xfrm>
        </p:grpSpPr>
        <p:sp>
          <p:nvSpPr>
            <p:cNvPr id="40989" name="Text Box 37"/>
            <p:cNvSpPr txBox="1"/>
            <p:nvPr/>
          </p:nvSpPr>
          <p:spPr>
            <a:xfrm>
              <a:off x="2774" y="0"/>
              <a:ext cx="449" cy="252"/>
            </a:xfrm>
            <a:prstGeom prst="rect">
              <a:avLst/>
            </a:prstGeom>
            <a:noFill/>
            <a:ln w="9525">
              <a:noFill/>
            </a:ln>
          </p:spPr>
          <p:txBody>
            <a:bodyPr wrap="none">
              <a:spAutoFit/>
            </a:bodyPr>
            <a:p>
              <a:pPr lvl="0"/>
              <a:r>
                <a:rPr lang="en-US" altLang="x-none" sz="2000" b="1" dirty="0">
                  <a:solidFill>
                    <a:srgbClr val="0000CC"/>
                  </a:solidFill>
                  <a:latin typeface="Times New Roman" panose="02020603050405020304" pitchFamily="2" charset="0"/>
                  <a:ea typeface="宋体" panose="02010600030101010101" pitchFamily="2" charset="-122"/>
                </a:rPr>
                <a:t>done</a:t>
              </a:r>
              <a:endParaRPr lang="en-US" altLang="x-none" sz="2000" b="1" dirty="0">
                <a:solidFill>
                  <a:srgbClr val="0000CC"/>
                </a:solidFill>
                <a:latin typeface="Times New Roman" panose="02020603050405020304" pitchFamily="2" charset="0"/>
                <a:ea typeface="宋体" panose="02010600030101010101" pitchFamily="2" charset="-122"/>
              </a:endParaRPr>
            </a:p>
          </p:txBody>
        </p:sp>
        <p:sp>
          <p:nvSpPr>
            <p:cNvPr id="40990" name="Text Box 36"/>
            <p:cNvSpPr txBox="1"/>
            <p:nvPr/>
          </p:nvSpPr>
          <p:spPr>
            <a:xfrm>
              <a:off x="1344" y="39"/>
              <a:ext cx="449" cy="252"/>
            </a:xfrm>
            <a:prstGeom prst="rect">
              <a:avLst/>
            </a:prstGeom>
            <a:noFill/>
            <a:ln w="9525">
              <a:noFill/>
            </a:ln>
          </p:spPr>
          <p:txBody>
            <a:bodyPr wrap="none">
              <a:spAutoFit/>
            </a:bodyPr>
            <a:p>
              <a:pPr lvl="0"/>
              <a:r>
                <a:rPr lang="en-US" altLang="x-none" sz="2000" b="1" dirty="0">
                  <a:solidFill>
                    <a:srgbClr val="0000CC"/>
                  </a:solidFill>
                  <a:latin typeface="Times New Roman" panose="02020603050405020304" pitchFamily="2" charset="0"/>
                  <a:ea typeface="宋体" panose="02010600030101010101" pitchFamily="2" charset="-122"/>
                </a:rPr>
                <a:t>done</a:t>
              </a:r>
              <a:endParaRPr lang="en-US" altLang="x-none" sz="2000" b="1" dirty="0">
                <a:solidFill>
                  <a:srgbClr val="0000CC"/>
                </a:solidFill>
                <a:latin typeface="Times New Roman" panose="02020603050405020304" pitchFamily="2" charset="0"/>
                <a:ea typeface="宋体" panose="02010600030101010101" pitchFamily="2" charset="-122"/>
              </a:endParaRPr>
            </a:p>
          </p:txBody>
        </p:sp>
        <p:sp>
          <p:nvSpPr>
            <p:cNvPr id="40991" name="Line 16"/>
            <p:cNvSpPr/>
            <p:nvPr/>
          </p:nvSpPr>
          <p:spPr>
            <a:xfrm>
              <a:off x="0" y="279"/>
              <a:ext cx="816" cy="0"/>
            </a:xfrm>
            <a:prstGeom prst="line">
              <a:avLst/>
            </a:prstGeom>
            <a:ln w="9525" cap="flat" cmpd="sng">
              <a:solidFill>
                <a:srgbClr val="0000CC"/>
              </a:solidFill>
              <a:prstDash val="solid"/>
              <a:headEnd type="none" w="med" len="med"/>
              <a:tailEnd type="triangle" w="med" len="med"/>
            </a:ln>
          </p:spPr>
        </p:sp>
        <p:sp>
          <p:nvSpPr>
            <p:cNvPr id="40992" name="Line 17"/>
            <p:cNvSpPr/>
            <p:nvPr/>
          </p:nvSpPr>
          <p:spPr>
            <a:xfrm>
              <a:off x="1296" y="279"/>
              <a:ext cx="672" cy="0"/>
            </a:xfrm>
            <a:prstGeom prst="line">
              <a:avLst/>
            </a:prstGeom>
            <a:ln w="9525" cap="flat" cmpd="sng">
              <a:solidFill>
                <a:srgbClr val="0000CC"/>
              </a:solidFill>
              <a:prstDash val="solid"/>
              <a:headEnd type="none" w="med" len="med"/>
              <a:tailEnd type="triangle" w="med" len="med"/>
            </a:ln>
          </p:spPr>
        </p:sp>
        <p:sp>
          <p:nvSpPr>
            <p:cNvPr id="40993" name="Line 18"/>
            <p:cNvSpPr/>
            <p:nvPr/>
          </p:nvSpPr>
          <p:spPr>
            <a:xfrm>
              <a:off x="2880" y="231"/>
              <a:ext cx="432" cy="0"/>
            </a:xfrm>
            <a:prstGeom prst="line">
              <a:avLst/>
            </a:prstGeom>
            <a:ln w="9525" cap="flat" cmpd="sng">
              <a:solidFill>
                <a:srgbClr val="0000CC"/>
              </a:solidFill>
              <a:prstDash val="solid"/>
              <a:headEnd type="none" w="med" len="med"/>
              <a:tailEnd type="triangle" w="med" len="med"/>
            </a:ln>
          </p:spPr>
        </p:sp>
        <p:sp>
          <p:nvSpPr>
            <p:cNvPr id="40994" name="Text Box 35"/>
            <p:cNvSpPr txBox="1"/>
            <p:nvPr/>
          </p:nvSpPr>
          <p:spPr>
            <a:xfrm>
              <a:off x="86" y="48"/>
              <a:ext cx="449" cy="252"/>
            </a:xfrm>
            <a:prstGeom prst="rect">
              <a:avLst/>
            </a:prstGeom>
            <a:noFill/>
            <a:ln w="9525">
              <a:noFill/>
            </a:ln>
          </p:spPr>
          <p:txBody>
            <a:bodyPr wrap="none">
              <a:spAutoFit/>
            </a:bodyPr>
            <a:p>
              <a:pPr lvl="0"/>
              <a:r>
                <a:rPr lang="en-US" altLang="x-none" sz="2000" b="1" dirty="0">
                  <a:solidFill>
                    <a:srgbClr val="0000CC"/>
                  </a:solidFill>
                  <a:latin typeface="Times New Roman" panose="02020603050405020304" pitchFamily="2" charset="0"/>
                  <a:ea typeface="宋体" panose="02010600030101010101" pitchFamily="2" charset="-122"/>
                </a:rPr>
                <a:t>done</a:t>
              </a:r>
              <a:endParaRPr lang="en-US" altLang="x-none" sz="2000" b="1" dirty="0">
                <a:solidFill>
                  <a:srgbClr val="0000CC"/>
                </a:solidFill>
                <a:latin typeface="Times New Roman" panose="02020603050405020304" pitchFamily="2" charset="0"/>
                <a:ea typeface="宋体" panose="02010600030101010101" pitchFamily="2" charset="-122"/>
              </a:endParaRPr>
            </a:p>
          </p:txBody>
        </p:sp>
        <p:sp>
          <p:nvSpPr>
            <p:cNvPr id="40995" name="Text Box 44"/>
            <p:cNvSpPr txBox="1"/>
            <p:nvPr/>
          </p:nvSpPr>
          <p:spPr>
            <a:xfrm>
              <a:off x="2160" y="135"/>
              <a:ext cx="413" cy="288"/>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 • •</a:t>
              </a:r>
              <a:endParaRPr lang="en-US" altLang="x-none"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79"/>
                                        </p:tgtEl>
                                        <p:attrNameLst>
                                          <p:attrName>style.visibility</p:attrName>
                                        </p:attrNameLst>
                                      </p:cBhvr>
                                      <p:to>
                                        <p:strVal val="visible"/>
                                      </p:to>
                                    </p:set>
                                    <p:animEffect transition="in" filter="blinds(horizontal)">
                                      <p:cBhvr>
                                        <p:cTn id="7" dur="500"/>
                                        <p:tgtEl>
                                          <p:spTgt spid="4097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64">
                                            <p:txEl>
                                              <p:charRg st="186" end="250"/>
                                            </p:txEl>
                                          </p:spTgt>
                                        </p:tgtEl>
                                        <p:attrNameLst>
                                          <p:attrName>style.visibility</p:attrName>
                                        </p:attrNameLst>
                                      </p:cBhvr>
                                      <p:to>
                                        <p:strVal val="visible"/>
                                      </p:to>
                                    </p:set>
                                    <p:animEffect transition="in" filter="barn(inVertical)">
                                      <p:cBhvr>
                                        <p:cTn id="12" dur="500"/>
                                        <p:tgtEl>
                                          <p:spTgt spid="40964">
                                            <p:txEl>
                                              <p:charRg st="186" end="2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74"/>
                                        </p:tgtEl>
                                        <p:attrNameLst>
                                          <p:attrName>style.visibility</p:attrName>
                                        </p:attrNameLst>
                                      </p:cBhvr>
                                      <p:to>
                                        <p:strVal val="visible"/>
                                      </p:to>
                                    </p:set>
                                    <p:animEffect transition="in" filter="blinds(horizontal)">
                                      <p:cBhvr>
                                        <p:cTn id="17" dur="500"/>
                                        <p:tgtEl>
                                          <p:spTgt spid="4097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0964">
                                            <p:txEl>
                                              <p:charRg st="255" end="340"/>
                                            </p:txEl>
                                          </p:spTgt>
                                        </p:tgtEl>
                                        <p:attrNameLst>
                                          <p:attrName>style.visibility</p:attrName>
                                        </p:attrNameLst>
                                      </p:cBhvr>
                                      <p:to>
                                        <p:strVal val="visible"/>
                                      </p:to>
                                    </p:set>
                                    <p:animEffect transition="in" filter="barn(inVertical)">
                                      <p:cBhvr>
                                        <p:cTn id="22" dur="500"/>
                                        <p:tgtEl>
                                          <p:spTgt spid="40964">
                                            <p:txEl>
                                              <p:charRg st="255" end="3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88"/>
                                        </p:tgtEl>
                                        <p:attrNameLst>
                                          <p:attrName>style.visibility</p:attrName>
                                        </p:attrNameLst>
                                      </p:cBhvr>
                                      <p:to>
                                        <p:strVal val="visible"/>
                                      </p:to>
                                    </p:set>
                                    <p:animEffect transition="in" filter="blinds(horizontal)">
                                      <p:cBhvr>
                                        <p:cTn id="27" dur="500"/>
                                        <p:tgtEl>
                                          <p:spTgt spid="40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nvSpPr>
        <p:spPr>
          <a:xfrm>
            <a:off x="8133080" y="6475730"/>
            <a:ext cx="938530" cy="30607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grpSp>
        <p:nvGrpSpPr>
          <p:cNvPr id="2" name="组合 1"/>
          <p:cNvGrpSpPr/>
          <p:nvPr/>
        </p:nvGrpSpPr>
        <p:grpSpPr>
          <a:xfrm>
            <a:off x="1759585" y="3279140"/>
            <a:ext cx="5760043" cy="2982595"/>
            <a:chOff x="2520" y="5623"/>
            <a:chExt cx="8280" cy="4697"/>
          </a:xfrm>
        </p:grpSpPr>
        <p:sp>
          <p:nvSpPr>
            <p:cNvPr id="42020" name="Rectangle 4"/>
            <p:cNvSpPr/>
            <p:nvPr/>
          </p:nvSpPr>
          <p:spPr>
            <a:xfrm>
              <a:off x="2520" y="6820"/>
              <a:ext cx="2520" cy="960"/>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en-US" altLang="x-none" sz="2000" b="1" dirty="0">
                  <a:latin typeface="Times New Roman" panose="02020603050405020304" pitchFamily="2" charset="0"/>
                  <a:ea typeface="宋体" panose="02010600030101010101" pitchFamily="2" charset="-122"/>
                </a:rPr>
                <a:t>coordinator</a:t>
              </a:r>
              <a:endParaRPr lang="en-US" altLang="x-none" sz="2000" b="1" dirty="0">
                <a:latin typeface="Times New Roman" panose="02020603050405020304" pitchFamily="2" charset="0"/>
                <a:ea typeface="宋体" panose="02010600030101010101" pitchFamily="2" charset="-122"/>
              </a:endParaRPr>
            </a:p>
          </p:txBody>
        </p:sp>
        <p:sp>
          <p:nvSpPr>
            <p:cNvPr id="42021" name="Rectangle 7"/>
            <p:cNvSpPr/>
            <p:nvPr/>
          </p:nvSpPr>
          <p:spPr>
            <a:xfrm>
              <a:off x="8520" y="5623"/>
              <a:ext cx="2280" cy="960"/>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zh-CN" altLang="en-US" sz="2000" b="1" dirty="0">
                  <a:latin typeface="Times New Roman" panose="02020603050405020304" pitchFamily="2" charset="0"/>
                  <a:ea typeface="宋体" panose="02010600030101010101" pitchFamily="2" charset="-122"/>
                </a:rPr>
                <a:t>Cohort-1</a:t>
              </a:r>
              <a:endParaRPr lang="zh-CN" altLang="en-US" dirty="0">
                <a:latin typeface="Times New Roman" panose="02020603050405020304" pitchFamily="2" charset="0"/>
                <a:ea typeface="Times New Roman" panose="02020603050405020304" pitchFamily="2" charset="0"/>
              </a:endParaRPr>
            </a:p>
          </p:txBody>
        </p:sp>
        <p:sp>
          <p:nvSpPr>
            <p:cNvPr id="42022" name="Line 15"/>
            <p:cNvSpPr/>
            <p:nvPr/>
          </p:nvSpPr>
          <p:spPr>
            <a:xfrm flipV="1">
              <a:off x="5040" y="6103"/>
              <a:ext cx="3480" cy="1200"/>
            </a:xfrm>
            <a:prstGeom prst="line">
              <a:avLst/>
            </a:prstGeom>
            <a:ln w="9525" cap="flat" cmpd="sng">
              <a:solidFill>
                <a:schemeClr val="tx1"/>
              </a:solidFill>
              <a:prstDash val="solid"/>
              <a:headEnd type="triangle" w="med" len="med"/>
              <a:tailEnd type="triangle" w="med" len="med"/>
            </a:ln>
          </p:spPr>
        </p:sp>
        <p:sp>
          <p:nvSpPr>
            <p:cNvPr id="42023" name="Line 16"/>
            <p:cNvSpPr/>
            <p:nvPr/>
          </p:nvSpPr>
          <p:spPr>
            <a:xfrm>
              <a:off x="5040" y="7303"/>
              <a:ext cx="3480" cy="2"/>
            </a:xfrm>
            <a:prstGeom prst="line">
              <a:avLst/>
            </a:prstGeom>
            <a:ln w="9525" cap="flat" cmpd="sng">
              <a:solidFill>
                <a:schemeClr val="tx1"/>
              </a:solidFill>
              <a:prstDash val="solid"/>
              <a:headEnd type="triangle" w="med" len="med"/>
              <a:tailEnd type="triangle" w="med" len="med"/>
            </a:ln>
          </p:spPr>
        </p:sp>
        <p:sp>
          <p:nvSpPr>
            <p:cNvPr id="42024" name="Line 17"/>
            <p:cNvSpPr/>
            <p:nvPr/>
          </p:nvSpPr>
          <p:spPr>
            <a:xfrm>
              <a:off x="5040" y="7303"/>
              <a:ext cx="3480" cy="1800"/>
            </a:xfrm>
            <a:prstGeom prst="line">
              <a:avLst/>
            </a:prstGeom>
            <a:ln w="9525" cap="flat" cmpd="sng">
              <a:solidFill>
                <a:schemeClr val="tx1"/>
              </a:solidFill>
              <a:prstDash val="solid"/>
              <a:headEnd type="triangle" w="med" len="med"/>
              <a:tailEnd type="triangle" w="med" len="med"/>
            </a:ln>
          </p:spPr>
        </p:sp>
        <p:sp>
          <p:nvSpPr>
            <p:cNvPr id="42025" name="Line 18"/>
            <p:cNvSpPr/>
            <p:nvPr/>
          </p:nvSpPr>
          <p:spPr>
            <a:xfrm>
              <a:off x="5040" y="7303"/>
              <a:ext cx="3480" cy="840"/>
            </a:xfrm>
            <a:prstGeom prst="line">
              <a:avLst/>
            </a:prstGeom>
            <a:ln w="9525" cap="flat" cmpd="sng">
              <a:solidFill>
                <a:schemeClr val="tx1"/>
              </a:solidFill>
              <a:prstDash val="solid"/>
              <a:headEnd type="triangle" w="med" len="med"/>
              <a:tailEnd type="triangle" w="med" len="med"/>
            </a:ln>
          </p:spPr>
        </p:sp>
        <p:sp>
          <p:nvSpPr>
            <p:cNvPr id="42026" name="Oval 22"/>
            <p:cNvSpPr/>
            <p:nvPr/>
          </p:nvSpPr>
          <p:spPr>
            <a:xfrm>
              <a:off x="6360" y="6463"/>
              <a:ext cx="360" cy="1920"/>
            </a:xfrm>
            <a:prstGeom prst="ellipse">
              <a:avLst/>
            </a:prstGeom>
            <a:solidFill>
              <a:schemeClr val="bg1">
                <a:alpha val="100000"/>
              </a:schemeClr>
            </a:solidFill>
            <a:ln w="9525" cap="flat" cmpd="sng">
              <a:solidFill>
                <a:schemeClr val="tx1"/>
              </a:solidFill>
              <a:prstDash val="dash"/>
              <a:headEnd type="none" w="med" len="med"/>
              <a:tailEnd type="none" w="med" len="med"/>
            </a:ln>
          </p:spPr>
          <p:txBody>
            <a:bodyPr vert="horz" wrap="none" anchor="ctr"/>
            <a:p>
              <a:pPr lvl="0"/>
              <a:endParaRPr lang="zh-CN" altLang="en-US" dirty="0">
                <a:latin typeface="Times New Roman" panose="02020603050405020304" pitchFamily="2" charset="0"/>
                <a:ea typeface="宋体" panose="02010600030101010101" pitchFamily="2" charset="-122"/>
              </a:endParaRPr>
            </a:p>
          </p:txBody>
        </p:sp>
        <p:sp>
          <p:nvSpPr>
            <p:cNvPr id="42027" name="Text Box 23"/>
            <p:cNvSpPr txBox="1"/>
            <p:nvPr/>
          </p:nvSpPr>
          <p:spPr>
            <a:xfrm>
              <a:off x="3840" y="9600"/>
              <a:ext cx="4680" cy="720"/>
            </a:xfrm>
            <a:prstGeom prst="rect">
              <a:avLst/>
            </a:prstGeom>
            <a:noFill/>
            <a:ln w="9525">
              <a:noFill/>
            </a:ln>
          </p:spPr>
          <p:txBody>
            <a:bodyPr vert="horz" wrap="square" anchor="t">
              <a:spAutoFit/>
            </a:bodyPr>
            <a:p>
              <a:pPr lvl="0"/>
              <a:r>
                <a:rPr lang="en-US" altLang="x-none" b="1" dirty="0">
                  <a:solidFill>
                    <a:srgbClr val="FF0000"/>
                  </a:solidFill>
                  <a:latin typeface="Times New Roman" panose="02020603050405020304" pitchFamily="2" charset="0"/>
                  <a:ea typeface="宋体" panose="02010600030101010101" pitchFamily="2" charset="-122"/>
                </a:rPr>
                <a:t>two-phase commit</a:t>
              </a:r>
              <a:endParaRPr lang="en-US" altLang="x-none" b="1" dirty="0">
                <a:solidFill>
                  <a:srgbClr val="FF0000"/>
                </a:solidFill>
                <a:latin typeface="Times New Roman" panose="02020603050405020304" pitchFamily="2" charset="0"/>
                <a:ea typeface="宋体" panose="02010600030101010101" pitchFamily="2" charset="-122"/>
              </a:endParaRPr>
            </a:p>
          </p:txBody>
        </p:sp>
        <p:sp>
          <p:nvSpPr>
            <p:cNvPr id="42028" name="Rectangle 7"/>
            <p:cNvSpPr/>
            <p:nvPr/>
          </p:nvSpPr>
          <p:spPr>
            <a:xfrm>
              <a:off x="8520" y="6708"/>
              <a:ext cx="2280" cy="960"/>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zh-CN" altLang="en-US" sz="2000" b="1" dirty="0">
                  <a:latin typeface="Times New Roman" panose="02020603050405020304" pitchFamily="2" charset="0"/>
                  <a:ea typeface="宋体" panose="02010600030101010101" pitchFamily="2" charset="-122"/>
                </a:rPr>
                <a:t>Cohort-2</a:t>
              </a:r>
              <a:endParaRPr lang="zh-CN" altLang="en-US" sz="2000" b="1" dirty="0">
                <a:latin typeface="Times New Roman" panose="02020603050405020304" pitchFamily="2" charset="0"/>
                <a:ea typeface="宋体" panose="02010600030101010101" pitchFamily="2" charset="-122"/>
              </a:endParaRPr>
            </a:p>
          </p:txBody>
        </p:sp>
        <p:sp>
          <p:nvSpPr>
            <p:cNvPr id="42029" name="Rectangle 7"/>
            <p:cNvSpPr/>
            <p:nvPr/>
          </p:nvSpPr>
          <p:spPr>
            <a:xfrm>
              <a:off x="8520" y="8640"/>
              <a:ext cx="2280" cy="960"/>
            </a:xfrm>
            <a:prstGeom prst="rect">
              <a:avLst/>
            </a:prstGeom>
            <a:solidFill>
              <a:schemeClr val="bg1">
                <a:alpha val="100000"/>
              </a:schemeClr>
            </a:solidFill>
            <a:ln w="9525" cap="flat" cmpd="sng">
              <a:solidFill>
                <a:schemeClr val="tx1"/>
              </a:solidFill>
              <a:prstDash val="solid"/>
              <a:miter/>
              <a:headEnd type="none" w="med" len="med"/>
              <a:tailEnd type="none" w="med" len="med"/>
            </a:ln>
          </p:spPr>
          <p:txBody>
            <a:bodyPr vert="horz" wrap="none" anchor="ctr"/>
            <a:p>
              <a:pPr lvl="0" algn="ctr"/>
              <a:r>
                <a:rPr lang="zh-CN" altLang="en-US" sz="2000" b="1" dirty="0">
                  <a:latin typeface="Times New Roman" panose="02020603050405020304" pitchFamily="2" charset="0"/>
                  <a:ea typeface="宋体" panose="02010600030101010101" pitchFamily="2" charset="-122"/>
                </a:rPr>
                <a:t>Cohort-n</a:t>
              </a:r>
              <a:endParaRPr lang="zh-CN" altLang="en-US" sz="2000" b="1" dirty="0">
                <a:latin typeface="Times New Roman" panose="02020603050405020304" pitchFamily="2" charset="0"/>
                <a:ea typeface="宋体" panose="02010600030101010101" pitchFamily="2" charset="-122"/>
              </a:endParaRPr>
            </a:p>
          </p:txBody>
        </p:sp>
        <p:sp>
          <p:nvSpPr>
            <p:cNvPr id="42030" name="直接连接符 42029"/>
            <p:cNvSpPr/>
            <p:nvPr/>
          </p:nvSpPr>
          <p:spPr>
            <a:xfrm>
              <a:off x="9720" y="7913"/>
              <a:ext cx="0" cy="472"/>
            </a:xfrm>
            <a:prstGeom prst="line">
              <a:avLst/>
            </a:prstGeom>
            <a:ln w="12700" cap="flat" cmpd="sng">
              <a:solidFill>
                <a:schemeClr val="tx1"/>
              </a:solidFill>
              <a:prstDash val="dash"/>
              <a:headEnd type="none" w="med" len="med"/>
              <a:tailEnd type="none" w="med" len="med"/>
            </a:ln>
          </p:spPr>
        </p:sp>
        <p:grpSp>
          <p:nvGrpSpPr>
            <p:cNvPr id="42031" name="组合 42030"/>
            <p:cNvGrpSpPr/>
            <p:nvPr/>
          </p:nvGrpSpPr>
          <p:grpSpPr>
            <a:xfrm>
              <a:off x="5448" y="6078"/>
              <a:ext cx="2670" cy="2905"/>
              <a:chOff x="0" y="0"/>
              <a:chExt cx="2670" cy="2906"/>
            </a:xfrm>
          </p:grpSpPr>
          <p:grpSp>
            <p:nvGrpSpPr>
              <p:cNvPr id="42032" name="组合 42031"/>
              <p:cNvGrpSpPr/>
              <p:nvPr/>
            </p:nvGrpSpPr>
            <p:grpSpPr>
              <a:xfrm>
                <a:off x="76" y="0"/>
                <a:ext cx="2594" cy="602"/>
                <a:chOff x="0" y="0"/>
                <a:chExt cx="2594" cy="602"/>
              </a:xfrm>
            </p:grpSpPr>
            <p:sp>
              <p:nvSpPr>
                <p:cNvPr id="42033" name="Text Box 23"/>
                <p:cNvSpPr txBox="1"/>
                <p:nvPr/>
              </p:nvSpPr>
              <p:spPr>
                <a:xfrm>
                  <a:off x="0" y="0"/>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0000CC"/>
                      </a:solidFill>
                      <a:latin typeface="Times New Roman" panose="02020603050405020304" pitchFamily="2" charset="0"/>
                      <a:ea typeface="宋体" panose="02010600030101010101" pitchFamily="2" charset="-122"/>
                    </a:rPr>
                    <a:t>prepare msg.</a:t>
                  </a:r>
                  <a:endParaRPr lang="zh-CN" altLang="en-US" dirty="0">
                    <a:latin typeface="Times New Roman" panose="02020603050405020304" pitchFamily="2" charset="0"/>
                    <a:ea typeface="Times New Roman" panose="02020603050405020304" pitchFamily="2" charset="0"/>
                  </a:endParaRPr>
                </a:p>
              </p:txBody>
            </p:sp>
            <p:sp>
              <p:nvSpPr>
                <p:cNvPr id="42034" name="箭头 864"/>
                <p:cNvSpPr/>
                <p:nvPr/>
              </p:nvSpPr>
              <p:spPr>
                <a:xfrm>
                  <a:off x="724" y="602"/>
                  <a:ext cx="1079" cy="1"/>
                </a:xfrm>
                <a:prstGeom prst="line">
                  <a:avLst/>
                </a:prstGeom>
                <a:ln w="25400" cap="flat" cmpd="sng">
                  <a:solidFill>
                    <a:schemeClr val="hlink"/>
                  </a:solidFill>
                  <a:prstDash val="solid"/>
                  <a:headEnd type="none" w="med" len="med"/>
                  <a:tailEnd type="arrow" w="med" len="med"/>
                </a:ln>
              </p:spPr>
            </p:sp>
          </p:grpSp>
          <p:grpSp>
            <p:nvGrpSpPr>
              <p:cNvPr id="42035" name="组合 42034"/>
              <p:cNvGrpSpPr/>
              <p:nvPr/>
            </p:nvGrpSpPr>
            <p:grpSpPr>
              <a:xfrm>
                <a:off x="38" y="795"/>
                <a:ext cx="2594" cy="602"/>
                <a:chOff x="0" y="0"/>
                <a:chExt cx="2594" cy="602"/>
              </a:xfrm>
            </p:grpSpPr>
            <p:sp>
              <p:nvSpPr>
                <p:cNvPr id="42036" name="Text Box 23"/>
                <p:cNvSpPr txBox="1"/>
                <p:nvPr/>
              </p:nvSpPr>
              <p:spPr>
                <a:xfrm>
                  <a:off x="0" y="0"/>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0000CC"/>
                      </a:solidFill>
                      <a:latin typeface="Times New Roman" panose="02020603050405020304" pitchFamily="2" charset="0"/>
                      <a:ea typeface="宋体" panose="02010600030101010101" pitchFamily="2" charset="-122"/>
                    </a:rPr>
                    <a:t>vote msg.</a:t>
                  </a:r>
                  <a:endParaRPr lang="zh-CN" altLang="en-US" dirty="0">
                    <a:latin typeface="Times New Roman" panose="02020603050405020304" pitchFamily="2" charset="0"/>
                    <a:ea typeface="Times New Roman" panose="02020603050405020304" pitchFamily="2" charset="0"/>
                  </a:endParaRPr>
                </a:p>
              </p:txBody>
            </p:sp>
            <p:sp>
              <p:nvSpPr>
                <p:cNvPr id="42037" name="箭头 864"/>
                <p:cNvSpPr/>
                <p:nvPr/>
              </p:nvSpPr>
              <p:spPr>
                <a:xfrm>
                  <a:off x="724" y="602"/>
                  <a:ext cx="1079" cy="1"/>
                </a:xfrm>
                <a:prstGeom prst="line">
                  <a:avLst/>
                </a:prstGeom>
                <a:ln w="25400" cap="flat" cmpd="sng">
                  <a:solidFill>
                    <a:schemeClr val="hlink"/>
                  </a:solidFill>
                  <a:prstDash val="solid"/>
                  <a:headEnd type="arrow" w="med" len="med"/>
                  <a:tailEnd type="none" w="med" len="med"/>
                </a:ln>
              </p:spPr>
            </p:sp>
          </p:grpSp>
          <p:grpSp>
            <p:nvGrpSpPr>
              <p:cNvPr id="42038" name="组合 42037"/>
              <p:cNvGrpSpPr/>
              <p:nvPr/>
            </p:nvGrpSpPr>
            <p:grpSpPr>
              <a:xfrm>
                <a:off x="38" y="1509"/>
                <a:ext cx="2594" cy="602"/>
                <a:chOff x="0" y="0"/>
                <a:chExt cx="2594" cy="602"/>
              </a:xfrm>
            </p:grpSpPr>
            <p:sp>
              <p:nvSpPr>
                <p:cNvPr id="42039" name="Text Box 23"/>
                <p:cNvSpPr txBox="1"/>
                <p:nvPr/>
              </p:nvSpPr>
              <p:spPr>
                <a:xfrm>
                  <a:off x="0" y="0"/>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0000CC"/>
                      </a:solidFill>
                      <a:latin typeface="Times New Roman" panose="02020603050405020304" pitchFamily="2" charset="0"/>
                      <a:ea typeface="宋体" panose="02010600030101010101" pitchFamily="2" charset="-122"/>
                    </a:rPr>
                    <a:t>commit msg.</a:t>
                  </a:r>
                  <a:endParaRPr lang="zh-CN" altLang="en-US" dirty="0">
                    <a:latin typeface="Times New Roman" panose="02020603050405020304" pitchFamily="2" charset="0"/>
                    <a:ea typeface="Times New Roman" panose="02020603050405020304" pitchFamily="2" charset="0"/>
                  </a:endParaRPr>
                </a:p>
              </p:txBody>
            </p:sp>
            <p:sp>
              <p:nvSpPr>
                <p:cNvPr id="42040" name="箭头 864"/>
                <p:cNvSpPr/>
                <p:nvPr/>
              </p:nvSpPr>
              <p:spPr>
                <a:xfrm>
                  <a:off x="724" y="602"/>
                  <a:ext cx="1079" cy="1"/>
                </a:xfrm>
                <a:prstGeom prst="line">
                  <a:avLst/>
                </a:prstGeom>
                <a:ln w="25400" cap="flat" cmpd="sng">
                  <a:solidFill>
                    <a:schemeClr val="hlink"/>
                  </a:solidFill>
                  <a:prstDash val="solid"/>
                  <a:headEnd type="none" w="med" len="med"/>
                  <a:tailEnd type="arrow" w="med" len="med"/>
                </a:ln>
              </p:spPr>
            </p:sp>
          </p:grpSp>
          <p:grpSp>
            <p:nvGrpSpPr>
              <p:cNvPr id="42041" name="组合 42040"/>
              <p:cNvGrpSpPr/>
              <p:nvPr/>
            </p:nvGrpSpPr>
            <p:grpSpPr>
              <a:xfrm>
                <a:off x="0" y="2304"/>
                <a:ext cx="2594" cy="602"/>
                <a:chOff x="0" y="0"/>
                <a:chExt cx="2594" cy="602"/>
              </a:xfrm>
            </p:grpSpPr>
            <p:sp>
              <p:nvSpPr>
                <p:cNvPr id="42042" name="Text Box 23"/>
                <p:cNvSpPr txBox="1"/>
                <p:nvPr/>
              </p:nvSpPr>
              <p:spPr>
                <a:xfrm>
                  <a:off x="0" y="0"/>
                  <a:ext cx="2594" cy="433"/>
                </a:xfrm>
                <a:prstGeom prst="rect">
                  <a:avLst/>
                </a:prstGeom>
                <a:solidFill>
                  <a:schemeClr val="bg1">
                    <a:alpha val="100000"/>
                  </a:schemeClr>
                </a:solidFill>
                <a:ln w="9525">
                  <a:noFill/>
                </a:ln>
              </p:spPr>
              <p:txBody>
                <a:bodyPr vert="horz" wrap="square" lIns="90170" tIns="0" rIns="90170" bIns="0" anchor="t">
                  <a:spAutoFit/>
                </a:bodyPr>
                <a:p>
                  <a:pPr lvl="0" algn="ctr"/>
                  <a:r>
                    <a:rPr lang="zh-CN" altLang="en-US" sz="1800" b="1" dirty="0">
                      <a:solidFill>
                        <a:srgbClr val="0000CC"/>
                      </a:solidFill>
                      <a:latin typeface="Times New Roman" panose="02020603050405020304" pitchFamily="2" charset="0"/>
                      <a:ea typeface="宋体" panose="02010600030101010101" pitchFamily="2" charset="-122"/>
                    </a:rPr>
                    <a:t>done msg.</a:t>
                  </a:r>
                  <a:endParaRPr lang="zh-CN" altLang="en-US" dirty="0">
                    <a:latin typeface="Times New Roman" panose="02020603050405020304" pitchFamily="2" charset="0"/>
                    <a:ea typeface="Times New Roman" panose="02020603050405020304" pitchFamily="2" charset="0"/>
                  </a:endParaRPr>
                </a:p>
              </p:txBody>
            </p:sp>
            <p:sp>
              <p:nvSpPr>
                <p:cNvPr id="42043" name="箭头 864"/>
                <p:cNvSpPr/>
                <p:nvPr/>
              </p:nvSpPr>
              <p:spPr>
                <a:xfrm>
                  <a:off x="724" y="602"/>
                  <a:ext cx="1079" cy="1"/>
                </a:xfrm>
                <a:prstGeom prst="line">
                  <a:avLst/>
                </a:prstGeom>
                <a:ln w="25400" cap="flat" cmpd="sng">
                  <a:solidFill>
                    <a:schemeClr val="hlink"/>
                  </a:solidFill>
                  <a:prstDash val="solid"/>
                  <a:headEnd type="arrow" w="med" len="med"/>
                  <a:tailEnd type="none" w="med" len="med"/>
                </a:ln>
              </p:spPr>
            </p:sp>
          </p:grpSp>
        </p:grpSp>
      </p:grpSp>
      <p:sp>
        <p:nvSpPr>
          <p:cNvPr id="42044" name="直接连接符 42043"/>
          <p:cNvSpPr/>
          <p:nvPr/>
        </p:nvSpPr>
        <p:spPr>
          <a:xfrm>
            <a:off x="304800" y="2975610"/>
            <a:ext cx="8382000" cy="0"/>
          </a:xfrm>
          <a:prstGeom prst="line">
            <a:avLst/>
          </a:prstGeom>
          <a:ln w="9525" cap="flat" cmpd="sng">
            <a:solidFill>
              <a:schemeClr val="tx1"/>
            </a:solidFill>
            <a:prstDash val="solid"/>
            <a:headEnd type="none" w="med" len="med"/>
            <a:tailEnd type="none" w="med" len="med"/>
          </a:ln>
        </p:spPr>
      </p:sp>
      <p:sp>
        <p:nvSpPr>
          <p:cNvPr id="3" name="文本框 2"/>
          <p:cNvSpPr txBox="1"/>
          <p:nvPr/>
        </p:nvSpPr>
        <p:spPr>
          <a:xfrm>
            <a:off x="63500" y="1248410"/>
            <a:ext cx="1545590" cy="3415030"/>
          </a:xfrm>
          <a:prstGeom prst="rect">
            <a:avLst/>
          </a:prstGeom>
          <a:solidFill>
            <a:srgbClr val="99FFCC"/>
          </a:solidFill>
        </p:spPr>
        <p:txBody>
          <a:bodyPr wrap="square" lIns="0" rIns="0" rtlCol="0">
            <a:spAutoFit/>
          </a:bodyPr>
          <a:p>
            <a:pPr algn="ctr"/>
            <a:endParaRPr lang="en-US" altLang="zh-CN" b="1">
              <a:solidFill>
                <a:srgbClr val="0000CC"/>
              </a:solidFill>
              <a:latin typeface="Arial" panose="020B0604020202020204" pitchFamily="34" charset="0"/>
            </a:endParaRPr>
          </a:p>
          <a:p>
            <a:pPr algn="ctr"/>
            <a:r>
              <a:rPr lang="en-US" altLang="zh-CN" b="1">
                <a:solidFill>
                  <a:srgbClr val="FF0000"/>
                </a:solidFill>
                <a:latin typeface="Arial" panose="020B0604020202020204" pitchFamily="34" charset="0"/>
              </a:rPr>
              <a:t>3(n-1)</a:t>
            </a:r>
            <a:endParaRPr lang="en-US" altLang="zh-CN" b="1">
              <a:solidFill>
                <a:srgbClr val="FF0000"/>
              </a:solidFill>
              <a:latin typeface="Arial" panose="020B0604020202020204" pitchFamily="34" charset="0"/>
            </a:endParaRPr>
          </a:p>
          <a:p>
            <a:pPr algn="ctr"/>
            <a:endParaRPr lang="en-US" altLang="zh-CN" b="1">
              <a:solidFill>
                <a:srgbClr val="FF0000"/>
              </a:solidFill>
              <a:latin typeface="Arial" panose="020B0604020202020204" pitchFamily="34" charset="0"/>
            </a:endParaRPr>
          </a:p>
          <a:p>
            <a:pPr algn="ctr"/>
            <a:endParaRPr lang="en-US" altLang="zh-CN" b="1">
              <a:solidFill>
                <a:srgbClr val="0000CC"/>
              </a:solidFill>
              <a:latin typeface="Arial" panose="020B0604020202020204" pitchFamily="34" charset="0"/>
            </a:endParaRPr>
          </a:p>
          <a:p>
            <a:pPr algn="ctr"/>
            <a:r>
              <a:rPr lang="en-US" altLang="zh-CN" b="1">
                <a:solidFill>
                  <a:srgbClr val="0000CC"/>
                </a:solidFill>
                <a:latin typeface="Arial" panose="020B0604020202020204" pitchFamily="34" charset="0"/>
              </a:rPr>
              <a:t>messages</a:t>
            </a:r>
            <a:endParaRPr lang="en-US" altLang="zh-CN" b="1">
              <a:solidFill>
                <a:srgbClr val="0000CC"/>
              </a:solidFill>
              <a:latin typeface="Arial" panose="020B0604020202020204" pitchFamily="34" charset="0"/>
            </a:endParaRPr>
          </a:p>
          <a:p>
            <a:pPr algn="ctr"/>
            <a:endParaRPr lang="en-US" altLang="zh-CN" b="1">
              <a:solidFill>
                <a:srgbClr val="0000CC"/>
              </a:solidFill>
              <a:latin typeface="Arial" panose="020B0604020202020204" pitchFamily="34" charset="0"/>
            </a:endParaRPr>
          </a:p>
          <a:p>
            <a:pPr algn="ctr"/>
            <a:endParaRPr lang="en-US" altLang="zh-CN" b="1">
              <a:solidFill>
                <a:srgbClr val="0000CC"/>
              </a:solidFill>
              <a:latin typeface="Arial" panose="020B0604020202020204" pitchFamily="34" charset="0"/>
            </a:endParaRPr>
          </a:p>
          <a:p>
            <a:pPr algn="ctr"/>
            <a:r>
              <a:rPr lang="en-US" altLang="zh-CN" b="1">
                <a:solidFill>
                  <a:srgbClr val="FF0000"/>
                </a:solidFill>
                <a:latin typeface="Arial" panose="020B0604020202020204" pitchFamily="34" charset="0"/>
              </a:rPr>
              <a:t>4n</a:t>
            </a:r>
            <a:endParaRPr lang="en-US" altLang="zh-CN" b="1">
              <a:solidFill>
                <a:srgbClr val="FF0000"/>
              </a:solidFill>
              <a:latin typeface="Arial" panose="020B0604020202020204" pitchFamily="34" charset="0"/>
            </a:endParaRPr>
          </a:p>
          <a:p>
            <a:pPr algn="ctr"/>
            <a:endParaRPr lang="en-US" altLang="zh-CN" b="1">
              <a:solidFill>
                <a:srgbClr val="0000CC"/>
              </a:solidFill>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1759585" y="479425"/>
            <a:ext cx="5760043" cy="2225903"/>
          </a:xfrm>
          <a:prstGeom prst="rect">
            <a:avLst/>
          </a:prstGeom>
        </p:spPr>
      </p:pic>
      <p:sp>
        <p:nvSpPr>
          <p:cNvPr id="6" name="文本框 5"/>
          <p:cNvSpPr txBox="1"/>
          <p:nvPr/>
        </p:nvSpPr>
        <p:spPr>
          <a:xfrm>
            <a:off x="7616190" y="1266825"/>
            <a:ext cx="1455420" cy="3415030"/>
          </a:xfrm>
          <a:prstGeom prst="rect">
            <a:avLst/>
          </a:prstGeom>
          <a:solidFill>
            <a:srgbClr val="99FFCC"/>
          </a:solidFill>
        </p:spPr>
        <p:txBody>
          <a:bodyPr wrap="square" lIns="0" rIns="0" rtlCol="0">
            <a:spAutoFit/>
          </a:bodyPr>
          <a:p>
            <a:pPr algn="ctr"/>
            <a:endParaRPr lang="en-US" altLang="zh-CN" b="1">
              <a:solidFill>
                <a:srgbClr val="0000CC"/>
              </a:solidFill>
              <a:latin typeface="Arial" panose="020B0604020202020204" pitchFamily="34" charset="0"/>
            </a:endParaRPr>
          </a:p>
          <a:p>
            <a:pPr algn="ctr"/>
            <a:r>
              <a:rPr lang="en-US" altLang="zh-CN" b="1">
                <a:solidFill>
                  <a:srgbClr val="FF0000"/>
                </a:solidFill>
                <a:latin typeface="Arial" panose="020B0604020202020204" pitchFamily="34" charset="0"/>
              </a:rPr>
              <a:t>3(n-1)</a:t>
            </a:r>
            <a:endParaRPr lang="en-US" altLang="zh-CN" b="1">
              <a:solidFill>
                <a:srgbClr val="FF0000"/>
              </a:solidFill>
              <a:latin typeface="Arial" panose="020B0604020202020204" pitchFamily="34" charset="0"/>
            </a:endParaRPr>
          </a:p>
          <a:p>
            <a:pPr algn="ctr"/>
            <a:endParaRPr lang="en-US" altLang="zh-CN" b="1">
              <a:solidFill>
                <a:srgbClr val="FF0000"/>
              </a:solidFill>
              <a:latin typeface="Arial" panose="020B0604020202020204" pitchFamily="34" charset="0"/>
            </a:endParaRPr>
          </a:p>
          <a:p>
            <a:pPr algn="ctr"/>
            <a:endParaRPr lang="en-US" altLang="zh-CN" b="1">
              <a:solidFill>
                <a:srgbClr val="0000CC"/>
              </a:solidFill>
              <a:latin typeface="Arial" panose="020B0604020202020204" pitchFamily="34" charset="0"/>
            </a:endParaRPr>
          </a:p>
          <a:p>
            <a:pPr algn="ctr"/>
            <a:r>
              <a:rPr lang="en-US" altLang="zh-CN" b="1">
                <a:solidFill>
                  <a:srgbClr val="0000CC"/>
                </a:solidFill>
                <a:latin typeface="Arial" panose="020B0604020202020204" pitchFamily="34" charset="0"/>
              </a:rPr>
              <a:t>times</a:t>
            </a:r>
            <a:endParaRPr lang="en-US" altLang="zh-CN" b="1">
              <a:solidFill>
                <a:srgbClr val="0000CC"/>
              </a:solidFill>
              <a:latin typeface="Arial" panose="020B0604020202020204" pitchFamily="34" charset="0"/>
            </a:endParaRPr>
          </a:p>
          <a:p>
            <a:pPr algn="ctr"/>
            <a:endParaRPr lang="en-US" altLang="zh-CN" b="1">
              <a:solidFill>
                <a:srgbClr val="0000CC"/>
              </a:solidFill>
              <a:latin typeface="Arial" panose="020B0604020202020204" pitchFamily="34" charset="0"/>
            </a:endParaRPr>
          </a:p>
          <a:p>
            <a:pPr algn="ctr"/>
            <a:endParaRPr lang="en-US" altLang="zh-CN" b="1">
              <a:solidFill>
                <a:srgbClr val="0000CC"/>
              </a:solidFill>
              <a:latin typeface="Arial" panose="020B0604020202020204" pitchFamily="34" charset="0"/>
            </a:endParaRPr>
          </a:p>
          <a:p>
            <a:pPr algn="ctr"/>
            <a:r>
              <a:rPr lang="en-US" altLang="zh-CN" b="1">
                <a:solidFill>
                  <a:srgbClr val="FF0000"/>
                </a:solidFill>
                <a:latin typeface="Arial" panose="020B0604020202020204" pitchFamily="34" charset="0"/>
              </a:rPr>
              <a:t>4</a:t>
            </a:r>
            <a:endParaRPr lang="en-US" altLang="zh-CN" b="1">
              <a:solidFill>
                <a:srgbClr val="FF0000"/>
              </a:solidFill>
              <a:latin typeface="Arial" panose="020B0604020202020204" pitchFamily="34" charset="0"/>
            </a:endParaRPr>
          </a:p>
          <a:p>
            <a:pPr algn="ctr"/>
            <a:endParaRPr lang="en-US" altLang="zh-CN" b="1">
              <a:solidFill>
                <a:srgbClr val="0000CC"/>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44"/>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3011" name="Rectangle 2"/>
          <p:cNvSpPr>
            <a:spLocks noGrp="1"/>
          </p:cNvSpPr>
          <p:nvPr>
            <p:ph type="title"/>
          </p:nvPr>
        </p:nvSpPr>
        <p:spPr>
          <a:xfrm>
            <a:off x="685800" y="457200"/>
            <a:ext cx="7772400" cy="685800"/>
          </a:xfrm>
        </p:spPr>
        <p:txBody>
          <a:bodyPr vert="horz" wrap="square" anchor="ctr"/>
          <a:p>
            <a:pPr lvl="0"/>
            <a:r>
              <a:rPr lang="en-US" altLang="zh-CN">
                <a:ea typeface="宋体" panose="02010600030101010101" pitchFamily="2" charset="-122"/>
              </a:rPr>
              <a:t>Linear Commit Protocol</a:t>
            </a:r>
            <a:endParaRPr lang="en-US" altLang="zh-CN">
              <a:ea typeface="宋体" panose="02010600030101010101" pitchFamily="2" charset="-122"/>
            </a:endParaRPr>
          </a:p>
        </p:txBody>
      </p:sp>
      <p:sp>
        <p:nvSpPr>
          <p:cNvPr id="43012" name="Rectangle 3"/>
          <p:cNvSpPr>
            <a:spLocks noGrp="1"/>
          </p:cNvSpPr>
          <p:nvPr>
            <p:ph type="body"/>
          </p:nvPr>
        </p:nvSpPr>
        <p:spPr>
          <a:xfrm>
            <a:off x="685800" y="1295400"/>
            <a:ext cx="7696200" cy="4876800"/>
          </a:xfrm>
        </p:spPr>
        <p:txBody>
          <a:bodyPr vert="horz" wrap="square" anchor="t"/>
          <a:p>
            <a:pPr lvl="0"/>
            <a:r>
              <a:rPr lang="en-US" altLang="x-none" dirty="0">
                <a:ea typeface="宋体" panose="02010600030101010101" pitchFamily="2" charset="-122"/>
              </a:rPr>
              <a:t>Requires fewer messages </a:t>
            </a:r>
            <a:r>
              <a:rPr lang="en-US" altLang="x-none" dirty="0">
                <a:solidFill>
                  <a:schemeClr val="tx1"/>
                </a:solidFill>
                <a:ea typeface="宋体" panose="02010600030101010101" pitchFamily="2" charset="-122"/>
              </a:rPr>
              <a:t>than conventional two-phase commit.</a:t>
            </a:r>
            <a:r>
              <a:rPr lang="en-US" altLang="x-none" dirty="0">
                <a:ea typeface="宋体" panose="02010600030101010101" pitchFamily="2" charset="-122"/>
              </a:rPr>
              <a:t>  For</a:t>
            </a:r>
            <a:r>
              <a:rPr lang="en-US" altLang="x-none" i="1" dirty="0">
                <a:ea typeface="宋体" panose="02010600030101010101" pitchFamily="2" charset="-122"/>
              </a:rPr>
              <a:t> </a:t>
            </a:r>
            <a:r>
              <a:rPr lang="en-US" altLang="x-none" dirty="0">
                <a:ea typeface="宋体" panose="02010600030101010101" pitchFamily="2" charset="-122"/>
              </a:rPr>
              <a:t>n cohorts:</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Linear commit </a:t>
            </a:r>
            <a:r>
              <a:rPr lang="en-US" altLang="x-none" dirty="0">
                <a:solidFill>
                  <a:schemeClr val="tx1"/>
                </a:solidFill>
                <a:ea typeface="宋体" panose="02010600030101010101" pitchFamily="2" charset="-122"/>
              </a:rPr>
              <a:t>requires</a:t>
            </a:r>
            <a:r>
              <a:rPr lang="en-US" altLang="x-none" dirty="0">
                <a:ea typeface="宋体" panose="02010600030101010101" pitchFamily="2" charset="-122"/>
              </a:rPr>
              <a:t> 3(n - 1) </a:t>
            </a:r>
            <a:r>
              <a:rPr lang="en-US" altLang="x-none" dirty="0">
                <a:solidFill>
                  <a:schemeClr val="tx1"/>
                </a:solidFill>
                <a:ea typeface="宋体" panose="02010600030101010101" pitchFamily="2" charset="-122"/>
              </a:rPr>
              <a:t>messages</a:t>
            </a:r>
            <a:endParaRPr lang="en-US" altLang="x-none" dirty="0">
              <a:solidFill>
                <a:schemeClr val="tx1"/>
              </a:solidFill>
              <a:ea typeface="宋体" panose="02010600030101010101" pitchFamily="2" charset="-122"/>
            </a:endParaRPr>
          </a:p>
          <a:p>
            <a:pPr lvl="1">
              <a:spcBef>
                <a:spcPct val="40000"/>
              </a:spcBef>
            </a:pPr>
            <a:r>
              <a:rPr lang="en-US" altLang="x-none" dirty="0">
                <a:ea typeface="宋体" panose="02010600030101010101" pitchFamily="2" charset="-122"/>
              </a:rPr>
              <a:t>Two-phase commit </a:t>
            </a:r>
            <a:r>
              <a:rPr lang="en-US" altLang="x-none" dirty="0">
                <a:solidFill>
                  <a:schemeClr val="tx1"/>
                </a:solidFill>
                <a:ea typeface="宋体" panose="02010600030101010101" pitchFamily="2" charset="-122"/>
              </a:rPr>
              <a:t>requires</a:t>
            </a:r>
            <a:r>
              <a:rPr lang="en-US" altLang="x-none" dirty="0">
                <a:ea typeface="宋体" panose="02010600030101010101" pitchFamily="2" charset="-122"/>
              </a:rPr>
              <a:t> 4n </a:t>
            </a:r>
            <a:r>
              <a:rPr lang="en-US" altLang="x-none" dirty="0">
                <a:solidFill>
                  <a:schemeClr val="tx1"/>
                </a:solidFill>
                <a:ea typeface="宋体" panose="02010600030101010101" pitchFamily="2" charset="-122"/>
              </a:rPr>
              <a:t>messages</a:t>
            </a:r>
            <a:endParaRPr lang="en-US" altLang="x-none" dirty="0">
              <a:solidFill>
                <a:schemeClr val="tx1"/>
              </a:solidFill>
              <a:ea typeface="宋体" panose="02010600030101010101" pitchFamily="2" charset="-122"/>
            </a:endParaRPr>
          </a:p>
          <a:p>
            <a:pPr lvl="0">
              <a:spcBef>
                <a:spcPct val="60000"/>
              </a:spcBef>
            </a:pPr>
            <a:r>
              <a:rPr lang="en-US" altLang="x-none" dirty="0">
                <a:ea typeface="宋体" panose="02010600030101010101" pitchFamily="2" charset="-122"/>
              </a:rPr>
              <a:t>But: </a:t>
            </a:r>
            <a:endParaRPr lang="en-US" altLang="x-none" dirty="0">
              <a:ea typeface="宋体" panose="02010600030101010101" pitchFamily="2" charset="-122"/>
            </a:endParaRPr>
          </a:p>
          <a:p>
            <a:pPr lvl="1">
              <a:spcBef>
                <a:spcPct val="40000"/>
              </a:spcBef>
            </a:pPr>
            <a:r>
              <a:rPr lang="en-US" altLang="x-none" dirty="0">
                <a:ea typeface="宋体" panose="02010600030101010101" pitchFamily="2" charset="-122"/>
              </a:rPr>
              <a:t>Linear commit </a:t>
            </a:r>
            <a:r>
              <a:rPr lang="en-US" altLang="x-none" dirty="0">
                <a:solidFill>
                  <a:schemeClr val="tx1"/>
                </a:solidFill>
                <a:ea typeface="宋体" panose="02010600030101010101" pitchFamily="2" charset="-122"/>
              </a:rPr>
              <a:t>requires</a:t>
            </a:r>
            <a:r>
              <a:rPr lang="en-US" altLang="x-none" dirty="0">
                <a:ea typeface="宋体" panose="02010600030101010101" pitchFamily="2" charset="-122"/>
              </a:rPr>
              <a:t> 3(n - 1) message times </a:t>
            </a:r>
            <a:r>
              <a:rPr lang="en-US" altLang="x-none" dirty="0">
                <a:solidFill>
                  <a:schemeClr val="tx1"/>
                </a:solidFill>
                <a:ea typeface="宋体" panose="02010600030101010101" pitchFamily="2" charset="-122"/>
              </a:rPr>
              <a:t>(messages are sent serially)</a:t>
            </a:r>
            <a:endParaRPr lang="en-US" altLang="x-none" dirty="0">
              <a:ea typeface="宋体" panose="02010600030101010101" pitchFamily="2" charset="-122"/>
            </a:endParaRPr>
          </a:p>
          <a:p>
            <a:pPr lvl="1">
              <a:spcBef>
                <a:spcPct val="40000"/>
              </a:spcBef>
            </a:pPr>
            <a:r>
              <a:rPr lang="en-US" altLang="x-none" dirty="0">
                <a:ea typeface="宋体" panose="02010600030101010101" pitchFamily="2" charset="-122"/>
              </a:rPr>
              <a:t>Two-phase commit </a:t>
            </a:r>
            <a:r>
              <a:rPr lang="en-US" altLang="x-none" dirty="0">
                <a:solidFill>
                  <a:schemeClr val="tx1"/>
                </a:solidFill>
                <a:ea typeface="宋体" panose="02010600030101010101" pitchFamily="2" charset="-122"/>
              </a:rPr>
              <a:t>requires</a:t>
            </a:r>
            <a:r>
              <a:rPr lang="en-US" altLang="x-none" dirty="0">
                <a:ea typeface="宋体" panose="02010600030101010101" pitchFamily="2" charset="-122"/>
              </a:rPr>
              <a:t> 4 message times </a:t>
            </a:r>
            <a:r>
              <a:rPr lang="en-US" altLang="x-none" dirty="0">
                <a:solidFill>
                  <a:schemeClr val="tx1"/>
                </a:solidFill>
                <a:ea typeface="宋体" panose="02010600030101010101" pitchFamily="2" charset="-122"/>
              </a:rPr>
              <a:t>(messages are sent in parallel)</a:t>
            </a:r>
            <a:r>
              <a:rPr lang="en-US" altLang="x-none" dirty="0">
                <a:ea typeface="宋体" panose="02010600030101010101" pitchFamily="2" charset="-122"/>
              </a:rPr>
              <a:t> </a:t>
            </a:r>
            <a:endParaRPr lang="en-US" altLang="x-none" dirty="0">
              <a:ea typeface="宋体" panose="02010600030101010101" pitchFamily="2" charset="-122"/>
            </a:endParaRPr>
          </a:p>
          <a:p>
            <a:pPr lvl="1">
              <a:spcBef>
                <a:spcPct val="40000"/>
              </a:spcBef>
            </a:pPr>
            <a:endParaRPr lang="en-US" altLang="x-none"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4035" name="Rectangle 2"/>
          <p:cNvSpPr>
            <a:spLocks noGrp="1"/>
          </p:cNvSpPr>
          <p:nvPr>
            <p:ph type="title"/>
          </p:nvPr>
        </p:nvSpPr>
        <p:spPr>
          <a:xfrm>
            <a:off x="685800" y="457200"/>
            <a:ext cx="7772400" cy="1143000"/>
          </a:xfrm>
        </p:spPr>
        <p:txBody>
          <a:bodyPr vert="horz" wrap="square" anchor="ctr"/>
          <a:p>
            <a:pPr lvl="0"/>
            <a:r>
              <a:rPr lang="en-US" altLang="zh-CN">
                <a:ea typeface="宋体" panose="02010600030101010101" pitchFamily="2" charset="-122"/>
              </a:rPr>
              <a:t>Two-Phase Commit Without a Prepared State</a:t>
            </a:r>
            <a:endParaRPr lang="en-US" altLang="zh-CN">
              <a:ea typeface="宋体" panose="02010600030101010101" pitchFamily="2" charset="-122"/>
            </a:endParaRPr>
          </a:p>
        </p:txBody>
      </p:sp>
      <p:sp>
        <p:nvSpPr>
          <p:cNvPr id="44036" name="Rectangle 3"/>
          <p:cNvSpPr>
            <a:spLocks noGrp="1"/>
          </p:cNvSpPr>
          <p:nvPr>
            <p:ph type="body"/>
          </p:nvPr>
        </p:nvSpPr>
        <p:spPr>
          <a:xfrm>
            <a:off x="381000" y="1905000"/>
            <a:ext cx="8077200" cy="4648200"/>
          </a:xfrm>
        </p:spPr>
        <p:txBody>
          <a:bodyPr vert="horz" wrap="square" anchor="t"/>
          <a:p>
            <a:pPr lvl="0">
              <a:lnSpc>
                <a:spcPct val="90000"/>
              </a:lnSpc>
            </a:pPr>
            <a:r>
              <a:rPr lang="en-US" altLang="zh-CN" sz="2400">
                <a:ea typeface="宋体" panose="02010600030101010101" pitchFamily="2" charset="-122"/>
              </a:rPr>
              <a:t>Assume exactly one cohort </a:t>
            </a:r>
            <a:r>
              <a:rPr lang="en-US" altLang="zh-CN" sz="2400">
                <a:solidFill>
                  <a:srgbClr val="FF0000"/>
                </a:solidFill>
                <a:ea typeface="宋体" panose="02010600030101010101" pitchFamily="2" charset="-122"/>
              </a:rPr>
              <a:t>C</a:t>
            </a:r>
            <a:r>
              <a:rPr lang="en-US" altLang="zh-CN" sz="2400">
                <a:ea typeface="宋体" panose="02010600030101010101" pitchFamily="2" charset="-122"/>
              </a:rPr>
              <a:t>, </a:t>
            </a:r>
            <a:r>
              <a:rPr lang="en-US" altLang="zh-CN" sz="2400">
                <a:solidFill>
                  <a:schemeClr val="tx1"/>
                </a:solidFill>
                <a:ea typeface="宋体" panose="02010600030101010101" pitchFamily="2" charset="-122"/>
              </a:rPr>
              <a:t>does not support a prepared state.</a:t>
            </a:r>
            <a:endParaRPr lang="en-US" altLang="zh-CN" sz="2400">
              <a:solidFill>
                <a:schemeClr val="tx1"/>
              </a:solidFill>
              <a:ea typeface="宋体" panose="02010600030101010101" pitchFamily="2" charset="-122"/>
            </a:endParaRPr>
          </a:p>
          <a:p>
            <a:pPr lvl="0">
              <a:spcBef>
                <a:spcPct val="50000"/>
              </a:spcBef>
            </a:pPr>
            <a:r>
              <a:rPr lang="en-US" altLang="zh-CN" sz="2400">
                <a:ea typeface="宋体" panose="02010600030101010101" pitchFamily="2" charset="-122"/>
              </a:rPr>
              <a:t>Coordinator performs Phase 1 of two-phase commit protocol </a:t>
            </a:r>
            <a:r>
              <a:rPr lang="en-US" altLang="zh-CN" sz="2400">
                <a:solidFill>
                  <a:schemeClr val="tx1"/>
                </a:solidFill>
                <a:ea typeface="宋体" panose="02010600030101010101" pitchFamily="2" charset="-122"/>
              </a:rPr>
              <a:t>with all other cohorts</a:t>
            </a:r>
            <a:endParaRPr lang="en-US" altLang="zh-CN" sz="2400">
              <a:solidFill>
                <a:schemeClr val="tx1"/>
              </a:solidFill>
              <a:ea typeface="宋体" panose="02010600030101010101" pitchFamily="2" charset="-122"/>
            </a:endParaRPr>
          </a:p>
          <a:p>
            <a:pPr lvl="0">
              <a:spcBef>
                <a:spcPct val="50000"/>
              </a:spcBef>
            </a:pPr>
            <a:r>
              <a:rPr lang="en-US" altLang="zh-CN" sz="2400">
                <a:ea typeface="宋体" panose="02010600030101010101" pitchFamily="2" charset="-122"/>
              </a:rPr>
              <a:t>If they all agree to commit, </a:t>
            </a:r>
            <a:r>
              <a:rPr lang="en-US" altLang="zh-CN" sz="2400">
                <a:solidFill>
                  <a:schemeClr val="tx1"/>
                </a:solidFill>
                <a:ea typeface="宋体" panose="02010600030101010101" pitchFamily="2" charset="-122"/>
              </a:rPr>
              <a:t>coordinator requests that </a:t>
            </a:r>
            <a:r>
              <a:rPr lang="en-US" altLang="zh-CN" sz="2400">
                <a:solidFill>
                  <a:srgbClr val="FF0000"/>
                </a:solidFill>
                <a:ea typeface="宋体" panose="02010600030101010101" pitchFamily="2" charset="-122"/>
              </a:rPr>
              <a:t>C</a:t>
            </a:r>
            <a:r>
              <a:rPr lang="en-US" altLang="zh-CN" sz="2400" i="1">
                <a:solidFill>
                  <a:schemeClr val="tx1"/>
                </a:solidFill>
                <a:ea typeface="宋体" panose="02010600030101010101" pitchFamily="2" charset="-122"/>
              </a:rPr>
              <a:t> </a:t>
            </a:r>
            <a:r>
              <a:rPr lang="en-US" altLang="zh-CN" sz="2400">
                <a:solidFill>
                  <a:srgbClr val="0000CC"/>
                </a:solidFill>
                <a:ea typeface="宋体" panose="02010600030101010101" pitchFamily="2" charset="-122"/>
              </a:rPr>
              <a:t>commit</a:t>
            </a:r>
            <a:r>
              <a:rPr lang="en-US" altLang="zh-CN" sz="2400">
                <a:solidFill>
                  <a:schemeClr val="tx1"/>
                </a:solidFill>
                <a:ea typeface="宋体" panose="02010600030101010101" pitchFamily="2" charset="-122"/>
              </a:rPr>
              <a:t> its subtransaction (in effect, requesting C to decide the transaction’s outcome)</a:t>
            </a:r>
            <a:endParaRPr lang="en-US" altLang="zh-CN" sz="2400">
              <a:solidFill>
                <a:schemeClr val="tx1"/>
              </a:solidFill>
              <a:ea typeface="宋体" panose="02010600030101010101" pitchFamily="2" charset="-122"/>
            </a:endParaRPr>
          </a:p>
          <a:p>
            <a:pPr lvl="0">
              <a:spcBef>
                <a:spcPct val="50000"/>
              </a:spcBef>
            </a:pPr>
            <a:r>
              <a:rPr lang="en-US" altLang="zh-CN" sz="2400">
                <a:solidFill>
                  <a:srgbClr val="FF0000"/>
                </a:solidFill>
                <a:ea typeface="宋体" panose="02010600030101010101" pitchFamily="2" charset="-122"/>
              </a:rPr>
              <a:t>C</a:t>
            </a:r>
            <a:r>
              <a:rPr lang="en-US" altLang="zh-CN" sz="2400">
                <a:ea typeface="宋体" panose="02010600030101010101" pitchFamily="2" charset="-122"/>
              </a:rPr>
              <a:t> responds </a:t>
            </a:r>
            <a:r>
              <a:rPr lang="en-US" altLang="zh-CN" sz="2400">
                <a:solidFill>
                  <a:srgbClr val="0000CC"/>
                </a:solidFill>
                <a:ea typeface="宋体" panose="02010600030101010101" pitchFamily="2" charset="-122"/>
              </a:rPr>
              <a:t>commit/abort</a:t>
            </a:r>
            <a:r>
              <a:rPr lang="en-US" altLang="zh-CN" sz="2400">
                <a:ea typeface="宋体" panose="02010600030101010101" pitchFamily="2" charset="-122"/>
              </a:rPr>
              <a:t>, </a:t>
            </a:r>
            <a:r>
              <a:rPr lang="en-US" altLang="zh-CN" sz="2400">
                <a:solidFill>
                  <a:schemeClr val="tx1"/>
                </a:solidFill>
                <a:ea typeface="宋体" panose="02010600030101010101" pitchFamily="2" charset="-122"/>
              </a:rPr>
              <a:t>and the coordinator sends a </a:t>
            </a:r>
            <a:r>
              <a:rPr lang="en-US" altLang="zh-CN" sz="2400">
                <a:solidFill>
                  <a:srgbClr val="0000CC"/>
                </a:solidFill>
                <a:ea typeface="宋体" panose="02010600030101010101" pitchFamily="2" charset="-122"/>
              </a:rPr>
              <a:t>commit/abort</a:t>
            </a:r>
            <a:r>
              <a:rPr lang="en-US" altLang="zh-CN" sz="2400">
                <a:solidFill>
                  <a:schemeClr val="tx1"/>
                </a:solidFill>
                <a:ea typeface="宋体" panose="02010600030101010101" pitchFamily="2" charset="-122"/>
              </a:rPr>
              <a:t> message to all other sites</a:t>
            </a:r>
            <a:endParaRPr lang="en-US" altLang="zh-CN" sz="2400">
              <a:solidFill>
                <a:schemeClr val="tx1"/>
              </a:solidFill>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5059" name="Rectangle 2"/>
          <p:cNvSpPr>
            <a:spLocks noGrp="1"/>
          </p:cNvSpPr>
          <p:nvPr>
            <p:ph type="title"/>
          </p:nvPr>
        </p:nvSpPr>
        <p:spPr>
          <a:xfrm>
            <a:off x="685800" y="304800"/>
            <a:ext cx="7772400" cy="1143000"/>
          </a:xfrm>
        </p:spPr>
        <p:txBody>
          <a:bodyPr vert="horz" wrap="square" anchor="ctr"/>
          <a:p>
            <a:pPr lvl="0"/>
            <a:r>
              <a:rPr lang="en-US" altLang="zh-CN">
                <a:ea typeface="宋体" panose="02010600030101010101" pitchFamily="2" charset="-122"/>
              </a:rPr>
              <a:t>Two-Phase Commit Without a Prepared State</a:t>
            </a:r>
            <a:endParaRPr lang="en-US" altLang="zh-CN">
              <a:ea typeface="宋体" panose="02010600030101010101" pitchFamily="2" charset="-122"/>
            </a:endParaRPr>
          </a:p>
        </p:txBody>
      </p:sp>
      <p:sp>
        <p:nvSpPr>
          <p:cNvPr id="45060" name="Rectangle 4"/>
          <p:cNvSpPr/>
          <p:nvPr/>
        </p:nvSpPr>
        <p:spPr>
          <a:xfrm>
            <a:off x="1600200" y="2895600"/>
            <a:ext cx="16002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coordinator</a:t>
            </a:r>
            <a:endParaRPr lang="en-US" altLang="x-none" dirty="0">
              <a:latin typeface="Times New Roman" panose="02020603050405020304" pitchFamily="2" charset="0"/>
              <a:ea typeface="宋体" panose="02010600030101010101" pitchFamily="2" charset="-122"/>
            </a:endParaRPr>
          </a:p>
        </p:txBody>
      </p:sp>
      <p:sp>
        <p:nvSpPr>
          <p:cNvPr id="45061" name="Rectangle 7"/>
          <p:cNvSpPr/>
          <p:nvPr/>
        </p:nvSpPr>
        <p:spPr>
          <a:xfrm>
            <a:off x="5410200" y="21336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C</a:t>
            </a:r>
            <a:endParaRPr lang="en-US" altLang="x-none" dirty="0">
              <a:latin typeface="Times New Roman" panose="02020603050405020304" pitchFamily="2" charset="0"/>
              <a:ea typeface="宋体" panose="02010600030101010101" pitchFamily="2" charset="-122"/>
            </a:endParaRPr>
          </a:p>
        </p:txBody>
      </p:sp>
      <p:sp>
        <p:nvSpPr>
          <p:cNvPr id="45062" name="Rectangle 8"/>
          <p:cNvSpPr/>
          <p:nvPr/>
        </p:nvSpPr>
        <p:spPr>
          <a:xfrm>
            <a:off x="5410200" y="32004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C1</a:t>
            </a:r>
            <a:endParaRPr lang="en-US" altLang="x-none" dirty="0">
              <a:latin typeface="Times New Roman" panose="02020603050405020304" pitchFamily="2" charset="0"/>
              <a:ea typeface="宋体" panose="02010600030101010101" pitchFamily="2" charset="-122"/>
            </a:endParaRPr>
          </a:p>
        </p:txBody>
      </p:sp>
      <p:sp>
        <p:nvSpPr>
          <p:cNvPr id="45063" name="Rectangle 9"/>
          <p:cNvSpPr/>
          <p:nvPr/>
        </p:nvSpPr>
        <p:spPr>
          <a:xfrm>
            <a:off x="5410200" y="42672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C2</a:t>
            </a:r>
            <a:endParaRPr lang="en-US" altLang="x-none" dirty="0">
              <a:latin typeface="Times New Roman" panose="02020603050405020304" pitchFamily="2" charset="0"/>
              <a:ea typeface="宋体" panose="02010600030101010101" pitchFamily="2" charset="-122"/>
            </a:endParaRPr>
          </a:p>
        </p:txBody>
      </p:sp>
      <p:sp>
        <p:nvSpPr>
          <p:cNvPr id="45064" name="Rectangle 10"/>
          <p:cNvSpPr/>
          <p:nvPr/>
        </p:nvSpPr>
        <p:spPr>
          <a:xfrm>
            <a:off x="5410200" y="54102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Times New Roman" panose="02020603050405020304" pitchFamily="2" charset="0"/>
                <a:ea typeface="宋体" panose="02010600030101010101" pitchFamily="2" charset="-122"/>
              </a:rPr>
              <a:t>C3</a:t>
            </a:r>
            <a:endParaRPr lang="en-US" altLang="x-none" dirty="0">
              <a:latin typeface="Times New Roman" panose="02020603050405020304" pitchFamily="2" charset="0"/>
              <a:ea typeface="宋体" panose="02010600030101010101" pitchFamily="2" charset="-122"/>
            </a:endParaRPr>
          </a:p>
        </p:txBody>
      </p:sp>
      <p:sp>
        <p:nvSpPr>
          <p:cNvPr id="45065" name="Line 15"/>
          <p:cNvSpPr/>
          <p:nvPr/>
        </p:nvSpPr>
        <p:spPr>
          <a:xfrm flipV="1">
            <a:off x="3200400" y="2590800"/>
            <a:ext cx="2209800" cy="762000"/>
          </a:xfrm>
          <a:prstGeom prst="line">
            <a:avLst/>
          </a:prstGeom>
          <a:ln w="9525" cap="flat" cmpd="sng">
            <a:solidFill>
              <a:schemeClr val="tx1"/>
            </a:solidFill>
            <a:prstDash val="solid"/>
            <a:headEnd type="triangle" w="med" len="med"/>
            <a:tailEnd type="triangle" w="med" len="med"/>
          </a:ln>
        </p:spPr>
      </p:sp>
      <p:sp>
        <p:nvSpPr>
          <p:cNvPr id="45066" name="Line 16"/>
          <p:cNvSpPr/>
          <p:nvPr/>
        </p:nvSpPr>
        <p:spPr>
          <a:xfrm>
            <a:off x="3200400" y="3352800"/>
            <a:ext cx="2209800" cy="304800"/>
          </a:xfrm>
          <a:prstGeom prst="line">
            <a:avLst/>
          </a:prstGeom>
          <a:ln w="9525" cap="flat" cmpd="sng">
            <a:solidFill>
              <a:schemeClr val="tx1"/>
            </a:solidFill>
            <a:prstDash val="solid"/>
            <a:headEnd type="triangle" w="med" len="med"/>
            <a:tailEnd type="triangle" w="med" len="med"/>
          </a:ln>
        </p:spPr>
      </p:sp>
      <p:sp>
        <p:nvSpPr>
          <p:cNvPr id="45067" name="Line 17"/>
          <p:cNvSpPr/>
          <p:nvPr/>
        </p:nvSpPr>
        <p:spPr>
          <a:xfrm>
            <a:off x="3200400" y="3352800"/>
            <a:ext cx="2209800" cy="1371600"/>
          </a:xfrm>
          <a:prstGeom prst="line">
            <a:avLst/>
          </a:prstGeom>
          <a:ln w="9525" cap="flat" cmpd="sng">
            <a:solidFill>
              <a:schemeClr val="tx1"/>
            </a:solidFill>
            <a:prstDash val="solid"/>
            <a:headEnd type="triangle" w="med" len="med"/>
            <a:tailEnd type="triangle" w="med" len="med"/>
          </a:ln>
        </p:spPr>
      </p:sp>
      <p:sp>
        <p:nvSpPr>
          <p:cNvPr id="45068" name="Line 18"/>
          <p:cNvSpPr/>
          <p:nvPr/>
        </p:nvSpPr>
        <p:spPr>
          <a:xfrm>
            <a:off x="3200400" y="3352800"/>
            <a:ext cx="2209800" cy="2514600"/>
          </a:xfrm>
          <a:prstGeom prst="line">
            <a:avLst/>
          </a:prstGeom>
          <a:ln w="9525" cap="flat" cmpd="sng">
            <a:solidFill>
              <a:schemeClr val="tx1"/>
            </a:solidFill>
            <a:prstDash val="solid"/>
            <a:headEnd type="triangle" w="med" len="med"/>
            <a:tailEnd type="triangle" w="med" len="med"/>
          </a:ln>
        </p:spPr>
      </p:sp>
      <p:sp>
        <p:nvSpPr>
          <p:cNvPr id="45069" name="Oval 22"/>
          <p:cNvSpPr/>
          <p:nvPr/>
        </p:nvSpPr>
        <p:spPr>
          <a:xfrm>
            <a:off x="3657600" y="3352800"/>
            <a:ext cx="228600" cy="990600"/>
          </a:xfrm>
          <a:prstGeom prst="ellipse">
            <a:avLst/>
          </a:prstGeom>
          <a:solidFill>
            <a:schemeClr val="bg1"/>
          </a:solidFill>
          <a:ln w="9525" cap="flat" cmpd="sng">
            <a:solidFill>
              <a:schemeClr val="tx1"/>
            </a:solidFill>
            <a:prstDash val="dash"/>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5070" name="Text Box 23"/>
          <p:cNvSpPr txBox="1"/>
          <p:nvPr/>
        </p:nvSpPr>
        <p:spPr>
          <a:xfrm>
            <a:off x="2346325" y="4738688"/>
            <a:ext cx="2063750"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two-phase commit</a:t>
            </a:r>
            <a:endParaRPr lang="en-US" altLang="x-none" sz="2000" dirty="0">
              <a:latin typeface="Times New Roman" panose="02020603050405020304" pitchFamily="2" charset="0"/>
              <a:ea typeface="宋体" panose="02010600030101010101" pitchFamily="2" charset="-122"/>
            </a:endParaRPr>
          </a:p>
        </p:txBody>
      </p:sp>
      <p:sp>
        <p:nvSpPr>
          <p:cNvPr id="45071" name="Line 24"/>
          <p:cNvSpPr/>
          <p:nvPr/>
        </p:nvSpPr>
        <p:spPr>
          <a:xfrm flipV="1">
            <a:off x="3352800" y="4343400"/>
            <a:ext cx="304800" cy="457200"/>
          </a:xfrm>
          <a:prstGeom prst="line">
            <a:avLst/>
          </a:prstGeom>
          <a:ln w="9525" cap="flat" cmpd="sng">
            <a:solidFill>
              <a:schemeClr val="tx1"/>
            </a:solidFill>
            <a:prstDash val="dash"/>
            <a:headEnd type="none" w="med" len="med"/>
            <a:tailEnd type="triangle" w="med" len="med"/>
          </a:ln>
        </p:spPr>
      </p:sp>
      <p:sp>
        <p:nvSpPr>
          <p:cNvPr id="45072" name="Text Box 25"/>
          <p:cNvSpPr txBox="1"/>
          <p:nvPr/>
        </p:nvSpPr>
        <p:spPr>
          <a:xfrm>
            <a:off x="2514600" y="1752600"/>
            <a:ext cx="1903413" cy="7016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commit request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at end of phase 1</a:t>
            </a:r>
            <a:endParaRPr lang="en-US" altLang="x-none" sz="2000" dirty="0">
              <a:latin typeface="Times New Roman" panose="02020603050405020304" pitchFamily="2" charset="0"/>
              <a:ea typeface="宋体" panose="02010600030101010101" pitchFamily="2" charset="-122"/>
            </a:endParaRPr>
          </a:p>
        </p:txBody>
      </p:sp>
      <p:sp>
        <p:nvSpPr>
          <p:cNvPr id="45073" name="Line 26"/>
          <p:cNvSpPr/>
          <p:nvPr/>
        </p:nvSpPr>
        <p:spPr>
          <a:xfrm>
            <a:off x="4114800" y="2438400"/>
            <a:ext cx="228600" cy="381000"/>
          </a:xfrm>
          <a:prstGeom prst="line">
            <a:avLst/>
          </a:prstGeom>
          <a:ln w="9525" cap="flat" cmpd="sng">
            <a:solidFill>
              <a:schemeClr val="tx1"/>
            </a:solidFill>
            <a:prstDash val="dash"/>
            <a:headEnd type="none" w="med" len="med"/>
            <a:tailEnd type="triangle" w="med" len="med"/>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6083" name="Rectangle 2"/>
          <p:cNvSpPr>
            <a:spLocks noGrp="1"/>
          </p:cNvSpPr>
          <p:nvPr>
            <p:ph type="title"/>
          </p:nvPr>
        </p:nvSpPr>
        <p:spPr/>
        <p:txBody>
          <a:bodyPr vert="horz" wrap="square" anchor="ctr"/>
          <a:p>
            <a:pPr lvl="0"/>
            <a:r>
              <a:rPr lang="en-US" altLang="zh-CN">
                <a:ea typeface="宋体" panose="02010600030101010101" pitchFamily="2" charset="-122"/>
              </a:rPr>
              <a:t>Others </a:t>
            </a:r>
            <a:endParaRPr lang="en-US" altLang="zh-CN">
              <a:ea typeface="宋体" panose="02010600030101010101" pitchFamily="2" charset="-122"/>
            </a:endParaRPr>
          </a:p>
        </p:txBody>
      </p:sp>
      <p:sp>
        <p:nvSpPr>
          <p:cNvPr id="46084" name="Rectangle 3"/>
          <p:cNvSpPr>
            <a:spLocks noGrp="1"/>
          </p:cNvSpPr>
          <p:nvPr>
            <p:ph type="body"/>
          </p:nvPr>
        </p:nvSpPr>
        <p:spPr/>
        <p:txBody>
          <a:bodyPr vert="horz" wrap="square" anchor="t"/>
          <a:p>
            <a:pPr lvl="0"/>
            <a:r>
              <a:rPr lang="zh-CN" altLang="en-US" dirty="0">
                <a:solidFill>
                  <a:srgbClr val="0000CC"/>
                </a:solidFill>
                <a:ea typeface="宋体" panose="02010600030101010101" pitchFamily="2" charset="-122"/>
              </a:rPr>
              <a:t>Global Deadlock</a:t>
            </a:r>
            <a:endParaRPr lang="zh-CN" altLang="en-US" dirty="0">
              <a:solidFill>
                <a:srgbClr val="0000CC"/>
              </a:solidFill>
              <a:ea typeface="宋体" panose="02010600030101010101" pitchFamily="2" charset="-122"/>
            </a:endParaRPr>
          </a:p>
          <a:p>
            <a:pPr lvl="0"/>
            <a:r>
              <a:rPr lang="zh-CN" altLang="en-US" dirty="0">
                <a:solidFill>
                  <a:srgbClr val="0000CC"/>
                </a:solidFill>
                <a:ea typeface="宋体" panose="02010600030101010101" pitchFamily="2" charset="-122"/>
              </a:rPr>
              <a:t>Global Isolation</a:t>
            </a:r>
            <a:endParaRPr lang="zh-CN" altLang="en-US" dirty="0">
              <a:solidFill>
                <a:srgbClr val="0000CC"/>
              </a:solidFill>
              <a:ea typeface="宋体" panose="02010600030101010101" pitchFamily="2" charset="-122"/>
            </a:endParaRPr>
          </a:p>
          <a:p>
            <a:pPr lvl="0"/>
            <a:endParaRPr lang="zh-CN" altLang="en-US" dirty="0">
              <a:ea typeface="宋体" panose="02010600030101010101" pitchFamily="2" charset="-122"/>
            </a:endParaRPr>
          </a:p>
          <a:p>
            <a:pPr lvl="0"/>
            <a:endParaRPr lang="zh-CN" altLang="en-US" dirty="0">
              <a:ea typeface="宋体" panose="02010600030101010101" pitchFamily="2" charset="-122"/>
            </a:endParaRPr>
          </a:p>
          <a:p>
            <a:pPr lvl="0"/>
            <a:r>
              <a:rPr lang="zh-CN" altLang="en-US" dirty="0">
                <a:solidFill>
                  <a:schemeClr val="bg1"/>
                </a:solidFill>
                <a:ea typeface="宋体" panose="02010600030101010101" pitchFamily="2" charset="-122"/>
              </a:rPr>
              <a:t>Data Replication</a:t>
            </a:r>
            <a:endParaRPr lang="zh-CN" altLang="en-US" dirty="0">
              <a:solidFill>
                <a:schemeClr val="bg1"/>
              </a:solidFill>
              <a:ea typeface="宋体" panose="02010600030101010101" pitchFamily="2" charset="-122"/>
            </a:endParaRPr>
          </a:p>
          <a:p>
            <a:pPr lvl="0"/>
            <a:r>
              <a:rPr lang="zh-CN" altLang="en-US" dirty="0">
                <a:solidFill>
                  <a:schemeClr val="bg1"/>
                </a:solidFill>
                <a:ea typeface="宋体" panose="02010600030101010101" pitchFamily="2" charset="-122"/>
              </a:rPr>
              <a:t>Conflict Resolution</a:t>
            </a:r>
            <a:endParaRPr lang="zh-CN" altLang="en-US" dirty="0">
              <a:solidFill>
                <a:schemeClr val="bg1"/>
              </a:solidFill>
              <a:ea typeface="宋体" panose="02010600030101010101" pitchFamily="2" charset="-122"/>
            </a:endParaRPr>
          </a:p>
          <a:p>
            <a:pPr lvl="0"/>
            <a:r>
              <a:rPr lang="zh-CN" altLang="en-US" dirty="0">
                <a:solidFill>
                  <a:schemeClr val="bg1"/>
                </a:solidFill>
                <a:ea typeface="宋体" panose="02010600030101010101" pitchFamily="2" charset="-122"/>
              </a:rPr>
              <a:t>Procedural Replication</a:t>
            </a:r>
            <a:endParaRPr lang="zh-CN" altLang="en-US" dirty="0">
              <a:solidFill>
                <a:schemeClr val="bg1"/>
              </a:solidFill>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Rectangle 2"/>
          <p:cNvSpPr>
            <a:spLocks noGrp="1"/>
          </p:cNvSpPr>
          <p:nvPr>
            <p:ph type="title"/>
          </p:nvPr>
        </p:nvSpPr>
        <p:spPr>
          <a:xfrm>
            <a:off x="685800" y="78740"/>
            <a:ext cx="7772400" cy="685800"/>
          </a:xfrm>
        </p:spPr>
        <p:txBody>
          <a:bodyPr vert="horz" wrap="square" anchor="ctr"/>
          <a:p>
            <a:pPr lvl="0"/>
            <a:r>
              <a:rPr lang="en-US" altLang="zh-CN" u="sng">
                <a:ea typeface="宋体" panose="02010600030101010101" pitchFamily="2" charset="-122"/>
              </a:rPr>
              <a:t>Global Deadlock</a:t>
            </a:r>
            <a:endParaRPr lang="en-US" altLang="zh-CN" u="sng">
              <a:ea typeface="宋体" panose="02010600030101010101" pitchFamily="2" charset="-122"/>
            </a:endParaRPr>
          </a:p>
        </p:txBody>
      </p:sp>
      <p:sp>
        <p:nvSpPr>
          <p:cNvPr id="47108" name="Rectangle 3"/>
          <p:cNvSpPr>
            <a:spLocks noGrp="1"/>
          </p:cNvSpPr>
          <p:nvPr>
            <p:ph type="body"/>
          </p:nvPr>
        </p:nvSpPr>
        <p:spPr>
          <a:xfrm>
            <a:off x="114300" y="764540"/>
            <a:ext cx="8915400" cy="3974465"/>
          </a:xfrm>
        </p:spPr>
        <p:txBody>
          <a:bodyPr vert="horz" wrap="square" anchor="t"/>
          <a:p>
            <a:pPr lvl="0"/>
            <a:r>
              <a:rPr lang="en-US" altLang="x-none" dirty="0">
                <a:ea typeface="宋体" panose="02010600030101010101" pitchFamily="2" charset="-122"/>
              </a:rPr>
              <a:t>With distributed transaction:</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 A deadlock </a:t>
            </a:r>
            <a:r>
              <a:rPr lang="en-US" altLang="x-none" dirty="0">
                <a:solidFill>
                  <a:schemeClr val="tx1"/>
                </a:solidFill>
                <a:ea typeface="宋体" panose="02010600030101010101" pitchFamily="2" charset="-122"/>
              </a:rPr>
              <a:t>might not be detectable at any one site</a:t>
            </a:r>
            <a:endParaRPr lang="en-US" altLang="x-none" dirty="0">
              <a:solidFill>
                <a:schemeClr val="tx1"/>
              </a:solidFill>
              <a:ea typeface="宋体" panose="02010600030101010101" pitchFamily="2" charset="-122"/>
            </a:endParaRPr>
          </a:p>
          <a:p>
            <a:pPr lvl="2">
              <a:spcBef>
                <a:spcPct val="50000"/>
              </a:spcBef>
            </a:pPr>
            <a:r>
              <a:rPr lang="en-US" altLang="x-none" dirty="0">
                <a:ea typeface="宋体" panose="02010600030101010101" pitchFamily="2" charset="-122"/>
              </a:rPr>
              <a:t>Subtrans T</a:t>
            </a:r>
            <a:r>
              <a:rPr lang="en-US" altLang="x-none" baseline="-25000" dirty="0">
                <a:ea typeface="宋体" panose="02010600030101010101" pitchFamily="2" charset="-122"/>
              </a:rPr>
              <a:t>1A</a:t>
            </a:r>
            <a:r>
              <a:rPr lang="en-US" altLang="x-none" dirty="0">
                <a:ea typeface="宋体" panose="02010600030101010101" pitchFamily="2" charset="-122"/>
              </a:rPr>
              <a:t> of T</a:t>
            </a:r>
            <a:r>
              <a:rPr lang="en-US" altLang="x-none" baseline="-25000" dirty="0">
                <a:ea typeface="宋体" panose="02010600030101010101" pitchFamily="2" charset="-122"/>
              </a:rPr>
              <a:t>1 </a:t>
            </a:r>
            <a:r>
              <a:rPr lang="en-US" altLang="x-none" dirty="0">
                <a:solidFill>
                  <a:schemeClr val="tx1"/>
                </a:solidFill>
                <a:ea typeface="宋体" panose="02010600030101010101" pitchFamily="2" charset="-122"/>
              </a:rPr>
              <a:t>at</a:t>
            </a:r>
            <a:r>
              <a:rPr lang="en-US" altLang="x-none" dirty="0">
                <a:ea typeface="宋体" panose="02010600030101010101" pitchFamily="2" charset="-122"/>
              </a:rPr>
              <a:t> site A </a:t>
            </a:r>
            <a:r>
              <a:rPr lang="en-US" altLang="x-none" dirty="0">
                <a:solidFill>
                  <a:schemeClr val="tx1"/>
                </a:solidFill>
                <a:ea typeface="宋体" panose="02010600030101010101" pitchFamily="2" charset="-122"/>
              </a:rPr>
              <a:t>might wait for</a:t>
            </a:r>
            <a:r>
              <a:rPr lang="en-US" altLang="x-none" dirty="0">
                <a:ea typeface="宋体" panose="02010600030101010101" pitchFamily="2" charset="-122"/>
              </a:rPr>
              <a:t> subtrans T</a:t>
            </a:r>
            <a:r>
              <a:rPr lang="en-US" altLang="x-none" baseline="-25000" dirty="0">
                <a:ea typeface="宋体" panose="02010600030101010101" pitchFamily="2" charset="-122"/>
              </a:rPr>
              <a:t>2A</a:t>
            </a:r>
            <a:r>
              <a:rPr lang="en-US" altLang="x-none" dirty="0">
                <a:ea typeface="宋体" panose="02010600030101010101" pitchFamily="2" charset="-122"/>
              </a:rPr>
              <a:t> of T</a:t>
            </a:r>
            <a:r>
              <a:rPr lang="en-US" altLang="x-none" baseline="-25000" dirty="0">
                <a:ea typeface="宋体" panose="02010600030101010101" pitchFamily="2" charset="-122"/>
              </a:rPr>
              <a:t>2</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while at</a:t>
            </a:r>
            <a:r>
              <a:rPr lang="en-US" altLang="x-none" dirty="0">
                <a:ea typeface="宋体" panose="02010600030101010101" pitchFamily="2" charset="-122"/>
              </a:rPr>
              <a:t> site B, T</a:t>
            </a:r>
            <a:r>
              <a:rPr lang="en-US" altLang="x-none" baseline="-25000" dirty="0">
                <a:ea typeface="宋体" panose="02010600030101010101" pitchFamily="2" charset="-122"/>
              </a:rPr>
              <a:t>2B </a:t>
            </a:r>
            <a:r>
              <a:rPr lang="en-US" altLang="x-none" dirty="0">
                <a:solidFill>
                  <a:schemeClr val="tx1"/>
                </a:solidFill>
                <a:ea typeface="宋体" panose="02010600030101010101" pitchFamily="2" charset="-122"/>
              </a:rPr>
              <a:t>waits for</a:t>
            </a:r>
            <a:r>
              <a:rPr lang="en-US" altLang="x-none" dirty="0">
                <a:ea typeface="宋体" panose="02010600030101010101" pitchFamily="2" charset="-122"/>
              </a:rPr>
              <a:t> T</a:t>
            </a:r>
            <a:r>
              <a:rPr lang="en-US" altLang="x-none" baseline="-25000" dirty="0">
                <a:ea typeface="宋体" panose="02010600030101010101" pitchFamily="2" charset="-122"/>
              </a:rPr>
              <a:t>1B</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Since concurrent execution within a transaction is possible, </a:t>
            </a:r>
            <a:r>
              <a:rPr lang="en-US" altLang="x-none" dirty="0">
                <a:solidFill>
                  <a:schemeClr val="tx1"/>
                </a:solidFill>
                <a:ea typeface="宋体" panose="02010600030101010101" pitchFamily="2" charset="-122"/>
              </a:rPr>
              <a:t>a transaction might progress at some site even though deadlocked</a:t>
            </a:r>
            <a:endParaRPr lang="en-US" altLang="x-none" dirty="0">
              <a:solidFill>
                <a:schemeClr val="tx1"/>
              </a:solidFill>
              <a:ea typeface="宋体" panose="02010600030101010101" pitchFamily="2" charset="-122"/>
            </a:endParaRPr>
          </a:p>
          <a:p>
            <a:pPr lvl="2">
              <a:spcBef>
                <a:spcPct val="50000"/>
              </a:spcBef>
            </a:pPr>
            <a:r>
              <a:rPr lang="en-US" altLang="x-none" dirty="0">
                <a:ea typeface="宋体" panose="02010600030101010101" pitchFamily="2" charset="-122"/>
              </a:rPr>
              <a:t>T</a:t>
            </a:r>
            <a:r>
              <a:rPr lang="en-US" altLang="x-none" baseline="-25000" dirty="0">
                <a:ea typeface="宋体" panose="02010600030101010101" pitchFamily="2" charset="-122"/>
              </a:rPr>
              <a:t>2A</a:t>
            </a:r>
            <a:r>
              <a:rPr lang="en-US" altLang="x-none" dirty="0">
                <a:ea typeface="宋体" panose="02010600030101010101" pitchFamily="2" charset="-122"/>
              </a:rPr>
              <a:t> and T</a:t>
            </a:r>
            <a:r>
              <a:rPr lang="en-US" altLang="x-none" baseline="-25000" dirty="0">
                <a:ea typeface="宋体" panose="02010600030101010101" pitchFamily="2" charset="-122"/>
              </a:rPr>
              <a:t>1B</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can continue to execute</a:t>
            </a:r>
            <a:r>
              <a:rPr lang="en-US" altLang="x-none" dirty="0">
                <a:ea typeface="宋体" panose="02010600030101010101" pitchFamily="2" charset="-122"/>
              </a:rPr>
              <a:t> for a period of time</a:t>
            </a:r>
            <a:endParaRPr lang="en-US" altLang="x-none" dirty="0">
              <a:ea typeface="宋体" panose="02010600030101010101" pitchFamily="2" charset="-122"/>
            </a:endParaRPr>
          </a:p>
        </p:txBody>
      </p:sp>
      <p:grpSp>
        <p:nvGrpSpPr>
          <p:cNvPr id="19" name="组合 18"/>
          <p:cNvGrpSpPr/>
          <p:nvPr/>
        </p:nvGrpSpPr>
        <p:grpSpPr>
          <a:xfrm rot="0">
            <a:off x="1371600" y="5181600"/>
            <a:ext cx="6024245" cy="1620520"/>
            <a:chOff x="2160" y="8160"/>
            <a:chExt cx="9487" cy="2552"/>
          </a:xfrm>
        </p:grpSpPr>
        <p:grpSp>
          <p:nvGrpSpPr>
            <p:cNvPr id="4" name="组合 3"/>
            <p:cNvGrpSpPr/>
            <p:nvPr/>
          </p:nvGrpSpPr>
          <p:grpSpPr>
            <a:xfrm>
              <a:off x="2160" y="8160"/>
              <a:ext cx="3840" cy="2553"/>
              <a:chOff x="2160" y="8160"/>
              <a:chExt cx="3840" cy="2553"/>
            </a:xfrm>
          </p:grpSpPr>
          <p:sp>
            <p:nvSpPr>
              <p:cNvPr id="2" name="椭圆 1"/>
              <p:cNvSpPr/>
              <p:nvPr/>
            </p:nvSpPr>
            <p:spPr>
              <a:xfrm>
                <a:off x="2160" y="8160"/>
                <a:ext cx="3840" cy="19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314" y="9993"/>
                <a:ext cx="1487" cy="720"/>
              </a:xfrm>
              <a:prstGeom prst="rect">
                <a:avLst/>
              </a:prstGeom>
              <a:noFill/>
            </p:spPr>
            <p:txBody>
              <a:bodyPr wrap="square" rtlCol="0">
                <a:spAutoFit/>
              </a:bodyPr>
              <a:p>
                <a:r>
                  <a:rPr lang="en-US" altLang="zh-CN" b="1"/>
                  <a:t>site A</a:t>
                </a:r>
                <a:endParaRPr lang="en-US" altLang="zh-CN" b="1"/>
              </a:p>
            </p:txBody>
          </p:sp>
        </p:grpSp>
        <p:grpSp>
          <p:nvGrpSpPr>
            <p:cNvPr id="5" name="组合 4"/>
            <p:cNvGrpSpPr/>
            <p:nvPr/>
          </p:nvGrpSpPr>
          <p:grpSpPr>
            <a:xfrm>
              <a:off x="7807" y="8160"/>
              <a:ext cx="3840" cy="2553"/>
              <a:chOff x="2160" y="8160"/>
              <a:chExt cx="3840" cy="2553"/>
            </a:xfrm>
          </p:grpSpPr>
          <p:sp>
            <p:nvSpPr>
              <p:cNvPr id="6" name="椭圆 5"/>
              <p:cNvSpPr/>
              <p:nvPr/>
            </p:nvSpPr>
            <p:spPr>
              <a:xfrm>
                <a:off x="2160" y="8160"/>
                <a:ext cx="3840" cy="192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314" y="9993"/>
                <a:ext cx="1487" cy="720"/>
              </a:xfrm>
              <a:prstGeom prst="rect">
                <a:avLst/>
              </a:prstGeom>
              <a:noFill/>
            </p:spPr>
            <p:txBody>
              <a:bodyPr wrap="square" rtlCol="0">
                <a:spAutoFit/>
              </a:bodyPr>
              <a:p>
                <a:r>
                  <a:rPr lang="en-US" altLang="zh-CN" b="1"/>
                  <a:t>site B</a:t>
                </a:r>
                <a:endParaRPr lang="en-US" altLang="zh-CN" b="1"/>
              </a:p>
            </p:txBody>
          </p:sp>
        </p:grpSp>
      </p:grpSp>
      <p:sp>
        <p:nvSpPr>
          <p:cNvPr id="9" name="文本框 8"/>
          <p:cNvSpPr txBox="1"/>
          <p:nvPr/>
        </p:nvSpPr>
        <p:spPr>
          <a:xfrm>
            <a:off x="4009390" y="4594860"/>
            <a:ext cx="721995" cy="457200"/>
          </a:xfrm>
          <a:prstGeom prst="rect">
            <a:avLst/>
          </a:prstGeom>
          <a:noFill/>
          <a:ln>
            <a:solidFill>
              <a:srgbClr val="FF0000"/>
            </a:solidFill>
          </a:ln>
        </p:spPr>
        <p:txBody>
          <a:bodyPr wrap="square" rtlCol="0">
            <a:spAutoFit/>
          </a:bodyPr>
          <a:p>
            <a:pPr algn="ctr"/>
            <a:r>
              <a:rPr lang="en-US" altLang="zh-CN" b="1">
                <a:solidFill>
                  <a:srgbClr val="0000CC"/>
                </a:solidFill>
              </a:rPr>
              <a:t>T</a:t>
            </a:r>
            <a:r>
              <a:rPr lang="en-US" altLang="zh-CN" b="1" baseline="-25000">
                <a:solidFill>
                  <a:srgbClr val="0000CC"/>
                </a:solidFill>
              </a:rPr>
              <a:t>1</a:t>
            </a:r>
            <a:endParaRPr lang="en-US" altLang="zh-CN" b="1" baseline="-25000">
              <a:solidFill>
                <a:srgbClr val="0000CC"/>
              </a:solidFill>
            </a:endParaRPr>
          </a:p>
        </p:txBody>
      </p:sp>
      <p:sp>
        <p:nvSpPr>
          <p:cNvPr id="10" name="文本框 9"/>
          <p:cNvSpPr txBox="1"/>
          <p:nvPr/>
        </p:nvSpPr>
        <p:spPr>
          <a:xfrm>
            <a:off x="1689735" y="5450205"/>
            <a:ext cx="721995" cy="457200"/>
          </a:xfrm>
          <a:prstGeom prst="rect">
            <a:avLst/>
          </a:prstGeom>
          <a:noFill/>
          <a:ln>
            <a:solidFill>
              <a:srgbClr val="FF0000"/>
            </a:solidFill>
          </a:ln>
        </p:spPr>
        <p:txBody>
          <a:bodyPr wrap="square" rtlCol="0">
            <a:spAutoFit/>
          </a:bodyPr>
          <a:p>
            <a:pPr algn="ctr"/>
            <a:r>
              <a:rPr lang="en-US" altLang="zh-CN" b="1">
                <a:solidFill>
                  <a:srgbClr val="0000CC"/>
                </a:solidFill>
              </a:rPr>
              <a:t>T</a:t>
            </a:r>
            <a:r>
              <a:rPr lang="en-US" altLang="zh-CN" b="1" baseline="-25000">
                <a:solidFill>
                  <a:srgbClr val="0000CC"/>
                </a:solidFill>
              </a:rPr>
              <a:t>1A</a:t>
            </a:r>
            <a:endParaRPr lang="en-US" altLang="zh-CN" b="1" baseline="-25000">
              <a:solidFill>
                <a:srgbClr val="0000CC"/>
              </a:solidFill>
            </a:endParaRPr>
          </a:p>
        </p:txBody>
      </p:sp>
      <p:sp>
        <p:nvSpPr>
          <p:cNvPr id="11" name="文本框 10"/>
          <p:cNvSpPr txBox="1"/>
          <p:nvPr/>
        </p:nvSpPr>
        <p:spPr>
          <a:xfrm>
            <a:off x="6270625" y="5313680"/>
            <a:ext cx="721995" cy="457200"/>
          </a:xfrm>
          <a:prstGeom prst="rect">
            <a:avLst/>
          </a:prstGeom>
          <a:noFill/>
          <a:ln>
            <a:solidFill>
              <a:srgbClr val="FF0000"/>
            </a:solidFill>
          </a:ln>
        </p:spPr>
        <p:txBody>
          <a:bodyPr wrap="square" rtlCol="0">
            <a:spAutoFit/>
          </a:bodyPr>
          <a:p>
            <a:pPr algn="ctr"/>
            <a:r>
              <a:rPr lang="en-US" altLang="zh-CN" b="1">
                <a:solidFill>
                  <a:srgbClr val="0000CC"/>
                </a:solidFill>
              </a:rPr>
              <a:t>T</a:t>
            </a:r>
            <a:r>
              <a:rPr lang="en-US" altLang="zh-CN" b="1" baseline="-25000">
                <a:solidFill>
                  <a:srgbClr val="0000CC"/>
                </a:solidFill>
              </a:rPr>
              <a:t>1B</a:t>
            </a:r>
            <a:endParaRPr lang="en-US" altLang="zh-CN" b="1" baseline="-25000">
              <a:solidFill>
                <a:srgbClr val="0000CC"/>
              </a:solidFill>
            </a:endParaRPr>
          </a:p>
        </p:txBody>
      </p:sp>
      <p:cxnSp>
        <p:nvCxnSpPr>
          <p:cNvPr id="12" name="直接箭头连接符 11"/>
          <p:cNvCxnSpPr>
            <a:stCxn id="9" idx="2"/>
            <a:endCxn id="10" idx="3"/>
          </p:cNvCxnSpPr>
          <p:nvPr/>
        </p:nvCxnSpPr>
        <p:spPr>
          <a:xfrm flipH="1">
            <a:off x="2411730" y="5052060"/>
            <a:ext cx="1958975" cy="626745"/>
          </a:xfrm>
          <a:prstGeom prst="straightConnector1">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2"/>
            <a:endCxn id="11" idx="1"/>
          </p:cNvCxnSpPr>
          <p:nvPr/>
        </p:nvCxnSpPr>
        <p:spPr>
          <a:xfrm>
            <a:off x="4370705" y="5052060"/>
            <a:ext cx="1899920" cy="490220"/>
          </a:xfrm>
          <a:prstGeom prst="straightConnector1">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9390" y="6037580"/>
            <a:ext cx="721995" cy="457200"/>
          </a:xfrm>
          <a:prstGeom prst="rect">
            <a:avLst/>
          </a:prstGeom>
          <a:noFill/>
          <a:ln>
            <a:solidFill>
              <a:srgbClr val="0000CC"/>
            </a:solidFill>
          </a:ln>
        </p:spPr>
        <p:txBody>
          <a:bodyPr wrap="square" rtlCol="0">
            <a:spAutoFit/>
          </a:bodyPr>
          <a:p>
            <a:pPr algn="ctr"/>
            <a:r>
              <a:rPr lang="en-US" altLang="zh-CN" b="1">
                <a:solidFill>
                  <a:srgbClr val="0000CC"/>
                </a:solidFill>
              </a:rPr>
              <a:t>T</a:t>
            </a:r>
            <a:r>
              <a:rPr lang="en-US" altLang="zh-CN" b="1" baseline="-25000">
                <a:solidFill>
                  <a:srgbClr val="0000CC"/>
                </a:solidFill>
              </a:rPr>
              <a:t>2</a:t>
            </a:r>
            <a:endParaRPr lang="en-US" altLang="zh-CN" b="1" baseline="-25000">
              <a:solidFill>
                <a:srgbClr val="0000CC"/>
              </a:solidFill>
            </a:endParaRPr>
          </a:p>
        </p:txBody>
      </p:sp>
      <p:sp>
        <p:nvSpPr>
          <p:cNvPr id="15" name="文本框 14"/>
          <p:cNvSpPr txBox="1"/>
          <p:nvPr/>
        </p:nvSpPr>
        <p:spPr>
          <a:xfrm>
            <a:off x="2849245" y="5678805"/>
            <a:ext cx="721995" cy="457200"/>
          </a:xfrm>
          <a:prstGeom prst="rect">
            <a:avLst/>
          </a:prstGeom>
          <a:noFill/>
          <a:ln>
            <a:solidFill>
              <a:srgbClr val="0000CC"/>
            </a:solidFill>
          </a:ln>
        </p:spPr>
        <p:txBody>
          <a:bodyPr wrap="square" rtlCol="0">
            <a:spAutoFit/>
          </a:bodyPr>
          <a:p>
            <a:pPr algn="ctr"/>
            <a:r>
              <a:rPr lang="en-US" altLang="zh-CN" b="1">
                <a:solidFill>
                  <a:srgbClr val="0000CC"/>
                </a:solidFill>
              </a:rPr>
              <a:t>T</a:t>
            </a:r>
            <a:r>
              <a:rPr lang="en-US" altLang="zh-CN" b="1" baseline="-25000">
                <a:solidFill>
                  <a:srgbClr val="0000CC"/>
                </a:solidFill>
              </a:rPr>
              <a:t>2A</a:t>
            </a:r>
            <a:endParaRPr lang="en-US" altLang="zh-CN" b="1" baseline="-25000">
              <a:solidFill>
                <a:srgbClr val="0000CC"/>
              </a:solidFill>
            </a:endParaRPr>
          </a:p>
        </p:txBody>
      </p:sp>
      <p:sp>
        <p:nvSpPr>
          <p:cNvPr id="16" name="文本框 15"/>
          <p:cNvSpPr txBox="1"/>
          <p:nvPr/>
        </p:nvSpPr>
        <p:spPr>
          <a:xfrm>
            <a:off x="5262245" y="5770880"/>
            <a:ext cx="721995" cy="457200"/>
          </a:xfrm>
          <a:prstGeom prst="rect">
            <a:avLst/>
          </a:prstGeom>
          <a:noFill/>
          <a:ln>
            <a:solidFill>
              <a:srgbClr val="0000CC"/>
            </a:solidFill>
          </a:ln>
        </p:spPr>
        <p:txBody>
          <a:bodyPr wrap="square" rtlCol="0">
            <a:spAutoFit/>
          </a:bodyPr>
          <a:p>
            <a:pPr algn="ctr"/>
            <a:r>
              <a:rPr lang="en-US" altLang="zh-CN" b="1">
                <a:solidFill>
                  <a:srgbClr val="0000CC"/>
                </a:solidFill>
              </a:rPr>
              <a:t>T</a:t>
            </a:r>
            <a:r>
              <a:rPr lang="en-US" altLang="zh-CN" b="1" baseline="-25000">
                <a:solidFill>
                  <a:srgbClr val="0000CC"/>
                </a:solidFill>
              </a:rPr>
              <a:t>2B</a:t>
            </a:r>
            <a:endParaRPr lang="en-US" altLang="zh-CN" b="1" baseline="-25000">
              <a:solidFill>
                <a:srgbClr val="0000CC"/>
              </a:solidFill>
            </a:endParaRPr>
          </a:p>
        </p:txBody>
      </p:sp>
      <p:cxnSp>
        <p:nvCxnSpPr>
          <p:cNvPr id="17" name="直接箭头连接符 16"/>
          <p:cNvCxnSpPr>
            <a:stCxn id="14" idx="1"/>
            <a:endCxn id="15" idx="3"/>
          </p:cNvCxnSpPr>
          <p:nvPr/>
        </p:nvCxnSpPr>
        <p:spPr>
          <a:xfrm flipH="1" flipV="1">
            <a:off x="3571240" y="5907405"/>
            <a:ext cx="438150" cy="358775"/>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4" idx="3"/>
            <a:endCxn id="16" idx="1"/>
          </p:cNvCxnSpPr>
          <p:nvPr/>
        </p:nvCxnSpPr>
        <p:spPr>
          <a:xfrm flipV="1">
            <a:off x="4731385" y="5999480"/>
            <a:ext cx="53086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2438400" y="5734050"/>
            <a:ext cx="6663690" cy="984885"/>
            <a:chOff x="3840" y="9030"/>
            <a:chExt cx="10494" cy="1551"/>
          </a:xfrm>
        </p:grpSpPr>
        <p:sp>
          <p:nvSpPr>
            <p:cNvPr id="22" name="右箭头 21"/>
            <p:cNvSpPr/>
            <p:nvPr/>
          </p:nvSpPr>
          <p:spPr>
            <a:xfrm>
              <a:off x="3840" y="9030"/>
              <a:ext cx="646" cy="2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直角上箭头 23"/>
            <p:cNvSpPr/>
            <p:nvPr/>
          </p:nvSpPr>
          <p:spPr>
            <a:xfrm>
              <a:off x="9481" y="9066"/>
              <a:ext cx="1217" cy="565"/>
            </a:xfrm>
            <a:prstGeom prst="bentUpArrow">
              <a:avLst>
                <a:gd name="adj1" fmla="val 25000"/>
                <a:gd name="adj2" fmla="val 33237"/>
                <a:gd name="adj3" fmla="val 410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3" name="组合 22"/>
            <p:cNvGrpSpPr/>
            <p:nvPr/>
          </p:nvGrpSpPr>
          <p:grpSpPr>
            <a:xfrm>
              <a:off x="11896" y="9775"/>
              <a:ext cx="2438" cy="807"/>
              <a:chOff x="11896" y="9180"/>
              <a:chExt cx="2438" cy="807"/>
            </a:xfrm>
          </p:grpSpPr>
          <p:sp>
            <p:nvSpPr>
              <p:cNvPr id="20" name="右箭头 19"/>
              <p:cNvSpPr/>
              <p:nvPr/>
            </p:nvSpPr>
            <p:spPr>
              <a:xfrm>
                <a:off x="12959" y="9180"/>
                <a:ext cx="646" cy="24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1896" y="9263"/>
                <a:ext cx="2438" cy="725"/>
              </a:xfrm>
              <a:prstGeom prst="rect">
                <a:avLst/>
              </a:prstGeom>
              <a:noFill/>
            </p:spPr>
            <p:txBody>
              <a:bodyPr wrap="square" rtlCol="0">
                <a:spAutoFit/>
              </a:bodyPr>
              <a:p>
                <a:r>
                  <a:rPr lang="en-US" altLang="zh-CN"/>
                  <a:t>waiting for</a:t>
                </a:r>
                <a:endParaRPr lang="en-US" altLang="zh-CN"/>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118745" y="3693160"/>
            <a:ext cx="3810000" cy="2124710"/>
            <a:chOff x="306" y="2960"/>
            <a:chExt cx="6000" cy="3346"/>
          </a:xfrm>
        </p:grpSpPr>
        <p:grpSp>
          <p:nvGrpSpPr>
            <p:cNvPr id="6" name="组合 5"/>
            <p:cNvGrpSpPr/>
            <p:nvPr/>
          </p:nvGrpSpPr>
          <p:grpSpPr>
            <a:xfrm>
              <a:off x="306" y="3592"/>
              <a:ext cx="6000" cy="1296"/>
              <a:chOff x="150" y="4455"/>
              <a:chExt cx="6000" cy="1296"/>
            </a:xfrm>
          </p:grpSpPr>
          <p:pic>
            <p:nvPicPr>
              <p:cNvPr id="2" name="图片 1" descr="A000220150319C25PPIC"/>
              <p:cNvPicPr>
                <a:picLocks noChangeAspect="1"/>
              </p:cNvPicPr>
              <p:nvPr/>
            </p:nvPicPr>
            <p:blipFill>
              <a:blip r:embed="rId1"/>
              <a:stretch>
                <a:fillRect/>
              </a:stretch>
            </p:blipFill>
            <p:spPr>
              <a:xfrm>
                <a:off x="150" y="4455"/>
                <a:ext cx="1770" cy="1296"/>
              </a:xfrm>
              <a:prstGeom prst="rect">
                <a:avLst/>
              </a:prstGeom>
            </p:spPr>
          </p:pic>
          <p:sp>
            <p:nvSpPr>
              <p:cNvPr id="3" name="文本框 2"/>
              <p:cNvSpPr txBox="1"/>
              <p:nvPr/>
            </p:nvSpPr>
            <p:spPr>
              <a:xfrm>
                <a:off x="2514" y="4528"/>
                <a:ext cx="1818" cy="1104"/>
              </a:xfrm>
              <a:prstGeom prst="rect">
                <a:avLst/>
              </a:prstGeom>
              <a:noFill/>
              <a:ln w="12700">
                <a:solidFill>
                  <a:schemeClr val="tx1"/>
                </a:solidFill>
              </a:ln>
            </p:spPr>
            <p:txBody>
              <a:bodyPr wrap="square" lIns="0" rIns="0" rtlCol="0">
                <a:spAutoFit/>
              </a:bodyPr>
              <a:p>
                <a:pPr algn="ctr"/>
                <a:r>
                  <a:rPr lang="en-US" altLang="zh-CN" sz="2000">
                    <a:latin typeface="Arial" panose="020B0604020202020204" pitchFamily="34" charset="0"/>
                  </a:rPr>
                  <a:t>present.</a:t>
                </a:r>
                <a:endParaRPr lang="en-US" altLang="zh-CN" sz="2000">
                  <a:latin typeface="Arial" panose="020B0604020202020204" pitchFamily="34" charset="0"/>
                </a:endParaRPr>
              </a:p>
              <a:p>
                <a:pPr algn="ctr"/>
                <a:r>
                  <a:rPr lang="en-US" altLang="zh-CN" sz="2000">
                    <a:latin typeface="Arial" panose="020B0604020202020204" pitchFamily="34" charset="0"/>
                  </a:rPr>
                  <a:t>services</a:t>
                </a:r>
                <a:endParaRPr lang="en-US" altLang="zh-CN" sz="2000">
                  <a:latin typeface="Arial" panose="020B0604020202020204" pitchFamily="34" charset="0"/>
                </a:endParaRPr>
              </a:p>
            </p:txBody>
          </p:sp>
          <p:sp>
            <p:nvSpPr>
              <p:cNvPr id="4" name="文本框 3"/>
              <p:cNvSpPr txBox="1"/>
              <p:nvPr/>
            </p:nvSpPr>
            <p:spPr>
              <a:xfrm>
                <a:off x="4332" y="4528"/>
                <a:ext cx="1818" cy="1104"/>
              </a:xfrm>
              <a:prstGeom prst="rect">
                <a:avLst/>
              </a:prstGeom>
              <a:noFill/>
              <a:ln w="12700">
                <a:solidFill>
                  <a:schemeClr val="tx1"/>
                </a:solidFill>
              </a:ln>
            </p:spPr>
            <p:txBody>
              <a:bodyPr wrap="square" lIns="0" rIns="0" rtlCol="0">
                <a:spAutoFit/>
              </a:bodyPr>
              <a:p>
                <a:pPr algn="ctr"/>
                <a:r>
                  <a:rPr lang="en-US" altLang="zh-CN" sz="2000">
                    <a:latin typeface="Arial" panose="020B0604020202020204" pitchFamily="34" charset="0"/>
                  </a:rPr>
                  <a:t>applic.</a:t>
                </a:r>
                <a:endParaRPr lang="en-US" altLang="zh-CN" sz="2000">
                  <a:latin typeface="Arial" panose="020B0604020202020204" pitchFamily="34" charset="0"/>
                </a:endParaRPr>
              </a:p>
              <a:p>
                <a:pPr algn="ctr"/>
                <a:r>
                  <a:rPr lang="en-US" altLang="zh-CN" sz="2000">
                    <a:latin typeface="Arial" panose="020B0604020202020204" pitchFamily="34" charset="0"/>
                  </a:rPr>
                  <a:t>services</a:t>
                </a:r>
                <a:endParaRPr lang="en-US" altLang="zh-CN" sz="2000">
                  <a:latin typeface="Arial" panose="020B0604020202020204" pitchFamily="34" charset="0"/>
                </a:endParaRPr>
              </a:p>
            </p:txBody>
          </p:sp>
          <p:cxnSp>
            <p:nvCxnSpPr>
              <p:cNvPr id="5" name="直接箭头连接符 4"/>
              <p:cNvCxnSpPr/>
              <p:nvPr/>
            </p:nvCxnSpPr>
            <p:spPr>
              <a:xfrm flipV="1">
                <a:off x="1801" y="5080"/>
                <a:ext cx="594" cy="23"/>
              </a:xfrm>
              <a:prstGeom prst="straightConnector1">
                <a:avLst/>
              </a:prstGeom>
              <a:ln w="1270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06" y="2960"/>
              <a:ext cx="5998" cy="3346"/>
              <a:chOff x="306" y="2960"/>
              <a:chExt cx="5998" cy="3346"/>
            </a:xfrm>
          </p:grpSpPr>
          <p:grpSp>
            <p:nvGrpSpPr>
              <p:cNvPr id="12" name="组合 11"/>
              <p:cNvGrpSpPr/>
              <p:nvPr/>
            </p:nvGrpSpPr>
            <p:grpSpPr>
              <a:xfrm>
                <a:off x="306" y="5502"/>
                <a:ext cx="5998" cy="805"/>
                <a:chOff x="306" y="5026"/>
                <a:chExt cx="5998" cy="805"/>
              </a:xfrm>
            </p:grpSpPr>
            <p:pic>
              <p:nvPicPr>
                <p:cNvPr id="10" name="图片 9"/>
                <p:cNvPicPr>
                  <a:picLocks noChangeAspect="1"/>
                </p:cNvPicPr>
                <p:nvPr/>
              </p:nvPicPr>
              <p:blipFill>
                <a:blip r:embed="rId2"/>
                <a:stretch>
                  <a:fillRect/>
                </a:stretch>
              </p:blipFill>
              <p:spPr>
                <a:xfrm>
                  <a:off x="306" y="5026"/>
                  <a:ext cx="5999" cy="291"/>
                </a:xfrm>
                <a:prstGeom prst="rect">
                  <a:avLst/>
                </a:prstGeom>
                <a:ln>
                  <a:noFill/>
                </a:ln>
              </p:spPr>
            </p:pic>
            <p:sp>
              <p:nvSpPr>
                <p:cNvPr id="11" name="文本框 10"/>
                <p:cNvSpPr txBox="1"/>
                <p:nvPr/>
              </p:nvSpPr>
              <p:spPr>
                <a:xfrm>
                  <a:off x="1557" y="5111"/>
                  <a:ext cx="3597" cy="720"/>
                </a:xfrm>
                <a:prstGeom prst="rect">
                  <a:avLst/>
                </a:prstGeom>
                <a:noFill/>
              </p:spPr>
              <p:txBody>
                <a:bodyPr wrap="none" rtlCol="0">
                  <a:spAutoFit/>
                </a:bodyPr>
                <a:p>
                  <a:r>
                    <a:rPr lang="en-US" altLang="zh-CN">
                      <a:solidFill>
                        <a:schemeClr val="accent6"/>
                      </a:solidFill>
                      <a:latin typeface="Arial" panose="020B0604020202020204" pitchFamily="34" charset="0"/>
                    </a:rPr>
                    <a:t>client machines</a:t>
                  </a:r>
                  <a:endParaRPr lang="en-US" altLang="zh-CN">
                    <a:solidFill>
                      <a:schemeClr val="accent6"/>
                    </a:solidFill>
                    <a:latin typeface="Arial" panose="020B0604020202020204" pitchFamily="34" charset="0"/>
                  </a:endParaRPr>
                </a:p>
              </p:txBody>
            </p:sp>
          </p:grpSp>
          <p:pic>
            <p:nvPicPr>
              <p:cNvPr id="13" name="图片 12"/>
              <p:cNvPicPr>
                <a:picLocks noChangeAspect="1"/>
              </p:cNvPicPr>
              <p:nvPr/>
            </p:nvPicPr>
            <p:blipFill>
              <a:blip r:embed="rId3"/>
              <a:stretch>
                <a:fillRect/>
              </a:stretch>
            </p:blipFill>
            <p:spPr>
              <a:xfrm>
                <a:off x="2253" y="4769"/>
                <a:ext cx="240" cy="705"/>
              </a:xfrm>
              <a:prstGeom prst="rect">
                <a:avLst/>
              </a:prstGeom>
            </p:spPr>
          </p:pic>
          <p:pic>
            <p:nvPicPr>
              <p:cNvPr id="14" name="图片 13"/>
              <p:cNvPicPr>
                <a:picLocks noChangeAspect="1"/>
              </p:cNvPicPr>
              <p:nvPr/>
            </p:nvPicPr>
            <p:blipFill>
              <a:blip r:embed="rId3"/>
              <a:stretch>
                <a:fillRect/>
              </a:stretch>
            </p:blipFill>
            <p:spPr>
              <a:xfrm>
                <a:off x="2253" y="2960"/>
                <a:ext cx="240" cy="705"/>
              </a:xfrm>
              <a:prstGeom prst="rect">
                <a:avLst/>
              </a:prstGeom>
            </p:spPr>
          </p:pic>
        </p:grpSp>
      </p:grpSp>
      <p:grpSp>
        <p:nvGrpSpPr>
          <p:cNvPr id="54" name="组合 53"/>
          <p:cNvGrpSpPr/>
          <p:nvPr/>
        </p:nvGrpSpPr>
        <p:grpSpPr>
          <a:xfrm>
            <a:off x="3896360" y="3529965"/>
            <a:ext cx="2195195" cy="2783205"/>
            <a:chOff x="6136" y="5559"/>
            <a:chExt cx="3457" cy="4383"/>
          </a:xfrm>
        </p:grpSpPr>
        <p:cxnSp>
          <p:nvCxnSpPr>
            <p:cNvPr id="28" name="直接箭头连接符 27"/>
            <p:cNvCxnSpPr/>
            <p:nvPr/>
          </p:nvCxnSpPr>
          <p:spPr>
            <a:xfrm flipV="1">
              <a:off x="6187" y="5559"/>
              <a:ext cx="3407" cy="1514"/>
            </a:xfrm>
            <a:prstGeom prst="straightConnector1">
              <a:avLst/>
            </a:prstGeom>
            <a:ln w="1270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187" y="7073"/>
              <a:ext cx="3407" cy="1883"/>
            </a:xfrm>
            <a:prstGeom prst="straightConnector1">
              <a:avLst/>
            </a:prstGeom>
            <a:ln w="1270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6136" y="6350"/>
              <a:ext cx="2500" cy="3592"/>
              <a:chOff x="6136" y="5160"/>
              <a:chExt cx="2500" cy="3592"/>
            </a:xfrm>
          </p:grpSpPr>
          <p:sp>
            <p:nvSpPr>
              <p:cNvPr id="30" name="椭圆 29"/>
              <p:cNvSpPr/>
              <p:nvPr/>
            </p:nvSpPr>
            <p:spPr>
              <a:xfrm>
                <a:off x="6600" y="5160"/>
                <a:ext cx="480" cy="1560"/>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6136" y="7456"/>
                <a:ext cx="2500" cy="1296"/>
              </a:xfrm>
              <a:prstGeom prst="rect">
                <a:avLst/>
              </a:prstGeom>
              <a:noFill/>
            </p:spPr>
            <p:txBody>
              <a:bodyPr wrap="none" rtlCol="0">
                <a:spAutoFit/>
              </a:bodyPr>
              <a:p>
                <a:pPr algn="ctr"/>
                <a:r>
                  <a:rPr lang="en-US" altLang="zh-CN">
                    <a:solidFill>
                      <a:schemeClr val="accent6"/>
                    </a:solidFill>
                  </a:rPr>
                  <a:t>service</a:t>
                </a:r>
                <a:endParaRPr lang="en-US" altLang="zh-CN">
                  <a:solidFill>
                    <a:schemeClr val="accent6"/>
                  </a:solidFill>
                </a:endParaRPr>
              </a:p>
              <a:p>
                <a:pPr algn="ctr"/>
                <a:r>
                  <a:rPr lang="en-US" altLang="zh-CN">
                    <a:solidFill>
                      <a:schemeClr val="accent6"/>
                    </a:solidFill>
                  </a:rPr>
                  <a:t>invocations</a:t>
                </a:r>
                <a:endParaRPr lang="en-US" altLang="zh-CN">
                  <a:solidFill>
                    <a:schemeClr val="accent6"/>
                  </a:solidFill>
                </a:endParaRPr>
              </a:p>
            </p:txBody>
          </p:sp>
          <p:cxnSp>
            <p:nvCxnSpPr>
              <p:cNvPr id="32" name="直接箭头连接符 31"/>
              <p:cNvCxnSpPr>
                <a:stCxn id="31" idx="0"/>
              </p:cNvCxnSpPr>
              <p:nvPr/>
            </p:nvCxnSpPr>
            <p:spPr>
              <a:xfrm flipH="1" flipV="1">
                <a:off x="6960" y="6840"/>
                <a:ext cx="426" cy="616"/>
              </a:xfrm>
              <a:prstGeom prst="straightConnector1">
                <a:avLst/>
              </a:prstGeom>
              <a:ln>
                <a:solidFill>
                  <a:srgbClr val="0000CC"/>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53" name="组合 52"/>
          <p:cNvGrpSpPr/>
          <p:nvPr/>
        </p:nvGrpSpPr>
        <p:grpSpPr>
          <a:xfrm>
            <a:off x="5767705" y="2205990"/>
            <a:ext cx="3346450" cy="4044950"/>
            <a:chOff x="9083" y="3474"/>
            <a:chExt cx="5270" cy="6370"/>
          </a:xfrm>
        </p:grpSpPr>
        <p:grpSp>
          <p:nvGrpSpPr>
            <p:cNvPr id="27" name="组合 26"/>
            <p:cNvGrpSpPr/>
            <p:nvPr/>
          </p:nvGrpSpPr>
          <p:grpSpPr>
            <a:xfrm>
              <a:off x="9594" y="4670"/>
              <a:ext cx="3653" cy="5174"/>
              <a:chOff x="10070" y="3480"/>
              <a:chExt cx="3653" cy="5174"/>
            </a:xfrm>
          </p:grpSpPr>
          <p:grpSp>
            <p:nvGrpSpPr>
              <p:cNvPr id="21" name="组合 20"/>
              <p:cNvGrpSpPr/>
              <p:nvPr/>
            </p:nvGrpSpPr>
            <p:grpSpPr>
              <a:xfrm>
                <a:off x="10070" y="3480"/>
                <a:ext cx="3653" cy="2282"/>
                <a:chOff x="10070" y="3480"/>
                <a:chExt cx="3653" cy="2282"/>
              </a:xfrm>
            </p:grpSpPr>
            <p:sp>
              <p:nvSpPr>
                <p:cNvPr id="17" name="文本框 16"/>
                <p:cNvSpPr txBox="1"/>
                <p:nvPr/>
              </p:nvSpPr>
              <p:spPr>
                <a:xfrm>
                  <a:off x="10070" y="3817"/>
                  <a:ext cx="1642" cy="1104"/>
                </a:xfrm>
                <a:prstGeom prst="rect">
                  <a:avLst/>
                </a:prstGeom>
                <a:noFill/>
                <a:ln w="12700">
                  <a:solidFill>
                    <a:schemeClr val="tx1"/>
                  </a:solidFill>
                </a:ln>
              </p:spPr>
              <p:txBody>
                <a:bodyPr wrap="square" lIns="0" rIns="0" rtlCol="0">
                  <a:spAutoFit/>
                </a:bodyPr>
                <a:p>
                  <a:pPr algn="ctr"/>
                  <a:r>
                    <a:rPr lang="en-US" altLang="zh-CN" sz="2000">
                      <a:latin typeface="Arial" panose="020B0604020202020204" pitchFamily="34" charset="0"/>
                    </a:rPr>
                    <a:t>DBMS</a:t>
                  </a:r>
                  <a:endParaRPr lang="en-US" altLang="zh-CN" sz="2000">
                    <a:latin typeface="Arial" panose="020B0604020202020204" pitchFamily="34" charset="0"/>
                  </a:endParaRPr>
                </a:p>
                <a:p>
                  <a:pPr algn="ctr"/>
                  <a:r>
                    <a:rPr lang="en-US" altLang="zh-CN" sz="2000">
                      <a:latin typeface="Arial" panose="020B0604020202020204" pitchFamily="34" charset="0"/>
                    </a:rPr>
                    <a:t>site 1</a:t>
                  </a:r>
                  <a:endParaRPr lang="en-US" altLang="zh-CN" sz="2000">
                    <a:latin typeface="Arial" panose="020B0604020202020204" pitchFamily="34" charset="0"/>
                  </a:endParaRPr>
                </a:p>
              </p:txBody>
            </p:sp>
            <p:sp>
              <p:nvSpPr>
                <p:cNvPr id="19" name="圆柱形 18"/>
                <p:cNvSpPr/>
                <p:nvPr/>
              </p:nvSpPr>
              <p:spPr>
                <a:xfrm>
                  <a:off x="12188" y="3480"/>
                  <a:ext cx="1535" cy="2282"/>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箭头连接符 19"/>
                <p:cNvCxnSpPr>
                  <a:stCxn id="19" idx="2"/>
                  <a:endCxn id="17" idx="3"/>
                </p:cNvCxnSpPr>
                <p:nvPr/>
              </p:nvCxnSpPr>
              <p:spPr>
                <a:xfrm flipH="1">
                  <a:off x="11712" y="4622"/>
                  <a:ext cx="476"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0070" y="6436"/>
                <a:ext cx="3653" cy="2218"/>
                <a:chOff x="10070" y="3039"/>
                <a:chExt cx="3653" cy="2218"/>
              </a:xfrm>
            </p:grpSpPr>
            <p:sp>
              <p:nvSpPr>
                <p:cNvPr id="23" name="文本框 22"/>
                <p:cNvSpPr txBox="1"/>
                <p:nvPr/>
              </p:nvSpPr>
              <p:spPr>
                <a:xfrm>
                  <a:off x="10070" y="3817"/>
                  <a:ext cx="1642" cy="1104"/>
                </a:xfrm>
                <a:prstGeom prst="rect">
                  <a:avLst/>
                </a:prstGeom>
                <a:noFill/>
                <a:ln w="12700">
                  <a:solidFill>
                    <a:schemeClr val="tx1"/>
                  </a:solidFill>
                </a:ln>
              </p:spPr>
              <p:txBody>
                <a:bodyPr wrap="square" lIns="0" rIns="0" rtlCol="0">
                  <a:spAutoFit/>
                </a:bodyPr>
                <a:p>
                  <a:pPr algn="ctr"/>
                  <a:r>
                    <a:rPr lang="en-US" altLang="zh-CN" sz="2000">
                      <a:latin typeface="Arial" panose="020B0604020202020204" pitchFamily="34" charset="0"/>
                    </a:rPr>
                    <a:t>DBMS</a:t>
                  </a:r>
                  <a:endParaRPr lang="en-US" altLang="zh-CN" sz="2000">
                    <a:latin typeface="Arial" panose="020B0604020202020204" pitchFamily="34" charset="0"/>
                  </a:endParaRPr>
                </a:p>
                <a:p>
                  <a:pPr algn="ctr"/>
                  <a:r>
                    <a:rPr lang="en-US" altLang="zh-CN" sz="2000">
                      <a:latin typeface="Arial" panose="020B0604020202020204" pitchFamily="34" charset="0"/>
                    </a:rPr>
                    <a:t>site n</a:t>
                  </a:r>
                  <a:endParaRPr lang="en-US" altLang="zh-CN" sz="2000">
                    <a:latin typeface="Arial" panose="020B0604020202020204" pitchFamily="34" charset="0"/>
                  </a:endParaRPr>
                </a:p>
              </p:txBody>
            </p:sp>
            <p:sp>
              <p:nvSpPr>
                <p:cNvPr id="24" name="圆柱形 23"/>
                <p:cNvSpPr/>
                <p:nvPr/>
              </p:nvSpPr>
              <p:spPr>
                <a:xfrm>
                  <a:off x="12188" y="3039"/>
                  <a:ext cx="1535" cy="2218"/>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5" name="直接箭头连接符 24"/>
                <p:cNvCxnSpPr>
                  <a:stCxn id="24" idx="2"/>
                  <a:endCxn id="23" idx="3"/>
                </p:cNvCxnSpPr>
                <p:nvPr/>
              </p:nvCxnSpPr>
              <p:spPr>
                <a:xfrm flipH="1">
                  <a:off x="11712" y="4149"/>
                  <a:ext cx="476" cy="0"/>
                </a:xfrm>
                <a:prstGeom prst="straightConnector1">
                  <a:avLst/>
                </a:prstGeom>
                <a:ln>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pic>
            <p:nvPicPr>
              <p:cNvPr id="26" name="图片 25"/>
              <p:cNvPicPr>
                <a:picLocks noChangeAspect="1"/>
              </p:cNvPicPr>
              <p:nvPr/>
            </p:nvPicPr>
            <p:blipFill>
              <a:blip r:embed="rId3"/>
              <a:stretch>
                <a:fillRect/>
              </a:stretch>
            </p:blipFill>
            <p:spPr>
              <a:xfrm>
                <a:off x="11265" y="5417"/>
                <a:ext cx="447" cy="1313"/>
              </a:xfrm>
              <a:prstGeom prst="rect">
                <a:avLst/>
              </a:prstGeom>
            </p:spPr>
          </p:pic>
        </p:grpSp>
        <p:grpSp>
          <p:nvGrpSpPr>
            <p:cNvPr id="36" name="组合 35"/>
            <p:cNvGrpSpPr/>
            <p:nvPr/>
          </p:nvGrpSpPr>
          <p:grpSpPr>
            <a:xfrm>
              <a:off x="9083" y="3474"/>
              <a:ext cx="5270" cy="971"/>
              <a:chOff x="9559" y="2284"/>
              <a:chExt cx="5270" cy="971"/>
            </a:xfrm>
          </p:grpSpPr>
          <p:pic>
            <p:nvPicPr>
              <p:cNvPr id="34" name="图片 33"/>
              <p:cNvPicPr>
                <a:picLocks noChangeAspect="1"/>
              </p:cNvPicPr>
              <p:nvPr/>
            </p:nvPicPr>
            <p:blipFill>
              <a:blip r:embed="rId2"/>
              <a:stretch>
                <a:fillRect/>
              </a:stretch>
            </p:blipFill>
            <p:spPr>
              <a:xfrm>
                <a:off x="10063" y="2949"/>
                <a:ext cx="4261" cy="306"/>
              </a:xfrm>
              <a:prstGeom prst="rect">
                <a:avLst/>
              </a:prstGeom>
              <a:ln>
                <a:noFill/>
              </a:ln>
              <a:scene3d>
                <a:camera prst="orthographicFront">
                  <a:rot lat="0" lon="0" rev="10800000"/>
                </a:camera>
                <a:lightRig rig="threePt" dir="t"/>
              </a:scene3d>
            </p:spPr>
          </p:pic>
          <p:sp>
            <p:nvSpPr>
              <p:cNvPr id="35" name="文本框 34"/>
              <p:cNvSpPr txBox="1"/>
              <p:nvPr/>
            </p:nvSpPr>
            <p:spPr>
              <a:xfrm>
                <a:off x="9559" y="2284"/>
                <a:ext cx="5270" cy="725"/>
              </a:xfrm>
              <a:prstGeom prst="rect">
                <a:avLst/>
              </a:prstGeom>
              <a:noFill/>
            </p:spPr>
            <p:txBody>
              <a:bodyPr wrap="square" lIns="0" rIns="0" rtlCol="0">
                <a:spAutoFit/>
              </a:bodyPr>
              <a:p>
                <a:pPr algn="ctr"/>
                <a:r>
                  <a:rPr lang="en-US" altLang="zh-CN" u="sng">
                    <a:solidFill>
                      <a:schemeClr val="accent6"/>
                    </a:solidFill>
                  </a:rPr>
                  <a:t>database server machines</a:t>
                </a:r>
                <a:endParaRPr lang="en-US" altLang="zh-CN" u="sng">
                  <a:solidFill>
                    <a:schemeClr val="accent6"/>
                  </a:solidFill>
                </a:endParaRPr>
              </a:p>
            </p:txBody>
          </p:sp>
        </p:grpSp>
      </p:grpSp>
      <p:sp>
        <p:nvSpPr>
          <p:cNvPr id="41" name="文本框 40"/>
          <p:cNvSpPr txBox="1"/>
          <p:nvPr/>
        </p:nvSpPr>
        <p:spPr>
          <a:xfrm>
            <a:off x="2315210" y="1405255"/>
            <a:ext cx="1770380" cy="903605"/>
          </a:xfrm>
          <a:prstGeom prst="rect">
            <a:avLst/>
          </a:prstGeom>
          <a:noFill/>
          <a:ln w="25400" cmpd="thinThick">
            <a:solidFill>
              <a:schemeClr val="tx1"/>
            </a:solidFill>
          </a:ln>
          <a:effectLst>
            <a:reflection stA="45000" endPos="0" dist="50800" dir="5400000" sy="-100000" algn="bl" rotWithShape="0"/>
          </a:effectLst>
        </p:spPr>
        <p:txBody>
          <a:bodyPr wrap="square" lIns="0" tIns="144145" rIns="0" bIns="144145" rtlCol="0">
            <a:spAutoFit/>
          </a:bodyPr>
          <a:p>
            <a:pPr algn="ctr"/>
            <a:r>
              <a:rPr lang="en-US" altLang="zh-CN" sz="2000" b="1">
                <a:latin typeface="Arial" panose="020B0604020202020204" pitchFamily="34" charset="0"/>
              </a:rPr>
              <a:t>Transaction</a:t>
            </a:r>
            <a:endParaRPr lang="en-US" altLang="zh-CN" sz="2000" b="1">
              <a:latin typeface="Arial" panose="020B0604020202020204" pitchFamily="34" charset="0"/>
            </a:endParaRPr>
          </a:p>
          <a:p>
            <a:pPr algn="ctr"/>
            <a:r>
              <a:rPr lang="en-US" altLang="zh-CN" sz="2000" b="1">
                <a:latin typeface="Arial" panose="020B0604020202020204" pitchFamily="34" charset="0"/>
              </a:rPr>
              <a:t>manager</a:t>
            </a:r>
            <a:endParaRPr lang="en-US" altLang="zh-CN" sz="2000" b="1">
              <a:latin typeface="Arial" panose="020B0604020202020204" pitchFamily="34" charset="0"/>
            </a:endParaRPr>
          </a:p>
        </p:txBody>
      </p:sp>
      <p:grpSp>
        <p:nvGrpSpPr>
          <p:cNvPr id="55" name="组合 54"/>
          <p:cNvGrpSpPr/>
          <p:nvPr/>
        </p:nvGrpSpPr>
        <p:grpSpPr>
          <a:xfrm rot="0">
            <a:off x="2334260" y="2308860"/>
            <a:ext cx="866140" cy="1816735"/>
            <a:chOff x="3676" y="3636"/>
            <a:chExt cx="1364" cy="2861"/>
          </a:xfrm>
        </p:grpSpPr>
        <p:cxnSp>
          <p:nvCxnSpPr>
            <p:cNvPr id="42" name="直接箭头连接符 41"/>
            <p:cNvCxnSpPr>
              <a:endCxn id="41" idx="2"/>
            </p:cNvCxnSpPr>
            <p:nvPr/>
          </p:nvCxnSpPr>
          <p:spPr>
            <a:xfrm flipV="1">
              <a:off x="4999" y="3636"/>
              <a:ext cx="41" cy="2861"/>
            </a:xfrm>
            <a:prstGeom prst="straightConnector1">
              <a:avLst/>
            </a:prstGeom>
            <a:ln w="1270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676" y="3912"/>
              <a:ext cx="1354" cy="720"/>
            </a:xfrm>
            <a:prstGeom prst="rect">
              <a:avLst/>
            </a:prstGeom>
            <a:noFill/>
          </p:spPr>
          <p:txBody>
            <a:bodyPr wrap="none" rtlCol="0">
              <a:spAutoFit/>
            </a:bodyPr>
            <a:p>
              <a:r>
                <a:rPr lang="en-US" altLang="zh-CN">
                  <a:solidFill>
                    <a:schemeClr val="accent6"/>
                  </a:solidFill>
                </a:rPr>
                <a:t>begin</a:t>
              </a:r>
              <a:endParaRPr lang="en-US" altLang="zh-CN">
                <a:solidFill>
                  <a:schemeClr val="accent6"/>
                </a:solidFill>
              </a:endParaRPr>
            </a:p>
          </p:txBody>
        </p:sp>
      </p:grpSp>
      <p:grpSp>
        <p:nvGrpSpPr>
          <p:cNvPr id="59" name="组合 58"/>
          <p:cNvGrpSpPr/>
          <p:nvPr/>
        </p:nvGrpSpPr>
        <p:grpSpPr>
          <a:xfrm>
            <a:off x="4114800" y="1332865"/>
            <a:ext cx="3248660" cy="3994785"/>
            <a:chOff x="6480" y="2099"/>
            <a:chExt cx="5116" cy="6291"/>
          </a:xfrm>
        </p:grpSpPr>
        <p:sp>
          <p:nvSpPr>
            <p:cNvPr id="46" name="椭圆 45"/>
            <p:cNvSpPr/>
            <p:nvPr/>
          </p:nvSpPr>
          <p:spPr>
            <a:xfrm>
              <a:off x="6719" y="3399"/>
              <a:ext cx="480" cy="1560"/>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6" name="组合 55"/>
            <p:cNvGrpSpPr/>
            <p:nvPr/>
          </p:nvGrpSpPr>
          <p:grpSpPr>
            <a:xfrm>
              <a:off x="6480" y="2099"/>
              <a:ext cx="5116" cy="6291"/>
              <a:chOff x="6480" y="2099"/>
              <a:chExt cx="5116" cy="6291"/>
            </a:xfrm>
          </p:grpSpPr>
          <p:cxnSp>
            <p:nvCxnSpPr>
              <p:cNvPr id="44" name="直接箭头连接符 43"/>
              <p:cNvCxnSpPr/>
              <p:nvPr/>
            </p:nvCxnSpPr>
            <p:spPr>
              <a:xfrm>
                <a:off x="6480" y="3710"/>
                <a:ext cx="3120" cy="1320"/>
              </a:xfrm>
              <a:prstGeom prst="straightConnector1">
                <a:avLst/>
              </a:prstGeom>
              <a:ln w="1270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6480" y="3710"/>
                <a:ext cx="3120" cy="4680"/>
              </a:xfrm>
              <a:prstGeom prst="straightConnector1">
                <a:avLst/>
              </a:prstGeom>
              <a:ln w="12700">
                <a:solidFill>
                  <a:schemeClr val="tx1"/>
                </a:solidFill>
                <a:tailEnd type="arrow" w="sm" len="med"/>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719" y="2099"/>
                <a:ext cx="4877" cy="725"/>
              </a:xfrm>
              <a:prstGeom prst="rect">
                <a:avLst/>
              </a:prstGeom>
              <a:noFill/>
            </p:spPr>
            <p:txBody>
              <a:bodyPr wrap="square" lIns="0" rIns="0" rtlCol="0">
                <a:spAutoFit/>
              </a:bodyPr>
              <a:p>
                <a:pPr algn="ctr"/>
                <a:r>
                  <a:rPr lang="en-US" altLang="zh-CN" u="sng">
                    <a:solidFill>
                      <a:schemeClr val="accent6"/>
                    </a:solidFill>
                  </a:rPr>
                  <a:t>atomic commit protocol</a:t>
                </a:r>
                <a:endParaRPr lang="en-US" altLang="zh-CN" u="sng">
                  <a:solidFill>
                    <a:schemeClr val="accent6"/>
                  </a:solidFill>
                </a:endParaRPr>
              </a:p>
            </p:txBody>
          </p:sp>
        </p:grpSp>
        <p:cxnSp>
          <p:nvCxnSpPr>
            <p:cNvPr id="48" name="直接箭头连接符 47"/>
            <p:cNvCxnSpPr>
              <a:endCxn id="46" idx="7"/>
            </p:cNvCxnSpPr>
            <p:nvPr/>
          </p:nvCxnSpPr>
          <p:spPr>
            <a:xfrm flipH="1">
              <a:off x="7129" y="2760"/>
              <a:ext cx="551" cy="867"/>
            </a:xfrm>
            <a:prstGeom prst="straightConnector1">
              <a:avLst/>
            </a:prstGeom>
            <a:ln>
              <a:solidFill>
                <a:srgbClr val="0000CC"/>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1714500" y="3253740"/>
            <a:ext cx="7267575" cy="2296795"/>
            <a:chOff x="2700" y="5124"/>
            <a:chExt cx="11445" cy="3617"/>
          </a:xfrm>
        </p:grpSpPr>
        <p:sp>
          <p:nvSpPr>
            <p:cNvPr id="37" name="文本框 36"/>
            <p:cNvSpPr txBox="1"/>
            <p:nvPr/>
          </p:nvSpPr>
          <p:spPr>
            <a:xfrm>
              <a:off x="11951" y="5124"/>
              <a:ext cx="2194" cy="624"/>
            </a:xfrm>
            <a:prstGeom prst="rect">
              <a:avLst/>
            </a:prstGeom>
            <a:solidFill>
              <a:schemeClr val="bg1"/>
            </a:solidFill>
          </p:spPr>
          <p:txBody>
            <a:bodyPr wrap="square" lIns="0" rIns="0" rtlCol="0">
              <a:spAutoFit/>
            </a:bodyPr>
            <a:p>
              <a:pPr algn="ctr"/>
              <a:r>
                <a:rPr lang="en-US" altLang="zh-CN" sz="2000">
                  <a:solidFill>
                    <a:srgbClr val="FF0000"/>
                  </a:solidFill>
                  <a:latin typeface="Arial" panose="020B0604020202020204" pitchFamily="34" charset="0"/>
                </a:rPr>
                <a:t>sub-trans.</a:t>
              </a:r>
              <a:endParaRPr lang="en-US" altLang="zh-CN" sz="2000">
                <a:solidFill>
                  <a:srgbClr val="FF0000"/>
                </a:solidFill>
                <a:latin typeface="Arial" panose="020B0604020202020204" pitchFamily="34" charset="0"/>
              </a:endParaRPr>
            </a:p>
          </p:txBody>
        </p:sp>
        <p:sp>
          <p:nvSpPr>
            <p:cNvPr id="38" name="文本框 37"/>
            <p:cNvSpPr txBox="1"/>
            <p:nvPr/>
          </p:nvSpPr>
          <p:spPr>
            <a:xfrm>
              <a:off x="11951" y="8117"/>
              <a:ext cx="2194" cy="624"/>
            </a:xfrm>
            <a:prstGeom prst="rect">
              <a:avLst/>
            </a:prstGeom>
            <a:solidFill>
              <a:schemeClr val="bg1"/>
            </a:solidFill>
          </p:spPr>
          <p:txBody>
            <a:bodyPr wrap="square" lIns="0" rIns="0" rtlCol="0">
              <a:spAutoFit/>
            </a:bodyPr>
            <a:p>
              <a:pPr algn="ctr"/>
              <a:r>
                <a:rPr lang="en-US" altLang="zh-CN" sz="2000">
                  <a:solidFill>
                    <a:srgbClr val="FF0000"/>
                  </a:solidFill>
                  <a:latin typeface="Arial" panose="020B0604020202020204" pitchFamily="34" charset="0"/>
                </a:rPr>
                <a:t>sub-trans.</a:t>
              </a:r>
              <a:endParaRPr lang="en-US" altLang="zh-CN" sz="2000">
                <a:solidFill>
                  <a:srgbClr val="FF0000"/>
                </a:solidFill>
                <a:latin typeface="Arial" panose="020B0604020202020204" pitchFamily="34" charset="0"/>
              </a:endParaRPr>
            </a:p>
          </p:txBody>
        </p:sp>
        <p:sp>
          <p:nvSpPr>
            <p:cNvPr id="49" name="文本框 48"/>
            <p:cNvSpPr txBox="1"/>
            <p:nvPr/>
          </p:nvSpPr>
          <p:spPr>
            <a:xfrm>
              <a:off x="2700" y="7653"/>
              <a:ext cx="3435" cy="624"/>
            </a:xfrm>
            <a:prstGeom prst="rect">
              <a:avLst/>
            </a:prstGeom>
            <a:solidFill>
              <a:schemeClr val="bg1"/>
            </a:solidFill>
          </p:spPr>
          <p:txBody>
            <a:bodyPr wrap="square" lIns="0" rIns="0" rtlCol="0">
              <a:spAutoFit/>
            </a:bodyPr>
            <a:p>
              <a:pPr algn="ctr"/>
              <a:r>
                <a:rPr lang="en-US" altLang="zh-CN" sz="2000">
                  <a:solidFill>
                    <a:srgbClr val="FF0000"/>
                  </a:solidFill>
                  <a:latin typeface="Arial" panose="020B0604020202020204" pitchFamily="34" charset="0"/>
                </a:rPr>
                <a:t>distributed trans.</a:t>
              </a:r>
              <a:endParaRPr lang="en-US" altLang="zh-CN" sz="2000">
                <a:solidFill>
                  <a:srgbClr val="FF0000"/>
                </a:solidFill>
                <a:latin typeface="Arial" panose="020B0604020202020204" pitchFamily="34" charset="0"/>
              </a:endParaRPr>
            </a:p>
          </p:txBody>
        </p:sp>
      </p:grpSp>
      <p:grpSp>
        <p:nvGrpSpPr>
          <p:cNvPr id="8" name="组合 7"/>
          <p:cNvGrpSpPr/>
          <p:nvPr/>
        </p:nvGrpSpPr>
        <p:grpSpPr>
          <a:xfrm>
            <a:off x="7588885" y="3711575"/>
            <a:ext cx="1393190" cy="2272665"/>
            <a:chOff x="11951" y="5845"/>
            <a:chExt cx="2194" cy="3579"/>
          </a:xfrm>
        </p:grpSpPr>
        <p:sp>
          <p:nvSpPr>
            <p:cNvPr id="39" name="文本框 38"/>
            <p:cNvSpPr txBox="1"/>
            <p:nvPr/>
          </p:nvSpPr>
          <p:spPr>
            <a:xfrm>
              <a:off x="11951" y="5845"/>
              <a:ext cx="2194" cy="624"/>
            </a:xfrm>
            <a:prstGeom prst="rect">
              <a:avLst/>
            </a:prstGeom>
            <a:solidFill>
              <a:schemeClr val="bg1"/>
            </a:solidFill>
          </p:spPr>
          <p:txBody>
            <a:bodyPr wrap="square" lIns="0" rIns="0" rtlCol="0">
              <a:spAutoFit/>
            </a:bodyPr>
            <a:p>
              <a:pPr algn="ctr"/>
              <a:r>
                <a:rPr lang="en-US" altLang="zh-CN" sz="2000">
                  <a:solidFill>
                    <a:srgbClr val="FF0000"/>
                  </a:solidFill>
                  <a:latin typeface="Arial" panose="020B0604020202020204" pitchFamily="34" charset="0"/>
                </a:rPr>
                <a:t>(local ACID)</a:t>
              </a:r>
              <a:endParaRPr lang="en-US" altLang="zh-CN" sz="2000">
                <a:solidFill>
                  <a:srgbClr val="FF0000"/>
                </a:solidFill>
                <a:latin typeface="Arial" panose="020B0604020202020204" pitchFamily="34" charset="0"/>
              </a:endParaRPr>
            </a:p>
          </p:txBody>
        </p:sp>
        <p:sp>
          <p:nvSpPr>
            <p:cNvPr id="40" name="文本框 39"/>
            <p:cNvSpPr txBox="1"/>
            <p:nvPr/>
          </p:nvSpPr>
          <p:spPr>
            <a:xfrm>
              <a:off x="11951" y="8800"/>
              <a:ext cx="2194" cy="624"/>
            </a:xfrm>
            <a:prstGeom prst="rect">
              <a:avLst/>
            </a:prstGeom>
            <a:solidFill>
              <a:schemeClr val="bg1"/>
            </a:solidFill>
          </p:spPr>
          <p:txBody>
            <a:bodyPr wrap="square" lIns="0" rIns="0" rtlCol="0">
              <a:spAutoFit/>
            </a:bodyPr>
            <a:p>
              <a:pPr algn="ctr"/>
              <a:r>
                <a:rPr lang="en-US" altLang="zh-CN" sz="2000">
                  <a:solidFill>
                    <a:srgbClr val="FF0000"/>
                  </a:solidFill>
                  <a:latin typeface="Arial" panose="020B0604020202020204" pitchFamily="34" charset="0"/>
                </a:rPr>
                <a:t>(local ACID)</a:t>
              </a:r>
              <a:endParaRPr lang="en-US" altLang="zh-CN" sz="2000">
                <a:solidFill>
                  <a:srgbClr val="FF0000"/>
                </a:solidFill>
                <a:latin typeface="Arial" panose="020B0604020202020204" pitchFamily="34" charset="0"/>
              </a:endParaRPr>
            </a:p>
          </p:txBody>
        </p:sp>
      </p:grpSp>
      <p:sp>
        <p:nvSpPr>
          <p:cNvPr id="51" name="文本框 50"/>
          <p:cNvSpPr txBox="1"/>
          <p:nvPr/>
        </p:nvSpPr>
        <p:spPr>
          <a:xfrm>
            <a:off x="2423795" y="925830"/>
            <a:ext cx="1553210" cy="396240"/>
          </a:xfrm>
          <a:prstGeom prst="rect">
            <a:avLst/>
          </a:prstGeom>
          <a:solidFill>
            <a:schemeClr val="bg1"/>
          </a:solidFill>
        </p:spPr>
        <p:txBody>
          <a:bodyPr wrap="square" lIns="0" rIns="0" rtlCol="0">
            <a:spAutoFit/>
          </a:bodyPr>
          <a:p>
            <a:pPr algn="ctr"/>
            <a:r>
              <a:rPr lang="en-US" altLang="zh-CN" sz="2000">
                <a:solidFill>
                  <a:srgbClr val="FF0000"/>
                </a:solidFill>
                <a:latin typeface="Arial" panose="020B0604020202020204" pitchFamily="34" charset="0"/>
              </a:rPr>
              <a:t>(global ACID)</a:t>
            </a:r>
            <a:endParaRPr lang="en-US" altLang="zh-CN" sz="2000">
              <a:solidFill>
                <a:srgbClr val="FF0000"/>
              </a:solidFill>
              <a:latin typeface="Arial" panose="020B0604020202020204" pitchFamily="34" charset="0"/>
            </a:endParaRPr>
          </a:p>
        </p:txBody>
      </p:sp>
      <p:grpSp>
        <p:nvGrpSpPr>
          <p:cNvPr id="52" name="组合 51"/>
          <p:cNvGrpSpPr/>
          <p:nvPr/>
        </p:nvGrpSpPr>
        <p:grpSpPr>
          <a:xfrm>
            <a:off x="337820" y="1130300"/>
            <a:ext cx="5428615" cy="5120640"/>
            <a:chOff x="532" y="1780"/>
            <a:chExt cx="8549" cy="8064"/>
          </a:xfrm>
        </p:grpSpPr>
        <p:sp>
          <p:nvSpPr>
            <p:cNvPr id="7171" name="曲线 750"/>
            <p:cNvSpPr/>
            <p:nvPr/>
          </p:nvSpPr>
          <p:spPr>
            <a:xfrm>
              <a:off x="7547" y="1780"/>
              <a:ext cx="1535" cy="8065"/>
            </a:xfrm>
            <a:custGeom>
              <a:avLst/>
              <a:gdLst/>
              <a:ahLst/>
              <a:cxnLst/>
              <a:pathLst>
                <a:path w="21600" h="21600">
                  <a:moveTo>
                    <a:pt x="18208" y="0"/>
                  </a:moveTo>
                  <a:cubicBezTo>
                    <a:pt x="14282" y="1644"/>
                    <a:pt x="0" y="5117"/>
                    <a:pt x="675" y="9436"/>
                  </a:cubicBezTo>
                  <a:cubicBezTo>
                    <a:pt x="1350" y="13756"/>
                    <a:pt x="17533" y="19211"/>
                    <a:pt x="21600" y="21600"/>
                  </a:cubicBezTo>
                </a:path>
              </a:pathLst>
            </a:custGeom>
            <a:noFill/>
            <a:ln w="19050" cap="flat" cmpd="sng">
              <a:solidFill>
                <a:schemeClr val="hlink"/>
              </a:solidFill>
              <a:prstDash val="dash"/>
              <a:headEnd type="none" w="med" len="med"/>
              <a:tailEnd type="none" w="med" len="med"/>
            </a:ln>
          </p:spPr>
          <p:txBody>
            <a:bodyPr/>
            <a:p>
              <a:endParaRPr lang="zh-CN" altLang="en-US"/>
            </a:p>
          </p:txBody>
        </p:sp>
        <p:sp>
          <p:nvSpPr>
            <p:cNvPr id="7172" name="曲线 754"/>
            <p:cNvSpPr/>
            <p:nvPr/>
          </p:nvSpPr>
          <p:spPr>
            <a:xfrm>
              <a:off x="532" y="4600"/>
              <a:ext cx="7075" cy="1447"/>
            </a:xfrm>
            <a:custGeom>
              <a:avLst/>
              <a:gdLst/>
              <a:ahLst/>
              <a:cxnLst/>
              <a:pathLst>
                <a:path w="21600" h="21600">
                  <a:moveTo>
                    <a:pt x="0" y="18409"/>
                  </a:moveTo>
                  <a:cubicBezTo>
                    <a:pt x="2060" y="14429"/>
                    <a:pt x="7012" y="0"/>
                    <a:pt x="11332" y="640"/>
                  </a:cubicBezTo>
                  <a:cubicBezTo>
                    <a:pt x="15652" y="1281"/>
                    <a:pt x="19169" y="14683"/>
                    <a:pt x="21600" y="21600"/>
                  </a:cubicBezTo>
                </a:path>
              </a:pathLst>
            </a:custGeom>
            <a:noFill/>
            <a:ln w="19050" cap="flat" cmpd="sng">
              <a:solidFill>
                <a:schemeClr val="hlink"/>
              </a:solidFill>
              <a:prstDash val="dash"/>
              <a:headEnd type="none" w="med" len="med"/>
              <a:tailEnd type="none" w="med" len="med"/>
            </a:ln>
          </p:spPr>
          <p:txBody>
            <a:bodyPr/>
            <a:p>
              <a:endParaRPr lang="zh-CN" altLang="en-US"/>
            </a:p>
          </p:txBody>
        </p:sp>
      </p:grpSp>
      <p:sp>
        <p:nvSpPr>
          <p:cNvPr id="7173" name="Rectangle 2"/>
          <p:cNvSpPr>
            <a:spLocks noGrp="1"/>
          </p:cNvSpPr>
          <p:nvPr/>
        </p:nvSpPr>
        <p:spPr>
          <a:xfrm>
            <a:off x="-12700" y="158115"/>
            <a:ext cx="9126855" cy="460375"/>
          </a:xfrm>
          <a:prstGeom prst="rect">
            <a:avLst/>
          </a:prstGeom>
          <a:noFill/>
          <a:ln w="9525">
            <a:noFill/>
          </a:ln>
        </p:spPr>
        <p:txBody>
          <a:bodyPr vert="horz" wrap="square" anchor="ctr">
            <a:spAutoFit/>
          </a:bodyPr>
          <a:lstStyle>
            <a:lvl1pPr marL="0" lvl="0" indent="0" algn="ctr" defTabSz="914400" eaLnBrk="0" fontAlgn="base" latinLnBrk="0" hangingPunct="0">
              <a:lnSpc>
                <a:spcPct val="100000"/>
              </a:lnSpc>
              <a:spcBef>
                <a:spcPct val="0"/>
              </a:spcBef>
              <a:spcAft>
                <a:spcPct val="0"/>
              </a:spcAft>
              <a:buNone/>
              <a:defRPr sz="3600" b="1" u="none" kern="1200" baseline="0">
                <a:solidFill>
                  <a:srgbClr val="CC0000"/>
                </a:solidFill>
                <a:latin typeface="+mj-lt"/>
                <a:ea typeface="+mj-ea"/>
                <a:cs typeface="+mj-cs"/>
              </a:defRPr>
            </a:lvl1pPr>
          </a:lstStyle>
          <a:p>
            <a:r>
              <a:rPr lang="en-US" altLang="zh-CN" sz="2400">
                <a:solidFill>
                  <a:schemeClr val="tx1"/>
                </a:solidFill>
                <a:ea typeface="宋体" panose="02010600030101010101" pitchFamily="2" charset="-122"/>
              </a:rPr>
              <a:t>Distributed Database Systems &amp; Distributed Transaction</a:t>
            </a:r>
            <a:endParaRPr lang="en-US" altLang="zh-CN" sz="2400">
              <a:solidFill>
                <a:schemeClr val="tx1"/>
              </a:solidFill>
              <a:ea typeface="宋体" panose="02010600030101010101" pitchFamily="2" charset="-122"/>
            </a:endParaRPr>
          </a:p>
        </p:txBody>
      </p:sp>
      <p:sp>
        <p:nvSpPr>
          <p:cNvPr id="7" name="文本框 6"/>
          <p:cNvSpPr txBox="1"/>
          <p:nvPr/>
        </p:nvSpPr>
        <p:spPr>
          <a:xfrm>
            <a:off x="1242695" y="2762250"/>
            <a:ext cx="1953895" cy="829945"/>
          </a:xfrm>
          <a:prstGeom prst="rect">
            <a:avLst/>
          </a:prstGeom>
          <a:noFill/>
        </p:spPr>
        <p:txBody>
          <a:bodyPr wrap="square" rtlCol="0">
            <a:spAutoFit/>
          </a:bodyPr>
          <a:p>
            <a:pPr algn="r"/>
            <a:r>
              <a:rPr lang="en-US" altLang="zh-CN">
                <a:solidFill>
                  <a:schemeClr val="accent6"/>
                </a:solidFill>
              </a:rPr>
              <a:t>......</a:t>
            </a:r>
            <a:endParaRPr lang="en-US" altLang="zh-CN">
              <a:solidFill>
                <a:schemeClr val="accent6"/>
              </a:solidFill>
            </a:endParaRPr>
          </a:p>
          <a:p>
            <a:pPr algn="r"/>
            <a:r>
              <a:rPr lang="en-US" altLang="zh-CN">
                <a:solidFill>
                  <a:schemeClr val="accent6"/>
                </a:solidFill>
              </a:rPr>
              <a:t>commit/abort</a:t>
            </a:r>
            <a:endParaRPr lang="en-US" altLang="zh-CN">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linds(horizontal)">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blinds(horizontal)">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blinds(horizontal)">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linds(horizontal)">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blinds(horizontal)">
                                      <p:cBhvr>
                                        <p:cTn id="5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1" grpId="0" animBg="1"/>
      <p:bldP spid="41"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8131" name="Rectangle 2"/>
          <p:cNvSpPr>
            <a:spLocks noGrp="1"/>
          </p:cNvSpPr>
          <p:nvPr>
            <p:ph type="title"/>
          </p:nvPr>
        </p:nvSpPr>
        <p:spPr>
          <a:xfrm>
            <a:off x="685800" y="131128"/>
            <a:ext cx="7772400" cy="583565"/>
          </a:xfrm>
        </p:spPr>
        <p:txBody>
          <a:bodyPr vert="horz" wrap="square" anchor="ctr">
            <a:spAutoFit/>
          </a:bodyPr>
          <a:p>
            <a:pPr lvl="0"/>
            <a:r>
              <a:rPr lang="en-US" altLang="zh-CN" sz="3200">
                <a:ea typeface="宋体" panose="02010600030101010101" pitchFamily="2" charset="-122"/>
              </a:rPr>
              <a:t>Global Deadlock</a:t>
            </a:r>
            <a:endParaRPr lang="en-US" altLang="zh-CN" sz="3200">
              <a:ea typeface="宋体" panose="02010600030101010101" pitchFamily="2" charset="-122"/>
            </a:endParaRPr>
          </a:p>
        </p:txBody>
      </p:sp>
      <p:sp>
        <p:nvSpPr>
          <p:cNvPr id="48132" name="Rectangle 3"/>
          <p:cNvSpPr>
            <a:spLocks noGrp="1"/>
          </p:cNvSpPr>
          <p:nvPr>
            <p:ph type="body"/>
          </p:nvPr>
        </p:nvSpPr>
        <p:spPr>
          <a:xfrm>
            <a:off x="609600" y="919480"/>
            <a:ext cx="8153400" cy="3149600"/>
          </a:xfrm>
        </p:spPr>
        <p:txBody>
          <a:bodyPr vert="horz" wrap="square" anchor="t">
            <a:spAutoFit/>
          </a:bodyPr>
          <a:p>
            <a:pPr lvl="0"/>
            <a:r>
              <a:rPr lang="en-US" altLang="x-none" dirty="0">
                <a:ea typeface="宋体" panose="02010600030101010101" pitchFamily="2" charset="-122"/>
              </a:rPr>
              <a:t>Global deadlock </a:t>
            </a:r>
            <a:r>
              <a:rPr lang="en-US" altLang="x-none" dirty="0">
                <a:solidFill>
                  <a:schemeClr val="tx1"/>
                </a:solidFill>
                <a:ea typeface="宋体" panose="02010600030101010101" pitchFamily="2" charset="-122"/>
              </a:rPr>
              <a:t>cannot always be resolved by:</a:t>
            </a:r>
            <a:r>
              <a:rPr lang="en-US" altLang="x-none" dirty="0">
                <a:ea typeface="宋体" panose="02010600030101010101" pitchFamily="2" charset="-122"/>
              </a:rPr>
              <a:t> </a:t>
            </a:r>
            <a:endParaRPr lang="en-US" altLang="x-none" dirty="0">
              <a:ea typeface="宋体" panose="02010600030101010101" pitchFamily="2" charset="-122"/>
            </a:endParaRPr>
          </a:p>
          <a:p>
            <a:pPr lvl="1">
              <a:spcBef>
                <a:spcPct val="60000"/>
              </a:spcBef>
            </a:pPr>
            <a:r>
              <a:rPr lang="en-US" altLang="x-none" dirty="0">
                <a:ea typeface="宋体" panose="02010600030101010101" pitchFamily="2" charset="-122"/>
              </a:rPr>
              <a:t>Aborting</a:t>
            </a:r>
            <a:r>
              <a:rPr lang="en-US" altLang="x-none" dirty="0">
                <a:solidFill>
                  <a:schemeClr val="tx1"/>
                </a:solidFill>
                <a:ea typeface="宋体" panose="02010600030101010101" pitchFamily="2" charset="-122"/>
              </a:rPr>
              <a:t> and</a:t>
            </a:r>
            <a:r>
              <a:rPr lang="en-US" altLang="x-none" dirty="0">
                <a:ea typeface="宋体" panose="02010600030101010101" pitchFamily="2" charset="-122"/>
              </a:rPr>
              <a:t> restarting </a:t>
            </a:r>
            <a:r>
              <a:rPr lang="en-US" altLang="x-none" dirty="0">
                <a:solidFill>
                  <a:schemeClr val="tx1"/>
                </a:solidFill>
                <a:ea typeface="宋体" panose="02010600030101010101" pitchFamily="2" charset="-122"/>
              </a:rPr>
              <a:t>a </a:t>
            </a:r>
            <a:r>
              <a:rPr lang="en-US" altLang="x-none" dirty="0">
                <a:ea typeface="宋体" panose="02010600030101010101" pitchFamily="2" charset="-122"/>
              </a:rPr>
              <a:t>single subtransaction, since </a:t>
            </a:r>
            <a:r>
              <a:rPr lang="en-US" altLang="x-none" dirty="0">
                <a:solidFill>
                  <a:schemeClr val="tx1"/>
                </a:solidFill>
                <a:ea typeface="宋体" panose="02010600030101010101" pitchFamily="2" charset="-122"/>
              </a:rPr>
              <a:t>data might have been communicated between cohorts </a:t>
            </a:r>
            <a:endParaRPr lang="en-US" altLang="x-none" dirty="0">
              <a:solidFill>
                <a:schemeClr val="tx1"/>
              </a:solidFill>
              <a:ea typeface="宋体" panose="02010600030101010101" pitchFamily="2" charset="-122"/>
            </a:endParaRPr>
          </a:p>
          <a:p>
            <a:pPr lvl="1">
              <a:spcBef>
                <a:spcPct val="60000"/>
              </a:spcBef>
            </a:pPr>
            <a:r>
              <a:rPr lang="en-US" altLang="x-none" dirty="0">
                <a:ea typeface="宋体" panose="02010600030101010101" pitchFamily="2" charset="-122"/>
              </a:rPr>
              <a:t>T</a:t>
            </a:r>
            <a:r>
              <a:rPr lang="en-US" altLang="x-none" baseline="-25000" dirty="0">
                <a:ea typeface="宋体" panose="02010600030101010101" pitchFamily="2" charset="-122"/>
              </a:rPr>
              <a:t>2A</a:t>
            </a:r>
            <a:r>
              <a:rPr lang="en-US" altLang="x-none" dirty="0">
                <a:ea typeface="宋体" panose="02010600030101010101" pitchFamily="2" charset="-122"/>
              </a:rPr>
              <a:t>’s computation </a:t>
            </a:r>
            <a:r>
              <a:rPr lang="en-US" altLang="x-none" dirty="0">
                <a:solidFill>
                  <a:schemeClr val="tx1"/>
                </a:solidFill>
                <a:ea typeface="宋体" panose="02010600030101010101" pitchFamily="2" charset="-122"/>
              </a:rPr>
              <a:t>might depend on</a:t>
            </a:r>
            <a:r>
              <a:rPr lang="en-US" altLang="x-none" dirty="0">
                <a:ea typeface="宋体" panose="02010600030101010101" pitchFamily="2" charset="-122"/>
              </a:rPr>
              <a:t> data received from T</a:t>
            </a:r>
            <a:r>
              <a:rPr lang="en-US" altLang="x-none" baseline="-25000" dirty="0">
                <a:ea typeface="宋体" panose="02010600030101010101" pitchFamily="2" charset="-122"/>
              </a:rPr>
              <a:t>2B</a:t>
            </a:r>
            <a:r>
              <a:rPr lang="en-US" altLang="x-none" dirty="0">
                <a:ea typeface="宋体" panose="02010600030101010101" pitchFamily="2" charset="-122"/>
              </a:rPr>
              <a:t>.  Restarting T</a:t>
            </a:r>
            <a:r>
              <a:rPr lang="en-US" altLang="x-none" baseline="-25000" dirty="0">
                <a:ea typeface="宋体" panose="02010600030101010101" pitchFamily="2" charset="-122"/>
              </a:rPr>
              <a:t>2B</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without</a:t>
            </a:r>
            <a:r>
              <a:rPr lang="en-US" altLang="x-none" dirty="0">
                <a:ea typeface="宋体" panose="02010600030101010101" pitchFamily="2" charset="-122"/>
              </a:rPr>
              <a:t> restarting T</a:t>
            </a:r>
            <a:r>
              <a:rPr lang="en-US" altLang="x-none" baseline="-25000" dirty="0">
                <a:ea typeface="宋体" panose="02010600030101010101" pitchFamily="2" charset="-122"/>
              </a:rPr>
              <a:t>2A</a:t>
            </a:r>
            <a:r>
              <a:rPr lang="en-US" altLang="x-none" dirty="0">
                <a:ea typeface="宋体" panose="02010600030101010101" pitchFamily="2" charset="-122"/>
              </a:rPr>
              <a:t>  will not</a:t>
            </a:r>
            <a:r>
              <a:rPr lang="en-US" altLang="x-none" dirty="0">
                <a:solidFill>
                  <a:schemeClr val="tx1"/>
                </a:solidFill>
                <a:ea typeface="宋体" panose="02010600030101010101" pitchFamily="2" charset="-122"/>
              </a:rPr>
              <a:t> in general work.</a:t>
            </a:r>
            <a:endParaRPr lang="zh-CN" altLang="en-US" dirty="0">
              <a:solidFill>
                <a:schemeClr val="tx1"/>
              </a:solidFill>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1885950" y="4422140"/>
            <a:ext cx="5371465" cy="194310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49155" name="Rectangle 2"/>
          <p:cNvSpPr>
            <a:spLocks noGrp="1"/>
          </p:cNvSpPr>
          <p:nvPr>
            <p:ph type="title"/>
          </p:nvPr>
        </p:nvSpPr>
        <p:spPr>
          <a:xfrm>
            <a:off x="685800" y="167958"/>
            <a:ext cx="7772400" cy="583565"/>
          </a:xfrm>
        </p:spPr>
        <p:txBody>
          <a:bodyPr vert="horz" wrap="square" anchor="ctr">
            <a:spAutoFit/>
          </a:bodyPr>
          <a:p>
            <a:pPr lvl="0"/>
            <a:r>
              <a:rPr lang="en-US" altLang="zh-CN" sz="3200">
                <a:ea typeface="宋体" panose="02010600030101010101" pitchFamily="2" charset="-122"/>
              </a:rPr>
              <a:t>Global Deadlock Detection</a:t>
            </a:r>
            <a:endParaRPr lang="en-US" altLang="zh-CN" sz="3200">
              <a:ea typeface="宋体" panose="02010600030101010101" pitchFamily="2" charset="-122"/>
            </a:endParaRPr>
          </a:p>
        </p:txBody>
      </p:sp>
      <p:sp>
        <p:nvSpPr>
          <p:cNvPr id="49156" name="Rectangle 3"/>
          <p:cNvSpPr>
            <a:spLocks noGrp="1"/>
          </p:cNvSpPr>
          <p:nvPr>
            <p:ph type="body"/>
          </p:nvPr>
        </p:nvSpPr>
        <p:spPr>
          <a:xfrm>
            <a:off x="304800" y="767715"/>
            <a:ext cx="8458200" cy="3723005"/>
          </a:xfrm>
        </p:spPr>
        <p:txBody>
          <a:bodyPr vert="horz" wrap="square" anchor="t">
            <a:spAutoFit/>
          </a:bodyPr>
          <a:p>
            <a:pPr lvl="0">
              <a:lnSpc>
                <a:spcPct val="100000"/>
              </a:lnSpc>
              <a:spcBef>
                <a:spcPts val="0"/>
              </a:spcBef>
              <a:spcAft>
                <a:spcPts val="0"/>
              </a:spcAft>
            </a:pPr>
            <a:r>
              <a:rPr lang="en-US" altLang="x-none" dirty="0">
                <a:ea typeface="宋体" panose="02010600030101010101" pitchFamily="2" charset="-122"/>
              </a:rPr>
              <a:t>Global deadlock detection </a:t>
            </a:r>
            <a:r>
              <a:rPr lang="en-US" altLang="x-none" dirty="0">
                <a:solidFill>
                  <a:schemeClr val="tx1"/>
                </a:solidFill>
                <a:ea typeface="宋体" panose="02010600030101010101" pitchFamily="2" charset="-122"/>
              </a:rPr>
              <a:t>is generally</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 simple extension</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of</a:t>
            </a:r>
            <a:r>
              <a:rPr lang="en-US" altLang="x-none" dirty="0">
                <a:ea typeface="宋体" panose="02010600030101010101" pitchFamily="2" charset="-122"/>
              </a:rPr>
              <a:t> local deadlock detection</a:t>
            </a:r>
            <a:endParaRPr lang="en-US" altLang="x-none" dirty="0">
              <a:ea typeface="宋体" panose="02010600030101010101" pitchFamily="2" charset="-122"/>
            </a:endParaRPr>
          </a:p>
          <a:p>
            <a:pPr marL="914400" lvl="1" indent="-457200">
              <a:lnSpc>
                <a:spcPct val="100000"/>
              </a:lnSpc>
              <a:spcBef>
                <a:spcPts val="0"/>
              </a:spcBef>
              <a:spcAft>
                <a:spcPts val="0"/>
              </a:spcAft>
              <a:buFont typeface="Arial" panose="020B0604020202020204" pitchFamily="34" charset="0"/>
              <a:buAutoNum type="arabicPeriod"/>
            </a:pPr>
            <a:r>
              <a:rPr lang="en-US" altLang="x-none" dirty="0">
                <a:ea typeface="宋体" panose="02010600030101010101" pitchFamily="2" charset="-122"/>
              </a:rPr>
              <a:t>Check for a cycle </a:t>
            </a:r>
            <a:r>
              <a:rPr lang="en-US" altLang="x-none" dirty="0">
                <a:solidFill>
                  <a:schemeClr val="tx1"/>
                </a:solidFill>
                <a:ea typeface="宋体" panose="02010600030101010101" pitchFamily="2" charset="-122"/>
              </a:rPr>
              <a:t>when a cohort waits</a:t>
            </a:r>
            <a:endParaRPr lang="en-US" altLang="x-none" dirty="0">
              <a:solidFill>
                <a:schemeClr val="tx1"/>
              </a:solidFill>
              <a:ea typeface="宋体" panose="02010600030101010101" pitchFamily="2" charset="-122"/>
            </a:endParaRPr>
          </a:p>
          <a:p>
            <a:pPr lvl="2">
              <a:lnSpc>
                <a:spcPct val="100000"/>
              </a:lnSpc>
              <a:spcBef>
                <a:spcPts val="0"/>
              </a:spcBef>
              <a:spcAft>
                <a:spcPts val="0"/>
              </a:spcAft>
            </a:pPr>
            <a:r>
              <a:rPr lang="en-US" altLang="x-none" sz="2000" dirty="0">
                <a:ea typeface="宋体" panose="02010600030101010101" pitchFamily="2" charset="-122"/>
              </a:rPr>
              <a:t>If a cohort of T</a:t>
            </a:r>
            <a:r>
              <a:rPr lang="en-US" altLang="x-none" sz="2000" baseline="-25000" dirty="0">
                <a:ea typeface="宋体" panose="02010600030101010101" pitchFamily="2" charset="-122"/>
              </a:rPr>
              <a:t>1</a:t>
            </a:r>
            <a:r>
              <a:rPr lang="en-US" altLang="x-none" sz="2000" dirty="0">
                <a:ea typeface="宋体" panose="02010600030101010101" pitchFamily="2" charset="-122"/>
              </a:rPr>
              <a:t> is waiting for a cohort of T</a:t>
            </a:r>
            <a:r>
              <a:rPr lang="en-US" altLang="x-none" sz="2000" baseline="-25000" dirty="0">
                <a:ea typeface="宋体" panose="02010600030101010101" pitchFamily="2" charset="-122"/>
              </a:rPr>
              <a:t>2</a:t>
            </a:r>
            <a:r>
              <a:rPr lang="en-US" altLang="x-none" sz="2000" dirty="0">
                <a:ea typeface="宋体" panose="02010600030101010101" pitchFamily="2" charset="-122"/>
              </a:rPr>
              <a:t>, </a:t>
            </a:r>
            <a:r>
              <a:rPr lang="en-US" altLang="x-none" sz="2000" dirty="0">
                <a:solidFill>
                  <a:schemeClr val="tx1"/>
                </a:solidFill>
                <a:ea typeface="宋体" panose="02010600030101010101" pitchFamily="2" charset="-122"/>
              </a:rPr>
              <a:t>coordinator of T</a:t>
            </a:r>
            <a:r>
              <a:rPr lang="en-US" altLang="x-none" sz="2000" baseline="-25000" dirty="0">
                <a:solidFill>
                  <a:schemeClr val="tx1"/>
                </a:solidFill>
                <a:ea typeface="宋体" panose="02010600030101010101" pitchFamily="2" charset="-122"/>
              </a:rPr>
              <a:t>1</a:t>
            </a:r>
            <a:r>
              <a:rPr lang="en-US" altLang="x-none" sz="2000" dirty="0">
                <a:solidFill>
                  <a:schemeClr val="tx1"/>
                </a:solidFill>
                <a:ea typeface="宋体" panose="02010600030101010101" pitchFamily="2" charset="-122"/>
              </a:rPr>
              <a:t> sends probe  message to coordinator of T</a:t>
            </a:r>
            <a:r>
              <a:rPr lang="en-US" altLang="x-none" sz="2000" baseline="-25000" dirty="0">
                <a:solidFill>
                  <a:schemeClr val="tx1"/>
                </a:solidFill>
                <a:ea typeface="宋体" panose="02010600030101010101" pitchFamily="2" charset="-122"/>
              </a:rPr>
              <a:t>2</a:t>
            </a:r>
            <a:endParaRPr lang="en-US" altLang="x-none" sz="2000" dirty="0">
              <a:solidFill>
                <a:schemeClr val="tx1"/>
              </a:solidFill>
              <a:ea typeface="宋体" panose="02010600030101010101" pitchFamily="2" charset="-122"/>
            </a:endParaRPr>
          </a:p>
          <a:p>
            <a:pPr lvl="2">
              <a:lnSpc>
                <a:spcPct val="100000"/>
              </a:lnSpc>
              <a:spcBef>
                <a:spcPts val="0"/>
              </a:spcBef>
              <a:spcAft>
                <a:spcPts val="0"/>
              </a:spcAft>
            </a:pPr>
            <a:r>
              <a:rPr lang="en-US" altLang="x-none" sz="2000" dirty="0">
                <a:ea typeface="宋体" panose="02010600030101010101" pitchFamily="2" charset="-122"/>
              </a:rPr>
              <a:t>If a cohort of  T</a:t>
            </a:r>
            <a:r>
              <a:rPr lang="en-US" altLang="x-none" sz="2000" baseline="-25000" dirty="0">
                <a:ea typeface="宋体" panose="02010600030101010101" pitchFamily="2" charset="-122"/>
              </a:rPr>
              <a:t>2</a:t>
            </a:r>
            <a:r>
              <a:rPr lang="en-US" altLang="x-none" sz="2000" dirty="0">
                <a:ea typeface="宋体" panose="02010600030101010101" pitchFamily="2" charset="-122"/>
              </a:rPr>
              <a:t> is waiting for a cohort of T</a:t>
            </a:r>
            <a:r>
              <a:rPr lang="en-US" altLang="x-none" sz="2000" baseline="-25000" dirty="0">
                <a:ea typeface="宋体" panose="02010600030101010101" pitchFamily="2" charset="-122"/>
              </a:rPr>
              <a:t>3</a:t>
            </a:r>
            <a:r>
              <a:rPr lang="en-US" altLang="x-none" sz="2000" dirty="0">
                <a:ea typeface="宋体" panose="02010600030101010101" pitchFamily="2" charset="-122"/>
              </a:rPr>
              <a:t>,</a:t>
            </a:r>
            <a:r>
              <a:rPr lang="en-US" altLang="x-none" sz="2000" baseline="-25000" dirty="0">
                <a:ea typeface="宋体" panose="02010600030101010101" pitchFamily="2" charset="-122"/>
              </a:rPr>
              <a:t> </a:t>
            </a:r>
            <a:r>
              <a:rPr lang="en-US" altLang="x-none" sz="2000" dirty="0">
                <a:ea typeface="宋体" panose="02010600030101010101" pitchFamily="2" charset="-122"/>
              </a:rPr>
              <a:t> </a:t>
            </a:r>
            <a:r>
              <a:rPr lang="en-US" altLang="x-none" sz="2000" dirty="0">
                <a:solidFill>
                  <a:schemeClr val="tx1"/>
                </a:solidFill>
                <a:ea typeface="宋体" panose="02010600030101010101" pitchFamily="2" charset="-122"/>
              </a:rPr>
              <a:t>coordinator of T</a:t>
            </a:r>
            <a:r>
              <a:rPr lang="en-US" altLang="x-none" sz="2000" baseline="-25000" dirty="0">
                <a:solidFill>
                  <a:schemeClr val="tx1"/>
                </a:solidFill>
                <a:ea typeface="宋体" panose="02010600030101010101" pitchFamily="2" charset="-122"/>
              </a:rPr>
              <a:t>2</a:t>
            </a:r>
            <a:r>
              <a:rPr lang="en-US" altLang="x-none" sz="2000" dirty="0">
                <a:solidFill>
                  <a:schemeClr val="tx1"/>
                </a:solidFill>
                <a:ea typeface="宋体" panose="02010600030101010101" pitchFamily="2" charset="-122"/>
              </a:rPr>
              <a:t> relays the probe to coordinator of T</a:t>
            </a:r>
            <a:r>
              <a:rPr lang="en-US" altLang="x-none" sz="2000" baseline="-25000" dirty="0">
                <a:solidFill>
                  <a:schemeClr val="tx1"/>
                </a:solidFill>
                <a:ea typeface="宋体" panose="02010600030101010101" pitchFamily="2" charset="-122"/>
              </a:rPr>
              <a:t>3</a:t>
            </a:r>
            <a:r>
              <a:rPr lang="en-US" altLang="x-none" sz="2000" dirty="0">
                <a:solidFill>
                  <a:schemeClr val="tx1"/>
                </a:solidFill>
                <a:ea typeface="宋体" panose="02010600030101010101" pitchFamily="2" charset="-122"/>
              </a:rPr>
              <a:t>  </a:t>
            </a:r>
            <a:endParaRPr lang="en-US" altLang="x-none" sz="2000" dirty="0">
              <a:solidFill>
                <a:schemeClr val="tx1"/>
              </a:solidFill>
              <a:ea typeface="宋体" panose="02010600030101010101" pitchFamily="2" charset="-122"/>
            </a:endParaRPr>
          </a:p>
          <a:p>
            <a:pPr lvl="2">
              <a:lnSpc>
                <a:spcPct val="100000"/>
              </a:lnSpc>
              <a:spcBef>
                <a:spcPts val="0"/>
              </a:spcBef>
              <a:spcAft>
                <a:spcPts val="0"/>
              </a:spcAft>
            </a:pPr>
            <a:r>
              <a:rPr lang="en-US" altLang="x-none" sz="2000" dirty="0">
                <a:ea typeface="宋体" panose="02010600030101010101" pitchFamily="2" charset="-122"/>
              </a:rPr>
              <a:t>If probe returns to coordinator of T</a:t>
            </a:r>
            <a:r>
              <a:rPr lang="en-US" altLang="x-none" sz="2000" baseline="-25000" dirty="0">
                <a:ea typeface="宋体" panose="02010600030101010101" pitchFamily="2" charset="-122"/>
              </a:rPr>
              <a:t>1</a:t>
            </a:r>
            <a:r>
              <a:rPr lang="en-US" altLang="x-none" sz="2000" dirty="0">
                <a:ea typeface="宋体" panose="02010600030101010101" pitchFamily="2" charset="-122"/>
              </a:rPr>
              <a:t> </a:t>
            </a:r>
            <a:r>
              <a:rPr lang="en-US" altLang="x-none" sz="2000" dirty="0">
                <a:solidFill>
                  <a:schemeClr val="tx1"/>
                </a:solidFill>
                <a:ea typeface="宋体" panose="02010600030101010101" pitchFamily="2" charset="-122"/>
              </a:rPr>
              <a:t>a deadlock exists</a:t>
            </a:r>
            <a:endParaRPr lang="en-US" altLang="x-none" sz="2000" dirty="0">
              <a:solidFill>
                <a:schemeClr val="tx1"/>
              </a:solidFill>
              <a:ea typeface="宋体" panose="02010600030101010101" pitchFamily="2" charset="-122"/>
            </a:endParaRPr>
          </a:p>
          <a:p>
            <a:pPr marL="914400" lvl="1" indent="-457200">
              <a:lnSpc>
                <a:spcPct val="100000"/>
              </a:lnSpc>
              <a:spcBef>
                <a:spcPct val="50000"/>
              </a:spcBef>
              <a:spcAft>
                <a:spcPts val="0"/>
              </a:spcAft>
              <a:buFont typeface="Arial" panose="020B0604020202020204" pitchFamily="34" charset="0"/>
              <a:buAutoNum type="arabicPeriod"/>
            </a:pPr>
            <a:r>
              <a:rPr lang="en-US" altLang="x-none" dirty="0">
                <a:ea typeface="宋体" panose="02010600030101010101" pitchFamily="2" charset="-122"/>
              </a:rPr>
              <a:t>Abort a distributed transaction if </a:t>
            </a:r>
            <a:r>
              <a:rPr lang="en-US" altLang="x-none" dirty="0">
                <a:solidFill>
                  <a:schemeClr val="tx1"/>
                </a:solidFill>
                <a:ea typeface="宋体" panose="02010600030101010101" pitchFamily="2" charset="-122"/>
              </a:rPr>
              <a:t>the wait time of one of its cohorts exceeds some threshold</a:t>
            </a:r>
            <a:endParaRPr lang="en-US" altLang="x-none" sz="2400" dirty="0">
              <a:solidFill>
                <a:schemeClr val="tx1"/>
              </a:solidFill>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1333500" y="4490720"/>
            <a:ext cx="6226175" cy="225234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0179" name="Rectangle 2"/>
          <p:cNvSpPr>
            <a:spLocks noGrp="1"/>
          </p:cNvSpPr>
          <p:nvPr>
            <p:ph type="title"/>
          </p:nvPr>
        </p:nvSpPr>
        <p:spPr/>
        <p:txBody>
          <a:bodyPr vert="horz" wrap="square" anchor="ctr"/>
          <a:p>
            <a:pPr lvl="0"/>
            <a:r>
              <a:rPr lang="en-US" altLang="zh-CN">
                <a:ea typeface="宋体" panose="02010600030101010101" pitchFamily="2" charset="-122"/>
              </a:rPr>
              <a:t>Global Deadlock Prevention</a:t>
            </a:r>
            <a:endParaRPr lang="en-US" altLang="zh-CN">
              <a:ea typeface="宋体" panose="02010600030101010101" pitchFamily="2" charset="-122"/>
            </a:endParaRPr>
          </a:p>
        </p:txBody>
      </p:sp>
      <p:sp>
        <p:nvSpPr>
          <p:cNvPr id="50180" name="Rectangle 3"/>
          <p:cNvSpPr>
            <a:spLocks noGrp="1"/>
          </p:cNvSpPr>
          <p:nvPr>
            <p:ph type="body"/>
          </p:nvPr>
        </p:nvSpPr>
        <p:spPr>
          <a:xfrm>
            <a:off x="457835" y="1943100"/>
            <a:ext cx="8228330" cy="4114800"/>
          </a:xfrm>
        </p:spPr>
        <p:txBody>
          <a:bodyPr vert="horz" wrap="square" anchor="t"/>
          <a:p>
            <a:pPr lvl="0"/>
            <a:r>
              <a:rPr lang="en-US" altLang="x-none" sz="2800" dirty="0">
                <a:ea typeface="宋体" panose="02010600030101010101" pitchFamily="2" charset="-122"/>
              </a:rPr>
              <a:t>Global deadlock prevention - </a:t>
            </a:r>
            <a:r>
              <a:rPr lang="en-US" altLang="x-none" sz="2800" dirty="0">
                <a:solidFill>
                  <a:srgbClr val="FF0000"/>
                </a:solidFill>
                <a:ea typeface="宋体" panose="02010600030101010101" pitchFamily="2" charset="-122"/>
              </a:rPr>
              <a:t>use timestamps</a:t>
            </a:r>
            <a:endParaRPr lang="en-US" altLang="x-none" sz="2800" dirty="0">
              <a:ea typeface="宋体" panose="02010600030101010101" pitchFamily="2" charset="-122"/>
            </a:endParaRPr>
          </a:p>
          <a:p>
            <a:pPr lvl="1">
              <a:spcBef>
                <a:spcPct val="60000"/>
              </a:spcBef>
            </a:pPr>
            <a:r>
              <a:rPr lang="en-US" altLang="x-none" sz="2800" dirty="0">
                <a:ea typeface="宋体" panose="02010600030101010101" pitchFamily="2" charset="-122"/>
              </a:rPr>
              <a:t>An older transaction never waits </a:t>
            </a:r>
            <a:r>
              <a:rPr lang="en-US" altLang="x-none" sz="2800" dirty="0">
                <a:solidFill>
                  <a:schemeClr val="tx1"/>
                </a:solidFill>
                <a:ea typeface="宋体" panose="02010600030101010101" pitchFamily="2" charset="-122"/>
              </a:rPr>
              <a:t>for</a:t>
            </a:r>
            <a:r>
              <a:rPr lang="en-US" altLang="x-none" sz="2800" dirty="0">
                <a:ea typeface="宋体" panose="02010600030101010101" pitchFamily="2" charset="-122"/>
              </a:rPr>
              <a:t> a younger one.  </a:t>
            </a:r>
            <a:endParaRPr lang="en-US" altLang="x-none" sz="2800" dirty="0">
              <a:ea typeface="宋体" panose="02010600030101010101" pitchFamily="2" charset="-122"/>
            </a:endParaRPr>
          </a:p>
          <a:p>
            <a:pPr lvl="1">
              <a:spcBef>
                <a:spcPct val="60000"/>
              </a:spcBef>
            </a:pPr>
            <a:r>
              <a:rPr lang="en-US" altLang="x-none" sz="2800" dirty="0">
                <a:ea typeface="宋体" panose="02010600030101010101" pitchFamily="2" charset="-122"/>
              </a:rPr>
              <a:t>If it occurs, t</a:t>
            </a:r>
            <a:r>
              <a:rPr lang="en-US" altLang="x-none" sz="2800" dirty="0">
                <a:solidFill>
                  <a:schemeClr val="tx1"/>
                </a:solidFill>
                <a:ea typeface="宋体" panose="02010600030101010101" pitchFamily="2" charset="-122"/>
              </a:rPr>
              <a:t>he younger one</a:t>
            </a:r>
            <a:r>
              <a:rPr lang="en-US" altLang="x-none" sz="2800" dirty="0">
                <a:ea typeface="宋体" panose="02010600030101010101" pitchFamily="2" charset="-122"/>
              </a:rPr>
              <a:t> is aborted.</a:t>
            </a:r>
            <a:endParaRPr lang="en-US" altLang="x-none" sz="2800" dirty="0">
              <a:ea typeface="宋体" panose="02010600030101010101" pitchFamily="2" charset="-122"/>
            </a:endParaRPr>
          </a:p>
          <a:p>
            <a:pPr lvl="0"/>
            <a:endParaRPr lang="zh-CN" altLang="en-US" sz="28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a:spLocks noGrp="1"/>
          </p:cNvSpPr>
          <p:nvPr/>
        </p:nvSpPr>
        <p:spPr>
          <a:xfrm>
            <a:off x="267335" y="4201160"/>
            <a:ext cx="8839200" cy="195072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marL="0" lvl="0" indent="0">
              <a:lnSpc>
                <a:spcPct val="125000"/>
              </a:lnSpc>
              <a:spcBef>
                <a:spcPts val="50"/>
              </a:spcBef>
              <a:spcAft>
                <a:spcPts val="0"/>
              </a:spcAft>
              <a:buNone/>
            </a:pPr>
            <a:r>
              <a:rPr lang="en-US" altLang="x-none" dirty="0">
                <a:solidFill>
                  <a:srgbClr val="FF0000"/>
                </a:solidFill>
                <a:ea typeface="宋体" panose="02010600030101010101" pitchFamily="2" charset="-122"/>
              </a:rPr>
              <a:t>Not necessarily </a:t>
            </a:r>
            <a:endParaRPr lang="en-US" altLang="x-none" dirty="0">
              <a:ea typeface="宋体" panose="02010600030101010101" pitchFamily="2" charset="-122"/>
            </a:endParaRPr>
          </a:p>
          <a:p>
            <a:pPr marL="457200" lvl="1" indent="0">
              <a:lnSpc>
                <a:spcPct val="125000"/>
              </a:lnSpc>
              <a:spcBef>
                <a:spcPts val="2000"/>
              </a:spcBef>
              <a:spcAft>
                <a:spcPts val="0"/>
              </a:spcAft>
              <a:buNone/>
            </a:pPr>
            <a:r>
              <a:rPr lang="en-US" altLang="x-none" sz="2200" dirty="0">
                <a:ea typeface="宋体" panose="02010600030101010101" pitchFamily="2" charset="-122"/>
              </a:rPr>
              <a:t>T</a:t>
            </a:r>
            <a:r>
              <a:rPr lang="en-US" altLang="x-none" sz="2200" baseline="-25000" dirty="0">
                <a:ea typeface="宋体" panose="02010600030101010101" pitchFamily="2" charset="-122"/>
              </a:rPr>
              <a:t>1A</a:t>
            </a:r>
            <a:r>
              <a:rPr lang="en-US" altLang="x-none" sz="2200" dirty="0">
                <a:ea typeface="宋体" panose="02010600030101010101" pitchFamily="2" charset="-122"/>
              </a:rPr>
              <a:t> and T</a:t>
            </a:r>
            <a:r>
              <a:rPr lang="en-US" altLang="x-none" sz="2200" baseline="-25000" dirty="0">
                <a:ea typeface="宋体" panose="02010600030101010101" pitchFamily="2" charset="-122"/>
              </a:rPr>
              <a:t>2A</a:t>
            </a:r>
            <a:r>
              <a:rPr lang="en-US" altLang="x-none" sz="2200" dirty="0">
                <a:ea typeface="宋体" panose="02010600030101010101" pitchFamily="2" charset="-122"/>
              </a:rPr>
              <a:t> might conflict at site A, with T</a:t>
            </a:r>
            <a:r>
              <a:rPr lang="en-US" altLang="x-none" sz="2200" baseline="-25000" dirty="0">
                <a:ea typeface="宋体" panose="02010600030101010101" pitchFamily="2" charset="-122"/>
              </a:rPr>
              <a:t>1A</a:t>
            </a:r>
            <a:r>
              <a:rPr lang="en-US" altLang="x-none" sz="2200" dirty="0">
                <a:ea typeface="宋体" panose="02010600030101010101" pitchFamily="2" charset="-122"/>
              </a:rPr>
              <a:t> preceding T</a:t>
            </a:r>
            <a:r>
              <a:rPr lang="en-US" altLang="x-none" sz="2200" baseline="-25000" dirty="0">
                <a:ea typeface="宋体" panose="02010600030101010101" pitchFamily="2" charset="-122"/>
              </a:rPr>
              <a:t>2A</a:t>
            </a:r>
            <a:r>
              <a:rPr lang="en-US" altLang="x-none" sz="2200" dirty="0">
                <a:ea typeface="宋体" panose="02010600030101010101" pitchFamily="2" charset="-122"/>
              </a:rPr>
              <a:t>  </a:t>
            </a:r>
            <a:endParaRPr lang="en-US" altLang="x-none" sz="2200" dirty="0">
              <a:ea typeface="宋体" panose="02010600030101010101" pitchFamily="2" charset="-122"/>
            </a:endParaRPr>
          </a:p>
          <a:p>
            <a:pPr marL="457200" lvl="1" indent="0">
              <a:lnSpc>
                <a:spcPct val="125000"/>
              </a:lnSpc>
              <a:spcBef>
                <a:spcPts val="2000"/>
              </a:spcBef>
              <a:spcAft>
                <a:spcPts val="0"/>
              </a:spcAft>
              <a:buNone/>
            </a:pPr>
            <a:r>
              <a:rPr lang="en-US" altLang="x-none" sz="2200" dirty="0">
                <a:ea typeface="宋体" panose="02010600030101010101" pitchFamily="2" charset="-122"/>
              </a:rPr>
              <a:t>T</a:t>
            </a:r>
            <a:r>
              <a:rPr lang="en-US" altLang="x-none" sz="2200" baseline="-25000" dirty="0">
                <a:ea typeface="宋体" panose="02010600030101010101" pitchFamily="2" charset="-122"/>
              </a:rPr>
              <a:t>1B</a:t>
            </a:r>
            <a:r>
              <a:rPr lang="en-US" altLang="x-none" sz="2200" dirty="0">
                <a:ea typeface="宋体" panose="02010600030101010101" pitchFamily="2" charset="-122"/>
              </a:rPr>
              <a:t> and T</a:t>
            </a:r>
            <a:r>
              <a:rPr lang="en-US" altLang="x-none" sz="2200" baseline="-25000" dirty="0">
                <a:ea typeface="宋体" panose="02010600030101010101" pitchFamily="2" charset="-122"/>
              </a:rPr>
              <a:t>2B</a:t>
            </a:r>
            <a:r>
              <a:rPr lang="en-US" altLang="x-none" sz="2200" dirty="0">
                <a:ea typeface="宋体" panose="02010600030101010101" pitchFamily="2" charset="-122"/>
              </a:rPr>
              <a:t> might conflict at site B, with T</a:t>
            </a:r>
            <a:r>
              <a:rPr lang="en-US" altLang="x-none" sz="2200" baseline="-25000" dirty="0">
                <a:ea typeface="宋体" panose="02010600030101010101" pitchFamily="2" charset="-122"/>
              </a:rPr>
              <a:t>2B</a:t>
            </a:r>
            <a:r>
              <a:rPr lang="en-US" altLang="x-none" sz="2200" dirty="0">
                <a:ea typeface="宋体" panose="02010600030101010101" pitchFamily="2" charset="-122"/>
              </a:rPr>
              <a:t> preceding T</a:t>
            </a:r>
            <a:r>
              <a:rPr lang="en-US" altLang="x-none" sz="2200" baseline="-25000" dirty="0">
                <a:ea typeface="宋体" panose="02010600030101010101" pitchFamily="2" charset="-122"/>
              </a:rPr>
              <a:t>1B</a:t>
            </a:r>
            <a:r>
              <a:rPr lang="en-US" altLang="x-none" sz="2200" dirty="0">
                <a:ea typeface="宋体" panose="02010600030101010101" pitchFamily="2" charset="-122"/>
              </a:rPr>
              <a:t>.</a:t>
            </a:r>
            <a:endParaRPr lang="en-US" altLang="x-none" sz="2200" dirty="0">
              <a:ea typeface="宋体" panose="02010600030101010101" pitchFamily="2" charset="-122"/>
            </a:endParaRPr>
          </a:p>
        </p:txBody>
      </p:sp>
      <p:sp>
        <p:nvSpPr>
          <p:cNvPr id="51202" name="灯片编号占位符 5"/>
          <p:cNvSpPr txBox="1">
            <a:spLocks noGrp="1"/>
          </p:cNvSpPr>
          <p:nvPr/>
        </p:nvSpPr>
        <p:spPr>
          <a:xfrm>
            <a:off x="7086600" y="63246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1203" name="Rectangle 2"/>
          <p:cNvSpPr>
            <a:spLocks noGrp="1"/>
          </p:cNvSpPr>
          <p:nvPr>
            <p:ph type="title"/>
          </p:nvPr>
        </p:nvSpPr>
        <p:spPr>
          <a:xfrm>
            <a:off x="685800" y="381000"/>
            <a:ext cx="7772400" cy="685800"/>
          </a:xfrm>
        </p:spPr>
        <p:txBody>
          <a:bodyPr vert="horz" wrap="square" anchor="ctr"/>
          <a:p>
            <a:pPr lvl="0"/>
            <a:r>
              <a:rPr lang="en-US" altLang="zh-CN" u="sng">
                <a:ea typeface="宋体" panose="02010600030101010101" pitchFamily="2" charset="-122"/>
              </a:rPr>
              <a:t>Global Isolation</a:t>
            </a:r>
            <a:endParaRPr lang="en-US" altLang="zh-CN" u="sng">
              <a:ea typeface="宋体" panose="02010600030101010101" pitchFamily="2" charset="-122"/>
            </a:endParaRPr>
          </a:p>
        </p:txBody>
      </p:sp>
      <p:sp>
        <p:nvSpPr>
          <p:cNvPr id="51204" name="Rectangle 3"/>
          <p:cNvSpPr>
            <a:spLocks noGrp="1"/>
          </p:cNvSpPr>
          <p:nvPr>
            <p:ph type="body"/>
          </p:nvPr>
        </p:nvSpPr>
        <p:spPr>
          <a:xfrm>
            <a:off x="152400" y="1295400"/>
            <a:ext cx="8839200" cy="2691765"/>
          </a:xfrm>
        </p:spPr>
        <p:txBody>
          <a:bodyPr vert="horz" wrap="square" anchor="t">
            <a:spAutoFit/>
          </a:bodyPr>
          <a:p>
            <a:pPr lvl="0"/>
            <a:r>
              <a:rPr lang="en-US" altLang="x-none" dirty="0">
                <a:solidFill>
                  <a:srgbClr val="0000CC"/>
                </a:solidFill>
                <a:ea typeface="宋体" panose="02010600030101010101" pitchFamily="2" charset="-122"/>
              </a:rPr>
              <a:t>If subtransactions at different sites</a:t>
            </a:r>
            <a:r>
              <a:rPr lang="en-US" altLang="x-none" dirty="0">
                <a:ea typeface="宋体" panose="02010600030101010101" pitchFamily="2" charset="-122"/>
              </a:rPr>
              <a:t> </a:t>
            </a:r>
            <a:r>
              <a:rPr lang="en-US" altLang="x-none" dirty="0">
                <a:solidFill>
                  <a:srgbClr val="FF0000"/>
                </a:solidFill>
                <a:ea typeface="宋体" panose="02010600030101010101" pitchFamily="2" charset="-122"/>
              </a:rPr>
              <a:t>run at different isolation levels</a:t>
            </a:r>
            <a:r>
              <a:rPr lang="en-US" altLang="x-none" dirty="0">
                <a:solidFill>
                  <a:schemeClr val="tx1"/>
                </a:solidFill>
                <a:ea typeface="宋体" panose="02010600030101010101" pitchFamily="2" charset="-122"/>
              </a:rPr>
              <a:t>,</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the isolation between concurrent distributed transactions </a:t>
            </a:r>
            <a:r>
              <a:rPr lang="en-US" altLang="x-none" dirty="0">
                <a:solidFill>
                  <a:schemeClr val="tx1"/>
                </a:solidFill>
                <a:ea typeface="宋体" panose="02010600030101010101" pitchFamily="2" charset="-122"/>
              </a:rPr>
              <a:t>cannot easily be characterized.</a:t>
            </a:r>
            <a:endParaRPr lang="en-US" altLang="x-none" dirty="0">
              <a:solidFill>
                <a:schemeClr val="tx1"/>
              </a:solidFill>
              <a:ea typeface="宋体" panose="02010600030101010101" pitchFamily="2" charset="-122"/>
            </a:endParaRPr>
          </a:p>
          <a:p>
            <a:pPr lvl="0">
              <a:spcBef>
                <a:spcPct val="50000"/>
              </a:spcBef>
            </a:pPr>
            <a:r>
              <a:rPr lang="en-US" altLang="x-none" dirty="0">
                <a:solidFill>
                  <a:srgbClr val="0000CC"/>
                </a:solidFill>
                <a:ea typeface="宋体" panose="02010600030101010101" pitchFamily="2" charset="-122"/>
              </a:rPr>
              <a:t>Suppose all subtransactions run at </a:t>
            </a:r>
            <a:r>
              <a:rPr lang="en-US" altLang="x-none" sz="2400" dirty="0">
                <a:solidFill>
                  <a:srgbClr val="0000CC"/>
                </a:solidFill>
                <a:latin typeface="Century Gothic" panose="020B0502020202020204" pitchFamily="2" charset="0"/>
                <a:ea typeface="宋体" panose="02010600030101010101" pitchFamily="2" charset="-122"/>
              </a:rPr>
              <a:t>SERIALIZABLE</a:t>
            </a:r>
            <a:r>
              <a:rPr lang="en-US" altLang="x-none" sz="2400" dirty="0">
                <a:solidFill>
                  <a:srgbClr val="0000CC"/>
                </a:solidFill>
                <a:ea typeface="宋体" panose="02010600030101010101" pitchFamily="2" charset="-122"/>
              </a:rPr>
              <a:t>.</a:t>
            </a:r>
            <a:r>
              <a:rPr lang="en-US" altLang="x-none" dirty="0">
                <a:solidFill>
                  <a:srgbClr val="0000CC"/>
                </a:solidFill>
                <a:ea typeface="宋体" panose="02010600030101010101" pitchFamily="2" charset="-122"/>
              </a:rPr>
              <a:t>   </a:t>
            </a:r>
            <a:r>
              <a:rPr lang="en-US" altLang="x-none" dirty="0">
                <a:solidFill>
                  <a:schemeClr val="tx1"/>
                </a:solidFill>
                <a:ea typeface="宋体" panose="02010600030101010101" pitchFamily="2" charset="-122"/>
              </a:rPr>
              <a:t>Are distributed transactions as a whole serializable?</a:t>
            </a:r>
            <a:endParaRPr lang="en-US" altLang="x-none" sz="2000" dirty="0">
              <a:ea typeface="宋体" panose="02010600030101010101" pitchFamily="2" charset="-122"/>
            </a:endParaRPr>
          </a:p>
        </p:txBody>
      </p:sp>
      <p:sp>
        <p:nvSpPr>
          <p:cNvPr id="2" name="上弧形箭头 1"/>
          <p:cNvSpPr/>
          <p:nvPr/>
        </p:nvSpPr>
        <p:spPr>
          <a:xfrm>
            <a:off x="6408000" y="4732655"/>
            <a:ext cx="1692275" cy="288290"/>
          </a:xfrm>
          <a:prstGeom prst="curvedDownArrow">
            <a:avLst>
              <a:gd name="adj1" fmla="val 24817"/>
              <a:gd name="adj2" fmla="val 82780"/>
              <a:gd name="adj3" fmla="val 36563"/>
            </a:avLst>
          </a:prstGeom>
          <a:solidFill>
            <a:srgbClr val="FF0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3" name="下弧形箭头 2"/>
          <p:cNvSpPr/>
          <p:nvPr/>
        </p:nvSpPr>
        <p:spPr>
          <a:xfrm>
            <a:off x="6408000" y="6155690"/>
            <a:ext cx="1692000" cy="288000"/>
          </a:xfrm>
          <a:prstGeom prst="curvedUpArrow">
            <a:avLst>
              <a:gd name="adj1" fmla="val 25000"/>
              <a:gd name="adj2" fmla="val 95741"/>
              <a:gd name="adj3" fmla="val 41230"/>
            </a:avLst>
          </a:prstGeom>
          <a:solidFill>
            <a:srgbClr val="FF0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2227" name="Rectangle 2"/>
          <p:cNvSpPr>
            <a:spLocks noGrp="1"/>
          </p:cNvSpPr>
          <p:nvPr>
            <p:ph type="title"/>
          </p:nvPr>
        </p:nvSpPr>
        <p:spPr>
          <a:xfrm>
            <a:off x="304800" y="609600"/>
            <a:ext cx="8534400" cy="838200"/>
          </a:xfrm>
        </p:spPr>
        <p:txBody>
          <a:bodyPr vert="horz" wrap="square" anchor="ctr"/>
          <a:p>
            <a:pPr lvl="0"/>
            <a:r>
              <a:rPr lang="en-US" altLang="zh-CN" sz="3200">
                <a:ea typeface="宋体" panose="02010600030101010101" pitchFamily="2" charset="-122"/>
              </a:rPr>
              <a:t>Two-Phase Locking &amp; Two-Phase Commit</a:t>
            </a:r>
            <a:endParaRPr lang="en-US" altLang="zh-CN" sz="3200">
              <a:ea typeface="宋体" panose="02010600030101010101" pitchFamily="2" charset="-122"/>
            </a:endParaRPr>
          </a:p>
        </p:txBody>
      </p:sp>
      <p:sp>
        <p:nvSpPr>
          <p:cNvPr id="52228" name="Rectangle 3"/>
          <p:cNvSpPr>
            <a:spLocks noGrp="1"/>
          </p:cNvSpPr>
          <p:nvPr>
            <p:ph type="body"/>
          </p:nvPr>
        </p:nvSpPr>
        <p:spPr>
          <a:xfrm>
            <a:off x="228600" y="2133600"/>
            <a:ext cx="8686800" cy="4343400"/>
          </a:xfrm>
        </p:spPr>
        <p:txBody>
          <a:bodyPr vert="horz" wrap="square" anchor="t"/>
          <a:p>
            <a:pPr lvl="0"/>
            <a:r>
              <a:rPr lang="en-US" altLang="x-none" dirty="0">
                <a:ea typeface="宋体" panose="02010600030101010101" pitchFamily="2" charset="-122"/>
              </a:rPr>
              <a:t>Theorem:  If</a:t>
            </a:r>
            <a:endParaRPr lang="en-US" altLang="x-none" dirty="0">
              <a:ea typeface="宋体" panose="02010600030101010101" pitchFamily="2" charset="-122"/>
            </a:endParaRPr>
          </a:p>
          <a:p>
            <a:pPr lvl="1">
              <a:spcBef>
                <a:spcPct val="50000"/>
              </a:spcBef>
            </a:pPr>
            <a:r>
              <a:rPr lang="en-US" altLang="x-none" dirty="0">
                <a:ea typeface="宋体" panose="02010600030101010101" pitchFamily="2" charset="-122"/>
              </a:rPr>
              <a:t>All sites use </a:t>
            </a:r>
            <a:r>
              <a:rPr lang="en-US" altLang="x-none" dirty="0">
                <a:solidFill>
                  <a:schemeClr val="tx1"/>
                </a:solidFill>
                <a:ea typeface="宋体" panose="02010600030101010101" pitchFamily="2" charset="-122"/>
              </a:rPr>
              <a:t>a strict two-phase locking protocol,</a:t>
            </a:r>
            <a:endParaRPr lang="en-US" altLang="x-none" dirty="0">
              <a:solidFill>
                <a:schemeClr val="tx1"/>
              </a:solidFill>
              <a:ea typeface="宋体" panose="02010600030101010101" pitchFamily="2" charset="-122"/>
            </a:endParaRPr>
          </a:p>
          <a:p>
            <a:pPr lvl="1">
              <a:spcBef>
                <a:spcPct val="50000"/>
              </a:spcBef>
            </a:pPr>
            <a:r>
              <a:rPr lang="en-US" altLang="x-none" dirty="0">
                <a:ea typeface="宋体" panose="02010600030101010101" pitchFamily="2" charset="-122"/>
              </a:rPr>
              <a:t>Trans. Manager uses </a:t>
            </a:r>
            <a:r>
              <a:rPr lang="en-US" altLang="x-none" dirty="0">
                <a:solidFill>
                  <a:schemeClr val="tx1"/>
                </a:solidFill>
                <a:ea typeface="宋体" panose="02010600030101010101" pitchFamily="2" charset="-122"/>
              </a:rPr>
              <a:t>a two-phase commit protocol,</a:t>
            </a:r>
            <a:r>
              <a:rPr lang="en-US" altLang="x-none" dirty="0">
                <a:ea typeface="宋体" panose="02010600030101010101" pitchFamily="2" charset="-122"/>
              </a:rPr>
              <a:t> </a:t>
            </a:r>
            <a:endParaRPr lang="en-US" altLang="x-none" dirty="0">
              <a:ea typeface="宋体" panose="02010600030101010101" pitchFamily="2" charset="-122"/>
            </a:endParaRPr>
          </a:p>
          <a:p>
            <a:pPr lvl="1">
              <a:spcBef>
                <a:spcPct val="50000"/>
              </a:spcBef>
              <a:buNone/>
            </a:pPr>
            <a:r>
              <a:rPr lang="en-US" altLang="x-none" sz="2600" dirty="0">
                <a:solidFill>
                  <a:srgbClr val="006600"/>
                </a:solidFill>
                <a:ea typeface="宋体" panose="02010600030101010101" pitchFamily="2" charset="-122"/>
              </a:rPr>
              <a:t>Then</a:t>
            </a:r>
            <a:endParaRPr lang="en-US" altLang="x-none" sz="2600" dirty="0">
              <a:solidFill>
                <a:srgbClr val="006600"/>
              </a:solidFill>
              <a:ea typeface="宋体" panose="02010600030101010101" pitchFamily="2" charset="-122"/>
            </a:endParaRPr>
          </a:p>
          <a:p>
            <a:pPr lvl="1">
              <a:spcBef>
                <a:spcPct val="50000"/>
              </a:spcBef>
            </a:pPr>
            <a:r>
              <a:rPr lang="en-US" altLang="x-none" dirty="0">
                <a:ea typeface="宋体" panose="02010600030101010101" pitchFamily="2" charset="-122"/>
              </a:rPr>
              <a:t>Trans are globally serializable </a:t>
            </a:r>
            <a:r>
              <a:rPr lang="en-US" altLang="x-none" dirty="0">
                <a:solidFill>
                  <a:schemeClr val="tx1"/>
                </a:solidFill>
                <a:ea typeface="宋体" panose="02010600030101010101" pitchFamily="2" charset="-122"/>
              </a:rPr>
              <a:t>in commit order.</a:t>
            </a:r>
            <a:endParaRPr lang="en-US" altLang="x-none" dirty="0">
              <a:solidFill>
                <a:schemeClr val="tx1"/>
              </a:solidFill>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3251" name="Rectangle 4"/>
          <p:cNvSpPr/>
          <p:nvPr/>
        </p:nvSpPr>
        <p:spPr>
          <a:xfrm>
            <a:off x="26035" y="1676400"/>
            <a:ext cx="9130030" cy="4521835"/>
          </a:xfrm>
          <a:prstGeom prst="rect">
            <a:avLst/>
          </a:prstGeom>
          <a:noFill/>
          <a:ln w="9525">
            <a:noFill/>
          </a:ln>
        </p:spPr>
        <p:txBody>
          <a:bodyPr wrap="square">
            <a:spAutoFit/>
          </a:bodyPr>
          <a:p>
            <a:pPr marL="93345" lvl="1">
              <a:buChar char="•"/>
            </a:pPr>
            <a:r>
              <a:rPr lang="zh-CN" altLang="en-US" b="1" dirty="0">
                <a:solidFill>
                  <a:srgbClr val="006600"/>
                </a:solidFill>
                <a:latin typeface="Arial" panose="020B0604020202020204" pitchFamily="34" charset="0"/>
                <a:ea typeface="宋体" panose="02010600030101010101" pitchFamily="2" charset="-122"/>
              </a:rPr>
              <a:t> </a:t>
            </a:r>
            <a:r>
              <a:rPr lang="en-US" altLang="x-none" b="1" dirty="0">
                <a:solidFill>
                  <a:srgbClr val="006600"/>
                </a:solidFill>
                <a:latin typeface="Arial" panose="020B0604020202020204" pitchFamily="34" charset="0"/>
                <a:ea typeface="宋体" panose="02010600030101010101" pitchFamily="2" charset="-122"/>
              </a:rPr>
              <a:t>Suppose previous situation occurred:</a:t>
            </a:r>
            <a:endParaRPr lang="en-US" altLang="x-none" b="1" dirty="0">
              <a:solidFill>
                <a:srgbClr val="006600"/>
              </a:solidFill>
              <a:latin typeface="Arial" panose="020B0604020202020204" pitchFamily="34" charset="0"/>
              <a:ea typeface="宋体" panose="02010600030101010101" pitchFamily="2" charset="-122"/>
            </a:endParaRPr>
          </a:p>
          <a:p>
            <a:pPr marL="295910" lvl="1">
              <a:spcBef>
                <a:spcPct val="40000"/>
              </a:spcBef>
            </a:pPr>
            <a:r>
              <a:rPr lang="en-US" altLang="x-none" b="1" dirty="0">
                <a:solidFill>
                  <a:srgbClr val="0000CC"/>
                </a:solidFill>
                <a:latin typeface="Arial" panose="020B0604020202020204" pitchFamily="34" charset="0"/>
                <a:ea typeface="宋体" panose="02010600030101010101" pitchFamily="2" charset="-122"/>
              </a:rPr>
              <a:t>- At site A</a:t>
            </a:r>
            <a:endParaRPr lang="en-US" altLang="x-none" b="1" dirty="0">
              <a:solidFill>
                <a:srgbClr val="0000CC"/>
              </a:solidFill>
              <a:latin typeface="Arial" panose="020B0604020202020204" pitchFamily="34" charset="0"/>
              <a:ea typeface="宋体" panose="02010600030101010101" pitchFamily="2" charset="-122"/>
            </a:endParaRPr>
          </a:p>
          <a:p>
            <a:pPr lvl="1">
              <a:spcBef>
                <a:spcPct val="40000"/>
              </a:spcBef>
            </a:pPr>
            <a:r>
              <a:rPr lang="en-US" altLang="x-none" b="1" dirty="0">
                <a:solidFill>
                  <a:srgbClr val="CC0000"/>
                </a:solidFill>
                <a:latin typeface="Arial" panose="020B0604020202020204" pitchFamily="34" charset="0"/>
                <a:ea typeface="宋体" panose="02010600030101010101" pitchFamily="2" charset="-122"/>
              </a:rPr>
              <a:t>*</a:t>
            </a:r>
            <a:r>
              <a:rPr lang="en-US" altLang="x-none" b="1" dirty="0">
                <a:latin typeface="Arial" panose="020B0604020202020204" pitchFamily="34" charset="0"/>
                <a:ea typeface="宋体" panose="02010600030101010101" pitchFamily="2" charset="-122"/>
              </a:rPr>
              <a:t> </a:t>
            </a:r>
            <a:r>
              <a:rPr lang="en-US" altLang="x-none" b="1" dirty="0">
                <a:solidFill>
                  <a:srgbClr val="CC0000"/>
                </a:solidFill>
                <a:latin typeface="Arial" panose="020B0604020202020204" pitchFamily="34" charset="0"/>
                <a:ea typeface="宋体" panose="02010600030101010101" pitchFamily="2" charset="-122"/>
              </a:rPr>
              <a:t>T</a:t>
            </a:r>
            <a:r>
              <a:rPr lang="en-US" altLang="x-none" b="1" baseline="-25000" dirty="0">
                <a:solidFill>
                  <a:srgbClr val="CC0000"/>
                </a:solidFill>
                <a:latin typeface="Arial" panose="020B0604020202020204" pitchFamily="34" charset="0"/>
                <a:ea typeface="宋体" panose="02010600030101010101" pitchFamily="2" charset="-122"/>
              </a:rPr>
              <a:t>2A</a:t>
            </a:r>
            <a:r>
              <a:rPr lang="en-US" altLang="x-none" b="1" dirty="0">
                <a:solidFill>
                  <a:srgbClr val="CC0000"/>
                </a:solidFill>
                <a:latin typeface="Arial" panose="020B0604020202020204" pitchFamily="34" charset="0"/>
                <a:ea typeface="宋体" panose="02010600030101010101" pitchFamily="2" charset="-122"/>
              </a:rPr>
              <a:t> cannot commit until</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1A</a:t>
            </a:r>
            <a:r>
              <a:rPr lang="en-US" altLang="x-none" b="1" dirty="0">
                <a:latin typeface="Arial" panose="020B0604020202020204" pitchFamily="34" charset="0"/>
                <a:ea typeface="宋体" panose="02010600030101010101" pitchFamily="2" charset="-122"/>
              </a:rPr>
              <a:t> releases locks (2P</a:t>
            </a:r>
            <a:r>
              <a:rPr lang="en-US" altLang="x-none" b="1" dirty="0">
                <a:latin typeface="Arial" panose="020B0604020202020204" pitchFamily="34" charset="0"/>
                <a:ea typeface="宋体" panose="02010600030101010101" pitchFamily="2" charset="-122"/>
                <a:sym typeface="Symbol" panose="05050102010706020507" pitchFamily="2" charset="2"/>
              </a:rPr>
              <a:t>-</a:t>
            </a:r>
            <a:r>
              <a:rPr lang="en-US" altLang="x-none" b="1" dirty="0">
                <a:latin typeface="Arial" panose="020B0604020202020204" pitchFamily="34" charset="0"/>
                <a:ea typeface="宋体" panose="02010600030101010101" pitchFamily="2" charset="-122"/>
                <a:sym typeface="Symbol" panose="05050102010706020507" pitchFamily="2" charset="2"/>
              </a:rPr>
              <a:t>locking)</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lvl="1">
              <a:spcBef>
                <a:spcPct val="40000"/>
              </a:spcBef>
            </a:pPr>
            <a:r>
              <a:rPr lang="en-US" altLang="x-none" b="1" dirty="0">
                <a:solidFill>
                  <a:srgbClr val="CC0000"/>
                </a:solidFill>
                <a:latin typeface="Arial" panose="020B0604020202020204" pitchFamily="34" charset="0"/>
                <a:ea typeface="宋体" panose="02010600030101010101" pitchFamily="2" charset="-122"/>
              </a:rPr>
              <a:t>*</a:t>
            </a:r>
            <a:r>
              <a:rPr lang="en-US" altLang="x-none" b="1" dirty="0">
                <a:latin typeface="Arial" panose="020B0604020202020204" pitchFamily="34" charset="0"/>
                <a:ea typeface="宋体" panose="02010600030101010101" pitchFamily="2" charset="-122"/>
              </a:rPr>
              <a:t> </a:t>
            </a:r>
            <a:r>
              <a:rPr lang="en-US" altLang="x-none" b="1" dirty="0">
                <a:solidFill>
                  <a:srgbClr val="CC0000"/>
                </a:solidFill>
                <a:latin typeface="Arial" panose="020B0604020202020204" pitchFamily="34" charset="0"/>
                <a:ea typeface="宋体" panose="02010600030101010101" pitchFamily="2" charset="-122"/>
              </a:rPr>
              <a:t>T</a:t>
            </a:r>
            <a:r>
              <a:rPr lang="en-US" altLang="x-none" b="1" baseline="-25000" dirty="0">
                <a:solidFill>
                  <a:srgbClr val="CC0000"/>
                </a:solidFill>
                <a:latin typeface="Arial" panose="020B0604020202020204" pitchFamily="34" charset="0"/>
                <a:ea typeface="宋体" panose="02010600030101010101" pitchFamily="2" charset="-122"/>
                <a:sym typeface="Arial" panose="020B0604020202020204" pitchFamily="34" charset="0"/>
              </a:rPr>
              <a:t>1A</a:t>
            </a:r>
            <a:r>
              <a:rPr lang="en-US" altLang="x-none" b="1" dirty="0">
                <a:solidFill>
                  <a:srgbClr val="CC0000"/>
                </a:solidFill>
                <a:latin typeface="Arial" panose="020B0604020202020204" pitchFamily="34" charset="0"/>
                <a:ea typeface="宋体" panose="02010600030101010101" pitchFamily="2" charset="-122"/>
              </a:rPr>
              <a:t> does not release locks until</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sym typeface="Arial" panose="020B0604020202020204" pitchFamily="34" charset="0"/>
              </a:rPr>
              <a:t>1</a:t>
            </a:r>
            <a:r>
              <a:rPr lang="en-US" altLang="x-none" b="1" dirty="0">
                <a:latin typeface="Arial" panose="020B0604020202020204" pitchFamily="34" charset="0"/>
                <a:ea typeface="宋体" panose="02010600030101010101" pitchFamily="2" charset="-122"/>
              </a:rPr>
              <a:t> commits (2</a:t>
            </a:r>
            <a:r>
              <a:rPr lang="en-US" altLang="x-none" b="1" dirty="0">
                <a:latin typeface="Arial" panose="020B0604020202020204" pitchFamily="34" charset="0"/>
                <a:ea typeface="宋体" panose="02010600030101010101" pitchFamily="2" charset="-122"/>
                <a:sym typeface="Symbol" panose="05050102010706020507" pitchFamily="2" charset="2"/>
              </a:rPr>
              <a:t>P</a:t>
            </a:r>
            <a:r>
              <a:rPr lang="en-US" altLang="x-none" b="1" dirty="0">
                <a:latin typeface="Arial" panose="020B0604020202020204" pitchFamily="34" charset="0"/>
                <a:ea typeface="宋体" panose="02010600030101010101" pitchFamily="2" charset="-122"/>
              </a:rPr>
              <a:t>-</a:t>
            </a:r>
            <a:r>
              <a:rPr lang="en-US" altLang="x-none" b="1" dirty="0">
                <a:latin typeface="Arial" panose="020B0604020202020204" pitchFamily="34" charset="0"/>
                <a:ea typeface="宋体" panose="02010600030101010101" pitchFamily="2" charset="-122"/>
              </a:rPr>
              <a:t>commit)</a:t>
            </a:r>
            <a:endParaRPr lang="en-US" altLang="x-none" b="1" dirty="0">
              <a:latin typeface="Arial" panose="020B0604020202020204" pitchFamily="34" charset="0"/>
              <a:ea typeface="宋体" panose="02010600030101010101" pitchFamily="2" charset="-122"/>
            </a:endParaRPr>
          </a:p>
          <a:p>
            <a:pPr lvl="1">
              <a:spcBef>
                <a:spcPct val="40000"/>
              </a:spcBef>
            </a:pPr>
            <a:r>
              <a:rPr lang="en-US" altLang="x-none" b="1" dirty="0">
                <a:latin typeface="Arial" panose="020B0604020202020204" pitchFamily="34" charset="0"/>
                <a:ea typeface="宋体" panose="02010600030101010101" pitchFamily="2" charset="-122"/>
              </a:rPr>
              <a:t>    Hence (if both commit) T</a:t>
            </a:r>
            <a:r>
              <a:rPr lang="en-US" altLang="x-none" b="1" baseline="-25000" dirty="0">
                <a:latin typeface="Arial" panose="020B0604020202020204" pitchFamily="34" charset="0"/>
                <a:ea typeface="宋体" panose="02010600030101010101" pitchFamily="2" charset="-122"/>
                <a:sym typeface="Arial" panose="020B0604020202020204" pitchFamily="34" charset="0"/>
              </a:rPr>
              <a:t>1</a:t>
            </a:r>
            <a:r>
              <a:rPr lang="en-US" altLang="x-none" b="1" dirty="0">
                <a:latin typeface="Arial" panose="020B0604020202020204" pitchFamily="34" charset="0"/>
                <a:ea typeface="宋体" panose="02010600030101010101" pitchFamily="2" charset="-122"/>
              </a:rPr>
              <a:t> commits before T</a:t>
            </a:r>
            <a:r>
              <a:rPr lang="en-US" altLang="x-none" b="1" baseline="-25000" dirty="0">
                <a:latin typeface="Arial" panose="020B0604020202020204" pitchFamily="34" charset="0"/>
                <a:ea typeface="宋体" panose="02010600030101010101" pitchFamily="2" charset="-122"/>
                <a:sym typeface="Arial" panose="020B0604020202020204" pitchFamily="34" charset="0"/>
              </a:rPr>
              <a:t>2</a:t>
            </a:r>
            <a:endParaRPr lang="en-US" altLang="x-none" b="1" baseline="-25000" dirty="0">
              <a:latin typeface="Arial" panose="020B0604020202020204" pitchFamily="34" charset="0"/>
              <a:ea typeface="宋体" panose="02010600030101010101" pitchFamily="2" charset="-122"/>
              <a:sym typeface="Arial" panose="020B0604020202020204" pitchFamily="34" charset="0"/>
            </a:endParaRPr>
          </a:p>
          <a:p>
            <a:pPr lvl="3"/>
            <a:endParaRPr lang="en-US" altLang="x-none" b="1" dirty="0">
              <a:solidFill>
                <a:srgbClr val="0000CC"/>
              </a:solidFill>
              <a:latin typeface="Arial" panose="020B0604020202020204" pitchFamily="34" charset="0"/>
              <a:ea typeface="宋体" panose="02010600030101010101" pitchFamily="2" charset="-122"/>
            </a:endParaRPr>
          </a:p>
          <a:p>
            <a:pPr marL="295910" lvl="1"/>
            <a:r>
              <a:rPr lang="en-US" altLang="x-none" b="1" dirty="0">
                <a:solidFill>
                  <a:srgbClr val="0000CC"/>
                </a:solidFill>
                <a:latin typeface="Arial" panose="020B0604020202020204" pitchFamily="34" charset="0"/>
                <a:ea typeface="宋体" panose="02010600030101010101" pitchFamily="2" charset="-122"/>
              </a:rPr>
              <a:t>- </a:t>
            </a:r>
            <a:r>
              <a:rPr lang="en-US" altLang="x-none" b="1" dirty="0">
                <a:solidFill>
                  <a:srgbClr val="0000CC"/>
                </a:solidFill>
                <a:latin typeface="Arial" panose="020B0604020202020204" pitchFamily="34" charset="0"/>
                <a:ea typeface="宋体" panose="02010600030101010101" pitchFamily="2" charset="-122"/>
                <a:cs typeface="+mn-ea"/>
              </a:rPr>
              <a:t>At </a:t>
            </a:r>
            <a:r>
              <a:rPr lang="en-US" altLang="x-none" b="1" dirty="0">
                <a:solidFill>
                  <a:srgbClr val="0000CC"/>
                </a:solidFill>
                <a:latin typeface="Arial" panose="020B0604020202020204" pitchFamily="34" charset="0"/>
                <a:ea typeface="宋体" panose="02010600030101010101" pitchFamily="2" charset="-122"/>
              </a:rPr>
              <a:t>site B</a:t>
            </a:r>
            <a:endParaRPr lang="en-US" altLang="x-none" b="1" dirty="0">
              <a:solidFill>
                <a:srgbClr val="0000CC"/>
              </a:solidFill>
              <a:latin typeface="Arial" panose="020B0604020202020204" pitchFamily="34" charset="0"/>
              <a:ea typeface="宋体" panose="02010600030101010101" pitchFamily="2" charset="-122"/>
            </a:endParaRPr>
          </a:p>
          <a:p>
            <a:pPr lvl="0">
              <a:spcBef>
                <a:spcPct val="40000"/>
              </a:spcBef>
            </a:pPr>
            <a:r>
              <a:rPr lang="en-US" altLang="x-none" b="1" dirty="0">
                <a:solidFill>
                  <a:srgbClr val="CC0000"/>
                </a:solidFill>
                <a:latin typeface="Arial" panose="020B0604020202020204" pitchFamily="34" charset="0"/>
                <a:ea typeface="宋体" panose="02010600030101010101" pitchFamily="2" charset="-122"/>
              </a:rPr>
              <a:t>     * Similarly (if both commit)</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sym typeface="Arial" panose="020B0604020202020204" pitchFamily="34" charset="0"/>
              </a:rPr>
              <a:t>2</a:t>
            </a:r>
            <a:r>
              <a:rPr lang="en-US" altLang="x-none" b="1" dirty="0">
                <a:latin typeface="Arial" panose="020B0604020202020204" pitchFamily="34" charset="0"/>
                <a:ea typeface="宋体" panose="02010600030101010101" pitchFamily="2" charset="-122"/>
              </a:rPr>
              <a:t> commits before T</a:t>
            </a:r>
            <a:r>
              <a:rPr lang="en-US" altLang="x-none" b="1" baseline="-25000" dirty="0">
                <a:latin typeface="Arial" panose="020B0604020202020204" pitchFamily="34" charset="0"/>
                <a:ea typeface="宋体" panose="02010600030101010101" pitchFamily="2" charset="-122"/>
                <a:sym typeface="Arial" panose="020B0604020202020204" pitchFamily="34" charset="0"/>
              </a:rPr>
              <a:t>1</a:t>
            </a:r>
            <a:endParaRPr lang="en-US" altLang="x-none" b="1" dirty="0">
              <a:latin typeface="Arial" panose="020B0604020202020204" pitchFamily="34" charset="0"/>
              <a:ea typeface="宋体" panose="02010600030101010101" pitchFamily="2" charset="-122"/>
            </a:endParaRPr>
          </a:p>
          <a:p>
            <a:pPr lvl="3"/>
            <a:endParaRPr lang="en-US" altLang="x-none" b="1" dirty="0">
              <a:latin typeface="Arial" panose="020B0604020202020204" pitchFamily="34" charset="0"/>
              <a:ea typeface="宋体" panose="02010600030101010101" pitchFamily="2" charset="-122"/>
            </a:endParaRPr>
          </a:p>
          <a:p>
            <a:pPr marL="80645" lvl="1">
              <a:buChar char="•"/>
            </a:pPr>
            <a:r>
              <a:rPr lang="en-US" altLang="x-none" b="1" dirty="0">
                <a:solidFill>
                  <a:srgbClr val="006600"/>
                </a:solidFill>
                <a:latin typeface="Arial" panose="020B0604020202020204" pitchFamily="34" charset="0"/>
                <a:ea typeface="宋体" panose="02010600030101010101" pitchFamily="2" charset="-122"/>
              </a:rPr>
              <a:t> Contradiction (transactions </a:t>
            </a:r>
            <a:r>
              <a:rPr lang="en-US" altLang="x-none" b="1" u="sng" dirty="0">
                <a:solidFill>
                  <a:srgbClr val="0000CC"/>
                </a:solidFill>
                <a:latin typeface="Arial" panose="020B0604020202020204" pitchFamily="34" charset="0"/>
                <a:ea typeface="宋体" panose="02010600030101010101" pitchFamily="2" charset="-122"/>
              </a:rPr>
              <a:t>deadlock </a:t>
            </a:r>
            <a:r>
              <a:rPr lang="en-US" altLang="x-none" b="1" dirty="0">
                <a:solidFill>
                  <a:srgbClr val="006600"/>
                </a:solidFill>
                <a:latin typeface="Arial" panose="020B0604020202020204" pitchFamily="34" charset="0"/>
                <a:ea typeface="宋体" panose="02010600030101010101" pitchFamily="2" charset="-122"/>
              </a:rPr>
              <a:t>in this case)</a:t>
            </a:r>
            <a:endParaRPr lang="en-US" altLang="x-none" b="1" dirty="0">
              <a:solidFill>
                <a:srgbClr val="006600"/>
              </a:solidFill>
              <a:latin typeface="Arial" panose="020B0604020202020204" pitchFamily="34" charset="0"/>
              <a:ea typeface="宋体" panose="02010600030101010101" pitchFamily="2" charset="-122"/>
            </a:endParaRPr>
          </a:p>
        </p:txBody>
      </p:sp>
      <p:sp>
        <p:nvSpPr>
          <p:cNvPr id="53252" name="Rectangle 5"/>
          <p:cNvSpPr/>
          <p:nvPr/>
        </p:nvSpPr>
        <p:spPr>
          <a:xfrm>
            <a:off x="304800" y="153670"/>
            <a:ext cx="8534400" cy="1143000"/>
          </a:xfrm>
          <a:prstGeom prst="rect">
            <a:avLst/>
          </a:prstGeom>
          <a:noFill/>
          <a:ln w="9525">
            <a:noFill/>
          </a:ln>
        </p:spPr>
        <p:txBody>
          <a:bodyPr anchor="ctr"/>
          <a:p>
            <a:pPr lvl="0" algn="ctr"/>
            <a:r>
              <a:rPr lang="en-US" altLang="x-none" sz="3200" b="1" dirty="0">
                <a:solidFill>
                  <a:srgbClr val="CC0000"/>
                </a:solidFill>
                <a:latin typeface="Arial" panose="020B0604020202020204" pitchFamily="34" charset="0"/>
                <a:ea typeface="宋体" panose="02010600030101010101" pitchFamily="2" charset="-122"/>
              </a:rPr>
              <a:t>Two-Phase Locking &amp; Two-Phase Commit</a:t>
            </a:r>
            <a:br>
              <a:rPr lang="en-US" altLang="x-none" sz="3200" b="1" dirty="0">
                <a:solidFill>
                  <a:srgbClr val="CC0000"/>
                </a:solidFill>
                <a:latin typeface="Arial" panose="020B0604020202020204" pitchFamily="34" charset="0"/>
                <a:ea typeface="宋体" panose="02010600030101010101" pitchFamily="2" charset="-122"/>
              </a:rPr>
            </a:br>
            <a:r>
              <a:rPr lang="en-US" altLang="x-none" sz="3200" b="1" dirty="0">
                <a:solidFill>
                  <a:srgbClr val="CC0000"/>
                </a:solidFill>
                <a:latin typeface="Arial" panose="020B0604020202020204" pitchFamily="34" charset="0"/>
                <a:ea typeface="宋体" panose="02010600030101010101" pitchFamily="2" charset="-122"/>
              </a:rPr>
              <a:t>(Argument)</a:t>
            </a:r>
            <a:endParaRPr lang="en-US" altLang="x-none" sz="3200" b="1" dirty="0">
              <a:solidFill>
                <a:srgbClr val="CC0000"/>
              </a:solidFill>
              <a:latin typeface="Arial" panose="020B0604020202020204" pitchFamily="3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7038975" y="942340"/>
            <a:ext cx="1876425" cy="13620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4275" name="Rectangle 2"/>
          <p:cNvSpPr>
            <a:spLocks noGrp="1"/>
          </p:cNvSpPr>
          <p:nvPr>
            <p:ph type="title"/>
          </p:nvPr>
        </p:nvSpPr>
        <p:spPr>
          <a:xfrm>
            <a:off x="685800" y="304800"/>
            <a:ext cx="7772400" cy="1066800"/>
          </a:xfrm>
        </p:spPr>
        <p:txBody>
          <a:bodyPr vert="horz" wrap="square" anchor="ctr"/>
          <a:p>
            <a:pPr lvl="0"/>
            <a:r>
              <a:rPr lang="en-US" altLang="zh-CN">
                <a:ea typeface="宋体" panose="02010600030101010101" pitchFamily="2" charset="-122"/>
              </a:rPr>
              <a:t>When Global Atomicity Cannot Always be Guaranteed</a:t>
            </a:r>
            <a:endParaRPr lang="en-US" altLang="zh-CN">
              <a:ea typeface="宋体" panose="02010600030101010101" pitchFamily="2" charset="-122"/>
            </a:endParaRPr>
          </a:p>
        </p:txBody>
      </p:sp>
      <p:sp>
        <p:nvSpPr>
          <p:cNvPr id="54276" name="Rectangle 3"/>
          <p:cNvSpPr>
            <a:spLocks noGrp="1"/>
          </p:cNvSpPr>
          <p:nvPr>
            <p:ph type="body"/>
          </p:nvPr>
        </p:nvSpPr>
        <p:spPr>
          <a:xfrm>
            <a:off x="306070" y="1676400"/>
            <a:ext cx="8494395" cy="4419600"/>
          </a:xfrm>
        </p:spPr>
        <p:txBody>
          <a:bodyPr vert="horz" wrap="square" anchor="t"/>
          <a:p>
            <a:pPr lvl="0"/>
            <a:r>
              <a:rPr lang="en-US" altLang="x-none" sz="2400" dirty="0">
                <a:solidFill>
                  <a:srgbClr val="0000CC"/>
                </a:solidFill>
                <a:ea typeface="宋体" panose="02010600030101010101" pitchFamily="2" charset="-122"/>
              </a:rPr>
              <a:t>A site might refuse to participate</a:t>
            </a:r>
            <a:endParaRPr lang="en-US" altLang="x-none" sz="2400" dirty="0">
              <a:solidFill>
                <a:srgbClr val="0000CC"/>
              </a:solidFill>
              <a:ea typeface="宋体" panose="02010600030101010101" pitchFamily="2" charset="-122"/>
            </a:endParaRPr>
          </a:p>
          <a:p>
            <a:pPr lvl="1">
              <a:spcBef>
                <a:spcPct val="35000"/>
              </a:spcBef>
            </a:pPr>
            <a:r>
              <a:rPr lang="en-US" altLang="x-none" sz="2400" dirty="0">
                <a:solidFill>
                  <a:schemeClr val="tx1"/>
                </a:solidFill>
                <a:ea typeface="宋体" panose="02010600030101010101" pitchFamily="2" charset="-122"/>
              </a:rPr>
              <a:t>Concerned about blocking</a:t>
            </a:r>
            <a:endParaRPr lang="en-US" altLang="x-none" sz="2400" dirty="0">
              <a:solidFill>
                <a:schemeClr val="tx1"/>
              </a:solidFill>
              <a:ea typeface="宋体" panose="02010600030101010101" pitchFamily="2" charset="-122"/>
            </a:endParaRPr>
          </a:p>
          <a:p>
            <a:pPr lvl="1">
              <a:spcBef>
                <a:spcPct val="35000"/>
              </a:spcBef>
            </a:pPr>
            <a:r>
              <a:rPr lang="en-US" altLang="x-none" sz="2400" dirty="0">
                <a:solidFill>
                  <a:schemeClr val="tx1"/>
                </a:solidFill>
                <a:ea typeface="宋体" panose="02010600030101010101" pitchFamily="2" charset="-122"/>
              </a:rPr>
              <a:t>Charges for its services</a:t>
            </a:r>
            <a:endParaRPr lang="en-US" altLang="x-none" sz="2400" dirty="0">
              <a:solidFill>
                <a:schemeClr val="tx1"/>
              </a:solidFill>
              <a:ea typeface="宋体" panose="02010600030101010101" pitchFamily="2" charset="-122"/>
            </a:endParaRPr>
          </a:p>
          <a:p>
            <a:pPr lvl="0">
              <a:spcBef>
                <a:spcPct val="50000"/>
              </a:spcBef>
            </a:pPr>
            <a:r>
              <a:rPr lang="en-US" altLang="x-none" sz="2400" dirty="0">
                <a:solidFill>
                  <a:srgbClr val="0000CC"/>
                </a:solidFill>
                <a:ea typeface="宋体" panose="02010600030101010101" pitchFamily="2" charset="-122"/>
              </a:rPr>
              <a:t>A site might not be able to participate</a:t>
            </a:r>
            <a:endParaRPr lang="en-US" altLang="x-none" sz="2400" dirty="0">
              <a:solidFill>
                <a:srgbClr val="0000CC"/>
              </a:solidFill>
              <a:ea typeface="宋体" panose="02010600030101010101" pitchFamily="2" charset="-122"/>
            </a:endParaRPr>
          </a:p>
          <a:p>
            <a:pPr lvl="1">
              <a:spcBef>
                <a:spcPct val="35000"/>
              </a:spcBef>
            </a:pPr>
            <a:r>
              <a:rPr lang="en-US" altLang="x-none" sz="2400" dirty="0">
                <a:solidFill>
                  <a:schemeClr val="tx1"/>
                </a:solidFill>
                <a:ea typeface="宋体" panose="02010600030101010101" pitchFamily="2" charset="-122"/>
              </a:rPr>
              <a:t>Does not support prepared state</a:t>
            </a:r>
            <a:endParaRPr lang="en-US" altLang="x-none" sz="2400" dirty="0">
              <a:solidFill>
                <a:schemeClr val="tx1"/>
              </a:solidFill>
              <a:ea typeface="宋体" panose="02010600030101010101" pitchFamily="2" charset="-122"/>
            </a:endParaRPr>
          </a:p>
          <a:p>
            <a:pPr lvl="0">
              <a:spcBef>
                <a:spcPct val="50000"/>
              </a:spcBef>
            </a:pPr>
            <a:r>
              <a:rPr lang="en-US" altLang="x-none" sz="2400" dirty="0">
                <a:solidFill>
                  <a:srgbClr val="0000CC"/>
                </a:solidFill>
                <a:ea typeface="宋体" panose="02010600030101010101" pitchFamily="2" charset="-122"/>
              </a:rPr>
              <a:t>Middleware used by client might not support two-phase commit</a:t>
            </a:r>
            <a:endParaRPr lang="en-US" altLang="x-none" sz="2400" dirty="0">
              <a:solidFill>
                <a:srgbClr val="0000CC"/>
              </a:solidFill>
              <a:ea typeface="宋体" panose="02010600030101010101" pitchFamily="2" charset="-122"/>
            </a:endParaRPr>
          </a:p>
          <a:p>
            <a:pPr lvl="1">
              <a:spcBef>
                <a:spcPct val="35000"/>
              </a:spcBef>
            </a:pPr>
            <a:r>
              <a:rPr lang="en-US" altLang="x-none" sz="2400" dirty="0">
                <a:solidFill>
                  <a:schemeClr val="tx1"/>
                </a:solidFill>
                <a:ea typeface="宋体" panose="02010600030101010101" pitchFamily="2" charset="-122"/>
              </a:rPr>
              <a:t>For example, ODBC</a:t>
            </a:r>
            <a:endParaRPr lang="en-US" altLang="x-none" sz="2400" dirty="0">
              <a:solidFill>
                <a:schemeClr val="tx1"/>
              </a:solidFill>
              <a:ea typeface="宋体" panose="02010600030101010101" pitchFamily="2" charset="-122"/>
            </a:endParaRPr>
          </a:p>
          <a:p>
            <a:pPr lvl="0">
              <a:spcBef>
                <a:spcPct val="50000"/>
              </a:spcBef>
            </a:pPr>
            <a:r>
              <a:rPr lang="en-US" altLang="x-none" sz="2400" dirty="0">
                <a:solidFill>
                  <a:srgbClr val="0000CC"/>
                </a:solidFill>
                <a:ea typeface="宋体" panose="02010600030101010101" pitchFamily="2" charset="-122"/>
              </a:rPr>
              <a:t>Heuristic commit</a:t>
            </a:r>
            <a:endParaRPr lang="en-US" altLang="x-none" sz="2400" dirty="0">
              <a:solidFill>
                <a:srgbClr val="0000CC"/>
              </a:solidFill>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5299" name="Rectangle 2"/>
          <p:cNvSpPr>
            <a:spLocks noGrp="1"/>
          </p:cNvSpPr>
          <p:nvPr>
            <p:ph type="title"/>
          </p:nvPr>
        </p:nvSpPr>
        <p:spPr>
          <a:xfrm>
            <a:off x="685800" y="152400"/>
            <a:ext cx="7772400" cy="762000"/>
          </a:xfrm>
        </p:spPr>
        <p:txBody>
          <a:bodyPr vert="horz" wrap="square" anchor="ctr"/>
          <a:p>
            <a:pPr lvl="0"/>
            <a:r>
              <a:rPr lang="en-US" altLang="zh-CN">
                <a:ea typeface="宋体" panose="02010600030101010101" pitchFamily="2" charset="-122"/>
              </a:rPr>
              <a:t>Spectrum of Commit Protocols</a:t>
            </a:r>
            <a:endParaRPr lang="en-US" altLang="zh-CN">
              <a:ea typeface="宋体" panose="02010600030101010101" pitchFamily="2" charset="-122"/>
            </a:endParaRPr>
          </a:p>
        </p:txBody>
      </p:sp>
      <p:sp>
        <p:nvSpPr>
          <p:cNvPr id="55300" name="Rectangle 3"/>
          <p:cNvSpPr>
            <a:spLocks noGrp="1"/>
          </p:cNvSpPr>
          <p:nvPr>
            <p:ph type="body"/>
          </p:nvPr>
        </p:nvSpPr>
        <p:spPr>
          <a:xfrm>
            <a:off x="152400" y="1143000"/>
            <a:ext cx="8839200" cy="4953000"/>
          </a:xfrm>
        </p:spPr>
        <p:txBody>
          <a:bodyPr vert="horz" wrap="square" anchor="t"/>
          <a:p>
            <a:pPr lvl="0">
              <a:lnSpc>
                <a:spcPct val="90000"/>
              </a:lnSpc>
            </a:pPr>
            <a:r>
              <a:rPr lang="en-US" altLang="x-none" dirty="0">
                <a:ea typeface="宋体" panose="02010600030101010101" pitchFamily="2" charset="-122"/>
              </a:rPr>
              <a:t>Two-phase commit</a:t>
            </a:r>
            <a:endParaRPr lang="en-US" altLang="x-none" dirty="0">
              <a:ea typeface="宋体" panose="02010600030101010101" pitchFamily="2" charset="-122"/>
            </a:endParaRPr>
          </a:p>
          <a:p>
            <a:pPr lvl="0">
              <a:spcBef>
                <a:spcPct val="30000"/>
              </a:spcBef>
            </a:pPr>
            <a:r>
              <a:rPr lang="en-US" altLang="x-none" dirty="0">
                <a:ea typeface="宋体" panose="02010600030101010101" pitchFamily="2" charset="-122"/>
              </a:rPr>
              <a:t>One-phase commit</a:t>
            </a:r>
            <a:endParaRPr lang="en-US" altLang="x-none" dirty="0">
              <a:ea typeface="宋体" panose="02010600030101010101" pitchFamily="2" charset="-122"/>
            </a:endParaRPr>
          </a:p>
          <a:p>
            <a:pPr lvl="1">
              <a:spcBef>
                <a:spcPct val="30000"/>
              </a:spcBef>
            </a:pPr>
            <a:r>
              <a:rPr lang="en-US" altLang="x-none" dirty="0">
                <a:ea typeface="宋体" panose="02010600030101010101" pitchFamily="2" charset="-122"/>
              </a:rPr>
              <a:t>When all subtransactions have completed, </a:t>
            </a:r>
            <a:r>
              <a:rPr lang="en-US" altLang="x-none" dirty="0">
                <a:solidFill>
                  <a:schemeClr val="tx1"/>
                </a:solidFill>
                <a:ea typeface="宋体" panose="02010600030101010101" pitchFamily="2" charset="-122"/>
              </a:rPr>
              <a:t>coordinator sends a commit message to each one </a:t>
            </a:r>
            <a:endParaRPr lang="en-US" altLang="x-none" dirty="0">
              <a:solidFill>
                <a:schemeClr val="tx1"/>
              </a:solidFill>
              <a:ea typeface="宋体" panose="02010600030101010101" pitchFamily="2" charset="-122"/>
            </a:endParaRPr>
          </a:p>
          <a:p>
            <a:pPr lvl="1">
              <a:spcBef>
                <a:spcPct val="30000"/>
              </a:spcBef>
            </a:pPr>
            <a:r>
              <a:rPr lang="en-US" altLang="x-none" dirty="0">
                <a:ea typeface="宋体" panose="02010600030101010101" pitchFamily="2" charset="-122"/>
              </a:rPr>
              <a:t>Some might commit and some might abort</a:t>
            </a:r>
            <a:endParaRPr lang="en-US" altLang="x-none" dirty="0">
              <a:ea typeface="宋体" panose="02010600030101010101" pitchFamily="2" charset="-122"/>
            </a:endParaRPr>
          </a:p>
          <a:p>
            <a:pPr lvl="0">
              <a:spcBef>
                <a:spcPct val="30000"/>
              </a:spcBef>
            </a:pPr>
            <a:r>
              <a:rPr lang="en-US" altLang="x-none" dirty="0">
                <a:ea typeface="宋体" panose="02010600030101010101" pitchFamily="2" charset="-122"/>
              </a:rPr>
              <a:t>Zero-phase commit</a:t>
            </a:r>
            <a:endParaRPr lang="en-US" altLang="x-none" dirty="0">
              <a:ea typeface="宋体" panose="02010600030101010101" pitchFamily="2" charset="-122"/>
            </a:endParaRPr>
          </a:p>
          <a:p>
            <a:pPr lvl="1">
              <a:spcBef>
                <a:spcPct val="30000"/>
              </a:spcBef>
            </a:pPr>
            <a:r>
              <a:rPr lang="en-US" altLang="x-none" dirty="0">
                <a:ea typeface="宋体" panose="02010600030101010101" pitchFamily="2" charset="-122"/>
              </a:rPr>
              <a:t>When each </a:t>
            </a:r>
            <a:r>
              <a:rPr lang="en-US" altLang="x-none" u="sng" dirty="0">
                <a:ea typeface="宋体" panose="02010600030101010101" pitchFamily="2" charset="-122"/>
              </a:rPr>
              <a:t>subtransaction has completed</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it immediately commits or aborts and informs coordin.</a:t>
            </a:r>
            <a:endParaRPr lang="en-US" altLang="x-none" dirty="0">
              <a:solidFill>
                <a:schemeClr val="tx1"/>
              </a:solidFill>
              <a:ea typeface="宋体" panose="02010600030101010101" pitchFamily="2" charset="-122"/>
            </a:endParaRPr>
          </a:p>
          <a:p>
            <a:pPr lvl="0">
              <a:spcBef>
                <a:spcPct val="30000"/>
              </a:spcBef>
            </a:pPr>
            <a:r>
              <a:rPr lang="en-US" altLang="x-none" dirty="0">
                <a:ea typeface="宋体" panose="02010600030101010101" pitchFamily="2" charset="-122"/>
              </a:rPr>
              <a:t>Autocommit</a:t>
            </a:r>
            <a:endParaRPr lang="en-US" altLang="x-none" dirty="0">
              <a:ea typeface="宋体" panose="02010600030101010101" pitchFamily="2" charset="-122"/>
            </a:endParaRPr>
          </a:p>
          <a:p>
            <a:pPr lvl="1">
              <a:spcBef>
                <a:spcPct val="30000"/>
              </a:spcBef>
            </a:pPr>
            <a:r>
              <a:rPr lang="en-US" altLang="x-none" dirty="0">
                <a:ea typeface="宋体" panose="02010600030101010101" pitchFamily="2" charset="-122"/>
              </a:rPr>
              <a:t>When each </a:t>
            </a:r>
            <a:r>
              <a:rPr lang="en-US" altLang="x-none" u="sng" dirty="0">
                <a:ea typeface="宋体" panose="02010600030101010101" pitchFamily="2" charset="-122"/>
              </a:rPr>
              <a:t>database operation completes</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it commits</a:t>
            </a:r>
            <a:endParaRPr lang="en-US" altLang="x-none" dirty="0">
              <a:solidFill>
                <a:schemeClr val="tx1"/>
              </a:solidFill>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59395" name="Rectangle 2"/>
          <p:cNvSpPr>
            <a:spLocks noGrp="1"/>
          </p:cNvSpPr>
          <p:nvPr>
            <p:ph type="title"/>
          </p:nvPr>
        </p:nvSpPr>
        <p:spPr/>
        <p:txBody>
          <a:bodyPr vert="horz" wrap="square" anchor="ctr"/>
          <a:p>
            <a:pPr lvl="0"/>
            <a:r>
              <a:rPr lang="zh-CN" altLang="en-US" dirty="0">
                <a:ea typeface="宋体" panose="02010600030101010101" pitchFamily="2" charset="-122"/>
              </a:rPr>
              <a:t>Distributed Transaction</a:t>
            </a:r>
            <a:endParaRPr lang="zh-CN" altLang="en-US" dirty="0">
              <a:ea typeface="宋体" panose="02010600030101010101" pitchFamily="2" charset="-122"/>
            </a:endParaRPr>
          </a:p>
        </p:txBody>
      </p:sp>
      <p:sp>
        <p:nvSpPr>
          <p:cNvPr id="59396" name="Rectangle 3"/>
          <p:cNvSpPr>
            <a:spLocks noGrp="1"/>
          </p:cNvSpPr>
          <p:nvPr>
            <p:ph type="body"/>
          </p:nvPr>
        </p:nvSpPr>
        <p:spPr/>
        <p:txBody>
          <a:bodyPr vert="horz" wrap="square" anchor="t"/>
          <a:p>
            <a:pPr lvl="0">
              <a:lnSpc>
                <a:spcPct val="90000"/>
              </a:lnSpc>
            </a:pPr>
            <a:r>
              <a:rPr lang="en-US" altLang="x-none" sz="2800" dirty="0">
                <a:solidFill>
                  <a:srgbClr val="0000CC"/>
                </a:solidFill>
                <a:ea typeface="宋体" panose="02010600030101010101" pitchFamily="2" charset="-122"/>
              </a:rPr>
              <a:t>Data Replication</a:t>
            </a:r>
            <a:endParaRPr lang="en-US" altLang="x-none" sz="2800" dirty="0">
              <a:solidFill>
                <a:srgbClr val="0000CC"/>
              </a:solidFill>
              <a:ea typeface="宋体" panose="02010600030101010101" pitchFamily="2" charset="-122"/>
            </a:endParaRPr>
          </a:p>
          <a:p>
            <a:pPr lvl="0">
              <a:lnSpc>
                <a:spcPct val="90000"/>
              </a:lnSpc>
            </a:pPr>
            <a:r>
              <a:rPr lang="en-US" altLang="x-none" sz="2800" dirty="0">
                <a:solidFill>
                  <a:srgbClr val="0000CC"/>
                </a:solidFill>
                <a:ea typeface="宋体" panose="02010600030101010101" pitchFamily="2" charset="-122"/>
              </a:rPr>
              <a:t>Conflict Resolution</a:t>
            </a:r>
            <a:endParaRPr lang="en-US" altLang="x-none" sz="2800" dirty="0">
              <a:solidFill>
                <a:srgbClr val="0000CC"/>
              </a:solidFill>
              <a:ea typeface="宋体" panose="02010600030101010101" pitchFamily="2" charset="-122"/>
            </a:endParaRPr>
          </a:p>
          <a:p>
            <a:pPr lvl="0">
              <a:lnSpc>
                <a:spcPct val="90000"/>
              </a:lnSpc>
            </a:pPr>
            <a:r>
              <a:rPr lang="en-US" altLang="x-none" sz="2800" dirty="0">
                <a:solidFill>
                  <a:srgbClr val="0000CC"/>
                </a:solidFill>
                <a:ea typeface="宋体" panose="02010600030101010101" pitchFamily="2" charset="-122"/>
              </a:rPr>
              <a:t>Procedural Replication</a:t>
            </a:r>
            <a:endParaRPr lang="en-US" altLang="x-none" sz="2800" dirty="0">
              <a:solidFill>
                <a:srgbClr val="0000CC"/>
              </a:solidFill>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0419" name="Rectangle 2"/>
          <p:cNvSpPr>
            <a:spLocks noGrp="1"/>
          </p:cNvSpPr>
          <p:nvPr>
            <p:ph type="title"/>
          </p:nvPr>
        </p:nvSpPr>
        <p:spPr>
          <a:xfrm>
            <a:off x="685800" y="0"/>
            <a:ext cx="7772400" cy="1143000"/>
          </a:xfrm>
        </p:spPr>
        <p:txBody>
          <a:bodyPr vert="horz" wrap="square" anchor="ctr"/>
          <a:p>
            <a:pPr lvl="0"/>
            <a:r>
              <a:rPr lang="en-US" altLang="zh-CN">
                <a:ea typeface="宋体" panose="02010600030101010101" pitchFamily="2" charset="-122"/>
              </a:rPr>
              <a:t>Data Replication</a:t>
            </a:r>
            <a:endParaRPr lang="en-US" altLang="zh-CN">
              <a:ea typeface="宋体" panose="02010600030101010101" pitchFamily="2" charset="-122"/>
            </a:endParaRPr>
          </a:p>
        </p:txBody>
      </p:sp>
      <p:sp>
        <p:nvSpPr>
          <p:cNvPr id="60420" name="Rectangle 3"/>
          <p:cNvSpPr>
            <a:spLocks noGrp="1"/>
          </p:cNvSpPr>
          <p:nvPr>
            <p:ph type="body"/>
          </p:nvPr>
        </p:nvSpPr>
        <p:spPr>
          <a:xfrm>
            <a:off x="381000" y="1143000"/>
            <a:ext cx="8458200" cy="5410200"/>
          </a:xfrm>
        </p:spPr>
        <p:txBody>
          <a:bodyPr vert="horz" wrap="square" anchor="t"/>
          <a:p>
            <a:pPr lvl="0"/>
            <a:r>
              <a:rPr lang="en-US" altLang="x-none" dirty="0">
                <a:ea typeface="宋体" panose="02010600030101010101" pitchFamily="2" charset="-122"/>
              </a:rPr>
              <a:t>Advantages</a:t>
            </a:r>
            <a:endParaRPr lang="en-US" altLang="x-none" dirty="0">
              <a:ea typeface="宋体" panose="02010600030101010101" pitchFamily="2" charset="-122"/>
            </a:endParaRPr>
          </a:p>
          <a:p>
            <a:pPr lvl="1"/>
            <a:r>
              <a:rPr lang="en-US" altLang="x-none" dirty="0">
                <a:ea typeface="宋体" panose="02010600030101010101" pitchFamily="2" charset="-122"/>
              </a:rPr>
              <a:t>Improves availability: </a:t>
            </a:r>
            <a:r>
              <a:rPr lang="en-US" altLang="x-none" dirty="0">
                <a:solidFill>
                  <a:schemeClr val="tx1"/>
                </a:solidFill>
                <a:ea typeface="宋体" panose="02010600030101010101" pitchFamily="2" charset="-122"/>
              </a:rPr>
              <a:t>data can be accessed even though some site has failed</a:t>
            </a:r>
            <a:endParaRPr lang="en-US" altLang="x-none" dirty="0">
              <a:solidFill>
                <a:schemeClr val="tx1"/>
              </a:solidFill>
              <a:ea typeface="宋体" panose="02010600030101010101" pitchFamily="2" charset="-122"/>
            </a:endParaRPr>
          </a:p>
          <a:p>
            <a:pPr lvl="1"/>
            <a:r>
              <a:rPr lang="en-US" altLang="x-none" dirty="0">
                <a:ea typeface="宋体" panose="02010600030101010101" pitchFamily="2" charset="-122"/>
              </a:rPr>
              <a:t>Can improve performance: </a:t>
            </a:r>
            <a:r>
              <a:rPr lang="en-US" altLang="x-none" dirty="0">
                <a:solidFill>
                  <a:schemeClr val="tx1"/>
                </a:solidFill>
                <a:ea typeface="宋体" panose="02010600030101010101" pitchFamily="2" charset="-122"/>
              </a:rPr>
              <a:t>a transaction can access the closest (perhaps local) replica</a:t>
            </a:r>
            <a:endParaRPr lang="en-US" altLang="x-none" dirty="0">
              <a:solidFill>
                <a:schemeClr val="tx1"/>
              </a:solidFill>
              <a:ea typeface="宋体" panose="02010600030101010101" pitchFamily="2" charset="-122"/>
            </a:endParaRPr>
          </a:p>
          <a:p>
            <a:pPr lvl="1"/>
            <a:endParaRPr lang="en-US" altLang="x-none" dirty="0">
              <a:solidFill>
                <a:schemeClr val="tx1"/>
              </a:solidFill>
              <a:ea typeface="宋体" panose="02010600030101010101" pitchFamily="2" charset="-122"/>
            </a:endParaRPr>
          </a:p>
          <a:p>
            <a:pPr lvl="0"/>
            <a:r>
              <a:rPr lang="en-US" altLang="x-none" dirty="0">
                <a:ea typeface="宋体" panose="02010600030101010101" pitchFamily="2" charset="-122"/>
              </a:rPr>
              <a:t>Disadvantages</a:t>
            </a:r>
            <a:endParaRPr lang="en-US" altLang="x-none" dirty="0">
              <a:ea typeface="宋体" panose="02010600030101010101" pitchFamily="2" charset="-122"/>
            </a:endParaRPr>
          </a:p>
          <a:p>
            <a:pPr lvl="1"/>
            <a:r>
              <a:rPr lang="en-US" altLang="x-none" dirty="0">
                <a:ea typeface="宋体" panose="02010600030101010101" pitchFamily="2" charset="-122"/>
              </a:rPr>
              <a:t>More storage</a:t>
            </a:r>
            <a:endParaRPr lang="en-US" altLang="x-none" dirty="0">
              <a:ea typeface="宋体" panose="02010600030101010101" pitchFamily="2" charset="-122"/>
            </a:endParaRPr>
          </a:p>
          <a:p>
            <a:pPr lvl="1"/>
            <a:r>
              <a:rPr lang="en-US" altLang="x-none" dirty="0">
                <a:ea typeface="宋体" panose="02010600030101010101" pitchFamily="2" charset="-122"/>
              </a:rPr>
              <a:t>Increases system complexity</a:t>
            </a:r>
            <a:endParaRPr lang="en-US" altLang="x-none" dirty="0">
              <a:ea typeface="宋体" panose="02010600030101010101" pitchFamily="2" charset="-122"/>
            </a:endParaRPr>
          </a:p>
          <a:p>
            <a:pPr lvl="2"/>
            <a:r>
              <a:rPr lang="en-US" altLang="x-none" u="sng" dirty="0">
                <a:ea typeface="宋体" panose="02010600030101010101" pitchFamily="2" charset="-122"/>
              </a:rPr>
              <a:t>Mutual consistency</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of replicas must be </a:t>
            </a:r>
            <a:r>
              <a:rPr lang="en-US" altLang="x-none" dirty="0">
                <a:ea typeface="宋体" panose="02010600030101010101" pitchFamily="2" charset="-122"/>
              </a:rPr>
              <a:t>maintained</a:t>
            </a:r>
            <a:endParaRPr lang="en-US" altLang="x-none" dirty="0">
              <a:ea typeface="宋体" panose="02010600030101010101" pitchFamily="2" charset="-122"/>
            </a:endParaRPr>
          </a:p>
          <a:p>
            <a:pPr lvl="2"/>
            <a:r>
              <a:rPr lang="en-US" altLang="x-none" dirty="0">
                <a:ea typeface="宋体" panose="02010600030101010101" pitchFamily="2" charset="-122"/>
              </a:rPr>
              <a:t>Access by </a:t>
            </a:r>
            <a:r>
              <a:rPr lang="en-US" altLang="x-none" u="sng" dirty="0">
                <a:ea typeface="宋体" panose="02010600030101010101" pitchFamily="2" charset="-122"/>
              </a:rPr>
              <a:t>concurrent transactions</a:t>
            </a:r>
            <a:r>
              <a:rPr lang="en-US" altLang="x-none" dirty="0">
                <a:ea typeface="宋体" panose="02010600030101010101" pitchFamily="2" charset="-122"/>
              </a:rPr>
              <a:t> to different replicas </a:t>
            </a:r>
            <a:r>
              <a:rPr lang="en-US" altLang="x-none" dirty="0">
                <a:solidFill>
                  <a:schemeClr val="tx1"/>
                </a:solidFill>
                <a:ea typeface="宋体" panose="02010600030101010101" pitchFamily="2" charset="-122"/>
              </a:rPr>
              <a:t>can lead to </a:t>
            </a:r>
            <a:r>
              <a:rPr lang="en-US" altLang="x-none" dirty="0">
                <a:ea typeface="宋体" panose="02010600030101010101" pitchFamily="2" charset="-122"/>
              </a:rPr>
              <a:t>incorrect results</a:t>
            </a:r>
            <a:endParaRPr lang="en-US" altLang="x-none" dirty="0">
              <a:ea typeface="宋体" panose="02010600030101010101" pitchFamily="2" charset="-122"/>
            </a:endParaRPr>
          </a:p>
          <a:p>
            <a:pPr lvl="2"/>
            <a:endParaRPr lang="en-US" altLang="x-none"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195" name="Rectangle 2"/>
          <p:cNvSpPr>
            <a:spLocks noGrp="1"/>
          </p:cNvSpPr>
          <p:nvPr>
            <p:ph type="title"/>
          </p:nvPr>
        </p:nvSpPr>
        <p:spPr>
          <a:xfrm>
            <a:off x="685800" y="381000"/>
            <a:ext cx="7772400" cy="685800"/>
          </a:xfrm>
        </p:spPr>
        <p:txBody>
          <a:bodyPr vert="horz" wrap="square" anchor="ctr"/>
          <a:p>
            <a:pPr lvl="0"/>
            <a:r>
              <a:rPr lang="en-US" altLang="zh-CN">
                <a:ea typeface="宋体" panose="02010600030101010101" pitchFamily="2" charset="-122"/>
              </a:rPr>
              <a:t>ACID Properties</a:t>
            </a:r>
            <a:endParaRPr lang="en-US" altLang="zh-CN">
              <a:ea typeface="宋体" panose="02010600030101010101" pitchFamily="2" charset="-122"/>
            </a:endParaRPr>
          </a:p>
        </p:txBody>
      </p:sp>
      <p:sp>
        <p:nvSpPr>
          <p:cNvPr id="8196" name="Rectangle 3"/>
          <p:cNvSpPr>
            <a:spLocks noGrp="1"/>
          </p:cNvSpPr>
          <p:nvPr>
            <p:ph type="body"/>
          </p:nvPr>
        </p:nvSpPr>
        <p:spPr>
          <a:xfrm>
            <a:off x="152400" y="1219200"/>
            <a:ext cx="8991600" cy="5105400"/>
          </a:xfrm>
        </p:spPr>
        <p:txBody>
          <a:bodyPr vert="horz" wrap="square" anchor="t"/>
          <a:p>
            <a:pPr lvl="0">
              <a:lnSpc>
                <a:spcPct val="90000"/>
              </a:lnSpc>
              <a:spcBef>
                <a:spcPct val="25000"/>
              </a:spcBef>
            </a:pPr>
            <a:r>
              <a:rPr lang="en-US" altLang="x-none" dirty="0">
                <a:ea typeface="宋体" panose="02010600030101010101" pitchFamily="2" charset="-122"/>
              </a:rPr>
              <a:t>Each local DBMS:  </a:t>
            </a:r>
            <a:endParaRPr lang="en-US" altLang="x-none" dirty="0">
              <a:ea typeface="宋体" panose="02010600030101010101" pitchFamily="2" charset="-122"/>
            </a:endParaRPr>
          </a:p>
          <a:p>
            <a:pPr lvl="1">
              <a:lnSpc>
                <a:spcPct val="90000"/>
              </a:lnSpc>
              <a:spcBef>
                <a:spcPct val="40000"/>
              </a:spcBef>
            </a:pPr>
            <a:r>
              <a:rPr lang="en-US" altLang="x-none" dirty="0">
                <a:ea typeface="宋体" panose="02010600030101010101" pitchFamily="2" charset="-122"/>
              </a:rPr>
              <a:t>Supports ACID locally </a:t>
            </a:r>
            <a:r>
              <a:rPr lang="en-US" altLang="x-none" dirty="0">
                <a:solidFill>
                  <a:schemeClr val="tx1"/>
                </a:solidFill>
                <a:ea typeface="宋体" panose="02010600030101010101" pitchFamily="2" charset="-122"/>
              </a:rPr>
              <a:t>for each subtransaction</a:t>
            </a:r>
            <a:endParaRPr lang="en-US" altLang="x-none" dirty="0">
              <a:solidFill>
                <a:schemeClr val="tx1"/>
              </a:solidFill>
              <a:ea typeface="宋体" panose="02010600030101010101" pitchFamily="2" charset="-122"/>
            </a:endParaRPr>
          </a:p>
          <a:p>
            <a:pPr lvl="2">
              <a:lnSpc>
                <a:spcPct val="90000"/>
              </a:lnSpc>
              <a:spcBef>
                <a:spcPct val="40000"/>
              </a:spcBef>
            </a:pPr>
            <a:r>
              <a:rPr lang="en-US" altLang="x-none" dirty="0">
                <a:ea typeface="宋体" panose="02010600030101010101" pitchFamily="2" charset="-122"/>
              </a:rPr>
              <a:t>Just like any other transaction </a:t>
            </a:r>
            <a:r>
              <a:rPr lang="en-US" altLang="x-none" dirty="0">
                <a:solidFill>
                  <a:schemeClr val="tx1"/>
                </a:solidFill>
                <a:ea typeface="宋体" panose="02010600030101010101" pitchFamily="2" charset="-122"/>
              </a:rPr>
              <a:t>that executes there</a:t>
            </a:r>
            <a:endParaRPr lang="en-US" altLang="x-none" dirty="0">
              <a:solidFill>
                <a:schemeClr val="tx1"/>
              </a:solidFill>
              <a:ea typeface="宋体" panose="02010600030101010101" pitchFamily="2" charset="-122"/>
            </a:endParaRPr>
          </a:p>
          <a:p>
            <a:pPr lvl="1">
              <a:lnSpc>
                <a:spcPct val="90000"/>
              </a:lnSpc>
              <a:spcBef>
                <a:spcPct val="40000"/>
              </a:spcBef>
            </a:pPr>
            <a:r>
              <a:rPr lang="en-US" altLang="x-none" dirty="0">
                <a:ea typeface="宋体" panose="02010600030101010101" pitchFamily="2" charset="-122"/>
              </a:rPr>
              <a:t>Eliminates local deadlocks.</a:t>
            </a:r>
            <a:endParaRPr lang="en-US" altLang="x-none" dirty="0">
              <a:ea typeface="宋体" panose="02010600030101010101" pitchFamily="2" charset="-122"/>
            </a:endParaRPr>
          </a:p>
          <a:p>
            <a:pPr lvl="1">
              <a:lnSpc>
                <a:spcPct val="90000"/>
              </a:lnSpc>
              <a:spcBef>
                <a:spcPct val="40000"/>
              </a:spcBef>
            </a:pPr>
            <a:endParaRPr lang="en-US" altLang="x-none" dirty="0">
              <a:ea typeface="宋体" panose="02010600030101010101" pitchFamily="2" charset="-122"/>
            </a:endParaRPr>
          </a:p>
          <a:p>
            <a:pPr lvl="0">
              <a:lnSpc>
                <a:spcPct val="90000"/>
              </a:lnSpc>
              <a:spcBef>
                <a:spcPct val="50000"/>
              </a:spcBef>
            </a:pPr>
            <a:r>
              <a:rPr lang="en-US" altLang="x-none" dirty="0">
                <a:ea typeface="宋体" panose="02010600030101010101" pitchFamily="2" charset="-122"/>
              </a:rPr>
              <a:t>The additional issues are:</a:t>
            </a:r>
            <a:endParaRPr lang="en-US" altLang="x-none" dirty="0">
              <a:ea typeface="宋体" panose="02010600030101010101" pitchFamily="2" charset="-122"/>
            </a:endParaRPr>
          </a:p>
          <a:p>
            <a:pPr lvl="1">
              <a:lnSpc>
                <a:spcPct val="90000"/>
              </a:lnSpc>
              <a:spcBef>
                <a:spcPct val="40000"/>
              </a:spcBef>
            </a:pPr>
            <a:r>
              <a:rPr lang="en-US" altLang="x-none" dirty="0">
                <a:solidFill>
                  <a:srgbClr val="FF0000"/>
                </a:solidFill>
                <a:ea typeface="宋体" panose="02010600030101010101" pitchFamily="2" charset="-122"/>
              </a:rPr>
              <a:t>Global atomicity</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all cohorts must abort or all commit</a:t>
            </a:r>
            <a:endParaRPr lang="en-US" altLang="x-none" dirty="0">
              <a:solidFill>
                <a:schemeClr val="tx1"/>
              </a:solidFill>
              <a:ea typeface="宋体" panose="02010600030101010101" pitchFamily="2" charset="-122"/>
            </a:endParaRPr>
          </a:p>
          <a:p>
            <a:pPr lvl="1">
              <a:lnSpc>
                <a:spcPct val="90000"/>
              </a:lnSpc>
              <a:spcBef>
                <a:spcPct val="40000"/>
              </a:spcBef>
            </a:pPr>
            <a:r>
              <a:rPr lang="en-US" altLang="x-none" dirty="0">
                <a:solidFill>
                  <a:srgbClr val="FF0000"/>
                </a:solidFill>
                <a:ea typeface="宋体" panose="02010600030101010101" pitchFamily="2" charset="-122"/>
              </a:rPr>
              <a:t>Global deadlocks</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there must be no deadlocks involving multiple sites</a:t>
            </a:r>
            <a:endParaRPr lang="en-US" altLang="x-none" dirty="0">
              <a:solidFill>
                <a:schemeClr val="tx1"/>
              </a:solidFill>
              <a:ea typeface="宋体" panose="02010600030101010101" pitchFamily="2" charset="-122"/>
            </a:endParaRPr>
          </a:p>
          <a:p>
            <a:pPr lvl="1">
              <a:lnSpc>
                <a:spcPct val="90000"/>
              </a:lnSpc>
              <a:spcBef>
                <a:spcPct val="40000"/>
              </a:spcBef>
            </a:pPr>
            <a:r>
              <a:rPr lang="en-US" altLang="x-none" dirty="0">
                <a:solidFill>
                  <a:srgbClr val="FF0000"/>
                </a:solidFill>
                <a:ea typeface="宋体" panose="02010600030101010101" pitchFamily="2" charset="-122"/>
              </a:rPr>
              <a:t>Global serialization</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distributed transaction must be globally serializable</a:t>
            </a:r>
            <a:endParaRPr lang="en-US" altLang="x-none"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ctr"/>
          <a:p>
            <a:r>
              <a:rPr lang="en-US" altLang="zh-CN">
                <a:ea typeface="宋体" panose="02010600030101010101" pitchFamily="2" charset="-122"/>
              </a:rPr>
              <a:t>Data Replication</a:t>
            </a:r>
            <a:endParaRPr lang="en-US" altLang="zh-CN">
              <a:ea typeface="宋体" panose="02010600030101010101" pitchFamily="2" charset="-122"/>
            </a:endParaRPr>
          </a:p>
        </p:txBody>
      </p:sp>
      <p:sp>
        <p:nvSpPr>
          <p:cNvPr id="61443" name="文本占位符 61442"/>
          <p:cNvSpPr>
            <a:spLocks noGrp="1"/>
          </p:cNvSpPr>
          <p:nvPr>
            <p:ph type="body" idx="1"/>
          </p:nvPr>
        </p:nvSpPr>
        <p:spPr/>
        <p:txBody>
          <a:bodyPr/>
          <a:p>
            <a:pPr marL="514350" indent="-514350">
              <a:buAutoNum type="arabicPeriod"/>
            </a:pPr>
            <a:r>
              <a:rPr lang="zh-CN" altLang="en-US" dirty="0">
                <a:solidFill>
                  <a:srgbClr val="0000CC"/>
                </a:solidFill>
                <a:ea typeface="宋体" panose="02010600030101010101" pitchFamily="2" charset="-122"/>
              </a:rPr>
              <a:t>Application Supported Replication</a:t>
            </a:r>
            <a:endParaRPr lang="zh-CN" altLang="en-US" dirty="0">
              <a:solidFill>
                <a:srgbClr val="0000CC"/>
              </a:solidFill>
              <a:ea typeface="宋体" panose="02010600030101010101" pitchFamily="2" charset="-122"/>
            </a:endParaRPr>
          </a:p>
          <a:p>
            <a:pPr lvl="1"/>
            <a:endParaRPr lang="zh-CN" altLang="en-US" dirty="0">
              <a:solidFill>
                <a:srgbClr val="0000CC"/>
              </a:solidFill>
              <a:ea typeface="宋体" panose="02010600030101010101" pitchFamily="2" charset="-122"/>
            </a:endParaRPr>
          </a:p>
          <a:p>
            <a:pPr lvl="1"/>
            <a:endParaRPr lang="zh-CN" altLang="en-US" dirty="0">
              <a:solidFill>
                <a:srgbClr val="0000CC"/>
              </a:solidFill>
              <a:ea typeface="宋体" panose="02010600030101010101" pitchFamily="2" charset="-122"/>
            </a:endParaRPr>
          </a:p>
          <a:p>
            <a:pPr marL="514350" indent="-514350">
              <a:buAutoNum type="arabicPeriod"/>
            </a:pPr>
            <a:r>
              <a:rPr lang="zh-CN" altLang="en-US" dirty="0">
                <a:solidFill>
                  <a:srgbClr val="0000CC"/>
                </a:solidFill>
                <a:ea typeface="宋体" panose="02010600030101010101" pitchFamily="2" charset="-122"/>
              </a:rPr>
              <a:t>System Supported Replication</a:t>
            </a:r>
            <a:endParaRPr lang="zh-CN" altLang="en-US" dirty="0">
              <a:solidFill>
                <a:srgbClr val="0000CC"/>
              </a:solidFill>
              <a:ea typeface="宋体" panose="02010600030101010101" pitchFamily="2" charset="-122"/>
            </a:endParaRPr>
          </a:p>
          <a:p>
            <a:pPr marL="1905" lvl="1" indent="455295"/>
            <a:endParaRPr lang="zh-CN" altLang="en-US" dirty="0">
              <a:ea typeface="宋体" panose="02010600030101010101" pitchFamily="2" charset="-122"/>
            </a:endParaRPr>
          </a:p>
          <a:p>
            <a:pPr marL="419735" lvl="1" indent="455295"/>
            <a:r>
              <a:rPr lang="zh-CN" altLang="en-US" dirty="0">
                <a:solidFill>
                  <a:srgbClr val="FF0000"/>
                </a:solidFill>
                <a:ea typeface="宋体" panose="02010600030101010101" pitchFamily="2" charset="-122"/>
              </a:rPr>
              <a:t>Replica Control</a:t>
            </a:r>
            <a:endParaRPr lang="zh-CN" altLang="en-US" dirty="0">
              <a:solidFill>
                <a:srgbClr val="FF0000"/>
              </a:solidFill>
              <a:ea typeface="宋体" panose="0201060003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2467" name="Rectangle 2"/>
          <p:cNvSpPr>
            <a:spLocks noGrp="1"/>
          </p:cNvSpPr>
          <p:nvPr>
            <p:ph type="title"/>
          </p:nvPr>
        </p:nvSpPr>
        <p:spPr>
          <a:xfrm>
            <a:off x="381000" y="533400"/>
            <a:ext cx="8458200" cy="1143000"/>
          </a:xfrm>
        </p:spPr>
        <p:txBody>
          <a:bodyPr vert="horz" wrap="square" anchor="ctr"/>
          <a:p>
            <a:pPr lvl="0"/>
            <a:r>
              <a:rPr lang="en-US" altLang="zh-CN">
                <a:ea typeface="宋体" panose="02010600030101010101" pitchFamily="2" charset="-122"/>
              </a:rPr>
              <a:t>Application Supported Replication</a:t>
            </a:r>
            <a:endParaRPr lang="en-US" altLang="zh-CN">
              <a:ea typeface="宋体" panose="02010600030101010101" pitchFamily="2" charset="-122"/>
            </a:endParaRPr>
          </a:p>
        </p:txBody>
      </p:sp>
      <p:sp>
        <p:nvSpPr>
          <p:cNvPr id="62468" name="Rectangle 3"/>
          <p:cNvSpPr>
            <a:spLocks noGrp="1"/>
          </p:cNvSpPr>
          <p:nvPr>
            <p:ph type="body"/>
          </p:nvPr>
        </p:nvSpPr>
        <p:spPr>
          <a:xfrm>
            <a:off x="457200" y="1981200"/>
            <a:ext cx="8382000" cy="2819400"/>
          </a:xfrm>
        </p:spPr>
        <p:txBody>
          <a:bodyPr vert="horz" wrap="square" anchor="t"/>
          <a:p>
            <a:pPr lvl="0">
              <a:lnSpc>
                <a:spcPct val="150000"/>
              </a:lnSpc>
            </a:pPr>
            <a:r>
              <a:rPr lang="en-US" altLang="x-none" sz="2400" u="sng" dirty="0">
                <a:solidFill>
                  <a:srgbClr val="CC0000"/>
                </a:solidFill>
                <a:ea typeface="宋体" panose="02010600030101010101" pitchFamily="2" charset="-122"/>
              </a:rPr>
              <a:t>Application creates replicas</a:t>
            </a:r>
            <a:r>
              <a:rPr lang="en-US" altLang="x-none" u="sng" dirty="0">
                <a:solidFill>
                  <a:srgbClr val="CC0000"/>
                </a:solidFill>
                <a:ea typeface="宋体" panose="02010600030101010101" pitchFamily="2" charset="-122"/>
              </a:rPr>
              <a:t> </a:t>
            </a:r>
            <a:endParaRPr lang="en-US" altLang="x-none" u="sng" dirty="0">
              <a:solidFill>
                <a:srgbClr val="CC0000"/>
              </a:solidFill>
              <a:ea typeface="宋体" panose="02010600030101010101" pitchFamily="2" charset="-122"/>
            </a:endParaRPr>
          </a:p>
          <a:p>
            <a:pPr lvl="1">
              <a:lnSpc>
                <a:spcPct val="150000"/>
              </a:lnSpc>
              <a:spcBef>
                <a:spcPct val="50000"/>
              </a:spcBef>
            </a:pPr>
            <a:r>
              <a:rPr lang="en-US" altLang="x-none" sz="2200" dirty="0">
                <a:ea typeface="宋体" panose="02010600030101010101" pitchFamily="2" charset="-122"/>
              </a:rPr>
              <a:t>If  </a:t>
            </a:r>
            <a:r>
              <a:rPr lang="en-US" altLang="x-none" sz="2200" i="1" dirty="0">
                <a:ea typeface="宋体" panose="02010600030101010101" pitchFamily="2" charset="-122"/>
              </a:rPr>
              <a:t>X</a:t>
            </a:r>
            <a:r>
              <a:rPr lang="en-US" altLang="x-none" sz="2200" i="1" baseline="-25000" dirty="0">
                <a:ea typeface="宋体" panose="02010600030101010101" pitchFamily="2" charset="-122"/>
              </a:rPr>
              <a:t>1</a:t>
            </a:r>
            <a:r>
              <a:rPr lang="en-US" altLang="x-none" sz="2200" dirty="0">
                <a:ea typeface="宋体" panose="02010600030101010101" pitchFamily="2" charset="-122"/>
              </a:rPr>
              <a:t> and </a:t>
            </a:r>
            <a:r>
              <a:rPr lang="en-US" altLang="x-none" sz="2200" i="1" dirty="0">
                <a:ea typeface="宋体" panose="02010600030101010101" pitchFamily="2" charset="-122"/>
              </a:rPr>
              <a:t>X</a:t>
            </a:r>
            <a:r>
              <a:rPr lang="en-US" altLang="x-none" sz="2200" i="1" baseline="-25000" dirty="0">
                <a:ea typeface="宋体" panose="02010600030101010101" pitchFamily="2" charset="-122"/>
              </a:rPr>
              <a:t>2</a:t>
            </a:r>
            <a:r>
              <a:rPr lang="en-US" altLang="x-none" sz="2200" dirty="0">
                <a:ea typeface="宋体" panose="02010600030101010101" pitchFamily="2" charset="-122"/>
              </a:rPr>
              <a:t> are replicas of the same item, </a:t>
            </a:r>
            <a:r>
              <a:rPr lang="en-US" altLang="x-none" sz="2200" dirty="0">
                <a:solidFill>
                  <a:schemeClr val="tx1"/>
                </a:solidFill>
                <a:ea typeface="宋体" panose="02010600030101010101" pitchFamily="2" charset="-122"/>
              </a:rPr>
              <a:t>each transaction enforces the global constraint  </a:t>
            </a:r>
            <a:r>
              <a:rPr lang="en-US" altLang="x-none" sz="2200" i="1" dirty="0">
                <a:solidFill>
                  <a:schemeClr val="tx1"/>
                </a:solidFill>
                <a:ea typeface="宋体" panose="02010600030101010101" pitchFamily="2" charset="-122"/>
              </a:rPr>
              <a:t>X</a:t>
            </a:r>
            <a:r>
              <a:rPr lang="en-US" altLang="x-none" sz="2200" i="1" baseline="-25000" dirty="0">
                <a:solidFill>
                  <a:schemeClr val="tx1"/>
                </a:solidFill>
                <a:ea typeface="宋体" panose="02010600030101010101" pitchFamily="2" charset="-122"/>
              </a:rPr>
              <a:t>1</a:t>
            </a:r>
            <a:r>
              <a:rPr lang="en-US" altLang="x-none" sz="2200" i="1" dirty="0">
                <a:solidFill>
                  <a:schemeClr val="tx1"/>
                </a:solidFill>
                <a:ea typeface="宋体" panose="02010600030101010101" pitchFamily="2" charset="-122"/>
              </a:rPr>
              <a:t> = X</a:t>
            </a:r>
            <a:r>
              <a:rPr lang="en-US" altLang="x-none" sz="2200" i="1" baseline="-25000" dirty="0">
                <a:solidFill>
                  <a:schemeClr val="tx1"/>
                </a:solidFill>
                <a:ea typeface="宋体" panose="02010600030101010101" pitchFamily="2" charset="-122"/>
              </a:rPr>
              <a:t>2</a:t>
            </a:r>
            <a:endParaRPr lang="en-US" altLang="x-none" sz="2200" i="1" baseline="-25000" dirty="0">
              <a:solidFill>
                <a:schemeClr val="tx1"/>
              </a:solidFill>
              <a:ea typeface="宋体" panose="02010600030101010101" pitchFamily="2" charset="-122"/>
            </a:endParaRPr>
          </a:p>
          <a:p>
            <a:pPr lvl="1">
              <a:lnSpc>
                <a:spcPct val="150000"/>
              </a:lnSpc>
              <a:spcBef>
                <a:spcPct val="50000"/>
              </a:spcBef>
            </a:pPr>
            <a:r>
              <a:rPr lang="en-US" altLang="x-none" sz="2200" dirty="0">
                <a:ea typeface="宋体" panose="02010600030101010101" pitchFamily="2" charset="-122"/>
              </a:rPr>
              <a:t>Distributed DBMS is unaware that </a:t>
            </a:r>
            <a:r>
              <a:rPr lang="en-US" altLang="x-none" sz="2200" i="1" dirty="0">
                <a:solidFill>
                  <a:schemeClr val="tx1"/>
                </a:solidFill>
                <a:ea typeface="宋体" panose="02010600030101010101" pitchFamily="2" charset="-122"/>
              </a:rPr>
              <a:t>X</a:t>
            </a:r>
            <a:r>
              <a:rPr lang="en-US" altLang="x-none" sz="2200" i="1" baseline="-25000" dirty="0">
                <a:solidFill>
                  <a:schemeClr val="tx1"/>
                </a:solidFill>
                <a:ea typeface="宋体" panose="02010600030101010101" pitchFamily="2" charset="-122"/>
              </a:rPr>
              <a:t>1</a:t>
            </a:r>
            <a:r>
              <a:rPr lang="en-US" altLang="x-none" sz="2200" dirty="0">
                <a:solidFill>
                  <a:schemeClr val="tx1"/>
                </a:solidFill>
                <a:ea typeface="宋体" panose="02010600030101010101" pitchFamily="2" charset="-122"/>
              </a:rPr>
              <a:t> and </a:t>
            </a:r>
            <a:r>
              <a:rPr lang="en-US" altLang="x-none" sz="2200" i="1" dirty="0">
                <a:solidFill>
                  <a:schemeClr val="tx1"/>
                </a:solidFill>
                <a:ea typeface="宋体" panose="02010600030101010101" pitchFamily="2" charset="-122"/>
              </a:rPr>
              <a:t>X</a:t>
            </a:r>
            <a:r>
              <a:rPr lang="en-US" altLang="x-none" sz="2200" i="1" baseline="-25000" dirty="0">
                <a:solidFill>
                  <a:schemeClr val="tx1"/>
                </a:solidFill>
                <a:ea typeface="宋体" panose="02010600030101010101" pitchFamily="2" charset="-122"/>
              </a:rPr>
              <a:t>2</a:t>
            </a:r>
            <a:r>
              <a:rPr lang="en-US" altLang="x-none" sz="2200" dirty="0">
                <a:solidFill>
                  <a:schemeClr val="tx1"/>
                </a:solidFill>
                <a:ea typeface="宋体" panose="02010600030101010101" pitchFamily="2" charset="-122"/>
              </a:rPr>
              <a:t> are replicas</a:t>
            </a:r>
            <a:endParaRPr lang="en-US" altLang="x-none" sz="2200" dirty="0">
              <a:solidFill>
                <a:schemeClr val="tx1"/>
              </a:solidFill>
              <a:ea typeface="宋体" panose="02010600030101010101" pitchFamily="2" charset="-122"/>
            </a:endParaRPr>
          </a:p>
          <a:p>
            <a:pPr lvl="1">
              <a:lnSpc>
                <a:spcPct val="150000"/>
              </a:lnSpc>
              <a:spcBef>
                <a:spcPct val="50000"/>
              </a:spcBef>
            </a:pPr>
            <a:r>
              <a:rPr lang="en-US" altLang="x-none" sz="2200" dirty="0">
                <a:ea typeface="宋体" panose="02010600030101010101" pitchFamily="2" charset="-122"/>
              </a:rPr>
              <a:t>When accessing an item, </a:t>
            </a:r>
            <a:r>
              <a:rPr lang="en-US" altLang="x-none" sz="2200" dirty="0">
                <a:solidFill>
                  <a:schemeClr val="tx1"/>
                </a:solidFill>
                <a:ea typeface="宋体" panose="02010600030101010101" pitchFamily="2" charset="-122"/>
              </a:rPr>
              <a:t>a transaction must specify which replica it wants</a:t>
            </a:r>
            <a:endParaRPr lang="en-US" altLang="x-none" sz="2200" dirty="0">
              <a:solidFill>
                <a:schemeClr val="tx1"/>
              </a:solidFill>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3491" name="Rectangle 2"/>
          <p:cNvSpPr>
            <a:spLocks noGrp="1"/>
          </p:cNvSpPr>
          <p:nvPr>
            <p:ph type="title"/>
          </p:nvPr>
        </p:nvSpPr>
        <p:spPr>
          <a:xfrm>
            <a:off x="685800" y="381000"/>
            <a:ext cx="7772400" cy="762000"/>
          </a:xfrm>
        </p:spPr>
        <p:txBody>
          <a:bodyPr vert="horz" wrap="square" anchor="ctr"/>
          <a:p>
            <a:pPr lvl="0"/>
            <a:r>
              <a:rPr lang="en-US" altLang="zh-CN">
                <a:ea typeface="宋体" panose="02010600030101010101" pitchFamily="2" charset="-122"/>
              </a:rPr>
              <a:t>System Supported Replication</a:t>
            </a:r>
            <a:endParaRPr lang="en-US" altLang="zh-CN">
              <a:ea typeface="宋体" panose="02010600030101010101" pitchFamily="2" charset="-122"/>
            </a:endParaRPr>
          </a:p>
        </p:txBody>
      </p:sp>
      <p:sp>
        <p:nvSpPr>
          <p:cNvPr id="63492" name="Rectangle 3"/>
          <p:cNvSpPr/>
          <p:nvPr/>
        </p:nvSpPr>
        <p:spPr>
          <a:xfrm>
            <a:off x="2519680" y="1525270"/>
            <a:ext cx="32040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Transaction</a:t>
            </a:r>
            <a:endParaRPr lang="en-US" altLang="x-none" b="1" dirty="0">
              <a:latin typeface="Arial" panose="020B0604020202020204" pitchFamily="34" charset="0"/>
              <a:ea typeface="宋体" panose="02010600030101010101" pitchFamily="2" charset="-122"/>
            </a:endParaRPr>
          </a:p>
        </p:txBody>
      </p:sp>
      <p:sp>
        <p:nvSpPr>
          <p:cNvPr id="63493" name="Rectangle 4"/>
          <p:cNvSpPr/>
          <p:nvPr/>
        </p:nvSpPr>
        <p:spPr>
          <a:xfrm>
            <a:off x="2519680" y="2872105"/>
            <a:ext cx="32040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rgbClr val="FF0000"/>
                </a:solidFill>
                <a:latin typeface="Arial" panose="020B0604020202020204" pitchFamily="34" charset="0"/>
                <a:ea typeface="宋体" panose="02010600030101010101" pitchFamily="2" charset="-122"/>
              </a:rPr>
              <a:t>Replica control</a:t>
            </a:r>
            <a:endParaRPr lang="en-US" altLang="x-none" b="1" dirty="0">
              <a:solidFill>
                <a:srgbClr val="FF0000"/>
              </a:solidFill>
              <a:latin typeface="Arial" panose="020B0604020202020204" pitchFamily="34" charset="0"/>
              <a:ea typeface="宋体" panose="02010600030101010101" pitchFamily="2" charset="-122"/>
            </a:endParaRPr>
          </a:p>
        </p:txBody>
      </p:sp>
      <p:sp>
        <p:nvSpPr>
          <p:cNvPr id="63494" name="Rectangle 5"/>
          <p:cNvSpPr/>
          <p:nvPr/>
        </p:nvSpPr>
        <p:spPr>
          <a:xfrm>
            <a:off x="2513330" y="4226560"/>
            <a:ext cx="32040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Concurrency control</a:t>
            </a:r>
            <a:endParaRPr lang="en-US" altLang="x-none" b="1" dirty="0">
              <a:latin typeface="Arial" panose="020B0604020202020204" pitchFamily="34" charset="0"/>
              <a:ea typeface="宋体" panose="02010600030101010101" pitchFamily="2" charset="-122"/>
            </a:endParaRPr>
          </a:p>
        </p:txBody>
      </p:sp>
      <p:sp>
        <p:nvSpPr>
          <p:cNvPr id="63495" name="Rectangle 6"/>
          <p:cNvSpPr/>
          <p:nvPr/>
        </p:nvSpPr>
        <p:spPr>
          <a:xfrm>
            <a:off x="2519680" y="5558790"/>
            <a:ext cx="32040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Local database</a:t>
            </a:r>
            <a:endParaRPr lang="en-US" altLang="x-none" b="1" dirty="0">
              <a:latin typeface="Arial" panose="020B0604020202020204" pitchFamily="34" charset="0"/>
              <a:ea typeface="宋体" panose="02010600030101010101" pitchFamily="2" charset="-122"/>
            </a:endParaRPr>
          </a:p>
        </p:txBody>
      </p:sp>
      <p:sp>
        <p:nvSpPr>
          <p:cNvPr id="63496" name="Line 10"/>
          <p:cNvSpPr/>
          <p:nvPr/>
        </p:nvSpPr>
        <p:spPr>
          <a:xfrm>
            <a:off x="3816350" y="2058670"/>
            <a:ext cx="0" cy="828000"/>
          </a:xfrm>
          <a:prstGeom prst="line">
            <a:avLst/>
          </a:prstGeom>
          <a:ln w="9525" cap="flat" cmpd="sng">
            <a:solidFill>
              <a:srgbClr val="006600"/>
            </a:solidFill>
            <a:prstDash val="solid"/>
            <a:headEnd type="none" w="med" len="med"/>
            <a:tailEnd type="triangle" w="lg" len="lg"/>
          </a:ln>
        </p:spPr>
      </p:sp>
      <p:sp>
        <p:nvSpPr>
          <p:cNvPr id="63497" name="Line 11"/>
          <p:cNvSpPr/>
          <p:nvPr/>
        </p:nvSpPr>
        <p:spPr>
          <a:xfrm>
            <a:off x="3816350" y="3427730"/>
            <a:ext cx="0" cy="828000"/>
          </a:xfrm>
          <a:prstGeom prst="line">
            <a:avLst/>
          </a:prstGeom>
          <a:ln w="9525" cap="flat" cmpd="sng">
            <a:solidFill>
              <a:srgbClr val="006600"/>
            </a:solidFill>
            <a:prstDash val="solid"/>
            <a:headEnd type="none" w="med" len="med"/>
            <a:tailEnd type="triangle" w="lg" len="lg"/>
          </a:ln>
        </p:spPr>
      </p:sp>
      <p:sp>
        <p:nvSpPr>
          <p:cNvPr id="63498" name="Line 12"/>
          <p:cNvSpPr/>
          <p:nvPr/>
        </p:nvSpPr>
        <p:spPr>
          <a:xfrm>
            <a:off x="3816350" y="4759960"/>
            <a:ext cx="0" cy="828000"/>
          </a:xfrm>
          <a:prstGeom prst="line">
            <a:avLst/>
          </a:prstGeom>
          <a:ln w="9525" cap="flat" cmpd="sng">
            <a:solidFill>
              <a:srgbClr val="006600"/>
            </a:solidFill>
            <a:prstDash val="solid"/>
            <a:headEnd type="none" w="med" len="med"/>
            <a:tailEnd type="triangle" w="lg" len="lg"/>
          </a:ln>
        </p:spPr>
      </p:sp>
      <p:sp>
        <p:nvSpPr>
          <p:cNvPr id="63499" name="Line 13"/>
          <p:cNvSpPr/>
          <p:nvPr/>
        </p:nvSpPr>
        <p:spPr>
          <a:xfrm>
            <a:off x="5717540" y="3100705"/>
            <a:ext cx="457200" cy="0"/>
          </a:xfrm>
          <a:prstGeom prst="line">
            <a:avLst/>
          </a:prstGeom>
          <a:ln w="9525" cap="flat" cmpd="sng">
            <a:solidFill>
              <a:srgbClr val="FF0000"/>
            </a:solidFill>
            <a:prstDash val="solid"/>
            <a:headEnd type="none" w="med" len="med"/>
            <a:tailEnd type="triangle" w="lg" len="lg"/>
          </a:ln>
        </p:spPr>
      </p:sp>
      <p:sp>
        <p:nvSpPr>
          <p:cNvPr id="63500" name="Text Box 14"/>
          <p:cNvSpPr txBox="1"/>
          <p:nvPr/>
        </p:nvSpPr>
        <p:spPr>
          <a:xfrm>
            <a:off x="3892550" y="2130425"/>
            <a:ext cx="3113405" cy="460375"/>
          </a:xfrm>
          <a:prstGeom prst="rect">
            <a:avLst/>
          </a:prstGeom>
          <a:noFill/>
          <a:ln w="9525">
            <a:noFill/>
          </a:ln>
        </p:spPr>
        <p:txBody>
          <a:bodyPr wrap="none">
            <a:spAutoFit/>
          </a:bodyPr>
          <a:p>
            <a:pPr lvl="0"/>
            <a:r>
              <a:rPr lang="en-US" altLang="x-none" b="1" dirty="0">
                <a:solidFill>
                  <a:srgbClr val="0000CC"/>
                </a:solidFill>
                <a:latin typeface="Arial" panose="020B0604020202020204" pitchFamily="34" charset="0"/>
                <a:ea typeface="宋体" panose="02010600030101010101" pitchFamily="2" charset="-122"/>
              </a:rPr>
              <a:t>Request access to x</a:t>
            </a:r>
            <a:endParaRPr lang="en-US" altLang="x-none" b="1" dirty="0">
              <a:solidFill>
                <a:srgbClr val="0000CC"/>
              </a:solidFill>
              <a:latin typeface="Arial" panose="020B0604020202020204" pitchFamily="34" charset="0"/>
              <a:ea typeface="宋体" panose="02010600030101010101" pitchFamily="2" charset="-122"/>
            </a:endParaRPr>
          </a:p>
        </p:txBody>
      </p:sp>
      <p:sp>
        <p:nvSpPr>
          <p:cNvPr id="63501" name="Text Box 15"/>
          <p:cNvSpPr txBox="1"/>
          <p:nvPr/>
        </p:nvSpPr>
        <p:spPr>
          <a:xfrm>
            <a:off x="3816985" y="3579495"/>
            <a:ext cx="5330825" cy="460375"/>
          </a:xfrm>
          <a:prstGeom prst="rect">
            <a:avLst/>
          </a:prstGeom>
          <a:noFill/>
          <a:ln w="9525">
            <a:noFill/>
          </a:ln>
        </p:spPr>
        <p:txBody>
          <a:bodyPr wrap="none">
            <a:spAutoFit/>
          </a:bodyPr>
          <a:p>
            <a:pPr lvl="0"/>
            <a:r>
              <a:rPr lang="en-US" altLang="x-none" b="1" dirty="0">
                <a:solidFill>
                  <a:srgbClr val="0000CC"/>
                </a:solidFill>
                <a:latin typeface="Arial" panose="020B0604020202020204" pitchFamily="34" charset="0"/>
                <a:ea typeface="宋体" panose="02010600030101010101" pitchFamily="2" charset="-122"/>
              </a:rPr>
              <a:t>Request access to local replica of x</a:t>
            </a:r>
            <a:endParaRPr lang="en-US" altLang="x-none" b="1" dirty="0">
              <a:solidFill>
                <a:srgbClr val="0000CC"/>
              </a:solidFill>
              <a:latin typeface="Arial" panose="020B0604020202020204" pitchFamily="34" charset="0"/>
              <a:ea typeface="宋体" panose="02010600030101010101" pitchFamily="2" charset="-122"/>
            </a:endParaRPr>
          </a:p>
        </p:txBody>
      </p:sp>
      <p:sp>
        <p:nvSpPr>
          <p:cNvPr id="63502" name="Text Box 16"/>
          <p:cNvSpPr txBox="1"/>
          <p:nvPr/>
        </p:nvSpPr>
        <p:spPr>
          <a:xfrm>
            <a:off x="3892550" y="4947920"/>
            <a:ext cx="3722370" cy="460375"/>
          </a:xfrm>
          <a:prstGeom prst="rect">
            <a:avLst/>
          </a:prstGeom>
          <a:noFill/>
          <a:ln w="9525">
            <a:noFill/>
          </a:ln>
        </p:spPr>
        <p:txBody>
          <a:bodyPr wrap="none">
            <a:spAutoFit/>
          </a:bodyPr>
          <a:p>
            <a:pPr lvl="0"/>
            <a:r>
              <a:rPr lang="en-US" altLang="x-none" b="1" dirty="0">
                <a:solidFill>
                  <a:srgbClr val="0000CC"/>
                </a:solidFill>
                <a:latin typeface="Arial" panose="020B0604020202020204" pitchFamily="34" charset="0"/>
                <a:ea typeface="宋体" panose="02010600030101010101" pitchFamily="2" charset="-122"/>
              </a:rPr>
              <a:t>Access local replica of x</a:t>
            </a:r>
            <a:endParaRPr lang="en-US" altLang="x-none" b="1" dirty="0">
              <a:solidFill>
                <a:srgbClr val="0000CC"/>
              </a:solidFill>
              <a:latin typeface="Arial" panose="020B0604020202020204" pitchFamily="34" charset="0"/>
              <a:ea typeface="宋体" panose="02010600030101010101" pitchFamily="2" charset="-122"/>
            </a:endParaRPr>
          </a:p>
        </p:txBody>
      </p:sp>
      <p:sp>
        <p:nvSpPr>
          <p:cNvPr id="63503" name="Text Box 17"/>
          <p:cNvSpPr txBox="1"/>
          <p:nvPr/>
        </p:nvSpPr>
        <p:spPr>
          <a:xfrm>
            <a:off x="6174740" y="2666365"/>
            <a:ext cx="2892425" cy="829945"/>
          </a:xfrm>
          <a:prstGeom prst="rect">
            <a:avLst/>
          </a:prstGeom>
          <a:noFill/>
          <a:ln w="9525">
            <a:noFill/>
          </a:ln>
        </p:spPr>
        <p:txBody>
          <a:bodyPr wrap="none">
            <a:spAutoFit/>
          </a:bodyPr>
          <a:p>
            <a:pPr lvl="0"/>
            <a:r>
              <a:rPr lang="en-US" altLang="x-none" b="1" dirty="0">
                <a:solidFill>
                  <a:srgbClr val="FF0000"/>
                </a:solidFill>
                <a:latin typeface="Arial" panose="020B0604020202020204" pitchFamily="34" charset="0"/>
                <a:ea typeface="宋体" panose="02010600030101010101" pitchFamily="2" charset="-122"/>
              </a:rPr>
              <a:t>Request access to </a:t>
            </a:r>
            <a:endParaRPr lang="en-US" altLang="x-none" b="1" dirty="0">
              <a:solidFill>
                <a:srgbClr val="FF0000"/>
              </a:solidFill>
              <a:latin typeface="Arial" panose="020B0604020202020204" pitchFamily="34" charset="0"/>
              <a:ea typeface="宋体" panose="02010600030101010101" pitchFamily="2" charset="-122"/>
            </a:endParaRPr>
          </a:p>
          <a:p>
            <a:pPr lvl="0"/>
            <a:r>
              <a:rPr lang="en-US" altLang="x-none" b="1" dirty="0">
                <a:solidFill>
                  <a:srgbClr val="FF0000"/>
                </a:solidFill>
                <a:latin typeface="Arial" panose="020B0604020202020204" pitchFamily="34" charset="0"/>
                <a:ea typeface="宋体" panose="02010600030101010101" pitchFamily="2" charset="-122"/>
              </a:rPr>
              <a:t>remote replica of x</a:t>
            </a:r>
            <a:endParaRPr lang="en-US" altLang="x-none" b="1" dirty="0">
              <a:solidFill>
                <a:srgbClr val="FF0000"/>
              </a:solidFill>
              <a:latin typeface="Arial" panose="020B0604020202020204" pitchFamily="34" charset="0"/>
              <a:ea typeface="宋体" panose="02010600030101010101" pitchFamily="2" charset="-122"/>
            </a:endParaRPr>
          </a:p>
        </p:txBody>
      </p:sp>
      <p:sp>
        <p:nvSpPr>
          <p:cNvPr id="63504" name="Text Box 18"/>
          <p:cNvSpPr txBox="1"/>
          <p:nvPr/>
        </p:nvSpPr>
        <p:spPr>
          <a:xfrm>
            <a:off x="13335" y="2471420"/>
            <a:ext cx="2585720" cy="1568450"/>
          </a:xfrm>
          <a:prstGeom prst="rect">
            <a:avLst/>
          </a:prstGeom>
          <a:noFill/>
          <a:ln w="9525">
            <a:noFill/>
          </a:ln>
        </p:spPr>
        <p:txBody>
          <a:bodyPr wrap="square">
            <a:spAutoFit/>
          </a:bodyPr>
          <a:p>
            <a:pPr lvl="0"/>
            <a:r>
              <a:rPr lang="en-US" altLang="x-none" b="1" dirty="0">
                <a:solidFill>
                  <a:srgbClr val="0000CC"/>
                </a:solidFill>
                <a:latin typeface="Arial" panose="020B0604020202020204" pitchFamily="34" charset="0"/>
                <a:ea typeface="宋体" panose="02010600030101010101" pitchFamily="2" charset="-122"/>
              </a:rPr>
              <a:t>Receive requests for</a:t>
            </a:r>
            <a:endParaRPr lang="en-US" altLang="x-none" b="1" dirty="0">
              <a:solidFill>
                <a:srgbClr val="0000CC"/>
              </a:solidFill>
              <a:latin typeface="Arial" panose="020B0604020202020204" pitchFamily="34" charset="0"/>
              <a:ea typeface="宋体" panose="02010600030101010101" pitchFamily="2" charset="-122"/>
            </a:endParaRPr>
          </a:p>
          <a:p>
            <a:pPr lvl="0"/>
            <a:r>
              <a:rPr lang="en-US" altLang="x-none" b="1" dirty="0">
                <a:solidFill>
                  <a:srgbClr val="0000CC"/>
                </a:solidFill>
                <a:latin typeface="Arial" panose="020B0604020202020204" pitchFamily="34" charset="0"/>
                <a:ea typeface="宋体" panose="02010600030101010101" pitchFamily="2" charset="-122"/>
              </a:rPr>
              <a:t>access to local replicas</a:t>
            </a:r>
            <a:endParaRPr lang="en-US" altLang="x-none" b="1" dirty="0">
              <a:solidFill>
                <a:srgbClr val="0000CC"/>
              </a:solidFill>
              <a:latin typeface="Arial" panose="020B0604020202020204" pitchFamily="34" charset="0"/>
              <a:ea typeface="宋体" panose="02010600030101010101" pitchFamily="2" charset="-122"/>
            </a:endParaRPr>
          </a:p>
        </p:txBody>
      </p:sp>
      <p:sp>
        <p:nvSpPr>
          <p:cNvPr id="63505" name="Line 19"/>
          <p:cNvSpPr/>
          <p:nvPr/>
        </p:nvSpPr>
        <p:spPr>
          <a:xfrm>
            <a:off x="2062480" y="3100705"/>
            <a:ext cx="457200" cy="0"/>
          </a:xfrm>
          <a:prstGeom prst="line">
            <a:avLst/>
          </a:prstGeom>
          <a:ln w="9525" cap="flat" cmpd="sng">
            <a:solidFill>
              <a:srgbClr val="0000CC"/>
            </a:solidFill>
            <a:prstDash val="solid"/>
            <a:headEnd type="none" w="med" len="med"/>
            <a:tailEnd type="triangle" w="lg" len="lg"/>
          </a:ln>
        </p:spPr>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4515" name="Rectangle 2"/>
          <p:cNvSpPr>
            <a:spLocks noGrp="1"/>
          </p:cNvSpPr>
          <p:nvPr>
            <p:ph type="title"/>
          </p:nvPr>
        </p:nvSpPr>
        <p:spPr>
          <a:xfrm>
            <a:off x="685800" y="231775"/>
            <a:ext cx="7772400" cy="685800"/>
          </a:xfrm>
        </p:spPr>
        <p:txBody>
          <a:bodyPr vert="horz" wrap="square" anchor="ctr"/>
          <a:p>
            <a:pPr lvl="0"/>
            <a:r>
              <a:rPr lang="en-US" altLang="zh-CN">
                <a:ea typeface="宋体" panose="02010600030101010101" pitchFamily="2" charset="-122"/>
              </a:rPr>
              <a:t>Replica Control</a:t>
            </a:r>
            <a:endParaRPr lang="en-US" altLang="zh-CN">
              <a:ea typeface="宋体" panose="02010600030101010101" pitchFamily="2" charset="-122"/>
            </a:endParaRPr>
          </a:p>
        </p:txBody>
      </p:sp>
      <p:sp>
        <p:nvSpPr>
          <p:cNvPr id="64516" name="Rectangle 3"/>
          <p:cNvSpPr>
            <a:spLocks noGrp="1"/>
          </p:cNvSpPr>
          <p:nvPr>
            <p:ph type="body"/>
          </p:nvPr>
        </p:nvSpPr>
        <p:spPr>
          <a:xfrm>
            <a:off x="509905" y="1222375"/>
            <a:ext cx="8157210" cy="1752600"/>
          </a:xfrm>
          <a:ln>
            <a:solidFill>
              <a:srgbClr val="0000FF"/>
            </a:solidFill>
            <a:miter/>
          </a:ln>
        </p:spPr>
        <p:txBody>
          <a:bodyPr vert="horz" wrap="square" lIns="90170" tIns="46990" rIns="90170" bIns="46990" anchor="t"/>
          <a:p>
            <a:pPr lvl="0">
              <a:lnSpc>
                <a:spcPct val="90000"/>
              </a:lnSpc>
              <a:spcBef>
                <a:spcPct val="35000"/>
              </a:spcBef>
            </a:pPr>
            <a:r>
              <a:rPr lang="en-US" altLang="x-none" sz="2400" dirty="0">
                <a:solidFill>
                  <a:srgbClr val="FF0000"/>
                </a:solidFill>
                <a:ea typeface="宋体" panose="02010600030101010101" pitchFamily="2" charset="-122"/>
              </a:rPr>
              <a:t>Hides replication</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from transaction</a:t>
            </a:r>
            <a:endParaRPr lang="en-US" altLang="x-none" sz="2400" dirty="0">
              <a:solidFill>
                <a:schemeClr val="tx1"/>
              </a:solidFill>
              <a:ea typeface="宋体" panose="02010600030101010101" pitchFamily="2" charset="-122"/>
            </a:endParaRPr>
          </a:p>
          <a:p>
            <a:pPr lvl="0">
              <a:lnSpc>
                <a:spcPct val="90000"/>
              </a:lnSpc>
              <a:spcBef>
                <a:spcPct val="35000"/>
              </a:spcBef>
            </a:pPr>
            <a:r>
              <a:rPr lang="en-US" altLang="x-none" sz="2400" dirty="0">
                <a:solidFill>
                  <a:srgbClr val="FF0000"/>
                </a:solidFill>
                <a:ea typeface="宋体" panose="02010600030101010101" pitchFamily="2" charset="-122"/>
              </a:rPr>
              <a:t>Knows location</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of all replicas</a:t>
            </a:r>
            <a:endParaRPr lang="en-US" altLang="x-none" sz="2400" dirty="0">
              <a:solidFill>
                <a:schemeClr val="tx1"/>
              </a:solidFill>
              <a:ea typeface="宋体" panose="02010600030101010101" pitchFamily="2" charset="-122"/>
            </a:endParaRPr>
          </a:p>
          <a:p>
            <a:pPr lvl="0">
              <a:lnSpc>
                <a:spcPct val="90000"/>
              </a:lnSpc>
              <a:spcBef>
                <a:spcPct val="35000"/>
              </a:spcBef>
            </a:pPr>
            <a:r>
              <a:rPr lang="en-US" altLang="x-none" sz="2400" dirty="0">
                <a:solidFill>
                  <a:srgbClr val="FF0000"/>
                </a:solidFill>
                <a:ea typeface="宋体" panose="02010600030101010101" pitchFamily="2" charset="-122"/>
              </a:rPr>
              <a:t>Translates</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transaction’s request to access an item </a:t>
            </a:r>
            <a:r>
              <a:rPr lang="en-US" altLang="x-none" sz="2400" dirty="0">
                <a:solidFill>
                  <a:srgbClr val="FF0000"/>
                </a:solidFill>
                <a:ea typeface="宋体" panose="02010600030101010101" pitchFamily="2" charset="-122"/>
                <a:sym typeface="Arial" panose="020B0604020202020204" pitchFamily="34" charset="0"/>
              </a:rPr>
              <a:t>into </a:t>
            </a:r>
            <a:r>
              <a:rPr lang="en-US" altLang="x-none" sz="2400" dirty="0">
                <a:solidFill>
                  <a:schemeClr val="tx1"/>
                </a:solidFill>
                <a:ea typeface="宋体" panose="02010600030101010101" pitchFamily="2" charset="-122"/>
              </a:rPr>
              <a:t>request to access particular replica(s)</a:t>
            </a:r>
            <a:endParaRPr lang="en-US" altLang="x-none" sz="2400" dirty="0">
              <a:solidFill>
                <a:schemeClr val="tx1"/>
              </a:solidFill>
              <a:ea typeface="宋体" panose="02010600030101010101" pitchFamily="2" charset="-122"/>
            </a:endParaRPr>
          </a:p>
        </p:txBody>
      </p:sp>
      <p:sp>
        <p:nvSpPr>
          <p:cNvPr id="64517" name="Rectangle 3"/>
          <p:cNvSpPr>
            <a:spLocks noGrp="1"/>
          </p:cNvSpPr>
          <p:nvPr/>
        </p:nvSpPr>
        <p:spPr>
          <a:xfrm>
            <a:off x="486410" y="3359150"/>
            <a:ext cx="8157210" cy="2741295"/>
          </a:xfrm>
          <a:prstGeom prst="rect">
            <a:avLst/>
          </a:prstGeom>
          <a:solidFill>
            <a:schemeClr val="bg1">
              <a:alpha val="100000"/>
            </a:schemeClr>
          </a:solidFill>
          <a:ln w="9525">
            <a:noFill/>
          </a:ln>
        </p:spPr>
        <p:txBody>
          <a:bodyPr vert="horz" wrap="square" lIns="90170" tIns="46990" rIns="90170" bIns="46990"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stStyle>
          <a:p>
            <a:pPr lvl="0">
              <a:lnSpc>
                <a:spcPct val="90000"/>
              </a:lnSpc>
              <a:spcBef>
                <a:spcPct val="35000"/>
              </a:spcBef>
            </a:pPr>
            <a:r>
              <a:rPr lang="en-US" altLang="x-none" dirty="0">
                <a:ea typeface="宋体" panose="02010600030101010101" pitchFamily="2" charset="-122"/>
              </a:rPr>
              <a:t>Maintains </a:t>
            </a:r>
            <a:r>
              <a:rPr lang="en-US" altLang="x-none" dirty="0">
                <a:solidFill>
                  <a:schemeClr val="tx1"/>
                </a:solidFill>
                <a:ea typeface="宋体" panose="02010600030101010101" pitchFamily="2" charset="-122"/>
              </a:rPr>
              <a:t>some form of</a:t>
            </a:r>
            <a:r>
              <a:rPr lang="en-US" altLang="x-none" dirty="0">
                <a:ea typeface="宋体" panose="02010600030101010101" pitchFamily="2" charset="-122"/>
              </a:rPr>
              <a:t> </a:t>
            </a:r>
            <a:r>
              <a:rPr lang="en-US" altLang="x-none" dirty="0">
                <a:solidFill>
                  <a:srgbClr val="FF0000"/>
                </a:solidFill>
                <a:ea typeface="宋体" panose="02010600030101010101" pitchFamily="2" charset="-122"/>
              </a:rPr>
              <a:t>mutual consistency</a:t>
            </a:r>
            <a:r>
              <a:rPr lang="en-US" altLang="x-none" dirty="0">
                <a:ea typeface="宋体" panose="02010600030101010101" pitchFamily="2" charset="-122"/>
              </a:rPr>
              <a:t>:</a:t>
            </a:r>
            <a:endParaRPr lang="en-US" altLang="x-none" dirty="0">
              <a:ea typeface="宋体" panose="02010600030101010101" pitchFamily="2" charset="-122"/>
            </a:endParaRPr>
          </a:p>
          <a:p>
            <a:pPr lvl="1">
              <a:lnSpc>
                <a:spcPct val="90000"/>
              </a:lnSpc>
              <a:spcBef>
                <a:spcPct val="50000"/>
              </a:spcBef>
            </a:pPr>
            <a:r>
              <a:rPr lang="en-US" altLang="x-none" dirty="0">
                <a:solidFill>
                  <a:srgbClr val="CC0000"/>
                </a:solidFill>
                <a:ea typeface="宋体" panose="02010600030101010101" pitchFamily="2" charset="-122"/>
              </a:rPr>
              <a:t>Strong</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all replicas always have the same value</a:t>
            </a:r>
            <a:endParaRPr lang="en-US" altLang="x-none" dirty="0">
              <a:solidFill>
                <a:schemeClr val="tx1"/>
              </a:solidFill>
              <a:ea typeface="宋体" panose="02010600030101010101" pitchFamily="2" charset="-122"/>
            </a:endParaRPr>
          </a:p>
          <a:p>
            <a:pPr lvl="2">
              <a:lnSpc>
                <a:spcPct val="90000"/>
              </a:lnSpc>
              <a:spcBef>
                <a:spcPct val="40000"/>
              </a:spcBef>
            </a:pPr>
            <a:r>
              <a:rPr lang="en-US" altLang="x-none" sz="2400" dirty="0">
                <a:solidFill>
                  <a:srgbClr val="0000CC"/>
                </a:solidFill>
                <a:ea typeface="宋体" panose="02010600030101010101" pitchFamily="2" charset="-122"/>
              </a:rPr>
              <a:t>In every committed version of the database</a:t>
            </a:r>
            <a:endParaRPr lang="en-US" altLang="x-none" sz="2400" dirty="0">
              <a:solidFill>
                <a:srgbClr val="0000CC"/>
              </a:solidFill>
              <a:ea typeface="宋体" panose="02010600030101010101" pitchFamily="2" charset="-122"/>
            </a:endParaRPr>
          </a:p>
          <a:p>
            <a:pPr lvl="1">
              <a:lnSpc>
                <a:spcPct val="90000"/>
              </a:lnSpc>
              <a:spcBef>
                <a:spcPct val="40000"/>
              </a:spcBef>
            </a:pPr>
            <a:r>
              <a:rPr lang="en-US" altLang="x-none" dirty="0">
                <a:solidFill>
                  <a:srgbClr val="CC0000"/>
                </a:solidFill>
                <a:ea typeface="宋体" panose="02010600030101010101" pitchFamily="2" charset="-122"/>
              </a:rPr>
              <a:t>Weak</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all replicas eventually have the same value</a:t>
            </a:r>
            <a:endParaRPr lang="en-US" altLang="x-none" dirty="0">
              <a:solidFill>
                <a:schemeClr val="tx1"/>
              </a:solidFill>
              <a:ea typeface="宋体" panose="02010600030101010101" pitchFamily="2" charset="-122"/>
            </a:endParaRPr>
          </a:p>
          <a:p>
            <a:pPr lvl="1">
              <a:lnSpc>
                <a:spcPct val="90000"/>
              </a:lnSpc>
              <a:spcBef>
                <a:spcPct val="40000"/>
              </a:spcBef>
            </a:pPr>
            <a:r>
              <a:rPr lang="en-US" altLang="x-none" dirty="0">
                <a:solidFill>
                  <a:srgbClr val="CC0000"/>
                </a:solidFill>
                <a:ea typeface="宋体" panose="02010600030101010101" pitchFamily="2" charset="-122"/>
              </a:rPr>
              <a:t>Quorum</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 quorum of replicas have the same value</a:t>
            </a:r>
            <a:endParaRPr lang="zh-CN" altLang="en-US"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Effect transition="in" filter="blinds(horizontal)">
                                      <p:cBhvr>
                                        <p:cTn id="7"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xfrm>
            <a:off x="685800" y="155575"/>
            <a:ext cx="7772400" cy="762000"/>
          </a:xfrm>
        </p:spPr>
        <p:txBody>
          <a:bodyPr anchor="ctr"/>
          <a:p>
            <a:r>
              <a:rPr lang="en-US" altLang="zh-CN">
                <a:ea typeface="宋体" panose="02010600030101010101" pitchFamily="2" charset="-122"/>
              </a:rPr>
              <a:t>Replica Control</a:t>
            </a:r>
            <a:endParaRPr lang="en-US" altLang="zh-CN">
              <a:ea typeface="宋体" panose="02010600030101010101" pitchFamily="2" charset="-122"/>
            </a:endParaRPr>
          </a:p>
        </p:txBody>
      </p:sp>
      <p:sp>
        <p:nvSpPr>
          <p:cNvPr id="65539" name="文本占位符 65538"/>
          <p:cNvSpPr>
            <a:spLocks noGrp="1"/>
          </p:cNvSpPr>
          <p:nvPr>
            <p:ph type="body" idx="1"/>
          </p:nvPr>
        </p:nvSpPr>
        <p:spPr>
          <a:xfrm>
            <a:off x="685800" y="1143000"/>
            <a:ext cx="7772400" cy="4953000"/>
          </a:xfrm>
        </p:spPr>
        <p:txBody>
          <a:bodyPr/>
          <a:p>
            <a:r>
              <a:rPr lang="en-US" altLang="zh-CN">
                <a:ea typeface="宋体" panose="02010600030101010101" pitchFamily="2" charset="-122"/>
              </a:rPr>
              <a:t>Read One / Write All</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Quorum Consensus</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Primary Copy</a:t>
            </a:r>
            <a:endParaRPr lang="en-US" altLang="zh-CN">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6563" name="Rectangle 2"/>
          <p:cNvSpPr>
            <a:spLocks noGrp="1"/>
          </p:cNvSpPr>
          <p:nvPr>
            <p:ph type="title"/>
          </p:nvPr>
        </p:nvSpPr>
        <p:spPr>
          <a:xfrm>
            <a:off x="533400" y="609600"/>
            <a:ext cx="8077200" cy="1143000"/>
          </a:xfrm>
        </p:spPr>
        <p:txBody>
          <a:bodyPr vert="horz" wrap="square" anchor="ctr"/>
          <a:p>
            <a:pPr lvl="0"/>
            <a:r>
              <a:rPr lang="zh-CN" altLang="en-US" sz="3200" dirty="0">
                <a:ea typeface="宋体" panose="02010600030101010101" pitchFamily="2" charset="-122"/>
              </a:rPr>
              <a:t>1) </a:t>
            </a:r>
            <a:r>
              <a:rPr lang="zh-CN" altLang="en-US" sz="3200" u="sng" dirty="0">
                <a:ea typeface="宋体" panose="02010600030101010101" pitchFamily="2" charset="-122"/>
              </a:rPr>
              <a:t>Read One / Write All Replica Control </a:t>
            </a:r>
            <a:endParaRPr lang="zh-CN" altLang="en-US" sz="3200" u="sng" dirty="0">
              <a:ea typeface="宋体" panose="02010600030101010101" pitchFamily="2" charset="-122"/>
            </a:endParaRPr>
          </a:p>
        </p:txBody>
      </p:sp>
      <p:sp>
        <p:nvSpPr>
          <p:cNvPr id="66564" name="Rectangle 3"/>
          <p:cNvSpPr>
            <a:spLocks noGrp="1"/>
          </p:cNvSpPr>
          <p:nvPr>
            <p:ph type="body"/>
          </p:nvPr>
        </p:nvSpPr>
        <p:spPr>
          <a:xfrm>
            <a:off x="381000" y="1981200"/>
            <a:ext cx="8534400" cy="4114800"/>
          </a:xfrm>
        </p:spPr>
        <p:txBody>
          <a:bodyPr vert="horz" wrap="square" anchor="t"/>
          <a:p>
            <a:pPr lvl="0"/>
            <a:r>
              <a:rPr lang="en-US" altLang="x-none" sz="2400" dirty="0">
                <a:ea typeface="宋体" panose="02010600030101010101" pitchFamily="2" charset="-122"/>
              </a:rPr>
              <a:t>Satisfies a transaction’s </a:t>
            </a:r>
            <a:r>
              <a:rPr lang="en-US" altLang="x-none" sz="2400" u="sng" dirty="0">
                <a:solidFill>
                  <a:srgbClr val="FF0000"/>
                </a:solidFill>
                <a:ea typeface="宋体" panose="02010600030101010101" pitchFamily="2" charset="-122"/>
              </a:rPr>
              <a:t>read </a:t>
            </a:r>
            <a:r>
              <a:rPr lang="en-US" altLang="x-none" sz="2400" dirty="0">
                <a:ea typeface="宋体" panose="02010600030101010101" pitchFamily="2" charset="-122"/>
              </a:rPr>
              <a:t>request </a:t>
            </a:r>
            <a:r>
              <a:rPr lang="en-US" altLang="x-none" sz="2400" u="sng" dirty="0">
                <a:solidFill>
                  <a:schemeClr val="tx1"/>
                </a:solidFill>
                <a:ea typeface="宋体" panose="02010600030101010101" pitchFamily="2" charset="-122"/>
              </a:rPr>
              <a:t>using the nearest replica</a:t>
            </a:r>
            <a:endParaRPr lang="en-US" altLang="x-none" sz="2400" u="sng" dirty="0">
              <a:solidFill>
                <a:schemeClr val="tx1"/>
              </a:solidFill>
              <a:ea typeface="宋体" panose="02010600030101010101" pitchFamily="2" charset="-122"/>
            </a:endParaRPr>
          </a:p>
          <a:p>
            <a:pPr lvl="0">
              <a:spcBef>
                <a:spcPct val="50000"/>
              </a:spcBef>
            </a:pPr>
            <a:r>
              <a:rPr lang="en-US" altLang="x-none" sz="2400" dirty="0">
                <a:ea typeface="宋体" panose="02010600030101010101" pitchFamily="2" charset="-122"/>
              </a:rPr>
              <a:t>Causes a transaction’s </a:t>
            </a:r>
            <a:r>
              <a:rPr lang="en-US" altLang="x-none" sz="2400" u="sng" dirty="0">
                <a:solidFill>
                  <a:srgbClr val="FF0000"/>
                </a:solidFill>
                <a:ea typeface="宋体" panose="02010600030101010101" pitchFamily="2" charset="-122"/>
              </a:rPr>
              <a:t>write </a:t>
            </a:r>
            <a:r>
              <a:rPr lang="en-US" altLang="x-none" sz="2400" dirty="0">
                <a:ea typeface="宋体" panose="02010600030101010101" pitchFamily="2" charset="-122"/>
              </a:rPr>
              <a:t>req. </a:t>
            </a:r>
            <a:r>
              <a:rPr lang="en-US" altLang="x-none" sz="2400" dirty="0">
                <a:solidFill>
                  <a:schemeClr val="tx1"/>
                </a:solidFill>
                <a:ea typeface="宋体" panose="02010600030101010101" pitchFamily="2" charset="-122"/>
              </a:rPr>
              <a:t>to </a:t>
            </a:r>
            <a:r>
              <a:rPr lang="en-US" altLang="x-none" sz="2400" u="sng" dirty="0">
                <a:solidFill>
                  <a:schemeClr val="tx1"/>
                </a:solidFill>
                <a:ea typeface="宋体" panose="02010600030101010101" pitchFamily="2" charset="-122"/>
              </a:rPr>
              <a:t>update all replicas</a:t>
            </a:r>
            <a:r>
              <a:rPr lang="en-US" altLang="x-none" sz="2400" dirty="0">
                <a:ea typeface="宋体" panose="02010600030101010101" pitchFamily="2" charset="-122"/>
              </a:rPr>
              <a:t> </a:t>
            </a:r>
            <a:endParaRPr lang="en-US" altLang="x-none" sz="2400" dirty="0">
              <a:ea typeface="宋体" panose="02010600030101010101" pitchFamily="2" charset="-122"/>
            </a:endParaRPr>
          </a:p>
          <a:p>
            <a:pPr lvl="1">
              <a:spcBef>
                <a:spcPct val="50000"/>
              </a:spcBef>
            </a:pPr>
            <a:r>
              <a:rPr lang="en-US" altLang="x-none" sz="2400" dirty="0">
                <a:ea typeface="宋体" panose="02010600030101010101" pitchFamily="2" charset="-122"/>
              </a:rPr>
              <a:t>Synchronous case: </a:t>
            </a:r>
            <a:r>
              <a:rPr lang="en-US" altLang="x-none" sz="2400" dirty="0">
                <a:solidFill>
                  <a:schemeClr val="tx1"/>
                </a:solidFill>
                <a:ea typeface="宋体" panose="02010600030101010101" pitchFamily="2" charset="-122"/>
              </a:rPr>
              <a:t>immediately (before transaction commits)</a:t>
            </a:r>
            <a:endParaRPr lang="en-US" altLang="x-none" sz="2400" dirty="0">
              <a:solidFill>
                <a:schemeClr val="tx1"/>
              </a:solidFill>
              <a:ea typeface="宋体" panose="02010600030101010101" pitchFamily="2" charset="-122"/>
            </a:endParaRPr>
          </a:p>
          <a:p>
            <a:pPr lvl="1"/>
            <a:r>
              <a:rPr lang="en-US" altLang="x-none" sz="2400" dirty="0">
                <a:ea typeface="宋体" panose="02010600030101010101" pitchFamily="2" charset="-122"/>
              </a:rPr>
              <a:t>Asynchronous case: </a:t>
            </a:r>
            <a:r>
              <a:rPr lang="en-US" altLang="x-none" sz="2400" dirty="0">
                <a:solidFill>
                  <a:schemeClr val="tx1"/>
                </a:solidFill>
                <a:ea typeface="宋体" panose="02010600030101010101" pitchFamily="2" charset="-122"/>
              </a:rPr>
              <a:t>eventually</a:t>
            </a:r>
            <a:endParaRPr lang="en-US" altLang="x-none" sz="2400" dirty="0">
              <a:solidFill>
                <a:schemeClr val="tx1"/>
              </a:solidFill>
              <a:ea typeface="宋体" panose="02010600030101010101" pitchFamily="2" charset="-122"/>
            </a:endParaRPr>
          </a:p>
          <a:p>
            <a:pPr lvl="0">
              <a:spcBef>
                <a:spcPct val="50000"/>
              </a:spcBef>
            </a:pPr>
            <a:r>
              <a:rPr lang="en-US" altLang="x-none" sz="2400" dirty="0">
                <a:solidFill>
                  <a:schemeClr val="tx1"/>
                </a:solidFill>
                <a:ea typeface="宋体" panose="02010600030101010101" pitchFamily="2" charset="-122"/>
              </a:rPr>
              <a:t>Performance benefits result if reads occur substantially more often the writes</a:t>
            </a:r>
            <a:endParaRPr lang="en-US" altLang="x-none" sz="2400" dirty="0">
              <a:solidFill>
                <a:schemeClr val="tx1"/>
              </a:solidFill>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7587" name="Rectangle 2"/>
          <p:cNvSpPr>
            <a:spLocks noGrp="1"/>
          </p:cNvSpPr>
          <p:nvPr>
            <p:ph type="title"/>
          </p:nvPr>
        </p:nvSpPr>
        <p:spPr>
          <a:xfrm>
            <a:off x="609600" y="304800"/>
            <a:ext cx="8077200" cy="1219200"/>
          </a:xfrm>
        </p:spPr>
        <p:txBody>
          <a:bodyPr vert="horz" wrap="square" anchor="ctr"/>
          <a:p>
            <a:pPr lvl="0"/>
            <a:r>
              <a:rPr lang="en-US" altLang="zh-CN">
                <a:ea typeface="宋体" panose="02010600030101010101" pitchFamily="2" charset="-122"/>
              </a:rPr>
              <a:t>Read One / Write All Replica Control</a:t>
            </a:r>
            <a:br>
              <a:rPr lang="en-US" altLang="zh-CN">
                <a:ea typeface="宋体" panose="02010600030101010101" pitchFamily="2" charset="-122"/>
              </a:rPr>
            </a:br>
            <a:r>
              <a:rPr lang="en-US" altLang="zh-CN">
                <a:ea typeface="宋体" panose="02010600030101010101" pitchFamily="2" charset="-122"/>
              </a:rPr>
              <a:t> (</a:t>
            </a:r>
            <a:r>
              <a:rPr lang="en-US" altLang="zh-CN" sz="3200">
                <a:ea typeface="宋体" panose="02010600030101010101" pitchFamily="2" charset="-122"/>
              </a:rPr>
              <a:t>Synchronous-Update)</a:t>
            </a:r>
            <a:endParaRPr lang="en-US" altLang="zh-CN" sz="3200">
              <a:ea typeface="宋体" panose="02010600030101010101" pitchFamily="2" charset="-122"/>
            </a:endParaRPr>
          </a:p>
        </p:txBody>
      </p:sp>
      <p:sp>
        <p:nvSpPr>
          <p:cNvPr id="67588" name="Rectangle 3"/>
          <p:cNvSpPr>
            <a:spLocks noGrp="1"/>
          </p:cNvSpPr>
          <p:nvPr>
            <p:ph type="body"/>
          </p:nvPr>
        </p:nvSpPr>
        <p:spPr>
          <a:xfrm>
            <a:off x="609600" y="1752600"/>
            <a:ext cx="8229600" cy="4648200"/>
          </a:xfrm>
        </p:spPr>
        <p:txBody>
          <a:bodyPr vert="horz" wrap="square" anchor="t"/>
          <a:p>
            <a:pPr lvl="0"/>
            <a:r>
              <a:rPr lang="en-US" altLang="x-none" sz="2400" dirty="0">
                <a:ea typeface="宋体" panose="02010600030101010101" pitchFamily="2" charset="-122"/>
              </a:rPr>
              <a:t>Read request </a:t>
            </a:r>
            <a:r>
              <a:rPr lang="en-US" altLang="x-none" sz="2400" dirty="0">
                <a:solidFill>
                  <a:schemeClr val="tx1"/>
                </a:solidFill>
                <a:ea typeface="宋体" panose="02010600030101010101" pitchFamily="2" charset="-122"/>
              </a:rPr>
              <a:t>locks and reads</a:t>
            </a:r>
            <a:r>
              <a:rPr lang="en-US" altLang="x-none" sz="2400" dirty="0">
                <a:ea typeface="宋体" panose="02010600030101010101" pitchFamily="2" charset="-122"/>
              </a:rPr>
              <a:t> </a:t>
            </a:r>
            <a:r>
              <a:rPr lang="en-US" altLang="x-none" sz="2400" dirty="0">
                <a:solidFill>
                  <a:srgbClr val="0000CC"/>
                </a:solidFill>
                <a:ea typeface="宋体" panose="02010600030101010101" pitchFamily="2" charset="-122"/>
              </a:rPr>
              <a:t>most local replica</a:t>
            </a:r>
            <a:endParaRPr lang="en-US" altLang="x-none" sz="2400" dirty="0">
              <a:solidFill>
                <a:srgbClr val="0000CC"/>
              </a:solidFill>
              <a:ea typeface="宋体" panose="02010600030101010101" pitchFamily="2" charset="-122"/>
            </a:endParaRPr>
          </a:p>
          <a:p>
            <a:pPr lvl="0">
              <a:spcBef>
                <a:spcPct val="40000"/>
              </a:spcBef>
            </a:pPr>
            <a:r>
              <a:rPr lang="en-US" altLang="x-none" sz="2400" dirty="0">
                <a:ea typeface="宋体" panose="02010600030101010101" pitchFamily="2" charset="-122"/>
              </a:rPr>
              <a:t>Write request </a:t>
            </a:r>
            <a:r>
              <a:rPr lang="en-US" altLang="x-none" sz="2400" dirty="0">
                <a:solidFill>
                  <a:schemeClr val="tx1"/>
                </a:solidFill>
                <a:ea typeface="宋体" panose="02010600030101010101" pitchFamily="2" charset="-122"/>
              </a:rPr>
              <a:t>locks and updates</a:t>
            </a:r>
            <a:r>
              <a:rPr lang="en-US" altLang="x-none" sz="2400" dirty="0">
                <a:ea typeface="宋体" panose="02010600030101010101" pitchFamily="2" charset="-122"/>
              </a:rPr>
              <a:t> </a:t>
            </a:r>
            <a:r>
              <a:rPr lang="en-US" altLang="x-none" sz="2400" dirty="0">
                <a:solidFill>
                  <a:srgbClr val="0000CC"/>
                </a:solidFill>
                <a:ea typeface="宋体" panose="02010600030101010101" pitchFamily="2" charset="-122"/>
              </a:rPr>
              <a:t>all replicas</a:t>
            </a:r>
            <a:r>
              <a:rPr lang="en-US" altLang="x-none" sz="2400" dirty="0">
                <a:ea typeface="宋体" panose="02010600030101010101" pitchFamily="2" charset="-122"/>
              </a:rPr>
              <a:t> </a:t>
            </a:r>
            <a:endParaRPr lang="en-US" altLang="x-none" sz="2400" dirty="0">
              <a:ea typeface="宋体" panose="02010600030101010101" pitchFamily="2" charset="-122"/>
            </a:endParaRPr>
          </a:p>
          <a:p>
            <a:pPr lvl="1">
              <a:spcBef>
                <a:spcPct val="40000"/>
              </a:spcBef>
            </a:pPr>
            <a:r>
              <a:rPr lang="en-US" altLang="x-none" sz="2400" dirty="0">
                <a:ea typeface="宋体" panose="02010600030101010101" pitchFamily="2" charset="-122"/>
              </a:rPr>
              <a:t>Maintains</a:t>
            </a:r>
            <a:r>
              <a:rPr lang="en-US" altLang="x-none" sz="2400" dirty="0">
                <a:solidFill>
                  <a:schemeClr val="tx1"/>
                </a:solidFill>
                <a:ea typeface="宋体" panose="02010600030101010101" pitchFamily="2" charset="-122"/>
              </a:rPr>
              <a:t> </a:t>
            </a:r>
            <a:r>
              <a:rPr lang="en-US" altLang="x-none" sz="2400" u="sng" dirty="0">
                <a:solidFill>
                  <a:srgbClr val="FF0000"/>
                </a:solidFill>
                <a:ea typeface="宋体" panose="02010600030101010101" pitchFamily="2" charset="-122"/>
              </a:rPr>
              <a:t>strong mutual consistency</a:t>
            </a:r>
            <a:endParaRPr lang="en-US" altLang="x-none" sz="2400" u="sng" dirty="0">
              <a:solidFill>
                <a:srgbClr val="FF0000"/>
              </a:solidFill>
              <a:ea typeface="宋体" panose="02010600030101010101" pitchFamily="2" charset="-122"/>
            </a:endParaRPr>
          </a:p>
          <a:p>
            <a:pPr lvl="0">
              <a:spcBef>
                <a:spcPct val="40000"/>
              </a:spcBef>
            </a:pPr>
            <a:r>
              <a:rPr lang="en-US" altLang="x-none" sz="2400" dirty="0">
                <a:ea typeface="宋体" panose="02010600030101010101" pitchFamily="2" charset="-122"/>
              </a:rPr>
              <a:t>Atomic commit protocol </a:t>
            </a:r>
            <a:r>
              <a:rPr lang="en-US" altLang="x-none" sz="2400" dirty="0">
                <a:solidFill>
                  <a:schemeClr val="tx1"/>
                </a:solidFill>
                <a:ea typeface="宋体" panose="02010600030101010101" pitchFamily="2" charset="-122"/>
              </a:rPr>
              <a:t>guarantees that all sites commit and makes new values durable</a:t>
            </a:r>
            <a:endParaRPr lang="en-US" altLang="x-none" sz="2400" dirty="0">
              <a:solidFill>
                <a:schemeClr val="tx1"/>
              </a:solidFill>
              <a:ea typeface="宋体" panose="02010600030101010101" pitchFamily="2" charset="-122"/>
            </a:endParaRPr>
          </a:p>
          <a:p>
            <a:pPr lvl="0">
              <a:spcBef>
                <a:spcPct val="40000"/>
              </a:spcBef>
            </a:pPr>
            <a:r>
              <a:rPr lang="en-US" altLang="x-none" sz="2400" dirty="0">
                <a:ea typeface="宋体" panose="02010600030101010101" pitchFamily="2" charset="-122"/>
              </a:rPr>
              <a:t>Schedules </a:t>
            </a:r>
            <a:r>
              <a:rPr lang="en-US" altLang="x-none" sz="2400" dirty="0">
                <a:solidFill>
                  <a:schemeClr val="tx1"/>
                </a:solidFill>
                <a:ea typeface="宋体" panose="02010600030101010101" pitchFamily="2" charset="-122"/>
              </a:rPr>
              <a:t>are serializable</a:t>
            </a:r>
            <a:endParaRPr lang="en-US" altLang="x-none" sz="2400" dirty="0">
              <a:solidFill>
                <a:schemeClr val="tx1"/>
              </a:solidFill>
              <a:ea typeface="宋体" panose="02010600030101010101" pitchFamily="2" charset="-122"/>
            </a:endParaRPr>
          </a:p>
          <a:p>
            <a:pPr lvl="0">
              <a:spcBef>
                <a:spcPct val="40000"/>
              </a:spcBef>
            </a:pPr>
            <a:r>
              <a:rPr lang="en-US" altLang="x-none" sz="2400" dirty="0">
                <a:ea typeface="宋体" panose="02010600030101010101" pitchFamily="2" charset="-122"/>
              </a:rPr>
              <a:t>Writing however:</a:t>
            </a:r>
            <a:endParaRPr lang="en-US" altLang="x-none" sz="2400" dirty="0">
              <a:ea typeface="宋体" panose="02010600030101010101" pitchFamily="2" charset="-122"/>
            </a:endParaRPr>
          </a:p>
          <a:p>
            <a:pPr lvl="1">
              <a:spcBef>
                <a:spcPct val="30000"/>
              </a:spcBef>
            </a:pPr>
            <a:r>
              <a:rPr lang="en-US" altLang="x-none" sz="2400" dirty="0">
                <a:solidFill>
                  <a:schemeClr val="tx1"/>
                </a:solidFill>
                <a:ea typeface="宋体" panose="02010600030101010101" pitchFamily="2" charset="-122"/>
              </a:rPr>
              <a:t>Has </a:t>
            </a:r>
            <a:r>
              <a:rPr lang="en-US" altLang="x-none" sz="2400" dirty="0">
                <a:ea typeface="宋体" panose="02010600030101010101" pitchFamily="2" charset="-122"/>
              </a:rPr>
              <a:t>poor performance</a:t>
            </a:r>
            <a:endParaRPr lang="en-US" altLang="x-none" sz="2400" dirty="0">
              <a:ea typeface="宋体" panose="02010600030101010101" pitchFamily="2" charset="-122"/>
            </a:endParaRPr>
          </a:p>
          <a:p>
            <a:pPr lvl="1">
              <a:spcBef>
                <a:spcPct val="30000"/>
              </a:spcBef>
            </a:pPr>
            <a:r>
              <a:rPr lang="en-US" altLang="x-none" sz="2400" dirty="0">
                <a:solidFill>
                  <a:schemeClr val="tx1"/>
                </a:solidFill>
                <a:ea typeface="宋体" panose="02010600030101010101" pitchFamily="2" charset="-122"/>
              </a:rPr>
              <a:t>Is prone to </a:t>
            </a:r>
            <a:r>
              <a:rPr lang="en-US" altLang="x-none" sz="2400" dirty="0">
                <a:ea typeface="宋体" panose="02010600030101010101" pitchFamily="2" charset="-122"/>
              </a:rPr>
              <a:t>deadlock</a:t>
            </a:r>
            <a:endParaRPr lang="en-US" altLang="x-none" sz="2400" dirty="0">
              <a:ea typeface="宋体" panose="02010600030101010101" pitchFamily="2" charset="-122"/>
            </a:endParaRPr>
          </a:p>
          <a:p>
            <a:pPr lvl="1">
              <a:spcBef>
                <a:spcPct val="30000"/>
              </a:spcBef>
            </a:pPr>
            <a:r>
              <a:rPr lang="en-US" altLang="x-none" sz="2400" dirty="0">
                <a:solidFill>
                  <a:schemeClr val="tx1"/>
                </a:solidFill>
                <a:ea typeface="宋体" panose="02010600030101010101" pitchFamily="2" charset="-122"/>
              </a:rPr>
              <a:t>Requires </a:t>
            </a:r>
            <a:r>
              <a:rPr lang="en-US" altLang="x-none" sz="2400" dirty="0">
                <a:ea typeface="宋体" panose="02010600030101010101" pitchFamily="2" charset="-122"/>
              </a:rPr>
              <a:t>100% availability</a:t>
            </a:r>
            <a:endParaRPr lang="en-US" altLang="x-none" sz="2400" dirty="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8611" name="Rectangle 2"/>
          <p:cNvSpPr>
            <a:spLocks noGrp="1"/>
          </p:cNvSpPr>
          <p:nvPr>
            <p:ph type="title"/>
          </p:nvPr>
        </p:nvSpPr>
        <p:spPr>
          <a:xfrm>
            <a:off x="685800" y="381000"/>
            <a:ext cx="7772400" cy="838200"/>
          </a:xfrm>
        </p:spPr>
        <p:txBody>
          <a:bodyPr vert="horz" wrap="square" anchor="ctr"/>
          <a:p>
            <a:pPr lvl="0"/>
            <a:r>
              <a:rPr lang="en-US" altLang="zh-CN">
                <a:ea typeface="宋体" panose="02010600030101010101" pitchFamily="2" charset="-122"/>
              </a:rPr>
              <a:t>Generalizing Read One / Write All</a:t>
            </a:r>
            <a:endParaRPr lang="en-US" altLang="zh-CN">
              <a:ea typeface="宋体" panose="02010600030101010101" pitchFamily="2" charset="-122"/>
            </a:endParaRPr>
          </a:p>
        </p:txBody>
      </p:sp>
      <p:sp>
        <p:nvSpPr>
          <p:cNvPr id="68612" name="Rectangle 3"/>
          <p:cNvSpPr>
            <a:spLocks noGrp="1"/>
          </p:cNvSpPr>
          <p:nvPr>
            <p:ph type="body"/>
          </p:nvPr>
        </p:nvSpPr>
        <p:spPr>
          <a:xfrm>
            <a:off x="533400" y="1524000"/>
            <a:ext cx="8077200" cy="4114800"/>
          </a:xfrm>
        </p:spPr>
        <p:txBody>
          <a:bodyPr vert="horz" wrap="square" anchor="t"/>
          <a:p>
            <a:pPr lvl="0"/>
            <a:r>
              <a:rPr lang="en-US" altLang="x-none" sz="2400" u="sng" dirty="0">
                <a:solidFill>
                  <a:srgbClr val="FF0000"/>
                </a:solidFill>
                <a:ea typeface="宋体" panose="02010600030101010101" pitchFamily="2" charset="-122"/>
              </a:rPr>
              <a:t>Problem</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With read one/write all, </a:t>
            </a:r>
            <a:r>
              <a:rPr lang="en-US" altLang="x-none" sz="2400" dirty="0">
                <a:solidFill>
                  <a:srgbClr val="0000CC"/>
                </a:solidFill>
                <a:ea typeface="宋体" panose="02010600030101010101" pitchFamily="2" charset="-122"/>
              </a:rPr>
              <a:t>availability is worse for writers</a:t>
            </a:r>
            <a:r>
              <a:rPr lang="en-US" altLang="x-none" sz="2400" dirty="0">
                <a:solidFill>
                  <a:schemeClr val="tx1"/>
                </a:solidFill>
                <a:ea typeface="宋体" panose="02010600030101010101" pitchFamily="2" charset="-122"/>
              </a:rPr>
              <a:t> since all replicas have to be accessible</a:t>
            </a:r>
            <a:endParaRPr lang="en-US" altLang="x-none" sz="2400" dirty="0">
              <a:solidFill>
                <a:schemeClr val="tx1"/>
              </a:solidFill>
              <a:ea typeface="宋体" panose="02010600030101010101" pitchFamily="2" charset="-122"/>
            </a:endParaRPr>
          </a:p>
          <a:p>
            <a:pPr lvl="0">
              <a:spcBef>
                <a:spcPct val="40000"/>
              </a:spcBef>
            </a:pPr>
            <a:r>
              <a:rPr lang="en-US" altLang="x-none" sz="2400" u="sng" dirty="0">
                <a:solidFill>
                  <a:srgbClr val="FF0000"/>
                </a:solidFill>
                <a:ea typeface="宋体" panose="02010600030101010101" pitchFamily="2" charset="-122"/>
              </a:rPr>
              <a:t>Goal</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A replica control in which </a:t>
            </a:r>
            <a:r>
              <a:rPr lang="en-US" altLang="x-none" sz="2400" dirty="0">
                <a:solidFill>
                  <a:srgbClr val="0000CC"/>
                </a:solidFill>
                <a:ea typeface="宋体" panose="02010600030101010101" pitchFamily="2" charset="-122"/>
              </a:rPr>
              <a:t>an item is available for all operations</a:t>
            </a:r>
            <a:r>
              <a:rPr lang="en-US" altLang="x-none" sz="2400" dirty="0">
                <a:solidFill>
                  <a:schemeClr val="tx1"/>
                </a:solidFill>
                <a:ea typeface="宋体" panose="02010600030101010101" pitchFamily="2" charset="-122"/>
              </a:rPr>
              <a:t> even though some replicas are inaccessible</a:t>
            </a:r>
            <a:endParaRPr lang="en-US" altLang="x-none" sz="2400" dirty="0">
              <a:solidFill>
                <a:schemeClr val="tx1"/>
              </a:solidFill>
              <a:ea typeface="宋体" panose="02010600030101010101" pitchFamily="2" charset="-122"/>
            </a:endParaRPr>
          </a:p>
          <a:p>
            <a:pPr lvl="0">
              <a:spcBef>
                <a:spcPct val="40000"/>
              </a:spcBef>
            </a:pPr>
            <a:r>
              <a:rPr lang="en-US" altLang="x-none" sz="2400" dirty="0">
                <a:ea typeface="宋体" panose="02010600030101010101" pitchFamily="2" charset="-122"/>
              </a:rPr>
              <a:t>This implies:</a:t>
            </a:r>
            <a:endParaRPr lang="en-US" altLang="x-none" sz="2400" dirty="0">
              <a:ea typeface="宋体" panose="02010600030101010101" pitchFamily="2" charset="-122"/>
            </a:endParaRPr>
          </a:p>
          <a:p>
            <a:pPr lvl="1">
              <a:spcBef>
                <a:spcPct val="40000"/>
              </a:spcBef>
            </a:pPr>
            <a:r>
              <a:rPr lang="en-US" altLang="x-none" sz="2400" dirty="0">
                <a:ea typeface="宋体" panose="02010600030101010101" pitchFamily="2" charset="-122"/>
              </a:rPr>
              <a:t>Mutual consistency </a:t>
            </a:r>
            <a:r>
              <a:rPr lang="en-US" altLang="x-none" sz="2400" dirty="0">
                <a:solidFill>
                  <a:schemeClr val="tx1"/>
                </a:solidFill>
                <a:ea typeface="宋体" panose="02010600030101010101" pitchFamily="2" charset="-122"/>
              </a:rPr>
              <a:t>is not maintained</a:t>
            </a:r>
            <a:endParaRPr lang="en-US" altLang="x-none" sz="2400" dirty="0">
              <a:solidFill>
                <a:schemeClr val="tx1"/>
              </a:solidFill>
              <a:ea typeface="宋体" panose="02010600030101010101" pitchFamily="2" charset="-122"/>
            </a:endParaRPr>
          </a:p>
          <a:p>
            <a:pPr lvl="1">
              <a:spcBef>
                <a:spcPct val="40000"/>
              </a:spcBef>
            </a:pPr>
            <a:r>
              <a:rPr lang="en-US" altLang="x-none" sz="2400" dirty="0">
                <a:ea typeface="宋体" panose="02010600030101010101" pitchFamily="2" charset="-122"/>
              </a:rPr>
              <a:t>Value of an item must be reconstructed by replica control </a:t>
            </a:r>
            <a:r>
              <a:rPr lang="en-US" altLang="x-none" sz="2400" dirty="0">
                <a:solidFill>
                  <a:schemeClr val="tx1"/>
                </a:solidFill>
                <a:ea typeface="宋体" panose="02010600030101010101" pitchFamily="2" charset="-122"/>
              </a:rPr>
              <a:t>when it is accessed</a:t>
            </a:r>
            <a:endParaRPr lang="en-US" altLang="x-none" sz="2400" dirty="0">
              <a:solidFill>
                <a:schemeClr val="tx1"/>
              </a:solidFill>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69635" name="Rectangle 2"/>
          <p:cNvSpPr>
            <a:spLocks noGrp="1"/>
          </p:cNvSpPr>
          <p:nvPr>
            <p:ph type="title"/>
          </p:nvPr>
        </p:nvSpPr>
        <p:spPr>
          <a:xfrm>
            <a:off x="304800" y="78740"/>
            <a:ext cx="8458200" cy="685800"/>
          </a:xfrm>
        </p:spPr>
        <p:txBody>
          <a:bodyPr vert="horz" wrap="square" anchor="ctr"/>
          <a:p>
            <a:pPr lvl="0"/>
            <a:r>
              <a:rPr lang="zh-CN" altLang="en-US" sz="3200" dirty="0">
                <a:ea typeface="宋体" panose="02010600030101010101" pitchFamily="2" charset="-122"/>
              </a:rPr>
              <a:t>2) </a:t>
            </a:r>
            <a:r>
              <a:rPr lang="zh-CN" altLang="en-US" sz="3200" u="sng" dirty="0">
                <a:ea typeface="宋体" panose="02010600030101010101" pitchFamily="2" charset="-122"/>
              </a:rPr>
              <a:t>Quorum Consensus Replica Control</a:t>
            </a:r>
            <a:endParaRPr lang="zh-CN" altLang="en-US" sz="3200" u="sng" dirty="0">
              <a:ea typeface="宋体" panose="02010600030101010101" pitchFamily="2" charset="-122"/>
            </a:endParaRPr>
          </a:p>
        </p:txBody>
      </p:sp>
      <p:sp>
        <p:nvSpPr>
          <p:cNvPr id="69636" name="Rectangle 3"/>
          <p:cNvSpPr>
            <a:spLocks noGrp="1"/>
          </p:cNvSpPr>
          <p:nvPr>
            <p:ph type="body"/>
          </p:nvPr>
        </p:nvSpPr>
        <p:spPr>
          <a:xfrm>
            <a:off x="304800" y="918210"/>
            <a:ext cx="8610600" cy="2487295"/>
          </a:xfrm>
        </p:spPr>
        <p:txBody>
          <a:bodyPr vert="horz" wrap="square" anchor="t"/>
          <a:p>
            <a:pPr lvl="0">
              <a:lnSpc>
                <a:spcPct val="100000"/>
              </a:lnSpc>
            </a:pPr>
            <a:r>
              <a:rPr lang="en-US" altLang="x-none" sz="2200" dirty="0">
                <a:ea typeface="宋体" panose="02010600030101010101" pitchFamily="2" charset="-122"/>
              </a:rPr>
              <a:t>Replica control </a:t>
            </a:r>
            <a:r>
              <a:rPr lang="en-US" altLang="x-none" sz="2200" dirty="0">
                <a:solidFill>
                  <a:srgbClr val="FF0000"/>
                </a:solidFill>
                <a:ea typeface="宋体" panose="02010600030101010101" pitchFamily="2" charset="-122"/>
              </a:rPr>
              <a:t>dynamically </a:t>
            </a:r>
            <a:r>
              <a:rPr lang="en-US" altLang="x-none" sz="2200" dirty="0">
                <a:ea typeface="宋体" panose="02010600030101010101" pitchFamily="2" charset="-122"/>
              </a:rPr>
              <a:t>selects and locks </a:t>
            </a:r>
            <a:r>
              <a:rPr lang="en-US" altLang="x-none" sz="2200" dirty="0">
                <a:solidFill>
                  <a:schemeClr val="tx1"/>
                </a:solidFill>
                <a:ea typeface="宋体" panose="02010600030101010101" pitchFamily="2" charset="-122"/>
              </a:rPr>
              <a:t>a </a:t>
            </a:r>
            <a:r>
              <a:rPr lang="en-US" altLang="x-none" sz="2200" dirty="0">
                <a:solidFill>
                  <a:srgbClr val="CC0000"/>
                </a:solidFill>
                <a:ea typeface="宋体" panose="02010600030101010101" pitchFamily="2" charset="-122"/>
              </a:rPr>
              <a:t>read (write) quorum</a:t>
            </a:r>
            <a:r>
              <a:rPr lang="en-US" altLang="x-none" sz="2200" dirty="0">
                <a:solidFill>
                  <a:schemeClr val="tx1"/>
                </a:solidFill>
                <a:ea typeface="宋体" panose="02010600030101010101" pitchFamily="2" charset="-122"/>
              </a:rPr>
              <a:t> of replicas</a:t>
            </a:r>
            <a:r>
              <a:rPr lang="en-US" altLang="x-none" sz="2200" dirty="0">
                <a:ea typeface="宋体" panose="02010600030101010101" pitchFamily="2" charset="-122"/>
              </a:rPr>
              <a:t> when a read (or write) request is made</a:t>
            </a:r>
            <a:endParaRPr lang="en-US" altLang="x-none" sz="2200" dirty="0">
              <a:ea typeface="宋体" panose="02010600030101010101" pitchFamily="2" charset="-122"/>
            </a:endParaRPr>
          </a:p>
          <a:p>
            <a:pPr lvl="1">
              <a:lnSpc>
                <a:spcPct val="100000"/>
              </a:lnSpc>
              <a:spcBef>
                <a:spcPct val="50000"/>
              </a:spcBef>
            </a:pPr>
            <a:r>
              <a:rPr lang="en-US" altLang="x-none" sz="2000" dirty="0">
                <a:ea typeface="宋体" panose="02010600030101010101" pitchFamily="2" charset="-122"/>
              </a:rPr>
              <a:t>Read operation </a:t>
            </a:r>
            <a:r>
              <a:rPr lang="en-US" altLang="x-none" sz="2000" dirty="0">
                <a:solidFill>
                  <a:schemeClr val="tx1"/>
                </a:solidFill>
                <a:ea typeface="宋体" panose="02010600030101010101" pitchFamily="2" charset="-122"/>
              </a:rPr>
              <a:t>reads only replicas in </a:t>
            </a:r>
            <a:r>
              <a:rPr lang="en-US" altLang="x-none" sz="2000" u="sng" dirty="0">
                <a:solidFill>
                  <a:schemeClr val="tx1"/>
                </a:solidFill>
                <a:ea typeface="宋体" panose="02010600030101010101" pitchFamily="2" charset="-122"/>
              </a:rPr>
              <a:t>the read quorum</a:t>
            </a:r>
            <a:endParaRPr lang="en-US" altLang="x-none" sz="2000" u="sng" dirty="0">
              <a:solidFill>
                <a:schemeClr val="tx1"/>
              </a:solidFill>
              <a:ea typeface="宋体" panose="02010600030101010101" pitchFamily="2" charset="-122"/>
            </a:endParaRPr>
          </a:p>
          <a:p>
            <a:pPr lvl="1">
              <a:lnSpc>
                <a:spcPct val="100000"/>
              </a:lnSpc>
              <a:spcBef>
                <a:spcPct val="25000"/>
              </a:spcBef>
            </a:pPr>
            <a:r>
              <a:rPr lang="en-US" altLang="x-none" sz="2000" dirty="0">
                <a:ea typeface="宋体" panose="02010600030101010101" pitchFamily="2" charset="-122"/>
              </a:rPr>
              <a:t>Write operation </a:t>
            </a:r>
            <a:r>
              <a:rPr lang="en-US" altLang="x-none" sz="2000" dirty="0">
                <a:solidFill>
                  <a:schemeClr val="tx1"/>
                </a:solidFill>
                <a:ea typeface="宋体" panose="02010600030101010101" pitchFamily="2" charset="-122"/>
              </a:rPr>
              <a:t>writes only replicas in </a:t>
            </a:r>
            <a:r>
              <a:rPr lang="en-US" altLang="x-none" sz="2000" u="sng" dirty="0">
                <a:solidFill>
                  <a:schemeClr val="tx1"/>
                </a:solidFill>
                <a:ea typeface="宋体" panose="02010600030101010101" pitchFamily="2" charset="-122"/>
              </a:rPr>
              <a:t>the write quorum</a:t>
            </a:r>
            <a:endParaRPr lang="en-US" altLang="x-none" sz="2000" u="sng" dirty="0">
              <a:solidFill>
                <a:schemeClr val="tx1"/>
              </a:solidFill>
              <a:ea typeface="宋体" panose="02010600030101010101" pitchFamily="2" charset="-122"/>
            </a:endParaRPr>
          </a:p>
          <a:p>
            <a:pPr lvl="1">
              <a:lnSpc>
                <a:spcPct val="100000"/>
              </a:lnSpc>
              <a:spcBef>
                <a:spcPts val="1800"/>
              </a:spcBef>
              <a:spcAft>
                <a:spcPts val="0"/>
              </a:spcAft>
            </a:pPr>
            <a:r>
              <a:rPr lang="en-US" altLang="x-none" sz="2000" dirty="0">
                <a:ea typeface="宋体" panose="02010600030101010101" pitchFamily="2" charset="-122"/>
              </a:rPr>
              <a:t>If </a:t>
            </a:r>
            <a:r>
              <a:rPr lang="en-US" altLang="x-none" sz="2000" dirty="0">
                <a:solidFill>
                  <a:schemeClr val="tx1"/>
                </a:solidFill>
                <a:ea typeface="宋体" panose="02010600030101010101" pitchFamily="2" charset="-122"/>
              </a:rPr>
              <a:t>p = |read quorum|,</a:t>
            </a:r>
            <a:r>
              <a:rPr lang="en-US" altLang="x-none" sz="2000" dirty="0">
                <a:ea typeface="宋体" panose="02010600030101010101" pitchFamily="2" charset="-122"/>
              </a:rPr>
              <a:t> </a:t>
            </a:r>
            <a:r>
              <a:rPr lang="en-US" altLang="x-none" sz="2000" dirty="0">
                <a:solidFill>
                  <a:schemeClr val="tx1"/>
                </a:solidFill>
                <a:ea typeface="宋体" panose="02010600030101010101" pitchFamily="2" charset="-122"/>
              </a:rPr>
              <a:t>q = |write quorum|</a:t>
            </a:r>
            <a:r>
              <a:rPr lang="en-US" altLang="x-none" sz="2000" dirty="0">
                <a:ea typeface="宋体" panose="02010600030101010101" pitchFamily="2" charset="-122"/>
              </a:rPr>
              <a:t> and </a:t>
            </a:r>
            <a:r>
              <a:rPr lang="en-US" altLang="x-none" sz="2000" dirty="0">
                <a:solidFill>
                  <a:schemeClr val="tx1"/>
                </a:solidFill>
                <a:ea typeface="宋体" panose="02010600030101010101" pitchFamily="2" charset="-122"/>
              </a:rPr>
              <a:t>n</a:t>
            </a:r>
            <a:r>
              <a:rPr lang="en-US" altLang="x-none" sz="2000" i="1" dirty="0">
                <a:solidFill>
                  <a:schemeClr val="tx1"/>
                </a:solidFill>
                <a:ea typeface="宋体" panose="02010600030101010101" pitchFamily="2" charset="-122"/>
              </a:rPr>
              <a:t> </a:t>
            </a:r>
            <a:r>
              <a:rPr lang="en-US" altLang="x-none" sz="2000" dirty="0">
                <a:solidFill>
                  <a:schemeClr val="tx1"/>
                </a:solidFill>
                <a:ea typeface="宋体" panose="02010600030101010101" pitchFamily="2" charset="-122"/>
              </a:rPr>
              <a:t>= |replica set|</a:t>
            </a:r>
            <a:r>
              <a:rPr lang="en-US" altLang="x-none" sz="2000" dirty="0">
                <a:ea typeface="宋体" panose="02010600030101010101" pitchFamily="2" charset="-122"/>
              </a:rPr>
              <a:t> then </a:t>
            </a:r>
            <a:r>
              <a:rPr lang="en-US" altLang="x-none" sz="2000" dirty="0">
                <a:solidFill>
                  <a:schemeClr val="tx1"/>
                </a:solidFill>
                <a:ea typeface="宋体" panose="02010600030101010101" pitchFamily="2" charset="-122"/>
              </a:rPr>
              <a:t>algorithm decides that if:</a:t>
            </a:r>
            <a:endParaRPr lang="en-US" altLang="x-none" sz="2000" dirty="0">
              <a:solidFill>
                <a:schemeClr val="tx1"/>
              </a:solidFill>
              <a:ea typeface="宋体" panose="02010600030101010101" pitchFamily="2" charset="-122"/>
            </a:endParaRPr>
          </a:p>
        </p:txBody>
      </p:sp>
      <p:sp>
        <p:nvSpPr>
          <p:cNvPr id="69638" name="Text Box 5"/>
          <p:cNvSpPr txBox="1"/>
          <p:nvPr/>
        </p:nvSpPr>
        <p:spPr>
          <a:xfrm>
            <a:off x="304800" y="4572635"/>
            <a:ext cx="8239125" cy="1568450"/>
          </a:xfrm>
          <a:prstGeom prst="rect">
            <a:avLst/>
          </a:prstGeom>
          <a:noFill/>
          <a:ln w="9525">
            <a:noFill/>
          </a:ln>
        </p:spPr>
        <p:txBody>
          <a:bodyPr>
            <a:spAutoFit/>
          </a:bodyPr>
          <a:p>
            <a:pPr marL="347345" lvl="0" indent="-347345">
              <a:spcBef>
                <a:spcPct val="50000"/>
              </a:spcBef>
              <a:buChar char="•"/>
            </a:pPr>
            <a:r>
              <a:rPr lang="en-US" altLang="x-none" sz="2200" b="1" dirty="0">
                <a:solidFill>
                  <a:srgbClr val="006600"/>
                </a:solidFill>
                <a:latin typeface="+mn-lt"/>
                <a:ea typeface="宋体" panose="02010600030101010101" pitchFamily="2" charset="-122"/>
                <a:cs typeface="+mn-cs"/>
              </a:rPr>
              <a:t>Guarantees </a:t>
            </a:r>
            <a:r>
              <a:rPr lang="en-US" altLang="x-none" sz="2200" b="1" dirty="0">
                <a:solidFill>
                  <a:srgbClr val="006600"/>
                </a:solidFill>
                <a:latin typeface="Arial" panose="020B0604020202020204" pitchFamily="34" charset="0"/>
                <a:ea typeface="宋体" panose="02010600030101010101" pitchFamily="2" charset="-122"/>
              </a:rPr>
              <a:t>that </a:t>
            </a:r>
            <a:r>
              <a:rPr lang="en-US" altLang="x-none" sz="2200" b="1" dirty="0">
                <a:latin typeface="Arial" panose="020B0604020202020204" pitchFamily="34" charset="0"/>
                <a:ea typeface="宋体" panose="02010600030101010101" pitchFamily="2" charset="-122"/>
              </a:rPr>
              <a:t>all conflicts between operations of concurrent transactions</a:t>
            </a:r>
            <a:r>
              <a:rPr lang="en-US" altLang="x-none" sz="2200" b="1" dirty="0">
                <a:solidFill>
                  <a:srgbClr val="006600"/>
                </a:solidFill>
                <a:latin typeface="Arial" panose="020B0604020202020204" pitchFamily="34" charset="0"/>
                <a:ea typeface="宋体" panose="02010600030101010101" pitchFamily="2" charset="-122"/>
              </a:rPr>
              <a:t> will be detected </a:t>
            </a:r>
            <a:r>
              <a:rPr lang="en-US" altLang="x-none" sz="2200" b="1" dirty="0">
                <a:latin typeface="Arial" panose="020B0604020202020204" pitchFamily="34" charset="0"/>
                <a:ea typeface="宋体" panose="02010600030101010101" pitchFamily="2" charset="-122"/>
              </a:rPr>
              <a:t>at some site and</a:t>
            </a:r>
            <a:r>
              <a:rPr lang="en-US" altLang="x-none" sz="2200" b="1" dirty="0">
                <a:solidFill>
                  <a:srgbClr val="006600"/>
                </a:solidFill>
                <a:latin typeface="Arial" panose="020B0604020202020204" pitchFamily="34" charset="0"/>
                <a:ea typeface="宋体" panose="02010600030101010101" pitchFamily="2" charset="-122"/>
              </a:rPr>
              <a:t> one transaction will be forced </a:t>
            </a:r>
            <a:r>
              <a:rPr lang="en-US" altLang="x-none" sz="2200" b="1" dirty="0">
                <a:latin typeface="Arial" panose="020B0604020202020204" pitchFamily="34" charset="0"/>
                <a:ea typeface="宋体" panose="02010600030101010101" pitchFamily="2" charset="-122"/>
              </a:rPr>
              <a:t>to wait.</a:t>
            </a:r>
            <a:endParaRPr lang="en-US" altLang="x-none" sz="2200" b="1" dirty="0">
              <a:latin typeface="Arial" panose="020B0604020202020204" pitchFamily="34" charset="0"/>
              <a:ea typeface="宋体" panose="02010600030101010101" pitchFamily="2" charset="-122"/>
            </a:endParaRPr>
          </a:p>
          <a:p>
            <a:pPr marL="753110" lvl="1" indent="-295910">
              <a:spcBef>
                <a:spcPct val="50000"/>
              </a:spcBef>
              <a:buChar char="–"/>
            </a:pPr>
            <a:r>
              <a:rPr lang="en-US" altLang="x-none" sz="2000" b="1" dirty="0">
                <a:solidFill>
                  <a:srgbClr val="0000CC"/>
                </a:solidFill>
                <a:latin typeface="Arial" panose="020B0604020202020204" pitchFamily="34" charset="0"/>
                <a:ea typeface="宋体" panose="02010600030101010101" pitchFamily="2" charset="-122"/>
              </a:rPr>
              <a:t>Serializability is maintained</a:t>
            </a:r>
            <a:endParaRPr lang="zh-CN" altLang="en-US" dirty="0">
              <a:latin typeface="Times New Roman" panose="02020603050405020304" pitchFamily="2" charset="0"/>
              <a:ea typeface="宋体" panose="02010600030101010101" pitchFamily="2" charset="-122"/>
            </a:endParaRPr>
          </a:p>
        </p:txBody>
      </p:sp>
      <p:grpSp>
        <p:nvGrpSpPr>
          <p:cNvPr id="2" name="组合 1"/>
          <p:cNvGrpSpPr/>
          <p:nvPr/>
        </p:nvGrpSpPr>
        <p:grpSpPr>
          <a:xfrm>
            <a:off x="914400" y="3431540"/>
            <a:ext cx="1676400" cy="824230"/>
            <a:chOff x="1440" y="5880"/>
            <a:chExt cx="2640" cy="1298"/>
          </a:xfrm>
        </p:grpSpPr>
        <p:sp>
          <p:nvSpPr>
            <p:cNvPr id="69637" name="Text Box 4"/>
            <p:cNvSpPr txBox="1"/>
            <p:nvPr/>
          </p:nvSpPr>
          <p:spPr>
            <a:xfrm>
              <a:off x="1440" y="5880"/>
              <a:ext cx="2640" cy="625"/>
            </a:xfrm>
            <a:prstGeom prst="rect">
              <a:avLst/>
            </a:prstGeom>
            <a:noFill/>
            <a:ln w="9525">
              <a:noFill/>
            </a:ln>
          </p:spPr>
          <p:txBody>
            <a:bodyPr>
              <a:spAutoFit/>
            </a:bodyPr>
            <a:p>
              <a:pPr lvl="1">
                <a:spcBef>
                  <a:spcPct val="40000"/>
                </a:spcBef>
              </a:pPr>
              <a:r>
                <a:rPr lang="zh-CN" altLang="en-US" sz="2000" b="1" dirty="0">
                  <a:solidFill>
                    <a:srgbClr val="CC0000"/>
                  </a:solidFill>
                  <a:latin typeface="Arial" panose="020B0604020202020204" pitchFamily="34" charset="0"/>
                  <a:ea typeface="宋体" panose="02010600030101010101" pitchFamily="2" charset="-122"/>
                </a:rPr>
                <a:t> </a:t>
              </a:r>
              <a:r>
                <a:rPr lang="en-US" altLang="x-none" sz="2000" b="1" dirty="0">
                  <a:solidFill>
                    <a:srgbClr val="CC0000"/>
                  </a:solidFill>
                  <a:latin typeface="Arial" panose="020B0604020202020204" pitchFamily="34" charset="0"/>
                  <a:ea typeface="宋体" panose="02010600030101010101" pitchFamily="2" charset="-122"/>
                </a:rPr>
                <a:t>p+q &gt; n</a:t>
              </a:r>
              <a:endParaRPr lang="en-US" altLang="x-none" sz="2000" b="1" dirty="0">
                <a:solidFill>
                  <a:srgbClr val="CC0000"/>
                </a:solidFill>
                <a:latin typeface="Arial" panose="020B0604020202020204" pitchFamily="34" charset="0"/>
                <a:ea typeface="宋体" panose="02010600030101010101" pitchFamily="2" charset="-122"/>
              </a:endParaRPr>
            </a:p>
          </p:txBody>
        </p:sp>
        <p:sp>
          <p:nvSpPr>
            <p:cNvPr id="69639" name="Text Box 6"/>
            <p:cNvSpPr txBox="1"/>
            <p:nvPr/>
          </p:nvSpPr>
          <p:spPr>
            <a:xfrm>
              <a:off x="1440" y="6600"/>
              <a:ext cx="2395" cy="578"/>
            </a:xfrm>
            <a:prstGeom prst="rect">
              <a:avLst/>
            </a:prstGeom>
            <a:noFill/>
            <a:ln w="9525">
              <a:noFill/>
            </a:ln>
          </p:spPr>
          <p:txBody>
            <a:bodyPr wrap="none">
              <a:spAutoFit/>
            </a:bodyPr>
            <a:p>
              <a:pPr lvl="1">
                <a:lnSpc>
                  <a:spcPct val="90000"/>
                </a:lnSpc>
                <a:spcBef>
                  <a:spcPct val="20000"/>
                </a:spcBef>
              </a:pPr>
              <a:r>
                <a:rPr lang="zh-CN" altLang="en-US" sz="2000" b="1" dirty="0">
                  <a:solidFill>
                    <a:srgbClr val="CC0000"/>
                  </a:solidFill>
                  <a:latin typeface="Arial" panose="020B0604020202020204" pitchFamily="34" charset="0"/>
                  <a:ea typeface="宋体" panose="02010600030101010101" pitchFamily="2" charset="-122"/>
                </a:rPr>
                <a:t> </a:t>
              </a:r>
              <a:r>
                <a:rPr lang="en-US" altLang="x-none" sz="2000" b="1" dirty="0">
                  <a:solidFill>
                    <a:srgbClr val="CC0000"/>
                  </a:solidFill>
                  <a:latin typeface="Arial" panose="020B0604020202020204" pitchFamily="34" charset="0"/>
                  <a:ea typeface="宋体" panose="02010600030101010101" pitchFamily="2" charset="-122"/>
                </a:rPr>
                <a:t>q &gt; n/2</a:t>
              </a:r>
              <a:endParaRPr lang="en-US" altLang="x-none" sz="2000" b="1" dirty="0">
                <a:solidFill>
                  <a:srgbClr val="CC0000"/>
                </a:solidFill>
                <a:latin typeface="Arial" panose="020B0604020202020204" pitchFamily="34" charset="0"/>
                <a:ea typeface="宋体" panose="02010600030101010101" pitchFamily="2" charset="-122"/>
              </a:endParaRPr>
            </a:p>
          </p:txBody>
        </p:sp>
      </p:grpSp>
      <p:sp>
        <p:nvSpPr>
          <p:cNvPr id="69640" name="Text Box 7"/>
          <p:cNvSpPr txBox="1"/>
          <p:nvPr/>
        </p:nvSpPr>
        <p:spPr>
          <a:xfrm>
            <a:off x="2969895" y="3431540"/>
            <a:ext cx="2667000" cy="396875"/>
          </a:xfrm>
          <a:prstGeom prst="rect">
            <a:avLst/>
          </a:prstGeom>
          <a:noFill/>
          <a:ln w="9525">
            <a:noFill/>
          </a:ln>
        </p:spPr>
        <p:txBody>
          <a:bodyPr>
            <a:spAutoFit/>
          </a:bodyPr>
          <a:p>
            <a:pPr lvl="0">
              <a:spcBef>
                <a:spcPct val="40000"/>
              </a:spcBef>
            </a:pPr>
            <a:r>
              <a:rPr lang="en-US" altLang="x-none" sz="2000" b="1" dirty="0">
                <a:solidFill>
                  <a:srgbClr val="0000CC"/>
                </a:solidFill>
                <a:latin typeface="Arial" panose="020B0604020202020204" pitchFamily="34" charset="0"/>
                <a:ea typeface="宋体" panose="02010600030101010101" pitchFamily="2" charset="-122"/>
              </a:rPr>
              <a:t>(read/write conflict)</a:t>
            </a:r>
            <a:endParaRPr lang="en-US" altLang="x-none" dirty="0">
              <a:latin typeface="Times New Roman" panose="02020603050405020304" pitchFamily="2" charset="0"/>
              <a:ea typeface="宋体" panose="02010600030101010101" pitchFamily="2" charset="-122"/>
            </a:endParaRPr>
          </a:p>
        </p:txBody>
      </p:sp>
      <p:sp>
        <p:nvSpPr>
          <p:cNvPr id="69641" name="Text Box 8"/>
          <p:cNvSpPr txBox="1"/>
          <p:nvPr/>
        </p:nvSpPr>
        <p:spPr>
          <a:xfrm>
            <a:off x="2969895" y="3888740"/>
            <a:ext cx="2574925" cy="366713"/>
          </a:xfrm>
          <a:prstGeom prst="rect">
            <a:avLst/>
          </a:prstGeom>
          <a:noFill/>
          <a:ln w="9525">
            <a:noFill/>
          </a:ln>
        </p:spPr>
        <p:txBody>
          <a:bodyPr wrap="none">
            <a:spAutoFit/>
          </a:bodyPr>
          <a:p>
            <a:pPr lvl="0">
              <a:lnSpc>
                <a:spcPct val="90000"/>
              </a:lnSpc>
              <a:spcBef>
                <a:spcPct val="20000"/>
              </a:spcBef>
            </a:pPr>
            <a:r>
              <a:rPr lang="en-US" altLang="x-none" sz="2000" b="1" dirty="0">
                <a:solidFill>
                  <a:srgbClr val="0000CC"/>
                </a:solidFill>
                <a:latin typeface="Arial" panose="020B0604020202020204" pitchFamily="34" charset="0"/>
                <a:ea typeface="宋体" panose="02010600030101010101" pitchFamily="2" charset="-122"/>
              </a:rPr>
              <a:t>(write/write conflict)</a:t>
            </a:r>
            <a:endParaRPr lang="en-US" altLang="x-none"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xEl>
                                              <p:pRg st="3" end="3"/>
                                            </p:txEl>
                                          </p:spTgt>
                                        </p:tgtEl>
                                        <p:attrNameLst>
                                          <p:attrName>style.visibility</p:attrName>
                                        </p:attrNameLst>
                                      </p:cBhvr>
                                      <p:to>
                                        <p:strVal val="visible"/>
                                      </p:to>
                                    </p:set>
                                    <p:animEffect transition="in" filter="blinds(horizontal)">
                                      <p:cBhvr>
                                        <p:cTn id="7" dur="500"/>
                                        <p:tgtEl>
                                          <p:spTgt spid="6963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9640"/>
                                        </p:tgtEl>
                                        <p:attrNameLst>
                                          <p:attrName>style.visibility</p:attrName>
                                        </p:attrNameLst>
                                      </p:cBhvr>
                                      <p:to>
                                        <p:strVal val="visible"/>
                                      </p:to>
                                    </p:set>
                                    <p:anim calcmode="lin" valueType="num">
                                      <p:cBhvr additive="base">
                                        <p:cTn id="18" dur="500" fill="hold"/>
                                        <p:tgtEl>
                                          <p:spTgt spid="69640"/>
                                        </p:tgtEl>
                                        <p:attrNameLst>
                                          <p:attrName>ppt_x</p:attrName>
                                        </p:attrNameLst>
                                      </p:cBhvr>
                                      <p:tavLst>
                                        <p:tav tm="0">
                                          <p:val>
                                            <p:strVal val="1+#ppt_w/2"/>
                                          </p:val>
                                        </p:tav>
                                        <p:tav tm="100000">
                                          <p:val>
                                            <p:strVal val="#ppt_x"/>
                                          </p:val>
                                        </p:tav>
                                      </p:tavLst>
                                    </p:anim>
                                    <p:anim calcmode="lin" valueType="num">
                                      <p:cBhvr additive="base">
                                        <p:cTn id="19" dur="500" fill="hold"/>
                                        <p:tgtEl>
                                          <p:spTgt spid="6964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69641"/>
                                        </p:tgtEl>
                                        <p:attrNameLst>
                                          <p:attrName>style.visibility</p:attrName>
                                        </p:attrNameLst>
                                      </p:cBhvr>
                                      <p:to>
                                        <p:strVal val="visible"/>
                                      </p:to>
                                    </p:set>
                                    <p:anim calcmode="lin" valueType="num">
                                      <p:cBhvr additive="base">
                                        <p:cTn id="24" dur="500" fill="hold"/>
                                        <p:tgtEl>
                                          <p:spTgt spid="69641"/>
                                        </p:tgtEl>
                                        <p:attrNameLst>
                                          <p:attrName>ppt_x</p:attrName>
                                        </p:attrNameLst>
                                      </p:cBhvr>
                                      <p:tavLst>
                                        <p:tav tm="0">
                                          <p:val>
                                            <p:strVal val="1+#ppt_w/2"/>
                                          </p:val>
                                        </p:tav>
                                        <p:tav tm="100000">
                                          <p:val>
                                            <p:strVal val="#ppt_x"/>
                                          </p:val>
                                        </p:tav>
                                      </p:tavLst>
                                    </p:anim>
                                    <p:anim calcmode="lin" valueType="num">
                                      <p:cBhvr additive="base">
                                        <p:cTn id="25" dur="500" fill="hold"/>
                                        <p:tgtEl>
                                          <p:spTgt spid="6964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9638"/>
                                        </p:tgtEl>
                                        <p:attrNameLst>
                                          <p:attrName>style.visibility</p:attrName>
                                        </p:attrNameLst>
                                      </p:cBhvr>
                                      <p:to>
                                        <p:strVal val="visible"/>
                                      </p:to>
                                    </p:set>
                                    <p:animEffect transition="in" filter="blinds(horizontal)">
                                      <p:cBhvr>
                                        <p:cTn id="30"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P spid="69641" grpId="0"/>
      <p:bldP spid="6963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0659" name="Rectangle 2"/>
          <p:cNvSpPr>
            <a:spLocks noGrp="1"/>
          </p:cNvSpPr>
          <p:nvPr>
            <p:ph type="title"/>
          </p:nvPr>
        </p:nvSpPr>
        <p:spPr>
          <a:xfrm>
            <a:off x="533400" y="79375"/>
            <a:ext cx="8077200" cy="914400"/>
          </a:xfrm>
        </p:spPr>
        <p:txBody>
          <a:bodyPr vert="horz" wrap="square" anchor="ctr"/>
          <a:p>
            <a:pPr lvl="0"/>
            <a:r>
              <a:rPr lang="en-US" altLang="zh-CN">
                <a:ea typeface="宋体" panose="02010600030101010101" pitchFamily="2" charset="-122"/>
              </a:rPr>
              <a:t>Quorum Consensus Replica Control</a:t>
            </a:r>
            <a:endParaRPr lang="en-US" altLang="zh-CN">
              <a:ea typeface="宋体" panose="02010600030101010101" pitchFamily="2" charset="-122"/>
            </a:endParaRPr>
          </a:p>
        </p:txBody>
      </p:sp>
      <p:sp>
        <p:nvSpPr>
          <p:cNvPr id="70660" name="Text Box 17"/>
          <p:cNvSpPr txBox="1"/>
          <p:nvPr/>
        </p:nvSpPr>
        <p:spPr>
          <a:xfrm>
            <a:off x="6629400" y="3527425"/>
            <a:ext cx="1600200" cy="1096963"/>
          </a:xfrm>
          <a:prstGeom prst="rect">
            <a:avLst/>
          </a:prstGeom>
          <a:noFill/>
          <a:ln w="9525">
            <a:noFill/>
          </a:ln>
        </p:spPr>
        <p:txBody>
          <a:bodyPr wrap="none">
            <a:spAutoFit/>
          </a:bodyPr>
          <a:p>
            <a:pPr lvl="0"/>
            <a:r>
              <a:rPr lang="en-US" altLang="x-none" sz="2200" b="1" dirty="0">
                <a:latin typeface="Arial" panose="020B0604020202020204" pitchFamily="34" charset="0"/>
                <a:ea typeface="宋体" panose="02010600030101010101" pitchFamily="2" charset="-122"/>
              </a:rPr>
              <a:t>Set of all </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replicas of</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an item </a:t>
            </a:r>
            <a:r>
              <a:rPr lang="en-US" altLang="x-none" sz="2200" b="1" dirty="0">
                <a:solidFill>
                  <a:srgbClr val="0000CC"/>
                </a:solidFill>
                <a:latin typeface="Arial" panose="020B0604020202020204" pitchFamily="34" charset="0"/>
                <a:ea typeface="宋体" panose="02010600030101010101" pitchFamily="2" charset="-122"/>
              </a:rPr>
              <a:t>(n)</a:t>
            </a:r>
            <a:endParaRPr lang="en-US" altLang="x-none" sz="2200" b="1" dirty="0">
              <a:solidFill>
                <a:srgbClr val="0000CC"/>
              </a:solidFill>
              <a:latin typeface="Arial" panose="020B0604020202020204" pitchFamily="34" charset="0"/>
              <a:ea typeface="宋体" panose="02010600030101010101" pitchFamily="2" charset="-122"/>
            </a:endParaRPr>
          </a:p>
        </p:txBody>
      </p:sp>
      <p:grpSp>
        <p:nvGrpSpPr>
          <p:cNvPr id="70661" name="组合 70660"/>
          <p:cNvGrpSpPr/>
          <p:nvPr/>
        </p:nvGrpSpPr>
        <p:grpSpPr>
          <a:xfrm>
            <a:off x="1524000" y="2057400"/>
            <a:ext cx="2438400" cy="1295400"/>
            <a:chOff x="0" y="0"/>
            <a:chExt cx="3840" cy="2040"/>
          </a:xfrm>
        </p:grpSpPr>
        <p:sp>
          <p:nvSpPr>
            <p:cNvPr id="70662" name="Text Box 20"/>
            <p:cNvSpPr txBox="1"/>
            <p:nvPr/>
          </p:nvSpPr>
          <p:spPr>
            <a:xfrm>
              <a:off x="125" y="37"/>
              <a:ext cx="2190" cy="1010"/>
            </a:xfrm>
            <a:prstGeom prst="rect">
              <a:avLst/>
            </a:prstGeom>
            <a:noFill/>
            <a:ln w="9525">
              <a:noFill/>
            </a:ln>
          </p:spPr>
          <p:txBody>
            <a:bodyPr vert="horz" wrap="none" anchor="t">
              <a:spAutoFit/>
            </a:bodyPr>
            <a:p>
              <a:pPr lvl="0"/>
              <a:r>
                <a:rPr lang="en-US" altLang="x-none" sz="1800" b="1" dirty="0">
                  <a:latin typeface="Arial" panose="020B0604020202020204" pitchFamily="34" charset="0"/>
                  <a:ea typeface="宋体" panose="02010600030101010101" pitchFamily="2" charset="-122"/>
                </a:rPr>
                <a:t>write</a:t>
              </a:r>
              <a:endParaRPr lang="en-US" altLang="x-none" sz="1800" b="1" dirty="0">
                <a:latin typeface="Arial" panose="020B0604020202020204" pitchFamily="34" charset="0"/>
                <a:ea typeface="宋体" panose="02010600030101010101" pitchFamily="2" charset="-122"/>
              </a:endParaRPr>
            </a:p>
            <a:p>
              <a:pPr lvl="0"/>
              <a:r>
                <a:rPr lang="en-US" altLang="x-none" sz="1800" b="1" dirty="0">
                  <a:latin typeface="Arial" panose="020B0604020202020204" pitchFamily="34" charset="0"/>
                  <a:ea typeface="宋体" panose="02010600030101010101" pitchFamily="2" charset="-122"/>
                </a:rPr>
                <a:t>quorum </a:t>
              </a:r>
              <a:r>
                <a:rPr lang="en-US" altLang="x-none" sz="1800" b="1" dirty="0">
                  <a:solidFill>
                    <a:srgbClr val="0000CC"/>
                  </a:solidFill>
                  <a:latin typeface="Arial" panose="020B0604020202020204" pitchFamily="34" charset="0"/>
                  <a:ea typeface="宋体" panose="02010600030101010101" pitchFamily="2" charset="-122"/>
                </a:rPr>
                <a:t>(q)</a:t>
              </a:r>
              <a:endParaRPr lang="en-US" altLang="x-none" sz="1800" b="1" dirty="0">
                <a:solidFill>
                  <a:srgbClr val="0000CC"/>
                </a:solidFill>
                <a:latin typeface="Arial" panose="020B0604020202020204" pitchFamily="34" charset="0"/>
                <a:ea typeface="宋体" panose="02010600030101010101" pitchFamily="2" charset="-122"/>
              </a:endParaRPr>
            </a:p>
          </p:txBody>
        </p:sp>
        <p:sp>
          <p:nvSpPr>
            <p:cNvPr id="70663" name="矩形 70662"/>
            <p:cNvSpPr/>
            <p:nvPr/>
          </p:nvSpPr>
          <p:spPr>
            <a:xfrm>
              <a:off x="0" y="0"/>
              <a:ext cx="3840" cy="2040"/>
            </a:xfrm>
            <a:prstGeom prst="rect">
              <a:avLst/>
            </a:prstGeom>
            <a:noFill/>
            <a:ln w="19050" cap="flat" cmpd="sng">
              <a:solidFill>
                <a:schemeClr val="tx1"/>
              </a:solidFill>
              <a:prstDash val="solid"/>
              <a:miter/>
              <a:headEnd type="none" w="med" len="med"/>
              <a:tailEnd type="none" w="med" len="med"/>
            </a:ln>
          </p:spPr>
          <p:txBody>
            <a:bodyPr/>
            <a:p>
              <a:endParaRPr lang="zh-CN" altLang="en-US"/>
            </a:p>
          </p:txBody>
        </p:sp>
      </p:grpSp>
      <p:grpSp>
        <p:nvGrpSpPr>
          <p:cNvPr id="70664" name="组合 70663"/>
          <p:cNvGrpSpPr/>
          <p:nvPr/>
        </p:nvGrpSpPr>
        <p:grpSpPr>
          <a:xfrm>
            <a:off x="4343400" y="3200400"/>
            <a:ext cx="1920875" cy="1143000"/>
            <a:chOff x="0" y="0"/>
            <a:chExt cx="3026" cy="1800"/>
          </a:xfrm>
        </p:grpSpPr>
        <p:sp>
          <p:nvSpPr>
            <p:cNvPr id="70665" name="Text Box 19"/>
            <p:cNvSpPr txBox="1"/>
            <p:nvPr/>
          </p:nvSpPr>
          <p:spPr>
            <a:xfrm>
              <a:off x="836" y="720"/>
              <a:ext cx="2190" cy="1010"/>
            </a:xfrm>
            <a:prstGeom prst="rect">
              <a:avLst/>
            </a:prstGeom>
            <a:noFill/>
            <a:ln w="9525">
              <a:noFill/>
            </a:ln>
          </p:spPr>
          <p:txBody>
            <a:bodyPr vert="horz" wrap="none" anchor="t">
              <a:spAutoFit/>
            </a:bodyPr>
            <a:p>
              <a:pPr lvl="0"/>
              <a:r>
                <a:rPr lang="en-US" altLang="x-none" sz="1800" b="1" dirty="0">
                  <a:latin typeface="Arial" panose="020B0604020202020204" pitchFamily="34" charset="0"/>
                  <a:ea typeface="宋体" panose="02010600030101010101" pitchFamily="2" charset="-122"/>
                </a:rPr>
                <a:t>read</a:t>
              </a:r>
              <a:endParaRPr lang="en-US" altLang="x-none" sz="1800" b="1" dirty="0">
                <a:latin typeface="Arial" panose="020B0604020202020204" pitchFamily="34" charset="0"/>
                <a:ea typeface="宋体" panose="02010600030101010101" pitchFamily="2" charset="-122"/>
              </a:endParaRPr>
            </a:p>
            <a:p>
              <a:pPr lvl="0"/>
              <a:r>
                <a:rPr lang="en-US" altLang="x-none" sz="1800" b="1" dirty="0">
                  <a:latin typeface="Arial" panose="020B0604020202020204" pitchFamily="34" charset="0"/>
                  <a:ea typeface="宋体" panose="02010600030101010101" pitchFamily="2" charset="-122"/>
                </a:rPr>
                <a:t>quorum </a:t>
              </a:r>
              <a:r>
                <a:rPr lang="en-US" altLang="x-none" sz="1800" b="1" dirty="0">
                  <a:solidFill>
                    <a:srgbClr val="0000CC"/>
                  </a:solidFill>
                  <a:latin typeface="Arial" panose="020B0604020202020204" pitchFamily="34" charset="0"/>
                  <a:ea typeface="宋体" panose="02010600030101010101" pitchFamily="2" charset="-122"/>
                </a:rPr>
                <a:t>(p)</a:t>
              </a:r>
              <a:endParaRPr lang="en-US" altLang="x-none" sz="1800" b="1" dirty="0">
                <a:solidFill>
                  <a:srgbClr val="0000CC"/>
                </a:solidFill>
                <a:latin typeface="Arial" panose="020B0604020202020204" pitchFamily="34" charset="0"/>
                <a:ea typeface="宋体" panose="02010600030101010101" pitchFamily="2" charset="-122"/>
              </a:endParaRPr>
            </a:p>
          </p:txBody>
        </p:sp>
        <p:sp>
          <p:nvSpPr>
            <p:cNvPr id="70666" name="矩形 70665"/>
            <p:cNvSpPr/>
            <p:nvPr/>
          </p:nvSpPr>
          <p:spPr>
            <a:xfrm>
              <a:off x="0" y="0"/>
              <a:ext cx="3000" cy="1800"/>
            </a:xfrm>
            <a:prstGeom prst="rect">
              <a:avLst/>
            </a:prstGeom>
            <a:noFill/>
            <a:ln w="19050" cap="flat" cmpd="sng">
              <a:solidFill>
                <a:schemeClr val="tx1"/>
              </a:solidFill>
              <a:prstDash val="solid"/>
              <a:miter/>
              <a:headEnd type="none" w="med" len="med"/>
              <a:tailEnd type="none" w="med" len="med"/>
            </a:ln>
          </p:spPr>
          <p:txBody>
            <a:bodyPr/>
            <a:p>
              <a:endParaRPr lang="zh-CN" altLang="en-US"/>
            </a:p>
          </p:txBody>
        </p:sp>
      </p:grpSp>
      <p:sp>
        <p:nvSpPr>
          <p:cNvPr id="70667" name="Text Box 22"/>
          <p:cNvSpPr txBox="1"/>
          <p:nvPr/>
        </p:nvSpPr>
        <p:spPr>
          <a:xfrm>
            <a:off x="533400" y="1222375"/>
            <a:ext cx="8077200" cy="4546600"/>
          </a:xfrm>
          <a:prstGeom prst="rect">
            <a:avLst/>
          </a:prstGeom>
          <a:noFill/>
          <a:ln w="9525">
            <a:noFill/>
          </a:ln>
        </p:spPr>
        <p:txBody>
          <a:bodyPr vert="horz" wrap="square" anchor="t">
            <a:spAutoFit/>
          </a:bodyPr>
          <a:p>
            <a:pPr lvl="0">
              <a:spcBef>
                <a:spcPct val="20000"/>
              </a:spcBef>
              <a:buChar char="–"/>
            </a:pPr>
            <a:r>
              <a:rPr lang="zh-CN" altLang="en-US" sz="2200" b="1" dirty="0">
                <a:solidFill>
                  <a:srgbClr val="006600"/>
                </a:solidFill>
                <a:latin typeface="Arial" panose="020B0604020202020204" pitchFamily="34" charset="0"/>
                <a:ea typeface="宋体" panose="02010600030101010101" pitchFamily="2" charset="-122"/>
              </a:rPr>
              <a:t> </a:t>
            </a:r>
            <a:r>
              <a:rPr lang="zh-CN" altLang="en-US" sz="2200" b="1" dirty="0">
                <a:solidFill>
                  <a:srgbClr val="0000CC"/>
                </a:solidFill>
                <a:latin typeface="Arial" panose="020B0604020202020204" pitchFamily="34" charset="0"/>
                <a:ea typeface="宋体" panose="02010600030101010101" pitchFamily="2" charset="-122"/>
              </a:rPr>
              <a:t>if</a:t>
            </a:r>
            <a:r>
              <a:rPr lang="en-US" altLang="x-none" sz="2200" b="1" dirty="0">
                <a:solidFill>
                  <a:srgbClr val="006600"/>
                </a:solidFill>
                <a:latin typeface="Arial" panose="020B0604020202020204" pitchFamily="34" charset="0"/>
                <a:ea typeface="宋体" panose="02010600030101010101" pitchFamily="2" charset="-122"/>
              </a:rPr>
              <a:t>   </a:t>
            </a:r>
            <a:r>
              <a:rPr lang="zh-CN" altLang="en-US" sz="2200" b="1" dirty="0">
                <a:solidFill>
                  <a:srgbClr val="0000CC"/>
                </a:solidFill>
                <a:latin typeface="Arial" panose="020B0604020202020204" pitchFamily="34" charset="0"/>
                <a:ea typeface="宋体" panose="02010600030101010101" pitchFamily="2" charset="-122"/>
              </a:rPr>
              <a:t>read quorum(</a:t>
            </a:r>
            <a:r>
              <a:rPr lang="en-US" altLang="x-none" sz="2200" b="1" dirty="0">
                <a:solidFill>
                  <a:srgbClr val="FF0000"/>
                </a:solidFill>
                <a:latin typeface="Arial" panose="020B0604020202020204" pitchFamily="34" charset="0"/>
                <a:ea typeface="宋体" panose="02010600030101010101" pitchFamily="2" charset="-122"/>
              </a:rPr>
              <a:t>p</a:t>
            </a:r>
            <a:r>
              <a:rPr lang="zh-CN" altLang="en-US" sz="2200" b="1" dirty="0">
                <a:solidFill>
                  <a:srgbClr val="0000CC"/>
                </a:solidFill>
                <a:latin typeface="Arial" panose="020B0604020202020204" pitchFamily="34" charset="0"/>
                <a:ea typeface="宋体" panose="02010600030101010101" pitchFamily="2" charset="-122"/>
              </a:rPr>
              <a:t>)</a:t>
            </a:r>
            <a:r>
              <a:rPr lang="en-US" altLang="x-none" sz="2200" b="1" dirty="0">
                <a:solidFill>
                  <a:srgbClr val="0000CC"/>
                </a:solidFill>
                <a:latin typeface="Arial" panose="020B0604020202020204" pitchFamily="34" charset="0"/>
                <a:ea typeface="宋体" panose="02010600030101010101" pitchFamily="2" charset="-122"/>
              </a:rPr>
              <a:t> + </a:t>
            </a:r>
            <a:r>
              <a:rPr lang="zh-CN" altLang="en-US" sz="2200" b="1" dirty="0">
                <a:solidFill>
                  <a:srgbClr val="0000CC"/>
                </a:solidFill>
                <a:latin typeface="Arial" panose="020B0604020202020204" pitchFamily="34" charset="0"/>
                <a:ea typeface="宋体" panose="02010600030101010101" pitchFamily="2" charset="-122"/>
              </a:rPr>
              <a:t>write quorum(</a:t>
            </a:r>
            <a:r>
              <a:rPr lang="en-US" altLang="x-none" sz="2200" b="1" dirty="0">
                <a:solidFill>
                  <a:srgbClr val="FF0000"/>
                </a:solidFill>
                <a:latin typeface="Arial" panose="020B0604020202020204" pitchFamily="34" charset="0"/>
                <a:ea typeface="宋体" panose="02010600030101010101" pitchFamily="2" charset="-122"/>
              </a:rPr>
              <a:t>q</a:t>
            </a:r>
            <a:r>
              <a:rPr lang="zh-CN" altLang="en-US" sz="2200" b="1" dirty="0">
                <a:solidFill>
                  <a:srgbClr val="0000CC"/>
                </a:solidFill>
                <a:latin typeface="Arial" panose="020B0604020202020204" pitchFamily="34" charset="0"/>
                <a:ea typeface="宋体" panose="02010600030101010101" pitchFamily="2" charset="-122"/>
              </a:rPr>
              <a:t>)</a:t>
            </a:r>
            <a:r>
              <a:rPr lang="en-US" altLang="x-none" sz="2200" b="1" dirty="0">
                <a:solidFill>
                  <a:srgbClr val="0000CC"/>
                </a:solidFill>
                <a:latin typeface="Arial" panose="020B0604020202020204" pitchFamily="34" charset="0"/>
                <a:ea typeface="宋体" panose="02010600030101010101" pitchFamily="2" charset="-122"/>
              </a:rPr>
              <a:t> </a:t>
            </a:r>
            <a:r>
              <a:rPr lang="zh-CN" altLang="en-US" sz="2200" b="1" dirty="0">
                <a:solidFill>
                  <a:srgbClr val="0000CC"/>
                </a:solidFill>
                <a:latin typeface="Arial" panose="020B0604020202020204" pitchFamily="34" charset="0"/>
                <a:ea typeface="宋体" panose="02010600030101010101" pitchFamily="2" charset="-122"/>
              </a:rPr>
              <a:t>&lt;=</a:t>
            </a:r>
            <a:r>
              <a:rPr lang="en-US" altLang="x-none" sz="2200" b="1" dirty="0">
                <a:solidFill>
                  <a:srgbClr val="0000CC"/>
                </a:solidFill>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n</a:t>
            </a:r>
            <a:r>
              <a:rPr lang="en-US" altLang="x-none" sz="2200" b="1" dirty="0">
                <a:latin typeface="Arial" panose="020B0604020202020204" pitchFamily="34" charset="0"/>
                <a:ea typeface="宋体" panose="02010600030101010101" pitchFamily="2" charset="-122"/>
              </a:rPr>
              <a:t> </a:t>
            </a: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20000"/>
              </a:spcBef>
              <a:buChar char="–"/>
            </a:pPr>
            <a:endParaRPr lang="en-US" altLang="x-none" sz="2200" b="1" dirty="0">
              <a:latin typeface="Arial" panose="020B0604020202020204" pitchFamily="34" charset="0"/>
              <a:ea typeface="宋体" panose="02010600030101010101" pitchFamily="2" charset="-122"/>
            </a:endParaRPr>
          </a:p>
          <a:p>
            <a:pPr lvl="0">
              <a:spcBef>
                <a:spcPct val="50000"/>
              </a:spcBef>
              <a:buChar char="–"/>
            </a:pPr>
            <a:r>
              <a:rPr lang="en-US" altLang="x-none" sz="2200" b="1" dirty="0">
                <a:solidFill>
                  <a:srgbClr val="FF0000"/>
                </a:solidFill>
                <a:latin typeface="Arial" panose="020B0604020202020204" pitchFamily="34" charset="0"/>
                <a:ea typeface="宋体" panose="02010600030101010101" pitchFamily="2" charset="-122"/>
              </a:rPr>
              <a:t> </a:t>
            </a:r>
            <a:r>
              <a:rPr lang="zh-CN" altLang="en-US" sz="2200" b="1" dirty="0">
                <a:solidFill>
                  <a:srgbClr val="FF0000"/>
                </a:solidFill>
                <a:latin typeface="Arial" panose="020B0604020202020204" pitchFamily="34" charset="0"/>
                <a:ea typeface="宋体" panose="02010600030101010101" pitchFamily="2" charset="-122"/>
              </a:rPr>
              <a:t>lock conflict can't be detected!</a:t>
            </a:r>
            <a:endParaRPr lang="zh-CN" altLang="en-US" sz="2200" b="1" dirty="0">
              <a:solidFill>
                <a:srgbClr val="FF0000"/>
              </a:solidFill>
              <a:latin typeface="Arial" panose="020B0604020202020204" pitchFamily="34" charset="0"/>
              <a:ea typeface="宋体" panose="02010600030101010101" pitchFamily="2" charset="-122"/>
            </a:endParaRPr>
          </a:p>
        </p:txBody>
      </p:sp>
      <p:sp>
        <p:nvSpPr>
          <p:cNvPr id="70668" name="矩形 70667"/>
          <p:cNvSpPr/>
          <p:nvPr/>
        </p:nvSpPr>
        <p:spPr>
          <a:xfrm>
            <a:off x="1219200" y="1828800"/>
            <a:ext cx="5334000" cy="2743200"/>
          </a:xfrm>
          <a:prstGeom prst="rect">
            <a:avLst/>
          </a:prstGeom>
          <a:noFill/>
          <a:ln w="19050"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nvSpPr>
        <p:spPr>
          <a:xfrm>
            <a:off x="7078345" y="6409055"/>
            <a:ext cx="1905000" cy="36512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9219" name="Rectangle 2"/>
          <p:cNvSpPr>
            <a:spLocks noGrp="1"/>
          </p:cNvSpPr>
          <p:nvPr>
            <p:ph type="title"/>
          </p:nvPr>
        </p:nvSpPr>
        <p:spPr>
          <a:xfrm>
            <a:off x="685800" y="252730"/>
            <a:ext cx="7772400" cy="645160"/>
          </a:xfrm>
        </p:spPr>
        <p:txBody>
          <a:bodyPr vert="horz" wrap="square" anchor="ctr">
            <a:spAutoFit/>
          </a:bodyPr>
          <a:p>
            <a:pPr lvl="0"/>
            <a:r>
              <a:rPr lang="en-US" altLang="zh-CN">
                <a:ea typeface="宋体" panose="02010600030101010101" pitchFamily="2" charset="-122"/>
              </a:rPr>
              <a:t>Global Atomicity</a:t>
            </a:r>
            <a:endParaRPr lang="en-US" altLang="zh-CN">
              <a:ea typeface="宋体" panose="02010600030101010101" pitchFamily="2" charset="-122"/>
            </a:endParaRPr>
          </a:p>
        </p:txBody>
      </p:sp>
      <p:sp>
        <p:nvSpPr>
          <p:cNvPr id="9220" name="Rectangle 3"/>
          <p:cNvSpPr>
            <a:spLocks noGrp="1"/>
          </p:cNvSpPr>
          <p:nvPr>
            <p:ph type="body"/>
          </p:nvPr>
        </p:nvSpPr>
        <p:spPr>
          <a:xfrm>
            <a:off x="205105" y="1215390"/>
            <a:ext cx="8733155" cy="4876800"/>
          </a:xfrm>
        </p:spPr>
        <p:txBody>
          <a:bodyPr vert="horz" wrap="square" anchor="t"/>
          <a:p>
            <a:pPr lvl="0"/>
            <a:r>
              <a:rPr lang="en-US" altLang="x-none" dirty="0">
                <a:solidFill>
                  <a:srgbClr val="0000CC"/>
                </a:solidFill>
                <a:ea typeface="宋体" panose="02010600030101010101" pitchFamily="2" charset="-122"/>
              </a:rPr>
              <a:t>All subtransactions </a:t>
            </a:r>
            <a:r>
              <a:rPr lang="en-US" altLang="x-none" dirty="0">
                <a:solidFill>
                  <a:schemeClr val="tx1"/>
                </a:solidFill>
                <a:ea typeface="宋体" panose="02010600030101010101" pitchFamily="2" charset="-122"/>
              </a:rPr>
              <a:t>of a distributed transaction</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must commit </a:t>
            </a:r>
            <a:r>
              <a:rPr lang="en-US" altLang="x-none" dirty="0">
                <a:solidFill>
                  <a:schemeClr val="tx1"/>
                </a:solidFill>
                <a:ea typeface="宋体" panose="02010600030101010101" pitchFamily="2" charset="-122"/>
              </a:rPr>
              <a:t>or</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all must abort</a:t>
            </a:r>
            <a:endParaRPr lang="en-US" altLang="x-none" dirty="0">
              <a:ea typeface="宋体" panose="02010600030101010101" pitchFamily="2" charset="-122"/>
            </a:endParaRPr>
          </a:p>
          <a:p>
            <a:pPr lvl="0">
              <a:lnSpc>
                <a:spcPct val="100000"/>
              </a:lnSpc>
              <a:spcBef>
                <a:spcPts val="4000"/>
              </a:spcBef>
              <a:spcAft>
                <a:spcPts val="0"/>
              </a:spcAft>
            </a:pPr>
            <a:r>
              <a:rPr lang="en-US" altLang="x-none" dirty="0">
                <a:solidFill>
                  <a:srgbClr val="0000CC"/>
                </a:solidFill>
                <a:ea typeface="宋体" panose="02010600030101010101" pitchFamily="2" charset="-122"/>
              </a:rPr>
              <a:t>An </a:t>
            </a:r>
            <a:r>
              <a:rPr lang="en-US" altLang="x-none" dirty="0">
                <a:solidFill>
                  <a:srgbClr val="FF0000"/>
                </a:solidFill>
                <a:ea typeface="宋体" panose="02010600030101010101" pitchFamily="2" charset="-122"/>
              </a:rPr>
              <a:t>atomic commit protocol</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initiated by a</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coordinator </a:t>
            </a:r>
            <a:r>
              <a:rPr lang="en-US" altLang="x-none" dirty="0">
                <a:solidFill>
                  <a:schemeClr val="tx1"/>
                </a:solidFill>
                <a:ea typeface="宋体" panose="02010600030101010101" pitchFamily="2" charset="-122"/>
              </a:rPr>
              <a:t>(the transaction manager), ensures this. </a:t>
            </a:r>
            <a:endParaRPr lang="en-US" altLang="x-none" dirty="0">
              <a:solidFill>
                <a:schemeClr val="tx1"/>
              </a:solidFill>
              <a:ea typeface="宋体" panose="02010600030101010101" pitchFamily="2" charset="-122"/>
            </a:endParaRPr>
          </a:p>
          <a:p>
            <a:pPr lvl="1">
              <a:spcBef>
                <a:spcPct val="40000"/>
              </a:spcBef>
            </a:pPr>
            <a:r>
              <a:rPr lang="en-US" altLang="x-none" dirty="0">
                <a:ea typeface="宋体" panose="02010600030101010101" pitchFamily="2" charset="-122"/>
              </a:rPr>
              <a:t>Coordinator polls cohorts </a:t>
            </a:r>
            <a:r>
              <a:rPr lang="en-US" altLang="x-none" dirty="0">
                <a:solidFill>
                  <a:schemeClr val="tx1"/>
                </a:solidFill>
                <a:ea typeface="宋体" panose="02010600030101010101" pitchFamily="2" charset="-122"/>
              </a:rPr>
              <a:t>to determine if they are all willing to commit</a:t>
            </a:r>
            <a:endParaRPr lang="en-US" altLang="x-none" dirty="0">
              <a:solidFill>
                <a:schemeClr val="tx1"/>
              </a:solidFill>
              <a:ea typeface="宋体" panose="02010600030101010101" pitchFamily="2" charset="-122"/>
            </a:endParaRPr>
          </a:p>
          <a:p>
            <a:pPr lvl="0">
              <a:lnSpc>
                <a:spcPct val="100000"/>
              </a:lnSpc>
              <a:spcBef>
                <a:spcPts val="4000"/>
              </a:spcBef>
              <a:spcAft>
                <a:spcPts val="0"/>
              </a:spcAft>
            </a:pPr>
            <a:r>
              <a:rPr lang="en-US" altLang="x-none" dirty="0">
                <a:solidFill>
                  <a:srgbClr val="0000CC"/>
                </a:solidFill>
                <a:ea typeface="宋体" panose="02010600030101010101" pitchFamily="2" charset="-122"/>
              </a:rPr>
              <a:t>Protocol is supported </a:t>
            </a:r>
            <a:r>
              <a:rPr lang="en-US" altLang="x-none" dirty="0">
                <a:solidFill>
                  <a:schemeClr val="tx1"/>
                </a:solidFill>
                <a:ea typeface="宋体" panose="02010600030101010101" pitchFamily="2" charset="-122"/>
              </a:rPr>
              <a:t>in the</a:t>
            </a:r>
            <a:r>
              <a:rPr lang="en-US" altLang="x-none" dirty="0">
                <a:ea typeface="宋体" panose="02010600030101010101" pitchFamily="2" charset="-122"/>
              </a:rPr>
              <a:t> </a:t>
            </a:r>
            <a:r>
              <a:rPr lang="en-US" altLang="x-none" dirty="0">
                <a:solidFill>
                  <a:srgbClr val="FF0000"/>
                </a:solidFill>
                <a:ea typeface="宋体" panose="02010600030101010101" pitchFamily="2" charset="-122"/>
              </a:rPr>
              <a:t>xa </a:t>
            </a:r>
            <a:r>
              <a:rPr lang="en-US" altLang="x-none" dirty="0">
                <a:solidFill>
                  <a:srgbClr val="0000CC"/>
                </a:solidFill>
                <a:ea typeface="宋体" panose="02010600030101010101" pitchFamily="2" charset="-122"/>
              </a:rPr>
              <a:t>interface </a:t>
            </a:r>
            <a:r>
              <a:rPr lang="en-US" altLang="x-none" dirty="0">
                <a:solidFill>
                  <a:schemeClr val="tx1"/>
                </a:solidFill>
                <a:ea typeface="宋体" panose="02010600030101010101" pitchFamily="2" charset="-122"/>
              </a:rPr>
              <a:t>between</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a </a:t>
            </a:r>
            <a:r>
              <a:rPr lang="en-US" altLang="x-none" dirty="0">
                <a:solidFill>
                  <a:srgbClr val="FF0000"/>
                </a:solidFill>
                <a:ea typeface="宋体" panose="02010600030101010101" pitchFamily="2" charset="-122"/>
              </a:rPr>
              <a:t>transaction manager</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and</a:t>
            </a:r>
            <a:r>
              <a:rPr lang="en-US" altLang="x-none" dirty="0">
                <a:ea typeface="宋体" panose="02010600030101010101" pitchFamily="2" charset="-122"/>
              </a:rPr>
              <a:t> </a:t>
            </a:r>
            <a:r>
              <a:rPr lang="en-US" altLang="x-none" dirty="0">
                <a:solidFill>
                  <a:srgbClr val="0000CC"/>
                </a:solidFill>
                <a:ea typeface="宋体" panose="02010600030101010101" pitchFamily="2" charset="-122"/>
              </a:rPr>
              <a:t>a </a:t>
            </a:r>
            <a:r>
              <a:rPr lang="en-US" altLang="x-none" dirty="0">
                <a:solidFill>
                  <a:srgbClr val="FF0000"/>
                </a:solidFill>
                <a:ea typeface="宋体" panose="02010600030101010101" pitchFamily="2" charset="-122"/>
              </a:rPr>
              <a:t>resource manager</a:t>
            </a:r>
            <a:endParaRPr lang="en-US" altLang="x-none" dirty="0">
              <a:solidFill>
                <a:srgbClr val="FF0000"/>
              </a:solidFill>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1683" name="Rectangle 2"/>
          <p:cNvSpPr>
            <a:spLocks noGrp="1"/>
          </p:cNvSpPr>
          <p:nvPr>
            <p:ph type="title"/>
          </p:nvPr>
        </p:nvSpPr>
        <p:spPr>
          <a:xfrm>
            <a:off x="533400" y="533400"/>
            <a:ext cx="8153400" cy="914400"/>
          </a:xfrm>
        </p:spPr>
        <p:txBody>
          <a:bodyPr vert="horz" wrap="square" anchor="ctr"/>
          <a:p>
            <a:pPr lvl="0"/>
            <a:r>
              <a:rPr lang="en-US" altLang="zh-CN">
                <a:ea typeface="宋体" panose="02010600030101010101" pitchFamily="2" charset="-122"/>
              </a:rPr>
              <a:t>Quorum Consensus Replica Control</a:t>
            </a:r>
            <a:endParaRPr lang="en-US" altLang="zh-CN">
              <a:ea typeface="宋体" panose="02010600030101010101" pitchFamily="2" charset="-122"/>
            </a:endParaRPr>
          </a:p>
        </p:txBody>
      </p:sp>
      <p:sp>
        <p:nvSpPr>
          <p:cNvPr id="71684" name="Line 5"/>
          <p:cNvSpPr/>
          <p:nvPr/>
        </p:nvSpPr>
        <p:spPr>
          <a:xfrm flipH="1">
            <a:off x="1676400" y="1905000"/>
            <a:ext cx="0" cy="2514600"/>
          </a:xfrm>
          <a:prstGeom prst="line">
            <a:avLst/>
          </a:prstGeom>
          <a:ln w="9525" cap="flat" cmpd="sng">
            <a:solidFill>
              <a:schemeClr val="tx1"/>
            </a:solidFill>
            <a:prstDash val="solid"/>
            <a:headEnd type="none" w="med" len="med"/>
            <a:tailEnd type="none" w="med" len="med"/>
          </a:ln>
        </p:spPr>
      </p:sp>
      <p:sp>
        <p:nvSpPr>
          <p:cNvPr id="71685" name="Line 7"/>
          <p:cNvSpPr/>
          <p:nvPr/>
        </p:nvSpPr>
        <p:spPr>
          <a:xfrm flipH="1">
            <a:off x="6172200" y="1905000"/>
            <a:ext cx="0" cy="2514600"/>
          </a:xfrm>
          <a:prstGeom prst="line">
            <a:avLst/>
          </a:prstGeom>
          <a:ln w="9525" cap="flat" cmpd="sng">
            <a:solidFill>
              <a:schemeClr val="tx1"/>
            </a:solidFill>
            <a:prstDash val="solid"/>
            <a:headEnd type="none" w="med" len="med"/>
            <a:tailEnd type="none" w="med" len="med"/>
          </a:ln>
        </p:spPr>
      </p:sp>
      <p:sp>
        <p:nvSpPr>
          <p:cNvPr id="71686" name="Line 8"/>
          <p:cNvSpPr/>
          <p:nvPr/>
        </p:nvSpPr>
        <p:spPr>
          <a:xfrm>
            <a:off x="1676400" y="1905000"/>
            <a:ext cx="4495800" cy="0"/>
          </a:xfrm>
          <a:prstGeom prst="line">
            <a:avLst/>
          </a:prstGeom>
          <a:ln w="9525" cap="flat" cmpd="sng">
            <a:solidFill>
              <a:schemeClr val="tx1"/>
            </a:solidFill>
            <a:prstDash val="solid"/>
            <a:headEnd type="none" w="med" len="med"/>
            <a:tailEnd type="none" w="med" len="med"/>
          </a:ln>
        </p:spPr>
      </p:sp>
      <p:sp>
        <p:nvSpPr>
          <p:cNvPr id="71687" name="Line 10"/>
          <p:cNvSpPr/>
          <p:nvPr/>
        </p:nvSpPr>
        <p:spPr>
          <a:xfrm>
            <a:off x="1676400" y="4419600"/>
            <a:ext cx="4495800" cy="0"/>
          </a:xfrm>
          <a:prstGeom prst="line">
            <a:avLst/>
          </a:prstGeom>
          <a:ln w="9525" cap="flat" cmpd="sng">
            <a:solidFill>
              <a:schemeClr val="tx1"/>
            </a:solidFill>
            <a:prstDash val="solid"/>
            <a:headEnd type="none" w="med" len="med"/>
            <a:tailEnd type="none" w="med" len="med"/>
          </a:ln>
        </p:spPr>
      </p:sp>
      <p:sp>
        <p:nvSpPr>
          <p:cNvPr id="71688" name="Text Box 21"/>
          <p:cNvSpPr txBox="1"/>
          <p:nvPr/>
        </p:nvSpPr>
        <p:spPr>
          <a:xfrm>
            <a:off x="6324600" y="3298825"/>
            <a:ext cx="1600200" cy="1096963"/>
          </a:xfrm>
          <a:prstGeom prst="rect">
            <a:avLst/>
          </a:prstGeom>
          <a:noFill/>
          <a:ln w="9525">
            <a:noFill/>
          </a:ln>
        </p:spPr>
        <p:txBody>
          <a:bodyPr wrap="none">
            <a:spAutoFit/>
          </a:bodyPr>
          <a:p>
            <a:pPr lvl="0"/>
            <a:r>
              <a:rPr lang="en-US" altLang="x-none" sz="2200" b="1" dirty="0">
                <a:latin typeface="Arial" panose="020B0604020202020204" pitchFamily="34" charset="0"/>
                <a:ea typeface="宋体" panose="02010600030101010101" pitchFamily="2" charset="-122"/>
              </a:rPr>
              <a:t>Set of all </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replicas of</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an item </a:t>
            </a:r>
            <a:r>
              <a:rPr lang="en-US" altLang="x-none" sz="2200" b="1" dirty="0">
                <a:solidFill>
                  <a:srgbClr val="0000CC"/>
                </a:solidFill>
                <a:latin typeface="Arial" panose="020B0604020202020204" pitchFamily="34" charset="0"/>
                <a:ea typeface="宋体" panose="02010600030101010101" pitchFamily="2" charset="-122"/>
              </a:rPr>
              <a:t>(n)</a:t>
            </a:r>
            <a:endParaRPr lang="en-US" altLang="x-none" sz="2200" b="1" dirty="0">
              <a:solidFill>
                <a:srgbClr val="0000CC"/>
              </a:solidFill>
              <a:latin typeface="Arial" panose="020B0604020202020204" pitchFamily="34" charset="0"/>
              <a:ea typeface="宋体" panose="02010600030101010101" pitchFamily="2" charset="-122"/>
            </a:endParaRPr>
          </a:p>
        </p:txBody>
      </p:sp>
      <p:sp>
        <p:nvSpPr>
          <p:cNvPr id="71689" name="Text Box 22"/>
          <p:cNvSpPr txBox="1"/>
          <p:nvPr/>
        </p:nvSpPr>
        <p:spPr>
          <a:xfrm>
            <a:off x="533400" y="4953000"/>
            <a:ext cx="8077200" cy="930275"/>
          </a:xfrm>
          <a:prstGeom prst="rect">
            <a:avLst/>
          </a:prstGeom>
          <a:noFill/>
          <a:ln w="9525">
            <a:noFill/>
          </a:ln>
        </p:spPr>
        <p:txBody>
          <a:bodyPr>
            <a:spAutoFit/>
          </a:bodyPr>
          <a:p>
            <a:pPr lvl="0">
              <a:spcBef>
                <a:spcPct val="20000"/>
              </a:spcBef>
              <a:buChar char="–"/>
            </a:pPr>
            <a:r>
              <a:rPr lang="zh-CN" altLang="en-US" sz="2200" b="1" dirty="0">
                <a:solidFill>
                  <a:srgbClr val="006600"/>
                </a:solidFill>
                <a:latin typeface="Arial" panose="020B0604020202020204" pitchFamily="34" charset="0"/>
                <a:ea typeface="宋体" panose="02010600030101010101" pitchFamily="2" charset="-122"/>
              </a:rPr>
              <a:t> </a:t>
            </a:r>
            <a:r>
              <a:rPr lang="en-US" altLang="x-none" sz="2200" b="1" dirty="0">
                <a:solidFill>
                  <a:srgbClr val="006600"/>
                </a:solidFill>
                <a:latin typeface="Arial" panose="020B0604020202020204" pitchFamily="34" charset="0"/>
                <a:ea typeface="宋体" panose="02010600030101010101" pitchFamily="2" charset="-122"/>
              </a:rPr>
              <a:t>Read/write conflict:   </a:t>
            </a:r>
            <a:r>
              <a:rPr lang="en-US" altLang="x-none" sz="2200" b="1" dirty="0">
                <a:solidFill>
                  <a:srgbClr val="FF0000"/>
                </a:solidFill>
                <a:latin typeface="Arial" panose="020B0604020202020204" pitchFamily="34" charset="0"/>
                <a:ea typeface="宋体" panose="02010600030101010101" pitchFamily="2" charset="-122"/>
              </a:rPr>
              <a:t>p + q &gt; n </a:t>
            </a:r>
            <a:endParaRPr lang="en-US" altLang="x-none" sz="2200" b="1" dirty="0">
              <a:solidFill>
                <a:srgbClr val="FF0000"/>
              </a:solidFill>
              <a:latin typeface="Arial" panose="020B0604020202020204" pitchFamily="34" charset="0"/>
              <a:ea typeface="宋体" panose="02010600030101010101" pitchFamily="2" charset="-122"/>
            </a:endParaRPr>
          </a:p>
          <a:p>
            <a:pPr lvl="0">
              <a:spcBef>
                <a:spcPct val="50000"/>
              </a:spcBef>
              <a:buChar char="–"/>
            </a:pPr>
            <a:r>
              <a:rPr lang="en-US" altLang="x-none" sz="2200" b="1" dirty="0">
                <a:solidFill>
                  <a:srgbClr val="006600"/>
                </a:solidFill>
                <a:latin typeface="Arial" panose="020B0604020202020204" pitchFamily="34" charset="0"/>
                <a:ea typeface="宋体" panose="02010600030101010101" pitchFamily="2" charset="-122"/>
              </a:rPr>
              <a:t> An intersection</a:t>
            </a:r>
            <a:r>
              <a:rPr lang="en-US" altLang="x-none" sz="2200" b="1" dirty="0">
                <a:latin typeface="Arial" panose="020B0604020202020204" pitchFamily="34" charset="0"/>
                <a:ea typeface="宋体" panose="02010600030101010101" pitchFamily="2" charset="-122"/>
              </a:rPr>
              <a:t> between </a:t>
            </a:r>
            <a:r>
              <a:rPr lang="en-US" altLang="x-none" sz="2200" b="1" dirty="0">
                <a:solidFill>
                  <a:srgbClr val="CC0000"/>
                </a:solidFill>
                <a:latin typeface="Arial" panose="020B0604020202020204" pitchFamily="34" charset="0"/>
                <a:ea typeface="宋体" panose="02010600030101010101" pitchFamily="2" charset="-122"/>
              </a:rPr>
              <a:t>any read</a:t>
            </a:r>
            <a:r>
              <a:rPr lang="en-US" altLang="x-none" sz="2200" b="1" dirty="0">
                <a:latin typeface="Arial" panose="020B0604020202020204" pitchFamily="34" charset="0"/>
                <a:ea typeface="宋体" panose="02010600030101010101" pitchFamily="2" charset="-122"/>
              </a:rPr>
              <a:t> and </a:t>
            </a:r>
            <a:r>
              <a:rPr lang="en-US" altLang="x-none" sz="2200" b="1" dirty="0">
                <a:solidFill>
                  <a:srgbClr val="CC0000"/>
                </a:solidFill>
                <a:latin typeface="Arial" panose="020B0604020202020204" pitchFamily="34" charset="0"/>
                <a:ea typeface="宋体" panose="02010600030101010101" pitchFamily="2" charset="-122"/>
              </a:rPr>
              <a:t>any write quorum</a:t>
            </a:r>
            <a:endParaRPr lang="en-US" altLang="x-none" sz="2200" b="1" dirty="0">
              <a:latin typeface="Arial" panose="020B0604020202020204" pitchFamily="34" charset="0"/>
              <a:ea typeface="宋体" panose="02010600030101010101" pitchFamily="2" charset="-122"/>
            </a:endParaRPr>
          </a:p>
        </p:txBody>
      </p:sp>
      <p:grpSp>
        <p:nvGrpSpPr>
          <p:cNvPr id="71690" name="组合 71689"/>
          <p:cNvGrpSpPr/>
          <p:nvPr/>
        </p:nvGrpSpPr>
        <p:grpSpPr>
          <a:xfrm>
            <a:off x="1981200" y="2133600"/>
            <a:ext cx="2438400" cy="1295400"/>
            <a:chOff x="0" y="0"/>
            <a:chExt cx="3840" cy="2040"/>
          </a:xfrm>
        </p:grpSpPr>
        <p:sp>
          <p:nvSpPr>
            <p:cNvPr id="71691" name="Text Box 20"/>
            <p:cNvSpPr txBox="1"/>
            <p:nvPr/>
          </p:nvSpPr>
          <p:spPr>
            <a:xfrm>
              <a:off x="125" y="37"/>
              <a:ext cx="2190" cy="1010"/>
            </a:xfrm>
            <a:prstGeom prst="rect">
              <a:avLst/>
            </a:prstGeom>
            <a:noFill/>
            <a:ln w="9525">
              <a:noFill/>
            </a:ln>
          </p:spPr>
          <p:txBody>
            <a:bodyPr wrap="none">
              <a:spAutoFit/>
            </a:bodyPr>
            <a:p>
              <a:pPr lvl="0"/>
              <a:r>
                <a:rPr lang="en-US" altLang="x-none" sz="1800" b="1" dirty="0">
                  <a:latin typeface="Arial" panose="020B0604020202020204" pitchFamily="34" charset="0"/>
                  <a:ea typeface="宋体" panose="02010600030101010101" pitchFamily="2" charset="-122"/>
                </a:rPr>
                <a:t>write</a:t>
              </a:r>
              <a:endParaRPr lang="en-US" altLang="x-none" sz="1800" b="1" dirty="0">
                <a:latin typeface="Arial" panose="020B0604020202020204" pitchFamily="34" charset="0"/>
                <a:ea typeface="宋体" panose="02010600030101010101" pitchFamily="2" charset="-122"/>
              </a:endParaRPr>
            </a:p>
            <a:p>
              <a:pPr lvl="0"/>
              <a:r>
                <a:rPr lang="en-US" altLang="x-none" sz="1800" b="1" dirty="0">
                  <a:latin typeface="Arial" panose="020B0604020202020204" pitchFamily="34" charset="0"/>
                  <a:ea typeface="宋体" panose="02010600030101010101" pitchFamily="2" charset="-122"/>
                </a:rPr>
                <a:t>quorum </a:t>
              </a:r>
              <a:r>
                <a:rPr lang="en-US" altLang="x-none" sz="1800" b="1" dirty="0">
                  <a:solidFill>
                    <a:srgbClr val="0000CC"/>
                  </a:solidFill>
                  <a:latin typeface="Arial" panose="020B0604020202020204" pitchFamily="34" charset="0"/>
                  <a:ea typeface="宋体" panose="02010600030101010101" pitchFamily="2" charset="-122"/>
                </a:rPr>
                <a:t>(q)</a:t>
              </a:r>
              <a:endParaRPr lang="en-US" altLang="x-none" sz="1800" b="1" dirty="0">
                <a:solidFill>
                  <a:srgbClr val="0000CC"/>
                </a:solidFill>
                <a:latin typeface="Arial" panose="020B0604020202020204" pitchFamily="34" charset="0"/>
                <a:ea typeface="宋体" panose="02010600030101010101" pitchFamily="2" charset="-122"/>
              </a:endParaRPr>
            </a:p>
          </p:txBody>
        </p:sp>
        <p:sp>
          <p:nvSpPr>
            <p:cNvPr id="71692" name="矩形 71691"/>
            <p:cNvSpPr/>
            <p:nvPr/>
          </p:nvSpPr>
          <p:spPr>
            <a:xfrm>
              <a:off x="0" y="0"/>
              <a:ext cx="3840" cy="2040"/>
            </a:xfrm>
            <a:prstGeom prst="rect">
              <a:avLst/>
            </a:prstGeom>
            <a:noFill/>
            <a:ln w="19050" cap="flat" cmpd="sng">
              <a:solidFill>
                <a:schemeClr val="tx1"/>
              </a:solidFill>
              <a:prstDash val="solid"/>
              <a:miter/>
              <a:headEnd type="none" w="med" len="med"/>
              <a:tailEnd type="none" w="med" len="med"/>
            </a:ln>
          </p:spPr>
          <p:txBody>
            <a:bodyPr/>
            <a:p>
              <a:endParaRPr lang="zh-CN" altLang="en-US"/>
            </a:p>
          </p:txBody>
        </p:sp>
      </p:grpSp>
      <p:grpSp>
        <p:nvGrpSpPr>
          <p:cNvPr id="71693" name="组合 71692"/>
          <p:cNvGrpSpPr/>
          <p:nvPr/>
        </p:nvGrpSpPr>
        <p:grpSpPr>
          <a:xfrm>
            <a:off x="3810000" y="3048000"/>
            <a:ext cx="1920875" cy="1143000"/>
            <a:chOff x="0" y="0"/>
            <a:chExt cx="3026" cy="1800"/>
          </a:xfrm>
        </p:grpSpPr>
        <p:sp>
          <p:nvSpPr>
            <p:cNvPr id="71694" name="Text Box 19"/>
            <p:cNvSpPr txBox="1"/>
            <p:nvPr/>
          </p:nvSpPr>
          <p:spPr>
            <a:xfrm>
              <a:off x="836" y="720"/>
              <a:ext cx="2190" cy="1010"/>
            </a:xfrm>
            <a:prstGeom prst="rect">
              <a:avLst/>
            </a:prstGeom>
            <a:noFill/>
            <a:ln w="9525">
              <a:noFill/>
            </a:ln>
          </p:spPr>
          <p:txBody>
            <a:bodyPr wrap="none">
              <a:spAutoFit/>
            </a:bodyPr>
            <a:p>
              <a:pPr lvl="0"/>
              <a:r>
                <a:rPr lang="en-US" altLang="x-none" sz="1800" b="1" dirty="0">
                  <a:latin typeface="Arial" panose="020B0604020202020204" pitchFamily="34" charset="0"/>
                  <a:ea typeface="宋体" panose="02010600030101010101" pitchFamily="2" charset="-122"/>
                </a:rPr>
                <a:t>read</a:t>
              </a:r>
              <a:endParaRPr lang="en-US" altLang="x-none" sz="1800" b="1" dirty="0">
                <a:latin typeface="Arial" panose="020B0604020202020204" pitchFamily="34" charset="0"/>
                <a:ea typeface="宋体" panose="02010600030101010101" pitchFamily="2" charset="-122"/>
              </a:endParaRPr>
            </a:p>
            <a:p>
              <a:pPr lvl="0"/>
              <a:r>
                <a:rPr lang="en-US" altLang="x-none" sz="1800" b="1" dirty="0">
                  <a:latin typeface="Arial" panose="020B0604020202020204" pitchFamily="34" charset="0"/>
                  <a:ea typeface="宋体" panose="02010600030101010101" pitchFamily="2" charset="-122"/>
                </a:rPr>
                <a:t>quorum </a:t>
              </a:r>
              <a:r>
                <a:rPr lang="en-US" altLang="x-none" sz="1800" b="1" dirty="0">
                  <a:solidFill>
                    <a:srgbClr val="0000CC"/>
                  </a:solidFill>
                  <a:latin typeface="Arial" panose="020B0604020202020204" pitchFamily="34" charset="0"/>
                  <a:ea typeface="宋体" panose="02010600030101010101" pitchFamily="2" charset="-122"/>
                </a:rPr>
                <a:t>(p)</a:t>
              </a:r>
              <a:endParaRPr lang="en-US" altLang="x-none" sz="1800" b="1" dirty="0">
                <a:solidFill>
                  <a:srgbClr val="0000CC"/>
                </a:solidFill>
                <a:latin typeface="Arial" panose="020B0604020202020204" pitchFamily="34" charset="0"/>
                <a:ea typeface="宋体" panose="02010600030101010101" pitchFamily="2" charset="-122"/>
              </a:endParaRPr>
            </a:p>
          </p:txBody>
        </p:sp>
        <p:sp>
          <p:nvSpPr>
            <p:cNvPr id="71695" name="矩形 71694"/>
            <p:cNvSpPr/>
            <p:nvPr/>
          </p:nvSpPr>
          <p:spPr>
            <a:xfrm>
              <a:off x="0" y="0"/>
              <a:ext cx="3000" cy="1800"/>
            </a:xfrm>
            <a:prstGeom prst="rect">
              <a:avLst/>
            </a:prstGeom>
            <a:noFill/>
            <a:ln w="19050"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2707" name="Rectangle 2"/>
          <p:cNvSpPr>
            <a:spLocks noGrp="1"/>
          </p:cNvSpPr>
          <p:nvPr>
            <p:ph type="title"/>
          </p:nvPr>
        </p:nvSpPr>
        <p:spPr>
          <a:xfrm>
            <a:off x="533400" y="533400"/>
            <a:ext cx="8077200" cy="914400"/>
          </a:xfrm>
        </p:spPr>
        <p:txBody>
          <a:bodyPr vert="horz" wrap="square" anchor="ctr"/>
          <a:p>
            <a:pPr lvl="0"/>
            <a:r>
              <a:rPr lang="en-US" altLang="zh-CN">
                <a:ea typeface="宋体" panose="02010600030101010101" pitchFamily="2" charset="-122"/>
              </a:rPr>
              <a:t>Quorum Consensus Replica Control</a:t>
            </a:r>
            <a:endParaRPr lang="en-US" altLang="zh-CN">
              <a:ea typeface="宋体" panose="02010600030101010101" pitchFamily="2" charset="-122"/>
            </a:endParaRPr>
          </a:p>
        </p:txBody>
      </p:sp>
      <p:sp>
        <p:nvSpPr>
          <p:cNvPr id="72708" name="Text Box 17"/>
          <p:cNvSpPr txBox="1"/>
          <p:nvPr/>
        </p:nvSpPr>
        <p:spPr>
          <a:xfrm>
            <a:off x="6553200" y="3451225"/>
            <a:ext cx="1600200" cy="1096963"/>
          </a:xfrm>
          <a:prstGeom prst="rect">
            <a:avLst/>
          </a:prstGeom>
          <a:noFill/>
          <a:ln w="9525">
            <a:noFill/>
          </a:ln>
        </p:spPr>
        <p:txBody>
          <a:bodyPr wrap="none">
            <a:spAutoFit/>
          </a:bodyPr>
          <a:p>
            <a:pPr lvl="0"/>
            <a:r>
              <a:rPr lang="en-US" altLang="x-none" sz="2200" b="1" dirty="0">
                <a:latin typeface="Arial" panose="020B0604020202020204" pitchFamily="34" charset="0"/>
                <a:ea typeface="宋体" panose="02010600030101010101" pitchFamily="2" charset="-122"/>
              </a:rPr>
              <a:t>Set of all </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replicas of</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an item </a:t>
            </a:r>
            <a:r>
              <a:rPr lang="en-US" altLang="x-none" sz="2200" b="1" dirty="0">
                <a:solidFill>
                  <a:srgbClr val="0000CC"/>
                </a:solidFill>
                <a:latin typeface="Arial" panose="020B0604020202020204" pitchFamily="34" charset="0"/>
                <a:ea typeface="宋体" panose="02010600030101010101" pitchFamily="2" charset="-122"/>
              </a:rPr>
              <a:t>(n)</a:t>
            </a:r>
            <a:endParaRPr lang="en-US" altLang="x-none" sz="2200" b="1" dirty="0">
              <a:solidFill>
                <a:srgbClr val="0000CC"/>
              </a:solidFill>
              <a:latin typeface="Arial" panose="020B0604020202020204" pitchFamily="34" charset="0"/>
              <a:ea typeface="宋体" panose="02010600030101010101" pitchFamily="2" charset="-122"/>
            </a:endParaRPr>
          </a:p>
        </p:txBody>
      </p:sp>
      <p:sp>
        <p:nvSpPr>
          <p:cNvPr id="72709" name="Text Box 18"/>
          <p:cNvSpPr txBox="1"/>
          <p:nvPr/>
        </p:nvSpPr>
        <p:spPr>
          <a:xfrm>
            <a:off x="1066800" y="4876800"/>
            <a:ext cx="6934200" cy="828675"/>
          </a:xfrm>
          <a:prstGeom prst="rect">
            <a:avLst/>
          </a:prstGeom>
          <a:noFill/>
          <a:ln w="9525">
            <a:noFill/>
          </a:ln>
        </p:spPr>
        <p:txBody>
          <a:bodyPr>
            <a:spAutoFit/>
          </a:bodyPr>
          <a:p>
            <a:pPr lvl="0">
              <a:spcBef>
                <a:spcPct val="20000"/>
              </a:spcBef>
              <a:buChar char="–"/>
            </a:pPr>
            <a:r>
              <a:rPr lang="zh-CN" altLang="en-US" sz="2200" b="1" dirty="0">
                <a:solidFill>
                  <a:srgbClr val="006600"/>
                </a:solidFill>
                <a:latin typeface="Arial" panose="020B0604020202020204" pitchFamily="34" charset="0"/>
                <a:ea typeface="宋体" panose="02010600030101010101" pitchFamily="2" charset="-122"/>
              </a:rPr>
              <a:t> write</a:t>
            </a:r>
            <a:r>
              <a:rPr lang="en-US" altLang="x-none" sz="2200" b="1" dirty="0">
                <a:solidFill>
                  <a:srgbClr val="006600"/>
                </a:solidFill>
                <a:latin typeface="Arial" panose="020B0604020202020204" pitchFamily="34" charset="0"/>
                <a:ea typeface="宋体" panose="02010600030101010101" pitchFamily="2" charset="-122"/>
              </a:rPr>
              <a:t>/write conflict:</a:t>
            </a:r>
            <a:r>
              <a:rPr lang="en-US" altLang="x-none" sz="2200" b="1" dirty="0">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q &gt; n/2</a:t>
            </a:r>
            <a:endParaRPr lang="en-US" altLang="x-none" sz="2200" b="1" dirty="0">
              <a:solidFill>
                <a:srgbClr val="FF0000"/>
              </a:solidFill>
              <a:latin typeface="Arial" panose="020B0604020202020204" pitchFamily="34" charset="0"/>
              <a:ea typeface="宋体" panose="02010600030101010101" pitchFamily="2" charset="-122"/>
            </a:endParaRPr>
          </a:p>
          <a:p>
            <a:pPr lvl="0">
              <a:spcBef>
                <a:spcPct val="20000"/>
              </a:spcBef>
              <a:buChar char="–"/>
            </a:pPr>
            <a:r>
              <a:rPr lang="en-US" altLang="x-none" sz="2200" b="1" dirty="0">
                <a:solidFill>
                  <a:srgbClr val="006600"/>
                </a:solidFill>
                <a:latin typeface="Arial" panose="020B0604020202020204" pitchFamily="34" charset="0"/>
                <a:ea typeface="宋体" panose="02010600030101010101" pitchFamily="2" charset="-122"/>
              </a:rPr>
              <a:t> An intersection</a:t>
            </a:r>
            <a:r>
              <a:rPr lang="en-US" altLang="x-none" sz="2200" b="1" dirty="0">
                <a:latin typeface="Arial" panose="020B0604020202020204" pitchFamily="34" charset="0"/>
                <a:ea typeface="宋体" panose="02010600030101010101" pitchFamily="2" charset="-122"/>
              </a:rPr>
              <a:t>  between any two write quorums</a:t>
            </a:r>
            <a:endParaRPr lang="en-US" altLang="x-none" sz="2200" b="1" dirty="0">
              <a:latin typeface="Arial" panose="020B0604020202020204" pitchFamily="34" charset="0"/>
              <a:ea typeface="宋体" panose="02010600030101010101" pitchFamily="2" charset="-122"/>
            </a:endParaRPr>
          </a:p>
        </p:txBody>
      </p:sp>
      <p:sp>
        <p:nvSpPr>
          <p:cNvPr id="72710" name="Line 5"/>
          <p:cNvSpPr/>
          <p:nvPr/>
        </p:nvSpPr>
        <p:spPr>
          <a:xfrm flipH="1">
            <a:off x="1676400" y="1905000"/>
            <a:ext cx="0" cy="2514600"/>
          </a:xfrm>
          <a:prstGeom prst="line">
            <a:avLst/>
          </a:prstGeom>
          <a:ln w="9525" cap="flat" cmpd="sng">
            <a:solidFill>
              <a:schemeClr val="tx1"/>
            </a:solidFill>
            <a:prstDash val="solid"/>
            <a:miter/>
            <a:headEnd type="none" w="med" len="med"/>
            <a:tailEnd type="none" w="med" len="med"/>
          </a:ln>
        </p:spPr>
      </p:sp>
      <p:sp>
        <p:nvSpPr>
          <p:cNvPr id="72711" name="Line 7"/>
          <p:cNvSpPr/>
          <p:nvPr/>
        </p:nvSpPr>
        <p:spPr>
          <a:xfrm flipH="1">
            <a:off x="6172200" y="1905000"/>
            <a:ext cx="0" cy="2514600"/>
          </a:xfrm>
          <a:prstGeom prst="line">
            <a:avLst/>
          </a:prstGeom>
          <a:ln w="9525" cap="flat" cmpd="sng">
            <a:solidFill>
              <a:schemeClr val="tx1"/>
            </a:solidFill>
            <a:prstDash val="solid"/>
            <a:miter/>
            <a:headEnd type="none" w="med" len="med"/>
            <a:tailEnd type="none" w="med" len="med"/>
          </a:ln>
        </p:spPr>
      </p:sp>
      <p:sp>
        <p:nvSpPr>
          <p:cNvPr id="72712" name="Line 8"/>
          <p:cNvSpPr/>
          <p:nvPr/>
        </p:nvSpPr>
        <p:spPr>
          <a:xfrm>
            <a:off x="1676400" y="1905000"/>
            <a:ext cx="4495800" cy="0"/>
          </a:xfrm>
          <a:prstGeom prst="line">
            <a:avLst/>
          </a:prstGeom>
          <a:ln w="9525" cap="flat" cmpd="sng">
            <a:solidFill>
              <a:schemeClr val="tx1"/>
            </a:solidFill>
            <a:prstDash val="solid"/>
            <a:miter/>
            <a:headEnd type="none" w="med" len="med"/>
            <a:tailEnd type="none" w="med" len="med"/>
          </a:ln>
        </p:spPr>
      </p:sp>
      <p:sp>
        <p:nvSpPr>
          <p:cNvPr id="72713" name="Line 10"/>
          <p:cNvSpPr/>
          <p:nvPr/>
        </p:nvSpPr>
        <p:spPr>
          <a:xfrm>
            <a:off x="1676400" y="4419600"/>
            <a:ext cx="4495800" cy="0"/>
          </a:xfrm>
          <a:prstGeom prst="line">
            <a:avLst/>
          </a:prstGeom>
          <a:ln w="9525" cap="flat" cmpd="sng">
            <a:solidFill>
              <a:schemeClr val="tx1"/>
            </a:solidFill>
            <a:prstDash val="solid"/>
            <a:miter/>
            <a:headEnd type="none" w="med" len="med"/>
            <a:tailEnd type="none" w="med" len="med"/>
          </a:ln>
        </p:spPr>
      </p:sp>
      <p:grpSp>
        <p:nvGrpSpPr>
          <p:cNvPr id="72714" name="组合 72713"/>
          <p:cNvGrpSpPr/>
          <p:nvPr/>
        </p:nvGrpSpPr>
        <p:grpSpPr>
          <a:xfrm>
            <a:off x="1981200" y="2133600"/>
            <a:ext cx="2438400" cy="1295400"/>
            <a:chOff x="0" y="0"/>
            <a:chExt cx="3840" cy="2040"/>
          </a:xfrm>
        </p:grpSpPr>
        <p:sp>
          <p:nvSpPr>
            <p:cNvPr id="72715" name="Text Box 20"/>
            <p:cNvSpPr txBox="1"/>
            <p:nvPr/>
          </p:nvSpPr>
          <p:spPr>
            <a:xfrm>
              <a:off x="125" y="37"/>
              <a:ext cx="2190" cy="1010"/>
            </a:xfrm>
            <a:prstGeom prst="rect">
              <a:avLst/>
            </a:prstGeom>
            <a:noFill/>
            <a:ln w="9525">
              <a:noFill/>
            </a:ln>
          </p:spPr>
          <p:txBody>
            <a:bodyPr vert="horz" wrap="none" anchor="t">
              <a:spAutoFit/>
            </a:bodyPr>
            <a:p>
              <a:pPr lvl="0" algn="ctr"/>
              <a:r>
                <a:rPr lang="en-US" altLang="x-none" sz="1800" b="1" dirty="0">
                  <a:latin typeface="Arial" panose="020B0604020202020204" pitchFamily="34" charset="0"/>
                  <a:ea typeface="宋体" panose="02010600030101010101" pitchFamily="2" charset="-122"/>
                </a:rPr>
                <a:t>write</a:t>
              </a:r>
              <a:endParaRPr lang="en-US" altLang="x-none" sz="1800" b="1" dirty="0">
                <a:latin typeface="Arial" panose="020B0604020202020204" pitchFamily="34" charset="0"/>
                <a:ea typeface="宋体" panose="02010600030101010101" pitchFamily="2" charset="-122"/>
              </a:endParaRPr>
            </a:p>
            <a:p>
              <a:pPr lvl="0" algn="ctr"/>
              <a:r>
                <a:rPr lang="en-US" altLang="x-none" sz="1800" b="1" dirty="0">
                  <a:latin typeface="Arial" panose="020B0604020202020204" pitchFamily="34" charset="0"/>
                  <a:ea typeface="宋体" panose="02010600030101010101" pitchFamily="2" charset="-122"/>
                </a:rPr>
                <a:t>quorum </a:t>
              </a:r>
              <a:r>
                <a:rPr lang="en-US" altLang="x-none" sz="1800" b="1" dirty="0">
                  <a:solidFill>
                    <a:srgbClr val="0000CC"/>
                  </a:solidFill>
                  <a:latin typeface="Arial" panose="020B0604020202020204" pitchFamily="34" charset="0"/>
                  <a:ea typeface="宋体" panose="02010600030101010101" pitchFamily="2" charset="-122"/>
                </a:rPr>
                <a:t>(q)</a:t>
              </a:r>
              <a:endParaRPr lang="en-US" altLang="x-none" sz="1800" b="1" dirty="0">
                <a:solidFill>
                  <a:srgbClr val="0000CC"/>
                </a:solidFill>
                <a:latin typeface="Arial" panose="020B0604020202020204" pitchFamily="34" charset="0"/>
                <a:ea typeface="宋体" panose="02010600030101010101" pitchFamily="2" charset="-122"/>
              </a:endParaRPr>
            </a:p>
          </p:txBody>
        </p:sp>
        <p:sp>
          <p:nvSpPr>
            <p:cNvPr id="72716" name="矩形 72715"/>
            <p:cNvSpPr/>
            <p:nvPr/>
          </p:nvSpPr>
          <p:spPr>
            <a:xfrm>
              <a:off x="0" y="0"/>
              <a:ext cx="3840" cy="2040"/>
            </a:xfrm>
            <a:prstGeom prst="rect">
              <a:avLst/>
            </a:prstGeom>
            <a:noFill/>
            <a:ln w="19050" cap="flat" cmpd="sng">
              <a:solidFill>
                <a:schemeClr val="tx1"/>
              </a:solidFill>
              <a:prstDash val="solid"/>
              <a:miter/>
              <a:headEnd type="none" w="med" len="med"/>
              <a:tailEnd type="none" w="med" len="med"/>
            </a:ln>
          </p:spPr>
          <p:txBody>
            <a:bodyPr/>
            <a:p>
              <a:endParaRPr lang="zh-CN" altLang="en-US"/>
            </a:p>
          </p:txBody>
        </p:sp>
      </p:grpSp>
      <p:grpSp>
        <p:nvGrpSpPr>
          <p:cNvPr id="72717" name="组合 72716"/>
          <p:cNvGrpSpPr/>
          <p:nvPr/>
        </p:nvGrpSpPr>
        <p:grpSpPr>
          <a:xfrm>
            <a:off x="3505200" y="2895600"/>
            <a:ext cx="2438400" cy="1295400"/>
            <a:chOff x="0" y="0"/>
            <a:chExt cx="3840" cy="2040"/>
          </a:xfrm>
        </p:grpSpPr>
        <p:sp>
          <p:nvSpPr>
            <p:cNvPr id="72718" name="Text Box 20"/>
            <p:cNvSpPr txBox="1"/>
            <p:nvPr/>
          </p:nvSpPr>
          <p:spPr>
            <a:xfrm>
              <a:off x="1137" y="889"/>
              <a:ext cx="2688" cy="1008"/>
            </a:xfrm>
            <a:prstGeom prst="rect">
              <a:avLst/>
            </a:prstGeom>
            <a:noFill/>
            <a:ln w="9525">
              <a:noFill/>
            </a:ln>
          </p:spPr>
          <p:txBody>
            <a:bodyPr vert="horz" wrap="square" anchor="t">
              <a:spAutoFit/>
            </a:bodyPr>
            <a:p>
              <a:pPr lvl="0" algn="ctr"/>
              <a:r>
                <a:rPr lang="zh-CN" altLang="en-US" sz="1800" b="1" dirty="0">
                  <a:latin typeface="Arial" panose="020B0604020202020204" pitchFamily="34" charset="0"/>
                  <a:ea typeface="宋体" panose="02010600030101010101" pitchFamily="2" charset="-122"/>
                </a:rPr>
                <a:t>another </a:t>
              </a:r>
              <a:r>
                <a:rPr lang="en-US" altLang="x-none" sz="1800" b="1" dirty="0">
                  <a:latin typeface="Arial" panose="020B0604020202020204" pitchFamily="34" charset="0"/>
                  <a:ea typeface="宋体" panose="02010600030101010101" pitchFamily="2" charset="-122"/>
                </a:rPr>
                <a:t>write</a:t>
              </a:r>
              <a:endParaRPr lang="en-US" altLang="x-none" sz="1800" b="1" dirty="0">
                <a:latin typeface="Arial" panose="020B0604020202020204" pitchFamily="34" charset="0"/>
                <a:ea typeface="宋体" panose="02010600030101010101" pitchFamily="2" charset="-122"/>
              </a:endParaRPr>
            </a:p>
            <a:p>
              <a:pPr lvl="0" algn="ctr"/>
              <a:r>
                <a:rPr lang="en-US" altLang="x-none" sz="1800" b="1" dirty="0">
                  <a:latin typeface="Arial" panose="020B0604020202020204" pitchFamily="34" charset="0"/>
                  <a:ea typeface="宋体" panose="02010600030101010101" pitchFamily="2" charset="-122"/>
                </a:rPr>
                <a:t>quorum </a:t>
              </a:r>
              <a:r>
                <a:rPr lang="en-US" altLang="x-none" sz="1800" b="1" dirty="0">
                  <a:solidFill>
                    <a:srgbClr val="0000CC"/>
                  </a:solidFill>
                  <a:latin typeface="Arial" panose="020B0604020202020204" pitchFamily="34" charset="0"/>
                  <a:ea typeface="宋体" panose="02010600030101010101" pitchFamily="2" charset="-122"/>
                </a:rPr>
                <a:t>(q)</a:t>
              </a:r>
              <a:endParaRPr lang="en-US" altLang="x-none" sz="1800" b="1" dirty="0">
                <a:solidFill>
                  <a:srgbClr val="0000CC"/>
                </a:solidFill>
                <a:latin typeface="Arial" panose="020B0604020202020204" pitchFamily="34" charset="0"/>
                <a:ea typeface="宋体" panose="02010600030101010101" pitchFamily="2" charset="-122"/>
              </a:endParaRPr>
            </a:p>
          </p:txBody>
        </p:sp>
        <p:sp>
          <p:nvSpPr>
            <p:cNvPr id="72719" name="矩形 72718"/>
            <p:cNvSpPr/>
            <p:nvPr/>
          </p:nvSpPr>
          <p:spPr>
            <a:xfrm>
              <a:off x="0" y="0"/>
              <a:ext cx="3840" cy="2040"/>
            </a:xfrm>
            <a:prstGeom prst="rect">
              <a:avLst/>
            </a:prstGeom>
            <a:noFill/>
            <a:ln w="19050"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3731" name="Rectangle 2"/>
          <p:cNvSpPr>
            <a:spLocks noGrp="1"/>
          </p:cNvSpPr>
          <p:nvPr>
            <p:ph type="title"/>
          </p:nvPr>
        </p:nvSpPr>
        <p:spPr>
          <a:xfrm>
            <a:off x="685800" y="0"/>
            <a:ext cx="7772400" cy="1143000"/>
          </a:xfrm>
        </p:spPr>
        <p:txBody>
          <a:bodyPr vert="horz" wrap="square" anchor="ctr"/>
          <a:p>
            <a:pPr lvl="0"/>
            <a:r>
              <a:rPr lang="en-US" altLang="zh-CN">
                <a:ea typeface="宋体" panose="02010600030101010101" pitchFamily="2" charset="-122"/>
              </a:rPr>
              <a:t>Mutual Consistency</a:t>
            </a:r>
            <a:endParaRPr lang="en-US" altLang="zh-CN">
              <a:ea typeface="宋体" panose="02010600030101010101" pitchFamily="2" charset="-122"/>
            </a:endParaRPr>
          </a:p>
        </p:txBody>
      </p:sp>
      <p:sp>
        <p:nvSpPr>
          <p:cNvPr id="73732" name="Rectangle 3"/>
          <p:cNvSpPr>
            <a:spLocks noGrp="1"/>
          </p:cNvSpPr>
          <p:nvPr>
            <p:ph type="body"/>
          </p:nvPr>
        </p:nvSpPr>
        <p:spPr>
          <a:xfrm>
            <a:off x="304800" y="1143000"/>
            <a:ext cx="8458200" cy="5334000"/>
          </a:xfrm>
        </p:spPr>
        <p:txBody>
          <a:bodyPr vert="horz" wrap="square" anchor="t"/>
          <a:p>
            <a:pPr lvl="0"/>
            <a:r>
              <a:rPr lang="en-US" altLang="x-none" sz="2400" u="sng" dirty="0">
                <a:ea typeface="宋体" panose="02010600030101010101" pitchFamily="2" charset="-122"/>
              </a:rPr>
              <a:t>Problem</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algorithm does not maintain</a:t>
            </a:r>
            <a:r>
              <a:rPr lang="en-US" altLang="x-none" sz="2400" dirty="0">
                <a:ea typeface="宋体" panose="02010600030101010101" pitchFamily="2" charset="-122"/>
              </a:rPr>
              <a:t> mutual consistency; </a:t>
            </a:r>
            <a:r>
              <a:rPr lang="en-US" altLang="x-none" sz="2400" dirty="0">
                <a:solidFill>
                  <a:schemeClr val="tx1"/>
                </a:solidFill>
                <a:ea typeface="宋体" panose="02010600030101010101" pitchFamily="2" charset="-122"/>
              </a:rPr>
              <a:t>thus</a:t>
            </a:r>
            <a:r>
              <a:rPr lang="en-US" altLang="x-none" sz="2400" dirty="0">
                <a:solidFill>
                  <a:srgbClr val="0000CC"/>
                </a:solidFill>
                <a:ea typeface="宋体" panose="02010600030101010101" pitchFamily="2" charset="-122"/>
              </a:rPr>
              <a:t> reads</a:t>
            </a:r>
            <a:r>
              <a:rPr lang="en-US" altLang="x-none" sz="2400" dirty="0">
                <a:solidFill>
                  <a:schemeClr val="tx1"/>
                </a:solidFill>
                <a:ea typeface="宋体" panose="02010600030101010101" pitchFamily="2" charset="-122"/>
              </a:rPr>
              <a:t> of replicas in a </a:t>
            </a:r>
            <a:r>
              <a:rPr lang="en-US" altLang="x-none" sz="2400" dirty="0">
                <a:solidFill>
                  <a:srgbClr val="0000CC"/>
                </a:solidFill>
                <a:ea typeface="宋体" panose="02010600030101010101" pitchFamily="2" charset="-122"/>
              </a:rPr>
              <a:t>read quorum</a:t>
            </a:r>
            <a:r>
              <a:rPr lang="en-US" altLang="x-none" sz="2400" dirty="0">
                <a:solidFill>
                  <a:schemeClr val="tx1"/>
                </a:solidFill>
                <a:ea typeface="宋体" panose="02010600030101010101" pitchFamily="2" charset="-122"/>
              </a:rPr>
              <a:t> </a:t>
            </a:r>
            <a:r>
              <a:rPr lang="en-US" altLang="x-none" sz="2400" dirty="0">
                <a:solidFill>
                  <a:srgbClr val="0000CC"/>
                </a:solidFill>
                <a:ea typeface="宋体" panose="02010600030101010101" pitchFamily="2" charset="-122"/>
              </a:rPr>
              <a:t>might return different values</a:t>
            </a:r>
            <a:endParaRPr lang="en-US" altLang="x-none" sz="2400" dirty="0">
              <a:solidFill>
                <a:srgbClr val="0000CC"/>
              </a:solidFill>
              <a:ea typeface="宋体" panose="02010600030101010101" pitchFamily="2" charset="-122"/>
            </a:endParaRPr>
          </a:p>
          <a:p>
            <a:pPr lvl="0">
              <a:spcBef>
                <a:spcPct val="50000"/>
              </a:spcBef>
            </a:pPr>
            <a:r>
              <a:rPr lang="en-US" altLang="x-none" sz="2400" u="sng" dirty="0">
                <a:ea typeface="宋体" panose="02010600030101010101" pitchFamily="2" charset="-122"/>
              </a:rPr>
              <a:t>Solution</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assign a </a:t>
            </a:r>
            <a:r>
              <a:rPr lang="en-US" altLang="x-none" sz="2400" dirty="0">
                <a:solidFill>
                  <a:srgbClr val="FF0000"/>
                </a:solidFill>
                <a:ea typeface="宋体" panose="02010600030101010101" pitchFamily="2" charset="-122"/>
              </a:rPr>
              <a:t>timestamp </a:t>
            </a:r>
            <a:r>
              <a:rPr lang="en-US" altLang="x-none" sz="2400" dirty="0">
                <a:solidFill>
                  <a:schemeClr val="tx1"/>
                </a:solidFill>
                <a:ea typeface="宋体" panose="02010600030101010101" pitchFamily="2" charset="-122"/>
              </a:rPr>
              <a:t>to each transaction T </a:t>
            </a:r>
            <a:r>
              <a:rPr lang="en-US" altLang="x-none" sz="2400" dirty="0">
                <a:ea typeface="宋体" panose="02010600030101010101" pitchFamily="2" charset="-122"/>
              </a:rPr>
              <a:t>when it commits</a:t>
            </a:r>
            <a:r>
              <a:rPr lang="en-US" altLang="x-none" sz="2400" dirty="0">
                <a:solidFill>
                  <a:schemeClr val="tx1"/>
                </a:solidFill>
                <a:ea typeface="宋体" panose="02010600030101010101" pitchFamily="2" charset="-122"/>
              </a:rPr>
              <a:t>; </a:t>
            </a:r>
            <a:r>
              <a:rPr lang="en-US" altLang="x-none" sz="2400" dirty="0">
                <a:solidFill>
                  <a:srgbClr val="0000CC"/>
                </a:solidFill>
                <a:ea typeface="宋体" panose="02010600030101010101" pitchFamily="2" charset="-122"/>
              </a:rPr>
              <a:t>clocks are synchronized</a:t>
            </a:r>
            <a:r>
              <a:rPr lang="en-US" altLang="x-none" sz="2400" dirty="0">
                <a:solidFill>
                  <a:schemeClr val="tx1"/>
                </a:solidFill>
                <a:ea typeface="宋体" panose="02010600030101010101" pitchFamily="2" charset="-122"/>
              </a:rPr>
              <a:t> between sites so that timestamps correspond to </a:t>
            </a:r>
            <a:r>
              <a:rPr lang="en-US" altLang="x-none" sz="2400" dirty="0">
                <a:solidFill>
                  <a:srgbClr val="0000CC"/>
                </a:solidFill>
                <a:ea typeface="宋体" panose="02010600030101010101" pitchFamily="2" charset="-122"/>
              </a:rPr>
              <a:t>commit order</a:t>
            </a:r>
            <a:r>
              <a:rPr lang="en-US" altLang="x-none" sz="2400" dirty="0">
                <a:ea typeface="宋体" panose="02010600030101010101" pitchFamily="2" charset="-122"/>
              </a:rPr>
              <a:t> </a:t>
            </a:r>
            <a:endParaRPr lang="en-US" altLang="x-none" sz="2400" dirty="0">
              <a:ea typeface="宋体" panose="02010600030101010101" pitchFamily="2" charset="-122"/>
            </a:endParaRPr>
          </a:p>
          <a:p>
            <a:pPr marL="914400" lvl="1" indent="-457200">
              <a:spcBef>
                <a:spcPct val="40000"/>
              </a:spcBef>
              <a:buFont typeface="+mj-ea"/>
              <a:buAutoNum type="circleNumDbPlain"/>
            </a:pPr>
            <a:r>
              <a:rPr lang="en-US" altLang="x-none" sz="2200" dirty="0">
                <a:ea typeface="宋体" panose="02010600030101010101" pitchFamily="2" charset="-122"/>
              </a:rPr>
              <a:t>T writes: </a:t>
            </a:r>
            <a:r>
              <a:rPr lang="en-US" altLang="x-none" sz="2200" dirty="0">
                <a:solidFill>
                  <a:schemeClr val="tx1"/>
                </a:solidFill>
                <a:ea typeface="宋体" panose="02010600030101010101" pitchFamily="2" charset="-122"/>
              </a:rPr>
              <a:t>replica control associates </a:t>
            </a:r>
            <a:r>
              <a:rPr lang="en-US" altLang="x-none" sz="2200" dirty="0">
                <a:solidFill>
                  <a:srgbClr val="CC0000"/>
                </a:solidFill>
                <a:ea typeface="宋体" panose="02010600030101010101" pitchFamily="2" charset="-122"/>
              </a:rPr>
              <a:t>T’s timestamp</a:t>
            </a:r>
            <a:r>
              <a:rPr lang="en-US" altLang="x-none" sz="2200" dirty="0">
                <a:solidFill>
                  <a:schemeClr val="tx1"/>
                </a:solidFill>
                <a:ea typeface="宋体" panose="02010600030101010101" pitchFamily="2" charset="-122"/>
              </a:rPr>
              <a:t> with </a:t>
            </a:r>
            <a:r>
              <a:rPr lang="en-US" altLang="x-none" sz="2200" dirty="0">
                <a:solidFill>
                  <a:srgbClr val="CC0000"/>
                </a:solidFill>
                <a:ea typeface="宋体" panose="02010600030101010101" pitchFamily="2" charset="-122"/>
              </a:rPr>
              <a:t>all replicas</a:t>
            </a:r>
            <a:r>
              <a:rPr lang="en-US" altLang="x-none" sz="2200" dirty="0">
                <a:solidFill>
                  <a:schemeClr val="tx1"/>
                </a:solidFill>
                <a:ea typeface="宋体" panose="02010600030101010101" pitchFamily="2" charset="-122"/>
              </a:rPr>
              <a:t> in its write quorum</a:t>
            </a:r>
            <a:endParaRPr lang="en-US" altLang="x-none" sz="2200" dirty="0">
              <a:solidFill>
                <a:schemeClr val="tx1"/>
              </a:solidFill>
              <a:ea typeface="宋体" panose="02010600030101010101" pitchFamily="2" charset="-122"/>
            </a:endParaRPr>
          </a:p>
          <a:p>
            <a:pPr marL="914400" lvl="1" indent="-457200">
              <a:spcBef>
                <a:spcPct val="40000"/>
              </a:spcBef>
              <a:buFont typeface="+mj-ea"/>
              <a:buAutoNum type="circleNumDbPlain"/>
            </a:pPr>
            <a:r>
              <a:rPr lang="en-US" altLang="x-none" sz="2200" dirty="0">
                <a:ea typeface="宋体" panose="02010600030101010101" pitchFamily="2" charset="-122"/>
              </a:rPr>
              <a:t>T reads: </a:t>
            </a:r>
            <a:r>
              <a:rPr lang="en-US" altLang="x-none" sz="2200" dirty="0">
                <a:solidFill>
                  <a:schemeClr val="tx1"/>
                </a:solidFill>
                <a:ea typeface="宋体" panose="02010600030101010101" pitchFamily="2" charset="-122"/>
              </a:rPr>
              <a:t>replica control returns </a:t>
            </a:r>
            <a:r>
              <a:rPr lang="en-US" altLang="x-none" sz="2200" dirty="0">
                <a:solidFill>
                  <a:srgbClr val="CC0000"/>
                </a:solidFill>
                <a:ea typeface="宋体" panose="02010600030101010101" pitchFamily="2" charset="-122"/>
              </a:rPr>
              <a:t>value of replica</a:t>
            </a:r>
            <a:r>
              <a:rPr lang="en-US" altLang="x-none" sz="2200" dirty="0">
                <a:solidFill>
                  <a:schemeClr val="tx1"/>
                </a:solidFill>
                <a:ea typeface="宋体" panose="02010600030101010101" pitchFamily="2" charset="-122"/>
              </a:rPr>
              <a:t> in read quorum with </a:t>
            </a:r>
            <a:r>
              <a:rPr lang="en-US" altLang="x-none" sz="2200" dirty="0">
                <a:solidFill>
                  <a:srgbClr val="CC0000"/>
                </a:solidFill>
                <a:ea typeface="宋体" panose="02010600030101010101" pitchFamily="2" charset="-122"/>
              </a:rPr>
              <a:t>largest timestamp</a:t>
            </a:r>
            <a:r>
              <a:rPr lang="en-US" altLang="x-none" sz="2200" dirty="0">
                <a:solidFill>
                  <a:schemeClr val="tx1"/>
                </a:solidFill>
                <a:ea typeface="宋体" panose="02010600030101010101" pitchFamily="2" charset="-122"/>
              </a:rPr>
              <a:t>.  Since read and write quorums overlap, T gets most recent write</a:t>
            </a:r>
            <a:endParaRPr lang="en-US" altLang="x-none" sz="2200" dirty="0">
              <a:solidFill>
                <a:schemeClr val="tx1"/>
              </a:solidFill>
              <a:ea typeface="宋体" panose="02010600030101010101" pitchFamily="2" charset="-122"/>
            </a:endParaRPr>
          </a:p>
          <a:p>
            <a:pPr lvl="0">
              <a:spcBef>
                <a:spcPct val="40000"/>
              </a:spcBef>
            </a:pPr>
            <a:r>
              <a:rPr lang="en-US" altLang="x-none" sz="2380" dirty="0">
                <a:ea typeface="宋体" panose="02010600030101010101" pitchFamily="2" charset="-122"/>
              </a:rPr>
              <a:t>Schedules are serializable</a:t>
            </a:r>
            <a:endParaRPr lang="en-US" altLang="x-none" sz="2380" dirty="0">
              <a:ea typeface="宋体" panose="02010600030101010101" pitchFamily="2" charset="-122"/>
            </a:endParaRPr>
          </a:p>
        </p:txBody>
      </p:sp>
      <p:sp>
        <p:nvSpPr>
          <p:cNvPr id="73733" name="矩形 73732"/>
          <p:cNvSpPr/>
          <p:nvPr/>
        </p:nvSpPr>
        <p:spPr>
          <a:xfrm>
            <a:off x="304800" y="1143000"/>
            <a:ext cx="8534400" cy="12192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4755" name="Rectangle 2"/>
          <p:cNvSpPr>
            <a:spLocks noGrp="1"/>
          </p:cNvSpPr>
          <p:nvPr>
            <p:ph type="title"/>
          </p:nvPr>
        </p:nvSpPr>
        <p:spPr>
          <a:xfrm>
            <a:off x="457200" y="609600"/>
            <a:ext cx="8229600" cy="838200"/>
          </a:xfrm>
        </p:spPr>
        <p:txBody>
          <a:bodyPr vert="horz" wrap="square" anchor="ctr"/>
          <a:p>
            <a:pPr lvl="0"/>
            <a:r>
              <a:rPr lang="en-US" altLang="zh-CN">
                <a:ea typeface="宋体" panose="02010600030101010101" pitchFamily="2" charset="-122"/>
              </a:rPr>
              <a:t>Quorum Consensus Replica Control</a:t>
            </a:r>
            <a:endParaRPr lang="en-US" altLang="zh-CN">
              <a:ea typeface="宋体" panose="02010600030101010101" pitchFamily="2" charset="-122"/>
            </a:endParaRPr>
          </a:p>
        </p:txBody>
      </p:sp>
      <p:sp>
        <p:nvSpPr>
          <p:cNvPr id="74756" name="Rectangle 3"/>
          <p:cNvSpPr>
            <a:spLocks noGrp="1"/>
          </p:cNvSpPr>
          <p:nvPr>
            <p:ph type="body"/>
          </p:nvPr>
        </p:nvSpPr>
        <p:spPr/>
        <p:txBody>
          <a:bodyPr vert="horz" wrap="square" anchor="t"/>
          <a:p>
            <a:pPr lvl="0"/>
            <a:r>
              <a:rPr lang="en-US" altLang="x-none" sz="2400" dirty="0">
                <a:ea typeface="宋体" panose="02010600030101010101" pitchFamily="2" charset="-122"/>
              </a:rPr>
              <a:t>Allows a tradeoff </a:t>
            </a:r>
            <a:r>
              <a:rPr lang="en-US" altLang="x-none" sz="2400" dirty="0">
                <a:solidFill>
                  <a:schemeClr val="tx1"/>
                </a:solidFill>
                <a:ea typeface="宋体" panose="02010600030101010101" pitchFamily="2" charset="-122"/>
              </a:rPr>
              <a:t>among operations on</a:t>
            </a:r>
            <a:r>
              <a:rPr lang="en-US" altLang="x-none" sz="2400" dirty="0">
                <a:ea typeface="宋体" panose="02010600030101010101" pitchFamily="2" charset="-122"/>
              </a:rPr>
              <a:t> availability </a:t>
            </a:r>
            <a:r>
              <a:rPr lang="en-US" altLang="x-none" sz="2400" dirty="0">
                <a:solidFill>
                  <a:schemeClr val="tx1"/>
                </a:solidFill>
                <a:ea typeface="宋体" panose="02010600030101010101" pitchFamily="2" charset="-122"/>
              </a:rPr>
              <a:t>and</a:t>
            </a:r>
            <a:r>
              <a:rPr lang="en-US" altLang="x-none" sz="2400" dirty="0">
                <a:ea typeface="宋体" panose="02010600030101010101" pitchFamily="2" charset="-122"/>
              </a:rPr>
              <a:t> cost</a:t>
            </a:r>
            <a:endParaRPr lang="en-US" altLang="x-none" sz="2400" dirty="0">
              <a:ea typeface="宋体" panose="02010600030101010101" pitchFamily="2" charset="-122"/>
            </a:endParaRPr>
          </a:p>
          <a:p>
            <a:pPr lvl="1">
              <a:spcBef>
                <a:spcPct val="50000"/>
              </a:spcBef>
            </a:pPr>
            <a:r>
              <a:rPr lang="en-US" altLang="x-none" sz="2200" dirty="0">
                <a:ea typeface="宋体" panose="02010600030101010101" pitchFamily="2" charset="-122"/>
              </a:rPr>
              <a:t>A small quorum </a:t>
            </a:r>
            <a:r>
              <a:rPr lang="en-US" altLang="x-none" sz="2200" dirty="0">
                <a:solidFill>
                  <a:schemeClr val="tx1"/>
                </a:solidFill>
                <a:ea typeface="宋体" panose="02010600030101010101" pitchFamily="2" charset="-122"/>
              </a:rPr>
              <a:t>implies the corresponding operation is more available and can be performed more efficiently  but ...</a:t>
            </a:r>
            <a:endParaRPr lang="en-US" altLang="x-none" sz="22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The smaller one quorum is, </a:t>
            </a:r>
            <a:r>
              <a:rPr lang="en-US" altLang="x-none" sz="2200" dirty="0">
                <a:solidFill>
                  <a:schemeClr val="tx1"/>
                </a:solidFill>
                <a:ea typeface="宋体" panose="02010600030101010101" pitchFamily="2" charset="-122"/>
              </a:rPr>
              <a:t>the larger the other</a:t>
            </a:r>
            <a:endParaRPr lang="en-US" altLang="x-none" sz="2200" dirty="0">
              <a:solidFill>
                <a:schemeClr val="tx1"/>
              </a:solidFill>
              <a:ea typeface="宋体" panose="02010600030101010101" pitchFamily="2" charset="-122"/>
            </a:endParaRPr>
          </a:p>
          <a:p>
            <a:pPr lvl="0"/>
            <a:endParaRPr lang="zh-CN" altLang="en-US"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5779" name="Rectangle 2"/>
          <p:cNvSpPr>
            <a:spLocks noGrp="1"/>
          </p:cNvSpPr>
          <p:nvPr>
            <p:ph type="title"/>
          </p:nvPr>
        </p:nvSpPr>
        <p:spPr/>
        <p:txBody>
          <a:bodyPr vert="horz" wrap="square" anchor="ctr"/>
          <a:p>
            <a:pPr lvl="0"/>
            <a:r>
              <a:rPr lang="en-US" altLang="zh-CN">
                <a:ea typeface="宋体" panose="02010600030101010101" pitchFamily="2" charset="-122"/>
              </a:rPr>
              <a:t>Failures</a:t>
            </a:r>
            <a:endParaRPr lang="en-US" altLang="zh-CN">
              <a:ea typeface="宋体" panose="02010600030101010101" pitchFamily="2" charset="-122"/>
            </a:endParaRPr>
          </a:p>
        </p:txBody>
      </p:sp>
      <p:sp>
        <p:nvSpPr>
          <p:cNvPr id="75780" name="Rectangle 3"/>
          <p:cNvSpPr>
            <a:spLocks noGrp="1"/>
          </p:cNvSpPr>
          <p:nvPr>
            <p:ph type="body"/>
          </p:nvPr>
        </p:nvSpPr>
        <p:spPr>
          <a:xfrm>
            <a:off x="685800" y="1981200"/>
            <a:ext cx="7772400" cy="4343400"/>
          </a:xfrm>
        </p:spPr>
        <p:txBody>
          <a:bodyPr vert="horz" wrap="square" anchor="t"/>
          <a:p>
            <a:pPr lvl="0"/>
            <a:r>
              <a:rPr lang="en-US" altLang="x-none" sz="2400" dirty="0">
                <a:ea typeface="宋体" panose="02010600030101010101" pitchFamily="2" charset="-122"/>
              </a:rPr>
              <a:t>Algorithm can continue to function </a:t>
            </a:r>
            <a:r>
              <a:rPr lang="en-US" altLang="x-none" sz="2400" dirty="0">
                <a:solidFill>
                  <a:schemeClr val="tx1"/>
                </a:solidFill>
                <a:ea typeface="宋体" panose="02010600030101010101" pitchFamily="2" charset="-122"/>
              </a:rPr>
              <a:t>even though some sites are inaccessible</a:t>
            </a:r>
            <a:endParaRPr lang="en-US" altLang="x-none" sz="2400" dirty="0">
              <a:solidFill>
                <a:schemeClr val="tx1"/>
              </a:solidFill>
              <a:ea typeface="宋体" panose="02010600030101010101" pitchFamily="2" charset="-122"/>
            </a:endParaRPr>
          </a:p>
          <a:p>
            <a:pPr lvl="0">
              <a:spcBef>
                <a:spcPct val="50000"/>
              </a:spcBef>
            </a:pPr>
            <a:r>
              <a:rPr lang="en-US" altLang="x-none" sz="2400" dirty="0">
                <a:ea typeface="宋体" panose="02010600030101010101" pitchFamily="2" charset="-122"/>
              </a:rPr>
              <a:t>No special steps required to recover a site </a:t>
            </a:r>
            <a:r>
              <a:rPr lang="en-US" altLang="x-none" sz="2400" dirty="0">
                <a:solidFill>
                  <a:schemeClr val="tx1"/>
                </a:solidFill>
                <a:ea typeface="宋体" panose="02010600030101010101" pitchFamily="2" charset="-122"/>
              </a:rPr>
              <a:t>after a failure occurs</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Replica will have an old timestamp </a:t>
            </a:r>
            <a:r>
              <a:rPr lang="en-US" altLang="x-none" sz="2200" dirty="0">
                <a:solidFill>
                  <a:schemeClr val="tx1"/>
                </a:solidFill>
                <a:ea typeface="宋体" panose="02010600030101010101" pitchFamily="2" charset="-122"/>
              </a:rPr>
              <a:t>and hence its value will not be used</a:t>
            </a:r>
            <a:endParaRPr lang="en-US" altLang="x-none" sz="22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Replica’s value will be made current </a:t>
            </a:r>
            <a:r>
              <a:rPr lang="en-US" altLang="x-none" sz="2200" dirty="0">
                <a:solidFill>
                  <a:schemeClr val="tx1"/>
                </a:solidFill>
                <a:ea typeface="宋体" panose="02010600030101010101" pitchFamily="2" charset="-122"/>
              </a:rPr>
              <a:t>the next time the site is included in a write quorum</a:t>
            </a:r>
            <a:endParaRPr lang="en-US" altLang="x-none" sz="2200" dirty="0">
              <a:solidFill>
                <a:schemeClr val="tx1"/>
              </a:solidFill>
              <a:ea typeface="宋体" panose="02010600030101010101" pitchFamily="2" charset="-122"/>
            </a:endParaRPr>
          </a:p>
          <a:p>
            <a:pPr lvl="1"/>
            <a:endParaRPr lang="zh-CN" altLang="en-US" sz="2200" dirty="0">
              <a:solidFill>
                <a:schemeClr val="tx1"/>
              </a:solidFill>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6803" name="Rectangle 2"/>
          <p:cNvSpPr>
            <a:spLocks noGrp="1"/>
          </p:cNvSpPr>
          <p:nvPr>
            <p:ph type="title"/>
          </p:nvPr>
        </p:nvSpPr>
        <p:spPr>
          <a:xfrm>
            <a:off x="0" y="231775"/>
            <a:ext cx="9144000" cy="1143000"/>
          </a:xfrm>
        </p:spPr>
        <p:txBody>
          <a:bodyPr vert="horz" wrap="square" anchor="ctr"/>
          <a:p>
            <a:pPr lvl="0"/>
            <a:r>
              <a:rPr lang="en-US" altLang="zh-CN">
                <a:ea typeface="宋体" panose="02010600030101010101" pitchFamily="2" charset="-122"/>
              </a:rPr>
              <a:t>Read One/Write All Replica Control (</a:t>
            </a:r>
            <a:r>
              <a:rPr lang="en-US" altLang="zh-CN" sz="3200">
                <a:ea typeface="宋体" panose="02010600030101010101" pitchFamily="2" charset="-122"/>
              </a:rPr>
              <a:t>Asynchronous-Update)</a:t>
            </a:r>
            <a:r>
              <a:rPr lang="en-US" altLang="zh-CN">
                <a:ea typeface="宋体" panose="02010600030101010101" pitchFamily="2" charset="-122"/>
              </a:rPr>
              <a:t>                      </a:t>
            </a:r>
            <a:endParaRPr lang="en-US" altLang="zh-CN">
              <a:ea typeface="宋体" panose="02010600030101010101" pitchFamily="2" charset="-122"/>
            </a:endParaRPr>
          </a:p>
        </p:txBody>
      </p:sp>
      <p:sp>
        <p:nvSpPr>
          <p:cNvPr id="76804" name="Rectangle 3"/>
          <p:cNvSpPr>
            <a:spLocks noGrp="1"/>
          </p:cNvSpPr>
          <p:nvPr>
            <p:ph type="body"/>
          </p:nvPr>
        </p:nvSpPr>
        <p:spPr>
          <a:xfrm>
            <a:off x="433705" y="1603375"/>
            <a:ext cx="8319770" cy="1198880"/>
          </a:xfrm>
          <a:ln>
            <a:solidFill>
              <a:schemeClr val="accent1"/>
            </a:solidFill>
          </a:ln>
        </p:spPr>
        <p:txBody>
          <a:bodyPr vert="horz" wrap="square" anchor="t">
            <a:spAutoFit/>
          </a:bodyPr>
          <a:p>
            <a:pPr lvl="0"/>
            <a:r>
              <a:rPr lang="en-US" altLang="x-none" sz="2400" u="sng" dirty="0">
                <a:ea typeface="宋体" panose="02010600030101010101" pitchFamily="2" charset="-122"/>
              </a:rPr>
              <a:t>Problem</a:t>
            </a:r>
            <a:r>
              <a:rPr lang="en-US" altLang="x-none" sz="2400" dirty="0">
                <a:ea typeface="宋体" panose="02010600030101010101" pitchFamily="2" charset="-122"/>
              </a:rPr>
              <a:t>: synchronous-update is slow </a:t>
            </a:r>
            <a:r>
              <a:rPr lang="en-US" altLang="x-none" sz="2400" dirty="0">
                <a:solidFill>
                  <a:schemeClr val="tx1"/>
                </a:solidFill>
                <a:ea typeface="宋体" panose="02010600030101010101" pitchFamily="2" charset="-122"/>
              </a:rPr>
              <a:t>since all replicas (or a quorum of replicas) must be updated before transaction commits</a:t>
            </a:r>
            <a:endParaRPr lang="en-US" altLang="x-none" sz="2200" i="1" dirty="0">
              <a:solidFill>
                <a:schemeClr val="tx1"/>
              </a:solidFill>
              <a:ea typeface="宋体" panose="02010600030101010101" pitchFamily="2" charset="-122"/>
            </a:endParaRPr>
          </a:p>
        </p:txBody>
      </p:sp>
      <p:sp>
        <p:nvSpPr>
          <p:cNvPr id="2" name="Rectangle 3"/>
          <p:cNvSpPr>
            <a:spLocks noGrp="1"/>
          </p:cNvSpPr>
          <p:nvPr/>
        </p:nvSpPr>
        <p:spPr>
          <a:xfrm>
            <a:off x="433705" y="3068955"/>
            <a:ext cx="8319770" cy="258445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2600" b="1" u="none" kern="1200" baseline="0">
                <a:solidFill>
                  <a:srgbClr val="0066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400" b="1" u="none" kern="1200" baseline="0">
                <a:solidFill>
                  <a:srgbClr val="0000CC"/>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200" b="1" u="none" kern="1200" baseline="0">
                <a:solidFill>
                  <a:srgbClr val="CC0000"/>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1800" b="1" u="none" kern="1200" baseline="0">
                <a:solidFill>
                  <a:schemeClr val="tx1"/>
                </a:solidFill>
                <a:latin typeface="+mn-lt"/>
                <a:ea typeface="+mn-ea"/>
                <a:cs typeface="+mn-cs"/>
              </a:defRPr>
            </a:lvl9pPr>
          </a:lstStyle>
          <a:p>
            <a:pPr lvl="0">
              <a:spcBef>
                <a:spcPct val="50000"/>
              </a:spcBef>
            </a:pPr>
            <a:r>
              <a:rPr lang="en-US" altLang="x-none" sz="2400" u="sng" dirty="0">
                <a:ea typeface="宋体" panose="02010600030101010101" pitchFamily="2" charset="-122"/>
              </a:rPr>
              <a:t>Solution</a:t>
            </a:r>
            <a:r>
              <a:rPr lang="en-US" altLang="x-none" sz="2400" dirty="0">
                <a:ea typeface="宋体" panose="02010600030101010101" pitchFamily="2" charset="-122"/>
              </a:rPr>
              <a:t>: with asynchronous-update </a:t>
            </a:r>
            <a:r>
              <a:rPr lang="en-US" altLang="x-none" sz="2400" dirty="0">
                <a:solidFill>
                  <a:schemeClr val="tx1"/>
                </a:solidFill>
                <a:ea typeface="宋体" panose="02010600030101010101" pitchFamily="2" charset="-122"/>
              </a:rPr>
              <a:t>only some (usually one) replica is updated as part of transaction.  Updates propagate after transaction commits but…</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only weak mutual consistency </a:t>
            </a:r>
            <a:r>
              <a:rPr lang="en-US" altLang="x-none" sz="2200" dirty="0">
                <a:solidFill>
                  <a:schemeClr val="tx1"/>
                </a:solidFill>
                <a:ea typeface="宋体" panose="02010600030101010101" pitchFamily="2" charset="-122"/>
              </a:rPr>
              <a:t>is maintained</a:t>
            </a:r>
            <a:endParaRPr lang="en-US" altLang="x-none" sz="22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serializability </a:t>
            </a:r>
            <a:r>
              <a:rPr lang="en-US" altLang="x-none" sz="2200" dirty="0">
                <a:solidFill>
                  <a:schemeClr val="tx1"/>
                </a:solidFill>
                <a:ea typeface="宋体" panose="02010600030101010101" pitchFamily="2" charset="-122"/>
              </a:rPr>
              <a:t>is not guaranteed </a:t>
            </a:r>
            <a:endParaRPr lang="en-US" altLang="x-none" sz="2200" i="1"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7827" name="Rectangle 2"/>
          <p:cNvSpPr>
            <a:spLocks noGrp="1"/>
          </p:cNvSpPr>
          <p:nvPr>
            <p:ph type="title"/>
          </p:nvPr>
        </p:nvSpPr>
        <p:spPr>
          <a:xfrm>
            <a:off x="0" y="382905"/>
            <a:ext cx="9144000" cy="1143000"/>
          </a:xfrm>
        </p:spPr>
        <p:txBody>
          <a:bodyPr vert="horz" wrap="square" anchor="ctr"/>
          <a:p>
            <a:pPr lvl="0"/>
            <a:r>
              <a:rPr lang="en-US" altLang="zh-CN">
                <a:ea typeface="宋体" panose="02010600030101010101" pitchFamily="2" charset="-122"/>
              </a:rPr>
              <a:t>Read One/Write All Replica Control</a:t>
            </a:r>
            <a:br>
              <a:rPr lang="en-US" altLang="zh-CN">
                <a:ea typeface="宋体" panose="02010600030101010101" pitchFamily="2" charset="-122"/>
              </a:rPr>
            </a:br>
            <a:r>
              <a:rPr lang="en-US" altLang="zh-CN">
                <a:ea typeface="宋体" panose="02010600030101010101" pitchFamily="2" charset="-122"/>
              </a:rPr>
              <a:t>(</a:t>
            </a:r>
            <a:r>
              <a:rPr lang="en-US" altLang="zh-CN" sz="3200">
                <a:ea typeface="宋体" panose="02010600030101010101" pitchFamily="2" charset="-122"/>
              </a:rPr>
              <a:t>Asynchronous-Update)</a:t>
            </a:r>
            <a:endParaRPr lang="en-US" altLang="zh-CN" sz="3200">
              <a:ea typeface="宋体" panose="02010600030101010101" pitchFamily="2" charset="-122"/>
            </a:endParaRPr>
          </a:p>
        </p:txBody>
      </p:sp>
      <p:sp>
        <p:nvSpPr>
          <p:cNvPr id="77828" name="Rectangle 3"/>
          <p:cNvSpPr>
            <a:spLocks noGrp="1"/>
          </p:cNvSpPr>
          <p:nvPr>
            <p:ph type="body"/>
          </p:nvPr>
        </p:nvSpPr>
        <p:spPr>
          <a:xfrm>
            <a:off x="381000" y="1905000"/>
            <a:ext cx="8305800" cy="4953000"/>
          </a:xfrm>
        </p:spPr>
        <p:txBody>
          <a:bodyPr vert="horz" wrap="square" anchor="t"/>
          <a:p>
            <a:pPr lvl="0"/>
            <a:r>
              <a:rPr lang="en-US" altLang="x-none" sz="2400" dirty="0">
                <a:ea typeface="宋体" panose="02010600030101010101" pitchFamily="2" charset="-122"/>
              </a:rPr>
              <a:t>Weak mutual consistency </a:t>
            </a:r>
            <a:r>
              <a:rPr lang="en-US" altLang="x-none" sz="2400" dirty="0">
                <a:solidFill>
                  <a:schemeClr val="tx1"/>
                </a:solidFill>
                <a:ea typeface="宋体" panose="02010600030101010101" pitchFamily="2" charset="-122"/>
              </a:rPr>
              <a:t>can result in                   non-serializable schedules</a:t>
            </a:r>
            <a:endParaRPr lang="en-US" altLang="x-none" sz="2400" dirty="0">
              <a:solidFill>
                <a:schemeClr val="tx1"/>
              </a:solidFill>
              <a:ea typeface="宋体" panose="02010600030101010101" pitchFamily="2" charset="-122"/>
            </a:endParaRPr>
          </a:p>
          <a:p>
            <a:pPr lvl="0"/>
            <a:endParaRPr lang="en-US" altLang="x-none" sz="2400" dirty="0">
              <a:solidFill>
                <a:schemeClr val="tx1"/>
              </a:solidFill>
              <a:ea typeface="宋体" panose="02010600030101010101" pitchFamily="2" charset="-122"/>
            </a:endParaRPr>
          </a:p>
          <a:p>
            <a:pPr lvl="0"/>
            <a:endParaRPr lang="en-US" altLang="x-none" sz="2200" dirty="0">
              <a:ea typeface="宋体" panose="02010600030101010101" pitchFamily="2" charset="-122"/>
            </a:endParaRPr>
          </a:p>
          <a:p>
            <a:pPr lvl="0"/>
            <a:endParaRPr lang="en-US" altLang="x-none" sz="2200" dirty="0">
              <a:ea typeface="宋体" panose="02010600030101010101" pitchFamily="2" charset="-122"/>
            </a:endParaRPr>
          </a:p>
          <a:p>
            <a:pPr lvl="0"/>
            <a:endParaRPr lang="en-US" altLang="x-none" sz="2200" dirty="0">
              <a:ea typeface="宋体" panose="02010600030101010101" pitchFamily="2" charset="-122"/>
            </a:endParaRPr>
          </a:p>
          <a:p>
            <a:pPr lvl="0"/>
            <a:endParaRPr lang="en-US" altLang="x-none" sz="2200" dirty="0">
              <a:ea typeface="宋体" panose="02010600030101010101" pitchFamily="2" charset="-122"/>
            </a:endParaRPr>
          </a:p>
          <a:p>
            <a:pPr lvl="0"/>
            <a:r>
              <a:rPr lang="en-US" altLang="x-none" sz="2400" dirty="0">
                <a:ea typeface="宋体" panose="02010600030101010101" pitchFamily="2" charset="-122"/>
              </a:rPr>
              <a:t>Alternate forms of asynchronous-update replication </a:t>
            </a:r>
            <a:r>
              <a:rPr lang="en-US" altLang="x-none" sz="2400" dirty="0">
                <a:solidFill>
                  <a:schemeClr val="tx1"/>
                </a:solidFill>
                <a:ea typeface="宋体" panose="02010600030101010101" pitchFamily="2" charset="-122"/>
              </a:rPr>
              <a:t>vary the degree of synchronization between replicas.</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 none support serializability</a:t>
            </a:r>
            <a:endParaRPr lang="en-US" altLang="x-none" sz="2200" dirty="0">
              <a:ea typeface="宋体" panose="02010600030101010101" pitchFamily="2" charset="-122"/>
            </a:endParaRPr>
          </a:p>
        </p:txBody>
      </p:sp>
      <p:sp>
        <p:nvSpPr>
          <p:cNvPr id="77829" name="Text Box 4"/>
          <p:cNvSpPr txBox="1"/>
          <p:nvPr/>
        </p:nvSpPr>
        <p:spPr>
          <a:xfrm>
            <a:off x="1447800" y="2746375"/>
            <a:ext cx="7304405" cy="1737360"/>
          </a:xfrm>
          <a:prstGeom prst="rect">
            <a:avLst/>
          </a:prstGeom>
          <a:noFill/>
          <a:ln w="9525">
            <a:noFill/>
          </a:ln>
        </p:spPr>
        <p:txBody>
          <a:bodyPr wrap="none">
            <a:spAutoFit/>
          </a:bodyPr>
          <a:p>
            <a:pPr lvl="0">
              <a:lnSpc>
                <a:spcPct val="150000"/>
              </a:lnSpc>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1</a:t>
            </a:r>
            <a:r>
              <a:rPr lang="en-US" altLang="x-none" b="1" dirty="0">
                <a:latin typeface="Times New Roman" panose="02020603050405020304" pitchFamily="2" charset="0"/>
                <a:ea typeface="宋体" panose="02010600030101010101" pitchFamily="2" charset="-122"/>
              </a:rPr>
              <a:t>:  </a:t>
            </a:r>
            <a:r>
              <a:rPr lang="en-US" altLang="x-none" b="1" i="1" dirty="0">
                <a:latin typeface="Times New Roman" panose="02020603050405020304" pitchFamily="2" charset="0"/>
                <a:ea typeface="宋体" panose="02010600030101010101" pitchFamily="2" charset="-122"/>
              </a:rPr>
              <a:t>w(x</a:t>
            </a:r>
            <a:r>
              <a:rPr lang="en-US" altLang="x-none" b="1" i="1" baseline="-25000" dirty="0">
                <a:latin typeface="Times New Roman" panose="02020603050405020304" pitchFamily="2" charset="0"/>
                <a:ea typeface="宋体" panose="02010600030101010101" pitchFamily="2" charset="-122"/>
              </a:rPr>
              <a:t>A</a:t>
            </a:r>
            <a:r>
              <a:rPr lang="en-US" altLang="x-none" b="1" i="1" dirty="0">
                <a:latin typeface="Times New Roman" panose="02020603050405020304" pitchFamily="2" charset="0"/>
                <a:ea typeface="宋体" panose="02010600030101010101" pitchFamily="2" charset="-122"/>
              </a:rPr>
              <a:t>)  w(y</a:t>
            </a:r>
            <a:r>
              <a:rPr lang="en-US" altLang="x-none" b="1" i="1" baseline="-25000" dirty="0">
                <a:latin typeface="Times New Roman" panose="02020603050405020304" pitchFamily="2" charset="0"/>
                <a:ea typeface="宋体" panose="02010600030101010101" pitchFamily="2" charset="-122"/>
              </a:rPr>
              <a:t>B</a:t>
            </a:r>
            <a:r>
              <a:rPr lang="en-US" altLang="x-none" b="1" i="1" dirty="0">
                <a:latin typeface="Times New Roman" panose="02020603050405020304" pitchFamily="2" charset="0"/>
                <a:ea typeface="宋体" panose="02010600030101010101" pitchFamily="2" charset="-122"/>
              </a:rPr>
              <a:t>)  commit</a:t>
            </a:r>
            <a:endParaRPr lang="en-US" altLang="x-none" b="1" i="1" dirty="0">
              <a:latin typeface="Times New Roman" panose="02020603050405020304" pitchFamily="2" charset="0"/>
              <a:ea typeface="宋体" panose="02010600030101010101" pitchFamily="2" charset="-122"/>
            </a:endParaRPr>
          </a:p>
          <a:p>
            <a:pPr lvl="0">
              <a:lnSpc>
                <a:spcPct val="150000"/>
              </a:lnSpc>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2</a:t>
            </a:r>
            <a:r>
              <a:rPr lang="en-US" altLang="x-none" b="1" dirty="0">
                <a:latin typeface="Times New Roman" panose="02020603050405020304" pitchFamily="2" charset="0"/>
                <a:ea typeface="宋体" panose="02010600030101010101" pitchFamily="2" charset="-122"/>
              </a:rPr>
              <a:t>:                                </a:t>
            </a:r>
            <a:r>
              <a:rPr lang="en-US" altLang="x-none" b="1" i="1" dirty="0">
                <a:latin typeface="Times New Roman" panose="02020603050405020304" pitchFamily="2" charset="0"/>
                <a:ea typeface="宋体" panose="02010600030101010101" pitchFamily="2" charset="-122"/>
              </a:rPr>
              <a:t>r(x</a:t>
            </a:r>
            <a:r>
              <a:rPr lang="en-US" altLang="x-none" b="1" i="1" baseline="-25000" dirty="0">
                <a:latin typeface="Times New Roman" panose="02020603050405020304" pitchFamily="2" charset="0"/>
                <a:ea typeface="宋体" panose="02010600030101010101" pitchFamily="2" charset="-122"/>
              </a:rPr>
              <a:t>C</a:t>
            </a:r>
            <a:r>
              <a:rPr lang="en-US" altLang="x-none" b="1" i="1" dirty="0">
                <a:latin typeface="Times New Roman" panose="02020603050405020304" pitchFamily="2" charset="0"/>
                <a:ea typeface="宋体" panose="02010600030101010101" pitchFamily="2" charset="-122"/>
              </a:rPr>
              <a:t>)   r(y</a:t>
            </a:r>
            <a:r>
              <a:rPr lang="en-US" altLang="x-none" b="1" i="1" baseline="-25000" dirty="0">
                <a:latin typeface="Times New Roman" panose="02020603050405020304" pitchFamily="2" charset="0"/>
                <a:ea typeface="宋体" panose="02010600030101010101" pitchFamily="2" charset="-122"/>
              </a:rPr>
              <a:t>B</a:t>
            </a:r>
            <a:r>
              <a:rPr lang="en-US" altLang="x-none" b="1" i="1" dirty="0">
                <a:latin typeface="Times New Roman" panose="02020603050405020304" pitchFamily="2" charset="0"/>
                <a:ea typeface="宋体" panose="02010600030101010101" pitchFamily="2" charset="-122"/>
              </a:rPr>
              <a:t>)   commit</a:t>
            </a:r>
            <a:endParaRPr lang="en-US" altLang="x-none" b="1" i="1" dirty="0">
              <a:latin typeface="Times New Roman" panose="02020603050405020304" pitchFamily="2" charset="0"/>
              <a:ea typeface="宋体" panose="02010600030101010101" pitchFamily="2" charset="-122"/>
            </a:endParaRPr>
          </a:p>
          <a:p>
            <a:pPr lvl="0">
              <a:lnSpc>
                <a:spcPct val="150000"/>
              </a:lnSpc>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rep_upd</a:t>
            </a:r>
            <a:r>
              <a:rPr lang="en-US" altLang="x-none" b="1" dirty="0">
                <a:latin typeface="Times New Roman" panose="02020603050405020304" pitchFamily="2" charset="0"/>
                <a:ea typeface="宋体" panose="02010600030101010101" pitchFamily="2" charset="-122"/>
              </a:rPr>
              <a:t>:                                                      </a:t>
            </a:r>
            <a:r>
              <a:rPr lang="en-US" altLang="x-none" b="1" i="1" dirty="0">
                <a:latin typeface="Times New Roman" panose="02020603050405020304" pitchFamily="2" charset="0"/>
                <a:ea typeface="宋体" panose="02010600030101010101" pitchFamily="2" charset="-122"/>
              </a:rPr>
              <a:t>w(x</a:t>
            </a:r>
            <a:r>
              <a:rPr lang="en-US" altLang="x-none" b="1" i="1" baseline="-25000" dirty="0">
                <a:latin typeface="Times New Roman" panose="02020603050405020304" pitchFamily="2" charset="0"/>
                <a:ea typeface="宋体" panose="02010600030101010101" pitchFamily="2" charset="-122"/>
              </a:rPr>
              <a:t>C</a:t>
            </a:r>
            <a:r>
              <a:rPr lang="en-US" altLang="x-none" b="1" i="1" dirty="0">
                <a:latin typeface="Times New Roman" panose="02020603050405020304" pitchFamily="2" charset="0"/>
                <a:ea typeface="宋体" panose="02010600030101010101" pitchFamily="2" charset="-122"/>
              </a:rPr>
              <a:t>) w(x</a:t>
            </a:r>
            <a:r>
              <a:rPr lang="en-US" altLang="x-none" b="1" i="1" baseline="-25000" dirty="0">
                <a:latin typeface="Times New Roman" panose="02020603050405020304" pitchFamily="2" charset="0"/>
                <a:ea typeface="宋体" panose="02010600030101010101" pitchFamily="2" charset="-122"/>
              </a:rPr>
              <a:t>B</a:t>
            </a:r>
            <a:r>
              <a:rPr lang="en-US" altLang="x-none" b="1" i="1" dirty="0">
                <a:latin typeface="Times New Roman" panose="02020603050405020304" pitchFamily="2" charset="0"/>
                <a:ea typeface="宋体" panose="02010600030101010101" pitchFamily="2" charset="-122"/>
              </a:rPr>
              <a:t>) .</a:t>
            </a:r>
            <a:r>
              <a:rPr lang="en-US" altLang="x-none" b="1" dirty="0">
                <a:latin typeface="Times New Roman" panose="02020603050405020304" pitchFamily="2" charset="0"/>
                <a:ea typeface="宋体" panose="02010600030101010101" pitchFamily="2" charset="-122"/>
              </a:rPr>
              <a:t> . . </a:t>
            </a:r>
            <a:endParaRPr lang="en-US" altLang="x-none" b="1" dirty="0">
              <a:latin typeface="Times New Roman" panose="02020603050405020304" pitchFamily="2" charset="0"/>
              <a:ea typeface="宋体" panose="02010600030101010101" pitchFamily="2" charset="-122"/>
            </a:endParaRPr>
          </a:p>
        </p:txBody>
      </p:sp>
      <p:grpSp>
        <p:nvGrpSpPr>
          <p:cNvPr id="2" name="组合 1"/>
          <p:cNvGrpSpPr/>
          <p:nvPr/>
        </p:nvGrpSpPr>
        <p:grpSpPr>
          <a:xfrm>
            <a:off x="5637530" y="2744470"/>
            <a:ext cx="684530" cy="685800"/>
            <a:chOff x="8640" y="4560"/>
            <a:chExt cx="1078" cy="1080"/>
          </a:xfrm>
        </p:grpSpPr>
        <p:sp>
          <p:nvSpPr>
            <p:cNvPr id="77830" name="Text Box 5"/>
            <p:cNvSpPr txBox="1"/>
            <p:nvPr/>
          </p:nvSpPr>
          <p:spPr>
            <a:xfrm>
              <a:off x="8760" y="4560"/>
              <a:ext cx="958" cy="625"/>
            </a:xfrm>
            <a:prstGeom prst="rect">
              <a:avLst/>
            </a:prstGeom>
            <a:noFill/>
            <a:ln w="9525">
              <a:noFill/>
            </a:ln>
          </p:spPr>
          <p:txBody>
            <a:bodyPr wrap="none">
              <a:spAutoFit/>
            </a:bodyPr>
            <a:p>
              <a:pPr lvl="0"/>
              <a:r>
                <a:rPr lang="en-US" altLang="x-none" sz="2000" dirty="0">
                  <a:solidFill>
                    <a:srgbClr val="0000CC"/>
                  </a:solidFill>
                  <a:latin typeface="Times New Roman" panose="02020603050405020304" pitchFamily="2" charset="0"/>
                  <a:ea typeface="宋体" panose="02010600030101010101" pitchFamily="2" charset="-122"/>
                </a:rPr>
                <a:t>new</a:t>
              </a:r>
              <a:endParaRPr lang="en-US" altLang="x-none" sz="2000" dirty="0">
                <a:solidFill>
                  <a:srgbClr val="0000CC"/>
                </a:solidFill>
                <a:latin typeface="Times New Roman" panose="02020603050405020304" pitchFamily="2" charset="0"/>
                <a:ea typeface="宋体" panose="02010600030101010101" pitchFamily="2" charset="-122"/>
              </a:endParaRPr>
            </a:p>
          </p:txBody>
        </p:sp>
        <p:sp>
          <p:nvSpPr>
            <p:cNvPr id="77832" name="Line 7"/>
            <p:cNvSpPr/>
            <p:nvPr/>
          </p:nvSpPr>
          <p:spPr>
            <a:xfrm flipH="1">
              <a:off x="8640" y="5160"/>
              <a:ext cx="240" cy="480"/>
            </a:xfrm>
            <a:prstGeom prst="line">
              <a:avLst/>
            </a:prstGeom>
            <a:ln w="9525" cap="flat" cmpd="sng">
              <a:solidFill>
                <a:srgbClr val="0000CC"/>
              </a:solidFill>
              <a:prstDash val="dash"/>
              <a:headEnd type="none" w="med" len="med"/>
              <a:tailEnd type="triangle" w="med" len="med"/>
            </a:ln>
          </p:spPr>
        </p:sp>
      </p:grpSp>
      <p:grpSp>
        <p:nvGrpSpPr>
          <p:cNvPr id="3" name="组合 2"/>
          <p:cNvGrpSpPr/>
          <p:nvPr/>
        </p:nvGrpSpPr>
        <p:grpSpPr>
          <a:xfrm>
            <a:off x="3810635" y="3961765"/>
            <a:ext cx="685800" cy="624840"/>
            <a:chOff x="6120" y="6120"/>
            <a:chExt cx="1080" cy="984"/>
          </a:xfrm>
        </p:grpSpPr>
        <p:sp>
          <p:nvSpPr>
            <p:cNvPr id="77831" name="Text Box 6"/>
            <p:cNvSpPr txBox="1"/>
            <p:nvPr/>
          </p:nvSpPr>
          <p:spPr>
            <a:xfrm>
              <a:off x="6120" y="6480"/>
              <a:ext cx="800" cy="625"/>
            </a:xfrm>
            <a:prstGeom prst="rect">
              <a:avLst/>
            </a:prstGeom>
            <a:noFill/>
            <a:ln w="9525">
              <a:noFill/>
            </a:ln>
          </p:spPr>
          <p:txBody>
            <a:bodyPr wrap="none">
              <a:spAutoFit/>
            </a:bodyPr>
            <a:p>
              <a:pPr lvl="0"/>
              <a:r>
                <a:rPr lang="en-US" altLang="x-none" sz="2000" dirty="0">
                  <a:solidFill>
                    <a:srgbClr val="0000CC"/>
                  </a:solidFill>
                  <a:latin typeface="Times New Roman" panose="02020603050405020304" pitchFamily="2" charset="0"/>
                  <a:ea typeface="宋体" panose="02010600030101010101" pitchFamily="2" charset="-122"/>
                </a:rPr>
                <a:t>old</a:t>
              </a:r>
              <a:endParaRPr lang="en-US" altLang="x-none" sz="2000" dirty="0">
                <a:solidFill>
                  <a:srgbClr val="0000CC"/>
                </a:solidFill>
                <a:latin typeface="Times New Roman" panose="02020603050405020304" pitchFamily="2" charset="0"/>
                <a:ea typeface="宋体" panose="02010600030101010101" pitchFamily="2" charset="-122"/>
              </a:endParaRPr>
            </a:p>
          </p:txBody>
        </p:sp>
        <p:sp>
          <p:nvSpPr>
            <p:cNvPr id="77833" name="Line 8"/>
            <p:cNvSpPr/>
            <p:nvPr/>
          </p:nvSpPr>
          <p:spPr>
            <a:xfrm flipV="1">
              <a:off x="6720" y="6120"/>
              <a:ext cx="480" cy="360"/>
            </a:xfrm>
            <a:prstGeom prst="line">
              <a:avLst/>
            </a:prstGeom>
            <a:ln w="9525" cap="flat" cmpd="sng">
              <a:solidFill>
                <a:srgbClr val="0000CC"/>
              </a:solidFill>
              <a:prstDash val="dash"/>
              <a:headEnd type="none" w="med" len="med"/>
              <a:tailEnd type="triangle" w="med" len="med"/>
            </a:ln>
          </p:spPr>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8851" name="Rectangle 2"/>
          <p:cNvSpPr>
            <a:spLocks noGrp="1"/>
          </p:cNvSpPr>
          <p:nvPr>
            <p:ph type="title"/>
          </p:nvPr>
        </p:nvSpPr>
        <p:spPr>
          <a:xfrm>
            <a:off x="685800" y="381000"/>
            <a:ext cx="7772400" cy="1143000"/>
          </a:xfrm>
        </p:spPr>
        <p:txBody>
          <a:bodyPr vert="horz" wrap="square" anchor="ctr"/>
          <a:p>
            <a:pPr lvl="0"/>
            <a:r>
              <a:rPr lang="zh-CN" altLang="en-US" dirty="0">
                <a:ea typeface="宋体" panose="02010600030101010101" pitchFamily="2" charset="-122"/>
              </a:rPr>
              <a:t>3) </a:t>
            </a:r>
            <a:r>
              <a:rPr lang="zh-CN" altLang="en-US" u="sng" dirty="0">
                <a:ea typeface="宋体" panose="02010600030101010101" pitchFamily="2" charset="-122"/>
              </a:rPr>
              <a:t>Primary Copy Replica Control</a:t>
            </a:r>
            <a:endParaRPr lang="zh-CN" altLang="en-US" u="sng" dirty="0">
              <a:ea typeface="宋体" panose="02010600030101010101" pitchFamily="2" charset="-122"/>
            </a:endParaRPr>
          </a:p>
        </p:txBody>
      </p:sp>
      <p:sp>
        <p:nvSpPr>
          <p:cNvPr id="78852" name="Rectangle 3"/>
          <p:cNvSpPr>
            <a:spLocks noGrp="1"/>
          </p:cNvSpPr>
          <p:nvPr>
            <p:ph type="body"/>
          </p:nvPr>
        </p:nvSpPr>
        <p:spPr>
          <a:xfrm>
            <a:off x="228600" y="1676400"/>
            <a:ext cx="8686800" cy="4876800"/>
          </a:xfrm>
        </p:spPr>
        <p:txBody>
          <a:bodyPr vert="horz" wrap="square" anchor="t"/>
          <a:p>
            <a:pPr lvl="0"/>
            <a:r>
              <a:rPr lang="en-US" altLang="x-none" sz="2400" dirty="0">
                <a:ea typeface="宋体" panose="02010600030101010101" pitchFamily="2" charset="-122"/>
              </a:rPr>
              <a:t>One copy of each item </a:t>
            </a:r>
            <a:r>
              <a:rPr lang="en-US" altLang="x-none" sz="2400" dirty="0">
                <a:solidFill>
                  <a:schemeClr val="tx1"/>
                </a:solidFill>
                <a:ea typeface="宋体" panose="02010600030101010101" pitchFamily="2" charset="-122"/>
              </a:rPr>
              <a:t>is designated</a:t>
            </a:r>
            <a:r>
              <a:rPr lang="en-US" altLang="x-none" sz="2400" dirty="0">
                <a:ea typeface="宋体" panose="02010600030101010101" pitchFamily="2" charset="-122"/>
              </a:rPr>
              <a:t> </a:t>
            </a:r>
            <a:r>
              <a:rPr lang="en-US" altLang="x-none" sz="2400" dirty="0">
                <a:solidFill>
                  <a:srgbClr val="FF0000"/>
                </a:solidFill>
                <a:ea typeface="宋体" panose="02010600030101010101" pitchFamily="2" charset="-122"/>
              </a:rPr>
              <a:t>primary</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the other copies are</a:t>
            </a:r>
            <a:r>
              <a:rPr lang="en-US" altLang="x-none" sz="2400" dirty="0">
                <a:ea typeface="宋体" panose="02010600030101010101" pitchFamily="2" charset="-122"/>
              </a:rPr>
              <a:t> </a:t>
            </a:r>
            <a:r>
              <a:rPr lang="en-US" altLang="x-none" sz="2400" dirty="0">
                <a:solidFill>
                  <a:srgbClr val="FF0000"/>
                </a:solidFill>
                <a:ea typeface="宋体" panose="02010600030101010101" pitchFamily="2" charset="-122"/>
              </a:rPr>
              <a:t>secondary</a:t>
            </a:r>
            <a:endParaRPr lang="en-US" altLang="x-none" sz="2400" dirty="0">
              <a:solidFill>
                <a:srgbClr val="FF0000"/>
              </a:solidFill>
              <a:ea typeface="宋体" panose="02010600030101010101" pitchFamily="2" charset="-122"/>
            </a:endParaRPr>
          </a:p>
          <a:p>
            <a:pPr lvl="1">
              <a:spcBef>
                <a:spcPct val="50000"/>
              </a:spcBef>
            </a:pPr>
            <a:r>
              <a:rPr lang="en-US" altLang="x-none" sz="2200" dirty="0">
                <a:ea typeface="宋体" panose="02010600030101010101" pitchFamily="2" charset="-122"/>
              </a:rPr>
              <a:t>A transaction (locks and) reads  </a:t>
            </a:r>
            <a:r>
              <a:rPr lang="en-US" altLang="x-none" sz="2200" dirty="0">
                <a:solidFill>
                  <a:schemeClr val="tx1"/>
                </a:solidFill>
                <a:ea typeface="宋体" panose="02010600030101010101" pitchFamily="2" charset="-122"/>
              </a:rPr>
              <a:t>the nearest copy</a:t>
            </a:r>
            <a:endParaRPr lang="en-US" altLang="x-none" sz="22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A transaction (locks and) writes </a:t>
            </a:r>
            <a:r>
              <a:rPr lang="en-US" altLang="x-none" sz="2200" dirty="0">
                <a:solidFill>
                  <a:schemeClr val="tx1"/>
                </a:solidFill>
                <a:ea typeface="宋体" panose="02010600030101010101" pitchFamily="2" charset="-122"/>
              </a:rPr>
              <a:t>the primary copy</a:t>
            </a:r>
            <a:endParaRPr lang="en-US" altLang="x-none" sz="22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After a transaction commits, </a:t>
            </a:r>
            <a:r>
              <a:rPr lang="en-US" altLang="x-none" sz="2200" dirty="0">
                <a:solidFill>
                  <a:schemeClr val="tx1"/>
                </a:solidFill>
                <a:ea typeface="宋体" panose="02010600030101010101" pitchFamily="2" charset="-122"/>
              </a:rPr>
              <a:t>updates it has made to primary copies</a:t>
            </a:r>
            <a:r>
              <a:rPr lang="en-US" altLang="x-none" sz="2200" dirty="0">
                <a:ea typeface="宋体" panose="02010600030101010101" pitchFamily="2" charset="-122"/>
              </a:rPr>
              <a:t> </a:t>
            </a:r>
            <a:r>
              <a:rPr lang="en-US" altLang="x-none" sz="2200" dirty="0">
                <a:solidFill>
                  <a:schemeClr val="tx1"/>
                </a:solidFill>
                <a:ea typeface="宋体" panose="02010600030101010101" pitchFamily="2" charset="-122"/>
              </a:rPr>
              <a:t>are</a:t>
            </a:r>
            <a:r>
              <a:rPr lang="en-US" altLang="x-none" sz="2200" dirty="0">
                <a:ea typeface="宋体" panose="02010600030101010101" pitchFamily="2" charset="-122"/>
              </a:rPr>
              <a:t> propagated </a:t>
            </a:r>
            <a:r>
              <a:rPr lang="en-US" altLang="x-none" sz="2200" dirty="0">
                <a:solidFill>
                  <a:schemeClr val="tx1"/>
                </a:solidFill>
                <a:ea typeface="宋体" panose="02010600030101010101" pitchFamily="2" charset="-122"/>
              </a:rPr>
              <a:t>to secondary copies (asynchronous)</a:t>
            </a:r>
            <a:endParaRPr lang="en-US" altLang="x-none" sz="2200" dirty="0">
              <a:solidFill>
                <a:schemeClr val="tx1"/>
              </a:solidFill>
              <a:ea typeface="宋体" panose="02010600030101010101" pitchFamily="2" charset="-122"/>
            </a:endParaRPr>
          </a:p>
          <a:p>
            <a:pPr lvl="1">
              <a:spcBef>
                <a:spcPct val="50000"/>
              </a:spcBef>
            </a:pPr>
            <a:endParaRPr lang="en-US" altLang="x-none" sz="2200" dirty="0">
              <a:solidFill>
                <a:schemeClr val="tx1"/>
              </a:solidFill>
              <a:ea typeface="宋体" panose="02010600030101010101" pitchFamily="2" charset="-122"/>
            </a:endParaRPr>
          </a:p>
          <a:p>
            <a:pPr lvl="0">
              <a:spcBef>
                <a:spcPct val="50000"/>
              </a:spcBef>
            </a:pPr>
            <a:r>
              <a:rPr lang="en-US" altLang="x-none" sz="2400" dirty="0">
                <a:ea typeface="宋体" panose="02010600030101010101" pitchFamily="2" charset="-122"/>
              </a:rPr>
              <a:t>Writes </a:t>
            </a:r>
            <a:r>
              <a:rPr lang="en-US" altLang="x-none" sz="2400" dirty="0">
                <a:solidFill>
                  <a:schemeClr val="tx1"/>
                </a:solidFill>
                <a:ea typeface="宋体" panose="02010600030101010101" pitchFamily="2" charset="-122"/>
              </a:rPr>
              <a:t>of all transactions are serializable</a:t>
            </a:r>
            <a:r>
              <a:rPr lang="en-US" altLang="x-none" sz="2400" dirty="0">
                <a:ea typeface="宋体" panose="02010600030101010101" pitchFamily="2" charset="-122"/>
              </a:rPr>
              <a:t>, reads </a:t>
            </a:r>
            <a:r>
              <a:rPr lang="en-US" altLang="x-none" sz="2400" dirty="0">
                <a:solidFill>
                  <a:schemeClr val="tx1"/>
                </a:solidFill>
                <a:ea typeface="宋体" panose="02010600030101010101" pitchFamily="2" charset="-122"/>
              </a:rPr>
              <a:t>are not</a:t>
            </a:r>
            <a:endParaRPr lang="en-US" altLang="x-none" sz="240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79875" name="Rectangle 2"/>
          <p:cNvSpPr>
            <a:spLocks noGrp="1"/>
          </p:cNvSpPr>
          <p:nvPr>
            <p:ph type="title"/>
          </p:nvPr>
        </p:nvSpPr>
        <p:spPr>
          <a:xfrm>
            <a:off x="746760" y="304165"/>
            <a:ext cx="7772400" cy="858520"/>
          </a:xfrm>
        </p:spPr>
        <p:txBody>
          <a:bodyPr vert="horz" wrap="square" anchor="ctr"/>
          <a:p>
            <a:pPr lvl="0"/>
            <a:r>
              <a:rPr lang="en-US" altLang="zh-CN">
                <a:ea typeface="宋体" panose="02010600030101010101" pitchFamily="2" charset="-122"/>
              </a:rPr>
              <a:t>Primary Copy Replica Control</a:t>
            </a:r>
            <a:endParaRPr lang="en-US" altLang="zh-CN">
              <a:ea typeface="宋体" panose="02010600030101010101" pitchFamily="2" charset="-122"/>
            </a:endParaRPr>
          </a:p>
        </p:txBody>
      </p:sp>
      <p:sp>
        <p:nvSpPr>
          <p:cNvPr id="79876" name="Rectangle 3"/>
          <p:cNvSpPr>
            <a:spLocks noGrp="1"/>
          </p:cNvSpPr>
          <p:nvPr>
            <p:ph type="body"/>
          </p:nvPr>
        </p:nvSpPr>
        <p:spPr>
          <a:xfrm>
            <a:off x="685800" y="4566285"/>
            <a:ext cx="6172200" cy="990600"/>
          </a:xfrm>
        </p:spPr>
        <p:txBody>
          <a:bodyPr vert="horz" wrap="square" anchor="t"/>
          <a:p>
            <a:pPr lvl="0"/>
            <a:r>
              <a:rPr lang="en-US" altLang="zh-CN">
                <a:ea typeface="宋体" panose="02010600030101010101" pitchFamily="2" charset="-122"/>
              </a:rPr>
              <a:t>The schedule is not serializable</a:t>
            </a:r>
            <a:endParaRPr lang="en-US" altLang="zh-CN">
              <a:ea typeface="宋体" panose="02010600030101010101" pitchFamily="2" charset="-122"/>
            </a:endParaRPr>
          </a:p>
        </p:txBody>
      </p:sp>
      <p:sp>
        <p:nvSpPr>
          <p:cNvPr id="79877" name="Text Box 4"/>
          <p:cNvSpPr txBox="1"/>
          <p:nvPr/>
        </p:nvSpPr>
        <p:spPr>
          <a:xfrm>
            <a:off x="459105" y="1830070"/>
            <a:ext cx="8347075" cy="1737360"/>
          </a:xfrm>
          <a:prstGeom prst="rect">
            <a:avLst/>
          </a:prstGeom>
          <a:noFill/>
          <a:ln w="9525">
            <a:noFill/>
          </a:ln>
        </p:spPr>
        <p:txBody>
          <a:bodyPr wrap="none">
            <a:spAutoFit/>
          </a:bodyPr>
          <a:p>
            <a:pPr lvl="0">
              <a:lnSpc>
                <a:spcPct val="150000"/>
              </a:lnSpc>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1</a:t>
            </a:r>
            <a:r>
              <a:rPr lang="en-US" altLang="x-none" b="1" dirty="0">
                <a:latin typeface="Times New Roman" panose="02020603050405020304" pitchFamily="2" charset="0"/>
                <a:ea typeface="宋体" panose="02010600030101010101" pitchFamily="2" charset="-122"/>
              </a:rPr>
              <a:t>:  </a:t>
            </a:r>
            <a:r>
              <a:rPr lang="en-US" altLang="x-none" b="1" i="1" dirty="0">
                <a:latin typeface="Times New Roman" panose="02020603050405020304" pitchFamily="2" charset="0"/>
                <a:ea typeface="宋体" panose="02010600030101010101" pitchFamily="2" charset="-122"/>
              </a:rPr>
              <a:t>w(x</a:t>
            </a:r>
            <a:r>
              <a:rPr lang="en-US" altLang="x-none" b="1" i="1" baseline="-25000" dirty="0">
                <a:latin typeface="Times New Roman" panose="02020603050405020304" pitchFamily="2" charset="0"/>
                <a:ea typeface="宋体" panose="02010600030101010101" pitchFamily="2" charset="-122"/>
              </a:rPr>
              <a:t>pri</a:t>
            </a:r>
            <a:r>
              <a:rPr lang="en-US" altLang="x-none" b="1" i="1" dirty="0">
                <a:latin typeface="Times New Roman" panose="02020603050405020304" pitchFamily="2" charset="0"/>
                <a:ea typeface="宋体" panose="02010600030101010101" pitchFamily="2" charset="-122"/>
              </a:rPr>
              <a:t>)  w(y</a:t>
            </a:r>
            <a:r>
              <a:rPr lang="en-US" altLang="x-none" b="1" i="1" baseline="-25000" dirty="0">
                <a:latin typeface="Times New Roman" panose="02020603050405020304" pitchFamily="2" charset="0"/>
                <a:ea typeface="宋体" panose="02010600030101010101" pitchFamily="2" charset="-122"/>
              </a:rPr>
              <a:t>pri</a:t>
            </a:r>
            <a:r>
              <a:rPr lang="en-US" altLang="x-none" b="1" i="1" dirty="0">
                <a:latin typeface="Times New Roman" panose="02020603050405020304" pitchFamily="2" charset="0"/>
                <a:ea typeface="宋体" panose="02010600030101010101" pitchFamily="2" charset="-122"/>
              </a:rPr>
              <a:t>)  commit</a:t>
            </a:r>
            <a:endParaRPr lang="en-US" altLang="x-none" b="1" i="1" dirty="0">
              <a:latin typeface="Times New Roman" panose="02020603050405020304" pitchFamily="2" charset="0"/>
              <a:ea typeface="宋体" panose="02010600030101010101" pitchFamily="2" charset="-122"/>
            </a:endParaRPr>
          </a:p>
          <a:p>
            <a:pPr lvl="0">
              <a:lnSpc>
                <a:spcPct val="150000"/>
              </a:lnSpc>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2</a:t>
            </a:r>
            <a:r>
              <a:rPr lang="en-US" altLang="x-none" b="1" dirty="0">
                <a:latin typeface="Times New Roman" panose="02020603050405020304" pitchFamily="2" charset="0"/>
                <a:ea typeface="宋体" panose="02010600030101010101" pitchFamily="2" charset="-122"/>
              </a:rPr>
              <a:t>:                                </a:t>
            </a:r>
            <a:r>
              <a:rPr lang="en-US" altLang="x-none" b="1" i="1" dirty="0">
                <a:latin typeface="Times New Roman" panose="02020603050405020304" pitchFamily="2" charset="0"/>
                <a:ea typeface="宋体" panose="02010600030101010101" pitchFamily="2" charset="-122"/>
              </a:rPr>
              <a:t>r(x</a:t>
            </a:r>
            <a:r>
              <a:rPr lang="en-US" altLang="x-none" b="1" i="1" baseline="-25000" dirty="0">
                <a:latin typeface="Times New Roman" panose="02020603050405020304" pitchFamily="2" charset="0"/>
                <a:ea typeface="宋体" panose="02010600030101010101" pitchFamily="2" charset="-122"/>
              </a:rPr>
              <a:t>pri</a:t>
            </a:r>
            <a:r>
              <a:rPr lang="en-US" altLang="x-none" b="1" i="1" dirty="0">
                <a:latin typeface="Times New Roman" panose="02020603050405020304" pitchFamily="2" charset="0"/>
                <a:ea typeface="宋体" panose="02010600030101010101" pitchFamily="2" charset="-122"/>
              </a:rPr>
              <a:t>)  r(y</a:t>
            </a:r>
            <a:r>
              <a:rPr lang="en-US" altLang="x-none" b="1" i="1" baseline="-25000" dirty="0">
                <a:latin typeface="Times New Roman" panose="02020603050405020304" pitchFamily="2" charset="0"/>
                <a:ea typeface="宋体" panose="02010600030101010101" pitchFamily="2" charset="-122"/>
              </a:rPr>
              <a:t>B</a:t>
            </a:r>
            <a:r>
              <a:rPr lang="en-US" altLang="x-none" b="1" i="1" dirty="0">
                <a:latin typeface="Times New Roman" panose="02020603050405020304" pitchFamily="2" charset="0"/>
                <a:ea typeface="宋体" panose="02010600030101010101" pitchFamily="2" charset="-122"/>
              </a:rPr>
              <a:t>) commit</a:t>
            </a:r>
            <a:endParaRPr lang="en-US" altLang="x-none" b="1" i="1" dirty="0">
              <a:latin typeface="Times New Roman" panose="02020603050405020304" pitchFamily="2" charset="0"/>
              <a:ea typeface="宋体" panose="02010600030101010101" pitchFamily="2" charset="-122"/>
            </a:endParaRPr>
          </a:p>
          <a:p>
            <a:pPr lvl="0">
              <a:lnSpc>
                <a:spcPct val="150000"/>
              </a:lnSpc>
            </a:pPr>
            <a:r>
              <a:rPr lang="en-US" altLang="x-none" b="1" dirty="0">
                <a:latin typeface="Times New Roman" panose="02020603050405020304" pitchFamily="2" charset="0"/>
                <a:ea typeface="宋体" panose="02010600030101010101" pitchFamily="2" charset="-122"/>
              </a:rPr>
              <a:t>T</a:t>
            </a:r>
            <a:r>
              <a:rPr lang="en-US" altLang="x-none" b="1" baseline="-25000" dirty="0">
                <a:latin typeface="Times New Roman" panose="02020603050405020304" pitchFamily="2" charset="0"/>
                <a:ea typeface="宋体" panose="02010600030101010101" pitchFamily="2" charset="-122"/>
              </a:rPr>
              <a:t>rep_upd</a:t>
            </a:r>
            <a:r>
              <a:rPr lang="en-US" altLang="x-none" b="1" dirty="0">
                <a:latin typeface="Times New Roman" panose="02020603050405020304" pitchFamily="2" charset="0"/>
                <a:ea typeface="宋体" panose="02010600030101010101" pitchFamily="2" charset="-122"/>
              </a:rPr>
              <a:t>:                                                       </a:t>
            </a:r>
            <a:r>
              <a:rPr lang="en-US" altLang="x-none" b="1" i="1" dirty="0">
                <a:latin typeface="Times New Roman" panose="02020603050405020304" pitchFamily="2" charset="0"/>
                <a:ea typeface="宋体" panose="02010600030101010101" pitchFamily="2" charset="-122"/>
              </a:rPr>
              <a:t>w(x</a:t>
            </a:r>
            <a:r>
              <a:rPr lang="en-US" altLang="x-none" b="1" i="1" baseline="-25000" dirty="0">
                <a:latin typeface="Times New Roman" panose="02020603050405020304" pitchFamily="2" charset="0"/>
                <a:ea typeface="宋体" panose="02010600030101010101" pitchFamily="2" charset="-122"/>
              </a:rPr>
              <a:t>C</a:t>
            </a:r>
            <a:r>
              <a:rPr lang="en-US" altLang="x-none" b="1" i="1" dirty="0">
                <a:latin typeface="Times New Roman" panose="02020603050405020304" pitchFamily="2" charset="0"/>
                <a:ea typeface="宋体" panose="02010600030101010101" pitchFamily="2" charset="-122"/>
              </a:rPr>
              <a:t>) w(x</a:t>
            </a:r>
            <a:r>
              <a:rPr lang="en-US" altLang="x-none" b="1" i="1" baseline="-25000" dirty="0">
                <a:latin typeface="Times New Roman" panose="02020603050405020304" pitchFamily="2" charset="0"/>
                <a:ea typeface="宋体" panose="02010600030101010101" pitchFamily="2" charset="-122"/>
              </a:rPr>
              <a:t>B</a:t>
            </a:r>
            <a:r>
              <a:rPr lang="en-US" altLang="x-none" b="1" i="1" dirty="0">
                <a:latin typeface="Times New Roman" panose="02020603050405020304" pitchFamily="2" charset="0"/>
                <a:ea typeface="宋体" panose="02010600030101010101" pitchFamily="2" charset="-122"/>
              </a:rPr>
              <a:t>) w(y</a:t>
            </a:r>
            <a:r>
              <a:rPr lang="en-US" altLang="x-none" b="1" i="1" baseline="-25000" dirty="0">
                <a:latin typeface="Times New Roman" panose="02020603050405020304" pitchFamily="2" charset="0"/>
                <a:ea typeface="宋体" panose="02010600030101010101" pitchFamily="2" charset="-122"/>
              </a:rPr>
              <a:t>C</a:t>
            </a:r>
            <a:r>
              <a:rPr lang="en-US" altLang="x-none" b="1" i="1" dirty="0">
                <a:latin typeface="Times New Roman" panose="02020603050405020304" pitchFamily="2" charset="0"/>
                <a:ea typeface="宋体" panose="02010600030101010101" pitchFamily="2" charset="-122"/>
              </a:rPr>
              <a:t>) w(y</a:t>
            </a:r>
            <a:r>
              <a:rPr lang="en-US" altLang="x-none" b="1" i="1" baseline="-25000" dirty="0">
                <a:latin typeface="Times New Roman" panose="02020603050405020304" pitchFamily="2" charset="0"/>
                <a:ea typeface="宋体" panose="02010600030101010101" pitchFamily="2" charset="-122"/>
              </a:rPr>
              <a:t>B</a:t>
            </a:r>
            <a:r>
              <a:rPr lang="en-US" altLang="x-none" b="1" i="1" dirty="0">
                <a:latin typeface="Times New Roman" panose="02020603050405020304" pitchFamily="2" charset="0"/>
                <a:ea typeface="宋体" panose="02010600030101010101" pitchFamily="2" charset="-122"/>
              </a:rPr>
              <a:t>)</a:t>
            </a:r>
            <a:endParaRPr lang="zh-CN" altLang="en-US" b="1" dirty="0">
              <a:latin typeface="Times New Roman" panose="02020603050405020304" pitchFamily="2" charset="0"/>
              <a:ea typeface="宋体" panose="02010600030101010101" pitchFamily="2" charset="-122"/>
            </a:endParaRPr>
          </a:p>
        </p:txBody>
      </p:sp>
      <p:grpSp>
        <p:nvGrpSpPr>
          <p:cNvPr id="2" name="组合 1"/>
          <p:cNvGrpSpPr/>
          <p:nvPr/>
        </p:nvGrpSpPr>
        <p:grpSpPr>
          <a:xfrm>
            <a:off x="2895600" y="3046095"/>
            <a:ext cx="762000" cy="624840"/>
            <a:chOff x="4560" y="4440"/>
            <a:chExt cx="1200" cy="984"/>
          </a:xfrm>
        </p:grpSpPr>
        <p:sp>
          <p:nvSpPr>
            <p:cNvPr id="79878" name="Text Box 5"/>
            <p:cNvSpPr txBox="1"/>
            <p:nvPr/>
          </p:nvSpPr>
          <p:spPr>
            <a:xfrm>
              <a:off x="4560" y="4800"/>
              <a:ext cx="958" cy="625"/>
            </a:xfrm>
            <a:prstGeom prst="rect">
              <a:avLst/>
            </a:prstGeom>
            <a:noFill/>
            <a:ln w="9525">
              <a:noFill/>
            </a:ln>
          </p:spPr>
          <p:txBody>
            <a:bodyPr wrap="none">
              <a:spAutoFit/>
            </a:bodyPr>
            <a:p>
              <a:pPr lvl="0"/>
              <a:r>
                <a:rPr lang="en-US" altLang="x-none" sz="2000" dirty="0">
                  <a:solidFill>
                    <a:srgbClr val="0000CC"/>
                  </a:solidFill>
                  <a:latin typeface="Times New Roman" panose="02020603050405020304" pitchFamily="2" charset="0"/>
                  <a:ea typeface="宋体" panose="02010600030101010101" pitchFamily="2" charset="-122"/>
                </a:rPr>
                <a:t>new</a:t>
              </a:r>
              <a:endParaRPr lang="en-US" altLang="x-none" sz="2000" dirty="0">
                <a:solidFill>
                  <a:srgbClr val="0000CC"/>
                </a:solidFill>
                <a:latin typeface="Times New Roman" panose="02020603050405020304" pitchFamily="2" charset="0"/>
                <a:ea typeface="宋体" panose="02010600030101010101" pitchFamily="2" charset="-122"/>
              </a:endParaRPr>
            </a:p>
          </p:txBody>
        </p:sp>
        <p:sp>
          <p:nvSpPr>
            <p:cNvPr id="79880" name="Line 7"/>
            <p:cNvSpPr/>
            <p:nvPr/>
          </p:nvSpPr>
          <p:spPr>
            <a:xfrm flipV="1">
              <a:off x="5160" y="4440"/>
              <a:ext cx="600" cy="480"/>
            </a:xfrm>
            <a:prstGeom prst="line">
              <a:avLst/>
            </a:prstGeom>
            <a:ln w="9525" cap="flat" cmpd="sng">
              <a:solidFill>
                <a:schemeClr val="tx1"/>
              </a:solidFill>
              <a:prstDash val="dash"/>
              <a:headEnd type="none" w="med" len="med"/>
              <a:tailEnd type="triangle" w="med" len="med"/>
            </a:ln>
          </p:spPr>
        </p:sp>
      </p:grpSp>
      <p:grpSp>
        <p:nvGrpSpPr>
          <p:cNvPr id="3" name="组合 2"/>
          <p:cNvGrpSpPr/>
          <p:nvPr/>
        </p:nvGrpSpPr>
        <p:grpSpPr>
          <a:xfrm>
            <a:off x="4709795" y="1689735"/>
            <a:ext cx="508000" cy="899795"/>
            <a:chOff x="7655" y="2423"/>
            <a:chExt cx="800" cy="1417"/>
          </a:xfrm>
        </p:grpSpPr>
        <p:sp>
          <p:nvSpPr>
            <p:cNvPr id="79879" name="Text Box 6"/>
            <p:cNvSpPr txBox="1"/>
            <p:nvPr/>
          </p:nvSpPr>
          <p:spPr>
            <a:xfrm>
              <a:off x="7655" y="2423"/>
              <a:ext cx="800" cy="625"/>
            </a:xfrm>
            <a:prstGeom prst="rect">
              <a:avLst/>
            </a:prstGeom>
            <a:noFill/>
            <a:ln w="9525">
              <a:noFill/>
            </a:ln>
          </p:spPr>
          <p:txBody>
            <a:bodyPr wrap="none">
              <a:spAutoFit/>
            </a:bodyPr>
            <a:p>
              <a:pPr lvl="0"/>
              <a:r>
                <a:rPr lang="en-US" altLang="x-none" sz="2000" dirty="0">
                  <a:solidFill>
                    <a:srgbClr val="0000CC"/>
                  </a:solidFill>
                  <a:latin typeface="Times New Roman" panose="02020603050405020304" pitchFamily="2" charset="0"/>
                  <a:ea typeface="宋体" panose="02010600030101010101" pitchFamily="2" charset="-122"/>
                </a:rPr>
                <a:t>old</a:t>
              </a:r>
              <a:endParaRPr lang="en-US" altLang="x-none" sz="2000" dirty="0">
                <a:solidFill>
                  <a:srgbClr val="0000CC"/>
                </a:solidFill>
                <a:latin typeface="Times New Roman" panose="02020603050405020304" pitchFamily="2" charset="0"/>
                <a:ea typeface="宋体" panose="02010600030101010101" pitchFamily="2" charset="-122"/>
              </a:endParaRPr>
            </a:p>
          </p:txBody>
        </p:sp>
        <p:sp>
          <p:nvSpPr>
            <p:cNvPr id="79881" name="Line 8"/>
            <p:cNvSpPr/>
            <p:nvPr/>
          </p:nvSpPr>
          <p:spPr>
            <a:xfrm flipH="1">
              <a:off x="7680" y="3000"/>
              <a:ext cx="360" cy="840"/>
            </a:xfrm>
            <a:prstGeom prst="line">
              <a:avLst/>
            </a:prstGeom>
            <a:ln w="9525" cap="flat" cmpd="sng">
              <a:solidFill>
                <a:schemeClr val="tx1"/>
              </a:solidFill>
              <a:prstDash val="dash"/>
              <a:headEnd type="none" w="med" len="med"/>
              <a:tailEnd type="triangle" w="med" len="med"/>
            </a:ln>
          </p:spPr>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0899" name="Rectangle 2"/>
          <p:cNvSpPr>
            <a:spLocks noGrp="1"/>
          </p:cNvSpPr>
          <p:nvPr>
            <p:ph type="title"/>
          </p:nvPr>
        </p:nvSpPr>
        <p:spPr>
          <a:xfrm>
            <a:off x="304800" y="533400"/>
            <a:ext cx="8458200" cy="1143000"/>
          </a:xfrm>
        </p:spPr>
        <p:txBody>
          <a:bodyPr vert="horz" wrap="square" anchor="ctr"/>
          <a:p>
            <a:pPr lvl="0"/>
            <a:r>
              <a:rPr lang="en-US" altLang="zh-CN">
                <a:ea typeface="宋体" panose="02010600030101010101" pitchFamily="2" charset="-122"/>
              </a:rPr>
              <a:t>Primary Copy Mutual Consistency</a:t>
            </a:r>
            <a:endParaRPr lang="en-US" altLang="zh-CN">
              <a:ea typeface="宋体" panose="02010600030101010101" pitchFamily="2" charset="-122"/>
            </a:endParaRPr>
          </a:p>
        </p:txBody>
      </p:sp>
      <p:sp>
        <p:nvSpPr>
          <p:cNvPr id="80900" name="Rectangle 3"/>
          <p:cNvSpPr>
            <a:spLocks noGrp="1"/>
          </p:cNvSpPr>
          <p:nvPr>
            <p:ph type="body"/>
          </p:nvPr>
        </p:nvSpPr>
        <p:spPr>
          <a:xfrm>
            <a:off x="533400" y="1828800"/>
            <a:ext cx="8077200" cy="4343400"/>
          </a:xfrm>
        </p:spPr>
        <p:txBody>
          <a:bodyPr vert="horz" wrap="square" anchor="t"/>
          <a:p>
            <a:pPr lvl="0"/>
            <a:r>
              <a:rPr lang="en-US" altLang="x-none" sz="2400" dirty="0">
                <a:ea typeface="宋体" panose="02010600030101010101" pitchFamily="2" charset="-122"/>
              </a:rPr>
              <a:t>Updates of an item are propagated by:</a:t>
            </a:r>
            <a:endParaRPr lang="en-US" altLang="x-none" sz="2400" dirty="0">
              <a:ea typeface="宋体" panose="02010600030101010101" pitchFamily="2" charset="-122"/>
            </a:endParaRPr>
          </a:p>
          <a:p>
            <a:pPr lvl="1">
              <a:spcBef>
                <a:spcPct val="50000"/>
              </a:spcBef>
            </a:pPr>
            <a:r>
              <a:rPr lang="en-US" altLang="x-none" sz="2200" dirty="0">
                <a:ea typeface="宋体" panose="02010600030101010101" pitchFamily="2" charset="-122"/>
              </a:rPr>
              <a:t>A single </a:t>
            </a:r>
            <a:r>
              <a:rPr lang="en-US" altLang="x-none" sz="2200" dirty="0">
                <a:solidFill>
                  <a:schemeClr val="tx1"/>
                </a:solidFill>
                <a:ea typeface="宋体" panose="02010600030101010101" pitchFamily="2" charset="-122"/>
              </a:rPr>
              <a:t>(distributed) propagation</a:t>
            </a:r>
            <a:r>
              <a:rPr lang="en-US" altLang="x-none" sz="2200" dirty="0">
                <a:ea typeface="宋体" panose="02010600030101010101" pitchFamily="2" charset="-122"/>
              </a:rPr>
              <a:t> </a:t>
            </a:r>
            <a:r>
              <a:rPr lang="en-US" altLang="x-none" sz="2200" dirty="0">
                <a:solidFill>
                  <a:schemeClr val="tx1"/>
                </a:solidFill>
                <a:ea typeface="宋体" panose="02010600030101010101" pitchFamily="2" charset="-122"/>
              </a:rPr>
              <a:t>transaction</a:t>
            </a:r>
            <a:endParaRPr lang="en-US" altLang="x-none" sz="2200" dirty="0">
              <a:solidFill>
                <a:schemeClr val="tx1"/>
              </a:solidFill>
              <a:ea typeface="宋体" panose="02010600030101010101" pitchFamily="2" charset="-122"/>
            </a:endParaRPr>
          </a:p>
          <a:p>
            <a:pPr lvl="1">
              <a:spcBef>
                <a:spcPct val="25000"/>
              </a:spcBef>
            </a:pPr>
            <a:r>
              <a:rPr lang="en-US" altLang="x-none" sz="2200" dirty="0">
                <a:ea typeface="宋体" panose="02010600030101010101" pitchFamily="2" charset="-122"/>
              </a:rPr>
              <a:t>Multiple </a:t>
            </a:r>
            <a:r>
              <a:rPr lang="en-US" altLang="x-none" sz="2200" dirty="0">
                <a:solidFill>
                  <a:schemeClr val="tx1"/>
                </a:solidFill>
                <a:ea typeface="宋体" panose="02010600030101010101" pitchFamily="2" charset="-122"/>
              </a:rPr>
              <a:t>propagation transactions</a:t>
            </a:r>
            <a:endParaRPr lang="en-US" altLang="x-none" sz="2200" dirty="0">
              <a:solidFill>
                <a:schemeClr val="tx1"/>
              </a:solidFill>
              <a:ea typeface="宋体" panose="02010600030101010101" pitchFamily="2" charset="-122"/>
            </a:endParaRPr>
          </a:p>
          <a:p>
            <a:pPr lvl="1">
              <a:spcBef>
                <a:spcPct val="25000"/>
              </a:spcBef>
            </a:pPr>
            <a:r>
              <a:rPr lang="en-US" altLang="x-none" sz="2200" dirty="0">
                <a:ea typeface="宋体" panose="02010600030101010101" pitchFamily="2" charset="-122"/>
              </a:rPr>
              <a:t>Periodic broadcast</a:t>
            </a:r>
            <a:endParaRPr lang="en-US" altLang="x-none" sz="2200" dirty="0">
              <a:ea typeface="宋体" panose="02010600030101010101" pitchFamily="2" charset="-122"/>
            </a:endParaRPr>
          </a:p>
          <a:p>
            <a:pPr lvl="1">
              <a:spcBef>
                <a:spcPct val="25000"/>
              </a:spcBef>
            </a:pPr>
            <a:endParaRPr lang="en-US" altLang="x-none" sz="2200" dirty="0">
              <a:ea typeface="宋体" panose="02010600030101010101" pitchFamily="2" charset="-122"/>
            </a:endParaRPr>
          </a:p>
          <a:p>
            <a:pPr lvl="0">
              <a:spcBef>
                <a:spcPct val="50000"/>
              </a:spcBef>
            </a:pPr>
            <a:r>
              <a:rPr lang="en-US" altLang="x-none" sz="2400" dirty="0">
                <a:ea typeface="宋体" panose="02010600030101010101" pitchFamily="2" charset="-122"/>
              </a:rPr>
              <a:t>Weak mutual consistency is guaranteed if:</a:t>
            </a:r>
            <a:endParaRPr lang="en-US" altLang="x-none" sz="2400" dirty="0">
              <a:ea typeface="宋体" panose="02010600030101010101" pitchFamily="2" charset="-122"/>
            </a:endParaRPr>
          </a:p>
          <a:p>
            <a:pPr lvl="1">
              <a:spcBef>
                <a:spcPct val="50000"/>
              </a:spcBef>
            </a:pPr>
            <a:r>
              <a:rPr lang="en-US" altLang="x-none" sz="2200" dirty="0">
                <a:ea typeface="宋体" panose="02010600030101010101" pitchFamily="2" charset="-122"/>
              </a:rPr>
              <a:t>The sequence of updates made to the primary copy of an item (by all transactions) </a:t>
            </a:r>
            <a:r>
              <a:rPr lang="en-US" altLang="x-none" sz="2200" dirty="0">
                <a:solidFill>
                  <a:schemeClr val="tx1"/>
                </a:solidFill>
                <a:ea typeface="宋体" panose="02010600030101010101" pitchFamily="2" charset="-122"/>
              </a:rPr>
              <a:t>is applied to each secondary copy of the item (in the same order).</a:t>
            </a:r>
            <a:endParaRPr lang="en-US" altLang="x-none" sz="2200" dirty="0">
              <a:solidFill>
                <a:schemeClr val="tx1"/>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4"/>
          <p:cNvSpPr txBox="1">
            <a:spLocks noGrp="1"/>
          </p:cNvSpPr>
          <p:nvPr/>
        </p:nvSpPr>
        <p:spPr>
          <a:xfrm>
            <a:off x="6553200" y="579501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0243" name="Rectangle 2"/>
          <p:cNvSpPr>
            <a:spLocks noGrp="1"/>
          </p:cNvSpPr>
          <p:nvPr>
            <p:ph type="title"/>
          </p:nvPr>
        </p:nvSpPr>
        <p:spPr>
          <a:xfrm>
            <a:off x="685800" y="16510"/>
            <a:ext cx="7772400" cy="673100"/>
          </a:xfrm>
        </p:spPr>
        <p:txBody>
          <a:bodyPr vert="horz" wrap="square" anchor="ctr"/>
          <a:p>
            <a:pPr lvl="0"/>
            <a:r>
              <a:rPr lang="en-US" altLang="zh-CN" sz="3200">
                <a:ea typeface="宋体" panose="02010600030101010101" pitchFamily="2" charset="-122"/>
              </a:rPr>
              <a:t>Atomic Commit Protocol</a:t>
            </a:r>
            <a:endParaRPr lang="en-US" altLang="zh-CN" sz="3200">
              <a:ea typeface="宋体" panose="02010600030101010101" pitchFamily="2" charset="-122"/>
            </a:endParaRPr>
          </a:p>
        </p:txBody>
      </p:sp>
      <p:sp>
        <p:nvSpPr>
          <p:cNvPr id="10244" name="Rectangle 3"/>
          <p:cNvSpPr/>
          <p:nvPr/>
        </p:nvSpPr>
        <p:spPr>
          <a:xfrm>
            <a:off x="533400" y="3051810"/>
            <a:ext cx="1828800" cy="1371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Times New Roman" panose="02020603050405020304" pitchFamily="2" charset="0"/>
                <a:ea typeface="宋体" panose="02010600030101010101" pitchFamily="2" charset="-122"/>
              </a:rPr>
              <a:t>Application</a:t>
            </a:r>
            <a:endParaRPr lang="en-US" altLang="x-none" b="1" dirty="0">
              <a:latin typeface="Times New Roman" panose="02020603050405020304" pitchFamily="2" charset="0"/>
              <a:ea typeface="宋体" panose="02010600030101010101" pitchFamily="2" charset="-122"/>
            </a:endParaRPr>
          </a:p>
          <a:p>
            <a:pPr lvl="0" algn="ctr"/>
            <a:r>
              <a:rPr lang="en-US" altLang="x-none" b="1" dirty="0">
                <a:latin typeface="Times New Roman" panose="02020603050405020304" pitchFamily="2" charset="0"/>
                <a:ea typeface="宋体" panose="02010600030101010101" pitchFamily="2" charset="-122"/>
              </a:rPr>
              <a:t>program</a:t>
            </a:r>
            <a:endParaRPr lang="en-US" altLang="x-none" b="1" dirty="0">
              <a:latin typeface="Times New Roman" panose="02020603050405020304" pitchFamily="2" charset="0"/>
              <a:ea typeface="宋体" panose="02010600030101010101" pitchFamily="2" charset="-122"/>
            </a:endParaRPr>
          </a:p>
        </p:txBody>
      </p:sp>
      <p:sp>
        <p:nvSpPr>
          <p:cNvPr id="10245" name="Rectangle 4"/>
          <p:cNvSpPr/>
          <p:nvPr/>
        </p:nvSpPr>
        <p:spPr>
          <a:xfrm>
            <a:off x="2514600" y="765810"/>
            <a:ext cx="1828800" cy="1371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rgbClr val="0000CC"/>
                </a:solidFill>
                <a:latin typeface="Times New Roman" panose="02020603050405020304" pitchFamily="2" charset="0"/>
                <a:ea typeface="宋体" panose="02010600030101010101" pitchFamily="2" charset="-122"/>
              </a:rPr>
              <a:t>Transaction</a:t>
            </a:r>
            <a:endParaRPr lang="en-US" altLang="x-none" b="1" dirty="0">
              <a:solidFill>
                <a:srgbClr val="0000CC"/>
              </a:solidFill>
              <a:latin typeface="Times New Roman" panose="02020603050405020304" pitchFamily="2" charset="0"/>
              <a:ea typeface="宋体" panose="02010600030101010101" pitchFamily="2" charset="-122"/>
            </a:endParaRPr>
          </a:p>
          <a:p>
            <a:pPr lvl="0" algn="ctr"/>
            <a:r>
              <a:rPr lang="en-US" altLang="x-none" b="1" dirty="0">
                <a:solidFill>
                  <a:srgbClr val="0000CC"/>
                </a:solidFill>
                <a:latin typeface="Times New Roman" panose="02020603050405020304" pitchFamily="2" charset="0"/>
                <a:ea typeface="宋体" panose="02010600030101010101" pitchFamily="2" charset="-122"/>
              </a:rPr>
              <a:t>Manager</a:t>
            </a:r>
            <a:endParaRPr lang="en-US" altLang="x-none" b="1" dirty="0">
              <a:solidFill>
                <a:srgbClr val="0000CC"/>
              </a:solidFill>
              <a:latin typeface="Times New Roman" panose="02020603050405020304" pitchFamily="2" charset="0"/>
              <a:ea typeface="宋体" panose="02010600030101010101" pitchFamily="2" charset="-122"/>
            </a:endParaRPr>
          </a:p>
          <a:p>
            <a:pPr lvl="0" algn="ctr"/>
            <a:r>
              <a:rPr lang="en-US" altLang="x-none" b="1" dirty="0">
                <a:solidFill>
                  <a:srgbClr val="0000CC"/>
                </a:solidFill>
                <a:latin typeface="Times New Roman" panose="02020603050405020304" pitchFamily="2" charset="0"/>
                <a:ea typeface="宋体" panose="02010600030101010101" pitchFamily="2" charset="-122"/>
              </a:rPr>
              <a:t>(coordinator)</a:t>
            </a:r>
            <a:endParaRPr lang="en-US" altLang="x-none" b="1" dirty="0">
              <a:solidFill>
                <a:srgbClr val="0000CC"/>
              </a:solidFill>
              <a:latin typeface="Times New Roman" panose="02020603050405020304" pitchFamily="2" charset="0"/>
              <a:ea typeface="宋体" panose="02010600030101010101" pitchFamily="2" charset="-122"/>
            </a:endParaRPr>
          </a:p>
        </p:txBody>
      </p:sp>
      <p:sp>
        <p:nvSpPr>
          <p:cNvPr id="10246" name="Rectangle 5"/>
          <p:cNvSpPr/>
          <p:nvPr/>
        </p:nvSpPr>
        <p:spPr>
          <a:xfrm>
            <a:off x="6934200" y="1223010"/>
            <a:ext cx="1828800" cy="1371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Times New Roman" panose="02020603050405020304" pitchFamily="2" charset="0"/>
                <a:ea typeface="宋体" panose="02010600030101010101" pitchFamily="2" charset="-122"/>
              </a:rPr>
              <a:t>Resource</a:t>
            </a:r>
            <a:endParaRPr lang="en-US" altLang="x-none" b="1" dirty="0">
              <a:latin typeface="Times New Roman" panose="02020603050405020304" pitchFamily="2" charset="0"/>
              <a:ea typeface="宋体" panose="02010600030101010101" pitchFamily="2" charset="-122"/>
            </a:endParaRPr>
          </a:p>
          <a:p>
            <a:pPr lvl="0" algn="ctr"/>
            <a:r>
              <a:rPr lang="en-US" altLang="x-none" b="1" dirty="0">
                <a:latin typeface="Times New Roman" panose="02020603050405020304" pitchFamily="2" charset="0"/>
                <a:ea typeface="宋体" panose="02010600030101010101" pitchFamily="2" charset="-122"/>
              </a:rPr>
              <a:t>Manager</a:t>
            </a:r>
            <a:endParaRPr lang="en-US" altLang="x-none" b="1" dirty="0">
              <a:latin typeface="Times New Roman" panose="02020603050405020304" pitchFamily="2" charset="0"/>
              <a:ea typeface="宋体" panose="02010600030101010101" pitchFamily="2" charset="-122"/>
            </a:endParaRPr>
          </a:p>
          <a:p>
            <a:pPr lvl="0" algn="ctr"/>
            <a:r>
              <a:rPr lang="en-US" altLang="x-none" b="1" dirty="0">
                <a:latin typeface="Times New Roman" panose="02020603050405020304" pitchFamily="2" charset="0"/>
                <a:ea typeface="宋体" panose="02010600030101010101" pitchFamily="2" charset="-122"/>
              </a:rPr>
              <a:t>(cohort)</a:t>
            </a:r>
            <a:endParaRPr lang="en-US" altLang="x-none" b="1" dirty="0">
              <a:latin typeface="Times New Roman" panose="02020603050405020304" pitchFamily="2" charset="0"/>
              <a:ea typeface="宋体" panose="02010600030101010101" pitchFamily="2" charset="-122"/>
            </a:endParaRPr>
          </a:p>
        </p:txBody>
      </p:sp>
      <p:sp>
        <p:nvSpPr>
          <p:cNvPr id="10247" name="Rectangle 6"/>
          <p:cNvSpPr/>
          <p:nvPr/>
        </p:nvSpPr>
        <p:spPr>
          <a:xfrm>
            <a:off x="6934200" y="2975610"/>
            <a:ext cx="1828800" cy="1371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Times New Roman" panose="02020603050405020304" pitchFamily="2" charset="0"/>
                <a:ea typeface="宋体" panose="02010600030101010101" pitchFamily="2" charset="-122"/>
              </a:rPr>
              <a:t>Resource</a:t>
            </a:r>
            <a:endParaRPr lang="en-US" altLang="x-none" b="1" dirty="0">
              <a:latin typeface="Times New Roman" panose="02020603050405020304" pitchFamily="2" charset="0"/>
              <a:ea typeface="宋体" panose="02010600030101010101" pitchFamily="2" charset="-122"/>
            </a:endParaRPr>
          </a:p>
          <a:p>
            <a:pPr lvl="0" algn="ctr"/>
            <a:r>
              <a:rPr lang="en-US" altLang="x-none" b="1" dirty="0">
                <a:latin typeface="Times New Roman" panose="02020603050405020304" pitchFamily="2" charset="0"/>
                <a:ea typeface="宋体" panose="02010600030101010101" pitchFamily="2" charset="-122"/>
              </a:rPr>
              <a:t>Manager</a:t>
            </a:r>
            <a:endParaRPr lang="en-US" altLang="x-none" b="1" dirty="0">
              <a:latin typeface="Times New Roman" panose="02020603050405020304" pitchFamily="2" charset="0"/>
              <a:ea typeface="宋体" panose="02010600030101010101" pitchFamily="2" charset="-122"/>
            </a:endParaRPr>
          </a:p>
          <a:p>
            <a:pPr lvl="0" algn="ctr"/>
            <a:r>
              <a:rPr lang="en-US" altLang="x-none" b="1" dirty="0">
                <a:latin typeface="Times New Roman" panose="02020603050405020304" pitchFamily="2" charset="0"/>
                <a:ea typeface="宋体" panose="02010600030101010101" pitchFamily="2" charset="-122"/>
              </a:rPr>
              <a:t>(cohort)</a:t>
            </a:r>
            <a:endParaRPr lang="en-US" altLang="x-none" b="1" dirty="0">
              <a:latin typeface="Times New Roman" panose="02020603050405020304" pitchFamily="2" charset="0"/>
              <a:ea typeface="宋体" panose="02010600030101010101" pitchFamily="2" charset="-122"/>
            </a:endParaRPr>
          </a:p>
        </p:txBody>
      </p:sp>
      <p:sp>
        <p:nvSpPr>
          <p:cNvPr id="10248" name="Rectangle 10"/>
          <p:cNvSpPr/>
          <p:nvPr/>
        </p:nvSpPr>
        <p:spPr>
          <a:xfrm>
            <a:off x="6934200" y="4652010"/>
            <a:ext cx="1828800" cy="1371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Times New Roman" panose="02020603050405020304" pitchFamily="2" charset="0"/>
                <a:ea typeface="宋体" panose="02010600030101010101" pitchFamily="2" charset="-122"/>
              </a:rPr>
              <a:t>Resource</a:t>
            </a:r>
            <a:endParaRPr lang="en-US" altLang="x-none" b="1" dirty="0">
              <a:latin typeface="Times New Roman" panose="02020603050405020304" pitchFamily="2" charset="0"/>
              <a:ea typeface="宋体" panose="02010600030101010101" pitchFamily="2" charset="-122"/>
            </a:endParaRPr>
          </a:p>
          <a:p>
            <a:pPr lvl="0" algn="ctr"/>
            <a:r>
              <a:rPr lang="en-US" altLang="x-none" b="1" dirty="0">
                <a:latin typeface="Times New Roman" panose="02020603050405020304" pitchFamily="2" charset="0"/>
                <a:ea typeface="宋体" panose="02010600030101010101" pitchFamily="2" charset="-122"/>
              </a:rPr>
              <a:t>Manager</a:t>
            </a:r>
            <a:endParaRPr lang="en-US" altLang="x-none" b="1" dirty="0">
              <a:latin typeface="Times New Roman" panose="02020603050405020304" pitchFamily="2" charset="0"/>
              <a:ea typeface="宋体" panose="02010600030101010101" pitchFamily="2" charset="-122"/>
            </a:endParaRPr>
          </a:p>
          <a:p>
            <a:pPr lvl="0" algn="ctr"/>
            <a:r>
              <a:rPr lang="en-US" altLang="x-none" b="1" dirty="0">
                <a:latin typeface="Times New Roman" panose="02020603050405020304" pitchFamily="2" charset="0"/>
                <a:ea typeface="宋体" panose="02010600030101010101" pitchFamily="2" charset="-122"/>
              </a:rPr>
              <a:t>(cohort)</a:t>
            </a:r>
            <a:endParaRPr lang="en-US" altLang="x-none" b="1" dirty="0">
              <a:latin typeface="Times New Roman" panose="02020603050405020304" pitchFamily="2" charset="0"/>
              <a:ea typeface="宋体" panose="02010600030101010101" pitchFamily="2" charset="-122"/>
            </a:endParaRPr>
          </a:p>
        </p:txBody>
      </p:sp>
      <p:grpSp>
        <p:nvGrpSpPr>
          <p:cNvPr id="10249" name="组合 10248"/>
          <p:cNvGrpSpPr/>
          <p:nvPr/>
        </p:nvGrpSpPr>
        <p:grpSpPr>
          <a:xfrm>
            <a:off x="5334000" y="994410"/>
            <a:ext cx="1655763" cy="4191000"/>
            <a:chOff x="0" y="0"/>
            <a:chExt cx="1655568" cy="4191000"/>
          </a:xfrm>
        </p:grpSpPr>
        <p:sp>
          <p:nvSpPr>
            <p:cNvPr id="10250" name="Line 14"/>
            <p:cNvSpPr/>
            <p:nvPr/>
          </p:nvSpPr>
          <p:spPr>
            <a:xfrm flipH="1" flipV="1">
              <a:off x="381000" y="2743200"/>
              <a:ext cx="1219200" cy="1371600"/>
            </a:xfrm>
            <a:prstGeom prst="line">
              <a:avLst/>
            </a:prstGeom>
            <a:ln w="9525" cap="flat" cmpd="sng">
              <a:solidFill>
                <a:schemeClr val="tx1"/>
              </a:solidFill>
              <a:prstDash val="solid"/>
              <a:headEnd type="none" w="med" len="med"/>
              <a:tailEnd type="triangle" w="lg" len="lg"/>
            </a:ln>
          </p:spPr>
        </p:sp>
        <p:sp>
          <p:nvSpPr>
            <p:cNvPr id="10251" name="Line 15"/>
            <p:cNvSpPr/>
            <p:nvPr/>
          </p:nvSpPr>
          <p:spPr>
            <a:xfrm flipH="1" flipV="1">
              <a:off x="381000" y="1645444"/>
              <a:ext cx="1219200" cy="640556"/>
            </a:xfrm>
            <a:prstGeom prst="line">
              <a:avLst/>
            </a:prstGeom>
            <a:ln w="9525" cap="flat" cmpd="sng">
              <a:solidFill>
                <a:schemeClr val="tx1"/>
              </a:solidFill>
              <a:prstDash val="solid"/>
              <a:headEnd type="none" w="med" len="med"/>
              <a:tailEnd type="triangle" w="lg" len="lg"/>
            </a:ln>
          </p:spPr>
        </p:sp>
        <p:sp>
          <p:nvSpPr>
            <p:cNvPr id="10252" name="Line 16"/>
            <p:cNvSpPr/>
            <p:nvPr/>
          </p:nvSpPr>
          <p:spPr>
            <a:xfrm flipH="1">
              <a:off x="381000" y="533400"/>
              <a:ext cx="1219200" cy="0"/>
            </a:xfrm>
            <a:prstGeom prst="line">
              <a:avLst/>
            </a:prstGeom>
            <a:ln w="9525" cap="flat" cmpd="sng">
              <a:solidFill>
                <a:schemeClr val="tx1"/>
              </a:solidFill>
              <a:prstDash val="solid"/>
              <a:headEnd type="none" w="med" len="med"/>
              <a:tailEnd type="triangle" w="lg" len="lg"/>
            </a:ln>
          </p:spPr>
        </p:sp>
        <p:sp>
          <p:nvSpPr>
            <p:cNvPr id="10253" name="Text Box 17"/>
            <p:cNvSpPr txBox="1"/>
            <p:nvPr/>
          </p:nvSpPr>
          <p:spPr>
            <a:xfrm>
              <a:off x="0" y="3729335"/>
              <a:ext cx="1503168" cy="461665"/>
            </a:xfrm>
            <a:prstGeom prst="rect">
              <a:avLst/>
            </a:prstGeom>
            <a:noFill/>
            <a:ln w="9525">
              <a:noFill/>
            </a:ln>
          </p:spPr>
          <p:txBody>
            <a:bodyPr wrap="none">
              <a:spAutoFit/>
            </a:bodyPr>
            <a:p>
              <a:pPr lvl="0"/>
              <a:r>
                <a:rPr lang="en-US" altLang="x-none" b="1" dirty="0">
                  <a:solidFill>
                    <a:srgbClr val="FF0000"/>
                  </a:solidFill>
                  <a:latin typeface="Times New Roman" panose="02020603050405020304" pitchFamily="2" charset="0"/>
                  <a:ea typeface="宋体" panose="02010600030101010101" pitchFamily="2" charset="-122"/>
                </a:rPr>
                <a:t>(3) xa_reg</a:t>
              </a:r>
              <a:endParaRPr lang="en-US" altLang="x-none" b="1" dirty="0">
                <a:solidFill>
                  <a:srgbClr val="FF0000"/>
                </a:solidFill>
                <a:latin typeface="Times New Roman" panose="02020603050405020304" pitchFamily="2" charset="0"/>
                <a:ea typeface="宋体" panose="02010600030101010101" pitchFamily="2" charset="-122"/>
              </a:endParaRPr>
            </a:p>
          </p:txBody>
        </p:sp>
        <p:sp>
          <p:nvSpPr>
            <p:cNvPr id="10254" name="Text Box 21"/>
            <p:cNvSpPr txBox="1"/>
            <p:nvPr/>
          </p:nvSpPr>
          <p:spPr>
            <a:xfrm>
              <a:off x="0" y="1981200"/>
              <a:ext cx="1503168" cy="461665"/>
            </a:xfrm>
            <a:prstGeom prst="rect">
              <a:avLst/>
            </a:prstGeom>
            <a:noFill/>
            <a:ln w="9525">
              <a:noFill/>
            </a:ln>
          </p:spPr>
          <p:txBody>
            <a:bodyPr wrap="none">
              <a:spAutoFit/>
            </a:bodyPr>
            <a:p>
              <a:pPr lvl="0"/>
              <a:r>
                <a:rPr lang="en-US" altLang="x-none" b="1" dirty="0">
                  <a:solidFill>
                    <a:srgbClr val="FF0000"/>
                  </a:solidFill>
                  <a:latin typeface="Times New Roman" panose="02020603050405020304" pitchFamily="2" charset="0"/>
                  <a:ea typeface="宋体" panose="02010600030101010101" pitchFamily="2" charset="-122"/>
                </a:rPr>
                <a:t>(3) xa_reg</a:t>
              </a:r>
              <a:endParaRPr lang="en-US" altLang="x-none" b="1" dirty="0">
                <a:solidFill>
                  <a:srgbClr val="FF0000"/>
                </a:solidFill>
                <a:latin typeface="Times New Roman" panose="02020603050405020304" pitchFamily="2" charset="0"/>
                <a:ea typeface="宋体" panose="02010600030101010101" pitchFamily="2" charset="-122"/>
              </a:endParaRPr>
            </a:p>
          </p:txBody>
        </p:sp>
        <p:sp>
          <p:nvSpPr>
            <p:cNvPr id="10255" name="Text Box 22"/>
            <p:cNvSpPr txBox="1"/>
            <p:nvPr/>
          </p:nvSpPr>
          <p:spPr>
            <a:xfrm>
              <a:off x="152400" y="0"/>
              <a:ext cx="1503168" cy="461665"/>
            </a:xfrm>
            <a:prstGeom prst="rect">
              <a:avLst/>
            </a:prstGeom>
            <a:noFill/>
            <a:ln w="9525">
              <a:noFill/>
            </a:ln>
          </p:spPr>
          <p:txBody>
            <a:bodyPr wrap="none">
              <a:spAutoFit/>
            </a:bodyPr>
            <a:p>
              <a:pPr lvl="0"/>
              <a:r>
                <a:rPr lang="en-US" altLang="x-none" b="1" dirty="0">
                  <a:solidFill>
                    <a:srgbClr val="FF0000"/>
                  </a:solidFill>
                  <a:latin typeface="Times New Roman" panose="02020603050405020304" pitchFamily="2" charset="0"/>
                  <a:ea typeface="宋体" panose="02010600030101010101" pitchFamily="2" charset="-122"/>
                </a:rPr>
                <a:t>(3) xa_reg</a:t>
              </a:r>
              <a:endParaRPr lang="en-US" altLang="x-none" b="1" dirty="0">
                <a:solidFill>
                  <a:srgbClr val="FF0000"/>
                </a:solidFill>
                <a:latin typeface="Times New Roman" panose="02020603050405020304" pitchFamily="2" charset="0"/>
                <a:ea typeface="宋体" panose="02010600030101010101" pitchFamily="2" charset="-122"/>
              </a:endParaRPr>
            </a:p>
          </p:txBody>
        </p:sp>
      </p:grpSp>
      <p:grpSp>
        <p:nvGrpSpPr>
          <p:cNvPr id="10256" name="组合 10255"/>
          <p:cNvGrpSpPr/>
          <p:nvPr/>
        </p:nvGrpSpPr>
        <p:grpSpPr>
          <a:xfrm>
            <a:off x="3276600" y="1832610"/>
            <a:ext cx="2057400" cy="1522730"/>
            <a:chOff x="0" y="0"/>
            <a:chExt cx="2057400" cy="1522730"/>
          </a:xfrm>
        </p:grpSpPr>
        <p:sp>
          <p:nvSpPr>
            <p:cNvPr id="10257" name="Line 26"/>
            <p:cNvSpPr/>
            <p:nvPr/>
          </p:nvSpPr>
          <p:spPr>
            <a:xfrm>
              <a:off x="1066800" y="0"/>
              <a:ext cx="762000" cy="0"/>
            </a:xfrm>
            <a:prstGeom prst="line">
              <a:avLst/>
            </a:prstGeom>
            <a:ln w="9525" cap="flat" cmpd="sng">
              <a:solidFill>
                <a:schemeClr val="tx1"/>
              </a:solidFill>
              <a:prstDash val="solid"/>
              <a:headEnd type="none" w="med" len="med"/>
              <a:tailEnd type="triangle" w="lg" len="lg"/>
            </a:ln>
          </p:spPr>
        </p:sp>
        <p:sp>
          <p:nvSpPr>
            <p:cNvPr id="10258" name="Line 27"/>
            <p:cNvSpPr/>
            <p:nvPr/>
          </p:nvSpPr>
          <p:spPr>
            <a:xfrm>
              <a:off x="1066800" y="0"/>
              <a:ext cx="990600" cy="609600"/>
            </a:xfrm>
            <a:prstGeom prst="line">
              <a:avLst/>
            </a:prstGeom>
            <a:ln w="9525" cap="flat" cmpd="sng">
              <a:solidFill>
                <a:schemeClr val="tx1"/>
              </a:solidFill>
              <a:prstDash val="solid"/>
              <a:headEnd type="none" w="med" len="med"/>
              <a:tailEnd type="triangle" w="lg" len="lg"/>
            </a:ln>
          </p:spPr>
        </p:sp>
        <p:sp>
          <p:nvSpPr>
            <p:cNvPr id="10259" name="Line 28"/>
            <p:cNvSpPr/>
            <p:nvPr/>
          </p:nvSpPr>
          <p:spPr>
            <a:xfrm>
              <a:off x="1066800" y="0"/>
              <a:ext cx="762000" cy="1066800"/>
            </a:xfrm>
            <a:prstGeom prst="line">
              <a:avLst/>
            </a:prstGeom>
            <a:ln w="9525" cap="flat" cmpd="sng">
              <a:solidFill>
                <a:schemeClr val="tx1"/>
              </a:solidFill>
              <a:prstDash val="solid"/>
              <a:headEnd type="none" w="med" len="med"/>
              <a:tailEnd type="triangle" w="lg" len="lg"/>
            </a:ln>
          </p:spPr>
        </p:sp>
        <p:sp>
          <p:nvSpPr>
            <p:cNvPr id="10260" name="Text Box 29"/>
            <p:cNvSpPr txBox="1"/>
            <p:nvPr/>
          </p:nvSpPr>
          <p:spPr>
            <a:xfrm>
              <a:off x="0" y="323850"/>
              <a:ext cx="1717675" cy="1198880"/>
            </a:xfrm>
            <a:prstGeom prst="rect">
              <a:avLst/>
            </a:prstGeom>
            <a:noFill/>
            <a:ln w="9525">
              <a:noFill/>
            </a:ln>
          </p:spPr>
          <p:txBody>
            <a:bodyPr wrap="none">
              <a:spAutoFit/>
            </a:bodyPr>
            <a:p>
              <a:pPr marL="434975" lvl="0" indent="-434975"/>
              <a:r>
                <a:rPr lang="en-US" altLang="x-none" b="1" dirty="0">
                  <a:solidFill>
                    <a:srgbClr val="FF0000"/>
                  </a:solidFill>
                  <a:latin typeface="Times New Roman" panose="02020603050405020304" pitchFamily="2" charset="0"/>
                  <a:ea typeface="宋体" panose="02010600030101010101" pitchFamily="2" charset="-122"/>
                </a:rPr>
                <a:t>(5) atomic</a:t>
              </a:r>
              <a:endParaRPr lang="en-US" altLang="x-none" b="1" dirty="0">
                <a:solidFill>
                  <a:srgbClr val="FF0000"/>
                </a:solidFill>
                <a:latin typeface="Times New Roman" panose="02020603050405020304" pitchFamily="2" charset="0"/>
                <a:ea typeface="宋体" panose="02010600030101010101" pitchFamily="2" charset="-122"/>
              </a:endParaRPr>
            </a:p>
            <a:p>
              <a:pPr marL="892175" lvl="1" indent="-434975"/>
              <a:r>
                <a:rPr lang="en-US" altLang="x-none" b="1" dirty="0">
                  <a:solidFill>
                    <a:srgbClr val="FF0000"/>
                  </a:solidFill>
                  <a:latin typeface="Times New Roman" panose="02020603050405020304" pitchFamily="2" charset="0"/>
                  <a:ea typeface="宋体" panose="02010600030101010101" pitchFamily="2" charset="-122"/>
                </a:rPr>
                <a:t>commit</a:t>
              </a:r>
              <a:endParaRPr lang="en-US" altLang="x-none" b="1" dirty="0">
                <a:solidFill>
                  <a:srgbClr val="FF0000"/>
                </a:solidFill>
                <a:latin typeface="Times New Roman" panose="02020603050405020304" pitchFamily="2" charset="0"/>
                <a:ea typeface="宋体" panose="02010600030101010101" pitchFamily="2" charset="-122"/>
              </a:endParaRPr>
            </a:p>
            <a:p>
              <a:pPr marL="892175" lvl="1" indent="-434975"/>
              <a:r>
                <a:rPr lang="en-US" altLang="x-none" b="1" dirty="0">
                  <a:solidFill>
                    <a:srgbClr val="FF0000"/>
                  </a:solidFill>
                  <a:latin typeface="Times New Roman" panose="02020603050405020304" pitchFamily="2" charset="0"/>
                  <a:ea typeface="宋体" panose="02010600030101010101" pitchFamily="2" charset="-122"/>
                </a:rPr>
                <a:t>protocol</a:t>
              </a:r>
              <a:endParaRPr lang="en-US" altLang="x-none" b="1" dirty="0">
                <a:solidFill>
                  <a:srgbClr val="FF0000"/>
                </a:solidFill>
                <a:latin typeface="Times New Roman" panose="02020603050405020304" pitchFamily="2" charset="0"/>
                <a:ea typeface="宋体" panose="02010600030101010101" pitchFamily="2" charset="-122"/>
              </a:endParaRPr>
            </a:p>
          </p:txBody>
        </p:sp>
      </p:grpSp>
      <p:sp>
        <p:nvSpPr>
          <p:cNvPr id="10261" name="Line 30"/>
          <p:cNvSpPr/>
          <p:nvPr/>
        </p:nvSpPr>
        <p:spPr>
          <a:xfrm flipV="1">
            <a:off x="1371600" y="2227898"/>
            <a:ext cx="990600" cy="823912"/>
          </a:xfrm>
          <a:prstGeom prst="line">
            <a:avLst/>
          </a:prstGeom>
          <a:ln w="9525" cap="flat" cmpd="sng">
            <a:solidFill>
              <a:schemeClr val="tx1"/>
            </a:solidFill>
            <a:prstDash val="solid"/>
            <a:headEnd type="none" w="med" len="med"/>
            <a:tailEnd type="triangle" w="lg" len="lg"/>
          </a:ln>
        </p:spPr>
      </p:sp>
      <p:sp>
        <p:nvSpPr>
          <p:cNvPr id="10262" name="Text Box 31"/>
          <p:cNvSpPr txBox="1"/>
          <p:nvPr/>
        </p:nvSpPr>
        <p:spPr>
          <a:xfrm>
            <a:off x="0" y="1604010"/>
            <a:ext cx="2022475" cy="1200150"/>
          </a:xfrm>
          <a:prstGeom prst="rect">
            <a:avLst/>
          </a:prstGeom>
          <a:noFill/>
          <a:ln w="9525">
            <a:noFill/>
          </a:ln>
        </p:spPr>
        <p:txBody>
          <a:bodyPr wrap="none">
            <a:spAutoFit/>
          </a:bodyPr>
          <a:p>
            <a:pPr lvl="0">
              <a:lnSpc>
                <a:spcPct val="150000"/>
              </a:lnSpc>
            </a:pPr>
            <a:r>
              <a:rPr lang="en-US" altLang="x-none" b="1" dirty="0">
                <a:solidFill>
                  <a:srgbClr val="FF0000"/>
                </a:solidFill>
                <a:latin typeface="Times New Roman" panose="02020603050405020304" pitchFamily="2" charset="0"/>
                <a:ea typeface="宋体" panose="02010600030101010101" pitchFamily="2" charset="-122"/>
              </a:rPr>
              <a:t>(1) tx_begin</a:t>
            </a:r>
            <a:endParaRPr lang="en-US" altLang="x-none" b="1" dirty="0">
              <a:solidFill>
                <a:srgbClr val="FF0000"/>
              </a:solidFill>
              <a:latin typeface="Times New Roman" panose="02020603050405020304" pitchFamily="2" charset="0"/>
              <a:ea typeface="宋体" panose="02010600030101010101" pitchFamily="2" charset="-122"/>
            </a:endParaRPr>
          </a:p>
          <a:p>
            <a:pPr lvl="0">
              <a:lnSpc>
                <a:spcPct val="150000"/>
              </a:lnSpc>
            </a:pPr>
            <a:r>
              <a:rPr lang="en-US" altLang="x-none" b="1" dirty="0">
                <a:solidFill>
                  <a:srgbClr val="FF0000"/>
                </a:solidFill>
                <a:latin typeface="Times New Roman" panose="02020603050405020304" pitchFamily="2" charset="0"/>
                <a:ea typeface="宋体" panose="02010600030101010101" pitchFamily="2" charset="-122"/>
              </a:rPr>
              <a:t>(4) tx_commit</a:t>
            </a:r>
            <a:endParaRPr lang="en-US" altLang="x-none" b="1" dirty="0">
              <a:solidFill>
                <a:srgbClr val="FF0000"/>
              </a:solidFill>
              <a:latin typeface="Times New Roman" panose="02020603050405020304" pitchFamily="2" charset="0"/>
              <a:ea typeface="宋体" panose="02010600030101010101" pitchFamily="2" charset="-122"/>
            </a:endParaRPr>
          </a:p>
        </p:txBody>
      </p:sp>
      <p:grpSp>
        <p:nvGrpSpPr>
          <p:cNvPr id="10263" name="组合 10262"/>
          <p:cNvGrpSpPr/>
          <p:nvPr/>
        </p:nvGrpSpPr>
        <p:grpSpPr>
          <a:xfrm>
            <a:off x="2362200" y="3280410"/>
            <a:ext cx="2133600" cy="1827530"/>
            <a:chOff x="0" y="0"/>
            <a:chExt cx="2133600" cy="1827530"/>
          </a:xfrm>
        </p:grpSpPr>
        <p:sp>
          <p:nvSpPr>
            <p:cNvPr id="10264" name="Line 32"/>
            <p:cNvSpPr/>
            <p:nvPr/>
          </p:nvSpPr>
          <p:spPr>
            <a:xfrm flipV="1">
              <a:off x="0" y="0"/>
              <a:ext cx="1219200" cy="457200"/>
            </a:xfrm>
            <a:prstGeom prst="line">
              <a:avLst/>
            </a:prstGeom>
            <a:ln w="9525" cap="flat" cmpd="sng">
              <a:solidFill>
                <a:schemeClr val="tx1"/>
              </a:solidFill>
              <a:prstDash val="solid"/>
              <a:headEnd type="none" w="med" len="med"/>
              <a:tailEnd type="triangle" w="lg" len="lg"/>
            </a:ln>
          </p:spPr>
        </p:sp>
        <p:sp>
          <p:nvSpPr>
            <p:cNvPr id="10265" name="Line 33"/>
            <p:cNvSpPr/>
            <p:nvPr/>
          </p:nvSpPr>
          <p:spPr>
            <a:xfrm>
              <a:off x="0" y="457200"/>
              <a:ext cx="1219200" cy="0"/>
            </a:xfrm>
            <a:prstGeom prst="line">
              <a:avLst/>
            </a:prstGeom>
            <a:ln w="9525" cap="flat" cmpd="sng">
              <a:solidFill>
                <a:schemeClr val="tx1"/>
              </a:solidFill>
              <a:prstDash val="solid"/>
              <a:headEnd type="none" w="med" len="med"/>
              <a:tailEnd type="triangle" w="lg" len="lg"/>
            </a:ln>
          </p:spPr>
        </p:sp>
        <p:sp>
          <p:nvSpPr>
            <p:cNvPr id="10266" name="Line 34"/>
            <p:cNvSpPr/>
            <p:nvPr/>
          </p:nvSpPr>
          <p:spPr>
            <a:xfrm>
              <a:off x="0" y="457200"/>
              <a:ext cx="1219200" cy="540603"/>
            </a:xfrm>
            <a:prstGeom prst="line">
              <a:avLst/>
            </a:prstGeom>
            <a:ln w="9525" cap="flat" cmpd="sng">
              <a:solidFill>
                <a:schemeClr val="tx1"/>
              </a:solidFill>
              <a:prstDash val="solid"/>
              <a:headEnd type="none" w="med" len="med"/>
              <a:tailEnd type="triangle" w="lg" len="lg"/>
            </a:ln>
          </p:spPr>
        </p:sp>
        <p:sp>
          <p:nvSpPr>
            <p:cNvPr id="10267" name="Text Box 35"/>
            <p:cNvSpPr txBox="1"/>
            <p:nvPr/>
          </p:nvSpPr>
          <p:spPr>
            <a:xfrm>
              <a:off x="152400" y="997585"/>
              <a:ext cx="1981200" cy="829945"/>
            </a:xfrm>
            <a:prstGeom prst="rect">
              <a:avLst/>
            </a:prstGeom>
            <a:noFill/>
            <a:ln w="9525">
              <a:noFill/>
            </a:ln>
          </p:spPr>
          <p:txBody>
            <a:bodyPr wrap="square">
              <a:spAutoFit/>
            </a:bodyPr>
            <a:p>
              <a:pPr lvl="0"/>
              <a:r>
                <a:rPr lang="en-US" altLang="x-none" b="1" dirty="0">
                  <a:solidFill>
                    <a:srgbClr val="FF0000"/>
                  </a:solidFill>
                  <a:latin typeface="Times New Roman" panose="02020603050405020304" pitchFamily="2" charset="0"/>
                  <a:ea typeface="宋体" panose="02010600030101010101" pitchFamily="2" charset="-122"/>
                </a:rPr>
                <a:t>(2) access</a:t>
              </a:r>
              <a:endParaRPr lang="en-US" altLang="x-none" b="1" dirty="0">
                <a:solidFill>
                  <a:srgbClr val="FF0000"/>
                </a:solidFill>
                <a:latin typeface="Times New Roman" panose="02020603050405020304" pitchFamily="2" charset="0"/>
                <a:ea typeface="宋体" panose="02010600030101010101" pitchFamily="2" charset="-122"/>
              </a:endParaRPr>
            </a:p>
            <a:p>
              <a:pPr lvl="1"/>
              <a:r>
                <a:rPr lang="en-US" altLang="x-none" b="1" dirty="0">
                  <a:solidFill>
                    <a:srgbClr val="FF0000"/>
                  </a:solidFill>
                  <a:latin typeface="Times New Roman" panose="02020603050405020304" pitchFamily="2" charset="0"/>
                  <a:ea typeface="宋体" panose="02010600030101010101" pitchFamily="2" charset="-122"/>
                </a:rPr>
                <a:t>resources</a:t>
              </a:r>
              <a:endParaRPr lang="en-US" altLang="x-none" b="1" dirty="0">
                <a:solidFill>
                  <a:srgbClr val="FF0000"/>
                </a:solidFill>
                <a:latin typeface="Times New Roman" panose="02020603050405020304" pitchFamily="2" charset="0"/>
                <a:ea typeface="宋体" panose="02010600030101010101" pitchFamily="2" charset="-122"/>
              </a:endParaRPr>
            </a:p>
          </p:txBody>
        </p:sp>
      </p:grpSp>
      <p:sp>
        <p:nvSpPr>
          <p:cNvPr id="10268" name="文本框 10267"/>
          <p:cNvSpPr txBox="1"/>
          <p:nvPr/>
        </p:nvSpPr>
        <p:spPr>
          <a:xfrm>
            <a:off x="375920" y="5325110"/>
            <a:ext cx="4937760" cy="1169670"/>
          </a:xfrm>
          <a:prstGeom prst="rect">
            <a:avLst/>
          </a:prstGeom>
          <a:noFill/>
          <a:ln w="19050" cap="flat" cmpd="sng">
            <a:solidFill>
              <a:schemeClr val="accent2"/>
            </a:solidFill>
            <a:prstDash val="solid"/>
            <a:miter/>
            <a:headEnd type="none" w="med" len="med"/>
            <a:tailEnd type="none" w="med" len="med"/>
          </a:ln>
        </p:spPr>
        <p:txBody>
          <a:bodyPr wrap="square" lIns="90170" tIns="36195" rIns="90170" bIns="36195">
            <a:spAutoFit/>
          </a:bodyPr>
          <a:p>
            <a:pPr marL="1905" lvl="0" indent="-1905" algn="l">
              <a:spcBef>
                <a:spcPts val="0"/>
              </a:spcBef>
            </a:pPr>
            <a:r>
              <a:rPr lang="zh-CN" altLang="en-US" b="1" dirty="0">
                <a:latin typeface="Times New Roman" panose="02020603050405020304" pitchFamily="2" charset="0"/>
                <a:ea typeface="宋体" panose="02010600030101010101" pitchFamily="2" charset="-122"/>
              </a:rPr>
              <a:t>Malfunctions:</a:t>
            </a:r>
            <a:endParaRPr lang="zh-CN" altLang="en-US" b="1" dirty="0">
              <a:latin typeface="Times New Roman" panose="02020603050405020304" pitchFamily="2" charset="0"/>
              <a:ea typeface="宋体" panose="02010600030101010101" pitchFamily="2" charset="-122"/>
            </a:endParaRPr>
          </a:p>
          <a:p>
            <a:pPr marL="1905" lvl="0" indent="340995" algn="l">
              <a:spcBef>
                <a:spcPts val="0"/>
              </a:spcBef>
              <a:buChar char="•"/>
            </a:pPr>
            <a:r>
              <a:rPr lang="zh-CN" altLang="en-US" b="1" dirty="0">
                <a:solidFill>
                  <a:srgbClr val="0000CC"/>
                </a:solidFill>
                <a:latin typeface="Times New Roman" panose="02020603050405020304" pitchFamily="2" charset="0"/>
                <a:ea typeface="宋体" panose="02010600030101010101" pitchFamily="2" charset="-122"/>
              </a:rPr>
              <a:t>Abort </a:t>
            </a:r>
            <a:r>
              <a:rPr lang="en-US" altLang="zh-CN" b="1" dirty="0">
                <a:solidFill>
                  <a:srgbClr val="0000CC"/>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Crash </a:t>
            </a:r>
            <a:r>
              <a:rPr lang="en-US" altLang="zh-CN" b="1" dirty="0">
                <a:solidFill>
                  <a:srgbClr val="0000CC"/>
                </a:solidFill>
                <a:latin typeface="Times New Roman" panose="02020603050405020304" pitchFamily="2" charset="0"/>
                <a:ea typeface="宋体" panose="02010600030101010101" pitchFamily="2" charset="-122"/>
              </a:rPr>
              <a:t>/ </a:t>
            </a:r>
            <a:r>
              <a:rPr lang="zh-CN" altLang="en-US" b="1" dirty="0">
                <a:solidFill>
                  <a:srgbClr val="0000CC"/>
                </a:solidFill>
                <a:latin typeface="Times New Roman" panose="02020603050405020304" pitchFamily="2" charset="0"/>
                <a:ea typeface="宋体" panose="02010600030101010101" pitchFamily="2" charset="-122"/>
              </a:rPr>
              <a:t>Failure ?</a:t>
            </a:r>
            <a:endParaRPr lang="zh-CN" altLang="en-US" b="1" dirty="0">
              <a:solidFill>
                <a:srgbClr val="0000CC"/>
              </a:solidFill>
              <a:latin typeface="Times New Roman" panose="02020603050405020304" pitchFamily="2" charset="0"/>
              <a:ea typeface="宋体" panose="02010600030101010101" pitchFamily="2" charset="-122"/>
            </a:endParaRPr>
          </a:p>
          <a:p>
            <a:pPr marL="1905" lvl="0" indent="340995" algn="l">
              <a:spcBef>
                <a:spcPts val="0"/>
              </a:spcBef>
              <a:buChar char="•"/>
            </a:pPr>
            <a:r>
              <a:rPr lang="zh-CN" altLang="en-US" b="1" dirty="0">
                <a:solidFill>
                  <a:srgbClr val="0000CC"/>
                </a:solidFill>
                <a:latin typeface="Times New Roman" panose="02020603050405020304" pitchFamily="2" charset="0"/>
                <a:ea typeface="宋体" panose="02010600030101010101" pitchFamily="2" charset="-122"/>
              </a:rPr>
              <a:t>......</a:t>
            </a:r>
            <a:endParaRPr lang="zh-CN" altLang="en-US" b="1" dirty="0">
              <a:solidFill>
                <a:srgbClr val="0000CC"/>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1"/>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10262">
                                            <p:txEl>
                                              <p:charRg st="0" end="13"/>
                                            </p:txEl>
                                          </p:spTgt>
                                        </p:tgtEl>
                                        <p:attrNameLst>
                                          <p:attrName>style.visibility</p:attrName>
                                        </p:attrNameLst>
                                      </p:cBhvr>
                                      <p:to>
                                        <p:strVal val="visible"/>
                                      </p:to>
                                    </p:set>
                                    <p:animEffect transition="in" filter="barn(inVertical)">
                                      <p:cBhvr>
                                        <p:cTn id="10" dur="10"/>
                                        <p:tgtEl>
                                          <p:spTgt spid="10262">
                                            <p:txEl>
                                              <p:charRg st="0"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263"/>
                                        </p:tgtEl>
                                        <p:attrNameLst>
                                          <p:attrName>style.visibility</p:attrName>
                                        </p:attrNameLst>
                                      </p:cBhvr>
                                      <p:to>
                                        <p:strVal val="visible"/>
                                      </p:to>
                                    </p:set>
                                    <p:animEffect transition="in" filter="wipe(left)">
                                      <p:cBhvr>
                                        <p:cTn id="15" dur="250"/>
                                        <p:tgtEl>
                                          <p:spTgt spid="102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0249"/>
                                        </p:tgtEl>
                                        <p:attrNameLst>
                                          <p:attrName>style.visibility</p:attrName>
                                        </p:attrNameLst>
                                      </p:cBhvr>
                                      <p:to>
                                        <p:strVal val="visible"/>
                                      </p:to>
                                    </p:set>
                                    <p:animEffect transition="in" filter="wipe(right)">
                                      <p:cBhvr>
                                        <p:cTn id="20" dur="250"/>
                                        <p:tgtEl>
                                          <p:spTgt spid="1024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0262">
                                            <p:txEl>
                                              <p:charRg st="13" end="27"/>
                                            </p:txEl>
                                          </p:spTgt>
                                        </p:tgtEl>
                                        <p:attrNameLst>
                                          <p:attrName>style.visibility</p:attrName>
                                        </p:attrNameLst>
                                      </p:cBhvr>
                                      <p:to>
                                        <p:strVal val="visible"/>
                                      </p:to>
                                    </p:set>
                                    <p:animEffect transition="in" filter="barn(inVertical)">
                                      <p:cBhvr>
                                        <p:cTn id="25" dur="500"/>
                                        <p:tgtEl>
                                          <p:spTgt spid="10262">
                                            <p:txEl>
                                              <p:charRg st="13" end="2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256"/>
                                        </p:tgtEl>
                                        <p:attrNameLst>
                                          <p:attrName>style.visibility</p:attrName>
                                        </p:attrNameLst>
                                      </p:cBhvr>
                                      <p:to>
                                        <p:strVal val="visible"/>
                                      </p:to>
                                    </p:set>
                                    <p:animEffect transition="in" filter="wipe(left)">
                                      <p:cBhvr>
                                        <p:cTn id="30" dur="250"/>
                                        <p:tgtEl>
                                          <p:spTgt spid="1025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268"/>
                                        </p:tgtEl>
                                        <p:attrNameLst>
                                          <p:attrName>style.visibility</p:attrName>
                                        </p:attrNameLst>
                                      </p:cBhvr>
                                      <p:to>
                                        <p:strVal val="visible"/>
                                      </p:to>
                                    </p:set>
                                    <p:animEffect transition="in" filter="blinds(horizontal)">
                                      <p:cBhvr>
                                        <p:cTn id="35" dur="500"/>
                                        <p:tgtEl>
                                          <p:spTgt spid="10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5"/>
          <p:cNvSpPr txBox="1">
            <a:spLocks noGrp="1"/>
          </p:cNvSpPr>
          <p:nvPr/>
        </p:nvSpPr>
        <p:spPr>
          <a:xfrm>
            <a:off x="7035165" y="6456045"/>
            <a:ext cx="1905000" cy="24955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1923" name="Rectangle 2"/>
          <p:cNvSpPr>
            <a:spLocks noGrp="1"/>
          </p:cNvSpPr>
          <p:nvPr>
            <p:ph type="title"/>
          </p:nvPr>
        </p:nvSpPr>
        <p:spPr>
          <a:xfrm>
            <a:off x="609600" y="381000"/>
            <a:ext cx="8001000" cy="762000"/>
          </a:xfrm>
        </p:spPr>
        <p:txBody>
          <a:bodyPr vert="horz" wrap="square" anchor="ctr"/>
          <a:p>
            <a:pPr lvl="0"/>
            <a:r>
              <a:rPr lang="en-US" altLang="zh-CN" u="sng">
                <a:ea typeface="宋体" panose="02010600030101010101" pitchFamily="2" charset="-122"/>
              </a:rPr>
              <a:t>Asynchronous Update OK Example</a:t>
            </a:r>
            <a:endParaRPr lang="en-US" altLang="zh-CN" u="sng">
              <a:ea typeface="宋体" panose="02010600030101010101" pitchFamily="2" charset="-122"/>
            </a:endParaRPr>
          </a:p>
        </p:txBody>
      </p:sp>
      <p:sp>
        <p:nvSpPr>
          <p:cNvPr id="81924" name="Rectangle 3"/>
          <p:cNvSpPr>
            <a:spLocks noGrp="1"/>
          </p:cNvSpPr>
          <p:nvPr>
            <p:ph type="body"/>
          </p:nvPr>
        </p:nvSpPr>
        <p:spPr>
          <a:xfrm>
            <a:off x="381000" y="1295400"/>
            <a:ext cx="8458200" cy="4953000"/>
          </a:xfrm>
        </p:spPr>
        <p:txBody>
          <a:bodyPr vert="horz" wrap="square" anchor="t"/>
          <a:p>
            <a:pPr lvl="0"/>
            <a:r>
              <a:rPr lang="en-US" altLang="x-none" sz="2400" dirty="0">
                <a:ea typeface="宋体" panose="02010600030101010101" pitchFamily="2" charset="-122"/>
              </a:rPr>
              <a:t>Internet Grocer: </a:t>
            </a:r>
            <a:r>
              <a:rPr lang="en-US" altLang="x-none" sz="2400" dirty="0">
                <a:solidFill>
                  <a:schemeClr val="tx1"/>
                </a:solidFill>
                <a:ea typeface="宋体" panose="02010600030101010101" pitchFamily="2" charset="-122"/>
              </a:rPr>
              <a:t>keeps replicated information about customers at two sites</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Central site: </a:t>
            </a:r>
            <a:r>
              <a:rPr lang="en-US" altLang="x-none" sz="2200" dirty="0">
                <a:solidFill>
                  <a:schemeClr val="tx1"/>
                </a:solidFill>
                <a:ea typeface="宋体" panose="02010600030101010101" pitchFamily="2" charset="-122"/>
              </a:rPr>
              <a:t>where customers place orders</a:t>
            </a:r>
            <a:endParaRPr lang="en-US" altLang="x-none" sz="2200" dirty="0">
              <a:solidFill>
                <a:schemeClr val="tx1"/>
              </a:solidFill>
              <a:ea typeface="宋体" panose="02010600030101010101" pitchFamily="2" charset="-122"/>
            </a:endParaRPr>
          </a:p>
          <a:p>
            <a:pPr lvl="1"/>
            <a:r>
              <a:rPr lang="en-US" altLang="x-none" sz="2200" u="sng" dirty="0">
                <a:ea typeface="宋体" panose="02010600030101010101" pitchFamily="2" charset="-122"/>
              </a:rPr>
              <a:t>Warehouse </a:t>
            </a:r>
            <a:r>
              <a:rPr lang="en-US" altLang="x-none" sz="2200" dirty="0">
                <a:ea typeface="宋体" panose="02010600030101010101" pitchFamily="2" charset="-122"/>
              </a:rPr>
              <a:t>site: </a:t>
            </a:r>
            <a:r>
              <a:rPr lang="en-US" altLang="x-none" sz="2200" dirty="0">
                <a:solidFill>
                  <a:schemeClr val="tx1"/>
                </a:solidFill>
                <a:ea typeface="宋体" panose="02010600030101010101" pitchFamily="2" charset="-122"/>
              </a:rPr>
              <a:t>from which deliveries are made</a:t>
            </a:r>
            <a:endParaRPr lang="en-US" altLang="x-none" sz="2200" dirty="0">
              <a:solidFill>
                <a:schemeClr val="tx1"/>
              </a:solidFill>
              <a:ea typeface="宋体" panose="02010600030101010101" pitchFamily="2" charset="-122"/>
            </a:endParaRPr>
          </a:p>
          <a:p>
            <a:pPr lvl="0">
              <a:spcBef>
                <a:spcPct val="50000"/>
              </a:spcBef>
            </a:pPr>
            <a:r>
              <a:rPr lang="en-US" altLang="x-none" sz="2400" dirty="0">
                <a:ea typeface="宋体" panose="02010600030101010101" pitchFamily="2" charset="-122"/>
              </a:rPr>
              <a:t>With synchronous update: </a:t>
            </a:r>
            <a:r>
              <a:rPr lang="en-US" altLang="x-none" sz="2400" dirty="0">
                <a:solidFill>
                  <a:srgbClr val="0000CC"/>
                </a:solidFill>
                <a:ea typeface="宋体" panose="02010600030101010101" pitchFamily="2" charset="-122"/>
              </a:rPr>
              <a:t>order transactions</a:t>
            </a:r>
            <a:r>
              <a:rPr lang="en-US" altLang="x-none" sz="2400" dirty="0">
                <a:solidFill>
                  <a:schemeClr val="tx1"/>
                </a:solidFill>
                <a:ea typeface="宋体" panose="02010600030101010101" pitchFamily="2" charset="-122"/>
              </a:rPr>
              <a:t> are distributed and become a </a:t>
            </a:r>
            <a:r>
              <a:rPr lang="en-US" altLang="x-none" sz="2400" dirty="0">
                <a:solidFill>
                  <a:srgbClr val="0000CC"/>
                </a:solidFill>
                <a:ea typeface="宋体" panose="02010600030101010101" pitchFamily="2" charset="-122"/>
              </a:rPr>
              <a:t>bottleneck</a:t>
            </a:r>
            <a:endParaRPr lang="en-US" altLang="x-none" sz="2400" dirty="0">
              <a:solidFill>
                <a:srgbClr val="0000CC"/>
              </a:solidFill>
              <a:ea typeface="宋体" panose="02010600030101010101" pitchFamily="2" charset="-122"/>
            </a:endParaRPr>
          </a:p>
          <a:p>
            <a:pPr lvl="0">
              <a:spcBef>
                <a:spcPct val="50000"/>
              </a:spcBef>
            </a:pPr>
            <a:r>
              <a:rPr lang="en-US" altLang="x-none" sz="2400" dirty="0">
                <a:ea typeface="宋体" panose="02010600030101010101" pitchFamily="2" charset="-122"/>
              </a:rPr>
              <a:t>With asynchronous update: </a:t>
            </a:r>
            <a:r>
              <a:rPr lang="en-US" altLang="x-none" sz="2400" dirty="0">
                <a:solidFill>
                  <a:srgbClr val="0000CC"/>
                </a:solidFill>
                <a:ea typeface="宋体" panose="02010600030101010101" pitchFamily="2" charset="-122"/>
              </a:rPr>
              <a:t>order transaction</a:t>
            </a:r>
            <a:r>
              <a:rPr lang="en-US" altLang="x-none" sz="2400" dirty="0">
                <a:solidFill>
                  <a:schemeClr val="tx1"/>
                </a:solidFill>
                <a:ea typeface="宋体" panose="02010600030101010101" pitchFamily="2" charset="-122"/>
              </a:rPr>
              <a:t> updates the </a:t>
            </a:r>
            <a:r>
              <a:rPr lang="en-US" altLang="x-none" sz="2400" dirty="0">
                <a:solidFill>
                  <a:srgbClr val="0000CC"/>
                </a:solidFill>
                <a:ea typeface="宋体" panose="02010600030101010101" pitchFamily="2" charset="-122"/>
              </a:rPr>
              <a:t>central site</a:t>
            </a:r>
            <a:r>
              <a:rPr lang="en-US" altLang="x-none" sz="2400" dirty="0">
                <a:solidFill>
                  <a:schemeClr val="tx1"/>
                </a:solidFill>
                <a:ea typeface="宋体" panose="02010600030101010101" pitchFamily="2" charset="-122"/>
              </a:rPr>
              <a:t> immediately; </a:t>
            </a:r>
            <a:r>
              <a:rPr lang="en-US" altLang="x-none" sz="2400" dirty="0">
                <a:solidFill>
                  <a:srgbClr val="0000CC"/>
                </a:solidFill>
                <a:ea typeface="宋体" panose="02010600030101010101" pitchFamily="2" charset="-122"/>
              </a:rPr>
              <a:t>update</a:t>
            </a:r>
            <a:r>
              <a:rPr lang="en-US" altLang="x-none" sz="2400" dirty="0">
                <a:solidFill>
                  <a:schemeClr val="tx1"/>
                </a:solidFill>
                <a:ea typeface="宋体" panose="02010600030101010101" pitchFamily="2" charset="-122"/>
              </a:rPr>
              <a:t> is </a:t>
            </a:r>
            <a:r>
              <a:rPr lang="en-US" altLang="x-none" sz="2400" dirty="0">
                <a:solidFill>
                  <a:srgbClr val="0000CC"/>
                </a:solidFill>
                <a:ea typeface="宋体" panose="02010600030101010101" pitchFamily="2" charset="-122"/>
              </a:rPr>
              <a:t>propagated</a:t>
            </a:r>
            <a:r>
              <a:rPr lang="en-US" altLang="x-none" sz="2400" dirty="0">
                <a:solidFill>
                  <a:schemeClr val="tx1"/>
                </a:solidFill>
                <a:ea typeface="宋体" panose="02010600030101010101" pitchFamily="2" charset="-122"/>
              </a:rPr>
              <a:t> to the warehouse site later.</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Provides: </a:t>
            </a:r>
            <a:r>
              <a:rPr lang="en-US" altLang="x-none" sz="2200" dirty="0">
                <a:solidFill>
                  <a:schemeClr val="tx1"/>
                </a:solidFill>
                <a:ea typeface="宋体" panose="02010600030101010101" pitchFamily="2" charset="-122"/>
              </a:rPr>
              <a:t>faster response time to customer</a:t>
            </a:r>
            <a:endParaRPr lang="en-US" altLang="x-none" sz="2200" dirty="0">
              <a:solidFill>
                <a:schemeClr val="tx1"/>
              </a:solidFill>
              <a:ea typeface="宋体" panose="02010600030101010101" pitchFamily="2" charset="-122"/>
            </a:endParaRPr>
          </a:p>
          <a:p>
            <a:pPr lvl="1"/>
            <a:r>
              <a:rPr lang="en-US" altLang="x-none" sz="2200" dirty="0">
                <a:ea typeface="宋体" panose="02010600030101010101" pitchFamily="2" charset="-122"/>
              </a:rPr>
              <a:t>Warehouse site: </a:t>
            </a:r>
            <a:r>
              <a:rPr lang="en-US" altLang="x-none" sz="2200" dirty="0">
                <a:solidFill>
                  <a:schemeClr val="tx1"/>
                </a:solidFill>
                <a:ea typeface="宋体" panose="02010600030101010101" pitchFamily="2" charset="-122"/>
              </a:rPr>
              <a:t>does not need data immediately</a:t>
            </a:r>
            <a:endParaRPr lang="en-US" altLang="x-none" sz="2200" dirty="0">
              <a:solidFill>
                <a:schemeClr val="tx1"/>
              </a:solidFill>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2947" name="Rectangle 2"/>
          <p:cNvSpPr>
            <a:spLocks noGrp="1"/>
          </p:cNvSpPr>
          <p:nvPr>
            <p:ph type="title"/>
          </p:nvPr>
        </p:nvSpPr>
        <p:spPr>
          <a:xfrm>
            <a:off x="685800" y="457200"/>
            <a:ext cx="7772400" cy="1143000"/>
          </a:xfrm>
        </p:spPr>
        <p:txBody>
          <a:bodyPr vert="horz" wrap="square" anchor="ctr"/>
          <a:p>
            <a:pPr lvl="0"/>
            <a:r>
              <a:rPr lang="en-US" altLang="zh-CN">
                <a:ea typeface="宋体" panose="02010600030101010101" pitchFamily="2" charset="-122"/>
              </a:rPr>
              <a:t>Variations on Propagation</a:t>
            </a:r>
            <a:endParaRPr lang="en-US" altLang="zh-CN">
              <a:ea typeface="宋体" panose="02010600030101010101" pitchFamily="2" charset="-122"/>
            </a:endParaRPr>
          </a:p>
        </p:txBody>
      </p:sp>
      <p:sp>
        <p:nvSpPr>
          <p:cNvPr id="82948" name="Rectangle 3"/>
          <p:cNvSpPr>
            <a:spLocks noGrp="1"/>
          </p:cNvSpPr>
          <p:nvPr>
            <p:ph type="body"/>
          </p:nvPr>
        </p:nvSpPr>
        <p:spPr>
          <a:xfrm>
            <a:off x="457200" y="1676400"/>
            <a:ext cx="8153400" cy="4876800"/>
          </a:xfrm>
        </p:spPr>
        <p:txBody>
          <a:bodyPr vert="horz" wrap="square" anchor="t"/>
          <a:p>
            <a:pPr lvl="0"/>
            <a:r>
              <a:rPr lang="en-US" altLang="x-none" sz="2400" dirty="0">
                <a:ea typeface="宋体" panose="02010600030101010101" pitchFamily="2" charset="-122"/>
              </a:rPr>
              <a:t>A secondary site: </a:t>
            </a:r>
            <a:r>
              <a:rPr lang="en-US" altLang="x-none" sz="2400" dirty="0">
                <a:solidFill>
                  <a:schemeClr val="tx1"/>
                </a:solidFill>
                <a:ea typeface="宋体" panose="02010600030101010101" pitchFamily="2" charset="-122"/>
              </a:rPr>
              <a:t>might declare </a:t>
            </a:r>
            <a:r>
              <a:rPr lang="en-US" altLang="x-none" sz="2400" dirty="0">
                <a:ea typeface="宋体" panose="02010600030101010101" pitchFamily="2" charset="-122"/>
              </a:rPr>
              <a:t>a view</a:t>
            </a:r>
            <a:r>
              <a:rPr lang="en-US" altLang="x-none" sz="2400" dirty="0">
                <a:solidFill>
                  <a:schemeClr val="tx1"/>
                </a:solidFill>
                <a:ea typeface="宋体" panose="02010600030101010101" pitchFamily="2" charset="-122"/>
              </a:rPr>
              <a:t> of the primary, so that only the </a:t>
            </a:r>
            <a:r>
              <a:rPr lang="en-US" altLang="x-none" sz="2400" dirty="0">
                <a:ea typeface="宋体" panose="02010600030101010101" pitchFamily="2" charset="-122"/>
              </a:rPr>
              <a:t>relevant part</a:t>
            </a:r>
            <a:r>
              <a:rPr lang="en-US" altLang="x-none" sz="2400" dirty="0">
                <a:solidFill>
                  <a:schemeClr val="tx1"/>
                </a:solidFill>
                <a:ea typeface="宋体" panose="02010600030101010101" pitchFamily="2" charset="-122"/>
              </a:rPr>
              <a:t> of the item is transmitted</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Good for: </a:t>
            </a:r>
            <a:r>
              <a:rPr lang="en-US" altLang="x-none" sz="2200" dirty="0">
                <a:solidFill>
                  <a:schemeClr val="tx1"/>
                </a:solidFill>
                <a:ea typeface="宋体" panose="02010600030101010101" pitchFamily="2" charset="-122"/>
              </a:rPr>
              <a:t>low bandwidth connections</a:t>
            </a:r>
            <a:endParaRPr lang="en-US" altLang="x-none" sz="2200" dirty="0">
              <a:solidFill>
                <a:schemeClr val="tx1"/>
              </a:solidFill>
              <a:ea typeface="宋体" panose="02010600030101010101" pitchFamily="2" charset="-122"/>
            </a:endParaRPr>
          </a:p>
          <a:p>
            <a:pPr lvl="1">
              <a:spcBef>
                <a:spcPct val="50000"/>
              </a:spcBef>
            </a:pPr>
            <a:endParaRPr lang="en-US" altLang="x-none" sz="2200" dirty="0">
              <a:solidFill>
                <a:schemeClr val="tx1"/>
              </a:solidFill>
              <a:ea typeface="宋体" panose="02010600030101010101" pitchFamily="2" charset="-122"/>
            </a:endParaRPr>
          </a:p>
          <a:p>
            <a:pPr lvl="0">
              <a:spcBef>
                <a:spcPct val="50000"/>
              </a:spcBef>
            </a:pPr>
            <a:r>
              <a:rPr lang="en-US" altLang="x-none" sz="2400" dirty="0">
                <a:ea typeface="宋体" panose="02010600030101010101" pitchFamily="2" charset="-122"/>
              </a:rPr>
              <a:t>With a </a:t>
            </a:r>
            <a:r>
              <a:rPr lang="en-US" altLang="x-none" sz="2400" dirty="0">
                <a:solidFill>
                  <a:srgbClr val="FF0000"/>
                </a:solidFill>
                <a:ea typeface="宋体" panose="02010600030101010101" pitchFamily="2" charset="-122"/>
              </a:rPr>
              <a:t>pull </a:t>
            </a:r>
            <a:r>
              <a:rPr lang="en-US" altLang="x-none" sz="2400" dirty="0">
                <a:ea typeface="宋体" panose="02010600030101010101" pitchFamily="2" charset="-122"/>
              </a:rPr>
              <a:t>strategy: </a:t>
            </a:r>
            <a:r>
              <a:rPr lang="en-US" altLang="x-none" sz="2400" dirty="0">
                <a:solidFill>
                  <a:schemeClr val="tx1"/>
                </a:solidFill>
                <a:ea typeface="宋体" panose="02010600030101010101" pitchFamily="2" charset="-122"/>
              </a:rPr>
              <a:t>in contrast to a</a:t>
            </a:r>
            <a:r>
              <a:rPr lang="en-US" altLang="x-none" sz="2400" dirty="0">
                <a:ea typeface="宋体" panose="02010600030101010101" pitchFamily="2" charset="-122"/>
              </a:rPr>
              <a:t> </a:t>
            </a:r>
            <a:r>
              <a:rPr lang="en-US" altLang="x-none" sz="2400" dirty="0">
                <a:solidFill>
                  <a:srgbClr val="FF0000"/>
                </a:solidFill>
                <a:ea typeface="宋体" panose="02010600030101010101" pitchFamily="2" charset="-122"/>
              </a:rPr>
              <a:t>push </a:t>
            </a:r>
            <a:r>
              <a:rPr lang="en-US" altLang="x-none" sz="2400" dirty="0">
                <a:ea typeface="宋体" panose="02010600030101010101" pitchFamily="2" charset="-122"/>
              </a:rPr>
              <a:t>strategy </a:t>
            </a:r>
            <a:r>
              <a:rPr lang="en-US" altLang="x-none" sz="2400" dirty="0">
                <a:solidFill>
                  <a:schemeClr val="tx1"/>
                </a:solidFill>
                <a:ea typeface="宋体" panose="02010600030101010101" pitchFamily="2" charset="-122"/>
              </a:rPr>
              <a:t>a secondary site requests that its view be updated</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Good for: </a:t>
            </a:r>
            <a:r>
              <a:rPr lang="en-US" altLang="x-none" sz="2200" dirty="0">
                <a:solidFill>
                  <a:schemeClr val="tx1"/>
                </a:solidFill>
                <a:ea typeface="宋体" panose="02010600030101010101" pitchFamily="2" charset="-122"/>
              </a:rPr>
              <a:t>sites that are not continuously connected, </a:t>
            </a:r>
            <a:r>
              <a:rPr lang="en-US" altLang="x-none" sz="2200" i="1" dirty="0">
                <a:solidFill>
                  <a:schemeClr val="tx1"/>
                </a:solidFill>
                <a:ea typeface="宋体" panose="02010600030101010101" pitchFamily="2" charset="-122"/>
              </a:rPr>
              <a:t>e.g</a:t>
            </a:r>
            <a:r>
              <a:rPr lang="en-US" altLang="x-none" sz="2200" dirty="0">
                <a:solidFill>
                  <a:schemeClr val="tx1"/>
                </a:solidFill>
                <a:ea typeface="宋体" panose="02010600030101010101" pitchFamily="2" charset="-122"/>
              </a:rPr>
              <a:t>. laptops of business travelers</a:t>
            </a:r>
            <a:endParaRPr lang="en-US" altLang="x-none" sz="2200" dirty="0">
              <a:solidFill>
                <a:schemeClr val="tx1"/>
              </a:solidFill>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3971" name="Rectangle 2"/>
          <p:cNvSpPr>
            <a:spLocks noGrp="1"/>
          </p:cNvSpPr>
          <p:nvPr>
            <p:ph type="title"/>
          </p:nvPr>
        </p:nvSpPr>
        <p:spPr>
          <a:xfrm>
            <a:off x="533400" y="304800"/>
            <a:ext cx="8077200" cy="838200"/>
          </a:xfrm>
        </p:spPr>
        <p:txBody>
          <a:bodyPr vert="horz" wrap="square" anchor="ctr"/>
          <a:p>
            <a:pPr lvl="0"/>
            <a:r>
              <a:rPr lang="en-US" altLang="zh-CN">
                <a:ea typeface="宋体" panose="02010600030101010101" pitchFamily="2" charset="-122"/>
              </a:rPr>
              <a:t>Asynchronous Group Replication</a:t>
            </a:r>
            <a:endParaRPr lang="en-US" altLang="zh-CN">
              <a:ea typeface="宋体" panose="02010600030101010101" pitchFamily="2" charset="-122"/>
            </a:endParaRPr>
          </a:p>
        </p:txBody>
      </p:sp>
      <p:sp>
        <p:nvSpPr>
          <p:cNvPr id="83972" name="Rectangle 3"/>
          <p:cNvSpPr>
            <a:spLocks noGrp="1"/>
          </p:cNvSpPr>
          <p:nvPr>
            <p:ph type="body"/>
          </p:nvPr>
        </p:nvSpPr>
        <p:spPr>
          <a:xfrm>
            <a:off x="304800" y="1295400"/>
            <a:ext cx="8458200" cy="1066800"/>
          </a:xfrm>
        </p:spPr>
        <p:txBody>
          <a:bodyPr vert="horz" wrap="square" anchor="t"/>
          <a:p>
            <a:pPr lvl="0"/>
            <a:r>
              <a:rPr lang="en-US" altLang="zh-CN" sz="2400">
                <a:ea typeface="宋体" panose="02010600030101010101" pitchFamily="2" charset="-122"/>
              </a:rPr>
              <a:t>A transaction can: </a:t>
            </a:r>
            <a:r>
              <a:rPr lang="en-US" altLang="zh-CN" sz="2400">
                <a:solidFill>
                  <a:schemeClr val="tx1"/>
                </a:solidFill>
                <a:ea typeface="宋体" panose="02010600030101010101" pitchFamily="2" charset="-122"/>
              </a:rPr>
              <a:t>(lock and) update </a:t>
            </a:r>
            <a:r>
              <a:rPr lang="en-US" altLang="zh-CN" sz="2400">
                <a:ea typeface="宋体" panose="02010600030101010101" pitchFamily="2" charset="-122"/>
              </a:rPr>
              <a:t>any</a:t>
            </a:r>
            <a:r>
              <a:rPr lang="en-US" altLang="zh-CN" sz="2400">
                <a:solidFill>
                  <a:schemeClr val="tx1"/>
                </a:solidFill>
                <a:ea typeface="宋体" panose="02010600030101010101" pitchFamily="2" charset="-122"/>
              </a:rPr>
              <a:t> replica.</a:t>
            </a:r>
            <a:endParaRPr lang="en-US" altLang="zh-CN" sz="2400">
              <a:solidFill>
                <a:schemeClr val="tx1"/>
              </a:solidFill>
              <a:ea typeface="宋体" panose="02010600030101010101" pitchFamily="2" charset="-122"/>
            </a:endParaRPr>
          </a:p>
          <a:p>
            <a:pPr lvl="0"/>
            <a:r>
              <a:rPr lang="en-US" altLang="zh-CN" sz="2400">
                <a:ea typeface="宋体" panose="02010600030101010101" pitchFamily="2" charset="-122"/>
              </a:rPr>
              <a:t>Problem: </a:t>
            </a:r>
            <a:r>
              <a:rPr lang="en-US" altLang="zh-CN" sz="2400">
                <a:solidFill>
                  <a:schemeClr val="tx1"/>
                </a:solidFill>
                <a:ea typeface="宋体" panose="02010600030101010101" pitchFamily="2" charset="-122"/>
              </a:rPr>
              <a:t>Does not support</a:t>
            </a:r>
            <a:r>
              <a:rPr lang="en-US" altLang="zh-CN" sz="2400">
                <a:ea typeface="宋体" panose="02010600030101010101" pitchFamily="2" charset="-122"/>
              </a:rPr>
              <a:t> weak mutual consistency.</a:t>
            </a:r>
            <a:endParaRPr lang="en-US" altLang="zh-CN" sz="2400">
              <a:ea typeface="宋体" panose="02010600030101010101" pitchFamily="2" charset="-122"/>
            </a:endParaRPr>
          </a:p>
        </p:txBody>
      </p:sp>
      <p:sp>
        <p:nvSpPr>
          <p:cNvPr id="83973" name="Line 4"/>
          <p:cNvSpPr/>
          <p:nvPr/>
        </p:nvSpPr>
        <p:spPr>
          <a:xfrm>
            <a:off x="2895600" y="3048000"/>
            <a:ext cx="0" cy="2895600"/>
          </a:xfrm>
          <a:prstGeom prst="line">
            <a:avLst/>
          </a:prstGeom>
          <a:ln w="9525" cap="flat" cmpd="sng">
            <a:solidFill>
              <a:schemeClr val="tx1"/>
            </a:solidFill>
            <a:prstDash val="solid"/>
            <a:headEnd type="none" w="med" len="med"/>
            <a:tailEnd type="none" w="med" len="med"/>
          </a:ln>
        </p:spPr>
      </p:sp>
      <p:sp>
        <p:nvSpPr>
          <p:cNvPr id="83974" name="Line 5"/>
          <p:cNvSpPr/>
          <p:nvPr/>
        </p:nvSpPr>
        <p:spPr>
          <a:xfrm>
            <a:off x="4114800" y="3048000"/>
            <a:ext cx="0" cy="2895600"/>
          </a:xfrm>
          <a:prstGeom prst="line">
            <a:avLst/>
          </a:prstGeom>
          <a:ln w="9525" cap="flat" cmpd="sng">
            <a:solidFill>
              <a:schemeClr val="tx1"/>
            </a:solidFill>
            <a:prstDash val="solid"/>
            <a:headEnd type="none" w="med" len="med"/>
            <a:tailEnd type="none" w="med" len="med"/>
          </a:ln>
        </p:spPr>
      </p:sp>
      <p:sp>
        <p:nvSpPr>
          <p:cNvPr id="83975" name="Line 6"/>
          <p:cNvSpPr/>
          <p:nvPr/>
        </p:nvSpPr>
        <p:spPr>
          <a:xfrm>
            <a:off x="5257800" y="3048000"/>
            <a:ext cx="0" cy="2895600"/>
          </a:xfrm>
          <a:prstGeom prst="line">
            <a:avLst/>
          </a:prstGeom>
          <a:ln w="9525" cap="flat" cmpd="sng">
            <a:solidFill>
              <a:schemeClr val="tx1"/>
            </a:solidFill>
            <a:prstDash val="solid"/>
            <a:headEnd type="none" w="med" len="med"/>
            <a:tailEnd type="none" w="med" len="med"/>
          </a:ln>
        </p:spPr>
      </p:sp>
      <p:sp>
        <p:nvSpPr>
          <p:cNvPr id="83976" name="Line 7"/>
          <p:cNvSpPr/>
          <p:nvPr/>
        </p:nvSpPr>
        <p:spPr>
          <a:xfrm>
            <a:off x="6400800" y="3048000"/>
            <a:ext cx="0" cy="2895600"/>
          </a:xfrm>
          <a:prstGeom prst="line">
            <a:avLst/>
          </a:prstGeom>
          <a:ln w="9525" cap="flat" cmpd="sng">
            <a:solidFill>
              <a:schemeClr val="tx1"/>
            </a:solidFill>
            <a:prstDash val="solid"/>
            <a:headEnd type="none" w="med" len="med"/>
            <a:tailEnd type="none" w="med" len="med"/>
          </a:ln>
        </p:spPr>
      </p:sp>
      <p:sp>
        <p:nvSpPr>
          <p:cNvPr id="83977" name="Text Box 8"/>
          <p:cNvSpPr txBox="1"/>
          <p:nvPr/>
        </p:nvSpPr>
        <p:spPr>
          <a:xfrm>
            <a:off x="2270125" y="2555875"/>
            <a:ext cx="4676775" cy="457200"/>
          </a:xfrm>
          <a:prstGeom prst="rect">
            <a:avLst/>
          </a:prstGeom>
          <a:noFill/>
          <a:ln w="9525">
            <a:noFill/>
          </a:ln>
        </p:spPr>
        <p:txBody>
          <a:bodyPr wrap="none">
            <a:spAutoFit/>
          </a:bodyPr>
          <a:p>
            <a:pPr lvl="0"/>
            <a:r>
              <a:rPr lang="zh-CN" altLang="en-US" dirty="0">
                <a:latin typeface="Times New Roman" panose="02020603050405020304" pitchFamily="2" charset="0"/>
                <a:ea typeface="宋体" panose="02010600030101010101" pitchFamily="2" charset="-122"/>
              </a:rPr>
              <a:t>   </a:t>
            </a:r>
            <a:r>
              <a:rPr lang="en-US" altLang="x-none" dirty="0">
                <a:latin typeface="Times New Roman" panose="02020603050405020304" pitchFamily="2" charset="0"/>
                <a:ea typeface="宋体" panose="02010600030101010101" pitchFamily="2" charset="-122"/>
              </a:rPr>
              <a:t>Site A      Site B     Site C     Site D</a:t>
            </a:r>
            <a:endParaRPr lang="en-US" altLang="x-none" dirty="0">
              <a:latin typeface="Times New Roman" panose="02020603050405020304" pitchFamily="2" charset="0"/>
              <a:ea typeface="宋体" panose="02010600030101010101" pitchFamily="2" charset="-122"/>
            </a:endParaRPr>
          </a:p>
        </p:txBody>
      </p:sp>
      <p:sp>
        <p:nvSpPr>
          <p:cNvPr id="83978" name="Text Box 14"/>
          <p:cNvSpPr txBox="1"/>
          <p:nvPr/>
        </p:nvSpPr>
        <p:spPr>
          <a:xfrm>
            <a:off x="1066800" y="3276600"/>
            <a:ext cx="1638300" cy="118745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T</a:t>
            </a:r>
            <a:r>
              <a:rPr lang="en-US" altLang="x-none" baseline="-25000" dirty="0">
                <a:latin typeface="Times New Roman" panose="02020603050405020304" pitchFamily="2" charset="0"/>
                <a:ea typeface="宋体" panose="02010600030101010101" pitchFamily="2" charset="-122"/>
              </a:rPr>
              <a:t>1</a:t>
            </a:r>
            <a:r>
              <a:rPr lang="en-US" altLang="x-none" dirty="0">
                <a:latin typeface="Times New Roman" panose="02020603050405020304" pitchFamily="2" charset="0"/>
                <a:ea typeface="宋体" panose="02010600030101010101" pitchFamily="2" charset="-122"/>
              </a:rPr>
              <a:t>:  </a:t>
            </a:r>
            <a:r>
              <a:rPr lang="en-US" altLang="x-none" i="1" dirty="0">
                <a:latin typeface="Times New Roman" panose="02020603050405020304" pitchFamily="2" charset="0"/>
                <a:ea typeface="宋体" panose="02010600030101010101" pitchFamily="2" charset="-122"/>
              </a:rPr>
              <a:t>x</a:t>
            </a:r>
            <a:r>
              <a:rPr lang="en-US" altLang="x-none" dirty="0">
                <a:latin typeface="Times New Roman" panose="02020603050405020304" pitchFamily="2" charset="0"/>
                <a:ea typeface="宋体" panose="02010600030101010101" pitchFamily="2" charset="-122"/>
              </a:rPr>
              <a:t> := 5</a:t>
            </a:r>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propagation</a:t>
            </a:r>
            <a:endParaRPr lang="en-US" altLang="x-none" dirty="0">
              <a:latin typeface="Times New Roman" panose="02020603050405020304" pitchFamily="2" charset="0"/>
              <a:ea typeface="宋体" panose="02010600030101010101" pitchFamily="2" charset="-122"/>
            </a:endParaRPr>
          </a:p>
        </p:txBody>
      </p:sp>
      <p:sp>
        <p:nvSpPr>
          <p:cNvPr id="83979" name="Text Box 18"/>
          <p:cNvSpPr txBox="1"/>
          <p:nvPr/>
        </p:nvSpPr>
        <p:spPr>
          <a:xfrm>
            <a:off x="6613525" y="3241675"/>
            <a:ext cx="1638300" cy="118745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T</a:t>
            </a:r>
            <a:r>
              <a:rPr lang="en-US" altLang="x-none" baseline="-25000" dirty="0">
                <a:latin typeface="Times New Roman" panose="02020603050405020304" pitchFamily="2" charset="0"/>
                <a:ea typeface="宋体" panose="02010600030101010101" pitchFamily="2" charset="-122"/>
              </a:rPr>
              <a:t>2</a:t>
            </a:r>
            <a:r>
              <a:rPr lang="en-US" altLang="x-none" dirty="0">
                <a:latin typeface="Times New Roman" panose="02020603050405020304" pitchFamily="2" charset="0"/>
                <a:ea typeface="宋体" panose="02010600030101010101" pitchFamily="2" charset="-122"/>
              </a:rPr>
              <a:t>:  </a:t>
            </a:r>
            <a:r>
              <a:rPr lang="en-US" altLang="x-none" i="1" dirty="0">
                <a:latin typeface="Times New Roman" panose="02020603050405020304" pitchFamily="2" charset="0"/>
                <a:ea typeface="宋体" panose="02010600030101010101" pitchFamily="2" charset="-122"/>
              </a:rPr>
              <a:t>x</a:t>
            </a:r>
            <a:r>
              <a:rPr lang="en-US" altLang="x-none" dirty="0">
                <a:latin typeface="Times New Roman" panose="02020603050405020304" pitchFamily="2" charset="0"/>
                <a:ea typeface="宋体" panose="02010600030101010101" pitchFamily="2" charset="-122"/>
              </a:rPr>
              <a:t> := 7</a:t>
            </a:r>
            <a:endParaRPr lang="en-US" altLang="x-none" dirty="0">
              <a:latin typeface="Times New Roman" panose="02020603050405020304" pitchFamily="2" charset="0"/>
              <a:ea typeface="宋体" panose="02010600030101010101" pitchFamily="2" charset="-122"/>
            </a:endParaRPr>
          </a:p>
          <a:p>
            <a:pPr lvl="0"/>
            <a:endParaRPr lang="en-US" altLang="x-none" dirty="0">
              <a:latin typeface="Times New Roman" panose="02020603050405020304" pitchFamily="2" charset="0"/>
              <a:ea typeface="宋体" panose="02010600030101010101" pitchFamily="2" charset="-122"/>
            </a:endParaRPr>
          </a:p>
          <a:p>
            <a:pPr lvl="0"/>
            <a:r>
              <a:rPr lang="en-US" altLang="x-none" dirty="0">
                <a:latin typeface="Times New Roman" panose="02020603050405020304" pitchFamily="2" charset="0"/>
                <a:ea typeface="宋体" panose="02010600030101010101" pitchFamily="2" charset="-122"/>
              </a:rPr>
              <a:t>propagation</a:t>
            </a:r>
            <a:endParaRPr lang="en-US" altLang="x-none" dirty="0">
              <a:latin typeface="Times New Roman" panose="02020603050405020304" pitchFamily="2" charset="0"/>
              <a:ea typeface="宋体" panose="02010600030101010101" pitchFamily="2" charset="-122"/>
            </a:endParaRPr>
          </a:p>
        </p:txBody>
      </p:sp>
      <p:sp>
        <p:nvSpPr>
          <p:cNvPr id="83980" name="Line 21"/>
          <p:cNvSpPr/>
          <p:nvPr/>
        </p:nvSpPr>
        <p:spPr>
          <a:xfrm>
            <a:off x="2895600" y="4267200"/>
            <a:ext cx="1219200" cy="381000"/>
          </a:xfrm>
          <a:prstGeom prst="line">
            <a:avLst/>
          </a:prstGeom>
          <a:ln w="9525" cap="flat" cmpd="sng">
            <a:solidFill>
              <a:schemeClr val="tx1"/>
            </a:solidFill>
            <a:prstDash val="solid"/>
            <a:headEnd type="none" w="med" len="med"/>
            <a:tailEnd type="triangle" w="med" len="med"/>
          </a:ln>
        </p:spPr>
      </p:sp>
      <p:sp>
        <p:nvSpPr>
          <p:cNvPr id="83981" name="Line 22"/>
          <p:cNvSpPr/>
          <p:nvPr/>
        </p:nvSpPr>
        <p:spPr>
          <a:xfrm flipH="1">
            <a:off x="5257800" y="4267200"/>
            <a:ext cx="1143000" cy="381000"/>
          </a:xfrm>
          <a:prstGeom prst="line">
            <a:avLst/>
          </a:prstGeom>
          <a:ln w="9525" cap="flat" cmpd="sng">
            <a:solidFill>
              <a:schemeClr val="tx1"/>
            </a:solidFill>
            <a:prstDash val="solid"/>
            <a:headEnd type="none" w="med" len="med"/>
            <a:tailEnd type="triangle" w="med" len="med"/>
          </a:ln>
        </p:spPr>
      </p:sp>
      <p:sp>
        <p:nvSpPr>
          <p:cNvPr id="83982" name="Line 23"/>
          <p:cNvSpPr/>
          <p:nvPr/>
        </p:nvSpPr>
        <p:spPr>
          <a:xfrm flipH="1">
            <a:off x="4114800" y="4267200"/>
            <a:ext cx="2286000" cy="990600"/>
          </a:xfrm>
          <a:prstGeom prst="line">
            <a:avLst/>
          </a:prstGeom>
          <a:ln w="9525" cap="flat" cmpd="sng">
            <a:solidFill>
              <a:schemeClr val="tx1"/>
            </a:solidFill>
            <a:prstDash val="solid"/>
            <a:headEnd type="none" w="med" len="med"/>
            <a:tailEnd type="triangle" w="med" len="med"/>
          </a:ln>
        </p:spPr>
      </p:sp>
      <p:sp>
        <p:nvSpPr>
          <p:cNvPr id="83983" name="Line 24"/>
          <p:cNvSpPr/>
          <p:nvPr/>
        </p:nvSpPr>
        <p:spPr>
          <a:xfrm>
            <a:off x="2895600" y="4267200"/>
            <a:ext cx="2362200" cy="990600"/>
          </a:xfrm>
          <a:prstGeom prst="line">
            <a:avLst/>
          </a:prstGeom>
          <a:ln w="9525" cap="flat" cmpd="sng">
            <a:solidFill>
              <a:schemeClr val="tx1"/>
            </a:solidFill>
            <a:prstDash val="solid"/>
            <a:headEnd type="none" w="med" len="med"/>
            <a:tailEnd type="triangle" w="med" len="med"/>
          </a:ln>
        </p:spPr>
      </p:sp>
      <p:sp>
        <p:nvSpPr>
          <p:cNvPr id="83984" name="Line 25"/>
          <p:cNvSpPr/>
          <p:nvPr/>
        </p:nvSpPr>
        <p:spPr>
          <a:xfrm flipH="1">
            <a:off x="2895600" y="4267200"/>
            <a:ext cx="3505200" cy="1676400"/>
          </a:xfrm>
          <a:prstGeom prst="line">
            <a:avLst/>
          </a:prstGeom>
          <a:ln w="9525" cap="flat" cmpd="sng">
            <a:solidFill>
              <a:schemeClr val="tx1"/>
            </a:solidFill>
            <a:prstDash val="solid"/>
            <a:headEnd type="none" w="med" len="med"/>
            <a:tailEnd type="triangle" w="med" len="med"/>
          </a:ln>
        </p:spPr>
      </p:sp>
      <p:sp>
        <p:nvSpPr>
          <p:cNvPr id="83985" name="Line 26"/>
          <p:cNvSpPr/>
          <p:nvPr/>
        </p:nvSpPr>
        <p:spPr>
          <a:xfrm>
            <a:off x="2895600" y="4267200"/>
            <a:ext cx="3505200" cy="1676400"/>
          </a:xfrm>
          <a:prstGeom prst="line">
            <a:avLst/>
          </a:prstGeom>
          <a:ln w="9525" cap="flat" cmpd="sng">
            <a:solidFill>
              <a:schemeClr val="tx1"/>
            </a:solidFill>
            <a:prstDash val="solid"/>
            <a:headEnd type="none" w="med" len="med"/>
            <a:tailEnd type="triangle" w="med" len="med"/>
          </a:ln>
        </p:spPr>
      </p:sp>
      <p:sp>
        <p:nvSpPr>
          <p:cNvPr id="83986" name="Line 30"/>
          <p:cNvSpPr/>
          <p:nvPr/>
        </p:nvSpPr>
        <p:spPr>
          <a:xfrm>
            <a:off x="7162800" y="4876800"/>
            <a:ext cx="0" cy="533400"/>
          </a:xfrm>
          <a:prstGeom prst="line">
            <a:avLst/>
          </a:prstGeom>
          <a:ln w="9525" cap="flat" cmpd="sng">
            <a:solidFill>
              <a:schemeClr val="tx1"/>
            </a:solidFill>
            <a:prstDash val="solid"/>
            <a:headEnd type="none" w="med" len="med"/>
            <a:tailEnd type="triangle" w="med" len="med"/>
          </a:ln>
        </p:spPr>
      </p:sp>
      <p:sp>
        <p:nvSpPr>
          <p:cNvPr id="83987" name="Text Box 31"/>
          <p:cNvSpPr txBox="1"/>
          <p:nvPr/>
        </p:nvSpPr>
        <p:spPr>
          <a:xfrm>
            <a:off x="7223125" y="4841875"/>
            <a:ext cx="723900" cy="45720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time</a:t>
            </a:r>
            <a:endParaRPr lang="en-US" altLang="x-none" dirty="0">
              <a:latin typeface="Times New Roman" panose="02020603050405020304" pitchFamily="2" charset="0"/>
              <a:ea typeface="宋体" panose="02010600030101010101" pitchFamily="2" charset="-122"/>
            </a:endParaRPr>
          </a:p>
        </p:txBody>
      </p:sp>
      <p:sp>
        <p:nvSpPr>
          <p:cNvPr id="83988" name="Text Box 34"/>
          <p:cNvSpPr txBox="1"/>
          <p:nvPr/>
        </p:nvSpPr>
        <p:spPr>
          <a:xfrm>
            <a:off x="2057400" y="5715000"/>
            <a:ext cx="766763" cy="457200"/>
          </a:xfrm>
          <a:prstGeom prst="rect">
            <a:avLst/>
          </a:prstGeom>
          <a:noFill/>
          <a:ln w="9525">
            <a:noFill/>
          </a:ln>
        </p:spPr>
        <p:txBody>
          <a:bodyPr wrap="none">
            <a:spAutoFit/>
          </a:bodyPr>
          <a:p>
            <a:pPr lvl="0"/>
            <a:r>
              <a:rPr lang="en-US" altLang="x-none" i="1" dirty="0">
                <a:latin typeface="Times New Roman" panose="02020603050405020304" pitchFamily="2" charset="0"/>
                <a:ea typeface="宋体" panose="02010600030101010101" pitchFamily="2" charset="-122"/>
              </a:rPr>
              <a:t>x</a:t>
            </a:r>
            <a:r>
              <a:rPr lang="en-US" altLang="x-none" i="1" baseline="-25000" dirty="0">
                <a:latin typeface="Times New Roman" panose="02020603050405020304" pitchFamily="2" charset="0"/>
                <a:ea typeface="宋体" panose="02010600030101010101" pitchFamily="2" charset="-122"/>
              </a:rPr>
              <a:t>A</a:t>
            </a:r>
            <a:r>
              <a:rPr lang="en-US" altLang="x-none" dirty="0">
                <a:latin typeface="Times New Roman" panose="02020603050405020304" pitchFamily="2" charset="0"/>
                <a:ea typeface="宋体" panose="02010600030101010101" pitchFamily="2" charset="-122"/>
              </a:rPr>
              <a:t>=7</a:t>
            </a:r>
            <a:endParaRPr lang="en-US" altLang="x-none" dirty="0">
              <a:latin typeface="Times New Roman" panose="02020603050405020304" pitchFamily="2" charset="0"/>
              <a:ea typeface="宋体" panose="02010600030101010101" pitchFamily="2" charset="-122"/>
            </a:endParaRPr>
          </a:p>
        </p:txBody>
      </p:sp>
      <p:sp>
        <p:nvSpPr>
          <p:cNvPr id="83989" name="Text Box 35"/>
          <p:cNvSpPr txBox="1"/>
          <p:nvPr/>
        </p:nvSpPr>
        <p:spPr>
          <a:xfrm>
            <a:off x="3352800" y="5715000"/>
            <a:ext cx="766763" cy="457200"/>
          </a:xfrm>
          <a:prstGeom prst="rect">
            <a:avLst/>
          </a:prstGeom>
          <a:noFill/>
          <a:ln w="9525">
            <a:noFill/>
          </a:ln>
        </p:spPr>
        <p:txBody>
          <a:bodyPr wrap="none">
            <a:spAutoFit/>
          </a:bodyPr>
          <a:p>
            <a:pPr lvl="0"/>
            <a:r>
              <a:rPr lang="en-US" altLang="x-none" i="1" dirty="0">
                <a:latin typeface="Times New Roman" panose="02020603050405020304" pitchFamily="2" charset="0"/>
                <a:ea typeface="宋体" panose="02010600030101010101" pitchFamily="2" charset="-122"/>
              </a:rPr>
              <a:t>x</a:t>
            </a:r>
            <a:r>
              <a:rPr lang="en-US" altLang="x-none" i="1" baseline="-25000" dirty="0">
                <a:latin typeface="Times New Roman" panose="02020603050405020304" pitchFamily="2" charset="0"/>
                <a:ea typeface="宋体" panose="02010600030101010101" pitchFamily="2" charset="-122"/>
              </a:rPr>
              <a:t>B</a:t>
            </a:r>
            <a:r>
              <a:rPr lang="en-US" altLang="x-none" dirty="0">
                <a:latin typeface="Times New Roman" panose="02020603050405020304" pitchFamily="2" charset="0"/>
                <a:ea typeface="宋体" panose="02010600030101010101" pitchFamily="2" charset="-122"/>
              </a:rPr>
              <a:t>=7</a:t>
            </a:r>
            <a:endParaRPr lang="en-US" altLang="x-none" dirty="0">
              <a:latin typeface="Times New Roman" panose="02020603050405020304" pitchFamily="2" charset="0"/>
              <a:ea typeface="宋体" panose="02010600030101010101" pitchFamily="2" charset="-122"/>
            </a:endParaRPr>
          </a:p>
        </p:txBody>
      </p:sp>
      <p:sp>
        <p:nvSpPr>
          <p:cNvPr id="83990" name="Text Box 36"/>
          <p:cNvSpPr txBox="1"/>
          <p:nvPr/>
        </p:nvSpPr>
        <p:spPr>
          <a:xfrm>
            <a:off x="4495800" y="5715000"/>
            <a:ext cx="777875" cy="457200"/>
          </a:xfrm>
          <a:prstGeom prst="rect">
            <a:avLst/>
          </a:prstGeom>
          <a:noFill/>
          <a:ln w="9525">
            <a:noFill/>
          </a:ln>
        </p:spPr>
        <p:txBody>
          <a:bodyPr wrap="none">
            <a:spAutoFit/>
          </a:bodyPr>
          <a:p>
            <a:pPr lvl="0"/>
            <a:r>
              <a:rPr lang="en-US" altLang="x-none" i="1" dirty="0">
                <a:latin typeface="Times New Roman" panose="02020603050405020304" pitchFamily="2" charset="0"/>
                <a:ea typeface="宋体" panose="02010600030101010101" pitchFamily="2" charset="-122"/>
              </a:rPr>
              <a:t>x</a:t>
            </a:r>
            <a:r>
              <a:rPr lang="en-US" altLang="x-none" i="1" baseline="-25000" dirty="0">
                <a:latin typeface="Times New Roman" panose="02020603050405020304" pitchFamily="2" charset="0"/>
                <a:ea typeface="宋体" panose="02010600030101010101" pitchFamily="2" charset="-122"/>
              </a:rPr>
              <a:t>C</a:t>
            </a:r>
            <a:r>
              <a:rPr lang="en-US" altLang="x-none" dirty="0">
                <a:latin typeface="Times New Roman" panose="02020603050405020304" pitchFamily="2" charset="0"/>
                <a:ea typeface="宋体" panose="02010600030101010101" pitchFamily="2" charset="-122"/>
              </a:rPr>
              <a:t>=5</a:t>
            </a:r>
            <a:endParaRPr lang="en-US" altLang="x-none" dirty="0">
              <a:latin typeface="Times New Roman" panose="02020603050405020304" pitchFamily="2" charset="0"/>
              <a:ea typeface="宋体" panose="02010600030101010101" pitchFamily="2" charset="-122"/>
            </a:endParaRPr>
          </a:p>
        </p:txBody>
      </p:sp>
      <p:sp>
        <p:nvSpPr>
          <p:cNvPr id="83991" name="Text Box 37"/>
          <p:cNvSpPr txBox="1"/>
          <p:nvPr/>
        </p:nvSpPr>
        <p:spPr>
          <a:xfrm>
            <a:off x="6553200" y="5715000"/>
            <a:ext cx="788988" cy="457200"/>
          </a:xfrm>
          <a:prstGeom prst="rect">
            <a:avLst/>
          </a:prstGeom>
          <a:noFill/>
          <a:ln w="9525">
            <a:noFill/>
          </a:ln>
        </p:spPr>
        <p:txBody>
          <a:bodyPr wrap="none">
            <a:spAutoFit/>
          </a:bodyPr>
          <a:p>
            <a:pPr lvl="0"/>
            <a:r>
              <a:rPr lang="en-US" altLang="x-none" i="1" dirty="0">
                <a:latin typeface="Times New Roman" panose="02020603050405020304" pitchFamily="2" charset="0"/>
                <a:ea typeface="宋体" panose="02010600030101010101" pitchFamily="2" charset="-122"/>
              </a:rPr>
              <a:t>x</a:t>
            </a:r>
            <a:r>
              <a:rPr lang="en-US" altLang="x-none" i="1" baseline="-25000" dirty="0">
                <a:latin typeface="Times New Roman" panose="02020603050405020304" pitchFamily="2" charset="0"/>
                <a:ea typeface="宋体" panose="02010600030101010101" pitchFamily="2" charset="-122"/>
              </a:rPr>
              <a:t>D</a:t>
            </a:r>
            <a:r>
              <a:rPr lang="en-US" altLang="x-none" dirty="0">
                <a:latin typeface="Times New Roman" panose="02020603050405020304" pitchFamily="2" charset="0"/>
                <a:ea typeface="宋体" panose="02010600030101010101" pitchFamily="2" charset="-122"/>
              </a:rPr>
              <a:t>=5</a:t>
            </a:r>
            <a:endParaRPr lang="en-US" altLang="x-none" dirty="0">
              <a:latin typeface="Times New Roman" panose="02020603050405020304" pitchFamily="2" charset="0"/>
              <a:ea typeface="宋体" panose="02010600030101010101" pitchFamily="2" charset="-122"/>
            </a:endParaRPr>
          </a:p>
        </p:txBody>
      </p:sp>
      <p:sp>
        <p:nvSpPr>
          <p:cNvPr id="83992" name="Text Box 38"/>
          <p:cNvSpPr txBox="1"/>
          <p:nvPr/>
        </p:nvSpPr>
        <p:spPr>
          <a:xfrm>
            <a:off x="457200" y="5715000"/>
            <a:ext cx="1560513" cy="457200"/>
          </a:xfrm>
          <a:prstGeom prst="rect">
            <a:avLst/>
          </a:prstGeom>
          <a:noFill/>
          <a:ln w="9525">
            <a:noFill/>
          </a:ln>
        </p:spPr>
        <p:txBody>
          <a:bodyPr wrap="none">
            <a:spAutoFit/>
          </a:bodyPr>
          <a:p>
            <a:pPr lvl="0"/>
            <a:r>
              <a:rPr lang="en-US" altLang="x-none" dirty="0">
                <a:latin typeface="Times New Roman" panose="02020603050405020304" pitchFamily="2" charset="0"/>
                <a:ea typeface="宋体" panose="02010600030101010101" pitchFamily="2" charset="-122"/>
              </a:rPr>
              <a:t>final value:</a:t>
            </a:r>
            <a:endParaRPr lang="en-US" altLang="x-none" dirty="0">
              <a:latin typeface="Times New Roman" panose="02020603050405020304" pitchFamily="2"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4995" name="Rectangle 2"/>
          <p:cNvSpPr>
            <a:spLocks noGrp="1"/>
          </p:cNvSpPr>
          <p:nvPr>
            <p:ph type="title"/>
          </p:nvPr>
        </p:nvSpPr>
        <p:spPr>
          <a:xfrm>
            <a:off x="685800" y="228600"/>
            <a:ext cx="7772400" cy="914400"/>
          </a:xfrm>
        </p:spPr>
        <p:txBody>
          <a:bodyPr vert="horz" wrap="square" anchor="ctr"/>
          <a:p>
            <a:pPr lvl="0"/>
            <a:r>
              <a:rPr lang="en-US" altLang="zh-CN">
                <a:ea typeface="宋体" panose="02010600030101010101" pitchFamily="2" charset="-122"/>
              </a:rPr>
              <a:t>Conflicts in Group Replication</a:t>
            </a:r>
            <a:endParaRPr lang="en-US" altLang="zh-CN">
              <a:ea typeface="宋体" panose="02010600030101010101" pitchFamily="2" charset="-122"/>
            </a:endParaRPr>
          </a:p>
        </p:txBody>
      </p:sp>
      <p:sp>
        <p:nvSpPr>
          <p:cNvPr id="84996" name="Rectangle 3"/>
          <p:cNvSpPr>
            <a:spLocks noGrp="1"/>
          </p:cNvSpPr>
          <p:nvPr>
            <p:ph type="body"/>
          </p:nvPr>
        </p:nvSpPr>
        <p:spPr>
          <a:xfrm>
            <a:off x="304800" y="1371600"/>
            <a:ext cx="8534400" cy="4800600"/>
          </a:xfrm>
        </p:spPr>
        <p:txBody>
          <a:bodyPr vert="horz" wrap="square" anchor="t"/>
          <a:p>
            <a:pPr lvl="0"/>
            <a:r>
              <a:rPr lang="en-US" altLang="x-none" sz="2400" u="sng" dirty="0">
                <a:ea typeface="宋体" panose="02010600030101010101" pitchFamily="2" charset="-122"/>
              </a:rPr>
              <a:t>Conflict</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updates are performed </a:t>
            </a:r>
            <a:r>
              <a:rPr lang="en-US" altLang="x-none" sz="2400" dirty="0">
                <a:ea typeface="宋体" panose="02010600030101010101" pitchFamily="2" charset="-122"/>
              </a:rPr>
              <a:t>concurrently</a:t>
            </a:r>
            <a:r>
              <a:rPr lang="en-US" altLang="x-none" sz="2400" dirty="0">
                <a:solidFill>
                  <a:schemeClr val="tx1"/>
                </a:solidFill>
                <a:ea typeface="宋体" panose="02010600030101010101" pitchFamily="2" charset="-122"/>
              </a:rPr>
              <a:t> to the same item at different sites.</a:t>
            </a:r>
            <a:endParaRPr lang="en-US" altLang="x-none" sz="2400" dirty="0">
              <a:solidFill>
                <a:schemeClr val="tx1"/>
              </a:solidFill>
              <a:ea typeface="宋体" panose="02010600030101010101" pitchFamily="2" charset="-122"/>
            </a:endParaRPr>
          </a:p>
          <a:p>
            <a:pPr lvl="0">
              <a:spcBef>
                <a:spcPct val="50000"/>
              </a:spcBef>
            </a:pPr>
            <a:r>
              <a:rPr lang="en-US" altLang="x-none" sz="2400" u="sng" dirty="0">
                <a:ea typeface="宋体" panose="02010600030101010101" pitchFamily="2" charset="-122"/>
              </a:rPr>
              <a:t>Problem</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if a replica takes as its value the contents of last update message, </a:t>
            </a:r>
            <a:r>
              <a:rPr lang="en-US" altLang="x-none" sz="2400" dirty="0">
                <a:ea typeface="宋体" panose="02010600030101010101" pitchFamily="2" charset="-122"/>
              </a:rPr>
              <a:t>weak mutual consistency</a:t>
            </a:r>
            <a:r>
              <a:rPr lang="en-US" altLang="x-none" sz="2400" dirty="0">
                <a:solidFill>
                  <a:schemeClr val="tx1"/>
                </a:solidFill>
                <a:ea typeface="宋体" panose="02010600030101010101" pitchFamily="2" charset="-122"/>
              </a:rPr>
              <a:t> </a:t>
            </a:r>
            <a:r>
              <a:rPr lang="en-US" altLang="x-none" sz="2400" dirty="0">
                <a:ea typeface="宋体" panose="02010600030101010101" pitchFamily="2" charset="-122"/>
              </a:rPr>
              <a:t>is lost</a:t>
            </a:r>
            <a:endParaRPr lang="en-US" altLang="x-none" sz="2400" dirty="0">
              <a:ea typeface="宋体" panose="02010600030101010101" pitchFamily="2" charset="-122"/>
            </a:endParaRPr>
          </a:p>
          <a:p>
            <a:pPr lvl="0">
              <a:spcBef>
                <a:spcPct val="50000"/>
              </a:spcBef>
            </a:pPr>
            <a:endParaRPr lang="en-US" altLang="x-none" sz="2400" dirty="0">
              <a:ea typeface="宋体" panose="02010600030101010101" pitchFamily="2" charset="-122"/>
            </a:endParaRPr>
          </a:p>
          <a:p>
            <a:pPr lvl="0">
              <a:spcBef>
                <a:spcPct val="50000"/>
              </a:spcBef>
            </a:pPr>
            <a:r>
              <a:rPr lang="en-US" altLang="x-none" sz="2400" u="sng" dirty="0">
                <a:ea typeface="宋体" panose="02010600030101010101" pitchFamily="2" charset="-122"/>
              </a:rPr>
              <a:t>Solution</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associate </a:t>
            </a:r>
            <a:r>
              <a:rPr lang="en-US" altLang="x-none" sz="2400" u="sng" dirty="0">
                <a:solidFill>
                  <a:srgbClr val="FF0000"/>
                </a:solidFill>
                <a:ea typeface="宋体" panose="02010600030101010101" pitchFamily="2" charset="-122"/>
              </a:rPr>
              <a:t>unique timestamp</a:t>
            </a:r>
            <a:r>
              <a:rPr lang="en-US" altLang="x-none" sz="2400" dirty="0">
                <a:solidFill>
                  <a:schemeClr val="tx1"/>
                </a:solidFill>
                <a:ea typeface="宋体" panose="02010600030101010101" pitchFamily="2" charset="-122"/>
              </a:rPr>
              <a:t> with each </a:t>
            </a:r>
            <a:r>
              <a:rPr lang="en-US" altLang="x-none" sz="2400" dirty="0">
                <a:ea typeface="宋体" panose="02010600030101010101" pitchFamily="2" charset="-122"/>
              </a:rPr>
              <a:t>update</a:t>
            </a:r>
            <a:r>
              <a:rPr lang="en-US" altLang="x-none" sz="2400" dirty="0">
                <a:solidFill>
                  <a:schemeClr val="tx1"/>
                </a:solidFill>
                <a:ea typeface="宋体" panose="02010600030101010101" pitchFamily="2" charset="-122"/>
              </a:rPr>
              <a:t> and each </a:t>
            </a:r>
            <a:r>
              <a:rPr lang="en-US" altLang="x-none" sz="2400" dirty="0">
                <a:ea typeface="宋体" panose="02010600030101010101" pitchFamily="2" charset="-122"/>
              </a:rPr>
              <a:t>replica</a:t>
            </a:r>
            <a:r>
              <a:rPr lang="en-US" altLang="x-none" sz="2400" dirty="0">
                <a:solidFill>
                  <a:schemeClr val="tx1"/>
                </a:solidFill>
                <a:ea typeface="宋体" panose="02010600030101010101" pitchFamily="2" charset="-122"/>
              </a:rPr>
              <a:t>.  Replica takes timestamp of most recent update that has been applied to it.  </a:t>
            </a:r>
            <a:endParaRPr lang="en-US" altLang="x-none" sz="2400" dirty="0">
              <a:solidFill>
                <a:schemeClr val="tx1"/>
              </a:solidFill>
              <a:ea typeface="宋体" panose="02010600030101010101" pitchFamily="2" charset="-122"/>
            </a:endParaRPr>
          </a:p>
          <a:p>
            <a:pPr lvl="1">
              <a:spcBef>
                <a:spcPct val="50000"/>
              </a:spcBef>
            </a:pPr>
            <a:r>
              <a:rPr lang="en-US" altLang="x-none" sz="2200" dirty="0">
                <a:ea typeface="宋体" panose="02010600030101010101" pitchFamily="2" charset="-122"/>
              </a:rPr>
              <a:t>Update discarded if: </a:t>
            </a:r>
            <a:r>
              <a:rPr lang="en-US" altLang="x-none" sz="2200" dirty="0">
                <a:solidFill>
                  <a:srgbClr val="FF0000"/>
                </a:solidFill>
                <a:ea typeface="宋体" panose="02010600030101010101" pitchFamily="2" charset="-122"/>
              </a:rPr>
              <a:t>its timestamp &lt; replica timestamp</a:t>
            </a:r>
            <a:endParaRPr lang="en-US" altLang="x-none" sz="2200" dirty="0">
              <a:solidFill>
                <a:srgbClr val="FF0000"/>
              </a:solidFill>
              <a:ea typeface="宋体" panose="02010600030101010101" pitchFamily="2" charset="-122"/>
            </a:endParaRPr>
          </a:p>
          <a:p>
            <a:pPr lvl="1"/>
            <a:r>
              <a:rPr lang="en-US" altLang="x-none" sz="2200" dirty="0">
                <a:ea typeface="宋体" panose="02010600030101010101" pitchFamily="2" charset="-122"/>
              </a:rPr>
              <a:t>Supports: </a:t>
            </a:r>
            <a:r>
              <a:rPr lang="en-US" altLang="x-none" sz="2200" dirty="0">
                <a:solidFill>
                  <a:schemeClr val="tx1"/>
                </a:solidFill>
                <a:ea typeface="宋体" panose="02010600030101010101" pitchFamily="2" charset="-122"/>
              </a:rPr>
              <a:t>weak mutual consistency</a:t>
            </a:r>
            <a:r>
              <a:rPr lang="en-US" altLang="x-none" sz="2200" dirty="0">
                <a:ea typeface="宋体" panose="02010600030101010101" pitchFamily="2" charset="-122"/>
              </a:rPr>
              <a:t> </a:t>
            </a:r>
            <a:endParaRPr lang="en-US" altLang="x-none" sz="2200" dirty="0">
              <a:ea typeface="宋体" panose="02010600030101010101" pitchFamily="2" charset="-122"/>
            </a:endParaRPr>
          </a:p>
        </p:txBody>
      </p:sp>
      <p:sp>
        <p:nvSpPr>
          <p:cNvPr id="84997" name="矩形 84996"/>
          <p:cNvSpPr/>
          <p:nvPr/>
        </p:nvSpPr>
        <p:spPr>
          <a:xfrm>
            <a:off x="304800" y="1144588"/>
            <a:ext cx="8534400" cy="205581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6019" name="Rectangle 2"/>
          <p:cNvSpPr>
            <a:spLocks noGrp="1"/>
          </p:cNvSpPr>
          <p:nvPr>
            <p:ph type="title"/>
          </p:nvPr>
        </p:nvSpPr>
        <p:spPr>
          <a:xfrm>
            <a:off x="685800" y="307975"/>
            <a:ext cx="7772400" cy="1143000"/>
          </a:xfrm>
        </p:spPr>
        <p:txBody>
          <a:bodyPr vert="horz" wrap="square" anchor="ctr"/>
          <a:p>
            <a:pPr lvl="0"/>
            <a:r>
              <a:rPr lang="en-US" altLang="zh-CN">
                <a:ea typeface="宋体" panose="02010600030101010101" pitchFamily="2" charset="-122"/>
              </a:rPr>
              <a:t>Conflict Resolution</a:t>
            </a:r>
            <a:endParaRPr lang="en-US" altLang="zh-CN">
              <a:ea typeface="宋体" panose="02010600030101010101" pitchFamily="2" charset="-122"/>
            </a:endParaRPr>
          </a:p>
        </p:txBody>
      </p:sp>
      <p:sp>
        <p:nvSpPr>
          <p:cNvPr id="86020" name="Rectangle 3"/>
          <p:cNvSpPr>
            <a:spLocks noGrp="1"/>
          </p:cNvSpPr>
          <p:nvPr>
            <p:ph type="body"/>
          </p:nvPr>
        </p:nvSpPr>
        <p:spPr>
          <a:xfrm>
            <a:off x="381000" y="1600200"/>
            <a:ext cx="8305800" cy="4495800"/>
          </a:xfrm>
        </p:spPr>
        <p:txBody>
          <a:bodyPr vert="horz" wrap="square" anchor="t"/>
          <a:p>
            <a:pPr lvl="0"/>
            <a:r>
              <a:rPr lang="en-US" altLang="x-none" sz="2400" dirty="0">
                <a:ea typeface="宋体" panose="02010600030101010101" pitchFamily="2" charset="-122"/>
              </a:rPr>
              <a:t>No conflict resolution strategy yields serializable schedules</a:t>
            </a:r>
            <a:endParaRPr lang="en-US" altLang="x-none" sz="2400" dirty="0">
              <a:ea typeface="宋体" panose="02010600030101010101" pitchFamily="2" charset="-122"/>
            </a:endParaRPr>
          </a:p>
          <a:p>
            <a:pPr lvl="1">
              <a:spcBef>
                <a:spcPct val="50000"/>
              </a:spcBef>
            </a:pPr>
            <a:r>
              <a:rPr lang="en-US" altLang="x-none" sz="2200" i="1" dirty="0">
                <a:ea typeface="宋体" panose="02010600030101010101" pitchFamily="2" charset="-122"/>
              </a:rPr>
              <a:t>e.g., </a:t>
            </a:r>
            <a:r>
              <a:rPr lang="en-US" altLang="x-none" sz="2200" dirty="0">
                <a:ea typeface="宋体" panose="02010600030101010101" pitchFamily="2" charset="-122"/>
              </a:rPr>
              <a:t>timestamp algorithm: </a:t>
            </a:r>
            <a:r>
              <a:rPr lang="en-US" altLang="x-none" sz="2200" dirty="0">
                <a:solidFill>
                  <a:schemeClr val="tx1"/>
                </a:solidFill>
                <a:ea typeface="宋体" panose="02010600030101010101" pitchFamily="2" charset="-122"/>
              </a:rPr>
              <a:t>allows lost update</a:t>
            </a:r>
            <a:endParaRPr lang="en-US" altLang="x-none" sz="2200" dirty="0">
              <a:solidFill>
                <a:schemeClr val="tx1"/>
              </a:solidFill>
              <a:ea typeface="宋体" panose="02010600030101010101" pitchFamily="2" charset="-122"/>
            </a:endParaRPr>
          </a:p>
          <a:p>
            <a:pPr lvl="1">
              <a:spcBef>
                <a:spcPct val="50000"/>
              </a:spcBef>
            </a:pPr>
            <a:endParaRPr lang="en-US" altLang="x-none" sz="2200" dirty="0">
              <a:solidFill>
                <a:schemeClr val="tx1"/>
              </a:solidFill>
              <a:ea typeface="宋体" panose="02010600030101010101" pitchFamily="2" charset="-122"/>
            </a:endParaRPr>
          </a:p>
          <a:p>
            <a:pPr lvl="0">
              <a:spcBef>
                <a:spcPct val="60000"/>
              </a:spcBef>
            </a:pPr>
            <a:r>
              <a:rPr lang="en-US" altLang="x-none" sz="2400" dirty="0">
                <a:ea typeface="宋体" panose="02010600030101010101" pitchFamily="2" charset="-122"/>
              </a:rPr>
              <a:t>Conflict resolution strategies:</a:t>
            </a:r>
            <a:endParaRPr lang="en-US" altLang="x-none" sz="2400" dirty="0">
              <a:ea typeface="宋体" panose="02010600030101010101" pitchFamily="2" charset="-122"/>
            </a:endParaRPr>
          </a:p>
          <a:p>
            <a:pPr lvl="1">
              <a:spcBef>
                <a:spcPct val="50000"/>
              </a:spcBef>
            </a:pPr>
            <a:r>
              <a:rPr lang="en-US" altLang="x-none" sz="2200" dirty="0">
                <a:ea typeface="宋体" panose="02010600030101010101" pitchFamily="2" charset="-122"/>
              </a:rPr>
              <a:t>Most recent update wins</a:t>
            </a:r>
            <a:endParaRPr lang="en-US" altLang="x-none" sz="2200" dirty="0">
              <a:ea typeface="宋体" panose="02010600030101010101" pitchFamily="2" charset="-122"/>
            </a:endParaRPr>
          </a:p>
          <a:p>
            <a:pPr lvl="1"/>
            <a:r>
              <a:rPr lang="en-US" altLang="x-none" sz="2200" dirty="0">
                <a:ea typeface="宋体" panose="02010600030101010101" pitchFamily="2" charset="-122"/>
              </a:rPr>
              <a:t>Update coming from highest priority site wins</a:t>
            </a:r>
            <a:endParaRPr lang="en-US" altLang="x-none" sz="2200" dirty="0">
              <a:ea typeface="宋体" panose="02010600030101010101" pitchFamily="2" charset="-122"/>
            </a:endParaRPr>
          </a:p>
          <a:p>
            <a:pPr lvl="1"/>
            <a:r>
              <a:rPr lang="en-US" altLang="x-none" sz="2200" dirty="0">
                <a:ea typeface="宋体" panose="02010600030101010101" pitchFamily="2" charset="-122"/>
              </a:rPr>
              <a:t>User provides conflict resolution strategy</a:t>
            </a:r>
            <a:endParaRPr lang="en-US" altLang="x-none" sz="2200" dirty="0">
              <a:ea typeface="宋体" panose="02010600030101010101" pitchFamily="2" charset="-122"/>
            </a:endParaRPr>
          </a:p>
          <a:p>
            <a:pPr lvl="1"/>
            <a:r>
              <a:rPr lang="en-US" altLang="x-none" sz="2200" dirty="0">
                <a:ea typeface="宋体" panose="02010600030101010101" pitchFamily="2" charset="-122"/>
              </a:rPr>
              <a:t>Notify the user</a:t>
            </a:r>
            <a:endParaRPr lang="en-US" altLang="x-none" sz="2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7043" name="Rectangle 2"/>
          <p:cNvSpPr>
            <a:spLocks noGrp="1"/>
          </p:cNvSpPr>
          <p:nvPr>
            <p:ph type="title"/>
          </p:nvPr>
        </p:nvSpPr>
        <p:spPr/>
        <p:txBody>
          <a:bodyPr vert="horz" wrap="square" anchor="ctr"/>
          <a:p>
            <a:pPr lvl="0"/>
            <a:r>
              <a:rPr lang="en-US" altLang="zh-CN" u="sng">
                <a:ea typeface="宋体" panose="02010600030101010101" pitchFamily="2" charset="-122"/>
              </a:rPr>
              <a:t>Procedural Replication</a:t>
            </a:r>
            <a:endParaRPr lang="en-US" altLang="zh-CN" u="sng">
              <a:ea typeface="宋体" panose="02010600030101010101" pitchFamily="2" charset="-122"/>
            </a:endParaRPr>
          </a:p>
        </p:txBody>
      </p:sp>
      <p:sp>
        <p:nvSpPr>
          <p:cNvPr id="87044" name="Rectangle 3"/>
          <p:cNvSpPr>
            <a:spLocks noGrp="1"/>
          </p:cNvSpPr>
          <p:nvPr>
            <p:ph type="body"/>
          </p:nvPr>
        </p:nvSpPr>
        <p:spPr/>
        <p:txBody>
          <a:bodyPr vert="horz" wrap="square" anchor="t"/>
          <a:p>
            <a:pPr lvl="0"/>
            <a:r>
              <a:rPr lang="en-US" altLang="x-none" sz="2400" u="sng" dirty="0">
                <a:ea typeface="宋体" panose="02010600030101010101" pitchFamily="2" charset="-122"/>
              </a:rPr>
              <a:t>Problem</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Communication costs of previous propagation strategies are high if many items are updated</a:t>
            </a:r>
            <a:endParaRPr lang="en-US" altLang="x-none" sz="2400" dirty="0">
              <a:solidFill>
                <a:schemeClr val="tx1"/>
              </a:solidFill>
              <a:ea typeface="宋体" panose="02010600030101010101" pitchFamily="2" charset="-122"/>
            </a:endParaRPr>
          </a:p>
          <a:p>
            <a:pPr lvl="1">
              <a:spcBef>
                <a:spcPct val="50000"/>
              </a:spcBef>
            </a:pPr>
            <a:endParaRPr lang="en-US" altLang="x-none" sz="2200" dirty="0">
              <a:solidFill>
                <a:schemeClr val="tx1"/>
              </a:solidFill>
              <a:ea typeface="宋体" panose="02010600030101010101" pitchFamily="2" charset="-122"/>
            </a:endParaRPr>
          </a:p>
          <a:p>
            <a:pPr lvl="0">
              <a:spcBef>
                <a:spcPct val="50000"/>
              </a:spcBef>
            </a:pPr>
            <a:r>
              <a:rPr lang="en-US" altLang="x-none" sz="2400" u="sng" dirty="0">
                <a:ea typeface="宋体" panose="02010600030101010101" pitchFamily="2" charset="-122"/>
              </a:rPr>
              <a:t>Solution</a:t>
            </a:r>
            <a:r>
              <a:rPr lang="en-US" altLang="x-none" sz="2400" dirty="0">
                <a:ea typeface="宋体" panose="02010600030101010101" pitchFamily="2" charset="-122"/>
              </a:rPr>
              <a:t>: </a:t>
            </a:r>
            <a:r>
              <a:rPr lang="en-US" altLang="x-none" sz="2400" dirty="0">
                <a:solidFill>
                  <a:schemeClr val="tx1"/>
                </a:solidFill>
                <a:ea typeface="宋体" panose="02010600030101010101" pitchFamily="2" charset="-122"/>
              </a:rPr>
              <a:t>Replicate stored procedure at replica sites.  Invoke the procedure at each site to do the propagation</a:t>
            </a:r>
            <a:endParaRPr lang="en-US" altLang="x-none" sz="2400" dirty="0">
              <a:solidFill>
                <a:schemeClr val="tx1"/>
              </a:solidFill>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5"/>
          <p:cNvSpPr txBox="1">
            <a:spLocks noGrp="1"/>
          </p:cNvSpPr>
          <p:nvPr/>
        </p:nvSpPr>
        <p:spPr>
          <a:xfrm>
            <a:off x="7112000" y="6456680"/>
            <a:ext cx="1905000" cy="27114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88067" name="Rectangle 2"/>
          <p:cNvSpPr>
            <a:spLocks noGrp="1"/>
          </p:cNvSpPr>
          <p:nvPr>
            <p:ph type="title"/>
          </p:nvPr>
        </p:nvSpPr>
        <p:spPr>
          <a:xfrm>
            <a:off x="381000" y="228600"/>
            <a:ext cx="8382000" cy="838200"/>
          </a:xfrm>
        </p:spPr>
        <p:txBody>
          <a:bodyPr vert="horz" wrap="square" anchor="ctr"/>
          <a:p>
            <a:pPr lvl="0"/>
            <a:r>
              <a:rPr lang="en-US" altLang="zh-CN">
                <a:ea typeface="宋体" panose="02010600030101010101" pitchFamily="2" charset="-122"/>
              </a:rPr>
              <a:t>Summary of Distributed Transactions</a:t>
            </a:r>
            <a:endParaRPr lang="en-US" altLang="zh-CN">
              <a:ea typeface="宋体" panose="02010600030101010101" pitchFamily="2" charset="-122"/>
            </a:endParaRPr>
          </a:p>
        </p:txBody>
      </p:sp>
      <p:sp>
        <p:nvSpPr>
          <p:cNvPr id="88068" name="Rectangle 3"/>
          <p:cNvSpPr>
            <a:spLocks noGrp="1"/>
          </p:cNvSpPr>
          <p:nvPr>
            <p:ph type="body"/>
          </p:nvPr>
        </p:nvSpPr>
        <p:spPr>
          <a:xfrm>
            <a:off x="152400" y="1143000"/>
            <a:ext cx="8991600" cy="5486400"/>
          </a:xfrm>
        </p:spPr>
        <p:txBody>
          <a:bodyPr vert="horz" wrap="square" anchor="t"/>
          <a:p>
            <a:pPr lvl="0">
              <a:lnSpc>
                <a:spcPct val="90000"/>
              </a:lnSpc>
            </a:pPr>
            <a:r>
              <a:rPr lang="en-US" altLang="x-none" sz="2400" dirty="0">
                <a:ea typeface="宋体" panose="02010600030101010101" pitchFamily="2" charset="-122"/>
              </a:rPr>
              <a:t>The good news: If </a:t>
            </a:r>
            <a:endParaRPr lang="en-US" altLang="x-none" sz="2400" dirty="0">
              <a:ea typeface="宋体" panose="02010600030101010101" pitchFamily="2" charset="-122"/>
            </a:endParaRPr>
          </a:p>
          <a:p>
            <a:pPr lvl="1">
              <a:spcBef>
                <a:spcPct val="40000"/>
              </a:spcBef>
            </a:pPr>
            <a:r>
              <a:rPr lang="en-US" altLang="x-none" sz="2200" dirty="0">
                <a:solidFill>
                  <a:schemeClr val="tx1"/>
                </a:solidFill>
                <a:ea typeface="宋体" panose="02010600030101010101" pitchFamily="2" charset="-122"/>
              </a:rPr>
              <a:t>Transactions run at</a:t>
            </a:r>
            <a:r>
              <a:rPr lang="en-US" altLang="x-none" sz="2200" dirty="0">
                <a:ea typeface="宋体" panose="02010600030101010101" pitchFamily="2" charset="-122"/>
              </a:rPr>
              <a:t> </a:t>
            </a:r>
            <a:r>
              <a:rPr lang="en-US" altLang="x-none" sz="2000" dirty="0">
                <a:latin typeface="Century Gothic" panose="020B0502020202020204" pitchFamily="2" charset="0"/>
                <a:ea typeface="宋体" panose="02010600030101010101" pitchFamily="2" charset="-122"/>
              </a:rPr>
              <a:t>SERIALIZABLE</a:t>
            </a:r>
            <a:r>
              <a:rPr lang="en-US" altLang="x-none" sz="2200" dirty="0">
                <a:ea typeface="宋体" panose="02010600030101010101" pitchFamily="2" charset="-122"/>
              </a:rPr>
              <a:t>, </a:t>
            </a:r>
            <a:endParaRPr lang="en-US" altLang="x-none" sz="2200" dirty="0">
              <a:ea typeface="宋体" panose="02010600030101010101" pitchFamily="2" charset="-122"/>
            </a:endParaRPr>
          </a:p>
          <a:p>
            <a:pPr lvl="1">
              <a:lnSpc>
                <a:spcPct val="90000"/>
              </a:lnSpc>
            </a:pPr>
            <a:r>
              <a:rPr lang="en-US" altLang="x-none" sz="2200" dirty="0">
                <a:solidFill>
                  <a:schemeClr val="tx1"/>
                </a:solidFill>
                <a:ea typeface="宋体" panose="02010600030101010101" pitchFamily="2" charset="-122"/>
              </a:rPr>
              <a:t>All sites use</a:t>
            </a:r>
            <a:r>
              <a:rPr lang="en-US" altLang="x-none" sz="2200" dirty="0">
                <a:ea typeface="宋体" panose="02010600030101010101" pitchFamily="2" charset="-122"/>
              </a:rPr>
              <a:t> two-phase commit </a:t>
            </a:r>
            <a:r>
              <a:rPr lang="en-US" altLang="x-none" sz="2200" dirty="0">
                <a:solidFill>
                  <a:schemeClr val="tx1"/>
                </a:solidFill>
                <a:ea typeface="宋体" panose="02010600030101010101" pitchFamily="2" charset="-122"/>
              </a:rPr>
              <a:t>for termination and</a:t>
            </a:r>
            <a:endParaRPr lang="en-US" altLang="x-none" sz="2200" dirty="0">
              <a:solidFill>
                <a:schemeClr val="tx1"/>
              </a:solidFill>
              <a:ea typeface="宋体" panose="02010600030101010101" pitchFamily="2" charset="-122"/>
            </a:endParaRPr>
          </a:p>
          <a:p>
            <a:pPr lvl="1">
              <a:lnSpc>
                <a:spcPct val="90000"/>
              </a:lnSpc>
            </a:pPr>
            <a:r>
              <a:rPr lang="en-US" altLang="x-none" sz="2200" dirty="0">
                <a:ea typeface="宋体" panose="02010600030101010101" pitchFamily="2" charset="-122"/>
              </a:rPr>
              <a:t>Synchronous update </a:t>
            </a:r>
            <a:r>
              <a:rPr lang="en-US" altLang="x-none" sz="2200" dirty="0">
                <a:solidFill>
                  <a:schemeClr val="tx1"/>
                </a:solidFill>
                <a:ea typeface="宋体" panose="02010600030101010101" pitchFamily="2" charset="-122"/>
              </a:rPr>
              <a:t>replication </a:t>
            </a:r>
            <a:endParaRPr lang="en-US" altLang="x-none" sz="2200" dirty="0">
              <a:solidFill>
                <a:schemeClr val="tx1"/>
              </a:solidFill>
              <a:ea typeface="宋体" panose="02010600030101010101" pitchFamily="2" charset="-122"/>
            </a:endParaRPr>
          </a:p>
          <a:p>
            <a:pPr lvl="1">
              <a:lnSpc>
                <a:spcPct val="90000"/>
              </a:lnSpc>
              <a:spcBef>
                <a:spcPct val="50000"/>
              </a:spcBef>
              <a:buNone/>
            </a:pPr>
            <a:r>
              <a:rPr lang="en-US" altLang="x-none" dirty="0">
                <a:solidFill>
                  <a:srgbClr val="006600"/>
                </a:solidFill>
                <a:ea typeface="宋体" panose="02010600030101010101" pitchFamily="2" charset="-122"/>
              </a:rPr>
              <a:t>Then </a:t>
            </a:r>
            <a:endParaRPr lang="en-US" altLang="x-none" dirty="0">
              <a:solidFill>
                <a:srgbClr val="006600"/>
              </a:solidFill>
              <a:ea typeface="宋体" panose="02010600030101010101" pitchFamily="2" charset="-122"/>
            </a:endParaRPr>
          </a:p>
          <a:p>
            <a:pPr lvl="1">
              <a:lnSpc>
                <a:spcPct val="90000"/>
              </a:lnSpc>
            </a:pPr>
            <a:r>
              <a:rPr lang="en-US" altLang="x-none" dirty="0">
                <a:solidFill>
                  <a:schemeClr val="tx1"/>
                </a:solidFill>
                <a:ea typeface="宋体" panose="02010600030101010101" pitchFamily="2" charset="-122"/>
              </a:rPr>
              <a:t>Distrib transactions are</a:t>
            </a:r>
            <a:r>
              <a:rPr lang="en-US" altLang="x-none" dirty="0">
                <a:ea typeface="宋体" panose="02010600030101010101" pitchFamily="2" charset="-122"/>
              </a:rPr>
              <a:t> globally atomic </a:t>
            </a:r>
            <a:r>
              <a:rPr lang="en-US" altLang="x-none" dirty="0">
                <a:solidFill>
                  <a:schemeClr val="tx1"/>
                </a:solidFill>
                <a:ea typeface="宋体" panose="02010600030101010101" pitchFamily="2" charset="-122"/>
              </a:rPr>
              <a:t>&amp;</a:t>
            </a:r>
            <a:r>
              <a:rPr lang="en-US" altLang="x-none" dirty="0">
                <a:ea typeface="宋体" panose="02010600030101010101" pitchFamily="2" charset="-122"/>
              </a:rPr>
              <a:t> serializable</a:t>
            </a:r>
            <a:endParaRPr lang="en-US" altLang="x-none" dirty="0">
              <a:ea typeface="宋体" panose="02010600030101010101" pitchFamily="2" charset="-122"/>
            </a:endParaRPr>
          </a:p>
          <a:p>
            <a:pPr lvl="0">
              <a:lnSpc>
                <a:spcPct val="90000"/>
              </a:lnSpc>
              <a:spcBef>
                <a:spcPct val="50000"/>
              </a:spcBef>
            </a:pPr>
            <a:r>
              <a:rPr lang="en-US" altLang="x-none" sz="2400" dirty="0">
                <a:ea typeface="宋体" panose="02010600030101010101" pitchFamily="2" charset="-122"/>
              </a:rPr>
              <a:t>The bad news: To improve performance</a:t>
            </a:r>
            <a:endParaRPr lang="en-US" altLang="x-none" sz="2400" dirty="0">
              <a:ea typeface="宋体" panose="02010600030101010101" pitchFamily="2" charset="-122"/>
            </a:endParaRPr>
          </a:p>
          <a:p>
            <a:pPr lvl="1">
              <a:lnSpc>
                <a:spcPct val="90000"/>
              </a:lnSpc>
              <a:spcBef>
                <a:spcPct val="50000"/>
              </a:spcBef>
            </a:pPr>
            <a:r>
              <a:rPr lang="en-US" altLang="x-none" sz="2200" dirty="0">
                <a:ea typeface="宋体" panose="02010600030101010101" pitchFamily="2" charset="-122"/>
              </a:rPr>
              <a:t>Applications: </a:t>
            </a:r>
            <a:r>
              <a:rPr lang="en-US" altLang="x-none" sz="2200" dirty="0">
                <a:solidFill>
                  <a:schemeClr val="tx1"/>
                </a:solidFill>
                <a:ea typeface="宋体" panose="02010600030101010101" pitchFamily="2" charset="-122"/>
              </a:rPr>
              <a:t>often do not use </a:t>
            </a:r>
            <a:r>
              <a:rPr lang="en-US" altLang="x-none" sz="2200" dirty="0">
                <a:solidFill>
                  <a:schemeClr val="tx1"/>
                </a:solidFill>
                <a:latin typeface="Century Gothic" panose="020B0502020202020204" pitchFamily="2" charset="0"/>
                <a:ea typeface="宋体" panose="02010600030101010101" pitchFamily="2" charset="-122"/>
              </a:rPr>
              <a:t>SERIALIZABLE</a:t>
            </a:r>
            <a:endParaRPr lang="en-US" altLang="x-none" sz="2200" dirty="0">
              <a:solidFill>
                <a:schemeClr val="tx1"/>
              </a:solidFill>
              <a:ea typeface="宋体" panose="02010600030101010101" pitchFamily="2" charset="-122"/>
            </a:endParaRPr>
          </a:p>
          <a:p>
            <a:pPr lvl="1">
              <a:lnSpc>
                <a:spcPct val="90000"/>
              </a:lnSpc>
            </a:pPr>
            <a:r>
              <a:rPr lang="en-US" altLang="x-none" sz="2200" dirty="0">
                <a:ea typeface="宋体" panose="02010600030101010101" pitchFamily="2" charset="-122"/>
              </a:rPr>
              <a:t>DBMSs: </a:t>
            </a:r>
            <a:r>
              <a:rPr lang="en-US" altLang="x-none" sz="2200" dirty="0">
                <a:solidFill>
                  <a:schemeClr val="tx1"/>
                </a:solidFill>
                <a:ea typeface="宋体" panose="02010600030101010101" pitchFamily="2" charset="-122"/>
              </a:rPr>
              <a:t>might not participate in two-phase commit</a:t>
            </a:r>
            <a:endParaRPr lang="en-US" altLang="x-none" sz="2200" dirty="0">
              <a:solidFill>
                <a:schemeClr val="tx1"/>
              </a:solidFill>
              <a:ea typeface="宋体" panose="02010600030101010101" pitchFamily="2" charset="-122"/>
            </a:endParaRPr>
          </a:p>
          <a:p>
            <a:pPr lvl="1">
              <a:lnSpc>
                <a:spcPct val="90000"/>
              </a:lnSpc>
            </a:pPr>
            <a:r>
              <a:rPr lang="en-US" altLang="x-none" sz="2200" dirty="0">
                <a:ea typeface="宋体" panose="02010600030101010101" pitchFamily="2" charset="-122"/>
              </a:rPr>
              <a:t>Replication: </a:t>
            </a:r>
            <a:r>
              <a:rPr lang="en-US" altLang="x-none" sz="2200" dirty="0">
                <a:solidFill>
                  <a:schemeClr val="tx1"/>
                </a:solidFill>
                <a:ea typeface="宋体" panose="02010600030101010101" pitchFamily="2" charset="-122"/>
              </a:rPr>
              <a:t>is generally asynchronous update</a:t>
            </a:r>
            <a:endParaRPr lang="en-US" altLang="x-none" sz="2200" dirty="0">
              <a:solidFill>
                <a:schemeClr val="tx1"/>
              </a:solidFill>
              <a:ea typeface="宋体" panose="02010600030101010101" pitchFamily="2" charset="-122"/>
            </a:endParaRPr>
          </a:p>
          <a:p>
            <a:pPr lvl="0">
              <a:lnSpc>
                <a:spcPct val="90000"/>
              </a:lnSpc>
              <a:spcBef>
                <a:spcPct val="50000"/>
              </a:spcBef>
            </a:pPr>
            <a:r>
              <a:rPr lang="en-US" altLang="x-none" sz="2400" dirty="0">
                <a:ea typeface="宋体" panose="02010600030101010101" pitchFamily="2" charset="-122"/>
              </a:rPr>
              <a:t>Hence:</a:t>
            </a:r>
            <a:endParaRPr lang="en-US" altLang="x-none" sz="2400" dirty="0">
              <a:ea typeface="宋体" panose="02010600030101010101" pitchFamily="2" charset="-122"/>
            </a:endParaRPr>
          </a:p>
          <a:p>
            <a:pPr lvl="1">
              <a:lnSpc>
                <a:spcPct val="90000"/>
              </a:lnSpc>
            </a:pPr>
            <a:r>
              <a:rPr lang="en-US" altLang="x-none" sz="2200" dirty="0">
                <a:ea typeface="宋体" panose="02010600030101010101" pitchFamily="2" charset="-122"/>
              </a:rPr>
              <a:t>consistent transactions: </a:t>
            </a:r>
            <a:r>
              <a:rPr lang="en-US" altLang="x-none" sz="2200" dirty="0">
                <a:solidFill>
                  <a:schemeClr val="tx1"/>
                </a:solidFill>
                <a:ea typeface="宋体" panose="02010600030101010101" pitchFamily="2" charset="-122"/>
              </a:rPr>
              <a:t>might yield incorrect results</a:t>
            </a:r>
            <a:endParaRPr lang="en-US" altLang="x-none" sz="2200" dirty="0">
              <a:solidFill>
                <a:schemeClr val="tx1"/>
              </a:solidFill>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ctr"/>
          <a:p>
            <a:r>
              <a:rPr lang="zh-CN" altLang="en-US" dirty="0">
                <a:ea typeface="宋体" panose="02010600030101010101" pitchFamily="2" charset="-122"/>
              </a:rPr>
              <a:t>TPC</a:t>
            </a:r>
            <a:endParaRPr lang="zh-CN" altLang="en-US" dirty="0"/>
          </a:p>
        </p:txBody>
      </p:sp>
      <p:sp>
        <p:nvSpPr>
          <p:cNvPr id="89091" name="文本占位符 89090"/>
          <p:cNvSpPr>
            <a:spLocks noGrp="1"/>
          </p:cNvSpPr>
          <p:nvPr>
            <p:ph type="body" idx="1"/>
          </p:nvPr>
        </p:nvSpPr>
        <p:spPr>
          <a:xfrm>
            <a:off x="304800" y="1830388"/>
            <a:ext cx="8915400" cy="4114800"/>
          </a:xfrm>
        </p:spPr>
        <p:txBody>
          <a:bodyPr/>
          <a:p>
            <a:pPr>
              <a:spcBef>
                <a:spcPct val="100000"/>
              </a:spcBef>
            </a:pPr>
            <a:r>
              <a:rPr lang="zh-CN" altLang="en-US" dirty="0">
                <a:ea typeface="宋体" panose="02010600030101010101" pitchFamily="2" charset="-122"/>
              </a:rPr>
              <a:t>TPC - </a:t>
            </a:r>
            <a:r>
              <a:rPr lang="zh-CN" altLang="en-US" dirty="0">
                <a:solidFill>
                  <a:srgbClr val="CC0000"/>
                </a:solidFill>
                <a:ea typeface="宋体" panose="02010600030101010101" pitchFamily="2" charset="-122"/>
              </a:rPr>
              <a:t>Transaction Processing Performance Council</a:t>
            </a:r>
            <a:endParaRPr lang="zh-CN" altLang="en-US" dirty="0">
              <a:solidFill>
                <a:srgbClr val="CC0000"/>
              </a:solidFill>
              <a:ea typeface="宋体" panose="02010600030101010101" pitchFamily="2" charset="-122"/>
            </a:endParaRPr>
          </a:p>
          <a:p>
            <a:pPr lvl="1">
              <a:spcBef>
                <a:spcPct val="100000"/>
              </a:spcBef>
            </a:pPr>
            <a:r>
              <a:rPr lang="zh-CN" altLang="en-US" dirty="0">
                <a:ea typeface="宋体" panose="02010600030101010101" pitchFamily="2" charset="-122"/>
              </a:rPr>
              <a:t>a non-profit organization founded in 1988 to define </a:t>
            </a:r>
            <a:r>
              <a:rPr lang="zh-CN" altLang="en-US" dirty="0">
                <a:solidFill>
                  <a:srgbClr val="CC0000"/>
                </a:solidFill>
                <a:ea typeface="宋体" panose="02010600030101010101" pitchFamily="2" charset="-122"/>
              </a:rPr>
              <a:t>transaction processing and database benchmarks</a:t>
            </a:r>
            <a:r>
              <a:rPr lang="zh-CN" altLang="en-US" dirty="0">
                <a:ea typeface="宋体" panose="02010600030101010101" pitchFamily="2" charset="-122"/>
              </a:rPr>
              <a:t> and to disseminate objective, verifiable TPC performance data to the industry.</a:t>
            </a:r>
            <a:endParaRPr lang="zh-CN" altLang="en-US" dirty="0">
              <a:ea typeface="宋体" panose="02010600030101010101" pitchFamily="2" charset="-122"/>
            </a:endParaRPr>
          </a:p>
          <a:p>
            <a:pPr lvl="1">
              <a:spcBef>
                <a:spcPct val="100000"/>
              </a:spcBef>
            </a:pPr>
            <a:r>
              <a:rPr lang="zh-CN" altLang="en-US" dirty="0">
                <a:ea typeface="宋体" panose="02010600030101010101" pitchFamily="2" charset="-122"/>
              </a:rPr>
              <a:t>TPC benchmarks are used in evaluating the performance of computer systems; the results are published on the TPC web site. </a:t>
            </a:r>
            <a:endParaRPr lang="zh-CN" altLang="en-US" dirty="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4" name="图片 90113"/>
          <p:cNvPicPr>
            <a:picLocks noChangeAspect="1"/>
          </p:cNvPicPr>
          <p:nvPr/>
        </p:nvPicPr>
        <p:blipFill>
          <a:blip r:embed="rId1"/>
          <a:stretch>
            <a:fillRect/>
          </a:stretch>
        </p:blipFill>
        <p:spPr>
          <a:xfrm>
            <a:off x="0" y="88900"/>
            <a:ext cx="9120188" cy="2436813"/>
          </a:xfrm>
          <a:prstGeom prst="rect">
            <a:avLst/>
          </a:prstGeom>
          <a:noFill/>
          <a:ln w="9525">
            <a:noFill/>
          </a:ln>
        </p:spPr>
      </p:pic>
      <p:pic>
        <p:nvPicPr>
          <p:cNvPr id="90115" name="图片 90114"/>
          <p:cNvPicPr>
            <a:picLocks noChangeAspect="1"/>
          </p:cNvPicPr>
          <p:nvPr/>
        </p:nvPicPr>
        <p:blipFill>
          <a:blip r:embed="rId2"/>
          <a:stretch>
            <a:fillRect/>
          </a:stretch>
        </p:blipFill>
        <p:spPr>
          <a:xfrm>
            <a:off x="82550" y="2795588"/>
            <a:ext cx="8980488" cy="3529012"/>
          </a:xfrm>
          <a:prstGeom prst="rect">
            <a:avLst/>
          </a:prstGeom>
          <a:noFill/>
          <a:ln w="9525">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a:xfrm>
            <a:off x="685800" y="307975"/>
            <a:ext cx="7772400" cy="1143000"/>
          </a:xfrm>
        </p:spPr>
        <p:txBody>
          <a:bodyPr anchor="ctr"/>
          <a:p>
            <a:r>
              <a:rPr lang="zh-CN" altLang="en-US" dirty="0">
                <a:ea typeface="宋体" panose="02010600030101010101" pitchFamily="2" charset="-122"/>
              </a:rPr>
              <a:t>TPC</a:t>
            </a:r>
            <a:endParaRPr lang="zh-CN" altLang="en-US" dirty="0"/>
          </a:p>
        </p:txBody>
      </p:sp>
      <p:sp>
        <p:nvSpPr>
          <p:cNvPr id="91139" name="文本占位符 91138"/>
          <p:cNvSpPr>
            <a:spLocks noGrp="1"/>
          </p:cNvSpPr>
          <p:nvPr>
            <p:ph type="body" idx="1"/>
          </p:nvPr>
        </p:nvSpPr>
        <p:spPr>
          <a:xfrm>
            <a:off x="685800" y="1374775"/>
            <a:ext cx="7772400" cy="4419600"/>
          </a:xfrm>
        </p:spPr>
        <p:txBody>
          <a:bodyPr/>
          <a:p>
            <a:pPr>
              <a:lnSpc>
                <a:spcPct val="90000"/>
              </a:lnSpc>
            </a:pPr>
            <a:r>
              <a:rPr lang="zh-CN" altLang="en-US" dirty="0">
                <a:ea typeface="宋体" panose="02010600030101010101" pitchFamily="2" charset="-122"/>
              </a:rPr>
              <a:t>事务处理性能</a:t>
            </a:r>
            <a:endParaRPr lang="zh-CN" altLang="en-US" dirty="0"/>
          </a:p>
          <a:p>
            <a:pPr lvl="1">
              <a:lnSpc>
                <a:spcPct val="90000"/>
              </a:lnSpc>
            </a:pPr>
            <a:r>
              <a:rPr lang="zh-CN" altLang="en-US" dirty="0"/>
              <a:t>最小代价下的响应时间以及吞吐量</a:t>
            </a:r>
            <a:endParaRPr lang="zh-CN" altLang="en-US" dirty="0"/>
          </a:p>
          <a:p>
            <a:pPr lvl="1">
              <a:lnSpc>
                <a:spcPct val="90000"/>
              </a:lnSpc>
            </a:pPr>
            <a:endParaRPr lang="zh-CN" altLang="en-US" dirty="0"/>
          </a:p>
          <a:p>
            <a:pPr>
              <a:lnSpc>
                <a:spcPct val="90000"/>
              </a:lnSpc>
            </a:pPr>
            <a:r>
              <a:rPr lang="zh-CN" altLang="en-US" sz="2400" dirty="0"/>
              <a:t>估算一个TP系统性能的测试</a:t>
            </a:r>
            <a:endParaRPr lang="zh-CN" altLang="en-US" sz="2400" dirty="0"/>
          </a:p>
          <a:p>
            <a:pPr lvl="1">
              <a:lnSpc>
                <a:spcPct val="90000"/>
              </a:lnSpc>
            </a:pPr>
            <a:r>
              <a:rPr lang="zh-CN" altLang="en-US" sz="2200" dirty="0"/>
              <a:t>TPC制订了3个基准(A, B, C), 每个基准定义标准的事务程序，</a:t>
            </a:r>
            <a:r>
              <a:rPr lang="zh-CN" altLang="en-US" sz="2200" dirty="0">
                <a:ea typeface="宋体" panose="02010600030101010101" pitchFamily="2" charset="-122"/>
              </a:rPr>
              <a:t>并</a:t>
            </a:r>
            <a:r>
              <a:rPr lang="zh-CN" altLang="en-US" sz="2200" dirty="0"/>
              <a:t>通过在一系列参数</a:t>
            </a:r>
            <a:r>
              <a:rPr lang="zh-CN" altLang="en-US" sz="2200" dirty="0">
                <a:ea typeface="宋体" panose="02010600030101010101" pitchFamily="2" charset="-122"/>
              </a:rPr>
              <a:t>（</a:t>
            </a:r>
            <a:r>
              <a:rPr lang="zh-CN" altLang="en-US" sz="2200" dirty="0"/>
              <a:t>如：工作负载、DB大小、响应时间保证等</a:t>
            </a:r>
            <a:r>
              <a:rPr lang="zh-CN" altLang="en-US" sz="2200" dirty="0">
                <a:ea typeface="宋体" panose="02010600030101010101" pitchFamily="2" charset="-122"/>
              </a:rPr>
              <a:t>）</a:t>
            </a:r>
            <a:r>
              <a:rPr lang="zh-CN" altLang="en-US" sz="2200" dirty="0"/>
              <a:t>条件下的吞吐量来刻划系统性能。</a:t>
            </a:r>
            <a:endParaRPr lang="zh-CN" altLang="en-US" sz="2200" dirty="0"/>
          </a:p>
          <a:p>
            <a:pPr lvl="1">
              <a:lnSpc>
                <a:spcPct val="90000"/>
              </a:lnSpc>
            </a:pPr>
            <a:endParaRPr lang="zh-CN" altLang="en-US" sz="2200" dirty="0"/>
          </a:p>
          <a:p>
            <a:pPr>
              <a:lnSpc>
                <a:spcPct val="90000"/>
              </a:lnSpc>
            </a:pPr>
            <a:r>
              <a:rPr lang="zh-CN" altLang="en-US" dirty="0">
                <a:ea typeface="宋体" panose="02010600030101010101" pitchFamily="2" charset="-122"/>
              </a:rPr>
              <a:t>性能指标</a:t>
            </a:r>
            <a:endParaRPr lang="zh-CN" altLang="en-US" dirty="0">
              <a:ea typeface="宋体" panose="02010600030101010101" pitchFamily="2" charset="-122"/>
            </a:endParaRPr>
          </a:p>
          <a:p>
            <a:pPr lvl="1">
              <a:lnSpc>
                <a:spcPct val="90000"/>
              </a:lnSpc>
            </a:pPr>
            <a:r>
              <a:rPr lang="zh-CN" altLang="en-US" dirty="0">
                <a:ea typeface="宋体" panose="02010600030101010101" pitchFamily="2" charset="-122"/>
              </a:rPr>
              <a:t>最大吞吐量：每秒事务数 tps  /  每分钟事务数 tpm</a:t>
            </a:r>
            <a:endParaRPr lang="zh-CN" altLang="en-US" dirty="0">
              <a:ea typeface="宋体" panose="02010600030101010101" pitchFamily="2" charset="-122"/>
            </a:endParaRPr>
          </a:p>
          <a:p>
            <a:pPr lvl="1">
              <a:lnSpc>
                <a:spcPct val="90000"/>
              </a:lnSpc>
            </a:pPr>
            <a:r>
              <a:rPr lang="zh-CN" altLang="en-US" dirty="0">
                <a:ea typeface="宋体" panose="02010600030101010101" pitchFamily="2" charset="-122"/>
              </a:rPr>
              <a:t>事务费用：(软硬件费用+5年的售后服务费) / tps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11265"/>
          <p:cNvPicPr>
            <a:picLocks noChangeAspect="1"/>
          </p:cNvPicPr>
          <p:nvPr/>
        </p:nvPicPr>
        <p:blipFill>
          <a:blip r:embed="rId1"/>
          <a:stretch>
            <a:fillRect/>
          </a:stretch>
        </p:blipFill>
        <p:spPr>
          <a:xfrm>
            <a:off x="3388360" y="3175"/>
            <a:ext cx="5680075" cy="3502025"/>
          </a:xfrm>
          <a:prstGeom prst="rect">
            <a:avLst/>
          </a:prstGeom>
          <a:noFill/>
          <a:ln w="9525">
            <a:noFill/>
          </a:ln>
        </p:spPr>
      </p:pic>
      <p:sp>
        <p:nvSpPr>
          <p:cNvPr id="11267" name="灯片编号占位符 5"/>
          <p:cNvSpPr txBox="1">
            <a:spLocks noGrp="1"/>
          </p:cNvSpPr>
          <p:nvPr/>
        </p:nvSpPr>
        <p:spPr>
          <a:xfrm>
            <a:off x="7233285" y="6574155"/>
            <a:ext cx="1905000" cy="282575"/>
          </a:xfrm>
          <a:prstGeom prst="rect">
            <a:avLst/>
          </a:prstGeom>
          <a:noFill/>
          <a:ln w="9525">
            <a:noFill/>
          </a:ln>
        </p:spPr>
        <p:txBody>
          <a:bodyPr/>
          <a:p>
            <a:pPr lvl="0" algn="r"/>
            <a:fld id="{9A0DB2DC-4C9A-4742-B13C-FB6460FD3503}" type="slidenum">
              <a:rPr lang="zh-CN" altLang="en-US" sz="1400" b="1" dirty="0">
                <a:latin typeface="Arial" panose="020B0604020202020204" pitchFamily="34" charset="0"/>
                <a:ea typeface="宋体" panose="02010600030101010101" pitchFamily="2" charset="-122"/>
              </a:rPr>
            </a:fld>
            <a:endParaRPr lang="zh-CN" altLang="en-US" sz="1400" b="1" dirty="0">
              <a:latin typeface="Arial" panose="020B0604020202020204" pitchFamily="34" charset="0"/>
              <a:ea typeface="宋体" panose="02010600030101010101" pitchFamily="2" charset="-122"/>
            </a:endParaRPr>
          </a:p>
        </p:txBody>
      </p:sp>
      <p:sp>
        <p:nvSpPr>
          <p:cNvPr id="11268" name="Rectangle 2"/>
          <p:cNvSpPr>
            <a:spLocks noGrp="1"/>
          </p:cNvSpPr>
          <p:nvPr>
            <p:ph type="title"/>
          </p:nvPr>
        </p:nvSpPr>
        <p:spPr>
          <a:xfrm>
            <a:off x="6350" y="533400"/>
            <a:ext cx="7772400" cy="1143000"/>
          </a:xfrm>
        </p:spPr>
        <p:txBody>
          <a:bodyPr vert="horz" wrap="square" anchor="ctr"/>
          <a:p>
            <a:pPr lvl="0" algn="l"/>
            <a:r>
              <a:rPr lang="en-US" altLang="zh-CN">
                <a:ea typeface="宋体" panose="02010600030101010101" pitchFamily="2" charset="-122"/>
              </a:rPr>
              <a:t>Cohort Abort</a:t>
            </a:r>
            <a:endParaRPr lang="en-US" altLang="zh-CN">
              <a:ea typeface="宋体" panose="02010600030101010101" pitchFamily="2" charset="-122"/>
            </a:endParaRPr>
          </a:p>
        </p:txBody>
      </p:sp>
      <p:sp>
        <p:nvSpPr>
          <p:cNvPr id="11269" name="Rectangle 3"/>
          <p:cNvSpPr>
            <a:spLocks noGrp="1"/>
          </p:cNvSpPr>
          <p:nvPr>
            <p:ph type="body"/>
          </p:nvPr>
        </p:nvSpPr>
        <p:spPr>
          <a:xfrm>
            <a:off x="381000" y="3341053"/>
            <a:ext cx="8077200" cy="3130550"/>
          </a:xfrm>
        </p:spPr>
        <p:txBody>
          <a:bodyPr vert="horz" wrap="square" anchor="t"/>
          <a:p>
            <a:pPr lvl="0">
              <a:spcBef>
                <a:spcPct val="40000"/>
              </a:spcBef>
            </a:pPr>
            <a:r>
              <a:rPr lang="en-US" altLang="x-none" dirty="0">
                <a:ea typeface="宋体" panose="02010600030101010101" pitchFamily="2" charset="-122"/>
              </a:rPr>
              <a:t>Why might a cohort abort?</a:t>
            </a:r>
            <a:endParaRPr lang="en-US" altLang="x-none" dirty="0">
              <a:ea typeface="宋体" panose="02010600030101010101" pitchFamily="2" charset="-122"/>
            </a:endParaRPr>
          </a:p>
          <a:p>
            <a:pPr lvl="1">
              <a:spcBef>
                <a:spcPct val="40000"/>
              </a:spcBef>
            </a:pPr>
            <a:r>
              <a:rPr lang="en-US" altLang="x-none" dirty="0">
                <a:ea typeface="宋体" panose="02010600030101010101" pitchFamily="2" charset="-122"/>
              </a:rPr>
              <a:t>Deferred evaluation </a:t>
            </a:r>
            <a:r>
              <a:rPr lang="en-US" altLang="x-none" dirty="0">
                <a:solidFill>
                  <a:schemeClr val="tx1"/>
                </a:solidFill>
                <a:ea typeface="宋体" panose="02010600030101010101" pitchFamily="2" charset="-122"/>
              </a:rPr>
              <a:t>of </a:t>
            </a:r>
            <a:r>
              <a:rPr lang="en-US" altLang="x-none" dirty="0">
                <a:solidFill>
                  <a:srgbClr val="FF0000"/>
                </a:solidFill>
                <a:ea typeface="宋体" panose="02010600030101010101" pitchFamily="2" charset="-122"/>
              </a:rPr>
              <a:t>integrity constraints</a:t>
            </a:r>
            <a:endParaRPr lang="en-US" altLang="x-none" dirty="0">
              <a:solidFill>
                <a:schemeClr val="tx1"/>
              </a:solidFill>
              <a:ea typeface="宋体" panose="02010600030101010101" pitchFamily="2" charset="-122"/>
            </a:endParaRPr>
          </a:p>
          <a:p>
            <a:pPr lvl="1">
              <a:spcBef>
                <a:spcPct val="40000"/>
              </a:spcBef>
            </a:pPr>
            <a:r>
              <a:rPr lang="en-US" altLang="x-none" dirty="0">
                <a:ea typeface="宋体" panose="02010600030101010101" pitchFamily="2" charset="-122"/>
              </a:rPr>
              <a:t>Validation failure </a:t>
            </a:r>
            <a:r>
              <a:rPr lang="en-US" altLang="x-none" dirty="0">
                <a:solidFill>
                  <a:schemeClr val="tx1"/>
                </a:solidFill>
                <a:ea typeface="宋体" panose="02010600030101010101" pitchFamily="2" charset="-122"/>
              </a:rPr>
              <a:t>(optimistic control)</a:t>
            </a:r>
            <a:endParaRPr lang="en-US" altLang="x-none" dirty="0">
              <a:solidFill>
                <a:schemeClr val="tx1"/>
              </a:solidFill>
              <a:ea typeface="宋体" panose="02010600030101010101" pitchFamily="2" charset="-122"/>
            </a:endParaRPr>
          </a:p>
          <a:p>
            <a:pPr lvl="1">
              <a:spcBef>
                <a:spcPct val="40000"/>
              </a:spcBef>
            </a:pPr>
            <a:r>
              <a:rPr lang="en-US" altLang="x-none" dirty="0">
                <a:solidFill>
                  <a:srgbClr val="FF0000"/>
                </a:solidFill>
                <a:ea typeface="宋体" panose="02010600030101010101" pitchFamily="2" charset="-122"/>
              </a:rPr>
              <a:t>Deadlock</a:t>
            </a:r>
            <a:endParaRPr lang="en-US" altLang="x-none" dirty="0">
              <a:ea typeface="宋体" panose="02010600030101010101" pitchFamily="2" charset="-122"/>
            </a:endParaRPr>
          </a:p>
          <a:p>
            <a:pPr lvl="1">
              <a:spcBef>
                <a:spcPct val="40000"/>
              </a:spcBef>
            </a:pPr>
            <a:r>
              <a:rPr lang="en-US" altLang="x-none" dirty="0">
                <a:solidFill>
                  <a:srgbClr val="FF0000"/>
                </a:solidFill>
                <a:ea typeface="宋体" panose="02010600030101010101" pitchFamily="2" charset="-122"/>
              </a:rPr>
              <a:t>Crash </a:t>
            </a:r>
            <a:r>
              <a:rPr lang="en-US" altLang="x-none" dirty="0">
                <a:solidFill>
                  <a:schemeClr val="tx1"/>
                </a:solidFill>
                <a:ea typeface="宋体" panose="02010600030101010101" pitchFamily="2" charset="-122"/>
              </a:rPr>
              <a:t>of cohort site</a:t>
            </a:r>
            <a:endParaRPr lang="en-US" altLang="x-none" dirty="0">
              <a:solidFill>
                <a:schemeClr val="tx1"/>
              </a:solidFill>
              <a:ea typeface="宋体" panose="02010600030101010101" pitchFamily="2" charset="-122"/>
            </a:endParaRPr>
          </a:p>
          <a:p>
            <a:pPr lvl="1">
              <a:spcBef>
                <a:spcPct val="40000"/>
              </a:spcBef>
            </a:pPr>
            <a:r>
              <a:rPr lang="en-US" altLang="x-none" dirty="0">
                <a:solidFill>
                  <a:srgbClr val="FF0000"/>
                </a:solidFill>
                <a:ea typeface="宋体" panose="02010600030101010101" pitchFamily="2" charset="-122"/>
              </a:rPr>
              <a:t>Failure</a:t>
            </a:r>
            <a:r>
              <a:rPr lang="en-US" altLang="x-none" dirty="0">
                <a:ea typeface="宋体" panose="02010600030101010101" pitchFamily="2" charset="-122"/>
              </a:rPr>
              <a:t> </a:t>
            </a:r>
            <a:r>
              <a:rPr lang="en-US" altLang="x-none" dirty="0">
                <a:solidFill>
                  <a:schemeClr val="tx1"/>
                </a:solidFill>
                <a:ea typeface="宋体" panose="02010600030101010101" pitchFamily="2" charset="-122"/>
              </a:rPr>
              <a:t>prevents communication with cohort site</a:t>
            </a:r>
            <a:endParaRPr lang="en-US" altLang="x-none" dirty="0">
              <a:solidFill>
                <a:schemeClr val="tx1"/>
              </a:solidFill>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ctr"/>
          <a:p>
            <a:r>
              <a:rPr lang="zh-CN" altLang="en-US" dirty="0">
                <a:ea typeface="宋体" panose="02010600030101010101" pitchFamily="2" charset="-122"/>
              </a:rPr>
              <a:t>TPC-C Benchmark</a:t>
            </a:r>
            <a:endParaRPr lang="zh-CN" altLang="en-US" dirty="0"/>
          </a:p>
        </p:txBody>
      </p:sp>
      <p:sp>
        <p:nvSpPr>
          <p:cNvPr id="92163" name="文本占位符 92162"/>
          <p:cNvSpPr>
            <a:spLocks noGrp="1"/>
          </p:cNvSpPr>
          <p:nvPr>
            <p:ph type="body" idx="1"/>
          </p:nvPr>
        </p:nvSpPr>
        <p:spPr/>
        <p:txBody>
          <a:bodyPr/>
          <a:p>
            <a:pPr>
              <a:lnSpc>
                <a:spcPct val="80000"/>
              </a:lnSpc>
            </a:pPr>
            <a:r>
              <a:rPr lang="zh-CN" altLang="en-US" sz="2400" dirty="0">
                <a:ea typeface="宋体" panose="02010600030101010101" pitchFamily="2" charset="-122"/>
              </a:rPr>
              <a:t>数据库：</a:t>
            </a:r>
            <a:r>
              <a:rPr lang="zh-CN" altLang="en-US" sz="2400" dirty="0"/>
              <a:t>基于批发供应商的订购应用</a:t>
            </a:r>
            <a:endParaRPr lang="zh-CN" altLang="en-US" sz="2400" dirty="0"/>
          </a:p>
          <a:p>
            <a:pPr>
              <a:lnSpc>
                <a:spcPct val="80000"/>
              </a:lnSpc>
            </a:pPr>
            <a:endParaRPr lang="zh-CN" altLang="en-US" sz="2400" dirty="0"/>
          </a:p>
          <a:p>
            <a:pPr>
              <a:lnSpc>
                <a:spcPct val="80000"/>
              </a:lnSpc>
            </a:pPr>
            <a:r>
              <a:rPr lang="zh-CN" altLang="en-US" sz="2400" dirty="0"/>
              <a:t>5种类型的事务</a:t>
            </a:r>
            <a:endParaRPr lang="zh-CN" altLang="en-US" sz="2400" dirty="0"/>
          </a:p>
          <a:p>
            <a:pPr lvl="1">
              <a:lnSpc>
                <a:spcPct val="80000"/>
              </a:lnSpc>
            </a:pPr>
            <a:r>
              <a:rPr lang="zh-CN" altLang="en-US" sz="2000" dirty="0"/>
              <a:t>New-order</a:t>
            </a:r>
            <a:endParaRPr lang="zh-CN" altLang="en-US" sz="2000" dirty="0"/>
          </a:p>
          <a:p>
            <a:pPr lvl="1">
              <a:lnSpc>
                <a:spcPct val="80000"/>
              </a:lnSpc>
            </a:pPr>
            <a:r>
              <a:rPr lang="zh-CN" altLang="en-US" sz="2000" dirty="0"/>
              <a:t>Payment</a:t>
            </a:r>
            <a:endParaRPr lang="zh-CN" altLang="en-US" sz="2000" dirty="0"/>
          </a:p>
          <a:p>
            <a:pPr lvl="1">
              <a:lnSpc>
                <a:spcPct val="80000"/>
              </a:lnSpc>
            </a:pPr>
            <a:r>
              <a:rPr lang="zh-CN" altLang="en-US" sz="2000" dirty="0"/>
              <a:t>Order-status</a:t>
            </a:r>
            <a:endParaRPr lang="zh-CN" altLang="en-US" sz="2000" dirty="0"/>
          </a:p>
          <a:p>
            <a:pPr lvl="1">
              <a:lnSpc>
                <a:spcPct val="80000"/>
              </a:lnSpc>
            </a:pPr>
            <a:r>
              <a:rPr lang="zh-CN" altLang="en-US" sz="2000" dirty="0"/>
              <a:t>Delivery</a:t>
            </a:r>
            <a:endParaRPr lang="zh-CN" altLang="en-US" sz="2000" dirty="0"/>
          </a:p>
          <a:p>
            <a:pPr lvl="1">
              <a:lnSpc>
                <a:spcPct val="80000"/>
              </a:lnSpc>
            </a:pPr>
            <a:r>
              <a:rPr lang="zh-CN" altLang="en-US" sz="2000" dirty="0"/>
              <a:t>Stock-level</a:t>
            </a:r>
            <a:endParaRPr lang="zh-CN" altLang="en-US" sz="2000" dirty="0"/>
          </a:p>
          <a:p>
            <a:pPr lvl="1">
              <a:lnSpc>
                <a:spcPct val="80000"/>
              </a:lnSpc>
            </a:pPr>
            <a:endParaRPr lang="zh-CN" altLang="en-US" sz="2000" dirty="0"/>
          </a:p>
          <a:p>
            <a:pPr>
              <a:lnSpc>
                <a:spcPct val="80000"/>
              </a:lnSpc>
            </a:pPr>
            <a:r>
              <a:rPr lang="zh-CN" altLang="en-US" sz="2400" dirty="0"/>
              <a:t>可测试的性能：</a:t>
            </a:r>
            <a:endParaRPr lang="zh-CN" altLang="en-US" sz="2400" dirty="0"/>
          </a:p>
          <a:p>
            <a:pPr lvl="1">
              <a:lnSpc>
                <a:spcPct val="80000"/>
              </a:lnSpc>
            </a:pPr>
            <a:r>
              <a:rPr lang="zh-CN" altLang="en-US" sz="2200" dirty="0"/>
              <a:t>事务执行、访问二级Key、事务夭折等</a:t>
            </a:r>
            <a:endParaRPr lang="zh-CN" altLang="en-US" sz="22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7"/>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0</TotalTime>
  <Words>28841</Words>
  <Application>WPS 演示</Application>
  <PresentationFormat>全屏显示(4:3)</PresentationFormat>
  <Paragraphs>1451</Paragraphs>
  <Slides>90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90</vt:i4>
      </vt:variant>
    </vt:vector>
  </HeadingPairs>
  <TitlesOfParts>
    <vt:vector size="100" baseType="lpstr">
      <vt:lpstr>Arial</vt:lpstr>
      <vt:lpstr>宋体</vt:lpstr>
      <vt:lpstr>Wingdings</vt:lpstr>
      <vt:lpstr>Times New Roman</vt:lpstr>
      <vt:lpstr>微软雅黑</vt:lpstr>
      <vt:lpstr>Arial Unicode MS</vt:lpstr>
      <vt:lpstr>Century Gothic</vt:lpstr>
      <vt:lpstr>Symbol</vt:lpstr>
      <vt:lpstr>Wingdings</vt:lpstr>
      <vt:lpstr>Default Design</vt:lpstr>
      <vt:lpstr>Implementing Distributed Transactions</vt:lpstr>
      <vt:lpstr>Distributed Transaction</vt:lpstr>
      <vt:lpstr>Distributed Transaction Distributed Database Systems</vt:lpstr>
      <vt:lpstr>Distributed Transaction Global Transaction &amp; Subtransactions coordinator &amp; cohorts</vt:lpstr>
      <vt:lpstr>PowerPoint 演示文稿</vt:lpstr>
      <vt:lpstr>ACID Properties</vt:lpstr>
      <vt:lpstr>Global Atomicity</vt:lpstr>
      <vt:lpstr>Atomic Commit Protocol</vt:lpstr>
      <vt:lpstr>Cohort Abort</vt:lpstr>
      <vt:lpstr>Atomic Commit Protocol</vt:lpstr>
      <vt:lpstr>Atomic Commit Protocol</vt:lpstr>
      <vt:lpstr>The Transaction Record</vt:lpstr>
      <vt:lpstr>The Transaction Record</vt:lpstr>
      <vt:lpstr>PowerPoint 演示文稿</vt:lpstr>
      <vt:lpstr>Two-Phase Commit (commit case)</vt:lpstr>
      <vt:lpstr>Two-Phase Commit (abort case)</vt:lpstr>
      <vt:lpstr>Two-Phase Commit -- messages</vt:lpstr>
      <vt:lpstr>Two-Phase Commit -- Phase 1</vt:lpstr>
      <vt:lpstr>Two-Phase Commit -- Phase 1</vt:lpstr>
      <vt:lpstr>Two-Phase Commit -- Phase 2</vt:lpstr>
      <vt:lpstr>Distributing the Coordinator</vt:lpstr>
      <vt:lpstr>Coordinator/Cohort Tree</vt:lpstr>
      <vt:lpstr>Distributing the Coordinator</vt:lpstr>
      <vt:lpstr>Failures and Two-Phase Commit</vt:lpstr>
      <vt:lpstr>Failures and Two-Phase Commit</vt:lpstr>
      <vt:lpstr>Timeout Protocol</vt:lpstr>
      <vt:lpstr>Timeout Protocol</vt:lpstr>
      <vt:lpstr>Timeout Protocol</vt:lpstr>
      <vt:lpstr>Restart Protocol - Cohort</vt:lpstr>
      <vt:lpstr>Restart Protocol - Cohort</vt:lpstr>
      <vt:lpstr>Restart Protocol - Coordinator</vt:lpstr>
      <vt:lpstr>Presumed Abort Property</vt:lpstr>
      <vt:lpstr>Presumed Abort Property</vt:lpstr>
      <vt:lpstr>Presumed Abort Property</vt:lpstr>
      <vt:lpstr>Heuristic Commit</vt:lpstr>
      <vt:lpstr>Distributed Transaction (summary)</vt:lpstr>
      <vt:lpstr>Two-Phase Commit (commit case)</vt:lpstr>
      <vt:lpstr>Two-Phase Commit (abort case)</vt:lpstr>
      <vt:lpstr>Variants/Optimizations</vt:lpstr>
      <vt:lpstr>Transfer of Coordination</vt:lpstr>
      <vt:lpstr>Linear  Commit</vt:lpstr>
      <vt:lpstr>Linear Commit Protocol (1)</vt:lpstr>
      <vt:lpstr>Linear Commit Protocol (2)</vt:lpstr>
      <vt:lpstr>PowerPoint 演示文稿</vt:lpstr>
      <vt:lpstr>Linear Commit Protocol</vt:lpstr>
      <vt:lpstr>Two-Phase Commit Without a Prepared State</vt:lpstr>
      <vt:lpstr>Two-Phase Commit Without a Prepared State</vt:lpstr>
      <vt:lpstr>Others </vt:lpstr>
      <vt:lpstr>Global Deadlock</vt:lpstr>
      <vt:lpstr>Global Deadlock</vt:lpstr>
      <vt:lpstr>Global Deadlock Detection</vt:lpstr>
      <vt:lpstr>Global Deadlock Prevention</vt:lpstr>
      <vt:lpstr>Global Isolation</vt:lpstr>
      <vt:lpstr>Two-Phase Locking &amp; Two-Phase Commit</vt:lpstr>
      <vt:lpstr>PowerPoint 演示文稿</vt:lpstr>
      <vt:lpstr>When Global Atomicity Cannot Always be Guaranteed</vt:lpstr>
      <vt:lpstr>Spectrum of Commit Protocols</vt:lpstr>
      <vt:lpstr>Distributed Transaction</vt:lpstr>
      <vt:lpstr>Data Replication</vt:lpstr>
      <vt:lpstr>Data Replication</vt:lpstr>
      <vt:lpstr>Application Supported Replication</vt:lpstr>
      <vt:lpstr>System Supported Replication</vt:lpstr>
      <vt:lpstr>Replica Control</vt:lpstr>
      <vt:lpstr>Replica Control</vt:lpstr>
      <vt:lpstr>1) Read One / Write All Replica Control </vt:lpstr>
      <vt:lpstr>Read One / Write All Replica Control  (Synchronous-Update)</vt:lpstr>
      <vt:lpstr>Generalizing Read One / Write All</vt:lpstr>
      <vt:lpstr>2) Quorum Consensus Replica Control</vt:lpstr>
      <vt:lpstr>Quorum Consensus Replica Control</vt:lpstr>
      <vt:lpstr>Quorum Consensus Replica Control</vt:lpstr>
      <vt:lpstr>Quorum Consensus Replica Control</vt:lpstr>
      <vt:lpstr>Mutual Consistency</vt:lpstr>
      <vt:lpstr>Quorum Consensus Replica Control</vt:lpstr>
      <vt:lpstr>Failures</vt:lpstr>
      <vt:lpstr>Read One/Write All Replica Control (Asynchronous-Update)                      </vt:lpstr>
      <vt:lpstr>Read One/Write All Replica Control (Asynchronous-Update)</vt:lpstr>
      <vt:lpstr>3) Primary Copy Replica Control</vt:lpstr>
      <vt:lpstr>Primary Copy Replica Control</vt:lpstr>
      <vt:lpstr>Primary Copy Mutual Consistency</vt:lpstr>
      <vt:lpstr>Asynchronous Update OK Example</vt:lpstr>
      <vt:lpstr>Variations on Propagation</vt:lpstr>
      <vt:lpstr>Asynchronous Group Replication</vt:lpstr>
      <vt:lpstr>Conflicts in Group Replication</vt:lpstr>
      <vt:lpstr>Conflict Resolution</vt:lpstr>
      <vt:lpstr>Procedural Replication</vt:lpstr>
      <vt:lpstr>Summary of Distributed Transactions</vt:lpstr>
      <vt:lpstr>TPC</vt:lpstr>
      <vt:lpstr>PowerPoint 演示文稿</vt:lpstr>
      <vt:lpstr>TPC</vt:lpstr>
      <vt:lpstr>TPC-C Benchmark</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Distributed Transactions</dc:title>
  <dc:creator>ARTHUR  BERNSTEIN</dc:creator>
  <cp:lastModifiedBy>百老汇</cp:lastModifiedBy>
  <cp:revision>581</cp:revision>
  <dcterms:created xsi:type="dcterms:W3CDTF">2000-10-31T16:33:00Z</dcterms:created>
  <dcterms:modified xsi:type="dcterms:W3CDTF">2020-04-10T05:11:20Z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